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355" r:id="rId2"/>
    <p:sldId id="356" r:id="rId3"/>
    <p:sldId id="357" r:id="rId4"/>
    <p:sldId id="311" r:id="rId5"/>
    <p:sldId id="257" r:id="rId6"/>
    <p:sldId id="258" r:id="rId7"/>
    <p:sldId id="313" r:id="rId8"/>
    <p:sldId id="306" r:id="rId9"/>
    <p:sldId id="307" r:id="rId10"/>
    <p:sldId id="260" r:id="rId11"/>
    <p:sldId id="261" r:id="rId12"/>
    <p:sldId id="336" r:id="rId13"/>
    <p:sldId id="337" r:id="rId14"/>
    <p:sldId id="341" r:id="rId15"/>
    <p:sldId id="339" r:id="rId16"/>
    <p:sldId id="314" r:id="rId17"/>
    <p:sldId id="315" r:id="rId18"/>
    <p:sldId id="316" r:id="rId19"/>
    <p:sldId id="267" r:id="rId20"/>
    <p:sldId id="317" r:id="rId21"/>
    <p:sldId id="318" r:id="rId22"/>
    <p:sldId id="319" r:id="rId23"/>
    <p:sldId id="320" r:id="rId24"/>
    <p:sldId id="348" r:id="rId25"/>
    <p:sldId id="269" r:id="rId26"/>
    <p:sldId id="303" r:id="rId27"/>
    <p:sldId id="358" r:id="rId28"/>
    <p:sldId id="359" r:id="rId29"/>
    <p:sldId id="270" r:id="rId30"/>
    <p:sldId id="271" r:id="rId31"/>
    <p:sldId id="329" r:id="rId32"/>
    <p:sldId id="330" r:id="rId33"/>
    <p:sldId id="331" r:id="rId34"/>
    <p:sldId id="332" r:id="rId35"/>
    <p:sldId id="351" r:id="rId36"/>
    <p:sldId id="333" r:id="rId37"/>
    <p:sldId id="273" r:id="rId38"/>
    <p:sldId id="275" r:id="rId39"/>
    <p:sldId id="276" r:id="rId40"/>
    <p:sldId id="312" r:id="rId41"/>
    <p:sldId id="342" r:id="rId42"/>
    <p:sldId id="343" r:id="rId43"/>
    <p:sldId id="344" r:id="rId44"/>
    <p:sldId id="345" r:id="rId45"/>
    <p:sldId id="346" r:id="rId46"/>
    <p:sldId id="353" r:id="rId47"/>
    <p:sldId id="354" r:id="rId4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5FBB7"/>
    <a:srgbClr val="EDF888"/>
    <a:srgbClr val="000066"/>
    <a:srgbClr val="FF33CC"/>
    <a:srgbClr val="00FF00"/>
    <a:srgbClr val="CC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png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8.wmf"/><Relationship Id="rId5" Type="http://schemas.openxmlformats.org/officeDocument/2006/relationships/image" Target="../media/image41.wmf"/><Relationship Id="rId4" Type="http://schemas.openxmlformats.org/officeDocument/2006/relationships/image" Target="../media/image1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31.wmf"/><Relationship Id="rId7" Type="http://schemas.openxmlformats.org/officeDocument/2006/relationships/image" Target="../media/image12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24.wmf"/><Relationship Id="rId11" Type="http://schemas.openxmlformats.org/officeDocument/2006/relationships/image" Target="../media/image134.wmf"/><Relationship Id="rId5" Type="http://schemas.openxmlformats.org/officeDocument/2006/relationships/image" Target="../media/image133.wmf"/><Relationship Id="rId10" Type="http://schemas.openxmlformats.org/officeDocument/2006/relationships/image" Target="../media/image128.wmf"/><Relationship Id="rId4" Type="http://schemas.openxmlformats.org/officeDocument/2006/relationships/image" Target="../media/image132.wmf"/><Relationship Id="rId9" Type="http://schemas.openxmlformats.org/officeDocument/2006/relationships/image" Target="../media/image12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image" Target="../media/image24.wmf"/><Relationship Id="rId7" Type="http://schemas.openxmlformats.org/officeDocument/2006/relationships/image" Target="../media/image139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38.wmf"/><Relationship Id="rId11" Type="http://schemas.openxmlformats.org/officeDocument/2006/relationships/image" Target="../media/image143.e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25.wmf"/><Relationship Id="rId9" Type="http://schemas.openxmlformats.org/officeDocument/2006/relationships/image" Target="../media/image14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11" Type="http://schemas.openxmlformats.org/officeDocument/2006/relationships/image" Target="../media/image154.emf"/><Relationship Id="rId5" Type="http://schemas.openxmlformats.org/officeDocument/2006/relationships/image" Target="../media/image148.emf"/><Relationship Id="rId10" Type="http://schemas.openxmlformats.org/officeDocument/2006/relationships/image" Target="../media/image153.emf"/><Relationship Id="rId4" Type="http://schemas.openxmlformats.org/officeDocument/2006/relationships/image" Target="../media/image147.emf"/><Relationship Id="rId9" Type="http://schemas.openxmlformats.org/officeDocument/2006/relationships/image" Target="../media/image15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wmf"/><Relationship Id="rId7" Type="http://schemas.openxmlformats.org/officeDocument/2006/relationships/image" Target="../media/image186.png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png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png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7.png"/><Relationship Id="rId1" Type="http://schemas.openxmlformats.org/officeDocument/2006/relationships/image" Target="../media/image186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png"/><Relationship Id="rId4" Type="http://schemas.openxmlformats.org/officeDocument/2006/relationships/image" Target="../media/image21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image" Target="../media/image227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12" Type="http://schemas.openxmlformats.org/officeDocument/2006/relationships/image" Target="../media/image226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11" Type="http://schemas.openxmlformats.org/officeDocument/2006/relationships/image" Target="../media/image225.wmf"/><Relationship Id="rId5" Type="http://schemas.openxmlformats.org/officeDocument/2006/relationships/image" Target="../media/image219.wmf"/><Relationship Id="rId10" Type="http://schemas.openxmlformats.org/officeDocument/2006/relationships/image" Target="../media/image224.wmf"/><Relationship Id="rId4" Type="http://schemas.openxmlformats.org/officeDocument/2006/relationships/image" Target="../media/image218.png"/><Relationship Id="rId9" Type="http://schemas.openxmlformats.org/officeDocument/2006/relationships/image" Target="../media/image22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image" Target="../media/image231.wmf"/><Relationship Id="rId7" Type="http://schemas.openxmlformats.org/officeDocument/2006/relationships/image" Target="../media/image235.png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11" Type="http://schemas.openxmlformats.org/officeDocument/2006/relationships/image" Target="../media/image239.wmf"/><Relationship Id="rId5" Type="http://schemas.openxmlformats.org/officeDocument/2006/relationships/image" Target="../media/image233.wmf"/><Relationship Id="rId10" Type="http://schemas.openxmlformats.org/officeDocument/2006/relationships/image" Target="../media/image238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png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42.wmf"/><Relationship Id="rId7" Type="http://schemas.openxmlformats.org/officeDocument/2006/relationships/image" Target="../media/image246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11" Type="http://schemas.openxmlformats.org/officeDocument/2006/relationships/image" Target="../media/image249.wmf"/><Relationship Id="rId5" Type="http://schemas.openxmlformats.org/officeDocument/2006/relationships/image" Target="../media/image244.wmf"/><Relationship Id="rId10" Type="http://schemas.openxmlformats.org/officeDocument/2006/relationships/image" Target="../media/image248.wmf"/><Relationship Id="rId4" Type="http://schemas.openxmlformats.org/officeDocument/2006/relationships/image" Target="../media/image243.wmf"/><Relationship Id="rId9" Type="http://schemas.openxmlformats.org/officeDocument/2006/relationships/image" Target="../media/image24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7" Type="http://schemas.openxmlformats.org/officeDocument/2006/relationships/image" Target="../media/image211.png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png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328703CF-50EA-4E17-9879-F9B389193EBF}" type="datetimeFigureOut">
              <a:rPr lang="zh-CN" altLang="en-US"/>
              <a:pPr>
                <a:defRPr/>
              </a:pPr>
              <a:t>2022/11/5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2D3E1B05-B6BC-4503-AD32-30C477B946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42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35BB7B-9DCA-488F-9AD5-F2B96DCA5EA8}" type="slidenum">
              <a:rPr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zh-CN" altLang="en-US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5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D6548-0D6C-4456-9B3B-A610B40A8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92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4C6D-6C2A-400B-9DB3-1373329EE7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39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8D9F7-D424-4AD6-A13A-31A92466C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08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68358-0D1F-40F8-9DBB-D5915127E3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5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54066-DF8D-43DE-AC72-8D4257630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2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F25A6-5FD7-429B-A93F-B999CD2EE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09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70F8F-90BB-4C85-AA4D-A986CF11EA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45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0962-8F3D-402C-8FAD-3C6182582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75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91AE4-5FF3-409A-868E-F82BEFBBDA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16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DF506-F8DF-4C3C-815B-8C92579C22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55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F6AFC-CB59-4BF8-A80D-62590A00CB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78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73473-DC7A-435E-8669-2490243119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7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7CA62-D959-46A0-9935-82AD44DFF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38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00"/>
                </a:solidFill>
              </a:defRPr>
            </a:lvl1pPr>
          </a:lstStyle>
          <a:p>
            <a:pPr>
              <a:defRPr/>
            </a:pPr>
            <a:fld id="{FBCA647F-23B4-4BC0-8ACF-C9E03E981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  <p:sldLayoutId id="214748404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60.emf"/><Relationship Id="rId18" Type="http://schemas.openxmlformats.org/officeDocument/2006/relationships/image" Target="../media/image70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png"/><Relationship Id="rId11" Type="http://schemas.openxmlformats.org/officeDocument/2006/relationships/image" Target="../media/image59.emf"/><Relationship Id="rId5" Type="http://schemas.openxmlformats.org/officeDocument/2006/relationships/image" Target="../media/image63.png"/><Relationship Id="rId15" Type="http://schemas.openxmlformats.org/officeDocument/2006/relationships/image" Target="../media/image67.png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71.png"/><Relationship Id="rId4" Type="http://schemas.openxmlformats.org/officeDocument/2006/relationships/image" Target="../media/image62.png"/><Relationship Id="rId9" Type="http://schemas.openxmlformats.org/officeDocument/2006/relationships/image" Target="../media/image58.emf"/><Relationship Id="rId1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87.png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11" Type="http://schemas.openxmlformats.org/officeDocument/2006/relationships/image" Target="../media/image77.png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2.wmf"/><Relationship Id="rId9" Type="http://schemas.openxmlformats.org/officeDocument/2006/relationships/image" Target="../media/image75.wmf"/><Relationship Id="rId1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94.wmf"/><Relationship Id="rId19" Type="http://schemas.openxmlformats.org/officeDocument/2006/relationships/image" Target="../media/image99.png"/><Relationship Id="rId4" Type="http://schemas.openxmlformats.org/officeDocument/2006/relationships/image" Target="../media/image91.png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1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124.wmf"/><Relationship Id="rId22" Type="http://schemas.openxmlformats.org/officeDocument/2006/relationships/image" Target="../media/image12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134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124.wmf"/><Relationship Id="rId22" Type="http://schemas.openxmlformats.org/officeDocument/2006/relationships/image" Target="../media/image12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140.e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20" Type="http://schemas.openxmlformats.org/officeDocument/2006/relationships/image" Target="../media/image141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143.e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138.wmf"/><Relationship Id="rId22" Type="http://schemas.openxmlformats.org/officeDocument/2006/relationships/image" Target="../media/image14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96.bin"/><Relationship Id="rId18" Type="http://schemas.openxmlformats.org/officeDocument/2006/relationships/oleObject" Target="../embeddings/oleObject98.bin"/><Relationship Id="rId26" Type="http://schemas.openxmlformats.org/officeDocument/2006/relationships/image" Target="../media/image156.png"/><Relationship Id="rId3" Type="http://schemas.openxmlformats.org/officeDocument/2006/relationships/oleObject" Target="../embeddings/oleObject91.bin"/><Relationship Id="rId21" Type="http://schemas.openxmlformats.org/officeDocument/2006/relationships/image" Target="../media/image152.emf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48.emf"/><Relationship Id="rId17" Type="http://schemas.openxmlformats.org/officeDocument/2006/relationships/image" Target="../media/image150.emf"/><Relationship Id="rId25" Type="http://schemas.openxmlformats.org/officeDocument/2006/relationships/image" Target="../media/image15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95.bin"/><Relationship Id="rId24" Type="http://schemas.openxmlformats.org/officeDocument/2006/relationships/oleObject" Target="../embeddings/oleObject101.bin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155.png"/><Relationship Id="rId23" Type="http://schemas.openxmlformats.org/officeDocument/2006/relationships/image" Target="../media/image153.emf"/><Relationship Id="rId10" Type="http://schemas.openxmlformats.org/officeDocument/2006/relationships/image" Target="../media/image147.emf"/><Relationship Id="rId19" Type="http://schemas.openxmlformats.org/officeDocument/2006/relationships/image" Target="../media/image151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49.emf"/><Relationship Id="rId22" Type="http://schemas.openxmlformats.org/officeDocument/2006/relationships/oleObject" Target="../embeddings/oleObject10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6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3.wmf"/><Relationship Id="rId11" Type="http://schemas.openxmlformats.org/officeDocument/2006/relationships/image" Target="../media/image167.png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66.png"/><Relationship Id="rId4" Type="http://schemas.openxmlformats.org/officeDocument/2006/relationships/image" Target="../media/image162.wmf"/><Relationship Id="rId9" Type="http://schemas.openxmlformats.org/officeDocument/2006/relationships/image" Target="../media/image1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69.png"/><Relationship Id="rId4" Type="http://schemas.openxmlformats.org/officeDocument/2006/relationships/image" Target="../media/image16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75.wmf"/><Relationship Id="rId17" Type="http://schemas.openxmlformats.org/officeDocument/2006/relationships/image" Target="../media/image17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image" Target="../media/image177.png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7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86.png"/><Relationship Id="rId3" Type="http://schemas.openxmlformats.org/officeDocument/2006/relationships/oleObject" Target="../embeddings/oleObject114.bin"/><Relationship Id="rId7" Type="http://schemas.openxmlformats.org/officeDocument/2006/relationships/image" Target="../media/image181.wmf"/><Relationship Id="rId12" Type="http://schemas.openxmlformats.org/officeDocument/2006/relationships/image" Target="../media/image189.png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png"/><Relationship Id="rId20" Type="http://schemas.openxmlformats.org/officeDocument/2006/relationships/image" Target="../media/image187.png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83.wmf"/><Relationship Id="rId5" Type="http://schemas.openxmlformats.org/officeDocument/2006/relationships/image" Target="../media/image188.png"/><Relationship Id="rId15" Type="http://schemas.openxmlformats.org/officeDocument/2006/relationships/oleObject" Target="../embeddings/oleObject119.bin"/><Relationship Id="rId10" Type="http://schemas.openxmlformats.org/officeDocument/2006/relationships/oleObject" Target="../embeddings/oleObject117.bin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80.wmf"/><Relationship Id="rId9" Type="http://schemas.openxmlformats.org/officeDocument/2006/relationships/image" Target="../media/image182.wmf"/><Relationship Id="rId14" Type="http://schemas.openxmlformats.org/officeDocument/2006/relationships/image" Target="../media/image18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9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1.wmf"/><Relationship Id="rId11" Type="http://schemas.openxmlformats.org/officeDocument/2006/relationships/image" Target="../media/image195.png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94.png"/><Relationship Id="rId4" Type="http://schemas.openxmlformats.org/officeDocument/2006/relationships/image" Target="../media/image190.wmf"/><Relationship Id="rId9" Type="http://schemas.openxmlformats.org/officeDocument/2006/relationships/image" Target="../media/image19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9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7.png"/><Relationship Id="rId11" Type="http://schemas.openxmlformats.org/officeDocument/2006/relationships/image" Target="../media/image200.png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99.png"/><Relationship Id="rId4" Type="http://schemas.openxmlformats.org/officeDocument/2006/relationships/image" Target="../media/image186.png"/><Relationship Id="rId9" Type="http://schemas.openxmlformats.org/officeDocument/2006/relationships/image" Target="../media/image19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oleObject" Target="../embeddings/oleObject129.bin"/><Relationship Id="rId7" Type="http://schemas.openxmlformats.org/officeDocument/2006/relationships/image" Target="../media/image20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5.png"/><Relationship Id="rId11" Type="http://schemas.openxmlformats.org/officeDocument/2006/relationships/image" Target="../media/image210.png"/><Relationship Id="rId5" Type="http://schemas.openxmlformats.org/officeDocument/2006/relationships/image" Target="../media/image204.png"/><Relationship Id="rId10" Type="http://schemas.openxmlformats.org/officeDocument/2006/relationships/image" Target="../media/image209.png"/><Relationship Id="rId4" Type="http://schemas.openxmlformats.org/officeDocument/2006/relationships/image" Target="../media/image203.wmf"/><Relationship Id="rId9" Type="http://schemas.openxmlformats.org/officeDocument/2006/relationships/image" Target="../media/image20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214.wmf"/><Relationship Id="rId4" Type="http://schemas.openxmlformats.org/officeDocument/2006/relationships/image" Target="../media/image211.png"/><Relationship Id="rId9" Type="http://schemas.openxmlformats.org/officeDocument/2006/relationships/oleObject" Target="../embeddings/oleObject13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222.wmf"/><Relationship Id="rId26" Type="http://schemas.openxmlformats.org/officeDocument/2006/relationships/image" Target="../media/image226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29" Type="http://schemas.openxmlformats.org/officeDocument/2006/relationships/image" Target="../media/image228.png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225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227.wmf"/><Relationship Id="rId10" Type="http://schemas.openxmlformats.org/officeDocument/2006/relationships/image" Target="../media/image218.png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Relationship Id="rId27" Type="http://schemas.openxmlformats.org/officeDocument/2006/relationships/oleObject" Target="../embeddings/oleObject14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236.w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png"/><Relationship Id="rId20" Type="http://schemas.openxmlformats.org/officeDocument/2006/relationships/image" Target="../media/image23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239.wmf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234.wmf"/><Relationship Id="rId22" Type="http://schemas.openxmlformats.org/officeDocument/2006/relationships/image" Target="../media/image23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211.png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244.wmf"/><Relationship Id="rId17" Type="http://schemas.openxmlformats.org/officeDocument/2006/relationships/oleObject" Target="../embeddings/oleObject165.bin"/><Relationship Id="rId25" Type="http://schemas.openxmlformats.org/officeDocument/2006/relationships/image" Target="../media/image2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6.wmf"/><Relationship Id="rId20" Type="http://schemas.openxmlformats.org/officeDocument/2006/relationships/image" Target="../media/image24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162.bin"/><Relationship Id="rId24" Type="http://schemas.openxmlformats.org/officeDocument/2006/relationships/oleObject" Target="../embeddings/oleObject168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image" Target="../media/image228.png"/><Relationship Id="rId10" Type="http://schemas.openxmlformats.org/officeDocument/2006/relationships/image" Target="../media/image243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245.wmf"/><Relationship Id="rId22" Type="http://schemas.openxmlformats.org/officeDocument/2006/relationships/image" Target="../media/image24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2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png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25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2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259.wmf"/><Relationship Id="rId4" Type="http://schemas.openxmlformats.org/officeDocument/2006/relationships/image" Target="../media/image256.png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26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2388" y="493713"/>
            <a:ext cx="415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劈尖干涉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等厚干涉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zh-CN" altLang="en-US" sz="28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1" name="Object 56"/>
          <p:cNvGraphicFramePr>
            <a:graphicFrameLocks noChangeAspect="1"/>
          </p:cNvGraphicFramePr>
          <p:nvPr/>
        </p:nvGraphicFramePr>
        <p:xfrm>
          <a:off x="190500" y="1611313"/>
          <a:ext cx="13684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3" imgW="1256755" imgH="672808" progId="Equation.DSMT4">
                  <p:embed/>
                </p:oleObj>
              </mc:Choice>
              <mc:Fallback>
                <p:oleObj name="Equation" r:id="rId3" imgW="1256755" imgH="672808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611313"/>
                        <a:ext cx="136842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" name="Group 57"/>
          <p:cNvGrpSpPr>
            <a:grpSpLocks/>
          </p:cNvGrpSpPr>
          <p:nvPr/>
        </p:nvGrpSpPr>
        <p:grpSpPr bwMode="auto">
          <a:xfrm>
            <a:off x="1630363" y="1579563"/>
            <a:ext cx="3803650" cy="1008062"/>
            <a:chOff x="1610" y="3246"/>
            <a:chExt cx="2344" cy="608"/>
          </a:xfrm>
        </p:grpSpPr>
        <p:sp>
          <p:nvSpPr>
            <p:cNvPr id="4122" name="AutoShape 58"/>
            <p:cNvSpPr>
              <a:spLocks/>
            </p:cNvSpPr>
            <p:nvPr/>
          </p:nvSpPr>
          <p:spPr bwMode="auto">
            <a:xfrm>
              <a:off x="1610" y="3271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123" name="Object 59"/>
            <p:cNvGraphicFramePr>
              <a:graphicFrameLocks noChangeAspect="1"/>
            </p:cNvGraphicFramePr>
            <p:nvPr/>
          </p:nvGraphicFramePr>
          <p:xfrm>
            <a:off x="2536" y="3249"/>
            <a:ext cx="132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" name="Equation" r:id="rId5" imgW="2286000" imgH="342900" progId="Equation.DSMT4">
                    <p:embed/>
                  </p:oleObj>
                </mc:Choice>
                <mc:Fallback>
                  <p:oleObj name="Equation" r:id="rId5" imgW="2286000" imgH="3429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3249"/>
                          <a:ext cx="132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4" name="Object 60"/>
            <p:cNvGraphicFramePr>
              <a:graphicFrameLocks noChangeAspect="1"/>
            </p:cNvGraphicFramePr>
            <p:nvPr/>
          </p:nvGraphicFramePr>
          <p:xfrm>
            <a:off x="1761" y="3246"/>
            <a:ext cx="289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" name="Equation" r:id="rId7" imgW="406224" imgH="279279" progId="Equation.DSMT4">
                    <p:embed/>
                  </p:oleObj>
                </mc:Choice>
                <mc:Fallback>
                  <p:oleObj name="Equation" r:id="rId7" imgW="406224" imgH="279279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1" y="3246"/>
                          <a:ext cx="289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5" name="Object 61"/>
            <p:cNvGraphicFramePr>
              <a:graphicFrameLocks noChangeAspect="1"/>
            </p:cNvGraphicFramePr>
            <p:nvPr/>
          </p:nvGraphicFramePr>
          <p:xfrm>
            <a:off x="1722" y="3450"/>
            <a:ext cx="749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0" name="Equation" r:id="rId9" imgW="1371600" imgH="673100" progId="Equation.DSMT4">
                    <p:embed/>
                  </p:oleObj>
                </mc:Choice>
                <mc:Fallback>
                  <p:oleObj name="Equation" r:id="rId9" imgW="1371600" imgH="6731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3450"/>
                          <a:ext cx="749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" name="Object 62"/>
            <p:cNvGraphicFramePr>
              <a:graphicFrameLocks noChangeAspect="1"/>
            </p:cNvGraphicFramePr>
            <p:nvPr/>
          </p:nvGraphicFramePr>
          <p:xfrm>
            <a:off x="2547" y="3540"/>
            <a:ext cx="140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1" name="Equation" r:id="rId11" imgW="2425700" imgH="342900" progId="Equation.DSMT4">
                    <p:embed/>
                  </p:oleObj>
                </mc:Choice>
                <mc:Fallback>
                  <p:oleObj name="Equation" r:id="rId11" imgW="2425700" imgH="3429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" y="3540"/>
                          <a:ext cx="140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" name="Rectangle 2"/>
          <p:cNvSpPr>
            <a:spLocks noChangeArrowheads="1"/>
          </p:cNvSpPr>
          <p:nvPr/>
        </p:nvSpPr>
        <p:spPr bwMode="auto">
          <a:xfrm>
            <a:off x="120650" y="995363"/>
            <a:ext cx="2560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明暗条件</a:t>
            </a:r>
          </a:p>
        </p:txBody>
      </p:sp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5648325" y="1243013"/>
          <a:ext cx="33829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BMP 图像" r:id="rId13" imgW="0" imgH="0" progId="Paint.Picture">
                  <p:embed/>
                </p:oleObj>
              </mc:Choice>
              <mc:Fallback>
                <p:oleObj name="BMP 图像" r:id="rId13" imgW="0" imgH="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1243013"/>
                        <a:ext cx="33829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Rectangle 2"/>
          <p:cNvSpPr>
            <a:spLocks noChangeArrowheads="1"/>
          </p:cNvSpPr>
          <p:nvPr/>
        </p:nvSpPr>
        <p:spPr bwMode="auto">
          <a:xfrm>
            <a:off x="120650" y="2470150"/>
            <a:ext cx="2560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条纹特征</a:t>
            </a:r>
          </a:p>
        </p:txBody>
      </p:sp>
      <p:sp>
        <p:nvSpPr>
          <p:cNvPr id="102" name="Text Box 2"/>
          <p:cNvSpPr txBox="1">
            <a:spLocks noChangeArrowheads="1"/>
          </p:cNvSpPr>
          <p:nvPr/>
        </p:nvSpPr>
        <p:spPr bwMode="auto">
          <a:xfrm>
            <a:off x="90488" y="3463925"/>
            <a:ext cx="8940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劈尖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愈厚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条纹级别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愈高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棱边处</a:t>
            </a:r>
            <a:r>
              <a:rPr kumimoji="1" lang="zh-CN" altLang="en-US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 i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对应着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暗纹</a:t>
            </a:r>
          </a:p>
        </p:txBody>
      </p:sp>
      <p:sp>
        <p:nvSpPr>
          <p:cNvPr id="104" name="Text Box 4"/>
          <p:cNvSpPr txBox="1">
            <a:spLocks noChangeArrowheads="1"/>
          </p:cNvSpPr>
          <p:nvPr/>
        </p:nvSpPr>
        <p:spPr bwMode="auto">
          <a:xfrm>
            <a:off x="120650" y="3981450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相邻两明（暗）纹间对应的厚度差</a:t>
            </a:r>
          </a:p>
        </p:txBody>
      </p:sp>
      <p:sp>
        <p:nvSpPr>
          <p:cNvPr id="107" name="Rectangle 37"/>
          <p:cNvSpPr>
            <a:spLocks noChangeArrowheads="1"/>
          </p:cNvSpPr>
          <p:nvPr/>
        </p:nvSpPr>
        <p:spPr bwMode="auto">
          <a:xfrm>
            <a:off x="5529263" y="3981450"/>
            <a:ext cx="1716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d 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</a:t>
            </a:r>
            <a:r>
              <a:rPr kumimoji="1" lang="en-US" altLang="zh-CN" sz="2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/2</a:t>
            </a:r>
            <a:r>
              <a:rPr kumimoji="1" lang="en-US" altLang="zh-CN" sz="2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130175" y="4567238"/>
            <a:ext cx="3748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明（暗）纹间距 </a:t>
            </a:r>
            <a:endParaRPr kumimoji="1" lang="en-US" altLang="zh-CN" sz="2800" b="1" i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9" name="Object 5"/>
          <p:cNvGraphicFramePr>
            <a:graphicFrameLocks noChangeAspect="1"/>
          </p:cNvGraphicFramePr>
          <p:nvPr/>
        </p:nvGraphicFramePr>
        <p:xfrm>
          <a:off x="2822575" y="4506913"/>
          <a:ext cx="18129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MathType 6.0 Equation" r:id="rId15" imgW="1447913" imgH="571590" progId="Equation.DSMT4">
                  <p:embed/>
                </p:oleObj>
              </mc:Choice>
              <mc:Fallback>
                <p:oleObj name="MathType 6.0 Equation" r:id="rId15" imgW="1447913" imgH="5715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4506913"/>
                        <a:ext cx="181292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39"/>
          <p:cNvSpPr>
            <a:spLocks noChangeArrowheads="1"/>
          </p:cNvSpPr>
          <p:nvPr/>
        </p:nvSpPr>
        <p:spPr bwMode="auto">
          <a:xfrm>
            <a:off x="187325" y="5645150"/>
            <a:ext cx="722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条纹向薄膜厚度较小的方向移动</a:t>
            </a:r>
          </a:p>
        </p:txBody>
      </p:sp>
      <p:sp>
        <p:nvSpPr>
          <p:cNvPr id="113" name="Rectangle 2"/>
          <p:cNvSpPr>
            <a:spLocks noChangeArrowheads="1"/>
          </p:cNvSpPr>
          <p:nvPr/>
        </p:nvSpPr>
        <p:spPr bwMode="auto">
          <a:xfrm>
            <a:off x="165100" y="5049838"/>
            <a:ext cx="2560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动态反应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9375" y="2943225"/>
            <a:ext cx="4152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同一膜厚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同一级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条纹</a:t>
            </a:r>
          </a:p>
        </p:txBody>
      </p: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187325" y="6178550"/>
            <a:ext cx="722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条纹移动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级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对应的厚度变化</a:t>
            </a:r>
          </a:p>
        </p:txBody>
      </p:sp>
      <p:graphicFrame>
        <p:nvGraphicFramePr>
          <p:cNvPr id="115" name="Object 5"/>
          <p:cNvGraphicFramePr>
            <a:graphicFrameLocks noChangeAspect="1"/>
          </p:cNvGraphicFramePr>
          <p:nvPr/>
        </p:nvGraphicFramePr>
        <p:xfrm>
          <a:off x="4795838" y="6051550"/>
          <a:ext cx="10763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17" imgW="895221" imgH="533520" progId="Equation.DSMT4">
                  <p:embed/>
                </p:oleObj>
              </mc:Choice>
              <mc:Fallback>
                <p:oleObj name="Equation" r:id="rId17" imgW="895221" imgH="533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6051550"/>
                        <a:ext cx="10763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7505700" y="1751013"/>
            <a:ext cx="0" cy="341312"/>
          </a:xfrm>
          <a:prstGeom prst="line">
            <a:avLst/>
          </a:prstGeom>
          <a:noFill/>
          <a:ln w="222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4"/>
          <p:cNvCxnSpPr>
            <a:cxnSpLocks noChangeShapeType="1"/>
          </p:cNvCxnSpPr>
          <p:nvPr/>
        </p:nvCxnSpPr>
        <p:spPr bwMode="auto">
          <a:xfrm>
            <a:off x="8027988" y="1701800"/>
            <a:ext cx="0" cy="341313"/>
          </a:xfrm>
          <a:prstGeom prst="line">
            <a:avLst/>
          </a:prstGeom>
          <a:noFill/>
          <a:ln w="222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397625" y="2166938"/>
            <a:ext cx="27527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每一小区间等效</a:t>
            </a:r>
            <a:endParaRPr kumimoji="1" lang="en-US" altLang="zh-CN" sz="20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等倾干涉</a:t>
            </a:r>
          </a:p>
        </p:txBody>
      </p: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7667625" y="1770063"/>
            <a:ext cx="0" cy="306387"/>
          </a:xfrm>
          <a:prstGeom prst="line">
            <a:avLst/>
          </a:prstGeom>
          <a:noFill/>
          <a:ln w="222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>
            <a:cxnSpLocks noChangeShapeType="1"/>
          </p:cNvCxnSpPr>
          <p:nvPr/>
        </p:nvCxnSpPr>
        <p:spPr bwMode="auto">
          <a:xfrm>
            <a:off x="7848600" y="1727200"/>
            <a:ext cx="0" cy="342900"/>
          </a:xfrm>
          <a:prstGeom prst="line">
            <a:avLst/>
          </a:prstGeom>
          <a:noFill/>
          <a:ln w="222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505700" y="1770063"/>
            <a:ext cx="161925" cy="300037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20" name="Rectangle 2"/>
          <p:cNvSpPr>
            <a:spLocks noChangeArrowheads="1"/>
          </p:cNvSpPr>
          <p:nvPr/>
        </p:nvSpPr>
        <p:spPr bwMode="auto">
          <a:xfrm>
            <a:off x="3741738" y="17463"/>
            <a:ext cx="178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内容回顾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795838" y="4608513"/>
            <a:ext cx="1830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空气隙</a:t>
            </a: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/>
      <p:bldP spid="104" grpId="0"/>
      <p:bldP spid="107" grpId="0"/>
      <p:bldP spid="108" grpId="0"/>
      <p:bldP spid="111" grpId="0"/>
      <p:bldP spid="113" grpId="0"/>
      <p:bldP spid="14" grpId="0"/>
      <p:bldP spid="114" grpId="0"/>
      <p:bldP spid="26" grpId="0"/>
      <p:bldP spid="5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444625" y="300038"/>
            <a:ext cx="66373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节 单缝夫琅和费衍射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/>
            </a:r>
            <a:b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Fraunhofer Diffraction by a Single Slit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8738" y="1423988"/>
            <a:ext cx="3481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2.1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衍射装置及图样</a:t>
            </a:r>
          </a:p>
        </p:txBody>
      </p:sp>
      <p:pic>
        <p:nvPicPr>
          <p:cNvPr id="6148" name="Picture 4" descr="18-62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9101" y="2200502"/>
            <a:ext cx="7026955" cy="409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8788400" y="6376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5</a:t>
            </a:r>
            <a:endParaRPr lang="en-US" altLang="zh-CN" sz="180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468313" y="517525"/>
            <a:ext cx="7005637" cy="2982913"/>
            <a:chOff x="583" y="210"/>
            <a:chExt cx="4413" cy="1879"/>
          </a:xfrm>
        </p:grpSpPr>
        <p:grpSp>
          <p:nvGrpSpPr>
            <p:cNvPr id="15386" name="Group 3"/>
            <p:cNvGrpSpPr>
              <a:grpSpLocks/>
            </p:cNvGrpSpPr>
            <p:nvPr/>
          </p:nvGrpSpPr>
          <p:grpSpPr bwMode="auto">
            <a:xfrm>
              <a:off x="1320" y="618"/>
              <a:ext cx="1152" cy="998"/>
              <a:chOff x="720" y="2208"/>
              <a:chExt cx="1152" cy="1056"/>
            </a:xfrm>
          </p:grpSpPr>
          <p:sp>
            <p:nvSpPr>
              <p:cNvPr id="15451" name="AutoShape 4"/>
              <p:cNvSpPr>
                <a:spLocks noChangeArrowheads="1"/>
              </p:cNvSpPr>
              <p:nvPr/>
            </p:nvSpPr>
            <p:spPr bwMode="auto">
              <a:xfrm rot="16200000" flipV="1">
                <a:off x="1032" y="1896"/>
                <a:ext cx="528" cy="1152"/>
              </a:xfrm>
              <a:prstGeom prst="parallelogram">
                <a:avLst>
                  <a:gd name="adj" fmla="val 56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52" name="AutoShape 5"/>
              <p:cNvSpPr>
                <a:spLocks noChangeArrowheads="1"/>
              </p:cNvSpPr>
              <p:nvPr/>
            </p:nvSpPr>
            <p:spPr bwMode="auto">
              <a:xfrm rot="16200000" flipV="1">
                <a:off x="1032" y="2424"/>
                <a:ext cx="528" cy="1152"/>
              </a:xfrm>
              <a:prstGeom prst="parallelogram">
                <a:avLst>
                  <a:gd name="adj" fmla="val 56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87" name="Line 6"/>
            <p:cNvSpPr>
              <a:spLocks noChangeShapeType="1"/>
            </p:cNvSpPr>
            <p:nvPr/>
          </p:nvSpPr>
          <p:spPr bwMode="auto">
            <a:xfrm flipV="1">
              <a:off x="583" y="1154"/>
              <a:ext cx="528" cy="14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88" name="Group 7"/>
            <p:cNvGrpSpPr>
              <a:grpSpLocks/>
            </p:cNvGrpSpPr>
            <p:nvPr/>
          </p:nvGrpSpPr>
          <p:grpSpPr bwMode="auto">
            <a:xfrm>
              <a:off x="3844" y="210"/>
              <a:ext cx="1152" cy="1728"/>
              <a:chOff x="3840" y="2256"/>
              <a:chExt cx="1152" cy="1728"/>
            </a:xfrm>
          </p:grpSpPr>
          <p:grpSp>
            <p:nvGrpSpPr>
              <p:cNvPr id="15392" name="Group 8"/>
              <p:cNvGrpSpPr>
                <a:grpSpLocks/>
              </p:cNvGrpSpPr>
              <p:nvPr/>
            </p:nvGrpSpPr>
            <p:grpSpPr bwMode="auto">
              <a:xfrm>
                <a:off x="3840" y="2256"/>
                <a:ext cx="1152" cy="1728"/>
                <a:chOff x="3840" y="2256"/>
                <a:chExt cx="1152" cy="1728"/>
              </a:xfrm>
            </p:grpSpPr>
            <p:grpSp>
              <p:nvGrpSpPr>
                <p:cNvPr id="15404" name="Group 9"/>
                <p:cNvGrpSpPr>
                  <a:grpSpLocks/>
                </p:cNvGrpSpPr>
                <p:nvPr/>
              </p:nvGrpSpPr>
              <p:grpSpPr bwMode="auto">
                <a:xfrm>
                  <a:off x="3840" y="2256"/>
                  <a:ext cx="1152" cy="1728"/>
                  <a:chOff x="3936" y="2016"/>
                  <a:chExt cx="1152" cy="1728"/>
                </a:xfrm>
              </p:grpSpPr>
              <p:sp>
                <p:nvSpPr>
                  <p:cNvPr id="15406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36" y="3024"/>
                    <a:ext cx="1152" cy="288"/>
                  </a:xfrm>
                  <a:prstGeom prst="line">
                    <a:avLst/>
                  </a:prstGeom>
                  <a:noFill/>
                  <a:ln w="76200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2544"/>
                    <a:ext cx="576" cy="144"/>
                  </a:xfrm>
                  <a:prstGeom prst="line">
                    <a:avLst/>
                  </a:prstGeom>
                  <a:noFill/>
                  <a:ln w="76200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40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936" y="2016"/>
                    <a:ext cx="1152" cy="1728"/>
                    <a:chOff x="3936" y="2016"/>
                    <a:chExt cx="1152" cy="1728"/>
                  </a:xfrm>
                </p:grpSpPr>
                <p:grpSp>
                  <p:nvGrpSpPr>
                    <p:cNvPr id="15427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36" y="2016"/>
                      <a:ext cx="1152" cy="1728"/>
                      <a:chOff x="2688" y="2064"/>
                      <a:chExt cx="1152" cy="1728"/>
                    </a:xfrm>
                  </p:grpSpPr>
                  <p:sp>
                    <p:nvSpPr>
                      <p:cNvPr id="15447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88" y="2064"/>
                        <a:ext cx="1152" cy="28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448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88" y="2352"/>
                        <a:ext cx="0" cy="144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449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40" y="2064"/>
                        <a:ext cx="0" cy="13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450" name="Line 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688" y="3456"/>
                        <a:ext cx="1152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428" name="AutoShape 18"/>
                    <p:cNvSpPr>
                      <a:spLocks noChangeArrowheads="1"/>
                    </p:cNvSpPr>
                    <p:nvPr/>
                  </p:nvSpPr>
                  <p:spPr bwMode="auto">
                    <a:xfrm rot="16200000" flipV="1">
                      <a:off x="4248" y="2280"/>
                      <a:ext cx="528" cy="1152"/>
                    </a:xfrm>
                    <a:prstGeom prst="parallelogram">
                      <a:avLst>
                        <a:gd name="adj" fmla="val 56250"/>
                      </a:avLst>
                    </a:prstGeom>
                    <a:solidFill>
                      <a:srgbClr val="FF33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429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496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30" name="Line 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832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31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880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32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448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33" name="Line 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400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34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352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35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352"/>
                      <a:ext cx="1152" cy="24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36" name="Line 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448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37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976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38" name="Line 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928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39" name="Line 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928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40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304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41" name="Line 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3024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42" name="Line 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2544"/>
                      <a:ext cx="528" cy="144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43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400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44" name="Line 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352"/>
                      <a:ext cx="1152" cy="240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45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592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46" name="Line 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6" y="2544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5409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36" y="3072"/>
                    <a:ext cx="1152" cy="288"/>
                  </a:xfrm>
                  <a:prstGeom prst="line">
                    <a:avLst/>
                  </a:prstGeom>
                  <a:noFill/>
                  <a:ln w="76200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0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3168"/>
                    <a:ext cx="576" cy="144"/>
                  </a:xfrm>
                  <a:prstGeom prst="line">
                    <a:avLst/>
                  </a:prstGeom>
                  <a:noFill/>
                  <a:ln w="76200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1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36" y="2928"/>
                    <a:ext cx="1152" cy="288"/>
                  </a:xfrm>
                  <a:prstGeom prst="line">
                    <a:avLst/>
                  </a:prstGeom>
                  <a:noFill/>
                  <a:ln w="76200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2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36" y="3024"/>
                    <a:ext cx="1152" cy="288"/>
                  </a:xfrm>
                  <a:prstGeom prst="line">
                    <a:avLst/>
                  </a:prstGeom>
                  <a:noFill/>
                  <a:ln w="76200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3" name="AutoShape 41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4248" y="2568"/>
                    <a:ext cx="528" cy="1152"/>
                  </a:xfrm>
                  <a:prstGeom prst="parallelogram">
                    <a:avLst>
                      <a:gd name="adj" fmla="val 56250"/>
                    </a:avLst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14" name="AutoShape 42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4248" y="1896"/>
                    <a:ext cx="528" cy="1152"/>
                  </a:xfrm>
                  <a:prstGeom prst="parallelogram">
                    <a:avLst>
                      <a:gd name="adj" fmla="val 56250"/>
                    </a:avLst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541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936" y="2832"/>
                    <a:ext cx="1152" cy="336"/>
                    <a:chOff x="2304" y="3120"/>
                    <a:chExt cx="1152" cy="336"/>
                  </a:xfrm>
                </p:grpSpPr>
                <p:sp>
                  <p:nvSpPr>
                    <p:cNvPr id="15425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3120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6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3168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16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936" y="3072"/>
                    <a:ext cx="1152" cy="336"/>
                    <a:chOff x="2304" y="3120"/>
                    <a:chExt cx="1152" cy="336"/>
                  </a:xfrm>
                </p:grpSpPr>
                <p:sp>
                  <p:nvSpPr>
                    <p:cNvPr id="15423" name="Line 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3120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4" name="Line 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3168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1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936" y="2448"/>
                    <a:ext cx="1152" cy="336"/>
                    <a:chOff x="2304" y="3120"/>
                    <a:chExt cx="1152" cy="336"/>
                  </a:xfrm>
                </p:grpSpPr>
                <p:sp>
                  <p:nvSpPr>
                    <p:cNvPr id="15421" name="Line 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3120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2" name="Line 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3168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18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3936" y="2208"/>
                    <a:ext cx="1152" cy="336"/>
                    <a:chOff x="2304" y="3120"/>
                    <a:chExt cx="1152" cy="336"/>
                  </a:xfrm>
                </p:grpSpPr>
                <p:sp>
                  <p:nvSpPr>
                    <p:cNvPr id="15419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3120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0" name="Line 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04" y="3168"/>
                      <a:ext cx="1152" cy="288"/>
                    </a:xfrm>
                    <a:prstGeom prst="line">
                      <a:avLst/>
                    </a:prstGeom>
                    <a:noFill/>
                    <a:ln w="762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540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416" y="2736"/>
                  <a:ext cx="576" cy="96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393" name="Line 56"/>
              <p:cNvSpPr>
                <a:spLocks noChangeShapeType="1"/>
              </p:cNvSpPr>
              <p:nvPr/>
            </p:nvSpPr>
            <p:spPr bwMode="auto">
              <a:xfrm flipV="1">
                <a:off x="3840" y="3264"/>
                <a:ext cx="480" cy="1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Line 57"/>
              <p:cNvSpPr>
                <a:spLocks noChangeShapeType="1"/>
              </p:cNvSpPr>
              <p:nvPr/>
            </p:nvSpPr>
            <p:spPr bwMode="auto">
              <a:xfrm flipV="1">
                <a:off x="4224" y="3168"/>
                <a:ext cx="480" cy="1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5" name="Line 58"/>
              <p:cNvSpPr>
                <a:spLocks noChangeShapeType="1"/>
              </p:cNvSpPr>
              <p:nvPr/>
            </p:nvSpPr>
            <p:spPr bwMode="auto">
              <a:xfrm flipV="1">
                <a:off x="4560" y="3120"/>
                <a:ext cx="432" cy="9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59"/>
              <p:cNvSpPr>
                <a:spLocks noChangeShapeType="1"/>
              </p:cNvSpPr>
              <p:nvPr/>
            </p:nvSpPr>
            <p:spPr bwMode="auto">
              <a:xfrm flipV="1">
                <a:off x="3888" y="2832"/>
                <a:ext cx="480" cy="1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Line 60"/>
              <p:cNvSpPr>
                <a:spLocks noChangeShapeType="1"/>
              </p:cNvSpPr>
              <p:nvPr/>
            </p:nvSpPr>
            <p:spPr bwMode="auto">
              <a:xfrm flipV="1">
                <a:off x="4512" y="2688"/>
                <a:ext cx="480" cy="1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8" name="Line 61"/>
              <p:cNvSpPr>
                <a:spLocks noChangeShapeType="1"/>
              </p:cNvSpPr>
              <p:nvPr/>
            </p:nvSpPr>
            <p:spPr bwMode="auto">
              <a:xfrm flipV="1">
                <a:off x="4128" y="2784"/>
                <a:ext cx="480" cy="14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9" name="Line 62"/>
              <p:cNvSpPr>
                <a:spLocks noChangeShapeType="1"/>
              </p:cNvSpPr>
              <p:nvPr/>
            </p:nvSpPr>
            <p:spPr bwMode="auto">
              <a:xfrm flipV="1">
                <a:off x="3840" y="2976"/>
                <a:ext cx="480" cy="144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Line 63"/>
              <p:cNvSpPr>
                <a:spLocks noChangeShapeType="1"/>
              </p:cNvSpPr>
              <p:nvPr/>
            </p:nvSpPr>
            <p:spPr bwMode="auto">
              <a:xfrm flipV="1">
                <a:off x="4272" y="2880"/>
                <a:ext cx="480" cy="144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1" name="Line 64"/>
              <p:cNvSpPr>
                <a:spLocks noChangeShapeType="1"/>
              </p:cNvSpPr>
              <p:nvPr/>
            </p:nvSpPr>
            <p:spPr bwMode="auto">
              <a:xfrm flipV="1">
                <a:off x="4464" y="2832"/>
                <a:ext cx="480" cy="144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2" name="Line 65"/>
              <p:cNvSpPr>
                <a:spLocks noChangeShapeType="1"/>
              </p:cNvSpPr>
              <p:nvPr/>
            </p:nvSpPr>
            <p:spPr bwMode="auto">
              <a:xfrm flipV="1">
                <a:off x="4176" y="2928"/>
                <a:ext cx="480" cy="144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3" name="AutoShape 66"/>
              <p:cNvSpPr>
                <a:spLocks noChangeArrowheads="1"/>
              </p:cNvSpPr>
              <p:nvPr/>
            </p:nvSpPr>
            <p:spPr bwMode="auto">
              <a:xfrm rot="16200000" flipV="1">
                <a:off x="4152" y="2424"/>
                <a:ext cx="528" cy="1152"/>
              </a:xfrm>
              <a:prstGeom prst="parallelogram">
                <a:avLst>
                  <a:gd name="adj" fmla="val 5625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  <p:graphicFrame>
          <p:nvGraphicFramePr>
            <p:cNvPr id="15389" name="Object 67"/>
            <p:cNvGraphicFramePr>
              <a:graphicFrameLocks noChangeAspect="1"/>
            </p:cNvGraphicFramePr>
            <p:nvPr/>
          </p:nvGraphicFramePr>
          <p:xfrm>
            <a:off x="711" y="894"/>
            <a:ext cx="11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3" name="Equation" r:id="rId3" imgW="190417" imgH="241195" progId="Equation.DSMT4">
                    <p:embed/>
                  </p:oleObj>
                </mc:Choice>
                <mc:Fallback>
                  <p:oleObj name="Equation" r:id="rId3" imgW="190417" imgH="241195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894"/>
                          <a:ext cx="119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Text Box 68"/>
            <p:cNvSpPr txBox="1">
              <a:spLocks noChangeArrowheads="1"/>
            </p:cNvSpPr>
            <p:nvPr/>
          </p:nvSpPr>
          <p:spPr bwMode="auto">
            <a:xfrm>
              <a:off x="844" y="1762"/>
              <a:ext cx="33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为与缝平行的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线光源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时</a:t>
              </a:r>
              <a:endPara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1" name="Oval 69"/>
            <p:cNvSpPr>
              <a:spLocks noChangeArrowheads="1"/>
            </p:cNvSpPr>
            <p:nvPr/>
          </p:nvSpPr>
          <p:spPr bwMode="auto">
            <a:xfrm>
              <a:off x="2692" y="354"/>
              <a:ext cx="144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92"/>
          <p:cNvGrpSpPr>
            <a:grpSpLocks/>
          </p:cNvGrpSpPr>
          <p:nvPr/>
        </p:nvGrpSpPr>
        <p:grpSpPr bwMode="auto">
          <a:xfrm>
            <a:off x="922338" y="3716338"/>
            <a:ext cx="6361112" cy="2736850"/>
            <a:chOff x="869" y="2205"/>
            <a:chExt cx="4007" cy="1724"/>
          </a:xfrm>
        </p:grpSpPr>
        <p:sp>
          <p:nvSpPr>
            <p:cNvPr id="15367" name="Rectangle 71"/>
            <p:cNvSpPr>
              <a:spLocks noChangeArrowheads="1"/>
            </p:cNvSpPr>
            <p:nvPr/>
          </p:nvSpPr>
          <p:spPr bwMode="auto">
            <a:xfrm>
              <a:off x="898" y="3602"/>
              <a:ext cx="24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为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点光源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时</a:t>
              </a:r>
              <a:endPara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368" name="Group 72"/>
            <p:cNvGrpSpPr>
              <a:grpSpLocks/>
            </p:cNvGrpSpPr>
            <p:nvPr/>
          </p:nvGrpSpPr>
          <p:grpSpPr bwMode="auto">
            <a:xfrm rot="-235678">
              <a:off x="1338" y="2568"/>
              <a:ext cx="1145" cy="933"/>
              <a:chOff x="720" y="2208"/>
              <a:chExt cx="1152" cy="1056"/>
            </a:xfrm>
          </p:grpSpPr>
          <p:sp>
            <p:nvSpPr>
              <p:cNvPr id="15384" name="AutoShape 73"/>
              <p:cNvSpPr>
                <a:spLocks noChangeArrowheads="1"/>
              </p:cNvSpPr>
              <p:nvPr/>
            </p:nvSpPr>
            <p:spPr bwMode="auto">
              <a:xfrm rot="16200000" flipV="1">
                <a:off x="1032" y="1896"/>
                <a:ext cx="528" cy="1152"/>
              </a:xfrm>
              <a:prstGeom prst="parallelogram">
                <a:avLst>
                  <a:gd name="adj" fmla="val 56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85" name="AutoShape 74"/>
              <p:cNvSpPr>
                <a:spLocks noChangeArrowheads="1"/>
              </p:cNvSpPr>
              <p:nvPr/>
            </p:nvSpPr>
            <p:spPr bwMode="auto">
              <a:xfrm rot="16200000" flipV="1">
                <a:off x="1032" y="2424"/>
                <a:ext cx="528" cy="1152"/>
              </a:xfrm>
              <a:prstGeom prst="parallelogram">
                <a:avLst>
                  <a:gd name="adj" fmla="val 56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69" name="Oval 75"/>
            <p:cNvSpPr>
              <a:spLocks noChangeArrowheads="1"/>
            </p:cNvSpPr>
            <p:nvPr/>
          </p:nvSpPr>
          <p:spPr bwMode="auto">
            <a:xfrm>
              <a:off x="2699" y="2253"/>
              <a:ext cx="144" cy="1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5370" name="Group 76"/>
            <p:cNvGrpSpPr>
              <a:grpSpLocks/>
            </p:cNvGrpSpPr>
            <p:nvPr/>
          </p:nvGrpSpPr>
          <p:grpSpPr bwMode="auto">
            <a:xfrm>
              <a:off x="4012" y="2205"/>
              <a:ext cx="864" cy="1584"/>
              <a:chOff x="4032" y="624"/>
              <a:chExt cx="1152" cy="1584"/>
            </a:xfrm>
          </p:grpSpPr>
          <p:sp>
            <p:nvSpPr>
              <p:cNvPr id="15380" name="Line 77"/>
              <p:cNvSpPr>
                <a:spLocks noChangeShapeType="1"/>
              </p:cNvSpPr>
              <p:nvPr/>
            </p:nvSpPr>
            <p:spPr bwMode="auto">
              <a:xfrm flipV="1">
                <a:off x="4032" y="624"/>
                <a:ext cx="115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Line 78"/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Line 79"/>
              <p:cNvSpPr>
                <a:spLocks noChangeShapeType="1"/>
              </p:cNvSpPr>
              <p:nvPr/>
            </p:nvSpPr>
            <p:spPr bwMode="auto">
              <a:xfrm flipV="1">
                <a:off x="4032" y="1920"/>
                <a:ext cx="1152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Line 80"/>
              <p:cNvSpPr>
                <a:spLocks noChangeShapeType="1"/>
              </p:cNvSpPr>
              <p:nvPr/>
            </p:nvSpPr>
            <p:spPr bwMode="auto">
              <a:xfrm flipH="1">
                <a:off x="5184" y="624"/>
                <a:ext cx="0" cy="1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71" name="AutoShape 81"/>
            <p:cNvSpPr>
              <a:spLocks noChangeArrowheads="1"/>
            </p:cNvSpPr>
            <p:nvPr/>
          </p:nvSpPr>
          <p:spPr bwMode="auto">
            <a:xfrm rot="16200000" flipH="1">
              <a:off x="4300" y="2925"/>
              <a:ext cx="288" cy="96"/>
            </a:xfrm>
            <a:prstGeom prst="parallelogram">
              <a:avLst>
                <a:gd name="adj" fmla="val 1934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72" name="AutoShape 82"/>
            <p:cNvSpPr>
              <a:spLocks noChangeArrowheads="1"/>
            </p:cNvSpPr>
            <p:nvPr/>
          </p:nvSpPr>
          <p:spPr bwMode="auto">
            <a:xfrm rot="16200000" flipH="1">
              <a:off x="4372" y="2757"/>
              <a:ext cx="144" cy="96"/>
            </a:xfrm>
            <a:prstGeom prst="parallelogram">
              <a:avLst>
                <a:gd name="adj" fmla="val 9674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73" name="AutoShape 83"/>
            <p:cNvSpPr>
              <a:spLocks noChangeArrowheads="1"/>
            </p:cNvSpPr>
            <p:nvPr/>
          </p:nvSpPr>
          <p:spPr bwMode="auto">
            <a:xfrm rot="16200000" flipH="1">
              <a:off x="4372" y="3093"/>
              <a:ext cx="144" cy="96"/>
            </a:xfrm>
            <a:prstGeom prst="parallelogram">
              <a:avLst>
                <a:gd name="adj" fmla="val 9674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74" name="AutoShape 84"/>
            <p:cNvSpPr>
              <a:spLocks noChangeArrowheads="1"/>
            </p:cNvSpPr>
            <p:nvPr/>
          </p:nvSpPr>
          <p:spPr bwMode="auto">
            <a:xfrm rot="16200000" flipH="1">
              <a:off x="4396" y="2637"/>
              <a:ext cx="96" cy="96"/>
            </a:xfrm>
            <a:prstGeom prst="parallelogram">
              <a:avLst>
                <a:gd name="adj" fmla="val 6449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75" name="AutoShape 85"/>
            <p:cNvSpPr>
              <a:spLocks noChangeArrowheads="1"/>
            </p:cNvSpPr>
            <p:nvPr/>
          </p:nvSpPr>
          <p:spPr bwMode="auto">
            <a:xfrm rot="16200000" flipH="1">
              <a:off x="4396" y="3213"/>
              <a:ext cx="96" cy="96"/>
            </a:xfrm>
            <a:prstGeom prst="parallelogram">
              <a:avLst>
                <a:gd name="adj" fmla="val 6449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76" name="AutoShape 86"/>
            <p:cNvSpPr>
              <a:spLocks noChangeArrowheads="1"/>
            </p:cNvSpPr>
            <p:nvPr/>
          </p:nvSpPr>
          <p:spPr bwMode="auto">
            <a:xfrm rot="16200000" flipH="1">
              <a:off x="4372" y="2517"/>
              <a:ext cx="144" cy="96"/>
            </a:xfrm>
            <a:prstGeom prst="parallelogram">
              <a:avLst>
                <a:gd name="adj" fmla="val 9674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77" name="AutoShape 87"/>
            <p:cNvSpPr>
              <a:spLocks noChangeArrowheads="1"/>
            </p:cNvSpPr>
            <p:nvPr/>
          </p:nvSpPr>
          <p:spPr bwMode="auto">
            <a:xfrm rot="16200000" flipH="1">
              <a:off x="4372" y="3333"/>
              <a:ext cx="144" cy="96"/>
            </a:xfrm>
            <a:prstGeom prst="parallelogram">
              <a:avLst>
                <a:gd name="adj" fmla="val 9674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378" name="Oval 88"/>
            <p:cNvSpPr>
              <a:spLocks noChangeArrowheads="1"/>
            </p:cNvSpPr>
            <p:nvPr/>
          </p:nvSpPr>
          <p:spPr bwMode="auto">
            <a:xfrm>
              <a:off x="878" y="3083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graphicFrame>
          <p:nvGraphicFramePr>
            <p:cNvPr id="15379" name="Object 89"/>
            <p:cNvGraphicFramePr>
              <a:graphicFrameLocks noChangeAspect="1"/>
            </p:cNvGraphicFramePr>
            <p:nvPr/>
          </p:nvGraphicFramePr>
          <p:xfrm>
            <a:off x="869" y="2823"/>
            <a:ext cx="11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4" name="Equation" r:id="rId5" imgW="190417" imgH="241195" progId="Equation.DSMT4">
                    <p:embed/>
                  </p:oleObj>
                </mc:Choice>
                <mc:Fallback>
                  <p:oleObj name="Equation" r:id="rId5" imgW="190417" imgH="241195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9" y="2823"/>
                          <a:ext cx="119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4" name="Text Box 93"/>
          <p:cNvSpPr txBox="1">
            <a:spLocks noChangeArrowheads="1"/>
          </p:cNvSpPr>
          <p:nvPr/>
        </p:nvSpPr>
        <p:spPr bwMode="auto">
          <a:xfrm>
            <a:off x="8788400" y="6376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6</a:t>
            </a:r>
            <a:endParaRPr lang="en-US" altLang="zh-CN" sz="1800"/>
          </a:p>
        </p:txBody>
      </p:sp>
      <p:pic>
        <p:nvPicPr>
          <p:cNvPr id="91" name="Picture 2" descr="1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02550" y="282575"/>
            <a:ext cx="1223963" cy="28829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3" descr="2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8"/>
          <a:srcRect t="8565" b="11494"/>
          <a:stretch>
            <a:fillRect/>
          </a:stretch>
        </p:blipFill>
        <p:spPr bwMode="auto">
          <a:xfrm>
            <a:off x="8001000" y="3513138"/>
            <a:ext cx="717550" cy="316388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2"/>
          <p:cNvSpPr>
            <a:spLocks noChangeArrowheads="1"/>
          </p:cNvSpPr>
          <p:nvPr/>
        </p:nvSpPr>
        <p:spPr bwMode="auto">
          <a:xfrm>
            <a:off x="3756025" y="2046288"/>
            <a:ext cx="228600" cy="3505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411413" y="4713288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384425" y="38750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2384425" y="31892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2384425" y="463708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484438" y="3284538"/>
            <a:ext cx="457200" cy="10668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V="1">
            <a:off x="2484438" y="32131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05025" y="2854325"/>
            <a:ext cx="247650" cy="2198688"/>
            <a:chOff x="928" y="2045"/>
            <a:chExt cx="156" cy="1385"/>
          </a:xfrm>
        </p:grpSpPr>
        <p:sp>
          <p:nvSpPr>
            <p:cNvPr id="16433" name="Rectangle 11"/>
            <p:cNvSpPr>
              <a:spLocks noChangeArrowheads="1"/>
            </p:cNvSpPr>
            <p:nvPr/>
          </p:nvSpPr>
          <p:spPr bwMode="auto">
            <a:xfrm>
              <a:off x="928" y="3197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4" name="Rectangle 12"/>
            <p:cNvSpPr>
              <a:spLocks noChangeArrowheads="1"/>
            </p:cNvSpPr>
            <p:nvPr/>
          </p:nvSpPr>
          <p:spPr bwMode="auto">
            <a:xfrm>
              <a:off x="934" y="2621"/>
              <a:ext cx="1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5" name="Rectangle 13"/>
            <p:cNvSpPr>
              <a:spLocks noChangeArrowheads="1"/>
            </p:cNvSpPr>
            <p:nvPr/>
          </p:nvSpPr>
          <p:spPr bwMode="auto">
            <a:xfrm>
              <a:off x="934" y="2045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628900" y="4437063"/>
            <a:ext cx="430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kumimoji="1" lang="en-US" altLang="zh-CN" sz="24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090863" y="2819400"/>
            <a:ext cx="473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endParaRPr kumimoji="1" lang="en-US" altLang="zh-CN" sz="24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2924175" y="4302125"/>
            <a:ext cx="49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1613" y="2133600"/>
            <a:ext cx="2111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7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125413" y="336550"/>
            <a:ext cx="6343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2.2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明暗条件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菲涅耳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半波带法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592138" y="9159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先考虑一束特殊的光线</a:t>
            </a:r>
            <a:endParaRPr kumimoji="1"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1666875" y="6149975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可以判断：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处为</a:t>
            </a:r>
            <a:endParaRPr kumimoji="1" lang="zh-CN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45" name="Arc 29"/>
          <p:cNvSpPr>
            <a:spLocks/>
          </p:cNvSpPr>
          <p:nvPr/>
        </p:nvSpPr>
        <p:spPr bwMode="auto">
          <a:xfrm>
            <a:off x="2155825" y="2947988"/>
            <a:ext cx="914400" cy="271462"/>
          </a:xfrm>
          <a:custGeom>
            <a:avLst/>
            <a:gdLst>
              <a:gd name="T0" fmla="*/ 2147483646 w 21600"/>
              <a:gd name="T1" fmla="*/ 0 h 6403"/>
              <a:gd name="T2" fmla="*/ 2147483646 w 21600"/>
              <a:gd name="T3" fmla="*/ 2147483646 h 6403"/>
              <a:gd name="T4" fmla="*/ 0 w 21600"/>
              <a:gd name="T5" fmla="*/ 2147483646 h 6403"/>
              <a:gd name="T6" fmla="*/ 0 60000 65536"/>
              <a:gd name="T7" fmla="*/ 0 60000 65536"/>
              <a:gd name="T8" fmla="*/ 0 60000 65536"/>
              <a:gd name="T9" fmla="*/ 0 w 21600"/>
              <a:gd name="T10" fmla="*/ 0 h 6403"/>
              <a:gd name="T11" fmla="*/ 21600 w 21600"/>
              <a:gd name="T12" fmla="*/ 6403 h 64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6403" fill="none" extrusionOk="0">
                <a:moveTo>
                  <a:pt x="20629" y="-1"/>
                </a:moveTo>
                <a:cubicBezTo>
                  <a:pt x="21272" y="2073"/>
                  <a:pt x="21600" y="4231"/>
                  <a:pt x="21600" y="6403"/>
                </a:cubicBezTo>
              </a:path>
              <a:path w="21600" h="6403" stroke="0" extrusionOk="0">
                <a:moveTo>
                  <a:pt x="20629" y="-1"/>
                </a:moveTo>
                <a:cubicBezTo>
                  <a:pt x="21272" y="2073"/>
                  <a:pt x="21600" y="4231"/>
                  <a:pt x="21600" y="6403"/>
                </a:cubicBezTo>
                <a:lnTo>
                  <a:pt x="0" y="6403"/>
                </a:lnTo>
                <a:lnTo>
                  <a:pt x="20629" y="-1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1317625" y="326548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7" name="Object 31"/>
          <p:cNvGraphicFramePr>
            <a:graphicFrameLocks noChangeAspect="1"/>
          </p:cNvGraphicFramePr>
          <p:nvPr/>
        </p:nvGraphicFramePr>
        <p:xfrm>
          <a:off x="1187450" y="3789363"/>
          <a:ext cx="2730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公式" r:id="rId3" imgW="203024" imgH="215713" progId="Equation.3">
                  <p:embed/>
                </p:oleObj>
              </mc:Choice>
              <mc:Fallback>
                <p:oleObj name="公式" r:id="rId3" imgW="203024" imgH="21571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89363"/>
                        <a:ext cx="273050" cy="290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CCFF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 rot="229207">
            <a:off x="2482850" y="2486025"/>
            <a:ext cx="1390650" cy="2157413"/>
            <a:chOff x="1152" y="1776"/>
            <a:chExt cx="864" cy="1392"/>
          </a:xfrm>
        </p:grpSpPr>
        <p:sp>
          <p:nvSpPr>
            <p:cNvPr id="16430" name="Line 33"/>
            <p:cNvSpPr>
              <a:spLocks noChangeShapeType="1"/>
            </p:cNvSpPr>
            <p:nvPr/>
          </p:nvSpPr>
          <p:spPr bwMode="auto">
            <a:xfrm flipV="1">
              <a:off x="1152" y="1776"/>
              <a:ext cx="86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Line 34"/>
            <p:cNvSpPr>
              <a:spLocks noChangeShapeType="1"/>
            </p:cNvSpPr>
            <p:nvPr/>
          </p:nvSpPr>
          <p:spPr bwMode="auto">
            <a:xfrm flipV="1">
              <a:off x="1152" y="2688"/>
              <a:ext cx="816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Line 35"/>
            <p:cNvSpPr>
              <a:spLocks noChangeShapeType="1"/>
            </p:cNvSpPr>
            <p:nvPr/>
          </p:nvSpPr>
          <p:spPr bwMode="auto">
            <a:xfrm flipV="1">
              <a:off x="1152" y="2256"/>
              <a:ext cx="816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984625" y="2638425"/>
            <a:ext cx="2819400" cy="1295400"/>
            <a:chOff x="2112" y="1824"/>
            <a:chExt cx="1776" cy="816"/>
          </a:xfrm>
        </p:grpSpPr>
        <p:sp>
          <p:nvSpPr>
            <p:cNvPr id="16424" name="Line 37"/>
            <p:cNvSpPr>
              <a:spLocks noChangeShapeType="1"/>
            </p:cNvSpPr>
            <p:nvPr/>
          </p:nvSpPr>
          <p:spPr bwMode="auto">
            <a:xfrm flipV="1">
              <a:off x="2112" y="2016"/>
              <a:ext cx="100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Line 38"/>
            <p:cNvSpPr>
              <a:spLocks noChangeShapeType="1"/>
            </p:cNvSpPr>
            <p:nvPr/>
          </p:nvSpPr>
          <p:spPr bwMode="auto">
            <a:xfrm flipV="1">
              <a:off x="3120" y="1824"/>
              <a:ext cx="76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39"/>
            <p:cNvSpPr>
              <a:spLocks noChangeShapeType="1"/>
            </p:cNvSpPr>
            <p:nvPr/>
          </p:nvSpPr>
          <p:spPr bwMode="auto">
            <a:xfrm flipV="1">
              <a:off x="2112" y="1824"/>
              <a:ext cx="10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Line 40"/>
            <p:cNvSpPr>
              <a:spLocks noChangeShapeType="1"/>
            </p:cNvSpPr>
            <p:nvPr/>
          </p:nvSpPr>
          <p:spPr bwMode="auto">
            <a:xfrm flipV="1">
              <a:off x="2112" y="2160"/>
              <a:ext cx="1056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Line 41"/>
            <p:cNvSpPr>
              <a:spLocks noChangeShapeType="1"/>
            </p:cNvSpPr>
            <p:nvPr/>
          </p:nvSpPr>
          <p:spPr bwMode="auto">
            <a:xfrm flipV="1">
              <a:off x="3072" y="1824"/>
              <a:ext cx="8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42"/>
            <p:cNvSpPr>
              <a:spLocks noChangeShapeType="1"/>
            </p:cNvSpPr>
            <p:nvPr/>
          </p:nvSpPr>
          <p:spPr bwMode="auto">
            <a:xfrm flipV="1">
              <a:off x="3072" y="1824"/>
              <a:ext cx="81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59" name="Line 43"/>
          <p:cNvSpPr>
            <a:spLocks noChangeShapeType="1"/>
          </p:cNvSpPr>
          <p:nvPr/>
        </p:nvSpPr>
        <p:spPr bwMode="auto">
          <a:xfrm flipV="1">
            <a:off x="2411413" y="3789363"/>
            <a:ext cx="288925" cy="144462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 flipV="1">
            <a:off x="2411413" y="4365625"/>
            <a:ext cx="506412" cy="249238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>
            <a:off x="1012825" y="326548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>
            <a:off x="1089025" y="463708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4529138" y="6157913"/>
            <a:ext cx="2328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一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暗纹</a:t>
            </a:r>
          </a:p>
        </p:txBody>
      </p:sp>
      <p:grpSp>
        <p:nvGrpSpPr>
          <p:cNvPr id="5" name="Group 48">
            <a:extLst>
              <a:ext uri="{FF2B5EF4-FFF2-40B4-BE49-F238E27FC236}"/>
            </a:extLst>
          </p:cNvPr>
          <p:cNvGrpSpPr>
            <a:grpSpLocks/>
          </p:cNvGrpSpPr>
          <p:nvPr/>
        </p:nvGrpSpPr>
        <p:grpSpPr bwMode="auto">
          <a:xfrm>
            <a:off x="6913109" y="959077"/>
            <a:ext cx="457200" cy="5334000"/>
            <a:chOff x="3888" y="672"/>
            <a:chExt cx="288" cy="3168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5158" name="Rectangle 49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576"/>
              <a:ext cx="288" cy="145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3134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159" name="Rectangle 5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672"/>
              <a:ext cx="288" cy="1007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BC00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160" name="Rectangle 51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32"/>
              <a:ext cx="288" cy="90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BC0000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9268" name="Line 52"/>
          <p:cNvSpPr>
            <a:spLocks noChangeShapeType="1"/>
          </p:cNvSpPr>
          <p:nvPr/>
        </p:nvSpPr>
        <p:spPr bwMode="auto">
          <a:xfrm>
            <a:off x="6840538" y="944563"/>
            <a:ext cx="0" cy="533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1317625" y="3265488"/>
            <a:ext cx="838200" cy="1371600"/>
            <a:chOff x="384" y="2304"/>
            <a:chExt cx="528" cy="864"/>
          </a:xfrm>
        </p:grpSpPr>
        <p:sp>
          <p:nvSpPr>
            <p:cNvPr id="16421" name="Line 54"/>
            <p:cNvSpPr>
              <a:spLocks noChangeShapeType="1"/>
            </p:cNvSpPr>
            <p:nvPr/>
          </p:nvSpPr>
          <p:spPr bwMode="auto">
            <a:xfrm>
              <a:off x="432" y="2304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Line 55"/>
            <p:cNvSpPr>
              <a:spLocks noChangeShapeType="1"/>
            </p:cNvSpPr>
            <p:nvPr/>
          </p:nvSpPr>
          <p:spPr bwMode="auto">
            <a:xfrm>
              <a:off x="384" y="3168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56"/>
            <p:cNvSpPr>
              <a:spLocks noChangeShapeType="1"/>
            </p:cNvSpPr>
            <p:nvPr/>
          </p:nvSpPr>
          <p:spPr bwMode="auto">
            <a:xfrm>
              <a:off x="528" y="2736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77" name="Line 61"/>
          <p:cNvSpPr>
            <a:spLocks noChangeShapeType="1"/>
          </p:cNvSpPr>
          <p:nvPr/>
        </p:nvSpPr>
        <p:spPr bwMode="auto">
          <a:xfrm>
            <a:off x="2411413" y="2565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Text Box 62"/>
          <p:cNvSpPr txBox="1">
            <a:spLocks noChangeArrowheads="1"/>
          </p:cNvSpPr>
          <p:nvPr/>
        </p:nvSpPr>
        <p:spPr bwMode="auto">
          <a:xfrm>
            <a:off x="8802688" y="6392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592138" y="1511300"/>
            <a:ext cx="5410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衍射角</a:t>
            </a:r>
            <a:r>
              <a:rPr kumimoji="1" lang="en-US" altLang="zh-CN" sz="2800" b="1" i="1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endParaRPr kumimoji="1" lang="en-US" altLang="zh-CN" sz="28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17988" y="5145088"/>
            <a:ext cx="2549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个“</a:t>
            </a:r>
            <a:r>
              <a:rPr lang="zh-CN" altLang="en-US" sz="2800" b="1" dirty="0">
                <a:solidFill>
                  <a:srgbClr val="0000CC"/>
                </a:solidFill>
              </a:rPr>
              <a:t>半波带</a:t>
            </a:r>
            <a:r>
              <a:rPr lang="zh-CN" altLang="en-US" sz="28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099050" y="287338"/>
            <a:ext cx="2043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重点！！！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3610"/>
              </p:ext>
            </p:extLst>
          </p:nvPr>
        </p:nvGraphicFramePr>
        <p:xfrm>
          <a:off x="2437074" y="3825945"/>
          <a:ext cx="239167" cy="5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5" imgW="317160" imgH="672840" progId="Equation.DSMT4">
                  <p:embed/>
                </p:oleObj>
              </mc:Choice>
              <mc:Fallback>
                <p:oleObj name="Equation" r:id="rId5" imgW="31716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7074" y="3825945"/>
                        <a:ext cx="239167" cy="5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87384"/>
              </p:ext>
            </p:extLst>
          </p:nvPr>
        </p:nvGraphicFramePr>
        <p:xfrm>
          <a:off x="2064483" y="5668067"/>
          <a:ext cx="3278310" cy="44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7" imgW="2361960" imgH="317160" progId="Equation.DSMT4">
                  <p:embed/>
                </p:oleObj>
              </mc:Choice>
              <mc:Fallback>
                <p:oleObj name="Equation" r:id="rId7" imgW="23619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4483" y="5668067"/>
                        <a:ext cx="3278310" cy="440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75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7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75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20" grpId="0" animBg="1"/>
      <p:bldP spid="9221" grpId="0" animBg="1"/>
      <p:bldP spid="9222" grpId="0" animBg="1"/>
      <p:bldP spid="9223" grpId="0" animBg="1"/>
      <p:bldP spid="9224" grpId="0" animBg="1"/>
      <p:bldP spid="9225" grpId="0" animBg="1"/>
      <p:bldP spid="9230" grpId="0" autoUpdateAnimBg="0"/>
      <p:bldP spid="9231" grpId="0" autoUpdateAnimBg="0"/>
      <p:bldP spid="9232" grpId="0" autoUpdateAnimBg="0"/>
      <p:bldP spid="9233" grpId="0" autoUpdateAnimBg="0"/>
      <p:bldP spid="9234" grpId="0" autoUpdateAnimBg="0"/>
      <p:bldP spid="9235" grpId="0" autoUpdateAnimBg="0"/>
      <p:bldP spid="9236" grpId="0" autoUpdateAnimBg="0"/>
      <p:bldP spid="9245" grpId="0" animBg="1"/>
      <p:bldP spid="9246" grpId="0" animBg="1"/>
      <p:bldP spid="9259" grpId="0" animBg="1"/>
      <p:bldP spid="9260" grpId="0" animBg="1"/>
      <p:bldP spid="9261" grpId="0" animBg="1"/>
      <p:bldP spid="9262" grpId="0" animBg="1"/>
      <p:bldP spid="9263" grpId="0" autoUpdateAnimBg="0"/>
      <p:bldP spid="9268" grpId="0" animBg="1"/>
      <p:bldP spid="9277" grpId="0" animBg="1"/>
      <p:bldP spid="52" grpId="0" autoUpdateAnimBg="0"/>
      <p:bldP spid="7" grpId="0"/>
      <p:bldP spid="5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4213" y="404813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再考虑另一束光线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5541963" y="366395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可以判断：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处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981075" y="5487988"/>
            <a:ext cx="368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以此类推，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级暗纹：</a:t>
            </a:r>
            <a:endParaRPr kumimoji="1" lang="zh-CN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2468563" y="1398588"/>
            <a:ext cx="228600" cy="419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5364163" y="865188"/>
            <a:ext cx="0" cy="43434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1096963" y="3074988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1173163" y="3074988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96963" y="3379788"/>
            <a:ext cx="76200" cy="762000"/>
            <a:chOff x="2304" y="3168"/>
            <a:chExt cx="48" cy="480"/>
          </a:xfrm>
        </p:grpSpPr>
        <p:sp>
          <p:nvSpPr>
            <p:cNvPr id="17458" name="Oval 24"/>
            <p:cNvSpPr>
              <a:spLocks noChangeArrowheads="1"/>
            </p:cNvSpPr>
            <p:nvPr/>
          </p:nvSpPr>
          <p:spPr bwMode="auto">
            <a:xfrm>
              <a:off x="2304" y="3168"/>
              <a:ext cx="48" cy="48"/>
            </a:xfrm>
            <a:prstGeom prst="ellipse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59" name="Oval 25"/>
            <p:cNvSpPr>
              <a:spLocks noChangeArrowheads="1"/>
            </p:cNvSpPr>
            <p:nvPr/>
          </p:nvSpPr>
          <p:spPr bwMode="auto">
            <a:xfrm>
              <a:off x="2304" y="3600"/>
              <a:ext cx="48" cy="48"/>
            </a:xfrm>
            <a:prstGeom prst="ellipse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401763" y="3455988"/>
            <a:ext cx="168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Symbol" panose="05050102010706020507" pitchFamily="18" charset="2"/>
              </a:rPr>
              <a:t>l</a:t>
            </a:r>
            <a:endParaRPr kumimoji="1" lang="en-US" altLang="zh-CN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9" name="Rectangle 28"/>
          <p:cNvSpPr>
            <a:spLocks noChangeArrowheads="1"/>
          </p:cNvSpPr>
          <p:nvPr/>
        </p:nvSpPr>
        <p:spPr bwMode="auto">
          <a:xfrm>
            <a:off x="1628775" y="4724400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1547813" y="400526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kumimoji="1" lang="en-US" altLang="zh-CN" sz="1800" b="1" i="1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1630363" y="2617788"/>
            <a:ext cx="492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endParaRPr kumimoji="1" lang="en-US" altLang="zh-CN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1865313" y="3730625"/>
            <a:ext cx="54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018088" y="1216025"/>
            <a:ext cx="285750" cy="369888"/>
            <a:chOff x="2854" y="509"/>
            <a:chExt cx="180" cy="233"/>
          </a:xfrm>
        </p:grpSpPr>
        <p:sp>
          <p:nvSpPr>
            <p:cNvPr id="17456" name="Rectangle 33"/>
            <p:cNvSpPr>
              <a:spLocks noChangeArrowheads="1"/>
            </p:cNvSpPr>
            <p:nvPr/>
          </p:nvSpPr>
          <p:spPr bwMode="auto">
            <a:xfrm>
              <a:off x="2980" y="509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'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57" name="Rectangle 34"/>
            <p:cNvSpPr>
              <a:spLocks noChangeArrowheads="1"/>
            </p:cNvSpPr>
            <p:nvPr/>
          </p:nvSpPr>
          <p:spPr bwMode="auto">
            <a:xfrm>
              <a:off x="2854" y="509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75" name="Arc 35"/>
          <p:cNvSpPr>
            <a:spLocks/>
          </p:cNvSpPr>
          <p:nvPr/>
        </p:nvSpPr>
        <p:spPr bwMode="auto">
          <a:xfrm>
            <a:off x="728663" y="2697163"/>
            <a:ext cx="909637" cy="449262"/>
          </a:xfrm>
          <a:custGeom>
            <a:avLst/>
            <a:gdLst>
              <a:gd name="T0" fmla="*/ 2147483646 w 21493"/>
              <a:gd name="T1" fmla="*/ 0 h 10597"/>
              <a:gd name="T2" fmla="*/ 2147483646 w 21493"/>
              <a:gd name="T3" fmla="*/ 2147483646 h 10597"/>
              <a:gd name="T4" fmla="*/ 0 w 21493"/>
              <a:gd name="T5" fmla="*/ 2147483646 h 10597"/>
              <a:gd name="T6" fmla="*/ 0 60000 65536"/>
              <a:gd name="T7" fmla="*/ 0 60000 65536"/>
              <a:gd name="T8" fmla="*/ 0 60000 65536"/>
              <a:gd name="T9" fmla="*/ 0 w 21493"/>
              <a:gd name="T10" fmla="*/ 0 h 10597"/>
              <a:gd name="T11" fmla="*/ 21493 w 21493"/>
              <a:gd name="T12" fmla="*/ 10597 h 105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93" h="10597" fill="none" extrusionOk="0">
                <a:moveTo>
                  <a:pt x="18821" y="0"/>
                </a:moveTo>
                <a:cubicBezTo>
                  <a:pt x="20286" y="2601"/>
                  <a:pt x="21196" y="5479"/>
                  <a:pt x="21493" y="8449"/>
                </a:cubicBezTo>
              </a:path>
              <a:path w="21493" h="10597" stroke="0" extrusionOk="0">
                <a:moveTo>
                  <a:pt x="18821" y="0"/>
                </a:moveTo>
                <a:cubicBezTo>
                  <a:pt x="20286" y="2601"/>
                  <a:pt x="21196" y="5479"/>
                  <a:pt x="21493" y="8449"/>
                </a:cubicBezTo>
                <a:lnTo>
                  <a:pt x="0" y="10597"/>
                </a:lnTo>
                <a:lnTo>
                  <a:pt x="18821" y="0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173163" y="1703388"/>
            <a:ext cx="1371600" cy="2743200"/>
            <a:chOff x="432" y="816"/>
            <a:chExt cx="864" cy="1728"/>
          </a:xfrm>
        </p:grpSpPr>
        <p:sp>
          <p:nvSpPr>
            <p:cNvPr id="17453" name="Line 37"/>
            <p:cNvSpPr>
              <a:spLocks noChangeShapeType="1"/>
            </p:cNvSpPr>
            <p:nvPr/>
          </p:nvSpPr>
          <p:spPr bwMode="auto">
            <a:xfrm flipV="1">
              <a:off x="432" y="816"/>
              <a:ext cx="864" cy="86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38"/>
            <p:cNvSpPr>
              <a:spLocks noChangeShapeType="1"/>
            </p:cNvSpPr>
            <p:nvPr/>
          </p:nvSpPr>
          <p:spPr bwMode="auto">
            <a:xfrm flipV="1">
              <a:off x="432" y="1728"/>
              <a:ext cx="816" cy="81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39"/>
            <p:cNvSpPr>
              <a:spLocks noChangeShapeType="1"/>
            </p:cNvSpPr>
            <p:nvPr/>
          </p:nvSpPr>
          <p:spPr bwMode="auto">
            <a:xfrm flipV="1">
              <a:off x="432" y="1296"/>
              <a:ext cx="816" cy="81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0" name="Line 40"/>
          <p:cNvSpPr>
            <a:spLocks noChangeShapeType="1"/>
          </p:cNvSpPr>
          <p:nvPr/>
        </p:nvSpPr>
        <p:spPr bwMode="auto">
          <a:xfrm flipV="1">
            <a:off x="1173163" y="3455988"/>
            <a:ext cx="304800" cy="3048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 flipV="1">
            <a:off x="1173163" y="3760788"/>
            <a:ext cx="685800" cy="6858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2620963" y="1690688"/>
            <a:ext cx="2743200" cy="1308100"/>
            <a:chOff x="1651" y="1065"/>
            <a:chExt cx="1728" cy="824"/>
          </a:xfrm>
        </p:grpSpPr>
        <p:sp>
          <p:nvSpPr>
            <p:cNvPr id="17447" name="Line 43"/>
            <p:cNvSpPr>
              <a:spLocks noChangeShapeType="1"/>
            </p:cNvSpPr>
            <p:nvPr/>
          </p:nvSpPr>
          <p:spPr bwMode="auto">
            <a:xfrm flipV="1">
              <a:off x="1699" y="1217"/>
              <a:ext cx="1008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Line 44"/>
            <p:cNvSpPr>
              <a:spLocks noChangeShapeType="1"/>
            </p:cNvSpPr>
            <p:nvPr/>
          </p:nvSpPr>
          <p:spPr bwMode="auto">
            <a:xfrm flipV="1">
              <a:off x="2619" y="1073"/>
              <a:ext cx="760" cy="359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Line 45"/>
            <p:cNvSpPr>
              <a:spLocks noChangeShapeType="1"/>
            </p:cNvSpPr>
            <p:nvPr/>
          </p:nvSpPr>
          <p:spPr bwMode="auto">
            <a:xfrm flipV="1">
              <a:off x="1651" y="1073"/>
              <a:ext cx="110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Line 46"/>
            <p:cNvSpPr>
              <a:spLocks noChangeShapeType="1"/>
            </p:cNvSpPr>
            <p:nvPr/>
          </p:nvSpPr>
          <p:spPr bwMode="auto">
            <a:xfrm flipV="1">
              <a:off x="1699" y="1409"/>
              <a:ext cx="960" cy="48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Line 47"/>
            <p:cNvSpPr>
              <a:spLocks noChangeShapeType="1"/>
            </p:cNvSpPr>
            <p:nvPr/>
          </p:nvSpPr>
          <p:spPr bwMode="auto">
            <a:xfrm>
              <a:off x="2730" y="1065"/>
              <a:ext cx="649" cy="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Line 48"/>
            <p:cNvSpPr>
              <a:spLocks noChangeShapeType="1"/>
            </p:cNvSpPr>
            <p:nvPr/>
          </p:nvSpPr>
          <p:spPr bwMode="auto">
            <a:xfrm flipV="1">
              <a:off x="2659" y="1073"/>
              <a:ext cx="720" cy="153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5835650" y="4167188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也是暗纹！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1" name="Line 51"/>
          <p:cNvSpPr>
            <a:spLocks noChangeShapeType="1"/>
          </p:cNvSpPr>
          <p:nvPr/>
        </p:nvSpPr>
        <p:spPr bwMode="auto">
          <a:xfrm flipV="1">
            <a:off x="1171575" y="3074988"/>
            <a:ext cx="11985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Line 65"/>
          <p:cNvSpPr>
            <a:spLocks noChangeShapeType="1"/>
          </p:cNvSpPr>
          <p:nvPr/>
        </p:nvSpPr>
        <p:spPr bwMode="auto">
          <a:xfrm>
            <a:off x="1096963" y="2160588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Line 66"/>
          <p:cNvSpPr>
            <a:spLocks noChangeShapeType="1"/>
          </p:cNvSpPr>
          <p:nvPr/>
        </p:nvSpPr>
        <p:spPr bwMode="auto">
          <a:xfrm>
            <a:off x="1096963" y="4522788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817563" y="2663825"/>
            <a:ext cx="247650" cy="2198688"/>
            <a:chOff x="208" y="2045"/>
            <a:chExt cx="156" cy="1385"/>
          </a:xfrm>
        </p:grpSpPr>
        <p:sp>
          <p:nvSpPr>
            <p:cNvPr id="17444" name="Rectangle 68"/>
            <p:cNvSpPr>
              <a:spLocks noChangeArrowheads="1"/>
            </p:cNvSpPr>
            <p:nvPr/>
          </p:nvSpPr>
          <p:spPr bwMode="auto">
            <a:xfrm>
              <a:off x="208" y="3197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5" name="Rectangle 69"/>
            <p:cNvSpPr>
              <a:spLocks noChangeArrowheads="1"/>
            </p:cNvSpPr>
            <p:nvPr/>
          </p:nvSpPr>
          <p:spPr bwMode="auto">
            <a:xfrm>
              <a:off x="214" y="2621"/>
              <a:ext cx="1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6" name="Rectangle 70"/>
            <p:cNvSpPr>
              <a:spLocks noChangeArrowheads="1"/>
            </p:cNvSpPr>
            <p:nvPr/>
          </p:nvSpPr>
          <p:spPr bwMode="auto">
            <a:xfrm>
              <a:off x="214" y="2045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1096963" y="2998788"/>
            <a:ext cx="76200" cy="1524000"/>
            <a:chOff x="384" y="2256"/>
            <a:chExt cx="48" cy="960"/>
          </a:xfrm>
        </p:grpSpPr>
        <p:sp>
          <p:nvSpPr>
            <p:cNvPr id="17441" name="Oval 72"/>
            <p:cNvSpPr>
              <a:spLocks noChangeArrowheads="1"/>
            </p:cNvSpPr>
            <p:nvPr/>
          </p:nvSpPr>
          <p:spPr bwMode="auto">
            <a:xfrm>
              <a:off x="384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42" name="Oval 73"/>
            <p:cNvSpPr>
              <a:spLocks noChangeArrowheads="1"/>
            </p:cNvSpPr>
            <p:nvPr/>
          </p:nvSpPr>
          <p:spPr bwMode="auto">
            <a:xfrm>
              <a:off x="384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7443" name="Oval 74"/>
            <p:cNvSpPr>
              <a:spLocks noChangeArrowheads="1"/>
            </p:cNvSpPr>
            <p:nvPr/>
          </p:nvSpPr>
          <p:spPr bwMode="auto">
            <a:xfrm>
              <a:off x="384" y="31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7439" name="Text Box 85"/>
          <p:cNvSpPr txBox="1">
            <a:spLocks noChangeArrowheads="1"/>
          </p:cNvSpPr>
          <p:nvPr/>
        </p:nvSpPr>
        <p:spPr bwMode="auto">
          <a:xfrm>
            <a:off x="8788400" y="6376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9</a:t>
            </a:r>
            <a:endParaRPr lang="en-US" altLang="zh-CN" sz="1800"/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5664200" y="3081338"/>
            <a:ext cx="2547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4</a:t>
            </a:r>
            <a:r>
              <a:rPr lang="zh-CN" altLang="en-US" sz="2800" b="1">
                <a:solidFill>
                  <a:schemeClr val="tx1"/>
                </a:solidFill>
              </a:rPr>
              <a:t>个“</a:t>
            </a:r>
            <a:r>
              <a:rPr lang="zh-CN" altLang="en-US" sz="2800" b="1">
                <a:solidFill>
                  <a:srgbClr val="0000CC"/>
                </a:solidFill>
              </a:rPr>
              <a:t>半波带</a:t>
            </a:r>
            <a:r>
              <a:rPr lang="zh-CN" altLang="en-US" sz="2800" b="1">
                <a:solidFill>
                  <a:schemeClr val="tx1"/>
                </a:solidFill>
              </a:rPr>
              <a:t>”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160518"/>
              </p:ext>
            </p:extLst>
          </p:nvPr>
        </p:nvGraphicFramePr>
        <p:xfrm>
          <a:off x="5522914" y="2514785"/>
          <a:ext cx="2946171" cy="51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3" imgW="2234880" imgH="393480" progId="Equation.DSMT4">
                  <p:embed/>
                </p:oleObj>
              </mc:Choice>
              <mc:Fallback>
                <p:oleObj name="Equation" r:id="rId3" imgW="2234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2914" y="2514785"/>
                        <a:ext cx="2946171" cy="518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584694"/>
              </p:ext>
            </p:extLst>
          </p:nvPr>
        </p:nvGraphicFramePr>
        <p:xfrm>
          <a:off x="4512468" y="5516563"/>
          <a:ext cx="3022341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5" imgW="2425680" imgH="393480" progId="Equation.DSMT4">
                  <p:embed/>
                </p:oleObj>
              </mc:Choice>
              <mc:Fallback>
                <p:oleObj name="Equation" r:id="rId5" imgW="2425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2468" y="5516563"/>
                        <a:ext cx="3022341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58260"/>
              </p:ext>
            </p:extLst>
          </p:nvPr>
        </p:nvGraphicFramePr>
        <p:xfrm>
          <a:off x="4506539" y="6094413"/>
          <a:ext cx="2809233" cy="40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7" imgW="1955520" imgH="279360" progId="Equation.DSMT4">
                  <p:embed/>
                </p:oleObj>
              </mc:Choice>
              <mc:Fallback>
                <p:oleObj name="Equation" r:id="rId7" imgW="19555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6539" y="6094413"/>
                        <a:ext cx="2809233" cy="401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75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52" grpId="0" autoUpdateAnimBg="0"/>
      <p:bldP spid="10253" grpId="0" autoUpdateAnimBg="0"/>
      <p:bldP spid="10259" grpId="0" animBg="1"/>
      <p:bldP spid="10260" grpId="0" animBg="1"/>
      <p:bldP spid="10261" grpId="0" animBg="1"/>
      <p:bldP spid="10262" grpId="0" animBg="1"/>
      <p:bldP spid="10266" grpId="0" autoUpdateAnimBg="0"/>
      <p:bldP spid="10269" grpId="0"/>
      <p:bldP spid="10270" grpId="0" autoUpdateAnimBg="0"/>
      <p:bldP spid="10271" grpId="0" autoUpdateAnimBg="0"/>
      <p:bldP spid="10275" grpId="0" animBg="1"/>
      <p:bldP spid="10280" grpId="0" animBg="1"/>
      <p:bldP spid="10281" grpId="0" animBg="1"/>
      <p:bldP spid="10289" grpId="0" autoUpdateAnimBg="0"/>
      <p:bldP spid="10291" grpId="0" animBg="1"/>
      <p:bldP spid="10305" grpId="0" animBg="1"/>
      <p:bldP spid="10306" grpId="0" animBg="1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84"/>
          <p:cNvGrpSpPr>
            <a:grpSpLocks/>
          </p:cNvGrpSpPr>
          <p:nvPr/>
        </p:nvGrpSpPr>
        <p:grpSpPr bwMode="auto">
          <a:xfrm>
            <a:off x="1033463" y="3436938"/>
            <a:ext cx="4267200" cy="1371600"/>
            <a:chOff x="691" y="1937"/>
            <a:chExt cx="2688" cy="864"/>
          </a:xfrm>
        </p:grpSpPr>
        <p:sp>
          <p:nvSpPr>
            <p:cNvPr id="18458" name="Line 52"/>
            <p:cNvSpPr>
              <a:spLocks noChangeShapeType="1"/>
            </p:cNvSpPr>
            <p:nvPr/>
          </p:nvSpPr>
          <p:spPr bwMode="auto">
            <a:xfrm flipV="1">
              <a:off x="691" y="1937"/>
              <a:ext cx="87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53"/>
            <p:cNvSpPr>
              <a:spLocks noChangeShapeType="1"/>
            </p:cNvSpPr>
            <p:nvPr/>
          </p:nvSpPr>
          <p:spPr bwMode="auto">
            <a:xfrm flipV="1">
              <a:off x="691" y="2387"/>
              <a:ext cx="866" cy="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54"/>
            <p:cNvSpPr>
              <a:spLocks noChangeShapeType="1"/>
            </p:cNvSpPr>
            <p:nvPr/>
          </p:nvSpPr>
          <p:spPr bwMode="auto">
            <a:xfrm flipV="1">
              <a:off x="691" y="2801"/>
              <a:ext cx="85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55"/>
            <p:cNvSpPr>
              <a:spLocks noChangeShapeType="1"/>
            </p:cNvSpPr>
            <p:nvPr/>
          </p:nvSpPr>
          <p:spPr bwMode="auto">
            <a:xfrm>
              <a:off x="1696" y="2387"/>
              <a:ext cx="168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Line 56"/>
            <p:cNvSpPr>
              <a:spLocks noChangeShapeType="1"/>
            </p:cNvSpPr>
            <p:nvPr/>
          </p:nvSpPr>
          <p:spPr bwMode="auto">
            <a:xfrm>
              <a:off x="1704" y="1963"/>
              <a:ext cx="1581" cy="4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57"/>
            <p:cNvSpPr>
              <a:spLocks noChangeShapeType="1"/>
            </p:cNvSpPr>
            <p:nvPr/>
          </p:nvSpPr>
          <p:spPr bwMode="auto">
            <a:xfrm flipV="1">
              <a:off x="1688" y="2387"/>
              <a:ext cx="1597" cy="3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5" name="Text Box 85"/>
          <p:cNvSpPr txBox="1">
            <a:spLocks noChangeArrowheads="1"/>
          </p:cNvSpPr>
          <p:nvPr/>
        </p:nvSpPr>
        <p:spPr bwMode="auto">
          <a:xfrm>
            <a:off x="8788400" y="6376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2378075" y="1760538"/>
            <a:ext cx="228600" cy="41910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5273675" y="1227138"/>
            <a:ext cx="0" cy="434340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23"/>
          <p:cNvGrpSpPr>
            <a:grpSpLocks/>
          </p:cNvGrpSpPr>
          <p:nvPr/>
        </p:nvGrpSpPr>
        <p:grpSpPr bwMode="auto">
          <a:xfrm>
            <a:off x="1006475" y="3741738"/>
            <a:ext cx="76200" cy="762000"/>
            <a:chOff x="2304" y="3168"/>
            <a:chExt cx="48" cy="480"/>
          </a:xfrm>
        </p:grpSpPr>
        <p:sp>
          <p:nvSpPr>
            <p:cNvPr id="18456" name="Oval 24"/>
            <p:cNvSpPr>
              <a:spLocks noChangeArrowheads="1"/>
            </p:cNvSpPr>
            <p:nvPr/>
          </p:nvSpPr>
          <p:spPr bwMode="auto">
            <a:xfrm>
              <a:off x="2304" y="3168"/>
              <a:ext cx="48" cy="48"/>
            </a:xfrm>
            <a:prstGeom prst="ellipse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7" name="Oval 25"/>
            <p:cNvSpPr>
              <a:spLocks noChangeArrowheads="1"/>
            </p:cNvSpPr>
            <p:nvPr/>
          </p:nvSpPr>
          <p:spPr bwMode="auto">
            <a:xfrm>
              <a:off x="2304" y="3600"/>
              <a:ext cx="48" cy="48"/>
            </a:xfrm>
            <a:prstGeom prst="ellipse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39" name="Rectangle 28"/>
          <p:cNvSpPr>
            <a:spLocks noChangeArrowheads="1"/>
          </p:cNvSpPr>
          <p:nvPr/>
        </p:nvSpPr>
        <p:spPr bwMode="auto">
          <a:xfrm>
            <a:off x="1538288" y="5086350"/>
            <a:ext cx="1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i="1">
              <a:latin typeface="Times New Roman" panose="02020603050405020304" pitchFamily="18" charset="0"/>
            </a:endParaRPr>
          </a:p>
        </p:txBody>
      </p:sp>
      <p:grpSp>
        <p:nvGrpSpPr>
          <p:cNvPr id="49" name="Group 32"/>
          <p:cNvGrpSpPr>
            <a:grpSpLocks/>
          </p:cNvGrpSpPr>
          <p:nvPr/>
        </p:nvGrpSpPr>
        <p:grpSpPr bwMode="auto">
          <a:xfrm>
            <a:off x="4927600" y="1577975"/>
            <a:ext cx="285750" cy="369888"/>
            <a:chOff x="2854" y="509"/>
            <a:chExt cx="180" cy="233"/>
          </a:xfrm>
        </p:grpSpPr>
        <p:sp>
          <p:nvSpPr>
            <p:cNvPr id="18454" name="Rectangle 33"/>
            <p:cNvSpPr>
              <a:spLocks noChangeArrowheads="1"/>
            </p:cNvSpPr>
            <p:nvPr/>
          </p:nvSpPr>
          <p:spPr bwMode="auto">
            <a:xfrm>
              <a:off x="2980" y="509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'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5" name="Rectangle 34"/>
            <p:cNvSpPr>
              <a:spLocks noChangeArrowheads="1"/>
            </p:cNvSpPr>
            <p:nvPr/>
          </p:nvSpPr>
          <p:spPr bwMode="auto">
            <a:xfrm>
              <a:off x="2854" y="509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1006475" y="2522538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1006475" y="4884738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7"/>
          <p:cNvGrpSpPr>
            <a:grpSpLocks/>
          </p:cNvGrpSpPr>
          <p:nvPr/>
        </p:nvGrpSpPr>
        <p:grpSpPr bwMode="auto">
          <a:xfrm>
            <a:off x="727075" y="3025775"/>
            <a:ext cx="247650" cy="2198688"/>
            <a:chOff x="208" y="2045"/>
            <a:chExt cx="156" cy="1385"/>
          </a:xfrm>
        </p:grpSpPr>
        <p:sp>
          <p:nvSpPr>
            <p:cNvPr id="18451" name="Rectangle 68"/>
            <p:cNvSpPr>
              <a:spLocks noChangeArrowheads="1"/>
            </p:cNvSpPr>
            <p:nvPr/>
          </p:nvSpPr>
          <p:spPr bwMode="auto">
            <a:xfrm>
              <a:off x="208" y="3197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2" name="Rectangle 69"/>
            <p:cNvSpPr>
              <a:spLocks noChangeArrowheads="1"/>
            </p:cNvSpPr>
            <p:nvPr/>
          </p:nvSpPr>
          <p:spPr bwMode="auto">
            <a:xfrm>
              <a:off x="214" y="2621"/>
              <a:ext cx="1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3" name="Rectangle 70"/>
            <p:cNvSpPr>
              <a:spLocks noChangeArrowheads="1"/>
            </p:cNvSpPr>
            <p:nvPr/>
          </p:nvSpPr>
          <p:spPr bwMode="auto">
            <a:xfrm>
              <a:off x="214" y="2045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" name="Group 71"/>
          <p:cNvGrpSpPr>
            <a:grpSpLocks/>
          </p:cNvGrpSpPr>
          <p:nvPr/>
        </p:nvGrpSpPr>
        <p:grpSpPr bwMode="auto">
          <a:xfrm>
            <a:off x="1006475" y="3360738"/>
            <a:ext cx="76200" cy="1524000"/>
            <a:chOff x="384" y="2256"/>
            <a:chExt cx="48" cy="960"/>
          </a:xfrm>
        </p:grpSpPr>
        <p:sp>
          <p:nvSpPr>
            <p:cNvPr id="18448" name="Oval 72"/>
            <p:cNvSpPr>
              <a:spLocks noChangeArrowheads="1"/>
            </p:cNvSpPr>
            <p:nvPr/>
          </p:nvSpPr>
          <p:spPr bwMode="auto">
            <a:xfrm>
              <a:off x="384" y="27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49" name="Oval 73"/>
            <p:cNvSpPr>
              <a:spLocks noChangeArrowheads="1"/>
            </p:cNvSpPr>
            <p:nvPr/>
          </p:nvSpPr>
          <p:spPr bwMode="auto">
            <a:xfrm>
              <a:off x="384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8450" name="Oval 74"/>
            <p:cNvSpPr>
              <a:spLocks noChangeArrowheads="1"/>
            </p:cNvSpPr>
            <p:nvPr/>
          </p:nvSpPr>
          <p:spPr bwMode="auto">
            <a:xfrm>
              <a:off x="384" y="31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445" name="Rectangle 2"/>
          <p:cNvSpPr>
            <a:spLocks noChangeArrowheads="1"/>
          </p:cNvSpPr>
          <p:nvPr/>
        </p:nvSpPr>
        <p:spPr bwMode="auto">
          <a:xfrm>
            <a:off x="830263" y="603250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</a:t>
            </a:r>
            <a:r>
              <a:rPr kumimoji="1" lang="el-GR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θ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处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6253163" y="2522538"/>
            <a:ext cx="7477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</a:t>
            </a:r>
            <a:endParaRPr lang="zh-CN" altLang="en-US" sz="2800">
              <a:solidFill>
                <a:schemeClr val="tx1"/>
              </a:solidFill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5735638" y="3479800"/>
            <a:ext cx="19796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中央主极大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67" grpId="0" animBg="1"/>
      <p:bldP spid="68" grpId="0" animBg="1"/>
      <p:bldP spid="78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468313" y="404813"/>
            <a:ext cx="85883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其它明纹的位置近似认为：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                        </a:t>
            </a:r>
          </a:p>
          <a:p>
            <a:pPr eaLnBrk="1" hangingPunct="1">
              <a:buFontTx/>
              <a:buNone/>
            </a:pPr>
            <a:r>
              <a:rPr kumimoji="1" lang="zh-CN" altLang="en-US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k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级明纹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级暗纹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+1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级暗纹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之间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187450" y="1443038"/>
            <a:ext cx="2808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k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级暗纹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971550" y="20335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级暗纹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519363" y="2744788"/>
            <a:ext cx="324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得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级明纹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1272" name="AutoShape 8"/>
          <p:cNvSpPr>
            <a:spLocks/>
          </p:cNvSpPr>
          <p:nvPr/>
        </p:nvSpPr>
        <p:spPr bwMode="auto">
          <a:xfrm>
            <a:off x="1387475" y="4797425"/>
            <a:ext cx="360363" cy="792163"/>
          </a:xfrm>
          <a:prstGeom prst="leftBrace">
            <a:avLst>
              <a:gd name="adj1" fmla="val 18319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160963" y="593566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中央明纹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46113" y="3968750"/>
            <a:ext cx="3278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明暗位置：</a:t>
            </a:r>
          </a:p>
        </p:txBody>
      </p:sp>
      <p:sp>
        <p:nvSpPr>
          <p:cNvPr id="19465" name="Text Box 25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5138" y="1414324"/>
            <a:ext cx="2206823" cy="5232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4" name="矩形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1594" y="2006806"/>
            <a:ext cx="3147015" cy="5232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21184" y="2088644"/>
            <a:ext cx="3342903" cy="400110"/>
          </a:xfrm>
          <a:prstGeom prst="rect">
            <a:avLst/>
          </a:prstGeom>
          <a:blipFill rotWithShape="0">
            <a:blip r:embed="rId4"/>
            <a:stretch>
              <a:fillRect b="-1846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5" name="矩形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32511" y="1516209"/>
            <a:ext cx="3342903" cy="400110"/>
          </a:xfrm>
          <a:prstGeom prst="rect">
            <a:avLst/>
          </a:prstGeom>
          <a:blipFill rotWithShape="0">
            <a:blip r:embed="rId5"/>
            <a:stretch>
              <a:fillRect b="-1846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02530" y="2686726"/>
            <a:ext cx="1293816" cy="687624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67656" y="3224472"/>
            <a:ext cx="2904962" cy="792333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72618" y="3452059"/>
            <a:ext cx="3653564" cy="461665"/>
          </a:xfrm>
          <a:prstGeom prst="rect">
            <a:avLst/>
          </a:prstGeom>
          <a:blipFill rotWithShape="0">
            <a:blip r:embed="rId8"/>
            <a:stretch>
              <a:fillRect b="-1973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39340" y="4338574"/>
            <a:ext cx="4496680" cy="908967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74598" y="5284906"/>
            <a:ext cx="3590150" cy="52322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4182" y="5016708"/>
            <a:ext cx="2112501" cy="461665"/>
          </a:xfrm>
          <a:prstGeom prst="rect">
            <a:avLst/>
          </a:prstGeom>
          <a:blipFill rotWithShape="0">
            <a:blip r:embed="rId11"/>
            <a:stretch>
              <a:fillRect b="-394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95415" y="5935811"/>
            <a:ext cx="3165097" cy="5232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1" grpId="0"/>
      <p:bldP spid="11272" grpId="0" animBg="1"/>
      <p:bldP spid="11278" grpId="0"/>
      <p:bldP spid="112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0" name="Text Box 3"/>
          <p:cNvSpPr txBox="1">
            <a:spLocks noChangeArrowheads="1"/>
          </p:cNvSpPr>
          <p:nvPr/>
        </p:nvSpPr>
        <p:spPr bwMode="auto">
          <a:xfrm>
            <a:off x="617538" y="16510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en-US" sz="2800" b="1">
                <a:solidFill>
                  <a:schemeClr val="tx1"/>
                </a:solidFill>
              </a:rPr>
              <a:t>缝宽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</a:rPr>
              <a:t>S</a:t>
            </a:r>
            <a:r>
              <a:rPr lang="en-US" altLang="zh-CN" sz="2800" b="1">
                <a:solidFill>
                  <a:schemeClr val="tx1"/>
                </a:solidFill>
              </a:rPr>
              <a:t>: </a:t>
            </a:r>
            <a:r>
              <a:rPr lang="zh-CN" altLang="en-US" sz="2800" b="1">
                <a:solidFill>
                  <a:schemeClr val="tx1"/>
                </a:solidFill>
              </a:rPr>
              <a:t>单色光源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585788" y="227806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  <a:sym typeface="Symbol" panose="05050102010706020507" pitchFamily="18" charset="2"/>
              </a:rPr>
              <a:t> </a:t>
            </a:r>
            <a:r>
              <a:rPr lang="en-US" altLang="zh-CN" sz="2800" b="1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en-US" sz="2800" b="1">
                <a:solidFill>
                  <a:schemeClr val="tx1"/>
                </a:solidFill>
              </a:rPr>
              <a:t>衍射角</a:t>
            </a:r>
          </a:p>
        </p:txBody>
      </p:sp>
      <p:sp>
        <p:nvSpPr>
          <p:cNvPr id="147533" name="Text Box 77"/>
          <p:cNvSpPr txBox="1">
            <a:spLocks noChangeArrowheads="1"/>
          </p:cNvSpPr>
          <p:nvPr/>
        </p:nvSpPr>
        <p:spPr bwMode="auto">
          <a:xfrm>
            <a:off x="1582738" y="1682750"/>
            <a:ext cx="10239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a&lt;&lt; </a:t>
            </a:r>
            <a:r>
              <a:rPr lang="en-US" altLang="zh-CN" sz="2800" b="1" i="1">
                <a:solidFill>
                  <a:schemeClr val="tx1"/>
                </a:solidFill>
              </a:rPr>
              <a:t>f</a:t>
            </a:r>
            <a:endParaRPr lang="en-US" altLang="zh-CN" sz="2800" b="1">
              <a:solidFill>
                <a:schemeClr val="tx1"/>
              </a:solidFill>
            </a:endParaRPr>
          </a:p>
        </p:txBody>
      </p:sp>
      <p:sp>
        <p:nvSpPr>
          <p:cNvPr id="147760" name="Text Box 304"/>
          <p:cNvSpPr txBox="1">
            <a:spLocks noChangeArrowheads="1"/>
          </p:cNvSpPr>
          <p:nvPr/>
        </p:nvSpPr>
        <p:spPr bwMode="auto">
          <a:xfrm>
            <a:off x="384175" y="5972175"/>
            <a:ext cx="27781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</a:rPr>
              <a:t>P</a:t>
            </a:r>
            <a:r>
              <a:rPr lang="en-US" altLang="zh-CN" sz="2800" b="1" i="1" baseline="-25000">
                <a:solidFill>
                  <a:schemeClr val="tx1"/>
                </a:solidFill>
                <a:sym typeface="Symbol" panose="05050102010706020507" pitchFamily="18" charset="2"/>
              </a:rPr>
              <a:t> </a:t>
            </a:r>
            <a:r>
              <a:rPr lang="zh-CN" altLang="en-US" sz="2800" b="1">
                <a:solidFill>
                  <a:schemeClr val="tx1"/>
                </a:solidFill>
                <a:sym typeface="Symbol" panose="05050102010706020507" pitchFamily="18" charset="2"/>
              </a:rPr>
              <a:t>点的合振幅：</a:t>
            </a:r>
          </a:p>
        </p:txBody>
      </p:sp>
      <p:sp>
        <p:nvSpPr>
          <p:cNvPr id="147762" name="Text Box 306"/>
          <p:cNvSpPr txBox="1">
            <a:spLocks noChangeArrowheads="1"/>
          </p:cNvSpPr>
          <p:nvPr/>
        </p:nvSpPr>
        <p:spPr bwMode="auto">
          <a:xfrm>
            <a:off x="5292725" y="60198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sym typeface="Symbol" panose="05050102010706020507" pitchFamily="18" charset="2"/>
              </a:rPr>
              <a:t>光强：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147764" name="AutoShape 308"/>
          <p:cNvSpPr>
            <a:spLocks noChangeArrowheads="1"/>
          </p:cNvSpPr>
          <p:nvPr/>
        </p:nvSpPr>
        <p:spPr bwMode="auto">
          <a:xfrm>
            <a:off x="4932363" y="6162675"/>
            <a:ext cx="433387" cy="288925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0" name="Rectangle 2"/>
          <p:cNvSpPr>
            <a:spLocks noChangeArrowheads="1"/>
          </p:cNvSpPr>
          <p:nvPr/>
        </p:nvSpPr>
        <p:spPr bwMode="auto">
          <a:xfrm>
            <a:off x="58738" y="50800"/>
            <a:ext cx="40227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2.3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单缝夫琅和费衍射的 </a:t>
            </a:r>
            <a:endParaRPr kumimoji="1" lang="en-US" altLang="zh-CN" sz="2800" b="1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强度分布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728913"/>
            <a:ext cx="42481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3700463"/>
            <a:ext cx="4665662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4568825"/>
            <a:ext cx="41719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0" y="4654550"/>
            <a:ext cx="35734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5854700"/>
            <a:ext cx="19192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95" name="Group 135"/>
          <p:cNvGrpSpPr>
            <a:grpSpLocks/>
          </p:cNvGrpSpPr>
          <p:nvPr/>
        </p:nvGrpSpPr>
        <p:grpSpPr bwMode="auto">
          <a:xfrm>
            <a:off x="5151438" y="228600"/>
            <a:ext cx="3770312" cy="2814638"/>
            <a:chOff x="2544" y="144"/>
            <a:chExt cx="3076" cy="1894"/>
          </a:xfrm>
        </p:grpSpPr>
        <p:sp>
          <p:nvSpPr>
            <p:cNvPr id="20552" name="Line 136"/>
            <p:cNvSpPr>
              <a:spLocks noChangeShapeType="1"/>
            </p:cNvSpPr>
            <p:nvPr/>
          </p:nvSpPr>
          <p:spPr bwMode="auto">
            <a:xfrm flipV="1">
              <a:off x="3604" y="735"/>
              <a:ext cx="1696" cy="6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3" name="Line 137"/>
            <p:cNvSpPr>
              <a:spLocks noChangeShapeType="1"/>
            </p:cNvSpPr>
            <p:nvPr/>
          </p:nvSpPr>
          <p:spPr bwMode="auto">
            <a:xfrm>
              <a:off x="5308" y="424"/>
              <a:ext cx="0" cy="1516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Line 138"/>
            <p:cNvSpPr>
              <a:spLocks noChangeShapeType="1"/>
            </p:cNvSpPr>
            <p:nvPr/>
          </p:nvSpPr>
          <p:spPr bwMode="auto">
            <a:xfrm>
              <a:off x="2612" y="1212"/>
              <a:ext cx="294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ysDot"/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Rectangle 139"/>
            <p:cNvSpPr>
              <a:spLocks noChangeArrowheads="1"/>
            </p:cNvSpPr>
            <p:nvPr/>
          </p:nvSpPr>
          <p:spPr bwMode="auto">
            <a:xfrm>
              <a:off x="2544" y="1056"/>
              <a:ext cx="192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600" b="1">
                  <a:solidFill>
                    <a:schemeClr val="tx1"/>
                  </a:solidFill>
                </a:rPr>
                <a:t>*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grpSp>
          <p:nvGrpSpPr>
            <p:cNvPr id="20556" name="Group 140"/>
            <p:cNvGrpSpPr>
              <a:grpSpLocks/>
            </p:cNvGrpSpPr>
            <p:nvPr/>
          </p:nvGrpSpPr>
          <p:grpSpPr bwMode="auto">
            <a:xfrm>
              <a:off x="3068" y="969"/>
              <a:ext cx="424" cy="477"/>
              <a:chOff x="3068" y="969"/>
              <a:chExt cx="424" cy="477"/>
            </a:xfrm>
          </p:grpSpPr>
          <p:sp>
            <p:nvSpPr>
              <p:cNvPr id="20615" name="Line 141"/>
              <p:cNvSpPr>
                <a:spLocks noChangeShapeType="1"/>
              </p:cNvSpPr>
              <p:nvPr/>
            </p:nvSpPr>
            <p:spPr bwMode="auto">
              <a:xfrm>
                <a:off x="3068" y="1211"/>
                <a:ext cx="424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6" name="Line 142"/>
              <p:cNvSpPr>
                <a:spLocks noChangeShapeType="1"/>
              </p:cNvSpPr>
              <p:nvPr/>
            </p:nvSpPr>
            <p:spPr bwMode="auto">
              <a:xfrm>
                <a:off x="3156" y="969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7" name="Line 143"/>
              <p:cNvSpPr>
                <a:spLocks noChangeShapeType="1"/>
              </p:cNvSpPr>
              <p:nvPr/>
            </p:nvSpPr>
            <p:spPr bwMode="auto">
              <a:xfrm>
                <a:off x="3120" y="1440"/>
                <a:ext cx="372" cy="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57" name="Group 144"/>
            <p:cNvGrpSpPr>
              <a:grpSpLocks/>
            </p:cNvGrpSpPr>
            <p:nvPr/>
          </p:nvGrpSpPr>
          <p:grpSpPr bwMode="auto">
            <a:xfrm>
              <a:off x="2592" y="977"/>
              <a:ext cx="492" cy="460"/>
              <a:chOff x="2592" y="977"/>
              <a:chExt cx="492" cy="460"/>
            </a:xfrm>
          </p:grpSpPr>
          <p:sp>
            <p:nvSpPr>
              <p:cNvPr id="20612" name="Line 145"/>
              <p:cNvSpPr>
                <a:spLocks noChangeShapeType="1"/>
              </p:cNvSpPr>
              <p:nvPr/>
            </p:nvSpPr>
            <p:spPr bwMode="auto">
              <a:xfrm>
                <a:off x="2620" y="1211"/>
                <a:ext cx="448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3" name="Line 146"/>
              <p:cNvSpPr>
                <a:spLocks noChangeShapeType="1"/>
              </p:cNvSpPr>
              <p:nvPr/>
            </p:nvSpPr>
            <p:spPr bwMode="auto">
              <a:xfrm flipV="1">
                <a:off x="2618" y="977"/>
                <a:ext cx="466" cy="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4" name="Line 147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484" cy="2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58" name="Line 148"/>
            <p:cNvSpPr>
              <a:spLocks noChangeShapeType="1"/>
            </p:cNvSpPr>
            <p:nvPr/>
          </p:nvSpPr>
          <p:spPr bwMode="auto">
            <a:xfrm flipV="1">
              <a:off x="3484" y="1003"/>
              <a:ext cx="472" cy="2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Line 149"/>
            <p:cNvSpPr>
              <a:spLocks noChangeShapeType="1"/>
            </p:cNvSpPr>
            <p:nvPr/>
          </p:nvSpPr>
          <p:spPr bwMode="auto">
            <a:xfrm flipV="1">
              <a:off x="3492" y="761"/>
              <a:ext cx="488" cy="2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Line 150"/>
            <p:cNvSpPr>
              <a:spLocks noChangeShapeType="1"/>
            </p:cNvSpPr>
            <p:nvPr/>
          </p:nvSpPr>
          <p:spPr bwMode="auto">
            <a:xfrm flipV="1">
              <a:off x="3484" y="1254"/>
              <a:ext cx="488" cy="1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1" name="Line 151"/>
            <p:cNvSpPr>
              <a:spLocks noChangeShapeType="1"/>
            </p:cNvSpPr>
            <p:nvPr/>
          </p:nvSpPr>
          <p:spPr bwMode="auto">
            <a:xfrm>
              <a:off x="4068" y="744"/>
              <a:ext cx="12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2" name="Line 152"/>
            <p:cNvSpPr>
              <a:spLocks noChangeShapeType="1"/>
            </p:cNvSpPr>
            <p:nvPr/>
          </p:nvSpPr>
          <p:spPr bwMode="auto">
            <a:xfrm flipV="1">
              <a:off x="4100" y="744"/>
              <a:ext cx="1184" cy="2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3" name="Line 153"/>
            <p:cNvSpPr>
              <a:spLocks noChangeShapeType="1"/>
            </p:cNvSpPr>
            <p:nvPr/>
          </p:nvSpPr>
          <p:spPr bwMode="auto">
            <a:xfrm flipV="1">
              <a:off x="4116" y="752"/>
              <a:ext cx="1160" cy="4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4" name="Line 154"/>
            <p:cNvSpPr>
              <a:spLocks noChangeShapeType="1"/>
            </p:cNvSpPr>
            <p:nvPr/>
          </p:nvSpPr>
          <p:spPr bwMode="auto">
            <a:xfrm>
              <a:off x="3484" y="97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5" name="Arc 155"/>
            <p:cNvSpPr>
              <a:spLocks/>
            </p:cNvSpPr>
            <p:nvPr/>
          </p:nvSpPr>
          <p:spPr bwMode="auto">
            <a:xfrm>
              <a:off x="3694" y="883"/>
              <a:ext cx="32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6" name="Arc 156"/>
            <p:cNvSpPr>
              <a:spLocks/>
            </p:cNvSpPr>
            <p:nvPr/>
          </p:nvSpPr>
          <p:spPr bwMode="auto">
            <a:xfrm>
              <a:off x="4468" y="1035"/>
              <a:ext cx="96" cy="1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7" name="Rectangle 157"/>
            <p:cNvSpPr>
              <a:spLocks noChangeArrowheads="1"/>
            </p:cNvSpPr>
            <p:nvPr/>
          </p:nvSpPr>
          <p:spPr bwMode="auto">
            <a:xfrm>
              <a:off x="2560" y="912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tx1"/>
                  </a:solidFill>
                </a:rPr>
                <a:t>S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0568" name="Line 158"/>
            <p:cNvSpPr>
              <a:spLocks noChangeShapeType="1"/>
            </p:cNvSpPr>
            <p:nvPr/>
          </p:nvSpPr>
          <p:spPr bwMode="auto">
            <a:xfrm>
              <a:off x="4028" y="180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9" name="Rectangle 159"/>
            <p:cNvSpPr>
              <a:spLocks noChangeArrowheads="1"/>
            </p:cNvSpPr>
            <p:nvPr/>
          </p:nvSpPr>
          <p:spPr bwMode="auto">
            <a:xfrm>
              <a:off x="4598" y="1847"/>
              <a:ext cx="29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 </a:t>
              </a:r>
              <a:r>
                <a:rPr lang="en-US" altLang="zh-CN" sz="1800" b="1" i="1">
                  <a:solidFill>
                    <a:schemeClr val="tx1"/>
                  </a:solidFill>
                </a:rPr>
                <a:t>f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grpSp>
          <p:nvGrpSpPr>
            <p:cNvPr id="20570" name="Group 160"/>
            <p:cNvGrpSpPr>
              <a:grpSpLocks/>
            </p:cNvGrpSpPr>
            <p:nvPr/>
          </p:nvGrpSpPr>
          <p:grpSpPr bwMode="auto">
            <a:xfrm>
              <a:off x="2596" y="1237"/>
              <a:ext cx="524" cy="638"/>
              <a:chOff x="2596" y="1237"/>
              <a:chExt cx="524" cy="638"/>
            </a:xfrm>
          </p:grpSpPr>
          <p:sp>
            <p:nvSpPr>
              <p:cNvPr id="20608" name="Line 161"/>
              <p:cNvSpPr>
                <a:spLocks noChangeShapeType="1"/>
              </p:cNvSpPr>
              <p:nvPr/>
            </p:nvSpPr>
            <p:spPr bwMode="auto">
              <a:xfrm>
                <a:off x="2604" y="1644"/>
                <a:ext cx="51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9" name="Line 162"/>
              <p:cNvSpPr>
                <a:spLocks noChangeShapeType="1"/>
              </p:cNvSpPr>
              <p:nvPr/>
            </p:nvSpPr>
            <p:spPr bwMode="auto">
              <a:xfrm>
                <a:off x="2596" y="1237"/>
                <a:ext cx="0" cy="5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0" name="Line 163"/>
              <p:cNvSpPr>
                <a:spLocks noChangeShapeType="1"/>
              </p:cNvSpPr>
              <p:nvPr/>
            </p:nvSpPr>
            <p:spPr bwMode="auto">
              <a:xfrm>
                <a:off x="3116" y="1522"/>
                <a:ext cx="0" cy="2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1" name="Rectangle 164"/>
              <p:cNvSpPr>
                <a:spLocks noChangeArrowheads="1"/>
              </p:cNvSpPr>
              <p:nvPr/>
            </p:nvSpPr>
            <p:spPr bwMode="auto">
              <a:xfrm>
                <a:off x="2734" y="1615"/>
                <a:ext cx="240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1">
                    <a:solidFill>
                      <a:schemeClr val="tx1"/>
                    </a:solidFill>
                  </a:rPr>
                  <a:t> f</a:t>
                </a:r>
                <a:r>
                  <a:rPr lang="en-US" altLang="zh-CN" sz="18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b="1">
                    <a:solidFill>
                      <a:schemeClr val="tx1"/>
                    </a:solidFill>
                    <a:sym typeface="Symbol" panose="05050102010706020507" pitchFamily="18" charset="2"/>
                  </a:rPr>
                  <a:t></a:t>
                </a:r>
                <a:endParaRPr lang="en-US" altLang="zh-CN" sz="18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71" name="Group 165"/>
            <p:cNvGrpSpPr>
              <a:grpSpLocks/>
            </p:cNvGrpSpPr>
            <p:nvPr/>
          </p:nvGrpSpPr>
          <p:grpSpPr bwMode="auto">
            <a:xfrm>
              <a:off x="3264" y="554"/>
              <a:ext cx="228" cy="1308"/>
              <a:chOff x="3264" y="554"/>
              <a:chExt cx="228" cy="1308"/>
            </a:xfrm>
          </p:grpSpPr>
          <p:sp>
            <p:nvSpPr>
              <p:cNvPr id="20603" name="Line 166"/>
              <p:cNvSpPr>
                <a:spLocks noChangeShapeType="1"/>
              </p:cNvSpPr>
              <p:nvPr/>
            </p:nvSpPr>
            <p:spPr bwMode="auto">
              <a:xfrm>
                <a:off x="3388" y="969"/>
                <a:ext cx="0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Line 167"/>
              <p:cNvSpPr>
                <a:spLocks noChangeShapeType="1"/>
              </p:cNvSpPr>
              <p:nvPr/>
            </p:nvSpPr>
            <p:spPr bwMode="auto">
              <a:xfrm>
                <a:off x="3492" y="554"/>
                <a:ext cx="0" cy="399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" name="Line 168"/>
              <p:cNvSpPr>
                <a:spLocks noChangeShapeType="1"/>
              </p:cNvSpPr>
              <p:nvPr/>
            </p:nvSpPr>
            <p:spPr bwMode="auto">
              <a:xfrm>
                <a:off x="3492" y="1463"/>
                <a:ext cx="0" cy="399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6" name="Line 169"/>
              <p:cNvSpPr>
                <a:spLocks noChangeShapeType="1"/>
              </p:cNvSpPr>
              <p:nvPr/>
            </p:nvSpPr>
            <p:spPr bwMode="auto">
              <a:xfrm>
                <a:off x="3484" y="951"/>
                <a:ext cx="0" cy="52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7" name="Rectangle 170"/>
              <p:cNvSpPr>
                <a:spLocks noChangeArrowheads="1"/>
              </p:cNvSpPr>
              <p:nvPr/>
            </p:nvSpPr>
            <p:spPr bwMode="auto">
              <a:xfrm>
                <a:off x="3264" y="987"/>
                <a:ext cx="144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i="1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20572" name="Rectangle 171"/>
            <p:cNvSpPr>
              <a:spLocks noChangeArrowheads="1"/>
            </p:cNvSpPr>
            <p:nvPr/>
          </p:nvSpPr>
          <p:spPr bwMode="auto">
            <a:xfrm>
              <a:off x="4584" y="960"/>
              <a:ext cx="16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sym typeface="Symbol" panose="05050102010706020507" pitchFamily="18" charset="2"/>
                </a:rPr>
                <a:t></a:t>
              </a:r>
              <a:endParaRPr lang="en-US" altLang="zh-CN" sz="1800" b="1" i="1">
                <a:solidFill>
                  <a:schemeClr val="tx1"/>
                </a:solidFill>
              </a:endParaRPr>
            </a:p>
          </p:txBody>
        </p:sp>
        <p:sp>
          <p:nvSpPr>
            <p:cNvPr id="20573" name="Rectangle 172"/>
            <p:cNvSpPr>
              <a:spLocks noChangeArrowheads="1"/>
            </p:cNvSpPr>
            <p:nvPr/>
          </p:nvSpPr>
          <p:spPr bwMode="auto">
            <a:xfrm>
              <a:off x="3742" y="754"/>
              <a:ext cx="1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tx1"/>
                  </a:solidFill>
                  <a:sym typeface="Symbol" panose="05050102010706020507" pitchFamily="18" charset="2"/>
                </a:rPr>
                <a:t></a:t>
              </a:r>
              <a:endParaRPr lang="en-US" altLang="zh-CN" sz="1800" b="1" i="1">
                <a:solidFill>
                  <a:schemeClr val="tx1"/>
                </a:solidFill>
              </a:endParaRPr>
            </a:p>
          </p:txBody>
        </p:sp>
        <p:sp>
          <p:nvSpPr>
            <p:cNvPr id="20574" name="Rectangle 173"/>
            <p:cNvSpPr>
              <a:spLocks noChangeArrowheads="1"/>
            </p:cNvSpPr>
            <p:nvPr/>
          </p:nvSpPr>
          <p:spPr bwMode="auto">
            <a:xfrm>
              <a:off x="2784" y="624"/>
              <a:ext cx="60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</a:rPr>
                <a:t>透镜</a:t>
              </a:r>
              <a:r>
                <a:rPr lang="en-US" altLang="zh-CN" sz="1800" b="1" i="1">
                  <a:solidFill>
                    <a:schemeClr val="tx1"/>
                  </a:solidFill>
                </a:rPr>
                <a:t>L</a:t>
              </a:r>
              <a:r>
                <a:rPr lang="en-US" altLang="zh-CN" sz="1800" b="1">
                  <a:solidFill>
                    <a:schemeClr val="tx1"/>
                  </a:solidFill>
                  <a:sym typeface="Symbol" panose="05050102010706020507" pitchFamily="18" charset="2"/>
                </a:rPr>
                <a:t>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0575" name="Rectangle 174"/>
            <p:cNvSpPr>
              <a:spLocks noChangeArrowheads="1"/>
            </p:cNvSpPr>
            <p:nvPr/>
          </p:nvSpPr>
          <p:spPr bwMode="auto">
            <a:xfrm>
              <a:off x="3930" y="342"/>
              <a:ext cx="67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</a:rPr>
                <a:t>透镜</a:t>
              </a:r>
              <a:r>
                <a:rPr lang="en-US" altLang="zh-CN" sz="1800" b="1" i="1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0576" name="Rectangle 175"/>
            <p:cNvSpPr>
              <a:spLocks noChangeArrowheads="1"/>
            </p:cNvSpPr>
            <p:nvPr/>
          </p:nvSpPr>
          <p:spPr bwMode="auto">
            <a:xfrm>
              <a:off x="5256" y="528"/>
              <a:ext cx="264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chemeClr val="tx1"/>
                  </a:solidFill>
                </a:rPr>
                <a:t>·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0577" name="Rectangle 176"/>
            <p:cNvSpPr>
              <a:spLocks noChangeArrowheads="1"/>
            </p:cNvSpPr>
            <p:nvPr/>
          </p:nvSpPr>
          <p:spPr bwMode="auto">
            <a:xfrm>
              <a:off x="5346" y="613"/>
              <a:ext cx="19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tx1"/>
                  </a:solidFill>
                </a:rPr>
                <a:t>P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0578" name="Rectangle 177"/>
            <p:cNvSpPr>
              <a:spLocks noChangeArrowheads="1"/>
            </p:cNvSpPr>
            <p:nvPr/>
          </p:nvSpPr>
          <p:spPr bwMode="auto">
            <a:xfrm>
              <a:off x="3516" y="1437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tx1"/>
                  </a:solidFill>
                </a:rPr>
                <a:t>A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0579" name="Rectangle 178"/>
            <p:cNvSpPr>
              <a:spLocks noChangeArrowheads="1"/>
            </p:cNvSpPr>
            <p:nvPr/>
          </p:nvSpPr>
          <p:spPr bwMode="auto">
            <a:xfrm>
              <a:off x="3515" y="709"/>
              <a:ext cx="15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tx1"/>
                  </a:solidFill>
                </a:rPr>
                <a:t>B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grpSp>
          <p:nvGrpSpPr>
            <p:cNvPr id="20580" name="Group 179"/>
            <p:cNvGrpSpPr>
              <a:grpSpLocks/>
            </p:cNvGrpSpPr>
            <p:nvPr/>
          </p:nvGrpSpPr>
          <p:grpSpPr bwMode="auto">
            <a:xfrm>
              <a:off x="3068" y="891"/>
              <a:ext cx="96" cy="642"/>
              <a:chOff x="3068" y="891"/>
              <a:chExt cx="96" cy="642"/>
            </a:xfrm>
          </p:grpSpPr>
          <p:sp>
            <p:nvSpPr>
              <p:cNvPr id="20597" name="Arc 180"/>
              <p:cNvSpPr>
                <a:spLocks/>
              </p:cNvSpPr>
              <p:nvPr/>
            </p:nvSpPr>
            <p:spPr bwMode="auto">
              <a:xfrm flipV="1">
                <a:off x="3116" y="1221"/>
                <a:ext cx="48" cy="3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8" name="Arc 181"/>
              <p:cNvSpPr>
                <a:spLocks/>
              </p:cNvSpPr>
              <p:nvPr/>
            </p:nvSpPr>
            <p:spPr bwMode="auto">
              <a:xfrm>
                <a:off x="3116" y="891"/>
                <a:ext cx="4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Arc 182"/>
              <p:cNvSpPr>
                <a:spLocks/>
              </p:cNvSpPr>
              <p:nvPr/>
            </p:nvSpPr>
            <p:spPr bwMode="auto">
              <a:xfrm flipH="1" flipV="1">
                <a:off x="3068" y="1221"/>
                <a:ext cx="48" cy="3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0" name="Arc 183"/>
              <p:cNvSpPr>
                <a:spLocks/>
              </p:cNvSpPr>
              <p:nvPr/>
            </p:nvSpPr>
            <p:spPr bwMode="auto">
              <a:xfrm flipH="1">
                <a:off x="3068" y="891"/>
                <a:ext cx="4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Line 184"/>
              <p:cNvSpPr>
                <a:spLocks noChangeShapeType="1"/>
              </p:cNvSpPr>
              <p:nvPr/>
            </p:nvSpPr>
            <p:spPr bwMode="auto">
              <a:xfrm>
                <a:off x="3076" y="969"/>
                <a:ext cx="64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2" name="Line 185"/>
              <p:cNvSpPr>
                <a:spLocks noChangeShapeType="1"/>
              </p:cNvSpPr>
              <p:nvPr/>
            </p:nvSpPr>
            <p:spPr bwMode="auto">
              <a:xfrm>
                <a:off x="3084" y="1428"/>
                <a:ext cx="64" cy="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81" name="Group 186"/>
            <p:cNvGrpSpPr>
              <a:grpSpLocks/>
            </p:cNvGrpSpPr>
            <p:nvPr/>
          </p:nvGrpSpPr>
          <p:grpSpPr bwMode="auto">
            <a:xfrm>
              <a:off x="3956" y="605"/>
              <a:ext cx="152" cy="1205"/>
              <a:chOff x="3956" y="605"/>
              <a:chExt cx="152" cy="1205"/>
            </a:xfrm>
          </p:grpSpPr>
          <p:sp>
            <p:nvSpPr>
              <p:cNvPr id="20590" name="Arc 187"/>
              <p:cNvSpPr>
                <a:spLocks/>
              </p:cNvSpPr>
              <p:nvPr/>
            </p:nvSpPr>
            <p:spPr bwMode="auto">
              <a:xfrm flipV="1">
                <a:off x="4028" y="1224"/>
                <a:ext cx="72" cy="5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1" name="Arc 188"/>
              <p:cNvSpPr>
                <a:spLocks/>
              </p:cNvSpPr>
              <p:nvPr/>
            </p:nvSpPr>
            <p:spPr bwMode="auto">
              <a:xfrm>
                <a:off x="4028" y="605"/>
                <a:ext cx="72" cy="5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2" name="Arc 189"/>
              <p:cNvSpPr>
                <a:spLocks/>
              </p:cNvSpPr>
              <p:nvPr/>
            </p:nvSpPr>
            <p:spPr bwMode="auto">
              <a:xfrm flipH="1" flipV="1">
                <a:off x="3956" y="1224"/>
                <a:ext cx="72" cy="5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3" name="Arc 190"/>
              <p:cNvSpPr>
                <a:spLocks/>
              </p:cNvSpPr>
              <p:nvPr/>
            </p:nvSpPr>
            <p:spPr bwMode="auto">
              <a:xfrm flipH="1">
                <a:off x="3956" y="605"/>
                <a:ext cx="72" cy="5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00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4" name="Line 191"/>
              <p:cNvSpPr>
                <a:spLocks noChangeShapeType="1"/>
              </p:cNvSpPr>
              <p:nvPr/>
            </p:nvSpPr>
            <p:spPr bwMode="auto">
              <a:xfrm flipV="1">
                <a:off x="3956" y="1220"/>
                <a:ext cx="152" cy="44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Line 192"/>
              <p:cNvSpPr>
                <a:spLocks noChangeShapeType="1"/>
              </p:cNvSpPr>
              <p:nvPr/>
            </p:nvSpPr>
            <p:spPr bwMode="auto">
              <a:xfrm flipV="1">
                <a:off x="3964" y="995"/>
                <a:ext cx="128" cy="1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Line 193"/>
              <p:cNvSpPr>
                <a:spLocks noChangeShapeType="1"/>
              </p:cNvSpPr>
              <p:nvPr/>
            </p:nvSpPr>
            <p:spPr bwMode="auto">
              <a:xfrm flipV="1">
                <a:off x="3984" y="744"/>
                <a:ext cx="92" cy="22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82" name="Rectangle 194"/>
            <p:cNvSpPr>
              <a:spLocks noChangeArrowheads="1"/>
            </p:cNvSpPr>
            <p:nvPr/>
          </p:nvSpPr>
          <p:spPr bwMode="auto">
            <a:xfrm>
              <a:off x="3168" y="288"/>
              <a:ext cx="62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</a:rPr>
                <a:t>缝平面</a:t>
              </a:r>
            </a:p>
          </p:txBody>
        </p:sp>
        <p:sp>
          <p:nvSpPr>
            <p:cNvPr id="20583" name="Rectangle 195"/>
            <p:cNvSpPr>
              <a:spLocks noChangeArrowheads="1"/>
            </p:cNvSpPr>
            <p:nvPr/>
          </p:nvSpPr>
          <p:spPr bwMode="auto">
            <a:xfrm>
              <a:off x="4992" y="144"/>
              <a:ext cx="628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</a:rPr>
                <a:t>观察屏</a:t>
              </a:r>
            </a:p>
          </p:txBody>
        </p:sp>
        <p:grpSp>
          <p:nvGrpSpPr>
            <p:cNvPr id="20584" name="Group 196"/>
            <p:cNvGrpSpPr>
              <a:grpSpLocks/>
            </p:cNvGrpSpPr>
            <p:nvPr/>
          </p:nvGrpSpPr>
          <p:grpSpPr bwMode="auto">
            <a:xfrm>
              <a:off x="4630" y="738"/>
              <a:ext cx="96" cy="260"/>
              <a:chOff x="4630" y="738"/>
              <a:chExt cx="96" cy="260"/>
            </a:xfrm>
          </p:grpSpPr>
          <p:sp>
            <p:nvSpPr>
              <p:cNvPr id="20587" name="Line 197"/>
              <p:cNvSpPr>
                <a:spLocks noChangeShapeType="1"/>
              </p:cNvSpPr>
              <p:nvPr/>
            </p:nvSpPr>
            <p:spPr bwMode="auto">
              <a:xfrm>
                <a:off x="4630" y="738"/>
                <a:ext cx="7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8" name="Line 198"/>
              <p:cNvSpPr>
                <a:spLocks noChangeShapeType="1"/>
              </p:cNvSpPr>
              <p:nvPr/>
            </p:nvSpPr>
            <p:spPr bwMode="auto">
              <a:xfrm flipV="1">
                <a:off x="4642" y="855"/>
                <a:ext cx="78" cy="2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89" name="Line 199"/>
              <p:cNvSpPr>
                <a:spLocks noChangeShapeType="1"/>
              </p:cNvSpPr>
              <p:nvPr/>
            </p:nvSpPr>
            <p:spPr bwMode="auto">
              <a:xfrm flipV="1">
                <a:off x="4660" y="972"/>
                <a:ext cx="66" cy="2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85" name="Text Box 200"/>
            <p:cNvSpPr txBox="1">
              <a:spLocks noChangeArrowheads="1"/>
            </p:cNvSpPr>
            <p:nvPr/>
          </p:nvSpPr>
          <p:spPr bwMode="auto">
            <a:xfrm>
              <a:off x="5278" y="1180"/>
              <a:ext cx="1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0586" name="Line 201"/>
            <p:cNvSpPr>
              <a:spLocks noChangeShapeType="1"/>
            </p:cNvSpPr>
            <p:nvPr/>
          </p:nvSpPr>
          <p:spPr bwMode="auto">
            <a:xfrm>
              <a:off x="4032" y="1872"/>
              <a:ext cx="12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1" name="Rectangle 79"/>
          <p:cNvSpPr>
            <a:spLocks noChangeArrowheads="1"/>
          </p:cNvSpPr>
          <p:nvPr/>
        </p:nvSpPr>
        <p:spPr bwMode="auto">
          <a:xfrm>
            <a:off x="4856163" y="-12700"/>
            <a:ext cx="4283075" cy="31654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FFFFFF"/>
              </a:gs>
              <a:gs pos="100000">
                <a:srgbClr val="99CCFF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332" name="Group 108"/>
          <p:cNvGrpSpPr>
            <a:grpSpLocks/>
          </p:cNvGrpSpPr>
          <p:nvPr/>
        </p:nvGrpSpPr>
        <p:grpSpPr bwMode="auto">
          <a:xfrm>
            <a:off x="5835650" y="260350"/>
            <a:ext cx="385763" cy="2422525"/>
            <a:chOff x="760" y="1914"/>
            <a:chExt cx="187" cy="1494"/>
          </a:xfrm>
        </p:grpSpPr>
        <p:sp>
          <p:nvSpPr>
            <p:cNvPr id="20549" name="Line 109"/>
            <p:cNvSpPr>
              <a:spLocks noChangeShapeType="1"/>
            </p:cNvSpPr>
            <p:nvPr/>
          </p:nvSpPr>
          <p:spPr bwMode="auto">
            <a:xfrm>
              <a:off x="768" y="2688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Line 110"/>
            <p:cNvSpPr>
              <a:spLocks noChangeShapeType="1"/>
            </p:cNvSpPr>
            <p:nvPr/>
          </p:nvSpPr>
          <p:spPr bwMode="auto">
            <a:xfrm flipV="1">
              <a:off x="768" y="2016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Text Box 111"/>
            <p:cNvSpPr txBox="1">
              <a:spLocks noChangeArrowheads="1"/>
            </p:cNvSpPr>
            <p:nvPr/>
          </p:nvSpPr>
          <p:spPr bwMode="auto">
            <a:xfrm>
              <a:off x="760" y="1914"/>
              <a:ext cx="18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336" name="Line 113"/>
          <p:cNvSpPr>
            <a:spLocks noChangeShapeType="1"/>
          </p:cNvSpPr>
          <p:nvPr/>
        </p:nvSpPr>
        <p:spPr bwMode="auto">
          <a:xfrm>
            <a:off x="5843588" y="1766888"/>
            <a:ext cx="0" cy="920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7" name="Group 265"/>
          <p:cNvGrpSpPr>
            <a:grpSpLocks/>
          </p:cNvGrpSpPr>
          <p:nvPr/>
        </p:nvGrpSpPr>
        <p:grpSpPr bwMode="auto">
          <a:xfrm>
            <a:off x="5167313" y="0"/>
            <a:ext cx="3727450" cy="3138488"/>
            <a:chOff x="2516" y="0"/>
            <a:chExt cx="3040" cy="2112"/>
          </a:xfrm>
        </p:grpSpPr>
        <p:sp>
          <p:nvSpPr>
            <p:cNvPr id="20519" name="Oval 267"/>
            <p:cNvSpPr>
              <a:spLocks noChangeArrowheads="1"/>
            </p:cNvSpPr>
            <p:nvPr/>
          </p:nvSpPr>
          <p:spPr bwMode="auto">
            <a:xfrm>
              <a:off x="3839" y="307"/>
              <a:ext cx="128" cy="1575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520" name="Line 268"/>
            <p:cNvSpPr>
              <a:spLocks noChangeShapeType="1"/>
            </p:cNvSpPr>
            <p:nvPr/>
          </p:nvSpPr>
          <p:spPr bwMode="auto">
            <a:xfrm flipV="1">
              <a:off x="3061" y="663"/>
              <a:ext cx="817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269"/>
            <p:cNvSpPr>
              <a:spLocks noChangeShapeType="1"/>
            </p:cNvSpPr>
            <p:nvPr/>
          </p:nvSpPr>
          <p:spPr bwMode="auto">
            <a:xfrm flipV="1">
              <a:off x="3061" y="1382"/>
              <a:ext cx="778" cy="4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270"/>
            <p:cNvSpPr>
              <a:spLocks noChangeShapeType="1"/>
            </p:cNvSpPr>
            <p:nvPr/>
          </p:nvSpPr>
          <p:spPr bwMode="auto">
            <a:xfrm flipV="1">
              <a:off x="3107" y="1037"/>
              <a:ext cx="732" cy="3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Line 271"/>
            <p:cNvSpPr>
              <a:spLocks noChangeShapeType="1"/>
            </p:cNvSpPr>
            <p:nvPr/>
          </p:nvSpPr>
          <p:spPr bwMode="auto">
            <a:xfrm>
              <a:off x="5547" y="0"/>
              <a:ext cx="0" cy="1574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Line 272"/>
            <p:cNvSpPr>
              <a:spLocks noChangeShapeType="1"/>
            </p:cNvSpPr>
            <p:nvPr/>
          </p:nvSpPr>
          <p:spPr bwMode="auto">
            <a:xfrm flipV="1">
              <a:off x="3967" y="845"/>
              <a:ext cx="897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273"/>
            <p:cNvSpPr>
              <a:spLocks noChangeShapeType="1"/>
            </p:cNvSpPr>
            <p:nvPr/>
          </p:nvSpPr>
          <p:spPr bwMode="auto">
            <a:xfrm flipV="1">
              <a:off x="4864" y="691"/>
              <a:ext cx="683" cy="2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526" name="Group 274"/>
            <p:cNvGrpSpPr>
              <a:grpSpLocks/>
            </p:cNvGrpSpPr>
            <p:nvPr/>
          </p:nvGrpSpPr>
          <p:grpSpPr bwMode="auto">
            <a:xfrm>
              <a:off x="3071" y="614"/>
              <a:ext cx="42" cy="1498"/>
              <a:chOff x="1104" y="1728"/>
              <a:chExt cx="48" cy="1872"/>
            </a:xfrm>
          </p:grpSpPr>
          <p:sp>
            <p:nvSpPr>
              <p:cNvPr id="20544" name="Line 275"/>
              <p:cNvSpPr>
                <a:spLocks noChangeShapeType="1"/>
              </p:cNvSpPr>
              <p:nvPr/>
            </p:nvSpPr>
            <p:spPr bwMode="auto">
              <a:xfrm>
                <a:off x="1104" y="172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5" name="Line 276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6" name="Oval 277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547" name="Oval 278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548" name="Oval 279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527" name="Line 280"/>
            <p:cNvSpPr>
              <a:spLocks noChangeShapeType="1"/>
            </p:cNvSpPr>
            <p:nvPr/>
          </p:nvSpPr>
          <p:spPr bwMode="auto">
            <a:xfrm flipV="1">
              <a:off x="3156" y="1037"/>
              <a:ext cx="68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Line 283"/>
            <p:cNvSpPr>
              <a:spLocks noChangeShapeType="1"/>
            </p:cNvSpPr>
            <p:nvPr/>
          </p:nvSpPr>
          <p:spPr bwMode="auto">
            <a:xfrm>
              <a:off x="3969" y="663"/>
              <a:ext cx="90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Line 284"/>
            <p:cNvSpPr>
              <a:spLocks noChangeShapeType="1"/>
            </p:cNvSpPr>
            <p:nvPr/>
          </p:nvSpPr>
          <p:spPr bwMode="auto">
            <a:xfrm flipV="1">
              <a:off x="3967" y="960"/>
              <a:ext cx="897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Line 285"/>
            <p:cNvSpPr>
              <a:spLocks noChangeShapeType="1"/>
            </p:cNvSpPr>
            <p:nvPr/>
          </p:nvSpPr>
          <p:spPr bwMode="auto">
            <a:xfrm flipV="1">
              <a:off x="4785" y="691"/>
              <a:ext cx="762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Line 286"/>
            <p:cNvSpPr>
              <a:spLocks noChangeShapeType="1"/>
            </p:cNvSpPr>
            <p:nvPr/>
          </p:nvSpPr>
          <p:spPr bwMode="auto">
            <a:xfrm flipV="1">
              <a:off x="4821" y="691"/>
              <a:ext cx="726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Line 287"/>
            <p:cNvSpPr>
              <a:spLocks noChangeShapeType="1"/>
            </p:cNvSpPr>
            <p:nvPr/>
          </p:nvSpPr>
          <p:spPr bwMode="auto">
            <a:xfrm>
              <a:off x="2558" y="1075"/>
              <a:ext cx="4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Line 288"/>
            <p:cNvSpPr>
              <a:spLocks noChangeShapeType="1"/>
            </p:cNvSpPr>
            <p:nvPr/>
          </p:nvSpPr>
          <p:spPr bwMode="auto">
            <a:xfrm>
              <a:off x="2516" y="1766"/>
              <a:ext cx="4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Line 289"/>
            <p:cNvSpPr>
              <a:spLocks noChangeShapeType="1"/>
            </p:cNvSpPr>
            <p:nvPr/>
          </p:nvSpPr>
          <p:spPr bwMode="auto">
            <a:xfrm>
              <a:off x="2644" y="1421"/>
              <a:ext cx="34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Line 290"/>
            <p:cNvSpPr>
              <a:spLocks noChangeShapeType="1"/>
            </p:cNvSpPr>
            <p:nvPr/>
          </p:nvSpPr>
          <p:spPr bwMode="auto">
            <a:xfrm flipV="1">
              <a:off x="2533" y="1075"/>
              <a:ext cx="0" cy="23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Line 291"/>
            <p:cNvSpPr>
              <a:spLocks noChangeShapeType="1"/>
            </p:cNvSpPr>
            <p:nvPr/>
          </p:nvSpPr>
          <p:spPr bwMode="auto">
            <a:xfrm rot="10800000" flipV="1">
              <a:off x="2533" y="1536"/>
              <a:ext cx="0" cy="23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Arc 292"/>
            <p:cNvSpPr>
              <a:spLocks/>
            </p:cNvSpPr>
            <p:nvPr/>
          </p:nvSpPr>
          <p:spPr bwMode="auto">
            <a:xfrm>
              <a:off x="2942" y="883"/>
              <a:ext cx="513" cy="169"/>
            </a:xfrm>
            <a:custGeom>
              <a:avLst/>
              <a:gdLst>
                <a:gd name="T0" fmla="*/ 0 w 21600"/>
                <a:gd name="T1" fmla="*/ 0 h 7897"/>
                <a:gd name="T2" fmla="*/ 0 w 21600"/>
                <a:gd name="T3" fmla="*/ 0 h 7897"/>
                <a:gd name="T4" fmla="*/ 0 w 21600"/>
                <a:gd name="T5" fmla="*/ 0 h 78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7897" fill="none" extrusionOk="0">
                  <a:moveTo>
                    <a:pt x="20104" y="0"/>
                  </a:moveTo>
                  <a:cubicBezTo>
                    <a:pt x="21092" y="2515"/>
                    <a:pt x="21600" y="5194"/>
                    <a:pt x="21600" y="7897"/>
                  </a:cubicBezTo>
                </a:path>
                <a:path w="21600" h="7897" stroke="0" extrusionOk="0">
                  <a:moveTo>
                    <a:pt x="20104" y="0"/>
                  </a:moveTo>
                  <a:cubicBezTo>
                    <a:pt x="21092" y="2515"/>
                    <a:pt x="21600" y="5194"/>
                    <a:pt x="21600" y="7897"/>
                  </a:cubicBezTo>
                  <a:lnTo>
                    <a:pt x="0" y="7897"/>
                  </a:lnTo>
                  <a:lnTo>
                    <a:pt x="20104" y="0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Text Box 293"/>
            <p:cNvSpPr txBox="1">
              <a:spLocks noChangeArrowheads="1"/>
            </p:cNvSpPr>
            <p:nvPr/>
          </p:nvSpPr>
          <p:spPr bwMode="auto">
            <a:xfrm>
              <a:off x="3086" y="1344"/>
              <a:ext cx="29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20539" name="Line 295"/>
            <p:cNvSpPr>
              <a:spLocks noChangeShapeType="1"/>
            </p:cNvSpPr>
            <p:nvPr/>
          </p:nvSpPr>
          <p:spPr bwMode="auto">
            <a:xfrm flipV="1">
              <a:off x="3061" y="845"/>
              <a:ext cx="815" cy="3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Line 296"/>
            <p:cNvSpPr>
              <a:spLocks noChangeShapeType="1"/>
            </p:cNvSpPr>
            <p:nvPr/>
          </p:nvSpPr>
          <p:spPr bwMode="auto">
            <a:xfrm flipV="1">
              <a:off x="3969" y="754"/>
              <a:ext cx="907" cy="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Line 297"/>
            <p:cNvSpPr>
              <a:spLocks noChangeShapeType="1"/>
            </p:cNvSpPr>
            <p:nvPr/>
          </p:nvSpPr>
          <p:spPr bwMode="auto">
            <a:xfrm flipV="1">
              <a:off x="4694" y="663"/>
              <a:ext cx="8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42" name="Object 298"/>
            <p:cNvGraphicFramePr>
              <a:graphicFrameLocks noChangeAspect="1"/>
            </p:cNvGraphicFramePr>
            <p:nvPr/>
          </p:nvGraphicFramePr>
          <p:xfrm>
            <a:off x="3250" y="1017"/>
            <a:ext cx="15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3" name="公式" r:id="rId8" imgW="0" imgH="9450" progId="Equation.3">
                    <p:embed/>
                  </p:oleObj>
                </mc:Choice>
                <mc:Fallback>
                  <p:oleObj name="公式" r:id="rId8" imgW="0" imgH="9450" progId="Equation.3">
                    <p:embed/>
                    <p:pic>
                      <p:nvPicPr>
                        <p:cNvPr id="0" name="Object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1017"/>
                          <a:ext cx="15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3" name="Line 299"/>
            <p:cNvSpPr>
              <a:spLocks noChangeShapeType="1"/>
            </p:cNvSpPr>
            <p:nvPr/>
          </p:nvSpPr>
          <p:spPr bwMode="auto">
            <a:xfrm>
              <a:off x="3061" y="1207"/>
              <a:ext cx="91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68" name="Object 76"/>
          <p:cNvGraphicFramePr>
            <a:graphicFrameLocks noChangeAspect="1"/>
          </p:cNvGraphicFramePr>
          <p:nvPr/>
        </p:nvGraphicFramePr>
        <p:xfrm>
          <a:off x="7175500" y="2408238"/>
          <a:ext cx="19685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4" name="MathType 6.0 Equation" r:id="rId10" imgW="1028666" imgH="304830" progId="Equation.DSMT4">
                  <p:embed/>
                </p:oleObj>
              </mc:Choice>
              <mc:Fallback>
                <p:oleObj name="MathType 6.0 Equation" r:id="rId10" imgW="1028666" imgH="30483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2408238"/>
                        <a:ext cx="19685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" name="Object 305"/>
          <p:cNvGraphicFramePr>
            <a:graphicFrameLocks noChangeAspect="1"/>
          </p:cNvGraphicFramePr>
          <p:nvPr/>
        </p:nvGraphicFramePr>
        <p:xfrm>
          <a:off x="5499100" y="-17463"/>
          <a:ext cx="3211513" cy="60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MathType 6.0 Equation" r:id="rId12" imgW="2362313" imgH="342900" progId="Equation.DSMT4">
                  <p:embed/>
                </p:oleObj>
              </mc:Choice>
              <mc:Fallback>
                <p:oleObj name="MathType 6.0 Equation" r:id="rId12" imgW="2362313" imgH="342900" progId="Equation.DSMT4">
                  <p:embed/>
                  <p:pic>
                    <p:nvPicPr>
                      <p:cNvPr id="0" name="Object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-17463"/>
                        <a:ext cx="3211513" cy="600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" name="Text Box 293"/>
          <p:cNvSpPr txBox="1">
            <a:spLocks noChangeArrowheads="1"/>
          </p:cNvSpPr>
          <p:nvPr/>
        </p:nvSpPr>
        <p:spPr bwMode="auto">
          <a:xfrm>
            <a:off x="6184900" y="1614488"/>
            <a:ext cx="3587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tx1"/>
                </a:solidFill>
              </a:rPr>
              <a:t>r</a:t>
            </a:r>
            <a:r>
              <a:rPr lang="en-US" altLang="zh-CN" sz="1800" b="1" i="1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1" name="Text Box 293"/>
          <p:cNvSpPr txBox="1">
            <a:spLocks noChangeArrowheads="1"/>
          </p:cNvSpPr>
          <p:nvPr/>
        </p:nvSpPr>
        <p:spPr bwMode="auto">
          <a:xfrm>
            <a:off x="6273800" y="1092200"/>
            <a:ext cx="3571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l-GR" altLang="zh-CN" sz="2400" b="1" i="1">
                <a:solidFill>
                  <a:schemeClr val="tx1"/>
                </a:solidFill>
              </a:rPr>
              <a:t>θ</a:t>
            </a:r>
            <a:endParaRPr lang="en-US" altLang="zh-CN" sz="2400" b="1" i="1" baseline="-25000">
              <a:solidFill>
                <a:schemeClr val="tx1"/>
              </a:solidFill>
            </a:endParaRPr>
          </a:p>
        </p:txBody>
      </p:sp>
      <p:grpSp>
        <p:nvGrpSpPr>
          <p:cNvPr id="372" name="组合 1"/>
          <p:cNvGrpSpPr>
            <a:grpSpLocks/>
          </p:cNvGrpSpPr>
          <p:nvPr/>
        </p:nvGrpSpPr>
        <p:grpSpPr bwMode="auto">
          <a:xfrm>
            <a:off x="5345113" y="1535113"/>
            <a:ext cx="565150" cy="755650"/>
            <a:chOff x="4231143" y="1905645"/>
            <a:chExt cx="565524" cy="756259"/>
          </a:xfrm>
        </p:grpSpPr>
        <p:sp>
          <p:nvSpPr>
            <p:cNvPr id="20513" name="Line 115"/>
            <p:cNvSpPr>
              <a:spLocks noChangeShapeType="1"/>
            </p:cNvSpPr>
            <p:nvPr/>
          </p:nvSpPr>
          <p:spPr bwMode="auto">
            <a:xfrm>
              <a:off x="4578660" y="2205796"/>
              <a:ext cx="10792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Line 116"/>
            <p:cNvSpPr>
              <a:spLocks noChangeShapeType="1"/>
            </p:cNvSpPr>
            <p:nvPr/>
          </p:nvSpPr>
          <p:spPr bwMode="auto">
            <a:xfrm>
              <a:off x="4578660" y="2452421"/>
              <a:ext cx="10792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Line 117"/>
            <p:cNvSpPr>
              <a:spLocks noChangeShapeType="1"/>
            </p:cNvSpPr>
            <p:nvPr/>
          </p:nvSpPr>
          <p:spPr bwMode="auto">
            <a:xfrm>
              <a:off x="4629252" y="1920542"/>
              <a:ext cx="0" cy="28525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Line 118"/>
            <p:cNvSpPr>
              <a:spLocks noChangeShapeType="1"/>
            </p:cNvSpPr>
            <p:nvPr/>
          </p:nvSpPr>
          <p:spPr bwMode="auto">
            <a:xfrm flipV="1">
              <a:off x="4629252" y="2447964"/>
              <a:ext cx="0" cy="213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Text Box 293"/>
            <p:cNvSpPr txBox="1">
              <a:spLocks noChangeArrowheads="1"/>
            </p:cNvSpPr>
            <p:nvPr/>
          </p:nvSpPr>
          <p:spPr bwMode="auto">
            <a:xfrm>
              <a:off x="4458112" y="2076465"/>
              <a:ext cx="3385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4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8" name="Text Box 293"/>
            <p:cNvSpPr txBox="1">
              <a:spLocks noChangeArrowheads="1"/>
            </p:cNvSpPr>
            <p:nvPr/>
          </p:nvSpPr>
          <p:spPr bwMode="auto">
            <a:xfrm>
              <a:off x="4231143" y="1905645"/>
              <a:ext cx="4411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dx</a:t>
              </a:r>
              <a:endParaRPr lang="en-US" altLang="zh-CN" sz="2000" b="1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505" name="Text Box 293"/>
          <p:cNvSpPr txBox="1">
            <a:spLocks noChangeArrowheads="1"/>
          </p:cNvSpPr>
          <p:nvPr/>
        </p:nvSpPr>
        <p:spPr bwMode="auto">
          <a:xfrm>
            <a:off x="8843963" y="830263"/>
            <a:ext cx="3381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0506" name="Text Box 293"/>
          <p:cNvSpPr txBox="1">
            <a:spLocks noChangeArrowheads="1"/>
          </p:cNvSpPr>
          <p:nvPr/>
        </p:nvSpPr>
        <p:spPr bwMode="auto">
          <a:xfrm>
            <a:off x="5013325" y="190500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tx1"/>
                </a:solidFill>
              </a:rPr>
              <a:t>a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5722938"/>
            <a:ext cx="2085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29728" y="3220777"/>
            <a:ext cx="1327415" cy="40011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85192" y="3228208"/>
            <a:ext cx="1237839" cy="40011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98780" y="3230212"/>
            <a:ext cx="1968231" cy="400110"/>
          </a:xfrm>
          <a:prstGeom prst="rect">
            <a:avLst/>
          </a:prstGeom>
          <a:blipFill rotWithShape="0">
            <a:blip r:embed="rId17"/>
            <a:stretch>
              <a:fillRect b="-303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" name="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70886" y="3771000"/>
            <a:ext cx="1319848" cy="400110"/>
          </a:xfrm>
          <a:prstGeom prst="rect">
            <a:avLst/>
          </a:prstGeom>
          <a:blipFill rotWithShape="0">
            <a:blip r:embed="rId18"/>
            <a:stretch>
              <a:fillRect b="-461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41595" y="3648110"/>
            <a:ext cx="1622367" cy="673133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0" grpId="0"/>
      <p:bldP spid="147461" grpId="0" autoUpdateAnimBg="0"/>
      <p:bldP spid="147462" grpId="0"/>
      <p:bldP spid="147533" grpId="0"/>
      <p:bldP spid="147760" grpId="0"/>
      <p:bldP spid="147762" grpId="0"/>
      <p:bldP spid="147764" grpId="0" animBg="1"/>
      <p:bldP spid="140" grpId="0" autoUpdateAnimBg="0"/>
      <p:bldP spid="331" grpId="0" animBg="1"/>
      <p:bldP spid="336" grpId="0" animBg="1"/>
      <p:bldP spid="370" grpId="0"/>
      <p:bldP spid="3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/>
            </a:extLst>
          </p:cNvPr>
          <p:cNvSpPr/>
          <p:nvPr/>
        </p:nvSpPr>
        <p:spPr>
          <a:xfrm>
            <a:off x="5495925" y="1881188"/>
            <a:ext cx="3570288" cy="3355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07" name="Oval 9"/>
          <p:cNvSpPr>
            <a:spLocks noChangeArrowheads="1"/>
          </p:cNvSpPr>
          <p:nvPr/>
        </p:nvSpPr>
        <p:spPr bwMode="auto">
          <a:xfrm>
            <a:off x="6973888" y="2185988"/>
            <a:ext cx="173037" cy="28511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1508" name="Line 10"/>
          <p:cNvSpPr>
            <a:spLocks noChangeShapeType="1"/>
          </p:cNvSpPr>
          <p:nvPr/>
        </p:nvSpPr>
        <p:spPr bwMode="auto">
          <a:xfrm flipV="1">
            <a:off x="6146800" y="2651125"/>
            <a:ext cx="876300" cy="515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11"/>
          <p:cNvSpPr>
            <a:spLocks noChangeShapeType="1"/>
          </p:cNvSpPr>
          <p:nvPr/>
        </p:nvSpPr>
        <p:spPr bwMode="auto">
          <a:xfrm flipV="1">
            <a:off x="6146800" y="3629025"/>
            <a:ext cx="827088" cy="515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12"/>
          <p:cNvSpPr>
            <a:spLocks noChangeShapeType="1"/>
          </p:cNvSpPr>
          <p:nvPr/>
        </p:nvSpPr>
        <p:spPr bwMode="auto">
          <a:xfrm flipV="1">
            <a:off x="6146800" y="3167063"/>
            <a:ext cx="827088" cy="515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13"/>
          <p:cNvSpPr>
            <a:spLocks noChangeShapeType="1"/>
          </p:cNvSpPr>
          <p:nvPr/>
        </p:nvSpPr>
        <p:spPr bwMode="auto">
          <a:xfrm>
            <a:off x="8920163" y="2060575"/>
            <a:ext cx="0" cy="3078163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14"/>
          <p:cNvSpPr>
            <a:spLocks noChangeShapeType="1"/>
          </p:cNvSpPr>
          <p:nvPr/>
        </p:nvSpPr>
        <p:spPr bwMode="auto">
          <a:xfrm flipV="1">
            <a:off x="7119938" y="2908300"/>
            <a:ext cx="1020762" cy="258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15"/>
          <p:cNvSpPr>
            <a:spLocks noChangeShapeType="1"/>
          </p:cNvSpPr>
          <p:nvPr/>
        </p:nvSpPr>
        <p:spPr bwMode="auto">
          <a:xfrm flipV="1">
            <a:off x="8140700" y="2701925"/>
            <a:ext cx="779463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14" name="Group 16"/>
          <p:cNvGrpSpPr>
            <a:grpSpLocks/>
          </p:cNvGrpSpPr>
          <p:nvPr/>
        </p:nvGrpSpPr>
        <p:grpSpPr bwMode="auto">
          <a:xfrm>
            <a:off x="6099175" y="2598738"/>
            <a:ext cx="47625" cy="2012950"/>
            <a:chOff x="1104" y="1728"/>
            <a:chExt cx="48" cy="1872"/>
          </a:xfrm>
        </p:grpSpPr>
        <p:sp>
          <p:nvSpPr>
            <p:cNvPr id="21546" name="Line 17"/>
            <p:cNvSpPr>
              <a:spLocks noChangeShapeType="1"/>
            </p:cNvSpPr>
            <p:nvPr/>
          </p:nvSpPr>
          <p:spPr bwMode="auto">
            <a:xfrm>
              <a:off x="1104" y="1728"/>
              <a:ext cx="0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18"/>
            <p:cNvSpPr>
              <a:spLocks noChangeShapeType="1"/>
            </p:cNvSpPr>
            <p:nvPr/>
          </p:nvSpPr>
          <p:spPr bwMode="auto">
            <a:xfrm>
              <a:off x="1104" y="3216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Oval 19"/>
            <p:cNvSpPr>
              <a:spLocks noChangeArrowheads="1"/>
            </p:cNvSpPr>
            <p:nvPr/>
          </p:nvSpPr>
          <p:spPr bwMode="auto">
            <a:xfrm>
              <a:off x="1104" y="268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49" name="Oval 20"/>
            <p:cNvSpPr>
              <a:spLocks noChangeArrowheads="1"/>
            </p:cNvSpPr>
            <p:nvPr/>
          </p:nvSpPr>
          <p:spPr bwMode="auto">
            <a:xfrm>
              <a:off x="1104" y="225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50" name="Oval 21"/>
            <p:cNvSpPr>
              <a:spLocks noChangeArrowheads="1"/>
            </p:cNvSpPr>
            <p:nvPr/>
          </p:nvSpPr>
          <p:spPr bwMode="auto">
            <a:xfrm>
              <a:off x="1104" y="31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1515" name="Line 22"/>
          <p:cNvSpPr>
            <a:spLocks noChangeShapeType="1"/>
          </p:cNvSpPr>
          <p:nvPr/>
        </p:nvSpPr>
        <p:spPr bwMode="auto">
          <a:xfrm flipV="1">
            <a:off x="6196013" y="3167063"/>
            <a:ext cx="77787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16" name="Object 23"/>
          <p:cNvGraphicFramePr>
            <a:graphicFrameLocks noChangeAspect="1"/>
          </p:cNvGraphicFramePr>
          <p:nvPr/>
        </p:nvGraphicFramePr>
        <p:xfrm>
          <a:off x="6599238" y="2852738"/>
          <a:ext cx="2222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2852738"/>
                        <a:ext cx="2222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24"/>
          <p:cNvGraphicFramePr>
            <a:graphicFrameLocks noChangeAspect="1"/>
          </p:cNvGraphicFramePr>
          <p:nvPr/>
        </p:nvGraphicFramePr>
        <p:xfrm>
          <a:off x="8615363" y="2349500"/>
          <a:ext cx="3175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363" y="2349500"/>
                        <a:ext cx="3175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Line 25"/>
          <p:cNvSpPr>
            <a:spLocks noChangeShapeType="1"/>
          </p:cNvSpPr>
          <p:nvPr/>
        </p:nvSpPr>
        <p:spPr bwMode="auto">
          <a:xfrm flipV="1">
            <a:off x="7119938" y="2701925"/>
            <a:ext cx="10207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 flipV="1">
            <a:off x="7119938" y="3063875"/>
            <a:ext cx="1020762" cy="515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 flipV="1">
            <a:off x="8093075" y="2701925"/>
            <a:ext cx="8270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28"/>
          <p:cNvSpPr>
            <a:spLocks noChangeShapeType="1"/>
          </p:cNvSpPr>
          <p:nvPr/>
        </p:nvSpPr>
        <p:spPr bwMode="auto">
          <a:xfrm flipV="1">
            <a:off x="8093075" y="2701925"/>
            <a:ext cx="827088" cy="206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5580063" y="3213100"/>
            <a:ext cx="539750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5584825" y="4144963"/>
            <a:ext cx="5349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5732463" y="3683000"/>
            <a:ext cx="387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32"/>
          <p:cNvSpPr>
            <a:spLocks noChangeShapeType="1"/>
          </p:cNvSpPr>
          <p:nvPr/>
        </p:nvSpPr>
        <p:spPr bwMode="auto">
          <a:xfrm flipV="1">
            <a:off x="5651500" y="3213100"/>
            <a:ext cx="0" cy="309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33"/>
          <p:cNvSpPr>
            <a:spLocks noChangeShapeType="1"/>
          </p:cNvSpPr>
          <p:nvPr/>
        </p:nvSpPr>
        <p:spPr bwMode="auto">
          <a:xfrm rot="10800000" flipV="1">
            <a:off x="5651500" y="3860800"/>
            <a:ext cx="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27" name="Object 34"/>
          <p:cNvGraphicFramePr>
            <a:graphicFrameLocks noChangeAspect="1"/>
          </p:cNvGraphicFramePr>
          <p:nvPr/>
        </p:nvGraphicFramePr>
        <p:xfrm>
          <a:off x="5508625" y="3573463"/>
          <a:ext cx="2651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573463"/>
                        <a:ext cx="26511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Arc 35"/>
          <p:cNvSpPr>
            <a:spLocks/>
          </p:cNvSpPr>
          <p:nvPr/>
        </p:nvSpPr>
        <p:spPr bwMode="auto">
          <a:xfrm>
            <a:off x="5951538" y="2960688"/>
            <a:ext cx="585787" cy="225425"/>
          </a:xfrm>
          <a:custGeom>
            <a:avLst/>
            <a:gdLst>
              <a:gd name="T0" fmla="*/ 2147483646 w 21600"/>
              <a:gd name="T1" fmla="*/ 0 h 7897"/>
              <a:gd name="T2" fmla="*/ 2147483646 w 21600"/>
              <a:gd name="T3" fmla="*/ 2147483646 h 7897"/>
              <a:gd name="T4" fmla="*/ 0 w 21600"/>
              <a:gd name="T5" fmla="*/ 2147483646 h 78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7897" fill="none" extrusionOk="0">
                <a:moveTo>
                  <a:pt x="20104" y="0"/>
                </a:moveTo>
                <a:cubicBezTo>
                  <a:pt x="21092" y="2515"/>
                  <a:pt x="21600" y="5194"/>
                  <a:pt x="21600" y="7897"/>
                </a:cubicBezTo>
              </a:path>
              <a:path w="21600" h="7897" stroke="0" extrusionOk="0">
                <a:moveTo>
                  <a:pt x="20104" y="0"/>
                </a:moveTo>
                <a:cubicBezTo>
                  <a:pt x="21092" y="2515"/>
                  <a:pt x="21600" y="5194"/>
                  <a:pt x="21600" y="7897"/>
                </a:cubicBezTo>
                <a:lnTo>
                  <a:pt x="0" y="7897"/>
                </a:lnTo>
                <a:lnTo>
                  <a:pt x="20104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395288" y="242888"/>
            <a:ext cx="21034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明暗条件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192088" y="4903788"/>
            <a:ext cx="2733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衍射极小：</a:t>
            </a:r>
          </a:p>
        </p:txBody>
      </p:sp>
      <p:sp>
        <p:nvSpPr>
          <p:cNvPr id="9298" name="Text Box 82"/>
          <p:cNvSpPr txBox="1">
            <a:spLocks noChangeArrowheads="1"/>
          </p:cNvSpPr>
          <p:nvPr/>
        </p:nvSpPr>
        <p:spPr bwMode="auto">
          <a:xfrm>
            <a:off x="395288" y="19304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衍射次极大：</a:t>
            </a:r>
          </a:p>
        </p:txBody>
      </p:sp>
      <p:sp>
        <p:nvSpPr>
          <p:cNvPr id="9300" name="Text Box 84"/>
          <p:cNvSpPr txBox="1">
            <a:spLocks noChangeArrowheads="1"/>
          </p:cNvSpPr>
          <p:nvPr/>
        </p:nvSpPr>
        <p:spPr bwMode="auto">
          <a:xfrm>
            <a:off x="395288" y="1165225"/>
            <a:ext cx="2422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主    极    大：</a:t>
            </a:r>
          </a:p>
        </p:txBody>
      </p:sp>
      <p:pic>
        <p:nvPicPr>
          <p:cNvPr id="21533" name="Picture 126" descr="dov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85113" y="260350"/>
            <a:ext cx="7905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31750"/>
            <a:ext cx="35687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8627" y="1173583"/>
            <a:ext cx="2831160" cy="5232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84793" y="1148434"/>
            <a:ext cx="1415837" cy="52322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05517" y="1737288"/>
            <a:ext cx="2444772" cy="100457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4439" y="2791853"/>
            <a:ext cx="5149743" cy="461665"/>
          </a:xfrm>
          <a:prstGeom prst="rect">
            <a:avLst/>
          </a:prstGeom>
          <a:blipFill rotWithShape="0">
            <a:blip r:embed="rId14"/>
            <a:stretch>
              <a:fillRect b="-394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1" name="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268" y="3321844"/>
            <a:ext cx="5643562" cy="830997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897313"/>
            <a:ext cx="433705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91062" y="4915627"/>
            <a:ext cx="3225498" cy="52322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" name="矩形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81342" y="4924906"/>
            <a:ext cx="1301575" cy="523220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611" y="5455729"/>
            <a:ext cx="1762790" cy="523220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5989638"/>
            <a:ext cx="2143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5970588"/>
            <a:ext cx="1979612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2" grpId="0"/>
      <p:bldP spid="9281" grpId="0" autoUpdateAnimBg="0"/>
      <p:bldP spid="9298" grpId="0"/>
      <p:bldP spid="93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211138" y="97313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中央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主极大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的光强 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409575" y="4794250"/>
            <a:ext cx="489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0.045</a:t>
            </a:r>
            <a:r>
              <a:rPr lang="en-US" altLang="zh-CN" sz="2800" b="1" i="1">
                <a:solidFill>
                  <a:schemeClr val="tx1"/>
                </a:solidFill>
              </a:rPr>
              <a:t> </a:t>
            </a:r>
            <a:r>
              <a:rPr lang="en-US" altLang="zh-CN" sz="2800" b="1">
                <a:solidFill>
                  <a:schemeClr val="tx1"/>
                </a:solidFill>
              </a:rPr>
              <a:t>,  0.016</a:t>
            </a:r>
            <a:r>
              <a:rPr lang="en-US" altLang="zh-CN" sz="2800" b="1" i="1">
                <a:solidFill>
                  <a:schemeClr val="tx1"/>
                </a:solidFill>
              </a:rPr>
              <a:t> </a:t>
            </a:r>
            <a:r>
              <a:rPr lang="en-US" altLang="zh-CN" sz="2800" b="1" i="1" baseline="-25000">
                <a:solidFill>
                  <a:schemeClr val="tx1"/>
                </a:solidFill>
              </a:rPr>
              <a:t> </a:t>
            </a:r>
            <a:r>
              <a:rPr lang="en-US" altLang="zh-CN" sz="2800" b="1">
                <a:solidFill>
                  <a:schemeClr val="tx1"/>
                </a:solidFill>
              </a:rPr>
              <a:t>,  0.0083</a:t>
            </a:r>
            <a:r>
              <a:rPr lang="en-US" altLang="zh-CN" sz="2800" b="1" i="1">
                <a:solidFill>
                  <a:schemeClr val="tx1"/>
                </a:solidFill>
              </a:rPr>
              <a:t> </a:t>
            </a:r>
            <a:r>
              <a:rPr lang="en-US" altLang="zh-CN" sz="2800" b="1" i="1" baseline="-25000">
                <a:solidFill>
                  <a:schemeClr val="tx1"/>
                </a:solidFill>
              </a:rPr>
              <a:t> </a:t>
            </a:r>
            <a:r>
              <a:rPr lang="en-US" altLang="zh-CN" sz="2800" b="1">
                <a:solidFill>
                  <a:schemeClr val="tx1"/>
                </a:solidFill>
              </a:rPr>
              <a:t>,  …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4945063" y="479425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∴  </a:t>
            </a:r>
            <a:r>
              <a:rPr lang="en-US" altLang="zh-CN" sz="2800" b="1" i="1">
                <a:solidFill>
                  <a:srgbClr val="FF0000"/>
                </a:solidFill>
              </a:rPr>
              <a:t>I</a:t>
            </a:r>
            <a:r>
              <a:rPr lang="zh-CN" altLang="en-US" sz="2800" b="1" baseline="-25000">
                <a:solidFill>
                  <a:srgbClr val="FF0000"/>
                </a:solidFill>
              </a:rPr>
              <a:t>次极大</a:t>
            </a:r>
            <a:r>
              <a:rPr lang="zh-CN" altLang="en-US" sz="2800" b="1">
                <a:solidFill>
                  <a:srgbClr val="FF0000"/>
                </a:solidFill>
              </a:rPr>
              <a:t> </a:t>
            </a:r>
            <a:r>
              <a:rPr lang="en-US" altLang="zh-CN" sz="2800" b="1">
                <a:solidFill>
                  <a:srgbClr val="FF0000"/>
                </a:solidFill>
              </a:rPr>
              <a:t>&lt;&lt;  </a:t>
            </a:r>
            <a:r>
              <a:rPr lang="en-US" altLang="zh-CN" sz="2800" b="1" i="1">
                <a:solidFill>
                  <a:srgbClr val="FF0000"/>
                </a:solidFill>
              </a:rPr>
              <a:t>I</a:t>
            </a:r>
            <a:r>
              <a:rPr lang="zh-CN" altLang="en-US" sz="2800" b="1" baseline="-25000">
                <a:solidFill>
                  <a:srgbClr val="FF0000"/>
                </a:solidFill>
              </a:rPr>
              <a:t>主极大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2627313" y="1695450"/>
            <a:ext cx="578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从</a:t>
            </a:r>
            <a:r>
              <a:rPr lang="zh-CN" altLang="en-US" sz="2800" b="1">
                <a:solidFill>
                  <a:srgbClr val="FF0000"/>
                </a:solidFill>
              </a:rPr>
              <a:t>中央往外</a:t>
            </a:r>
            <a:r>
              <a:rPr lang="zh-CN" altLang="en-US" sz="2800" b="1">
                <a:solidFill>
                  <a:schemeClr val="tx1"/>
                </a:solidFill>
              </a:rPr>
              <a:t>各次极大的光强依次为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250825" y="169545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次极大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的光强：</a:t>
            </a:r>
          </a:p>
        </p:txBody>
      </p:sp>
      <p:sp>
        <p:nvSpPr>
          <p:cNvPr id="22535" name="矩形 1"/>
          <p:cNvSpPr>
            <a:spLocks noChangeArrowheads="1"/>
          </p:cNvSpPr>
          <p:nvPr/>
        </p:nvSpPr>
        <p:spPr bwMode="auto">
          <a:xfrm>
            <a:off x="266700" y="328613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光强分布</a:t>
            </a:r>
            <a:endParaRPr lang="en-US" altLang="zh-CN" sz="2800" b="1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grpSp>
        <p:nvGrpSpPr>
          <p:cNvPr id="46" name="Group 3"/>
          <p:cNvGrpSpPr>
            <a:grpSpLocks/>
          </p:cNvGrpSpPr>
          <p:nvPr/>
        </p:nvGrpSpPr>
        <p:grpSpPr bwMode="auto">
          <a:xfrm>
            <a:off x="1228725" y="5554663"/>
            <a:ext cx="6119813" cy="914400"/>
            <a:chOff x="960" y="3744"/>
            <a:chExt cx="3744" cy="576"/>
          </a:xfrm>
        </p:grpSpPr>
        <p:sp>
          <p:nvSpPr>
            <p:cNvPr id="22540" name="Rectangle 4"/>
            <p:cNvSpPr>
              <a:spLocks noChangeArrowheads="1"/>
            </p:cNvSpPr>
            <p:nvPr/>
          </p:nvSpPr>
          <p:spPr bwMode="auto">
            <a:xfrm>
              <a:off x="2400" y="3744"/>
              <a:ext cx="1008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541" name="Rectangle 5"/>
            <p:cNvSpPr>
              <a:spLocks noChangeArrowheads="1"/>
            </p:cNvSpPr>
            <p:nvPr/>
          </p:nvSpPr>
          <p:spPr bwMode="auto">
            <a:xfrm>
              <a:off x="192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542" name="Rectangle 6"/>
            <p:cNvSpPr>
              <a:spLocks noChangeArrowheads="1"/>
            </p:cNvSpPr>
            <p:nvPr/>
          </p:nvSpPr>
          <p:spPr bwMode="auto">
            <a:xfrm>
              <a:off x="336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543" name="Rectangle 7"/>
            <p:cNvSpPr>
              <a:spLocks noChangeArrowheads="1"/>
            </p:cNvSpPr>
            <p:nvPr/>
          </p:nvSpPr>
          <p:spPr bwMode="auto">
            <a:xfrm>
              <a:off x="144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544" name="Rectangle 8"/>
            <p:cNvSpPr>
              <a:spLocks noChangeArrowheads="1"/>
            </p:cNvSpPr>
            <p:nvPr/>
          </p:nvSpPr>
          <p:spPr bwMode="auto">
            <a:xfrm>
              <a:off x="3792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545" name="Rectangle 9"/>
            <p:cNvSpPr>
              <a:spLocks noChangeArrowheads="1"/>
            </p:cNvSpPr>
            <p:nvPr/>
          </p:nvSpPr>
          <p:spPr bwMode="auto">
            <a:xfrm>
              <a:off x="4224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3300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546" name="Rectangle 10"/>
            <p:cNvSpPr>
              <a:spLocks noChangeArrowheads="1"/>
            </p:cNvSpPr>
            <p:nvPr/>
          </p:nvSpPr>
          <p:spPr bwMode="auto">
            <a:xfrm>
              <a:off x="96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3300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752475"/>
            <a:ext cx="1752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3" y="720725"/>
            <a:ext cx="18097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309813"/>
            <a:ext cx="68135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75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11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1" grpId="0" autoUpdateAnimBg="0"/>
      <p:bldP spid="11302" grpId="0" autoUpdateAnimBg="0"/>
      <p:bldP spid="11303" grpId="0" autoUpdateAnimBg="0"/>
      <p:bldP spid="11308" grpId="0" autoUpdateAnimBg="0"/>
      <p:bldP spid="1131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43"/>
          <p:cNvGrpSpPr>
            <a:grpSpLocks/>
          </p:cNvGrpSpPr>
          <p:nvPr/>
        </p:nvGrpSpPr>
        <p:grpSpPr bwMode="auto">
          <a:xfrm>
            <a:off x="579438" y="1484313"/>
            <a:ext cx="7847012" cy="4152900"/>
            <a:chOff x="340" y="935"/>
            <a:chExt cx="4943" cy="2616"/>
          </a:xfrm>
        </p:grpSpPr>
        <p:graphicFrame>
          <p:nvGraphicFramePr>
            <p:cNvPr id="23582" name="Object 2"/>
            <p:cNvGraphicFramePr>
              <a:graphicFrameLocks noChangeAspect="1"/>
            </p:cNvGraphicFramePr>
            <p:nvPr/>
          </p:nvGraphicFramePr>
          <p:xfrm>
            <a:off x="340" y="935"/>
            <a:ext cx="4943" cy="2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0" name="BMP 图像" r:id="rId3" imgW="0" imgH="0" progId="Paint.Picture">
                    <p:embed/>
                  </p:oleObj>
                </mc:Choice>
                <mc:Fallback>
                  <p:oleObj name="BMP 图像" r:id="rId3" imgW="0" imgH="0" progId="Paint.Picture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935"/>
                          <a:ext cx="4943" cy="2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83" name="Group 25"/>
            <p:cNvGrpSpPr>
              <a:grpSpLocks/>
            </p:cNvGrpSpPr>
            <p:nvPr/>
          </p:nvGrpSpPr>
          <p:grpSpPr bwMode="auto">
            <a:xfrm>
              <a:off x="1066" y="3116"/>
              <a:ext cx="2976" cy="133"/>
              <a:chOff x="1344" y="2976"/>
              <a:chExt cx="2976" cy="144"/>
            </a:xfrm>
          </p:grpSpPr>
          <p:sp>
            <p:nvSpPr>
              <p:cNvPr id="23586" name="Line 26"/>
              <p:cNvSpPr>
                <a:spLocks noChangeShapeType="1"/>
              </p:cNvSpPr>
              <p:nvPr/>
            </p:nvSpPr>
            <p:spPr bwMode="auto">
              <a:xfrm>
                <a:off x="2352" y="297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Line 27"/>
              <p:cNvSpPr>
                <a:spLocks noChangeShapeType="1"/>
              </p:cNvSpPr>
              <p:nvPr/>
            </p:nvSpPr>
            <p:spPr bwMode="auto">
              <a:xfrm>
                <a:off x="3360" y="297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Line 28"/>
              <p:cNvSpPr>
                <a:spLocks noChangeShapeType="1"/>
              </p:cNvSpPr>
              <p:nvPr/>
            </p:nvSpPr>
            <p:spPr bwMode="auto">
              <a:xfrm>
                <a:off x="3840" y="297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Line 29"/>
              <p:cNvSpPr>
                <a:spLocks noChangeShapeType="1"/>
              </p:cNvSpPr>
              <p:nvPr/>
            </p:nvSpPr>
            <p:spPr bwMode="auto">
              <a:xfrm>
                <a:off x="1872" y="297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Line 30"/>
              <p:cNvSpPr>
                <a:spLocks noChangeShapeType="1"/>
              </p:cNvSpPr>
              <p:nvPr/>
            </p:nvSpPr>
            <p:spPr bwMode="auto">
              <a:xfrm>
                <a:off x="4320" y="302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Line 31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Rectangle 33"/>
            <p:cNvSpPr>
              <a:spLocks noChangeArrowheads="1"/>
            </p:cNvSpPr>
            <p:nvPr/>
          </p:nvSpPr>
          <p:spPr bwMode="auto">
            <a:xfrm>
              <a:off x="1973" y="935"/>
              <a:ext cx="454" cy="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graphicFrame>
          <p:nvGraphicFramePr>
            <p:cNvPr id="23585" name="Object 34"/>
            <p:cNvGraphicFramePr>
              <a:graphicFrameLocks noChangeAspect="1"/>
            </p:cNvGraphicFramePr>
            <p:nvPr/>
          </p:nvGraphicFramePr>
          <p:xfrm>
            <a:off x="2061" y="935"/>
            <a:ext cx="26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1" name="Equation" r:id="rId5" imgW="418918" imgH="774364" progId="Equation.DSMT4">
                    <p:embed/>
                  </p:oleObj>
                </mc:Choice>
                <mc:Fallback>
                  <p:oleObj name="Equation" r:id="rId5" imgW="418918" imgH="774364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1" y="935"/>
                          <a:ext cx="264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25538" y="5802313"/>
            <a:ext cx="6119812" cy="914400"/>
            <a:chOff x="960" y="3744"/>
            <a:chExt cx="3744" cy="576"/>
          </a:xfrm>
        </p:grpSpPr>
        <p:sp>
          <p:nvSpPr>
            <p:cNvPr id="23575" name="Rectangle 4"/>
            <p:cNvSpPr>
              <a:spLocks noChangeArrowheads="1"/>
            </p:cNvSpPr>
            <p:nvPr/>
          </p:nvSpPr>
          <p:spPr bwMode="auto">
            <a:xfrm>
              <a:off x="2400" y="3744"/>
              <a:ext cx="1008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576" name="Rectangle 5"/>
            <p:cNvSpPr>
              <a:spLocks noChangeArrowheads="1"/>
            </p:cNvSpPr>
            <p:nvPr/>
          </p:nvSpPr>
          <p:spPr bwMode="auto">
            <a:xfrm>
              <a:off x="192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577" name="Rectangle 6"/>
            <p:cNvSpPr>
              <a:spLocks noChangeArrowheads="1"/>
            </p:cNvSpPr>
            <p:nvPr/>
          </p:nvSpPr>
          <p:spPr bwMode="auto">
            <a:xfrm>
              <a:off x="336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578" name="Rectangle 7"/>
            <p:cNvSpPr>
              <a:spLocks noChangeArrowheads="1"/>
            </p:cNvSpPr>
            <p:nvPr/>
          </p:nvSpPr>
          <p:spPr bwMode="auto">
            <a:xfrm>
              <a:off x="144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579" name="Rectangle 8"/>
            <p:cNvSpPr>
              <a:spLocks noChangeArrowheads="1"/>
            </p:cNvSpPr>
            <p:nvPr/>
          </p:nvSpPr>
          <p:spPr bwMode="auto">
            <a:xfrm>
              <a:off x="3792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580" name="Rectangle 9"/>
            <p:cNvSpPr>
              <a:spLocks noChangeArrowheads="1"/>
            </p:cNvSpPr>
            <p:nvPr/>
          </p:nvSpPr>
          <p:spPr bwMode="auto">
            <a:xfrm>
              <a:off x="4224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3300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581" name="Rectangle 10"/>
            <p:cNvSpPr>
              <a:spLocks noChangeArrowheads="1"/>
            </p:cNvSpPr>
            <p:nvPr/>
          </p:nvSpPr>
          <p:spPr bwMode="auto">
            <a:xfrm>
              <a:off x="960" y="3744"/>
              <a:ext cx="480" cy="576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3300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3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604843"/>
              </p:ext>
            </p:extLst>
          </p:nvPr>
        </p:nvGraphicFramePr>
        <p:xfrm>
          <a:off x="5457825" y="2200275"/>
          <a:ext cx="1612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7" imgW="1625600" imgH="673100" progId="Equation.DSMT4">
                  <p:embed/>
                </p:oleObj>
              </mc:Choice>
              <mc:Fallback>
                <p:oleObj name="Equation" r:id="rId7" imgW="1625600" imgH="673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2200275"/>
                        <a:ext cx="1612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5486400" y="3044825"/>
          <a:ext cx="16573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9" imgW="1816100" imgH="1054100" progId="Equation.DSMT4">
                  <p:embed/>
                </p:oleObj>
              </mc:Choice>
              <mc:Fallback>
                <p:oleObj name="Equation" r:id="rId9" imgW="1816100" imgH="1054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44825"/>
                        <a:ext cx="16573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714375" y="404813"/>
            <a:ext cx="630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单缝夫琅和费衍射的强度分布图</a:t>
            </a:r>
          </a:p>
        </p:txBody>
      </p:sp>
      <p:sp>
        <p:nvSpPr>
          <p:cNvPr id="23560" name="Rectangle 23"/>
          <p:cNvSpPr>
            <a:spLocks noChangeArrowheads="1"/>
          </p:cNvSpPr>
          <p:nvPr/>
        </p:nvSpPr>
        <p:spPr bwMode="auto">
          <a:xfrm>
            <a:off x="1403350" y="5229225"/>
            <a:ext cx="5616575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4727575" y="5099050"/>
          <a:ext cx="33496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11" imgW="317362" imgH="672808" progId="Equation.DSMT4">
                  <p:embed/>
                </p:oleObj>
              </mc:Choice>
              <mc:Fallback>
                <p:oleObj name="Equation" r:id="rId11" imgW="317362" imgH="672808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5099050"/>
                        <a:ext cx="33496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2938463" y="5099050"/>
          <a:ext cx="5603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13" imgW="533169" imgH="672808" progId="Equation.DSMT4">
                  <p:embed/>
                </p:oleObj>
              </mc:Choice>
              <mc:Fallback>
                <p:oleObj name="Equation" r:id="rId13" imgW="533169" imgH="672808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5099050"/>
                        <a:ext cx="560387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37"/>
          <p:cNvGraphicFramePr>
            <a:graphicFrameLocks noChangeAspect="1"/>
          </p:cNvGraphicFramePr>
          <p:nvPr/>
        </p:nvGraphicFramePr>
        <p:xfrm>
          <a:off x="5434013" y="5099050"/>
          <a:ext cx="5064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15" imgW="482391" imgH="672808" progId="Equation.DSMT4">
                  <p:embed/>
                </p:oleObj>
              </mc:Choice>
              <mc:Fallback>
                <p:oleObj name="Equation" r:id="rId15" imgW="482391" imgH="672808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5099050"/>
                        <a:ext cx="506412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0" name="Object 38"/>
          <p:cNvGraphicFramePr>
            <a:graphicFrameLocks noChangeAspect="1"/>
          </p:cNvGraphicFramePr>
          <p:nvPr/>
        </p:nvGraphicFramePr>
        <p:xfrm>
          <a:off x="2014538" y="5099050"/>
          <a:ext cx="7334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17" imgW="698197" imgH="672808" progId="Equation.DSMT4">
                  <p:embed/>
                </p:oleObj>
              </mc:Choice>
              <mc:Fallback>
                <p:oleObj name="Equation" r:id="rId17" imgW="698197" imgH="672808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5099050"/>
                        <a:ext cx="7334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2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12</a:t>
            </a:r>
            <a:endParaRPr lang="en-US" altLang="zh-CN" sz="1800"/>
          </a:p>
        </p:txBody>
      </p:sp>
      <p:sp>
        <p:nvSpPr>
          <p:cNvPr id="23566" name="Line 44"/>
          <p:cNvSpPr>
            <a:spLocks noChangeShapeType="1"/>
          </p:cNvSpPr>
          <p:nvPr/>
        </p:nvSpPr>
        <p:spPr bwMode="auto">
          <a:xfrm>
            <a:off x="736600" y="5111750"/>
            <a:ext cx="7443788" cy="11113"/>
          </a:xfrm>
          <a:prstGeom prst="line">
            <a:avLst/>
          </a:prstGeom>
          <a:noFill/>
          <a:ln w="57150">
            <a:solidFill>
              <a:srgbClr val="CC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45"/>
          <p:cNvSpPr>
            <a:spLocks noChangeShapeType="1"/>
          </p:cNvSpPr>
          <p:nvPr/>
        </p:nvSpPr>
        <p:spPr bwMode="auto">
          <a:xfrm flipV="1">
            <a:off x="4114800" y="1558925"/>
            <a:ext cx="34925" cy="3517900"/>
          </a:xfrm>
          <a:prstGeom prst="line">
            <a:avLst/>
          </a:prstGeom>
          <a:noFill/>
          <a:ln w="57150">
            <a:solidFill>
              <a:srgbClr val="CC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4932363" y="4183063"/>
            <a:ext cx="12176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0.045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5757863" y="4346575"/>
            <a:ext cx="1370012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0.016</a:t>
            </a: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67000" y="4140200"/>
            <a:ext cx="1009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0.045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1836738" y="4398963"/>
            <a:ext cx="1141412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0.016</a:t>
            </a:r>
          </a:p>
        </p:txBody>
      </p:sp>
      <p:sp>
        <p:nvSpPr>
          <p:cNvPr id="23572" name="文本框 3"/>
          <p:cNvSpPr txBox="1">
            <a:spLocks noChangeArrowheads="1"/>
          </p:cNvSpPr>
          <p:nvPr/>
        </p:nvSpPr>
        <p:spPr bwMode="auto">
          <a:xfrm>
            <a:off x="7234238" y="5187950"/>
            <a:ext cx="722312" cy="460375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l-GR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75261" y="919754"/>
            <a:ext cx="3300549" cy="1227340"/>
          </a:xfrm>
          <a:prstGeom prst="rect">
            <a:avLst/>
          </a:prstGeom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 autoUpdateAnimBg="0"/>
      <p:bldP spid="35" grpId="0"/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2388" y="528638"/>
            <a:ext cx="2752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牛顿环</a:t>
            </a:r>
          </a:p>
        </p:txBody>
      </p:sp>
      <p:graphicFrame>
        <p:nvGraphicFramePr>
          <p:cNvPr id="31" name="Object 10"/>
          <p:cNvGraphicFramePr>
            <a:graphicFrameLocks noChangeAspect="1"/>
          </p:cNvGraphicFramePr>
          <p:nvPr/>
        </p:nvGraphicFramePr>
        <p:xfrm>
          <a:off x="244475" y="2360613"/>
          <a:ext cx="5048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3" imgW="495085" imgH="228501" progId="Equation.DSMT4">
                  <p:embed/>
                </p:oleObj>
              </mc:Choice>
              <mc:Fallback>
                <p:oleObj name="Equation" r:id="rId3" imgW="495085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2360613"/>
                        <a:ext cx="5048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55"/>
          <p:cNvGrpSpPr>
            <a:grpSpLocks/>
          </p:cNvGrpSpPr>
          <p:nvPr/>
        </p:nvGrpSpPr>
        <p:grpSpPr bwMode="auto">
          <a:xfrm>
            <a:off x="820738" y="1820863"/>
            <a:ext cx="3851275" cy="1366837"/>
            <a:chOff x="1293" y="2546"/>
            <a:chExt cx="2426" cy="861"/>
          </a:xfrm>
        </p:grpSpPr>
        <p:sp>
          <p:nvSpPr>
            <p:cNvPr id="5165" name="AutoShape 13"/>
            <p:cNvSpPr>
              <a:spLocks/>
            </p:cNvSpPr>
            <p:nvPr/>
          </p:nvSpPr>
          <p:spPr bwMode="auto">
            <a:xfrm>
              <a:off x="1293" y="2659"/>
              <a:ext cx="113" cy="635"/>
            </a:xfrm>
            <a:prstGeom prst="leftBrace">
              <a:avLst>
                <a:gd name="adj1" fmla="val 468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166" name="Object 14"/>
            <p:cNvGraphicFramePr>
              <a:graphicFrameLocks noChangeAspect="1"/>
            </p:cNvGraphicFramePr>
            <p:nvPr/>
          </p:nvGraphicFramePr>
          <p:xfrm>
            <a:off x="1451" y="2546"/>
            <a:ext cx="2268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" name="Equation" r:id="rId5" imgW="3695700" imgH="812800" progId="Equation.DSMT4">
                    <p:embed/>
                  </p:oleObj>
                </mc:Choice>
                <mc:Fallback>
                  <p:oleObj name="Equation" r:id="rId5" imgW="3695700" imgH="812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2546"/>
                          <a:ext cx="2268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7" name="Object 54"/>
            <p:cNvGraphicFramePr>
              <a:graphicFrameLocks noChangeAspect="1"/>
            </p:cNvGraphicFramePr>
            <p:nvPr/>
          </p:nvGraphicFramePr>
          <p:xfrm>
            <a:off x="1451" y="3113"/>
            <a:ext cx="226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" name="Equation" r:id="rId7" imgW="3759200" imgH="457200" progId="Equation.DSMT4">
                    <p:embed/>
                  </p:oleObj>
                </mc:Choice>
                <mc:Fallback>
                  <p:oleObj name="Equation" r:id="rId7" imgW="3759200" imgH="4572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3113"/>
                          <a:ext cx="226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" name="Picture 45" descr="C:\Documents and Settings\Administrator\桌面\pic_48950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32338" y="3522688"/>
            <a:ext cx="2537801" cy="1691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2" name="Group 64"/>
          <p:cNvGrpSpPr>
            <a:grpSpLocks/>
          </p:cNvGrpSpPr>
          <p:nvPr/>
        </p:nvGrpSpPr>
        <p:grpSpPr bwMode="auto">
          <a:xfrm>
            <a:off x="6288088" y="2003425"/>
            <a:ext cx="2449512" cy="1377950"/>
            <a:chOff x="3470" y="1205"/>
            <a:chExt cx="2132" cy="1200"/>
          </a:xfrm>
        </p:grpSpPr>
        <p:sp>
          <p:nvSpPr>
            <p:cNvPr id="5160" name="Line 65"/>
            <p:cNvSpPr>
              <a:spLocks noChangeShapeType="1"/>
            </p:cNvSpPr>
            <p:nvPr/>
          </p:nvSpPr>
          <p:spPr bwMode="auto">
            <a:xfrm>
              <a:off x="4619" y="1483"/>
              <a:ext cx="80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Oval 66"/>
            <p:cNvSpPr>
              <a:spLocks noChangeArrowheads="1"/>
            </p:cNvSpPr>
            <p:nvPr/>
          </p:nvSpPr>
          <p:spPr bwMode="auto">
            <a:xfrm>
              <a:off x="3546" y="1298"/>
              <a:ext cx="2012" cy="92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Rectangle 67"/>
            <p:cNvSpPr>
              <a:spLocks noChangeArrowheads="1"/>
            </p:cNvSpPr>
            <p:nvPr/>
          </p:nvSpPr>
          <p:spPr bwMode="auto">
            <a:xfrm>
              <a:off x="3470" y="1205"/>
              <a:ext cx="2132" cy="6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63" name="Rectangle 68"/>
            <p:cNvSpPr>
              <a:spLocks noChangeArrowheads="1"/>
            </p:cNvSpPr>
            <p:nvPr/>
          </p:nvSpPr>
          <p:spPr bwMode="auto">
            <a:xfrm>
              <a:off x="3591" y="2221"/>
              <a:ext cx="1922" cy="1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64" name="Line 69"/>
            <p:cNvSpPr>
              <a:spLocks noChangeShapeType="1"/>
            </p:cNvSpPr>
            <p:nvPr/>
          </p:nvSpPr>
          <p:spPr bwMode="auto">
            <a:xfrm flipH="1">
              <a:off x="3606" y="1884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6548438" y="842963"/>
            <a:ext cx="1824037" cy="882650"/>
            <a:chOff x="3744" y="0"/>
            <a:chExt cx="1680" cy="864"/>
          </a:xfrm>
        </p:grpSpPr>
        <p:sp>
          <p:nvSpPr>
            <p:cNvPr id="5155" name="Line 18"/>
            <p:cNvSpPr>
              <a:spLocks noChangeShapeType="1"/>
            </p:cNvSpPr>
            <p:nvPr/>
          </p:nvSpPr>
          <p:spPr bwMode="auto">
            <a:xfrm>
              <a:off x="3744" y="332"/>
              <a:ext cx="0" cy="5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Line 19"/>
            <p:cNvSpPr>
              <a:spLocks noChangeShapeType="1"/>
            </p:cNvSpPr>
            <p:nvPr/>
          </p:nvSpPr>
          <p:spPr bwMode="auto">
            <a:xfrm>
              <a:off x="4363" y="332"/>
              <a:ext cx="0" cy="5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20"/>
            <p:cNvSpPr>
              <a:spLocks noChangeShapeType="1"/>
            </p:cNvSpPr>
            <p:nvPr/>
          </p:nvSpPr>
          <p:spPr bwMode="auto">
            <a:xfrm>
              <a:off x="4893" y="332"/>
              <a:ext cx="0" cy="5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21"/>
            <p:cNvSpPr>
              <a:spLocks noChangeShapeType="1"/>
            </p:cNvSpPr>
            <p:nvPr/>
          </p:nvSpPr>
          <p:spPr bwMode="auto">
            <a:xfrm>
              <a:off x="5424" y="332"/>
              <a:ext cx="0" cy="5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Text Box 22"/>
            <p:cNvSpPr txBox="1">
              <a:spLocks noChangeArrowheads="1"/>
            </p:cNvSpPr>
            <p:nvPr/>
          </p:nvSpPr>
          <p:spPr bwMode="auto">
            <a:xfrm>
              <a:off x="3965" y="0"/>
              <a:ext cx="1238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垂直入射</a:t>
              </a:r>
            </a:p>
          </p:txBody>
        </p:sp>
      </p:grpSp>
      <p:sp>
        <p:nvSpPr>
          <p:cNvPr id="39" name="Line 31"/>
          <p:cNvSpPr>
            <a:spLocks noChangeShapeType="1"/>
          </p:cNvSpPr>
          <p:nvPr/>
        </p:nvSpPr>
        <p:spPr bwMode="auto">
          <a:xfrm flipH="1">
            <a:off x="6777038" y="3044825"/>
            <a:ext cx="773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7035800" y="2732088"/>
            <a:ext cx="365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6669088" y="2089150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 flipH="1" flipV="1">
            <a:off x="7494588" y="1169988"/>
            <a:ext cx="55562" cy="19859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 flipH="1">
            <a:off x="6756400" y="1223963"/>
            <a:ext cx="717550" cy="1874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36"/>
          <p:cNvGrpSpPr>
            <a:grpSpLocks/>
          </p:cNvGrpSpPr>
          <p:nvPr/>
        </p:nvGrpSpPr>
        <p:grpSpPr bwMode="auto">
          <a:xfrm>
            <a:off x="6000750" y="2493963"/>
            <a:ext cx="882650" cy="1223962"/>
            <a:chOff x="3264" y="1632"/>
            <a:chExt cx="768" cy="1066"/>
          </a:xfrm>
        </p:grpSpPr>
        <p:sp>
          <p:nvSpPr>
            <p:cNvPr id="5150" name="Line 37"/>
            <p:cNvSpPr>
              <a:spLocks noChangeShapeType="1"/>
            </p:cNvSpPr>
            <p:nvPr/>
          </p:nvSpPr>
          <p:spPr bwMode="auto">
            <a:xfrm flipH="1">
              <a:off x="3504" y="2208"/>
              <a:ext cx="1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38"/>
            <p:cNvSpPr>
              <a:spLocks noChangeShapeType="1"/>
            </p:cNvSpPr>
            <p:nvPr/>
          </p:nvSpPr>
          <p:spPr bwMode="auto">
            <a:xfrm flipH="1">
              <a:off x="3600" y="2208"/>
              <a:ext cx="0" cy="49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Text Box 39"/>
            <p:cNvSpPr txBox="1">
              <a:spLocks noChangeArrowheads="1"/>
            </p:cNvSpPr>
            <p:nvPr/>
          </p:nvSpPr>
          <p:spPr bwMode="auto">
            <a:xfrm>
              <a:off x="3264" y="2016"/>
              <a:ext cx="19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</a:p>
          </p:txBody>
        </p:sp>
        <p:sp>
          <p:nvSpPr>
            <p:cNvPr id="5153" name="Line 40"/>
            <p:cNvSpPr>
              <a:spLocks noChangeShapeType="1"/>
            </p:cNvSpPr>
            <p:nvPr/>
          </p:nvSpPr>
          <p:spPr bwMode="auto">
            <a:xfrm flipH="1">
              <a:off x="3504" y="2112"/>
              <a:ext cx="52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41"/>
            <p:cNvSpPr>
              <a:spLocks noChangeShapeType="1"/>
            </p:cNvSpPr>
            <p:nvPr/>
          </p:nvSpPr>
          <p:spPr bwMode="auto">
            <a:xfrm>
              <a:off x="3600" y="1632"/>
              <a:ext cx="0" cy="46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Line 42"/>
          <p:cNvSpPr>
            <a:spLocks noChangeShapeType="1"/>
          </p:cNvSpPr>
          <p:nvPr/>
        </p:nvSpPr>
        <p:spPr bwMode="auto">
          <a:xfrm>
            <a:off x="6778625" y="3044825"/>
            <a:ext cx="0" cy="1435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H="1">
            <a:off x="6778625" y="4368800"/>
            <a:ext cx="8270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8278813" y="2749550"/>
            <a:ext cx="723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n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=1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7785100" y="2700338"/>
            <a:ext cx="484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n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</a:t>
            </a:r>
            <a:endParaRPr lang="zh-CN" altLang="en-US" sz="2800" b="1" baseline="-25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7824788" y="3035300"/>
            <a:ext cx="484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n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</a:t>
            </a:r>
            <a:endParaRPr lang="zh-CN" altLang="en-US" sz="2800" b="1" baseline="-25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67" name="Rectangle 2"/>
          <p:cNvSpPr>
            <a:spLocks noChangeArrowheads="1"/>
          </p:cNvSpPr>
          <p:nvPr/>
        </p:nvSpPr>
        <p:spPr bwMode="auto">
          <a:xfrm>
            <a:off x="122238" y="1190625"/>
            <a:ext cx="410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明暗条件（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空气隙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7443788" y="4140200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 123…….</a:t>
            </a: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141288" y="3944938"/>
            <a:ext cx="817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中心是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暗点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愈往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条纹级别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愈高</a:t>
            </a:r>
          </a:p>
        </p:txBody>
      </p:sp>
      <p:grpSp>
        <p:nvGrpSpPr>
          <p:cNvPr id="72" name="Group 26"/>
          <p:cNvGrpSpPr>
            <a:grpSpLocks/>
          </p:cNvGrpSpPr>
          <p:nvPr/>
        </p:nvGrpSpPr>
        <p:grpSpPr bwMode="auto">
          <a:xfrm>
            <a:off x="174625" y="4491038"/>
            <a:ext cx="4230688" cy="714375"/>
            <a:chOff x="448" y="913"/>
            <a:chExt cx="2665" cy="450"/>
          </a:xfrm>
        </p:grpSpPr>
        <p:graphicFrame>
          <p:nvGraphicFramePr>
            <p:cNvPr id="5148" name="Object 10"/>
            <p:cNvGraphicFramePr>
              <a:graphicFrameLocks noChangeAspect="1"/>
            </p:cNvGraphicFramePr>
            <p:nvPr/>
          </p:nvGraphicFramePr>
          <p:xfrm>
            <a:off x="2056" y="913"/>
            <a:ext cx="1057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name="Equation" r:id="rId10" imgW="1548728" imgH="901309" progId="Equation.DSMT4">
                    <p:embed/>
                  </p:oleObj>
                </mc:Choice>
                <mc:Fallback>
                  <p:oleObj name="Equation" r:id="rId10" imgW="1548728" imgH="901309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6" y="913"/>
                          <a:ext cx="1057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Text Box 11"/>
            <p:cNvSpPr txBox="1">
              <a:spLocks noChangeArrowheads="1"/>
            </p:cNvSpPr>
            <p:nvPr/>
          </p:nvSpPr>
          <p:spPr bwMode="auto">
            <a:xfrm>
              <a:off x="448" y="971"/>
              <a:ext cx="21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相邻两环的间隔</a:t>
              </a:r>
            </a:p>
          </p:txBody>
        </p:sp>
      </p:grpSp>
      <p:sp>
        <p:nvSpPr>
          <p:cNvPr id="75" name="Rectangle 18"/>
          <p:cNvSpPr>
            <a:spLocks noChangeArrowheads="1"/>
          </p:cNvSpPr>
          <p:nvPr/>
        </p:nvSpPr>
        <p:spPr bwMode="auto">
          <a:xfrm>
            <a:off x="4491038" y="4635500"/>
            <a:ext cx="246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边缘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愈密</a:t>
            </a:r>
          </a:p>
        </p:txBody>
      </p:sp>
      <p:sp>
        <p:nvSpPr>
          <p:cNvPr id="76" name="Rectangle 2"/>
          <p:cNvSpPr>
            <a:spLocks noChangeArrowheads="1"/>
          </p:cNvSpPr>
          <p:nvPr/>
        </p:nvSpPr>
        <p:spPr bwMode="auto">
          <a:xfrm>
            <a:off x="122238" y="3367088"/>
            <a:ext cx="2562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条纹特征</a:t>
            </a: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141288" y="6024563"/>
            <a:ext cx="8208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薄膜的厚度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视场中条纹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缩入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反之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冒出</a:t>
            </a:r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auto">
          <a:xfrm>
            <a:off x="165100" y="5456238"/>
            <a:ext cx="2560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动态反应</a:t>
            </a:r>
          </a:p>
        </p:txBody>
      </p:sp>
      <p:sp>
        <p:nvSpPr>
          <p:cNvPr id="5147" name="Rectangle 2"/>
          <p:cNvSpPr>
            <a:spLocks noChangeArrowheads="1"/>
          </p:cNvSpPr>
          <p:nvPr/>
        </p:nvSpPr>
        <p:spPr bwMode="auto">
          <a:xfrm>
            <a:off x="3741738" y="17463"/>
            <a:ext cx="178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内容回顾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 animBg="1"/>
      <p:bldP spid="43" grpId="0" animBg="1"/>
      <p:bldP spid="50" grpId="0" animBg="1"/>
      <p:bldP spid="51" grpId="0" animBg="1"/>
      <p:bldP spid="64" grpId="0"/>
      <p:bldP spid="65" grpId="0"/>
      <p:bldP spid="66" grpId="0"/>
      <p:bldP spid="67" grpId="0"/>
      <p:bldP spid="69" grpId="0"/>
      <p:bldP spid="70" grpId="0"/>
      <p:bldP spid="75" grpId="0"/>
      <p:bldP spid="76" grpId="0"/>
      <p:bldP spid="77" grpId="0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/>
            </a:extLst>
          </p:cNvPr>
          <p:cNvSpPr/>
          <p:nvPr/>
        </p:nvSpPr>
        <p:spPr>
          <a:xfrm>
            <a:off x="4003675" y="2019300"/>
            <a:ext cx="4895850" cy="35274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方正书宋简体"/>
              </a:rPr>
              <a:t>次极大</a:t>
            </a:r>
            <a:r>
              <a:rPr lang="zh-CN" altLang="en-US" sz="2800" b="1">
                <a:solidFill>
                  <a:schemeClr val="tx1"/>
                </a:solidFill>
                <a:latin typeface="方正书宋简体"/>
              </a:rPr>
              <a:t>条纹的宽度 </a:t>
            </a:r>
          </a:p>
        </p:txBody>
      </p:sp>
      <p:sp>
        <p:nvSpPr>
          <p:cNvPr id="12366" name="Text Box 78"/>
          <p:cNvSpPr txBox="1">
            <a:spLocks noChangeArrowheads="1"/>
          </p:cNvSpPr>
          <p:nvPr/>
        </p:nvSpPr>
        <p:spPr bwMode="auto">
          <a:xfrm>
            <a:off x="827088" y="5421313"/>
            <a:ext cx="1152525" cy="538162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12396" name="Text Box 108"/>
          <p:cNvSpPr txBox="1">
            <a:spLocks noChangeArrowheads="1"/>
          </p:cNvSpPr>
          <p:nvPr/>
        </p:nvSpPr>
        <p:spPr bwMode="auto">
          <a:xfrm>
            <a:off x="468313" y="5492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方正书宋简体"/>
              </a:rPr>
              <a:t>中央主极大</a:t>
            </a:r>
            <a:r>
              <a:rPr lang="zh-CN" altLang="en-US" sz="2800" b="1">
                <a:solidFill>
                  <a:schemeClr val="tx1"/>
                </a:solidFill>
                <a:latin typeface="方正书宋简体"/>
              </a:rPr>
              <a:t>条纹的宽度 </a:t>
            </a:r>
          </a:p>
        </p:txBody>
      </p:sp>
      <p:sp>
        <p:nvSpPr>
          <p:cNvPr id="12399" name="AutoShape 111"/>
          <p:cNvSpPr>
            <a:spLocks noChangeArrowheads="1"/>
          </p:cNvSpPr>
          <p:nvPr/>
        </p:nvSpPr>
        <p:spPr bwMode="auto">
          <a:xfrm>
            <a:off x="3348038" y="1341438"/>
            <a:ext cx="433387" cy="288925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400" name="AutoShape 112"/>
          <p:cNvSpPr>
            <a:spLocks noChangeArrowheads="1"/>
          </p:cNvSpPr>
          <p:nvPr/>
        </p:nvSpPr>
        <p:spPr bwMode="auto">
          <a:xfrm>
            <a:off x="6011863" y="1341438"/>
            <a:ext cx="433387" cy="288925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408" name="Text Box 120"/>
          <p:cNvSpPr txBox="1">
            <a:spLocks noChangeArrowheads="1"/>
          </p:cNvSpPr>
          <p:nvPr/>
        </p:nvSpPr>
        <p:spPr bwMode="auto">
          <a:xfrm>
            <a:off x="971550" y="6070600"/>
            <a:ext cx="7561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次极大条纹的宽度是中央主极大宽度的一半。</a:t>
            </a:r>
          </a:p>
        </p:txBody>
      </p:sp>
      <p:sp>
        <p:nvSpPr>
          <p:cNvPr id="24585" name="矩形 71"/>
          <p:cNvSpPr>
            <a:spLocks noChangeArrowheads="1"/>
          </p:cNvSpPr>
          <p:nvPr/>
        </p:nvSpPr>
        <p:spPr bwMode="auto">
          <a:xfrm>
            <a:off x="439738" y="87313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ea typeface="黑体" panose="02010609060101010101" pitchFamily="49" charset="-122"/>
              </a:rPr>
              <a:t>条纹宽度</a:t>
            </a:r>
            <a:endParaRPr lang="en-US" altLang="zh-CN" sz="2800" b="1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31750" y="286226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角宽度</a:t>
            </a: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38100" y="4492625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线宽度</a:t>
            </a:r>
          </a:p>
        </p:txBody>
      </p:sp>
      <p:pic>
        <p:nvPicPr>
          <p:cNvPr id="2458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5" y="2236788"/>
            <a:ext cx="4478338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085850"/>
            <a:ext cx="222567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88" y="1087438"/>
            <a:ext cx="200183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8" y="1046163"/>
            <a:ext cx="17653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274888"/>
            <a:ext cx="265906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716213"/>
            <a:ext cx="2635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3376613"/>
            <a:ext cx="125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364038"/>
            <a:ext cx="233362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281488" y="879475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角宽度</a:t>
            </a: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819900" y="838200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线宽度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366" grpId="0" animBg="1"/>
      <p:bldP spid="12396" grpId="0"/>
      <p:bldP spid="12399" grpId="0" animBg="1"/>
      <p:bldP spid="12400" grpId="0" animBg="1"/>
      <p:bldP spid="12408" grpId="0"/>
      <p:bldP spid="76" grpId="0"/>
      <p:bldP spid="77" grpId="0"/>
      <p:bldP spid="3" grpId="0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427288" y="1544638"/>
            <a:ext cx="482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波长越长，条纹宽度越宽</a:t>
            </a: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3798888" y="3508375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方正书宋简体"/>
                <a:ea typeface="黑体" panose="02010609060101010101" pitchFamily="49" charset="-122"/>
              </a:rPr>
              <a:t>屏幕是一片亮</a:t>
            </a:r>
            <a:endParaRPr lang="zh-CN" altLang="en-US" sz="28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pSp>
        <p:nvGrpSpPr>
          <p:cNvPr id="152587" name="Group 11"/>
          <p:cNvGrpSpPr>
            <a:grpSpLocks/>
          </p:cNvGrpSpPr>
          <p:nvPr/>
        </p:nvGrpSpPr>
        <p:grpSpPr bwMode="auto">
          <a:xfrm>
            <a:off x="5257800" y="3919538"/>
            <a:ext cx="3886200" cy="1447800"/>
            <a:chOff x="3312" y="288"/>
            <a:chExt cx="2448" cy="912"/>
          </a:xfrm>
        </p:grpSpPr>
        <p:grpSp>
          <p:nvGrpSpPr>
            <p:cNvPr id="25623" name="Group 12"/>
            <p:cNvGrpSpPr>
              <a:grpSpLocks/>
            </p:cNvGrpSpPr>
            <p:nvPr/>
          </p:nvGrpSpPr>
          <p:grpSpPr bwMode="auto">
            <a:xfrm>
              <a:off x="3312" y="288"/>
              <a:ext cx="1947" cy="822"/>
              <a:chOff x="3312" y="288"/>
              <a:chExt cx="1947" cy="822"/>
            </a:xfrm>
          </p:grpSpPr>
          <p:sp>
            <p:nvSpPr>
              <p:cNvPr id="25625" name="Line 13"/>
              <p:cNvSpPr>
                <a:spLocks noChangeShapeType="1"/>
              </p:cNvSpPr>
              <p:nvPr/>
            </p:nvSpPr>
            <p:spPr bwMode="auto">
              <a:xfrm>
                <a:off x="3312" y="921"/>
                <a:ext cx="19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Line 14"/>
              <p:cNvSpPr>
                <a:spLocks noChangeShapeType="1"/>
              </p:cNvSpPr>
              <p:nvPr/>
            </p:nvSpPr>
            <p:spPr bwMode="auto">
              <a:xfrm>
                <a:off x="4215" y="374"/>
                <a:ext cx="1" cy="5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15"/>
              <p:cNvSpPr>
                <a:spLocks noChangeShapeType="1"/>
              </p:cNvSpPr>
              <p:nvPr/>
            </p:nvSpPr>
            <p:spPr bwMode="auto">
              <a:xfrm>
                <a:off x="3381" y="667"/>
                <a:ext cx="173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Rectangle 16"/>
              <p:cNvSpPr>
                <a:spLocks noChangeArrowheads="1"/>
              </p:cNvSpPr>
              <p:nvPr/>
            </p:nvSpPr>
            <p:spPr bwMode="auto">
              <a:xfrm>
                <a:off x="4320" y="288"/>
                <a:ext cx="144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800" i="1">
                    <a:solidFill>
                      <a:schemeClr val="tx1"/>
                    </a:solidFill>
                  </a:rPr>
                  <a:t>I</a:t>
                </a:r>
              </a:p>
            </p:txBody>
          </p:sp>
          <p:sp>
            <p:nvSpPr>
              <p:cNvPr id="25629" name="Rectangle 17"/>
              <p:cNvSpPr>
                <a:spLocks noChangeArrowheads="1"/>
              </p:cNvSpPr>
              <p:nvPr/>
            </p:nvSpPr>
            <p:spPr bwMode="auto">
              <a:xfrm>
                <a:off x="4192" y="923"/>
                <a:ext cx="279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tx1"/>
                    </a:solidFill>
                  </a:rPr>
                  <a:t>0</a:t>
                </a:r>
                <a:endParaRPr lang="en-US" altLang="zh-CN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624" name="Rectangle 18"/>
            <p:cNvSpPr>
              <a:spLocks noChangeArrowheads="1"/>
            </p:cNvSpPr>
            <p:nvPr/>
          </p:nvSpPr>
          <p:spPr bwMode="auto">
            <a:xfrm>
              <a:off x="5019" y="908"/>
              <a:ext cx="74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sin</a:t>
              </a:r>
              <a:r>
                <a:rPr lang="en-US" altLang="zh-CN" sz="1800" i="1">
                  <a:solidFill>
                    <a:schemeClr val="tx1"/>
                  </a:solidFill>
                  <a:sym typeface="Symbol" panose="05050102010706020507" pitchFamily="18" charset="2"/>
                </a:rPr>
                <a:t></a:t>
              </a:r>
              <a:endParaRPr lang="en-US" altLang="zh-CN" sz="1800" i="1">
                <a:solidFill>
                  <a:schemeClr val="tx1"/>
                </a:solidFill>
              </a:endParaRPr>
            </a:p>
            <a:p>
              <a:pPr algn="just">
                <a:spcBef>
                  <a:spcPct val="0"/>
                </a:spcBef>
                <a:buFontTx/>
                <a:buNone/>
              </a:pPr>
              <a:endParaRPr lang="en-US" altLang="zh-CN" sz="1800" i="1">
                <a:solidFill>
                  <a:schemeClr val="tx1"/>
                </a:solidFill>
              </a:endParaRPr>
            </a:p>
          </p:txBody>
        </p:sp>
      </p:grpSp>
      <p:sp>
        <p:nvSpPr>
          <p:cNvPr id="152655" name="Text Box 79"/>
          <p:cNvSpPr txBox="1">
            <a:spLocks noChangeArrowheads="1"/>
          </p:cNvSpPr>
          <p:nvPr/>
        </p:nvSpPr>
        <p:spPr bwMode="auto">
          <a:xfrm>
            <a:off x="3563938" y="2636838"/>
            <a:ext cx="487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方正书宋简体"/>
                <a:ea typeface="黑体" panose="02010609060101010101" pitchFamily="49" charset="-122"/>
              </a:rPr>
              <a:t>缝宽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方正书宋简体"/>
                <a:ea typeface="黑体" panose="02010609060101010101" pitchFamily="49" charset="-122"/>
              </a:rPr>
              <a:t>越小，条纹宽度越宽</a:t>
            </a:r>
            <a:endParaRPr lang="zh-CN" altLang="en-US" sz="28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52659" name="Group 83"/>
          <p:cNvGrpSpPr>
            <a:grpSpLocks/>
          </p:cNvGrpSpPr>
          <p:nvPr/>
        </p:nvGrpSpPr>
        <p:grpSpPr bwMode="auto">
          <a:xfrm>
            <a:off x="3746500" y="4530725"/>
            <a:ext cx="974725" cy="469900"/>
            <a:chOff x="2009" y="3443"/>
            <a:chExt cx="614" cy="296"/>
          </a:xfrm>
        </p:grpSpPr>
        <p:sp>
          <p:nvSpPr>
            <p:cNvPr id="25619" name="Rectangle 84"/>
            <p:cNvSpPr>
              <a:spLocks noChangeArrowheads="1"/>
            </p:cNvSpPr>
            <p:nvPr/>
          </p:nvSpPr>
          <p:spPr bwMode="auto">
            <a:xfrm>
              <a:off x="2497" y="3468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</a:rPr>
                <a:t>0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25620" name="Rectangle 85"/>
            <p:cNvSpPr>
              <a:spLocks noChangeArrowheads="1"/>
            </p:cNvSpPr>
            <p:nvPr/>
          </p:nvSpPr>
          <p:spPr bwMode="auto">
            <a:xfrm>
              <a:off x="2284" y="3443"/>
              <a:ext cx="2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Symbol" panose="05050102010706020507" pitchFamily="18" charset="2"/>
                </a:rPr>
                <a:t>®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25621" name="Rectangle 86"/>
            <p:cNvSpPr>
              <a:spLocks noChangeArrowheads="1"/>
            </p:cNvSpPr>
            <p:nvPr/>
          </p:nvSpPr>
          <p:spPr bwMode="auto">
            <a:xfrm>
              <a:off x="2137" y="3456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</a:rPr>
                <a:t>x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25622" name="Rectangle 87"/>
            <p:cNvSpPr>
              <a:spLocks noChangeArrowheads="1"/>
            </p:cNvSpPr>
            <p:nvPr/>
          </p:nvSpPr>
          <p:spPr bwMode="auto">
            <a:xfrm>
              <a:off x="2009" y="3443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Symbol" panose="05050102010706020507" pitchFamily="18" charset="2"/>
                </a:rPr>
                <a:t>D</a:t>
              </a:r>
              <a:endParaRPr lang="en-US" altLang="zh-CN" sz="1800">
                <a:solidFill>
                  <a:srgbClr val="FF0000"/>
                </a:solidFill>
              </a:endParaRPr>
            </a:p>
          </p:txBody>
        </p:sp>
      </p:grpSp>
      <p:sp>
        <p:nvSpPr>
          <p:cNvPr id="152664" name="Text Box 88"/>
          <p:cNvSpPr txBox="1">
            <a:spLocks noChangeArrowheads="1"/>
          </p:cNvSpPr>
          <p:nvPr/>
        </p:nvSpPr>
        <p:spPr bwMode="auto">
          <a:xfrm>
            <a:off x="573088" y="5227638"/>
            <a:ext cx="7558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只显出单一的明条纹 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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单缝的几何光学像</a:t>
            </a:r>
            <a:endParaRPr lang="zh-CN" altLang="en-US" sz="28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52666" name="Text Box 90"/>
          <p:cNvSpPr txBox="1">
            <a:spLocks noChangeArrowheads="1"/>
          </p:cNvSpPr>
          <p:nvPr/>
        </p:nvSpPr>
        <p:spPr bwMode="auto">
          <a:xfrm>
            <a:off x="468313" y="105251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1º  </a:t>
            </a:r>
            <a:r>
              <a:rPr lang="zh-CN" altLang="en-US" sz="2800" b="1">
                <a:solidFill>
                  <a:schemeClr val="tx1"/>
                </a:solidFill>
                <a:latin typeface="方正书宋简体"/>
              </a:rPr>
              <a:t>波长对条纹宽度的影响   </a:t>
            </a:r>
          </a:p>
        </p:txBody>
      </p:sp>
      <p:sp>
        <p:nvSpPr>
          <p:cNvPr id="152669" name="Text Box 93"/>
          <p:cNvSpPr txBox="1">
            <a:spLocks noChangeArrowheads="1"/>
          </p:cNvSpPr>
          <p:nvPr/>
        </p:nvSpPr>
        <p:spPr bwMode="auto">
          <a:xfrm>
            <a:off x="468313" y="2060575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2º  </a:t>
            </a:r>
            <a:r>
              <a:rPr lang="zh-CN" altLang="en-US" sz="2800" b="1">
                <a:solidFill>
                  <a:schemeClr val="tx1"/>
                </a:solidFill>
                <a:latin typeface="方正书宋简体"/>
              </a:rPr>
              <a:t>缝宽变化对条纹的影响</a:t>
            </a:r>
          </a:p>
        </p:txBody>
      </p:sp>
      <p:sp>
        <p:nvSpPr>
          <p:cNvPr id="152671" name="Text Box 95"/>
          <p:cNvSpPr txBox="1">
            <a:spLocks noChangeArrowheads="1"/>
          </p:cNvSpPr>
          <p:nvPr/>
        </p:nvSpPr>
        <p:spPr bwMode="auto">
          <a:xfrm>
            <a:off x="563563" y="5876925"/>
            <a:ext cx="7920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ea typeface="黑体" panose="02010609060101010101" pitchFamily="49" charset="-122"/>
              </a:rPr>
              <a:t>∴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几何光学是波动光学在</a:t>
            </a:r>
            <a:r>
              <a:rPr lang="zh-CN" altLang="en-US" sz="2800" b="1" i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 </a:t>
            </a:r>
            <a:r>
              <a:rPr lang="en-US" altLang="zh-CN" sz="2800" b="1" i="1">
                <a:solidFill>
                  <a:srgbClr val="FF0000"/>
                </a:solidFill>
                <a:ea typeface="黑体" panose="02010609060101010101" pitchFamily="49" charset="-122"/>
              </a:rPr>
              <a:t>/a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时的极限情形</a:t>
            </a:r>
            <a:endParaRPr lang="zh-CN" altLang="en-US" sz="28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5611" name="AutoShape 101"/>
          <p:cNvSpPr>
            <a:spLocks noChangeArrowheads="1"/>
          </p:cNvSpPr>
          <p:nvPr/>
        </p:nvSpPr>
        <p:spPr bwMode="auto">
          <a:xfrm>
            <a:off x="323850" y="260350"/>
            <a:ext cx="1371600" cy="685800"/>
          </a:xfrm>
          <a:prstGeom prst="cloudCallout">
            <a:avLst>
              <a:gd name="adj1" fmla="val 69907"/>
              <a:gd name="adj2" fmla="val 66898"/>
            </a:avLst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讨论</a:t>
            </a:r>
          </a:p>
        </p:txBody>
      </p:sp>
      <p:sp>
        <p:nvSpPr>
          <p:cNvPr id="152678" name="AutoShape 102"/>
          <p:cNvSpPr>
            <a:spLocks noChangeArrowheads="1"/>
          </p:cNvSpPr>
          <p:nvPr/>
        </p:nvSpPr>
        <p:spPr bwMode="auto">
          <a:xfrm>
            <a:off x="6443663" y="3140075"/>
            <a:ext cx="1981200" cy="792163"/>
          </a:xfrm>
          <a:prstGeom prst="wedgeRoundRectCallout">
            <a:avLst>
              <a:gd name="adj1" fmla="val 4806"/>
              <a:gd name="adj2" fmla="val 157616"/>
              <a:gd name="adj3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中央极大占据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了整个屏幕</a:t>
            </a:r>
            <a:endParaRPr lang="zh-CN" altLang="en-US" sz="3600" b="1">
              <a:solidFill>
                <a:schemeClr val="tx1"/>
              </a:solidFill>
              <a:latin typeface="方正书宋简体"/>
              <a:ea typeface="楷体_GB2312"/>
              <a:cs typeface="楷体_GB2312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0037" y="1513076"/>
            <a:ext cx="1386085" cy="5232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78100"/>
            <a:ext cx="23764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3484563"/>
            <a:ext cx="20256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3400425"/>
            <a:ext cx="13763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322763"/>
            <a:ext cx="22129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4322763"/>
            <a:ext cx="1163638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/>
      <p:bldP spid="152586" grpId="0"/>
      <p:bldP spid="152655" grpId="0"/>
      <p:bldP spid="152664" grpId="0"/>
      <p:bldP spid="152666" grpId="0"/>
      <p:bldP spid="152669" grpId="0"/>
      <p:bldP spid="152671" grpId="0"/>
      <p:bldP spid="1526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2F2F2"/>
            </a:gs>
            <a:gs pos="48000">
              <a:srgbClr val="D9D9D9"/>
            </a:gs>
            <a:gs pos="100000">
              <a:srgbClr val="F2F2F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168400" y="698500"/>
            <a:ext cx="7023100" cy="5575300"/>
            <a:chOff x="736" y="440"/>
            <a:chExt cx="4424" cy="3512"/>
          </a:xfrm>
        </p:grpSpPr>
        <p:grpSp>
          <p:nvGrpSpPr>
            <p:cNvPr id="26627" name="Group 4"/>
            <p:cNvGrpSpPr>
              <a:grpSpLocks/>
            </p:cNvGrpSpPr>
            <p:nvPr/>
          </p:nvGrpSpPr>
          <p:grpSpPr bwMode="auto">
            <a:xfrm>
              <a:off x="755" y="2941"/>
              <a:ext cx="4323" cy="989"/>
              <a:chOff x="779" y="2869"/>
              <a:chExt cx="4323" cy="989"/>
            </a:xfrm>
          </p:grpSpPr>
          <p:grpSp>
            <p:nvGrpSpPr>
              <p:cNvPr id="26681" name="Group 5"/>
              <p:cNvGrpSpPr>
                <a:grpSpLocks/>
              </p:cNvGrpSpPr>
              <p:nvPr/>
            </p:nvGrpSpPr>
            <p:grpSpPr bwMode="auto">
              <a:xfrm>
                <a:off x="787" y="2869"/>
                <a:ext cx="4311" cy="327"/>
                <a:chOff x="779" y="2629"/>
                <a:chExt cx="4311" cy="327"/>
              </a:xfrm>
            </p:grpSpPr>
            <p:sp>
              <p:nvSpPr>
                <p:cNvPr id="26705" name="Rectangle 6"/>
                <p:cNvSpPr>
                  <a:spLocks noChangeArrowheads="1"/>
                </p:cNvSpPr>
                <p:nvPr/>
              </p:nvSpPr>
              <p:spPr bwMode="auto">
                <a:xfrm>
                  <a:off x="779" y="2649"/>
                  <a:ext cx="4311" cy="294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660066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06" name="Rectangle 7"/>
                <p:cNvSpPr>
                  <a:spLocks noChangeArrowheads="1"/>
                </p:cNvSpPr>
                <p:nvPr/>
              </p:nvSpPr>
              <p:spPr bwMode="auto">
                <a:xfrm>
                  <a:off x="2626" y="2642"/>
                  <a:ext cx="591" cy="30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9900FF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07" name="Rectangle 8"/>
                <p:cNvSpPr>
                  <a:spLocks noChangeArrowheads="1"/>
                </p:cNvSpPr>
                <p:nvPr/>
              </p:nvSpPr>
              <p:spPr bwMode="auto">
                <a:xfrm>
                  <a:off x="2337" y="2642"/>
                  <a:ext cx="308" cy="301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rgbClr val="9900FF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08" name="Rectangle 9"/>
                <p:cNvSpPr>
                  <a:spLocks noChangeArrowheads="1"/>
                </p:cNvSpPr>
                <p:nvPr/>
              </p:nvSpPr>
              <p:spPr bwMode="auto">
                <a:xfrm>
                  <a:off x="3217" y="2649"/>
                  <a:ext cx="308" cy="301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rgbClr val="9900FF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54" name="Rectangle 10">
                  <a:extLst>
                    <a:ext uri="{FF2B5EF4-FFF2-40B4-BE49-F238E27FC236}"/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5" y="2642"/>
                  <a:ext cx="308" cy="301"/>
                </a:xfrm>
                <a:prstGeom prst="rect">
                  <a:avLst/>
                </a:prstGeom>
                <a:gradFill rotWithShape="1">
                  <a:gsLst>
                    <a:gs pos="0">
                      <a:srgbClr val="9933FF">
                        <a:gamma/>
                        <a:shade val="0"/>
                        <a:invGamma/>
                      </a:srgbClr>
                    </a:gs>
                    <a:gs pos="50000">
                      <a:srgbClr val="9933FF">
                        <a:alpha val="80000"/>
                      </a:srgbClr>
                    </a:gs>
                    <a:gs pos="100000">
                      <a:srgbClr val="9933FF">
                        <a:gamma/>
                        <a:shade val="0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55" name="Rectangle 11">
                  <a:extLst>
                    <a:ext uri="{FF2B5EF4-FFF2-40B4-BE49-F238E27FC236}"/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9" y="2649"/>
                  <a:ext cx="308" cy="301"/>
                </a:xfrm>
                <a:prstGeom prst="rect">
                  <a:avLst/>
                </a:prstGeom>
                <a:gradFill rotWithShape="1">
                  <a:gsLst>
                    <a:gs pos="0">
                      <a:srgbClr val="9933FF">
                        <a:gamma/>
                        <a:shade val="0"/>
                        <a:invGamma/>
                      </a:srgbClr>
                    </a:gs>
                    <a:gs pos="50000">
                      <a:srgbClr val="9933FF">
                        <a:alpha val="80000"/>
                      </a:srgbClr>
                    </a:gs>
                    <a:gs pos="100000">
                      <a:srgbClr val="9933FF">
                        <a:gamma/>
                        <a:shade val="0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56" name="Rectangle 12">
                  <a:extLst>
                    <a:ext uri="{FF2B5EF4-FFF2-40B4-BE49-F238E27FC236}"/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3" y="2636"/>
                  <a:ext cx="308" cy="301"/>
                </a:xfrm>
                <a:prstGeom prst="rect">
                  <a:avLst/>
                </a:prstGeom>
                <a:gradFill rotWithShape="1">
                  <a:gsLst>
                    <a:gs pos="0">
                      <a:srgbClr val="9933FF">
                        <a:gamma/>
                        <a:shade val="0"/>
                        <a:invGamma/>
                      </a:srgbClr>
                    </a:gs>
                    <a:gs pos="50000">
                      <a:srgbClr val="9933FF">
                        <a:alpha val="64999"/>
                      </a:srgbClr>
                    </a:gs>
                    <a:gs pos="100000">
                      <a:srgbClr val="9933FF">
                        <a:gamma/>
                        <a:shade val="0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757" name="Rectangle 13">
                  <a:extLst>
                    <a:ext uri="{FF2B5EF4-FFF2-40B4-BE49-F238E27FC236}"/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1" y="2649"/>
                  <a:ext cx="308" cy="301"/>
                </a:xfrm>
                <a:prstGeom prst="rect">
                  <a:avLst/>
                </a:prstGeom>
                <a:gradFill rotWithShape="1">
                  <a:gsLst>
                    <a:gs pos="0">
                      <a:srgbClr val="9900FF">
                        <a:gamma/>
                        <a:shade val="0"/>
                        <a:invGamma/>
                      </a:srgbClr>
                    </a:gs>
                    <a:gs pos="50000">
                      <a:srgbClr val="9900FF">
                        <a:alpha val="64999"/>
                      </a:srgbClr>
                    </a:gs>
                    <a:gs pos="100000">
                      <a:srgbClr val="9900FF">
                        <a:gamma/>
                        <a:shade val="0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721" name="Line 14"/>
                <p:cNvSpPr>
                  <a:spLocks noChangeShapeType="1"/>
                </p:cNvSpPr>
                <p:nvPr/>
              </p:nvSpPr>
              <p:spPr bwMode="auto">
                <a:xfrm>
                  <a:off x="779" y="2629"/>
                  <a:ext cx="4304" cy="0"/>
                </a:xfrm>
                <a:prstGeom prst="line">
                  <a:avLst/>
                </a:prstGeom>
                <a:noFill/>
                <a:ln w="762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2" name="Line 15"/>
                <p:cNvSpPr>
                  <a:spLocks noChangeShapeType="1"/>
                </p:cNvSpPr>
                <p:nvPr/>
              </p:nvSpPr>
              <p:spPr bwMode="auto">
                <a:xfrm>
                  <a:off x="785" y="2956"/>
                  <a:ext cx="4305" cy="0"/>
                </a:xfrm>
                <a:prstGeom prst="line">
                  <a:avLst/>
                </a:prstGeom>
                <a:noFill/>
                <a:ln w="762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682" name="Group 16"/>
              <p:cNvGrpSpPr>
                <a:grpSpLocks/>
              </p:cNvGrpSpPr>
              <p:nvPr/>
            </p:nvGrpSpPr>
            <p:grpSpPr bwMode="auto">
              <a:xfrm>
                <a:off x="785" y="3197"/>
                <a:ext cx="4317" cy="334"/>
                <a:chOff x="785" y="3061"/>
                <a:chExt cx="4317" cy="334"/>
              </a:xfrm>
            </p:grpSpPr>
            <p:sp>
              <p:nvSpPr>
                <p:cNvPr id="26695" name="Rectangle 17"/>
                <p:cNvSpPr>
                  <a:spLocks noChangeArrowheads="1"/>
                </p:cNvSpPr>
                <p:nvPr/>
              </p:nvSpPr>
              <p:spPr bwMode="auto">
                <a:xfrm>
                  <a:off x="785" y="3081"/>
                  <a:ext cx="4311" cy="295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0074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2507" y="3081"/>
                  <a:ext cx="842" cy="301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00CC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97" name="Rectangle 19"/>
                <p:cNvSpPr>
                  <a:spLocks noChangeArrowheads="1"/>
                </p:cNvSpPr>
                <p:nvPr/>
              </p:nvSpPr>
              <p:spPr bwMode="auto">
                <a:xfrm>
                  <a:off x="2080" y="3081"/>
                  <a:ext cx="421" cy="30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0096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98" name="Rectangle 20"/>
                <p:cNvSpPr>
                  <a:spLocks noChangeArrowheads="1"/>
                </p:cNvSpPr>
                <p:nvPr/>
              </p:nvSpPr>
              <p:spPr bwMode="auto">
                <a:xfrm>
                  <a:off x="3343" y="3074"/>
                  <a:ext cx="421" cy="30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0096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99" name="Rectangle 21"/>
                <p:cNvSpPr>
                  <a:spLocks noChangeArrowheads="1"/>
                </p:cNvSpPr>
                <p:nvPr/>
              </p:nvSpPr>
              <p:spPr bwMode="auto">
                <a:xfrm>
                  <a:off x="1677" y="3081"/>
                  <a:ext cx="422" cy="30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rgbClr val="0080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00" name="Rectangle 22"/>
                <p:cNvSpPr>
                  <a:spLocks noChangeArrowheads="1"/>
                </p:cNvSpPr>
                <p:nvPr/>
              </p:nvSpPr>
              <p:spPr bwMode="auto">
                <a:xfrm>
                  <a:off x="3751" y="3074"/>
                  <a:ext cx="421" cy="30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rgbClr val="0080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01" name="Rectangle 23"/>
                <p:cNvSpPr>
                  <a:spLocks noChangeArrowheads="1"/>
                </p:cNvSpPr>
                <p:nvPr/>
              </p:nvSpPr>
              <p:spPr bwMode="auto">
                <a:xfrm>
                  <a:off x="4166" y="3068"/>
                  <a:ext cx="421" cy="30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rgbClr val="0080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02" name="Rectangle 24"/>
                <p:cNvSpPr>
                  <a:spLocks noChangeArrowheads="1"/>
                </p:cNvSpPr>
                <p:nvPr/>
              </p:nvSpPr>
              <p:spPr bwMode="auto">
                <a:xfrm>
                  <a:off x="1263" y="3081"/>
                  <a:ext cx="421" cy="30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rgbClr val="0080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03" name="Line 25"/>
                <p:cNvSpPr>
                  <a:spLocks noChangeShapeType="1"/>
                </p:cNvSpPr>
                <p:nvPr/>
              </p:nvSpPr>
              <p:spPr bwMode="auto">
                <a:xfrm>
                  <a:off x="785" y="3061"/>
                  <a:ext cx="4305" cy="0"/>
                </a:xfrm>
                <a:prstGeom prst="line">
                  <a:avLst/>
                </a:prstGeom>
                <a:noFill/>
                <a:ln w="762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04" name="Line 26"/>
                <p:cNvSpPr>
                  <a:spLocks noChangeShapeType="1"/>
                </p:cNvSpPr>
                <p:nvPr/>
              </p:nvSpPr>
              <p:spPr bwMode="auto">
                <a:xfrm>
                  <a:off x="798" y="3395"/>
                  <a:ext cx="4304" cy="0"/>
                </a:xfrm>
                <a:prstGeom prst="line">
                  <a:avLst/>
                </a:prstGeom>
                <a:noFill/>
                <a:ln w="762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683" name="Group 27"/>
              <p:cNvGrpSpPr>
                <a:grpSpLocks/>
              </p:cNvGrpSpPr>
              <p:nvPr/>
            </p:nvGrpSpPr>
            <p:grpSpPr bwMode="auto">
              <a:xfrm>
                <a:off x="779" y="3524"/>
                <a:ext cx="4323" cy="334"/>
                <a:chOff x="779" y="3500"/>
                <a:chExt cx="4323" cy="334"/>
              </a:xfrm>
            </p:grpSpPr>
            <p:sp>
              <p:nvSpPr>
                <p:cNvPr id="26684" name="Line 28"/>
                <p:cNvSpPr>
                  <a:spLocks noChangeShapeType="1"/>
                </p:cNvSpPr>
                <p:nvPr/>
              </p:nvSpPr>
              <p:spPr bwMode="auto">
                <a:xfrm>
                  <a:off x="1005" y="3729"/>
                  <a:ext cx="37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85" name="Rectangle 29"/>
                <p:cNvSpPr>
                  <a:spLocks noChangeArrowheads="1"/>
                </p:cNvSpPr>
                <p:nvPr/>
              </p:nvSpPr>
              <p:spPr bwMode="auto">
                <a:xfrm>
                  <a:off x="791" y="3513"/>
                  <a:ext cx="4311" cy="29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86" name="Rectangle 30"/>
                <p:cNvSpPr>
                  <a:spLocks noChangeArrowheads="1"/>
                </p:cNvSpPr>
                <p:nvPr/>
              </p:nvSpPr>
              <p:spPr bwMode="auto">
                <a:xfrm>
                  <a:off x="2388" y="3513"/>
                  <a:ext cx="1074" cy="302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00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87" name="Rectangle 31"/>
                <p:cNvSpPr>
                  <a:spLocks noChangeArrowheads="1"/>
                </p:cNvSpPr>
                <p:nvPr/>
              </p:nvSpPr>
              <p:spPr bwMode="auto">
                <a:xfrm>
                  <a:off x="1853" y="3500"/>
                  <a:ext cx="541" cy="30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rgbClr val="FF00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88" name="Rectangle 32"/>
                <p:cNvSpPr>
                  <a:spLocks noChangeArrowheads="1"/>
                </p:cNvSpPr>
                <p:nvPr/>
              </p:nvSpPr>
              <p:spPr bwMode="auto">
                <a:xfrm>
                  <a:off x="3456" y="3500"/>
                  <a:ext cx="540" cy="308"/>
                </a:xfrm>
                <a:prstGeom prst="rect">
                  <a:avLst/>
                </a:prstGeom>
                <a:gradFill rotWithShape="0">
                  <a:gsLst>
                    <a:gs pos="0">
                      <a:srgbClr val="000000"/>
                    </a:gs>
                    <a:gs pos="50000">
                      <a:srgbClr val="FF00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89" name="Rectangle 33"/>
                <p:cNvSpPr>
                  <a:spLocks noChangeArrowheads="1"/>
                </p:cNvSpPr>
                <p:nvPr/>
              </p:nvSpPr>
              <p:spPr bwMode="auto">
                <a:xfrm>
                  <a:off x="1319" y="3507"/>
                  <a:ext cx="541" cy="30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rgbClr val="CC00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90" name="Rectangle 34"/>
                <p:cNvSpPr>
                  <a:spLocks noChangeArrowheads="1"/>
                </p:cNvSpPr>
                <p:nvPr/>
              </p:nvSpPr>
              <p:spPr bwMode="auto">
                <a:xfrm>
                  <a:off x="3984" y="3513"/>
                  <a:ext cx="540" cy="30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rgbClr val="CC0000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91" name="Rectangle 35"/>
                <p:cNvSpPr>
                  <a:spLocks noChangeArrowheads="1"/>
                </p:cNvSpPr>
                <p:nvPr/>
              </p:nvSpPr>
              <p:spPr bwMode="auto">
                <a:xfrm>
                  <a:off x="785" y="3507"/>
                  <a:ext cx="541" cy="30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rgbClr val="A50021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92" name="Rectangle 36"/>
                <p:cNvSpPr>
                  <a:spLocks noChangeArrowheads="1"/>
                </p:cNvSpPr>
                <p:nvPr/>
              </p:nvSpPr>
              <p:spPr bwMode="auto">
                <a:xfrm>
                  <a:off x="4530" y="3513"/>
                  <a:ext cx="541" cy="30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/>
                    </a:gs>
                    <a:gs pos="50000">
                      <a:srgbClr val="A50021"/>
                    </a:gs>
                    <a:gs pos="100000">
                      <a:srgbClr val="000000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93" name="Line 37"/>
                <p:cNvSpPr>
                  <a:spLocks noChangeShapeType="1"/>
                </p:cNvSpPr>
                <p:nvPr/>
              </p:nvSpPr>
              <p:spPr bwMode="auto">
                <a:xfrm>
                  <a:off x="779" y="3500"/>
                  <a:ext cx="4304" cy="0"/>
                </a:xfrm>
                <a:prstGeom prst="line">
                  <a:avLst/>
                </a:prstGeom>
                <a:noFill/>
                <a:ln w="762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94" name="Line 38"/>
                <p:cNvSpPr>
                  <a:spLocks noChangeShapeType="1"/>
                </p:cNvSpPr>
                <p:nvPr/>
              </p:nvSpPr>
              <p:spPr bwMode="auto">
                <a:xfrm>
                  <a:off x="785" y="3834"/>
                  <a:ext cx="4305" cy="0"/>
                </a:xfrm>
                <a:prstGeom prst="line">
                  <a:avLst/>
                </a:prstGeom>
                <a:noFill/>
                <a:ln w="7620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628" name="Line 39"/>
            <p:cNvSpPr>
              <a:spLocks noChangeShapeType="1"/>
            </p:cNvSpPr>
            <p:nvPr/>
          </p:nvSpPr>
          <p:spPr bwMode="auto">
            <a:xfrm>
              <a:off x="5066" y="2675"/>
              <a:ext cx="0" cy="1277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40"/>
            <p:cNvSpPr>
              <a:spLocks noChangeShapeType="1"/>
            </p:cNvSpPr>
            <p:nvPr/>
          </p:nvSpPr>
          <p:spPr bwMode="auto">
            <a:xfrm>
              <a:off x="767" y="2655"/>
              <a:ext cx="0" cy="1277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Freeform 41"/>
            <p:cNvSpPr>
              <a:spLocks/>
            </p:cNvSpPr>
            <p:nvPr/>
          </p:nvSpPr>
          <p:spPr bwMode="auto">
            <a:xfrm>
              <a:off x="1704" y="945"/>
              <a:ext cx="2381" cy="1655"/>
            </a:xfrm>
            <a:custGeom>
              <a:avLst/>
              <a:gdLst>
                <a:gd name="T0" fmla="*/ 0 w 3032"/>
                <a:gd name="T1" fmla="*/ 9 h 2022"/>
                <a:gd name="T2" fmla="*/ 2 w 3032"/>
                <a:gd name="T3" fmla="*/ 9 h 2022"/>
                <a:gd name="T4" fmla="*/ 2 w 3032"/>
                <a:gd name="T5" fmla="*/ 9 h 2022"/>
                <a:gd name="T6" fmla="*/ 2 w 3032"/>
                <a:gd name="T7" fmla="*/ 9 h 2022"/>
                <a:gd name="T8" fmla="*/ 2 w 3032"/>
                <a:gd name="T9" fmla="*/ 9 h 2022"/>
                <a:gd name="T10" fmla="*/ 2 w 3032"/>
                <a:gd name="T11" fmla="*/ 9 h 2022"/>
                <a:gd name="T12" fmla="*/ 2 w 3032"/>
                <a:gd name="T13" fmla="*/ 9 h 2022"/>
                <a:gd name="T14" fmla="*/ 2 w 3032"/>
                <a:gd name="T15" fmla="*/ 9 h 2022"/>
                <a:gd name="T16" fmla="*/ 2 w 3032"/>
                <a:gd name="T17" fmla="*/ 9 h 2022"/>
                <a:gd name="T18" fmla="*/ 2 w 3032"/>
                <a:gd name="T19" fmla="*/ 9 h 2022"/>
                <a:gd name="T20" fmla="*/ 2 w 3032"/>
                <a:gd name="T21" fmla="*/ 9 h 2022"/>
                <a:gd name="T22" fmla="*/ 2 w 3032"/>
                <a:gd name="T23" fmla="*/ 7 h 2022"/>
                <a:gd name="T24" fmla="*/ 2 w 3032"/>
                <a:gd name="T25" fmla="*/ 2 h 2022"/>
                <a:gd name="T26" fmla="*/ 2 w 3032"/>
                <a:gd name="T27" fmla="*/ 1 h 2022"/>
                <a:gd name="T28" fmla="*/ 2 w 3032"/>
                <a:gd name="T29" fmla="*/ 2 h 2022"/>
                <a:gd name="T30" fmla="*/ 2 w 3032"/>
                <a:gd name="T31" fmla="*/ 7 h 2022"/>
                <a:gd name="T32" fmla="*/ 2 w 3032"/>
                <a:gd name="T33" fmla="*/ 9 h 2022"/>
                <a:gd name="T34" fmla="*/ 2 w 3032"/>
                <a:gd name="T35" fmla="*/ 9 h 2022"/>
                <a:gd name="T36" fmla="*/ 3 w 3032"/>
                <a:gd name="T37" fmla="*/ 9 h 2022"/>
                <a:gd name="T38" fmla="*/ 3 w 3032"/>
                <a:gd name="T39" fmla="*/ 9 h 2022"/>
                <a:gd name="T40" fmla="*/ 3 w 3032"/>
                <a:gd name="T41" fmla="*/ 8 h 2022"/>
                <a:gd name="T42" fmla="*/ 3 w 3032"/>
                <a:gd name="T43" fmla="*/ 9 h 2022"/>
                <a:gd name="T44" fmla="*/ 3 w 3032"/>
                <a:gd name="T45" fmla="*/ 9 h 2022"/>
                <a:gd name="T46" fmla="*/ 3 w 3032"/>
                <a:gd name="T47" fmla="*/ 9 h 2022"/>
                <a:gd name="T48" fmla="*/ 4 w 3032"/>
                <a:gd name="T49" fmla="*/ 9 h 2022"/>
                <a:gd name="T50" fmla="*/ 4 w 3032"/>
                <a:gd name="T51" fmla="*/ 9 h 2022"/>
                <a:gd name="T52" fmla="*/ 4 w 3032"/>
                <a:gd name="T53" fmla="*/ 9 h 2022"/>
                <a:gd name="T54" fmla="*/ 4 w 3032"/>
                <a:gd name="T55" fmla="*/ 9 h 2022"/>
                <a:gd name="T56" fmla="*/ 4 w 3032"/>
                <a:gd name="T57" fmla="*/ 9 h 20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32" h="2022">
                  <a:moveTo>
                    <a:pt x="0" y="1961"/>
                  </a:moveTo>
                  <a:cubicBezTo>
                    <a:pt x="67" y="1931"/>
                    <a:pt x="135" y="1902"/>
                    <a:pt x="200" y="1905"/>
                  </a:cubicBezTo>
                  <a:cubicBezTo>
                    <a:pt x="265" y="1908"/>
                    <a:pt x="329" y="1985"/>
                    <a:pt x="392" y="1977"/>
                  </a:cubicBezTo>
                  <a:cubicBezTo>
                    <a:pt x="455" y="1969"/>
                    <a:pt x="516" y="1858"/>
                    <a:pt x="576" y="1857"/>
                  </a:cubicBezTo>
                  <a:cubicBezTo>
                    <a:pt x="636" y="1856"/>
                    <a:pt x="709" y="1957"/>
                    <a:pt x="752" y="1969"/>
                  </a:cubicBezTo>
                  <a:cubicBezTo>
                    <a:pt x="795" y="1981"/>
                    <a:pt x="808" y="1953"/>
                    <a:pt x="832" y="1929"/>
                  </a:cubicBezTo>
                  <a:cubicBezTo>
                    <a:pt x="856" y="1905"/>
                    <a:pt x="875" y="1845"/>
                    <a:pt x="896" y="1825"/>
                  </a:cubicBezTo>
                  <a:cubicBezTo>
                    <a:pt x="917" y="1805"/>
                    <a:pt x="936" y="1798"/>
                    <a:pt x="960" y="1809"/>
                  </a:cubicBezTo>
                  <a:cubicBezTo>
                    <a:pt x="984" y="1820"/>
                    <a:pt x="1020" y="1865"/>
                    <a:pt x="1040" y="1889"/>
                  </a:cubicBezTo>
                  <a:cubicBezTo>
                    <a:pt x="1060" y="1913"/>
                    <a:pt x="1061" y="1940"/>
                    <a:pt x="1080" y="1953"/>
                  </a:cubicBezTo>
                  <a:cubicBezTo>
                    <a:pt x="1099" y="1966"/>
                    <a:pt x="1131" y="2006"/>
                    <a:pt x="1152" y="1969"/>
                  </a:cubicBezTo>
                  <a:cubicBezTo>
                    <a:pt x="1173" y="1932"/>
                    <a:pt x="1169" y="1968"/>
                    <a:pt x="1208" y="1729"/>
                  </a:cubicBezTo>
                  <a:cubicBezTo>
                    <a:pt x="1247" y="1490"/>
                    <a:pt x="1333" y="825"/>
                    <a:pt x="1384" y="537"/>
                  </a:cubicBezTo>
                  <a:cubicBezTo>
                    <a:pt x="1435" y="249"/>
                    <a:pt x="1464" y="0"/>
                    <a:pt x="1512" y="1"/>
                  </a:cubicBezTo>
                  <a:cubicBezTo>
                    <a:pt x="1560" y="2"/>
                    <a:pt x="1617" y="246"/>
                    <a:pt x="1672" y="545"/>
                  </a:cubicBezTo>
                  <a:cubicBezTo>
                    <a:pt x="1727" y="844"/>
                    <a:pt x="1808" y="1564"/>
                    <a:pt x="1840" y="1793"/>
                  </a:cubicBezTo>
                  <a:cubicBezTo>
                    <a:pt x="1872" y="2022"/>
                    <a:pt x="1853" y="1892"/>
                    <a:pt x="1864" y="1921"/>
                  </a:cubicBezTo>
                  <a:cubicBezTo>
                    <a:pt x="1875" y="1950"/>
                    <a:pt x="1884" y="1970"/>
                    <a:pt x="1904" y="1969"/>
                  </a:cubicBezTo>
                  <a:cubicBezTo>
                    <a:pt x="1924" y="1968"/>
                    <a:pt x="1963" y="1940"/>
                    <a:pt x="1984" y="1913"/>
                  </a:cubicBezTo>
                  <a:cubicBezTo>
                    <a:pt x="2005" y="1886"/>
                    <a:pt x="2016" y="1828"/>
                    <a:pt x="2032" y="1809"/>
                  </a:cubicBezTo>
                  <a:cubicBezTo>
                    <a:pt x="2048" y="1790"/>
                    <a:pt x="2048" y="1781"/>
                    <a:pt x="2080" y="1801"/>
                  </a:cubicBezTo>
                  <a:cubicBezTo>
                    <a:pt x="2112" y="1821"/>
                    <a:pt x="2191" y="1901"/>
                    <a:pt x="2224" y="1929"/>
                  </a:cubicBezTo>
                  <a:cubicBezTo>
                    <a:pt x="2257" y="1957"/>
                    <a:pt x="2248" y="1978"/>
                    <a:pt x="2280" y="1969"/>
                  </a:cubicBezTo>
                  <a:cubicBezTo>
                    <a:pt x="2312" y="1960"/>
                    <a:pt x="2385" y="1893"/>
                    <a:pt x="2416" y="1873"/>
                  </a:cubicBezTo>
                  <a:cubicBezTo>
                    <a:pt x="2447" y="1853"/>
                    <a:pt x="2424" y="1833"/>
                    <a:pt x="2464" y="1849"/>
                  </a:cubicBezTo>
                  <a:cubicBezTo>
                    <a:pt x="2504" y="1865"/>
                    <a:pt x="2601" y="1960"/>
                    <a:pt x="2656" y="1969"/>
                  </a:cubicBezTo>
                  <a:cubicBezTo>
                    <a:pt x="2711" y="1978"/>
                    <a:pt x="2760" y="1916"/>
                    <a:pt x="2792" y="1905"/>
                  </a:cubicBezTo>
                  <a:cubicBezTo>
                    <a:pt x="2824" y="1894"/>
                    <a:pt x="2808" y="1894"/>
                    <a:pt x="2848" y="1905"/>
                  </a:cubicBezTo>
                  <a:cubicBezTo>
                    <a:pt x="2888" y="1916"/>
                    <a:pt x="2960" y="1942"/>
                    <a:pt x="3032" y="1969"/>
                  </a:cubicBezTo>
                </a:path>
              </a:pathLst>
            </a:custGeom>
            <a:noFill/>
            <a:ln w="38100" cmpd="sng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Freeform 42"/>
            <p:cNvSpPr>
              <a:spLocks/>
            </p:cNvSpPr>
            <p:nvPr/>
          </p:nvSpPr>
          <p:spPr bwMode="auto">
            <a:xfrm>
              <a:off x="736" y="925"/>
              <a:ext cx="4323" cy="1668"/>
            </a:xfrm>
            <a:custGeom>
              <a:avLst/>
              <a:gdLst>
                <a:gd name="T0" fmla="*/ 0 w 3032"/>
                <a:gd name="T1" fmla="*/ 11 h 2022"/>
                <a:gd name="T2" fmla="*/ 2886870 w 3032"/>
                <a:gd name="T3" fmla="*/ 10 h 2022"/>
                <a:gd name="T4" fmla="*/ 5661947 w 3032"/>
                <a:gd name="T5" fmla="*/ 11 h 2022"/>
                <a:gd name="T6" fmla="*/ 8319373 w 3032"/>
                <a:gd name="T7" fmla="*/ 10 h 2022"/>
                <a:gd name="T8" fmla="*/ 10854687 w 3032"/>
                <a:gd name="T9" fmla="*/ 11 h 2022"/>
                <a:gd name="T10" fmla="*/ 12011886 w 3032"/>
                <a:gd name="T11" fmla="*/ 10 h 2022"/>
                <a:gd name="T12" fmla="*/ 12941143 w 3032"/>
                <a:gd name="T13" fmla="*/ 10 h 2022"/>
                <a:gd name="T14" fmla="*/ 13864165 w 3032"/>
                <a:gd name="T15" fmla="*/ 10 h 2022"/>
                <a:gd name="T16" fmla="*/ 15014279 w 3032"/>
                <a:gd name="T17" fmla="*/ 10 h 2022"/>
                <a:gd name="T18" fmla="*/ 15596155 w 3032"/>
                <a:gd name="T19" fmla="*/ 11 h 2022"/>
                <a:gd name="T20" fmla="*/ 16642579 w 3032"/>
                <a:gd name="T21" fmla="*/ 11 h 2022"/>
                <a:gd name="T22" fmla="*/ 17435794 w 3032"/>
                <a:gd name="T23" fmla="*/ 10 h 2022"/>
                <a:gd name="T24" fmla="*/ 19980203 w 3032"/>
                <a:gd name="T25" fmla="*/ 3 h 2022"/>
                <a:gd name="T26" fmla="*/ 21832723 w 3032"/>
                <a:gd name="T27" fmla="*/ 1 h 2022"/>
                <a:gd name="T28" fmla="*/ 24137071 w 3032"/>
                <a:gd name="T29" fmla="*/ 3 h 2022"/>
                <a:gd name="T30" fmla="*/ 26559317 w 3032"/>
                <a:gd name="T31" fmla="*/ 10 h 2022"/>
                <a:gd name="T32" fmla="*/ 26921179 w 3032"/>
                <a:gd name="T33" fmla="*/ 10 h 2022"/>
                <a:gd name="T34" fmla="*/ 27491564 w 3032"/>
                <a:gd name="T35" fmla="*/ 11 h 2022"/>
                <a:gd name="T36" fmla="*/ 28652817 w 3032"/>
                <a:gd name="T37" fmla="*/ 10 h 2022"/>
                <a:gd name="T38" fmla="*/ 29339775 w 3032"/>
                <a:gd name="T39" fmla="*/ 10 h 2022"/>
                <a:gd name="T40" fmla="*/ 30038840 w 3032"/>
                <a:gd name="T41" fmla="*/ 10 h 2022"/>
                <a:gd name="T42" fmla="*/ 32109882 w 3032"/>
                <a:gd name="T43" fmla="*/ 10 h 2022"/>
                <a:gd name="T44" fmla="*/ 32921072 w 3032"/>
                <a:gd name="T45" fmla="*/ 11 h 2022"/>
                <a:gd name="T46" fmla="*/ 34885167 w 3032"/>
                <a:gd name="T47" fmla="*/ 10 h 2022"/>
                <a:gd name="T48" fmla="*/ 35576042 w 3032"/>
                <a:gd name="T49" fmla="*/ 10 h 2022"/>
                <a:gd name="T50" fmla="*/ 38345409 w 3032"/>
                <a:gd name="T51" fmla="*/ 11 h 2022"/>
                <a:gd name="T52" fmla="*/ 40313776 w 3032"/>
                <a:gd name="T53" fmla="*/ 10 h 2022"/>
                <a:gd name="T54" fmla="*/ 41122123 w 3032"/>
                <a:gd name="T55" fmla="*/ 10 h 2022"/>
                <a:gd name="T56" fmla="*/ 43781904 w 3032"/>
                <a:gd name="T57" fmla="*/ 11 h 20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32" h="2022">
                  <a:moveTo>
                    <a:pt x="0" y="1961"/>
                  </a:moveTo>
                  <a:cubicBezTo>
                    <a:pt x="67" y="1931"/>
                    <a:pt x="135" y="1902"/>
                    <a:pt x="200" y="1905"/>
                  </a:cubicBezTo>
                  <a:cubicBezTo>
                    <a:pt x="265" y="1908"/>
                    <a:pt x="329" y="1985"/>
                    <a:pt x="392" y="1977"/>
                  </a:cubicBezTo>
                  <a:cubicBezTo>
                    <a:pt x="455" y="1969"/>
                    <a:pt x="516" y="1858"/>
                    <a:pt x="576" y="1857"/>
                  </a:cubicBezTo>
                  <a:cubicBezTo>
                    <a:pt x="636" y="1856"/>
                    <a:pt x="709" y="1957"/>
                    <a:pt x="752" y="1969"/>
                  </a:cubicBezTo>
                  <a:cubicBezTo>
                    <a:pt x="795" y="1981"/>
                    <a:pt x="808" y="1953"/>
                    <a:pt x="832" y="1929"/>
                  </a:cubicBezTo>
                  <a:cubicBezTo>
                    <a:pt x="856" y="1905"/>
                    <a:pt x="875" y="1845"/>
                    <a:pt x="896" y="1825"/>
                  </a:cubicBezTo>
                  <a:cubicBezTo>
                    <a:pt x="917" y="1805"/>
                    <a:pt x="936" y="1798"/>
                    <a:pt x="960" y="1809"/>
                  </a:cubicBezTo>
                  <a:cubicBezTo>
                    <a:pt x="984" y="1820"/>
                    <a:pt x="1020" y="1865"/>
                    <a:pt x="1040" y="1889"/>
                  </a:cubicBezTo>
                  <a:cubicBezTo>
                    <a:pt x="1060" y="1913"/>
                    <a:pt x="1061" y="1940"/>
                    <a:pt x="1080" y="1953"/>
                  </a:cubicBezTo>
                  <a:cubicBezTo>
                    <a:pt x="1099" y="1966"/>
                    <a:pt x="1131" y="2006"/>
                    <a:pt x="1152" y="1969"/>
                  </a:cubicBezTo>
                  <a:cubicBezTo>
                    <a:pt x="1173" y="1932"/>
                    <a:pt x="1169" y="1968"/>
                    <a:pt x="1208" y="1729"/>
                  </a:cubicBezTo>
                  <a:cubicBezTo>
                    <a:pt x="1247" y="1490"/>
                    <a:pt x="1333" y="825"/>
                    <a:pt x="1384" y="537"/>
                  </a:cubicBezTo>
                  <a:cubicBezTo>
                    <a:pt x="1435" y="249"/>
                    <a:pt x="1464" y="0"/>
                    <a:pt x="1512" y="1"/>
                  </a:cubicBezTo>
                  <a:cubicBezTo>
                    <a:pt x="1560" y="2"/>
                    <a:pt x="1617" y="246"/>
                    <a:pt x="1672" y="545"/>
                  </a:cubicBezTo>
                  <a:cubicBezTo>
                    <a:pt x="1727" y="844"/>
                    <a:pt x="1808" y="1564"/>
                    <a:pt x="1840" y="1793"/>
                  </a:cubicBezTo>
                  <a:cubicBezTo>
                    <a:pt x="1872" y="2022"/>
                    <a:pt x="1853" y="1892"/>
                    <a:pt x="1864" y="1921"/>
                  </a:cubicBezTo>
                  <a:cubicBezTo>
                    <a:pt x="1875" y="1950"/>
                    <a:pt x="1884" y="1970"/>
                    <a:pt x="1904" y="1969"/>
                  </a:cubicBezTo>
                  <a:cubicBezTo>
                    <a:pt x="1924" y="1968"/>
                    <a:pt x="1963" y="1940"/>
                    <a:pt x="1984" y="1913"/>
                  </a:cubicBezTo>
                  <a:cubicBezTo>
                    <a:pt x="2005" y="1886"/>
                    <a:pt x="2016" y="1828"/>
                    <a:pt x="2032" y="1809"/>
                  </a:cubicBezTo>
                  <a:cubicBezTo>
                    <a:pt x="2048" y="1790"/>
                    <a:pt x="2048" y="1781"/>
                    <a:pt x="2080" y="1801"/>
                  </a:cubicBezTo>
                  <a:cubicBezTo>
                    <a:pt x="2112" y="1821"/>
                    <a:pt x="2191" y="1901"/>
                    <a:pt x="2224" y="1929"/>
                  </a:cubicBezTo>
                  <a:cubicBezTo>
                    <a:pt x="2257" y="1957"/>
                    <a:pt x="2248" y="1978"/>
                    <a:pt x="2280" y="1969"/>
                  </a:cubicBezTo>
                  <a:cubicBezTo>
                    <a:pt x="2312" y="1960"/>
                    <a:pt x="2385" y="1893"/>
                    <a:pt x="2416" y="1873"/>
                  </a:cubicBezTo>
                  <a:cubicBezTo>
                    <a:pt x="2447" y="1853"/>
                    <a:pt x="2424" y="1833"/>
                    <a:pt x="2464" y="1849"/>
                  </a:cubicBezTo>
                  <a:cubicBezTo>
                    <a:pt x="2504" y="1865"/>
                    <a:pt x="2601" y="1960"/>
                    <a:pt x="2656" y="1969"/>
                  </a:cubicBezTo>
                  <a:cubicBezTo>
                    <a:pt x="2711" y="1978"/>
                    <a:pt x="2760" y="1916"/>
                    <a:pt x="2792" y="1905"/>
                  </a:cubicBezTo>
                  <a:cubicBezTo>
                    <a:pt x="2824" y="1894"/>
                    <a:pt x="2808" y="1894"/>
                    <a:pt x="2848" y="1905"/>
                  </a:cubicBezTo>
                  <a:cubicBezTo>
                    <a:pt x="2888" y="1916"/>
                    <a:pt x="2960" y="1942"/>
                    <a:pt x="3032" y="1969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Freeform 43"/>
            <p:cNvSpPr>
              <a:spLocks/>
            </p:cNvSpPr>
            <p:nvPr/>
          </p:nvSpPr>
          <p:spPr bwMode="auto">
            <a:xfrm>
              <a:off x="1276" y="945"/>
              <a:ext cx="3243" cy="1655"/>
            </a:xfrm>
            <a:custGeom>
              <a:avLst/>
              <a:gdLst>
                <a:gd name="T0" fmla="*/ 0 w 3032"/>
                <a:gd name="T1" fmla="*/ 9 h 2022"/>
                <a:gd name="T2" fmla="*/ 1228 w 3032"/>
                <a:gd name="T3" fmla="*/ 9 h 2022"/>
                <a:gd name="T4" fmla="*/ 2411 w 3032"/>
                <a:gd name="T5" fmla="*/ 9 h 2022"/>
                <a:gd name="T6" fmla="*/ 3541 w 3032"/>
                <a:gd name="T7" fmla="*/ 9 h 2022"/>
                <a:gd name="T8" fmla="*/ 4623 w 3032"/>
                <a:gd name="T9" fmla="*/ 9 h 2022"/>
                <a:gd name="T10" fmla="*/ 5122 w 3032"/>
                <a:gd name="T11" fmla="*/ 9 h 2022"/>
                <a:gd name="T12" fmla="*/ 5508 w 3032"/>
                <a:gd name="T13" fmla="*/ 9 h 2022"/>
                <a:gd name="T14" fmla="*/ 5898 w 3032"/>
                <a:gd name="T15" fmla="*/ 9 h 2022"/>
                <a:gd name="T16" fmla="*/ 6397 w 3032"/>
                <a:gd name="T17" fmla="*/ 9 h 2022"/>
                <a:gd name="T18" fmla="*/ 6636 w 3032"/>
                <a:gd name="T19" fmla="*/ 9 h 2022"/>
                <a:gd name="T20" fmla="*/ 7085 w 3032"/>
                <a:gd name="T21" fmla="*/ 9 h 2022"/>
                <a:gd name="T22" fmla="*/ 7435 w 3032"/>
                <a:gd name="T23" fmla="*/ 7 h 2022"/>
                <a:gd name="T24" fmla="*/ 8512 w 3032"/>
                <a:gd name="T25" fmla="*/ 2 h 2022"/>
                <a:gd name="T26" fmla="*/ 9301 w 3032"/>
                <a:gd name="T27" fmla="*/ 1 h 2022"/>
                <a:gd name="T28" fmla="*/ 10274 w 3032"/>
                <a:gd name="T29" fmla="*/ 2 h 2022"/>
                <a:gd name="T30" fmla="*/ 11317 w 3032"/>
                <a:gd name="T31" fmla="*/ 7 h 2022"/>
                <a:gd name="T32" fmla="*/ 11468 w 3032"/>
                <a:gd name="T33" fmla="*/ 9 h 2022"/>
                <a:gd name="T34" fmla="*/ 11714 w 3032"/>
                <a:gd name="T35" fmla="*/ 9 h 2022"/>
                <a:gd name="T36" fmla="*/ 12204 w 3032"/>
                <a:gd name="T37" fmla="*/ 9 h 2022"/>
                <a:gd name="T38" fmla="*/ 12496 w 3032"/>
                <a:gd name="T39" fmla="*/ 9 h 2022"/>
                <a:gd name="T40" fmla="*/ 12794 w 3032"/>
                <a:gd name="T41" fmla="*/ 8 h 2022"/>
                <a:gd name="T42" fmla="*/ 13683 w 3032"/>
                <a:gd name="T43" fmla="*/ 9 h 2022"/>
                <a:gd name="T44" fmla="*/ 14032 w 3032"/>
                <a:gd name="T45" fmla="*/ 9 h 2022"/>
                <a:gd name="T46" fmla="*/ 14853 w 3032"/>
                <a:gd name="T47" fmla="*/ 9 h 2022"/>
                <a:gd name="T48" fmla="*/ 15146 w 3032"/>
                <a:gd name="T49" fmla="*/ 9 h 2022"/>
                <a:gd name="T50" fmla="*/ 16334 w 3032"/>
                <a:gd name="T51" fmla="*/ 9 h 2022"/>
                <a:gd name="T52" fmla="*/ 17172 w 3032"/>
                <a:gd name="T53" fmla="*/ 9 h 2022"/>
                <a:gd name="T54" fmla="*/ 17509 w 3032"/>
                <a:gd name="T55" fmla="*/ 9 h 2022"/>
                <a:gd name="T56" fmla="*/ 18642 w 3032"/>
                <a:gd name="T57" fmla="*/ 9 h 20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32" h="2022">
                  <a:moveTo>
                    <a:pt x="0" y="1961"/>
                  </a:moveTo>
                  <a:cubicBezTo>
                    <a:pt x="67" y="1931"/>
                    <a:pt x="135" y="1902"/>
                    <a:pt x="200" y="1905"/>
                  </a:cubicBezTo>
                  <a:cubicBezTo>
                    <a:pt x="265" y="1908"/>
                    <a:pt x="329" y="1985"/>
                    <a:pt x="392" y="1977"/>
                  </a:cubicBezTo>
                  <a:cubicBezTo>
                    <a:pt x="455" y="1969"/>
                    <a:pt x="516" y="1858"/>
                    <a:pt x="576" y="1857"/>
                  </a:cubicBezTo>
                  <a:cubicBezTo>
                    <a:pt x="636" y="1856"/>
                    <a:pt x="709" y="1957"/>
                    <a:pt x="752" y="1969"/>
                  </a:cubicBezTo>
                  <a:cubicBezTo>
                    <a:pt x="795" y="1981"/>
                    <a:pt x="808" y="1953"/>
                    <a:pt x="832" y="1929"/>
                  </a:cubicBezTo>
                  <a:cubicBezTo>
                    <a:pt x="856" y="1905"/>
                    <a:pt x="875" y="1845"/>
                    <a:pt x="896" y="1825"/>
                  </a:cubicBezTo>
                  <a:cubicBezTo>
                    <a:pt x="917" y="1805"/>
                    <a:pt x="936" y="1798"/>
                    <a:pt x="960" y="1809"/>
                  </a:cubicBezTo>
                  <a:cubicBezTo>
                    <a:pt x="984" y="1820"/>
                    <a:pt x="1020" y="1865"/>
                    <a:pt x="1040" y="1889"/>
                  </a:cubicBezTo>
                  <a:cubicBezTo>
                    <a:pt x="1060" y="1913"/>
                    <a:pt x="1061" y="1940"/>
                    <a:pt x="1080" y="1953"/>
                  </a:cubicBezTo>
                  <a:cubicBezTo>
                    <a:pt x="1099" y="1966"/>
                    <a:pt x="1131" y="2006"/>
                    <a:pt x="1152" y="1969"/>
                  </a:cubicBezTo>
                  <a:cubicBezTo>
                    <a:pt x="1173" y="1932"/>
                    <a:pt x="1169" y="1968"/>
                    <a:pt x="1208" y="1729"/>
                  </a:cubicBezTo>
                  <a:cubicBezTo>
                    <a:pt x="1247" y="1490"/>
                    <a:pt x="1333" y="825"/>
                    <a:pt x="1384" y="537"/>
                  </a:cubicBezTo>
                  <a:cubicBezTo>
                    <a:pt x="1435" y="249"/>
                    <a:pt x="1464" y="0"/>
                    <a:pt x="1512" y="1"/>
                  </a:cubicBezTo>
                  <a:cubicBezTo>
                    <a:pt x="1560" y="2"/>
                    <a:pt x="1617" y="246"/>
                    <a:pt x="1672" y="545"/>
                  </a:cubicBezTo>
                  <a:cubicBezTo>
                    <a:pt x="1727" y="844"/>
                    <a:pt x="1808" y="1564"/>
                    <a:pt x="1840" y="1793"/>
                  </a:cubicBezTo>
                  <a:cubicBezTo>
                    <a:pt x="1872" y="2022"/>
                    <a:pt x="1853" y="1892"/>
                    <a:pt x="1864" y="1921"/>
                  </a:cubicBezTo>
                  <a:cubicBezTo>
                    <a:pt x="1875" y="1950"/>
                    <a:pt x="1884" y="1970"/>
                    <a:pt x="1904" y="1969"/>
                  </a:cubicBezTo>
                  <a:cubicBezTo>
                    <a:pt x="1924" y="1968"/>
                    <a:pt x="1963" y="1940"/>
                    <a:pt x="1984" y="1913"/>
                  </a:cubicBezTo>
                  <a:cubicBezTo>
                    <a:pt x="2005" y="1886"/>
                    <a:pt x="2016" y="1828"/>
                    <a:pt x="2032" y="1809"/>
                  </a:cubicBezTo>
                  <a:cubicBezTo>
                    <a:pt x="2048" y="1790"/>
                    <a:pt x="2048" y="1781"/>
                    <a:pt x="2080" y="1801"/>
                  </a:cubicBezTo>
                  <a:cubicBezTo>
                    <a:pt x="2112" y="1821"/>
                    <a:pt x="2191" y="1901"/>
                    <a:pt x="2224" y="1929"/>
                  </a:cubicBezTo>
                  <a:cubicBezTo>
                    <a:pt x="2257" y="1957"/>
                    <a:pt x="2248" y="1978"/>
                    <a:pt x="2280" y="1969"/>
                  </a:cubicBezTo>
                  <a:cubicBezTo>
                    <a:pt x="2312" y="1960"/>
                    <a:pt x="2385" y="1893"/>
                    <a:pt x="2416" y="1873"/>
                  </a:cubicBezTo>
                  <a:cubicBezTo>
                    <a:pt x="2447" y="1853"/>
                    <a:pt x="2424" y="1833"/>
                    <a:pt x="2464" y="1849"/>
                  </a:cubicBezTo>
                  <a:cubicBezTo>
                    <a:pt x="2504" y="1865"/>
                    <a:pt x="2601" y="1960"/>
                    <a:pt x="2656" y="1969"/>
                  </a:cubicBezTo>
                  <a:cubicBezTo>
                    <a:pt x="2711" y="1978"/>
                    <a:pt x="2760" y="1916"/>
                    <a:pt x="2792" y="1905"/>
                  </a:cubicBezTo>
                  <a:cubicBezTo>
                    <a:pt x="2824" y="1894"/>
                    <a:pt x="2808" y="1894"/>
                    <a:pt x="2848" y="1905"/>
                  </a:cubicBezTo>
                  <a:cubicBezTo>
                    <a:pt x="2888" y="1916"/>
                    <a:pt x="2960" y="1942"/>
                    <a:pt x="3032" y="1969"/>
                  </a:cubicBezTo>
                </a:path>
              </a:pathLst>
            </a:custGeom>
            <a:noFill/>
            <a:ln w="38100" cmpd="sng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Freeform 44"/>
            <p:cNvSpPr>
              <a:spLocks/>
            </p:cNvSpPr>
            <p:nvPr/>
          </p:nvSpPr>
          <p:spPr bwMode="auto">
            <a:xfrm>
              <a:off x="3457" y="2386"/>
              <a:ext cx="1552" cy="184"/>
            </a:xfrm>
            <a:custGeom>
              <a:avLst/>
              <a:gdLst>
                <a:gd name="T0" fmla="*/ 0 w 1992"/>
                <a:gd name="T1" fmla="*/ 19 h 200"/>
                <a:gd name="T2" fmla="*/ 2 w 1992"/>
                <a:gd name="T3" fmla="*/ 18 h 200"/>
                <a:gd name="T4" fmla="*/ 2 w 1992"/>
                <a:gd name="T5" fmla="*/ 14 h 200"/>
                <a:gd name="T6" fmla="*/ 2 w 1992"/>
                <a:gd name="T7" fmla="*/ 6 h 200"/>
                <a:gd name="T8" fmla="*/ 2 w 1992"/>
                <a:gd name="T9" fmla="*/ 0 h 200"/>
                <a:gd name="T10" fmla="*/ 2 w 1992"/>
                <a:gd name="T11" fmla="*/ 6 h 200"/>
                <a:gd name="T12" fmla="*/ 2 w 1992"/>
                <a:gd name="T13" fmla="*/ 7 h 200"/>
                <a:gd name="T14" fmla="*/ 2 w 1992"/>
                <a:gd name="T15" fmla="*/ 12 h 200"/>
                <a:gd name="T16" fmla="*/ 2 w 1992"/>
                <a:gd name="T17" fmla="*/ 15 h 200"/>
                <a:gd name="T18" fmla="*/ 2 w 1992"/>
                <a:gd name="T19" fmla="*/ 16 h 200"/>
                <a:gd name="T20" fmla="*/ 2 w 1992"/>
                <a:gd name="T21" fmla="*/ 21 h 200"/>
                <a:gd name="T22" fmla="*/ 2 w 1992"/>
                <a:gd name="T23" fmla="*/ 16 h 200"/>
                <a:gd name="T24" fmla="*/ 2 w 1992"/>
                <a:gd name="T25" fmla="*/ 13 h 200"/>
                <a:gd name="T26" fmla="*/ 2 w 1992"/>
                <a:gd name="T27" fmla="*/ 10 h 200"/>
                <a:gd name="T28" fmla="*/ 2 w 1992"/>
                <a:gd name="T29" fmla="*/ 7 h 200"/>
                <a:gd name="T30" fmla="*/ 2 w 1992"/>
                <a:gd name="T31" fmla="*/ 9 h 200"/>
                <a:gd name="T32" fmla="*/ 2 w 1992"/>
                <a:gd name="T33" fmla="*/ 10 h 200"/>
                <a:gd name="T34" fmla="*/ 2 w 1992"/>
                <a:gd name="T35" fmla="*/ 15 h 200"/>
                <a:gd name="T36" fmla="*/ 2 w 1992"/>
                <a:gd name="T37" fmla="*/ 16 h 200"/>
                <a:gd name="T38" fmla="*/ 2 w 1992"/>
                <a:gd name="T39" fmla="*/ 21 h 200"/>
                <a:gd name="T40" fmla="*/ 2 w 1992"/>
                <a:gd name="T41" fmla="*/ 21 h 200"/>
                <a:gd name="T42" fmla="*/ 2 w 1992"/>
                <a:gd name="T43" fmla="*/ 21 h 200"/>
                <a:gd name="T44" fmla="*/ 2 w 1992"/>
                <a:gd name="T45" fmla="*/ 17 h 200"/>
                <a:gd name="T46" fmla="*/ 2 w 1992"/>
                <a:gd name="T47" fmla="*/ 15 h 200"/>
                <a:gd name="T48" fmla="*/ 2 w 1992"/>
                <a:gd name="T49" fmla="*/ 15 h 200"/>
                <a:gd name="T50" fmla="*/ 2 w 1992"/>
                <a:gd name="T51" fmla="*/ 13 h 200"/>
                <a:gd name="T52" fmla="*/ 2 w 1992"/>
                <a:gd name="T53" fmla="*/ 14 h 200"/>
                <a:gd name="T54" fmla="*/ 2 w 1992"/>
                <a:gd name="T55" fmla="*/ 15 h 200"/>
                <a:gd name="T56" fmla="*/ 2 w 1992"/>
                <a:gd name="T57" fmla="*/ 16 h 200"/>
                <a:gd name="T58" fmla="*/ 2 w 1992"/>
                <a:gd name="T59" fmla="*/ 16 h 200"/>
                <a:gd name="T60" fmla="*/ 2 w 1992"/>
                <a:gd name="T61" fmla="*/ 19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992" h="200">
                  <a:moveTo>
                    <a:pt x="0" y="184"/>
                  </a:moveTo>
                  <a:lnTo>
                    <a:pt x="72" y="176"/>
                  </a:lnTo>
                  <a:lnTo>
                    <a:pt x="128" y="128"/>
                  </a:lnTo>
                  <a:lnTo>
                    <a:pt x="184" y="64"/>
                  </a:lnTo>
                  <a:lnTo>
                    <a:pt x="256" y="0"/>
                  </a:lnTo>
                  <a:lnTo>
                    <a:pt x="392" y="40"/>
                  </a:lnTo>
                  <a:lnTo>
                    <a:pt x="432" y="72"/>
                  </a:lnTo>
                  <a:lnTo>
                    <a:pt x="496" y="112"/>
                  </a:lnTo>
                  <a:lnTo>
                    <a:pt x="560" y="136"/>
                  </a:lnTo>
                  <a:lnTo>
                    <a:pt x="616" y="152"/>
                  </a:lnTo>
                  <a:lnTo>
                    <a:pt x="680" y="200"/>
                  </a:lnTo>
                  <a:lnTo>
                    <a:pt x="800" y="152"/>
                  </a:lnTo>
                  <a:lnTo>
                    <a:pt x="840" y="120"/>
                  </a:lnTo>
                  <a:lnTo>
                    <a:pt x="912" y="96"/>
                  </a:lnTo>
                  <a:lnTo>
                    <a:pt x="976" y="72"/>
                  </a:lnTo>
                  <a:lnTo>
                    <a:pt x="1064" y="88"/>
                  </a:lnTo>
                  <a:lnTo>
                    <a:pt x="1120" y="96"/>
                  </a:lnTo>
                  <a:lnTo>
                    <a:pt x="1184" y="136"/>
                  </a:lnTo>
                  <a:lnTo>
                    <a:pt x="1232" y="160"/>
                  </a:lnTo>
                  <a:lnTo>
                    <a:pt x="1296" y="192"/>
                  </a:lnTo>
                  <a:lnTo>
                    <a:pt x="1344" y="192"/>
                  </a:lnTo>
                  <a:lnTo>
                    <a:pt x="1400" y="192"/>
                  </a:lnTo>
                  <a:lnTo>
                    <a:pt x="1472" y="168"/>
                  </a:lnTo>
                  <a:lnTo>
                    <a:pt x="1512" y="144"/>
                  </a:lnTo>
                  <a:lnTo>
                    <a:pt x="1576" y="136"/>
                  </a:lnTo>
                  <a:lnTo>
                    <a:pt x="1632" y="120"/>
                  </a:lnTo>
                  <a:lnTo>
                    <a:pt x="1736" y="128"/>
                  </a:lnTo>
                  <a:lnTo>
                    <a:pt x="1784" y="136"/>
                  </a:lnTo>
                  <a:lnTo>
                    <a:pt x="1848" y="160"/>
                  </a:lnTo>
                  <a:lnTo>
                    <a:pt x="1896" y="160"/>
                  </a:lnTo>
                  <a:lnTo>
                    <a:pt x="1992" y="184"/>
                  </a:lnTo>
                </a:path>
              </a:pathLst>
            </a:custGeom>
            <a:noFill/>
            <a:ln w="762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45"/>
            <p:cNvSpPr>
              <a:spLocks/>
            </p:cNvSpPr>
            <p:nvPr/>
          </p:nvSpPr>
          <p:spPr bwMode="auto">
            <a:xfrm>
              <a:off x="3312" y="2413"/>
              <a:ext cx="1176" cy="144"/>
            </a:xfrm>
            <a:custGeom>
              <a:avLst/>
              <a:gdLst>
                <a:gd name="T0" fmla="*/ 0 w 1992"/>
                <a:gd name="T1" fmla="*/ 1 h 200"/>
                <a:gd name="T2" fmla="*/ 1 w 1992"/>
                <a:gd name="T3" fmla="*/ 1 h 200"/>
                <a:gd name="T4" fmla="*/ 1 w 1992"/>
                <a:gd name="T5" fmla="*/ 1 h 200"/>
                <a:gd name="T6" fmla="*/ 1 w 1992"/>
                <a:gd name="T7" fmla="*/ 1 h 200"/>
                <a:gd name="T8" fmla="*/ 1 w 1992"/>
                <a:gd name="T9" fmla="*/ 0 h 200"/>
                <a:gd name="T10" fmla="*/ 1 w 1992"/>
                <a:gd name="T11" fmla="*/ 1 h 200"/>
                <a:gd name="T12" fmla="*/ 1 w 1992"/>
                <a:gd name="T13" fmla="*/ 1 h 200"/>
                <a:gd name="T14" fmla="*/ 1 w 1992"/>
                <a:gd name="T15" fmla="*/ 1 h 200"/>
                <a:gd name="T16" fmla="*/ 1 w 1992"/>
                <a:gd name="T17" fmla="*/ 1 h 200"/>
                <a:gd name="T18" fmla="*/ 1 w 1992"/>
                <a:gd name="T19" fmla="*/ 1 h 200"/>
                <a:gd name="T20" fmla="*/ 1 w 1992"/>
                <a:gd name="T21" fmla="*/ 1 h 200"/>
                <a:gd name="T22" fmla="*/ 1 w 1992"/>
                <a:gd name="T23" fmla="*/ 1 h 200"/>
                <a:gd name="T24" fmla="*/ 1 w 1992"/>
                <a:gd name="T25" fmla="*/ 1 h 200"/>
                <a:gd name="T26" fmla="*/ 1 w 1992"/>
                <a:gd name="T27" fmla="*/ 1 h 200"/>
                <a:gd name="T28" fmla="*/ 1 w 1992"/>
                <a:gd name="T29" fmla="*/ 1 h 200"/>
                <a:gd name="T30" fmla="*/ 1 w 1992"/>
                <a:gd name="T31" fmla="*/ 1 h 200"/>
                <a:gd name="T32" fmla="*/ 1 w 1992"/>
                <a:gd name="T33" fmla="*/ 1 h 200"/>
                <a:gd name="T34" fmla="*/ 1 w 1992"/>
                <a:gd name="T35" fmla="*/ 1 h 200"/>
                <a:gd name="T36" fmla="*/ 1 w 1992"/>
                <a:gd name="T37" fmla="*/ 1 h 200"/>
                <a:gd name="T38" fmla="*/ 1 w 1992"/>
                <a:gd name="T39" fmla="*/ 1 h 200"/>
                <a:gd name="T40" fmla="*/ 1 w 1992"/>
                <a:gd name="T41" fmla="*/ 1 h 200"/>
                <a:gd name="T42" fmla="*/ 1 w 1992"/>
                <a:gd name="T43" fmla="*/ 1 h 200"/>
                <a:gd name="T44" fmla="*/ 1 w 1992"/>
                <a:gd name="T45" fmla="*/ 1 h 200"/>
                <a:gd name="T46" fmla="*/ 1 w 1992"/>
                <a:gd name="T47" fmla="*/ 1 h 200"/>
                <a:gd name="T48" fmla="*/ 1 w 1992"/>
                <a:gd name="T49" fmla="*/ 1 h 200"/>
                <a:gd name="T50" fmla="*/ 1 w 1992"/>
                <a:gd name="T51" fmla="*/ 1 h 200"/>
                <a:gd name="T52" fmla="*/ 1 w 1992"/>
                <a:gd name="T53" fmla="*/ 1 h 200"/>
                <a:gd name="T54" fmla="*/ 1 w 1992"/>
                <a:gd name="T55" fmla="*/ 1 h 200"/>
                <a:gd name="T56" fmla="*/ 1 w 1992"/>
                <a:gd name="T57" fmla="*/ 1 h 200"/>
                <a:gd name="T58" fmla="*/ 1 w 1992"/>
                <a:gd name="T59" fmla="*/ 1 h 200"/>
                <a:gd name="T60" fmla="*/ 1 w 1992"/>
                <a:gd name="T61" fmla="*/ 1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992" h="200">
                  <a:moveTo>
                    <a:pt x="0" y="184"/>
                  </a:moveTo>
                  <a:lnTo>
                    <a:pt x="72" y="176"/>
                  </a:lnTo>
                  <a:lnTo>
                    <a:pt x="128" y="128"/>
                  </a:lnTo>
                  <a:lnTo>
                    <a:pt x="184" y="64"/>
                  </a:lnTo>
                  <a:lnTo>
                    <a:pt x="256" y="0"/>
                  </a:lnTo>
                  <a:lnTo>
                    <a:pt x="392" y="40"/>
                  </a:lnTo>
                  <a:lnTo>
                    <a:pt x="432" y="72"/>
                  </a:lnTo>
                  <a:lnTo>
                    <a:pt x="496" y="112"/>
                  </a:lnTo>
                  <a:lnTo>
                    <a:pt x="560" y="136"/>
                  </a:lnTo>
                  <a:lnTo>
                    <a:pt x="616" y="152"/>
                  </a:lnTo>
                  <a:lnTo>
                    <a:pt x="680" y="200"/>
                  </a:lnTo>
                  <a:lnTo>
                    <a:pt x="800" y="152"/>
                  </a:lnTo>
                  <a:lnTo>
                    <a:pt x="840" y="120"/>
                  </a:lnTo>
                  <a:lnTo>
                    <a:pt x="912" y="96"/>
                  </a:lnTo>
                  <a:lnTo>
                    <a:pt x="976" y="72"/>
                  </a:lnTo>
                  <a:lnTo>
                    <a:pt x="1064" y="88"/>
                  </a:lnTo>
                  <a:lnTo>
                    <a:pt x="1120" y="96"/>
                  </a:lnTo>
                  <a:lnTo>
                    <a:pt x="1184" y="136"/>
                  </a:lnTo>
                  <a:lnTo>
                    <a:pt x="1232" y="160"/>
                  </a:lnTo>
                  <a:lnTo>
                    <a:pt x="1296" y="192"/>
                  </a:lnTo>
                  <a:lnTo>
                    <a:pt x="1344" y="192"/>
                  </a:lnTo>
                  <a:lnTo>
                    <a:pt x="1400" y="192"/>
                  </a:lnTo>
                  <a:lnTo>
                    <a:pt x="1472" y="168"/>
                  </a:lnTo>
                  <a:lnTo>
                    <a:pt x="1512" y="144"/>
                  </a:lnTo>
                  <a:lnTo>
                    <a:pt x="1576" y="136"/>
                  </a:lnTo>
                  <a:lnTo>
                    <a:pt x="1632" y="120"/>
                  </a:lnTo>
                  <a:lnTo>
                    <a:pt x="1736" y="128"/>
                  </a:lnTo>
                  <a:lnTo>
                    <a:pt x="1784" y="136"/>
                  </a:lnTo>
                  <a:lnTo>
                    <a:pt x="1848" y="160"/>
                  </a:lnTo>
                  <a:lnTo>
                    <a:pt x="1896" y="160"/>
                  </a:lnTo>
                  <a:lnTo>
                    <a:pt x="1992" y="184"/>
                  </a:lnTo>
                </a:path>
              </a:pathLst>
            </a:custGeom>
            <a:noFill/>
            <a:ln w="762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Freeform 46"/>
            <p:cNvSpPr>
              <a:spLocks/>
            </p:cNvSpPr>
            <p:nvPr/>
          </p:nvSpPr>
          <p:spPr bwMode="auto">
            <a:xfrm>
              <a:off x="3193" y="2406"/>
              <a:ext cx="892" cy="164"/>
            </a:xfrm>
            <a:custGeom>
              <a:avLst/>
              <a:gdLst>
                <a:gd name="T0" fmla="*/ 0 w 1992"/>
                <a:gd name="T1" fmla="*/ 2 h 200"/>
                <a:gd name="T2" fmla="*/ 0 w 1992"/>
                <a:gd name="T3" fmla="*/ 2 h 200"/>
                <a:gd name="T4" fmla="*/ 0 w 1992"/>
                <a:gd name="T5" fmla="*/ 2 h 200"/>
                <a:gd name="T6" fmla="*/ 0 w 1992"/>
                <a:gd name="T7" fmla="*/ 2 h 200"/>
                <a:gd name="T8" fmla="*/ 0 w 1992"/>
                <a:gd name="T9" fmla="*/ 0 h 200"/>
                <a:gd name="T10" fmla="*/ 0 w 1992"/>
                <a:gd name="T11" fmla="*/ 2 h 200"/>
                <a:gd name="T12" fmla="*/ 0 w 1992"/>
                <a:gd name="T13" fmla="*/ 2 h 200"/>
                <a:gd name="T14" fmla="*/ 0 w 1992"/>
                <a:gd name="T15" fmla="*/ 2 h 200"/>
                <a:gd name="T16" fmla="*/ 0 w 1992"/>
                <a:gd name="T17" fmla="*/ 2 h 200"/>
                <a:gd name="T18" fmla="*/ 0 w 1992"/>
                <a:gd name="T19" fmla="*/ 2 h 200"/>
                <a:gd name="T20" fmla="*/ 0 w 1992"/>
                <a:gd name="T21" fmla="*/ 2 h 200"/>
                <a:gd name="T22" fmla="*/ 0 w 1992"/>
                <a:gd name="T23" fmla="*/ 2 h 200"/>
                <a:gd name="T24" fmla="*/ 0 w 1992"/>
                <a:gd name="T25" fmla="*/ 2 h 200"/>
                <a:gd name="T26" fmla="*/ 0 w 1992"/>
                <a:gd name="T27" fmla="*/ 2 h 200"/>
                <a:gd name="T28" fmla="*/ 0 w 1992"/>
                <a:gd name="T29" fmla="*/ 2 h 200"/>
                <a:gd name="T30" fmla="*/ 0 w 1992"/>
                <a:gd name="T31" fmla="*/ 2 h 200"/>
                <a:gd name="T32" fmla="*/ 0 w 1992"/>
                <a:gd name="T33" fmla="*/ 2 h 200"/>
                <a:gd name="T34" fmla="*/ 0 w 1992"/>
                <a:gd name="T35" fmla="*/ 2 h 200"/>
                <a:gd name="T36" fmla="*/ 0 w 1992"/>
                <a:gd name="T37" fmla="*/ 2 h 200"/>
                <a:gd name="T38" fmla="*/ 0 w 1992"/>
                <a:gd name="T39" fmla="*/ 2 h 200"/>
                <a:gd name="T40" fmla="*/ 0 w 1992"/>
                <a:gd name="T41" fmla="*/ 2 h 200"/>
                <a:gd name="T42" fmla="*/ 0 w 1992"/>
                <a:gd name="T43" fmla="*/ 2 h 200"/>
                <a:gd name="T44" fmla="*/ 0 w 1992"/>
                <a:gd name="T45" fmla="*/ 2 h 200"/>
                <a:gd name="T46" fmla="*/ 0 w 1992"/>
                <a:gd name="T47" fmla="*/ 2 h 200"/>
                <a:gd name="T48" fmla="*/ 0 w 1992"/>
                <a:gd name="T49" fmla="*/ 2 h 200"/>
                <a:gd name="T50" fmla="*/ 0 w 1992"/>
                <a:gd name="T51" fmla="*/ 2 h 200"/>
                <a:gd name="T52" fmla="*/ 0 w 1992"/>
                <a:gd name="T53" fmla="*/ 2 h 200"/>
                <a:gd name="T54" fmla="*/ 0 w 1992"/>
                <a:gd name="T55" fmla="*/ 2 h 200"/>
                <a:gd name="T56" fmla="*/ 0 w 1992"/>
                <a:gd name="T57" fmla="*/ 2 h 200"/>
                <a:gd name="T58" fmla="*/ 0 w 1992"/>
                <a:gd name="T59" fmla="*/ 2 h 200"/>
                <a:gd name="T60" fmla="*/ 0 w 1992"/>
                <a:gd name="T61" fmla="*/ 2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992" h="200">
                  <a:moveTo>
                    <a:pt x="0" y="184"/>
                  </a:moveTo>
                  <a:lnTo>
                    <a:pt x="72" y="176"/>
                  </a:lnTo>
                  <a:lnTo>
                    <a:pt x="128" y="128"/>
                  </a:lnTo>
                  <a:lnTo>
                    <a:pt x="184" y="64"/>
                  </a:lnTo>
                  <a:lnTo>
                    <a:pt x="256" y="0"/>
                  </a:lnTo>
                  <a:lnTo>
                    <a:pt x="392" y="40"/>
                  </a:lnTo>
                  <a:lnTo>
                    <a:pt x="432" y="72"/>
                  </a:lnTo>
                  <a:lnTo>
                    <a:pt x="496" y="112"/>
                  </a:lnTo>
                  <a:lnTo>
                    <a:pt x="560" y="136"/>
                  </a:lnTo>
                  <a:lnTo>
                    <a:pt x="616" y="152"/>
                  </a:lnTo>
                  <a:lnTo>
                    <a:pt x="680" y="200"/>
                  </a:lnTo>
                  <a:lnTo>
                    <a:pt x="800" y="152"/>
                  </a:lnTo>
                  <a:lnTo>
                    <a:pt x="840" y="120"/>
                  </a:lnTo>
                  <a:lnTo>
                    <a:pt x="912" y="96"/>
                  </a:lnTo>
                  <a:lnTo>
                    <a:pt x="976" y="72"/>
                  </a:lnTo>
                  <a:lnTo>
                    <a:pt x="1064" y="88"/>
                  </a:lnTo>
                  <a:lnTo>
                    <a:pt x="1120" y="96"/>
                  </a:lnTo>
                  <a:lnTo>
                    <a:pt x="1184" y="136"/>
                  </a:lnTo>
                  <a:lnTo>
                    <a:pt x="1232" y="160"/>
                  </a:lnTo>
                  <a:lnTo>
                    <a:pt x="1296" y="192"/>
                  </a:lnTo>
                  <a:lnTo>
                    <a:pt x="1344" y="192"/>
                  </a:lnTo>
                  <a:lnTo>
                    <a:pt x="1400" y="192"/>
                  </a:lnTo>
                  <a:lnTo>
                    <a:pt x="1472" y="168"/>
                  </a:lnTo>
                  <a:lnTo>
                    <a:pt x="1512" y="144"/>
                  </a:lnTo>
                  <a:lnTo>
                    <a:pt x="1576" y="136"/>
                  </a:lnTo>
                  <a:lnTo>
                    <a:pt x="1632" y="120"/>
                  </a:lnTo>
                  <a:lnTo>
                    <a:pt x="1736" y="128"/>
                  </a:lnTo>
                  <a:lnTo>
                    <a:pt x="1784" y="136"/>
                  </a:lnTo>
                  <a:lnTo>
                    <a:pt x="1848" y="160"/>
                  </a:lnTo>
                  <a:lnTo>
                    <a:pt x="1896" y="160"/>
                  </a:lnTo>
                  <a:lnTo>
                    <a:pt x="1992" y="184"/>
                  </a:lnTo>
                </a:path>
              </a:pathLst>
            </a:custGeom>
            <a:noFill/>
            <a:ln w="762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Freeform 47"/>
            <p:cNvSpPr>
              <a:spLocks/>
            </p:cNvSpPr>
            <p:nvPr/>
          </p:nvSpPr>
          <p:spPr bwMode="auto">
            <a:xfrm flipH="1">
              <a:off x="3432" y="2413"/>
              <a:ext cx="1590" cy="150"/>
            </a:xfrm>
            <a:custGeom>
              <a:avLst/>
              <a:gdLst>
                <a:gd name="T0" fmla="*/ 0 w 2024"/>
                <a:gd name="T1" fmla="*/ 2 h 183"/>
                <a:gd name="T2" fmla="*/ 2 w 2024"/>
                <a:gd name="T3" fmla="*/ 2 h 183"/>
                <a:gd name="T4" fmla="*/ 2 w 2024"/>
                <a:gd name="T5" fmla="*/ 2 h 183"/>
                <a:gd name="T6" fmla="*/ 2 w 2024"/>
                <a:gd name="T7" fmla="*/ 2 h 183"/>
                <a:gd name="T8" fmla="*/ 2 w 2024"/>
                <a:gd name="T9" fmla="*/ 2 h 183"/>
                <a:gd name="T10" fmla="*/ 2 w 2024"/>
                <a:gd name="T11" fmla="*/ 2 h 183"/>
                <a:gd name="T12" fmla="*/ 2 w 2024"/>
                <a:gd name="T13" fmla="*/ 2 h 183"/>
                <a:gd name="T14" fmla="*/ 2 w 2024"/>
                <a:gd name="T15" fmla="*/ 2 h 183"/>
                <a:gd name="T16" fmla="*/ 2 w 2024"/>
                <a:gd name="T17" fmla="*/ 2 h 183"/>
                <a:gd name="T18" fmla="*/ 2 w 2024"/>
                <a:gd name="T19" fmla="*/ 2 h 183"/>
                <a:gd name="T20" fmla="*/ 2 w 2024"/>
                <a:gd name="T21" fmla="*/ 2 h 183"/>
                <a:gd name="T22" fmla="*/ 2 w 2024"/>
                <a:gd name="T23" fmla="*/ 2 h 183"/>
                <a:gd name="T24" fmla="*/ 2 w 2024"/>
                <a:gd name="T25" fmla="*/ 2 h 183"/>
                <a:gd name="T26" fmla="*/ 2 w 2024"/>
                <a:gd name="T27" fmla="*/ 2 h 183"/>
                <a:gd name="T28" fmla="*/ 2 w 2024"/>
                <a:gd name="T29" fmla="*/ 2 h 183"/>
                <a:gd name="T30" fmla="*/ 2 w 2024"/>
                <a:gd name="T31" fmla="*/ 2 h 183"/>
                <a:gd name="T32" fmla="*/ 2 w 2024"/>
                <a:gd name="T33" fmla="*/ 2 h 183"/>
                <a:gd name="T34" fmla="*/ 2 w 2024"/>
                <a:gd name="T35" fmla="*/ 2 h 183"/>
                <a:gd name="T36" fmla="*/ 2 w 2024"/>
                <a:gd name="T37" fmla="*/ 2 h 183"/>
                <a:gd name="T38" fmla="*/ 2 w 2024"/>
                <a:gd name="T39" fmla="*/ 2 h 183"/>
                <a:gd name="T40" fmla="*/ 2 w 2024"/>
                <a:gd name="T41" fmla="*/ 2 h 183"/>
                <a:gd name="T42" fmla="*/ 2 w 2024"/>
                <a:gd name="T43" fmla="*/ 2 h 183"/>
                <a:gd name="T44" fmla="*/ 3 w 2024"/>
                <a:gd name="T45" fmla="*/ 2 h 183"/>
                <a:gd name="T46" fmla="*/ 3 w 2024"/>
                <a:gd name="T47" fmla="*/ 2 h 183"/>
                <a:gd name="T48" fmla="*/ 3 w 2024"/>
                <a:gd name="T49" fmla="*/ 2 h 1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024" h="183">
                  <a:moveTo>
                    <a:pt x="0" y="151"/>
                  </a:moveTo>
                  <a:cubicBezTo>
                    <a:pt x="92" y="131"/>
                    <a:pt x="185" y="111"/>
                    <a:pt x="248" y="103"/>
                  </a:cubicBezTo>
                  <a:cubicBezTo>
                    <a:pt x="311" y="95"/>
                    <a:pt x="336" y="99"/>
                    <a:pt x="376" y="103"/>
                  </a:cubicBezTo>
                  <a:cubicBezTo>
                    <a:pt x="416" y="107"/>
                    <a:pt x="453" y="119"/>
                    <a:pt x="488" y="127"/>
                  </a:cubicBezTo>
                  <a:cubicBezTo>
                    <a:pt x="523" y="135"/>
                    <a:pt x="553" y="142"/>
                    <a:pt x="584" y="151"/>
                  </a:cubicBezTo>
                  <a:cubicBezTo>
                    <a:pt x="615" y="160"/>
                    <a:pt x="636" y="183"/>
                    <a:pt x="672" y="183"/>
                  </a:cubicBezTo>
                  <a:cubicBezTo>
                    <a:pt x="708" y="183"/>
                    <a:pt x="763" y="164"/>
                    <a:pt x="800" y="151"/>
                  </a:cubicBezTo>
                  <a:cubicBezTo>
                    <a:pt x="837" y="138"/>
                    <a:pt x="861" y="119"/>
                    <a:pt x="896" y="103"/>
                  </a:cubicBezTo>
                  <a:cubicBezTo>
                    <a:pt x="931" y="87"/>
                    <a:pt x="980" y="63"/>
                    <a:pt x="1008" y="55"/>
                  </a:cubicBezTo>
                  <a:cubicBezTo>
                    <a:pt x="1036" y="47"/>
                    <a:pt x="1044" y="52"/>
                    <a:pt x="1064" y="55"/>
                  </a:cubicBezTo>
                  <a:cubicBezTo>
                    <a:pt x="1084" y="58"/>
                    <a:pt x="1105" y="62"/>
                    <a:pt x="1128" y="71"/>
                  </a:cubicBezTo>
                  <a:cubicBezTo>
                    <a:pt x="1151" y="80"/>
                    <a:pt x="1177" y="100"/>
                    <a:pt x="1200" y="111"/>
                  </a:cubicBezTo>
                  <a:cubicBezTo>
                    <a:pt x="1223" y="122"/>
                    <a:pt x="1243" y="127"/>
                    <a:pt x="1264" y="135"/>
                  </a:cubicBezTo>
                  <a:cubicBezTo>
                    <a:pt x="1285" y="143"/>
                    <a:pt x="1309" y="154"/>
                    <a:pt x="1328" y="159"/>
                  </a:cubicBezTo>
                  <a:cubicBezTo>
                    <a:pt x="1347" y="164"/>
                    <a:pt x="1356" y="167"/>
                    <a:pt x="1376" y="167"/>
                  </a:cubicBezTo>
                  <a:cubicBezTo>
                    <a:pt x="1396" y="167"/>
                    <a:pt x="1427" y="167"/>
                    <a:pt x="1448" y="159"/>
                  </a:cubicBezTo>
                  <a:cubicBezTo>
                    <a:pt x="1469" y="151"/>
                    <a:pt x="1481" y="136"/>
                    <a:pt x="1504" y="119"/>
                  </a:cubicBezTo>
                  <a:cubicBezTo>
                    <a:pt x="1527" y="102"/>
                    <a:pt x="1557" y="74"/>
                    <a:pt x="1584" y="55"/>
                  </a:cubicBezTo>
                  <a:cubicBezTo>
                    <a:pt x="1611" y="36"/>
                    <a:pt x="1637" y="14"/>
                    <a:pt x="1664" y="7"/>
                  </a:cubicBezTo>
                  <a:cubicBezTo>
                    <a:pt x="1691" y="0"/>
                    <a:pt x="1717" y="8"/>
                    <a:pt x="1744" y="15"/>
                  </a:cubicBezTo>
                  <a:cubicBezTo>
                    <a:pt x="1771" y="22"/>
                    <a:pt x="1802" y="35"/>
                    <a:pt x="1824" y="47"/>
                  </a:cubicBezTo>
                  <a:cubicBezTo>
                    <a:pt x="1846" y="59"/>
                    <a:pt x="1861" y="71"/>
                    <a:pt x="1880" y="87"/>
                  </a:cubicBezTo>
                  <a:cubicBezTo>
                    <a:pt x="1899" y="103"/>
                    <a:pt x="1920" y="128"/>
                    <a:pt x="1936" y="143"/>
                  </a:cubicBezTo>
                  <a:cubicBezTo>
                    <a:pt x="1952" y="158"/>
                    <a:pt x="1961" y="168"/>
                    <a:pt x="1976" y="175"/>
                  </a:cubicBezTo>
                  <a:cubicBezTo>
                    <a:pt x="1991" y="182"/>
                    <a:pt x="2007" y="182"/>
                    <a:pt x="2024" y="183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Freeform 48"/>
            <p:cNvSpPr>
              <a:spLocks/>
            </p:cNvSpPr>
            <p:nvPr/>
          </p:nvSpPr>
          <p:spPr bwMode="auto">
            <a:xfrm flipH="1">
              <a:off x="3199" y="2433"/>
              <a:ext cx="880" cy="124"/>
            </a:xfrm>
            <a:custGeom>
              <a:avLst/>
              <a:gdLst>
                <a:gd name="T0" fmla="*/ 0 w 2024"/>
                <a:gd name="T1" fmla="*/ 1 h 183"/>
                <a:gd name="T2" fmla="*/ 0 w 2024"/>
                <a:gd name="T3" fmla="*/ 1 h 183"/>
                <a:gd name="T4" fmla="*/ 0 w 2024"/>
                <a:gd name="T5" fmla="*/ 1 h 183"/>
                <a:gd name="T6" fmla="*/ 0 w 2024"/>
                <a:gd name="T7" fmla="*/ 1 h 183"/>
                <a:gd name="T8" fmla="*/ 0 w 2024"/>
                <a:gd name="T9" fmla="*/ 1 h 183"/>
                <a:gd name="T10" fmla="*/ 0 w 2024"/>
                <a:gd name="T11" fmla="*/ 1 h 183"/>
                <a:gd name="T12" fmla="*/ 0 w 2024"/>
                <a:gd name="T13" fmla="*/ 1 h 183"/>
                <a:gd name="T14" fmla="*/ 0 w 2024"/>
                <a:gd name="T15" fmla="*/ 1 h 183"/>
                <a:gd name="T16" fmla="*/ 0 w 2024"/>
                <a:gd name="T17" fmla="*/ 1 h 183"/>
                <a:gd name="T18" fmla="*/ 0 w 2024"/>
                <a:gd name="T19" fmla="*/ 1 h 183"/>
                <a:gd name="T20" fmla="*/ 0 w 2024"/>
                <a:gd name="T21" fmla="*/ 1 h 183"/>
                <a:gd name="T22" fmla="*/ 0 w 2024"/>
                <a:gd name="T23" fmla="*/ 1 h 183"/>
                <a:gd name="T24" fmla="*/ 0 w 2024"/>
                <a:gd name="T25" fmla="*/ 1 h 183"/>
                <a:gd name="T26" fmla="*/ 0 w 2024"/>
                <a:gd name="T27" fmla="*/ 1 h 183"/>
                <a:gd name="T28" fmla="*/ 0 w 2024"/>
                <a:gd name="T29" fmla="*/ 1 h 183"/>
                <a:gd name="T30" fmla="*/ 0 w 2024"/>
                <a:gd name="T31" fmla="*/ 1 h 183"/>
                <a:gd name="T32" fmla="*/ 0 w 2024"/>
                <a:gd name="T33" fmla="*/ 1 h 183"/>
                <a:gd name="T34" fmla="*/ 0 w 2024"/>
                <a:gd name="T35" fmla="*/ 1 h 183"/>
                <a:gd name="T36" fmla="*/ 0 w 2024"/>
                <a:gd name="T37" fmla="*/ 1 h 183"/>
                <a:gd name="T38" fmla="*/ 0 w 2024"/>
                <a:gd name="T39" fmla="*/ 1 h 183"/>
                <a:gd name="T40" fmla="*/ 0 w 2024"/>
                <a:gd name="T41" fmla="*/ 1 h 183"/>
                <a:gd name="T42" fmla="*/ 0 w 2024"/>
                <a:gd name="T43" fmla="*/ 1 h 183"/>
                <a:gd name="T44" fmla="*/ 0 w 2024"/>
                <a:gd name="T45" fmla="*/ 1 h 183"/>
                <a:gd name="T46" fmla="*/ 0 w 2024"/>
                <a:gd name="T47" fmla="*/ 1 h 183"/>
                <a:gd name="T48" fmla="*/ 0 w 2024"/>
                <a:gd name="T49" fmla="*/ 1 h 1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024" h="183">
                  <a:moveTo>
                    <a:pt x="0" y="151"/>
                  </a:moveTo>
                  <a:cubicBezTo>
                    <a:pt x="92" y="131"/>
                    <a:pt x="185" y="111"/>
                    <a:pt x="248" y="103"/>
                  </a:cubicBezTo>
                  <a:cubicBezTo>
                    <a:pt x="311" y="95"/>
                    <a:pt x="336" y="99"/>
                    <a:pt x="376" y="103"/>
                  </a:cubicBezTo>
                  <a:cubicBezTo>
                    <a:pt x="416" y="107"/>
                    <a:pt x="453" y="119"/>
                    <a:pt x="488" y="127"/>
                  </a:cubicBezTo>
                  <a:cubicBezTo>
                    <a:pt x="523" y="135"/>
                    <a:pt x="553" y="142"/>
                    <a:pt x="584" y="151"/>
                  </a:cubicBezTo>
                  <a:cubicBezTo>
                    <a:pt x="615" y="160"/>
                    <a:pt x="636" y="183"/>
                    <a:pt x="672" y="183"/>
                  </a:cubicBezTo>
                  <a:cubicBezTo>
                    <a:pt x="708" y="183"/>
                    <a:pt x="763" y="164"/>
                    <a:pt x="800" y="151"/>
                  </a:cubicBezTo>
                  <a:cubicBezTo>
                    <a:pt x="837" y="138"/>
                    <a:pt x="861" y="119"/>
                    <a:pt x="896" y="103"/>
                  </a:cubicBezTo>
                  <a:cubicBezTo>
                    <a:pt x="931" y="87"/>
                    <a:pt x="980" y="63"/>
                    <a:pt x="1008" y="55"/>
                  </a:cubicBezTo>
                  <a:cubicBezTo>
                    <a:pt x="1036" y="47"/>
                    <a:pt x="1044" y="52"/>
                    <a:pt x="1064" y="55"/>
                  </a:cubicBezTo>
                  <a:cubicBezTo>
                    <a:pt x="1084" y="58"/>
                    <a:pt x="1105" y="62"/>
                    <a:pt x="1128" y="71"/>
                  </a:cubicBezTo>
                  <a:cubicBezTo>
                    <a:pt x="1151" y="80"/>
                    <a:pt x="1177" y="100"/>
                    <a:pt x="1200" y="111"/>
                  </a:cubicBezTo>
                  <a:cubicBezTo>
                    <a:pt x="1223" y="122"/>
                    <a:pt x="1243" y="127"/>
                    <a:pt x="1264" y="135"/>
                  </a:cubicBezTo>
                  <a:cubicBezTo>
                    <a:pt x="1285" y="143"/>
                    <a:pt x="1309" y="154"/>
                    <a:pt x="1328" y="159"/>
                  </a:cubicBezTo>
                  <a:cubicBezTo>
                    <a:pt x="1347" y="164"/>
                    <a:pt x="1356" y="167"/>
                    <a:pt x="1376" y="167"/>
                  </a:cubicBezTo>
                  <a:cubicBezTo>
                    <a:pt x="1396" y="167"/>
                    <a:pt x="1427" y="167"/>
                    <a:pt x="1448" y="159"/>
                  </a:cubicBezTo>
                  <a:cubicBezTo>
                    <a:pt x="1469" y="151"/>
                    <a:pt x="1481" y="136"/>
                    <a:pt x="1504" y="119"/>
                  </a:cubicBezTo>
                  <a:cubicBezTo>
                    <a:pt x="1527" y="102"/>
                    <a:pt x="1557" y="74"/>
                    <a:pt x="1584" y="55"/>
                  </a:cubicBezTo>
                  <a:cubicBezTo>
                    <a:pt x="1611" y="36"/>
                    <a:pt x="1637" y="14"/>
                    <a:pt x="1664" y="7"/>
                  </a:cubicBezTo>
                  <a:cubicBezTo>
                    <a:pt x="1691" y="0"/>
                    <a:pt x="1717" y="8"/>
                    <a:pt x="1744" y="15"/>
                  </a:cubicBezTo>
                  <a:cubicBezTo>
                    <a:pt x="1771" y="22"/>
                    <a:pt x="1802" y="35"/>
                    <a:pt x="1824" y="47"/>
                  </a:cubicBezTo>
                  <a:cubicBezTo>
                    <a:pt x="1846" y="59"/>
                    <a:pt x="1861" y="71"/>
                    <a:pt x="1880" y="87"/>
                  </a:cubicBezTo>
                  <a:cubicBezTo>
                    <a:pt x="1899" y="103"/>
                    <a:pt x="1920" y="128"/>
                    <a:pt x="1936" y="143"/>
                  </a:cubicBezTo>
                  <a:cubicBezTo>
                    <a:pt x="1952" y="158"/>
                    <a:pt x="1961" y="168"/>
                    <a:pt x="1976" y="175"/>
                  </a:cubicBezTo>
                  <a:cubicBezTo>
                    <a:pt x="1991" y="182"/>
                    <a:pt x="2007" y="182"/>
                    <a:pt x="2024" y="183"/>
                  </a:cubicBezTo>
                </a:path>
              </a:pathLst>
            </a:custGeom>
            <a:noFill/>
            <a:ln w="38100" cmpd="sng">
              <a:solidFill>
                <a:srgbClr val="99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Freeform 49"/>
            <p:cNvSpPr>
              <a:spLocks/>
            </p:cNvSpPr>
            <p:nvPr/>
          </p:nvSpPr>
          <p:spPr bwMode="auto">
            <a:xfrm>
              <a:off x="3369" y="2426"/>
              <a:ext cx="57" cy="131"/>
            </a:xfrm>
            <a:custGeom>
              <a:avLst/>
              <a:gdLst>
                <a:gd name="T0" fmla="*/ 0 w 72"/>
                <a:gd name="T1" fmla="*/ 0 h 160"/>
                <a:gd name="T2" fmla="*/ 2 w 72"/>
                <a:gd name="T3" fmla="*/ 2 h 160"/>
                <a:gd name="T4" fmla="*/ 2 w 72"/>
                <a:gd name="T5" fmla="*/ 2 h 160"/>
                <a:gd name="T6" fmla="*/ 2 w 72"/>
                <a:gd name="T7" fmla="*/ 2 h 1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160">
                  <a:moveTo>
                    <a:pt x="0" y="0"/>
                  </a:moveTo>
                  <a:cubicBezTo>
                    <a:pt x="1" y="17"/>
                    <a:pt x="3" y="35"/>
                    <a:pt x="8" y="56"/>
                  </a:cubicBezTo>
                  <a:cubicBezTo>
                    <a:pt x="13" y="77"/>
                    <a:pt x="21" y="111"/>
                    <a:pt x="32" y="128"/>
                  </a:cubicBezTo>
                  <a:cubicBezTo>
                    <a:pt x="43" y="145"/>
                    <a:pt x="57" y="152"/>
                    <a:pt x="72" y="16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Freeform 50"/>
            <p:cNvSpPr>
              <a:spLocks/>
            </p:cNvSpPr>
            <p:nvPr/>
          </p:nvSpPr>
          <p:spPr bwMode="auto">
            <a:xfrm flipH="1">
              <a:off x="3325" y="2407"/>
              <a:ext cx="1163" cy="156"/>
            </a:xfrm>
            <a:custGeom>
              <a:avLst/>
              <a:gdLst>
                <a:gd name="T0" fmla="*/ 0 w 2024"/>
                <a:gd name="T1" fmla="*/ 3 h 183"/>
                <a:gd name="T2" fmla="*/ 1 w 2024"/>
                <a:gd name="T3" fmla="*/ 3 h 183"/>
                <a:gd name="T4" fmla="*/ 1 w 2024"/>
                <a:gd name="T5" fmla="*/ 3 h 183"/>
                <a:gd name="T6" fmla="*/ 1 w 2024"/>
                <a:gd name="T7" fmla="*/ 3 h 183"/>
                <a:gd name="T8" fmla="*/ 1 w 2024"/>
                <a:gd name="T9" fmla="*/ 3 h 183"/>
                <a:gd name="T10" fmla="*/ 1 w 2024"/>
                <a:gd name="T11" fmla="*/ 3 h 183"/>
                <a:gd name="T12" fmla="*/ 1 w 2024"/>
                <a:gd name="T13" fmla="*/ 3 h 183"/>
                <a:gd name="T14" fmla="*/ 1 w 2024"/>
                <a:gd name="T15" fmla="*/ 3 h 183"/>
                <a:gd name="T16" fmla="*/ 1 w 2024"/>
                <a:gd name="T17" fmla="*/ 3 h 183"/>
                <a:gd name="T18" fmla="*/ 1 w 2024"/>
                <a:gd name="T19" fmla="*/ 3 h 183"/>
                <a:gd name="T20" fmla="*/ 1 w 2024"/>
                <a:gd name="T21" fmla="*/ 3 h 183"/>
                <a:gd name="T22" fmla="*/ 1 w 2024"/>
                <a:gd name="T23" fmla="*/ 3 h 183"/>
                <a:gd name="T24" fmla="*/ 1 w 2024"/>
                <a:gd name="T25" fmla="*/ 3 h 183"/>
                <a:gd name="T26" fmla="*/ 1 w 2024"/>
                <a:gd name="T27" fmla="*/ 3 h 183"/>
                <a:gd name="T28" fmla="*/ 1 w 2024"/>
                <a:gd name="T29" fmla="*/ 3 h 183"/>
                <a:gd name="T30" fmla="*/ 1 w 2024"/>
                <a:gd name="T31" fmla="*/ 3 h 183"/>
                <a:gd name="T32" fmla="*/ 1 w 2024"/>
                <a:gd name="T33" fmla="*/ 3 h 183"/>
                <a:gd name="T34" fmla="*/ 1 w 2024"/>
                <a:gd name="T35" fmla="*/ 3 h 183"/>
                <a:gd name="T36" fmla="*/ 1 w 2024"/>
                <a:gd name="T37" fmla="*/ 3 h 183"/>
                <a:gd name="T38" fmla="*/ 1 w 2024"/>
                <a:gd name="T39" fmla="*/ 3 h 183"/>
                <a:gd name="T40" fmla="*/ 1 w 2024"/>
                <a:gd name="T41" fmla="*/ 3 h 183"/>
                <a:gd name="T42" fmla="*/ 1 w 2024"/>
                <a:gd name="T43" fmla="*/ 3 h 183"/>
                <a:gd name="T44" fmla="*/ 1 w 2024"/>
                <a:gd name="T45" fmla="*/ 3 h 183"/>
                <a:gd name="T46" fmla="*/ 1 w 2024"/>
                <a:gd name="T47" fmla="*/ 3 h 183"/>
                <a:gd name="T48" fmla="*/ 1 w 2024"/>
                <a:gd name="T49" fmla="*/ 3 h 1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024" h="183">
                  <a:moveTo>
                    <a:pt x="0" y="151"/>
                  </a:moveTo>
                  <a:cubicBezTo>
                    <a:pt x="92" y="131"/>
                    <a:pt x="185" y="111"/>
                    <a:pt x="248" y="103"/>
                  </a:cubicBezTo>
                  <a:cubicBezTo>
                    <a:pt x="311" y="95"/>
                    <a:pt x="336" y="99"/>
                    <a:pt x="376" y="103"/>
                  </a:cubicBezTo>
                  <a:cubicBezTo>
                    <a:pt x="416" y="107"/>
                    <a:pt x="453" y="119"/>
                    <a:pt x="488" y="127"/>
                  </a:cubicBezTo>
                  <a:cubicBezTo>
                    <a:pt x="523" y="135"/>
                    <a:pt x="553" y="142"/>
                    <a:pt x="584" y="151"/>
                  </a:cubicBezTo>
                  <a:cubicBezTo>
                    <a:pt x="615" y="160"/>
                    <a:pt x="636" y="183"/>
                    <a:pt x="672" y="183"/>
                  </a:cubicBezTo>
                  <a:cubicBezTo>
                    <a:pt x="708" y="183"/>
                    <a:pt x="763" y="164"/>
                    <a:pt x="800" y="151"/>
                  </a:cubicBezTo>
                  <a:cubicBezTo>
                    <a:pt x="837" y="138"/>
                    <a:pt x="861" y="119"/>
                    <a:pt x="896" y="103"/>
                  </a:cubicBezTo>
                  <a:cubicBezTo>
                    <a:pt x="931" y="87"/>
                    <a:pt x="980" y="63"/>
                    <a:pt x="1008" y="55"/>
                  </a:cubicBezTo>
                  <a:cubicBezTo>
                    <a:pt x="1036" y="47"/>
                    <a:pt x="1044" y="52"/>
                    <a:pt x="1064" y="55"/>
                  </a:cubicBezTo>
                  <a:cubicBezTo>
                    <a:pt x="1084" y="58"/>
                    <a:pt x="1105" y="62"/>
                    <a:pt x="1128" y="71"/>
                  </a:cubicBezTo>
                  <a:cubicBezTo>
                    <a:pt x="1151" y="80"/>
                    <a:pt x="1177" y="100"/>
                    <a:pt x="1200" y="111"/>
                  </a:cubicBezTo>
                  <a:cubicBezTo>
                    <a:pt x="1223" y="122"/>
                    <a:pt x="1243" y="127"/>
                    <a:pt x="1264" y="135"/>
                  </a:cubicBezTo>
                  <a:cubicBezTo>
                    <a:pt x="1285" y="143"/>
                    <a:pt x="1309" y="154"/>
                    <a:pt x="1328" y="159"/>
                  </a:cubicBezTo>
                  <a:cubicBezTo>
                    <a:pt x="1347" y="164"/>
                    <a:pt x="1356" y="167"/>
                    <a:pt x="1376" y="167"/>
                  </a:cubicBezTo>
                  <a:cubicBezTo>
                    <a:pt x="1396" y="167"/>
                    <a:pt x="1427" y="167"/>
                    <a:pt x="1448" y="159"/>
                  </a:cubicBezTo>
                  <a:cubicBezTo>
                    <a:pt x="1469" y="151"/>
                    <a:pt x="1481" y="136"/>
                    <a:pt x="1504" y="119"/>
                  </a:cubicBezTo>
                  <a:cubicBezTo>
                    <a:pt x="1527" y="102"/>
                    <a:pt x="1557" y="74"/>
                    <a:pt x="1584" y="55"/>
                  </a:cubicBezTo>
                  <a:cubicBezTo>
                    <a:pt x="1611" y="36"/>
                    <a:pt x="1637" y="14"/>
                    <a:pt x="1664" y="7"/>
                  </a:cubicBezTo>
                  <a:cubicBezTo>
                    <a:pt x="1691" y="0"/>
                    <a:pt x="1717" y="8"/>
                    <a:pt x="1744" y="15"/>
                  </a:cubicBezTo>
                  <a:cubicBezTo>
                    <a:pt x="1771" y="22"/>
                    <a:pt x="1802" y="35"/>
                    <a:pt x="1824" y="47"/>
                  </a:cubicBezTo>
                  <a:cubicBezTo>
                    <a:pt x="1846" y="59"/>
                    <a:pt x="1861" y="71"/>
                    <a:pt x="1880" y="87"/>
                  </a:cubicBezTo>
                  <a:cubicBezTo>
                    <a:pt x="1899" y="103"/>
                    <a:pt x="1920" y="128"/>
                    <a:pt x="1936" y="143"/>
                  </a:cubicBezTo>
                  <a:cubicBezTo>
                    <a:pt x="1952" y="158"/>
                    <a:pt x="1961" y="168"/>
                    <a:pt x="1976" y="175"/>
                  </a:cubicBezTo>
                  <a:cubicBezTo>
                    <a:pt x="1991" y="182"/>
                    <a:pt x="2007" y="182"/>
                    <a:pt x="2024" y="183"/>
                  </a:cubicBezTo>
                </a:path>
              </a:pathLst>
            </a:custGeom>
            <a:noFill/>
            <a:ln w="38100" cmpd="sng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51"/>
            <p:cNvSpPr>
              <a:spLocks noChangeShapeType="1"/>
            </p:cNvSpPr>
            <p:nvPr/>
          </p:nvSpPr>
          <p:spPr bwMode="auto">
            <a:xfrm flipH="1">
              <a:off x="2885" y="440"/>
              <a:ext cx="0" cy="21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1" name="Group 52"/>
            <p:cNvGrpSpPr>
              <a:grpSpLocks/>
            </p:cNvGrpSpPr>
            <p:nvPr/>
          </p:nvGrpSpPr>
          <p:grpSpPr bwMode="auto">
            <a:xfrm>
              <a:off x="3656" y="1247"/>
              <a:ext cx="1201" cy="650"/>
              <a:chOff x="3696" y="855"/>
              <a:chExt cx="1201" cy="650"/>
            </a:xfrm>
          </p:grpSpPr>
          <p:sp>
            <p:nvSpPr>
              <p:cNvPr id="26675" name="Line 53"/>
              <p:cNvSpPr>
                <a:spLocks noChangeShapeType="1"/>
              </p:cNvSpPr>
              <p:nvPr/>
            </p:nvSpPr>
            <p:spPr bwMode="auto">
              <a:xfrm>
                <a:off x="3696" y="920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99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6" name="Line 54"/>
              <p:cNvSpPr>
                <a:spLocks noChangeShapeType="1"/>
              </p:cNvSpPr>
              <p:nvPr/>
            </p:nvSpPr>
            <p:spPr bwMode="auto">
              <a:xfrm>
                <a:off x="3704" y="1152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55"/>
              <p:cNvSpPr>
                <a:spLocks noChangeShapeType="1"/>
              </p:cNvSpPr>
              <p:nvPr/>
            </p:nvSpPr>
            <p:spPr bwMode="auto">
              <a:xfrm>
                <a:off x="3704" y="1376"/>
                <a:ext cx="30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8" name="WordArt 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6" y="1095"/>
                <a:ext cx="796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b="1" kern="10">
                    <a:ln w="9525">
                      <a:solidFill>
                        <a:srgbClr val="00CC00"/>
                      </a:solidFill>
                      <a:round/>
                      <a:headEnd/>
                      <a:tailEnd/>
                    </a:ln>
                    <a:solidFill>
                      <a:srgbClr val="00CC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550 nm</a:t>
                </a:r>
              </a:p>
            </p:txBody>
          </p:sp>
          <p:sp>
            <p:nvSpPr>
              <p:cNvPr id="26679" name="WordArt 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02" y="1343"/>
                <a:ext cx="795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b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650 nm</a:t>
                </a:r>
              </a:p>
            </p:txBody>
          </p:sp>
          <p:sp>
            <p:nvSpPr>
              <p:cNvPr id="26680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087" y="855"/>
                <a:ext cx="795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2000" b="1" kern="10">
                    <a:ln w="9525">
                      <a:solidFill>
                        <a:srgbClr val="9900FF"/>
                      </a:solidFill>
                      <a:round/>
                      <a:headEnd/>
                      <a:tailEnd/>
                    </a:ln>
                    <a:solidFill>
                      <a:srgbClr val="99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450 nm</a:t>
                </a:r>
              </a:p>
            </p:txBody>
          </p:sp>
        </p:grpSp>
        <p:sp>
          <p:nvSpPr>
            <p:cNvPr id="26642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2977" y="491"/>
              <a:ext cx="702" cy="2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相对光强</a:t>
              </a:r>
              <a:endParaRPr lang="en-US" sz="3600" b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6643" name="Line 60"/>
            <p:cNvSpPr>
              <a:spLocks noChangeShapeType="1"/>
            </p:cNvSpPr>
            <p:nvPr/>
          </p:nvSpPr>
          <p:spPr bwMode="auto">
            <a:xfrm>
              <a:off x="736" y="2570"/>
              <a:ext cx="4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2848" y="2632"/>
              <a:ext cx="11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26645" name="Line 62"/>
            <p:cNvSpPr>
              <a:spLocks noChangeShapeType="1"/>
            </p:cNvSpPr>
            <p:nvPr/>
          </p:nvSpPr>
          <p:spPr bwMode="auto">
            <a:xfrm flipH="1" flipV="1">
              <a:off x="3315" y="2873"/>
              <a:ext cx="8" cy="7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3925" y="2636"/>
              <a:ext cx="49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647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3742" y="2637"/>
              <a:ext cx="48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solidFill>
                    <a:srgbClr val="9900FF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26648" name="Group 65"/>
            <p:cNvGrpSpPr>
              <a:grpSpLocks/>
            </p:cNvGrpSpPr>
            <p:nvPr/>
          </p:nvGrpSpPr>
          <p:grpSpPr bwMode="auto">
            <a:xfrm>
              <a:off x="4200" y="2194"/>
              <a:ext cx="707" cy="171"/>
              <a:chOff x="1080" y="1418"/>
              <a:chExt cx="779" cy="251"/>
            </a:xfrm>
          </p:grpSpPr>
          <p:sp>
            <p:nvSpPr>
              <p:cNvPr id="26672" name="WordArt 6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14" y="1458"/>
                <a:ext cx="145" cy="21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 panose="05050102010706020507" pitchFamily="18" charset="2"/>
                  </a:rPr>
                  <a:t>q</a:t>
                </a:r>
              </a:p>
            </p:txBody>
          </p:sp>
          <p:sp>
            <p:nvSpPr>
              <p:cNvPr id="26673" name="WordArt 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80" y="1441"/>
                <a:ext cx="155" cy="2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6674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66" y="1418"/>
                <a:ext cx="399" cy="2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cs typeface="Arial" panose="020B0604020202020204" pitchFamily="34" charset="0"/>
                  </a:rPr>
                  <a:t>sin</a:t>
                </a:r>
              </a:p>
            </p:txBody>
          </p:sp>
        </p:grpSp>
        <p:sp>
          <p:nvSpPr>
            <p:cNvPr id="26649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5030" y="2221"/>
              <a:ext cx="127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208"/>
                </a:avLst>
              </a:prstTxWarp>
            </a:bodyPr>
            <a:lstStyle/>
            <a:p>
              <a:pPr algn="ctr"/>
              <a:r>
                <a:rPr 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26650" name="Line 70"/>
            <p:cNvSpPr>
              <a:spLocks noChangeShapeType="1"/>
            </p:cNvSpPr>
            <p:nvPr/>
          </p:nvSpPr>
          <p:spPr bwMode="auto">
            <a:xfrm flipH="1">
              <a:off x="4912" y="2208"/>
              <a:ext cx="120" cy="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2520" y="2724"/>
              <a:ext cx="66" cy="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3175">
                    <a:solidFill>
                      <a:srgbClr val="9900FF"/>
                    </a:solidFill>
                    <a:round/>
                    <a:headEnd/>
                    <a:tailEnd/>
                  </a:ln>
                  <a:solidFill>
                    <a:srgbClr val="9900FF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6652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2598" y="2643"/>
              <a:ext cx="39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653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3158" y="2643"/>
              <a:ext cx="39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654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2312" y="2724"/>
              <a:ext cx="66" cy="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317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6655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390" y="2643"/>
              <a:ext cx="39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656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3398" y="2643"/>
              <a:ext cx="39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657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3485" y="2636"/>
              <a:ext cx="49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solidFill>
                    <a:srgbClr val="9900FF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658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2237" y="2636"/>
              <a:ext cx="49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solidFill>
                    <a:srgbClr val="9900FF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659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1773" y="2644"/>
              <a:ext cx="49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6660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4470" y="2629"/>
              <a:ext cx="48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661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1896" y="2724"/>
              <a:ext cx="66" cy="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3175">
                    <a:solidFill>
                      <a:srgbClr val="9900FF"/>
                    </a:solidFill>
                    <a:round/>
                    <a:headEnd/>
                    <a:tailEnd/>
                  </a:ln>
                  <a:solidFill>
                    <a:srgbClr val="9900FF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6662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2144" y="2724"/>
              <a:ext cx="66" cy="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3175">
                    <a:solidFill>
                      <a:srgbClr val="9900FF"/>
                    </a:solidFill>
                    <a:round/>
                    <a:headEnd/>
                    <a:tailEnd/>
                  </a:ln>
                  <a:solidFill>
                    <a:srgbClr val="9900FF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6663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998" y="2637"/>
              <a:ext cx="48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9900FF"/>
                    </a:solidFill>
                    <a:round/>
                    <a:headEnd/>
                    <a:tailEnd/>
                  </a:ln>
                  <a:solidFill>
                    <a:srgbClr val="9900FF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664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1688" y="2724"/>
              <a:ext cx="66" cy="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317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6665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1254" y="2637"/>
              <a:ext cx="48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b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666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1152" y="2724"/>
              <a:ext cx="66" cy="3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317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6667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486" y="989"/>
              <a:ext cx="175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8208"/>
                </a:avLst>
              </a:prstTxWarp>
            </a:bodyPr>
            <a:lstStyle/>
            <a:p>
              <a:pPr algn="ctr"/>
              <a:r>
                <a:rPr 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31832" name="WordArt 88">
              <a:extLst>
                <a:ext uri="{FF2B5EF4-FFF2-40B4-BE49-F238E27FC236}"/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823" y="1023"/>
              <a:ext cx="1410" cy="23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b="1" kern="10" dirty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缝宽一定</a:t>
              </a:r>
              <a:r>
                <a:rPr lang="en-US" altLang="zh-CN" b="1" kern="10" dirty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</a:t>
              </a:r>
              <a:r>
                <a:rPr lang="zh-CN" altLang="en-US" b="1" kern="10" dirty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波长越长</a:t>
              </a:r>
              <a:r>
                <a:rPr lang="en-US" altLang="zh-CN" b="1" kern="10" dirty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</a:t>
              </a:r>
              <a:endParaRPr lang="zh-CN" altLang="en-US" b="1" kern="1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1833" name="WordArt 89">
              <a:extLst>
                <a:ext uri="{FF2B5EF4-FFF2-40B4-BE49-F238E27FC236}"/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821" y="1385"/>
              <a:ext cx="1426" cy="22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b="1" kern="10" dirty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则各级衍射角越大</a:t>
              </a:r>
              <a:r>
                <a:rPr lang="en-US" altLang="zh-CN" sz="3600" b="1" kern="10" dirty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</a:t>
              </a:r>
              <a:endParaRPr lang="zh-CN" altLang="en-US" sz="3600" b="1" kern="1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1834" name="WordArt 90">
              <a:extLst>
                <a:ext uri="{FF2B5EF4-FFF2-40B4-BE49-F238E27FC236}"/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926" y="1703"/>
              <a:ext cx="1091" cy="23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zh-CN" altLang="en-US" sz="3600" b="1" kern="10" dirty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中央明纹越宽</a:t>
              </a:r>
              <a:r>
                <a:rPr lang="en-US" altLang="zh-CN" sz="3600" b="1" kern="10" dirty="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.</a:t>
              </a:r>
              <a:endParaRPr lang="zh-CN" altLang="en-US" sz="3600" b="1" kern="10" dirty="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6671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3847" y="987"/>
              <a:ext cx="610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波长</a:t>
              </a:r>
              <a:endParaRPr lang="en-US" sz="3600" b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2F2F2"/>
            </a:gs>
            <a:gs pos="48000">
              <a:srgbClr val="D9D9D9"/>
            </a:gs>
            <a:gs pos="100000">
              <a:srgbClr val="F2F2F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6319838" y="1346200"/>
            <a:ext cx="2233612" cy="4764088"/>
          </a:xfrm>
          <a:prstGeom prst="rect">
            <a:avLst/>
          </a:prstGeom>
          <a:gradFill rotWithShape="0">
            <a:gsLst>
              <a:gs pos="0">
                <a:srgbClr val="110D07"/>
              </a:gs>
              <a:gs pos="50000">
                <a:srgbClr val="2A2100"/>
              </a:gs>
              <a:gs pos="100000">
                <a:srgbClr val="110D07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27651" name="Group 6"/>
          <p:cNvGrpSpPr>
            <a:grpSpLocks/>
          </p:cNvGrpSpPr>
          <p:nvPr/>
        </p:nvGrpSpPr>
        <p:grpSpPr bwMode="auto">
          <a:xfrm>
            <a:off x="1404938" y="2867025"/>
            <a:ext cx="7156450" cy="1581150"/>
            <a:chOff x="855" y="1600"/>
            <a:chExt cx="4357" cy="1094"/>
          </a:xfrm>
        </p:grpSpPr>
        <p:sp>
          <p:nvSpPr>
            <p:cNvPr id="27719" name="AutoShape 7"/>
            <p:cNvSpPr>
              <a:spLocks noChangeArrowheads="1"/>
            </p:cNvSpPr>
            <p:nvPr/>
          </p:nvSpPr>
          <p:spPr bwMode="auto">
            <a:xfrm rot="5400000">
              <a:off x="772" y="1691"/>
              <a:ext cx="1086" cy="9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90 w 21600"/>
                <a:gd name="T13" fmla="*/ 1878 h 21600"/>
                <a:gd name="T14" fmla="*/ 19710 w 21600"/>
                <a:gd name="T15" fmla="*/ 197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6" y="21600"/>
                  </a:lnTo>
                  <a:lnTo>
                    <a:pt x="2143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E77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0" name="AutoShape 8"/>
            <p:cNvSpPr>
              <a:spLocks noChangeArrowheads="1"/>
            </p:cNvSpPr>
            <p:nvPr/>
          </p:nvSpPr>
          <p:spPr bwMode="auto">
            <a:xfrm rot="5400000">
              <a:off x="2252" y="1283"/>
              <a:ext cx="1030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3 w 21600"/>
                <a:gd name="T13" fmla="*/ 1804 h 21600"/>
                <a:gd name="T14" fmla="*/ 19797 w 21600"/>
                <a:gd name="T15" fmla="*/ 197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E77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1" name="Rectangle 9"/>
            <p:cNvSpPr>
              <a:spLocks noChangeArrowheads="1"/>
            </p:cNvSpPr>
            <p:nvPr/>
          </p:nvSpPr>
          <p:spPr bwMode="auto">
            <a:xfrm>
              <a:off x="3837" y="1864"/>
              <a:ext cx="1375" cy="472"/>
            </a:xfrm>
            <a:prstGeom prst="rect">
              <a:avLst/>
            </a:prstGeom>
            <a:gradFill rotWithShape="0">
              <a:gsLst>
                <a:gs pos="0">
                  <a:srgbClr val="4C431D"/>
                </a:gs>
                <a:gs pos="50000">
                  <a:srgbClr val="FFE161"/>
                </a:gs>
                <a:gs pos="100000">
                  <a:srgbClr val="4C431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0730" name="Group 10"/>
          <p:cNvGrpSpPr>
            <a:grpSpLocks/>
          </p:cNvGrpSpPr>
          <p:nvPr/>
        </p:nvGrpSpPr>
        <p:grpSpPr bwMode="auto">
          <a:xfrm>
            <a:off x="1443038" y="2247900"/>
            <a:ext cx="7104062" cy="2801938"/>
            <a:chOff x="879" y="1172"/>
            <a:chExt cx="4325" cy="1938"/>
          </a:xfrm>
        </p:grpSpPr>
        <p:sp>
          <p:nvSpPr>
            <p:cNvPr id="27709" name="AutoShape 11"/>
            <p:cNvSpPr>
              <a:spLocks noChangeArrowheads="1"/>
            </p:cNvSpPr>
            <p:nvPr/>
          </p:nvSpPr>
          <p:spPr bwMode="auto">
            <a:xfrm rot="5400000">
              <a:off x="760" y="1695"/>
              <a:ext cx="1102" cy="8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860 w 21600"/>
                <a:gd name="T13" fmla="*/ 6850 h 21600"/>
                <a:gd name="T14" fmla="*/ 14740 w 21600"/>
                <a:gd name="T15" fmla="*/ 147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111" y="21600"/>
                  </a:lnTo>
                  <a:lnTo>
                    <a:pt x="1148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E77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AutoShape 12"/>
            <p:cNvSpPr>
              <a:spLocks noChangeArrowheads="1"/>
            </p:cNvSpPr>
            <p:nvPr/>
          </p:nvSpPr>
          <p:spPr bwMode="auto">
            <a:xfrm rot="5400000">
              <a:off x="1924" y="1323"/>
              <a:ext cx="1686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6 w 21600"/>
                <a:gd name="T13" fmla="*/ 1804 h 21600"/>
                <a:gd name="T14" fmla="*/ 19806 w 21600"/>
                <a:gd name="T15" fmla="*/ 197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E77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11" name="Group 13"/>
            <p:cNvGrpSpPr>
              <a:grpSpLocks/>
            </p:cNvGrpSpPr>
            <p:nvPr/>
          </p:nvGrpSpPr>
          <p:grpSpPr bwMode="auto">
            <a:xfrm>
              <a:off x="3845" y="1172"/>
              <a:ext cx="1359" cy="1938"/>
              <a:chOff x="2149" y="500"/>
              <a:chExt cx="1335" cy="3242"/>
            </a:xfrm>
          </p:grpSpPr>
          <p:sp>
            <p:nvSpPr>
              <p:cNvPr id="27712" name="Rectangle 14"/>
              <p:cNvSpPr>
                <a:spLocks noChangeArrowheads="1"/>
              </p:cNvSpPr>
              <p:nvPr/>
            </p:nvSpPr>
            <p:spPr bwMode="auto">
              <a:xfrm>
                <a:off x="2157" y="2522"/>
                <a:ext cx="1316" cy="408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7C64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13" name="Rectangle 15"/>
              <p:cNvSpPr>
                <a:spLocks noChangeArrowheads="1"/>
              </p:cNvSpPr>
              <p:nvPr/>
            </p:nvSpPr>
            <p:spPr bwMode="auto">
              <a:xfrm>
                <a:off x="2160" y="2929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4A3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14" name="Rectangle 16"/>
              <p:cNvSpPr>
                <a:spLocks noChangeArrowheads="1"/>
              </p:cNvSpPr>
              <p:nvPr/>
            </p:nvSpPr>
            <p:spPr bwMode="auto">
              <a:xfrm>
                <a:off x="2157" y="1310"/>
                <a:ext cx="1315" cy="408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7C64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15" name="Rectangle 17"/>
              <p:cNvSpPr>
                <a:spLocks noChangeArrowheads="1"/>
              </p:cNvSpPr>
              <p:nvPr/>
            </p:nvSpPr>
            <p:spPr bwMode="auto">
              <a:xfrm>
                <a:off x="2160" y="907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4A3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16" name="Rectangle 18"/>
              <p:cNvSpPr>
                <a:spLocks noChangeArrowheads="1"/>
              </p:cNvSpPr>
              <p:nvPr/>
            </p:nvSpPr>
            <p:spPr bwMode="auto">
              <a:xfrm>
                <a:off x="2149" y="1724"/>
                <a:ext cx="1327" cy="79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E161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17" name="Rectangle 19"/>
              <p:cNvSpPr>
                <a:spLocks noChangeArrowheads="1"/>
              </p:cNvSpPr>
              <p:nvPr/>
            </p:nvSpPr>
            <p:spPr bwMode="auto">
              <a:xfrm>
                <a:off x="2160" y="500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221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18" name="Rectangle 20"/>
              <p:cNvSpPr>
                <a:spLocks noChangeArrowheads="1"/>
              </p:cNvSpPr>
              <p:nvPr/>
            </p:nvSpPr>
            <p:spPr bwMode="auto">
              <a:xfrm>
                <a:off x="2168" y="3332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221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741" name="Group 21"/>
          <p:cNvGrpSpPr>
            <a:grpSpLocks/>
          </p:cNvGrpSpPr>
          <p:nvPr/>
        </p:nvGrpSpPr>
        <p:grpSpPr bwMode="auto">
          <a:xfrm>
            <a:off x="1654175" y="1773238"/>
            <a:ext cx="6880225" cy="3762375"/>
            <a:chOff x="1007" y="844"/>
            <a:chExt cx="4189" cy="2602"/>
          </a:xfrm>
        </p:grpSpPr>
        <p:sp>
          <p:nvSpPr>
            <p:cNvPr id="27699" name="AutoShape 22"/>
            <p:cNvSpPr>
              <a:spLocks noChangeArrowheads="1"/>
            </p:cNvSpPr>
            <p:nvPr/>
          </p:nvSpPr>
          <p:spPr bwMode="auto">
            <a:xfrm rot="5400000">
              <a:off x="556" y="1715"/>
              <a:ext cx="1742" cy="8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6857 w 21600"/>
                <a:gd name="T13" fmla="*/ 6866 h 21600"/>
                <a:gd name="T14" fmla="*/ 14743 w 21600"/>
                <a:gd name="T15" fmla="*/ 1473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111" y="21600"/>
                  </a:lnTo>
                  <a:lnTo>
                    <a:pt x="1148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E77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AutoShape 23"/>
            <p:cNvSpPr>
              <a:spLocks noChangeArrowheads="1"/>
            </p:cNvSpPr>
            <p:nvPr/>
          </p:nvSpPr>
          <p:spPr bwMode="auto">
            <a:xfrm rot="5400000">
              <a:off x="1568" y="1295"/>
              <a:ext cx="2414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799 w 21600"/>
                <a:gd name="T13" fmla="*/ 1804 h 21600"/>
                <a:gd name="T14" fmla="*/ 19801 w 21600"/>
                <a:gd name="T15" fmla="*/ 197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E77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701" name="Group 24"/>
            <p:cNvGrpSpPr>
              <a:grpSpLocks/>
            </p:cNvGrpSpPr>
            <p:nvPr/>
          </p:nvGrpSpPr>
          <p:grpSpPr bwMode="auto">
            <a:xfrm>
              <a:off x="3837" y="844"/>
              <a:ext cx="1359" cy="2602"/>
              <a:chOff x="2149" y="500"/>
              <a:chExt cx="1335" cy="3242"/>
            </a:xfrm>
          </p:grpSpPr>
          <p:sp>
            <p:nvSpPr>
              <p:cNvPr id="27702" name="Rectangle 25"/>
              <p:cNvSpPr>
                <a:spLocks noChangeArrowheads="1"/>
              </p:cNvSpPr>
              <p:nvPr/>
            </p:nvSpPr>
            <p:spPr bwMode="auto">
              <a:xfrm>
                <a:off x="2157" y="2522"/>
                <a:ext cx="1316" cy="408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7C64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03" name="Rectangle 26"/>
              <p:cNvSpPr>
                <a:spLocks noChangeArrowheads="1"/>
              </p:cNvSpPr>
              <p:nvPr/>
            </p:nvSpPr>
            <p:spPr bwMode="auto">
              <a:xfrm>
                <a:off x="2160" y="2929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4A3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04" name="Rectangle 27"/>
              <p:cNvSpPr>
                <a:spLocks noChangeArrowheads="1"/>
              </p:cNvSpPr>
              <p:nvPr/>
            </p:nvSpPr>
            <p:spPr bwMode="auto">
              <a:xfrm>
                <a:off x="2157" y="1310"/>
                <a:ext cx="1315" cy="408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7C64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05" name="Rectangle 28"/>
              <p:cNvSpPr>
                <a:spLocks noChangeArrowheads="1"/>
              </p:cNvSpPr>
              <p:nvPr/>
            </p:nvSpPr>
            <p:spPr bwMode="auto">
              <a:xfrm>
                <a:off x="2160" y="907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4A3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06" name="Rectangle 29"/>
              <p:cNvSpPr>
                <a:spLocks noChangeArrowheads="1"/>
              </p:cNvSpPr>
              <p:nvPr/>
            </p:nvSpPr>
            <p:spPr bwMode="auto">
              <a:xfrm>
                <a:off x="2149" y="1724"/>
                <a:ext cx="1327" cy="79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E161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07" name="Rectangle 30"/>
              <p:cNvSpPr>
                <a:spLocks noChangeArrowheads="1"/>
              </p:cNvSpPr>
              <p:nvPr/>
            </p:nvSpPr>
            <p:spPr bwMode="auto">
              <a:xfrm>
                <a:off x="2160" y="500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221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708" name="Rectangle 31"/>
              <p:cNvSpPr>
                <a:spLocks noChangeArrowheads="1"/>
              </p:cNvSpPr>
              <p:nvPr/>
            </p:nvSpPr>
            <p:spPr bwMode="auto">
              <a:xfrm>
                <a:off x="2168" y="3332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221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1706563" y="1143000"/>
            <a:ext cx="6815137" cy="5005388"/>
            <a:chOff x="1039" y="408"/>
            <a:chExt cx="4149" cy="3462"/>
          </a:xfrm>
        </p:grpSpPr>
        <p:sp>
          <p:nvSpPr>
            <p:cNvPr id="27689" name="AutoShape 33"/>
            <p:cNvSpPr>
              <a:spLocks noChangeArrowheads="1"/>
            </p:cNvSpPr>
            <p:nvPr/>
          </p:nvSpPr>
          <p:spPr bwMode="auto">
            <a:xfrm rot="5400000">
              <a:off x="-348" y="1795"/>
              <a:ext cx="3462" cy="6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200 w 21600"/>
                <a:gd name="T13" fmla="*/ 7190 h 21600"/>
                <a:gd name="T14" fmla="*/ 14400 w 21600"/>
                <a:gd name="T15" fmla="*/ 144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E77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AutoShape 34"/>
            <p:cNvSpPr>
              <a:spLocks noChangeArrowheads="1"/>
            </p:cNvSpPr>
            <p:nvPr/>
          </p:nvSpPr>
          <p:spPr bwMode="auto">
            <a:xfrm rot="5400000">
              <a:off x="1128" y="1311"/>
              <a:ext cx="3294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3 w 21600"/>
                <a:gd name="T13" fmla="*/ 1804 h 21600"/>
                <a:gd name="T14" fmla="*/ 19803 w 21600"/>
                <a:gd name="T15" fmla="*/ 197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FFE77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91" name="Group 35"/>
            <p:cNvGrpSpPr>
              <a:grpSpLocks/>
            </p:cNvGrpSpPr>
            <p:nvPr/>
          </p:nvGrpSpPr>
          <p:grpSpPr bwMode="auto">
            <a:xfrm>
              <a:off x="3853" y="524"/>
              <a:ext cx="1335" cy="3242"/>
              <a:chOff x="2149" y="500"/>
              <a:chExt cx="1335" cy="3242"/>
            </a:xfrm>
          </p:grpSpPr>
          <p:sp>
            <p:nvSpPr>
              <p:cNvPr id="27692" name="Rectangle 36"/>
              <p:cNvSpPr>
                <a:spLocks noChangeArrowheads="1"/>
              </p:cNvSpPr>
              <p:nvPr/>
            </p:nvSpPr>
            <p:spPr bwMode="auto">
              <a:xfrm>
                <a:off x="2157" y="2522"/>
                <a:ext cx="1316" cy="408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7C64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693" name="Rectangle 37"/>
              <p:cNvSpPr>
                <a:spLocks noChangeArrowheads="1"/>
              </p:cNvSpPr>
              <p:nvPr/>
            </p:nvSpPr>
            <p:spPr bwMode="auto">
              <a:xfrm>
                <a:off x="2160" y="2929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4A3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694" name="Rectangle 38"/>
              <p:cNvSpPr>
                <a:spLocks noChangeArrowheads="1"/>
              </p:cNvSpPr>
              <p:nvPr/>
            </p:nvSpPr>
            <p:spPr bwMode="auto">
              <a:xfrm>
                <a:off x="2157" y="1310"/>
                <a:ext cx="1315" cy="408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7C64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695" name="Rectangle 39"/>
              <p:cNvSpPr>
                <a:spLocks noChangeArrowheads="1"/>
              </p:cNvSpPr>
              <p:nvPr/>
            </p:nvSpPr>
            <p:spPr bwMode="auto">
              <a:xfrm>
                <a:off x="2160" y="907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4A3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696" name="Rectangle 40"/>
              <p:cNvSpPr>
                <a:spLocks noChangeArrowheads="1"/>
              </p:cNvSpPr>
              <p:nvPr/>
            </p:nvSpPr>
            <p:spPr bwMode="auto">
              <a:xfrm>
                <a:off x="2149" y="1724"/>
                <a:ext cx="1327" cy="79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FFE161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697" name="Rectangle 41"/>
              <p:cNvSpPr>
                <a:spLocks noChangeArrowheads="1"/>
              </p:cNvSpPr>
              <p:nvPr/>
            </p:nvSpPr>
            <p:spPr bwMode="auto">
              <a:xfrm>
                <a:off x="2160" y="500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221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698" name="Rectangle 42"/>
              <p:cNvSpPr>
                <a:spLocks noChangeArrowheads="1"/>
              </p:cNvSpPr>
              <p:nvPr/>
            </p:nvSpPr>
            <p:spPr bwMode="auto">
              <a:xfrm>
                <a:off x="2168" y="3332"/>
                <a:ext cx="1316" cy="410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50000">
                    <a:srgbClr val="221C00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655" name="Group 43"/>
          <p:cNvGrpSpPr>
            <a:grpSpLocks/>
          </p:cNvGrpSpPr>
          <p:nvPr/>
        </p:nvGrpSpPr>
        <p:grpSpPr bwMode="auto">
          <a:xfrm>
            <a:off x="0" y="1339850"/>
            <a:ext cx="5946775" cy="4772025"/>
            <a:chOff x="0" y="544"/>
            <a:chExt cx="3621" cy="3301"/>
          </a:xfrm>
        </p:grpSpPr>
        <p:grpSp>
          <p:nvGrpSpPr>
            <p:cNvPr id="27681" name="Group 44"/>
            <p:cNvGrpSpPr>
              <a:grpSpLocks/>
            </p:cNvGrpSpPr>
            <p:nvPr/>
          </p:nvGrpSpPr>
          <p:grpSpPr bwMode="auto">
            <a:xfrm>
              <a:off x="1676" y="1016"/>
              <a:ext cx="323" cy="2272"/>
              <a:chOff x="1308" y="1048"/>
              <a:chExt cx="323" cy="2272"/>
            </a:xfrm>
          </p:grpSpPr>
          <p:sp>
            <p:nvSpPr>
              <p:cNvPr id="27684" name="Arc 45"/>
              <p:cNvSpPr>
                <a:spLocks/>
              </p:cNvSpPr>
              <p:nvPr/>
            </p:nvSpPr>
            <p:spPr bwMode="auto">
              <a:xfrm rot="5386920">
                <a:off x="413" y="2087"/>
                <a:ext cx="2258" cy="179"/>
              </a:xfrm>
              <a:custGeom>
                <a:avLst/>
                <a:gdLst>
                  <a:gd name="T0" fmla="*/ 0 w 40634"/>
                  <a:gd name="T1" fmla="*/ 0 h 21600"/>
                  <a:gd name="T2" fmla="*/ 0 w 40634"/>
                  <a:gd name="T3" fmla="*/ 0 h 21600"/>
                  <a:gd name="T4" fmla="*/ 0 w 4063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634" h="21600" fill="none" extrusionOk="0">
                    <a:moveTo>
                      <a:pt x="-1" y="14300"/>
                    </a:moveTo>
                    <a:cubicBezTo>
                      <a:pt x="3079" y="5721"/>
                      <a:pt x="11213" y="0"/>
                      <a:pt x="20329" y="0"/>
                    </a:cubicBezTo>
                    <a:cubicBezTo>
                      <a:pt x="29418" y="0"/>
                      <a:pt x="37534" y="5689"/>
                      <a:pt x="40634" y="14233"/>
                    </a:cubicBezTo>
                  </a:path>
                  <a:path w="40634" h="21600" stroke="0" extrusionOk="0">
                    <a:moveTo>
                      <a:pt x="-1" y="14300"/>
                    </a:moveTo>
                    <a:cubicBezTo>
                      <a:pt x="3079" y="5721"/>
                      <a:pt x="11213" y="0"/>
                      <a:pt x="20329" y="0"/>
                    </a:cubicBezTo>
                    <a:cubicBezTo>
                      <a:pt x="29418" y="0"/>
                      <a:pt x="37534" y="5689"/>
                      <a:pt x="40634" y="14233"/>
                    </a:cubicBezTo>
                    <a:lnTo>
                      <a:pt x="20329" y="21600"/>
                    </a:lnTo>
                    <a:lnTo>
                      <a:pt x="-1" y="143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FFFF"/>
                  </a:gs>
                  <a:gs pos="50000">
                    <a:srgbClr val="44AAAA"/>
                  </a:gs>
                  <a:gs pos="100000">
                    <a:srgbClr val="66FFFF"/>
                  </a:gs>
                </a:gsLst>
                <a:lin ang="2700000" scaled="1"/>
              </a:gradFill>
              <a:ln w="28575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Arc 46"/>
              <p:cNvSpPr>
                <a:spLocks/>
              </p:cNvSpPr>
              <p:nvPr/>
            </p:nvSpPr>
            <p:spPr bwMode="auto">
              <a:xfrm rot="5386920" flipV="1">
                <a:off x="265" y="2108"/>
                <a:ext cx="2247" cy="161"/>
              </a:xfrm>
              <a:custGeom>
                <a:avLst/>
                <a:gdLst>
                  <a:gd name="T0" fmla="*/ 0 w 40187"/>
                  <a:gd name="T1" fmla="*/ 0 h 21600"/>
                  <a:gd name="T2" fmla="*/ 0 w 40187"/>
                  <a:gd name="T3" fmla="*/ 0 h 21600"/>
                  <a:gd name="T4" fmla="*/ 0 w 4018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187" h="21600" fill="none" extrusionOk="0">
                    <a:moveTo>
                      <a:pt x="-1" y="13158"/>
                    </a:moveTo>
                    <a:cubicBezTo>
                      <a:pt x="3386" y="5180"/>
                      <a:pt x="11214" y="0"/>
                      <a:pt x="19882" y="0"/>
                    </a:cubicBezTo>
                    <a:cubicBezTo>
                      <a:pt x="28971" y="0"/>
                      <a:pt x="37087" y="5689"/>
                      <a:pt x="40187" y="14233"/>
                    </a:cubicBezTo>
                  </a:path>
                  <a:path w="40187" h="21600" stroke="0" extrusionOk="0">
                    <a:moveTo>
                      <a:pt x="-1" y="13158"/>
                    </a:moveTo>
                    <a:cubicBezTo>
                      <a:pt x="3386" y="5180"/>
                      <a:pt x="11214" y="0"/>
                      <a:pt x="19882" y="0"/>
                    </a:cubicBezTo>
                    <a:cubicBezTo>
                      <a:pt x="28971" y="0"/>
                      <a:pt x="37087" y="5689"/>
                      <a:pt x="40187" y="14233"/>
                    </a:cubicBezTo>
                    <a:lnTo>
                      <a:pt x="19882" y="21600"/>
                    </a:lnTo>
                    <a:lnTo>
                      <a:pt x="-1" y="131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FFFF"/>
                  </a:gs>
                  <a:gs pos="50000">
                    <a:srgbClr val="47B2B2"/>
                  </a:gs>
                  <a:gs pos="100000">
                    <a:srgbClr val="66FFFF"/>
                  </a:gs>
                </a:gsLst>
                <a:lin ang="2700000" scaled="1"/>
              </a:gradFill>
              <a:ln w="28575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Rectangle 47"/>
              <p:cNvSpPr>
                <a:spLocks noChangeArrowheads="1"/>
              </p:cNvSpPr>
              <p:nvPr/>
            </p:nvSpPr>
            <p:spPr bwMode="auto">
              <a:xfrm rot="5386920">
                <a:off x="334" y="2136"/>
                <a:ext cx="2267" cy="99"/>
              </a:xfrm>
              <a:prstGeom prst="rect">
                <a:avLst/>
              </a:prstGeom>
              <a:solidFill>
                <a:srgbClr val="66FFFF"/>
              </a:solidFill>
              <a:ln w="28575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687" name="Line 48"/>
              <p:cNvSpPr>
                <a:spLocks noChangeShapeType="1"/>
              </p:cNvSpPr>
              <p:nvPr/>
            </p:nvSpPr>
            <p:spPr bwMode="auto">
              <a:xfrm rot="68555">
                <a:off x="1416" y="1059"/>
                <a:ext cx="108" cy="2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Line 49"/>
              <p:cNvSpPr>
                <a:spLocks noChangeShapeType="1"/>
              </p:cNvSpPr>
              <p:nvPr/>
            </p:nvSpPr>
            <p:spPr bwMode="auto">
              <a:xfrm rot="68555" flipV="1">
                <a:off x="1406" y="3317"/>
                <a:ext cx="108" cy="3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70" name="Rectangle 5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8"/>
              <a:ext cx="976" cy="30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rgbClr val="FFE77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E16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83" name="Line 51"/>
            <p:cNvSpPr>
              <a:spLocks noChangeShapeType="1"/>
            </p:cNvSpPr>
            <p:nvPr/>
          </p:nvSpPr>
          <p:spPr bwMode="auto">
            <a:xfrm>
              <a:off x="3621" y="544"/>
              <a:ext cx="0" cy="330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72" name="Group 52"/>
          <p:cNvGrpSpPr>
            <a:grpSpLocks/>
          </p:cNvGrpSpPr>
          <p:nvPr/>
        </p:nvGrpSpPr>
        <p:grpSpPr bwMode="auto">
          <a:xfrm>
            <a:off x="1612900" y="2563813"/>
            <a:ext cx="123825" cy="2154237"/>
            <a:chOff x="982" y="1391"/>
            <a:chExt cx="75" cy="1490"/>
          </a:xfrm>
        </p:grpSpPr>
        <p:sp>
          <p:nvSpPr>
            <p:cNvPr id="27679" name="Rectangle 53"/>
            <p:cNvSpPr>
              <a:spLocks noChangeArrowheads="1"/>
            </p:cNvSpPr>
            <p:nvPr/>
          </p:nvSpPr>
          <p:spPr bwMode="auto">
            <a:xfrm>
              <a:off x="982" y="1391"/>
              <a:ext cx="75" cy="72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680" name="Rectangle 54"/>
            <p:cNvSpPr>
              <a:spLocks noChangeArrowheads="1"/>
            </p:cNvSpPr>
            <p:nvPr/>
          </p:nvSpPr>
          <p:spPr bwMode="auto">
            <a:xfrm>
              <a:off x="982" y="2160"/>
              <a:ext cx="75" cy="72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0775" name="Group 55"/>
          <p:cNvGrpSpPr>
            <a:grpSpLocks/>
          </p:cNvGrpSpPr>
          <p:nvPr/>
        </p:nvGrpSpPr>
        <p:grpSpPr bwMode="auto">
          <a:xfrm>
            <a:off x="1612900" y="2495550"/>
            <a:ext cx="123825" cy="2292350"/>
            <a:chOff x="974" y="1335"/>
            <a:chExt cx="75" cy="1586"/>
          </a:xfrm>
        </p:grpSpPr>
        <p:sp>
          <p:nvSpPr>
            <p:cNvPr id="27677" name="Rectangle 56"/>
            <p:cNvSpPr>
              <a:spLocks noChangeArrowheads="1"/>
            </p:cNvSpPr>
            <p:nvPr/>
          </p:nvSpPr>
          <p:spPr bwMode="auto">
            <a:xfrm>
              <a:off x="974" y="1335"/>
              <a:ext cx="75" cy="72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678" name="Rectangle 57"/>
            <p:cNvSpPr>
              <a:spLocks noChangeArrowheads="1"/>
            </p:cNvSpPr>
            <p:nvPr/>
          </p:nvSpPr>
          <p:spPr bwMode="auto">
            <a:xfrm>
              <a:off x="974" y="2200"/>
              <a:ext cx="75" cy="72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0778" name="Group 58"/>
          <p:cNvGrpSpPr>
            <a:grpSpLocks/>
          </p:cNvGrpSpPr>
          <p:nvPr/>
        </p:nvGrpSpPr>
        <p:grpSpPr bwMode="auto">
          <a:xfrm>
            <a:off x="1612900" y="2414588"/>
            <a:ext cx="123825" cy="2465387"/>
            <a:chOff x="974" y="1279"/>
            <a:chExt cx="75" cy="1706"/>
          </a:xfrm>
        </p:grpSpPr>
        <p:sp>
          <p:nvSpPr>
            <p:cNvPr id="27675" name="Rectangle 59"/>
            <p:cNvSpPr>
              <a:spLocks noChangeArrowheads="1"/>
            </p:cNvSpPr>
            <p:nvPr/>
          </p:nvSpPr>
          <p:spPr bwMode="auto">
            <a:xfrm>
              <a:off x="974" y="1279"/>
              <a:ext cx="75" cy="72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676" name="Rectangle 60"/>
            <p:cNvSpPr>
              <a:spLocks noChangeArrowheads="1"/>
            </p:cNvSpPr>
            <p:nvPr/>
          </p:nvSpPr>
          <p:spPr bwMode="auto">
            <a:xfrm>
              <a:off x="974" y="2264"/>
              <a:ext cx="75" cy="72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7659" name="Group 61"/>
          <p:cNvGrpSpPr>
            <a:grpSpLocks/>
          </p:cNvGrpSpPr>
          <p:nvPr/>
        </p:nvGrpSpPr>
        <p:grpSpPr bwMode="auto">
          <a:xfrm>
            <a:off x="1612900" y="2274888"/>
            <a:ext cx="123825" cy="2698750"/>
            <a:chOff x="974" y="1191"/>
            <a:chExt cx="75" cy="1866"/>
          </a:xfrm>
        </p:grpSpPr>
        <p:sp>
          <p:nvSpPr>
            <p:cNvPr id="27673" name="Rectangle 62"/>
            <p:cNvSpPr>
              <a:spLocks noChangeArrowheads="1"/>
            </p:cNvSpPr>
            <p:nvPr/>
          </p:nvSpPr>
          <p:spPr bwMode="auto">
            <a:xfrm>
              <a:off x="974" y="1191"/>
              <a:ext cx="75" cy="72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674" name="Rectangle 63"/>
            <p:cNvSpPr>
              <a:spLocks noChangeArrowheads="1"/>
            </p:cNvSpPr>
            <p:nvPr/>
          </p:nvSpPr>
          <p:spPr bwMode="auto">
            <a:xfrm>
              <a:off x="974" y="2336"/>
              <a:ext cx="75" cy="72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27660" name="Rectangle 64"/>
          <p:cNvSpPr>
            <a:spLocks noChangeArrowheads="1"/>
          </p:cNvSpPr>
          <p:nvPr/>
        </p:nvSpPr>
        <p:spPr bwMode="auto">
          <a:xfrm>
            <a:off x="8475663" y="1189038"/>
            <a:ext cx="249237" cy="49847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7661" name="Rectangle 65"/>
          <p:cNvSpPr>
            <a:spLocks noChangeArrowheads="1"/>
          </p:cNvSpPr>
          <p:nvPr/>
        </p:nvSpPr>
        <p:spPr bwMode="auto">
          <a:xfrm>
            <a:off x="6110288" y="1247775"/>
            <a:ext cx="276225" cy="4949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7662" name="WordArt 66"/>
          <p:cNvSpPr>
            <a:spLocks noChangeArrowheads="1" noChangeShapeType="1" noTextEdit="1"/>
          </p:cNvSpPr>
          <p:nvPr/>
        </p:nvSpPr>
        <p:spPr bwMode="auto">
          <a:xfrm>
            <a:off x="569913" y="2384425"/>
            <a:ext cx="369887" cy="385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27663" name="Line 67"/>
          <p:cNvSpPr>
            <a:spLocks noChangeShapeType="1"/>
          </p:cNvSpPr>
          <p:nvPr/>
        </p:nvSpPr>
        <p:spPr bwMode="auto">
          <a:xfrm>
            <a:off x="223838" y="2913063"/>
            <a:ext cx="116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68"/>
          <p:cNvSpPr>
            <a:spLocks noChangeShapeType="1"/>
          </p:cNvSpPr>
          <p:nvPr/>
        </p:nvSpPr>
        <p:spPr bwMode="auto">
          <a:xfrm>
            <a:off x="249238" y="3282950"/>
            <a:ext cx="1169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69"/>
          <p:cNvSpPr>
            <a:spLocks noChangeShapeType="1"/>
          </p:cNvSpPr>
          <p:nvPr/>
        </p:nvSpPr>
        <p:spPr bwMode="auto">
          <a:xfrm>
            <a:off x="249238" y="3976688"/>
            <a:ext cx="1169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70"/>
          <p:cNvSpPr>
            <a:spLocks noChangeShapeType="1"/>
          </p:cNvSpPr>
          <p:nvPr/>
        </p:nvSpPr>
        <p:spPr bwMode="auto">
          <a:xfrm>
            <a:off x="236538" y="3617913"/>
            <a:ext cx="11699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71"/>
          <p:cNvSpPr>
            <a:spLocks noChangeShapeType="1"/>
          </p:cNvSpPr>
          <p:nvPr/>
        </p:nvSpPr>
        <p:spPr bwMode="auto">
          <a:xfrm>
            <a:off x="196850" y="4335463"/>
            <a:ext cx="1169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Line 72"/>
          <p:cNvSpPr>
            <a:spLocks noChangeShapeType="1"/>
          </p:cNvSpPr>
          <p:nvPr/>
        </p:nvSpPr>
        <p:spPr bwMode="auto">
          <a:xfrm>
            <a:off x="2995613" y="5514975"/>
            <a:ext cx="0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Line 73"/>
          <p:cNvSpPr>
            <a:spLocks noChangeShapeType="1"/>
          </p:cNvSpPr>
          <p:nvPr/>
        </p:nvSpPr>
        <p:spPr bwMode="auto">
          <a:xfrm>
            <a:off x="4900613" y="5781675"/>
            <a:ext cx="1012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Line 74"/>
          <p:cNvSpPr>
            <a:spLocks noChangeShapeType="1"/>
          </p:cNvSpPr>
          <p:nvPr/>
        </p:nvSpPr>
        <p:spPr bwMode="auto">
          <a:xfrm flipH="1">
            <a:off x="2982913" y="5827713"/>
            <a:ext cx="10112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WordArt 75"/>
          <p:cNvSpPr>
            <a:spLocks noChangeArrowheads="1" noChangeShapeType="1" noTextEdit="1"/>
          </p:cNvSpPr>
          <p:nvPr/>
        </p:nvSpPr>
        <p:spPr bwMode="auto">
          <a:xfrm>
            <a:off x="4227513" y="5686425"/>
            <a:ext cx="242887" cy="3127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cs typeface="Arial" panose="020B0604020202020204" pitchFamily="34" charset="0"/>
              </a:rPr>
              <a:t>f</a:t>
            </a:r>
          </a:p>
        </p:txBody>
      </p:sp>
      <p:sp>
        <p:nvSpPr>
          <p:cNvPr id="30796" name="WordArt 76">
            <a:extLst>
              <a:ext uri="{FF2B5EF4-FFF2-40B4-BE49-F238E27FC236}"/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50913" y="735013"/>
            <a:ext cx="7153275" cy="307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b="1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波长一定</a:t>
            </a:r>
            <a:r>
              <a:rPr lang="en-US" altLang="zh-CN" b="1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1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缝宽越窄</a:t>
            </a:r>
            <a:r>
              <a:rPr lang="en-US" altLang="zh-CN" b="1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1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衍射现象越显著</a:t>
            </a:r>
            <a:r>
              <a:rPr lang="en-US" altLang="zh-CN" b="1" kern="10">
                <a:ln w="9525">
                  <a:solidFill>
                    <a:srgbClr val="000080"/>
                  </a:solidFill>
                  <a:round/>
                  <a:headEnd/>
                  <a:tailEnd/>
                </a:ln>
                <a:solidFill>
                  <a:srgbClr val="0000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b="1" kern="10">
              <a:ln w="9525">
                <a:solidFill>
                  <a:srgbClr val="000080"/>
                </a:solidFill>
                <a:round/>
                <a:headEnd/>
                <a:tailEnd/>
              </a:ln>
              <a:solidFill>
                <a:srgbClr val="00008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2627313" y="2349500"/>
            <a:ext cx="2089150" cy="2520950"/>
            <a:chOff x="1680" y="1440"/>
            <a:chExt cx="1296" cy="1440"/>
          </a:xfrm>
        </p:grpSpPr>
        <p:sp>
          <p:nvSpPr>
            <p:cNvPr id="28794" name="Line 93"/>
            <p:cNvSpPr>
              <a:spLocks noChangeShapeType="1"/>
            </p:cNvSpPr>
            <p:nvPr/>
          </p:nvSpPr>
          <p:spPr bwMode="auto">
            <a:xfrm flipV="1">
              <a:off x="1728" y="1440"/>
              <a:ext cx="1248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5" name="Line 94"/>
            <p:cNvSpPr>
              <a:spLocks noChangeShapeType="1"/>
            </p:cNvSpPr>
            <p:nvPr/>
          </p:nvSpPr>
          <p:spPr bwMode="auto">
            <a:xfrm flipV="1">
              <a:off x="1728" y="1488"/>
              <a:ext cx="1200" cy="10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Line 95"/>
            <p:cNvSpPr>
              <a:spLocks noChangeShapeType="1"/>
            </p:cNvSpPr>
            <p:nvPr/>
          </p:nvSpPr>
          <p:spPr bwMode="auto">
            <a:xfrm flipV="1">
              <a:off x="1680" y="1440"/>
              <a:ext cx="1296" cy="14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7" name="Line 96"/>
            <p:cNvSpPr>
              <a:spLocks noChangeShapeType="1"/>
            </p:cNvSpPr>
            <p:nvPr/>
          </p:nvSpPr>
          <p:spPr bwMode="auto">
            <a:xfrm flipV="1">
              <a:off x="2208" y="2160"/>
              <a:ext cx="144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Line 97"/>
            <p:cNvSpPr>
              <a:spLocks noChangeShapeType="1"/>
            </p:cNvSpPr>
            <p:nvPr/>
          </p:nvSpPr>
          <p:spPr bwMode="auto">
            <a:xfrm flipV="1">
              <a:off x="2112" y="2064"/>
              <a:ext cx="144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9" name="Line 98"/>
            <p:cNvSpPr>
              <a:spLocks noChangeShapeType="1"/>
            </p:cNvSpPr>
            <p:nvPr/>
          </p:nvSpPr>
          <p:spPr bwMode="auto">
            <a:xfrm flipV="1">
              <a:off x="2016" y="1968"/>
              <a:ext cx="144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900113" y="2276475"/>
            <a:ext cx="3795712" cy="1728788"/>
            <a:chOff x="3841" y="2709"/>
            <a:chExt cx="2346" cy="1011"/>
          </a:xfrm>
        </p:grpSpPr>
        <p:sp>
          <p:nvSpPr>
            <p:cNvPr id="28779" name="Line 6"/>
            <p:cNvSpPr>
              <a:spLocks noChangeShapeType="1"/>
            </p:cNvSpPr>
            <p:nvPr/>
          </p:nvSpPr>
          <p:spPr bwMode="auto">
            <a:xfrm flipV="1">
              <a:off x="4236" y="2709"/>
              <a:ext cx="616" cy="3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0" name="Line 7"/>
            <p:cNvSpPr>
              <a:spLocks noChangeShapeType="1"/>
            </p:cNvSpPr>
            <p:nvPr/>
          </p:nvSpPr>
          <p:spPr bwMode="auto">
            <a:xfrm flipV="1">
              <a:off x="4236" y="3371"/>
              <a:ext cx="582" cy="3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1" name="Line 8"/>
            <p:cNvSpPr>
              <a:spLocks noChangeShapeType="1"/>
            </p:cNvSpPr>
            <p:nvPr/>
          </p:nvSpPr>
          <p:spPr bwMode="auto">
            <a:xfrm flipV="1">
              <a:off x="4241" y="3067"/>
              <a:ext cx="582" cy="3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2" name="Line 9"/>
            <p:cNvSpPr>
              <a:spLocks noChangeShapeType="1"/>
            </p:cNvSpPr>
            <p:nvPr/>
          </p:nvSpPr>
          <p:spPr bwMode="auto">
            <a:xfrm flipV="1">
              <a:off x="4921" y="2883"/>
              <a:ext cx="718" cy="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3" name="Line 10"/>
            <p:cNvSpPr>
              <a:spLocks noChangeShapeType="1"/>
            </p:cNvSpPr>
            <p:nvPr/>
          </p:nvSpPr>
          <p:spPr bwMode="auto">
            <a:xfrm flipV="1">
              <a:off x="5639" y="2743"/>
              <a:ext cx="548" cy="2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11"/>
            <p:cNvSpPr>
              <a:spLocks noChangeShapeType="1"/>
            </p:cNvSpPr>
            <p:nvPr/>
          </p:nvSpPr>
          <p:spPr bwMode="auto">
            <a:xfrm flipV="1">
              <a:off x="4271" y="3058"/>
              <a:ext cx="54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785" name="Object 12"/>
            <p:cNvGraphicFramePr>
              <a:graphicFrameLocks noChangeAspect="1"/>
            </p:cNvGraphicFramePr>
            <p:nvPr/>
          </p:nvGraphicFramePr>
          <p:xfrm>
            <a:off x="4555" y="2840"/>
            <a:ext cx="13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0" name="公式" r:id="rId3" imgW="139579" imgH="177646" progId="Equation.3">
                    <p:embed/>
                  </p:oleObj>
                </mc:Choice>
                <mc:Fallback>
                  <p:oleObj name="公式" r:id="rId3" imgW="139579" imgH="17764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5" y="2840"/>
                          <a:ext cx="13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86" name="Line 13"/>
            <p:cNvSpPr>
              <a:spLocks noChangeShapeType="1"/>
            </p:cNvSpPr>
            <p:nvPr/>
          </p:nvSpPr>
          <p:spPr bwMode="auto">
            <a:xfrm flipV="1">
              <a:off x="4921" y="2743"/>
              <a:ext cx="7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7" name="Line 14"/>
            <p:cNvSpPr>
              <a:spLocks noChangeShapeType="1"/>
            </p:cNvSpPr>
            <p:nvPr/>
          </p:nvSpPr>
          <p:spPr bwMode="auto">
            <a:xfrm flipV="1">
              <a:off x="4921" y="2988"/>
              <a:ext cx="718" cy="3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8" name="Line 15"/>
            <p:cNvSpPr>
              <a:spLocks noChangeShapeType="1"/>
            </p:cNvSpPr>
            <p:nvPr/>
          </p:nvSpPr>
          <p:spPr bwMode="auto">
            <a:xfrm flipV="1">
              <a:off x="5605" y="2743"/>
              <a:ext cx="5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9" name="Line 16"/>
            <p:cNvSpPr>
              <a:spLocks noChangeShapeType="1"/>
            </p:cNvSpPr>
            <p:nvPr/>
          </p:nvSpPr>
          <p:spPr bwMode="auto">
            <a:xfrm flipV="1">
              <a:off x="5605" y="2743"/>
              <a:ext cx="582" cy="1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Line 17"/>
            <p:cNvSpPr>
              <a:spLocks noChangeShapeType="1"/>
            </p:cNvSpPr>
            <p:nvPr/>
          </p:nvSpPr>
          <p:spPr bwMode="auto">
            <a:xfrm>
              <a:off x="3875" y="3092"/>
              <a:ext cx="34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1" name="Line 18"/>
            <p:cNvSpPr>
              <a:spLocks noChangeShapeType="1"/>
            </p:cNvSpPr>
            <p:nvPr/>
          </p:nvSpPr>
          <p:spPr bwMode="auto">
            <a:xfrm>
              <a:off x="3841" y="3720"/>
              <a:ext cx="3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2" name="Line 19"/>
            <p:cNvSpPr>
              <a:spLocks noChangeShapeType="1"/>
            </p:cNvSpPr>
            <p:nvPr/>
          </p:nvSpPr>
          <p:spPr bwMode="auto">
            <a:xfrm>
              <a:off x="3944" y="3407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Arc 20"/>
            <p:cNvSpPr>
              <a:spLocks/>
            </p:cNvSpPr>
            <p:nvPr/>
          </p:nvSpPr>
          <p:spPr bwMode="auto">
            <a:xfrm>
              <a:off x="4099" y="2918"/>
              <a:ext cx="412" cy="153"/>
            </a:xfrm>
            <a:custGeom>
              <a:avLst/>
              <a:gdLst>
                <a:gd name="T0" fmla="*/ 0 w 21600"/>
                <a:gd name="T1" fmla="*/ 0 h 7897"/>
                <a:gd name="T2" fmla="*/ 0 w 21600"/>
                <a:gd name="T3" fmla="*/ 0 h 7897"/>
                <a:gd name="T4" fmla="*/ 0 w 21600"/>
                <a:gd name="T5" fmla="*/ 0 h 78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7897" fill="none" extrusionOk="0">
                  <a:moveTo>
                    <a:pt x="20104" y="0"/>
                  </a:moveTo>
                  <a:cubicBezTo>
                    <a:pt x="21092" y="2515"/>
                    <a:pt x="21600" y="5194"/>
                    <a:pt x="21600" y="7897"/>
                  </a:cubicBezTo>
                </a:path>
                <a:path w="21600" h="7897" stroke="0" extrusionOk="0">
                  <a:moveTo>
                    <a:pt x="20104" y="0"/>
                  </a:moveTo>
                  <a:cubicBezTo>
                    <a:pt x="21092" y="2515"/>
                    <a:pt x="21600" y="5194"/>
                    <a:pt x="21600" y="7897"/>
                  </a:cubicBezTo>
                  <a:lnTo>
                    <a:pt x="0" y="7897"/>
                  </a:lnTo>
                  <a:lnTo>
                    <a:pt x="20104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755650" y="1484313"/>
            <a:ext cx="5000625" cy="3816350"/>
            <a:chOff x="476" y="935"/>
            <a:chExt cx="3150" cy="2404"/>
          </a:xfrm>
        </p:grpSpPr>
        <p:graphicFrame>
          <p:nvGraphicFramePr>
            <p:cNvPr id="28760" name="Object 22"/>
            <p:cNvGraphicFramePr>
              <a:graphicFrameLocks noChangeAspect="1"/>
            </p:cNvGraphicFramePr>
            <p:nvPr/>
          </p:nvGraphicFramePr>
          <p:xfrm>
            <a:off x="2789" y="1253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1" name="公式" r:id="rId5" imgW="164885" imgH="164885" progId="Equation.3">
                    <p:embed/>
                  </p:oleObj>
                </mc:Choice>
                <mc:Fallback>
                  <p:oleObj name="公式" r:id="rId5" imgW="164885" imgH="16488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253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61" name="Group 23"/>
            <p:cNvGrpSpPr>
              <a:grpSpLocks/>
            </p:cNvGrpSpPr>
            <p:nvPr/>
          </p:nvGrpSpPr>
          <p:grpSpPr bwMode="auto">
            <a:xfrm>
              <a:off x="953" y="1399"/>
              <a:ext cx="33" cy="1392"/>
              <a:chOff x="1104" y="1728"/>
              <a:chExt cx="48" cy="1872"/>
            </a:xfrm>
          </p:grpSpPr>
          <p:sp>
            <p:nvSpPr>
              <p:cNvPr id="28774" name="Line 24"/>
              <p:cNvSpPr>
                <a:spLocks noChangeShapeType="1"/>
              </p:cNvSpPr>
              <p:nvPr/>
            </p:nvSpPr>
            <p:spPr bwMode="auto">
              <a:xfrm>
                <a:off x="1104" y="172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" name="Line 25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6" name="Oval 26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8777" name="Oval 27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8778" name="Oval 28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762" name="Line 29"/>
            <p:cNvSpPr>
              <a:spLocks noChangeShapeType="1"/>
            </p:cNvSpPr>
            <p:nvPr/>
          </p:nvSpPr>
          <p:spPr bwMode="auto">
            <a:xfrm flipV="1">
              <a:off x="657" y="1797"/>
              <a:ext cx="0" cy="2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3" name="Line 30"/>
            <p:cNvSpPr>
              <a:spLocks noChangeShapeType="1"/>
            </p:cNvSpPr>
            <p:nvPr/>
          </p:nvSpPr>
          <p:spPr bwMode="auto">
            <a:xfrm rot="10800000" flipV="1">
              <a:off x="657" y="2296"/>
              <a:ext cx="0" cy="2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764" name="Object 31"/>
            <p:cNvGraphicFramePr>
              <a:graphicFrameLocks noChangeAspect="1"/>
            </p:cNvGraphicFramePr>
            <p:nvPr/>
          </p:nvGraphicFramePr>
          <p:xfrm>
            <a:off x="567" y="2069"/>
            <a:ext cx="16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2" name="公式" r:id="rId7" imgW="126835" imgH="139518" progId="Equation.3">
                    <p:embed/>
                  </p:oleObj>
                </mc:Choice>
                <mc:Fallback>
                  <p:oleObj name="公式" r:id="rId7" imgW="126835" imgH="139518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069"/>
                          <a:ext cx="16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65" name="Group 32"/>
            <p:cNvGrpSpPr>
              <a:grpSpLocks/>
            </p:cNvGrpSpPr>
            <p:nvPr/>
          </p:nvGrpSpPr>
          <p:grpSpPr bwMode="auto">
            <a:xfrm>
              <a:off x="1034" y="935"/>
              <a:ext cx="2592" cy="2404"/>
              <a:chOff x="1056" y="935"/>
              <a:chExt cx="2592" cy="2352"/>
            </a:xfrm>
          </p:grpSpPr>
          <p:sp>
            <p:nvSpPr>
              <p:cNvPr id="28770" name="Oval 33"/>
              <p:cNvSpPr>
                <a:spLocks noChangeArrowheads="1"/>
              </p:cNvSpPr>
              <p:nvPr/>
            </p:nvSpPr>
            <p:spPr bwMode="auto">
              <a:xfrm>
                <a:off x="1610" y="1162"/>
                <a:ext cx="121" cy="192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8771" name="Line 34"/>
              <p:cNvSpPr>
                <a:spLocks noChangeShapeType="1"/>
              </p:cNvSpPr>
              <p:nvPr/>
            </p:nvSpPr>
            <p:spPr bwMode="auto">
              <a:xfrm>
                <a:off x="2971" y="935"/>
                <a:ext cx="0" cy="2352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2" name="Line 35"/>
              <p:cNvSpPr>
                <a:spLocks noChangeShapeType="1"/>
              </p:cNvSpPr>
              <p:nvPr/>
            </p:nvSpPr>
            <p:spPr bwMode="auto">
              <a:xfrm>
                <a:off x="1056" y="2112"/>
                <a:ext cx="25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3" name="Line 36"/>
              <p:cNvSpPr>
                <a:spLocks noChangeShapeType="1"/>
              </p:cNvSpPr>
              <p:nvPr/>
            </p:nvSpPr>
            <p:spPr bwMode="auto">
              <a:xfrm flipV="1">
                <a:off x="1655" y="1480"/>
                <a:ext cx="1270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66" name="Arc 37"/>
            <p:cNvSpPr>
              <a:spLocks/>
            </p:cNvSpPr>
            <p:nvPr/>
          </p:nvSpPr>
          <p:spPr bwMode="auto">
            <a:xfrm>
              <a:off x="1565" y="1979"/>
              <a:ext cx="412" cy="153"/>
            </a:xfrm>
            <a:custGeom>
              <a:avLst/>
              <a:gdLst>
                <a:gd name="T0" fmla="*/ 0 w 21600"/>
                <a:gd name="T1" fmla="*/ 0 h 7897"/>
                <a:gd name="T2" fmla="*/ 0 w 21600"/>
                <a:gd name="T3" fmla="*/ 0 h 7897"/>
                <a:gd name="T4" fmla="*/ 0 w 21600"/>
                <a:gd name="T5" fmla="*/ 0 h 78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7897" fill="none" extrusionOk="0">
                  <a:moveTo>
                    <a:pt x="20104" y="0"/>
                  </a:moveTo>
                  <a:cubicBezTo>
                    <a:pt x="21092" y="2515"/>
                    <a:pt x="21600" y="5194"/>
                    <a:pt x="21600" y="7897"/>
                  </a:cubicBezTo>
                </a:path>
                <a:path w="21600" h="7897" stroke="0" extrusionOk="0">
                  <a:moveTo>
                    <a:pt x="20104" y="0"/>
                  </a:moveTo>
                  <a:cubicBezTo>
                    <a:pt x="21092" y="2515"/>
                    <a:pt x="21600" y="5194"/>
                    <a:pt x="21600" y="7897"/>
                  </a:cubicBezTo>
                  <a:lnTo>
                    <a:pt x="0" y="7897"/>
                  </a:lnTo>
                  <a:lnTo>
                    <a:pt x="20104" y="0"/>
                  </a:lnTo>
                  <a:close/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767" name="Object 38"/>
            <p:cNvGraphicFramePr>
              <a:graphicFrameLocks noChangeAspect="1"/>
            </p:cNvGraphicFramePr>
            <p:nvPr/>
          </p:nvGraphicFramePr>
          <p:xfrm>
            <a:off x="2018" y="1933"/>
            <a:ext cx="13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3" name="公式" r:id="rId9" imgW="139579" imgH="177646" progId="Equation.3">
                    <p:embed/>
                  </p:oleObj>
                </mc:Choice>
                <mc:Fallback>
                  <p:oleObj name="公式" r:id="rId9" imgW="139579" imgH="177646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933"/>
                          <a:ext cx="139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68" name="Line 39"/>
            <p:cNvSpPr>
              <a:spLocks noChangeShapeType="1"/>
            </p:cNvSpPr>
            <p:nvPr/>
          </p:nvSpPr>
          <p:spPr bwMode="auto">
            <a:xfrm>
              <a:off x="476" y="1797"/>
              <a:ext cx="49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Line 40"/>
            <p:cNvSpPr>
              <a:spLocks noChangeShapeType="1"/>
            </p:cNvSpPr>
            <p:nvPr/>
          </p:nvSpPr>
          <p:spPr bwMode="auto">
            <a:xfrm>
              <a:off x="476" y="2523"/>
              <a:ext cx="49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1"/>
          <p:cNvGrpSpPr>
            <a:grpSpLocks/>
          </p:cNvGrpSpPr>
          <p:nvPr/>
        </p:nvGrpSpPr>
        <p:grpSpPr bwMode="auto">
          <a:xfrm>
            <a:off x="5980113" y="1592263"/>
            <a:ext cx="2325687" cy="3741737"/>
            <a:chOff x="3959" y="156"/>
            <a:chExt cx="1417" cy="2291"/>
          </a:xfrm>
        </p:grpSpPr>
        <p:sp>
          <p:nvSpPr>
            <p:cNvPr id="28739" name="Rectangle 42"/>
            <p:cNvSpPr>
              <a:spLocks noChangeArrowheads="1"/>
            </p:cNvSpPr>
            <p:nvPr/>
          </p:nvSpPr>
          <p:spPr bwMode="auto">
            <a:xfrm>
              <a:off x="4837" y="934"/>
              <a:ext cx="539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tx1"/>
                  </a:solidFill>
                </a:rPr>
                <a:t>I </a:t>
              </a:r>
              <a:r>
                <a:rPr lang="en-US" altLang="zh-CN" sz="1800" b="1">
                  <a:solidFill>
                    <a:schemeClr val="tx1"/>
                  </a:solidFill>
                </a:rPr>
                <a:t>/ </a:t>
              </a:r>
              <a:r>
                <a:rPr lang="en-US" altLang="zh-CN" sz="1800" b="1" i="1">
                  <a:solidFill>
                    <a:schemeClr val="tx1"/>
                  </a:solidFill>
                </a:rPr>
                <a:t>I</a:t>
              </a:r>
              <a:r>
                <a:rPr lang="en-US" altLang="zh-CN" sz="1800" b="1" baseline="-25000">
                  <a:solidFill>
                    <a:schemeClr val="tx1"/>
                  </a:solidFill>
                </a:rPr>
                <a:t>0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28740" name="Line 43"/>
            <p:cNvSpPr>
              <a:spLocks noChangeShapeType="1"/>
            </p:cNvSpPr>
            <p:nvPr/>
          </p:nvSpPr>
          <p:spPr bwMode="auto">
            <a:xfrm rot="5400000">
              <a:off x="2834" y="1300"/>
              <a:ext cx="2289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Line 44"/>
            <p:cNvSpPr>
              <a:spLocks noChangeShapeType="1"/>
            </p:cNvSpPr>
            <p:nvPr/>
          </p:nvSpPr>
          <p:spPr bwMode="auto">
            <a:xfrm rot="5400000">
              <a:off x="4557" y="663"/>
              <a:ext cx="1" cy="11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Freeform 45"/>
            <p:cNvSpPr>
              <a:spLocks/>
            </p:cNvSpPr>
            <p:nvPr/>
          </p:nvSpPr>
          <p:spPr bwMode="auto">
            <a:xfrm rot="5400000">
              <a:off x="4238" y="782"/>
              <a:ext cx="485" cy="8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105"/>
                  </a:moveTo>
                  <a:lnTo>
                    <a:pt x="211" y="18494"/>
                  </a:lnTo>
                  <a:lnTo>
                    <a:pt x="469" y="17894"/>
                  </a:lnTo>
                  <a:lnTo>
                    <a:pt x="680" y="17283"/>
                  </a:lnTo>
                  <a:lnTo>
                    <a:pt x="890" y="16683"/>
                  </a:lnTo>
                  <a:lnTo>
                    <a:pt x="1111" y="16072"/>
                  </a:lnTo>
                  <a:lnTo>
                    <a:pt x="1331" y="15483"/>
                  </a:lnTo>
                  <a:lnTo>
                    <a:pt x="1541" y="14894"/>
                  </a:lnTo>
                  <a:lnTo>
                    <a:pt x="1771" y="14304"/>
                  </a:lnTo>
                  <a:lnTo>
                    <a:pt x="1953" y="13715"/>
                  </a:lnTo>
                  <a:lnTo>
                    <a:pt x="2231" y="13159"/>
                  </a:lnTo>
                  <a:lnTo>
                    <a:pt x="2470" y="12591"/>
                  </a:lnTo>
                  <a:lnTo>
                    <a:pt x="2681" y="12024"/>
                  </a:lnTo>
                  <a:lnTo>
                    <a:pt x="2891" y="11468"/>
                  </a:lnTo>
                  <a:lnTo>
                    <a:pt x="3112" y="10900"/>
                  </a:lnTo>
                  <a:lnTo>
                    <a:pt x="3332" y="10344"/>
                  </a:lnTo>
                  <a:lnTo>
                    <a:pt x="3552" y="9809"/>
                  </a:lnTo>
                  <a:lnTo>
                    <a:pt x="3791" y="9285"/>
                  </a:lnTo>
                  <a:lnTo>
                    <a:pt x="4011" y="8751"/>
                  </a:lnTo>
                  <a:lnTo>
                    <a:pt x="4203" y="8249"/>
                  </a:lnTo>
                  <a:lnTo>
                    <a:pt x="4442" y="7747"/>
                  </a:lnTo>
                  <a:lnTo>
                    <a:pt x="4682" y="7256"/>
                  </a:lnTo>
                  <a:lnTo>
                    <a:pt x="4883" y="6787"/>
                  </a:lnTo>
                  <a:lnTo>
                    <a:pt x="5103" y="6339"/>
                  </a:lnTo>
                  <a:lnTo>
                    <a:pt x="5352" y="5892"/>
                  </a:lnTo>
                  <a:lnTo>
                    <a:pt x="5572" y="5434"/>
                  </a:lnTo>
                  <a:lnTo>
                    <a:pt x="5744" y="4986"/>
                  </a:lnTo>
                  <a:lnTo>
                    <a:pt x="5945" y="4572"/>
                  </a:lnTo>
                  <a:lnTo>
                    <a:pt x="6204" y="4179"/>
                  </a:lnTo>
                  <a:lnTo>
                    <a:pt x="6415" y="3775"/>
                  </a:lnTo>
                  <a:lnTo>
                    <a:pt x="6644" y="3404"/>
                  </a:lnTo>
                  <a:lnTo>
                    <a:pt x="6865" y="3066"/>
                  </a:lnTo>
                  <a:lnTo>
                    <a:pt x="7085" y="2717"/>
                  </a:lnTo>
                  <a:lnTo>
                    <a:pt x="7295" y="2411"/>
                  </a:lnTo>
                  <a:lnTo>
                    <a:pt x="7487" y="2095"/>
                  </a:lnTo>
                  <a:lnTo>
                    <a:pt x="7755" y="1811"/>
                  </a:lnTo>
                  <a:lnTo>
                    <a:pt x="7985" y="1571"/>
                  </a:lnTo>
                  <a:lnTo>
                    <a:pt x="8138" y="1298"/>
                  </a:lnTo>
                  <a:lnTo>
                    <a:pt x="8368" y="1069"/>
                  </a:lnTo>
                  <a:lnTo>
                    <a:pt x="8578" y="873"/>
                  </a:lnTo>
                  <a:lnTo>
                    <a:pt x="8837" y="655"/>
                  </a:lnTo>
                  <a:lnTo>
                    <a:pt x="8990" y="502"/>
                  </a:lnTo>
                  <a:lnTo>
                    <a:pt x="9248" y="382"/>
                  </a:lnTo>
                  <a:lnTo>
                    <a:pt x="9469" y="240"/>
                  </a:lnTo>
                  <a:lnTo>
                    <a:pt x="9631" y="153"/>
                  </a:lnTo>
                  <a:lnTo>
                    <a:pt x="9852" y="87"/>
                  </a:lnTo>
                  <a:lnTo>
                    <a:pt x="10101" y="22"/>
                  </a:lnTo>
                  <a:lnTo>
                    <a:pt x="10321" y="0"/>
                  </a:lnTo>
                  <a:lnTo>
                    <a:pt x="10474" y="22"/>
                  </a:lnTo>
                  <a:lnTo>
                    <a:pt x="10685" y="22"/>
                  </a:lnTo>
                  <a:lnTo>
                    <a:pt x="10962" y="87"/>
                  </a:lnTo>
                  <a:lnTo>
                    <a:pt x="11125" y="207"/>
                  </a:lnTo>
                  <a:lnTo>
                    <a:pt x="11336" y="349"/>
                  </a:lnTo>
                  <a:lnTo>
                    <a:pt x="11546" y="524"/>
                  </a:lnTo>
                  <a:lnTo>
                    <a:pt x="11776" y="742"/>
                  </a:lnTo>
                  <a:lnTo>
                    <a:pt x="11987" y="993"/>
                  </a:lnTo>
                  <a:lnTo>
                    <a:pt x="12226" y="1244"/>
                  </a:lnTo>
                  <a:lnTo>
                    <a:pt x="12504" y="1571"/>
                  </a:lnTo>
                  <a:lnTo>
                    <a:pt x="12695" y="1909"/>
                  </a:lnTo>
                  <a:lnTo>
                    <a:pt x="12915" y="2280"/>
                  </a:lnTo>
                  <a:lnTo>
                    <a:pt x="13145" y="2706"/>
                  </a:lnTo>
                  <a:lnTo>
                    <a:pt x="13404" y="3099"/>
                  </a:lnTo>
                  <a:lnTo>
                    <a:pt x="13585" y="3524"/>
                  </a:lnTo>
                  <a:lnTo>
                    <a:pt x="13806" y="3983"/>
                  </a:lnTo>
                  <a:lnTo>
                    <a:pt x="14102" y="4430"/>
                  </a:lnTo>
                  <a:lnTo>
                    <a:pt x="14275" y="4932"/>
                  </a:lnTo>
                  <a:lnTo>
                    <a:pt x="14552" y="5466"/>
                  </a:lnTo>
                  <a:lnTo>
                    <a:pt x="14725" y="5990"/>
                  </a:lnTo>
                  <a:lnTo>
                    <a:pt x="14983" y="6514"/>
                  </a:lnTo>
                  <a:lnTo>
                    <a:pt x="15184" y="7059"/>
                  </a:lnTo>
                  <a:lnTo>
                    <a:pt x="15433" y="7616"/>
                  </a:lnTo>
                  <a:lnTo>
                    <a:pt x="15711" y="8194"/>
                  </a:lnTo>
                  <a:lnTo>
                    <a:pt x="15912" y="8783"/>
                  </a:lnTo>
                  <a:lnTo>
                    <a:pt x="16103" y="9340"/>
                  </a:lnTo>
                  <a:lnTo>
                    <a:pt x="16324" y="9907"/>
                  </a:lnTo>
                  <a:lnTo>
                    <a:pt x="16534" y="10475"/>
                  </a:lnTo>
                  <a:lnTo>
                    <a:pt x="16726" y="11053"/>
                  </a:lnTo>
                  <a:lnTo>
                    <a:pt x="16946" y="11620"/>
                  </a:lnTo>
                  <a:lnTo>
                    <a:pt x="17157" y="12188"/>
                  </a:lnTo>
                  <a:lnTo>
                    <a:pt x="17338" y="12755"/>
                  </a:lnTo>
                  <a:lnTo>
                    <a:pt x="17530" y="13301"/>
                  </a:lnTo>
                  <a:lnTo>
                    <a:pt x="17741" y="13835"/>
                  </a:lnTo>
                  <a:lnTo>
                    <a:pt x="17894" y="14392"/>
                  </a:lnTo>
                  <a:lnTo>
                    <a:pt x="18124" y="14926"/>
                  </a:lnTo>
                  <a:lnTo>
                    <a:pt x="18267" y="15428"/>
                  </a:lnTo>
                  <a:lnTo>
                    <a:pt x="18468" y="15941"/>
                  </a:lnTo>
                  <a:lnTo>
                    <a:pt x="18593" y="16432"/>
                  </a:lnTo>
                  <a:lnTo>
                    <a:pt x="18842" y="16869"/>
                  </a:lnTo>
                  <a:lnTo>
                    <a:pt x="18947" y="17338"/>
                  </a:lnTo>
                  <a:lnTo>
                    <a:pt x="19110" y="17752"/>
                  </a:lnTo>
                  <a:lnTo>
                    <a:pt x="19244" y="18145"/>
                  </a:lnTo>
                  <a:lnTo>
                    <a:pt x="19387" y="18538"/>
                  </a:lnTo>
                  <a:lnTo>
                    <a:pt x="19512" y="18898"/>
                  </a:lnTo>
                  <a:lnTo>
                    <a:pt x="19627" y="19193"/>
                  </a:lnTo>
                  <a:lnTo>
                    <a:pt x="19789" y="19509"/>
                  </a:lnTo>
                  <a:lnTo>
                    <a:pt x="19876" y="19782"/>
                  </a:lnTo>
                  <a:lnTo>
                    <a:pt x="19990" y="19989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3" name="Freeform 46"/>
            <p:cNvSpPr>
              <a:spLocks/>
            </p:cNvSpPr>
            <p:nvPr/>
          </p:nvSpPr>
          <p:spPr bwMode="auto">
            <a:xfrm rot="5400000">
              <a:off x="3934" y="1654"/>
              <a:ext cx="194" cy="5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916"/>
                  </a:moveTo>
                  <a:lnTo>
                    <a:pt x="198" y="19244"/>
                  </a:lnTo>
                  <a:lnTo>
                    <a:pt x="372" y="18739"/>
                  </a:lnTo>
                  <a:lnTo>
                    <a:pt x="570" y="17983"/>
                  </a:lnTo>
                  <a:lnTo>
                    <a:pt x="818" y="17479"/>
                  </a:lnTo>
                  <a:lnTo>
                    <a:pt x="1016" y="16723"/>
                  </a:lnTo>
                  <a:lnTo>
                    <a:pt x="1214" y="16134"/>
                  </a:lnTo>
                  <a:lnTo>
                    <a:pt x="1388" y="15630"/>
                  </a:lnTo>
                  <a:lnTo>
                    <a:pt x="1561" y="15042"/>
                  </a:lnTo>
                  <a:lnTo>
                    <a:pt x="1735" y="14454"/>
                  </a:lnTo>
                  <a:lnTo>
                    <a:pt x="1958" y="13697"/>
                  </a:lnTo>
                  <a:lnTo>
                    <a:pt x="2156" y="13277"/>
                  </a:lnTo>
                  <a:lnTo>
                    <a:pt x="2354" y="12689"/>
                  </a:lnTo>
                  <a:lnTo>
                    <a:pt x="2553" y="12017"/>
                  </a:lnTo>
                  <a:lnTo>
                    <a:pt x="2825" y="11513"/>
                  </a:lnTo>
                  <a:lnTo>
                    <a:pt x="2949" y="10924"/>
                  </a:lnTo>
                  <a:lnTo>
                    <a:pt x="3172" y="10336"/>
                  </a:lnTo>
                  <a:lnTo>
                    <a:pt x="3346" y="9748"/>
                  </a:lnTo>
                  <a:lnTo>
                    <a:pt x="3544" y="9244"/>
                  </a:lnTo>
                  <a:lnTo>
                    <a:pt x="3767" y="8739"/>
                  </a:lnTo>
                  <a:lnTo>
                    <a:pt x="3941" y="8319"/>
                  </a:lnTo>
                  <a:lnTo>
                    <a:pt x="4139" y="7731"/>
                  </a:lnTo>
                  <a:lnTo>
                    <a:pt x="4362" y="7143"/>
                  </a:lnTo>
                  <a:lnTo>
                    <a:pt x="4560" y="6723"/>
                  </a:lnTo>
                  <a:lnTo>
                    <a:pt x="4783" y="6303"/>
                  </a:lnTo>
                  <a:lnTo>
                    <a:pt x="4932" y="5714"/>
                  </a:lnTo>
                  <a:lnTo>
                    <a:pt x="5130" y="5462"/>
                  </a:lnTo>
                  <a:lnTo>
                    <a:pt x="5304" y="4874"/>
                  </a:lnTo>
                  <a:lnTo>
                    <a:pt x="5551" y="4454"/>
                  </a:lnTo>
                  <a:lnTo>
                    <a:pt x="5799" y="4118"/>
                  </a:lnTo>
                  <a:lnTo>
                    <a:pt x="5973" y="3866"/>
                  </a:lnTo>
                  <a:lnTo>
                    <a:pt x="6171" y="3445"/>
                  </a:lnTo>
                  <a:lnTo>
                    <a:pt x="6369" y="3109"/>
                  </a:lnTo>
                  <a:lnTo>
                    <a:pt x="6568" y="2689"/>
                  </a:lnTo>
                  <a:lnTo>
                    <a:pt x="6766" y="2353"/>
                  </a:lnTo>
                  <a:lnTo>
                    <a:pt x="6964" y="2101"/>
                  </a:lnTo>
                  <a:lnTo>
                    <a:pt x="7237" y="1681"/>
                  </a:lnTo>
                  <a:lnTo>
                    <a:pt x="7410" y="1513"/>
                  </a:lnTo>
                  <a:lnTo>
                    <a:pt x="7608" y="1176"/>
                  </a:lnTo>
                  <a:lnTo>
                    <a:pt x="7807" y="1092"/>
                  </a:lnTo>
                  <a:lnTo>
                    <a:pt x="7980" y="756"/>
                  </a:lnTo>
                  <a:lnTo>
                    <a:pt x="8253" y="672"/>
                  </a:lnTo>
                  <a:lnTo>
                    <a:pt x="8401" y="504"/>
                  </a:lnTo>
                  <a:lnTo>
                    <a:pt x="8649" y="420"/>
                  </a:lnTo>
                  <a:lnTo>
                    <a:pt x="8848" y="252"/>
                  </a:lnTo>
                  <a:lnTo>
                    <a:pt x="9046" y="84"/>
                  </a:lnTo>
                  <a:lnTo>
                    <a:pt x="9269" y="84"/>
                  </a:lnTo>
                  <a:lnTo>
                    <a:pt x="9442" y="0"/>
                  </a:lnTo>
                  <a:lnTo>
                    <a:pt x="9690" y="0"/>
                  </a:lnTo>
                  <a:lnTo>
                    <a:pt x="9888" y="0"/>
                  </a:lnTo>
                  <a:lnTo>
                    <a:pt x="10112" y="84"/>
                  </a:lnTo>
                  <a:lnTo>
                    <a:pt x="10310" y="84"/>
                  </a:lnTo>
                  <a:lnTo>
                    <a:pt x="10508" y="252"/>
                  </a:lnTo>
                  <a:lnTo>
                    <a:pt x="10781" y="420"/>
                  </a:lnTo>
                  <a:lnTo>
                    <a:pt x="11004" y="672"/>
                  </a:lnTo>
                  <a:lnTo>
                    <a:pt x="11202" y="840"/>
                  </a:lnTo>
                  <a:lnTo>
                    <a:pt x="11475" y="1092"/>
                  </a:lnTo>
                  <a:lnTo>
                    <a:pt x="11698" y="1513"/>
                  </a:lnTo>
                  <a:lnTo>
                    <a:pt x="11995" y="1681"/>
                  </a:lnTo>
                  <a:lnTo>
                    <a:pt x="12193" y="2101"/>
                  </a:lnTo>
                  <a:lnTo>
                    <a:pt x="12441" y="2437"/>
                  </a:lnTo>
                  <a:lnTo>
                    <a:pt x="12689" y="2773"/>
                  </a:lnTo>
                  <a:lnTo>
                    <a:pt x="12912" y="3277"/>
                  </a:lnTo>
                  <a:lnTo>
                    <a:pt x="13209" y="3866"/>
                  </a:lnTo>
                  <a:lnTo>
                    <a:pt x="13432" y="4118"/>
                  </a:lnTo>
                  <a:lnTo>
                    <a:pt x="13680" y="4706"/>
                  </a:lnTo>
                  <a:lnTo>
                    <a:pt x="13953" y="5126"/>
                  </a:lnTo>
                  <a:lnTo>
                    <a:pt x="14176" y="5546"/>
                  </a:lnTo>
                  <a:lnTo>
                    <a:pt x="14399" y="6050"/>
                  </a:lnTo>
                  <a:lnTo>
                    <a:pt x="14696" y="6723"/>
                  </a:lnTo>
                  <a:lnTo>
                    <a:pt x="14895" y="7143"/>
                  </a:lnTo>
                  <a:lnTo>
                    <a:pt x="15192" y="7731"/>
                  </a:lnTo>
                  <a:lnTo>
                    <a:pt x="15415" y="8319"/>
                  </a:lnTo>
                  <a:lnTo>
                    <a:pt x="15638" y="8739"/>
                  </a:lnTo>
                  <a:lnTo>
                    <a:pt x="15911" y="9328"/>
                  </a:lnTo>
                  <a:lnTo>
                    <a:pt x="16084" y="9916"/>
                  </a:lnTo>
                  <a:lnTo>
                    <a:pt x="16332" y="10420"/>
                  </a:lnTo>
                  <a:lnTo>
                    <a:pt x="16605" y="11176"/>
                  </a:lnTo>
                  <a:lnTo>
                    <a:pt x="16803" y="11513"/>
                  </a:lnTo>
                  <a:lnTo>
                    <a:pt x="17051" y="12017"/>
                  </a:lnTo>
                  <a:lnTo>
                    <a:pt x="17249" y="12689"/>
                  </a:lnTo>
                  <a:lnTo>
                    <a:pt x="17472" y="13109"/>
                  </a:lnTo>
                  <a:lnTo>
                    <a:pt x="17670" y="13697"/>
                  </a:lnTo>
                  <a:lnTo>
                    <a:pt x="17918" y="14286"/>
                  </a:lnTo>
                  <a:lnTo>
                    <a:pt x="18116" y="14706"/>
                  </a:lnTo>
                  <a:lnTo>
                    <a:pt x="18290" y="15210"/>
                  </a:lnTo>
                  <a:lnTo>
                    <a:pt x="18463" y="15630"/>
                  </a:lnTo>
                  <a:lnTo>
                    <a:pt x="18686" y="16134"/>
                  </a:lnTo>
                  <a:lnTo>
                    <a:pt x="18810" y="16555"/>
                  </a:lnTo>
                  <a:lnTo>
                    <a:pt x="18984" y="16891"/>
                  </a:lnTo>
                  <a:lnTo>
                    <a:pt x="19133" y="17227"/>
                  </a:lnTo>
                  <a:lnTo>
                    <a:pt x="19306" y="17647"/>
                  </a:lnTo>
                  <a:lnTo>
                    <a:pt x="19480" y="17983"/>
                  </a:lnTo>
                  <a:lnTo>
                    <a:pt x="19603" y="18319"/>
                  </a:lnTo>
                  <a:lnTo>
                    <a:pt x="19703" y="18487"/>
                  </a:lnTo>
                  <a:lnTo>
                    <a:pt x="19851" y="18908"/>
                  </a:lnTo>
                  <a:lnTo>
                    <a:pt x="19975" y="19076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4" name="Freeform 47"/>
            <p:cNvSpPr>
              <a:spLocks/>
            </p:cNvSpPr>
            <p:nvPr/>
          </p:nvSpPr>
          <p:spPr bwMode="auto">
            <a:xfrm rot="5400000">
              <a:off x="3898" y="1839"/>
              <a:ext cx="203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62" y="599"/>
                  </a:lnTo>
                  <a:lnTo>
                    <a:pt x="452" y="1317"/>
                  </a:lnTo>
                  <a:lnTo>
                    <a:pt x="523" y="1677"/>
                  </a:lnTo>
                  <a:lnTo>
                    <a:pt x="785" y="2635"/>
                  </a:lnTo>
                  <a:lnTo>
                    <a:pt x="999" y="3353"/>
                  </a:lnTo>
                  <a:lnTo>
                    <a:pt x="1070" y="3832"/>
                  </a:lnTo>
                  <a:lnTo>
                    <a:pt x="1379" y="4072"/>
                  </a:lnTo>
                  <a:lnTo>
                    <a:pt x="1546" y="5030"/>
                  </a:lnTo>
                  <a:lnTo>
                    <a:pt x="1807" y="5389"/>
                  </a:lnTo>
                  <a:lnTo>
                    <a:pt x="1998" y="5988"/>
                  </a:lnTo>
                  <a:lnTo>
                    <a:pt x="2069" y="6467"/>
                  </a:lnTo>
                  <a:lnTo>
                    <a:pt x="2402" y="7066"/>
                  </a:lnTo>
                  <a:lnTo>
                    <a:pt x="2568" y="7665"/>
                  </a:lnTo>
                  <a:lnTo>
                    <a:pt x="2711" y="8383"/>
                  </a:lnTo>
                  <a:lnTo>
                    <a:pt x="2878" y="8862"/>
                  </a:lnTo>
                  <a:lnTo>
                    <a:pt x="3092" y="9461"/>
                  </a:lnTo>
                  <a:lnTo>
                    <a:pt x="3401" y="10060"/>
                  </a:lnTo>
                  <a:lnTo>
                    <a:pt x="3639" y="10659"/>
                  </a:lnTo>
                  <a:lnTo>
                    <a:pt x="3781" y="11018"/>
                  </a:lnTo>
                  <a:lnTo>
                    <a:pt x="3948" y="11497"/>
                  </a:lnTo>
                  <a:lnTo>
                    <a:pt x="4185" y="12096"/>
                  </a:lnTo>
                  <a:lnTo>
                    <a:pt x="4352" y="12455"/>
                  </a:lnTo>
                  <a:lnTo>
                    <a:pt x="4542" y="13054"/>
                  </a:lnTo>
                  <a:lnTo>
                    <a:pt x="4780" y="13653"/>
                  </a:lnTo>
                  <a:lnTo>
                    <a:pt x="4946" y="13892"/>
                  </a:lnTo>
                  <a:lnTo>
                    <a:pt x="5065" y="14491"/>
                  </a:lnTo>
                  <a:lnTo>
                    <a:pt x="5327" y="14850"/>
                  </a:lnTo>
                  <a:lnTo>
                    <a:pt x="5612" y="15090"/>
                  </a:lnTo>
                  <a:lnTo>
                    <a:pt x="5707" y="15689"/>
                  </a:lnTo>
                  <a:lnTo>
                    <a:pt x="5969" y="16048"/>
                  </a:lnTo>
                  <a:lnTo>
                    <a:pt x="6183" y="16407"/>
                  </a:lnTo>
                  <a:lnTo>
                    <a:pt x="6350" y="16527"/>
                  </a:lnTo>
                  <a:lnTo>
                    <a:pt x="6564" y="16886"/>
                  </a:lnTo>
                  <a:lnTo>
                    <a:pt x="6825" y="17126"/>
                  </a:lnTo>
                  <a:lnTo>
                    <a:pt x="6968" y="17844"/>
                  </a:lnTo>
                  <a:lnTo>
                    <a:pt x="7182" y="18084"/>
                  </a:lnTo>
                  <a:lnTo>
                    <a:pt x="7348" y="18084"/>
                  </a:lnTo>
                  <a:lnTo>
                    <a:pt x="7562" y="18683"/>
                  </a:lnTo>
                  <a:lnTo>
                    <a:pt x="7800" y="18683"/>
                  </a:lnTo>
                  <a:lnTo>
                    <a:pt x="7990" y="18683"/>
                  </a:lnTo>
                  <a:lnTo>
                    <a:pt x="8228" y="18922"/>
                  </a:lnTo>
                  <a:lnTo>
                    <a:pt x="8466" y="19162"/>
                  </a:lnTo>
                  <a:lnTo>
                    <a:pt x="8704" y="19162"/>
                  </a:lnTo>
                  <a:lnTo>
                    <a:pt x="8799" y="19521"/>
                  </a:lnTo>
                  <a:lnTo>
                    <a:pt x="8989" y="19880"/>
                  </a:lnTo>
                  <a:lnTo>
                    <a:pt x="9227" y="19880"/>
                  </a:lnTo>
                  <a:lnTo>
                    <a:pt x="9441" y="19880"/>
                  </a:lnTo>
                  <a:lnTo>
                    <a:pt x="9655" y="19880"/>
                  </a:lnTo>
                  <a:lnTo>
                    <a:pt x="9822" y="19880"/>
                  </a:lnTo>
                  <a:lnTo>
                    <a:pt x="10178" y="19880"/>
                  </a:lnTo>
                  <a:lnTo>
                    <a:pt x="10321" y="19521"/>
                  </a:lnTo>
                  <a:lnTo>
                    <a:pt x="10559" y="19162"/>
                  </a:lnTo>
                  <a:lnTo>
                    <a:pt x="10773" y="19162"/>
                  </a:lnTo>
                  <a:lnTo>
                    <a:pt x="11011" y="18922"/>
                  </a:lnTo>
                  <a:lnTo>
                    <a:pt x="11201" y="18683"/>
                  </a:lnTo>
                  <a:lnTo>
                    <a:pt x="11463" y="18683"/>
                  </a:lnTo>
                  <a:lnTo>
                    <a:pt x="11724" y="18443"/>
                  </a:lnTo>
                  <a:lnTo>
                    <a:pt x="12010" y="18084"/>
                  </a:lnTo>
                  <a:lnTo>
                    <a:pt x="12200" y="17844"/>
                  </a:lnTo>
                  <a:lnTo>
                    <a:pt x="12438" y="17126"/>
                  </a:lnTo>
                  <a:lnTo>
                    <a:pt x="12652" y="16886"/>
                  </a:lnTo>
                  <a:lnTo>
                    <a:pt x="12842" y="16527"/>
                  </a:lnTo>
                  <a:lnTo>
                    <a:pt x="13175" y="16048"/>
                  </a:lnTo>
                  <a:lnTo>
                    <a:pt x="13341" y="15689"/>
                  </a:lnTo>
                  <a:lnTo>
                    <a:pt x="13650" y="15090"/>
                  </a:lnTo>
                  <a:lnTo>
                    <a:pt x="13936" y="14491"/>
                  </a:lnTo>
                  <a:lnTo>
                    <a:pt x="14150" y="14132"/>
                  </a:lnTo>
                  <a:lnTo>
                    <a:pt x="14388" y="13653"/>
                  </a:lnTo>
                  <a:lnTo>
                    <a:pt x="14673" y="13054"/>
                  </a:lnTo>
                  <a:lnTo>
                    <a:pt x="14958" y="12814"/>
                  </a:lnTo>
                  <a:lnTo>
                    <a:pt x="15220" y="12096"/>
                  </a:lnTo>
                  <a:lnTo>
                    <a:pt x="15458" y="11497"/>
                  </a:lnTo>
                  <a:lnTo>
                    <a:pt x="15672" y="11018"/>
                  </a:lnTo>
                  <a:lnTo>
                    <a:pt x="15815" y="10659"/>
                  </a:lnTo>
                  <a:lnTo>
                    <a:pt x="16171" y="10060"/>
                  </a:lnTo>
                  <a:lnTo>
                    <a:pt x="16290" y="9102"/>
                  </a:lnTo>
                  <a:lnTo>
                    <a:pt x="16552" y="8862"/>
                  </a:lnTo>
                  <a:lnTo>
                    <a:pt x="16790" y="8383"/>
                  </a:lnTo>
                  <a:lnTo>
                    <a:pt x="17122" y="7665"/>
                  </a:lnTo>
                  <a:lnTo>
                    <a:pt x="17218" y="7066"/>
                  </a:lnTo>
                  <a:lnTo>
                    <a:pt x="17432" y="6467"/>
                  </a:lnTo>
                  <a:lnTo>
                    <a:pt x="17693" y="5988"/>
                  </a:lnTo>
                  <a:lnTo>
                    <a:pt x="17955" y="5629"/>
                  </a:lnTo>
                  <a:lnTo>
                    <a:pt x="18002" y="5030"/>
                  </a:lnTo>
                  <a:lnTo>
                    <a:pt x="18335" y="4671"/>
                  </a:lnTo>
                  <a:lnTo>
                    <a:pt x="18454" y="4072"/>
                  </a:lnTo>
                  <a:lnTo>
                    <a:pt x="18668" y="3832"/>
                  </a:lnTo>
                  <a:lnTo>
                    <a:pt x="18716" y="3353"/>
                  </a:lnTo>
                  <a:lnTo>
                    <a:pt x="19001" y="2994"/>
                  </a:lnTo>
                  <a:lnTo>
                    <a:pt x="19191" y="2635"/>
                  </a:lnTo>
                  <a:lnTo>
                    <a:pt x="19405" y="2036"/>
                  </a:lnTo>
                  <a:lnTo>
                    <a:pt x="19501" y="1677"/>
                  </a:lnTo>
                  <a:lnTo>
                    <a:pt x="19548" y="1677"/>
                  </a:lnTo>
                  <a:lnTo>
                    <a:pt x="19667" y="1317"/>
                  </a:lnTo>
                  <a:lnTo>
                    <a:pt x="19810" y="1317"/>
                  </a:lnTo>
                  <a:lnTo>
                    <a:pt x="19976" y="958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5" name="Freeform 48"/>
            <p:cNvSpPr>
              <a:spLocks/>
            </p:cNvSpPr>
            <p:nvPr/>
          </p:nvSpPr>
          <p:spPr bwMode="auto">
            <a:xfrm rot="5400000">
              <a:off x="3872" y="2162"/>
              <a:ext cx="251" cy="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19981" y="0"/>
                  </a:moveTo>
                  <a:lnTo>
                    <a:pt x="19731" y="826"/>
                  </a:lnTo>
                  <a:lnTo>
                    <a:pt x="19481" y="1157"/>
                  </a:lnTo>
                  <a:lnTo>
                    <a:pt x="19443" y="1818"/>
                  </a:lnTo>
                  <a:lnTo>
                    <a:pt x="19174" y="2314"/>
                  </a:lnTo>
                  <a:lnTo>
                    <a:pt x="19001" y="3140"/>
                  </a:lnTo>
                  <a:lnTo>
                    <a:pt x="18847" y="3802"/>
                  </a:lnTo>
                  <a:lnTo>
                    <a:pt x="18540" y="4132"/>
                  </a:lnTo>
                  <a:lnTo>
                    <a:pt x="18329" y="5124"/>
                  </a:lnTo>
                  <a:lnTo>
                    <a:pt x="18271" y="5289"/>
                  </a:lnTo>
                  <a:lnTo>
                    <a:pt x="17963" y="6116"/>
                  </a:lnTo>
                  <a:lnTo>
                    <a:pt x="17810" y="6942"/>
                  </a:lnTo>
                  <a:lnTo>
                    <a:pt x="17541" y="7107"/>
                  </a:lnTo>
                  <a:lnTo>
                    <a:pt x="17329" y="7438"/>
                  </a:lnTo>
                  <a:lnTo>
                    <a:pt x="17253" y="8264"/>
                  </a:lnTo>
                  <a:lnTo>
                    <a:pt x="17022" y="9091"/>
                  </a:lnTo>
                  <a:lnTo>
                    <a:pt x="16849" y="9752"/>
                  </a:lnTo>
                  <a:lnTo>
                    <a:pt x="16580" y="10248"/>
                  </a:lnTo>
                  <a:lnTo>
                    <a:pt x="16330" y="10744"/>
                  </a:lnTo>
                  <a:lnTo>
                    <a:pt x="16177" y="11074"/>
                  </a:lnTo>
                  <a:lnTo>
                    <a:pt x="16004" y="11736"/>
                  </a:lnTo>
                  <a:lnTo>
                    <a:pt x="15773" y="12231"/>
                  </a:lnTo>
                  <a:lnTo>
                    <a:pt x="15581" y="12893"/>
                  </a:lnTo>
                  <a:lnTo>
                    <a:pt x="15312" y="13058"/>
                  </a:lnTo>
                  <a:lnTo>
                    <a:pt x="15255" y="13719"/>
                  </a:lnTo>
                  <a:lnTo>
                    <a:pt x="14966" y="14215"/>
                  </a:lnTo>
                  <a:lnTo>
                    <a:pt x="14832" y="14711"/>
                  </a:lnTo>
                  <a:lnTo>
                    <a:pt x="14563" y="14711"/>
                  </a:lnTo>
                  <a:lnTo>
                    <a:pt x="14428" y="15041"/>
                  </a:lnTo>
                  <a:lnTo>
                    <a:pt x="14179" y="16033"/>
                  </a:lnTo>
                  <a:lnTo>
                    <a:pt x="14006" y="16198"/>
                  </a:lnTo>
                  <a:lnTo>
                    <a:pt x="13718" y="16364"/>
                  </a:lnTo>
                  <a:lnTo>
                    <a:pt x="13660" y="16860"/>
                  </a:lnTo>
                  <a:lnTo>
                    <a:pt x="13295" y="17190"/>
                  </a:lnTo>
                  <a:lnTo>
                    <a:pt x="13103" y="17355"/>
                  </a:lnTo>
                  <a:lnTo>
                    <a:pt x="12968" y="17686"/>
                  </a:lnTo>
                  <a:lnTo>
                    <a:pt x="12795" y="18347"/>
                  </a:lnTo>
                  <a:lnTo>
                    <a:pt x="12546" y="18347"/>
                  </a:lnTo>
                  <a:lnTo>
                    <a:pt x="12315" y="18678"/>
                  </a:lnTo>
                  <a:lnTo>
                    <a:pt x="12161" y="18678"/>
                  </a:lnTo>
                  <a:lnTo>
                    <a:pt x="11988" y="19008"/>
                  </a:lnTo>
                  <a:lnTo>
                    <a:pt x="11758" y="19174"/>
                  </a:lnTo>
                  <a:lnTo>
                    <a:pt x="11547" y="19174"/>
                  </a:lnTo>
                  <a:lnTo>
                    <a:pt x="11316" y="19504"/>
                  </a:lnTo>
                  <a:lnTo>
                    <a:pt x="11085" y="19835"/>
                  </a:lnTo>
                  <a:lnTo>
                    <a:pt x="10951" y="19835"/>
                  </a:lnTo>
                  <a:lnTo>
                    <a:pt x="10720" y="19835"/>
                  </a:lnTo>
                  <a:lnTo>
                    <a:pt x="10548" y="19835"/>
                  </a:lnTo>
                  <a:lnTo>
                    <a:pt x="10240" y="19835"/>
                  </a:lnTo>
                  <a:lnTo>
                    <a:pt x="10086" y="19835"/>
                  </a:lnTo>
                  <a:lnTo>
                    <a:pt x="9798" y="19835"/>
                  </a:lnTo>
                  <a:lnTo>
                    <a:pt x="9606" y="19835"/>
                  </a:lnTo>
                  <a:lnTo>
                    <a:pt x="9414" y="19504"/>
                  </a:lnTo>
                  <a:lnTo>
                    <a:pt x="9183" y="19504"/>
                  </a:lnTo>
                  <a:lnTo>
                    <a:pt x="9011" y="19174"/>
                  </a:lnTo>
                  <a:lnTo>
                    <a:pt x="8703" y="19008"/>
                  </a:lnTo>
                  <a:lnTo>
                    <a:pt x="8473" y="18678"/>
                  </a:lnTo>
                  <a:lnTo>
                    <a:pt x="8184" y="18347"/>
                  </a:lnTo>
                  <a:lnTo>
                    <a:pt x="7915" y="18347"/>
                  </a:lnTo>
                  <a:lnTo>
                    <a:pt x="7762" y="17686"/>
                  </a:lnTo>
                  <a:lnTo>
                    <a:pt x="7493" y="17190"/>
                  </a:lnTo>
                  <a:lnTo>
                    <a:pt x="7262" y="16860"/>
                  </a:lnTo>
                  <a:lnTo>
                    <a:pt x="7012" y="16364"/>
                  </a:lnTo>
                  <a:lnTo>
                    <a:pt x="6724" y="16198"/>
                  </a:lnTo>
                  <a:lnTo>
                    <a:pt x="6590" y="16033"/>
                  </a:lnTo>
                  <a:lnTo>
                    <a:pt x="6321" y="15041"/>
                  </a:lnTo>
                  <a:lnTo>
                    <a:pt x="6013" y="14711"/>
                  </a:lnTo>
                  <a:lnTo>
                    <a:pt x="5744" y="14215"/>
                  </a:lnTo>
                  <a:lnTo>
                    <a:pt x="5533" y="13719"/>
                  </a:lnTo>
                  <a:lnTo>
                    <a:pt x="5303" y="13223"/>
                  </a:lnTo>
                  <a:lnTo>
                    <a:pt x="4995" y="12893"/>
                  </a:lnTo>
                  <a:lnTo>
                    <a:pt x="4707" y="12231"/>
                  </a:lnTo>
                  <a:lnTo>
                    <a:pt x="4553" y="11736"/>
                  </a:lnTo>
                  <a:lnTo>
                    <a:pt x="4304" y="11074"/>
                  </a:lnTo>
                  <a:lnTo>
                    <a:pt x="4092" y="10744"/>
                  </a:lnTo>
                  <a:lnTo>
                    <a:pt x="3804" y="10248"/>
                  </a:lnTo>
                  <a:lnTo>
                    <a:pt x="3689" y="9256"/>
                  </a:lnTo>
                  <a:lnTo>
                    <a:pt x="3247" y="9091"/>
                  </a:lnTo>
                  <a:lnTo>
                    <a:pt x="3112" y="8264"/>
                  </a:lnTo>
                  <a:lnTo>
                    <a:pt x="2843" y="7438"/>
                  </a:lnTo>
                  <a:lnTo>
                    <a:pt x="2690" y="7107"/>
                  </a:lnTo>
                  <a:lnTo>
                    <a:pt x="2536" y="6942"/>
                  </a:lnTo>
                  <a:lnTo>
                    <a:pt x="2229" y="6116"/>
                  </a:lnTo>
                  <a:lnTo>
                    <a:pt x="2017" y="5620"/>
                  </a:lnTo>
                  <a:lnTo>
                    <a:pt x="1902" y="5124"/>
                  </a:lnTo>
                  <a:lnTo>
                    <a:pt x="1691" y="4793"/>
                  </a:lnTo>
                  <a:lnTo>
                    <a:pt x="1479" y="4132"/>
                  </a:lnTo>
                  <a:lnTo>
                    <a:pt x="1306" y="3802"/>
                  </a:lnTo>
                  <a:lnTo>
                    <a:pt x="1095" y="3140"/>
                  </a:lnTo>
                  <a:lnTo>
                    <a:pt x="903" y="2975"/>
                  </a:lnTo>
                  <a:lnTo>
                    <a:pt x="826" y="2810"/>
                  </a:lnTo>
                  <a:lnTo>
                    <a:pt x="596" y="2149"/>
                  </a:lnTo>
                  <a:lnTo>
                    <a:pt x="480" y="1818"/>
                  </a:lnTo>
                  <a:lnTo>
                    <a:pt x="365" y="1818"/>
                  </a:lnTo>
                  <a:lnTo>
                    <a:pt x="288" y="1157"/>
                  </a:lnTo>
                  <a:lnTo>
                    <a:pt x="96" y="1157"/>
                  </a:lnTo>
                  <a:lnTo>
                    <a:pt x="0" y="826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6" name="Freeform 49"/>
            <p:cNvSpPr>
              <a:spLocks/>
            </p:cNvSpPr>
            <p:nvPr/>
          </p:nvSpPr>
          <p:spPr bwMode="auto">
            <a:xfrm rot="5400000">
              <a:off x="3965" y="1995"/>
              <a:ext cx="106" cy="1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655"/>
                  </a:moveTo>
                  <a:lnTo>
                    <a:pt x="181" y="18621"/>
                  </a:lnTo>
                  <a:lnTo>
                    <a:pt x="363" y="17931"/>
                  </a:lnTo>
                  <a:lnTo>
                    <a:pt x="590" y="17931"/>
                  </a:lnTo>
                  <a:lnTo>
                    <a:pt x="771" y="16897"/>
                  </a:lnTo>
                  <a:lnTo>
                    <a:pt x="998" y="15862"/>
                  </a:lnTo>
                  <a:lnTo>
                    <a:pt x="1224" y="15862"/>
                  </a:lnTo>
                  <a:lnTo>
                    <a:pt x="1406" y="14828"/>
                  </a:lnTo>
                  <a:lnTo>
                    <a:pt x="1542" y="14828"/>
                  </a:lnTo>
                  <a:lnTo>
                    <a:pt x="1769" y="14138"/>
                  </a:lnTo>
                  <a:lnTo>
                    <a:pt x="1905" y="13103"/>
                  </a:lnTo>
                  <a:lnTo>
                    <a:pt x="2132" y="13103"/>
                  </a:lnTo>
                  <a:lnTo>
                    <a:pt x="2358" y="12069"/>
                  </a:lnTo>
                  <a:lnTo>
                    <a:pt x="2540" y="12069"/>
                  </a:lnTo>
                  <a:lnTo>
                    <a:pt x="2766" y="11034"/>
                  </a:lnTo>
                  <a:lnTo>
                    <a:pt x="2948" y="10345"/>
                  </a:lnTo>
                  <a:lnTo>
                    <a:pt x="3129" y="10345"/>
                  </a:lnTo>
                  <a:lnTo>
                    <a:pt x="3356" y="9310"/>
                  </a:lnTo>
                  <a:lnTo>
                    <a:pt x="3537" y="9310"/>
                  </a:lnTo>
                  <a:lnTo>
                    <a:pt x="3764" y="8276"/>
                  </a:lnTo>
                  <a:lnTo>
                    <a:pt x="3900" y="8276"/>
                  </a:lnTo>
                  <a:lnTo>
                    <a:pt x="4127" y="7586"/>
                  </a:lnTo>
                  <a:lnTo>
                    <a:pt x="4354" y="7586"/>
                  </a:lnTo>
                  <a:lnTo>
                    <a:pt x="4535" y="6552"/>
                  </a:lnTo>
                  <a:lnTo>
                    <a:pt x="4762" y="6552"/>
                  </a:lnTo>
                  <a:lnTo>
                    <a:pt x="4943" y="5517"/>
                  </a:lnTo>
                  <a:lnTo>
                    <a:pt x="5125" y="5517"/>
                  </a:lnTo>
                  <a:lnTo>
                    <a:pt x="5351" y="4483"/>
                  </a:lnTo>
                  <a:lnTo>
                    <a:pt x="5533" y="4483"/>
                  </a:lnTo>
                  <a:lnTo>
                    <a:pt x="5760" y="3793"/>
                  </a:lnTo>
                  <a:lnTo>
                    <a:pt x="5941" y="3793"/>
                  </a:lnTo>
                  <a:lnTo>
                    <a:pt x="6122" y="2759"/>
                  </a:lnTo>
                  <a:lnTo>
                    <a:pt x="6440" y="2759"/>
                  </a:lnTo>
                  <a:lnTo>
                    <a:pt x="6576" y="2759"/>
                  </a:lnTo>
                  <a:lnTo>
                    <a:pt x="6803" y="2759"/>
                  </a:lnTo>
                  <a:lnTo>
                    <a:pt x="6893" y="1724"/>
                  </a:lnTo>
                  <a:lnTo>
                    <a:pt x="7211" y="1724"/>
                  </a:lnTo>
                  <a:lnTo>
                    <a:pt x="7392" y="1724"/>
                  </a:lnTo>
                  <a:lnTo>
                    <a:pt x="7574" y="1724"/>
                  </a:lnTo>
                  <a:lnTo>
                    <a:pt x="7846" y="690"/>
                  </a:lnTo>
                  <a:lnTo>
                    <a:pt x="7982" y="690"/>
                  </a:lnTo>
                  <a:lnTo>
                    <a:pt x="8254" y="690"/>
                  </a:lnTo>
                  <a:lnTo>
                    <a:pt x="8390" y="690"/>
                  </a:lnTo>
                  <a:lnTo>
                    <a:pt x="8662" y="0"/>
                  </a:lnTo>
                  <a:lnTo>
                    <a:pt x="8844" y="0"/>
                  </a:lnTo>
                  <a:lnTo>
                    <a:pt x="9025" y="0"/>
                  </a:lnTo>
                  <a:lnTo>
                    <a:pt x="9252" y="0"/>
                  </a:lnTo>
                  <a:lnTo>
                    <a:pt x="9433" y="0"/>
                  </a:lnTo>
                  <a:lnTo>
                    <a:pt x="9660" y="0"/>
                  </a:lnTo>
                  <a:lnTo>
                    <a:pt x="9887" y="0"/>
                  </a:lnTo>
                  <a:lnTo>
                    <a:pt x="10113" y="0"/>
                  </a:lnTo>
                  <a:lnTo>
                    <a:pt x="10340" y="0"/>
                  </a:lnTo>
                  <a:lnTo>
                    <a:pt x="10567" y="0"/>
                  </a:lnTo>
                  <a:lnTo>
                    <a:pt x="10748" y="0"/>
                  </a:lnTo>
                  <a:lnTo>
                    <a:pt x="10975" y="690"/>
                  </a:lnTo>
                  <a:lnTo>
                    <a:pt x="11247" y="690"/>
                  </a:lnTo>
                  <a:lnTo>
                    <a:pt x="11474" y="690"/>
                  </a:lnTo>
                  <a:lnTo>
                    <a:pt x="11655" y="1724"/>
                  </a:lnTo>
                  <a:lnTo>
                    <a:pt x="11973" y="1724"/>
                  </a:lnTo>
                  <a:lnTo>
                    <a:pt x="12154" y="1724"/>
                  </a:lnTo>
                  <a:lnTo>
                    <a:pt x="12426" y="2759"/>
                  </a:lnTo>
                  <a:lnTo>
                    <a:pt x="12744" y="2759"/>
                  </a:lnTo>
                  <a:lnTo>
                    <a:pt x="12971" y="2759"/>
                  </a:lnTo>
                  <a:lnTo>
                    <a:pt x="13152" y="3793"/>
                  </a:lnTo>
                  <a:lnTo>
                    <a:pt x="13424" y="3793"/>
                  </a:lnTo>
                  <a:lnTo>
                    <a:pt x="13651" y="4483"/>
                  </a:lnTo>
                  <a:lnTo>
                    <a:pt x="13968" y="4483"/>
                  </a:lnTo>
                  <a:lnTo>
                    <a:pt x="14195" y="5517"/>
                  </a:lnTo>
                  <a:lnTo>
                    <a:pt x="14376" y="6552"/>
                  </a:lnTo>
                  <a:lnTo>
                    <a:pt x="14649" y="6552"/>
                  </a:lnTo>
                  <a:lnTo>
                    <a:pt x="14875" y="7586"/>
                  </a:lnTo>
                  <a:lnTo>
                    <a:pt x="15147" y="7586"/>
                  </a:lnTo>
                  <a:lnTo>
                    <a:pt x="15420" y="8276"/>
                  </a:lnTo>
                  <a:lnTo>
                    <a:pt x="15646" y="8276"/>
                  </a:lnTo>
                  <a:lnTo>
                    <a:pt x="15873" y="9310"/>
                  </a:lnTo>
                  <a:lnTo>
                    <a:pt x="16100" y="9310"/>
                  </a:lnTo>
                  <a:lnTo>
                    <a:pt x="16327" y="10345"/>
                  </a:lnTo>
                  <a:lnTo>
                    <a:pt x="16553" y="10345"/>
                  </a:lnTo>
                  <a:lnTo>
                    <a:pt x="16871" y="11034"/>
                  </a:lnTo>
                  <a:lnTo>
                    <a:pt x="17052" y="12069"/>
                  </a:lnTo>
                  <a:lnTo>
                    <a:pt x="17234" y="12069"/>
                  </a:lnTo>
                  <a:lnTo>
                    <a:pt x="17506" y="13103"/>
                  </a:lnTo>
                  <a:lnTo>
                    <a:pt x="17687" y="13103"/>
                  </a:lnTo>
                  <a:lnTo>
                    <a:pt x="17868" y="13103"/>
                  </a:lnTo>
                  <a:lnTo>
                    <a:pt x="18141" y="14138"/>
                  </a:lnTo>
                  <a:lnTo>
                    <a:pt x="18322" y="14828"/>
                  </a:lnTo>
                  <a:lnTo>
                    <a:pt x="18458" y="14828"/>
                  </a:lnTo>
                  <a:lnTo>
                    <a:pt x="18639" y="15862"/>
                  </a:lnTo>
                  <a:lnTo>
                    <a:pt x="18821" y="15862"/>
                  </a:lnTo>
                  <a:lnTo>
                    <a:pt x="18957" y="16897"/>
                  </a:lnTo>
                  <a:lnTo>
                    <a:pt x="19184" y="16897"/>
                  </a:lnTo>
                  <a:lnTo>
                    <a:pt x="19229" y="17931"/>
                  </a:lnTo>
                  <a:lnTo>
                    <a:pt x="19546" y="17931"/>
                  </a:lnTo>
                  <a:lnTo>
                    <a:pt x="19592" y="17931"/>
                  </a:lnTo>
                  <a:lnTo>
                    <a:pt x="19773" y="17931"/>
                  </a:lnTo>
                  <a:lnTo>
                    <a:pt x="19819" y="18621"/>
                  </a:lnTo>
                  <a:lnTo>
                    <a:pt x="19955" y="18621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7" name="Freeform 50"/>
            <p:cNvSpPr>
              <a:spLocks/>
            </p:cNvSpPr>
            <p:nvPr/>
          </p:nvSpPr>
          <p:spPr bwMode="auto">
            <a:xfrm rot="5753380">
              <a:off x="3941" y="1516"/>
              <a:ext cx="141" cy="5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9" y="738"/>
                  </a:lnTo>
                  <a:lnTo>
                    <a:pt x="444" y="1148"/>
                  </a:lnTo>
                  <a:lnTo>
                    <a:pt x="512" y="1885"/>
                  </a:lnTo>
                  <a:lnTo>
                    <a:pt x="785" y="2541"/>
                  </a:lnTo>
                  <a:lnTo>
                    <a:pt x="990" y="3115"/>
                  </a:lnTo>
                  <a:lnTo>
                    <a:pt x="1058" y="3852"/>
                  </a:lnTo>
                  <a:lnTo>
                    <a:pt x="1365" y="4262"/>
                  </a:lnTo>
                  <a:lnTo>
                    <a:pt x="1604" y="4918"/>
                  </a:lnTo>
                  <a:lnTo>
                    <a:pt x="1843" y="5328"/>
                  </a:lnTo>
                  <a:lnTo>
                    <a:pt x="2014" y="6148"/>
                  </a:lnTo>
                  <a:lnTo>
                    <a:pt x="2116" y="6803"/>
                  </a:lnTo>
                  <a:lnTo>
                    <a:pt x="2423" y="7213"/>
                  </a:lnTo>
                  <a:lnTo>
                    <a:pt x="2560" y="7869"/>
                  </a:lnTo>
                  <a:lnTo>
                    <a:pt x="2696" y="8443"/>
                  </a:lnTo>
                  <a:lnTo>
                    <a:pt x="2867" y="8934"/>
                  </a:lnTo>
                  <a:lnTo>
                    <a:pt x="3106" y="9590"/>
                  </a:lnTo>
                  <a:lnTo>
                    <a:pt x="3379" y="10082"/>
                  </a:lnTo>
                  <a:lnTo>
                    <a:pt x="3584" y="10574"/>
                  </a:lnTo>
                  <a:lnTo>
                    <a:pt x="3720" y="11148"/>
                  </a:lnTo>
                  <a:lnTo>
                    <a:pt x="3959" y="11639"/>
                  </a:lnTo>
                  <a:lnTo>
                    <a:pt x="4164" y="12131"/>
                  </a:lnTo>
                  <a:lnTo>
                    <a:pt x="4403" y="12705"/>
                  </a:lnTo>
                  <a:lnTo>
                    <a:pt x="4573" y="13115"/>
                  </a:lnTo>
                  <a:lnTo>
                    <a:pt x="4812" y="13607"/>
                  </a:lnTo>
                  <a:lnTo>
                    <a:pt x="5017" y="14098"/>
                  </a:lnTo>
                  <a:lnTo>
                    <a:pt x="5119" y="14672"/>
                  </a:lnTo>
                  <a:lnTo>
                    <a:pt x="5358" y="14918"/>
                  </a:lnTo>
                  <a:lnTo>
                    <a:pt x="5597" y="15328"/>
                  </a:lnTo>
                  <a:lnTo>
                    <a:pt x="5734" y="15738"/>
                  </a:lnTo>
                  <a:lnTo>
                    <a:pt x="5939" y="16148"/>
                  </a:lnTo>
                  <a:lnTo>
                    <a:pt x="6177" y="16393"/>
                  </a:lnTo>
                  <a:lnTo>
                    <a:pt x="6348" y="16885"/>
                  </a:lnTo>
                  <a:lnTo>
                    <a:pt x="6587" y="17131"/>
                  </a:lnTo>
                  <a:lnTo>
                    <a:pt x="6826" y="17459"/>
                  </a:lnTo>
                  <a:lnTo>
                    <a:pt x="6928" y="17705"/>
                  </a:lnTo>
                  <a:lnTo>
                    <a:pt x="7167" y="18115"/>
                  </a:lnTo>
                  <a:lnTo>
                    <a:pt x="7406" y="18361"/>
                  </a:lnTo>
                  <a:lnTo>
                    <a:pt x="7611" y="18689"/>
                  </a:lnTo>
                  <a:lnTo>
                    <a:pt x="7816" y="18852"/>
                  </a:lnTo>
                  <a:lnTo>
                    <a:pt x="7986" y="19098"/>
                  </a:lnTo>
                  <a:lnTo>
                    <a:pt x="8191" y="19262"/>
                  </a:lnTo>
                  <a:lnTo>
                    <a:pt x="8464" y="19262"/>
                  </a:lnTo>
                  <a:lnTo>
                    <a:pt x="8703" y="19590"/>
                  </a:lnTo>
                  <a:lnTo>
                    <a:pt x="8771" y="19672"/>
                  </a:lnTo>
                  <a:lnTo>
                    <a:pt x="8942" y="19754"/>
                  </a:lnTo>
                  <a:lnTo>
                    <a:pt x="9215" y="19754"/>
                  </a:lnTo>
                  <a:lnTo>
                    <a:pt x="9386" y="19918"/>
                  </a:lnTo>
                  <a:lnTo>
                    <a:pt x="9625" y="19918"/>
                  </a:lnTo>
                  <a:lnTo>
                    <a:pt x="9795" y="19918"/>
                  </a:lnTo>
                  <a:lnTo>
                    <a:pt x="10205" y="19754"/>
                  </a:lnTo>
                  <a:lnTo>
                    <a:pt x="10341" y="19672"/>
                  </a:lnTo>
                  <a:lnTo>
                    <a:pt x="10614" y="19590"/>
                  </a:lnTo>
                  <a:lnTo>
                    <a:pt x="10785" y="19344"/>
                  </a:lnTo>
                  <a:lnTo>
                    <a:pt x="11058" y="19262"/>
                  </a:lnTo>
                  <a:lnTo>
                    <a:pt x="11229" y="19098"/>
                  </a:lnTo>
                  <a:lnTo>
                    <a:pt x="11433" y="18852"/>
                  </a:lnTo>
                  <a:lnTo>
                    <a:pt x="11741" y="18443"/>
                  </a:lnTo>
                  <a:lnTo>
                    <a:pt x="12014" y="18115"/>
                  </a:lnTo>
                  <a:lnTo>
                    <a:pt x="12184" y="17705"/>
                  </a:lnTo>
                  <a:lnTo>
                    <a:pt x="12389" y="17295"/>
                  </a:lnTo>
                  <a:lnTo>
                    <a:pt x="12594" y="17049"/>
                  </a:lnTo>
                  <a:lnTo>
                    <a:pt x="12901" y="16639"/>
                  </a:lnTo>
                  <a:lnTo>
                    <a:pt x="13174" y="16148"/>
                  </a:lnTo>
                  <a:lnTo>
                    <a:pt x="13345" y="15738"/>
                  </a:lnTo>
                  <a:lnTo>
                    <a:pt x="13652" y="15246"/>
                  </a:lnTo>
                  <a:lnTo>
                    <a:pt x="13925" y="14754"/>
                  </a:lnTo>
                  <a:lnTo>
                    <a:pt x="14130" y="14344"/>
                  </a:lnTo>
                  <a:lnTo>
                    <a:pt x="14403" y="13689"/>
                  </a:lnTo>
                  <a:lnTo>
                    <a:pt x="14642" y="13115"/>
                  </a:lnTo>
                  <a:lnTo>
                    <a:pt x="14915" y="12787"/>
                  </a:lnTo>
                  <a:lnTo>
                    <a:pt x="15188" y="12131"/>
                  </a:lnTo>
                  <a:lnTo>
                    <a:pt x="15427" y="11639"/>
                  </a:lnTo>
                  <a:lnTo>
                    <a:pt x="15631" y="11148"/>
                  </a:lnTo>
                  <a:lnTo>
                    <a:pt x="15836" y="10574"/>
                  </a:lnTo>
                  <a:lnTo>
                    <a:pt x="16212" y="10082"/>
                  </a:lnTo>
                  <a:lnTo>
                    <a:pt x="16348" y="9426"/>
                  </a:lnTo>
                  <a:lnTo>
                    <a:pt x="16587" y="8852"/>
                  </a:lnTo>
                  <a:lnTo>
                    <a:pt x="16792" y="8361"/>
                  </a:lnTo>
                  <a:lnTo>
                    <a:pt x="17133" y="7869"/>
                  </a:lnTo>
                  <a:lnTo>
                    <a:pt x="17304" y="7213"/>
                  </a:lnTo>
                  <a:lnTo>
                    <a:pt x="17440" y="6803"/>
                  </a:lnTo>
                  <a:lnTo>
                    <a:pt x="17645" y="6148"/>
                  </a:lnTo>
                  <a:lnTo>
                    <a:pt x="17918" y="5656"/>
                  </a:lnTo>
                  <a:lnTo>
                    <a:pt x="17986" y="5164"/>
                  </a:lnTo>
                  <a:lnTo>
                    <a:pt x="18294" y="4754"/>
                  </a:lnTo>
                  <a:lnTo>
                    <a:pt x="18396" y="4262"/>
                  </a:lnTo>
                  <a:lnTo>
                    <a:pt x="18669" y="3852"/>
                  </a:lnTo>
                  <a:lnTo>
                    <a:pt x="18771" y="3361"/>
                  </a:lnTo>
                  <a:lnTo>
                    <a:pt x="19010" y="2951"/>
                  </a:lnTo>
                  <a:lnTo>
                    <a:pt x="19181" y="2705"/>
                  </a:lnTo>
                  <a:lnTo>
                    <a:pt x="19454" y="2295"/>
                  </a:lnTo>
                  <a:lnTo>
                    <a:pt x="19522" y="1885"/>
                  </a:lnTo>
                  <a:lnTo>
                    <a:pt x="19556" y="1639"/>
                  </a:lnTo>
                  <a:lnTo>
                    <a:pt x="19693" y="1230"/>
                  </a:lnTo>
                  <a:lnTo>
                    <a:pt x="19829" y="1066"/>
                  </a:lnTo>
                  <a:lnTo>
                    <a:pt x="19966" y="82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Freeform 51"/>
            <p:cNvSpPr>
              <a:spLocks/>
            </p:cNvSpPr>
            <p:nvPr/>
          </p:nvSpPr>
          <p:spPr bwMode="auto">
            <a:xfrm rot="4709659">
              <a:off x="3944" y="886"/>
              <a:ext cx="141" cy="6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19966" y="0"/>
                  </a:moveTo>
                  <a:lnTo>
                    <a:pt x="19727" y="738"/>
                  </a:lnTo>
                  <a:lnTo>
                    <a:pt x="19522" y="1148"/>
                  </a:lnTo>
                  <a:lnTo>
                    <a:pt x="19454" y="1885"/>
                  </a:lnTo>
                  <a:lnTo>
                    <a:pt x="19181" y="2541"/>
                  </a:lnTo>
                  <a:lnTo>
                    <a:pt x="18976" y="3115"/>
                  </a:lnTo>
                  <a:lnTo>
                    <a:pt x="18908" y="3852"/>
                  </a:lnTo>
                  <a:lnTo>
                    <a:pt x="18601" y="4262"/>
                  </a:lnTo>
                  <a:lnTo>
                    <a:pt x="18396" y="4918"/>
                  </a:lnTo>
                  <a:lnTo>
                    <a:pt x="18123" y="5328"/>
                  </a:lnTo>
                  <a:lnTo>
                    <a:pt x="17952" y="6148"/>
                  </a:lnTo>
                  <a:lnTo>
                    <a:pt x="17850" y="6803"/>
                  </a:lnTo>
                  <a:lnTo>
                    <a:pt x="17543" y="7213"/>
                  </a:lnTo>
                  <a:lnTo>
                    <a:pt x="17406" y="7869"/>
                  </a:lnTo>
                  <a:lnTo>
                    <a:pt x="17304" y="8443"/>
                  </a:lnTo>
                  <a:lnTo>
                    <a:pt x="17099" y="8934"/>
                  </a:lnTo>
                  <a:lnTo>
                    <a:pt x="16860" y="9590"/>
                  </a:lnTo>
                  <a:lnTo>
                    <a:pt x="16587" y="10082"/>
                  </a:lnTo>
                  <a:lnTo>
                    <a:pt x="16382" y="10574"/>
                  </a:lnTo>
                  <a:lnTo>
                    <a:pt x="16246" y="11148"/>
                  </a:lnTo>
                  <a:lnTo>
                    <a:pt x="16041" y="11639"/>
                  </a:lnTo>
                  <a:lnTo>
                    <a:pt x="15802" y="12131"/>
                  </a:lnTo>
                  <a:lnTo>
                    <a:pt x="15563" y="12705"/>
                  </a:lnTo>
                  <a:lnTo>
                    <a:pt x="15358" y="13115"/>
                  </a:lnTo>
                  <a:lnTo>
                    <a:pt x="15154" y="13607"/>
                  </a:lnTo>
                  <a:lnTo>
                    <a:pt x="14983" y="14098"/>
                  </a:lnTo>
                  <a:lnTo>
                    <a:pt x="14846" y="14672"/>
                  </a:lnTo>
                  <a:lnTo>
                    <a:pt x="14608" y="14918"/>
                  </a:lnTo>
                  <a:lnTo>
                    <a:pt x="14369" y="15328"/>
                  </a:lnTo>
                  <a:lnTo>
                    <a:pt x="14232" y="15738"/>
                  </a:lnTo>
                  <a:lnTo>
                    <a:pt x="14027" y="16148"/>
                  </a:lnTo>
                  <a:lnTo>
                    <a:pt x="13788" y="16393"/>
                  </a:lnTo>
                  <a:lnTo>
                    <a:pt x="13618" y="16885"/>
                  </a:lnTo>
                  <a:lnTo>
                    <a:pt x="13379" y="17131"/>
                  </a:lnTo>
                  <a:lnTo>
                    <a:pt x="13140" y="17459"/>
                  </a:lnTo>
                  <a:lnTo>
                    <a:pt x="13038" y="17705"/>
                  </a:lnTo>
                  <a:lnTo>
                    <a:pt x="12730" y="18115"/>
                  </a:lnTo>
                  <a:lnTo>
                    <a:pt x="12560" y="18361"/>
                  </a:lnTo>
                  <a:lnTo>
                    <a:pt x="12355" y="18689"/>
                  </a:lnTo>
                  <a:lnTo>
                    <a:pt x="12150" y="18852"/>
                  </a:lnTo>
                  <a:lnTo>
                    <a:pt x="11980" y="19098"/>
                  </a:lnTo>
                  <a:lnTo>
                    <a:pt x="11775" y="19262"/>
                  </a:lnTo>
                  <a:lnTo>
                    <a:pt x="11502" y="19262"/>
                  </a:lnTo>
                  <a:lnTo>
                    <a:pt x="11263" y="19590"/>
                  </a:lnTo>
                  <a:lnTo>
                    <a:pt x="11195" y="19672"/>
                  </a:lnTo>
                  <a:lnTo>
                    <a:pt x="11024" y="19754"/>
                  </a:lnTo>
                  <a:lnTo>
                    <a:pt x="10751" y="19754"/>
                  </a:lnTo>
                  <a:lnTo>
                    <a:pt x="10580" y="19918"/>
                  </a:lnTo>
                  <a:lnTo>
                    <a:pt x="10341" y="19918"/>
                  </a:lnTo>
                  <a:lnTo>
                    <a:pt x="10171" y="19918"/>
                  </a:lnTo>
                  <a:lnTo>
                    <a:pt x="9761" y="19754"/>
                  </a:lnTo>
                  <a:lnTo>
                    <a:pt x="9625" y="19672"/>
                  </a:lnTo>
                  <a:lnTo>
                    <a:pt x="9352" y="19590"/>
                  </a:lnTo>
                  <a:lnTo>
                    <a:pt x="9181" y="19344"/>
                  </a:lnTo>
                  <a:lnTo>
                    <a:pt x="8908" y="19262"/>
                  </a:lnTo>
                  <a:lnTo>
                    <a:pt x="8737" y="19098"/>
                  </a:lnTo>
                  <a:lnTo>
                    <a:pt x="8532" y="18852"/>
                  </a:lnTo>
                  <a:lnTo>
                    <a:pt x="8225" y="18443"/>
                  </a:lnTo>
                  <a:lnTo>
                    <a:pt x="7952" y="18115"/>
                  </a:lnTo>
                  <a:lnTo>
                    <a:pt x="7782" y="17705"/>
                  </a:lnTo>
                  <a:lnTo>
                    <a:pt x="7577" y="17295"/>
                  </a:lnTo>
                  <a:lnTo>
                    <a:pt x="7372" y="17049"/>
                  </a:lnTo>
                  <a:lnTo>
                    <a:pt x="7065" y="16639"/>
                  </a:lnTo>
                  <a:lnTo>
                    <a:pt x="6792" y="16148"/>
                  </a:lnTo>
                  <a:lnTo>
                    <a:pt x="6621" y="15738"/>
                  </a:lnTo>
                  <a:lnTo>
                    <a:pt x="6314" y="15246"/>
                  </a:lnTo>
                  <a:lnTo>
                    <a:pt x="6041" y="14754"/>
                  </a:lnTo>
                  <a:lnTo>
                    <a:pt x="5836" y="14344"/>
                  </a:lnTo>
                  <a:lnTo>
                    <a:pt x="5563" y="13689"/>
                  </a:lnTo>
                  <a:lnTo>
                    <a:pt x="5324" y="13115"/>
                  </a:lnTo>
                  <a:lnTo>
                    <a:pt x="5051" y="12787"/>
                  </a:lnTo>
                  <a:lnTo>
                    <a:pt x="4778" y="12131"/>
                  </a:lnTo>
                  <a:lnTo>
                    <a:pt x="4539" y="11639"/>
                  </a:lnTo>
                  <a:lnTo>
                    <a:pt x="4334" y="11148"/>
                  </a:lnTo>
                  <a:lnTo>
                    <a:pt x="4130" y="10574"/>
                  </a:lnTo>
                  <a:lnTo>
                    <a:pt x="3754" y="10082"/>
                  </a:lnTo>
                  <a:lnTo>
                    <a:pt x="3618" y="9426"/>
                  </a:lnTo>
                  <a:lnTo>
                    <a:pt x="3379" y="8852"/>
                  </a:lnTo>
                  <a:lnTo>
                    <a:pt x="3174" y="8361"/>
                  </a:lnTo>
                  <a:lnTo>
                    <a:pt x="2833" y="7869"/>
                  </a:lnTo>
                  <a:lnTo>
                    <a:pt x="2696" y="7213"/>
                  </a:lnTo>
                  <a:lnTo>
                    <a:pt x="2526" y="6803"/>
                  </a:lnTo>
                  <a:lnTo>
                    <a:pt x="2321" y="6148"/>
                  </a:lnTo>
                  <a:lnTo>
                    <a:pt x="2048" y="5656"/>
                  </a:lnTo>
                  <a:lnTo>
                    <a:pt x="1980" y="5164"/>
                  </a:lnTo>
                  <a:lnTo>
                    <a:pt x="1604" y="4754"/>
                  </a:lnTo>
                  <a:lnTo>
                    <a:pt x="1570" y="4262"/>
                  </a:lnTo>
                  <a:lnTo>
                    <a:pt x="1297" y="3852"/>
                  </a:lnTo>
                  <a:lnTo>
                    <a:pt x="1195" y="3361"/>
                  </a:lnTo>
                  <a:lnTo>
                    <a:pt x="956" y="2951"/>
                  </a:lnTo>
                  <a:lnTo>
                    <a:pt x="785" y="2705"/>
                  </a:lnTo>
                  <a:lnTo>
                    <a:pt x="546" y="2295"/>
                  </a:lnTo>
                  <a:lnTo>
                    <a:pt x="444" y="1885"/>
                  </a:lnTo>
                  <a:lnTo>
                    <a:pt x="410" y="1639"/>
                  </a:lnTo>
                  <a:lnTo>
                    <a:pt x="273" y="1230"/>
                  </a:lnTo>
                  <a:lnTo>
                    <a:pt x="137" y="1066"/>
                  </a:lnTo>
                  <a:lnTo>
                    <a:pt x="0" y="820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Freeform 52"/>
            <p:cNvSpPr>
              <a:spLocks/>
            </p:cNvSpPr>
            <p:nvPr/>
          </p:nvSpPr>
          <p:spPr bwMode="auto">
            <a:xfrm rot="5400000">
              <a:off x="3939" y="757"/>
              <a:ext cx="184" cy="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19974" y="19867"/>
                  </a:moveTo>
                  <a:lnTo>
                    <a:pt x="19764" y="19200"/>
                  </a:lnTo>
                  <a:lnTo>
                    <a:pt x="19607" y="18800"/>
                  </a:lnTo>
                  <a:lnTo>
                    <a:pt x="19398" y="18000"/>
                  </a:lnTo>
                  <a:lnTo>
                    <a:pt x="19162" y="17600"/>
                  </a:lnTo>
                  <a:lnTo>
                    <a:pt x="18953" y="16667"/>
                  </a:lnTo>
                  <a:lnTo>
                    <a:pt x="18770" y="16133"/>
                  </a:lnTo>
                  <a:lnTo>
                    <a:pt x="18586" y="15733"/>
                  </a:lnTo>
                  <a:lnTo>
                    <a:pt x="18403" y="15067"/>
                  </a:lnTo>
                  <a:lnTo>
                    <a:pt x="18246" y="14400"/>
                  </a:lnTo>
                  <a:lnTo>
                    <a:pt x="18010" y="13733"/>
                  </a:lnTo>
                  <a:lnTo>
                    <a:pt x="17827" y="13200"/>
                  </a:lnTo>
                  <a:lnTo>
                    <a:pt x="17618" y="12667"/>
                  </a:lnTo>
                  <a:lnTo>
                    <a:pt x="17435" y="12000"/>
                  </a:lnTo>
                  <a:lnTo>
                    <a:pt x="17147" y="11600"/>
                  </a:lnTo>
                  <a:lnTo>
                    <a:pt x="17016" y="10933"/>
                  </a:lnTo>
                  <a:lnTo>
                    <a:pt x="16806" y="10267"/>
                  </a:lnTo>
                  <a:lnTo>
                    <a:pt x="16623" y="9733"/>
                  </a:lnTo>
                  <a:lnTo>
                    <a:pt x="16440" y="9200"/>
                  </a:lnTo>
                  <a:lnTo>
                    <a:pt x="16204" y="8800"/>
                  </a:lnTo>
                  <a:lnTo>
                    <a:pt x="16047" y="8267"/>
                  </a:lnTo>
                  <a:lnTo>
                    <a:pt x="15838" y="7733"/>
                  </a:lnTo>
                  <a:lnTo>
                    <a:pt x="15602" y="7067"/>
                  </a:lnTo>
                  <a:lnTo>
                    <a:pt x="15419" y="6800"/>
                  </a:lnTo>
                  <a:lnTo>
                    <a:pt x="15183" y="6267"/>
                  </a:lnTo>
                  <a:lnTo>
                    <a:pt x="15052" y="5733"/>
                  </a:lnTo>
                  <a:lnTo>
                    <a:pt x="14843" y="5333"/>
                  </a:lnTo>
                  <a:lnTo>
                    <a:pt x="14660" y="4933"/>
                  </a:lnTo>
                  <a:lnTo>
                    <a:pt x="14424" y="4400"/>
                  </a:lnTo>
                  <a:lnTo>
                    <a:pt x="14188" y="4133"/>
                  </a:lnTo>
                  <a:lnTo>
                    <a:pt x="14005" y="3867"/>
                  </a:lnTo>
                  <a:lnTo>
                    <a:pt x="13796" y="3333"/>
                  </a:lnTo>
                  <a:lnTo>
                    <a:pt x="13613" y="3067"/>
                  </a:lnTo>
                  <a:lnTo>
                    <a:pt x="13403" y="2800"/>
                  </a:lnTo>
                  <a:lnTo>
                    <a:pt x="13220" y="2267"/>
                  </a:lnTo>
                  <a:lnTo>
                    <a:pt x="13010" y="2133"/>
                  </a:lnTo>
                  <a:lnTo>
                    <a:pt x="12749" y="1733"/>
                  </a:lnTo>
                  <a:lnTo>
                    <a:pt x="12565" y="1600"/>
                  </a:lnTo>
                  <a:lnTo>
                    <a:pt x="12356" y="1200"/>
                  </a:lnTo>
                  <a:lnTo>
                    <a:pt x="12173" y="1067"/>
                  </a:lnTo>
                  <a:lnTo>
                    <a:pt x="11990" y="800"/>
                  </a:lnTo>
                  <a:lnTo>
                    <a:pt x="11728" y="800"/>
                  </a:lnTo>
                  <a:lnTo>
                    <a:pt x="11571" y="400"/>
                  </a:lnTo>
                  <a:lnTo>
                    <a:pt x="11335" y="400"/>
                  </a:lnTo>
                  <a:lnTo>
                    <a:pt x="11126" y="267"/>
                  </a:lnTo>
                  <a:lnTo>
                    <a:pt x="10942" y="133"/>
                  </a:lnTo>
                  <a:lnTo>
                    <a:pt x="10707" y="133"/>
                  </a:lnTo>
                  <a:lnTo>
                    <a:pt x="10524" y="0"/>
                  </a:lnTo>
                  <a:lnTo>
                    <a:pt x="10288" y="0"/>
                  </a:lnTo>
                  <a:lnTo>
                    <a:pt x="10079" y="0"/>
                  </a:lnTo>
                  <a:lnTo>
                    <a:pt x="9869" y="133"/>
                  </a:lnTo>
                  <a:lnTo>
                    <a:pt x="9660" y="133"/>
                  </a:lnTo>
                  <a:lnTo>
                    <a:pt x="9476" y="267"/>
                  </a:lnTo>
                  <a:lnTo>
                    <a:pt x="9188" y="400"/>
                  </a:lnTo>
                  <a:lnTo>
                    <a:pt x="8979" y="800"/>
                  </a:lnTo>
                  <a:lnTo>
                    <a:pt x="8770" y="800"/>
                  </a:lnTo>
                  <a:lnTo>
                    <a:pt x="8508" y="1067"/>
                  </a:lnTo>
                  <a:lnTo>
                    <a:pt x="8272" y="1600"/>
                  </a:lnTo>
                  <a:lnTo>
                    <a:pt x="7984" y="1733"/>
                  </a:lnTo>
                  <a:lnTo>
                    <a:pt x="7775" y="2133"/>
                  </a:lnTo>
                  <a:lnTo>
                    <a:pt x="7539" y="2400"/>
                  </a:lnTo>
                  <a:lnTo>
                    <a:pt x="7277" y="2800"/>
                  </a:lnTo>
                  <a:lnTo>
                    <a:pt x="7068" y="3333"/>
                  </a:lnTo>
                  <a:lnTo>
                    <a:pt x="6754" y="3867"/>
                  </a:lnTo>
                  <a:lnTo>
                    <a:pt x="6545" y="4133"/>
                  </a:lnTo>
                  <a:lnTo>
                    <a:pt x="6283" y="4800"/>
                  </a:lnTo>
                  <a:lnTo>
                    <a:pt x="6021" y="5067"/>
                  </a:lnTo>
                  <a:lnTo>
                    <a:pt x="5812" y="5600"/>
                  </a:lnTo>
                  <a:lnTo>
                    <a:pt x="5576" y="6000"/>
                  </a:lnTo>
                  <a:lnTo>
                    <a:pt x="5288" y="6800"/>
                  </a:lnTo>
                  <a:lnTo>
                    <a:pt x="5079" y="7067"/>
                  </a:lnTo>
                  <a:lnTo>
                    <a:pt x="4791" y="7733"/>
                  </a:lnTo>
                  <a:lnTo>
                    <a:pt x="4555" y="8267"/>
                  </a:lnTo>
                  <a:lnTo>
                    <a:pt x="4346" y="8800"/>
                  </a:lnTo>
                  <a:lnTo>
                    <a:pt x="4058" y="9333"/>
                  </a:lnTo>
                  <a:lnTo>
                    <a:pt x="3901" y="10000"/>
                  </a:lnTo>
                  <a:lnTo>
                    <a:pt x="3639" y="10400"/>
                  </a:lnTo>
                  <a:lnTo>
                    <a:pt x="3377" y="11067"/>
                  </a:lnTo>
                  <a:lnTo>
                    <a:pt x="3168" y="11600"/>
                  </a:lnTo>
                  <a:lnTo>
                    <a:pt x="2932" y="12000"/>
                  </a:lnTo>
                  <a:lnTo>
                    <a:pt x="2723" y="12667"/>
                  </a:lnTo>
                  <a:lnTo>
                    <a:pt x="2513" y="13067"/>
                  </a:lnTo>
                  <a:lnTo>
                    <a:pt x="2304" y="13733"/>
                  </a:lnTo>
                  <a:lnTo>
                    <a:pt x="2068" y="14267"/>
                  </a:lnTo>
                  <a:lnTo>
                    <a:pt x="1859" y="14667"/>
                  </a:lnTo>
                  <a:lnTo>
                    <a:pt x="1675" y="15200"/>
                  </a:lnTo>
                  <a:lnTo>
                    <a:pt x="1518" y="15733"/>
                  </a:lnTo>
                  <a:lnTo>
                    <a:pt x="1283" y="16133"/>
                  </a:lnTo>
                  <a:lnTo>
                    <a:pt x="1152" y="16667"/>
                  </a:lnTo>
                  <a:lnTo>
                    <a:pt x="995" y="16933"/>
                  </a:lnTo>
                  <a:lnTo>
                    <a:pt x="838" y="17200"/>
                  </a:lnTo>
                  <a:lnTo>
                    <a:pt x="681" y="17733"/>
                  </a:lnTo>
                  <a:lnTo>
                    <a:pt x="497" y="18000"/>
                  </a:lnTo>
                  <a:lnTo>
                    <a:pt x="366" y="18267"/>
                  </a:lnTo>
                  <a:lnTo>
                    <a:pt x="262" y="18400"/>
                  </a:lnTo>
                  <a:lnTo>
                    <a:pt x="131" y="18933"/>
                  </a:lnTo>
                  <a:lnTo>
                    <a:pt x="0" y="19067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Freeform 53"/>
            <p:cNvSpPr>
              <a:spLocks/>
            </p:cNvSpPr>
            <p:nvPr/>
          </p:nvSpPr>
          <p:spPr bwMode="auto">
            <a:xfrm rot="5400000">
              <a:off x="3904" y="573"/>
              <a:ext cx="192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19975" y="0"/>
                  </a:moveTo>
                  <a:lnTo>
                    <a:pt x="19724" y="755"/>
                  </a:lnTo>
                  <a:lnTo>
                    <a:pt x="19523" y="1258"/>
                  </a:lnTo>
                  <a:lnTo>
                    <a:pt x="19447" y="1761"/>
                  </a:lnTo>
                  <a:lnTo>
                    <a:pt x="19196" y="2642"/>
                  </a:lnTo>
                  <a:lnTo>
                    <a:pt x="18970" y="3396"/>
                  </a:lnTo>
                  <a:lnTo>
                    <a:pt x="18894" y="3899"/>
                  </a:lnTo>
                  <a:lnTo>
                    <a:pt x="18593" y="4025"/>
                  </a:lnTo>
                  <a:lnTo>
                    <a:pt x="18442" y="5031"/>
                  </a:lnTo>
                  <a:lnTo>
                    <a:pt x="18166" y="5535"/>
                  </a:lnTo>
                  <a:lnTo>
                    <a:pt x="17990" y="6038"/>
                  </a:lnTo>
                  <a:lnTo>
                    <a:pt x="17915" y="6415"/>
                  </a:lnTo>
                  <a:lnTo>
                    <a:pt x="17563" y="7044"/>
                  </a:lnTo>
                  <a:lnTo>
                    <a:pt x="17412" y="7799"/>
                  </a:lnTo>
                  <a:lnTo>
                    <a:pt x="17261" y="8428"/>
                  </a:lnTo>
                  <a:lnTo>
                    <a:pt x="17111" y="8931"/>
                  </a:lnTo>
                  <a:lnTo>
                    <a:pt x="16884" y="9434"/>
                  </a:lnTo>
                  <a:lnTo>
                    <a:pt x="16583" y="10189"/>
                  </a:lnTo>
                  <a:lnTo>
                    <a:pt x="16332" y="10692"/>
                  </a:lnTo>
                  <a:lnTo>
                    <a:pt x="16206" y="11195"/>
                  </a:lnTo>
                  <a:lnTo>
                    <a:pt x="16030" y="11447"/>
                  </a:lnTo>
                  <a:lnTo>
                    <a:pt x="15779" y="12201"/>
                  </a:lnTo>
                  <a:lnTo>
                    <a:pt x="15628" y="12579"/>
                  </a:lnTo>
                  <a:lnTo>
                    <a:pt x="15427" y="13208"/>
                  </a:lnTo>
                  <a:lnTo>
                    <a:pt x="15201" y="13585"/>
                  </a:lnTo>
                  <a:lnTo>
                    <a:pt x="15025" y="14088"/>
                  </a:lnTo>
                  <a:lnTo>
                    <a:pt x="14899" y="14465"/>
                  </a:lnTo>
                  <a:lnTo>
                    <a:pt x="14648" y="14969"/>
                  </a:lnTo>
                  <a:lnTo>
                    <a:pt x="14372" y="15220"/>
                  </a:lnTo>
                  <a:lnTo>
                    <a:pt x="14271" y="15597"/>
                  </a:lnTo>
                  <a:lnTo>
                    <a:pt x="13995" y="15975"/>
                  </a:lnTo>
                  <a:lnTo>
                    <a:pt x="13794" y="16478"/>
                  </a:lnTo>
                  <a:lnTo>
                    <a:pt x="13618" y="16478"/>
                  </a:lnTo>
                  <a:lnTo>
                    <a:pt x="13417" y="16981"/>
                  </a:lnTo>
                  <a:lnTo>
                    <a:pt x="13141" y="17233"/>
                  </a:lnTo>
                  <a:lnTo>
                    <a:pt x="13015" y="17862"/>
                  </a:lnTo>
                  <a:lnTo>
                    <a:pt x="12789" y="18239"/>
                  </a:lnTo>
                  <a:lnTo>
                    <a:pt x="12638" y="18239"/>
                  </a:lnTo>
                  <a:lnTo>
                    <a:pt x="12412" y="18868"/>
                  </a:lnTo>
                  <a:lnTo>
                    <a:pt x="12186" y="18868"/>
                  </a:lnTo>
                  <a:lnTo>
                    <a:pt x="11985" y="18868"/>
                  </a:lnTo>
                  <a:lnTo>
                    <a:pt x="11759" y="19119"/>
                  </a:lnTo>
                  <a:lnTo>
                    <a:pt x="11508" y="19245"/>
                  </a:lnTo>
                  <a:lnTo>
                    <a:pt x="11281" y="19245"/>
                  </a:lnTo>
                  <a:lnTo>
                    <a:pt x="11181" y="19623"/>
                  </a:lnTo>
                  <a:lnTo>
                    <a:pt x="10980" y="19874"/>
                  </a:lnTo>
                  <a:lnTo>
                    <a:pt x="10754" y="19874"/>
                  </a:lnTo>
                  <a:lnTo>
                    <a:pt x="10528" y="19874"/>
                  </a:lnTo>
                  <a:lnTo>
                    <a:pt x="10327" y="19874"/>
                  </a:lnTo>
                  <a:lnTo>
                    <a:pt x="10151" y="19874"/>
                  </a:lnTo>
                  <a:lnTo>
                    <a:pt x="9799" y="19874"/>
                  </a:lnTo>
                  <a:lnTo>
                    <a:pt x="9648" y="19623"/>
                  </a:lnTo>
                  <a:lnTo>
                    <a:pt x="9422" y="19245"/>
                  </a:lnTo>
                  <a:lnTo>
                    <a:pt x="9196" y="19245"/>
                  </a:lnTo>
                  <a:lnTo>
                    <a:pt x="8970" y="19119"/>
                  </a:lnTo>
                  <a:lnTo>
                    <a:pt x="8769" y="18868"/>
                  </a:lnTo>
                  <a:lnTo>
                    <a:pt x="8518" y="18868"/>
                  </a:lnTo>
                  <a:lnTo>
                    <a:pt x="8241" y="18491"/>
                  </a:lnTo>
                  <a:lnTo>
                    <a:pt x="7965" y="18239"/>
                  </a:lnTo>
                  <a:lnTo>
                    <a:pt x="7789" y="17862"/>
                  </a:lnTo>
                  <a:lnTo>
                    <a:pt x="7538" y="17233"/>
                  </a:lnTo>
                  <a:lnTo>
                    <a:pt x="7337" y="16981"/>
                  </a:lnTo>
                  <a:lnTo>
                    <a:pt x="7136" y="16478"/>
                  </a:lnTo>
                  <a:lnTo>
                    <a:pt x="6809" y="15975"/>
                  </a:lnTo>
                  <a:lnTo>
                    <a:pt x="6633" y="15597"/>
                  </a:lnTo>
                  <a:lnTo>
                    <a:pt x="6332" y="15220"/>
                  </a:lnTo>
                  <a:lnTo>
                    <a:pt x="6030" y="14465"/>
                  </a:lnTo>
                  <a:lnTo>
                    <a:pt x="5829" y="14214"/>
                  </a:lnTo>
                  <a:lnTo>
                    <a:pt x="5578" y="13585"/>
                  </a:lnTo>
                  <a:lnTo>
                    <a:pt x="5302" y="13208"/>
                  </a:lnTo>
                  <a:lnTo>
                    <a:pt x="5025" y="12956"/>
                  </a:lnTo>
                  <a:lnTo>
                    <a:pt x="4749" y="12201"/>
                  </a:lnTo>
                  <a:lnTo>
                    <a:pt x="4523" y="11447"/>
                  </a:lnTo>
                  <a:lnTo>
                    <a:pt x="4296" y="11195"/>
                  </a:lnTo>
                  <a:lnTo>
                    <a:pt x="4171" y="10692"/>
                  </a:lnTo>
                  <a:lnTo>
                    <a:pt x="3794" y="10189"/>
                  </a:lnTo>
                  <a:lnTo>
                    <a:pt x="3693" y="9182"/>
                  </a:lnTo>
                  <a:lnTo>
                    <a:pt x="3417" y="8931"/>
                  </a:lnTo>
                  <a:lnTo>
                    <a:pt x="3191" y="8428"/>
                  </a:lnTo>
                  <a:lnTo>
                    <a:pt x="2864" y="7799"/>
                  </a:lnTo>
                  <a:lnTo>
                    <a:pt x="2764" y="7044"/>
                  </a:lnTo>
                  <a:lnTo>
                    <a:pt x="2538" y="6415"/>
                  </a:lnTo>
                  <a:lnTo>
                    <a:pt x="2286" y="6038"/>
                  </a:lnTo>
                  <a:lnTo>
                    <a:pt x="2010" y="5535"/>
                  </a:lnTo>
                  <a:lnTo>
                    <a:pt x="1985" y="5031"/>
                  </a:lnTo>
                  <a:lnTo>
                    <a:pt x="1633" y="4780"/>
                  </a:lnTo>
                  <a:lnTo>
                    <a:pt x="1533" y="4025"/>
                  </a:lnTo>
                  <a:lnTo>
                    <a:pt x="1307" y="3899"/>
                  </a:lnTo>
                  <a:lnTo>
                    <a:pt x="1256" y="3396"/>
                  </a:lnTo>
                  <a:lnTo>
                    <a:pt x="980" y="3019"/>
                  </a:lnTo>
                  <a:lnTo>
                    <a:pt x="779" y="2642"/>
                  </a:lnTo>
                  <a:lnTo>
                    <a:pt x="578" y="2013"/>
                  </a:lnTo>
                  <a:lnTo>
                    <a:pt x="477" y="1761"/>
                  </a:lnTo>
                  <a:lnTo>
                    <a:pt x="427" y="1761"/>
                  </a:lnTo>
                  <a:lnTo>
                    <a:pt x="302" y="1258"/>
                  </a:lnTo>
                  <a:lnTo>
                    <a:pt x="176" y="1258"/>
                  </a:lnTo>
                  <a:lnTo>
                    <a:pt x="0" y="1006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Freeform 54"/>
            <p:cNvSpPr>
              <a:spLocks/>
            </p:cNvSpPr>
            <p:nvPr/>
          </p:nvSpPr>
          <p:spPr bwMode="auto">
            <a:xfrm rot="5400000">
              <a:off x="3880" y="260"/>
              <a:ext cx="238" cy="2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44" y="889"/>
                  </a:lnTo>
                  <a:lnTo>
                    <a:pt x="508" y="1185"/>
                  </a:lnTo>
                  <a:lnTo>
                    <a:pt x="528" y="1926"/>
                  </a:lnTo>
                  <a:lnTo>
                    <a:pt x="812" y="2370"/>
                  </a:lnTo>
                  <a:lnTo>
                    <a:pt x="975" y="3259"/>
                  </a:lnTo>
                  <a:lnTo>
                    <a:pt x="1137" y="3704"/>
                  </a:lnTo>
                  <a:lnTo>
                    <a:pt x="1442" y="4296"/>
                  </a:lnTo>
                  <a:lnTo>
                    <a:pt x="1645" y="5185"/>
                  </a:lnTo>
                  <a:lnTo>
                    <a:pt x="1706" y="5481"/>
                  </a:lnTo>
                  <a:lnTo>
                    <a:pt x="2010" y="5926"/>
                  </a:lnTo>
                  <a:lnTo>
                    <a:pt x="2173" y="6963"/>
                  </a:lnTo>
                  <a:lnTo>
                    <a:pt x="2437" y="7111"/>
                  </a:lnTo>
                  <a:lnTo>
                    <a:pt x="2660" y="7556"/>
                  </a:lnTo>
                  <a:lnTo>
                    <a:pt x="2721" y="8444"/>
                  </a:lnTo>
                  <a:lnTo>
                    <a:pt x="2964" y="9037"/>
                  </a:lnTo>
                  <a:lnTo>
                    <a:pt x="3127" y="9926"/>
                  </a:lnTo>
                  <a:lnTo>
                    <a:pt x="3391" y="10222"/>
                  </a:lnTo>
                  <a:lnTo>
                    <a:pt x="3655" y="10815"/>
                  </a:lnTo>
                  <a:lnTo>
                    <a:pt x="3797" y="11111"/>
                  </a:lnTo>
                  <a:lnTo>
                    <a:pt x="3980" y="11852"/>
                  </a:lnTo>
                  <a:lnTo>
                    <a:pt x="4203" y="12296"/>
                  </a:lnTo>
                  <a:lnTo>
                    <a:pt x="4406" y="12889"/>
                  </a:lnTo>
                  <a:lnTo>
                    <a:pt x="4670" y="13185"/>
                  </a:lnTo>
                  <a:lnTo>
                    <a:pt x="4731" y="13778"/>
                  </a:lnTo>
                  <a:lnTo>
                    <a:pt x="5015" y="14370"/>
                  </a:lnTo>
                  <a:lnTo>
                    <a:pt x="5157" y="14667"/>
                  </a:lnTo>
                  <a:lnTo>
                    <a:pt x="5421" y="14667"/>
                  </a:lnTo>
                  <a:lnTo>
                    <a:pt x="5543" y="15259"/>
                  </a:lnTo>
                  <a:lnTo>
                    <a:pt x="5807" y="16296"/>
                  </a:lnTo>
                  <a:lnTo>
                    <a:pt x="5970" y="16444"/>
                  </a:lnTo>
                  <a:lnTo>
                    <a:pt x="6254" y="16444"/>
                  </a:lnTo>
                  <a:lnTo>
                    <a:pt x="6315" y="16889"/>
                  </a:lnTo>
                  <a:lnTo>
                    <a:pt x="6680" y="17481"/>
                  </a:lnTo>
                  <a:lnTo>
                    <a:pt x="6883" y="17481"/>
                  </a:lnTo>
                  <a:lnTo>
                    <a:pt x="7005" y="17778"/>
                  </a:lnTo>
                  <a:lnTo>
                    <a:pt x="7188" y="18667"/>
                  </a:lnTo>
                  <a:lnTo>
                    <a:pt x="7431" y="18667"/>
                  </a:lnTo>
                  <a:lnTo>
                    <a:pt x="7675" y="18667"/>
                  </a:lnTo>
                  <a:lnTo>
                    <a:pt x="7817" y="18667"/>
                  </a:lnTo>
                  <a:lnTo>
                    <a:pt x="8000" y="19111"/>
                  </a:lnTo>
                  <a:lnTo>
                    <a:pt x="8223" y="19111"/>
                  </a:lnTo>
                  <a:lnTo>
                    <a:pt x="8426" y="19111"/>
                  </a:lnTo>
                  <a:lnTo>
                    <a:pt x="8670" y="19704"/>
                  </a:lnTo>
                  <a:lnTo>
                    <a:pt x="8893" y="19852"/>
                  </a:lnTo>
                  <a:lnTo>
                    <a:pt x="9036" y="19852"/>
                  </a:lnTo>
                  <a:lnTo>
                    <a:pt x="9259" y="19852"/>
                  </a:lnTo>
                  <a:lnTo>
                    <a:pt x="9442" y="19852"/>
                  </a:lnTo>
                  <a:lnTo>
                    <a:pt x="9746" y="19852"/>
                  </a:lnTo>
                  <a:lnTo>
                    <a:pt x="9888" y="19852"/>
                  </a:lnTo>
                  <a:lnTo>
                    <a:pt x="10173" y="19852"/>
                  </a:lnTo>
                  <a:lnTo>
                    <a:pt x="10376" y="19852"/>
                  </a:lnTo>
                  <a:lnTo>
                    <a:pt x="10558" y="19704"/>
                  </a:lnTo>
                  <a:lnTo>
                    <a:pt x="10802" y="19704"/>
                  </a:lnTo>
                  <a:lnTo>
                    <a:pt x="10964" y="19111"/>
                  </a:lnTo>
                  <a:lnTo>
                    <a:pt x="11269" y="19111"/>
                  </a:lnTo>
                  <a:lnTo>
                    <a:pt x="11513" y="18667"/>
                  </a:lnTo>
                  <a:lnTo>
                    <a:pt x="11797" y="18667"/>
                  </a:lnTo>
                  <a:lnTo>
                    <a:pt x="12061" y="18667"/>
                  </a:lnTo>
                  <a:lnTo>
                    <a:pt x="12223" y="17778"/>
                  </a:lnTo>
                  <a:lnTo>
                    <a:pt x="12487" y="17481"/>
                  </a:lnTo>
                  <a:lnTo>
                    <a:pt x="12711" y="16889"/>
                  </a:lnTo>
                  <a:lnTo>
                    <a:pt x="12975" y="16444"/>
                  </a:lnTo>
                  <a:lnTo>
                    <a:pt x="13259" y="16444"/>
                  </a:lnTo>
                  <a:lnTo>
                    <a:pt x="13401" y="16296"/>
                  </a:lnTo>
                  <a:lnTo>
                    <a:pt x="13665" y="15259"/>
                  </a:lnTo>
                  <a:lnTo>
                    <a:pt x="13970" y="14667"/>
                  </a:lnTo>
                  <a:lnTo>
                    <a:pt x="14234" y="14370"/>
                  </a:lnTo>
                  <a:lnTo>
                    <a:pt x="14457" y="13778"/>
                  </a:lnTo>
                  <a:lnTo>
                    <a:pt x="14680" y="13333"/>
                  </a:lnTo>
                  <a:lnTo>
                    <a:pt x="14985" y="12889"/>
                  </a:lnTo>
                  <a:lnTo>
                    <a:pt x="15269" y="12296"/>
                  </a:lnTo>
                  <a:lnTo>
                    <a:pt x="15431" y="11852"/>
                  </a:lnTo>
                  <a:lnTo>
                    <a:pt x="15675" y="11111"/>
                  </a:lnTo>
                  <a:lnTo>
                    <a:pt x="15898" y="10815"/>
                  </a:lnTo>
                  <a:lnTo>
                    <a:pt x="16183" y="10222"/>
                  </a:lnTo>
                  <a:lnTo>
                    <a:pt x="16284" y="9333"/>
                  </a:lnTo>
                  <a:lnTo>
                    <a:pt x="16731" y="9037"/>
                  </a:lnTo>
                  <a:lnTo>
                    <a:pt x="16873" y="8444"/>
                  </a:lnTo>
                  <a:lnTo>
                    <a:pt x="17137" y="7556"/>
                  </a:lnTo>
                  <a:lnTo>
                    <a:pt x="17299" y="7111"/>
                  </a:lnTo>
                  <a:lnTo>
                    <a:pt x="17442" y="6963"/>
                  </a:lnTo>
                  <a:lnTo>
                    <a:pt x="17746" y="5926"/>
                  </a:lnTo>
                  <a:lnTo>
                    <a:pt x="17970" y="5630"/>
                  </a:lnTo>
                  <a:lnTo>
                    <a:pt x="18071" y="5185"/>
                  </a:lnTo>
                  <a:lnTo>
                    <a:pt x="18294" y="4741"/>
                  </a:lnTo>
                  <a:lnTo>
                    <a:pt x="18497" y="4296"/>
                  </a:lnTo>
                  <a:lnTo>
                    <a:pt x="18680" y="3704"/>
                  </a:lnTo>
                  <a:lnTo>
                    <a:pt x="18883" y="3259"/>
                  </a:lnTo>
                  <a:lnTo>
                    <a:pt x="19086" y="3111"/>
                  </a:lnTo>
                  <a:lnTo>
                    <a:pt x="19147" y="2667"/>
                  </a:lnTo>
                  <a:lnTo>
                    <a:pt x="19391" y="2074"/>
                  </a:lnTo>
                  <a:lnTo>
                    <a:pt x="19492" y="1926"/>
                  </a:lnTo>
                  <a:lnTo>
                    <a:pt x="19614" y="1926"/>
                  </a:lnTo>
                  <a:lnTo>
                    <a:pt x="19695" y="1185"/>
                  </a:lnTo>
                  <a:lnTo>
                    <a:pt x="19878" y="1185"/>
                  </a:lnTo>
                  <a:lnTo>
                    <a:pt x="19980" y="889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Freeform 55"/>
            <p:cNvSpPr>
              <a:spLocks/>
            </p:cNvSpPr>
            <p:nvPr/>
          </p:nvSpPr>
          <p:spPr bwMode="auto">
            <a:xfrm rot="5400000">
              <a:off x="3966" y="440"/>
              <a:ext cx="101" cy="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19952" y="19444"/>
                  </a:moveTo>
                  <a:lnTo>
                    <a:pt x="19760" y="18889"/>
                  </a:lnTo>
                  <a:lnTo>
                    <a:pt x="19568" y="18333"/>
                  </a:lnTo>
                  <a:lnTo>
                    <a:pt x="19376" y="18333"/>
                  </a:lnTo>
                  <a:lnTo>
                    <a:pt x="19185" y="16667"/>
                  </a:lnTo>
                  <a:lnTo>
                    <a:pt x="18945" y="16111"/>
                  </a:lnTo>
                  <a:lnTo>
                    <a:pt x="18753" y="16111"/>
                  </a:lnTo>
                  <a:lnTo>
                    <a:pt x="18561" y="15000"/>
                  </a:lnTo>
                  <a:lnTo>
                    <a:pt x="18417" y="15000"/>
                  </a:lnTo>
                  <a:lnTo>
                    <a:pt x="18177" y="14444"/>
                  </a:lnTo>
                  <a:lnTo>
                    <a:pt x="18034" y="12778"/>
                  </a:lnTo>
                  <a:lnTo>
                    <a:pt x="17842" y="12778"/>
                  </a:lnTo>
                  <a:lnTo>
                    <a:pt x="17602" y="12222"/>
                  </a:lnTo>
                  <a:lnTo>
                    <a:pt x="17410" y="12222"/>
                  </a:lnTo>
                  <a:lnTo>
                    <a:pt x="17170" y="11111"/>
                  </a:lnTo>
                  <a:lnTo>
                    <a:pt x="17026" y="10556"/>
                  </a:lnTo>
                  <a:lnTo>
                    <a:pt x="16835" y="10556"/>
                  </a:lnTo>
                  <a:lnTo>
                    <a:pt x="16595" y="8889"/>
                  </a:lnTo>
                  <a:lnTo>
                    <a:pt x="16403" y="8889"/>
                  </a:lnTo>
                  <a:lnTo>
                    <a:pt x="16211" y="8333"/>
                  </a:lnTo>
                  <a:lnTo>
                    <a:pt x="16067" y="8333"/>
                  </a:lnTo>
                  <a:lnTo>
                    <a:pt x="15827" y="7778"/>
                  </a:lnTo>
                  <a:lnTo>
                    <a:pt x="15588" y="7778"/>
                  </a:lnTo>
                  <a:lnTo>
                    <a:pt x="15396" y="6667"/>
                  </a:lnTo>
                  <a:lnTo>
                    <a:pt x="15204" y="6667"/>
                  </a:lnTo>
                  <a:lnTo>
                    <a:pt x="15012" y="5000"/>
                  </a:lnTo>
                  <a:lnTo>
                    <a:pt x="14820" y="5000"/>
                  </a:lnTo>
                  <a:lnTo>
                    <a:pt x="14580" y="4444"/>
                  </a:lnTo>
                  <a:lnTo>
                    <a:pt x="14436" y="4444"/>
                  </a:lnTo>
                  <a:lnTo>
                    <a:pt x="14197" y="3889"/>
                  </a:lnTo>
                  <a:lnTo>
                    <a:pt x="14005" y="3889"/>
                  </a:lnTo>
                  <a:lnTo>
                    <a:pt x="13813" y="3333"/>
                  </a:lnTo>
                  <a:lnTo>
                    <a:pt x="13525" y="3333"/>
                  </a:lnTo>
                  <a:lnTo>
                    <a:pt x="13381" y="3333"/>
                  </a:lnTo>
                  <a:lnTo>
                    <a:pt x="13141" y="3333"/>
                  </a:lnTo>
                  <a:lnTo>
                    <a:pt x="13046" y="1667"/>
                  </a:lnTo>
                  <a:lnTo>
                    <a:pt x="12758" y="1667"/>
                  </a:lnTo>
                  <a:lnTo>
                    <a:pt x="12566" y="1667"/>
                  </a:lnTo>
                  <a:lnTo>
                    <a:pt x="12374" y="1667"/>
                  </a:lnTo>
                  <a:lnTo>
                    <a:pt x="12086" y="556"/>
                  </a:lnTo>
                  <a:lnTo>
                    <a:pt x="11990" y="556"/>
                  </a:lnTo>
                  <a:lnTo>
                    <a:pt x="11703" y="556"/>
                  </a:lnTo>
                  <a:lnTo>
                    <a:pt x="11559" y="556"/>
                  </a:lnTo>
                  <a:lnTo>
                    <a:pt x="11271" y="0"/>
                  </a:lnTo>
                  <a:lnTo>
                    <a:pt x="11127" y="0"/>
                  </a:lnTo>
                  <a:lnTo>
                    <a:pt x="10935" y="0"/>
                  </a:lnTo>
                  <a:lnTo>
                    <a:pt x="10695" y="0"/>
                  </a:lnTo>
                  <a:lnTo>
                    <a:pt x="10504" y="0"/>
                  </a:lnTo>
                  <a:lnTo>
                    <a:pt x="10312" y="0"/>
                  </a:lnTo>
                  <a:lnTo>
                    <a:pt x="10072" y="0"/>
                  </a:lnTo>
                  <a:lnTo>
                    <a:pt x="9832" y="0"/>
                  </a:lnTo>
                  <a:lnTo>
                    <a:pt x="9592" y="0"/>
                  </a:lnTo>
                  <a:lnTo>
                    <a:pt x="9400" y="0"/>
                  </a:lnTo>
                  <a:lnTo>
                    <a:pt x="9209" y="0"/>
                  </a:lnTo>
                  <a:lnTo>
                    <a:pt x="8969" y="556"/>
                  </a:lnTo>
                  <a:lnTo>
                    <a:pt x="8729" y="556"/>
                  </a:lnTo>
                  <a:lnTo>
                    <a:pt x="8489" y="556"/>
                  </a:lnTo>
                  <a:lnTo>
                    <a:pt x="8297" y="1667"/>
                  </a:lnTo>
                  <a:lnTo>
                    <a:pt x="7962" y="1667"/>
                  </a:lnTo>
                  <a:lnTo>
                    <a:pt x="7818" y="1667"/>
                  </a:lnTo>
                  <a:lnTo>
                    <a:pt x="7530" y="3333"/>
                  </a:lnTo>
                  <a:lnTo>
                    <a:pt x="7194" y="3333"/>
                  </a:lnTo>
                  <a:lnTo>
                    <a:pt x="7002" y="3333"/>
                  </a:lnTo>
                  <a:lnTo>
                    <a:pt x="6811" y="3889"/>
                  </a:lnTo>
                  <a:lnTo>
                    <a:pt x="6523" y="3889"/>
                  </a:lnTo>
                  <a:lnTo>
                    <a:pt x="6283" y="4444"/>
                  </a:lnTo>
                  <a:lnTo>
                    <a:pt x="5995" y="4444"/>
                  </a:lnTo>
                  <a:lnTo>
                    <a:pt x="5755" y="5000"/>
                  </a:lnTo>
                  <a:lnTo>
                    <a:pt x="5564" y="6667"/>
                  </a:lnTo>
                  <a:lnTo>
                    <a:pt x="5324" y="6667"/>
                  </a:lnTo>
                  <a:lnTo>
                    <a:pt x="5084" y="7778"/>
                  </a:lnTo>
                  <a:lnTo>
                    <a:pt x="4796" y="7778"/>
                  </a:lnTo>
                  <a:lnTo>
                    <a:pt x="4556" y="8333"/>
                  </a:lnTo>
                  <a:lnTo>
                    <a:pt x="4317" y="8333"/>
                  </a:lnTo>
                  <a:lnTo>
                    <a:pt x="4077" y="8889"/>
                  </a:lnTo>
                  <a:lnTo>
                    <a:pt x="3837" y="8889"/>
                  </a:lnTo>
                  <a:lnTo>
                    <a:pt x="3645" y="10556"/>
                  </a:lnTo>
                  <a:lnTo>
                    <a:pt x="3405" y="10556"/>
                  </a:lnTo>
                  <a:lnTo>
                    <a:pt x="3070" y="11111"/>
                  </a:lnTo>
                  <a:lnTo>
                    <a:pt x="2926" y="12222"/>
                  </a:lnTo>
                  <a:lnTo>
                    <a:pt x="2734" y="12222"/>
                  </a:lnTo>
                  <a:lnTo>
                    <a:pt x="2446" y="12778"/>
                  </a:lnTo>
                  <a:lnTo>
                    <a:pt x="2254" y="12778"/>
                  </a:lnTo>
                  <a:lnTo>
                    <a:pt x="2062" y="12778"/>
                  </a:lnTo>
                  <a:lnTo>
                    <a:pt x="1823" y="14444"/>
                  </a:lnTo>
                  <a:lnTo>
                    <a:pt x="1631" y="15000"/>
                  </a:lnTo>
                  <a:lnTo>
                    <a:pt x="1487" y="15000"/>
                  </a:lnTo>
                  <a:lnTo>
                    <a:pt x="1295" y="16111"/>
                  </a:lnTo>
                  <a:lnTo>
                    <a:pt x="1151" y="16111"/>
                  </a:lnTo>
                  <a:lnTo>
                    <a:pt x="1007" y="16667"/>
                  </a:lnTo>
                  <a:lnTo>
                    <a:pt x="767" y="16667"/>
                  </a:lnTo>
                  <a:lnTo>
                    <a:pt x="719" y="18333"/>
                  </a:lnTo>
                  <a:lnTo>
                    <a:pt x="432" y="18333"/>
                  </a:lnTo>
                  <a:lnTo>
                    <a:pt x="384" y="18333"/>
                  </a:lnTo>
                  <a:lnTo>
                    <a:pt x="192" y="18333"/>
                  </a:lnTo>
                  <a:lnTo>
                    <a:pt x="144" y="18889"/>
                  </a:lnTo>
                  <a:lnTo>
                    <a:pt x="0" y="18889"/>
                  </a:lnTo>
                </a:path>
              </a:pathLst>
            </a:custGeom>
            <a:noFill/>
            <a:ln w="38100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56"/>
            <p:cNvSpPr>
              <a:spLocks noChangeShapeType="1"/>
            </p:cNvSpPr>
            <p:nvPr/>
          </p:nvSpPr>
          <p:spPr bwMode="auto">
            <a:xfrm rot="5400000" flipH="1">
              <a:off x="4064" y="956"/>
              <a:ext cx="15" cy="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57"/>
            <p:cNvSpPr>
              <a:spLocks noChangeShapeType="1"/>
            </p:cNvSpPr>
            <p:nvPr/>
          </p:nvSpPr>
          <p:spPr bwMode="auto">
            <a:xfrm rot="5400000">
              <a:off x="3981" y="250"/>
              <a:ext cx="0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58"/>
            <p:cNvSpPr>
              <a:spLocks noChangeShapeType="1"/>
            </p:cNvSpPr>
            <p:nvPr/>
          </p:nvSpPr>
          <p:spPr bwMode="auto">
            <a:xfrm rot="5400000">
              <a:off x="3977" y="571"/>
              <a:ext cx="0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59"/>
            <p:cNvSpPr>
              <a:spLocks noChangeShapeType="1"/>
            </p:cNvSpPr>
            <p:nvPr/>
          </p:nvSpPr>
          <p:spPr bwMode="auto">
            <a:xfrm rot="5400000">
              <a:off x="3977" y="901"/>
              <a:ext cx="0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60"/>
            <p:cNvSpPr>
              <a:spLocks noChangeShapeType="1"/>
            </p:cNvSpPr>
            <p:nvPr/>
          </p:nvSpPr>
          <p:spPr bwMode="auto">
            <a:xfrm rot="5400000">
              <a:off x="3977" y="1522"/>
              <a:ext cx="0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61"/>
            <p:cNvSpPr>
              <a:spLocks noChangeShapeType="1"/>
            </p:cNvSpPr>
            <p:nvPr/>
          </p:nvSpPr>
          <p:spPr bwMode="auto">
            <a:xfrm rot="5400000">
              <a:off x="3977" y="1832"/>
              <a:ext cx="0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62"/>
            <p:cNvSpPr>
              <a:spLocks noChangeShapeType="1"/>
            </p:cNvSpPr>
            <p:nvPr/>
          </p:nvSpPr>
          <p:spPr bwMode="auto">
            <a:xfrm rot="5400000">
              <a:off x="3981" y="2167"/>
              <a:ext cx="0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63"/>
          <p:cNvGrpSpPr>
            <a:grpSpLocks/>
          </p:cNvGrpSpPr>
          <p:nvPr/>
        </p:nvGrpSpPr>
        <p:grpSpPr bwMode="auto">
          <a:xfrm>
            <a:off x="4876800" y="1343025"/>
            <a:ext cx="457200" cy="4067175"/>
            <a:chOff x="3072" y="702"/>
            <a:chExt cx="288" cy="2610"/>
          </a:xfrm>
        </p:grpSpPr>
        <p:sp>
          <p:nvSpPr>
            <p:cNvPr id="28731" name="Rectangle 64"/>
            <p:cNvSpPr>
              <a:spLocks noChangeArrowheads="1"/>
            </p:cNvSpPr>
            <p:nvPr/>
          </p:nvSpPr>
          <p:spPr bwMode="auto">
            <a:xfrm>
              <a:off x="3072" y="702"/>
              <a:ext cx="288" cy="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32" name="Rectangle 65"/>
            <p:cNvSpPr>
              <a:spLocks noChangeArrowheads="1"/>
            </p:cNvSpPr>
            <p:nvPr/>
          </p:nvSpPr>
          <p:spPr bwMode="auto">
            <a:xfrm>
              <a:off x="3072" y="1710"/>
              <a:ext cx="288" cy="5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33" name="Rectangle 66"/>
            <p:cNvSpPr>
              <a:spLocks noChangeArrowheads="1"/>
            </p:cNvSpPr>
            <p:nvPr/>
          </p:nvSpPr>
          <p:spPr bwMode="auto">
            <a:xfrm>
              <a:off x="3072" y="1374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FF5050">
                    <a:alpha val="87999"/>
                  </a:srgbClr>
                </a:gs>
                <a:gs pos="50000">
                  <a:srgbClr val="FF0000">
                    <a:alpha val="87999"/>
                  </a:srgbClr>
                </a:gs>
                <a:gs pos="100000">
                  <a:srgbClr val="FF5050">
                    <a:alpha val="8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34" name="Rectangle 67"/>
            <p:cNvSpPr>
              <a:spLocks noChangeArrowheads="1"/>
            </p:cNvSpPr>
            <p:nvPr/>
          </p:nvSpPr>
          <p:spPr bwMode="auto">
            <a:xfrm>
              <a:off x="3072" y="1038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50000">
                  <a:srgbClr val="FF5050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35" name="Rectangle 68"/>
            <p:cNvSpPr>
              <a:spLocks noChangeArrowheads="1"/>
            </p:cNvSpPr>
            <p:nvPr/>
          </p:nvSpPr>
          <p:spPr bwMode="auto">
            <a:xfrm>
              <a:off x="3072" y="702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50000">
                  <a:srgbClr val="FF5050"/>
                </a:gs>
                <a:gs pos="100000">
                  <a:srgbClr val="FFCC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36" name="Rectangle 69"/>
            <p:cNvSpPr>
              <a:spLocks noChangeArrowheads="1"/>
            </p:cNvSpPr>
            <p:nvPr/>
          </p:nvSpPr>
          <p:spPr bwMode="auto">
            <a:xfrm>
              <a:off x="3072" y="2352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FF5050">
                    <a:alpha val="87999"/>
                  </a:srgbClr>
                </a:gs>
                <a:gs pos="50000">
                  <a:srgbClr val="FF0000">
                    <a:alpha val="87999"/>
                  </a:srgbClr>
                </a:gs>
                <a:gs pos="100000">
                  <a:srgbClr val="FF5050">
                    <a:alpha val="8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37" name="Rectangle 70"/>
            <p:cNvSpPr>
              <a:spLocks noChangeArrowheads="1"/>
            </p:cNvSpPr>
            <p:nvPr/>
          </p:nvSpPr>
          <p:spPr bwMode="auto">
            <a:xfrm>
              <a:off x="3072" y="2688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50000">
                  <a:srgbClr val="FF5050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38" name="Rectangle 71"/>
            <p:cNvSpPr>
              <a:spLocks noChangeArrowheads="1"/>
            </p:cNvSpPr>
            <p:nvPr/>
          </p:nvSpPr>
          <p:spPr bwMode="auto">
            <a:xfrm>
              <a:off x="3072" y="3024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50000">
                  <a:srgbClr val="FF5050"/>
                </a:gs>
                <a:gs pos="100000">
                  <a:srgbClr val="FFCC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142"/>
          <p:cNvGrpSpPr>
            <a:grpSpLocks/>
          </p:cNvGrpSpPr>
          <p:nvPr/>
        </p:nvGrpSpPr>
        <p:grpSpPr bwMode="auto">
          <a:xfrm>
            <a:off x="5410200" y="1343025"/>
            <a:ext cx="457200" cy="4067175"/>
            <a:chOff x="3072" y="702"/>
            <a:chExt cx="288" cy="2610"/>
          </a:xfrm>
        </p:grpSpPr>
        <p:sp>
          <p:nvSpPr>
            <p:cNvPr id="28723" name="Rectangle 143"/>
            <p:cNvSpPr>
              <a:spLocks noChangeArrowheads="1"/>
            </p:cNvSpPr>
            <p:nvPr/>
          </p:nvSpPr>
          <p:spPr bwMode="auto">
            <a:xfrm>
              <a:off x="3072" y="702"/>
              <a:ext cx="288" cy="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24" name="Rectangle 144"/>
            <p:cNvSpPr>
              <a:spLocks noChangeArrowheads="1"/>
            </p:cNvSpPr>
            <p:nvPr/>
          </p:nvSpPr>
          <p:spPr bwMode="auto">
            <a:xfrm>
              <a:off x="3072" y="1710"/>
              <a:ext cx="288" cy="576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25" name="Rectangle 145"/>
            <p:cNvSpPr>
              <a:spLocks noChangeArrowheads="1"/>
            </p:cNvSpPr>
            <p:nvPr/>
          </p:nvSpPr>
          <p:spPr bwMode="auto">
            <a:xfrm>
              <a:off x="3072" y="1374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9999"/>
                  </a:srgbClr>
                </a:gs>
                <a:gs pos="50000">
                  <a:srgbClr val="0000FF">
                    <a:alpha val="79999"/>
                  </a:srgbClr>
                </a:gs>
                <a:gs pos="100000">
                  <a:srgbClr val="0066FF">
                    <a:alpha val="7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26" name="Rectangle 146"/>
            <p:cNvSpPr>
              <a:spLocks noChangeArrowheads="1"/>
            </p:cNvSpPr>
            <p:nvPr/>
          </p:nvSpPr>
          <p:spPr bwMode="auto">
            <a:xfrm>
              <a:off x="3072" y="1038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92000"/>
                  </a:srgbClr>
                </a:gs>
                <a:gs pos="50000">
                  <a:srgbClr val="0000FF">
                    <a:alpha val="92000"/>
                  </a:srgbClr>
                </a:gs>
                <a:gs pos="100000">
                  <a:srgbClr val="0066FF">
                    <a:alpha val="92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27" name="Rectangle 147"/>
            <p:cNvSpPr>
              <a:spLocks noChangeArrowheads="1"/>
            </p:cNvSpPr>
            <p:nvPr/>
          </p:nvSpPr>
          <p:spPr bwMode="auto">
            <a:xfrm>
              <a:off x="3072" y="702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33CCFF"/>
                </a:gs>
                <a:gs pos="50000">
                  <a:srgbClr val="0033CC"/>
                </a:gs>
                <a:gs pos="100000">
                  <a:srgbClr val="33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28" name="Rectangle 148"/>
            <p:cNvSpPr>
              <a:spLocks noChangeArrowheads="1"/>
            </p:cNvSpPr>
            <p:nvPr/>
          </p:nvSpPr>
          <p:spPr bwMode="auto">
            <a:xfrm>
              <a:off x="3072" y="2352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8000"/>
                  </a:srgbClr>
                </a:gs>
                <a:gs pos="50000">
                  <a:srgbClr val="0000FF">
                    <a:alpha val="78000"/>
                  </a:srgbClr>
                </a:gs>
                <a:gs pos="100000">
                  <a:srgbClr val="0066FF">
                    <a:alpha val="7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29" name="Rectangle 149"/>
            <p:cNvSpPr>
              <a:spLocks noChangeArrowheads="1"/>
            </p:cNvSpPr>
            <p:nvPr/>
          </p:nvSpPr>
          <p:spPr bwMode="auto">
            <a:xfrm>
              <a:off x="3072" y="2688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0066FF">
                    <a:alpha val="79999"/>
                  </a:srgbClr>
                </a:gs>
                <a:gs pos="50000">
                  <a:srgbClr val="0000FF">
                    <a:alpha val="79999"/>
                  </a:srgbClr>
                </a:gs>
                <a:gs pos="100000">
                  <a:srgbClr val="0066FF">
                    <a:alpha val="7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730" name="Rectangle 150"/>
            <p:cNvSpPr>
              <a:spLocks noChangeArrowheads="1"/>
            </p:cNvSpPr>
            <p:nvPr/>
          </p:nvSpPr>
          <p:spPr bwMode="auto">
            <a:xfrm>
              <a:off x="3072" y="3024"/>
              <a:ext cx="288" cy="288"/>
            </a:xfrm>
            <a:prstGeom prst="rect">
              <a:avLst/>
            </a:prstGeom>
            <a:gradFill rotWithShape="1">
              <a:gsLst>
                <a:gs pos="0">
                  <a:srgbClr val="0099FF">
                    <a:alpha val="98000"/>
                  </a:srgbClr>
                </a:gs>
                <a:gs pos="50000">
                  <a:srgbClr val="0033CC">
                    <a:alpha val="98000"/>
                  </a:srgbClr>
                </a:gs>
                <a:gs pos="100000">
                  <a:srgbClr val="0099FF">
                    <a:alpha val="9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151"/>
          <p:cNvGrpSpPr>
            <a:grpSpLocks/>
          </p:cNvGrpSpPr>
          <p:nvPr/>
        </p:nvGrpSpPr>
        <p:grpSpPr bwMode="auto">
          <a:xfrm>
            <a:off x="6011863" y="1557338"/>
            <a:ext cx="1584325" cy="3600450"/>
            <a:chOff x="4343" y="864"/>
            <a:chExt cx="971" cy="2207"/>
          </a:xfrm>
        </p:grpSpPr>
        <p:sp>
          <p:nvSpPr>
            <p:cNvPr id="28705" name="Freeform 152"/>
            <p:cNvSpPr>
              <a:spLocks/>
            </p:cNvSpPr>
            <p:nvPr/>
          </p:nvSpPr>
          <p:spPr bwMode="auto">
            <a:xfrm rot="5400000">
              <a:off x="4615" y="1521"/>
              <a:ext cx="499" cy="89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105"/>
                  </a:moveTo>
                  <a:lnTo>
                    <a:pt x="211" y="18494"/>
                  </a:lnTo>
                  <a:lnTo>
                    <a:pt x="469" y="17894"/>
                  </a:lnTo>
                  <a:lnTo>
                    <a:pt x="680" y="17283"/>
                  </a:lnTo>
                  <a:lnTo>
                    <a:pt x="890" y="16683"/>
                  </a:lnTo>
                  <a:lnTo>
                    <a:pt x="1111" y="16072"/>
                  </a:lnTo>
                  <a:lnTo>
                    <a:pt x="1331" y="15483"/>
                  </a:lnTo>
                  <a:lnTo>
                    <a:pt x="1541" y="14894"/>
                  </a:lnTo>
                  <a:lnTo>
                    <a:pt x="1771" y="14304"/>
                  </a:lnTo>
                  <a:lnTo>
                    <a:pt x="1953" y="13715"/>
                  </a:lnTo>
                  <a:lnTo>
                    <a:pt x="2231" y="13159"/>
                  </a:lnTo>
                  <a:lnTo>
                    <a:pt x="2470" y="12591"/>
                  </a:lnTo>
                  <a:lnTo>
                    <a:pt x="2681" y="12024"/>
                  </a:lnTo>
                  <a:lnTo>
                    <a:pt x="2891" y="11468"/>
                  </a:lnTo>
                  <a:lnTo>
                    <a:pt x="3112" y="10900"/>
                  </a:lnTo>
                  <a:lnTo>
                    <a:pt x="3332" y="10344"/>
                  </a:lnTo>
                  <a:lnTo>
                    <a:pt x="3552" y="9809"/>
                  </a:lnTo>
                  <a:lnTo>
                    <a:pt x="3791" y="9285"/>
                  </a:lnTo>
                  <a:lnTo>
                    <a:pt x="4011" y="8751"/>
                  </a:lnTo>
                  <a:lnTo>
                    <a:pt x="4203" y="8249"/>
                  </a:lnTo>
                  <a:lnTo>
                    <a:pt x="4442" y="7747"/>
                  </a:lnTo>
                  <a:lnTo>
                    <a:pt x="4682" y="7256"/>
                  </a:lnTo>
                  <a:lnTo>
                    <a:pt x="4883" y="6787"/>
                  </a:lnTo>
                  <a:lnTo>
                    <a:pt x="5103" y="6339"/>
                  </a:lnTo>
                  <a:lnTo>
                    <a:pt x="5352" y="5892"/>
                  </a:lnTo>
                  <a:lnTo>
                    <a:pt x="5572" y="5434"/>
                  </a:lnTo>
                  <a:lnTo>
                    <a:pt x="5744" y="4986"/>
                  </a:lnTo>
                  <a:lnTo>
                    <a:pt x="5945" y="4572"/>
                  </a:lnTo>
                  <a:lnTo>
                    <a:pt x="6204" y="4179"/>
                  </a:lnTo>
                  <a:lnTo>
                    <a:pt x="6415" y="3775"/>
                  </a:lnTo>
                  <a:lnTo>
                    <a:pt x="6644" y="3404"/>
                  </a:lnTo>
                  <a:lnTo>
                    <a:pt x="6865" y="3066"/>
                  </a:lnTo>
                  <a:lnTo>
                    <a:pt x="7085" y="2717"/>
                  </a:lnTo>
                  <a:lnTo>
                    <a:pt x="7295" y="2411"/>
                  </a:lnTo>
                  <a:lnTo>
                    <a:pt x="7487" y="2095"/>
                  </a:lnTo>
                  <a:lnTo>
                    <a:pt x="7755" y="1811"/>
                  </a:lnTo>
                  <a:lnTo>
                    <a:pt x="7985" y="1571"/>
                  </a:lnTo>
                  <a:lnTo>
                    <a:pt x="8138" y="1298"/>
                  </a:lnTo>
                  <a:lnTo>
                    <a:pt x="8368" y="1069"/>
                  </a:lnTo>
                  <a:lnTo>
                    <a:pt x="8578" y="873"/>
                  </a:lnTo>
                  <a:lnTo>
                    <a:pt x="8837" y="655"/>
                  </a:lnTo>
                  <a:lnTo>
                    <a:pt x="8990" y="502"/>
                  </a:lnTo>
                  <a:lnTo>
                    <a:pt x="9248" y="382"/>
                  </a:lnTo>
                  <a:lnTo>
                    <a:pt x="9469" y="240"/>
                  </a:lnTo>
                  <a:lnTo>
                    <a:pt x="9631" y="153"/>
                  </a:lnTo>
                  <a:lnTo>
                    <a:pt x="9852" y="87"/>
                  </a:lnTo>
                  <a:lnTo>
                    <a:pt x="10101" y="22"/>
                  </a:lnTo>
                  <a:lnTo>
                    <a:pt x="10321" y="0"/>
                  </a:lnTo>
                  <a:lnTo>
                    <a:pt x="10474" y="22"/>
                  </a:lnTo>
                  <a:lnTo>
                    <a:pt x="10685" y="22"/>
                  </a:lnTo>
                  <a:lnTo>
                    <a:pt x="10962" y="87"/>
                  </a:lnTo>
                  <a:lnTo>
                    <a:pt x="11125" y="207"/>
                  </a:lnTo>
                  <a:lnTo>
                    <a:pt x="11336" y="349"/>
                  </a:lnTo>
                  <a:lnTo>
                    <a:pt x="11546" y="524"/>
                  </a:lnTo>
                  <a:lnTo>
                    <a:pt x="11776" y="742"/>
                  </a:lnTo>
                  <a:lnTo>
                    <a:pt x="11987" y="993"/>
                  </a:lnTo>
                  <a:lnTo>
                    <a:pt x="12226" y="1244"/>
                  </a:lnTo>
                  <a:lnTo>
                    <a:pt x="12504" y="1571"/>
                  </a:lnTo>
                  <a:lnTo>
                    <a:pt x="12695" y="1909"/>
                  </a:lnTo>
                  <a:lnTo>
                    <a:pt x="12915" y="2280"/>
                  </a:lnTo>
                  <a:lnTo>
                    <a:pt x="13145" y="2706"/>
                  </a:lnTo>
                  <a:lnTo>
                    <a:pt x="13404" y="3099"/>
                  </a:lnTo>
                  <a:lnTo>
                    <a:pt x="13585" y="3524"/>
                  </a:lnTo>
                  <a:lnTo>
                    <a:pt x="13806" y="3983"/>
                  </a:lnTo>
                  <a:lnTo>
                    <a:pt x="14102" y="4430"/>
                  </a:lnTo>
                  <a:lnTo>
                    <a:pt x="14275" y="4932"/>
                  </a:lnTo>
                  <a:lnTo>
                    <a:pt x="14552" y="5466"/>
                  </a:lnTo>
                  <a:lnTo>
                    <a:pt x="14725" y="5990"/>
                  </a:lnTo>
                  <a:lnTo>
                    <a:pt x="14983" y="6514"/>
                  </a:lnTo>
                  <a:lnTo>
                    <a:pt x="15184" y="7059"/>
                  </a:lnTo>
                  <a:lnTo>
                    <a:pt x="15433" y="7616"/>
                  </a:lnTo>
                  <a:lnTo>
                    <a:pt x="15711" y="8194"/>
                  </a:lnTo>
                  <a:lnTo>
                    <a:pt x="15912" y="8783"/>
                  </a:lnTo>
                  <a:lnTo>
                    <a:pt x="16103" y="9340"/>
                  </a:lnTo>
                  <a:lnTo>
                    <a:pt x="16324" y="9907"/>
                  </a:lnTo>
                  <a:lnTo>
                    <a:pt x="16534" y="10475"/>
                  </a:lnTo>
                  <a:lnTo>
                    <a:pt x="16726" y="11053"/>
                  </a:lnTo>
                  <a:lnTo>
                    <a:pt x="16946" y="11620"/>
                  </a:lnTo>
                  <a:lnTo>
                    <a:pt x="17157" y="12188"/>
                  </a:lnTo>
                  <a:lnTo>
                    <a:pt x="17338" y="12755"/>
                  </a:lnTo>
                  <a:lnTo>
                    <a:pt x="17530" y="13301"/>
                  </a:lnTo>
                  <a:lnTo>
                    <a:pt x="17741" y="13835"/>
                  </a:lnTo>
                  <a:lnTo>
                    <a:pt x="17894" y="14392"/>
                  </a:lnTo>
                  <a:lnTo>
                    <a:pt x="18124" y="14926"/>
                  </a:lnTo>
                  <a:lnTo>
                    <a:pt x="18267" y="15428"/>
                  </a:lnTo>
                  <a:lnTo>
                    <a:pt x="18468" y="15941"/>
                  </a:lnTo>
                  <a:lnTo>
                    <a:pt x="18593" y="16432"/>
                  </a:lnTo>
                  <a:lnTo>
                    <a:pt x="18842" y="16869"/>
                  </a:lnTo>
                  <a:lnTo>
                    <a:pt x="18947" y="17338"/>
                  </a:lnTo>
                  <a:lnTo>
                    <a:pt x="19110" y="17752"/>
                  </a:lnTo>
                  <a:lnTo>
                    <a:pt x="19244" y="18145"/>
                  </a:lnTo>
                  <a:lnTo>
                    <a:pt x="19387" y="18538"/>
                  </a:lnTo>
                  <a:lnTo>
                    <a:pt x="19512" y="18898"/>
                  </a:lnTo>
                  <a:lnTo>
                    <a:pt x="19627" y="19193"/>
                  </a:lnTo>
                  <a:lnTo>
                    <a:pt x="19789" y="19509"/>
                  </a:lnTo>
                  <a:lnTo>
                    <a:pt x="19876" y="19782"/>
                  </a:lnTo>
                  <a:lnTo>
                    <a:pt x="19990" y="19989"/>
                  </a:lnTo>
                </a:path>
              </a:pathLst>
            </a:custGeom>
            <a:noFill/>
            <a:ln w="38100" cap="flat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Freeform 153"/>
            <p:cNvSpPr>
              <a:spLocks/>
            </p:cNvSpPr>
            <p:nvPr/>
          </p:nvSpPr>
          <p:spPr bwMode="auto">
            <a:xfrm rot="5400000">
              <a:off x="4315" y="2406"/>
              <a:ext cx="200" cy="5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916"/>
                  </a:moveTo>
                  <a:lnTo>
                    <a:pt x="198" y="19244"/>
                  </a:lnTo>
                  <a:lnTo>
                    <a:pt x="372" y="18739"/>
                  </a:lnTo>
                  <a:lnTo>
                    <a:pt x="570" y="17983"/>
                  </a:lnTo>
                  <a:lnTo>
                    <a:pt x="818" y="17479"/>
                  </a:lnTo>
                  <a:lnTo>
                    <a:pt x="1016" y="16723"/>
                  </a:lnTo>
                  <a:lnTo>
                    <a:pt x="1214" y="16134"/>
                  </a:lnTo>
                  <a:lnTo>
                    <a:pt x="1388" y="15630"/>
                  </a:lnTo>
                  <a:lnTo>
                    <a:pt x="1561" y="15042"/>
                  </a:lnTo>
                  <a:lnTo>
                    <a:pt x="1735" y="14454"/>
                  </a:lnTo>
                  <a:lnTo>
                    <a:pt x="1958" y="13697"/>
                  </a:lnTo>
                  <a:lnTo>
                    <a:pt x="2156" y="13277"/>
                  </a:lnTo>
                  <a:lnTo>
                    <a:pt x="2354" y="12689"/>
                  </a:lnTo>
                  <a:lnTo>
                    <a:pt x="2553" y="12017"/>
                  </a:lnTo>
                  <a:lnTo>
                    <a:pt x="2825" y="11513"/>
                  </a:lnTo>
                  <a:lnTo>
                    <a:pt x="2949" y="10924"/>
                  </a:lnTo>
                  <a:lnTo>
                    <a:pt x="3172" y="10336"/>
                  </a:lnTo>
                  <a:lnTo>
                    <a:pt x="3346" y="9748"/>
                  </a:lnTo>
                  <a:lnTo>
                    <a:pt x="3544" y="9244"/>
                  </a:lnTo>
                  <a:lnTo>
                    <a:pt x="3767" y="8739"/>
                  </a:lnTo>
                  <a:lnTo>
                    <a:pt x="3941" y="8319"/>
                  </a:lnTo>
                  <a:lnTo>
                    <a:pt x="4139" y="7731"/>
                  </a:lnTo>
                  <a:lnTo>
                    <a:pt x="4362" y="7143"/>
                  </a:lnTo>
                  <a:lnTo>
                    <a:pt x="4560" y="6723"/>
                  </a:lnTo>
                  <a:lnTo>
                    <a:pt x="4783" y="6303"/>
                  </a:lnTo>
                  <a:lnTo>
                    <a:pt x="4932" y="5714"/>
                  </a:lnTo>
                  <a:lnTo>
                    <a:pt x="5130" y="5462"/>
                  </a:lnTo>
                  <a:lnTo>
                    <a:pt x="5304" y="4874"/>
                  </a:lnTo>
                  <a:lnTo>
                    <a:pt x="5551" y="4454"/>
                  </a:lnTo>
                  <a:lnTo>
                    <a:pt x="5799" y="4118"/>
                  </a:lnTo>
                  <a:lnTo>
                    <a:pt x="5973" y="3866"/>
                  </a:lnTo>
                  <a:lnTo>
                    <a:pt x="6171" y="3445"/>
                  </a:lnTo>
                  <a:lnTo>
                    <a:pt x="6369" y="3109"/>
                  </a:lnTo>
                  <a:lnTo>
                    <a:pt x="6568" y="2689"/>
                  </a:lnTo>
                  <a:lnTo>
                    <a:pt x="6766" y="2353"/>
                  </a:lnTo>
                  <a:lnTo>
                    <a:pt x="6964" y="2101"/>
                  </a:lnTo>
                  <a:lnTo>
                    <a:pt x="7237" y="1681"/>
                  </a:lnTo>
                  <a:lnTo>
                    <a:pt x="7410" y="1513"/>
                  </a:lnTo>
                  <a:lnTo>
                    <a:pt x="7608" y="1176"/>
                  </a:lnTo>
                  <a:lnTo>
                    <a:pt x="7807" y="1092"/>
                  </a:lnTo>
                  <a:lnTo>
                    <a:pt x="7980" y="756"/>
                  </a:lnTo>
                  <a:lnTo>
                    <a:pt x="8253" y="672"/>
                  </a:lnTo>
                  <a:lnTo>
                    <a:pt x="8401" y="504"/>
                  </a:lnTo>
                  <a:lnTo>
                    <a:pt x="8649" y="420"/>
                  </a:lnTo>
                  <a:lnTo>
                    <a:pt x="8848" y="252"/>
                  </a:lnTo>
                  <a:lnTo>
                    <a:pt x="9046" y="84"/>
                  </a:lnTo>
                  <a:lnTo>
                    <a:pt x="9269" y="84"/>
                  </a:lnTo>
                  <a:lnTo>
                    <a:pt x="9442" y="0"/>
                  </a:lnTo>
                  <a:lnTo>
                    <a:pt x="9690" y="0"/>
                  </a:lnTo>
                  <a:lnTo>
                    <a:pt x="9888" y="0"/>
                  </a:lnTo>
                  <a:lnTo>
                    <a:pt x="10112" y="84"/>
                  </a:lnTo>
                  <a:lnTo>
                    <a:pt x="10310" y="84"/>
                  </a:lnTo>
                  <a:lnTo>
                    <a:pt x="10508" y="252"/>
                  </a:lnTo>
                  <a:lnTo>
                    <a:pt x="10781" y="420"/>
                  </a:lnTo>
                  <a:lnTo>
                    <a:pt x="11004" y="672"/>
                  </a:lnTo>
                  <a:lnTo>
                    <a:pt x="11202" y="840"/>
                  </a:lnTo>
                  <a:lnTo>
                    <a:pt x="11475" y="1092"/>
                  </a:lnTo>
                  <a:lnTo>
                    <a:pt x="11698" y="1513"/>
                  </a:lnTo>
                  <a:lnTo>
                    <a:pt x="11995" y="1681"/>
                  </a:lnTo>
                  <a:lnTo>
                    <a:pt x="12193" y="2101"/>
                  </a:lnTo>
                  <a:lnTo>
                    <a:pt x="12441" y="2437"/>
                  </a:lnTo>
                  <a:lnTo>
                    <a:pt x="12689" y="2773"/>
                  </a:lnTo>
                  <a:lnTo>
                    <a:pt x="12912" y="3277"/>
                  </a:lnTo>
                  <a:lnTo>
                    <a:pt x="13209" y="3866"/>
                  </a:lnTo>
                  <a:lnTo>
                    <a:pt x="13432" y="4118"/>
                  </a:lnTo>
                  <a:lnTo>
                    <a:pt x="13680" y="4706"/>
                  </a:lnTo>
                  <a:lnTo>
                    <a:pt x="13953" y="5126"/>
                  </a:lnTo>
                  <a:lnTo>
                    <a:pt x="14176" y="5546"/>
                  </a:lnTo>
                  <a:lnTo>
                    <a:pt x="14399" y="6050"/>
                  </a:lnTo>
                  <a:lnTo>
                    <a:pt x="14696" y="6723"/>
                  </a:lnTo>
                  <a:lnTo>
                    <a:pt x="14895" y="7143"/>
                  </a:lnTo>
                  <a:lnTo>
                    <a:pt x="15192" y="7731"/>
                  </a:lnTo>
                  <a:lnTo>
                    <a:pt x="15415" y="8319"/>
                  </a:lnTo>
                  <a:lnTo>
                    <a:pt x="15638" y="8739"/>
                  </a:lnTo>
                  <a:lnTo>
                    <a:pt x="15911" y="9328"/>
                  </a:lnTo>
                  <a:lnTo>
                    <a:pt x="16084" y="9916"/>
                  </a:lnTo>
                  <a:lnTo>
                    <a:pt x="16332" y="10420"/>
                  </a:lnTo>
                  <a:lnTo>
                    <a:pt x="16605" y="11176"/>
                  </a:lnTo>
                  <a:lnTo>
                    <a:pt x="16803" y="11513"/>
                  </a:lnTo>
                  <a:lnTo>
                    <a:pt x="17051" y="12017"/>
                  </a:lnTo>
                  <a:lnTo>
                    <a:pt x="17249" y="12689"/>
                  </a:lnTo>
                  <a:lnTo>
                    <a:pt x="17472" y="13109"/>
                  </a:lnTo>
                  <a:lnTo>
                    <a:pt x="17670" y="13697"/>
                  </a:lnTo>
                  <a:lnTo>
                    <a:pt x="17918" y="14286"/>
                  </a:lnTo>
                  <a:lnTo>
                    <a:pt x="18116" y="14706"/>
                  </a:lnTo>
                  <a:lnTo>
                    <a:pt x="18290" y="15210"/>
                  </a:lnTo>
                  <a:lnTo>
                    <a:pt x="18463" y="15630"/>
                  </a:lnTo>
                  <a:lnTo>
                    <a:pt x="18686" y="16134"/>
                  </a:lnTo>
                  <a:lnTo>
                    <a:pt x="18810" y="16555"/>
                  </a:lnTo>
                  <a:lnTo>
                    <a:pt x="18984" y="16891"/>
                  </a:lnTo>
                  <a:lnTo>
                    <a:pt x="19133" y="17227"/>
                  </a:lnTo>
                  <a:lnTo>
                    <a:pt x="19306" y="17647"/>
                  </a:lnTo>
                  <a:lnTo>
                    <a:pt x="19480" y="17983"/>
                  </a:lnTo>
                  <a:lnTo>
                    <a:pt x="19603" y="18319"/>
                  </a:lnTo>
                  <a:lnTo>
                    <a:pt x="19703" y="18487"/>
                  </a:lnTo>
                  <a:lnTo>
                    <a:pt x="19851" y="18908"/>
                  </a:lnTo>
                  <a:lnTo>
                    <a:pt x="19975" y="19076"/>
                  </a:lnTo>
                </a:path>
              </a:pathLst>
            </a:custGeom>
            <a:noFill/>
            <a:ln w="38100" cap="flat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Freeform 154"/>
            <p:cNvSpPr>
              <a:spLocks/>
            </p:cNvSpPr>
            <p:nvPr/>
          </p:nvSpPr>
          <p:spPr bwMode="auto">
            <a:xfrm rot="5400000">
              <a:off x="4279" y="2596"/>
              <a:ext cx="209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62" y="599"/>
                  </a:lnTo>
                  <a:lnTo>
                    <a:pt x="452" y="1317"/>
                  </a:lnTo>
                  <a:lnTo>
                    <a:pt x="523" y="1677"/>
                  </a:lnTo>
                  <a:lnTo>
                    <a:pt x="785" y="2635"/>
                  </a:lnTo>
                  <a:lnTo>
                    <a:pt x="999" y="3353"/>
                  </a:lnTo>
                  <a:lnTo>
                    <a:pt x="1070" y="3832"/>
                  </a:lnTo>
                  <a:lnTo>
                    <a:pt x="1379" y="4072"/>
                  </a:lnTo>
                  <a:lnTo>
                    <a:pt x="1546" y="5030"/>
                  </a:lnTo>
                  <a:lnTo>
                    <a:pt x="1807" y="5389"/>
                  </a:lnTo>
                  <a:lnTo>
                    <a:pt x="1998" y="5988"/>
                  </a:lnTo>
                  <a:lnTo>
                    <a:pt x="2069" y="6467"/>
                  </a:lnTo>
                  <a:lnTo>
                    <a:pt x="2402" y="7066"/>
                  </a:lnTo>
                  <a:lnTo>
                    <a:pt x="2568" y="7665"/>
                  </a:lnTo>
                  <a:lnTo>
                    <a:pt x="2711" y="8383"/>
                  </a:lnTo>
                  <a:lnTo>
                    <a:pt x="2878" y="8862"/>
                  </a:lnTo>
                  <a:lnTo>
                    <a:pt x="3092" y="9461"/>
                  </a:lnTo>
                  <a:lnTo>
                    <a:pt x="3401" y="10060"/>
                  </a:lnTo>
                  <a:lnTo>
                    <a:pt x="3639" y="10659"/>
                  </a:lnTo>
                  <a:lnTo>
                    <a:pt x="3781" y="11018"/>
                  </a:lnTo>
                  <a:lnTo>
                    <a:pt x="3948" y="11497"/>
                  </a:lnTo>
                  <a:lnTo>
                    <a:pt x="4185" y="12096"/>
                  </a:lnTo>
                  <a:lnTo>
                    <a:pt x="4352" y="12455"/>
                  </a:lnTo>
                  <a:lnTo>
                    <a:pt x="4542" y="13054"/>
                  </a:lnTo>
                  <a:lnTo>
                    <a:pt x="4780" y="13653"/>
                  </a:lnTo>
                  <a:lnTo>
                    <a:pt x="4946" y="13892"/>
                  </a:lnTo>
                  <a:lnTo>
                    <a:pt x="5065" y="14491"/>
                  </a:lnTo>
                  <a:lnTo>
                    <a:pt x="5327" y="14850"/>
                  </a:lnTo>
                  <a:lnTo>
                    <a:pt x="5612" y="15090"/>
                  </a:lnTo>
                  <a:lnTo>
                    <a:pt x="5707" y="15689"/>
                  </a:lnTo>
                  <a:lnTo>
                    <a:pt x="5969" y="16048"/>
                  </a:lnTo>
                  <a:lnTo>
                    <a:pt x="6183" y="16407"/>
                  </a:lnTo>
                  <a:lnTo>
                    <a:pt x="6350" y="16527"/>
                  </a:lnTo>
                  <a:lnTo>
                    <a:pt x="6564" y="16886"/>
                  </a:lnTo>
                  <a:lnTo>
                    <a:pt x="6825" y="17126"/>
                  </a:lnTo>
                  <a:lnTo>
                    <a:pt x="6968" y="17844"/>
                  </a:lnTo>
                  <a:lnTo>
                    <a:pt x="7182" y="18084"/>
                  </a:lnTo>
                  <a:lnTo>
                    <a:pt x="7348" y="18084"/>
                  </a:lnTo>
                  <a:lnTo>
                    <a:pt x="7562" y="18683"/>
                  </a:lnTo>
                  <a:lnTo>
                    <a:pt x="7800" y="18683"/>
                  </a:lnTo>
                  <a:lnTo>
                    <a:pt x="7990" y="18683"/>
                  </a:lnTo>
                  <a:lnTo>
                    <a:pt x="8228" y="18922"/>
                  </a:lnTo>
                  <a:lnTo>
                    <a:pt x="8466" y="19162"/>
                  </a:lnTo>
                  <a:lnTo>
                    <a:pt x="8704" y="19162"/>
                  </a:lnTo>
                  <a:lnTo>
                    <a:pt x="8799" y="19521"/>
                  </a:lnTo>
                  <a:lnTo>
                    <a:pt x="8989" y="19880"/>
                  </a:lnTo>
                  <a:lnTo>
                    <a:pt x="9227" y="19880"/>
                  </a:lnTo>
                  <a:lnTo>
                    <a:pt x="9441" y="19880"/>
                  </a:lnTo>
                  <a:lnTo>
                    <a:pt x="9655" y="19880"/>
                  </a:lnTo>
                  <a:lnTo>
                    <a:pt x="9822" y="19880"/>
                  </a:lnTo>
                  <a:lnTo>
                    <a:pt x="10178" y="19880"/>
                  </a:lnTo>
                  <a:lnTo>
                    <a:pt x="10321" y="19521"/>
                  </a:lnTo>
                  <a:lnTo>
                    <a:pt x="10559" y="19162"/>
                  </a:lnTo>
                  <a:lnTo>
                    <a:pt x="10773" y="19162"/>
                  </a:lnTo>
                  <a:lnTo>
                    <a:pt x="11011" y="18922"/>
                  </a:lnTo>
                  <a:lnTo>
                    <a:pt x="11201" y="18683"/>
                  </a:lnTo>
                  <a:lnTo>
                    <a:pt x="11463" y="18683"/>
                  </a:lnTo>
                  <a:lnTo>
                    <a:pt x="11724" y="18443"/>
                  </a:lnTo>
                  <a:lnTo>
                    <a:pt x="12010" y="18084"/>
                  </a:lnTo>
                  <a:lnTo>
                    <a:pt x="12200" y="17844"/>
                  </a:lnTo>
                  <a:lnTo>
                    <a:pt x="12438" y="17126"/>
                  </a:lnTo>
                  <a:lnTo>
                    <a:pt x="12652" y="16886"/>
                  </a:lnTo>
                  <a:lnTo>
                    <a:pt x="12842" y="16527"/>
                  </a:lnTo>
                  <a:lnTo>
                    <a:pt x="13175" y="16048"/>
                  </a:lnTo>
                  <a:lnTo>
                    <a:pt x="13341" y="15689"/>
                  </a:lnTo>
                  <a:lnTo>
                    <a:pt x="13650" y="15090"/>
                  </a:lnTo>
                  <a:lnTo>
                    <a:pt x="13936" y="14491"/>
                  </a:lnTo>
                  <a:lnTo>
                    <a:pt x="14150" y="14132"/>
                  </a:lnTo>
                  <a:lnTo>
                    <a:pt x="14388" y="13653"/>
                  </a:lnTo>
                  <a:lnTo>
                    <a:pt x="14673" y="13054"/>
                  </a:lnTo>
                  <a:lnTo>
                    <a:pt x="14958" y="12814"/>
                  </a:lnTo>
                  <a:lnTo>
                    <a:pt x="15220" y="12096"/>
                  </a:lnTo>
                  <a:lnTo>
                    <a:pt x="15458" y="11497"/>
                  </a:lnTo>
                  <a:lnTo>
                    <a:pt x="15672" y="11018"/>
                  </a:lnTo>
                  <a:lnTo>
                    <a:pt x="15815" y="10659"/>
                  </a:lnTo>
                  <a:lnTo>
                    <a:pt x="16171" y="10060"/>
                  </a:lnTo>
                  <a:lnTo>
                    <a:pt x="16290" y="9102"/>
                  </a:lnTo>
                  <a:lnTo>
                    <a:pt x="16552" y="8862"/>
                  </a:lnTo>
                  <a:lnTo>
                    <a:pt x="16790" y="8383"/>
                  </a:lnTo>
                  <a:lnTo>
                    <a:pt x="17122" y="7665"/>
                  </a:lnTo>
                  <a:lnTo>
                    <a:pt x="17218" y="7066"/>
                  </a:lnTo>
                  <a:lnTo>
                    <a:pt x="17432" y="6467"/>
                  </a:lnTo>
                  <a:lnTo>
                    <a:pt x="17693" y="5988"/>
                  </a:lnTo>
                  <a:lnTo>
                    <a:pt x="17955" y="5629"/>
                  </a:lnTo>
                  <a:lnTo>
                    <a:pt x="18002" y="5030"/>
                  </a:lnTo>
                  <a:lnTo>
                    <a:pt x="18335" y="4671"/>
                  </a:lnTo>
                  <a:lnTo>
                    <a:pt x="18454" y="4072"/>
                  </a:lnTo>
                  <a:lnTo>
                    <a:pt x="18668" y="3832"/>
                  </a:lnTo>
                  <a:lnTo>
                    <a:pt x="18716" y="3353"/>
                  </a:lnTo>
                  <a:lnTo>
                    <a:pt x="19001" y="2994"/>
                  </a:lnTo>
                  <a:lnTo>
                    <a:pt x="19191" y="2635"/>
                  </a:lnTo>
                  <a:lnTo>
                    <a:pt x="19405" y="2036"/>
                  </a:lnTo>
                  <a:lnTo>
                    <a:pt x="19501" y="1677"/>
                  </a:lnTo>
                  <a:lnTo>
                    <a:pt x="19548" y="1677"/>
                  </a:lnTo>
                  <a:lnTo>
                    <a:pt x="19667" y="1317"/>
                  </a:lnTo>
                  <a:lnTo>
                    <a:pt x="19810" y="1317"/>
                  </a:lnTo>
                  <a:lnTo>
                    <a:pt x="19976" y="958"/>
                  </a:lnTo>
                </a:path>
              </a:pathLst>
            </a:custGeom>
            <a:noFill/>
            <a:ln w="38100" cap="flat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Freeform 155"/>
            <p:cNvSpPr>
              <a:spLocks/>
            </p:cNvSpPr>
            <p:nvPr/>
          </p:nvSpPr>
          <p:spPr bwMode="auto">
            <a:xfrm rot="5400000">
              <a:off x="4253" y="2928"/>
              <a:ext cx="258" cy="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19981" y="0"/>
                  </a:moveTo>
                  <a:lnTo>
                    <a:pt x="19731" y="826"/>
                  </a:lnTo>
                  <a:lnTo>
                    <a:pt x="19481" y="1157"/>
                  </a:lnTo>
                  <a:lnTo>
                    <a:pt x="19443" y="1818"/>
                  </a:lnTo>
                  <a:lnTo>
                    <a:pt x="19174" y="2314"/>
                  </a:lnTo>
                  <a:lnTo>
                    <a:pt x="19001" y="3140"/>
                  </a:lnTo>
                  <a:lnTo>
                    <a:pt x="18847" y="3802"/>
                  </a:lnTo>
                  <a:lnTo>
                    <a:pt x="18540" y="4132"/>
                  </a:lnTo>
                  <a:lnTo>
                    <a:pt x="18329" y="5124"/>
                  </a:lnTo>
                  <a:lnTo>
                    <a:pt x="18271" y="5289"/>
                  </a:lnTo>
                  <a:lnTo>
                    <a:pt x="17963" y="6116"/>
                  </a:lnTo>
                  <a:lnTo>
                    <a:pt x="17810" y="6942"/>
                  </a:lnTo>
                  <a:lnTo>
                    <a:pt x="17541" y="7107"/>
                  </a:lnTo>
                  <a:lnTo>
                    <a:pt x="17329" y="7438"/>
                  </a:lnTo>
                  <a:lnTo>
                    <a:pt x="17253" y="8264"/>
                  </a:lnTo>
                  <a:lnTo>
                    <a:pt x="17022" y="9091"/>
                  </a:lnTo>
                  <a:lnTo>
                    <a:pt x="16849" y="9752"/>
                  </a:lnTo>
                  <a:lnTo>
                    <a:pt x="16580" y="10248"/>
                  </a:lnTo>
                  <a:lnTo>
                    <a:pt x="16330" y="10744"/>
                  </a:lnTo>
                  <a:lnTo>
                    <a:pt x="16177" y="11074"/>
                  </a:lnTo>
                  <a:lnTo>
                    <a:pt x="16004" y="11736"/>
                  </a:lnTo>
                  <a:lnTo>
                    <a:pt x="15773" y="12231"/>
                  </a:lnTo>
                  <a:lnTo>
                    <a:pt x="15581" y="12893"/>
                  </a:lnTo>
                  <a:lnTo>
                    <a:pt x="15312" y="13058"/>
                  </a:lnTo>
                  <a:lnTo>
                    <a:pt x="15255" y="13719"/>
                  </a:lnTo>
                  <a:lnTo>
                    <a:pt x="14966" y="14215"/>
                  </a:lnTo>
                  <a:lnTo>
                    <a:pt x="14832" y="14711"/>
                  </a:lnTo>
                  <a:lnTo>
                    <a:pt x="14563" y="14711"/>
                  </a:lnTo>
                  <a:lnTo>
                    <a:pt x="14428" y="15041"/>
                  </a:lnTo>
                  <a:lnTo>
                    <a:pt x="14179" y="16033"/>
                  </a:lnTo>
                  <a:lnTo>
                    <a:pt x="14006" y="16198"/>
                  </a:lnTo>
                  <a:lnTo>
                    <a:pt x="13718" y="16364"/>
                  </a:lnTo>
                  <a:lnTo>
                    <a:pt x="13660" y="16860"/>
                  </a:lnTo>
                  <a:lnTo>
                    <a:pt x="13295" y="17190"/>
                  </a:lnTo>
                  <a:lnTo>
                    <a:pt x="13103" y="17355"/>
                  </a:lnTo>
                  <a:lnTo>
                    <a:pt x="12968" y="17686"/>
                  </a:lnTo>
                  <a:lnTo>
                    <a:pt x="12795" y="18347"/>
                  </a:lnTo>
                  <a:lnTo>
                    <a:pt x="12546" y="18347"/>
                  </a:lnTo>
                  <a:lnTo>
                    <a:pt x="12315" y="18678"/>
                  </a:lnTo>
                  <a:lnTo>
                    <a:pt x="12161" y="18678"/>
                  </a:lnTo>
                  <a:lnTo>
                    <a:pt x="11988" y="19008"/>
                  </a:lnTo>
                  <a:lnTo>
                    <a:pt x="11758" y="19174"/>
                  </a:lnTo>
                  <a:lnTo>
                    <a:pt x="11547" y="19174"/>
                  </a:lnTo>
                  <a:lnTo>
                    <a:pt x="11316" y="19504"/>
                  </a:lnTo>
                  <a:lnTo>
                    <a:pt x="11085" y="19835"/>
                  </a:lnTo>
                  <a:lnTo>
                    <a:pt x="10951" y="19835"/>
                  </a:lnTo>
                  <a:lnTo>
                    <a:pt x="10720" y="19835"/>
                  </a:lnTo>
                  <a:lnTo>
                    <a:pt x="10548" y="19835"/>
                  </a:lnTo>
                  <a:lnTo>
                    <a:pt x="10240" y="19835"/>
                  </a:lnTo>
                  <a:lnTo>
                    <a:pt x="10086" y="19835"/>
                  </a:lnTo>
                  <a:lnTo>
                    <a:pt x="9798" y="19835"/>
                  </a:lnTo>
                  <a:lnTo>
                    <a:pt x="9606" y="19835"/>
                  </a:lnTo>
                  <a:lnTo>
                    <a:pt x="9414" y="19504"/>
                  </a:lnTo>
                  <a:lnTo>
                    <a:pt x="9183" y="19504"/>
                  </a:lnTo>
                  <a:lnTo>
                    <a:pt x="9011" y="19174"/>
                  </a:lnTo>
                  <a:lnTo>
                    <a:pt x="8703" y="19008"/>
                  </a:lnTo>
                  <a:lnTo>
                    <a:pt x="8473" y="18678"/>
                  </a:lnTo>
                  <a:lnTo>
                    <a:pt x="8184" y="18347"/>
                  </a:lnTo>
                  <a:lnTo>
                    <a:pt x="7915" y="18347"/>
                  </a:lnTo>
                  <a:lnTo>
                    <a:pt x="7762" y="17686"/>
                  </a:lnTo>
                  <a:lnTo>
                    <a:pt x="7493" y="17190"/>
                  </a:lnTo>
                  <a:lnTo>
                    <a:pt x="7262" y="16860"/>
                  </a:lnTo>
                  <a:lnTo>
                    <a:pt x="7012" y="16364"/>
                  </a:lnTo>
                  <a:lnTo>
                    <a:pt x="6724" y="16198"/>
                  </a:lnTo>
                  <a:lnTo>
                    <a:pt x="6590" y="16033"/>
                  </a:lnTo>
                  <a:lnTo>
                    <a:pt x="6321" y="15041"/>
                  </a:lnTo>
                  <a:lnTo>
                    <a:pt x="6013" y="14711"/>
                  </a:lnTo>
                  <a:lnTo>
                    <a:pt x="5744" y="14215"/>
                  </a:lnTo>
                  <a:lnTo>
                    <a:pt x="5533" y="13719"/>
                  </a:lnTo>
                  <a:lnTo>
                    <a:pt x="5303" y="13223"/>
                  </a:lnTo>
                  <a:lnTo>
                    <a:pt x="4995" y="12893"/>
                  </a:lnTo>
                  <a:lnTo>
                    <a:pt x="4707" y="12231"/>
                  </a:lnTo>
                  <a:lnTo>
                    <a:pt x="4553" y="11736"/>
                  </a:lnTo>
                  <a:lnTo>
                    <a:pt x="4304" y="11074"/>
                  </a:lnTo>
                  <a:lnTo>
                    <a:pt x="4092" y="10744"/>
                  </a:lnTo>
                  <a:lnTo>
                    <a:pt x="3804" y="10248"/>
                  </a:lnTo>
                  <a:lnTo>
                    <a:pt x="3689" y="9256"/>
                  </a:lnTo>
                  <a:lnTo>
                    <a:pt x="3247" y="9091"/>
                  </a:lnTo>
                  <a:lnTo>
                    <a:pt x="3112" y="8264"/>
                  </a:lnTo>
                  <a:lnTo>
                    <a:pt x="2843" y="7438"/>
                  </a:lnTo>
                  <a:lnTo>
                    <a:pt x="2690" y="7107"/>
                  </a:lnTo>
                  <a:lnTo>
                    <a:pt x="2536" y="6942"/>
                  </a:lnTo>
                  <a:lnTo>
                    <a:pt x="2229" y="6116"/>
                  </a:lnTo>
                  <a:lnTo>
                    <a:pt x="2017" y="5620"/>
                  </a:lnTo>
                  <a:lnTo>
                    <a:pt x="1902" y="5124"/>
                  </a:lnTo>
                  <a:lnTo>
                    <a:pt x="1691" y="4793"/>
                  </a:lnTo>
                  <a:lnTo>
                    <a:pt x="1479" y="4132"/>
                  </a:lnTo>
                  <a:lnTo>
                    <a:pt x="1306" y="3802"/>
                  </a:lnTo>
                  <a:lnTo>
                    <a:pt x="1095" y="3140"/>
                  </a:lnTo>
                  <a:lnTo>
                    <a:pt x="903" y="2975"/>
                  </a:lnTo>
                  <a:lnTo>
                    <a:pt x="826" y="2810"/>
                  </a:lnTo>
                  <a:lnTo>
                    <a:pt x="596" y="2149"/>
                  </a:lnTo>
                  <a:lnTo>
                    <a:pt x="480" y="1818"/>
                  </a:lnTo>
                  <a:lnTo>
                    <a:pt x="365" y="1818"/>
                  </a:lnTo>
                  <a:lnTo>
                    <a:pt x="288" y="1157"/>
                  </a:lnTo>
                  <a:lnTo>
                    <a:pt x="96" y="1157"/>
                  </a:lnTo>
                  <a:lnTo>
                    <a:pt x="0" y="826"/>
                  </a:lnTo>
                </a:path>
              </a:pathLst>
            </a:custGeom>
            <a:noFill/>
            <a:ln w="38100" cap="flat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Freeform 156"/>
            <p:cNvSpPr>
              <a:spLocks/>
            </p:cNvSpPr>
            <p:nvPr/>
          </p:nvSpPr>
          <p:spPr bwMode="auto">
            <a:xfrm rot="5400000">
              <a:off x="4347" y="2757"/>
              <a:ext cx="109" cy="1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19655"/>
                  </a:moveTo>
                  <a:lnTo>
                    <a:pt x="181" y="18621"/>
                  </a:lnTo>
                  <a:lnTo>
                    <a:pt x="363" y="17931"/>
                  </a:lnTo>
                  <a:lnTo>
                    <a:pt x="590" y="17931"/>
                  </a:lnTo>
                  <a:lnTo>
                    <a:pt x="771" y="16897"/>
                  </a:lnTo>
                  <a:lnTo>
                    <a:pt x="998" y="15862"/>
                  </a:lnTo>
                  <a:lnTo>
                    <a:pt x="1224" y="15862"/>
                  </a:lnTo>
                  <a:lnTo>
                    <a:pt x="1406" y="14828"/>
                  </a:lnTo>
                  <a:lnTo>
                    <a:pt x="1542" y="14828"/>
                  </a:lnTo>
                  <a:lnTo>
                    <a:pt x="1769" y="14138"/>
                  </a:lnTo>
                  <a:lnTo>
                    <a:pt x="1905" y="13103"/>
                  </a:lnTo>
                  <a:lnTo>
                    <a:pt x="2132" y="13103"/>
                  </a:lnTo>
                  <a:lnTo>
                    <a:pt x="2358" y="12069"/>
                  </a:lnTo>
                  <a:lnTo>
                    <a:pt x="2540" y="12069"/>
                  </a:lnTo>
                  <a:lnTo>
                    <a:pt x="2766" y="11034"/>
                  </a:lnTo>
                  <a:lnTo>
                    <a:pt x="2948" y="10345"/>
                  </a:lnTo>
                  <a:lnTo>
                    <a:pt x="3129" y="10345"/>
                  </a:lnTo>
                  <a:lnTo>
                    <a:pt x="3356" y="9310"/>
                  </a:lnTo>
                  <a:lnTo>
                    <a:pt x="3537" y="9310"/>
                  </a:lnTo>
                  <a:lnTo>
                    <a:pt x="3764" y="8276"/>
                  </a:lnTo>
                  <a:lnTo>
                    <a:pt x="3900" y="8276"/>
                  </a:lnTo>
                  <a:lnTo>
                    <a:pt x="4127" y="7586"/>
                  </a:lnTo>
                  <a:lnTo>
                    <a:pt x="4354" y="7586"/>
                  </a:lnTo>
                  <a:lnTo>
                    <a:pt x="4535" y="6552"/>
                  </a:lnTo>
                  <a:lnTo>
                    <a:pt x="4762" y="6552"/>
                  </a:lnTo>
                  <a:lnTo>
                    <a:pt x="4943" y="5517"/>
                  </a:lnTo>
                  <a:lnTo>
                    <a:pt x="5125" y="5517"/>
                  </a:lnTo>
                  <a:lnTo>
                    <a:pt x="5351" y="4483"/>
                  </a:lnTo>
                  <a:lnTo>
                    <a:pt x="5533" y="4483"/>
                  </a:lnTo>
                  <a:lnTo>
                    <a:pt x="5760" y="3793"/>
                  </a:lnTo>
                  <a:lnTo>
                    <a:pt x="5941" y="3793"/>
                  </a:lnTo>
                  <a:lnTo>
                    <a:pt x="6122" y="2759"/>
                  </a:lnTo>
                  <a:lnTo>
                    <a:pt x="6440" y="2759"/>
                  </a:lnTo>
                  <a:lnTo>
                    <a:pt x="6576" y="2759"/>
                  </a:lnTo>
                  <a:lnTo>
                    <a:pt x="6803" y="2759"/>
                  </a:lnTo>
                  <a:lnTo>
                    <a:pt x="6893" y="1724"/>
                  </a:lnTo>
                  <a:lnTo>
                    <a:pt x="7211" y="1724"/>
                  </a:lnTo>
                  <a:lnTo>
                    <a:pt x="7392" y="1724"/>
                  </a:lnTo>
                  <a:lnTo>
                    <a:pt x="7574" y="1724"/>
                  </a:lnTo>
                  <a:lnTo>
                    <a:pt x="7846" y="690"/>
                  </a:lnTo>
                  <a:lnTo>
                    <a:pt x="7982" y="690"/>
                  </a:lnTo>
                  <a:lnTo>
                    <a:pt x="8254" y="690"/>
                  </a:lnTo>
                  <a:lnTo>
                    <a:pt x="8390" y="690"/>
                  </a:lnTo>
                  <a:lnTo>
                    <a:pt x="8662" y="0"/>
                  </a:lnTo>
                  <a:lnTo>
                    <a:pt x="8844" y="0"/>
                  </a:lnTo>
                  <a:lnTo>
                    <a:pt x="9025" y="0"/>
                  </a:lnTo>
                  <a:lnTo>
                    <a:pt x="9252" y="0"/>
                  </a:lnTo>
                  <a:lnTo>
                    <a:pt x="9433" y="0"/>
                  </a:lnTo>
                  <a:lnTo>
                    <a:pt x="9660" y="0"/>
                  </a:lnTo>
                  <a:lnTo>
                    <a:pt x="9887" y="0"/>
                  </a:lnTo>
                  <a:lnTo>
                    <a:pt x="10113" y="0"/>
                  </a:lnTo>
                  <a:lnTo>
                    <a:pt x="10340" y="0"/>
                  </a:lnTo>
                  <a:lnTo>
                    <a:pt x="10567" y="0"/>
                  </a:lnTo>
                  <a:lnTo>
                    <a:pt x="10748" y="0"/>
                  </a:lnTo>
                  <a:lnTo>
                    <a:pt x="10975" y="690"/>
                  </a:lnTo>
                  <a:lnTo>
                    <a:pt x="11247" y="690"/>
                  </a:lnTo>
                  <a:lnTo>
                    <a:pt x="11474" y="690"/>
                  </a:lnTo>
                  <a:lnTo>
                    <a:pt x="11655" y="1724"/>
                  </a:lnTo>
                  <a:lnTo>
                    <a:pt x="11973" y="1724"/>
                  </a:lnTo>
                  <a:lnTo>
                    <a:pt x="12154" y="1724"/>
                  </a:lnTo>
                  <a:lnTo>
                    <a:pt x="12426" y="2759"/>
                  </a:lnTo>
                  <a:lnTo>
                    <a:pt x="12744" y="2759"/>
                  </a:lnTo>
                  <a:lnTo>
                    <a:pt x="12971" y="2759"/>
                  </a:lnTo>
                  <a:lnTo>
                    <a:pt x="13152" y="3793"/>
                  </a:lnTo>
                  <a:lnTo>
                    <a:pt x="13424" y="3793"/>
                  </a:lnTo>
                  <a:lnTo>
                    <a:pt x="13651" y="4483"/>
                  </a:lnTo>
                  <a:lnTo>
                    <a:pt x="13968" y="4483"/>
                  </a:lnTo>
                  <a:lnTo>
                    <a:pt x="14195" y="5517"/>
                  </a:lnTo>
                  <a:lnTo>
                    <a:pt x="14376" y="6552"/>
                  </a:lnTo>
                  <a:lnTo>
                    <a:pt x="14649" y="6552"/>
                  </a:lnTo>
                  <a:lnTo>
                    <a:pt x="14875" y="7586"/>
                  </a:lnTo>
                  <a:lnTo>
                    <a:pt x="15147" y="7586"/>
                  </a:lnTo>
                  <a:lnTo>
                    <a:pt x="15420" y="8276"/>
                  </a:lnTo>
                  <a:lnTo>
                    <a:pt x="15646" y="8276"/>
                  </a:lnTo>
                  <a:lnTo>
                    <a:pt x="15873" y="9310"/>
                  </a:lnTo>
                  <a:lnTo>
                    <a:pt x="16100" y="9310"/>
                  </a:lnTo>
                  <a:lnTo>
                    <a:pt x="16327" y="10345"/>
                  </a:lnTo>
                  <a:lnTo>
                    <a:pt x="16553" y="10345"/>
                  </a:lnTo>
                  <a:lnTo>
                    <a:pt x="16871" y="11034"/>
                  </a:lnTo>
                  <a:lnTo>
                    <a:pt x="17052" y="12069"/>
                  </a:lnTo>
                  <a:lnTo>
                    <a:pt x="17234" y="12069"/>
                  </a:lnTo>
                  <a:lnTo>
                    <a:pt x="17506" y="13103"/>
                  </a:lnTo>
                  <a:lnTo>
                    <a:pt x="17687" y="13103"/>
                  </a:lnTo>
                  <a:lnTo>
                    <a:pt x="17868" y="13103"/>
                  </a:lnTo>
                  <a:lnTo>
                    <a:pt x="18141" y="14138"/>
                  </a:lnTo>
                  <a:lnTo>
                    <a:pt x="18322" y="14828"/>
                  </a:lnTo>
                  <a:lnTo>
                    <a:pt x="18458" y="14828"/>
                  </a:lnTo>
                  <a:lnTo>
                    <a:pt x="18639" y="15862"/>
                  </a:lnTo>
                  <a:lnTo>
                    <a:pt x="18821" y="15862"/>
                  </a:lnTo>
                  <a:lnTo>
                    <a:pt x="18957" y="16897"/>
                  </a:lnTo>
                  <a:lnTo>
                    <a:pt x="19184" y="16897"/>
                  </a:lnTo>
                  <a:lnTo>
                    <a:pt x="19229" y="17931"/>
                  </a:lnTo>
                  <a:lnTo>
                    <a:pt x="19546" y="17931"/>
                  </a:lnTo>
                  <a:lnTo>
                    <a:pt x="19592" y="17931"/>
                  </a:lnTo>
                  <a:lnTo>
                    <a:pt x="19773" y="17931"/>
                  </a:lnTo>
                  <a:lnTo>
                    <a:pt x="19819" y="18621"/>
                  </a:lnTo>
                  <a:lnTo>
                    <a:pt x="19955" y="18621"/>
                  </a:lnTo>
                </a:path>
              </a:pathLst>
            </a:custGeom>
            <a:noFill/>
            <a:ln w="38100" cap="flat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Freeform 157"/>
            <p:cNvSpPr>
              <a:spLocks/>
            </p:cNvSpPr>
            <p:nvPr/>
          </p:nvSpPr>
          <p:spPr bwMode="auto">
            <a:xfrm rot="5753380">
              <a:off x="4323" y="2264"/>
              <a:ext cx="145" cy="5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39" y="738"/>
                  </a:lnTo>
                  <a:lnTo>
                    <a:pt x="444" y="1148"/>
                  </a:lnTo>
                  <a:lnTo>
                    <a:pt x="512" y="1885"/>
                  </a:lnTo>
                  <a:lnTo>
                    <a:pt x="785" y="2541"/>
                  </a:lnTo>
                  <a:lnTo>
                    <a:pt x="990" y="3115"/>
                  </a:lnTo>
                  <a:lnTo>
                    <a:pt x="1058" y="3852"/>
                  </a:lnTo>
                  <a:lnTo>
                    <a:pt x="1365" y="4262"/>
                  </a:lnTo>
                  <a:lnTo>
                    <a:pt x="1604" y="4918"/>
                  </a:lnTo>
                  <a:lnTo>
                    <a:pt x="1843" y="5328"/>
                  </a:lnTo>
                  <a:lnTo>
                    <a:pt x="2014" y="6148"/>
                  </a:lnTo>
                  <a:lnTo>
                    <a:pt x="2116" y="6803"/>
                  </a:lnTo>
                  <a:lnTo>
                    <a:pt x="2423" y="7213"/>
                  </a:lnTo>
                  <a:lnTo>
                    <a:pt x="2560" y="7869"/>
                  </a:lnTo>
                  <a:lnTo>
                    <a:pt x="2696" y="8443"/>
                  </a:lnTo>
                  <a:lnTo>
                    <a:pt x="2867" y="8934"/>
                  </a:lnTo>
                  <a:lnTo>
                    <a:pt x="3106" y="9590"/>
                  </a:lnTo>
                  <a:lnTo>
                    <a:pt x="3379" y="10082"/>
                  </a:lnTo>
                  <a:lnTo>
                    <a:pt x="3584" y="10574"/>
                  </a:lnTo>
                  <a:lnTo>
                    <a:pt x="3720" y="11148"/>
                  </a:lnTo>
                  <a:lnTo>
                    <a:pt x="3959" y="11639"/>
                  </a:lnTo>
                  <a:lnTo>
                    <a:pt x="4164" y="12131"/>
                  </a:lnTo>
                  <a:lnTo>
                    <a:pt x="4403" y="12705"/>
                  </a:lnTo>
                  <a:lnTo>
                    <a:pt x="4573" y="13115"/>
                  </a:lnTo>
                  <a:lnTo>
                    <a:pt x="4812" y="13607"/>
                  </a:lnTo>
                  <a:lnTo>
                    <a:pt x="5017" y="14098"/>
                  </a:lnTo>
                  <a:lnTo>
                    <a:pt x="5119" y="14672"/>
                  </a:lnTo>
                  <a:lnTo>
                    <a:pt x="5358" y="14918"/>
                  </a:lnTo>
                  <a:lnTo>
                    <a:pt x="5597" y="15328"/>
                  </a:lnTo>
                  <a:lnTo>
                    <a:pt x="5734" y="15738"/>
                  </a:lnTo>
                  <a:lnTo>
                    <a:pt x="5939" y="16148"/>
                  </a:lnTo>
                  <a:lnTo>
                    <a:pt x="6177" y="16393"/>
                  </a:lnTo>
                  <a:lnTo>
                    <a:pt x="6348" y="16885"/>
                  </a:lnTo>
                  <a:lnTo>
                    <a:pt x="6587" y="17131"/>
                  </a:lnTo>
                  <a:lnTo>
                    <a:pt x="6826" y="17459"/>
                  </a:lnTo>
                  <a:lnTo>
                    <a:pt x="6928" y="17705"/>
                  </a:lnTo>
                  <a:lnTo>
                    <a:pt x="7167" y="18115"/>
                  </a:lnTo>
                  <a:lnTo>
                    <a:pt x="7406" y="18361"/>
                  </a:lnTo>
                  <a:lnTo>
                    <a:pt x="7611" y="18689"/>
                  </a:lnTo>
                  <a:lnTo>
                    <a:pt x="7816" y="18852"/>
                  </a:lnTo>
                  <a:lnTo>
                    <a:pt x="7986" y="19098"/>
                  </a:lnTo>
                  <a:lnTo>
                    <a:pt x="8191" y="19262"/>
                  </a:lnTo>
                  <a:lnTo>
                    <a:pt x="8464" y="19262"/>
                  </a:lnTo>
                  <a:lnTo>
                    <a:pt x="8703" y="19590"/>
                  </a:lnTo>
                  <a:lnTo>
                    <a:pt x="8771" y="19672"/>
                  </a:lnTo>
                  <a:lnTo>
                    <a:pt x="8942" y="19754"/>
                  </a:lnTo>
                  <a:lnTo>
                    <a:pt x="9215" y="19754"/>
                  </a:lnTo>
                  <a:lnTo>
                    <a:pt x="9386" y="19918"/>
                  </a:lnTo>
                  <a:lnTo>
                    <a:pt x="9625" y="19918"/>
                  </a:lnTo>
                  <a:lnTo>
                    <a:pt x="9795" y="19918"/>
                  </a:lnTo>
                  <a:lnTo>
                    <a:pt x="10205" y="19754"/>
                  </a:lnTo>
                  <a:lnTo>
                    <a:pt x="10341" y="19672"/>
                  </a:lnTo>
                  <a:lnTo>
                    <a:pt x="10614" y="19590"/>
                  </a:lnTo>
                  <a:lnTo>
                    <a:pt x="10785" y="19344"/>
                  </a:lnTo>
                  <a:lnTo>
                    <a:pt x="11058" y="19262"/>
                  </a:lnTo>
                  <a:lnTo>
                    <a:pt x="11229" y="19098"/>
                  </a:lnTo>
                  <a:lnTo>
                    <a:pt x="11433" y="18852"/>
                  </a:lnTo>
                  <a:lnTo>
                    <a:pt x="11741" y="18443"/>
                  </a:lnTo>
                  <a:lnTo>
                    <a:pt x="12014" y="18115"/>
                  </a:lnTo>
                  <a:lnTo>
                    <a:pt x="12184" y="17705"/>
                  </a:lnTo>
                  <a:lnTo>
                    <a:pt x="12389" y="17295"/>
                  </a:lnTo>
                  <a:lnTo>
                    <a:pt x="12594" y="17049"/>
                  </a:lnTo>
                  <a:lnTo>
                    <a:pt x="12901" y="16639"/>
                  </a:lnTo>
                  <a:lnTo>
                    <a:pt x="13174" y="16148"/>
                  </a:lnTo>
                  <a:lnTo>
                    <a:pt x="13345" y="15738"/>
                  </a:lnTo>
                  <a:lnTo>
                    <a:pt x="13652" y="15246"/>
                  </a:lnTo>
                  <a:lnTo>
                    <a:pt x="13925" y="14754"/>
                  </a:lnTo>
                  <a:lnTo>
                    <a:pt x="14130" y="14344"/>
                  </a:lnTo>
                  <a:lnTo>
                    <a:pt x="14403" y="13689"/>
                  </a:lnTo>
                  <a:lnTo>
                    <a:pt x="14642" y="13115"/>
                  </a:lnTo>
                  <a:lnTo>
                    <a:pt x="14915" y="12787"/>
                  </a:lnTo>
                  <a:lnTo>
                    <a:pt x="15188" y="12131"/>
                  </a:lnTo>
                  <a:lnTo>
                    <a:pt x="15427" y="11639"/>
                  </a:lnTo>
                  <a:lnTo>
                    <a:pt x="15631" y="11148"/>
                  </a:lnTo>
                  <a:lnTo>
                    <a:pt x="15836" y="10574"/>
                  </a:lnTo>
                  <a:lnTo>
                    <a:pt x="16212" y="10082"/>
                  </a:lnTo>
                  <a:lnTo>
                    <a:pt x="16348" y="9426"/>
                  </a:lnTo>
                  <a:lnTo>
                    <a:pt x="16587" y="8852"/>
                  </a:lnTo>
                  <a:lnTo>
                    <a:pt x="16792" y="8361"/>
                  </a:lnTo>
                  <a:lnTo>
                    <a:pt x="17133" y="7869"/>
                  </a:lnTo>
                  <a:lnTo>
                    <a:pt x="17304" y="7213"/>
                  </a:lnTo>
                  <a:lnTo>
                    <a:pt x="17440" y="6803"/>
                  </a:lnTo>
                  <a:lnTo>
                    <a:pt x="17645" y="6148"/>
                  </a:lnTo>
                  <a:lnTo>
                    <a:pt x="17918" y="5656"/>
                  </a:lnTo>
                  <a:lnTo>
                    <a:pt x="17986" y="5164"/>
                  </a:lnTo>
                  <a:lnTo>
                    <a:pt x="18294" y="4754"/>
                  </a:lnTo>
                  <a:lnTo>
                    <a:pt x="18396" y="4262"/>
                  </a:lnTo>
                  <a:lnTo>
                    <a:pt x="18669" y="3852"/>
                  </a:lnTo>
                  <a:lnTo>
                    <a:pt x="18771" y="3361"/>
                  </a:lnTo>
                  <a:lnTo>
                    <a:pt x="19010" y="2951"/>
                  </a:lnTo>
                  <a:lnTo>
                    <a:pt x="19181" y="2705"/>
                  </a:lnTo>
                  <a:lnTo>
                    <a:pt x="19454" y="2295"/>
                  </a:lnTo>
                  <a:lnTo>
                    <a:pt x="19522" y="1885"/>
                  </a:lnTo>
                  <a:lnTo>
                    <a:pt x="19556" y="1639"/>
                  </a:lnTo>
                  <a:lnTo>
                    <a:pt x="19693" y="1230"/>
                  </a:lnTo>
                  <a:lnTo>
                    <a:pt x="19829" y="1066"/>
                  </a:lnTo>
                  <a:lnTo>
                    <a:pt x="19966" y="820"/>
                  </a:lnTo>
                </a:path>
              </a:pathLst>
            </a:custGeom>
            <a:noFill/>
            <a:ln w="38100" cap="flat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Freeform 158"/>
            <p:cNvSpPr>
              <a:spLocks/>
            </p:cNvSpPr>
            <p:nvPr/>
          </p:nvSpPr>
          <p:spPr bwMode="auto">
            <a:xfrm rot="4709659">
              <a:off x="4326" y="1616"/>
              <a:ext cx="145" cy="6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19966" y="0"/>
                  </a:moveTo>
                  <a:lnTo>
                    <a:pt x="19727" y="738"/>
                  </a:lnTo>
                  <a:lnTo>
                    <a:pt x="19522" y="1148"/>
                  </a:lnTo>
                  <a:lnTo>
                    <a:pt x="19454" y="1885"/>
                  </a:lnTo>
                  <a:lnTo>
                    <a:pt x="19181" y="2541"/>
                  </a:lnTo>
                  <a:lnTo>
                    <a:pt x="18976" y="3115"/>
                  </a:lnTo>
                  <a:lnTo>
                    <a:pt x="18908" y="3852"/>
                  </a:lnTo>
                  <a:lnTo>
                    <a:pt x="18601" y="4262"/>
                  </a:lnTo>
                  <a:lnTo>
                    <a:pt x="18396" y="4918"/>
                  </a:lnTo>
                  <a:lnTo>
                    <a:pt x="18123" y="5328"/>
                  </a:lnTo>
                  <a:lnTo>
                    <a:pt x="17952" y="6148"/>
                  </a:lnTo>
                  <a:lnTo>
                    <a:pt x="17850" y="6803"/>
                  </a:lnTo>
                  <a:lnTo>
                    <a:pt x="17543" y="7213"/>
                  </a:lnTo>
                  <a:lnTo>
                    <a:pt x="17406" y="7869"/>
                  </a:lnTo>
                  <a:lnTo>
                    <a:pt x="17304" y="8443"/>
                  </a:lnTo>
                  <a:lnTo>
                    <a:pt x="17099" y="8934"/>
                  </a:lnTo>
                  <a:lnTo>
                    <a:pt x="16860" y="9590"/>
                  </a:lnTo>
                  <a:lnTo>
                    <a:pt x="16587" y="10082"/>
                  </a:lnTo>
                  <a:lnTo>
                    <a:pt x="16382" y="10574"/>
                  </a:lnTo>
                  <a:lnTo>
                    <a:pt x="16246" y="11148"/>
                  </a:lnTo>
                  <a:lnTo>
                    <a:pt x="16041" y="11639"/>
                  </a:lnTo>
                  <a:lnTo>
                    <a:pt x="15802" y="12131"/>
                  </a:lnTo>
                  <a:lnTo>
                    <a:pt x="15563" y="12705"/>
                  </a:lnTo>
                  <a:lnTo>
                    <a:pt x="15358" y="13115"/>
                  </a:lnTo>
                  <a:lnTo>
                    <a:pt x="15154" y="13607"/>
                  </a:lnTo>
                  <a:lnTo>
                    <a:pt x="14983" y="14098"/>
                  </a:lnTo>
                  <a:lnTo>
                    <a:pt x="14846" y="14672"/>
                  </a:lnTo>
                  <a:lnTo>
                    <a:pt x="14608" y="14918"/>
                  </a:lnTo>
                  <a:lnTo>
                    <a:pt x="14369" y="15328"/>
                  </a:lnTo>
                  <a:lnTo>
                    <a:pt x="14232" y="15738"/>
                  </a:lnTo>
                  <a:lnTo>
                    <a:pt x="14027" y="16148"/>
                  </a:lnTo>
                  <a:lnTo>
                    <a:pt x="13788" y="16393"/>
                  </a:lnTo>
                  <a:lnTo>
                    <a:pt x="13618" y="16885"/>
                  </a:lnTo>
                  <a:lnTo>
                    <a:pt x="13379" y="17131"/>
                  </a:lnTo>
                  <a:lnTo>
                    <a:pt x="13140" y="17459"/>
                  </a:lnTo>
                  <a:lnTo>
                    <a:pt x="13038" y="17705"/>
                  </a:lnTo>
                  <a:lnTo>
                    <a:pt x="12730" y="18115"/>
                  </a:lnTo>
                  <a:lnTo>
                    <a:pt x="12560" y="18361"/>
                  </a:lnTo>
                  <a:lnTo>
                    <a:pt x="12355" y="18689"/>
                  </a:lnTo>
                  <a:lnTo>
                    <a:pt x="12150" y="18852"/>
                  </a:lnTo>
                  <a:lnTo>
                    <a:pt x="11980" y="19098"/>
                  </a:lnTo>
                  <a:lnTo>
                    <a:pt x="11775" y="19262"/>
                  </a:lnTo>
                  <a:lnTo>
                    <a:pt x="11502" y="19262"/>
                  </a:lnTo>
                  <a:lnTo>
                    <a:pt x="11263" y="19590"/>
                  </a:lnTo>
                  <a:lnTo>
                    <a:pt x="11195" y="19672"/>
                  </a:lnTo>
                  <a:lnTo>
                    <a:pt x="11024" y="19754"/>
                  </a:lnTo>
                  <a:lnTo>
                    <a:pt x="10751" y="19754"/>
                  </a:lnTo>
                  <a:lnTo>
                    <a:pt x="10580" y="19918"/>
                  </a:lnTo>
                  <a:lnTo>
                    <a:pt x="10341" y="19918"/>
                  </a:lnTo>
                  <a:lnTo>
                    <a:pt x="10171" y="19918"/>
                  </a:lnTo>
                  <a:lnTo>
                    <a:pt x="9761" y="19754"/>
                  </a:lnTo>
                  <a:lnTo>
                    <a:pt x="9625" y="19672"/>
                  </a:lnTo>
                  <a:lnTo>
                    <a:pt x="9352" y="19590"/>
                  </a:lnTo>
                  <a:lnTo>
                    <a:pt x="9181" y="19344"/>
                  </a:lnTo>
                  <a:lnTo>
                    <a:pt x="8908" y="19262"/>
                  </a:lnTo>
                  <a:lnTo>
                    <a:pt x="8737" y="19098"/>
                  </a:lnTo>
                  <a:lnTo>
                    <a:pt x="8532" y="18852"/>
                  </a:lnTo>
                  <a:lnTo>
                    <a:pt x="8225" y="18443"/>
                  </a:lnTo>
                  <a:lnTo>
                    <a:pt x="7952" y="18115"/>
                  </a:lnTo>
                  <a:lnTo>
                    <a:pt x="7782" y="17705"/>
                  </a:lnTo>
                  <a:lnTo>
                    <a:pt x="7577" y="17295"/>
                  </a:lnTo>
                  <a:lnTo>
                    <a:pt x="7372" y="17049"/>
                  </a:lnTo>
                  <a:lnTo>
                    <a:pt x="7065" y="16639"/>
                  </a:lnTo>
                  <a:lnTo>
                    <a:pt x="6792" y="16148"/>
                  </a:lnTo>
                  <a:lnTo>
                    <a:pt x="6621" y="15738"/>
                  </a:lnTo>
                  <a:lnTo>
                    <a:pt x="6314" y="15246"/>
                  </a:lnTo>
                  <a:lnTo>
                    <a:pt x="6041" y="14754"/>
                  </a:lnTo>
                  <a:lnTo>
                    <a:pt x="5836" y="14344"/>
                  </a:lnTo>
                  <a:lnTo>
                    <a:pt x="5563" y="13689"/>
                  </a:lnTo>
                  <a:lnTo>
                    <a:pt x="5324" y="13115"/>
                  </a:lnTo>
                  <a:lnTo>
                    <a:pt x="5051" y="12787"/>
                  </a:lnTo>
                  <a:lnTo>
                    <a:pt x="4778" y="12131"/>
                  </a:lnTo>
                  <a:lnTo>
                    <a:pt x="4539" y="11639"/>
                  </a:lnTo>
                  <a:lnTo>
                    <a:pt x="4334" y="11148"/>
                  </a:lnTo>
                  <a:lnTo>
                    <a:pt x="4130" y="10574"/>
                  </a:lnTo>
                  <a:lnTo>
                    <a:pt x="3754" y="10082"/>
                  </a:lnTo>
                  <a:lnTo>
                    <a:pt x="3618" y="9426"/>
                  </a:lnTo>
                  <a:lnTo>
                    <a:pt x="3379" y="8852"/>
                  </a:lnTo>
                  <a:lnTo>
                    <a:pt x="3174" y="8361"/>
                  </a:lnTo>
                  <a:lnTo>
                    <a:pt x="2833" y="7869"/>
                  </a:lnTo>
                  <a:lnTo>
                    <a:pt x="2696" y="7213"/>
                  </a:lnTo>
                  <a:lnTo>
                    <a:pt x="2526" y="6803"/>
                  </a:lnTo>
                  <a:lnTo>
                    <a:pt x="2321" y="6148"/>
                  </a:lnTo>
                  <a:lnTo>
                    <a:pt x="2048" y="5656"/>
                  </a:lnTo>
                  <a:lnTo>
                    <a:pt x="1980" y="5164"/>
                  </a:lnTo>
                  <a:lnTo>
                    <a:pt x="1604" y="4754"/>
                  </a:lnTo>
                  <a:lnTo>
                    <a:pt x="1570" y="4262"/>
                  </a:lnTo>
                  <a:lnTo>
                    <a:pt x="1297" y="3852"/>
                  </a:lnTo>
                  <a:lnTo>
                    <a:pt x="1195" y="3361"/>
                  </a:lnTo>
                  <a:lnTo>
                    <a:pt x="956" y="2951"/>
                  </a:lnTo>
                  <a:lnTo>
                    <a:pt x="785" y="2705"/>
                  </a:lnTo>
                  <a:lnTo>
                    <a:pt x="546" y="2295"/>
                  </a:lnTo>
                  <a:lnTo>
                    <a:pt x="444" y="1885"/>
                  </a:lnTo>
                  <a:lnTo>
                    <a:pt x="410" y="1639"/>
                  </a:lnTo>
                  <a:lnTo>
                    <a:pt x="273" y="1230"/>
                  </a:lnTo>
                  <a:lnTo>
                    <a:pt x="137" y="1066"/>
                  </a:lnTo>
                  <a:lnTo>
                    <a:pt x="0" y="820"/>
                  </a:lnTo>
                </a:path>
              </a:pathLst>
            </a:custGeom>
            <a:noFill/>
            <a:ln w="38100" cap="flat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Freeform 159"/>
            <p:cNvSpPr>
              <a:spLocks/>
            </p:cNvSpPr>
            <p:nvPr/>
          </p:nvSpPr>
          <p:spPr bwMode="auto">
            <a:xfrm rot="5400000">
              <a:off x="4320" y="1483"/>
              <a:ext cx="189" cy="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19974" y="19867"/>
                  </a:moveTo>
                  <a:lnTo>
                    <a:pt x="19764" y="19200"/>
                  </a:lnTo>
                  <a:lnTo>
                    <a:pt x="19607" y="18800"/>
                  </a:lnTo>
                  <a:lnTo>
                    <a:pt x="19398" y="18000"/>
                  </a:lnTo>
                  <a:lnTo>
                    <a:pt x="19162" y="17600"/>
                  </a:lnTo>
                  <a:lnTo>
                    <a:pt x="18953" y="16667"/>
                  </a:lnTo>
                  <a:lnTo>
                    <a:pt x="18770" y="16133"/>
                  </a:lnTo>
                  <a:lnTo>
                    <a:pt x="18586" y="15733"/>
                  </a:lnTo>
                  <a:lnTo>
                    <a:pt x="18403" y="15067"/>
                  </a:lnTo>
                  <a:lnTo>
                    <a:pt x="18246" y="14400"/>
                  </a:lnTo>
                  <a:lnTo>
                    <a:pt x="18010" y="13733"/>
                  </a:lnTo>
                  <a:lnTo>
                    <a:pt x="17827" y="13200"/>
                  </a:lnTo>
                  <a:lnTo>
                    <a:pt x="17618" y="12667"/>
                  </a:lnTo>
                  <a:lnTo>
                    <a:pt x="17435" y="12000"/>
                  </a:lnTo>
                  <a:lnTo>
                    <a:pt x="17147" y="11600"/>
                  </a:lnTo>
                  <a:lnTo>
                    <a:pt x="17016" y="10933"/>
                  </a:lnTo>
                  <a:lnTo>
                    <a:pt x="16806" y="10267"/>
                  </a:lnTo>
                  <a:lnTo>
                    <a:pt x="16623" y="9733"/>
                  </a:lnTo>
                  <a:lnTo>
                    <a:pt x="16440" y="9200"/>
                  </a:lnTo>
                  <a:lnTo>
                    <a:pt x="16204" y="8800"/>
                  </a:lnTo>
                  <a:lnTo>
                    <a:pt x="16047" y="8267"/>
                  </a:lnTo>
                  <a:lnTo>
                    <a:pt x="15838" y="7733"/>
                  </a:lnTo>
                  <a:lnTo>
                    <a:pt x="15602" y="7067"/>
                  </a:lnTo>
                  <a:lnTo>
                    <a:pt x="15419" y="6800"/>
                  </a:lnTo>
                  <a:lnTo>
                    <a:pt x="15183" y="6267"/>
                  </a:lnTo>
                  <a:lnTo>
                    <a:pt x="15052" y="5733"/>
                  </a:lnTo>
                  <a:lnTo>
                    <a:pt x="14843" y="5333"/>
                  </a:lnTo>
                  <a:lnTo>
                    <a:pt x="14660" y="4933"/>
                  </a:lnTo>
                  <a:lnTo>
                    <a:pt x="14424" y="4400"/>
                  </a:lnTo>
                  <a:lnTo>
                    <a:pt x="14188" y="4133"/>
                  </a:lnTo>
                  <a:lnTo>
                    <a:pt x="14005" y="3867"/>
                  </a:lnTo>
                  <a:lnTo>
                    <a:pt x="13796" y="3333"/>
                  </a:lnTo>
                  <a:lnTo>
                    <a:pt x="13613" y="3067"/>
                  </a:lnTo>
                  <a:lnTo>
                    <a:pt x="13403" y="2800"/>
                  </a:lnTo>
                  <a:lnTo>
                    <a:pt x="13220" y="2267"/>
                  </a:lnTo>
                  <a:lnTo>
                    <a:pt x="13010" y="2133"/>
                  </a:lnTo>
                  <a:lnTo>
                    <a:pt x="12749" y="1733"/>
                  </a:lnTo>
                  <a:lnTo>
                    <a:pt x="12565" y="1600"/>
                  </a:lnTo>
                  <a:lnTo>
                    <a:pt x="12356" y="1200"/>
                  </a:lnTo>
                  <a:lnTo>
                    <a:pt x="12173" y="1067"/>
                  </a:lnTo>
                  <a:lnTo>
                    <a:pt x="11990" y="800"/>
                  </a:lnTo>
                  <a:lnTo>
                    <a:pt x="11728" y="800"/>
                  </a:lnTo>
                  <a:lnTo>
                    <a:pt x="11571" y="400"/>
                  </a:lnTo>
                  <a:lnTo>
                    <a:pt x="11335" y="400"/>
                  </a:lnTo>
                  <a:lnTo>
                    <a:pt x="11126" y="267"/>
                  </a:lnTo>
                  <a:lnTo>
                    <a:pt x="10942" y="133"/>
                  </a:lnTo>
                  <a:lnTo>
                    <a:pt x="10707" y="133"/>
                  </a:lnTo>
                  <a:lnTo>
                    <a:pt x="10524" y="0"/>
                  </a:lnTo>
                  <a:lnTo>
                    <a:pt x="10288" y="0"/>
                  </a:lnTo>
                  <a:lnTo>
                    <a:pt x="10079" y="0"/>
                  </a:lnTo>
                  <a:lnTo>
                    <a:pt x="9869" y="133"/>
                  </a:lnTo>
                  <a:lnTo>
                    <a:pt x="9660" y="133"/>
                  </a:lnTo>
                  <a:lnTo>
                    <a:pt x="9476" y="267"/>
                  </a:lnTo>
                  <a:lnTo>
                    <a:pt x="9188" y="400"/>
                  </a:lnTo>
                  <a:lnTo>
                    <a:pt x="8979" y="800"/>
                  </a:lnTo>
                  <a:lnTo>
                    <a:pt x="8770" y="800"/>
                  </a:lnTo>
                  <a:lnTo>
                    <a:pt x="8508" y="1067"/>
                  </a:lnTo>
                  <a:lnTo>
                    <a:pt x="8272" y="1600"/>
                  </a:lnTo>
                  <a:lnTo>
                    <a:pt x="7984" y="1733"/>
                  </a:lnTo>
                  <a:lnTo>
                    <a:pt x="7775" y="2133"/>
                  </a:lnTo>
                  <a:lnTo>
                    <a:pt x="7539" y="2400"/>
                  </a:lnTo>
                  <a:lnTo>
                    <a:pt x="7277" y="2800"/>
                  </a:lnTo>
                  <a:lnTo>
                    <a:pt x="7068" y="3333"/>
                  </a:lnTo>
                  <a:lnTo>
                    <a:pt x="6754" y="3867"/>
                  </a:lnTo>
                  <a:lnTo>
                    <a:pt x="6545" y="4133"/>
                  </a:lnTo>
                  <a:lnTo>
                    <a:pt x="6283" y="4800"/>
                  </a:lnTo>
                  <a:lnTo>
                    <a:pt x="6021" y="5067"/>
                  </a:lnTo>
                  <a:lnTo>
                    <a:pt x="5812" y="5600"/>
                  </a:lnTo>
                  <a:lnTo>
                    <a:pt x="5576" y="6000"/>
                  </a:lnTo>
                  <a:lnTo>
                    <a:pt x="5288" y="6800"/>
                  </a:lnTo>
                  <a:lnTo>
                    <a:pt x="5079" y="7067"/>
                  </a:lnTo>
                  <a:lnTo>
                    <a:pt x="4791" y="7733"/>
                  </a:lnTo>
                  <a:lnTo>
                    <a:pt x="4555" y="8267"/>
                  </a:lnTo>
                  <a:lnTo>
                    <a:pt x="4346" y="8800"/>
                  </a:lnTo>
                  <a:lnTo>
                    <a:pt x="4058" y="9333"/>
                  </a:lnTo>
                  <a:lnTo>
                    <a:pt x="3901" y="10000"/>
                  </a:lnTo>
                  <a:lnTo>
                    <a:pt x="3639" y="10400"/>
                  </a:lnTo>
                  <a:lnTo>
                    <a:pt x="3377" y="11067"/>
                  </a:lnTo>
                  <a:lnTo>
                    <a:pt x="3168" y="11600"/>
                  </a:lnTo>
                  <a:lnTo>
                    <a:pt x="2932" y="12000"/>
                  </a:lnTo>
                  <a:lnTo>
                    <a:pt x="2723" y="12667"/>
                  </a:lnTo>
                  <a:lnTo>
                    <a:pt x="2513" y="13067"/>
                  </a:lnTo>
                  <a:lnTo>
                    <a:pt x="2304" y="13733"/>
                  </a:lnTo>
                  <a:lnTo>
                    <a:pt x="2068" y="14267"/>
                  </a:lnTo>
                  <a:lnTo>
                    <a:pt x="1859" y="14667"/>
                  </a:lnTo>
                  <a:lnTo>
                    <a:pt x="1675" y="15200"/>
                  </a:lnTo>
                  <a:lnTo>
                    <a:pt x="1518" y="15733"/>
                  </a:lnTo>
                  <a:lnTo>
                    <a:pt x="1283" y="16133"/>
                  </a:lnTo>
                  <a:lnTo>
                    <a:pt x="1152" y="16667"/>
                  </a:lnTo>
                  <a:lnTo>
                    <a:pt x="995" y="16933"/>
                  </a:lnTo>
                  <a:lnTo>
                    <a:pt x="838" y="17200"/>
                  </a:lnTo>
                  <a:lnTo>
                    <a:pt x="681" y="17733"/>
                  </a:lnTo>
                  <a:lnTo>
                    <a:pt x="497" y="18000"/>
                  </a:lnTo>
                  <a:lnTo>
                    <a:pt x="366" y="18267"/>
                  </a:lnTo>
                  <a:lnTo>
                    <a:pt x="262" y="18400"/>
                  </a:lnTo>
                  <a:lnTo>
                    <a:pt x="131" y="18933"/>
                  </a:lnTo>
                  <a:lnTo>
                    <a:pt x="0" y="19067"/>
                  </a:lnTo>
                </a:path>
              </a:pathLst>
            </a:custGeom>
            <a:noFill/>
            <a:ln w="38100" cap="flat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Freeform 160"/>
            <p:cNvSpPr>
              <a:spLocks/>
            </p:cNvSpPr>
            <p:nvPr/>
          </p:nvSpPr>
          <p:spPr bwMode="auto">
            <a:xfrm rot="5400000">
              <a:off x="4285" y="1294"/>
              <a:ext cx="197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19975" y="0"/>
                  </a:moveTo>
                  <a:lnTo>
                    <a:pt x="19724" y="755"/>
                  </a:lnTo>
                  <a:lnTo>
                    <a:pt x="19523" y="1258"/>
                  </a:lnTo>
                  <a:lnTo>
                    <a:pt x="19447" y="1761"/>
                  </a:lnTo>
                  <a:lnTo>
                    <a:pt x="19196" y="2642"/>
                  </a:lnTo>
                  <a:lnTo>
                    <a:pt x="18970" y="3396"/>
                  </a:lnTo>
                  <a:lnTo>
                    <a:pt x="18894" y="3899"/>
                  </a:lnTo>
                  <a:lnTo>
                    <a:pt x="18593" y="4025"/>
                  </a:lnTo>
                  <a:lnTo>
                    <a:pt x="18442" y="5031"/>
                  </a:lnTo>
                  <a:lnTo>
                    <a:pt x="18166" y="5535"/>
                  </a:lnTo>
                  <a:lnTo>
                    <a:pt x="17990" y="6038"/>
                  </a:lnTo>
                  <a:lnTo>
                    <a:pt x="17915" y="6415"/>
                  </a:lnTo>
                  <a:lnTo>
                    <a:pt x="17563" y="7044"/>
                  </a:lnTo>
                  <a:lnTo>
                    <a:pt x="17412" y="7799"/>
                  </a:lnTo>
                  <a:lnTo>
                    <a:pt x="17261" y="8428"/>
                  </a:lnTo>
                  <a:lnTo>
                    <a:pt x="17111" y="8931"/>
                  </a:lnTo>
                  <a:lnTo>
                    <a:pt x="16884" y="9434"/>
                  </a:lnTo>
                  <a:lnTo>
                    <a:pt x="16583" y="10189"/>
                  </a:lnTo>
                  <a:lnTo>
                    <a:pt x="16332" y="10692"/>
                  </a:lnTo>
                  <a:lnTo>
                    <a:pt x="16206" y="11195"/>
                  </a:lnTo>
                  <a:lnTo>
                    <a:pt x="16030" y="11447"/>
                  </a:lnTo>
                  <a:lnTo>
                    <a:pt x="15779" y="12201"/>
                  </a:lnTo>
                  <a:lnTo>
                    <a:pt x="15628" y="12579"/>
                  </a:lnTo>
                  <a:lnTo>
                    <a:pt x="15427" y="13208"/>
                  </a:lnTo>
                  <a:lnTo>
                    <a:pt x="15201" y="13585"/>
                  </a:lnTo>
                  <a:lnTo>
                    <a:pt x="15025" y="14088"/>
                  </a:lnTo>
                  <a:lnTo>
                    <a:pt x="14899" y="14465"/>
                  </a:lnTo>
                  <a:lnTo>
                    <a:pt x="14648" y="14969"/>
                  </a:lnTo>
                  <a:lnTo>
                    <a:pt x="14372" y="15220"/>
                  </a:lnTo>
                  <a:lnTo>
                    <a:pt x="14271" y="15597"/>
                  </a:lnTo>
                  <a:lnTo>
                    <a:pt x="13995" y="15975"/>
                  </a:lnTo>
                  <a:lnTo>
                    <a:pt x="13794" y="16478"/>
                  </a:lnTo>
                  <a:lnTo>
                    <a:pt x="13618" y="16478"/>
                  </a:lnTo>
                  <a:lnTo>
                    <a:pt x="13417" y="16981"/>
                  </a:lnTo>
                  <a:lnTo>
                    <a:pt x="13141" y="17233"/>
                  </a:lnTo>
                  <a:lnTo>
                    <a:pt x="13015" y="17862"/>
                  </a:lnTo>
                  <a:lnTo>
                    <a:pt x="12789" y="18239"/>
                  </a:lnTo>
                  <a:lnTo>
                    <a:pt x="12638" y="18239"/>
                  </a:lnTo>
                  <a:lnTo>
                    <a:pt x="12412" y="18868"/>
                  </a:lnTo>
                  <a:lnTo>
                    <a:pt x="12186" y="18868"/>
                  </a:lnTo>
                  <a:lnTo>
                    <a:pt x="11985" y="18868"/>
                  </a:lnTo>
                  <a:lnTo>
                    <a:pt x="11759" y="19119"/>
                  </a:lnTo>
                  <a:lnTo>
                    <a:pt x="11508" y="19245"/>
                  </a:lnTo>
                  <a:lnTo>
                    <a:pt x="11281" y="19245"/>
                  </a:lnTo>
                  <a:lnTo>
                    <a:pt x="11181" y="19623"/>
                  </a:lnTo>
                  <a:lnTo>
                    <a:pt x="10980" y="19874"/>
                  </a:lnTo>
                  <a:lnTo>
                    <a:pt x="10754" y="19874"/>
                  </a:lnTo>
                  <a:lnTo>
                    <a:pt x="10528" y="19874"/>
                  </a:lnTo>
                  <a:lnTo>
                    <a:pt x="10327" y="19874"/>
                  </a:lnTo>
                  <a:lnTo>
                    <a:pt x="10151" y="19874"/>
                  </a:lnTo>
                  <a:lnTo>
                    <a:pt x="9799" y="19874"/>
                  </a:lnTo>
                  <a:lnTo>
                    <a:pt x="9648" y="19623"/>
                  </a:lnTo>
                  <a:lnTo>
                    <a:pt x="9422" y="19245"/>
                  </a:lnTo>
                  <a:lnTo>
                    <a:pt x="9196" y="19245"/>
                  </a:lnTo>
                  <a:lnTo>
                    <a:pt x="8970" y="19119"/>
                  </a:lnTo>
                  <a:lnTo>
                    <a:pt x="8769" y="18868"/>
                  </a:lnTo>
                  <a:lnTo>
                    <a:pt x="8518" y="18868"/>
                  </a:lnTo>
                  <a:lnTo>
                    <a:pt x="8241" y="18491"/>
                  </a:lnTo>
                  <a:lnTo>
                    <a:pt x="7965" y="18239"/>
                  </a:lnTo>
                  <a:lnTo>
                    <a:pt x="7789" y="17862"/>
                  </a:lnTo>
                  <a:lnTo>
                    <a:pt x="7538" y="17233"/>
                  </a:lnTo>
                  <a:lnTo>
                    <a:pt x="7337" y="16981"/>
                  </a:lnTo>
                  <a:lnTo>
                    <a:pt x="7136" y="16478"/>
                  </a:lnTo>
                  <a:lnTo>
                    <a:pt x="6809" y="15975"/>
                  </a:lnTo>
                  <a:lnTo>
                    <a:pt x="6633" y="15597"/>
                  </a:lnTo>
                  <a:lnTo>
                    <a:pt x="6332" y="15220"/>
                  </a:lnTo>
                  <a:lnTo>
                    <a:pt x="6030" y="14465"/>
                  </a:lnTo>
                  <a:lnTo>
                    <a:pt x="5829" y="14214"/>
                  </a:lnTo>
                  <a:lnTo>
                    <a:pt x="5578" y="13585"/>
                  </a:lnTo>
                  <a:lnTo>
                    <a:pt x="5302" y="13208"/>
                  </a:lnTo>
                  <a:lnTo>
                    <a:pt x="5025" y="12956"/>
                  </a:lnTo>
                  <a:lnTo>
                    <a:pt x="4749" y="12201"/>
                  </a:lnTo>
                  <a:lnTo>
                    <a:pt x="4523" y="11447"/>
                  </a:lnTo>
                  <a:lnTo>
                    <a:pt x="4296" y="11195"/>
                  </a:lnTo>
                  <a:lnTo>
                    <a:pt x="4171" y="10692"/>
                  </a:lnTo>
                  <a:lnTo>
                    <a:pt x="3794" y="10189"/>
                  </a:lnTo>
                  <a:lnTo>
                    <a:pt x="3693" y="9182"/>
                  </a:lnTo>
                  <a:lnTo>
                    <a:pt x="3417" y="8931"/>
                  </a:lnTo>
                  <a:lnTo>
                    <a:pt x="3191" y="8428"/>
                  </a:lnTo>
                  <a:lnTo>
                    <a:pt x="2864" y="7799"/>
                  </a:lnTo>
                  <a:lnTo>
                    <a:pt x="2764" y="7044"/>
                  </a:lnTo>
                  <a:lnTo>
                    <a:pt x="2538" y="6415"/>
                  </a:lnTo>
                  <a:lnTo>
                    <a:pt x="2286" y="6038"/>
                  </a:lnTo>
                  <a:lnTo>
                    <a:pt x="2010" y="5535"/>
                  </a:lnTo>
                  <a:lnTo>
                    <a:pt x="1985" y="5031"/>
                  </a:lnTo>
                  <a:lnTo>
                    <a:pt x="1633" y="4780"/>
                  </a:lnTo>
                  <a:lnTo>
                    <a:pt x="1533" y="4025"/>
                  </a:lnTo>
                  <a:lnTo>
                    <a:pt x="1307" y="3899"/>
                  </a:lnTo>
                  <a:lnTo>
                    <a:pt x="1256" y="3396"/>
                  </a:lnTo>
                  <a:lnTo>
                    <a:pt x="980" y="3019"/>
                  </a:lnTo>
                  <a:lnTo>
                    <a:pt x="779" y="2642"/>
                  </a:lnTo>
                  <a:lnTo>
                    <a:pt x="578" y="2013"/>
                  </a:lnTo>
                  <a:lnTo>
                    <a:pt x="477" y="1761"/>
                  </a:lnTo>
                  <a:lnTo>
                    <a:pt x="427" y="1761"/>
                  </a:lnTo>
                  <a:lnTo>
                    <a:pt x="302" y="1258"/>
                  </a:lnTo>
                  <a:lnTo>
                    <a:pt x="176" y="1258"/>
                  </a:lnTo>
                  <a:lnTo>
                    <a:pt x="0" y="1006"/>
                  </a:lnTo>
                </a:path>
              </a:pathLst>
            </a:custGeom>
            <a:noFill/>
            <a:ln w="38100" cap="flat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Freeform 161"/>
            <p:cNvSpPr>
              <a:spLocks/>
            </p:cNvSpPr>
            <p:nvPr/>
          </p:nvSpPr>
          <p:spPr bwMode="auto">
            <a:xfrm rot="5400000">
              <a:off x="4260" y="972"/>
              <a:ext cx="245" cy="2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244" y="889"/>
                  </a:lnTo>
                  <a:lnTo>
                    <a:pt x="508" y="1185"/>
                  </a:lnTo>
                  <a:lnTo>
                    <a:pt x="528" y="1926"/>
                  </a:lnTo>
                  <a:lnTo>
                    <a:pt x="812" y="2370"/>
                  </a:lnTo>
                  <a:lnTo>
                    <a:pt x="975" y="3259"/>
                  </a:lnTo>
                  <a:lnTo>
                    <a:pt x="1137" y="3704"/>
                  </a:lnTo>
                  <a:lnTo>
                    <a:pt x="1442" y="4296"/>
                  </a:lnTo>
                  <a:lnTo>
                    <a:pt x="1645" y="5185"/>
                  </a:lnTo>
                  <a:lnTo>
                    <a:pt x="1706" y="5481"/>
                  </a:lnTo>
                  <a:lnTo>
                    <a:pt x="2010" y="5926"/>
                  </a:lnTo>
                  <a:lnTo>
                    <a:pt x="2173" y="6963"/>
                  </a:lnTo>
                  <a:lnTo>
                    <a:pt x="2437" y="7111"/>
                  </a:lnTo>
                  <a:lnTo>
                    <a:pt x="2660" y="7556"/>
                  </a:lnTo>
                  <a:lnTo>
                    <a:pt x="2721" y="8444"/>
                  </a:lnTo>
                  <a:lnTo>
                    <a:pt x="2964" y="9037"/>
                  </a:lnTo>
                  <a:lnTo>
                    <a:pt x="3127" y="9926"/>
                  </a:lnTo>
                  <a:lnTo>
                    <a:pt x="3391" y="10222"/>
                  </a:lnTo>
                  <a:lnTo>
                    <a:pt x="3655" y="10815"/>
                  </a:lnTo>
                  <a:lnTo>
                    <a:pt x="3797" y="11111"/>
                  </a:lnTo>
                  <a:lnTo>
                    <a:pt x="3980" y="11852"/>
                  </a:lnTo>
                  <a:lnTo>
                    <a:pt x="4203" y="12296"/>
                  </a:lnTo>
                  <a:lnTo>
                    <a:pt x="4406" y="12889"/>
                  </a:lnTo>
                  <a:lnTo>
                    <a:pt x="4670" y="13185"/>
                  </a:lnTo>
                  <a:lnTo>
                    <a:pt x="4731" y="13778"/>
                  </a:lnTo>
                  <a:lnTo>
                    <a:pt x="5015" y="14370"/>
                  </a:lnTo>
                  <a:lnTo>
                    <a:pt x="5157" y="14667"/>
                  </a:lnTo>
                  <a:lnTo>
                    <a:pt x="5421" y="14667"/>
                  </a:lnTo>
                  <a:lnTo>
                    <a:pt x="5543" y="15259"/>
                  </a:lnTo>
                  <a:lnTo>
                    <a:pt x="5807" y="16296"/>
                  </a:lnTo>
                  <a:lnTo>
                    <a:pt x="5970" y="16444"/>
                  </a:lnTo>
                  <a:lnTo>
                    <a:pt x="6254" y="16444"/>
                  </a:lnTo>
                  <a:lnTo>
                    <a:pt x="6315" y="16889"/>
                  </a:lnTo>
                  <a:lnTo>
                    <a:pt x="6680" y="17481"/>
                  </a:lnTo>
                  <a:lnTo>
                    <a:pt x="6883" y="17481"/>
                  </a:lnTo>
                  <a:lnTo>
                    <a:pt x="7005" y="17778"/>
                  </a:lnTo>
                  <a:lnTo>
                    <a:pt x="7188" y="18667"/>
                  </a:lnTo>
                  <a:lnTo>
                    <a:pt x="7431" y="18667"/>
                  </a:lnTo>
                  <a:lnTo>
                    <a:pt x="7675" y="18667"/>
                  </a:lnTo>
                  <a:lnTo>
                    <a:pt x="7817" y="18667"/>
                  </a:lnTo>
                  <a:lnTo>
                    <a:pt x="8000" y="19111"/>
                  </a:lnTo>
                  <a:lnTo>
                    <a:pt x="8223" y="19111"/>
                  </a:lnTo>
                  <a:lnTo>
                    <a:pt x="8426" y="19111"/>
                  </a:lnTo>
                  <a:lnTo>
                    <a:pt x="8670" y="19704"/>
                  </a:lnTo>
                  <a:lnTo>
                    <a:pt x="8893" y="19852"/>
                  </a:lnTo>
                  <a:lnTo>
                    <a:pt x="9036" y="19852"/>
                  </a:lnTo>
                  <a:lnTo>
                    <a:pt x="9259" y="19852"/>
                  </a:lnTo>
                  <a:lnTo>
                    <a:pt x="9442" y="19852"/>
                  </a:lnTo>
                  <a:lnTo>
                    <a:pt x="9746" y="19852"/>
                  </a:lnTo>
                  <a:lnTo>
                    <a:pt x="9888" y="19852"/>
                  </a:lnTo>
                  <a:lnTo>
                    <a:pt x="10173" y="19852"/>
                  </a:lnTo>
                  <a:lnTo>
                    <a:pt x="10376" y="19852"/>
                  </a:lnTo>
                  <a:lnTo>
                    <a:pt x="10558" y="19704"/>
                  </a:lnTo>
                  <a:lnTo>
                    <a:pt x="10802" y="19704"/>
                  </a:lnTo>
                  <a:lnTo>
                    <a:pt x="10964" y="19111"/>
                  </a:lnTo>
                  <a:lnTo>
                    <a:pt x="11269" y="19111"/>
                  </a:lnTo>
                  <a:lnTo>
                    <a:pt x="11513" y="18667"/>
                  </a:lnTo>
                  <a:lnTo>
                    <a:pt x="11797" y="18667"/>
                  </a:lnTo>
                  <a:lnTo>
                    <a:pt x="12061" y="18667"/>
                  </a:lnTo>
                  <a:lnTo>
                    <a:pt x="12223" y="17778"/>
                  </a:lnTo>
                  <a:lnTo>
                    <a:pt x="12487" y="17481"/>
                  </a:lnTo>
                  <a:lnTo>
                    <a:pt x="12711" y="16889"/>
                  </a:lnTo>
                  <a:lnTo>
                    <a:pt x="12975" y="16444"/>
                  </a:lnTo>
                  <a:lnTo>
                    <a:pt x="13259" y="16444"/>
                  </a:lnTo>
                  <a:lnTo>
                    <a:pt x="13401" y="16296"/>
                  </a:lnTo>
                  <a:lnTo>
                    <a:pt x="13665" y="15259"/>
                  </a:lnTo>
                  <a:lnTo>
                    <a:pt x="13970" y="14667"/>
                  </a:lnTo>
                  <a:lnTo>
                    <a:pt x="14234" y="14370"/>
                  </a:lnTo>
                  <a:lnTo>
                    <a:pt x="14457" y="13778"/>
                  </a:lnTo>
                  <a:lnTo>
                    <a:pt x="14680" y="13333"/>
                  </a:lnTo>
                  <a:lnTo>
                    <a:pt x="14985" y="12889"/>
                  </a:lnTo>
                  <a:lnTo>
                    <a:pt x="15269" y="12296"/>
                  </a:lnTo>
                  <a:lnTo>
                    <a:pt x="15431" y="11852"/>
                  </a:lnTo>
                  <a:lnTo>
                    <a:pt x="15675" y="11111"/>
                  </a:lnTo>
                  <a:lnTo>
                    <a:pt x="15898" y="10815"/>
                  </a:lnTo>
                  <a:lnTo>
                    <a:pt x="16183" y="10222"/>
                  </a:lnTo>
                  <a:lnTo>
                    <a:pt x="16284" y="9333"/>
                  </a:lnTo>
                  <a:lnTo>
                    <a:pt x="16731" y="9037"/>
                  </a:lnTo>
                  <a:lnTo>
                    <a:pt x="16873" y="8444"/>
                  </a:lnTo>
                  <a:lnTo>
                    <a:pt x="17137" y="7556"/>
                  </a:lnTo>
                  <a:lnTo>
                    <a:pt x="17299" y="7111"/>
                  </a:lnTo>
                  <a:lnTo>
                    <a:pt x="17442" y="6963"/>
                  </a:lnTo>
                  <a:lnTo>
                    <a:pt x="17746" y="5926"/>
                  </a:lnTo>
                  <a:lnTo>
                    <a:pt x="17970" y="5630"/>
                  </a:lnTo>
                  <a:lnTo>
                    <a:pt x="18071" y="5185"/>
                  </a:lnTo>
                  <a:lnTo>
                    <a:pt x="18294" y="4741"/>
                  </a:lnTo>
                  <a:lnTo>
                    <a:pt x="18497" y="4296"/>
                  </a:lnTo>
                  <a:lnTo>
                    <a:pt x="18680" y="3704"/>
                  </a:lnTo>
                  <a:lnTo>
                    <a:pt x="18883" y="3259"/>
                  </a:lnTo>
                  <a:lnTo>
                    <a:pt x="19086" y="3111"/>
                  </a:lnTo>
                  <a:lnTo>
                    <a:pt x="19147" y="2667"/>
                  </a:lnTo>
                  <a:lnTo>
                    <a:pt x="19391" y="2074"/>
                  </a:lnTo>
                  <a:lnTo>
                    <a:pt x="19492" y="1926"/>
                  </a:lnTo>
                  <a:lnTo>
                    <a:pt x="19614" y="1926"/>
                  </a:lnTo>
                  <a:lnTo>
                    <a:pt x="19695" y="1185"/>
                  </a:lnTo>
                  <a:lnTo>
                    <a:pt x="19878" y="1185"/>
                  </a:lnTo>
                  <a:lnTo>
                    <a:pt x="19980" y="889"/>
                  </a:lnTo>
                </a:path>
              </a:pathLst>
            </a:custGeom>
            <a:noFill/>
            <a:ln w="38100" cap="flat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Freeform 162"/>
            <p:cNvSpPr>
              <a:spLocks/>
            </p:cNvSpPr>
            <p:nvPr/>
          </p:nvSpPr>
          <p:spPr bwMode="auto">
            <a:xfrm rot="5400000">
              <a:off x="4349" y="1156"/>
              <a:ext cx="104" cy="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0000" h="20000">
                  <a:moveTo>
                    <a:pt x="19952" y="19444"/>
                  </a:moveTo>
                  <a:lnTo>
                    <a:pt x="19760" y="18889"/>
                  </a:lnTo>
                  <a:lnTo>
                    <a:pt x="19568" y="18333"/>
                  </a:lnTo>
                  <a:lnTo>
                    <a:pt x="19376" y="18333"/>
                  </a:lnTo>
                  <a:lnTo>
                    <a:pt x="19185" y="16667"/>
                  </a:lnTo>
                  <a:lnTo>
                    <a:pt x="18945" y="16111"/>
                  </a:lnTo>
                  <a:lnTo>
                    <a:pt x="18753" y="16111"/>
                  </a:lnTo>
                  <a:lnTo>
                    <a:pt x="18561" y="15000"/>
                  </a:lnTo>
                  <a:lnTo>
                    <a:pt x="18417" y="15000"/>
                  </a:lnTo>
                  <a:lnTo>
                    <a:pt x="18177" y="14444"/>
                  </a:lnTo>
                  <a:lnTo>
                    <a:pt x="18034" y="12778"/>
                  </a:lnTo>
                  <a:lnTo>
                    <a:pt x="17842" y="12778"/>
                  </a:lnTo>
                  <a:lnTo>
                    <a:pt x="17602" y="12222"/>
                  </a:lnTo>
                  <a:lnTo>
                    <a:pt x="17410" y="12222"/>
                  </a:lnTo>
                  <a:lnTo>
                    <a:pt x="17170" y="11111"/>
                  </a:lnTo>
                  <a:lnTo>
                    <a:pt x="17026" y="10556"/>
                  </a:lnTo>
                  <a:lnTo>
                    <a:pt x="16835" y="10556"/>
                  </a:lnTo>
                  <a:lnTo>
                    <a:pt x="16595" y="8889"/>
                  </a:lnTo>
                  <a:lnTo>
                    <a:pt x="16403" y="8889"/>
                  </a:lnTo>
                  <a:lnTo>
                    <a:pt x="16211" y="8333"/>
                  </a:lnTo>
                  <a:lnTo>
                    <a:pt x="16067" y="8333"/>
                  </a:lnTo>
                  <a:lnTo>
                    <a:pt x="15827" y="7778"/>
                  </a:lnTo>
                  <a:lnTo>
                    <a:pt x="15588" y="7778"/>
                  </a:lnTo>
                  <a:lnTo>
                    <a:pt x="15396" y="6667"/>
                  </a:lnTo>
                  <a:lnTo>
                    <a:pt x="15204" y="6667"/>
                  </a:lnTo>
                  <a:lnTo>
                    <a:pt x="15012" y="5000"/>
                  </a:lnTo>
                  <a:lnTo>
                    <a:pt x="14820" y="5000"/>
                  </a:lnTo>
                  <a:lnTo>
                    <a:pt x="14580" y="4444"/>
                  </a:lnTo>
                  <a:lnTo>
                    <a:pt x="14436" y="4444"/>
                  </a:lnTo>
                  <a:lnTo>
                    <a:pt x="14197" y="3889"/>
                  </a:lnTo>
                  <a:lnTo>
                    <a:pt x="14005" y="3889"/>
                  </a:lnTo>
                  <a:lnTo>
                    <a:pt x="13813" y="3333"/>
                  </a:lnTo>
                  <a:lnTo>
                    <a:pt x="13525" y="3333"/>
                  </a:lnTo>
                  <a:lnTo>
                    <a:pt x="13381" y="3333"/>
                  </a:lnTo>
                  <a:lnTo>
                    <a:pt x="13141" y="3333"/>
                  </a:lnTo>
                  <a:lnTo>
                    <a:pt x="13046" y="1667"/>
                  </a:lnTo>
                  <a:lnTo>
                    <a:pt x="12758" y="1667"/>
                  </a:lnTo>
                  <a:lnTo>
                    <a:pt x="12566" y="1667"/>
                  </a:lnTo>
                  <a:lnTo>
                    <a:pt x="12374" y="1667"/>
                  </a:lnTo>
                  <a:lnTo>
                    <a:pt x="12086" y="556"/>
                  </a:lnTo>
                  <a:lnTo>
                    <a:pt x="11990" y="556"/>
                  </a:lnTo>
                  <a:lnTo>
                    <a:pt x="11703" y="556"/>
                  </a:lnTo>
                  <a:lnTo>
                    <a:pt x="11559" y="556"/>
                  </a:lnTo>
                  <a:lnTo>
                    <a:pt x="11271" y="0"/>
                  </a:lnTo>
                  <a:lnTo>
                    <a:pt x="11127" y="0"/>
                  </a:lnTo>
                  <a:lnTo>
                    <a:pt x="10935" y="0"/>
                  </a:lnTo>
                  <a:lnTo>
                    <a:pt x="10695" y="0"/>
                  </a:lnTo>
                  <a:lnTo>
                    <a:pt x="10504" y="0"/>
                  </a:lnTo>
                  <a:lnTo>
                    <a:pt x="10312" y="0"/>
                  </a:lnTo>
                  <a:lnTo>
                    <a:pt x="10072" y="0"/>
                  </a:lnTo>
                  <a:lnTo>
                    <a:pt x="9832" y="0"/>
                  </a:lnTo>
                  <a:lnTo>
                    <a:pt x="9592" y="0"/>
                  </a:lnTo>
                  <a:lnTo>
                    <a:pt x="9400" y="0"/>
                  </a:lnTo>
                  <a:lnTo>
                    <a:pt x="9209" y="0"/>
                  </a:lnTo>
                  <a:lnTo>
                    <a:pt x="8969" y="556"/>
                  </a:lnTo>
                  <a:lnTo>
                    <a:pt x="8729" y="556"/>
                  </a:lnTo>
                  <a:lnTo>
                    <a:pt x="8489" y="556"/>
                  </a:lnTo>
                  <a:lnTo>
                    <a:pt x="8297" y="1667"/>
                  </a:lnTo>
                  <a:lnTo>
                    <a:pt x="7962" y="1667"/>
                  </a:lnTo>
                  <a:lnTo>
                    <a:pt x="7818" y="1667"/>
                  </a:lnTo>
                  <a:lnTo>
                    <a:pt x="7530" y="3333"/>
                  </a:lnTo>
                  <a:lnTo>
                    <a:pt x="7194" y="3333"/>
                  </a:lnTo>
                  <a:lnTo>
                    <a:pt x="7002" y="3333"/>
                  </a:lnTo>
                  <a:lnTo>
                    <a:pt x="6811" y="3889"/>
                  </a:lnTo>
                  <a:lnTo>
                    <a:pt x="6523" y="3889"/>
                  </a:lnTo>
                  <a:lnTo>
                    <a:pt x="6283" y="4444"/>
                  </a:lnTo>
                  <a:lnTo>
                    <a:pt x="5995" y="4444"/>
                  </a:lnTo>
                  <a:lnTo>
                    <a:pt x="5755" y="5000"/>
                  </a:lnTo>
                  <a:lnTo>
                    <a:pt x="5564" y="6667"/>
                  </a:lnTo>
                  <a:lnTo>
                    <a:pt x="5324" y="6667"/>
                  </a:lnTo>
                  <a:lnTo>
                    <a:pt x="5084" y="7778"/>
                  </a:lnTo>
                  <a:lnTo>
                    <a:pt x="4796" y="7778"/>
                  </a:lnTo>
                  <a:lnTo>
                    <a:pt x="4556" y="8333"/>
                  </a:lnTo>
                  <a:lnTo>
                    <a:pt x="4317" y="8333"/>
                  </a:lnTo>
                  <a:lnTo>
                    <a:pt x="4077" y="8889"/>
                  </a:lnTo>
                  <a:lnTo>
                    <a:pt x="3837" y="8889"/>
                  </a:lnTo>
                  <a:lnTo>
                    <a:pt x="3645" y="10556"/>
                  </a:lnTo>
                  <a:lnTo>
                    <a:pt x="3405" y="10556"/>
                  </a:lnTo>
                  <a:lnTo>
                    <a:pt x="3070" y="11111"/>
                  </a:lnTo>
                  <a:lnTo>
                    <a:pt x="2926" y="12222"/>
                  </a:lnTo>
                  <a:lnTo>
                    <a:pt x="2734" y="12222"/>
                  </a:lnTo>
                  <a:lnTo>
                    <a:pt x="2446" y="12778"/>
                  </a:lnTo>
                  <a:lnTo>
                    <a:pt x="2254" y="12778"/>
                  </a:lnTo>
                  <a:lnTo>
                    <a:pt x="2062" y="12778"/>
                  </a:lnTo>
                  <a:lnTo>
                    <a:pt x="1823" y="14444"/>
                  </a:lnTo>
                  <a:lnTo>
                    <a:pt x="1631" y="15000"/>
                  </a:lnTo>
                  <a:lnTo>
                    <a:pt x="1487" y="15000"/>
                  </a:lnTo>
                  <a:lnTo>
                    <a:pt x="1295" y="16111"/>
                  </a:lnTo>
                  <a:lnTo>
                    <a:pt x="1151" y="16111"/>
                  </a:lnTo>
                  <a:lnTo>
                    <a:pt x="1007" y="16667"/>
                  </a:lnTo>
                  <a:lnTo>
                    <a:pt x="767" y="16667"/>
                  </a:lnTo>
                  <a:lnTo>
                    <a:pt x="719" y="18333"/>
                  </a:lnTo>
                  <a:lnTo>
                    <a:pt x="432" y="18333"/>
                  </a:lnTo>
                  <a:lnTo>
                    <a:pt x="384" y="18333"/>
                  </a:lnTo>
                  <a:lnTo>
                    <a:pt x="192" y="18333"/>
                  </a:lnTo>
                  <a:lnTo>
                    <a:pt x="144" y="18889"/>
                  </a:lnTo>
                  <a:lnTo>
                    <a:pt x="0" y="18889"/>
                  </a:lnTo>
                </a:path>
              </a:pathLst>
            </a:custGeom>
            <a:noFill/>
            <a:ln w="38100" cap="flat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163"/>
            <p:cNvSpPr>
              <a:spLocks noChangeShapeType="1"/>
            </p:cNvSpPr>
            <p:nvPr/>
          </p:nvSpPr>
          <p:spPr bwMode="auto">
            <a:xfrm rot="5400000" flipH="1">
              <a:off x="4448" y="1688"/>
              <a:ext cx="15" cy="4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Line 164"/>
            <p:cNvSpPr>
              <a:spLocks noChangeShapeType="1"/>
            </p:cNvSpPr>
            <p:nvPr/>
          </p:nvSpPr>
          <p:spPr bwMode="auto">
            <a:xfrm rot="5400000">
              <a:off x="4365" y="961"/>
              <a:ext cx="0" cy="3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Line 165"/>
            <p:cNvSpPr>
              <a:spLocks noChangeShapeType="1"/>
            </p:cNvSpPr>
            <p:nvPr/>
          </p:nvSpPr>
          <p:spPr bwMode="auto">
            <a:xfrm rot="5400000">
              <a:off x="4361" y="1291"/>
              <a:ext cx="0" cy="3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Line 166"/>
            <p:cNvSpPr>
              <a:spLocks noChangeShapeType="1"/>
            </p:cNvSpPr>
            <p:nvPr/>
          </p:nvSpPr>
          <p:spPr bwMode="auto">
            <a:xfrm rot="5400000">
              <a:off x="4361" y="1631"/>
              <a:ext cx="0" cy="3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167"/>
            <p:cNvSpPr>
              <a:spLocks noChangeShapeType="1"/>
            </p:cNvSpPr>
            <p:nvPr/>
          </p:nvSpPr>
          <p:spPr bwMode="auto">
            <a:xfrm rot="5400000">
              <a:off x="4361" y="2270"/>
              <a:ext cx="0" cy="3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Line 168"/>
            <p:cNvSpPr>
              <a:spLocks noChangeShapeType="1"/>
            </p:cNvSpPr>
            <p:nvPr/>
          </p:nvSpPr>
          <p:spPr bwMode="auto">
            <a:xfrm rot="5400000">
              <a:off x="4361" y="2589"/>
              <a:ext cx="0" cy="3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Line 169"/>
            <p:cNvSpPr>
              <a:spLocks noChangeShapeType="1"/>
            </p:cNvSpPr>
            <p:nvPr/>
          </p:nvSpPr>
          <p:spPr bwMode="auto">
            <a:xfrm rot="5400000">
              <a:off x="4365" y="2933"/>
              <a:ext cx="0" cy="35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184"/>
          <p:cNvGrpSpPr>
            <a:grpSpLocks/>
          </p:cNvGrpSpPr>
          <p:nvPr/>
        </p:nvGrpSpPr>
        <p:grpSpPr bwMode="auto">
          <a:xfrm>
            <a:off x="827088" y="2205038"/>
            <a:ext cx="1635125" cy="3743325"/>
            <a:chOff x="521" y="1389"/>
            <a:chExt cx="1030" cy="2358"/>
          </a:xfrm>
        </p:grpSpPr>
        <p:sp>
          <p:nvSpPr>
            <p:cNvPr id="28693" name="Text Box 185"/>
            <p:cNvSpPr txBox="1">
              <a:spLocks noChangeArrowheads="1"/>
            </p:cNvSpPr>
            <p:nvPr/>
          </p:nvSpPr>
          <p:spPr bwMode="auto">
            <a:xfrm>
              <a:off x="521" y="1389"/>
              <a:ext cx="1030" cy="23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chemeClr val="tx1"/>
                </a:solidFill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chemeClr val="tx1"/>
                </a:solidFill>
              </a:endParaRPr>
            </a:p>
          </p:txBody>
        </p:sp>
        <p:grpSp>
          <p:nvGrpSpPr>
            <p:cNvPr id="28694" name="Group 186"/>
            <p:cNvGrpSpPr>
              <a:grpSpLocks/>
            </p:cNvGrpSpPr>
            <p:nvPr/>
          </p:nvGrpSpPr>
          <p:grpSpPr bwMode="auto">
            <a:xfrm>
              <a:off x="915" y="2420"/>
              <a:ext cx="35" cy="1261"/>
              <a:chOff x="1104" y="1728"/>
              <a:chExt cx="48" cy="1872"/>
            </a:xfrm>
          </p:grpSpPr>
          <p:sp>
            <p:nvSpPr>
              <p:cNvPr id="28700" name="Line 187"/>
              <p:cNvSpPr>
                <a:spLocks noChangeShapeType="1"/>
              </p:cNvSpPr>
              <p:nvPr/>
            </p:nvSpPr>
            <p:spPr bwMode="auto">
              <a:xfrm>
                <a:off x="1104" y="172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1" name="Line 188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2" name="Oval 189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8703" name="Oval 190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8704" name="Oval 191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695" name="Line 192"/>
            <p:cNvSpPr>
              <a:spLocks noChangeShapeType="1"/>
            </p:cNvSpPr>
            <p:nvPr/>
          </p:nvSpPr>
          <p:spPr bwMode="auto">
            <a:xfrm flipV="1">
              <a:off x="566" y="2797"/>
              <a:ext cx="0" cy="1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Line 193"/>
            <p:cNvSpPr>
              <a:spLocks noChangeShapeType="1"/>
            </p:cNvSpPr>
            <p:nvPr/>
          </p:nvSpPr>
          <p:spPr bwMode="auto">
            <a:xfrm rot="10800000" flipH="1" flipV="1">
              <a:off x="566" y="3175"/>
              <a:ext cx="0" cy="25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697" name="Object 194"/>
            <p:cNvGraphicFramePr>
              <a:graphicFrameLocks noChangeAspect="1"/>
            </p:cNvGraphicFramePr>
            <p:nvPr/>
          </p:nvGraphicFramePr>
          <p:xfrm>
            <a:off x="521" y="3049"/>
            <a:ext cx="129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4" name="公式" r:id="rId11" imgW="203024" imgH="215713" progId="Equation.3">
                    <p:embed/>
                  </p:oleObj>
                </mc:Choice>
                <mc:Fallback>
                  <p:oleObj name="公式" r:id="rId11" imgW="203024" imgH="215713" progId="Equation.3">
                    <p:embed/>
                    <p:pic>
                      <p:nvPicPr>
                        <p:cNvPr id="0" name="Object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049"/>
                          <a:ext cx="129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8" name="Line 195"/>
            <p:cNvSpPr>
              <a:spLocks noChangeShapeType="1"/>
            </p:cNvSpPr>
            <p:nvPr/>
          </p:nvSpPr>
          <p:spPr bwMode="auto">
            <a:xfrm>
              <a:off x="522" y="2797"/>
              <a:ext cx="33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196"/>
            <p:cNvSpPr>
              <a:spLocks noChangeShapeType="1"/>
            </p:cNvSpPr>
            <p:nvPr/>
          </p:nvSpPr>
          <p:spPr bwMode="auto">
            <a:xfrm>
              <a:off x="522" y="3428"/>
              <a:ext cx="33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140"/>
          <p:cNvGrpSpPr>
            <a:grpSpLocks/>
          </p:cNvGrpSpPr>
          <p:nvPr/>
        </p:nvGrpSpPr>
        <p:grpSpPr bwMode="auto">
          <a:xfrm>
            <a:off x="900113" y="3860800"/>
            <a:ext cx="1655762" cy="1584325"/>
            <a:chOff x="4162" y="2816"/>
            <a:chExt cx="1032" cy="981"/>
          </a:xfrm>
        </p:grpSpPr>
        <p:sp>
          <p:nvSpPr>
            <p:cNvPr id="28684" name="Line 74"/>
            <p:cNvSpPr>
              <a:spLocks noChangeShapeType="1"/>
            </p:cNvSpPr>
            <p:nvPr/>
          </p:nvSpPr>
          <p:spPr bwMode="auto">
            <a:xfrm flipV="1">
              <a:off x="4511" y="2816"/>
              <a:ext cx="650" cy="3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75"/>
            <p:cNvSpPr>
              <a:spLocks noChangeShapeType="1"/>
            </p:cNvSpPr>
            <p:nvPr/>
          </p:nvSpPr>
          <p:spPr bwMode="auto">
            <a:xfrm flipV="1">
              <a:off x="4579" y="3448"/>
              <a:ext cx="615" cy="3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76"/>
            <p:cNvSpPr>
              <a:spLocks noChangeShapeType="1"/>
            </p:cNvSpPr>
            <p:nvPr/>
          </p:nvSpPr>
          <p:spPr bwMode="auto">
            <a:xfrm flipV="1">
              <a:off x="4579" y="3135"/>
              <a:ext cx="615" cy="3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83"/>
            <p:cNvSpPr>
              <a:spLocks noChangeShapeType="1"/>
            </p:cNvSpPr>
            <p:nvPr/>
          </p:nvSpPr>
          <p:spPr bwMode="auto">
            <a:xfrm flipV="1">
              <a:off x="4616" y="3135"/>
              <a:ext cx="57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688" name="Object 84"/>
            <p:cNvGraphicFramePr>
              <a:graphicFrameLocks noChangeAspect="1"/>
            </p:cNvGraphicFramePr>
            <p:nvPr/>
          </p:nvGraphicFramePr>
          <p:xfrm>
            <a:off x="4916" y="2931"/>
            <a:ext cx="13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35" name="公式" r:id="rId13" imgW="139579" imgH="177646" progId="Equation.3">
                    <p:embed/>
                  </p:oleObj>
                </mc:Choice>
                <mc:Fallback>
                  <p:oleObj name="公式" r:id="rId13" imgW="139579" imgH="177646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6" y="2931"/>
                          <a:ext cx="13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Line 85"/>
            <p:cNvSpPr>
              <a:spLocks noChangeShapeType="1"/>
            </p:cNvSpPr>
            <p:nvPr/>
          </p:nvSpPr>
          <p:spPr bwMode="auto">
            <a:xfrm>
              <a:off x="4198" y="3169"/>
              <a:ext cx="36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86"/>
            <p:cNvSpPr>
              <a:spLocks noChangeShapeType="1"/>
            </p:cNvSpPr>
            <p:nvPr/>
          </p:nvSpPr>
          <p:spPr bwMode="auto">
            <a:xfrm>
              <a:off x="4162" y="3797"/>
              <a:ext cx="39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87"/>
            <p:cNvSpPr>
              <a:spLocks noChangeShapeType="1"/>
            </p:cNvSpPr>
            <p:nvPr/>
          </p:nvSpPr>
          <p:spPr bwMode="auto">
            <a:xfrm>
              <a:off x="4271" y="3484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Arc 91"/>
            <p:cNvSpPr>
              <a:spLocks/>
            </p:cNvSpPr>
            <p:nvPr/>
          </p:nvSpPr>
          <p:spPr bwMode="auto">
            <a:xfrm>
              <a:off x="4435" y="2995"/>
              <a:ext cx="435" cy="153"/>
            </a:xfrm>
            <a:custGeom>
              <a:avLst/>
              <a:gdLst>
                <a:gd name="T0" fmla="*/ 0 w 21600"/>
                <a:gd name="T1" fmla="*/ 0 h 7897"/>
                <a:gd name="T2" fmla="*/ 0 w 21600"/>
                <a:gd name="T3" fmla="*/ 0 h 7897"/>
                <a:gd name="T4" fmla="*/ 0 w 21600"/>
                <a:gd name="T5" fmla="*/ 0 h 78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7897" fill="none" extrusionOk="0">
                  <a:moveTo>
                    <a:pt x="20104" y="0"/>
                  </a:moveTo>
                  <a:cubicBezTo>
                    <a:pt x="21092" y="2515"/>
                    <a:pt x="21600" y="5194"/>
                    <a:pt x="21600" y="7897"/>
                  </a:cubicBezTo>
                </a:path>
                <a:path w="21600" h="7897" stroke="0" extrusionOk="0">
                  <a:moveTo>
                    <a:pt x="20104" y="0"/>
                  </a:moveTo>
                  <a:cubicBezTo>
                    <a:pt x="21092" y="2515"/>
                    <a:pt x="21600" y="5194"/>
                    <a:pt x="21600" y="7897"/>
                  </a:cubicBezTo>
                  <a:lnTo>
                    <a:pt x="0" y="7897"/>
                  </a:lnTo>
                  <a:lnTo>
                    <a:pt x="20104" y="0"/>
                  </a:lnTo>
                  <a:close/>
                </a:path>
              </a:pathLst>
            </a:cu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3" name="Text Box 4"/>
          <p:cNvSpPr txBox="1">
            <a:spLocks noChangeArrowheads="1"/>
          </p:cNvSpPr>
          <p:nvPr/>
        </p:nvSpPr>
        <p:spPr bwMode="auto">
          <a:xfrm>
            <a:off x="814388" y="488950"/>
            <a:ext cx="82438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将单缝衍射的狭缝</a:t>
            </a:r>
            <a:r>
              <a:rPr lang="zh-CN" altLang="en-US" sz="2800" b="1">
                <a:solidFill>
                  <a:srgbClr val="FF0000"/>
                </a:solidFill>
              </a:rPr>
              <a:t>上下平移</a:t>
            </a:r>
            <a:r>
              <a:rPr lang="zh-CN" altLang="en-US" sz="2800" b="1">
                <a:solidFill>
                  <a:schemeClr val="tx1"/>
                </a:solidFill>
              </a:rPr>
              <a:t>，衍射条纹是否变化？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/>
            </a:extLst>
          </p:cNvPr>
          <p:cNvSpPr/>
          <p:nvPr/>
        </p:nvSpPr>
        <p:spPr>
          <a:xfrm>
            <a:off x="6084888" y="1035050"/>
            <a:ext cx="2293937" cy="2506663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34950" y="230188"/>
            <a:ext cx="799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单缝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= 0.1 mm 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=100 mm 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=500 nm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12825" y="80645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点在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=1.75 mm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处是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明纹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求：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09625" y="1427163"/>
            <a:ext cx="554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点的条纹级数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= ?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23913" y="4606925"/>
            <a:ext cx="744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）对应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点的亮纹缝可分成多少个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半波带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？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2252663" y="1943100"/>
          <a:ext cx="24558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9" name="Equation" r:id="rId3" imgW="1968500" imgH="622300" progId="Equation.DSMT4">
                  <p:embed/>
                </p:oleObj>
              </mc:Choice>
              <mc:Fallback>
                <p:oleObj name="Equation" r:id="rId3" imgW="1968500" imgH="622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943100"/>
                        <a:ext cx="2455862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23875" y="2119313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解：明纹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2352675" y="2757488"/>
          <a:ext cx="23526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0" name="Equation" r:id="rId5" imgW="1726451" imgH="672808" progId="Equation.DSMT4">
                  <p:embed/>
                </p:oleObj>
              </mc:Choice>
              <mc:Fallback>
                <p:oleObj name="Equation" r:id="rId5" imgW="1726451" imgH="67280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757488"/>
                        <a:ext cx="23526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1887538" y="32400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433638" y="3541713"/>
          <a:ext cx="23606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1" name="Equation" r:id="rId7" imgW="1637589" imgH="672808" progId="Equation.DSMT4">
                  <p:embed/>
                </p:oleObj>
              </mc:Choice>
              <mc:Fallback>
                <p:oleObj name="Equation" r:id="rId7" imgW="1637589" imgH="67280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541713"/>
                        <a:ext cx="23606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1763713" y="4017963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967288" y="3736975"/>
            <a:ext cx="1979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级明纹</a:t>
            </a:r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808163" y="5284788"/>
          <a:ext cx="25923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Equation" r:id="rId9" imgW="2463800" imgH="673100" progId="Equation.DSMT4">
                  <p:embed/>
                </p:oleObj>
              </mc:Choice>
              <mc:Fallback>
                <p:oleObj name="Equation" r:id="rId9" imgW="2463800" imgH="6731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284788"/>
                        <a:ext cx="259238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4862513" y="5189538"/>
          <a:ext cx="24590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Equation" r:id="rId11" imgW="1866900" imgH="622300" progId="Equation.DSMT4">
                  <p:embed/>
                </p:oleObj>
              </mc:Choice>
              <mc:Fallback>
                <p:oleObj name="Equation" r:id="rId11" imgW="1866900" imgH="622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5189538"/>
                        <a:ext cx="245903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1781175" y="6092825"/>
            <a:ext cx="2601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个“半波带”</a:t>
            </a: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6627813" y="2011363"/>
            <a:ext cx="152400" cy="4921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84888" y="1363663"/>
            <a:ext cx="2293937" cy="2209800"/>
            <a:chOff x="4292" y="528"/>
            <a:chExt cx="1351" cy="1056"/>
          </a:xfrm>
        </p:grpSpPr>
        <p:sp>
          <p:nvSpPr>
            <p:cNvPr id="29716" name="Line 27"/>
            <p:cNvSpPr>
              <a:spLocks noChangeShapeType="1"/>
            </p:cNvSpPr>
            <p:nvPr/>
          </p:nvSpPr>
          <p:spPr bwMode="auto">
            <a:xfrm>
              <a:off x="4606" y="564"/>
              <a:ext cx="0" cy="3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Line 28"/>
            <p:cNvSpPr>
              <a:spLocks noChangeShapeType="1"/>
            </p:cNvSpPr>
            <p:nvPr/>
          </p:nvSpPr>
          <p:spPr bwMode="auto">
            <a:xfrm>
              <a:off x="4606" y="1104"/>
              <a:ext cx="0" cy="3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Oval 29"/>
            <p:cNvSpPr>
              <a:spLocks noChangeArrowheads="1"/>
            </p:cNvSpPr>
            <p:nvPr/>
          </p:nvSpPr>
          <p:spPr bwMode="auto">
            <a:xfrm>
              <a:off x="4829" y="624"/>
              <a:ext cx="55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719" name="Line 30"/>
            <p:cNvSpPr>
              <a:spLocks noChangeShapeType="1"/>
            </p:cNvSpPr>
            <p:nvPr/>
          </p:nvSpPr>
          <p:spPr bwMode="auto">
            <a:xfrm>
              <a:off x="5328" y="528"/>
              <a:ext cx="0" cy="9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31"/>
            <p:cNvSpPr>
              <a:spLocks noChangeShapeType="1"/>
            </p:cNvSpPr>
            <p:nvPr/>
          </p:nvSpPr>
          <p:spPr bwMode="auto">
            <a:xfrm>
              <a:off x="4606" y="984"/>
              <a:ext cx="94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32"/>
            <p:cNvSpPr>
              <a:spLocks noChangeShapeType="1"/>
            </p:cNvSpPr>
            <p:nvPr/>
          </p:nvSpPr>
          <p:spPr bwMode="auto">
            <a:xfrm flipV="1">
              <a:off x="4829" y="804"/>
              <a:ext cx="501" cy="18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33"/>
            <p:cNvSpPr>
              <a:spLocks noChangeShapeType="1"/>
            </p:cNvSpPr>
            <p:nvPr/>
          </p:nvSpPr>
          <p:spPr bwMode="auto">
            <a:xfrm>
              <a:off x="4495" y="864"/>
              <a:ext cx="111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34"/>
            <p:cNvSpPr>
              <a:spLocks noChangeShapeType="1"/>
            </p:cNvSpPr>
            <p:nvPr/>
          </p:nvSpPr>
          <p:spPr bwMode="auto">
            <a:xfrm>
              <a:off x="4495" y="1104"/>
              <a:ext cx="111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35"/>
            <p:cNvSpPr>
              <a:spLocks noChangeShapeType="1"/>
            </p:cNvSpPr>
            <p:nvPr/>
          </p:nvSpPr>
          <p:spPr bwMode="auto">
            <a:xfrm>
              <a:off x="4550" y="864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36"/>
            <p:cNvSpPr>
              <a:spLocks noChangeShapeType="1"/>
            </p:cNvSpPr>
            <p:nvPr/>
          </p:nvSpPr>
          <p:spPr bwMode="auto">
            <a:xfrm>
              <a:off x="4884" y="1344"/>
              <a:ext cx="44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9726" name="Object 37"/>
            <p:cNvGraphicFramePr>
              <a:graphicFrameLocks noChangeAspect="1"/>
            </p:cNvGraphicFramePr>
            <p:nvPr/>
          </p:nvGraphicFramePr>
          <p:xfrm>
            <a:off x="4292" y="886"/>
            <a:ext cx="16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4" name="Equation" r:id="rId13" imgW="101468" imgH="114151" progId="Equation.DSMT4">
                    <p:embed/>
                  </p:oleObj>
                </mc:Choice>
                <mc:Fallback>
                  <p:oleObj name="Equation" r:id="rId13" imgW="101468" imgH="114151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886"/>
                          <a:ext cx="16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7" name="Object 38"/>
            <p:cNvGraphicFramePr>
              <a:graphicFrameLocks noChangeAspect="1"/>
            </p:cNvGraphicFramePr>
            <p:nvPr/>
          </p:nvGraphicFramePr>
          <p:xfrm>
            <a:off x="5348" y="591"/>
            <a:ext cx="17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5" name="Equation" r:id="rId15" imgW="126725" imgH="126725" progId="Equation.DSMT4">
                    <p:embed/>
                  </p:oleObj>
                </mc:Choice>
                <mc:Fallback>
                  <p:oleObj name="Equation" r:id="rId15" imgW="126725" imgH="126725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8" y="591"/>
                          <a:ext cx="17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8" name="Object 39"/>
            <p:cNvGraphicFramePr>
              <a:graphicFrameLocks noChangeAspect="1"/>
            </p:cNvGraphicFramePr>
            <p:nvPr/>
          </p:nvGraphicFramePr>
          <p:xfrm>
            <a:off x="4996" y="1344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6" name="Equation" r:id="rId17" imgW="152268" imgH="203024" progId="Equation.DSMT4">
                    <p:embed/>
                  </p:oleObj>
                </mc:Choice>
                <mc:Fallback>
                  <p:oleObj name="Equation" r:id="rId17" imgW="152268" imgH="203024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1344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9" name="Line 40"/>
            <p:cNvSpPr>
              <a:spLocks noChangeShapeType="1"/>
            </p:cNvSpPr>
            <p:nvPr/>
          </p:nvSpPr>
          <p:spPr bwMode="auto">
            <a:xfrm flipV="1">
              <a:off x="4606" y="804"/>
              <a:ext cx="223" cy="6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Line 41"/>
            <p:cNvSpPr>
              <a:spLocks noChangeShapeType="1"/>
            </p:cNvSpPr>
            <p:nvPr/>
          </p:nvSpPr>
          <p:spPr bwMode="auto">
            <a:xfrm flipV="1">
              <a:off x="4606" y="1044"/>
              <a:ext cx="223" cy="6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Line 42"/>
            <p:cNvSpPr>
              <a:spLocks noChangeShapeType="1"/>
            </p:cNvSpPr>
            <p:nvPr/>
          </p:nvSpPr>
          <p:spPr bwMode="auto">
            <a:xfrm>
              <a:off x="4829" y="804"/>
              <a:ext cx="50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Line 43"/>
            <p:cNvSpPr>
              <a:spLocks noChangeShapeType="1"/>
            </p:cNvSpPr>
            <p:nvPr/>
          </p:nvSpPr>
          <p:spPr bwMode="auto">
            <a:xfrm flipV="1">
              <a:off x="4829" y="804"/>
              <a:ext cx="501" cy="24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Line 44"/>
            <p:cNvSpPr>
              <a:spLocks noChangeShapeType="1"/>
            </p:cNvSpPr>
            <p:nvPr/>
          </p:nvSpPr>
          <p:spPr bwMode="auto">
            <a:xfrm>
              <a:off x="5330" y="804"/>
              <a:ext cx="111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Line 45"/>
            <p:cNvSpPr>
              <a:spLocks noChangeShapeType="1"/>
            </p:cNvSpPr>
            <p:nvPr/>
          </p:nvSpPr>
          <p:spPr bwMode="auto">
            <a:xfrm>
              <a:off x="5441" y="804"/>
              <a:ext cx="0" cy="18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9735" name="Object 46"/>
            <p:cNvGraphicFramePr>
              <a:graphicFrameLocks noChangeAspect="1"/>
            </p:cNvGraphicFramePr>
            <p:nvPr/>
          </p:nvGraphicFramePr>
          <p:xfrm>
            <a:off x="5461" y="825"/>
            <a:ext cx="18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7" name="Equation" r:id="rId19" imgW="114102" imgH="114102" progId="Equation.DSMT4">
                    <p:embed/>
                  </p:oleObj>
                </mc:Choice>
                <mc:Fallback>
                  <p:oleObj name="Equation" r:id="rId19" imgW="114102" imgH="11410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" y="825"/>
                          <a:ext cx="18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6" name="Object 47"/>
            <p:cNvGraphicFramePr>
              <a:graphicFrameLocks noChangeAspect="1"/>
            </p:cNvGraphicFramePr>
            <p:nvPr/>
          </p:nvGraphicFramePr>
          <p:xfrm>
            <a:off x="5089" y="864"/>
            <a:ext cx="1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8" name="Equation" r:id="rId21" imgW="126725" imgH="177415" progId="Equation.DSMT4">
                    <p:embed/>
                  </p:oleObj>
                </mc:Choice>
                <mc:Fallback>
                  <p:oleObj name="Equation" r:id="rId21" imgW="126725" imgH="177415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" y="864"/>
                          <a:ext cx="13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7" name="Arc 48"/>
            <p:cNvSpPr>
              <a:spLocks/>
            </p:cNvSpPr>
            <p:nvPr/>
          </p:nvSpPr>
          <p:spPr bwMode="auto">
            <a:xfrm>
              <a:off x="5040" y="912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Line 49"/>
            <p:cNvSpPr>
              <a:spLocks noChangeShapeType="1"/>
            </p:cNvSpPr>
            <p:nvPr/>
          </p:nvSpPr>
          <p:spPr bwMode="auto">
            <a:xfrm>
              <a:off x="4608" y="864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15" name="Text Box 61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1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75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363" grpId="0" autoUpdateAnimBg="0"/>
      <p:bldP spid="15364" grpId="0" autoUpdateAnimBg="0"/>
      <p:bldP spid="15365" grpId="0" autoUpdateAnimBg="0"/>
      <p:bldP spid="15366" grpId="0" autoUpdateAnimBg="0"/>
      <p:bldP spid="15370" grpId="0" autoUpdateAnimBg="0"/>
      <p:bldP spid="15372" grpId="0" animBg="1"/>
      <p:bldP spid="15374" grpId="0" animBg="1"/>
      <p:bldP spid="15375" grpId="0" autoUpdateAnimBg="0"/>
      <p:bldP spid="15378" grpId="0" autoUpdateAnimBg="0"/>
      <p:bldP spid="153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/>
            </a:extLst>
          </p:cNvPr>
          <p:cNvSpPr/>
          <p:nvPr/>
        </p:nvSpPr>
        <p:spPr>
          <a:xfrm>
            <a:off x="6450013" y="223838"/>
            <a:ext cx="2293937" cy="23320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9750" y="404813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点的相对光强？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39750" y="2924175"/>
            <a:ext cx="7443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）将缝宽增加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倍，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点将变为什么条纹？</a:t>
            </a:r>
          </a:p>
        </p:txBody>
      </p:sp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1620838" y="1117600"/>
          <a:ext cx="13620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3" imgW="850531" imgH="279279" progId="Equation.DSMT4">
                  <p:embed/>
                </p:oleObj>
              </mc:Choice>
              <mc:Fallback>
                <p:oleObj name="Equation" r:id="rId3" imgW="850531" imgH="27927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117600"/>
                        <a:ext cx="13620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1565275" y="1731963"/>
          <a:ext cx="30908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5" imgW="3314700" imgH="1028700" progId="Equation.DSMT4">
                  <p:embed/>
                </p:oleObj>
              </mc:Choice>
              <mc:Fallback>
                <p:oleObj name="Equation" r:id="rId5" imgW="3314700" imgH="1028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731963"/>
                        <a:ext cx="3090863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2047875" y="3811588"/>
          <a:ext cx="14398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4" name="Equation" r:id="rId7" imgW="1231366" imgH="330057" progId="Equation.DSMT4">
                  <p:embed/>
                </p:oleObj>
              </mc:Choice>
              <mc:Fallback>
                <p:oleObj name="Equation" r:id="rId7" imgW="1231366" imgH="330057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811588"/>
                        <a:ext cx="14398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1574800" y="451802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级暗纹</a:t>
            </a:r>
          </a:p>
        </p:txBody>
      </p:sp>
      <p:graphicFrame>
        <p:nvGraphicFramePr>
          <p:cNvPr id="50236" name="Object 60"/>
          <p:cNvGraphicFramePr>
            <a:graphicFrameLocks noChangeAspect="1"/>
          </p:cNvGraphicFramePr>
          <p:nvPr/>
        </p:nvGraphicFramePr>
        <p:xfrm>
          <a:off x="3201988" y="908050"/>
          <a:ext cx="121761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5" name="Equation" r:id="rId9" imgW="812447" imgH="622030" progId="Equation.DSMT4">
                  <p:embed/>
                </p:oleObj>
              </mc:Choice>
              <mc:Fallback>
                <p:oleObj name="Equation" r:id="rId9" imgW="812447" imgH="62203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908050"/>
                        <a:ext cx="1217612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63" name="Object 87"/>
          <p:cNvGraphicFramePr>
            <a:graphicFrameLocks noChangeAspect="1"/>
          </p:cNvGraphicFramePr>
          <p:nvPr/>
        </p:nvGraphicFramePr>
        <p:xfrm>
          <a:off x="3635375" y="3676650"/>
          <a:ext cx="18002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6" name="Equation" r:id="rId11" imgW="1701800" imgH="673100" progId="Equation.DSMT4">
                  <p:embed/>
                </p:oleObj>
              </mc:Choice>
              <mc:Fallback>
                <p:oleObj name="Equation" r:id="rId11" imgW="1701800" imgH="6731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676650"/>
                        <a:ext cx="18002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88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453188" y="346075"/>
            <a:ext cx="2293937" cy="2209800"/>
            <a:chOff x="4292" y="528"/>
            <a:chExt cx="1351" cy="1056"/>
          </a:xfrm>
        </p:grpSpPr>
        <p:sp>
          <p:nvSpPr>
            <p:cNvPr id="30734" name="Line 27"/>
            <p:cNvSpPr>
              <a:spLocks noChangeShapeType="1"/>
            </p:cNvSpPr>
            <p:nvPr/>
          </p:nvSpPr>
          <p:spPr bwMode="auto">
            <a:xfrm>
              <a:off x="4606" y="564"/>
              <a:ext cx="0" cy="3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28"/>
            <p:cNvSpPr>
              <a:spLocks noChangeShapeType="1"/>
            </p:cNvSpPr>
            <p:nvPr/>
          </p:nvSpPr>
          <p:spPr bwMode="auto">
            <a:xfrm>
              <a:off x="4606" y="1104"/>
              <a:ext cx="0" cy="3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Oval 29"/>
            <p:cNvSpPr>
              <a:spLocks noChangeArrowheads="1"/>
            </p:cNvSpPr>
            <p:nvPr/>
          </p:nvSpPr>
          <p:spPr bwMode="auto">
            <a:xfrm>
              <a:off x="4829" y="624"/>
              <a:ext cx="55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737" name="Line 30"/>
            <p:cNvSpPr>
              <a:spLocks noChangeShapeType="1"/>
            </p:cNvSpPr>
            <p:nvPr/>
          </p:nvSpPr>
          <p:spPr bwMode="auto">
            <a:xfrm>
              <a:off x="5328" y="528"/>
              <a:ext cx="0" cy="9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31"/>
            <p:cNvSpPr>
              <a:spLocks noChangeShapeType="1"/>
            </p:cNvSpPr>
            <p:nvPr/>
          </p:nvSpPr>
          <p:spPr bwMode="auto">
            <a:xfrm>
              <a:off x="4606" y="984"/>
              <a:ext cx="947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32"/>
            <p:cNvSpPr>
              <a:spLocks noChangeShapeType="1"/>
            </p:cNvSpPr>
            <p:nvPr/>
          </p:nvSpPr>
          <p:spPr bwMode="auto">
            <a:xfrm flipV="1">
              <a:off x="4829" y="804"/>
              <a:ext cx="501" cy="18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Line 33"/>
            <p:cNvSpPr>
              <a:spLocks noChangeShapeType="1"/>
            </p:cNvSpPr>
            <p:nvPr/>
          </p:nvSpPr>
          <p:spPr bwMode="auto">
            <a:xfrm>
              <a:off x="4495" y="864"/>
              <a:ext cx="111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34"/>
            <p:cNvSpPr>
              <a:spLocks noChangeShapeType="1"/>
            </p:cNvSpPr>
            <p:nvPr/>
          </p:nvSpPr>
          <p:spPr bwMode="auto">
            <a:xfrm>
              <a:off x="4495" y="1104"/>
              <a:ext cx="111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35"/>
            <p:cNvSpPr>
              <a:spLocks noChangeShapeType="1"/>
            </p:cNvSpPr>
            <p:nvPr/>
          </p:nvSpPr>
          <p:spPr bwMode="auto">
            <a:xfrm>
              <a:off x="4550" y="864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36"/>
            <p:cNvSpPr>
              <a:spLocks noChangeShapeType="1"/>
            </p:cNvSpPr>
            <p:nvPr/>
          </p:nvSpPr>
          <p:spPr bwMode="auto">
            <a:xfrm>
              <a:off x="4884" y="1344"/>
              <a:ext cx="44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4" name="Object 37"/>
            <p:cNvGraphicFramePr>
              <a:graphicFrameLocks noChangeAspect="1"/>
            </p:cNvGraphicFramePr>
            <p:nvPr/>
          </p:nvGraphicFramePr>
          <p:xfrm>
            <a:off x="4292" y="886"/>
            <a:ext cx="16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7" name="Equation" r:id="rId13" imgW="101468" imgH="114151" progId="Equation.DSMT4">
                    <p:embed/>
                  </p:oleObj>
                </mc:Choice>
                <mc:Fallback>
                  <p:oleObj name="Equation" r:id="rId13" imgW="101468" imgH="114151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886"/>
                          <a:ext cx="16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5" name="Object 38"/>
            <p:cNvGraphicFramePr>
              <a:graphicFrameLocks noChangeAspect="1"/>
            </p:cNvGraphicFramePr>
            <p:nvPr/>
          </p:nvGraphicFramePr>
          <p:xfrm>
            <a:off x="5348" y="591"/>
            <a:ext cx="17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8" name="Equation" r:id="rId15" imgW="126725" imgH="126725" progId="Equation.DSMT4">
                    <p:embed/>
                  </p:oleObj>
                </mc:Choice>
                <mc:Fallback>
                  <p:oleObj name="Equation" r:id="rId15" imgW="126725" imgH="126725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8" y="591"/>
                          <a:ext cx="17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6" name="Object 39"/>
            <p:cNvGraphicFramePr>
              <a:graphicFrameLocks noChangeAspect="1"/>
            </p:cNvGraphicFramePr>
            <p:nvPr/>
          </p:nvGraphicFramePr>
          <p:xfrm>
            <a:off x="4996" y="1344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9" name="Equation" r:id="rId17" imgW="152268" imgH="203024" progId="Equation.DSMT4">
                    <p:embed/>
                  </p:oleObj>
                </mc:Choice>
                <mc:Fallback>
                  <p:oleObj name="Equation" r:id="rId17" imgW="152268" imgH="203024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1344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7" name="Line 40"/>
            <p:cNvSpPr>
              <a:spLocks noChangeShapeType="1"/>
            </p:cNvSpPr>
            <p:nvPr/>
          </p:nvSpPr>
          <p:spPr bwMode="auto">
            <a:xfrm flipV="1">
              <a:off x="4606" y="804"/>
              <a:ext cx="223" cy="6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41"/>
            <p:cNvSpPr>
              <a:spLocks noChangeShapeType="1"/>
            </p:cNvSpPr>
            <p:nvPr/>
          </p:nvSpPr>
          <p:spPr bwMode="auto">
            <a:xfrm flipV="1">
              <a:off x="4606" y="1044"/>
              <a:ext cx="223" cy="6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42"/>
            <p:cNvSpPr>
              <a:spLocks noChangeShapeType="1"/>
            </p:cNvSpPr>
            <p:nvPr/>
          </p:nvSpPr>
          <p:spPr bwMode="auto">
            <a:xfrm>
              <a:off x="4829" y="804"/>
              <a:ext cx="501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43"/>
            <p:cNvSpPr>
              <a:spLocks noChangeShapeType="1"/>
            </p:cNvSpPr>
            <p:nvPr/>
          </p:nvSpPr>
          <p:spPr bwMode="auto">
            <a:xfrm flipV="1">
              <a:off x="4829" y="804"/>
              <a:ext cx="501" cy="24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44"/>
            <p:cNvSpPr>
              <a:spLocks noChangeShapeType="1"/>
            </p:cNvSpPr>
            <p:nvPr/>
          </p:nvSpPr>
          <p:spPr bwMode="auto">
            <a:xfrm>
              <a:off x="5330" y="804"/>
              <a:ext cx="111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Line 45"/>
            <p:cNvSpPr>
              <a:spLocks noChangeShapeType="1"/>
            </p:cNvSpPr>
            <p:nvPr/>
          </p:nvSpPr>
          <p:spPr bwMode="auto">
            <a:xfrm>
              <a:off x="5441" y="804"/>
              <a:ext cx="0" cy="18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3" name="Object 46"/>
            <p:cNvGraphicFramePr>
              <a:graphicFrameLocks noChangeAspect="1"/>
            </p:cNvGraphicFramePr>
            <p:nvPr/>
          </p:nvGraphicFramePr>
          <p:xfrm>
            <a:off x="5461" y="825"/>
            <a:ext cx="18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0" name="Equation" r:id="rId19" imgW="114102" imgH="114102" progId="Equation.DSMT4">
                    <p:embed/>
                  </p:oleObj>
                </mc:Choice>
                <mc:Fallback>
                  <p:oleObj name="Equation" r:id="rId19" imgW="114102" imgH="11410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" y="825"/>
                          <a:ext cx="18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4" name="Object 47"/>
            <p:cNvGraphicFramePr>
              <a:graphicFrameLocks noChangeAspect="1"/>
            </p:cNvGraphicFramePr>
            <p:nvPr/>
          </p:nvGraphicFramePr>
          <p:xfrm>
            <a:off x="5089" y="864"/>
            <a:ext cx="1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1" name="Equation" r:id="rId21" imgW="126725" imgH="177415" progId="Equation.DSMT4">
                    <p:embed/>
                  </p:oleObj>
                </mc:Choice>
                <mc:Fallback>
                  <p:oleObj name="Equation" r:id="rId21" imgW="126725" imgH="177415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" y="864"/>
                          <a:ext cx="13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5" name="Arc 48"/>
            <p:cNvSpPr>
              <a:spLocks/>
            </p:cNvSpPr>
            <p:nvPr/>
          </p:nvSpPr>
          <p:spPr bwMode="auto">
            <a:xfrm>
              <a:off x="5040" y="912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49"/>
            <p:cNvSpPr>
              <a:spLocks noChangeShapeType="1"/>
            </p:cNvSpPr>
            <p:nvPr/>
          </p:nvSpPr>
          <p:spPr bwMode="auto">
            <a:xfrm>
              <a:off x="4608" y="864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8" name="Object 21"/>
          <p:cNvGraphicFramePr>
            <a:graphicFrameLocks noChangeAspect="1"/>
          </p:cNvGraphicFramePr>
          <p:nvPr/>
        </p:nvGraphicFramePr>
        <p:xfrm>
          <a:off x="4756150" y="1912938"/>
          <a:ext cx="1504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" name="Equation" r:id="rId23" imgW="939392" imgH="241195" progId="Equation.DSMT4">
                  <p:embed/>
                </p:oleObj>
              </mc:Choice>
              <mc:Fallback>
                <p:oleObj name="Equation" r:id="rId23" imgW="939392" imgH="24119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912938"/>
                        <a:ext cx="15049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20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2388" y="682625"/>
            <a:ext cx="4651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惠更斯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—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菲涅耳原理</a:t>
            </a:r>
          </a:p>
        </p:txBody>
      </p:sp>
      <p:sp>
        <p:nvSpPr>
          <p:cNvPr id="31747" name="Text Box 74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26</a:t>
            </a:r>
            <a:endParaRPr lang="en-US" altLang="zh-CN" sz="1800" b="1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3565525" y="107950"/>
            <a:ext cx="25606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内容回顾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861050" y="628650"/>
            <a:ext cx="2921000" cy="2274888"/>
            <a:chOff x="6128364" y="352926"/>
            <a:chExt cx="2920609" cy="2274887"/>
          </a:xfrm>
        </p:grpSpPr>
        <p:sp>
          <p:nvSpPr>
            <p:cNvPr id="89" name="AutoShape 7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 rot="16005791" flipH="1">
              <a:off x="5638620" y="842670"/>
              <a:ext cx="2274887" cy="1295400"/>
            </a:xfrm>
            <a:prstGeom prst="parallelogram">
              <a:avLst>
                <a:gd name="adj" fmla="val 43903"/>
              </a:avLst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90" name="Oval 8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6517301" y="1038726"/>
              <a:ext cx="609600" cy="762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1808" name="Rectangle 9"/>
            <p:cNvSpPr>
              <a:spLocks noChangeArrowheads="1"/>
            </p:cNvSpPr>
            <p:nvPr/>
          </p:nvSpPr>
          <p:spPr bwMode="auto">
            <a:xfrm>
              <a:off x="6822101" y="1191126"/>
              <a:ext cx="152400" cy="152400"/>
            </a:xfrm>
            <a:prstGeom prst="rect">
              <a:avLst/>
            </a:prstGeom>
            <a:solidFill>
              <a:srgbClr val="FF2D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809" name="Line 10"/>
            <p:cNvSpPr>
              <a:spLocks noChangeShapeType="1"/>
            </p:cNvSpPr>
            <p:nvPr/>
          </p:nvSpPr>
          <p:spPr bwMode="auto">
            <a:xfrm flipV="1">
              <a:off x="6898301" y="1038726"/>
              <a:ext cx="601663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0" name="Line 11"/>
            <p:cNvSpPr>
              <a:spLocks noChangeShapeType="1"/>
            </p:cNvSpPr>
            <p:nvPr/>
          </p:nvSpPr>
          <p:spPr bwMode="auto">
            <a:xfrm>
              <a:off x="6890364" y="1267326"/>
              <a:ext cx="1828800" cy="381000"/>
            </a:xfrm>
            <a:prstGeom prst="line">
              <a:avLst/>
            </a:prstGeom>
            <a:noFill/>
            <a:ln w="28575">
              <a:solidFill>
                <a:srgbClr val="FF2D2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1" name="Arc 12"/>
            <p:cNvSpPr>
              <a:spLocks/>
            </p:cNvSpPr>
            <p:nvPr/>
          </p:nvSpPr>
          <p:spPr bwMode="auto">
            <a:xfrm>
              <a:off x="6898301" y="1114926"/>
              <a:ext cx="381000" cy="211137"/>
            </a:xfrm>
            <a:custGeom>
              <a:avLst/>
              <a:gdLst>
                <a:gd name="T0" fmla="*/ 2147483646 w 21600"/>
                <a:gd name="T1" fmla="*/ 0 h 13167"/>
                <a:gd name="T2" fmla="*/ 2147483646 w 21600"/>
                <a:gd name="T3" fmla="*/ 2147483646 h 13167"/>
                <a:gd name="T4" fmla="*/ 0 w 21600"/>
                <a:gd name="T5" fmla="*/ 2147483646 h 1316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3167"/>
                <a:gd name="T11" fmla="*/ 21600 w 21600"/>
                <a:gd name="T12" fmla="*/ 13167 h 13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3167" fill="none" extrusionOk="0">
                  <a:moveTo>
                    <a:pt x="20801" y="-1"/>
                  </a:moveTo>
                  <a:cubicBezTo>
                    <a:pt x="21331" y="1894"/>
                    <a:pt x="21600" y="3851"/>
                    <a:pt x="21600" y="5819"/>
                  </a:cubicBezTo>
                  <a:cubicBezTo>
                    <a:pt x="21600" y="8324"/>
                    <a:pt x="21164" y="10810"/>
                    <a:pt x="20311" y="13166"/>
                  </a:cubicBezTo>
                </a:path>
                <a:path w="21600" h="13167" stroke="0" extrusionOk="0">
                  <a:moveTo>
                    <a:pt x="20801" y="-1"/>
                  </a:moveTo>
                  <a:cubicBezTo>
                    <a:pt x="21331" y="1894"/>
                    <a:pt x="21600" y="3851"/>
                    <a:pt x="21600" y="5819"/>
                  </a:cubicBezTo>
                  <a:cubicBezTo>
                    <a:pt x="21600" y="8324"/>
                    <a:pt x="21164" y="10810"/>
                    <a:pt x="20311" y="13166"/>
                  </a:cubicBezTo>
                  <a:lnTo>
                    <a:pt x="0" y="5819"/>
                  </a:lnTo>
                  <a:lnTo>
                    <a:pt x="20801" y="-1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2" name="Arc 13"/>
            <p:cNvSpPr>
              <a:spLocks/>
            </p:cNvSpPr>
            <p:nvPr/>
          </p:nvSpPr>
          <p:spPr bwMode="auto">
            <a:xfrm>
              <a:off x="7355501" y="1186363"/>
              <a:ext cx="381000" cy="423863"/>
            </a:xfrm>
            <a:custGeom>
              <a:avLst/>
              <a:gdLst>
                <a:gd name="T0" fmla="*/ 2147483646 w 21600"/>
                <a:gd name="T1" fmla="*/ 0 h 26348"/>
                <a:gd name="T2" fmla="*/ 2147483646 w 21600"/>
                <a:gd name="T3" fmla="*/ 2147483646 h 26348"/>
                <a:gd name="T4" fmla="*/ 0 w 21600"/>
                <a:gd name="T5" fmla="*/ 2147483646 h 2634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348"/>
                <a:gd name="T11" fmla="*/ 21600 w 21600"/>
                <a:gd name="T12" fmla="*/ 26348 h 26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348" fill="none" extrusionOk="0">
                  <a:moveTo>
                    <a:pt x="19608" y="0"/>
                  </a:moveTo>
                  <a:cubicBezTo>
                    <a:pt x="20920" y="2839"/>
                    <a:pt x="21600" y="5930"/>
                    <a:pt x="21600" y="9059"/>
                  </a:cubicBezTo>
                  <a:cubicBezTo>
                    <a:pt x="21600" y="15863"/>
                    <a:pt x="18394" y="22269"/>
                    <a:pt x="12947" y="26347"/>
                  </a:cubicBezTo>
                </a:path>
                <a:path w="21600" h="26348" stroke="0" extrusionOk="0">
                  <a:moveTo>
                    <a:pt x="19608" y="0"/>
                  </a:moveTo>
                  <a:cubicBezTo>
                    <a:pt x="20920" y="2839"/>
                    <a:pt x="21600" y="5930"/>
                    <a:pt x="21600" y="9059"/>
                  </a:cubicBezTo>
                  <a:cubicBezTo>
                    <a:pt x="21600" y="15863"/>
                    <a:pt x="18394" y="22269"/>
                    <a:pt x="12947" y="26347"/>
                  </a:cubicBezTo>
                  <a:lnTo>
                    <a:pt x="0" y="9059"/>
                  </a:lnTo>
                  <a:lnTo>
                    <a:pt x="19608" y="0"/>
                  </a:lnTo>
                  <a:close/>
                </a:path>
              </a:pathLst>
            </a:custGeom>
            <a:noFill/>
            <a:ln w="9525">
              <a:solidFill>
                <a:srgbClr val="FF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3" name="Arc 14"/>
            <p:cNvSpPr>
              <a:spLocks/>
            </p:cNvSpPr>
            <p:nvPr/>
          </p:nvSpPr>
          <p:spPr bwMode="auto">
            <a:xfrm>
              <a:off x="7584101" y="1191126"/>
              <a:ext cx="609600" cy="608012"/>
            </a:xfrm>
            <a:custGeom>
              <a:avLst/>
              <a:gdLst>
                <a:gd name="T0" fmla="*/ 2147483646 w 21600"/>
                <a:gd name="T1" fmla="*/ 0 h 24351"/>
                <a:gd name="T2" fmla="*/ 2147483646 w 21600"/>
                <a:gd name="T3" fmla="*/ 2147483646 h 24351"/>
                <a:gd name="T4" fmla="*/ 0 w 21600"/>
                <a:gd name="T5" fmla="*/ 2147483646 h 243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51"/>
                <a:gd name="T11" fmla="*/ 21600 w 21600"/>
                <a:gd name="T12" fmla="*/ 24351 h 243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51" fill="none" extrusionOk="0">
                  <a:moveTo>
                    <a:pt x="18670" y="0"/>
                  </a:moveTo>
                  <a:cubicBezTo>
                    <a:pt x="20589" y="3298"/>
                    <a:pt x="21600" y="7045"/>
                    <a:pt x="21600" y="10861"/>
                  </a:cubicBezTo>
                  <a:cubicBezTo>
                    <a:pt x="21600" y="15764"/>
                    <a:pt x="19931" y="20521"/>
                    <a:pt x="16869" y="24350"/>
                  </a:cubicBezTo>
                </a:path>
                <a:path w="21600" h="24351" stroke="0" extrusionOk="0">
                  <a:moveTo>
                    <a:pt x="18670" y="0"/>
                  </a:moveTo>
                  <a:cubicBezTo>
                    <a:pt x="20589" y="3298"/>
                    <a:pt x="21600" y="7045"/>
                    <a:pt x="21600" y="10861"/>
                  </a:cubicBezTo>
                  <a:cubicBezTo>
                    <a:pt x="21600" y="15764"/>
                    <a:pt x="19931" y="20521"/>
                    <a:pt x="16869" y="24350"/>
                  </a:cubicBezTo>
                  <a:lnTo>
                    <a:pt x="0" y="10861"/>
                  </a:lnTo>
                  <a:lnTo>
                    <a:pt x="18670" y="0"/>
                  </a:lnTo>
                  <a:close/>
                </a:path>
              </a:pathLst>
            </a:custGeom>
            <a:noFill/>
            <a:ln w="9525">
              <a:solidFill>
                <a:srgbClr val="FF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4" name="Line 16"/>
            <p:cNvSpPr>
              <a:spLocks noChangeShapeType="1"/>
            </p:cNvSpPr>
            <p:nvPr/>
          </p:nvSpPr>
          <p:spPr bwMode="auto">
            <a:xfrm>
              <a:off x="6822101" y="1648326"/>
              <a:ext cx="1828800" cy="0"/>
            </a:xfrm>
            <a:prstGeom prst="line">
              <a:avLst/>
            </a:prstGeom>
            <a:noFill/>
            <a:ln w="28575">
              <a:solidFill>
                <a:srgbClr val="FF2D2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1815" name="Object 17"/>
            <p:cNvGraphicFramePr>
              <a:graphicFrameLocks noChangeAspect="1"/>
            </p:cNvGraphicFramePr>
            <p:nvPr/>
          </p:nvGraphicFramePr>
          <p:xfrm>
            <a:off x="7838628" y="1157268"/>
            <a:ext cx="270935" cy="316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9" name="Equation" r:id="rId3" imgW="152202" imgH="177569" progId="Equation.DSMT4">
                    <p:embed/>
                  </p:oleObj>
                </mc:Choice>
                <mc:Fallback>
                  <p:oleObj name="Equation" r:id="rId3" imgW="152202" imgH="177569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8628" y="1157268"/>
                          <a:ext cx="270935" cy="3160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6" name="Object 18"/>
            <p:cNvGraphicFramePr>
              <a:graphicFrameLocks noChangeAspect="1"/>
            </p:cNvGraphicFramePr>
            <p:nvPr/>
          </p:nvGraphicFramePr>
          <p:xfrm>
            <a:off x="8710029" y="1445919"/>
            <a:ext cx="338944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0" name="Equation" r:id="rId5" imgW="203112" imgH="241195" progId="Equation.DSMT4">
                    <p:embed/>
                  </p:oleObj>
                </mc:Choice>
                <mc:Fallback>
                  <p:oleObj name="Equation" r:id="rId5" imgW="203112" imgH="24119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0029" y="1445919"/>
                          <a:ext cx="338944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817" name="Group 19"/>
            <p:cNvGrpSpPr>
              <a:grpSpLocks/>
            </p:cNvGrpSpPr>
            <p:nvPr/>
          </p:nvGrpSpPr>
          <p:grpSpPr bwMode="auto">
            <a:xfrm>
              <a:off x="6822101" y="733926"/>
              <a:ext cx="447675" cy="393700"/>
              <a:chOff x="4229" y="720"/>
              <a:chExt cx="282" cy="248"/>
            </a:xfrm>
          </p:grpSpPr>
          <p:graphicFrame>
            <p:nvGraphicFramePr>
              <p:cNvPr id="31822" name="Object 20"/>
              <p:cNvGraphicFramePr>
                <a:graphicFrameLocks noChangeAspect="1"/>
              </p:cNvGraphicFramePr>
              <p:nvPr/>
            </p:nvGraphicFramePr>
            <p:xfrm>
              <a:off x="4229" y="720"/>
              <a:ext cx="19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81" name="公式" r:id="rId7" imgW="139579" imgH="177646" progId="Equation.3">
                      <p:embed/>
                    </p:oleObj>
                  </mc:Choice>
                  <mc:Fallback>
                    <p:oleObj name="公式" r:id="rId7" imgW="139579" imgH="177646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9" y="720"/>
                            <a:ext cx="19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823" name="Object 21"/>
              <p:cNvGraphicFramePr>
                <a:graphicFrameLocks noChangeAspect="1"/>
              </p:cNvGraphicFramePr>
              <p:nvPr/>
            </p:nvGraphicFramePr>
            <p:xfrm>
              <a:off x="4373" y="786"/>
              <a:ext cx="13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82" name="公式" r:id="rId9" imgW="152334" imgH="190417" progId="Equation.3">
                      <p:embed/>
                    </p:oleObj>
                  </mc:Choice>
                  <mc:Fallback>
                    <p:oleObj name="公式" r:id="rId9" imgW="152334" imgH="190417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3" y="786"/>
                            <a:ext cx="138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818" name="Object 22"/>
            <p:cNvGraphicFramePr>
              <a:graphicFrameLocks noChangeAspect="1"/>
            </p:cNvGraphicFramePr>
            <p:nvPr/>
          </p:nvGraphicFramePr>
          <p:xfrm>
            <a:off x="7352326" y="1102226"/>
            <a:ext cx="30797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3" name="Equation" r:id="rId11" imgW="215713" imgH="190335" progId="Equation.DSMT4">
                    <p:embed/>
                  </p:oleObj>
                </mc:Choice>
                <mc:Fallback>
                  <p:oleObj name="Equation" r:id="rId11" imgW="215713" imgH="190335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2326" y="1102226"/>
                          <a:ext cx="307975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9" name="Arc 52"/>
            <p:cNvSpPr>
              <a:spLocks/>
            </p:cNvSpPr>
            <p:nvPr/>
          </p:nvSpPr>
          <p:spPr bwMode="auto">
            <a:xfrm rot="353857">
              <a:off x="7271364" y="1419726"/>
              <a:ext cx="609600" cy="492125"/>
            </a:xfrm>
            <a:custGeom>
              <a:avLst/>
              <a:gdLst>
                <a:gd name="T0" fmla="*/ 2147483646 w 21600"/>
                <a:gd name="T1" fmla="*/ 0 h 19699"/>
                <a:gd name="T2" fmla="*/ 2147483646 w 21600"/>
                <a:gd name="T3" fmla="*/ 2147483646 h 19699"/>
                <a:gd name="T4" fmla="*/ 0 w 21600"/>
                <a:gd name="T5" fmla="*/ 2147483646 h 19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699"/>
                <a:gd name="T11" fmla="*/ 21600 w 21600"/>
                <a:gd name="T12" fmla="*/ 19699 h 19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699" fill="none" extrusionOk="0">
                  <a:moveTo>
                    <a:pt x="18670" y="0"/>
                  </a:moveTo>
                  <a:cubicBezTo>
                    <a:pt x="20589" y="3298"/>
                    <a:pt x="21600" y="7045"/>
                    <a:pt x="21600" y="10861"/>
                  </a:cubicBezTo>
                  <a:cubicBezTo>
                    <a:pt x="21600" y="13907"/>
                    <a:pt x="20955" y="16919"/>
                    <a:pt x="19709" y="19699"/>
                  </a:cubicBezTo>
                </a:path>
                <a:path w="21600" h="19699" stroke="0" extrusionOk="0">
                  <a:moveTo>
                    <a:pt x="18670" y="0"/>
                  </a:moveTo>
                  <a:cubicBezTo>
                    <a:pt x="20589" y="3298"/>
                    <a:pt x="21600" y="7045"/>
                    <a:pt x="21600" y="10861"/>
                  </a:cubicBezTo>
                  <a:cubicBezTo>
                    <a:pt x="21600" y="13907"/>
                    <a:pt x="20955" y="16919"/>
                    <a:pt x="19709" y="19699"/>
                  </a:cubicBezTo>
                  <a:lnTo>
                    <a:pt x="0" y="10861"/>
                  </a:lnTo>
                  <a:lnTo>
                    <a:pt x="18670" y="0"/>
                  </a:lnTo>
                  <a:close/>
                </a:path>
              </a:pathLst>
            </a:custGeom>
            <a:noFill/>
            <a:ln w="9525">
              <a:solidFill>
                <a:srgbClr val="FF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0" name="Arc 53"/>
            <p:cNvSpPr>
              <a:spLocks/>
            </p:cNvSpPr>
            <p:nvPr/>
          </p:nvSpPr>
          <p:spPr bwMode="auto">
            <a:xfrm>
              <a:off x="6966564" y="1495926"/>
              <a:ext cx="381000" cy="333375"/>
            </a:xfrm>
            <a:custGeom>
              <a:avLst/>
              <a:gdLst>
                <a:gd name="T0" fmla="*/ 2147483646 w 21600"/>
                <a:gd name="T1" fmla="*/ 0 h 20760"/>
                <a:gd name="T2" fmla="*/ 2147483646 w 21600"/>
                <a:gd name="T3" fmla="*/ 2147483646 h 20760"/>
                <a:gd name="T4" fmla="*/ 0 w 21600"/>
                <a:gd name="T5" fmla="*/ 2147483646 h 207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760"/>
                <a:gd name="T11" fmla="*/ 21600 w 21600"/>
                <a:gd name="T12" fmla="*/ 20760 h 207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760" fill="none" extrusionOk="0">
                  <a:moveTo>
                    <a:pt x="19608" y="0"/>
                  </a:moveTo>
                  <a:cubicBezTo>
                    <a:pt x="20920" y="2839"/>
                    <a:pt x="21600" y="5930"/>
                    <a:pt x="21600" y="9059"/>
                  </a:cubicBezTo>
                  <a:cubicBezTo>
                    <a:pt x="21600" y="13209"/>
                    <a:pt x="20404" y="17271"/>
                    <a:pt x="18156" y="20760"/>
                  </a:cubicBezTo>
                </a:path>
                <a:path w="21600" h="20760" stroke="0" extrusionOk="0">
                  <a:moveTo>
                    <a:pt x="19608" y="0"/>
                  </a:moveTo>
                  <a:cubicBezTo>
                    <a:pt x="20920" y="2839"/>
                    <a:pt x="21600" y="5930"/>
                    <a:pt x="21600" y="9059"/>
                  </a:cubicBezTo>
                  <a:cubicBezTo>
                    <a:pt x="21600" y="13209"/>
                    <a:pt x="20404" y="17271"/>
                    <a:pt x="18156" y="20760"/>
                  </a:cubicBezTo>
                  <a:lnTo>
                    <a:pt x="0" y="9059"/>
                  </a:lnTo>
                  <a:lnTo>
                    <a:pt x="19608" y="0"/>
                  </a:lnTo>
                  <a:close/>
                </a:path>
              </a:pathLst>
            </a:custGeom>
            <a:noFill/>
            <a:ln w="9525">
              <a:solidFill>
                <a:srgbClr val="FF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1821" name="Object 54"/>
            <p:cNvGraphicFramePr>
              <a:graphicFrameLocks noChangeAspect="1"/>
            </p:cNvGraphicFramePr>
            <p:nvPr/>
          </p:nvGraphicFramePr>
          <p:xfrm>
            <a:off x="7496573" y="759326"/>
            <a:ext cx="248504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4" name="Equation" r:id="rId13" imgW="177569" imgH="253670" progId="Equation.DSMT4">
                    <p:embed/>
                  </p:oleObj>
                </mc:Choice>
                <mc:Fallback>
                  <p:oleObj name="Equation" r:id="rId13" imgW="177569" imgH="25367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6573" y="759326"/>
                          <a:ext cx="248504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" name="Rectangle 41"/>
          <p:cNvSpPr>
            <a:spLocks noChangeArrowheads="1"/>
          </p:cNvSpPr>
          <p:nvPr/>
        </p:nvSpPr>
        <p:spPr bwMode="auto">
          <a:xfrm>
            <a:off x="112713" y="1227138"/>
            <a:ext cx="2725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点的合振动</a:t>
            </a:r>
          </a:p>
        </p:txBody>
      </p:sp>
      <p:graphicFrame>
        <p:nvGraphicFramePr>
          <p:cNvPr id="109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204036"/>
              </p:ext>
            </p:extLst>
          </p:nvPr>
        </p:nvGraphicFramePr>
        <p:xfrm>
          <a:off x="179388" y="1647825"/>
          <a:ext cx="53355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5" name="Equation" r:id="rId15" imgW="2616120" imgH="444240" progId="Equation.DSMT4">
                  <p:embed/>
                </p:oleObj>
              </mc:Choice>
              <mc:Fallback>
                <p:oleObj name="Equation" r:id="rId15" imgW="2616120" imgH="4442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47825"/>
                        <a:ext cx="533558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" name="Group 48"/>
          <p:cNvGrpSpPr>
            <a:grpSpLocks/>
          </p:cNvGrpSpPr>
          <p:nvPr/>
        </p:nvGrpSpPr>
        <p:grpSpPr bwMode="auto">
          <a:xfrm>
            <a:off x="2266950" y="1217613"/>
            <a:ext cx="3800475" cy="519112"/>
            <a:chOff x="1910" y="3400"/>
            <a:chExt cx="1951" cy="327"/>
          </a:xfrm>
        </p:grpSpPr>
        <p:sp>
          <p:nvSpPr>
            <p:cNvPr id="31802" name="Line 49"/>
            <p:cNvSpPr>
              <a:spLocks noChangeShapeType="1"/>
            </p:cNvSpPr>
            <p:nvPr/>
          </p:nvSpPr>
          <p:spPr bwMode="auto">
            <a:xfrm>
              <a:off x="1910" y="3600"/>
              <a:ext cx="248" cy="0"/>
            </a:xfrm>
            <a:prstGeom prst="line">
              <a:avLst/>
            </a:prstGeom>
            <a:noFill/>
            <a:ln w="28575">
              <a:solidFill>
                <a:srgbClr val="EE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50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400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1" lang="zh-CN" altLang="en-US" sz="2800" b="1" dirty="0">
                  <a:solidFill>
                    <a:schemeClr val="tx1"/>
                  </a:solidFill>
                  <a:latin typeface="+mn-ea"/>
                  <a:ea typeface="+mn-ea"/>
                </a:rPr>
                <a:t>菲涅耳衍射公式</a:t>
              </a:r>
            </a:p>
          </p:txBody>
        </p:sp>
      </p:grpSp>
      <p:sp>
        <p:nvSpPr>
          <p:cNvPr id="113" name="Rectangle 2"/>
          <p:cNvSpPr>
            <a:spLocks noChangeArrowheads="1"/>
          </p:cNvSpPr>
          <p:nvPr/>
        </p:nvSpPr>
        <p:spPr bwMode="auto">
          <a:xfrm>
            <a:off x="68263" y="2682875"/>
            <a:ext cx="37449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单缝夫琅禾费衍射</a:t>
            </a:r>
          </a:p>
        </p:txBody>
      </p:sp>
      <p:grpSp>
        <p:nvGrpSpPr>
          <p:cNvPr id="161" name="组合 160"/>
          <p:cNvGrpSpPr>
            <a:grpSpLocks noChangeAspect="1"/>
          </p:cNvGrpSpPr>
          <p:nvPr/>
        </p:nvGrpSpPr>
        <p:grpSpPr bwMode="auto">
          <a:xfrm>
            <a:off x="5545138" y="3138488"/>
            <a:ext cx="3035300" cy="3021012"/>
            <a:chOff x="1276173" y="1188886"/>
            <a:chExt cx="4748211" cy="4724400"/>
          </a:xfrm>
        </p:grpSpPr>
        <p:sp>
          <p:nvSpPr>
            <p:cNvPr id="31762" name="Oval 19"/>
            <p:cNvSpPr>
              <a:spLocks noChangeArrowheads="1"/>
            </p:cNvSpPr>
            <p:nvPr/>
          </p:nvSpPr>
          <p:spPr bwMode="auto">
            <a:xfrm>
              <a:off x="3128784" y="1722286"/>
              <a:ext cx="228600" cy="41910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763" name="Line 20"/>
            <p:cNvSpPr>
              <a:spLocks noChangeShapeType="1"/>
            </p:cNvSpPr>
            <p:nvPr/>
          </p:nvSpPr>
          <p:spPr bwMode="auto">
            <a:xfrm>
              <a:off x="6024384" y="1188886"/>
              <a:ext cx="0" cy="434340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21"/>
            <p:cNvSpPr>
              <a:spLocks noChangeShapeType="1"/>
            </p:cNvSpPr>
            <p:nvPr/>
          </p:nvSpPr>
          <p:spPr bwMode="auto">
            <a:xfrm>
              <a:off x="1757184" y="3398686"/>
              <a:ext cx="6858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22"/>
            <p:cNvSpPr>
              <a:spLocks noChangeShapeType="1"/>
            </p:cNvSpPr>
            <p:nvPr/>
          </p:nvSpPr>
          <p:spPr bwMode="auto">
            <a:xfrm flipV="1">
              <a:off x="1833384" y="3398686"/>
              <a:ext cx="1219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66" name="Group 23"/>
            <p:cNvGrpSpPr>
              <a:grpSpLocks/>
            </p:cNvGrpSpPr>
            <p:nvPr/>
          </p:nvGrpSpPr>
          <p:grpSpPr bwMode="auto">
            <a:xfrm>
              <a:off x="1757184" y="3703486"/>
              <a:ext cx="76200" cy="762000"/>
              <a:chOff x="2304" y="3168"/>
              <a:chExt cx="48" cy="480"/>
            </a:xfrm>
          </p:grpSpPr>
          <p:sp>
            <p:nvSpPr>
              <p:cNvPr id="31800" name="Oval 24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48" cy="48"/>
              </a:xfrm>
              <a:prstGeom prst="ellipse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801" name="Oval 25"/>
              <p:cNvSpPr>
                <a:spLocks noChangeArrowheads="1"/>
              </p:cNvSpPr>
              <p:nvPr/>
            </p:nvSpPr>
            <p:spPr bwMode="auto">
              <a:xfrm>
                <a:off x="2304" y="3600"/>
                <a:ext cx="48" cy="48"/>
              </a:xfrm>
              <a:prstGeom prst="ellipse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767" name="Rectangle 26"/>
            <p:cNvSpPr>
              <a:spLocks noChangeArrowheads="1"/>
            </p:cNvSpPr>
            <p:nvPr/>
          </p:nvSpPr>
          <p:spPr bwMode="auto">
            <a:xfrm>
              <a:off x="1981021" y="3779687"/>
              <a:ext cx="263302" cy="577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Symbol" panose="05050102010706020507" pitchFamily="18" charset="2"/>
                </a:rPr>
                <a:t>l</a:t>
              </a:r>
              <a:endParaRPr kumimoji="1"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8" name="Rectangle 28"/>
            <p:cNvSpPr>
              <a:spLocks noChangeArrowheads="1"/>
            </p:cNvSpPr>
            <p:nvPr/>
          </p:nvSpPr>
          <p:spPr bwMode="auto">
            <a:xfrm>
              <a:off x="2288995" y="5048097"/>
              <a:ext cx="102" cy="577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9" name="Rectangle 29"/>
            <p:cNvSpPr>
              <a:spLocks noChangeArrowheads="1"/>
            </p:cNvSpPr>
            <p:nvPr/>
          </p:nvSpPr>
          <p:spPr bwMode="auto">
            <a:xfrm>
              <a:off x="2208033" y="4328961"/>
              <a:ext cx="792163" cy="577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endParaRPr kumimoji="1" lang="en-US" altLang="zh-CN" sz="1800" b="1" i="1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1770" name="Rectangle 30"/>
            <p:cNvSpPr>
              <a:spLocks noChangeArrowheads="1"/>
            </p:cNvSpPr>
            <p:nvPr/>
          </p:nvSpPr>
          <p:spPr bwMode="auto">
            <a:xfrm>
              <a:off x="2290585" y="2941485"/>
              <a:ext cx="492126" cy="577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Symbol" panose="05050102010706020507" pitchFamily="18" charset="2"/>
                </a:rPr>
                <a:t>q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1" name="Rectangle 31"/>
            <p:cNvSpPr>
              <a:spLocks noChangeArrowheads="1"/>
            </p:cNvSpPr>
            <p:nvPr/>
          </p:nvSpPr>
          <p:spPr bwMode="auto">
            <a:xfrm>
              <a:off x="2525535" y="4054323"/>
              <a:ext cx="546100" cy="577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1772" name="Group 32"/>
            <p:cNvGrpSpPr>
              <a:grpSpLocks/>
            </p:cNvGrpSpPr>
            <p:nvPr/>
          </p:nvGrpSpPr>
          <p:grpSpPr bwMode="auto">
            <a:xfrm>
              <a:off x="5678303" y="1539723"/>
              <a:ext cx="333374" cy="577850"/>
              <a:chOff x="2854" y="509"/>
              <a:chExt cx="210" cy="364"/>
            </a:xfrm>
          </p:grpSpPr>
          <p:sp>
            <p:nvSpPr>
              <p:cNvPr id="31798" name="Rectangle 33"/>
              <p:cNvSpPr>
                <a:spLocks noChangeArrowheads="1"/>
              </p:cNvSpPr>
              <p:nvPr/>
            </p:nvSpPr>
            <p:spPr bwMode="auto">
              <a:xfrm>
                <a:off x="2980" y="509"/>
                <a:ext cx="84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'</a:t>
                </a:r>
                <a:endPara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99" name="Rectangle 34"/>
              <p:cNvSpPr>
                <a:spLocks noChangeArrowheads="1"/>
              </p:cNvSpPr>
              <p:nvPr/>
            </p:nvSpPr>
            <p:spPr bwMode="auto">
              <a:xfrm>
                <a:off x="2854" y="509"/>
                <a:ext cx="18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773" name="Arc 35"/>
            <p:cNvSpPr>
              <a:spLocks/>
            </p:cNvSpPr>
            <p:nvPr/>
          </p:nvSpPr>
          <p:spPr bwMode="auto">
            <a:xfrm>
              <a:off x="1388884" y="3020861"/>
              <a:ext cx="909637" cy="449262"/>
            </a:xfrm>
            <a:custGeom>
              <a:avLst/>
              <a:gdLst>
                <a:gd name="T0" fmla="*/ 2147483646 w 21493"/>
                <a:gd name="T1" fmla="*/ 0 h 10597"/>
                <a:gd name="T2" fmla="*/ 2147483646 w 21493"/>
                <a:gd name="T3" fmla="*/ 2147483646 h 10597"/>
                <a:gd name="T4" fmla="*/ 0 w 21493"/>
                <a:gd name="T5" fmla="*/ 2147483646 h 10597"/>
                <a:gd name="T6" fmla="*/ 0 60000 65536"/>
                <a:gd name="T7" fmla="*/ 0 60000 65536"/>
                <a:gd name="T8" fmla="*/ 0 60000 65536"/>
                <a:gd name="T9" fmla="*/ 0 w 21493"/>
                <a:gd name="T10" fmla="*/ 0 h 10597"/>
                <a:gd name="T11" fmla="*/ 21493 w 21493"/>
                <a:gd name="T12" fmla="*/ 10597 h 10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493" h="10597" fill="none" extrusionOk="0">
                  <a:moveTo>
                    <a:pt x="18821" y="0"/>
                  </a:moveTo>
                  <a:cubicBezTo>
                    <a:pt x="20286" y="2601"/>
                    <a:pt x="21196" y="5479"/>
                    <a:pt x="21493" y="8449"/>
                  </a:cubicBezTo>
                </a:path>
                <a:path w="21493" h="10597" stroke="0" extrusionOk="0">
                  <a:moveTo>
                    <a:pt x="18821" y="0"/>
                  </a:moveTo>
                  <a:cubicBezTo>
                    <a:pt x="20286" y="2601"/>
                    <a:pt x="21196" y="5479"/>
                    <a:pt x="21493" y="8449"/>
                  </a:cubicBezTo>
                  <a:lnTo>
                    <a:pt x="0" y="10597"/>
                  </a:lnTo>
                  <a:lnTo>
                    <a:pt x="1882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74" name="Group 36"/>
            <p:cNvGrpSpPr>
              <a:grpSpLocks/>
            </p:cNvGrpSpPr>
            <p:nvPr/>
          </p:nvGrpSpPr>
          <p:grpSpPr bwMode="auto">
            <a:xfrm>
              <a:off x="1833384" y="2027086"/>
              <a:ext cx="1371600" cy="2743200"/>
              <a:chOff x="432" y="816"/>
              <a:chExt cx="864" cy="1728"/>
            </a:xfrm>
          </p:grpSpPr>
          <p:sp>
            <p:nvSpPr>
              <p:cNvPr id="31795" name="Line 37"/>
              <p:cNvSpPr>
                <a:spLocks noChangeShapeType="1"/>
              </p:cNvSpPr>
              <p:nvPr/>
            </p:nvSpPr>
            <p:spPr bwMode="auto">
              <a:xfrm flipV="1">
                <a:off x="432" y="816"/>
                <a:ext cx="864" cy="86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6" name="Line 38"/>
              <p:cNvSpPr>
                <a:spLocks noChangeShapeType="1"/>
              </p:cNvSpPr>
              <p:nvPr/>
            </p:nvSpPr>
            <p:spPr bwMode="auto">
              <a:xfrm flipV="1">
                <a:off x="432" y="1728"/>
                <a:ext cx="816" cy="81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7" name="Line 39"/>
              <p:cNvSpPr>
                <a:spLocks noChangeShapeType="1"/>
              </p:cNvSpPr>
              <p:nvPr/>
            </p:nvSpPr>
            <p:spPr bwMode="auto">
              <a:xfrm flipV="1">
                <a:off x="432" y="1296"/>
                <a:ext cx="816" cy="81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75" name="Line 40"/>
            <p:cNvSpPr>
              <a:spLocks noChangeShapeType="1"/>
            </p:cNvSpPr>
            <p:nvPr/>
          </p:nvSpPr>
          <p:spPr bwMode="auto">
            <a:xfrm flipV="1">
              <a:off x="1833384" y="3779686"/>
              <a:ext cx="304800" cy="304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Line 41"/>
            <p:cNvSpPr>
              <a:spLocks noChangeShapeType="1"/>
            </p:cNvSpPr>
            <p:nvPr/>
          </p:nvSpPr>
          <p:spPr bwMode="auto">
            <a:xfrm flipV="1">
              <a:off x="1833384" y="4084486"/>
              <a:ext cx="68580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77" name="Group 83"/>
            <p:cNvGrpSpPr>
              <a:grpSpLocks/>
            </p:cNvGrpSpPr>
            <p:nvPr/>
          </p:nvGrpSpPr>
          <p:grpSpPr bwMode="auto">
            <a:xfrm>
              <a:off x="3281184" y="2014386"/>
              <a:ext cx="2743200" cy="1308100"/>
              <a:chOff x="1651" y="1065"/>
              <a:chExt cx="1728" cy="824"/>
            </a:xfrm>
          </p:grpSpPr>
          <p:sp>
            <p:nvSpPr>
              <p:cNvPr id="31789" name="Line 43"/>
              <p:cNvSpPr>
                <a:spLocks noChangeShapeType="1"/>
              </p:cNvSpPr>
              <p:nvPr/>
            </p:nvSpPr>
            <p:spPr bwMode="auto">
              <a:xfrm flipV="1">
                <a:off x="1699" y="1217"/>
                <a:ext cx="1008" cy="28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Line 44"/>
              <p:cNvSpPr>
                <a:spLocks noChangeShapeType="1"/>
              </p:cNvSpPr>
              <p:nvPr/>
            </p:nvSpPr>
            <p:spPr bwMode="auto">
              <a:xfrm flipV="1">
                <a:off x="2619" y="1073"/>
                <a:ext cx="760" cy="359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1" name="Line 45"/>
              <p:cNvSpPr>
                <a:spLocks noChangeShapeType="1"/>
              </p:cNvSpPr>
              <p:nvPr/>
            </p:nvSpPr>
            <p:spPr bwMode="auto">
              <a:xfrm flipV="1">
                <a:off x="1651" y="1073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2" name="Line 46"/>
              <p:cNvSpPr>
                <a:spLocks noChangeShapeType="1"/>
              </p:cNvSpPr>
              <p:nvPr/>
            </p:nvSpPr>
            <p:spPr bwMode="auto">
              <a:xfrm flipV="1">
                <a:off x="1699" y="1409"/>
                <a:ext cx="960" cy="48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3" name="Line 47"/>
              <p:cNvSpPr>
                <a:spLocks noChangeShapeType="1"/>
              </p:cNvSpPr>
              <p:nvPr/>
            </p:nvSpPr>
            <p:spPr bwMode="auto">
              <a:xfrm>
                <a:off x="2730" y="1065"/>
                <a:ext cx="649" cy="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Line 48"/>
              <p:cNvSpPr>
                <a:spLocks noChangeShapeType="1"/>
              </p:cNvSpPr>
              <p:nvPr/>
            </p:nvSpPr>
            <p:spPr bwMode="auto">
              <a:xfrm flipV="1">
                <a:off x="2659" y="1073"/>
                <a:ext cx="720" cy="153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78" name="Line 51"/>
            <p:cNvSpPr>
              <a:spLocks noChangeShapeType="1"/>
            </p:cNvSpPr>
            <p:nvPr/>
          </p:nvSpPr>
          <p:spPr bwMode="auto">
            <a:xfrm flipV="1">
              <a:off x="1831796" y="3398686"/>
              <a:ext cx="11985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Line 65"/>
            <p:cNvSpPr>
              <a:spLocks noChangeShapeType="1"/>
            </p:cNvSpPr>
            <p:nvPr/>
          </p:nvSpPr>
          <p:spPr bwMode="auto">
            <a:xfrm>
              <a:off x="1757184" y="2484286"/>
              <a:ext cx="0" cy="838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Line 66"/>
            <p:cNvSpPr>
              <a:spLocks noChangeShapeType="1"/>
            </p:cNvSpPr>
            <p:nvPr/>
          </p:nvSpPr>
          <p:spPr bwMode="auto">
            <a:xfrm>
              <a:off x="1757184" y="4846486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81" name="Group 67"/>
            <p:cNvGrpSpPr>
              <a:grpSpLocks/>
            </p:cNvGrpSpPr>
            <p:nvPr/>
          </p:nvGrpSpPr>
          <p:grpSpPr bwMode="auto">
            <a:xfrm>
              <a:off x="1276173" y="2987523"/>
              <a:ext cx="442913" cy="2330450"/>
              <a:chOff x="81" y="2045"/>
              <a:chExt cx="279" cy="1468"/>
            </a:xfrm>
          </p:grpSpPr>
          <p:sp>
            <p:nvSpPr>
              <p:cNvPr id="31786" name="Rectangle 68"/>
              <p:cNvSpPr>
                <a:spLocks noChangeArrowheads="1"/>
              </p:cNvSpPr>
              <p:nvPr/>
            </p:nvSpPr>
            <p:spPr bwMode="auto">
              <a:xfrm>
                <a:off x="100" y="3149"/>
                <a:ext cx="20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7" name="Rectangle 69"/>
              <p:cNvSpPr>
                <a:spLocks noChangeArrowheads="1"/>
              </p:cNvSpPr>
              <p:nvPr/>
            </p:nvSpPr>
            <p:spPr bwMode="auto">
              <a:xfrm>
                <a:off x="81" y="2597"/>
                <a:ext cx="23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8" name="Rectangle 70"/>
              <p:cNvSpPr>
                <a:spLocks noChangeArrowheads="1"/>
              </p:cNvSpPr>
              <p:nvPr/>
            </p:nvSpPr>
            <p:spPr bwMode="auto">
              <a:xfrm>
                <a:off x="158" y="2045"/>
                <a:ext cx="20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782" name="Group 71"/>
            <p:cNvGrpSpPr>
              <a:grpSpLocks/>
            </p:cNvGrpSpPr>
            <p:nvPr/>
          </p:nvGrpSpPr>
          <p:grpSpPr bwMode="auto">
            <a:xfrm>
              <a:off x="1757184" y="3322486"/>
              <a:ext cx="76200" cy="1524000"/>
              <a:chOff x="384" y="2256"/>
              <a:chExt cx="48" cy="960"/>
            </a:xfrm>
          </p:grpSpPr>
          <p:sp>
            <p:nvSpPr>
              <p:cNvPr id="31783" name="Oval 72"/>
              <p:cNvSpPr>
                <a:spLocks noChangeArrowheads="1"/>
              </p:cNvSpPr>
              <p:nvPr/>
            </p:nvSpPr>
            <p:spPr bwMode="auto">
              <a:xfrm>
                <a:off x="384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784" name="Oval 73"/>
              <p:cNvSpPr>
                <a:spLocks noChangeArrowheads="1"/>
              </p:cNvSpPr>
              <p:nvPr/>
            </p:nvSpPr>
            <p:spPr bwMode="auto">
              <a:xfrm>
                <a:off x="384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785" name="Oval 74"/>
              <p:cNvSpPr>
                <a:spLocks noChangeArrowheads="1"/>
              </p:cNvSpPr>
              <p:nvPr/>
            </p:nvSpPr>
            <p:spPr bwMode="auto">
              <a:xfrm>
                <a:off x="38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2" name="Text Box 36"/>
          <p:cNvSpPr txBox="1">
            <a:spLocks noChangeArrowheads="1"/>
          </p:cNvSpPr>
          <p:nvPr/>
        </p:nvSpPr>
        <p:spPr bwMode="auto">
          <a:xfrm>
            <a:off x="279400" y="3278188"/>
            <a:ext cx="511651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菲涅耳半波带法</a:t>
            </a:r>
          </a:p>
        </p:txBody>
      </p:sp>
      <p:sp>
        <p:nvSpPr>
          <p:cNvPr id="203" name="AutoShape 8"/>
          <p:cNvSpPr>
            <a:spLocks/>
          </p:cNvSpPr>
          <p:nvPr/>
        </p:nvSpPr>
        <p:spPr bwMode="auto">
          <a:xfrm>
            <a:off x="255588" y="4259263"/>
            <a:ext cx="273050" cy="758825"/>
          </a:xfrm>
          <a:prstGeom prst="leftBrace">
            <a:avLst>
              <a:gd name="adj1" fmla="val 18308"/>
              <a:gd name="adj2" fmla="val 48912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0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715036"/>
              </p:ext>
            </p:extLst>
          </p:nvPr>
        </p:nvGraphicFramePr>
        <p:xfrm>
          <a:off x="565150" y="3792538"/>
          <a:ext cx="40830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6" name="Equation" r:id="rId17" imgW="3429068" imgH="552420" progId="Equation.DSMT4">
                  <p:embed/>
                </p:oleObj>
              </mc:Choice>
              <mc:Fallback>
                <p:oleObj name="Equation" r:id="rId17" imgW="3429068" imgH="5524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792538"/>
                        <a:ext cx="408305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601946"/>
              </p:ext>
            </p:extLst>
          </p:nvPr>
        </p:nvGraphicFramePr>
        <p:xfrm>
          <a:off x="584200" y="4670425"/>
          <a:ext cx="32559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7" name="Equation" r:id="rId19" imgW="2762379" imgH="190620" progId="Equation.DSMT4">
                  <p:embed/>
                </p:oleObj>
              </mc:Choice>
              <mc:Fallback>
                <p:oleObj name="Equation" r:id="rId19" imgW="2762379" imgH="1906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670425"/>
                        <a:ext cx="32559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" name="Object 11"/>
          <p:cNvGraphicFramePr>
            <a:graphicFrameLocks noChangeAspect="1"/>
          </p:cNvGraphicFramePr>
          <p:nvPr/>
        </p:nvGraphicFramePr>
        <p:xfrm>
          <a:off x="612775" y="5356225"/>
          <a:ext cx="20288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8" name="Equation" r:id="rId21" imgW="1308100" imgH="279400" progId="Equation.DSMT4">
                  <p:embed/>
                </p:oleObj>
              </mc:Choice>
              <mc:Fallback>
                <p:oleObj name="Equation" r:id="rId21" imgW="13081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356225"/>
                        <a:ext cx="20288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" name="Text Box 14"/>
          <p:cNvSpPr txBox="1">
            <a:spLocks noChangeArrowheads="1"/>
          </p:cNvSpPr>
          <p:nvPr/>
        </p:nvSpPr>
        <p:spPr bwMode="auto">
          <a:xfrm>
            <a:off x="3711575" y="581501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中央明纹</a:t>
            </a:r>
          </a:p>
        </p:txBody>
      </p:sp>
      <p:graphicFrame>
        <p:nvGraphicFramePr>
          <p:cNvPr id="7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14893"/>
              </p:ext>
            </p:extLst>
          </p:nvPr>
        </p:nvGraphicFramePr>
        <p:xfrm>
          <a:off x="565150" y="5889625"/>
          <a:ext cx="26638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9" name="Equation" r:id="rId23" imgW="2533577" imgH="333450" progId="Equation.DSMT4">
                  <p:embed/>
                </p:oleObj>
              </mc:Choice>
              <mc:Fallback>
                <p:oleObj name="Equation" r:id="rId23" imgW="2533577" imgH="33345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889625"/>
                        <a:ext cx="26638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108" grpId="0"/>
      <p:bldP spid="113" grpId="0"/>
      <p:bldP spid="202" grpId="0"/>
      <p:bldP spid="203" grpId="0" animBg="1"/>
      <p:bldP spid="20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74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26</a:t>
            </a:r>
            <a:endParaRPr lang="en-US" altLang="zh-CN" sz="1800" b="1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3565525" y="65088"/>
            <a:ext cx="2560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内容回顾</a:t>
            </a:r>
          </a:p>
        </p:txBody>
      </p:sp>
      <p:sp>
        <p:nvSpPr>
          <p:cNvPr id="32781" name="矩形 71"/>
          <p:cNvSpPr>
            <a:spLocks noChangeArrowheads="1"/>
          </p:cNvSpPr>
          <p:nvPr/>
        </p:nvSpPr>
        <p:spPr bwMode="auto">
          <a:xfrm>
            <a:off x="239713" y="4098925"/>
            <a:ext cx="2089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ea typeface="黑体" panose="02010609060101010101" pitchFamily="49" charset="-122"/>
              </a:rPr>
              <a:t>条纹宽度</a:t>
            </a:r>
            <a:endParaRPr lang="en-US" altLang="zh-CN" sz="2800" b="1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00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39974"/>
              </p:ext>
            </p:extLst>
          </p:nvPr>
        </p:nvGraphicFramePr>
        <p:xfrm>
          <a:off x="1433513" y="4914900"/>
          <a:ext cx="173831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Equation" r:id="rId3" imgW="952489" imgH="266760" progId="Equation.DSMT4">
                  <p:embed/>
                </p:oleObj>
              </mc:Choice>
              <mc:Fallback>
                <p:oleObj name="Equation" r:id="rId3" imgW="952489" imgH="26676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914900"/>
                        <a:ext cx="1738312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" name="Text Box 108"/>
          <p:cNvSpPr txBox="1">
            <a:spLocks noChangeArrowheads="1"/>
          </p:cNvSpPr>
          <p:nvPr/>
        </p:nvSpPr>
        <p:spPr bwMode="auto">
          <a:xfrm>
            <a:off x="347663" y="4538663"/>
            <a:ext cx="4535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方正书宋简体"/>
              </a:rPr>
              <a:t>中央主极大</a:t>
            </a:r>
            <a:r>
              <a:rPr lang="zh-CN" altLang="en-US" sz="2800" b="1">
                <a:solidFill>
                  <a:schemeClr val="tx1"/>
                </a:solidFill>
                <a:latin typeface="方正书宋简体"/>
              </a:rPr>
              <a:t>条纹的宽度 </a:t>
            </a:r>
          </a:p>
        </p:txBody>
      </p:sp>
      <p:graphicFrame>
        <p:nvGraphicFramePr>
          <p:cNvPr id="302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6748"/>
              </p:ext>
            </p:extLst>
          </p:nvPr>
        </p:nvGraphicFramePr>
        <p:xfrm>
          <a:off x="5018088" y="4887913"/>
          <a:ext cx="15430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Equation" r:id="rId5" imgW="723956" imgH="266760" progId="Equation.DSMT4">
                  <p:embed/>
                </p:oleObj>
              </mc:Choice>
              <mc:Fallback>
                <p:oleObj name="Equation" r:id="rId5" imgW="723956" imgH="26676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4887913"/>
                        <a:ext cx="15430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" name="矩形 304"/>
          <p:cNvSpPr>
            <a:spLocks noChangeArrowheads="1"/>
          </p:cNvSpPr>
          <p:nvPr/>
        </p:nvSpPr>
        <p:spPr bwMode="auto">
          <a:xfrm>
            <a:off x="377825" y="5092700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角宽度</a:t>
            </a:r>
          </a:p>
        </p:txBody>
      </p:sp>
      <p:sp>
        <p:nvSpPr>
          <p:cNvPr id="306" name="矩形 305"/>
          <p:cNvSpPr>
            <a:spLocks noChangeArrowheads="1"/>
          </p:cNvSpPr>
          <p:nvPr/>
        </p:nvSpPr>
        <p:spPr bwMode="auto">
          <a:xfrm>
            <a:off x="4110038" y="5099050"/>
            <a:ext cx="110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线宽度</a:t>
            </a:r>
          </a:p>
        </p:txBody>
      </p:sp>
      <p:sp>
        <p:nvSpPr>
          <p:cNvPr id="307" name="Text Box 2"/>
          <p:cNvSpPr txBox="1">
            <a:spLocks noChangeArrowheads="1"/>
          </p:cNvSpPr>
          <p:nvPr/>
        </p:nvSpPr>
        <p:spPr bwMode="auto">
          <a:xfrm>
            <a:off x="322263" y="56086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方正书宋简体"/>
              </a:rPr>
              <a:t>次极大</a:t>
            </a:r>
            <a:r>
              <a:rPr lang="zh-CN" altLang="en-US" sz="2800" b="1">
                <a:solidFill>
                  <a:schemeClr val="tx1"/>
                </a:solidFill>
                <a:latin typeface="方正书宋简体"/>
              </a:rPr>
              <a:t>条纹的宽度 </a:t>
            </a:r>
          </a:p>
        </p:txBody>
      </p:sp>
      <p:graphicFrame>
        <p:nvGraphicFramePr>
          <p:cNvPr id="308" name="Object 77"/>
          <p:cNvGraphicFramePr>
            <a:graphicFrameLocks noChangeAspect="1"/>
          </p:cNvGraphicFramePr>
          <p:nvPr/>
        </p:nvGraphicFramePr>
        <p:xfrm>
          <a:off x="5516563" y="5946775"/>
          <a:ext cx="22542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MathType 6.0 Equation" r:id="rId7" imgW="952489" imgH="266760" progId="Equation.DSMT4">
                  <p:embed/>
                </p:oleObj>
              </mc:Choice>
              <mc:Fallback>
                <p:oleObj name="MathType 6.0 Equation" r:id="rId7" imgW="952489" imgH="26676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5946775"/>
                        <a:ext cx="22542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" name="Object 116"/>
          <p:cNvGraphicFramePr>
            <a:graphicFrameLocks noChangeAspect="1"/>
          </p:cNvGraphicFramePr>
          <p:nvPr/>
        </p:nvGraphicFramePr>
        <p:xfrm>
          <a:off x="1444625" y="5961063"/>
          <a:ext cx="23463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MathType 6.0 Equation" r:id="rId9" imgW="1047846" imgH="266760" progId="Equation.DSMT4">
                  <p:embed/>
                </p:oleObj>
              </mc:Choice>
              <mc:Fallback>
                <p:oleObj name="MathType 6.0 Equation" r:id="rId9" imgW="1047846" imgH="26676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5961063"/>
                        <a:ext cx="23463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" name="矩形 310"/>
          <p:cNvSpPr>
            <a:spLocks noChangeArrowheads="1"/>
          </p:cNvSpPr>
          <p:nvPr/>
        </p:nvSpPr>
        <p:spPr bwMode="auto">
          <a:xfrm>
            <a:off x="377825" y="6176963"/>
            <a:ext cx="1108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角宽度</a:t>
            </a:r>
          </a:p>
        </p:txBody>
      </p:sp>
      <p:sp>
        <p:nvSpPr>
          <p:cNvPr id="312" name="矩形 311"/>
          <p:cNvSpPr>
            <a:spLocks noChangeArrowheads="1"/>
          </p:cNvSpPr>
          <p:nvPr/>
        </p:nvSpPr>
        <p:spPr bwMode="auto">
          <a:xfrm>
            <a:off x="4552950" y="6165850"/>
            <a:ext cx="1106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线宽度</a:t>
            </a:r>
          </a:p>
        </p:txBody>
      </p:sp>
      <p:graphicFrame>
        <p:nvGraphicFramePr>
          <p:cNvPr id="182" name="Object 123"/>
          <p:cNvGraphicFramePr>
            <a:graphicFrameLocks noChangeAspect="1"/>
          </p:cNvGraphicFramePr>
          <p:nvPr/>
        </p:nvGraphicFramePr>
        <p:xfrm>
          <a:off x="2603500" y="963613"/>
          <a:ext cx="174783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MathType 6.0 Equation" r:id="rId11" imgW="685868" imgH="266760" progId="Equation.DSMT4">
                  <p:embed/>
                </p:oleObj>
              </mc:Choice>
              <mc:Fallback>
                <p:oleObj name="MathType 6.0 Equation" r:id="rId11" imgW="685868" imgH="26676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963613"/>
                        <a:ext cx="174783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Object 307"/>
          <p:cNvGraphicFramePr>
            <a:graphicFrameLocks noChangeAspect="1"/>
          </p:cNvGraphicFramePr>
          <p:nvPr/>
        </p:nvGraphicFramePr>
        <p:xfrm>
          <a:off x="282575" y="844550"/>
          <a:ext cx="21923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MathType 6.0 Equation" r:id="rId13" imgW="952489" imgH="342900" progId="Equation.DSMT4">
                  <p:embed/>
                </p:oleObj>
              </mc:Choice>
              <mc:Fallback>
                <p:oleObj name="MathType 6.0 Equation" r:id="rId13" imgW="952489" imgH="342900" progId="Equation.DSMT4">
                  <p:embed/>
                  <p:pic>
                    <p:nvPicPr>
                      <p:cNvPr id="0" name="Object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844550"/>
                        <a:ext cx="21923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Rectangle 2"/>
          <p:cNvSpPr>
            <a:spLocks noChangeArrowheads="1"/>
          </p:cNvSpPr>
          <p:nvPr/>
        </p:nvSpPr>
        <p:spPr bwMode="auto">
          <a:xfrm>
            <a:off x="190500" y="461963"/>
            <a:ext cx="2544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强度分布</a:t>
            </a:r>
          </a:p>
        </p:txBody>
      </p:sp>
      <p:pic>
        <p:nvPicPr>
          <p:cNvPr id="185" name="图片 18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7" r="6931"/>
          <a:stretch>
            <a:fillRect/>
          </a:stretch>
        </p:blipFill>
        <p:spPr bwMode="auto">
          <a:xfrm>
            <a:off x="8582025" y="438150"/>
            <a:ext cx="354013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094657"/>
              </p:ext>
            </p:extLst>
          </p:nvPr>
        </p:nvGraphicFramePr>
        <p:xfrm>
          <a:off x="3881438" y="3578225"/>
          <a:ext cx="17145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Equation" r:id="rId16" imgW="742866" imgH="76140" progId="Equation.DSMT4">
                  <p:embed/>
                </p:oleObj>
              </mc:Choice>
              <mc:Fallback>
                <p:oleObj name="Equation" r:id="rId16" imgW="742866" imgH="761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3578225"/>
                        <a:ext cx="17145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Text Box 65"/>
          <p:cNvSpPr txBox="1">
            <a:spLocks noChangeArrowheads="1"/>
          </p:cNvSpPr>
          <p:nvPr/>
        </p:nvSpPr>
        <p:spPr bwMode="auto">
          <a:xfrm>
            <a:off x="266700" y="354171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衍射极小：</a:t>
            </a:r>
          </a:p>
        </p:txBody>
      </p:sp>
      <p:graphicFrame>
        <p:nvGraphicFramePr>
          <p:cNvPr id="188" name="Object 81"/>
          <p:cNvGraphicFramePr>
            <a:graphicFrameLocks noChangeAspect="1"/>
          </p:cNvGraphicFramePr>
          <p:nvPr/>
        </p:nvGraphicFramePr>
        <p:xfrm>
          <a:off x="2038350" y="3586163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MathType 6.0 Equation" r:id="rId18" imgW="762045" imgH="76140" progId="Equation.DSMT4">
                  <p:embed/>
                </p:oleObj>
              </mc:Choice>
              <mc:Fallback>
                <p:oleObj name="MathType 6.0 Equation" r:id="rId18" imgW="762045" imgH="7614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586163"/>
                        <a:ext cx="175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" name="Text Box 36"/>
          <p:cNvSpPr txBox="1">
            <a:spLocks noChangeArrowheads="1"/>
          </p:cNvSpPr>
          <p:nvPr/>
        </p:nvSpPr>
        <p:spPr bwMode="auto">
          <a:xfrm>
            <a:off x="142875" y="1851025"/>
            <a:ext cx="21034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明暗条件</a:t>
            </a:r>
          </a:p>
        </p:txBody>
      </p:sp>
      <p:sp>
        <p:nvSpPr>
          <p:cNvPr id="190" name="Text Box 84"/>
          <p:cNvSpPr txBox="1">
            <a:spLocks noChangeArrowheads="1"/>
          </p:cNvSpPr>
          <p:nvPr/>
        </p:nvSpPr>
        <p:spPr bwMode="auto">
          <a:xfrm>
            <a:off x="215900" y="2366963"/>
            <a:ext cx="16271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主极大：</a:t>
            </a:r>
          </a:p>
        </p:txBody>
      </p:sp>
      <p:graphicFrame>
        <p:nvGraphicFramePr>
          <p:cNvPr id="191" name="Object 98"/>
          <p:cNvGraphicFramePr>
            <a:graphicFrameLocks noChangeAspect="1"/>
          </p:cNvGraphicFramePr>
          <p:nvPr/>
        </p:nvGraphicFramePr>
        <p:xfrm>
          <a:off x="1692275" y="2416175"/>
          <a:ext cx="243363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0" name="MathType 6.0 Equation" r:id="rId20" imgW="1181021" imgH="104760" progId="Equation.DSMT4">
                  <p:embed/>
                </p:oleObj>
              </mc:Choice>
              <mc:Fallback>
                <p:oleObj name="MathType 6.0 Equation" r:id="rId20" imgW="1181021" imgH="10476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16175"/>
                        <a:ext cx="243363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Object 81"/>
          <p:cNvGraphicFramePr>
            <a:graphicFrameLocks noChangeAspect="1"/>
          </p:cNvGraphicFramePr>
          <p:nvPr/>
        </p:nvGraphicFramePr>
        <p:xfrm>
          <a:off x="2433638" y="2778125"/>
          <a:ext cx="26527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1" name="MathType 6.0 Equation" r:id="rId22" imgW="1219110" imgH="266760" progId="Equation.DSMT4">
                  <p:embed/>
                </p:oleObj>
              </mc:Choice>
              <mc:Fallback>
                <p:oleObj name="MathType 6.0 Equation" r:id="rId22" imgW="1219110" imgH="26676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778125"/>
                        <a:ext cx="26527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" name="Text Box 82"/>
          <p:cNvSpPr txBox="1">
            <a:spLocks noChangeArrowheads="1"/>
          </p:cNvSpPr>
          <p:nvPr/>
        </p:nvSpPr>
        <p:spPr bwMode="auto">
          <a:xfrm>
            <a:off x="231775" y="29384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</a:rPr>
              <a:t>衍射次极大：</a:t>
            </a:r>
          </a:p>
        </p:txBody>
      </p:sp>
      <p:graphicFrame>
        <p:nvGraphicFramePr>
          <p:cNvPr id="194" name="Object 60"/>
          <p:cNvGraphicFramePr>
            <a:graphicFrameLocks noChangeAspect="1"/>
          </p:cNvGraphicFramePr>
          <p:nvPr/>
        </p:nvGraphicFramePr>
        <p:xfrm>
          <a:off x="5106988" y="2960688"/>
          <a:ext cx="1590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2" name="MathType 6.0 Equation" r:id="rId24" imgW="742866" imgH="76140" progId="Equation.DSMT4">
                  <p:embed/>
                </p:oleObj>
              </mc:Choice>
              <mc:Fallback>
                <p:oleObj name="MathType 6.0 Equation" r:id="rId24" imgW="742866" imgH="7614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2960688"/>
                        <a:ext cx="15906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96" name="图片 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461963"/>
            <a:ext cx="33274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/>
      <p:bldP spid="301" grpId="0"/>
      <p:bldP spid="305" grpId="0"/>
      <p:bldP spid="306" grpId="0"/>
      <p:bldP spid="307" grpId="0"/>
      <p:bldP spid="311" grpId="0"/>
      <p:bldP spid="312" grpId="0"/>
      <p:bldP spid="184" grpId="0"/>
      <p:bldP spid="187" grpId="0"/>
      <p:bldP spid="189" grpId="0"/>
      <p:bldP spid="190" grpId="0"/>
      <p:bldP spid="1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331788"/>
            <a:ext cx="78089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节</a:t>
            </a:r>
            <a:r>
              <a:rPr kumimoji="1" lang="zh-CN" altLang="en-US" sz="1800" b="1">
                <a:solidFill>
                  <a:schemeClr val="tx1"/>
                </a:solidFill>
              </a:rPr>
              <a:t>   </a:t>
            </a:r>
            <a:r>
              <a:rPr kumimoji="1" lang="zh-CN" altLang="en-US" b="1">
                <a:solidFill>
                  <a:schemeClr val="tx1"/>
                </a:solidFill>
              </a:rPr>
              <a:t>双缝衍射与干涉</a:t>
            </a:r>
            <a:br>
              <a:rPr kumimoji="1" lang="zh-CN" altLang="en-US" b="1">
                <a:solidFill>
                  <a:schemeClr val="tx1"/>
                </a:solidFill>
              </a:rPr>
            </a:br>
            <a:r>
              <a:rPr kumimoji="1" lang="zh-CN" altLang="en-US" b="1">
                <a:solidFill>
                  <a:schemeClr val="tx1"/>
                </a:solidFill>
              </a:rPr>
              <a:t> </a:t>
            </a: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Diffraction and Interference by a Double Slit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5088" y="1443038"/>
            <a:ext cx="2279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衍射装置</a:t>
            </a:r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17</a:t>
            </a:r>
            <a:endParaRPr lang="en-US" altLang="zh-CN" sz="1800"/>
          </a:p>
        </p:txBody>
      </p:sp>
      <p:sp>
        <p:nvSpPr>
          <p:cNvPr id="28" name="圆角矩形 27">
            <a:extLst>
              <a:ext uri="{FF2B5EF4-FFF2-40B4-BE49-F238E27FC236}"/>
            </a:extLst>
          </p:cNvPr>
          <p:cNvSpPr/>
          <p:nvPr/>
        </p:nvSpPr>
        <p:spPr>
          <a:xfrm>
            <a:off x="493488" y="2177143"/>
            <a:ext cx="8244114" cy="4354286"/>
          </a:xfrm>
          <a:prstGeom prst="roundRect">
            <a:avLst/>
          </a:prstGeom>
          <a:solidFill>
            <a:srgbClr val="00006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/>
            </a:extLst>
          </p:cNvPr>
          <p:cNvCxnSpPr/>
          <p:nvPr/>
        </p:nvCxnSpPr>
        <p:spPr>
          <a:xfrm>
            <a:off x="623888" y="4151313"/>
            <a:ext cx="7532687" cy="1587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31"/>
          <p:cNvGrpSpPr>
            <a:grpSpLocks/>
          </p:cNvGrpSpPr>
          <p:nvPr/>
        </p:nvGrpSpPr>
        <p:grpSpPr bwMode="auto">
          <a:xfrm>
            <a:off x="3236913" y="2801938"/>
            <a:ext cx="179387" cy="2676525"/>
            <a:chOff x="3236687" y="2801253"/>
            <a:chExt cx="180000" cy="2677148"/>
          </a:xfrm>
        </p:grpSpPr>
        <p:sp>
          <p:nvSpPr>
            <p:cNvPr id="32" name="矩形 3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236687" y="2801253"/>
              <a:ext cx="174172" cy="100800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236687" y="4470401"/>
              <a:ext cx="174172" cy="1008000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236687" y="3962400"/>
              <a:ext cx="180000" cy="362857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35" name="组合 32"/>
          <p:cNvGrpSpPr>
            <a:grpSpLocks/>
          </p:cNvGrpSpPr>
          <p:nvPr/>
        </p:nvGrpSpPr>
        <p:grpSpPr bwMode="auto">
          <a:xfrm>
            <a:off x="1204913" y="3033713"/>
            <a:ext cx="1901825" cy="2236787"/>
            <a:chOff x="1204688" y="3033488"/>
            <a:chExt cx="1901372" cy="2236787"/>
          </a:xfrm>
        </p:grpSpPr>
        <p:cxnSp>
          <p:nvCxnSpPr>
            <p:cNvPr id="36" name="直接箭头连接符 35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218972" y="3033488"/>
              <a:ext cx="1872804" cy="158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233256" y="3482750"/>
              <a:ext cx="1872804" cy="158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218972" y="3905025"/>
              <a:ext cx="1872804" cy="158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218972" y="4368575"/>
              <a:ext cx="1872804" cy="158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233256" y="4833713"/>
              <a:ext cx="1872804" cy="158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204688" y="5268688"/>
              <a:ext cx="1872804" cy="158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椭圆 41">
            <a:extLst>
              <a:ext uri="{FF2B5EF4-FFF2-40B4-BE49-F238E27FC236}"/>
            </a:extLst>
          </p:cNvPr>
          <p:cNvSpPr/>
          <p:nvPr/>
        </p:nvSpPr>
        <p:spPr>
          <a:xfrm>
            <a:off x="3570516" y="2902856"/>
            <a:ext cx="333828" cy="246742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3" name="矩形 42">
            <a:extLst>
              <a:ext uri="{FF2B5EF4-FFF2-40B4-BE49-F238E27FC236}"/>
            </a:extLst>
          </p:cNvPr>
          <p:cNvSpPr/>
          <p:nvPr/>
        </p:nvSpPr>
        <p:spPr>
          <a:xfrm>
            <a:off x="7910289" y="2423886"/>
            <a:ext cx="174171" cy="343988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4" name="TextBox 19"/>
          <p:cNvSpPr txBox="1">
            <a:spLocks noChangeArrowheads="1"/>
          </p:cNvSpPr>
          <p:nvPr/>
        </p:nvSpPr>
        <p:spPr bwMode="auto">
          <a:xfrm>
            <a:off x="2816225" y="5748338"/>
            <a:ext cx="985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</a:rPr>
              <a:t>双缝</a:t>
            </a: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4021138" y="5732463"/>
            <a:ext cx="985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</a:rPr>
              <a:t>透镜</a:t>
            </a:r>
          </a:p>
        </p:txBody>
      </p:sp>
      <p:sp>
        <p:nvSpPr>
          <p:cNvPr id="46" name="TextBox 21"/>
          <p:cNvSpPr txBox="1">
            <a:spLocks noChangeArrowheads="1"/>
          </p:cNvSpPr>
          <p:nvPr/>
        </p:nvSpPr>
        <p:spPr bwMode="auto">
          <a:xfrm>
            <a:off x="7546975" y="5921375"/>
            <a:ext cx="987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</a:rPr>
              <a:t>光屏</a:t>
            </a:r>
          </a:p>
        </p:txBody>
      </p:sp>
      <p:cxnSp>
        <p:nvCxnSpPr>
          <p:cNvPr id="47" name="直接箭头连接符 46">
            <a:extLst>
              <a:ext uri="{FF2B5EF4-FFF2-40B4-BE49-F238E27FC236}"/>
            </a:extLst>
          </p:cNvPr>
          <p:cNvCxnSpPr/>
          <p:nvPr/>
        </p:nvCxnSpPr>
        <p:spPr>
          <a:xfrm rot="16200000" flipH="1">
            <a:off x="5788025" y="3233738"/>
            <a:ext cx="0" cy="4216400"/>
          </a:xfrm>
          <a:prstGeom prst="straightConnector1">
            <a:avLst/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1" name="矩形 4"/>
          <p:cNvSpPr>
            <a:spLocks noChangeArrowheads="1"/>
          </p:cNvSpPr>
          <p:nvPr/>
        </p:nvSpPr>
        <p:spPr bwMode="auto">
          <a:xfrm>
            <a:off x="4606925" y="2401888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双缝夫琅禾费衍射</a:t>
            </a:r>
          </a:p>
        </p:txBody>
      </p:sp>
      <p:sp>
        <p:nvSpPr>
          <p:cNvPr id="49" name="矩形 48">
            <a:extLst>
              <a:ext uri="{FF2B5EF4-FFF2-40B4-BE49-F238E27FC236}"/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99050" y="4762500"/>
            <a:ext cx="1214756" cy="5232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2388" y="622300"/>
            <a:ext cx="3578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迈克尔逊干涉仪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5" y="917575"/>
            <a:ext cx="22828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34938" y="1247775"/>
            <a:ext cx="64198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严格垂直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M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形成</a:t>
            </a:r>
            <a:r>
              <a:rPr kumimoji="1"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厚度均匀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的薄膜,干涉条纹是</a:t>
            </a:r>
            <a:r>
              <a:rPr kumimoji="1"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等倾条纹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611188" y="2222500"/>
            <a:ext cx="4364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 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条纹外冒；反之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内缩。</a:t>
            </a:r>
          </a:p>
        </p:txBody>
      </p:sp>
      <p:pic>
        <p:nvPicPr>
          <p:cNvPr id="53" name="Picture 69" descr="17-18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2886075"/>
            <a:ext cx="8239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50" y="4065588"/>
            <a:ext cx="197802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28588" y="2974975"/>
            <a:ext cx="6746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不严格垂直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</a:t>
            </a: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M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  <a:sym typeface="Symbol" panose="05050102010706020507" pitchFamily="18" charset="2"/>
              </a:rPr>
              <a:t></a:t>
            </a:r>
            <a:r>
              <a:rPr kumimoji="1" lang="zh-CN" altLang="zh-CN"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1"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形成一空气隙</a:t>
            </a:r>
            <a:r>
              <a:rPr kumimoji="1"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劈尖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干涉条纹是</a:t>
            </a:r>
            <a:r>
              <a:rPr kumimoji="1"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等厚条纹</a:t>
            </a:r>
            <a:endParaRPr kumimoji="1"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5" name="Object 70"/>
          <p:cNvGraphicFramePr>
            <a:graphicFrameLocks noChangeAspect="1"/>
          </p:cNvGraphicFramePr>
          <p:nvPr/>
        </p:nvGraphicFramePr>
        <p:xfrm>
          <a:off x="7951788" y="5821363"/>
          <a:ext cx="1047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BMP 图象" r:id="rId6" imgW="2438095" imgH="2886478" progId="PBrush">
                  <p:embed/>
                </p:oleObj>
              </mc:Choice>
              <mc:Fallback>
                <p:oleObj name="BMP 图象" r:id="rId6" imgW="2438095" imgH="2886478" progId="PBrush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788" y="5821363"/>
                        <a:ext cx="1047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153988" y="4187825"/>
            <a:ext cx="65595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光程差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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= 2</a:t>
            </a:r>
            <a:r>
              <a:rPr kumimoji="1" lang="en-US" altLang="zh-CN" sz="2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sz="2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改变</a:t>
            </a:r>
            <a:r>
              <a:rPr kumimoji="1" lang="zh-CN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，明纹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暗纹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移动一级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kumimoji="1" lang="zh-CN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数出视场中明纹移动的</a:t>
            </a:r>
            <a:r>
              <a:rPr kumimoji="1" lang="zh-CN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数目</a:t>
            </a:r>
            <a:r>
              <a:rPr kumimoji="1" lang="en-US" altLang="zh-CN" sz="2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可算出</a:t>
            </a:r>
            <a:r>
              <a:rPr kumimoji="1" lang="en-US" altLang="zh-CN" sz="2800" b="1" i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1" lang="en-US" altLang="zh-CN" sz="2800" b="1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平移的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b="1" i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59" name="Object 6"/>
          <p:cNvGraphicFramePr>
            <a:graphicFrameLocks noChangeAspect="1"/>
          </p:cNvGraphicFramePr>
          <p:nvPr/>
        </p:nvGraphicFramePr>
        <p:xfrm>
          <a:off x="2687638" y="5572125"/>
          <a:ext cx="16287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MathType 6.0 Equation" r:id="rId8" imgW="1209655" imgH="581040" progId="Equation.DSMT4">
                  <p:embed/>
                </p:oleObj>
              </mc:Choice>
              <mc:Fallback>
                <p:oleObj name="MathType 6.0 Equation" r:id="rId8" imgW="1209655" imgH="581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5572125"/>
                        <a:ext cx="16287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ChangeArrowheads="1"/>
          </p:cNvSpPr>
          <p:nvPr/>
        </p:nvSpPr>
        <p:spPr bwMode="auto">
          <a:xfrm>
            <a:off x="3741738" y="17463"/>
            <a:ext cx="178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内容回顾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4" grpId="0" autoUpdateAnimBg="0"/>
      <p:bldP spid="5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01738" y="2652713"/>
            <a:ext cx="1066800" cy="2133600"/>
            <a:chOff x="480" y="1494"/>
            <a:chExt cx="672" cy="1386"/>
          </a:xfrm>
        </p:grpSpPr>
        <p:sp>
          <p:nvSpPr>
            <p:cNvPr id="34864" name="Line 3"/>
            <p:cNvSpPr>
              <a:spLocks noChangeShapeType="1"/>
            </p:cNvSpPr>
            <p:nvPr/>
          </p:nvSpPr>
          <p:spPr bwMode="auto">
            <a:xfrm>
              <a:off x="480" y="240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5" name="Line 4"/>
            <p:cNvSpPr>
              <a:spLocks noChangeShapeType="1"/>
            </p:cNvSpPr>
            <p:nvPr/>
          </p:nvSpPr>
          <p:spPr bwMode="auto">
            <a:xfrm>
              <a:off x="480" y="288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Line 5"/>
            <p:cNvSpPr>
              <a:spLocks noChangeShapeType="1"/>
            </p:cNvSpPr>
            <p:nvPr/>
          </p:nvSpPr>
          <p:spPr bwMode="auto">
            <a:xfrm>
              <a:off x="480" y="1494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Line 6"/>
            <p:cNvSpPr>
              <a:spLocks noChangeShapeType="1"/>
            </p:cNvSpPr>
            <p:nvPr/>
          </p:nvSpPr>
          <p:spPr bwMode="auto">
            <a:xfrm>
              <a:off x="480" y="2022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68538" y="2205038"/>
            <a:ext cx="1371600" cy="2581275"/>
            <a:chOff x="1152" y="1254"/>
            <a:chExt cx="864" cy="1626"/>
          </a:xfrm>
        </p:grpSpPr>
        <p:sp>
          <p:nvSpPr>
            <p:cNvPr id="34858" name="Line 8"/>
            <p:cNvSpPr>
              <a:spLocks noChangeShapeType="1"/>
            </p:cNvSpPr>
            <p:nvPr/>
          </p:nvSpPr>
          <p:spPr bwMode="auto">
            <a:xfrm flipV="1">
              <a:off x="1152" y="2160"/>
              <a:ext cx="81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9" name="Line 9"/>
            <p:cNvSpPr>
              <a:spLocks noChangeShapeType="1"/>
            </p:cNvSpPr>
            <p:nvPr/>
          </p:nvSpPr>
          <p:spPr bwMode="auto">
            <a:xfrm flipV="1">
              <a:off x="1200" y="2640"/>
              <a:ext cx="76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0" name="Line 10"/>
            <p:cNvSpPr>
              <a:spLocks noChangeShapeType="1"/>
            </p:cNvSpPr>
            <p:nvPr/>
          </p:nvSpPr>
          <p:spPr bwMode="auto">
            <a:xfrm flipV="1">
              <a:off x="1152" y="2400"/>
              <a:ext cx="81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1" name="Line 11"/>
            <p:cNvSpPr>
              <a:spLocks noChangeShapeType="1"/>
            </p:cNvSpPr>
            <p:nvPr/>
          </p:nvSpPr>
          <p:spPr bwMode="auto">
            <a:xfrm flipV="1">
              <a:off x="1152" y="1254"/>
              <a:ext cx="86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Line 12"/>
            <p:cNvSpPr>
              <a:spLocks noChangeShapeType="1"/>
            </p:cNvSpPr>
            <p:nvPr/>
          </p:nvSpPr>
          <p:spPr bwMode="auto">
            <a:xfrm flipV="1">
              <a:off x="1152" y="1734"/>
              <a:ext cx="86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Line 13"/>
            <p:cNvSpPr>
              <a:spLocks noChangeShapeType="1"/>
            </p:cNvSpPr>
            <p:nvPr/>
          </p:nvSpPr>
          <p:spPr bwMode="auto">
            <a:xfrm flipV="1">
              <a:off x="1152" y="1494"/>
              <a:ext cx="86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708400" y="2205038"/>
            <a:ext cx="3587750" cy="2200275"/>
            <a:chOff x="2112" y="1254"/>
            <a:chExt cx="2400" cy="1386"/>
          </a:xfrm>
        </p:grpSpPr>
        <p:sp>
          <p:nvSpPr>
            <p:cNvPr id="34852" name="Line 15"/>
            <p:cNvSpPr>
              <a:spLocks noChangeShapeType="1"/>
            </p:cNvSpPr>
            <p:nvPr/>
          </p:nvSpPr>
          <p:spPr bwMode="auto">
            <a:xfrm flipV="1">
              <a:off x="2112" y="1392"/>
              <a:ext cx="2352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16"/>
            <p:cNvSpPr>
              <a:spLocks noChangeShapeType="1"/>
            </p:cNvSpPr>
            <p:nvPr/>
          </p:nvSpPr>
          <p:spPr bwMode="auto">
            <a:xfrm flipV="1">
              <a:off x="2112" y="1392"/>
              <a:ext cx="2304" cy="9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Line 17"/>
            <p:cNvSpPr>
              <a:spLocks noChangeShapeType="1"/>
            </p:cNvSpPr>
            <p:nvPr/>
          </p:nvSpPr>
          <p:spPr bwMode="auto">
            <a:xfrm flipV="1">
              <a:off x="2112" y="1392"/>
              <a:ext cx="2304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5" name="Line 18"/>
            <p:cNvSpPr>
              <a:spLocks noChangeShapeType="1"/>
            </p:cNvSpPr>
            <p:nvPr/>
          </p:nvSpPr>
          <p:spPr bwMode="auto">
            <a:xfrm flipV="1">
              <a:off x="2112" y="1398"/>
              <a:ext cx="240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6" name="Line 19"/>
            <p:cNvSpPr>
              <a:spLocks noChangeShapeType="1"/>
            </p:cNvSpPr>
            <p:nvPr/>
          </p:nvSpPr>
          <p:spPr bwMode="auto">
            <a:xfrm>
              <a:off x="2112" y="1254"/>
              <a:ext cx="235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7" name="Line 20"/>
            <p:cNvSpPr>
              <a:spLocks noChangeShapeType="1"/>
            </p:cNvSpPr>
            <p:nvPr/>
          </p:nvSpPr>
          <p:spPr bwMode="auto">
            <a:xfrm flipV="1">
              <a:off x="2112" y="1398"/>
              <a:ext cx="235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911975" y="1966913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268538" y="1160463"/>
            <a:ext cx="5040312" cy="5222875"/>
            <a:chOff x="1152" y="576"/>
            <a:chExt cx="3360" cy="3312"/>
          </a:xfrm>
        </p:grpSpPr>
        <p:sp>
          <p:nvSpPr>
            <p:cNvPr id="34845" name="Line 23"/>
            <p:cNvSpPr>
              <a:spLocks noChangeShapeType="1"/>
            </p:cNvSpPr>
            <p:nvPr/>
          </p:nvSpPr>
          <p:spPr bwMode="auto">
            <a:xfrm>
              <a:off x="1152" y="816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6" name="Line 24"/>
            <p:cNvSpPr>
              <a:spLocks noChangeShapeType="1"/>
            </p:cNvSpPr>
            <p:nvPr/>
          </p:nvSpPr>
          <p:spPr bwMode="auto">
            <a:xfrm>
              <a:off x="1152" y="2880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Oval 2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12"/>
              <a:ext cx="144" cy="2544"/>
            </a:xfrm>
            <a:prstGeom prst="ellipse">
              <a:avLst/>
            </a:prstGeom>
            <a:solidFill>
              <a:srgbClr val="00FFFF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850" name="Line 26"/>
            <p:cNvSpPr>
              <a:spLocks noChangeShapeType="1"/>
            </p:cNvSpPr>
            <p:nvPr/>
          </p:nvSpPr>
          <p:spPr bwMode="auto">
            <a:xfrm>
              <a:off x="4512" y="576"/>
              <a:ext cx="0" cy="3312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1" name="Line 27"/>
            <p:cNvSpPr>
              <a:spLocks noChangeShapeType="1"/>
            </p:cNvSpPr>
            <p:nvPr/>
          </p:nvSpPr>
          <p:spPr bwMode="auto">
            <a:xfrm>
              <a:off x="1152" y="2016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65088" y="95250"/>
            <a:ext cx="414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3.2 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双缝衍射现象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430338" y="2652713"/>
            <a:ext cx="266700" cy="762000"/>
            <a:chOff x="624" y="1536"/>
            <a:chExt cx="168" cy="480"/>
          </a:xfrm>
        </p:grpSpPr>
        <p:sp>
          <p:nvSpPr>
            <p:cNvPr id="34843" name="Line 30"/>
            <p:cNvSpPr>
              <a:spLocks noChangeShapeType="1"/>
            </p:cNvSpPr>
            <p:nvPr/>
          </p:nvSpPr>
          <p:spPr bwMode="auto">
            <a:xfrm>
              <a:off x="624" y="1536"/>
              <a:ext cx="0" cy="4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Rectangle 31"/>
            <p:cNvSpPr>
              <a:spLocks noChangeArrowheads="1"/>
            </p:cNvSpPr>
            <p:nvPr/>
          </p:nvSpPr>
          <p:spPr bwMode="auto">
            <a:xfrm>
              <a:off x="672" y="1623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804863" y="2652713"/>
            <a:ext cx="396875" cy="1371600"/>
            <a:chOff x="230" y="1536"/>
            <a:chExt cx="250" cy="864"/>
          </a:xfrm>
        </p:grpSpPr>
        <p:sp>
          <p:nvSpPr>
            <p:cNvPr id="34841" name="Line 33"/>
            <p:cNvSpPr>
              <a:spLocks noChangeShapeType="1"/>
            </p:cNvSpPr>
            <p:nvPr/>
          </p:nvSpPr>
          <p:spPr bwMode="auto">
            <a:xfrm>
              <a:off x="480" y="1536"/>
              <a:ext cx="0" cy="86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Text Box 34"/>
            <p:cNvSpPr txBox="1">
              <a:spLocks noChangeArrowheads="1"/>
            </p:cNvSpPr>
            <p:nvPr/>
          </p:nvSpPr>
          <p:spPr bwMode="auto">
            <a:xfrm>
              <a:off x="230" y="17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658938" y="3414713"/>
            <a:ext cx="336550" cy="609600"/>
            <a:chOff x="768" y="2016"/>
            <a:chExt cx="212" cy="384"/>
          </a:xfrm>
        </p:grpSpPr>
        <p:sp>
          <p:nvSpPr>
            <p:cNvPr id="34839" name="Line 36"/>
            <p:cNvSpPr>
              <a:spLocks noChangeShapeType="1"/>
            </p:cNvSpPr>
            <p:nvPr/>
          </p:nvSpPr>
          <p:spPr bwMode="auto">
            <a:xfrm>
              <a:off x="768" y="2016"/>
              <a:ext cx="0" cy="38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Text Box 37"/>
            <p:cNvSpPr txBox="1">
              <a:spLocks noChangeArrowheads="1"/>
            </p:cNvSpPr>
            <p:nvPr/>
          </p:nvSpPr>
          <p:spPr bwMode="auto">
            <a:xfrm>
              <a:off x="768" y="20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446" name="Line 38"/>
          <p:cNvSpPr>
            <a:spLocks noChangeShapeType="1"/>
          </p:cNvSpPr>
          <p:nvPr/>
        </p:nvSpPr>
        <p:spPr bwMode="auto">
          <a:xfrm flipH="1">
            <a:off x="1049338" y="2652713"/>
            <a:ext cx="1219200" cy="158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 flipH="1">
            <a:off x="1125538" y="3429000"/>
            <a:ext cx="1219200" cy="158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 flipH="1">
            <a:off x="1049338" y="4024313"/>
            <a:ext cx="1219200" cy="158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68338" y="5014913"/>
            <a:ext cx="1243012" cy="471487"/>
            <a:chOff x="11" y="2976"/>
            <a:chExt cx="792" cy="297"/>
          </a:xfrm>
        </p:grpSpPr>
        <p:sp>
          <p:nvSpPr>
            <p:cNvPr id="34834" name="Rectangle 42"/>
            <p:cNvSpPr>
              <a:spLocks noChangeArrowheads="1"/>
            </p:cNvSpPr>
            <p:nvPr/>
          </p:nvSpPr>
          <p:spPr bwMode="auto">
            <a:xfrm>
              <a:off x="689" y="3002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5" name="Rectangle 43"/>
            <p:cNvSpPr>
              <a:spLocks noChangeArrowheads="1"/>
            </p:cNvSpPr>
            <p:nvPr/>
          </p:nvSpPr>
          <p:spPr bwMode="auto">
            <a:xfrm>
              <a:off x="369" y="3002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6" name="Rectangle 44"/>
            <p:cNvSpPr>
              <a:spLocks noChangeArrowheads="1"/>
            </p:cNvSpPr>
            <p:nvPr/>
          </p:nvSpPr>
          <p:spPr bwMode="auto">
            <a:xfrm>
              <a:off x="11" y="3002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7" name="Rectangle 45"/>
            <p:cNvSpPr>
              <a:spLocks noChangeArrowheads="1"/>
            </p:cNvSpPr>
            <p:nvPr/>
          </p:nvSpPr>
          <p:spPr bwMode="auto">
            <a:xfrm>
              <a:off x="524" y="297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8" name="Rectangle 46"/>
            <p:cNvSpPr>
              <a:spLocks noChangeArrowheads="1"/>
            </p:cNvSpPr>
            <p:nvPr/>
          </p:nvSpPr>
          <p:spPr bwMode="auto">
            <a:xfrm>
              <a:off x="194" y="2976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latin typeface="Symbol" panose="05050102010706020507" pitchFamily="18" charset="2"/>
                </a:rPr>
                <a:t>=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7455" name="Object 47"/>
          <p:cNvGraphicFramePr>
            <a:graphicFrameLocks noChangeAspect="1"/>
          </p:cNvGraphicFramePr>
          <p:nvPr/>
        </p:nvGraphicFramePr>
        <p:xfrm>
          <a:off x="7308850" y="1628775"/>
          <a:ext cx="109696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位图图像" r:id="rId3" imgW="961905" imgH="3343742" progId="Paint.Picture">
                  <p:embed/>
                </p:oleObj>
              </mc:Choice>
              <mc:Fallback>
                <p:oleObj name="位图图像" r:id="rId3" imgW="961905" imgH="3343742" progId="Paint.Picture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628775"/>
                        <a:ext cx="1096963" cy="3810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854075" y="828675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缝宽，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缝间距</a:t>
            </a:r>
          </a:p>
        </p:txBody>
      </p:sp>
      <p:sp>
        <p:nvSpPr>
          <p:cNvPr id="34833" name="Text Box 50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18</a:t>
            </a:r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 autoUpdateAnimBg="0"/>
      <p:bldP spid="17436" grpId="0" autoUpdateAnimBg="0"/>
      <p:bldP spid="17446" grpId="0" animBg="1"/>
      <p:bldP spid="17447" grpId="0" animBg="1"/>
      <p:bldP spid="17448" grpId="0" animBg="1"/>
      <p:bldP spid="1745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01738" y="2781300"/>
            <a:ext cx="1066800" cy="1930400"/>
            <a:chOff x="480" y="1572"/>
            <a:chExt cx="672" cy="1254"/>
          </a:xfrm>
        </p:grpSpPr>
        <p:sp>
          <p:nvSpPr>
            <p:cNvPr id="35881" name="Line 3"/>
            <p:cNvSpPr>
              <a:spLocks noChangeShapeType="1"/>
            </p:cNvSpPr>
            <p:nvPr/>
          </p:nvSpPr>
          <p:spPr bwMode="auto">
            <a:xfrm>
              <a:off x="480" y="2400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"/>
            <p:cNvSpPr>
              <a:spLocks noChangeShapeType="1"/>
            </p:cNvSpPr>
            <p:nvPr/>
          </p:nvSpPr>
          <p:spPr bwMode="auto">
            <a:xfrm>
              <a:off x="480" y="2826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5"/>
            <p:cNvSpPr>
              <a:spLocks noChangeShapeType="1"/>
            </p:cNvSpPr>
            <p:nvPr/>
          </p:nvSpPr>
          <p:spPr bwMode="auto">
            <a:xfrm>
              <a:off x="480" y="1572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6"/>
            <p:cNvSpPr>
              <a:spLocks noChangeShapeType="1"/>
            </p:cNvSpPr>
            <p:nvPr/>
          </p:nvSpPr>
          <p:spPr bwMode="auto">
            <a:xfrm>
              <a:off x="480" y="2022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68538" y="2335213"/>
            <a:ext cx="1371600" cy="2373312"/>
            <a:chOff x="1152" y="1254"/>
            <a:chExt cx="864" cy="1495"/>
          </a:xfrm>
        </p:grpSpPr>
        <p:sp>
          <p:nvSpPr>
            <p:cNvPr id="35879" name="Line 9"/>
            <p:cNvSpPr>
              <a:spLocks noChangeShapeType="1"/>
            </p:cNvSpPr>
            <p:nvPr/>
          </p:nvSpPr>
          <p:spPr bwMode="auto">
            <a:xfrm flipV="1">
              <a:off x="1200" y="2509"/>
              <a:ext cx="76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Line 11"/>
            <p:cNvSpPr>
              <a:spLocks noChangeShapeType="1"/>
            </p:cNvSpPr>
            <p:nvPr/>
          </p:nvSpPr>
          <p:spPr bwMode="auto">
            <a:xfrm flipV="1">
              <a:off x="1152" y="1254"/>
              <a:ext cx="864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716338" y="2374900"/>
            <a:ext cx="3524250" cy="1951038"/>
            <a:chOff x="2117" y="1356"/>
            <a:chExt cx="2358" cy="1229"/>
          </a:xfrm>
        </p:grpSpPr>
        <p:sp>
          <p:nvSpPr>
            <p:cNvPr id="35877" name="Line 17"/>
            <p:cNvSpPr>
              <a:spLocks noChangeShapeType="1"/>
            </p:cNvSpPr>
            <p:nvPr/>
          </p:nvSpPr>
          <p:spPr bwMode="auto">
            <a:xfrm flipV="1">
              <a:off x="2121" y="1398"/>
              <a:ext cx="2354" cy="11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Line 19"/>
            <p:cNvSpPr>
              <a:spLocks noChangeShapeType="1"/>
            </p:cNvSpPr>
            <p:nvPr/>
          </p:nvSpPr>
          <p:spPr bwMode="auto">
            <a:xfrm>
              <a:off x="2117" y="1356"/>
              <a:ext cx="2347" cy="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911975" y="1974850"/>
            <a:ext cx="40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268538" y="1547813"/>
            <a:ext cx="5040312" cy="4238625"/>
            <a:chOff x="1152" y="816"/>
            <a:chExt cx="3360" cy="2688"/>
          </a:xfrm>
        </p:grpSpPr>
        <p:sp>
          <p:nvSpPr>
            <p:cNvPr id="35870" name="Line 23"/>
            <p:cNvSpPr>
              <a:spLocks noChangeShapeType="1"/>
            </p:cNvSpPr>
            <p:nvPr/>
          </p:nvSpPr>
          <p:spPr bwMode="auto">
            <a:xfrm>
              <a:off x="1152" y="816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Line 24"/>
            <p:cNvSpPr>
              <a:spLocks noChangeShapeType="1"/>
            </p:cNvSpPr>
            <p:nvPr/>
          </p:nvSpPr>
          <p:spPr bwMode="auto">
            <a:xfrm>
              <a:off x="1152" y="2880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Oval 2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12"/>
              <a:ext cx="144" cy="2544"/>
            </a:xfrm>
            <a:prstGeom prst="ellipse">
              <a:avLst/>
            </a:prstGeom>
            <a:solidFill>
              <a:srgbClr val="00FFFF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875" name="Line 26"/>
            <p:cNvSpPr>
              <a:spLocks noChangeShapeType="1"/>
            </p:cNvSpPr>
            <p:nvPr/>
          </p:nvSpPr>
          <p:spPr bwMode="auto">
            <a:xfrm>
              <a:off x="4512" y="912"/>
              <a:ext cx="0" cy="2592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Line 27"/>
            <p:cNvSpPr>
              <a:spLocks noChangeShapeType="1"/>
            </p:cNvSpPr>
            <p:nvPr/>
          </p:nvSpPr>
          <p:spPr bwMode="auto">
            <a:xfrm>
              <a:off x="1152" y="1673"/>
              <a:ext cx="0" cy="10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47" name="Line 39"/>
          <p:cNvSpPr>
            <a:spLocks noChangeShapeType="1"/>
          </p:cNvSpPr>
          <p:nvPr/>
        </p:nvSpPr>
        <p:spPr bwMode="auto">
          <a:xfrm flipH="1">
            <a:off x="1125538" y="3436938"/>
            <a:ext cx="1219200" cy="158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 flipH="1">
            <a:off x="1049338" y="4032250"/>
            <a:ext cx="1219200" cy="158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641350" y="1069975"/>
            <a:ext cx="6270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缝宽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a~</a:t>
            </a:r>
            <a:r>
              <a:rPr kumimoji="1" lang="el-GR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缝间距，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透镜焦距</a:t>
            </a:r>
          </a:p>
        </p:txBody>
      </p:sp>
      <p:sp>
        <p:nvSpPr>
          <p:cNvPr id="35850" name="Text Box 50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18</a:t>
            </a:r>
            <a:endParaRPr lang="en-US" altLang="zh-CN" sz="1800"/>
          </a:p>
        </p:txBody>
      </p:sp>
      <p:pic>
        <p:nvPicPr>
          <p:cNvPr id="50" name="Picture 73" descr="C:\Documents and Settings\Administrator\Application Data\Tencent\Users\188541213\QQ\WinTemp\RichOle\E)MMI0]{[`{TDV$K%T5K@VQ.jpg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5822835" y="3474261"/>
            <a:ext cx="3724326" cy="7268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直接连接符 10">
            <a:extLst>
              <a:ext uri="{FF2B5EF4-FFF2-40B4-BE49-F238E27FC236}"/>
            </a:extLst>
          </p:cNvPr>
          <p:cNvCxnSpPr/>
          <p:nvPr/>
        </p:nvCxnSpPr>
        <p:spPr>
          <a:xfrm>
            <a:off x="333375" y="3743325"/>
            <a:ext cx="855821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7" b="23441"/>
          <a:stretch>
            <a:fillRect/>
          </a:stretch>
        </p:blipFill>
        <p:spPr bwMode="auto">
          <a:xfrm>
            <a:off x="8393113" y="2087563"/>
            <a:ext cx="623887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组合 3"/>
          <p:cNvGrpSpPr>
            <a:grpSpLocks/>
          </p:cNvGrpSpPr>
          <p:nvPr/>
        </p:nvGrpSpPr>
        <p:grpSpPr bwMode="auto">
          <a:xfrm>
            <a:off x="5280025" y="6038850"/>
            <a:ext cx="2989263" cy="571500"/>
            <a:chOff x="739068" y="154446"/>
            <a:chExt cx="4445000" cy="970298"/>
          </a:xfrm>
        </p:grpSpPr>
        <p:sp>
          <p:nvSpPr>
            <p:cNvPr id="35868" name="矩形 2"/>
            <p:cNvSpPr>
              <a:spLocks noChangeArrowheads="1"/>
            </p:cNvSpPr>
            <p:nvPr/>
          </p:nvSpPr>
          <p:spPr bwMode="auto">
            <a:xfrm>
              <a:off x="739068" y="154446"/>
              <a:ext cx="4445000" cy="97029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69" name="Object 60"/>
            <p:cNvGraphicFramePr>
              <a:graphicFrameLocks noChangeAspect="1"/>
            </p:cNvGraphicFramePr>
            <p:nvPr/>
          </p:nvGraphicFramePr>
          <p:xfrm>
            <a:off x="930275" y="207963"/>
            <a:ext cx="4064000" cy="842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0" name="Equation" r:id="rId5" imgW="2692400" imgH="596900" progId="Equation.DSMT4">
                    <p:embed/>
                  </p:oleObj>
                </mc:Choice>
                <mc:Fallback>
                  <p:oleObj name="Equation" r:id="rId5" imgW="2692400" imgH="5969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275" y="207963"/>
                          <a:ext cx="4064000" cy="842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3399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33375" y="6019800"/>
            <a:ext cx="3059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条纹间距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f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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3652838" y="6019800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光强分布</a:t>
            </a:r>
            <a:endParaRPr kumimoji="1" lang="en-US" altLang="zh-CN" sz="2800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857" name="Rectangle 2"/>
          <p:cNvSpPr>
            <a:spLocks noChangeArrowheads="1"/>
          </p:cNvSpPr>
          <p:nvPr/>
        </p:nvSpPr>
        <p:spPr bwMode="auto">
          <a:xfrm>
            <a:off x="179388" y="100013"/>
            <a:ext cx="4967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3.3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双缝衍射的强度分布</a:t>
            </a: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312738" y="606425"/>
            <a:ext cx="4967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双缝干涉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回顾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887538" y="3460750"/>
            <a:ext cx="36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endParaRPr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/>
            </a:extLst>
          </p:cNvPr>
          <p:cNvCxnSpPr>
            <a:stCxn id="35883" idx="1"/>
          </p:cNvCxnSpPr>
          <p:nvPr/>
        </p:nvCxnSpPr>
        <p:spPr>
          <a:xfrm>
            <a:off x="2268538" y="2781300"/>
            <a:ext cx="528637" cy="1808163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212975" y="3270250"/>
            <a:ext cx="331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/>
            </a:extLst>
          </p:cNvPr>
          <p:cNvCxnSpPr/>
          <p:nvPr/>
        </p:nvCxnSpPr>
        <p:spPr>
          <a:xfrm flipH="1" flipV="1">
            <a:off x="7345363" y="1125538"/>
            <a:ext cx="0" cy="466090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145338" y="661988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endParaRPr lang="zh-CN" altLang="en-US" sz="2800" i="1"/>
          </a:p>
        </p:txBody>
      </p:sp>
      <p:cxnSp>
        <p:nvCxnSpPr>
          <p:cNvPr id="72" name="直接箭头连接符 71">
            <a:extLst>
              <a:ext uri="{FF2B5EF4-FFF2-40B4-BE49-F238E27FC236}"/>
            </a:extLst>
          </p:cNvPr>
          <p:cNvCxnSpPr/>
          <p:nvPr/>
        </p:nvCxnSpPr>
        <p:spPr>
          <a:xfrm flipH="1" flipV="1">
            <a:off x="9001125" y="1495425"/>
            <a:ext cx="0" cy="4351338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8721725" y="979488"/>
            <a:ext cx="3635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zh-CN" altLang="en-US" sz="2800" i="1">
              <a:solidFill>
                <a:schemeClr val="tx1"/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/>
            </a:extLst>
          </p:cNvPr>
          <p:cNvCxnSpPr/>
          <p:nvPr/>
        </p:nvCxnSpPr>
        <p:spPr>
          <a:xfrm flipH="1">
            <a:off x="8072438" y="3727450"/>
            <a:ext cx="993775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8064500" y="3217863"/>
            <a:ext cx="325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endParaRPr lang="zh-CN" altLang="en-US" sz="2800" i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/>
      <p:bldP spid="17447" grpId="0" animBg="1"/>
      <p:bldP spid="17448" grpId="0" animBg="1"/>
      <p:bldP spid="17456" grpId="0"/>
      <p:bldP spid="13" grpId="0"/>
      <p:bldP spid="60" grpId="0"/>
      <p:bldP spid="62" grpId="0"/>
      <p:bldP spid="14" grpId="0"/>
      <p:bldP spid="17" grpId="0"/>
      <p:bldP spid="22" grpId="0"/>
      <p:bldP spid="73" grpId="0"/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>
            <a:grpSpLocks noChangeAspect="1"/>
          </p:cNvGrpSpPr>
          <p:nvPr/>
        </p:nvGrpSpPr>
        <p:grpSpPr bwMode="auto">
          <a:xfrm>
            <a:off x="496888" y="1181100"/>
            <a:ext cx="6167437" cy="4010025"/>
            <a:chOff x="1600619" y="1124939"/>
            <a:chExt cx="3424238" cy="2851150"/>
          </a:xfrm>
        </p:grpSpPr>
        <p:sp>
          <p:nvSpPr>
            <p:cNvPr id="36877" name="Oval 9"/>
            <p:cNvSpPr>
              <a:spLocks noChangeArrowheads="1"/>
            </p:cNvSpPr>
            <p:nvPr/>
          </p:nvSpPr>
          <p:spPr bwMode="auto">
            <a:xfrm>
              <a:off x="3065882" y="1124939"/>
              <a:ext cx="173037" cy="285115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78" name="Line 10"/>
            <p:cNvSpPr>
              <a:spLocks noChangeShapeType="1"/>
            </p:cNvSpPr>
            <p:nvPr/>
          </p:nvSpPr>
          <p:spPr bwMode="auto">
            <a:xfrm flipV="1">
              <a:off x="2238794" y="1590076"/>
              <a:ext cx="876300" cy="515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Line 11"/>
            <p:cNvSpPr>
              <a:spLocks noChangeShapeType="1"/>
            </p:cNvSpPr>
            <p:nvPr/>
          </p:nvSpPr>
          <p:spPr bwMode="auto">
            <a:xfrm flipV="1">
              <a:off x="2238794" y="2567976"/>
              <a:ext cx="827088" cy="515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2"/>
            <p:cNvSpPr>
              <a:spLocks noChangeShapeType="1"/>
            </p:cNvSpPr>
            <p:nvPr/>
          </p:nvSpPr>
          <p:spPr bwMode="auto">
            <a:xfrm flipV="1">
              <a:off x="2238794" y="2106014"/>
              <a:ext cx="827088" cy="5159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3"/>
            <p:cNvSpPr>
              <a:spLocks noChangeShapeType="1"/>
            </p:cNvSpPr>
            <p:nvPr/>
          </p:nvSpPr>
          <p:spPr bwMode="auto">
            <a:xfrm>
              <a:off x="5012157" y="1124939"/>
              <a:ext cx="0" cy="285115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 flipV="1">
              <a:off x="3211932" y="1847251"/>
              <a:ext cx="1020762" cy="2587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15"/>
            <p:cNvSpPr>
              <a:spLocks noChangeShapeType="1"/>
            </p:cNvSpPr>
            <p:nvPr/>
          </p:nvSpPr>
          <p:spPr bwMode="auto">
            <a:xfrm flipV="1">
              <a:off x="4232694" y="1640876"/>
              <a:ext cx="779463" cy="3619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84" name="Group 16"/>
            <p:cNvGrpSpPr>
              <a:grpSpLocks/>
            </p:cNvGrpSpPr>
            <p:nvPr/>
          </p:nvGrpSpPr>
          <p:grpSpPr bwMode="auto">
            <a:xfrm>
              <a:off x="2191169" y="1537689"/>
              <a:ext cx="47625" cy="2012950"/>
              <a:chOff x="1104" y="1728"/>
              <a:chExt cx="48" cy="1872"/>
            </a:xfrm>
          </p:grpSpPr>
          <p:sp>
            <p:nvSpPr>
              <p:cNvPr id="36899" name="Line 17"/>
              <p:cNvSpPr>
                <a:spLocks noChangeShapeType="1"/>
              </p:cNvSpPr>
              <p:nvPr/>
            </p:nvSpPr>
            <p:spPr bwMode="auto">
              <a:xfrm>
                <a:off x="1104" y="172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0" name="Line 18"/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1" name="Oval 19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2" name="Oval 20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903" name="Oval 21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36885" name="Line 22"/>
            <p:cNvSpPr>
              <a:spLocks noChangeShapeType="1"/>
            </p:cNvSpPr>
            <p:nvPr/>
          </p:nvSpPr>
          <p:spPr bwMode="auto">
            <a:xfrm flipV="1">
              <a:off x="2288007" y="2106014"/>
              <a:ext cx="77787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6886" name="Object 23"/>
            <p:cNvGraphicFramePr>
              <a:graphicFrameLocks noChangeAspect="1"/>
            </p:cNvGraphicFramePr>
            <p:nvPr/>
          </p:nvGraphicFramePr>
          <p:xfrm>
            <a:off x="2667286" y="1791689"/>
            <a:ext cx="2222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9" name="Equation" r:id="rId3" imgW="126725" imgH="177415" progId="Equation.DSMT4">
                    <p:embed/>
                  </p:oleObj>
                </mc:Choice>
                <mc:Fallback>
                  <p:oleObj name="Equation" r:id="rId3" imgW="126725" imgH="177415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286" y="1791689"/>
                          <a:ext cx="222250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7" name="Object 24"/>
            <p:cNvGraphicFramePr>
              <a:graphicFrameLocks noChangeAspect="1"/>
            </p:cNvGraphicFramePr>
            <p:nvPr/>
          </p:nvGraphicFramePr>
          <p:xfrm>
            <a:off x="4707357" y="1288451"/>
            <a:ext cx="317500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0" name="Equation" r:id="rId5" imgW="152268" imgH="164957" progId="Equation.DSMT4">
                    <p:embed/>
                  </p:oleObj>
                </mc:Choice>
                <mc:Fallback>
                  <p:oleObj name="Equation" r:id="rId5" imgW="152268" imgH="164957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7357" y="1288451"/>
                          <a:ext cx="317500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8" name="Line 25"/>
            <p:cNvSpPr>
              <a:spLocks noChangeShapeType="1"/>
            </p:cNvSpPr>
            <p:nvPr/>
          </p:nvSpPr>
          <p:spPr bwMode="auto">
            <a:xfrm flipV="1">
              <a:off x="3211932" y="1640876"/>
              <a:ext cx="10207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26"/>
            <p:cNvSpPr>
              <a:spLocks noChangeShapeType="1"/>
            </p:cNvSpPr>
            <p:nvPr/>
          </p:nvSpPr>
          <p:spPr bwMode="auto">
            <a:xfrm flipV="1">
              <a:off x="3211932" y="2002826"/>
              <a:ext cx="1020762" cy="515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Line 27"/>
            <p:cNvSpPr>
              <a:spLocks noChangeShapeType="1"/>
            </p:cNvSpPr>
            <p:nvPr/>
          </p:nvSpPr>
          <p:spPr bwMode="auto">
            <a:xfrm flipV="1">
              <a:off x="4185069" y="1640876"/>
              <a:ext cx="8270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28"/>
            <p:cNvSpPr>
              <a:spLocks noChangeShapeType="1"/>
            </p:cNvSpPr>
            <p:nvPr/>
          </p:nvSpPr>
          <p:spPr bwMode="auto">
            <a:xfrm flipV="1">
              <a:off x="4185069" y="1640876"/>
              <a:ext cx="827088" cy="2063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29"/>
            <p:cNvSpPr>
              <a:spLocks noChangeShapeType="1"/>
            </p:cNvSpPr>
            <p:nvPr/>
          </p:nvSpPr>
          <p:spPr bwMode="auto">
            <a:xfrm>
              <a:off x="1672057" y="2152051"/>
              <a:ext cx="539750" cy="47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30"/>
            <p:cNvSpPr>
              <a:spLocks noChangeShapeType="1"/>
            </p:cNvSpPr>
            <p:nvPr/>
          </p:nvSpPr>
          <p:spPr bwMode="auto">
            <a:xfrm>
              <a:off x="1676819" y="3083914"/>
              <a:ext cx="5349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31"/>
            <p:cNvSpPr>
              <a:spLocks noChangeShapeType="1"/>
            </p:cNvSpPr>
            <p:nvPr/>
          </p:nvSpPr>
          <p:spPr bwMode="auto">
            <a:xfrm>
              <a:off x="1824457" y="2621951"/>
              <a:ext cx="3873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32"/>
            <p:cNvSpPr>
              <a:spLocks noChangeShapeType="1"/>
            </p:cNvSpPr>
            <p:nvPr/>
          </p:nvSpPr>
          <p:spPr bwMode="auto">
            <a:xfrm flipV="1">
              <a:off x="1743494" y="215205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33"/>
            <p:cNvSpPr>
              <a:spLocks noChangeShapeType="1"/>
            </p:cNvSpPr>
            <p:nvPr/>
          </p:nvSpPr>
          <p:spPr bwMode="auto">
            <a:xfrm rot="10800000" flipV="1">
              <a:off x="1743494" y="2799751"/>
              <a:ext cx="0" cy="3079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6897" name="Object 34"/>
            <p:cNvGraphicFramePr>
              <a:graphicFrameLocks noChangeAspect="1"/>
            </p:cNvGraphicFramePr>
            <p:nvPr/>
          </p:nvGraphicFramePr>
          <p:xfrm>
            <a:off x="1600619" y="2512414"/>
            <a:ext cx="2651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1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619" y="2512414"/>
                          <a:ext cx="265113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8" name="Arc 35"/>
            <p:cNvSpPr>
              <a:spLocks/>
            </p:cNvSpPr>
            <p:nvPr/>
          </p:nvSpPr>
          <p:spPr bwMode="auto">
            <a:xfrm>
              <a:off x="2043532" y="1899639"/>
              <a:ext cx="585787" cy="225425"/>
            </a:xfrm>
            <a:custGeom>
              <a:avLst/>
              <a:gdLst>
                <a:gd name="T0" fmla="*/ 2147483646 w 21600"/>
                <a:gd name="T1" fmla="*/ 0 h 7897"/>
                <a:gd name="T2" fmla="*/ 2147483646 w 21600"/>
                <a:gd name="T3" fmla="*/ 2147483646 h 7897"/>
                <a:gd name="T4" fmla="*/ 0 w 21600"/>
                <a:gd name="T5" fmla="*/ 2147483646 h 78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7897" fill="none" extrusionOk="0">
                  <a:moveTo>
                    <a:pt x="20104" y="0"/>
                  </a:moveTo>
                  <a:cubicBezTo>
                    <a:pt x="21092" y="2515"/>
                    <a:pt x="21600" y="5194"/>
                    <a:pt x="21600" y="7897"/>
                  </a:cubicBezTo>
                </a:path>
                <a:path w="21600" h="7897" stroke="0" extrusionOk="0">
                  <a:moveTo>
                    <a:pt x="20104" y="0"/>
                  </a:moveTo>
                  <a:cubicBezTo>
                    <a:pt x="21092" y="2515"/>
                    <a:pt x="21600" y="5194"/>
                    <a:pt x="21600" y="7897"/>
                  </a:cubicBezTo>
                  <a:lnTo>
                    <a:pt x="0" y="7897"/>
                  </a:lnTo>
                  <a:lnTo>
                    <a:pt x="20104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Freeform 42"/>
          <p:cNvSpPr>
            <a:spLocks/>
          </p:cNvSpPr>
          <p:nvPr/>
        </p:nvSpPr>
        <p:spPr bwMode="auto">
          <a:xfrm rot="-5400000">
            <a:off x="6238875" y="2495550"/>
            <a:ext cx="3952875" cy="1514475"/>
          </a:xfrm>
          <a:custGeom>
            <a:avLst/>
            <a:gdLst>
              <a:gd name="T0" fmla="*/ 0 w 3032"/>
              <a:gd name="T1" fmla="*/ 2147483646 h 2022"/>
              <a:gd name="T2" fmla="*/ 2147483646 w 3032"/>
              <a:gd name="T3" fmla="*/ 2147483646 h 2022"/>
              <a:gd name="T4" fmla="*/ 2147483646 w 3032"/>
              <a:gd name="T5" fmla="*/ 2147483646 h 2022"/>
              <a:gd name="T6" fmla="*/ 2147483646 w 3032"/>
              <a:gd name="T7" fmla="*/ 2147483646 h 2022"/>
              <a:gd name="T8" fmla="*/ 2147483646 w 3032"/>
              <a:gd name="T9" fmla="*/ 2147483646 h 2022"/>
              <a:gd name="T10" fmla="*/ 2147483646 w 3032"/>
              <a:gd name="T11" fmla="*/ 2147483646 h 2022"/>
              <a:gd name="T12" fmla="*/ 2147483646 w 3032"/>
              <a:gd name="T13" fmla="*/ 2147483646 h 2022"/>
              <a:gd name="T14" fmla="*/ 2147483646 w 3032"/>
              <a:gd name="T15" fmla="*/ 2147483646 h 2022"/>
              <a:gd name="T16" fmla="*/ 2147483646 w 3032"/>
              <a:gd name="T17" fmla="*/ 2147483646 h 2022"/>
              <a:gd name="T18" fmla="*/ 2147483646 w 3032"/>
              <a:gd name="T19" fmla="*/ 2147483646 h 2022"/>
              <a:gd name="T20" fmla="*/ 2147483646 w 3032"/>
              <a:gd name="T21" fmla="*/ 2147483646 h 2022"/>
              <a:gd name="T22" fmla="*/ 2147483646 w 3032"/>
              <a:gd name="T23" fmla="*/ 2147483646 h 2022"/>
              <a:gd name="T24" fmla="*/ 2147483646 w 3032"/>
              <a:gd name="T25" fmla="*/ 2147483646 h 2022"/>
              <a:gd name="T26" fmla="*/ 2147483646 w 3032"/>
              <a:gd name="T27" fmla="*/ 2147483646 h 2022"/>
              <a:gd name="T28" fmla="*/ 2147483646 w 3032"/>
              <a:gd name="T29" fmla="*/ 2147483646 h 2022"/>
              <a:gd name="T30" fmla="*/ 2147483646 w 3032"/>
              <a:gd name="T31" fmla="*/ 2147483646 h 2022"/>
              <a:gd name="T32" fmla="*/ 2147483646 w 3032"/>
              <a:gd name="T33" fmla="*/ 2147483646 h 2022"/>
              <a:gd name="T34" fmla="*/ 2147483646 w 3032"/>
              <a:gd name="T35" fmla="*/ 2147483646 h 2022"/>
              <a:gd name="T36" fmla="*/ 2147483646 w 3032"/>
              <a:gd name="T37" fmla="*/ 2147483646 h 2022"/>
              <a:gd name="T38" fmla="*/ 2147483646 w 3032"/>
              <a:gd name="T39" fmla="*/ 2147483646 h 2022"/>
              <a:gd name="T40" fmla="*/ 2147483646 w 3032"/>
              <a:gd name="T41" fmla="*/ 2147483646 h 2022"/>
              <a:gd name="T42" fmla="*/ 2147483646 w 3032"/>
              <a:gd name="T43" fmla="*/ 2147483646 h 2022"/>
              <a:gd name="T44" fmla="*/ 2147483646 w 3032"/>
              <a:gd name="T45" fmla="*/ 2147483646 h 2022"/>
              <a:gd name="T46" fmla="*/ 2147483646 w 3032"/>
              <a:gd name="T47" fmla="*/ 2147483646 h 2022"/>
              <a:gd name="T48" fmla="*/ 2147483646 w 3032"/>
              <a:gd name="T49" fmla="*/ 2147483646 h 2022"/>
              <a:gd name="T50" fmla="*/ 2147483646 w 3032"/>
              <a:gd name="T51" fmla="*/ 2147483646 h 2022"/>
              <a:gd name="T52" fmla="*/ 2147483646 w 3032"/>
              <a:gd name="T53" fmla="*/ 2147483646 h 2022"/>
              <a:gd name="T54" fmla="*/ 2147483646 w 3032"/>
              <a:gd name="T55" fmla="*/ 2147483646 h 2022"/>
              <a:gd name="T56" fmla="*/ 2147483646 w 3032"/>
              <a:gd name="T57" fmla="*/ 2147483646 h 20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32" h="2022">
                <a:moveTo>
                  <a:pt x="0" y="1961"/>
                </a:moveTo>
                <a:cubicBezTo>
                  <a:pt x="67" y="1931"/>
                  <a:pt x="135" y="1902"/>
                  <a:pt x="200" y="1905"/>
                </a:cubicBezTo>
                <a:cubicBezTo>
                  <a:pt x="265" y="1908"/>
                  <a:pt x="329" y="1985"/>
                  <a:pt x="392" y="1977"/>
                </a:cubicBezTo>
                <a:cubicBezTo>
                  <a:pt x="455" y="1969"/>
                  <a:pt x="516" y="1858"/>
                  <a:pt x="576" y="1857"/>
                </a:cubicBezTo>
                <a:cubicBezTo>
                  <a:pt x="636" y="1856"/>
                  <a:pt x="709" y="1957"/>
                  <a:pt x="752" y="1969"/>
                </a:cubicBezTo>
                <a:cubicBezTo>
                  <a:pt x="795" y="1981"/>
                  <a:pt x="808" y="1953"/>
                  <a:pt x="832" y="1929"/>
                </a:cubicBezTo>
                <a:cubicBezTo>
                  <a:pt x="856" y="1905"/>
                  <a:pt x="875" y="1845"/>
                  <a:pt x="896" y="1825"/>
                </a:cubicBezTo>
                <a:cubicBezTo>
                  <a:pt x="917" y="1805"/>
                  <a:pt x="936" y="1798"/>
                  <a:pt x="960" y="1809"/>
                </a:cubicBezTo>
                <a:cubicBezTo>
                  <a:pt x="984" y="1820"/>
                  <a:pt x="1020" y="1865"/>
                  <a:pt x="1040" y="1889"/>
                </a:cubicBezTo>
                <a:cubicBezTo>
                  <a:pt x="1060" y="1913"/>
                  <a:pt x="1061" y="1940"/>
                  <a:pt x="1080" y="1953"/>
                </a:cubicBezTo>
                <a:cubicBezTo>
                  <a:pt x="1099" y="1966"/>
                  <a:pt x="1131" y="2006"/>
                  <a:pt x="1152" y="1969"/>
                </a:cubicBezTo>
                <a:cubicBezTo>
                  <a:pt x="1173" y="1932"/>
                  <a:pt x="1169" y="1968"/>
                  <a:pt x="1208" y="1729"/>
                </a:cubicBezTo>
                <a:cubicBezTo>
                  <a:pt x="1247" y="1490"/>
                  <a:pt x="1333" y="825"/>
                  <a:pt x="1384" y="537"/>
                </a:cubicBezTo>
                <a:cubicBezTo>
                  <a:pt x="1435" y="249"/>
                  <a:pt x="1464" y="0"/>
                  <a:pt x="1512" y="1"/>
                </a:cubicBezTo>
                <a:cubicBezTo>
                  <a:pt x="1560" y="2"/>
                  <a:pt x="1617" y="246"/>
                  <a:pt x="1672" y="545"/>
                </a:cubicBezTo>
                <a:cubicBezTo>
                  <a:pt x="1727" y="844"/>
                  <a:pt x="1808" y="1564"/>
                  <a:pt x="1840" y="1793"/>
                </a:cubicBezTo>
                <a:cubicBezTo>
                  <a:pt x="1872" y="2022"/>
                  <a:pt x="1853" y="1892"/>
                  <a:pt x="1864" y="1921"/>
                </a:cubicBezTo>
                <a:cubicBezTo>
                  <a:pt x="1875" y="1950"/>
                  <a:pt x="1884" y="1970"/>
                  <a:pt x="1904" y="1969"/>
                </a:cubicBezTo>
                <a:cubicBezTo>
                  <a:pt x="1924" y="1968"/>
                  <a:pt x="1963" y="1940"/>
                  <a:pt x="1984" y="1913"/>
                </a:cubicBezTo>
                <a:cubicBezTo>
                  <a:pt x="2005" y="1886"/>
                  <a:pt x="2016" y="1828"/>
                  <a:pt x="2032" y="1809"/>
                </a:cubicBezTo>
                <a:cubicBezTo>
                  <a:pt x="2048" y="1790"/>
                  <a:pt x="2048" y="1781"/>
                  <a:pt x="2080" y="1801"/>
                </a:cubicBezTo>
                <a:cubicBezTo>
                  <a:pt x="2112" y="1821"/>
                  <a:pt x="2191" y="1901"/>
                  <a:pt x="2224" y="1929"/>
                </a:cubicBezTo>
                <a:cubicBezTo>
                  <a:pt x="2257" y="1957"/>
                  <a:pt x="2248" y="1978"/>
                  <a:pt x="2280" y="1969"/>
                </a:cubicBezTo>
                <a:cubicBezTo>
                  <a:pt x="2312" y="1960"/>
                  <a:pt x="2385" y="1893"/>
                  <a:pt x="2416" y="1873"/>
                </a:cubicBezTo>
                <a:cubicBezTo>
                  <a:pt x="2447" y="1853"/>
                  <a:pt x="2424" y="1833"/>
                  <a:pt x="2464" y="1849"/>
                </a:cubicBezTo>
                <a:cubicBezTo>
                  <a:pt x="2504" y="1865"/>
                  <a:pt x="2601" y="1960"/>
                  <a:pt x="2656" y="1969"/>
                </a:cubicBezTo>
                <a:cubicBezTo>
                  <a:pt x="2711" y="1978"/>
                  <a:pt x="2760" y="1916"/>
                  <a:pt x="2792" y="1905"/>
                </a:cubicBezTo>
                <a:cubicBezTo>
                  <a:pt x="2824" y="1894"/>
                  <a:pt x="2808" y="1894"/>
                  <a:pt x="2848" y="1905"/>
                </a:cubicBezTo>
                <a:cubicBezTo>
                  <a:pt x="2888" y="1916"/>
                  <a:pt x="2960" y="1942"/>
                  <a:pt x="3032" y="1969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1182688"/>
            <a:ext cx="554038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直接连接符 51">
            <a:extLst>
              <a:ext uri="{FF2B5EF4-FFF2-40B4-BE49-F238E27FC236}"/>
            </a:extLst>
          </p:cNvPr>
          <p:cNvCxnSpPr/>
          <p:nvPr/>
        </p:nvCxnSpPr>
        <p:spPr>
          <a:xfrm>
            <a:off x="381000" y="3255963"/>
            <a:ext cx="855821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266700" y="309563"/>
            <a:ext cx="4967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单缝衍射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回顾</a:t>
            </a: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104775" y="5649913"/>
            <a:ext cx="1717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条纹间距 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3736975" y="5670550"/>
            <a:ext cx="1627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光强分布</a:t>
            </a:r>
            <a:endParaRPr kumimoji="1" lang="en-US" altLang="zh-CN" sz="2800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73" name="矩形 1"/>
          <p:cNvSpPr>
            <a:spLocks noChangeArrowheads="1"/>
          </p:cNvSpPr>
          <p:nvPr/>
        </p:nvSpPr>
        <p:spPr bwMode="auto">
          <a:xfrm>
            <a:off x="2544763" y="269875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a&gt;</a:t>
            </a:r>
            <a:r>
              <a:rPr kumimoji="1" lang="el-GR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λ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674813" y="6099175"/>
            <a:ext cx="1817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zh-CN" altLang="en-US" sz="2400" b="1">
                <a:solidFill>
                  <a:schemeClr val="tx1"/>
                </a:solidFill>
              </a:rPr>
              <a:t>主极大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09"/>
          <a:stretch>
            <a:fillRect/>
          </a:stretch>
        </p:blipFill>
        <p:spPr bwMode="auto">
          <a:xfrm>
            <a:off x="1646238" y="5676900"/>
            <a:ext cx="20256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5422900"/>
            <a:ext cx="3246438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5" grpId="0"/>
      <p:bldP spid="60" grpId="0"/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87400" y="1512888"/>
            <a:ext cx="1066800" cy="1552575"/>
            <a:chOff x="480" y="1494"/>
            <a:chExt cx="672" cy="1386"/>
          </a:xfrm>
        </p:grpSpPr>
        <p:sp>
          <p:nvSpPr>
            <p:cNvPr id="37979" name="Line 3"/>
            <p:cNvSpPr>
              <a:spLocks noChangeShapeType="1"/>
            </p:cNvSpPr>
            <p:nvPr/>
          </p:nvSpPr>
          <p:spPr bwMode="auto">
            <a:xfrm>
              <a:off x="480" y="240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0" name="Line 4"/>
            <p:cNvSpPr>
              <a:spLocks noChangeShapeType="1"/>
            </p:cNvSpPr>
            <p:nvPr/>
          </p:nvSpPr>
          <p:spPr bwMode="auto">
            <a:xfrm>
              <a:off x="480" y="28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1" name="Line 5"/>
            <p:cNvSpPr>
              <a:spLocks noChangeShapeType="1"/>
            </p:cNvSpPr>
            <p:nvPr/>
          </p:nvSpPr>
          <p:spPr bwMode="auto">
            <a:xfrm>
              <a:off x="480" y="149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2" name="Line 6"/>
            <p:cNvSpPr>
              <a:spLocks noChangeShapeType="1"/>
            </p:cNvSpPr>
            <p:nvPr/>
          </p:nvSpPr>
          <p:spPr bwMode="auto">
            <a:xfrm>
              <a:off x="480" y="202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1854200" y="2233613"/>
            <a:ext cx="1295400" cy="831850"/>
            <a:chOff x="1854474" y="3315509"/>
            <a:chExt cx="1295400" cy="1143000"/>
          </a:xfrm>
        </p:grpSpPr>
        <p:sp>
          <p:nvSpPr>
            <p:cNvPr id="37976" name="Line 8"/>
            <p:cNvSpPr>
              <a:spLocks noChangeShapeType="1"/>
            </p:cNvSpPr>
            <p:nvPr/>
          </p:nvSpPr>
          <p:spPr bwMode="auto">
            <a:xfrm flipV="1">
              <a:off x="1854474" y="3315509"/>
              <a:ext cx="1295400" cy="381000"/>
            </a:xfrm>
            <a:prstGeom prst="lin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7" name="Line 9"/>
            <p:cNvSpPr>
              <a:spLocks noChangeShapeType="1"/>
            </p:cNvSpPr>
            <p:nvPr/>
          </p:nvSpPr>
          <p:spPr bwMode="auto">
            <a:xfrm flipV="1">
              <a:off x="1930674" y="4077509"/>
              <a:ext cx="1219200" cy="381000"/>
            </a:xfrm>
            <a:prstGeom prst="lin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8" name="Line 10"/>
            <p:cNvSpPr>
              <a:spLocks noChangeShapeType="1"/>
            </p:cNvSpPr>
            <p:nvPr/>
          </p:nvSpPr>
          <p:spPr bwMode="auto">
            <a:xfrm flipV="1">
              <a:off x="1854474" y="3696509"/>
              <a:ext cx="1295400" cy="381000"/>
            </a:xfrm>
            <a:prstGeom prst="lin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1854200" y="1187450"/>
            <a:ext cx="1371600" cy="887413"/>
            <a:chOff x="1854474" y="1877234"/>
            <a:chExt cx="1371600" cy="1219200"/>
          </a:xfrm>
        </p:grpSpPr>
        <p:sp>
          <p:nvSpPr>
            <p:cNvPr id="37973" name="Line 11"/>
            <p:cNvSpPr>
              <a:spLocks noChangeShapeType="1"/>
            </p:cNvSpPr>
            <p:nvPr/>
          </p:nvSpPr>
          <p:spPr bwMode="auto">
            <a:xfrm flipV="1">
              <a:off x="1854474" y="1877234"/>
              <a:ext cx="13716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4" name="Line 12"/>
            <p:cNvSpPr>
              <a:spLocks noChangeShapeType="1"/>
            </p:cNvSpPr>
            <p:nvPr/>
          </p:nvSpPr>
          <p:spPr bwMode="auto">
            <a:xfrm flipV="1">
              <a:off x="1854474" y="2639234"/>
              <a:ext cx="13716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5" name="Line 13"/>
            <p:cNvSpPr>
              <a:spLocks noChangeShapeType="1"/>
            </p:cNvSpPr>
            <p:nvPr/>
          </p:nvSpPr>
          <p:spPr bwMode="auto">
            <a:xfrm flipV="1">
              <a:off x="1854474" y="2258234"/>
              <a:ext cx="13716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组合 51"/>
          <p:cNvGrpSpPr>
            <a:grpSpLocks/>
          </p:cNvGrpSpPr>
          <p:nvPr/>
        </p:nvGrpSpPr>
        <p:grpSpPr bwMode="auto">
          <a:xfrm>
            <a:off x="3294063" y="1346200"/>
            <a:ext cx="3516312" cy="1441450"/>
            <a:chOff x="3294336" y="2096309"/>
            <a:chExt cx="3515995" cy="1981200"/>
          </a:xfrm>
        </p:grpSpPr>
        <p:sp>
          <p:nvSpPr>
            <p:cNvPr id="37970" name="Line 15"/>
            <p:cNvSpPr>
              <a:spLocks noChangeShapeType="1"/>
            </p:cNvSpPr>
            <p:nvPr/>
          </p:nvSpPr>
          <p:spPr bwMode="auto">
            <a:xfrm flipV="1">
              <a:off x="3294336" y="2096309"/>
              <a:ext cx="3515995" cy="1143000"/>
            </a:xfrm>
            <a:prstGeom prst="lin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1" name="Line 16"/>
            <p:cNvSpPr>
              <a:spLocks noChangeShapeType="1"/>
            </p:cNvSpPr>
            <p:nvPr/>
          </p:nvSpPr>
          <p:spPr bwMode="auto">
            <a:xfrm flipV="1">
              <a:off x="3294336" y="2096309"/>
              <a:ext cx="3444240" cy="1524000"/>
            </a:xfrm>
            <a:prstGeom prst="lin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72" name="Line 17"/>
            <p:cNvSpPr>
              <a:spLocks noChangeShapeType="1"/>
            </p:cNvSpPr>
            <p:nvPr/>
          </p:nvSpPr>
          <p:spPr bwMode="auto">
            <a:xfrm flipV="1">
              <a:off x="3294336" y="2096309"/>
              <a:ext cx="3444240" cy="1981200"/>
            </a:xfrm>
            <a:prstGeom prst="lin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3294063" y="1187450"/>
            <a:ext cx="3587750" cy="609600"/>
            <a:chOff x="3294336" y="1877234"/>
            <a:chExt cx="3587750" cy="838200"/>
          </a:xfrm>
        </p:grpSpPr>
        <p:sp>
          <p:nvSpPr>
            <p:cNvPr id="37967" name="Line 18"/>
            <p:cNvSpPr>
              <a:spLocks noChangeShapeType="1"/>
            </p:cNvSpPr>
            <p:nvPr/>
          </p:nvSpPr>
          <p:spPr bwMode="auto">
            <a:xfrm flipV="1">
              <a:off x="3294336" y="2105834"/>
              <a:ext cx="3587750" cy="152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8" name="Line 19"/>
            <p:cNvSpPr>
              <a:spLocks noChangeShapeType="1"/>
            </p:cNvSpPr>
            <p:nvPr/>
          </p:nvSpPr>
          <p:spPr bwMode="auto">
            <a:xfrm>
              <a:off x="3294336" y="1877234"/>
              <a:ext cx="3515995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9" name="Line 20"/>
            <p:cNvSpPr>
              <a:spLocks noChangeShapeType="1"/>
            </p:cNvSpPr>
            <p:nvPr/>
          </p:nvSpPr>
          <p:spPr bwMode="auto">
            <a:xfrm flipV="1">
              <a:off x="3294336" y="2105834"/>
              <a:ext cx="3515995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505575" y="868363"/>
            <a:ext cx="40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1854200" y="427038"/>
            <a:ext cx="5040313" cy="3514725"/>
            <a:chOff x="1152" y="576"/>
            <a:chExt cx="3360" cy="3064"/>
          </a:xfrm>
        </p:grpSpPr>
        <p:sp>
          <p:nvSpPr>
            <p:cNvPr id="37960" name="Line 23"/>
            <p:cNvSpPr>
              <a:spLocks noChangeShapeType="1"/>
            </p:cNvSpPr>
            <p:nvPr/>
          </p:nvSpPr>
          <p:spPr bwMode="auto">
            <a:xfrm>
              <a:off x="1152" y="816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1" name="Line 24"/>
            <p:cNvSpPr>
              <a:spLocks noChangeShapeType="1"/>
            </p:cNvSpPr>
            <p:nvPr/>
          </p:nvSpPr>
          <p:spPr bwMode="auto">
            <a:xfrm>
              <a:off x="1152" y="2880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27"/>
              <a:ext cx="144" cy="2544"/>
            </a:xfrm>
            <a:prstGeom prst="ellipse">
              <a:avLst/>
            </a:prstGeom>
            <a:solidFill>
              <a:srgbClr val="00FFFF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7965" name="Line 26"/>
            <p:cNvSpPr>
              <a:spLocks noChangeShapeType="1"/>
            </p:cNvSpPr>
            <p:nvPr/>
          </p:nvSpPr>
          <p:spPr bwMode="auto">
            <a:xfrm>
              <a:off x="4512" y="576"/>
              <a:ext cx="0" cy="3064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6" name="Line 27"/>
            <p:cNvSpPr>
              <a:spLocks noChangeShapeType="1"/>
            </p:cNvSpPr>
            <p:nvPr/>
          </p:nvSpPr>
          <p:spPr bwMode="auto">
            <a:xfrm>
              <a:off x="1152" y="2016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1016000" y="1512888"/>
            <a:ext cx="268288" cy="561975"/>
            <a:chOff x="624" y="1536"/>
            <a:chExt cx="169" cy="487"/>
          </a:xfrm>
        </p:grpSpPr>
        <p:sp>
          <p:nvSpPr>
            <p:cNvPr id="37958" name="Line 30"/>
            <p:cNvSpPr>
              <a:spLocks noChangeShapeType="1"/>
            </p:cNvSpPr>
            <p:nvPr/>
          </p:nvSpPr>
          <p:spPr bwMode="auto">
            <a:xfrm>
              <a:off x="624" y="1536"/>
              <a:ext cx="0" cy="4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9" name="Rectangle 31"/>
            <p:cNvSpPr>
              <a:spLocks noChangeArrowheads="1"/>
            </p:cNvSpPr>
            <p:nvPr/>
          </p:nvSpPr>
          <p:spPr bwMode="auto">
            <a:xfrm>
              <a:off x="672" y="1623"/>
              <a:ext cx="12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390525" y="1512888"/>
            <a:ext cx="396875" cy="998537"/>
            <a:chOff x="230" y="1536"/>
            <a:chExt cx="250" cy="864"/>
          </a:xfrm>
        </p:grpSpPr>
        <p:sp>
          <p:nvSpPr>
            <p:cNvPr id="37956" name="Line 33"/>
            <p:cNvSpPr>
              <a:spLocks noChangeShapeType="1"/>
            </p:cNvSpPr>
            <p:nvPr/>
          </p:nvSpPr>
          <p:spPr bwMode="auto">
            <a:xfrm>
              <a:off x="480" y="1536"/>
              <a:ext cx="0" cy="86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7" name="Text Box 34"/>
            <p:cNvSpPr txBox="1">
              <a:spLocks noChangeArrowheads="1"/>
            </p:cNvSpPr>
            <p:nvPr/>
          </p:nvSpPr>
          <p:spPr bwMode="auto">
            <a:xfrm>
              <a:off x="230" y="1788"/>
              <a:ext cx="213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1244600" y="2066925"/>
            <a:ext cx="338138" cy="461963"/>
            <a:chOff x="768" y="2016"/>
            <a:chExt cx="213" cy="399"/>
          </a:xfrm>
        </p:grpSpPr>
        <p:sp>
          <p:nvSpPr>
            <p:cNvPr id="37954" name="Line 36"/>
            <p:cNvSpPr>
              <a:spLocks noChangeShapeType="1"/>
            </p:cNvSpPr>
            <p:nvPr/>
          </p:nvSpPr>
          <p:spPr bwMode="auto">
            <a:xfrm>
              <a:off x="768" y="2016"/>
              <a:ext cx="0" cy="38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55" name="Text Box 37"/>
            <p:cNvSpPr txBox="1">
              <a:spLocks noChangeArrowheads="1"/>
            </p:cNvSpPr>
            <p:nvPr/>
          </p:nvSpPr>
          <p:spPr bwMode="auto">
            <a:xfrm>
              <a:off x="768" y="2016"/>
              <a:ext cx="213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" name="Line 38"/>
          <p:cNvSpPr>
            <a:spLocks noChangeShapeType="1"/>
          </p:cNvSpPr>
          <p:nvPr/>
        </p:nvSpPr>
        <p:spPr bwMode="auto">
          <a:xfrm flipH="1">
            <a:off x="635000" y="1512888"/>
            <a:ext cx="1219200" cy="158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H="1">
            <a:off x="711200" y="2078038"/>
            <a:ext cx="12192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H="1">
            <a:off x="635000" y="2511425"/>
            <a:ext cx="12192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254000" y="3232150"/>
            <a:ext cx="1243013" cy="460375"/>
            <a:chOff x="11" y="2976"/>
            <a:chExt cx="792" cy="399"/>
          </a:xfrm>
        </p:grpSpPr>
        <p:sp>
          <p:nvSpPr>
            <p:cNvPr id="37949" name="Rectangle 42"/>
            <p:cNvSpPr>
              <a:spLocks noChangeArrowheads="1"/>
            </p:cNvSpPr>
            <p:nvPr/>
          </p:nvSpPr>
          <p:spPr bwMode="auto">
            <a:xfrm>
              <a:off x="689" y="3002"/>
              <a:ext cx="11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50" name="Rectangle 43"/>
            <p:cNvSpPr>
              <a:spLocks noChangeArrowheads="1"/>
            </p:cNvSpPr>
            <p:nvPr/>
          </p:nvSpPr>
          <p:spPr bwMode="auto">
            <a:xfrm>
              <a:off x="369" y="3002"/>
              <a:ext cx="11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51" name="Rectangle 44"/>
            <p:cNvSpPr>
              <a:spLocks noChangeArrowheads="1"/>
            </p:cNvSpPr>
            <p:nvPr/>
          </p:nvSpPr>
          <p:spPr bwMode="auto">
            <a:xfrm>
              <a:off x="11" y="3002"/>
              <a:ext cx="114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52" name="Rectangle 45"/>
            <p:cNvSpPr>
              <a:spLocks noChangeArrowheads="1"/>
            </p:cNvSpPr>
            <p:nvPr/>
          </p:nvSpPr>
          <p:spPr bwMode="auto">
            <a:xfrm>
              <a:off x="524" y="2976"/>
              <a:ext cx="123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53" name="Rectangle 46"/>
            <p:cNvSpPr>
              <a:spLocks noChangeArrowheads="1"/>
            </p:cNvSpPr>
            <p:nvPr/>
          </p:nvSpPr>
          <p:spPr bwMode="auto">
            <a:xfrm>
              <a:off x="194" y="2976"/>
              <a:ext cx="12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Symbol" panose="05050102010706020507" pitchFamily="18" charset="2"/>
                </a:rPr>
                <a:t>=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7" name="Freeform 42"/>
          <p:cNvSpPr>
            <a:spLocks/>
          </p:cNvSpPr>
          <p:nvPr/>
        </p:nvSpPr>
        <p:spPr bwMode="auto">
          <a:xfrm rot="-5400000">
            <a:off x="6130131" y="1543844"/>
            <a:ext cx="3427413" cy="1514475"/>
          </a:xfrm>
          <a:custGeom>
            <a:avLst/>
            <a:gdLst>
              <a:gd name="T0" fmla="*/ 0 w 3032"/>
              <a:gd name="T1" fmla="*/ 2147483646 h 2022"/>
              <a:gd name="T2" fmla="*/ 2147483646 w 3032"/>
              <a:gd name="T3" fmla="*/ 2147483646 h 2022"/>
              <a:gd name="T4" fmla="*/ 2147483646 w 3032"/>
              <a:gd name="T5" fmla="*/ 2147483646 h 2022"/>
              <a:gd name="T6" fmla="*/ 2147483646 w 3032"/>
              <a:gd name="T7" fmla="*/ 2147483646 h 2022"/>
              <a:gd name="T8" fmla="*/ 2147483646 w 3032"/>
              <a:gd name="T9" fmla="*/ 2147483646 h 2022"/>
              <a:gd name="T10" fmla="*/ 2147483646 w 3032"/>
              <a:gd name="T11" fmla="*/ 2147483646 h 2022"/>
              <a:gd name="T12" fmla="*/ 2147483646 w 3032"/>
              <a:gd name="T13" fmla="*/ 2147483646 h 2022"/>
              <a:gd name="T14" fmla="*/ 2147483646 w 3032"/>
              <a:gd name="T15" fmla="*/ 2147483646 h 2022"/>
              <a:gd name="T16" fmla="*/ 2147483646 w 3032"/>
              <a:gd name="T17" fmla="*/ 2147483646 h 2022"/>
              <a:gd name="T18" fmla="*/ 2147483646 w 3032"/>
              <a:gd name="T19" fmla="*/ 2147483646 h 2022"/>
              <a:gd name="T20" fmla="*/ 2147483646 w 3032"/>
              <a:gd name="T21" fmla="*/ 2147483646 h 2022"/>
              <a:gd name="T22" fmla="*/ 2147483646 w 3032"/>
              <a:gd name="T23" fmla="*/ 2147483646 h 2022"/>
              <a:gd name="T24" fmla="*/ 2147483646 w 3032"/>
              <a:gd name="T25" fmla="*/ 2147483646 h 2022"/>
              <a:gd name="T26" fmla="*/ 2147483646 w 3032"/>
              <a:gd name="T27" fmla="*/ 2147483646 h 2022"/>
              <a:gd name="T28" fmla="*/ 2147483646 w 3032"/>
              <a:gd name="T29" fmla="*/ 2147483646 h 2022"/>
              <a:gd name="T30" fmla="*/ 2147483646 w 3032"/>
              <a:gd name="T31" fmla="*/ 2147483646 h 2022"/>
              <a:gd name="T32" fmla="*/ 2147483646 w 3032"/>
              <a:gd name="T33" fmla="*/ 2147483646 h 2022"/>
              <a:gd name="T34" fmla="*/ 2147483646 w 3032"/>
              <a:gd name="T35" fmla="*/ 2147483646 h 2022"/>
              <a:gd name="T36" fmla="*/ 2147483646 w 3032"/>
              <a:gd name="T37" fmla="*/ 2147483646 h 2022"/>
              <a:gd name="T38" fmla="*/ 2147483646 w 3032"/>
              <a:gd name="T39" fmla="*/ 2147483646 h 2022"/>
              <a:gd name="T40" fmla="*/ 2147483646 w 3032"/>
              <a:gd name="T41" fmla="*/ 2147483646 h 2022"/>
              <a:gd name="T42" fmla="*/ 2147483646 w 3032"/>
              <a:gd name="T43" fmla="*/ 2147483646 h 2022"/>
              <a:gd name="T44" fmla="*/ 2147483646 w 3032"/>
              <a:gd name="T45" fmla="*/ 2147483646 h 2022"/>
              <a:gd name="T46" fmla="*/ 2147483646 w 3032"/>
              <a:gd name="T47" fmla="*/ 2147483646 h 2022"/>
              <a:gd name="T48" fmla="*/ 2147483646 w 3032"/>
              <a:gd name="T49" fmla="*/ 2147483646 h 2022"/>
              <a:gd name="T50" fmla="*/ 2147483646 w 3032"/>
              <a:gd name="T51" fmla="*/ 2147483646 h 2022"/>
              <a:gd name="T52" fmla="*/ 2147483646 w 3032"/>
              <a:gd name="T53" fmla="*/ 2147483646 h 2022"/>
              <a:gd name="T54" fmla="*/ 2147483646 w 3032"/>
              <a:gd name="T55" fmla="*/ 2147483646 h 2022"/>
              <a:gd name="T56" fmla="*/ 2147483646 w 3032"/>
              <a:gd name="T57" fmla="*/ 2147483646 h 20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32" h="2022">
                <a:moveTo>
                  <a:pt x="0" y="1961"/>
                </a:moveTo>
                <a:cubicBezTo>
                  <a:pt x="67" y="1931"/>
                  <a:pt x="135" y="1902"/>
                  <a:pt x="200" y="1905"/>
                </a:cubicBezTo>
                <a:cubicBezTo>
                  <a:pt x="265" y="1908"/>
                  <a:pt x="329" y="1985"/>
                  <a:pt x="392" y="1977"/>
                </a:cubicBezTo>
                <a:cubicBezTo>
                  <a:pt x="455" y="1969"/>
                  <a:pt x="516" y="1858"/>
                  <a:pt x="576" y="1857"/>
                </a:cubicBezTo>
                <a:cubicBezTo>
                  <a:pt x="636" y="1856"/>
                  <a:pt x="709" y="1957"/>
                  <a:pt x="752" y="1969"/>
                </a:cubicBezTo>
                <a:cubicBezTo>
                  <a:pt x="795" y="1981"/>
                  <a:pt x="808" y="1953"/>
                  <a:pt x="832" y="1929"/>
                </a:cubicBezTo>
                <a:cubicBezTo>
                  <a:pt x="856" y="1905"/>
                  <a:pt x="875" y="1845"/>
                  <a:pt x="896" y="1825"/>
                </a:cubicBezTo>
                <a:cubicBezTo>
                  <a:pt x="917" y="1805"/>
                  <a:pt x="936" y="1798"/>
                  <a:pt x="960" y="1809"/>
                </a:cubicBezTo>
                <a:cubicBezTo>
                  <a:pt x="984" y="1820"/>
                  <a:pt x="1020" y="1865"/>
                  <a:pt x="1040" y="1889"/>
                </a:cubicBezTo>
                <a:cubicBezTo>
                  <a:pt x="1060" y="1913"/>
                  <a:pt x="1061" y="1940"/>
                  <a:pt x="1080" y="1953"/>
                </a:cubicBezTo>
                <a:cubicBezTo>
                  <a:pt x="1099" y="1966"/>
                  <a:pt x="1131" y="2006"/>
                  <a:pt x="1152" y="1969"/>
                </a:cubicBezTo>
                <a:cubicBezTo>
                  <a:pt x="1173" y="1932"/>
                  <a:pt x="1169" y="1968"/>
                  <a:pt x="1208" y="1729"/>
                </a:cubicBezTo>
                <a:cubicBezTo>
                  <a:pt x="1247" y="1490"/>
                  <a:pt x="1333" y="825"/>
                  <a:pt x="1384" y="537"/>
                </a:cubicBezTo>
                <a:cubicBezTo>
                  <a:pt x="1435" y="249"/>
                  <a:pt x="1464" y="0"/>
                  <a:pt x="1512" y="1"/>
                </a:cubicBezTo>
                <a:cubicBezTo>
                  <a:pt x="1560" y="2"/>
                  <a:pt x="1617" y="246"/>
                  <a:pt x="1672" y="545"/>
                </a:cubicBezTo>
                <a:cubicBezTo>
                  <a:pt x="1727" y="844"/>
                  <a:pt x="1808" y="1564"/>
                  <a:pt x="1840" y="1793"/>
                </a:cubicBezTo>
                <a:cubicBezTo>
                  <a:pt x="1872" y="2022"/>
                  <a:pt x="1853" y="1892"/>
                  <a:pt x="1864" y="1921"/>
                </a:cubicBezTo>
                <a:cubicBezTo>
                  <a:pt x="1875" y="1950"/>
                  <a:pt x="1884" y="1970"/>
                  <a:pt x="1904" y="1969"/>
                </a:cubicBezTo>
                <a:cubicBezTo>
                  <a:pt x="1924" y="1968"/>
                  <a:pt x="1963" y="1940"/>
                  <a:pt x="1984" y="1913"/>
                </a:cubicBezTo>
                <a:cubicBezTo>
                  <a:pt x="2005" y="1886"/>
                  <a:pt x="2016" y="1828"/>
                  <a:pt x="2032" y="1809"/>
                </a:cubicBezTo>
                <a:cubicBezTo>
                  <a:pt x="2048" y="1790"/>
                  <a:pt x="2048" y="1781"/>
                  <a:pt x="2080" y="1801"/>
                </a:cubicBezTo>
                <a:cubicBezTo>
                  <a:pt x="2112" y="1821"/>
                  <a:pt x="2191" y="1901"/>
                  <a:pt x="2224" y="1929"/>
                </a:cubicBezTo>
                <a:cubicBezTo>
                  <a:pt x="2257" y="1957"/>
                  <a:pt x="2248" y="1978"/>
                  <a:pt x="2280" y="1969"/>
                </a:cubicBezTo>
                <a:cubicBezTo>
                  <a:pt x="2312" y="1960"/>
                  <a:pt x="2385" y="1893"/>
                  <a:pt x="2416" y="1873"/>
                </a:cubicBezTo>
                <a:cubicBezTo>
                  <a:pt x="2447" y="1853"/>
                  <a:pt x="2424" y="1833"/>
                  <a:pt x="2464" y="1849"/>
                </a:cubicBezTo>
                <a:cubicBezTo>
                  <a:pt x="2504" y="1865"/>
                  <a:pt x="2601" y="1960"/>
                  <a:pt x="2656" y="1969"/>
                </a:cubicBezTo>
                <a:cubicBezTo>
                  <a:pt x="2711" y="1978"/>
                  <a:pt x="2760" y="1916"/>
                  <a:pt x="2792" y="1905"/>
                </a:cubicBezTo>
                <a:cubicBezTo>
                  <a:pt x="2824" y="1894"/>
                  <a:pt x="2808" y="1894"/>
                  <a:pt x="2848" y="1905"/>
                </a:cubicBezTo>
                <a:cubicBezTo>
                  <a:pt x="2888" y="1916"/>
                  <a:pt x="2960" y="1942"/>
                  <a:pt x="3032" y="1969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8" name="直接连接符 47">
            <a:extLst>
              <a:ext uri="{FF2B5EF4-FFF2-40B4-BE49-F238E27FC236}"/>
            </a:extLst>
          </p:cNvPr>
          <p:cNvCxnSpPr/>
          <p:nvPr/>
        </p:nvCxnSpPr>
        <p:spPr>
          <a:xfrm>
            <a:off x="381000" y="2290763"/>
            <a:ext cx="855821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42"/>
          <p:cNvSpPr>
            <a:spLocks/>
          </p:cNvSpPr>
          <p:nvPr/>
        </p:nvSpPr>
        <p:spPr bwMode="auto">
          <a:xfrm rot="-5400000">
            <a:off x="6498432" y="1542256"/>
            <a:ext cx="3427412" cy="1514475"/>
          </a:xfrm>
          <a:custGeom>
            <a:avLst/>
            <a:gdLst>
              <a:gd name="T0" fmla="*/ 0 w 3032"/>
              <a:gd name="T1" fmla="*/ 2147483646 h 2022"/>
              <a:gd name="T2" fmla="*/ 2147483646 w 3032"/>
              <a:gd name="T3" fmla="*/ 2147483646 h 2022"/>
              <a:gd name="T4" fmla="*/ 2147483646 w 3032"/>
              <a:gd name="T5" fmla="*/ 2147483646 h 2022"/>
              <a:gd name="T6" fmla="*/ 2147483646 w 3032"/>
              <a:gd name="T7" fmla="*/ 2147483646 h 2022"/>
              <a:gd name="T8" fmla="*/ 2147483646 w 3032"/>
              <a:gd name="T9" fmla="*/ 2147483646 h 2022"/>
              <a:gd name="T10" fmla="*/ 2147483646 w 3032"/>
              <a:gd name="T11" fmla="*/ 2147483646 h 2022"/>
              <a:gd name="T12" fmla="*/ 2147483646 w 3032"/>
              <a:gd name="T13" fmla="*/ 2147483646 h 2022"/>
              <a:gd name="T14" fmla="*/ 2147483646 w 3032"/>
              <a:gd name="T15" fmla="*/ 2147483646 h 2022"/>
              <a:gd name="T16" fmla="*/ 2147483646 w 3032"/>
              <a:gd name="T17" fmla="*/ 2147483646 h 2022"/>
              <a:gd name="T18" fmla="*/ 2147483646 w 3032"/>
              <a:gd name="T19" fmla="*/ 2147483646 h 2022"/>
              <a:gd name="T20" fmla="*/ 2147483646 w 3032"/>
              <a:gd name="T21" fmla="*/ 2147483646 h 2022"/>
              <a:gd name="T22" fmla="*/ 2147483646 w 3032"/>
              <a:gd name="T23" fmla="*/ 2147483646 h 2022"/>
              <a:gd name="T24" fmla="*/ 2147483646 w 3032"/>
              <a:gd name="T25" fmla="*/ 2147483646 h 2022"/>
              <a:gd name="T26" fmla="*/ 2147483646 w 3032"/>
              <a:gd name="T27" fmla="*/ 2147483646 h 2022"/>
              <a:gd name="T28" fmla="*/ 2147483646 w 3032"/>
              <a:gd name="T29" fmla="*/ 2147483646 h 2022"/>
              <a:gd name="T30" fmla="*/ 2147483646 w 3032"/>
              <a:gd name="T31" fmla="*/ 2147483646 h 2022"/>
              <a:gd name="T32" fmla="*/ 2147483646 w 3032"/>
              <a:gd name="T33" fmla="*/ 2147483646 h 2022"/>
              <a:gd name="T34" fmla="*/ 2147483646 w 3032"/>
              <a:gd name="T35" fmla="*/ 2147483646 h 2022"/>
              <a:gd name="T36" fmla="*/ 2147483646 w 3032"/>
              <a:gd name="T37" fmla="*/ 2147483646 h 2022"/>
              <a:gd name="T38" fmla="*/ 2147483646 w 3032"/>
              <a:gd name="T39" fmla="*/ 2147483646 h 2022"/>
              <a:gd name="T40" fmla="*/ 2147483646 w 3032"/>
              <a:gd name="T41" fmla="*/ 2147483646 h 2022"/>
              <a:gd name="T42" fmla="*/ 2147483646 w 3032"/>
              <a:gd name="T43" fmla="*/ 2147483646 h 2022"/>
              <a:gd name="T44" fmla="*/ 2147483646 w 3032"/>
              <a:gd name="T45" fmla="*/ 2147483646 h 2022"/>
              <a:gd name="T46" fmla="*/ 2147483646 w 3032"/>
              <a:gd name="T47" fmla="*/ 2147483646 h 2022"/>
              <a:gd name="T48" fmla="*/ 2147483646 w 3032"/>
              <a:gd name="T49" fmla="*/ 2147483646 h 2022"/>
              <a:gd name="T50" fmla="*/ 2147483646 w 3032"/>
              <a:gd name="T51" fmla="*/ 2147483646 h 2022"/>
              <a:gd name="T52" fmla="*/ 2147483646 w 3032"/>
              <a:gd name="T53" fmla="*/ 2147483646 h 2022"/>
              <a:gd name="T54" fmla="*/ 2147483646 w 3032"/>
              <a:gd name="T55" fmla="*/ 2147483646 h 2022"/>
              <a:gd name="T56" fmla="*/ 2147483646 w 3032"/>
              <a:gd name="T57" fmla="*/ 2147483646 h 202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32" h="2022">
                <a:moveTo>
                  <a:pt x="0" y="1961"/>
                </a:moveTo>
                <a:cubicBezTo>
                  <a:pt x="67" y="1931"/>
                  <a:pt x="135" y="1902"/>
                  <a:pt x="200" y="1905"/>
                </a:cubicBezTo>
                <a:cubicBezTo>
                  <a:pt x="265" y="1908"/>
                  <a:pt x="329" y="1985"/>
                  <a:pt x="392" y="1977"/>
                </a:cubicBezTo>
                <a:cubicBezTo>
                  <a:pt x="455" y="1969"/>
                  <a:pt x="516" y="1858"/>
                  <a:pt x="576" y="1857"/>
                </a:cubicBezTo>
                <a:cubicBezTo>
                  <a:pt x="636" y="1856"/>
                  <a:pt x="709" y="1957"/>
                  <a:pt x="752" y="1969"/>
                </a:cubicBezTo>
                <a:cubicBezTo>
                  <a:pt x="795" y="1981"/>
                  <a:pt x="808" y="1953"/>
                  <a:pt x="832" y="1929"/>
                </a:cubicBezTo>
                <a:cubicBezTo>
                  <a:pt x="856" y="1905"/>
                  <a:pt x="875" y="1845"/>
                  <a:pt x="896" y="1825"/>
                </a:cubicBezTo>
                <a:cubicBezTo>
                  <a:pt x="917" y="1805"/>
                  <a:pt x="936" y="1798"/>
                  <a:pt x="960" y="1809"/>
                </a:cubicBezTo>
                <a:cubicBezTo>
                  <a:pt x="984" y="1820"/>
                  <a:pt x="1020" y="1865"/>
                  <a:pt x="1040" y="1889"/>
                </a:cubicBezTo>
                <a:cubicBezTo>
                  <a:pt x="1060" y="1913"/>
                  <a:pt x="1061" y="1940"/>
                  <a:pt x="1080" y="1953"/>
                </a:cubicBezTo>
                <a:cubicBezTo>
                  <a:pt x="1099" y="1966"/>
                  <a:pt x="1131" y="2006"/>
                  <a:pt x="1152" y="1969"/>
                </a:cubicBezTo>
                <a:cubicBezTo>
                  <a:pt x="1173" y="1932"/>
                  <a:pt x="1169" y="1968"/>
                  <a:pt x="1208" y="1729"/>
                </a:cubicBezTo>
                <a:cubicBezTo>
                  <a:pt x="1247" y="1490"/>
                  <a:pt x="1333" y="825"/>
                  <a:pt x="1384" y="537"/>
                </a:cubicBezTo>
                <a:cubicBezTo>
                  <a:pt x="1435" y="249"/>
                  <a:pt x="1464" y="0"/>
                  <a:pt x="1512" y="1"/>
                </a:cubicBezTo>
                <a:cubicBezTo>
                  <a:pt x="1560" y="2"/>
                  <a:pt x="1617" y="246"/>
                  <a:pt x="1672" y="545"/>
                </a:cubicBezTo>
                <a:cubicBezTo>
                  <a:pt x="1727" y="844"/>
                  <a:pt x="1808" y="1564"/>
                  <a:pt x="1840" y="1793"/>
                </a:cubicBezTo>
                <a:cubicBezTo>
                  <a:pt x="1872" y="2022"/>
                  <a:pt x="1853" y="1892"/>
                  <a:pt x="1864" y="1921"/>
                </a:cubicBezTo>
                <a:cubicBezTo>
                  <a:pt x="1875" y="1950"/>
                  <a:pt x="1884" y="1970"/>
                  <a:pt x="1904" y="1969"/>
                </a:cubicBezTo>
                <a:cubicBezTo>
                  <a:pt x="1924" y="1968"/>
                  <a:pt x="1963" y="1940"/>
                  <a:pt x="1984" y="1913"/>
                </a:cubicBezTo>
                <a:cubicBezTo>
                  <a:pt x="2005" y="1886"/>
                  <a:pt x="2016" y="1828"/>
                  <a:pt x="2032" y="1809"/>
                </a:cubicBezTo>
                <a:cubicBezTo>
                  <a:pt x="2048" y="1790"/>
                  <a:pt x="2048" y="1781"/>
                  <a:pt x="2080" y="1801"/>
                </a:cubicBezTo>
                <a:cubicBezTo>
                  <a:pt x="2112" y="1821"/>
                  <a:pt x="2191" y="1901"/>
                  <a:pt x="2224" y="1929"/>
                </a:cubicBezTo>
                <a:cubicBezTo>
                  <a:pt x="2257" y="1957"/>
                  <a:pt x="2248" y="1978"/>
                  <a:pt x="2280" y="1969"/>
                </a:cubicBezTo>
                <a:cubicBezTo>
                  <a:pt x="2312" y="1960"/>
                  <a:pt x="2385" y="1893"/>
                  <a:pt x="2416" y="1873"/>
                </a:cubicBezTo>
                <a:cubicBezTo>
                  <a:pt x="2447" y="1853"/>
                  <a:pt x="2424" y="1833"/>
                  <a:pt x="2464" y="1849"/>
                </a:cubicBezTo>
                <a:cubicBezTo>
                  <a:pt x="2504" y="1865"/>
                  <a:pt x="2601" y="1960"/>
                  <a:pt x="2656" y="1969"/>
                </a:cubicBezTo>
                <a:cubicBezTo>
                  <a:pt x="2711" y="1978"/>
                  <a:pt x="2760" y="1916"/>
                  <a:pt x="2792" y="1905"/>
                </a:cubicBezTo>
                <a:cubicBezTo>
                  <a:pt x="2824" y="1894"/>
                  <a:pt x="2808" y="1894"/>
                  <a:pt x="2848" y="1905"/>
                </a:cubicBezTo>
                <a:cubicBezTo>
                  <a:pt x="2888" y="1916"/>
                  <a:pt x="2960" y="1942"/>
                  <a:pt x="3032" y="1969"/>
                </a:cubicBezTo>
              </a:path>
            </a:pathLst>
          </a:custGeom>
          <a:noFill/>
          <a:ln w="38100" cmpd="sng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101600" y="3787775"/>
            <a:ext cx="59547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两束衍射光发生干涉，干涉图样是？</a:t>
            </a:r>
            <a:endParaRPr kumimoji="1" lang="en-US" altLang="zh-CN" sz="2800" b="1">
              <a:solidFill>
                <a:srgbClr val="00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74625" y="119063"/>
            <a:ext cx="2619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双缝衍射</a:t>
            </a:r>
          </a:p>
        </p:txBody>
      </p:sp>
      <p:sp>
        <p:nvSpPr>
          <p:cNvPr id="134" name="Line 22"/>
          <p:cNvSpPr>
            <a:spLocks noChangeShapeType="1"/>
          </p:cNvSpPr>
          <p:nvPr/>
        </p:nvSpPr>
        <p:spPr bwMode="auto">
          <a:xfrm flipV="1">
            <a:off x="1830388" y="1541463"/>
            <a:ext cx="96361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5" name="Object 23"/>
          <p:cNvGraphicFramePr>
            <a:graphicFrameLocks noChangeAspect="1"/>
          </p:cNvGraphicFramePr>
          <p:nvPr/>
        </p:nvGraphicFramePr>
        <p:xfrm>
          <a:off x="2511425" y="1220788"/>
          <a:ext cx="3524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8" name="Equation" r:id="rId3" imgW="126725" imgH="177415" progId="Equation.DSMT4">
                  <p:embed/>
                </p:oleObj>
              </mc:Choice>
              <mc:Fallback>
                <p:oleObj name="Equation" r:id="rId3" imgW="126725" imgH="17741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1220788"/>
                        <a:ext cx="3524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Arc 35"/>
          <p:cNvSpPr>
            <a:spLocks/>
          </p:cNvSpPr>
          <p:nvPr/>
        </p:nvSpPr>
        <p:spPr bwMode="auto">
          <a:xfrm>
            <a:off x="1389063" y="1390650"/>
            <a:ext cx="1123950" cy="177800"/>
          </a:xfrm>
          <a:custGeom>
            <a:avLst/>
            <a:gdLst>
              <a:gd name="T0" fmla="*/ 2147483646 w 21600"/>
              <a:gd name="T1" fmla="*/ 0 h 7897"/>
              <a:gd name="T2" fmla="*/ 2147483646 w 21600"/>
              <a:gd name="T3" fmla="*/ 2147483646 h 7897"/>
              <a:gd name="T4" fmla="*/ 0 w 21600"/>
              <a:gd name="T5" fmla="*/ 2147483646 h 78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7897" fill="none" extrusionOk="0">
                <a:moveTo>
                  <a:pt x="20104" y="0"/>
                </a:moveTo>
                <a:cubicBezTo>
                  <a:pt x="21092" y="2515"/>
                  <a:pt x="21600" y="5194"/>
                  <a:pt x="21600" y="7897"/>
                </a:cubicBezTo>
              </a:path>
              <a:path w="21600" h="7897" stroke="0" extrusionOk="0">
                <a:moveTo>
                  <a:pt x="20104" y="0"/>
                </a:moveTo>
                <a:cubicBezTo>
                  <a:pt x="21092" y="2515"/>
                  <a:pt x="21600" y="5194"/>
                  <a:pt x="21600" y="7897"/>
                </a:cubicBezTo>
                <a:lnTo>
                  <a:pt x="0" y="7897"/>
                </a:lnTo>
                <a:lnTo>
                  <a:pt x="20104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7" name="直接箭头连接符 136">
            <a:extLst>
              <a:ext uri="{FF2B5EF4-FFF2-40B4-BE49-F238E27FC236}"/>
            </a:extLst>
          </p:cNvPr>
          <p:cNvCxnSpPr/>
          <p:nvPr/>
        </p:nvCxnSpPr>
        <p:spPr>
          <a:xfrm flipV="1">
            <a:off x="6940550" y="188913"/>
            <a:ext cx="0" cy="387508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>
            <a:spLocks noChangeArrowheads="1"/>
          </p:cNvSpPr>
          <p:nvPr/>
        </p:nvSpPr>
        <p:spPr bwMode="auto">
          <a:xfrm>
            <a:off x="6996113" y="-7938"/>
            <a:ext cx="319087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zh-CN" altLang="en-US" sz="2800" i="1">
              <a:solidFill>
                <a:schemeClr val="tx1"/>
              </a:solidFill>
            </a:endParaRPr>
          </a:p>
        </p:txBody>
      </p:sp>
      <p:cxnSp>
        <p:nvCxnSpPr>
          <p:cNvPr id="140" name="直接箭头连接符 139">
            <a:extLst>
              <a:ext uri="{FF2B5EF4-FFF2-40B4-BE49-F238E27FC236}"/>
            </a:extLst>
          </p:cNvPr>
          <p:cNvCxnSpPr/>
          <p:nvPr/>
        </p:nvCxnSpPr>
        <p:spPr>
          <a:xfrm flipV="1">
            <a:off x="9036050" y="315913"/>
            <a:ext cx="0" cy="387508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>
            <a:spLocks noChangeArrowheads="1"/>
          </p:cNvSpPr>
          <p:nvPr/>
        </p:nvSpPr>
        <p:spPr bwMode="auto">
          <a:xfrm>
            <a:off x="8809038" y="-103188"/>
            <a:ext cx="319087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zh-CN" altLang="en-US" sz="2800" i="1">
              <a:solidFill>
                <a:schemeClr val="tx1"/>
              </a:solidFill>
            </a:endParaRPr>
          </a:p>
        </p:txBody>
      </p:sp>
      <p:pic>
        <p:nvPicPr>
          <p:cNvPr id="146" name="图片 1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8" b="17084"/>
          <a:stretch>
            <a:fillRect/>
          </a:stretch>
        </p:blipFill>
        <p:spPr bwMode="auto">
          <a:xfrm>
            <a:off x="6181725" y="4568825"/>
            <a:ext cx="1609725" cy="22383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Freeform 42"/>
          <p:cNvSpPr>
            <a:spLocks/>
          </p:cNvSpPr>
          <p:nvPr/>
        </p:nvSpPr>
        <p:spPr bwMode="auto">
          <a:xfrm rot="-5400000">
            <a:off x="261144" y="5131594"/>
            <a:ext cx="2327275" cy="969963"/>
          </a:xfrm>
          <a:custGeom>
            <a:avLst/>
            <a:gdLst>
              <a:gd name="T0" fmla="*/ 0 w 9253"/>
              <a:gd name="T1" fmla="*/ 2147483646 h 10000"/>
              <a:gd name="T2" fmla="*/ 2147483646 w 9253"/>
              <a:gd name="T3" fmla="*/ 2147483646 h 10000"/>
              <a:gd name="T4" fmla="*/ 2147483646 w 9253"/>
              <a:gd name="T5" fmla="*/ 2147483646 h 10000"/>
              <a:gd name="T6" fmla="*/ 2147483646 w 9253"/>
              <a:gd name="T7" fmla="*/ 2147483646 h 10000"/>
              <a:gd name="T8" fmla="*/ 2147483646 w 9253"/>
              <a:gd name="T9" fmla="*/ 2147483646 h 10000"/>
              <a:gd name="T10" fmla="*/ 2147483646 w 9253"/>
              <a:gd name="T11" fmla="*/ 2147483646 h 10000"/>
              <a:gd name="T12" fmla="*/ 2147483646 w 9253"/>
              <a:gd name="T13" fmla="*/ 2147483646 h 10000"/>
              <a:gd name="T14" fmla="*/ 2147483646 w 9253"/>
              <a:gd name="T15" fmla="*/ 2147483646 h 10000"/>
              <a:gd name="T16" fmla="*/ 2147483646 w 9253"/>
              <a:gd name="T17" fmla="*/ 2147483646 h 10000"/>
              <a:gd name="T18" fmla="*/ 2147483646 w 9253"/>
              <a:gd name="T19" fmla="*/ 2147483646 h 10000"/>
              <a:gd name="T20" fmla="*/ 2147483646 w 9253"/>
              <a:gd name="T21" fmla="*/ 2147483646 h 10000"/>
              <a:gd name="T22" fmla="*/ 2147483646 w 9253"/>
              <a:gd name="T23" fmla="*/ 2147483646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253" h="10000">
                <a:moveTo>
                  <a:pt x="0" y="9520"/>
                </a:moveTo>
                <a:cubicBezTo>
                  <a:pt x="188" y="9641"/>
                  <a:pt x="192" y="9777"/>
                  <a:pt x="369" y="9843"/>
                </a:cubicBezTo>
                <a:cubicBezTo>
                  <a:pt x="552" y="9908"/>
                  <a:pt x="849" y="10110"/>
                  <a:pt x="1040" y="9924"/>
                </a:cubicBezTo>
                <a:cubicBezTo>
                  <a:pt x="1241" y="9737"/>
                  <a:pt x="1203" y="9918"/>
                  <a:pt x="1565" y="8713"/>
                </a:cubicBezTo>
                <a:cubicBezTo>
                  <a:pt x="1930" y="7508"/>
                  <a:pt x="2730" y="4155"/>
                  <a:pt x="3209" y="2704"/>
                </a:cubicBezTo>
                <a:cubicBezTo>
                  <a:pt x="3683" y="1251"/>
                  <a:pt x="3952" y="-4"/>
                  <a:pt x="4398" y="1"/>
                </a:cubicBezTo>
                <a:cubicBezTo>
                  <a:pt x="4851" y="6"/>
                  <a:pt x="5383" y="1237"/>
                  <a:pt x="5896" y="2743"/>
                </a:cubicBezTo>
                <a:cubicBezTo>
                  <a:pt x="6412" y="4251"/>
                  <a:pt x="7165" y="7882"/>
                  <a:pt x="7462" y="9036"/>
                </a:cubicBezTo>
                <a:cubicBezTo>
                  <a:pt x="7758" y="10191"/>
                  <a:pt x="7581" y="9535"/>
                  <a:pt x="7689" y="9681"/>
                </a:cubicBezTo>
                <a:cubicBezTo>
                  <a:pt x="7792" y="9828"/>
                  <a:pt x="7873" y="9929"/>
                  <a:pt x="8056" y="9924"/>
                </a:cubicBezTo>
                <a:cubicBezTo>
                  <a:pt x="8247" y="9918"/>
                  <a:pt x="8608" y="9777"/>
                  <a:pt x="8806" y="9641"/>
                </a:cubicBezTo>
                <a:cubicBezTo>
                  <a:pt x="9002" y="9505"/>
                  <a:pt x="9104" y="9213"/>
                  <a:pt x="9253" y="9117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42"/>
          <p:cNvSpPr>
            <a:spLocks/>
          </p:cNvSpPr>
          <p:nvPr/>
        </p:nvSpPr>
        <p:spPr bwMode="auto">
          <a:xfrm rot="-5400000">
            <a:off x="818356" y="5137945"/>
            <a:ext cx="2327275" cy="969962"/>
          </a:xfrm>
          <a:custGeom>
            <a:avLst/>
            <a:gdLst>
              <a:gd name="T0" fmla="*/ 0 w 9253"/>
              <a:gd name="T1" fmla="*/ 2147483646 h 10000"/>
              <a:gd name="T2" fmla="*/ 2147483646 w 9253"/>
              <a:gd name="T3" fmla="*/ 2147483646 h 10000"/>
              <a:gd name="T4" fmla="*/ 2147483646 w 9253"/>
              <a:gd name="T5" fmla="*/ 2147483646 h 10000"/>
              <a:gd name="T6" fmla="*/ 2147483646 w 9253"/>
              <a:gd name="T7" fmla="*/ 2147483646 h 10000"/>
              <a:gd name="T8" fmla="*/ 2147483646 w 9253"/>
              <a:gd name="T9" fmla="*/ 2147483646 h 10000"/>
              <a:gd name="T10" fmla="*/ 2147483646 w 9253"/>
              <a:gd name="T11" fmla="*/ 2147483646 h 10000"/>
              <a:gd name="T12" fmla="*/ 2147483646 w 9253"/>
              <a:gd name="T13" fmla="*/ 2147483646 h 10000"/>
              <a:gd name="T14" fmla="*/ 2147483646 w 9253"/>
              <a:gd name="T15" fmla="*/ 2147483646 h 10000"/>
              <a:gd name="T16" fmla="*/ 2147483646 w 9253"/>
              <a:gd name="T17" fmla="*/ 2147483646 h 10000"/>
              <a:gd name="T18" fmla="*/ 2147483646 w 9253"/>
              <a:gd name="T19" fmla="*/ 2147483646 h 10000"/>
              <a:gd name="T20" fmla="*/ 2147483646 w 9253"/>
              <a:gd name="T21" fmla="*/ 2147483646 h 10000"/>
              <a:gd name="T22" fmla="*/ 2147483646 w 9253"/>
              <a:gd name="T23" fmla="*/ 2147483646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253" h="10000">
                <a:moveTo>
                  <a:pt x="0" y="9520"/>
                </a:moveTo>
                <a:cubicBezTo>
                  <a:pt x="188" y="9641"/>
                  <a:pt x="192" y="9777"/>
                  <a:pt x="369" y="9843"/>
                </a:cubicBezTo>
                <a:cubicBezTo>
                  <a:pt x="552" y="9908"/>
                  <a:pt x="849" y="10110"/>
                  <a:pt x="1040" y="9924"/>
                </a:cubicBezTo>
                <a:cubicBezTo>
                  <a:pt x="1241" y="9737"/>
                  <a:pt x="1203" y="9918"/>
                  <a:pt x="1565" y="8713"/>
                </a:cubicBezTo>
                <a:cubicBezTo>
                  <a:pt x="1930" y="7508"/>
                  <a:pt x="2730" y="4155"/>
                  <a:pt x="3209" y="2704"/>
                </a:cubicBezTo>
                <a:cubicBezTo>
                  <a:pt x="3683" y="1251"/>
                  <a:pt x="3952" y="-4"/>
                  <a:pt x="4398" y="1"/>
                </a:cubicBezTo>
                <a:cubicBezTo>
                  <a:pt x="4851" y="6"/>
                  <a:pt x="5383" y="1237"/>
                  <a:pt x="5896" y="2743"/>
                </a:cubicBezTo>
                <a:cubicBezTo>
                  <a:pt x="6412" y="4251"/>
                  <a:pt x="7165" y="7882"/>
                  <a:pt x="7462" y="9036"/>
                </a:cubicBezTo>
                <a:cubicBezTo>
                  <a:pt x="7758" y="10191"/>
                  <a:pt x="7581" y="9535"/>
                  <a:pt x="7689" y="9681"/>
                </a:cubicBezTo>
                <a:cubicBezTo>
                  <a:pt x="7792" y="9828"/>
                  <a:pt x="7873" y="9929"/>
                  <a:pt x="8056" y="9924"/>
                </a:cubicBezTo>
                <a:cubicBezTo>
                  <a:pt x="8247" y="9918"/>
                  <a:pt x="8608" y="9777"/>
                  <a:pt x="8806" y="9641"/>
                </a:cubicBezTo>
                <a:cubicBezTo>
                  <a:pt x="9002" y="9505"/>
                  <a:pt x="9104" y="9213"/>
                  <a:pt x="9253" y="9117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2" name="直接连接符 91">
            <a:extLst>
              <a:ext uri="{FF2B5EF4-FFF2-40B4-BE49-F238E27FC236}"/>
            </a:extLst>
          </p:cNvPr>
          <p:cNvCxnSpPr/>
          <p:nvPr/>
        </p:nvCxnSpPr>
        <p:spPr>
          <a:xfrm>
            <a:off x="560388" y="5654675"/>
            <a:ext cx="7332662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/>
            </a:extLst>
          </p:cNvPr>
          <p:cNvSpPr/>
          <p:nvPr/>
        </p:nvSpPr>
        <p:spPr>
          <a:xfrm>
            <a:off x="4262438" y="5597525"/>
            <a:ext cx="85725" cy="1174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4" name="直接连接符 93">
            <a:extLst>
              <a:ext uri="{FF2B5EF4-FFF2-40B4-BE49-F238E27FC236}"/>
            </a:extLst>
          </p:cNvPr>
          <p:cNvCxnSpPr/>
          <p:nvPr/>
        </p:nvCxnSpPr>
        <p:spPr>
          <a:xfrm>
            <a:off x="560388" y="5392738"/>
            <a:ext cx="7332662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/>
            </a:extLst>
          </p:cNvPr>
          <p:cNvSpPr/>
          <p:nvPr/>
        </p:nvSpPr>
        <p:spPr>
          <a:xfrm>
            <a:off x="4492625" y="5343525"/>
            <a:ext cx="87313" cy="1174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/>
            </a:extLst>
          </p:cNvPr>
          <p:cNvCxnSpPr/>
          <p:nvPr/>
        </p:nvCxnSpPr>
        <p:spPr>
          <a:xfrm>
            <a:off x="560388" y="5527675"/>
            <a:ext cx="7332662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/>
            </a:extLst>
          </p:cNvPr>
          <p:cNvSpPr/>
          <p:nvPr/>
        </p:nvSpPr>
        <p:spPr>
          <a:xfrm>
            <a:off x="5835650" y="5464175"/>
            <a:ext cx="87313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/>
            </a:extLst>
          </p:cNvPr>
          <p:cNvCxnSpPr/>
          <p:nvPr/>
        </p:nvCxnSpPr>
        <p:spPr>
          <a:xfrm>
            <a:off x="560388" y="5106988"/>
            <a:ext cx="7332662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/>
            </a:extLst>
          </p:cNvPr>
          <p:cNvCxnSpPr/>
          <p:nvPr/>
        </p:nvCxnSpPr>
        <p:spPr>
          <a:xfrm>
            <a:off x="560388" y="5241925"/>
            <a:ext cx="7332662" cy="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/>
            </a:extLst>
          </p:cNvPr>
          <p:cNvSpPr/>
          <p:nvPr/>
        </p:nvSpPr>
        <p:spPr>
          <a:xfrm>
            <a:off x="4860925" y="5057775"/>
            <a:ext cx="85725" cy="1174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1" name="椭圆 100">
            <a:extLst>
              <a:ext uri="{FF2B5EF4-FFF2-40B4-BE49-F238E27FC236}"/>
            </a:extLst>
          </p:cNvPr>
          <p:cNvSpPr/>
          <p:nvPr/>
        </p:nvSpPr>
        <p:spPr>
          <a:xfrm>
            <a:off x="5835650" y="5178425"/>
            <a:ext cx="87313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7" name="任意多边形 106">
            <a:extLst>
              <a:ext uri="{FF2B5EF4-FFF2-40B4-BE49-F238E27FC236}"/>
            </a:extLst>
          </p:cNvPr>
          <p:cNvSpPr/>
          <p:nvPr/>
        </p:nvSpPr>
        <p:spPr>
          <a:xfrm>
            <a:off x="4302125" y="5519738"/>
            <a:ext cx="1570038" cy="141287"/>
          </a:xfrm>
          <a:custGeom>
            <a:avLst/>
            <a:gdLst>
              <a:gd name="connsiteX0" fmla="*/ 0 w 1570008"/>
              <a:gd name="connsiteY0" fmla="*/ 103517 h 103517"/>
              <a:gd name="connsiteX1" fmla="*/ 1570008 w 1570008"/>
              <a:gd name="connsiteY1" fmla="*/ 0 h 10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0008" h="103517">
                <a:moveTo>
                  <a:pt x="0" y="103517"/>
                </a:moveTo>
                <a:lnTo>
                  <a:pt x="157000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8" name="任意多边形 107">
            <a:extLst>
              <a:ext uri="{FF2B5EF4-FFF2-40B4-BE49-F238E27FC236}"/>
            </a:extLst>
          </p:cNvPr>
          <p:cNvSpPr/>
          <p:nvPr/>
        </p:nvSpPr>
        <p:spPr>
          <a:xfrm>
            <a:off x="4535488" y="5402263"/>
            <a:ext cx="1344612" cy="104775"/>
          </a:xfrm>
          <a:custGeom>
            <a:avLst/>
            <a:gdLst>
              <a:gd name="connsiteX0" fmla="*/ 1345721 w 1345721"/>
              <a:gd name="connsiteY0" fmla="*/ 77637 h 77637"/>
              <a:gd name="connsiteX1" fmla="*/ 0 w 1345721"/>
              <a:gd name="connsiteY1" fmla="*/ 0 h 7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5721" h="77637">
                <a:moveTo>
                  <a:pt x="1345721" y="77637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9" name="任意多边形 108">
            <a:extLst>
              <a:ext uri="{FF2B5EF4-FFF2-40B4-BE49-F238E27FC236}"/>
            </a:extLst>
          </p:cNvPr>
          <p:cNvSpPr/>
          <p:nvPr/>
        </p:nvSpPr>
        <p:spPr>
          <a:xfrm>
            <a:off x="4518025" y="5260975"/>
            <a:ext cx="1362075" cy="152400"/>
          </a:xfrm>
          <a:custGeom>
            <a:avLst/>
            <a:gdLst>
              <a:gd name="connsiteX0" fmla="*/ 0 w 1362974"/>
              <a:gd name="connsiteY0" fmla="*/ 112143 h 112143"/>
              <a:gd name="connsiteX1" fmla="*/ 1362974 w 1362974"/>
              <a:gd name="connsiteY1" fmla="*/ 0 h 11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2974" h="112143">
                <a:moveTo>
                  <a:pt x="0" y="112143"/>
                </a:moveTo>
                <a:lnTo>
                  <a:pt x="1362974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0" name="任意多边形 109">
            <a:extLst>
              <a:ext uri="{FF2B5EF4-FFF2-40B4-BE49-F238E27FC236}"/>
            </a:extLst>
          </p:cNvPr>
          <p:cNvSpPr/>
          <p:nvPr/>
        </p:nvSpPr>
        <p:spPr>
          <a:xfrm>
            <a:off x="4922838" y="5108575"/>
            <a:ext cx="949325" cy="117475"/>
          </a:xfrm>
          <a:custGeom>
            <a:avLst/>
            <a:gdLst>
              <a:gd name="connsiteX0" fmla="*/ 948906 w 948906"/>
              <a:gd name="connsiteY0" fmla="*/ 86265 h 86265"/>
              <a:gd name="connsiteX1" fmla="*/ 0 w 948906"/>
              <a:gd name="connsiteY1" fmla="*/ 0 h 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906" h="86265">
                <a:moveTo>
                  <a:pt x="948906" y="86265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3" name="组合 132"/>
          <p:cNvGrpSpPr>
            <a:grpSpLocks/>
          </p:cNvGrpSpPr>
          <p:nvPr/>
        </p:nvGrpSpPr>
        <p:grpSpPr bwMode="auto">
          <a:xfrm flipV="1">
            <a:off x="558800" y="5667375"/>
            <a:ext cx="7332663" cy="603250"/>
            <a:chOff x="175352" y="6055594"/>
            <a:chExt cx="7331608" cy="443516"/>
          </a:xfrm>
        </p:grpSpPr>
        <p:cxnSp>
          <p:nvCxnSpPr>
            <p:cNvPr id="115" name="直接连接符 114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75352" y="6303029"/>
              <a:ext cx="7331608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107024" y="6265681"/>
              <a:ext cx="87299" cy="863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17" name="直接连接符 116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75352" y="6402236"/>
              <a:ext cx="7331608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51443" y="6355551"/>
              <a:ext cx="85713" cy="86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19" name="直接连接符 118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75352" y="6092943"/>
              <a:ext cx="7331608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/>
              </a:extLst>
            </p:cNvPr>
            <p:cNvCxnSpPr/>
            <p:nvPr/>
          </p:nvCxnSpPr>
          <p:spPr>
            <a:xfrm>
              <a:off x="175352" y="6192150"/>
              <a:ext cx="7331608" cy="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椭圆 12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475271" y="6055594"/>
              <a:ext cx="87299" cy="863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51443" y="6145464"/>
              <a:ext cx="85713" cy="863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7" name="任意多边形 12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916552" y="6395234"/>
              <a:ext cx="1569811" cy="103876"/>
            </a:xfrm>
            <a:custGeom>
              <a:avLst/>
              <a:gdLst>
                <a:gd name="connsiteX0" fmla="*/ 0 w 1570008"/>
                <a:gd name="connsiteY0" fmla="*/ 103517 h 103517"/>
                <a:gd name="connsiteX1" fmla="*/ 1570008 w 1570008"/>
                <a:gd name="connsiteY1" fmla="*/ 0 h 10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70008" h="103517">
                  <a:moveTo>
                    <a:pt x="0" y="103517"/>
                  </a:moveTo>
                  <a:lnTo>
                    <a:pt x="157000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8" name="任意多边形 12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149880" y="6308865"/>
              <a:ext cx="1346006" cy="78199"/>
            </a:xfrm>
            <a:custGeom>
              <a:avLst/>
              <a:gdLst>
                <a:gd name="connsiteX0" fmla="*/ 1345721 w 1345721"/>
                <a:gd name="connsiteY0" fmla="*/ 77637 h 77637"/>
                <a:gd name="connsiteX1" fmla="*/ 0 w 1345721"/>
                <a:gd name="connsiteY1" fmla="*/ 0 h 7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5721" h="77637">
                  <a:moveTo>
                    <a:pt x="1345721" y="77637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9" name="任意多边形 12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132421" y="6206156"/>
              <a:ext cx="1363466" cy="112046"/>
            </a:xfrm>
            <a:custGeom>
              <a:avLst/>
              <a:gdLst>
                <a:gd name="connsiteX0" fmla="*/ 0 w 1362974"/>
                <a:gd name="connsiteY0" fmla="*/ 112143 h 112143"/>
                <a:gd name="connsiteX1" fmla="*/ 1362974 w 1362974"/>
                <a:gd name="connsiteY1" fmla="*/ 0 h 11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2974" h="112143">
                  <a:moveTo>
                    <a:pt x="0" y="112143"/>
                  </a:moveTo>
                  <a:lnTo>
                    <a:pt x="1362974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0" name="任意多边形 12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537174" y="6094109"/>
              <a:ext cx="949188" cy="86369"/>
            </a:xfrm>
            <a:custGeom>
              <a:avLst/>
              <a:gdLst>
                <a:gd name="connsiteX0" fmla="*/ 948906 w 948906"/>
                <a:gd name="connsiteY0" fmla="*/ 86265 h 86265"/>
                <a:gd name="connsiteX1" fmla="*/ 0 w 948906"/>
                <a:gd name="connsiteY1" fmla="*/ 0 h 8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8906" h="86265">
                  <a:moveTo>
                    <a:pt x="948906" y="86265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142" name="直接箭头连接符 141">
            <a:extLst>
              <a:ext uri="{FF2B5EF4-FFF2-40B4-BE49-F238E27FC236}"/>
            </a:extLst>
          </p:cNvPr>
          <p:cNvCxnSpPr/>
          <p:nvPr/>
        </p:nvCxnSpPr>
        <p:spPr>
          <a:xfrm flipV="1">
            <a:off x="2603500" y="4310063"/>
            <a:ext cx="0" cy="247015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>
            <a:spLocks noChangeArrowheads="1"/>
          </p:cNvSpPr>
          <p:nvPr/>
        </p:nvSpPr>
        <p:spPr bwMode="auto">
          <a:xfrm>
            <a:off x="2617788" y="4111625"/>
            <a:ext cx="319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endParaRPr lang="zh-CN" altLang="en-US" sz="2800" i="1">
              <a:solidFill>
                <a:schemeClr val="tx1"/>
              </a:solidFill>
            </a:endParaRPr>
          </a:p>
        </p:txBody>
      </p:sp>
      <p:sp>
        <p:nvSpPr>
          <p:cNvPr id="102" name="Freeform 42"/>
          <p:cNvSpPr>
            <a:spLocks/>
          </p:cNvSpPr>
          <p:nvPr/>
        </p:nvSpPr>
        <p:spPr bwMode="auto">
          <a:xfrm rot="-5400000">
            <a:off x="569119" y="5137944"/>
            <a:ext cx="2327275" cy="969963"/>
          </a:xfrm>
          <a:custGeom>
            <a:avLst/>
            <a:gdLst>
              <a:gd name="T0" fmla="*/ 0 w 9253"/>
              <a:gd name="T1" fmla="*/ 2147483646 h 10000"/>
              <a:gd name="T2" fmla="*/ 2147483646 w 9253"/>
              <a:gd name="T3" fmla="*/ 2147483646 h 10000"/>
              <a:gd name="T4" fmla="*/ 2147483646 w 9253"/>
              <a:gd name="T5" fmla="*/ 2147483646 h 10000"/>
              <a:gd name="T6" fmla="*/ 2147483646 w 9253"/>
              <a:gd name="T7" fmla="*/ 2147483646 h 10000"/>
              <a:gd name="T8" fmla="*/ 2147483646 w 9253"/>
              <a:gd name="T9" fmla="*/ 2147483646 h 10000"/>
              <a:gd name="T10" fmla="*/ 2147483646 w 9253"/>
              <a:gd name="T11" fmla="*/ 2147483646 h 10000"/>
              <a:gd name="T12" fmla="*/ 2147483646 w 9253"/>
              <a:gd name="T13" fmla="*/ 2147483646 h 10000"/>
              <a:gd name="T14" fmla="*/ 2147483646 w 9253"/>
              <a:gd name="T15" fmla="*/ 2147483646 h 10000"/>
              <a:gd name="T16" fmla="*/ 2147483646 w 9253"/>
              <a:gd name="T17" fmla="*/ 2147483646 h 10000"/>
              <a:gd name="T18" fmla="*/ 2147483646 w 9253"/>
              <a:gd name="T19" fmla="*/ 2147483646 h 10000"/>
              <a:gd name="T20" fmla="*/ 2147483646 w 9253"/>
              <a:gd name="T21" fmla="*/ 2147483646 h 10000"/>
              <a:gd name="T22" fmla="*/ 2147483646 w 9253"/>
              <a:gd name="T23" fmla="*/ 2147483646 h 100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253" h="10000">
                <a:moveTo>
                  <a:pt x="0" y="9520"/>
                </a:moveTo>
                <a:cubicBezTo>
                  <a:pt x="188" y="9641"/>
                  <a:pt x="192" y="9777"/>
                  <a:pt x="369" y="9843"/>
                </a:cubicBezTo>
                <a:cubicBezTo>
                  <a:pt x="552" y="9908"/>
                  <a:pt x="849" y="10110"/>
                  <a:pt x="1040" y="9924"/>
                </a:cubicBezTo>
                <a:cubicBezTo>
                  <a:pt x="1241" y="9737"/>
                  <a:pt x="1203" y="9918"/>
                  <a:pt x="1565" y="8713"/>
                </a:cubicBezTo>
                <a:cubicBezTo>
                  <a:pt x="1930" y="7508"/>
                  <a:pt x="2730" y="4155"/>
                  <a:pt x="3209" y="2704"/>
                </a:cubicBezTo>
                <a:cubicBezTo>
                  <a:pt x="3683" y="1251"/>
                  <a:pt x="3952" y="-4"/>
                  <a:pt x="4398" y="1"/>
                </a:cubicBezTo>
                <a:cubicBezTo>
                  <a:pt x="4851" y="6"/>
                  <a:pt x="5383" y="1237"/>
                  <a:pt x="5896" y="2743"/>
                </a:cubicBezTo>
                <a:cubicBezTo>
                  <a:pt x="6412" y="4251"/>
                  <a:pt x="7165" y="7882"/>
                  <a:pt x="7462" y="9036"/>
                </a:cubicBezTo>
                <a:cubicBezTo>
                  <a:pt x="7758" y="10191"/>
                  <a:pt x="7581" y="9535"/>
                  <a:pt x="7689" y="9681"/>
                </a:cubicBezTo>
                <a:cubicBezTo>
                  <a:pt x="7792" y="9828"/>
                  <a:pt x="7873" y="9929"/>
                  <a:pt x="8056" y="9924"/>
                </a:cubicBezTo>
                <a:cubicBezTo>
                  <a:pt x="8247" y="9918"/>
                  <a:pt x="8608" y="9777"/>
                  <a:pt x="8806" y="9641"/>
                </a:cubicBezTo>
                <a:cubicBezTo>
                  <a:pt x="9002" y="9505"/>
                  <a:pt x="9104" y="9213"/>
                  <a:pt x="9253" y="9117"/>
                </a:cubicBezTo>
              </a:path>
            </a:pathLst>
          </a:custGeom>
          <a:noFill/>
          <a:ln w="38100" cmpd="sng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7" grpId="0" animBg="1"/>
      <p:bldP spid="38" grpId="0" animBg="1"/>
      <p:bldP spid="39" grpId="0" animBg="1"/>
      <p:bldP spid="47" grpId="0" animBg="1"/>
      <p:bldP spid="61" grpId="0" animBg="1"/>
      <p:bldP spid="79" grpId="0"/>
      <p:bldP spid="85" grpId="0"/>
      <p:bldP spid="134" grpId="0" animBg="1"/>
      <p:bldP spid="136" grpId="0" animBg="1"/>
      <p:bldP spid="138" grpId="0"/>
      <p:bldP spid="141" grpId="0"/>
      <p:bldP spid="88" grpId="0" animBg="1"/>
      <p:bldP spid="90" grpId="0" animBg="1"/>
      <p:bldP spid="93" grpId="0" animBg="1"/>
      <p:bldP spid="95" grpId="0" animBg="1"/>
      <p:bldP spid="97" grpId="0" animBg="1"/>
      <p:bldP spid="100" grpId="0" animBg="1"/>
      <p:bldP spid="101" grpId="0" animBg="1"/>
      <p:bldP spid="143" grpId="0"/>
      <p:bldP spid="10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787400" y="2325688"/>
            <a:ext cx="1066800" cy="2133600"/>
            <a:chOff x="480" y="1494"/>
            <a:chExt cx="672" cy="1386"/>
          </a:xfrm>
        </p:grpSpPr>
        <p:sp>
          <p:nvSpPr>
            <p:cNvPr id="38961" name="Line 3"/>
            <p:cNvSpPr>
              <a:spLocks noChangeShapeType="1"/>
            </p:cNvSpPr>
            <p:nvPr/>
          </p:nvSpPr>
          <p:spPr bwMode="auto">
            <a:xfrm>
              <a:off x="480" y="240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2" name="Line 4"/>
            <p:cNvSpPr>
              <a:spLocks noChangeShapeType="1"/>
            </p:cNvSpPr>
            <p:nvPr/>
          </p:nvSpPr>
          <p:spPr bwMode="auto">
            <a:xfrm>
              <a:off x="480" y="288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3" name="Line 5"/>
            <p:cNvSpPr>
              <a:spLocks noChangeShapeType="1"/>
            </p:cNvSpPr>
            <p:nvPr/>
          </p:nvSpPr>
          <p:spPr bwMode="auto">
            <a:xfrm>
              <a:off x="480" y="149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4" name="Line 6"/>
            <p:cNvSpPr>
              <a:spLocks noChangeShapeType="1"/>
            </p:cNvSpPr>
            <p:nvPr/>
          </p:nvSpPr>
          <p:spPr bwMode="auto">
            <a:xfrm>
              <a:off x="480" y="202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15" name="组合 49"/>
          <p:cNvGrpSpPr>
            <a:grpSpLocks/>
          </p:cNvGrpSpPr>
          <p:nvPr/>
        </p:nvGrpSpPr>
        <p:grpSpPr bwMode="auto">
          <a:xfrm>
            <a:off x="1854200" y="3316288"/>
            <a:ext cx="1295400" cy="1143000"/>
            <a:chOff x="1854474" y="3315509"/>
            <a:chExt cx="1295400" cy="1143000"/>
          </a:xfrm>
        </p:grpSpPr>
        <p:sp>
          <p:nvSpPr>
            <p:cNvPr id="38958" name="Line 8"/>
            <p:cNvSpPr>
              <a:spLocks noChangeShapeType="1"/>
            </p:cNvSpPr>
            <p:nvPr/>
          </p:nvSpPr>
          <p:spPr bwMode="auto">
            <a:xfrm flipV="1">
              <a:off x="1854474" y="3315509"/>
              <a:ext cx="1295400" cy="381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9" name="Line 9"/>
            <p:cNvSpPr>
              <a:spLocks noChangeShapeType="1"/>
            </p:cNvSpPr>
            <p:nvPr/>
          </p:nvSpPr>
          <p:spPr bwMode="auto">
            <a:xfrm flipV="1">
              <a:off x="1930674" y="4077509"/>
              <a:ext cx="1219200" cy="381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0" name="Line 10"/>
            <p:cNvSpPr>
              <a:spLocks noChangeShapeType="1"/>
            </p:cNvSpPr>
            <p:nvPr/>
          </p:nvSpPr>
          <p:spPr bwMode="auto">
            <a:xfrm flipV="1">
              <a:off x="1854474" y="3696509"/>
              <a:ext cx="1295400" cy="381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16" name="组合 48"/>
          <p:cNvGrpSpPr>
            <a:grpSpLocks/>
          </p:cNvGrpSpPr>
          <p:nvPr/>
        </p:nvGrpSpPr>
        <p:grpSpPr bwMode="auto">
          <a:xfrm>
            <a:off x="1854200" y="1878013"/>
            <a:ext cx="1371600" cy="1219200"/>
            <a:chOff x="1854474" y="1877234"/>
            <a:chExt cx="1371600" cy="1219200"/>
          </a:xfrm>
        </p:grpSpPr>
        <p:sp>
          <p:nvSpPr>
            <p:cNvPr id="38955" name="Line 11"/>
            <p:cNvSpPr>
              <a:spLocks noChangeShapeType="1"/>
            </p:cNvSpPr>
            <p:nvPr/>
          </p:nvSpPr>
          <p:spPr bwMode="auto">
            <a:xfrm flipV="1">
              <a:off x="1854474" y="1877234"/>
              <a:ext cx="13716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6" name="Line 12"/>
            <p:cNvSpPr>
              <a:spLocks noChangeShapeType="1"/>
            </p:cNvSpPr>
            <p:nvPr/>
          </p:nvSpPr>
          <p:spPr bwMode="auto">
            <a:xfrm flipV="1">
              <a:off x="1854474" y="2639234"/>
              <a:ext cx="13716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Line 13"/>
            <p:cNvSpPr>
              <a:spLocks noChangeShapeType="1"/>
            </p:cNvSpPr>
            <p:nvPr/>
          </p:nvSpPr>
          <p:spPr bwMode="auto">
            <a:xfrm flipV="1">
              <a:off x="1854474" y="2258234"/>
              <a:ext cx="13716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17" name="组合 51"/>
          <p:cNvGrpSpPr>
            <a:grpSpLocks/>
          </p:cNvGrpSpPr>
          <p:nvPr/>
        </p:nvGrpSpPr>
        <p:grpSpPr bwMode="auto">
          <a:xfrm>
            <a:off x="3294063" y="2097088"/>
            <a:ext cx="3516312" cy="1981200"/>
            <a:chOff x="3294336" y="2096309"/>
            <a:chExt cx="3515995" cy="1981200"/>
          </a:xfrm>
        </p:grpSpPr>
        <p:sp>
          <p:nvSpPr>
            <p:cNvPr id="38952" name="Line 15"/>
            <p:cNvSpPr>
              <a:spLocks noChangeShapeType="1"/>
            </p:cNvSpPr>
            <p:nvPr/>
          </p:nvSpPr>
          <p:spPr bwMode="auto">
            <a:xfrm flipV="1">
              <a:off x="3294336" y="2096309"/>
              <a:ext cx="3515995" cy="1143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16"/>
            <p:cNvSpPr>
              <a:spLocks noChangeShapeType="1"/>
            </p:cNvSpPr>
            <p:nvPr/>
          </p:nvSpPr>
          <p:spPr bwMode="auto">
            <a:xfrm flipV="1">
              <a:off x="3294336" y="2096309"/>
              <a:ext cx="3444240" cy="1524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17"/>
            <p:cNvSpPr>
              <a:spLocks noChangeShapeType="1"/>
            </p:cNvSpPr>
            <p:nvPr/>
          </p:nvSpPr>
          <p:spPr bwMode="auto">
            <a:xfrm flipV="1">
              <a:off x="3294336" y="2096309"/>
              <a:ext cx="3444240" cy="19812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18" name="组合 50"/>
          <p:cNvGrpSpPr>
            <a:grpSpLocks/>
          </p:cNvGrpSpPr>
          <p:nvPr/>
        </p:nvGrpSpPr>
        <p:grpSpPr bwMode="auto">
          <a:xfrm>
            <a:off x="3294063" y="1878013"/>
            <a:ext cx="3587750" cy="838200"/>
            <a:chOff x="3294336" y="1877234"/>
            <a:chExt cx="3587750" cy="838200"/>
          </a:xfrm>
        </p:grpSpPr>
        <p:sp>
          <p:nvSpPr>
            <p:cNvPr id="38949" name="Line 18"/>
            <p:cNvSpPr>
              <a:spLocks noChangeShapeType="1"/>
            </p:cNvSpPr>
            <p:nvPr/>
          </p:nvSpPr>
          <p:spPr bwMode="auto">
            <a:xfrm flipV="1">
              <a:off x="3294336" y="2105834"/>
              <a:ext cx="3587750" cy="152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Line 19"/>
            <p:cNvSpPr>
              <a:spLocks noChangeShapeType="1"/>
            </p:cNvSpPr>
            <p:nvPr/>
          </p:nvSpPr>
          <p:spPr bwMode="auto">
            <a:xfrm>
              <a:off x="3294336" y="1877234"/>
              <a:ext cx="3515995" cy="228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Line 20"/>
            <p:cNvSpPr>
              <a:spLocks noChangeShapeType="1"/>
            </p:cNvSpPr>
            <p:nvPr/>
          </p:nvSpPr>
          <p:spPr bwMode="auto">
            <a:xfrm flipV="1">
              <a:off x="3294336" y="2105834"/>
              <a:ext cx="3515995" cy="609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6497638" y="163988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8920" name="Group 22"/>
          <p:cNvGrpSpPr>
            <a:grpSpLocks/>
          </p:cNvGrpSpPr>
          <p:nvPr/>
        </p:nvGrpSpPr>
        <p:grpSpPr bwMode="auto">
          <a:xfrm>
            <a:off x="1854200" y="833438"/>
            <a:ext cx="5040313" cy="5222875"/>
            <a:chOff x="1152" y="576"/>
            <a:chExt cx="3360" cy="3312"/>
          </a:xfrm>
        </p:grpSpPr>
        <p:sp>
          <p:nvSpPr>
            <p:cNvPr id="38942" name="Line 23"/>
            <p:cNvSpPr>
              <a:spLocks noChangeShapeType="1"/>
            </p:cNvSpPr>
            <p:nvPr/>
          </p:nvSpPr>
          <p:spPr bwMode="auto">
            <a:xfrm>
              <a:off x="1152" y="816"/>
              <a:ext cx="0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24"/>
            <p:cNvSpPr>
              <a:spLocks noChangeShapeType="1"/>
            </p:cNvSpPr>
            <p:nvPr/>
          </p:nvSpPr>
          <p:spPr bwMode="auto">
            <a:xfrm>
              <a:off x="1152" y="2880"/>
              <a:ext cx="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5">
              <a:extLst>
                <a:ext uri="{FF2B5EF4-FFF2-40B4-BE49-F238E27FC236}"/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27"/>
              <a:ext cx="144" cy="2544"/>
            </a:xfrm>
            <a:prstGeom prst="ellipse">
              <a:avLst/>
            </a:prstGeom>
            <a:solidFill>
              <a:srgbClr val="00FFFF"/>
            </a:solidFill>
            <a:ln w="9525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947" name="Line 26"/>
            <p:cNvSpPr>
              <a:spLocks noChangeShapeType="1"/>
            </p:cNvSpPr>
            <p:nvPr/>
          </p:nvSpPr>
          <p:spPr bwMode="auto">
            <a:xfrm>
              <a:off x="4512" y="576"/>
              <a:ext cx="0" cy="3312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Line 27"/>
            <p:cNvSpPr>
              <a:spLocks noChangeShapeType="1"/>
            </p:cNvSpPr>
            <p:nvPr/>
          </p:nvSpPr>
          <p:spPr bwMode="auto">
            <a:xfrm>
              <a:off x="1152" y="2016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21" name="Group 29"/>
          <p:cNvGrpSpPr>
            <a:grpSpLocks/>
          </p:cNvGrpSpPr>
          <p:nvPr/>
        </p:nvGrpSpPr>
        <p:grpSpPr bwMode="auto">
          <a:xfrm>
            <a:off x="1016000" y="2325688"/>
            <a:ext cx="266700" cy="762000"/>
            <a:chOff x="624" y="1536"/>
            <a:chExt cx="168" cy="480"/>
          </a:xfrm>
        </p:grpSpPr>
        <p:sp>
          <p:nvSpPr>
            <p:cNvPr id="38940" name="Line 30"/>
            <p:cNvSpPr>
              <a:spLocks noChangeShapeType="1"/>
            </p:cNvSpPr>
            <p:nvPr/>
          </p:nvSpPr>
          <p:spPr bwMode="auto">
            <a:xfrm>
              <a:off x="624" y="1536"/>
              <a:ext cx="0" cy="4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Rectangle 31"/>
            <p:cNvSpPr>
              <a:spLocks noChangeArrowheads="1"/>
            </p:cNvSpPr>
            <p:nvPr/>
          </p:nvSpPr>
          <p:spPr bwMode="auto">
            <a:xfrm>
              <a:off x="672" y="1623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30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22" name="Group 32"/>
          <p:cNvGrpSpPr>
            <a:grpSpLocks/>
          </p:cNvGrpSpPr>
          <p:nvPr/>
        </p:nvGrpSpPr>
        <p:grpSpPr bwMode="auto">
          <a:xfrm>
            <a:off x="390525" y="2325688"/>
            <a:ext cx="396875" cy="1371600"/>
            <a:chOff x="230" y="1536"/>
            <a:chExt cx="250" cy="864"/>
          </a:xfrm>
        </p:grpSpPr>
        <p:sp>
          <p:nvSpPr>
            <p:cNvPr id="38938" name="Line 33"/>
            <p:cNvSpPr>
              <a:spLocks noChangeShapeType="1"/>
            </p:cNvSpPr>
            <p:nvPr/>
          </p:nvSpPr>
          <p:spPr bwMode="auto">
            <a:xfrm>
              <a:off x="480" y="1536"/>
              <a:ext cx="0" cy="86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Text Box 34"/>
            <p:cNvSpPr txBox="1">
              <a:spLocks noChangeArrowheads="1"/>
            </p:cNvSpPr>
            <p:nvPr/>
          </p:nvSpPr>
          <p:spPr bwMode="auto">
            <a:xfrm>
              <a:off x="230" y="17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23" name="Group 35"/>
          <p:cNvGrpSpPr>
            <a:grpSpLocks/>
          </p:cNvGrpSpPr>
          <p:nvPr/>
        </p:nvGrpSpPr>
        <p:grpSpPr bwMode="auto">
          <a:xfrm>
            <a:off x="1244600" y="3087688"/>
            <a:ext cx="336550" cy="609600"/>
            <a:chOff x="768" y="2016"/>
            <a:chExt cx="212" cy="384"/>
          </a:xfrm>
        </p:grpSpPr>
        <p:sp>
          <p:nvSpPr>
            <p:cNvPr id="38936" name="Line 36"/>
            <p:cNvSpPr>
              <a:spLocks noChangeShapeType="1"/>
            </p:cNvSpPr>
            <p:nvPr/>
          </p:nvSpPr>
          <p:spPr bwMode="auto">
            <a:xfrm>
              <a:off x="768" y="2016"/>
              <a:ext cx="0" cy="38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Text Box 37"/>
            <p:cNvSpPr txBox="1">
              <a:spLocks noChangeArrowheads="1"/>
            </p:cNvSpPr>
            <p:nvPr/>
          </p:nvSpPr>
          <p:spPr bwMode="auto">
            <a:xfrm>
              <a:off x="768" y="20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924" name="Line 38"/>
          <p:cNvSpPr>
            <a:spLocks noChangeShapeType="1"/>
          </p:cNvSpPr>
          <p:nvPr/>
        </p:nvSpPr>
        <p:spPr bwMode="auto">
          <a:xfrm flipH="1">
            <a:off x="635000" y="2325688"/>
            <a:ext cx="1219200" cy="158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39"/>
          <p:cNvSpPr>
            <a:spLocks noChangeShapeType="1"/>
          </p:cNvSpPr>
          <p:nvPr/>
        </p:nvSpPr>
        <p:spPr bwMode="auto">
          <a:xfrm flipH="1">
            <a:off x="711200" y="3101975"/>
            <a:ext cx="1219200" cy="1588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40"/>
          <p:cNvSpPr>
            <a:spLocks noChangeShapeType="1"/>
          </p:cNvSpPr>
          <p:nvPr/>
        </p:nvSpPr>
        <p:spPr bwMode="auto">
          <a:xfrm flipH="1">
            <a:off x="635000" y="3697288"/>
            <a:ext cx="1219200" cy="1587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7" name="Group 41"/>
          <p:cNvGrpSpPr>
            <a:grpSpLocks/>
          </p:cNvGrpSpPr>
          <p:nvPr/>
        </p:nvGrpSpPr>
        <p:grpSpPr bwMode="auto">
          <a:xfrm>
            <a:off x="254000" y="4687888"/>
            <a:ext cx="1243013" cy="471487"/>
            <a:chOff x="11" y="2976"/>
            <a:chExt cx="792" cy="297"/>
          </a:xfrm>
        </p:grpSpPr>
        <p:sp>
          <p:nvSpPr>
            <p:cNvPr id="38931" name="Rectangle 42"/>
            <p:cNvSpPr>
              <a:spLocks noChangeArrowheads="1"/>
            </p:cNvSpPr>
            <p:nvPr/>
          </p:nvSpPr>
          <p:spPr bwMode="auto">
            <a:xfrm>
              <a:off x="689" y="3002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2" name="Rectangle 43"/>
            <p:cNvSpPr>
              <a:spLocks noChangeArrowheads="1"/>
            </p:cNvSpPr>
            <p:nvPr/>
          </p:nvSpPr>
          <p:spPr bwMode="auto">
            <a:xfrm>
              <a:off x="369" y="3002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3" name="Rectangle 44"/>
            <p:cNvSpPr>
              <a:spLocks noChangeArrowheads="1"/>
            </p:cNvSpPr>
            <p:nvPr/>
          </p:nvSpPr>
          <p:spPr bwMode="auto">
            <a:xfrm>
              <a:off x="11" y="3002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4" name="Rectangle 45"/>
            <p:cNvSpPr>
              <a:spLocks noChangeArrowheads="1"/>
            </p:cNvSpPr>
            <p:nvPr/>
          </p:nvSpPr>
          <p:spPr bwMode="auto">
            <a:xfrm>
              <a:off x="524" y="297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5" name="Rectangle 46"/>
            <p:cNvSpPr>
              <a:spLocks noChangeArrowheads="1"/>
            </p:cNvSpPr>
            <p:nvPr/>
          </p:nvSpPr>
          <p:spPr bwMode="auto">
            <a:xfrm>
              <a:off x="194" y="2976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Symbol" panose="05050102010706020507" pitchFamily="18" charset="2"/>
                </a:rPr>
                <a:t>=</a:t>
              </a:r>
              <a:endPara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8" name="直接连接符 47">
            <a:extLst>
              <a:ext uri="{FF2B5EF4-FFF2-40B4-BE49-F238E27FC236}"/>
            </a:extLst>
          </p:cNvPr>
          <p:cNvCxnSpPr/>
          <p:nvPr/>
        </p:nvCxnSpPr>
        <p:spPr>
          <a:xfrm>
            <a:off x="381000" y="3394075"/>
            <a:ext cx="8558213" cy="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29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1524000"/>
            <a:ext cx="1608138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0" name="Rectangle 2"/>
          <p:cNvSpPr>
            <a:spLocks noChangeArrowheads="1"/>
          </p:cNvSpPr>
          <p:nvPr/>
        </p:nvSpPr>
        <p:spPr bwMode="auto">
          <a:xfrm>
            <a:off x="234950" y="215900"/>
            <a:ext cx="261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双缝衍射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9"/>
          <p:cNvSpPr txBox="1">
            <a:spLocks noChangeArrowheads="1"/>
          </p:cNvSpPr>
          <p:nvPr/>
        </p:nvSpPr>
        <p:spPr bwMode="auto">
          <a:xfrm>
            <a:off x="174625" y="68263"/>
            <a:ext cx="543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将</a:t>
            </a:r>
            <a:r>
              <a:rPr kumimoji="1"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双缝干涉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与</a:t>
            </a:r>
            <a:r>
              <a:rPr kumimoji="1"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单缝衍射</a:t>
            </a: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结合考虑</a:t>
            </a:r>
          </a:p>
        </p:txBody>
      </p:sp>
      <p:sp>
        <p:nvSpPr>
          <p:cNvPr id="21" name="矩形 4"/>
          <p:cNvSpPr>
            <a:spLocks noChangeArrowheads="1"/>
          </p:cNvSpPr>
          <p:nvPr/>
        </p:nvSpPr>
        <p:spPr bwMode="auto">
          <a:xfrm>
            <a:off x="147638" y="619125"/>
            <a:ext cx="8378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光强为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的单色平行光，经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单缝衍射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之后的光强分布</a:t>
            </a:r>
            <a:endParaRPr kumimoji="1" lang="en-US" altLang="zh-CN" sz="2800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2" name="Object 34"/>
          <p:cNvGraphicFramePr>
            <a:graphicFrameLocks noChangeAspect="1"/>
          </p:cNvGraphicFramePr>
          <p:nvPr/>
        </p:nvGraphicFramePr>
        <p:xfrm>
          <a:off x="3217863" y="1171575"/>
          <a:ext cx="16319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MathType 6.0 Equation" r:id="rId3" imgW="1548728" imgH="672808" progId="Equation.DSMT4">
                  <p:embed/>
                </p:oleObj>
              </mc:Choice>
              <mc:Fallback>
                <p:oleObj name="MathType 6.0 Equation" r:id="rId3" imgW="1548728" imgH="672808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1171575"/>
                        <a:ext cx="16319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4"/>
          <p:cNvGraphicFramePr>
            <a:graphicFrameLocks noChangeAspect="1"/>
          </p:cNvGraphicFramePr>
          <p:nvPr/>
        </p:nvGraphicFramePr>
        <p:xfrm>
          <a:off x="354013" y="1136650"/>
          <a:ext cx="2568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MathType 6.0 Equation" r:id="rId5" imgW="2438400" imgH="673100" progId="Equation.DSMT4">
                  <p:embed/>
                </p:oleObj>
              </mc:Choice>
              <mc:Fallback>
                <p:oleObj name="MathType 6.0 Equation" r:id="rId5" imgW="2438400" imgH="6731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136650"/>
                        <a:ext cx="25685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174625" y="1879600"/>
            <a:ext cx="307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对应光矢量的振幅</a:t>
            </a:r>
            <a:endParaRPr kumimoji="1" lang="en-US" altLang="zh-CN" sz="2800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5" name="Object 34"/>
          <p:cNvGraphicFramePr>
            <a:graphicFrameLocks noChangeAspect="1"/>
          </p:cNvGraphicFramePr>
          <p:nvPr/>
        </p:nvGraphicFramePr>
        <p:xfrm>
          <a:off x="354013" y="2378075"/>
          <a:ext cx="19256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MathType 6.0 Equation" r:id="rId7" imgW="1828800" imgH="673100" progId="Equation.DSMT4">
                  <p:embed/>
                </p:oleObj>
              </mc:Choice>
              <mc:Fallback>
                <p:oleObj name="MathType 6.0 Equation" r:id="rId7" imgW="1828800" imgH="6731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378075"/>
                        <a:ext cx="19256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4"/>
          <p:cNvSpPr>
            <a:spLocks noChangeArrowheads="1"/>
          </p:cNvSpPr>
          <p:nvPr/>
        </p:nvSpPr>
        <p:spPr bwMode="auto">
          <a:xfrm>
            <a:off x="174625" y="3060700"/>
            <a:ext cx="85486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对于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双缝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的情况，单色平行光经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两单缝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衍射后的衍射图样完全相同且位置重合，</a:t>
            </a:r>
            <a:endParaRPr kumimoji="1" lang="en-US" altLang="zh-CN" sz="2800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7" name="Object 34"/>
          <p:cNvGraphicFramePr>
            <a:graphicFrameLocks noChangeAspect="1"/>
          </p:cNvGraphicFramePr>
          <p:nvPr/>
        </p:nvGraphicFramePr>
        <p:xfrm>
          <a:off x="311150" y="4027488"/>
          <a:ext cx="27543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MathType 6.0 Equation" r:id="rId9" imgW="2616200" imgH="673100" progId="Equation.DSMT4">
                  <p:embed/>
                </p:oleObj>
              </mc:Choice>
              <mc:Fallback>
                <p:oleObj name="MathType 6.0 Equation" r:id="rId9" imgW="2616200" imgH="6731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4027488"/>
                        <a:ext cx="27543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225425" y="4751388"/>
            <a:ext cx="4492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两单缝到光屏上同一点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存在光程差，因此两衍射光束在光屏上发生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干涉叠加</a:t>
            </a:r>
            <a:endParaRPr kumimoji="1" lang="en-US" altLang="zh-CN" sz="2800" b="1">
              <a:solidFill>
                <a:srgbClr val="00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9" name="Object 34"/>
          <p:cNvGraphicFramePr>
            <a:graphicFrameLocks noChangeAspect="1"/>
          </p:cNvGraphicFramePr>
          <p:nvPr/>
        </p:nvGraphicFramePr>
        <p:xfrm>
          <a:off x="1504950" y="6259513"/>
          <a:ext cx="17399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MathType 6.0 Equation" r:id="rId11" imgW="1651000" imgH="317500" progId="Equation.DSMT4">
                  <p:embed/>
                </p:oleObj>
              </mc:Choice>
              <mc:Fallback>
                <p:oleObj name="MathType 6.0 Equation" r:id="rId11" imgW="1651000" imgH="3175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6259513"/>
                        <a:ext cx="17399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38125" y="6148388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光程差</a:t>
            </a:r>
            <a:endParaRPr lang="zh-CN" altLang="en-US" sz="2800">
              <a:solidFill>
                <a:srgbClr val="0000CC"/>
              </a:solidFill>
            </a:endParaRPr>
          </a:p>
        </p:txBody>
      </p:sp>
      <p:graphicFrame>
        <p:nvGraphicFramePr>
          <p:cNvPr id="30" name="Object 34"/>
          <p:cNvGraphicFramePr>
            <a:graphicFrameLocks noChangeAspect="1"/>
          </p:cNvGraphicFramePr>
          <p:nvPr/>
        </p:nvGraphicFramePr>
        <p:xfrm>
          <a:off x="4918075" y="6092825"/>
          <a:ext cx="327342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MathType 6.0 Equation" r:id="rId13" imgW="3416300" imgH="673100" progId="Equation.DSMT4">
                  <p:embed/>
                </p:oleObj>
              </mc:Choice>
              <mc:Fallback>
                <p:oleObj name="MathType 6.0 Equation" r:id="rId13" imgW="3416300" imgH="6731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6092825"/>
                        <a:ext cx="3273425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598863" y="6165850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位相差</a:t>
            </a:r>
            <a:endParaRPr lang="zh-CN" altLang="en-US" sz="2800">
              <a:solidFill>
                <a:srgbClr val="0000CC"/>
              </a:solidFill>
            </a:endParaRPr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5214938" y="1042988"/>
            <a:ext cx="3929062" cy="2106612"/>
            <a:chOff x="5215202" y="1043318"/>
            <a:chExt cx="3928798" cy="2107005"/>
          </a:xfrm>
        </p:grpSpPr>
        <p:grpSp>
          <p:nvGrpSpPr>
            <p:cNvPr id="39957" name="组合 33"/>
            <p:cNvGrpSpPr>
              <a:grpSpLocks noChangeAspect="1"/>
            </p:cNvGrpSpPr>
            <p:nvPr/>
          </p:nvGrpSpPr>
          <p:grpSpPr bwMode="auto">
            <a:xfrm>
              <a:off x="7976297" y="1043318"/>
              <a:ext cx="1167703" cy="2031870"/>
              <a:chOff x="7185150" y="954944"/>
              <a:chExt cx="1221317" cy="2031870"/>
            </a:xfrm>
          </p:grpSpPr>
          <p:pic>
            <p:nvPicPr>
              <p:cNvPr id="39959" name="图片 2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5150" y="1345921"/>
                <a:ext cx="1221317" cy="1617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V="1">
                <a:off x="7252575" y="1213754"/>
                <a:ext cx="0" cy="17735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61" name="文本框 32"/>
              <p:cNvSpPr txBox="1">
                <a:spLocks noChangeArrowheads="1"/>
              </p:cNvSpPr>
              <p:nvPr/>
            </p:nvSpPr>
            <p:spPr bwMode="auto">
              <a:xfrm>
                <a:off x="7188627" y="954944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9958" name="图片 3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202" y="1230381"/>
              <a:ext cx="2761095" cy="1919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4768850" y="3962400"/>
            <a:ext cx="4354513" cy="2097088"/>
            <a:chOff x="4768357" y="3962238"/>
            <a:chExt cx="4354469" cy="2097292"/>
          </a:xfrm>
        </p:grpSpPr>
        <p:pic>
          <p:nvPicPr>
            <p:cNvPr id="39954" name="图片 3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357" y="3962238"/>
              <a:ext cx="2933250" cy="2097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5" name="图片 39"/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855" y="4303380"/>
              <a:ext cx="1167703" cy="161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55123" y="4303380"/>
              <a:ext cx="1167703" cy="1617053"/>
            </a:xfrm>
            <a:prstGeom prst="rect">
              <a:avLst/>
            </a:prstGeom>
          </p:spPr>
        </p:pic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337050" y="3497263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光矢量</a:t>
            </a:r>
            <a:endParaRPr kumimoji="1" lang="en-US" altLang="zh-CN" sz="2800" b="1">
              <a:solidFill>
                <a:srgbClr val="0000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28" grpId="0"/>
      <p:bldP spid="2" grpId="0"/>
      <p:bldP spid="31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1630363" y="3340100"/>
            <a:ext cx="922337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>
            <a:off x="2900363" y="3355975"/>
            <a:ext cx="1058862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393825" y="3341688"/>
            <a:ext cx="147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衍射因子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741613" y="334010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干涉因子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733675" y="5046663"/>
            <a:ext cx="441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tx1"/>
                </a:solidFill>
              </a:rPr>
              <a:t>x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799138" y="5046663"/>
            <a:ext cx="452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tx1"/>
                </a:solidFill>
              </a:rPr>
              <a:t>=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052888" y="6118225"/>
            <a:ext cx="1527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f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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</a:p>
        </p:txBody>
      </p:sp>
      <p:sp>
        <p:nvSpPr>
          <p:cNvPr id="40969" name="Text Box 49"/>
          <p:cNvSpPr txBox="1">
            <a:spLocks noChangeArrowheads="1"/>
          </p:cNvSpPr>
          <p:nvPr/>
        </p:nvSpPr>
        <p:spPr bwMode="auto">
          <a:xfrm>
            <a:off x="174625" y="169863"/>
            <a:ext cx="543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两衍射光干涉叠加的光强</a:t>
            </a:r>
          </a:p>
        </p:txBody>
      </p:sp>
      <p:graphicFrame>
        <p:nvGraphicFramePr>
          <p:cNvPr id="21" name="Object 34"/>
          <p:cNvGraphicFramePr>
            <a:graphicFrameLocks noChangeAspect="1"/>
          </p:cNvGraphicFramePr>
          <p:nvPr/>
        </p:nvGraphicFramePr>
        <p:xfrm>
          <a:off x="233363" y="858838"/>
          <a:ext cx="52451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MathType 6.0 Equation" r:id="rId3" imgW="4394200" imgH="508000" progId="Equation.DSMT4">
                  <p:embed/>
                </p:oleObj>
              </mc:Choice>
              <mc:Fallback>
                <p:oleObj name="MathType 6.0 Equation" r:id="rId3" imgW="4394200" imgH="5080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858838"/>
                        <a:ext cx="52451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565650" y="36513"/>
            <a:ext cx="4441825" cy="771525"/>
            <a:chOff x="4565270" y="35885"/>
            <a:chExt cx="4442290" cy="772423"/>
          </a:xfrm>
        </p:grpSpPr>
        <p:pic>
          <p:nvPicPr>
            <p:cNvPr id="40994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5270" y="35885"/>
              <a:ext cx="843824" cy="772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0995" name="Object 34"/>
            <p:cNvGraphicFramePr>
              <a:graphicFrameLocks noChangeAspect="1"/>
            </p:cNvGraphicFramePr>
            <p:nvPr/>
          </p:nvGraphicFramePr>
          <p:xfrm>
            <a:off x="5417304" y="143591"/>
            <a:ext cx="3590256" cy="599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7" name="MathType 6.0 Equation" r:id="rId6" imgW="3949700" imgH="673100" progId="Equation.DSMT4">
                    <p:embed/>
                  </p:oleObj>
                </mc:Choice>
                <mc:Fallback>
                  <p:oleObj name="MathType 6.0 Equation" r:id="rId6" imgW="3949700" imgH="6731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7304" y="143591"/>
                          <a:ext cx="3590256" cy="599974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34"/>
          <p:cNvGraphicFramePr>
            <a:graphicFrameLocks noChangeAspect="1"/>
          </p:cNvGraphicFramePr>
          <p:nvPr/>
        </p:nvGraphicFramePr>
        <p:xfrm>
          <a:off x="201613" y="1589088"/>
          <a:ext cx="3860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MathType 6.0 Equation" r:id="rId8" imgW="3365500" imgH="736600" progId="Equation.DSMT4">
                  <p:embed/>
                </p:oleObj>
              </mc:Choice>
              <mc:Fallback>
                <p:oleObj name="MathType 6.0 Equation" r:id="rId8" imgW="3365500" imgH="736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589088"/>
                        <a:ext cx="38608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4"/>
          <p:cNvGraphicFramePr>
            <a:graphicFrameLocks noChangeAspect="1"/>
          </p:cNvGraphicFramePr>
          <p:nvPr/>
        </p:nvGraphicFramePr>
        <p:xfrm>
          <a:off x="698500" y="2416175"/>
          <a:ext cx="32861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MathType 6.0 Equation" r:id="rId10" imgW="2692400" imgH="673100" progId="Equation.DSMT4">
                  <p:embed/>
                </p:oleObj>
              </mc:Choice>
              <mc:Fallback>
                <p:oleObj name="MathType 6.0 Equation" r:id="rId10" imgW="2692400" imgH="6731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416175"/>
                        <a:ext cx="32861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1587500"/>
            <a:ext cx="3924300" cy="20097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Object 34"/>
          <p:cNvGraphicFramePr>
            <a:graphicFrameLocks noChangeAspect="1"/>
          </p:cNvGraphicFramePr>
          <p:nvPr/>
        </p:nvGraphicFramePr>
        <p:xfrm>
          <a:off x="201613" y="3832225"/>
          <a:ext cx="43338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MathType 6.0 Equation" r:id="rId13" imgW="4114800" imgH="736600" progId="Equation.DSMT4">
                  <p:embed/>
                </p:oleObj>
              </mc:Choice>
              <mc:Fallback>
                <p:oleObj name="MathType 6.0 Equation" r:id="rId13" imgW="4114800" imgH="736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3832225"/>
                        <a:ext cx="433387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03188" y="4702175"/>
            <a:ext cx="2924175" cy="1525588"/>
            <a:chOff x="103517" y="4745038"/>
            <a:chExt cx="2923827" cy="1526357"/>
          </a:xfrm>
        </p:grpSpPr>
        <p:graphicFrame>
          <p:nvGraphicFramePr>
            <p:cNvPr id="40991" name="Object 4"/>
            <p:cNvGraphicFramePr>
              <a:graphicFrameLocks noChangeAspect="1"/>
            </p:cNvGraphicFramePr>
            <p:nvPr/>
          </p:nvGraphicFramePr>
          <p:xfrm>
            <a:off x="174625" y="4745038"/>
            <a:ext cx="2551113" cy="1439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1" name="位图图像" r:id="rId15" imgW="4401164" imgH="1238423" progId="Paint.Picture">
                    <p:embed/>
                  </p:oleObj>
                </mc:Choice>
                <mc:Fallback>
                  <p:oleObj name="位图图像" r:id="rId15" imgW="4401164" imgH="1238423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25" y="4745038"/>
                          <a:ext cx="2551113" cy="1439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直接箭头连接符 24"/>
            <p:cNvCxnSpPr/>
            <p:nvPr/>
          </p:nvCxnSpPr>
          <p:spPr>
            <a:xfrm>
              <a:off x="103517" y="6103035"/>
              <a:ext cx="26904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93" name="文本框 27"/>
            <p:cNvSpPr txBox="1">
              <a:spLocks noChangeArrowheads="1"/>
            </p:cNvSpPr>
            <p:nvPr/>
          </p:nvSpPr>
          <p:spPr bwMode="auto">
            <a:xfrm>
              <a:off x="2714438" y="587128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3122613" y="4784725"/>
            <a:ext cx="2922587" cy="1474788"/>
            <a:chOff x="3123303" y="4827588"/>
            <a:chExt cx="2921897" cy="1474817"/>
          </a:xfrm>
        </p:grpSpPr>
        <p:graphicFrame>
          <p:nvGraphicFramePr>
            <p:cNvPr id="40988" name="Object 2"/>
            <p:cNvGraphicFramePr>
              <a:graphicFrameLocks noChangeAspect="1"/>
            </p:cNvGraphicFramePr>
            <p:nvPr/>
          </p:nvGraphicFramePr>
          <p:xfrm>
            <a:off x="3298825" y="4827588"/>
            <a:ext cx="2393950" cy="1274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2" name="BMP 图象" r:id="rId17" imgW="4495238" imgH="1057423" progId="PBrush">
                    <p:embed/>
                  </p:oleObj>
                </mc:Choice>
                <mc:Fallback>
                  <p:oleObj name="BMP 图象" r:id="rId17" imgW="4495238" imgH="1057423" progId="PBrush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825" y="4827588"/>
                          <a:ext cx="2393950" cy="1274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箭头连接符 30"/>
            <p:cNvCxnSpPr/>
            <p:nvPr/>
          </p:nvCxnSpPr>
          <p:spPr>
            <a:xfrm>
              <a:off x="3123303" y="6126189"/>
              <a:ext cx="26901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90" name="文本框 31"/>
            <p:cNvSpPr txBox="1">
              <a:spLocks noChangeArrowheads="1"/>
            </p:cNvSpPr>
            <p:nvPr/>
          </p:nvSpPr>
          <p:spPr bwMode="auto">
            <a:xfrm>
              <a:off x="5732294" y="590229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6213475" y="4429125"/>
            <a:ext cx="2921000" cy="1830388"/>
            <a:chOff x="6213040" y="4471870"/>
            <a:chExt cx="2921897" cy="1830535"/>
          </a:xfrm>
        </p:grpSpPr>
        <p:graphicFrame>
          <p:nvGraphicFramePr>
            <p:cNvPr id="40985" name="Object 3"/>
            <p:cNvGraphicFramePr>
              <a:graphicFrameLocks noChangeAspect="1"/>
            </p:cNvGraphicFramePr>
            <p:nvPr/>
          </p:nvGraphicFramePr>
          <p:xfrm>
            <a:off x="6429375" y="4471870"/>
            <a:ext cx="2509838" cy="180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3" name="BMP 图象" r:id="rId19" imgW="4466667" imgH="1324160" progId="PBrush">
                    <p:embed/>
                  </p:oleObj>
                </mc:Choice>
                <mc:Fallback>
                  <p:oleObj name="BMP 图象" r:id="rId19" imgW="4466667" imgH="1324160" progId="PBrush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375" y="4471870"/>
                          <a:ext cx="2509838" cy="180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箭头连接符 32"/>
            <p:cNvCxnSpPr/>
            <p:nvPr/>
          </p:nvCxnSpPr>
          <p:spPr>
            <a:xfrm>
              <a:off x="6213040" y="6126178"/>
              <a:ext cx="26900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7" name="文本框 33"/>
            <p:cNvSpPr txBox="1">
              <a:spLocks noChangeArrowheads="1"/>
            </p:cNvSpPr>
            <p:nvPr/>
          </p:nvSpPr>
          <p:spPr bwMode="auto">
            <a:xfrm>
              <a:off x="8822031" y="590229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直接箭头连接符 36"/>
          <p:cNvCxnSpPr/>
          <p:nvPr/>
        </p:nvCxnSpPr>
        <p:spPr>
          <a:xfrm flipH="1">
            <a:off x="8134350" y="2984500"/>
            <a:ext cx="77788" cy="952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8253413" y="2713038"/>
            <a:ext cx="498475" cy="1219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4937125" y="3932238"/>
            <a:ext cx="431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哪个由干涉决定，哪个由衍射决定？</a:t>
            </a: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431800" y="6205538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衍射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452813" y="6205538"/>
            <a:ext cx="700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干涉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931863" y="6142038"/>
            <a:ext cx="17065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f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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6" grpId="0"/>
      <p:bldP spid="18" grpId="0"/>
      <p:bldP spid="19" grpId="0"/>
      <p:bldP spid="41" grpId="0"/>
      <p:bldP spid="42" grpId="0"/>
      <p:bldP spid="45" grpId="0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639888" y="3827463"/>
            <a:ext cx="5653087" cy="1371600"/>
            <a:chOff x="1256" y="2090"/>
            <a:chExt cx="3561" cy="864"/>
          </a:xfrm>
        </p:grpSpPr>
        <p:graphicFrame>
          <p:nvGraphicFramePr>
            <p:cNvPr id="42003" name="Object 8"/>
            <p:cNvGraphicFramePr>
              <a:graphicFrameLocks noChangeAspect="1"/>
            </p:cNvGraphicFramePr>
            <p:nvPr/>
          </p:nvGraphicFramePr>
          <p:xfrm>
            <a:off x="1256" y="2090"/>
            <a:ext cx="3561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1" name="Equation" r:id="rId3" imgW="5715000" imgH="1333500" progId="Equation.DSMT4">
                    <p:embed/>
                  </p:oleObj>
                </mc:Choice>
                <mc:Fallback>
                  <p:oleObj name="Equation" r:id="rId3" imgW="5715000" imgH="13335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2090"/>
                          <a:ext cx="3561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Text Box 36"/>
            <p:cNvSpPr txBox="1">
              <a:spLocks noChangeArrowheads="1"/>
            </p:cNvSpPr>
            <p:nvPr/>
          </p:nvSpPr>
          <p:spPr bwMode="auto">
            <a:xfrm>
              <a:off x="1360" y="2478"/>
              <a:ext cx="8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</a:rPr>
                <a:t>双衍</a:t>
              </a:r>
            </a:p>
          </p:txBody>
        </p:sp>
        <p:sp>
          <p:nvSpPr>
            <p:cNvPr id="42005" name="Text Box 37"/>
            <p:cNvSpPr txBox="1">
              <a:spLocks noChangeArrowheads="1"/>
            </p:cNvSpPr>
            <p:nvPr/>
          </p:nvSpPr>
          <p:spPr bwMode="auto">
            <a:xfrm>
              <a:off x="2131" y="2496"/>
              <a:ext cx="8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单衍</a:t>
              </a:r>
            </a:p>
          </p:txBody>
        </p:sp>
      </p:grp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06538" y="20732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619375" y="4156075"/>
            <a:ext cx="935038" cy="720725"/>
            <a:chOff x="4368" y="1824"/>
            <a:chExt cx="672" cy="576"/>
          </a:xfrm>
        </p:grpSpPr>
        <p:sp>
          <p:nvSpPr>
            <p:cNvPr id="42001" name="Rectangle 13"/>
            <p:cNvSpPr>
              <a:spLocks noChangeArrowheads="1"/>
            </p:cNvSpPr>
            <p:nvPr/>
          </p:nvSpPr>
          <p:spPr bwMode="auto">
            <a:xfrm>
              <a:off x="4368" y="1824"/>
              <a:ext cx="67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graphicFrame>
          <p:nvGraphicFramePr>
            <p:cNvPr id="42002" name="Object 14"/>
            <p:cNvGraphicFramePr>
              <a:graphicFrameLocks noChangeAspect="1"/>
            </p:cNvGraphicFramePr>
            <p:nvPr/>
          </p:nvGraphicFramePr>
          <p:xfrm>
            <a:off x="4464" y="1872"/>
            <a:ext cx="41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2" name="公式" r:id="rId5" imgW="444307" imgH="457002" progId="Equation.3">
                    <p:embed/>
                  </p:oleObj>
                </mc:Choice>
                <mc:Fallback>
                  <p:oleObj name="公式" r:id="rId5" imgW="444307" imgH="45700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72"/>
                          <a:ext cx="419" cy="4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3127375" y="5588000"/>
            <a:ext cx="548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——</a:t>
            </a:r>
            <a:r>
              <a:rPr kumimoji="1" lang="zh-CN" altLang="en-US" sz="28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双缝衍射的强度分布公式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47688" y="2767013"/>
            <a:ext cx="2071687" cy="1079500"/>
            <a:chOff x="363" y="1706"/>
            <a:chExt cx="1305" cy="680"/>
          </a:xfrm>
        </p:grpSpPr>
        <p:sp>
          <p:nvSpPr>
            <p:cNvPr id="41999" name="AutoShape 27"/>
            <p:cNvSpPr>
              <a:spLocks noChangeArrowheads="1"/>
            </p:cNvSpPr>
            <p:nvPr/>
          </p:nvSpPr>
          <p:spPr bwMode="auto">
            <a:xfrm>
              <a:off x="363" y="1706"/>
              <a:ext cx="1224" cy="680"/>
            </a:xfrm>
            <a:prstGeom prst="irregularSeal1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2000" name="Text Box 28"/>
            <p:cNvSpPr txBox="1">
              <a:spLocks noChangeArrowheads="1"/>
            </p:cNvSpPr>
            <p:nvPr/>
          </p:nvSpPr>
          <p:spPr bwMode="auto">
            <a:xfrm>
              <a:off x="635" y="1842"/>
              <a:ext cx="10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chemeClr val="tx1"/>
                  </a:solidFill>
                  <a:ea typeface="楷体_GB2312"/>
                  <a:cs typeface="楷体_GB2312"/>
                </a:rPr>
                <a:t>结论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1652588" y="4187825"/>
            <a:ext cx="711200" cy="611188"/>
            <a:chOff x="4560" y="1680"/>
            <a:chExt cx="624" cy="480"/>
          </a:xfrm>
        </p:grpSpPr>
        <p:sp>
          <p:nvSpPr>
            <p:cNvPr id="41997" name="Rectangle 10"/>
            <p:cNvSpPr>
              <a:spLocks noChangeArrowheads="1"/>
            </p:cNvSpPr>
            <p:nvPr/>
          </p:nvSpPr>
          <p:spPr bwMode="auto">
            <a:xfrm>
              <a:off x="4560" y="1680"/>
              <a:ext cx="624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graphicFrame>
          <p:nvGraphicFramePr>
            <p:cNvPr id="41998" name="Object 11"/>
            <p:cNvGraphicFramePr>
              <a:graphicFrameLocks noChangeAspect="1"/>
            </p:cNvGraphicFramePr>
            <p:nvPr/>
          </p:nvGraphicFramePr>
          <p:xfrm>
            <a:off x="4625" y="1705"/>
            <a:ext cx="27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3" name="公式" r:id="rId7" imgW="355446" imgH="457002" progId="Equation.3">
                    <p:embed/>
                  </p:oleObj>
                </mc:Choice>
                <mc:Fallback>
                  <p:oleObj name="公式" r:id="rId7" imgW="355446" imgH="45700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5" y="1705"/>
                          <a:ext cx="277" cy="3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2" name="Text Box 39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20</a:t>
            </a:r>
            <a:endParaRPr lang="en-US" altLang="zh-CN" sz="1800"/>
          </a:p>
        </p:txBody>
      </p:sp>
      <p:pic>
        <p:nvPicPr>
          <p:cNvPr id="41993" name="图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09538"/>
            <a:ext cx="6638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838325"/>
            <a:ext cx="19907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1871663"/>
            <a:ext cx="22955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924175"/>
            <a:ext cx="2419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7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3"/>
          <p:cNvGraphicFramePr>
            <a:graphicFrameLocks noChangeAspect="1"/>
          </p:cNvGraphicFramePr>
          <p:nvPr/>
        </p:nvGraphicFramePr>
        <p:xfrm>
          <a:off x="1250950" y="1109663"/>
          <a:ext cx="6773863" cy="490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位图图像" r:id="rId3" imgW="8047619" imgH="6304762" progId="Paint.Picture">
                  <p:embed/>
                </p:oleObj>
              </mc:Choice>
              <mc:Fallback>
                <p:oleObj name="位图图像" r:id="rId3" imgW="8047619" imgH="630476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109663"/>
                        <a:ext cx="6773863" cy="49069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Line 4"/>
          <p:cNvSpPr>
            <a:spLocks noChangeShapeType="1"/>
          </p:cNvSpPr>
          <p:nvPr/>
        </p:nvSpPr>
        <p:spPr bwMode="auto">
          <a:xfrm>
            <a:off x="1250950" y="5319713"/>
            <a:ext cx="6659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8655050" y="64150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22</a:t>
            </a:r>
            <a:endParaRPr lang="en-US" altLang="zh-CN" sz="1800"/>
          </a:p>
        </p:txBody>
      </p:sp>
      <p:sp>
        <p:nvSpPr>
          <p:cNvPr id="43013" name="矩形 1"/>
          <p:cNvSpPr>
            <a:spLocks noChangeArrowheads="1"/>
          </p:cNvSpPr>
          <p:nvPr/>
        </p:nvSpPr>
        <p:spPr bwMode="auto">
          <a:xfrm>
            <a:off x="4916488" y="2062163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包络线</a:t>
            </a:r>
          </a:p>
        </p:txBody>
      </p:sp>
      <p:sp>
        <p:nvSpPr>
          <p:cNvPr id="43014" name="矩形 2"/>
          <p:cNvSpPr>
            <a:spLocks noChangeArrowheads="1"/>
          </p:cNvSpPr>
          <p:nvPr/>
        </p:nvSpPr>
        <p:spPr bwMode="auto">
          <a:xfrm>
            <a:off x="5202238" y="2411413"/>
            <a:ext cx="276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——</a:t>
            </a:r>
            <a:r>
              <a:rPr kumimoji="1" lang="zh-CN" altLang="en-US"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单缝衍射强度分布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241300"/>
            <a:ext cx="5868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双缝衍射的强度曲线分布图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39750" y="801688"/>
          <a:ext cx="43926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BMP 图象" r:id="rId3" imgW="4495238" imgH="1057423" progId="PBrush">
                  <p:embed/>
                </p:oleObj>
              </mc:Choice>
              <mc:Fallback>
                <p:oleObj name="BMP 图象" r:id="rId3" imgW="4495238" imgH="1057423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01688"/>
                        <a:ext cx="43926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52450" y="4113213"/>
          <a:ext cx="4467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1" name="BMP 图象" r:id="rId5" imgW="4466667" imgH="1324160" progId="PBrush">
                  <p:embed/>
                </p:oleObj>
              </mc:Choice>
              <mc:Fallback>
                <p:oleObj name="BMP 图象" r:id="rId5" imgW="4466667" imgH="132416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113213"/>
                        <a:ext cx="446722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46100" y="2571750"/>
          <a:ext cx="44005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位图图像" r:id="rId7" imgW="4401164" imgH="1238423" progId="Paint.Picture">
                  <p:embed/>
                </p:oleObj>
              </mc:Choice>
              <mc:Fallback>
                <p:oleObj name="位图图像" r:id="rId7" imgW="4401164" imgH="123842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571750"/>
                        <a:ext cx="440055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07988" y="193675"/>
            <a:ext cx="273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双缝干涉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55638" y="2559050"/>
            <a:ext cx="181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单缝衍射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09600" y="4208463"/>
            <a:ext cx="1814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双缝衍射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9" name="Picture 11" descr="1-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052513"/>
            <a:ext cx="383063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2" descr="1-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5" y="2859088"/>
            <a:ext cx="3887788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13" descr="1-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4659313"/>
            <a:ext cx="3887787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609600" y="5810250"/>
            <a:ext cx="83423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双缝干涉的条纹位置仍不变</a:t>
            </a:r>
            <a:r>
              <a:rPr kumimoji="1" lang="en-US" altLang="zh-CN" sz="28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kumimoji="1" lang="zh-CN" altLang="en-US" sz="28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只是强度受到单缝衍射的调制</a:t>
            </a:r>
            <a:endParaRPr kumimoji="1" lang="zh-CN" altLang="en-US" sz="2800">
              <a:solidFill>
                <a:srgbClr val="0000CC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4044" name="Text Box 16"/>
          <p:cNvSpPr txBox="1">
            <a:spLocks noChangeArrowheads="1"/>
          </p:cNvSpPr>
          <p:nvPr/>
        </p:nvSpPr>
        <p:spPr bwMode="auto">
          <a:xfrm>
            <a:off x="8670925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23</a:t>
            </a:r>
            <a:endParaRPr lang="en-US" altLang="zh-CN" sz="18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utoUpdateAnimBg="0"/>
      <p:bldP spid="22535" grpId="0" autoUpdateAnimBg="0"/>
      <p:bldP spid="22536" grpId="0" autoUpdateAnimBg="0"/>
      <p:bldP spid="225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晶体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1263" y="0"/>
            <a:ext cx="4122737" cy="6858000"/>
          </a:xfrm>
        </p:spPr>
      </p:pic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057275" y="354013"/>
            <a:ext cx="69548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80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第五篇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04800" y="2193925"/>
            <a:ext cx="580548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7200" b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7200" b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波动光学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708025" y="4184650"/>
            <a:ext cx="3944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光波的衍射</a:t>
            </a:r>
          </a:p>
        </p:txBody>
      </p:sp>
      <p:sp>
        <p:nvSpPr>
          <p:cNvPr id="4102" name="WordArt 7"/>
          <p:cNvSpPr>
            <a:spLocks noChangeArrowheads="1" noChangeShapeType="1" noTextEdit="1"/>
          </p:cNvSpPr>
          <p:nvPr/>
        </p:nvSpPr>
        <p:spPr bwMode="auto">
          <a:xfrm>
            <a:off x="1719263" y="4957763"/>
            <a:ext cx="1885950" cy="4572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b="1" kern="10">
                <a:ln w="22225">
                  <a:solidFill>
                    <a:srgbClr val="FFC000"/>
                  </a:solidFill>
                  <a:round/>
                  <a:headEnd/>
                  <a:tailEnd/>
                </a:ln>
                <a:solidFill>
                  <a:srgbClr val="A3A3E0"/>
                </a:solidFill>
                <a:latin typeface="宋体" panose="02010600030101010101" pitchFamily="2" charset="-122"/>
              </a:rPr>
              <a:t>Diffraction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/>
      <p:bldP spid="59397" grpId="0"/>
      <p:bldP spid="410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1" t="9821" r="6364" b="11336"/>
          <a:stretch>
            <a:fillRect/>
          </a:stretch>
        </p:blipFill>
        <p:spPr bwMode="auto">
          <a:xfrm>
            <a:off x="674688" y="1963738"/>
            <a:ext cx="7656512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4219575"/>
            <a:ext cx="7735888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>
            <a:extLst>
              <a:ext uri="{FF2B5EF4-FFF2-40B4-BE49-F238E27FC236}"/>
            </a:extLst>
          </p:cNvPr>
          <p:cNvCxnSpPr/>
          <p:nvPr/>
        </p:nvCxnSpPr>
        <p:spPr>
          <a:xfrm>
            <a:off x="4632325" y="1049338"/>
            <a:ext cx="0" cy="4954587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8975" y="1227138"/>
            <a:ext cx="181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单缝衍射</a:t>
            </a:r>
            <a:endParaRPr kumimoji="1"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88975" y="3367088"/>
            <a:ext cx="1811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双缝衍射</a:t>
            </a:r>
            <a:endParaRPr kumimoji="1" lang="zh-CN" altLang="en-US" sz="24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3" name="Text Box 16"/>
          <p:cNvSpPr txBox="1">
            <a:spLocks noChangeArrowheads="1"/>
          </p:cNvSpPr>
          <p:nvPr/>
        </p:nvSpPr>
        <p:spPr bwMode="auto">
          <a:xfrm>
            <a:off x="8755063" y="634841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endParaRPr lang="en-US" altLang="zh-CN" sz="1800">
              <a:solidFill>
                <a:schemeClr val="tx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/>
            </a:extLst>
          </p:cNvPr>
          <p:cNvCxnSpPr/>
          <p:nvPr/>
        </p:nvCxnSpPr>
        <p:spPr>
          <a:xfrm>
            <a:off x="3859213" y="1049338"/>
            <a:ext cx="0" cy="4954587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/>
            </a:extLst>
          </p:cNvPr>
          <p:cNvCxnSpPr/>
          <p:nvPr/>
        </p:nvCxnSpPr>
        <p:spPr>
          <a:xfrm>
            <a:off x="5372100" y="1049338"/>
            <a:ext cx="0" cy="4954587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/>
            </a:extLst>
          </p:cNvPr>
          <p:cNvCxnSpPr/>
          <p:nvPr/>
        </p:nvCxnSpPr>
        <p:spPr>
          <a:xfrm>
            <a:off x="6091238" y="1049338"/>
            <a:ext cx="0" cy="4954587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/>
            </a:extLst>
          </p:cNvPr>
          <p:cNvCxnSpPr/>
          <p:nvPr/>
        </p:nvCxnSpPr>
        <p:spPr>
          <a:xfrm>
            <a:off x="6818313" y="1011238"/>
            <a:ext cx="0" cy="4954587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/>
            </a:extLst>
          </p:cNvPr>
          <p:cNvCxnSpPr/>
          <p:nvPr/>
        </p:nvCxnSpPr>
        <p:spPr>
          <a:xfrm>
            <a:off x="7489825" y="1049338"/>
            <a:ext cx="0" cy="4954587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352925" y="525463"/>
            <a:ext cx="4017963" cy="382587"/>
            <a:chOff x="4353495" y="524901"/>
            <a:chExt cx="4017302" cy="382554"/>
          </a:xfrm>
        </p:grpSpPr>
        <p:sp>
          <p:nvSpPr>
            <p:cNvPr id="45074" name="文本框 17"/>
            <p:cNvSpPr txBox="1">
              <a:spLocks noChangeArrowheads="1"/>
            </p:cNvSpPr>
            <p:nvPr/>
          </p:nvSpPr>
          <p:spPr bwMode="auto">
            <a:xfrm>
              <a:off x="4353495" y="531046"/>
              <a:ext cx="544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0</a:t>
              </a:r>
              <a:r>
                <a:rPr lang="zh-CN" altLang="en-US" sz="1800" b="1">
                  <a:solidFill>
                    <a:schemeClr val="tx1"/>
                  </a:solidFill>
                </a:rPr>
                <a:t>级</a:t>
              </a:r>
            </a:p>
          </p:txBody>
        </p:sp>
        <p:sp>
          <p:nvSpPr>
            <p:cNvPr id="45075" name="文本框 18"/>
            <p:cNvSpPr txBox="1">
              <a:spLocks noChangeArrowheads="1"/>
            </p:cNvSpPr>
            <p:nvPr/>
          </p:nvSpPr>
          <p:spPr bwMode="auto">
            <a:xfrm>
              <a:off x="4945161" y="531046"/>
              <a:ext cx="1193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1</a:t>
              </a:r>
              <a:r>
                <a:rPr lang="zh-CN" altLang="en-US" sz="1800" b="1">
                  <a:solidFill>
                    <a:schemeClr val="tx1"/>
                  </a:solidFill>
                </a:rPr>
                <a:t>级暗</a:t>
              </a:r>
            </a:p>
          </p:txBody>
        </p:sp>
        <p:sp>
          <p:nvSpPr>
            <p:cNvPr id="45076" name="文本框 20"/>
            <p:cNvSpPr txBox="1">
              <a:spLocks noChangeArrowheads="1"/>
            </p:cNvSpPr>
            <p:nvPr/>
          </p:nvSpPr>
          <p:spPr bwMode="auto">
            <a:xfrm>
              <a:off x="5711643" y="531046"/>
              <a:ext cx="1193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2</a:t>
              </a:r>
              <a:r>
                <a:rPr lang="zh-CN" altLang="en-US" sz="1800" b="1">
                  <a:solidFill>
                    <a:schemeClr val="tx1"/>
                  </a:solidFill>
                </a:rPr>
                <a:t>级暗</a:t>
              </a:r>
            </a:p>
          </p:txBody>
        </p:sp>
        <p:sp>
          <p:nvSpPr>
            <p:cNvPr id="45077" name="文本框 21"/>
            <p:cNvSpPr txBox="1">
              <a:spLocks noChangeArrowheads="1"/>
            </p:cNvSpPr>
            <p:nvPr/>
          </p:nvSpPr>
          <p:spPr bwMode="auto">
            <a:xfrm>
              <a:off x="6478126" y="524901"/>
              <a:ext cx="11060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3</a:t>
              </a:r>
              <a:r>
                <a:rPr lang="zh-CN" altLang="en-US" sz="1800" b="1">
                  <a:solidFill>
                    <a:schemeClr val="tx1"/>
                  </a:solidFill>
                </a:rPr>
                <a:t>级暗</a:t>
              </a:r>
            </a:p>
          </p:txBody>
        </p:sp>
        <p:sp>
          <p:nvSpPr>
            <p:cNvPr id="45078" name="文本框 22"/>
            <p:cNvSpPr txBox="1">
              <a:spLocks noChangeArrowheads="1"/>
            </p:cNvSpPr>
            <p:nvPr/>
          </p:nvSpPr>
          <p:spPr bwMode="auto">
            <a:xfrm>
              <a:off x="7177374" y="538123"/>
              <a:ext cx="11934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4</a:t>
              </a:r>
              <a:r>
                <a:rPr lang="zh-CN" altLang="en-US" sz="1800" b="1">
                  <a:solidFill>
                    <a:schemeClr val="tx1"/>
                  </a:solidFill>
                </a:rPr>
                <a:t>级暗</a:t>
              </a:r>
            </a:p>
          </p:txBody>
        </p:sp>
      </p:grp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4846638" y="6040438"/>
            <a:ext cx="1390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缺</a:t>
            </a:r>
            <a:r>
              <a:rPr lang="en-US" altLang="zh-CN" sz="1800" b="1">
                <a:solidFill>
                  <a:schemeClr val="tx1"/>
                </a:solidFill>
              </a:rPr>
              <a:t>3</a:t>
            </a:r>
            <a:r>
              <a:rPr lang="zh-CN" altLang="en-US" sz="1800" b="1">
                <a:solidFill>
                  <a:schemeClr val="tx1"/>
                </a:solidFill>
              </a:rPr>
              <a:t>级明</a:t>
            </a: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5711825" y="6032500"/>
            <a:ext cx="1390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缺</a:t>
            </a:r>
            <a:r>
              <a:rPr lang="en-US" altLang="zh-CN" sz="1800" b="1">
                <a:solidFill>
                  <a:schemeClr val="tx1"/>
                </a:solidFill>
              </a:rPr>
              <a:t>6</a:t>
            </a:r>
            <a:r>
              <a:rPr lang="zh-CN" altLang="en-US" sz="1800" b="1">
                <a:solidFill>
                  <a:schemeClr val="tx1"/>
                </a:solidFill>
              </a:rPr>
              <a:t>级明</a:t>
            </a: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577013" y="602297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缺</a:t>
            </a:r>
            <a:r>
              <a:rPr lang="en-US" altLang="zh-CN" sz="1800" b="1">
                <a:solidFill>
                  <a:schemeClr val="tx1"/>
                </a:solidFill>
              </a:rPr>
              <a:t>9</a:t>
            </a:r>
            <a:r>
              <a:rPr lang="zh-CN" altLang="en-US" sz="1800" b="1">
                <a:solidFill>
                  <a:schemeClr val="tx1"/>
                </a:solidFill>
              </a:rPr>
              <a:t>级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7272338" y="602297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缺</a:t>
            </a:r>
            <a:r>
              <a:rPr lang="en-US" altLang="zh-CN" sz="1800" b="1">
                <a:solidFill>
                  <a:schemeClr val="tx1"/>
                </a:solidFill>
              </a:rPr>
              <a:t>12</a:t>
            </a:r>
            <a:r>
              <a:rPr lang="zh-CN" altLang="en-US" sz="1800" b="1">
                <a:solidFill>
                  <a:schemeClr val="tx1"/>
                </a:solidFill>
              </a:rPr>
              <a:t>级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7" grpId="0"/>
      <p:bldP spid="29" grpId="0"/>
      <p:bldP spid="30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>
            <a:extLst>
              <a:ext uri="{FF2B5EF4-FFF2-40B4-BE49-F238E27FC236}"/>
            </a:extLst>
          </p:cNvPr>
          <p:cNvSpPr/>
          <p:nvPr/>
        </p:nvSpPr>
        <p:spPr>
          <a:xfrm>
            <a:off x="3629025" y="5384800"/>
            <a:ext cx="4541838" cy="1444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92100" y="1433513"/>
            <a:ext cx="8126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这种调制表现在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以变化的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zh-CN" altLang="en-US" sz="2800" b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单衍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代替了不变的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23573" name="Text Box 6"/>
          <p:cNvSpPr txBox="1">
            <a:spLocks noChangeArrowheads="1"/>
          </p:cNvSpPr>
          <p:nvPr/>
        </p:nvSpPr>
        <p:spPr bwMode="auto">
          <a:xfrm>
            <a:off x="298450" y="3844925"/>
            <a:ext cx="8467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2º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1" lang="el-GR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时，双缝衍射的强度分布情况变为理想的  杨氏干涉的强度分布情况。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1241425" y="5918200"/>
          <a:ext cx="4699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3" imgW="291973" imgH="203112" progId="Equation.DSMT4">
                  <p:embed/>
                </p:oleObj>
              </mc:Choice>
              <mc:Fallback>
                <p:oleObj name="Equation" r:id="rId3" imgW="291973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5918200"/>
                        <a:ext cx="4699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23850" y="188913"/>
            <a:ext cx="1763713" cy="1079500"/>
            <a:chOff x="363" y="1706"/>
            <a:chExt cx="1305" cy="680"/>
          </a:xfrm>
        </p:grpSpPr>
        <p:sp>
          <p:nvSpPr>
            <p:cNvPr id="46096" name="AutoShape 22"/>
            <p:cNvSpPr>
              <a:spLocks noChangeArrowheads="1"/>
            </p:cNvSpPr>
            <p:nvPr/>
          </p:nvSpPr>
          <p:spPr bwMode="auto">
            <a:xfrm>
              <a:off x="363" y="1706"/>
              <a:ext cx="1224" cy="680"/>
            </a:xfrm>
            <a:prstGeom prst="irregularSeal1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6097" name="Text Box 23"/>
            <p:cNvSpPr txBox="1">
              <a:spLocks noChangeArrowheads="1"/>
            </p:cNvSpPr>
            <p:nvPr/>
          </p:nvSpPr>
          <p:spPr bwMode="auto">
            <a:xfrm>
              <a:off x="635" y="1842"/>
              <a:ext cx="10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chemeClr val="tx1"/>
                  </a:solidFill>
                  <a:ea typeface="楷体_GB2312"/>
                  <a:cs typeface="楷体_GB2312"/>
                </a:rPr>
                <a:t>结论</a:t>
              </a:r>
            </a:p>
          </p:txBody>
        </p:sp>
      </p:grp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835150" y="411163"/>
            <a:ext cx="7086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1º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双缝衍射的强度曲线是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单缝衍射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强度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    双缝干涉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强度进行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调制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的结果。</a:t>
            </a:r>
          </a:p>
        </p:txBody>
      </p:sp>
      <p:sp>
        <p:nvSpPr>
          <p:cNvPr id="46088" name="Text Box 24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24</a:t>
            </a:r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1982788"/>
            <a:ext cx="4500563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1997075"/>
            <a:ext cx="3216275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5168900"/>
            <a:ext cx="45513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19894" y="5143440"/>
            <a:ext cx="1693349" cy="400110"/>
          </a:xfrm>
          <a:prstGeom prst="rect">
            <a:avLst/>
          </a:prstGeom>
          <a:blipFill rotWithShape="0">
            <a:blip r:embed="rId8"/>
            <a:stretch>
              <a:fillRect t="-115385" r="-29856" b="-18461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8" y="4770438"/>
            <a:ext cx="271303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5918200"/>
            <a:ext cx="2676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4402138"/>
            <a:ext cx="4429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554" grpId="0" autoUpdateAnimBg="0"/>
      <p:bldP spid="23573" grpId="0"/>
      <p:bldP spid="2357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863" y="49213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3.4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双缝衍射明暗条纹的位置</a:t>
            </a:r>
            <a:endParaRPr kumimoji="1" lang="zh-CN" altLang="en-US" sz="24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95325" y="704850"/>
            <a:ext cx="370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极小值的位置</a:t>
            </a:r>
            <a:endParaRPr kumimoji="1" lang="zh-CN" altLang="en-US" sz="2800">
              <a:solidFill>
                <a:srgbClr val="0000CC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79488" y="1417638"/>
            <a:ext cx="774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双缝干涉的极小</a:t>
            </a:r>
            <a:r>
              <a:rPr kumimoji="1"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两束光位相相反</a:t>
            </a:r>
            <a:r>
              <a:rPr kumimoji="1" lang="en-US" altLang="zh-CN" sz="2800" b="1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952500" y="2565400"/>
            <a:ext cx="579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单缝衍射的极小         </a:t>
            </a: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 两束光迭加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强度为零）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827088" y="1646238"/>
            <a:ext cx="228600" cy="2209800"/>
          </a:xfrm>
          <a:prstGeom prst="leftBrace">
            <a:avLst>
              <a:gd name="adj1" fmla="val 80556"/>
              <a:gd name="adj2" fmla="val 49838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935038" y="420528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极大值的位置</a:t>
            </a:r>
          </a:p>
        </p:txBody>
      </p:sp>
      <p:sp>
        <p:nvSpPr>
          <p:cNvPr id="24584" name="AutoShape 8"/>
          <p:cNvSpPr>
            <a:spLocks/>
          </p:cNvSpPr>
          <p:nvPr/>
        </p:nvSpPr>
        <p:spPr bwMode="auto">
          <a:xfrm>
            <a:off x="803275" y="4933950"/>
            <a:ext cx="304800" cy="1447800"/>
          </a:xfrm>
          <a:prstGeom prst="leftBrace">
            <a:avLst>
              <a:gd name="adj1" fmla="val 39583"/>
              <a:gd name="adj2" fmla="val 49838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060450" y="4754563"/>
            <a:ext cx="3017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双缝干涉的极大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028700" y="5973763"/>
            <a:ext cx="5164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单缝衍射的极大在此无意义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372225" y="836613"/>
            <a:ext cx="2771775" cy="4537075"/>
            <a:chOff x="0" y="0"/>
            <a:chExt cx="5760" cy="4320"/>
          </a:xfrm>
        </p:grpSpPr>
        <p:graphicFrame>
          <p:nvGraphicFramePr>
            <p:cNvPr id="47120" name="Object 13"/>
            <p:cNvGraphicFramePr>
              <a:graphicFrameLocks noChangeAspect="1"/>
            </p:cNvGraphicFramePr>
            <p:nvPr/>
          </p:nvGraphicFramePr>
          <p:xfrm>
            <a:off x="0" y="0"/>
            <a:ext cx="5760" cy="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2" name="BMP 图象" r:id="rId3" imgW="8047619" imgH="6304762" progId="PBrush">
                    <p:embed/>
                  </p:oleObj>
                </mc:Choice>
                <mc:Fallback>
                  <p:oleObj name="BMP 图象" r:id="rId3" imgW="8047619" imgH="6304762" progId="PBrush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760" cy="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1" name="Line 14"/>
            <p:cNvSpPr>
              <a:spLocks noChangeShapeType="1"/>
            </p:cNvSpPr>
            <p:nvPr/>
          </p:nvSpPr>
          <p:spPr bwMode="auto">
            <a:xfrm>
              <a:off x="0" y="3600"/>
              <a:ext cx="57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6" name="Text Box 20"/>
          <p:cNvSpPr txBox="1">
            <a:spLocks noChangeArrowheads="1"/>
          </p:cNvSpPr>
          <p:nvPr/>
        </p:nvSpPr>
        <p:spPr bwMode="auto">
          <a:xfrm>
            <a:off x="8655050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25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aphicFrame>
        <p:nvGraphicFramePr>
          <p:cNvPr id="43021" name="Object 8"/>
          <p:cNvGraphicFramePr>
            <a:graphicFrameLocks noChangeAspect="1"/>
          </p:cNvGraphicFramePr>
          <p:nvPr/>
        </p:nvGraphicFramePr>
        <p:xfrm>
          <a:off x="1141413" y="1917700"/>
          <a:ext cx="55260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5" imgW="5588000" imgH="673100" progId="Equation.DSMT4">
                  <p:embed/>
                </p:oleObj>
              </mc:Choice>
              <mc:Fallback>
                <p:oleObj name="Equation" r:id="rId5" imgW="55880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917700"/>
                        <a:ext cx="552608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8"/>
          <p:cNvGraphicFramePr>
            <a:graphicFrameLocks noChangeAspect="1"/>
          </p:cNvGraphicFramePr>
          <p:nvPr/>
        </p:nvGraphicFramePr>
        <p:xfrm>
          <a:off x="1185863" y="3652838"/>
          <a:ext cx="4733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7" imgW="4787900" imgH="393700" progId="Equation.DSMT4">
                  <p:embed/>
                </p:oleObj>
              </mc:Choice>
              <mc:Fallback>
                <p:oleObj name="Equation" r:id="rId7" imgW="47879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652838"/>
                        <a:ext cx="47339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8"/>
          <p:cNvGraphicFramePr>
            <a:graphicFrameLocks noChangeAspect="1"/>
          </p:cNvGraphicFramePr>
          <p:nvPr/>
        </p:nvGraphicFramePr>
        <p:xfrm>
          <a:off x="1141413" y="5456238"/>
          <a:ext cx="4859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9" imgW="4914900" imgH="393700" progId="Equation.DSMT4">
                  <p:embed/>
                </p:oleObj>
              </mc:Choice>
              <mc:Fallback>
                <p:oleObj name="Equation" r:id="rId9" imgW="49149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5456238"/>
                        <a:ext cx="48593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75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75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autoUpdateAnimBg="0"/>
      <p:bldP spid="24580" grpId="0" autoUpdateAnimBg="0"/>
      <p:bldP spid="24581" grpId="0" autoUpdateAnimBg="0"/>
      <p:bldP spid="24582" grpId="0" animBg="1"/>
      <p:bldP spid="24583" grpId="0" autoUpdateAnimBg="0"/>
      <p:bldP spid="24584" grpId="0" animBg="1"/>
      <p:bldP spid="24585" grpId="0" autoUpdateAnimBg="0"/>
      <p:bldP spid="2458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052638" y="2133600"/>
            <a:ext cx="565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强度为零的衍射光相干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endParaRPr kumimoji="1" lang="en-US" altLang="zh-CN" sz="24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984375" y="1628775"/>
            <a:ext cx="683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若两束光既满足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(3)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式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又满足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式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611438" y="3175000"/>
          <a:ext cx="19526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4" name="Equation" r:id="rId3" imgW="1790700" imgH="825500" progId="Equation.DSMT4">
                  <p:embed/>
                </p:oleObj>
              </mc:Choice>
              <mc:Fallback>
                <p:oleObj name="Equation" r:id="rId3" imgW="1790700" imgH="825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175000"/>
                        <a:ext cx="19526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27088" y="33528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缺级条件：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643438" y="3424238"/>
            <a:ext cx="3421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整数比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时，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92163" y="4146550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如</a:t>
            </a:r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331913" y="4025900"/>
          <a:ext cx="1454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Equation" r:id="rId5" imgW="1587500" imgH="711200" progId="Equation.DSMT4">
                  <p:embed/>
                </p:oleObj>
              </mc:Choice>
              <mc:Fallback>
                <p:oleObj name="Equation" r:id="rId5" imgW="15875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25900"/>
                        <a:ext cx="14541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740525" y="33909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缺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级</a:t>
            </a:r>
            <a:endParaRPr kumimoji="1" lang="zh-CN" altLang="en-US" sz="28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048000" y="4195763"/>
            <a:ext cx="447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缺第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级明纹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7551738" y="4408488"/>
          <a:ext cx="7112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Equation" r:id="rId7" imgW="495085" imgH="139639" progId="Equation.DSMT4">
                  <p:embed/>
                </p:oleObj>
              </mc:Choice>
              <mc:Fallback>
                <p:oleObj name="Equation" r:id="rId7" imgW="495085" imgH="13963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38" y="4408488"/>
                        <a:ext cx="71120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576263" y="4832350"/>
          <a:ext cx="7989887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7" name="BMP 图象" r:id="rId9" imgW="3962953" imgH="1057423" progId="PBrush">
                  <p:embed/>
                </p:oleObj>
              </mc:Choice>
              <mc:Fallback>
                <p:oleObj name="BMP 图象" r:id="rId9" imgW="3962953" imgH="1057423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832350"/>
                        <a:ext cx="7989887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4427538" y="6308725"/>
          <a:ext cx="2698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Equation" r:id="rId11" imgW="164957" imgH="241091" progId="Equation.DSMT4">
                  <p:embed/>
                </p:oleObj>
              </mc:Choice>
              <mc:Fallback>
                <p:oleObj name="Equation" r:id="rId11" imgW="164957" imgH="24109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6308725"/>
                        <a:ext cx="2698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5327650" y="6335713"/>
          <a:ext cx="1635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Equation" r:id="rId13" imgW="114250" imgH="228501" progId="Equation.DSMT4">
                  <p:embed/>
                </p:oleObj>
              </mc:Choice>
              <mc:Fallback>
                <p:oleObj name="Equation" r:id="rId13" imgW="114250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6335713"/>
                        <a:ext cx="1635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3560763" y="6334125"/>
          <a:ext cx="3968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Equation" r:id="rId15" imgW="291973" imgH="228501" progId="Equation.DSMT4">
                  <p:embed/>
                </p:oleObj>
              </mc:Choice>
              <mc:Fallback>
                <p:oleObj name="Equation" r:id="rId15" imgW="291973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6334125"/>
                        <a:ext cx="3968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5988050" y="6308725"/>
          <a:ext cx="2619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Equation" r:id="rId17" imgW="165028" imgH="228501" progId="Equation.DSMT4">
                  <p:embed/>
                </p:oleObj>
              </mc:Choice>
              <mc:Fallback>
                <p:oleObj name="Equation" r:id="rId17" imgW="165028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6308725"/>
                        <a:ext cx="2619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2709863" y="6335713"/>
          <a:ext cx="4429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Equation" r:id="rId19" imgW="304668" imgH="228501" progId="Equation.DSMT4">
                  <p:embed/>
                </p:oleObj>
              </mc:Choice>
              <mc:Fallback>
                <p:oleObj name="Equation" r:id="rId19" imgW="304668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6335713"/>
                        <a:ext cx="4429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7326313" y="6335713"/>
          <a:ext cx="2381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Equation" r:id="rId21" imgW="165028" imgH="228501" progId="Equation.DSMT4">
                  <p:embed/>
                </p:oleObj>
              </mc:Choice>
              <mc:Fallback>
                <p:oleObj name="Equation" r:id="rId21" imgW="165028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313" y="6335713"/>
                        <a:ext cx="2381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1416050" y="6335713"/>
          <a:ext cx="4429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4" name="Equation" r:id="rId23" imgW="304668" imgH="228501" progId="Equation.DSMT4">
                  <p:embed/>
                </p:oleObj>
              </mc:Choice>
              <mc:Fallback>
                <p:oleObj name="Equation" r:id="rId23" imgW="304668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6335713"/>
                        <a:ext cx="4429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5278438" y="4203700"/>
            <a:ext cx="327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还缺 6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kumimoji="1" lang="zh-CN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9、12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2051050" y="2636838"/>
            <a:ext cx="6734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相长干涉的强度仍为零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缺级。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58775" y="1268413"/>
            <a:ext cx="1763713" cy="1079500"/>
            <a:chOff x="363" y="1706"/>
            <a:chExt cx="1305" cy="680"/>
          </a:xfrm>
        </p:grpSpPr>
        <p:sp>
          <p:nvSpPr>
            <p:cNvPr id="48157" name="AutoShape 32"/>
            <p:cNvSpPr>
              <a:spLocks noChangeArrowheads="1"/>
            </p:cNvSpPr>
            <p:nvPr/>
          </p:nvSpPr>
          <p:spPr bwMode="auto">
            <a:xfrm>
              <a:off x="363" y="1706"/>
              <a:ext cx="1224" cy="680"/>
            </a:xfrm>
            <a:prstGeom prst="irregularSeal1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48158" name="Text Box 33"/>
            <p:cNvSpPr txBox="1">
              <a:spLocks noChangeArrowheads="1"/>
            </p:cNvSpPr>
            <p:nvPr/>
          </p:nvSpPr>
          <p:spPr bwMode="auto">
            <a:xfrm>
              <a:off x="635" y="1842"/>
              <a:ext cx="10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chemeClr val="tx1"/>
                  </a:solidFill>
                  <a:ea typeface="楷体_GB2312"/>
                  <a:cs typeface="楷体_GB2312"/>
                </a:rPr>
                <a:t>讨论</a:t>
              </a:r>
            </a:p>
          </p:txBody>
        </p:sp>
      </p:grpSp>
      <p:sp>
        <p:nvSpPr>
          <p:cNvPr id="48151" name="Text Box 35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26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48152" name="组合 3"/>
          <p:cNvGrpSpPr>
            <a:grpSpLocks/>
          </p:cNvGrpSpPr>
          <p:nvPr/>
        </p:nvGrpSpPr>
        <p:grpSpPr bwMode="auto">
          <a:xfrm>
            <a:off x="990600" y="414338"/>
            <a:ext cx="6548438" cy="946150"/>
            <a:chOff x="991269" y="414338"/>
            <a:chExt cx="6547769" cy="946150"/>
          </a:xfrm>
        </p:grpSpPr>
        <p:graphicFrame>
          <p:nvGraphicFramePr>
            <p:cNvPr id="48153" name="Object 25"/>
            <p:cNvGraphicFramePr>
              <a:graphicFrameLocks noChangeAspect="1"/>
            </p:cNvGraphicFramePr>
            <p:nvPr/>
          </p:nvGraphicFramePr>
          <p:xfrm>
            <a:off x="1966913" y="957263"/>
            <a:ext cx="557212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5" name="Equation" r:id="rId25" imgW="5473700" imgH="393700" progId="Equation.DSMT4">
                    <p:embed/>
                  </p:oleObj>
                </mc:Choice>
                <mc:Fallback>
                  <p:oleObj name="Equation" r:id="rId25" imgW="5473700" imgH="3937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913" y="957263"/>
                          <a:ext cx="5572125" cy="403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4" name="Object 26"/>
            <p:cNvGraphicFramePr>
              <a:graphicFrameLocks noChangeAspect="1"/>
            </p:cNvGraphicFramePr>
            <p:nvPr/>
          </p:nvGraphicFramePr>
          <p:xfrm>
            <a:off x="1995488" y="414338"/>
            <a:ext cx="539750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6" name="Equation" r:id="rId27" imgW="5448300" imgH="406400" progId="Equation.DSMT4">
                    <p:embed/>
                  </p:oleObj>
                </mc:Choice>
                <mc:Fallback>
                  <p:oleObj name="Equation" r:id="rId27" imgW="5448300" imgH="4064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488" y="414338"/>
                          <a:ext cx="5397500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5" name="AutoShape 27"/>
            <p:cNvSpPr>
              <a:spLocks/>
            </p:cNvSpPr>
            <p:nvPr/>
          </p:nvSpPr>
          <p:spPr bwMode="auto">
            <a:xfrm>
              <a:off x="1692275" y="547688"/>
              <a:ext cx="195263" cy="685800"/>
            </a:xfrm>
            <a:prstGeom prst="leftBrace">
              <a:avLst>
                <a:gd name="adj1" fmla="val 29268"/>
                <a:gd name="adj2" fmla="val 4983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48156" name="Picture 23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91269" y="523352"/>
              <a:ext cx="681287" cy="790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75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75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75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75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5605" grpId="0" autoUpdateAnimBg="0"/>
      <p:bldP spid="25606" grpId="0" autoUpdateAnimBg="0"/>
      <p:bldP spid="25607" grpId="0" autoUpdateAnimBg="0"/>
      <p:bldP spid="25609" grpId="0" autoUpdateAnimBg="0"/>
      <p:bldP spid="25610" grpId="0" autoUpdateAnimBg="0"/>
      <p:bldP spid="25621" grpId="0" autoUpdateAnimBg="0"/>
      <p:bldP spid="2562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36550" y="3275013"/>
            <a:ext cx="91440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）双缝衍射相邻两条明纹间距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）中央明纹包络线中的“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）双缝衍射的第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级明纹的相对强度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）中央明纹的包线中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共包含了几条完整的明纹？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）中央明纹包线中恰好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条明纹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如何设计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76263" y="5445125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解：（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971550" y="61134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611188" y="27813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求：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8" name="Text Box 31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27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49159" name="组合 3"/>
          <p:cNvGrpSpPr>
            <a:grpSpLocks/>
          </p:cNvGrpSpPr>
          <p:nvPr/>
        </p:nvGrpSpPr>
        <p:grpSpPr bwMode="auto">
          <a:xfrm>
            <a:off x="468313" y="404813"/>
            <a:ext cx="7961312" cy="519112"/>
            <a:chOff x="468313" y="404813"/>
            <a:chExt cx="7961312" cy="519112"/>
          </a:xfrm>
        </p:grpSpPr>
        <p:sp>
          <p:nvSpPr>
            <p:cNvPr id="49181" name="Text Box 2"/>
            <p:cNvSpPr txBox="1">
              <a:spLocks noChangeArrowheads="1"/>
            </p:cNvSpPr>
            <p:nvPr/>
          </p:nvSpPr>
          <p:spPr bwMode="auto">
            <a:xfrm>
              <a:off x="468313" y="404813"/>
              <a:ext cx="260667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. 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已知</a:t>
              </a:r>
              <a:endPara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182" name="Object 8"/>
            <p:cNvGraphicFramePr>
              <a:graphicFrameLocks noChangeAspect="1"/>
            </p:cNvGraphicFramePr>
            <p:nvPr/>
          </p:nvGraphicFramePr>
          <p:xfrm>
            <a:off x="1998663" y="500063"/>
            <a:ext cx="2989262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9" name="Equation" r:id="rId3" imgW="3022600" imgH="393700" progId="Equation.DSMT4">
                    <p:embed/>
                  </p:oleObj>
                </mc:Choice>
                <mc:Fallback>
                  <p:oleObj name="Equation" r:id="rId3" imgW="3022600" imgH="3937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663" y="500063"/>
                          <a:ext cx="2989262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3" name="Object 8"/>
            <p:cNvGraphicFramePr>
              <a:graphicFrameLocks noChangeAspect="1"/>
            </p:cNvGraphicFramePr>
            <p:nvPr/>
          </p:nvGraphicFramePr>
          <p:xfrm>
            <a:off x="5076825" y="514350"/>
            <a:ext cx="33528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0" name="Equation" r:id="rId5" imgW="3390900" imgH="393700" progId="Equation.DSMT4">
                    <p:embed/>
                  </p:oleObj>
                </mc:Choice>
                <mc:Fallback>
                  <p:oleObj name="Equation" r:id="rId5" imgW="3390900" imgH="3937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25" y="514350"/>
                          <a:ext cx="33528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7" name="Object 8"/>
          <p:cNvGraphicFramePr>
            <a:graphicFrameLocks noChangeAspect="1"/>
          </p:cNvGraphicFramePr>
          <p:nvPr/>
        </p:nvGraphicFramePr>
        <p:xfrm>
          <a:off x="3630613" y="5557838"/>
          <a:ext cx="135731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name="Equation" r:id="rId7" imgW="1371600" imgH="317500" progId="Equation.DSMT4">
                  <p:embed/>
                </p:oleObj>
              </mc:Choice>
              <mc:Fallback>
                <p:oleObj name="Equation" r:id="rId7" imgW="1371600" imgH="317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5557838"/>
                        <a:ext cx="135731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8"/>
          <p:cNvGraphicFramePr>
            <a:graphicFrameLocks noChangeAspect="1"/>
          </p:cNvGraphicFramePr>
          <p:nvPr/>
        </p:nvGraphicFramePr>
        <p:xfrm>
          <a:off x="2222500" y="5403850"/>
          <a:ext cx="14081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Equation" r:id="rId9" imgW="1422400" imgH="673100" progId="Equation.DSMT4">
                  <p:embed/>
                </p:oleObj>
              </mc:Choice>
              <mc:Fallback>
                <p:oleObj name="Equation" r:id="rId9" imgW="14224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403850"/>
                        <a:ext cx="140811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8"/>
          <p:cNvGraphicFramePr>
            <a:graphicFrameLocks noChangeAspect="1"/>
          </p:cNvGraphicFramePr>
          <p:nvPr/>
        </p:nvGraphicFramePr>
        <p:xfrm>
          <a:off x="2159000" y="6183313"/>
          <a:ext cx="14716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11" imgW="1485900" imgH="431800" progId="Equation.DSMT4">
                  <p:embed/>
                </p:oleObj>
              </mc:Choice>
              <mc:Fallback>
                <p:oleObj name="Equation" r:id="rId11" imgW="14859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6183313"/>
                        <a:ext cx="14716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8"/>
          <p:cNvGraphicFramePr>
            <a:graphicFrameLocks noChangeAspect="1"/>
          </p:cNvGraphicFramePr>
          <p:nvPr/>
        </p:nvGraphicFramePr>
        <p:xfrm>
          <a:off x="3708400" y="6070600"/>
          <a:ext cx="35337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Equation" r:id="rId13" imgW="3568700" imgH="673100" progId="Equation.DSMT4">
                  <p:embed/>
                </p:oleObj>
              </mc:Choice>
              <mc:Fallback>
                <p:oleObj name="Equation" r:id="rId13" imgW="35687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070600"/>
                        <a:ext cx="35337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74675" y="836613"/>
            <a:ext cx="8137525" cy="2452687"/>
            <a:chOff x="574675" y="836613"/>
            <a:chExt cx="8137525" cy="2452687"/>
          </a:xfrm>
        </p:grpSpPr>
        <p:sp>
          <p:nvSpPr>
            <p:cNvPr id="3" name="Line 1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8663" y="1117600"/>
              <a:ext cx="0" cy="490538"/>
            </a:xfrm>
            <a:prstGeom prst="line">
              <a:avLst/>
            </a:prstGeom>
            <a:noFill/>
            <a:ln w="38100">
              <a:solidFill>
                <a:schemeClr val="accent1">
                  <a:lumMod val="9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6645" name="Line 12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8663" y="1817688"/>
              <a:ext cx="0" cy="490537"/>
            </a:xfrm>
            <a:prstGeom prst="line">
              <a:avLst/>
            </a:prstGeom>
            <a:noFill/>
            <a:ln w="38100">
              <a:solidFill>
                <a:schemeClr val="accent1">
                  <a:lumMod val="9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6646" name="Line 1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8663" y="2517775"/>
              <a:ext cx="0" cy="490538"/>
            </a:xfrm>
            <a:prstGeom prst="line">
              <a:avLst/>
            </a:prstGeom>
            <a:noFill/>
            <a:ln w="38100">
              <a:solidFill>
                <a:schemeClr val="accent1">
                  <a:lumMod val="9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9168" name="Line 14"/>
            <p:cNvSpPr>
              <a:spLocks noChangeShapeType="1"/>
            </p:cNvSpPr>
            <p:nvPr/>
          </p:nvSpPr>
          <p:spPr bwMode="auto">
            <a:xfrm flipH="1">
              <a:off x="1998742" y="2097995"/>
              <a:ext cx="6103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Line 15"/>
            <p:cNvSpPr>
              <a:spLocks noChangeShapeType="1"/>
            </p:cNvSpPr>
            <p:nvPr/>
          </p:nvSpPr>
          <p:spPr bwMode="auto">
            <a:xfrm flipH="1">
              <a:off x="574675" y="1607457"/>
              <a:ext cx="1424067" cy="0"/>
            </a:xfrm>
            <a:prstGeom prst="line">
              <a:avLst/>
            </a:prstGeom>
            <a:noFill/>
            <a:ln w="9525" cap="rnd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6"/>
            <p:cNvSpPr>
              <a:spLocks noChangeShapeType="1"/>
            </p:cNvSpPr>
            <p:nvPr/>
          </p:nvSpPr>
          <p:spPr bwMode="auto">
            <a:xfrm flipH="1">
              <a:off x="574675" y="2308225"/>
              <a:ext cx="1424067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Line 17"/>
            <p:cNvSpPr>
              <a:spLocks noChangeShapeType="1"/>
            </p:cNvSpPr>
            <p:nvPr/>
          </p:nvSpPr>
          <p:spPr bwMode="auto">
            <a:xfrm flipH="1">
              <a:off x="778113" y="1607457"/>
              <a:ext cx="0" cy="700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9172" name="Object 19"/>
            <p:cNvGraphicFramePr>
              <a:graphicFrameLocks noChangeAspect="1"/>
            </p:cNvGraphicFramePr>
            <p:nvPr/>
          </p:nvGraphicFramePr>
          <p:xfrm>
            <a:off x="6940593" y="836613"/>
            <a:ext cx="1771607" cy="2452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5" name="BMP 图像" r:id="rId15" imgW="2219635" imgH="4420217" progId="Paint.Picture">
                    <p:embed/>
                  </p:oleObj>
                </mc:Choice>
                <mc:Fallback>
                  <p:oleObj name="BMP 图像" r:id="rId15" imgW="2219635" imgH="4420217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0593" y="836613"/>
                          <a:ext cx="1771607" cy="2452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3" name="Line 20"/>
            <p:cNvSpPr>
              <a:spLocks noChangeShapeType="1"/>
            </p:cNvSpPr>
            <p:nvPr/>
          </p:nvSpPr>
          <p:spPr bwMode="auto">
            <a:xfrm>
              <a:off x="1998742" y="2938916"/>
              <a:ext cx="51537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1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7158038" y="906463"/>
              <a:ext cx="0" cy="2382837"/>
            </a:xfrm>
            <a:prstGeom prst="line">
              <a:avLst/>
            </a:prstGeom>
            <a:noFill/>
            <a:ln w="9525">
              <a:solidFill>
                <a:schemeClr val="accent1">
                  <a:lumMod val="9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9175" name="AutoShape 23"/>
            <p:cNvSpPr>
              <a:spLocks/>
            </p:cNvSpPr>
            <p:nvPr/>
          </p:nvSpPr>
          <p:spPr bwMode="auto">
            <a:xfrm>
              <a:off x="6949070" y="1257074"/>
              <a:ext cx="135625" cy="770844"/>
            </a:xfrm>
            <a:prstGeom prst="leftBrace">
              <a:avLst>
                <a:gd name="adj1" fmla="val 45838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" name="Line 25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8663" y="1187450"/>
              <a:ext cx="5159375" cy="911225"/>
            </a:xfrm>
            <a:prstGeom prst="line">
              <a:avLst/>
            </a:prstGeom>
            <a:noFill/>
            <a:ln w="38100">
              <a:solidFill>
                <a:schemeClr val="accent1">
                  <a:lumMod val="9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graphicFrame>
          <p:nvGraphicFramePr>
            <p:cNvPr id="49177" name="Object 8"/>
            <p:cNvGraphicFramePr>
              <a:graphicFrameLocks noChangeAspect="1"/>
            </p:cNvGraphicFramePr>
            <p:nvPr/>
          </p:nvGraphicFramePr>
          <p:xfrm>
            <a:off x="796923" y="1808371"/>
            <a:ext cx="1183009" cy="331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6" name="Equation" r:id="rId17" imgW="850900" imgH="228600" progId="Equation.DSMT4">
                    <p:embed/>
                  </p:oleObj>
                </mc:Choice>
                <mc:Fallback>
                  <p:oleObj name="Equation" r:id="rId17" imgW="8509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923" y="1808371"/>
                          <a:ext cx="1183009" cy="3319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8" name="Object 8"/>
            <p:cNvGraphicFramePr>
              <a:graphicFrameLocks noChangeAspect="1"/>
            </p:cNvGraphicFramePr>
            <p:nvPr/>
          </p:nvGraphicFramePr>
          <p:xfrm>
            <a:off x="4344840" y="1651173"/>
            <a:ext cx="30162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7" name="Equation" r:id="rId19" imgW="304668" imgH="431613" progId="Equation.DSMT4">
                    <p:embed/>
                  </p:oleObj>
                </mc:Choice>
                <mc:Fallback>
                  <p:oleObj name="Equation" r:id="rId19" imgW="304668" imgH="431613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840" y="1651173"/>
                          <a:ext cx="301625" cy="444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9" name="Object 8"/>
            <p:cNvGraphicFramePr>
              <a:graphicFrameLocks noChangeAspect="1"/>
            </p:cNvGraphicFramePr>
            <p:nvPr/>
          </p:nvGraphicFramePr>
          <p:xfrm>
            <a:off x="4418462" y="2572542"/>
            <a:ext cx="314325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8" name="Equation" r:id="rId21" imgW="317225" imgH="291847" progId="Equation.DSMT4">
                    <p:embed/>
                  </p:oleObj>
                </mc:Choice>
                <mc:Fallback>
                  <p:oleObj name="Equation" r:id="rId21" imgW="317225" imgH="29184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8462" y="2572542"/>
                          <a:ext cx="314325" cy="301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0" name="Object 8"/>
            <p:cNvGraphicFramePr>
              <a:graphicFrameLocks noChangeAspect="1"/>
            </p:cNvGraphicFramePr>
            <p:nvPr/>
          </p:nvGraphicFramePr>
          <p:xfrm>
            <a:off x="6643893" y="1473963"/>
            <a:ext cx="305176" cy="319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9" name="Equation" r:id="rId23" imgW="139700" imgH="139700" progId="Equation.DSMT4">
                    <p:embed/>
                  </p:oleObj>
                </mc:Choice>
                <mc:Fallback>
                  <p:oleObj name="Equation" r:id="rId23" imgW="139700" imgH="1397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893" y="1473963"/>
                          <a:ext cx="305176" cy="319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  <p:bldP spid="26632" grpId="0"/>
      <p:bldP spid="2665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223963" y="2046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根据题意：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062288" y="2190750"/>
          <a:ext cx="14747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Equation" r:id="rId3" imgW="1485255" imgH="317362" progId="Equation.DSMT4">
                  <p:embed/>
                </p:oleObj>
              </mc:Choice>
              <mc:Fallback>
                <p:oleObj name="Equation" r:id="rId3" imgW="1485255" imgH="31736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2190750"/>
                        <a:ext cx="1474787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799013" y="2024063"/>
          <a:ext cx="14287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Equation" r:id="rId5" imgW="1333500" imgH="673100" progId="Equation.DSMT4">
                  <p:embed/>
                </p:oleObj>
              </mc:Choice>
              <mc:Fallback>
                <p:oleObj name="Equation" r:id="rId5" imgW="13335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2024063"/>
                        <a:ext cx="14287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AutoShape 5"/>
          <p:cNvSpPr>
            <a:spLocks/>
          </p:cNvSpPr>
          <p:nvPr/>
        </p:nvSpPr>
        <p:spPr bwMode="auto">
          <a:xfrm>
            <a:off x="1295400" y="3033713"/>
            <a:ext cx="252413" cy="1042987"/>
          </a:xfrm>
          <a:prstGeom prst="leftBrace">
            <a:avLst>
              <a:gd name="adj1" fmla="val 3443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595438" y="3644900"/>
          <a:ext cx="1590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5" name="Equation" r:id="rId7" imgW="1726451" imgH="672808" progId="Equation.DSMT4">
                  <p:embed/>
                </p:oleObj>
              </mc:Choice>
              <mc:Fallback>
                <p:oleObj name="Equation" r:id="rId7" imgW="1726451" imgH="67280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644900"/>
                        <a:ext cx="15906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636713" y="2816225"/>
          <a:ext cx="16573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6" name="Equation" r:id="rId9" imgW="1765300" imgH="673100" progId="Equation.DSMT4">
                  <p:embed/>
                </p:oleObj>
              </mc:Choice>
              <mc:Fallback>
                <p:oleObj name="Equation" r:id="rId9" imgW="1765300" imgH="673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816225"/>
                        <a:ext cx="16573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392488" y="3033713"/>
          <a:ext cx="5810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7" name="Equation" r:id="rId11" imgW="520700" imgH="228600" progId="Equation.DSMT4">
                  <p:embed/>
                </p:oleObj>
              </mc:Choice>
              <mc:Fallback>
                <p:oleObj name="Equation" r:id="rId11" imgW="5207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3033713"/>
                        <a:ext cx="58102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3349625" y="3608388"/>
          <a:ext cx="10636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8" name="Equation" r:id="rId13" imgW="698197" imgH="672808" progId="Equation.DSMT4">
                  <p:embed/>
                </p:oleObj>
              </mc:Choice>
              <mc:Fallback>
                <p:oleObj name="Equation" r:id="rId13" imgW="698197" imgH="67280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608388"/>
                        <a:ext cx="10636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449388" y="4473575"/>
          <a:ext cx="3490912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9" name="Equation" r:id="rId15" imgW="2921000" imgH="1333500" progId="Equation.DSMT4">
                  <p:embed/>
                </p:oleObj>
              </mc:Choice>
              <mc:Fallback>
                <p:oleObj name="Equation" r:id="rId15" imgW="2921000" imgH="1333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473575"/>
                        <a:ext cx="3490912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23850" y="404813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）双缝衍射的第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级明纹的相对强度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264275" y="1143000"/>
            <a:ext cx="2879725" cy="4648200"/>
            <a:chOff x="0" y="0"/>
            <a:chExt cx="5760" cy="4320"/>
          </a:xfrm>
        </p:grpSpPr>
        <p:graphicFrame>
          <p:nvGraphicFramePr>
            <p:cNvPr id="50196" name="Object 16"/>
            <p:cNvGraphicFramePr>
              <a:graphicFrameLocks noChangeAspect="1"/>
            </p:cNvGraphicFramePr>
            <p:nvPr/>
          </p:nvGraphicFramePr>
          <p:xfrm>
            <a:off x="0" y="0"/>
            <a:ext cx="5760" cy="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60" name="BMP 图象" r:id="rId17" imgW="8047619" imgH="6304762" progId="PBrush">
                    <p:embed/>
                  </p:oleObj>
                </mc:Choice>
                <mc:Fallback>
                  <p:oleObj name="BMP 图象" r:id="rId17" imgW="8047619" imgH="6304762" progId="PBrush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760" cy="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7" name="Line 17"/>
            <p:cNvSpPr>
              <a:spLocks noChangeShapeType="1"/>
            </p:cNvSpPr>
            <p:nvPr/>
          </p:nvSpPr>
          <p:spPr bwMode="auto">
            <a:xfrm>
              <a:off x="0" y="3600"/>
              <a:ext cx="57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4392613" y="3606800"/>
          <a:ext cx="1762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1" name="Equation" r:id="rId19" imgW="1816100" imgH="673100" progId="Equation.DSMT4">
                  <p:embed/>
                </p:oleObj>
              </mc:Choice>
              <mc:Fallback>
                <p:oleObj name="Equation" r:id="rId19" imgW="1816100" imgH="673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3606800"/>
                        <a:ext cx="17621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8101013" y="476250"/>
            <a:ext cx="762000" cy="1676400"/>
          </a:xfrm>
          <a:prstGeom prst="wedgeRectCallout">
            <a:avLst>
              <a:gd name="adj1" fmla="val -119375"/>
              <a:gd name="adj2" fmla="val 95644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一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明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纹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232025" y="944563"/>
            <a:ext cx="3527425" cy="936625"/>
            <a:chOff x="1406" y="550"/>
            <a:chExt cx="2449" cy="607"/>
          </a:xfrm>
        </p:grpSpPr>
        <p:graphicFrame>
          <p:nvGraphicFramePr>
            <p:cNvPr id="50194" name="Object 14"/>
            <p:cNvGraphicFramePr>
              <a:graphicFrameLocks noChangeAspect="1"/>
            </p:cNvGraphicFramePr>
            <p:nvPr/>
          </p:nvGraphicFramePr>
          <p:xfrm>
            <a:off x="1406" y="550"/>
            <a:ext cx="1939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62" name="Equation" r:id="rId21" imgW="2794000" imgH="876300" progId="Equation.DSMT4">
                    <p:embed/>
                  </p:oleObj>
                </mc:Choice>
                <mc:Fallback>
                  <p:oleObj name="Equation" r:id="rId21" imgW="2794000" imgH="876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550"/>
                          <a:ext cx="1939" cy="607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0195" name="Picture 23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" y="611"/>
              <a:ext cx="47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92" name="Text Box 25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28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4940300" y="5016500"/>
          <a:ext cx="1270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3" name="Equation" r:id="rId24" imgW="494870" imgH="177646" progId="Equation.DSMT4">
                  <p:embed/>
                </p:oleObj>
              </mc:Choice>
              <mc:Fallback>
                <p:oleObj name="Equation" r:id="rId24" imgW="494870" imgH="17764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5016500"/>
                        <a:ext cx="1270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3" grpId="0" animBg="1"/>
      <p:bldP spid="27659" grpId="0" autoUpdateAnimBg="0"/>
      <p:bldP spid="27667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73075" y="404813"/>
            <a:ext cx="8191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中央包线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中，共包含了几条完整的明条纹？</a:t>
            </a:r>
            <a:endParaRPr kumimoji="1" lang="zh-CN" altLang="en-US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301750" y="971550"/>
            <a:ext cx="5976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包线的第一极小的衍射角：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270125" y="1557338"/>
          <a:ext cx="15160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Equation" r:id="rId3" imgW="1397000" imgH="431800" progId="Equation.DSMT4">
                  <p:embed/>
                </p:oleObj>
              </mc:Choice>
              <mc:Fallback>
                <p:oleObj name="Equation" r:id="rId3" imgW="1397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557338"/>
                        <a:ext cx="15160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265238" y="2090738"/>
            <a:ext cx="590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设中央明纹中共有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级明纹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225675" y="2757488"/>
          <a:ext cx="15605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5" imgW="1663700" imgH="431800" progId="Equation.DSMT4">
                  <p:embed/>
                </p:oleObj>
              </mc:Choice>
              <mc:Fallback>
                <p:oleObj name="Equation" r:id="rId5" imgW="16637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757488"/>
                        <a:ext cx="15605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366838" y="3341688"/>
          <a:ext cx="143351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7" imgW="1320227" imgH="672808" progId="Equation.DSMT4">
                  <p:embed/>
                </p:oleObj>
              </mc:Choice>
              <mc:Fallback>
                <p:oleObj name="Equation" r:id="rId7" imgW="1320227" imgH="67280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341688"/>
                        <a:ext cx="143351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3021013" y="3355975"/>
          <a:ext cx="29146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Equation" r:id="rId9" imgW="2882900" imgH="673100" progId="Equation.DSMT4">
                  <p:embed/>
                </p:oleObj>
              </mc:Choice>
              <mc:Fallback>
                <p:oleObj name="Equation" r:id="rId9" imgW="28829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3355975"/>
                        <a:ext cx="29146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181100" y="4840288"/>
            <a:ext cx="634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包含了                      条明条纹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484438" y="4927600"/>
          <a:ext cx="17414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Equation" r:id="rId11" imgW="1218671" imgH="241195" progId="Equation.DSMT4">
                  <p:embed/>
                </p:oleObj>
              </mc:Choice>
              <mc:Fallback>
                <p:oleObj name="Equation" r:id="rId11" imgW="1218671" imgH="24119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27600"/>
                        <a:ext cx="17414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1212850" y="4195763"/>
            <a:ext cx="288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级缺级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!</a:t>
            </a:r>
            <a:endParaRPr kumimoji="1"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95" name="Object 23"/>
          <p:cNvGraphicFramePr>
            <a:graphicFrameLocks noChangeAspect="1"/>
          </p:cNvGraphicFramePr>
          <p:nvPr/>
        </p:nvGraphicFramePr>
        <p:xfrm>
          <a:off x="4351338" y="1468438"/>
          <a:ext cx="13065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Equation" r:id="rId13" imgW="1320227" imgH="672808" progId="Equation.DSMT4">
                  <p:embed/>
                </p:oleObj>
              </mc:Choice>
              <mc:Fallback>
                <p:oleObj name="Equation" r:id="rId13" imgW="1320227" imgH="672808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1468438"/>
                        <a:ext cx="13065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1663700" y="3394075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501900" y="354647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Text Box 27"/>
          <p:cNvSpPr txBox="1">
            <a:spLocks noChangeArrowheads="1"/>
          </p:cNvSpPr>
          <p:nvPr/>
        </p:nvSpPr>
        <p:spPr bwMode="auto">
          <a:xfrm>
            <a:off x="8640763" y="6407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29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6146800" y="1341438"/>
            <a:ext cx="2879725" cy="4648200"/>
            <a:chOff x="0" y="0"/>
            <a:chExt cx="5760" cy="4320"/>
          </a:xfrm>
        </p:grpSpPr>
        <p:graphicFrame>
          <p:nvGraphicFramePr>
            <p:cNvPr id="51217" name="Object 16"/>
            <p:cNvGraphicFramePr>
              <a:graphicFrameLocks noChangeAspect="1"/>
            </p:cNvGraphicFramePr>
            <p:nvPr/>
          </p:nvGraphicFramePr>
          <p:xfrm>
            <a:off x="0" y="0"/>
            <a:ext cx="5760" cy="4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0" name="BMP 图象" r:id="rId15" imgW="8047619" imgH="6304762" progId="PBrush">
                    <p:embed/>
                  </p:oleObj>
                </mc:Choice>
                <mc:Fallback>
                  <p:oleObj name="BMP 图象" r:id="rId15" imgW="8047619" imgH="6304762" progId="PBrush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760" cy="4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Line 17"/>
            <p:cNvSpPr>
              <a:spLocks noChangeShapeType="1"/>
            </p:cNvSpPr>
            <p:nvPr/>
          </p:nvSpPr>
          <p:spPr bwMode="auto">
            <a:xfrm>
              <a:off x="0" y="3600"/>
              <a:ext cx="57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7" grpId="0" autoUpdateAnimBg="0"/>
      <p:bldP spid="28681" grpId="0" autoUpdateAnimBg="0"/>
      <p:bldP spid="28690" grpId="0" autoUpdateAnimBg="0"/>
      <p:bldP spid="28696" grpId="0" animBg="1"/>
      <p:bldP spid="2869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6">
            <a:extLst>
              <a:ext uri="{FF2B5EF4-FFF2-40B4-BE49-F238E27FC236}"/>
            </a:extLst>
          </p:cNvPr>
          <p:cNvSpPr/>
          <p:nvPr/>
        </p:nvSpPr>
        <p:spPr>
          <a:xfrm>
            <a:off x="5610225" y="1147763"/>
            <a:ext cx="2670175" cy="22637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255588" y="449263"/>
            <a:ext cx="82819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400" b="1">
                <a:solidFill>
                  <a:schemeClr val="tx1"/>
                </a:solidFill>
              </a:rPr>
              <a:t>）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若要中央明纹的包线中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恰好有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11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条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明纹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b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应如何设计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i="1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?</a:t>
            </a:r>
          </a:p>
        </p:txBody>
      </p:sp>
      <p:graphicFrame>
        <p:nvGraphicFramePr>
          <p:cNvPr id="52228" name="Object 12"/>
          <p:cNvGraphicFramePr>
            <a:graphicFrameLocks noChangeAspect="1"/>
          </p:cNvGraphicFramePr>
          <p:nvPr/>
        </p:nvGraphicFramePr>
        <p:xfrm>
          <a:off x="5659438" y="1096963"/>
          <a:ext cx="2505075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位图图像" r:id="rId3" imgW="2123810" imgH="828791" progId="Paint.Picture">
                  <p:embed/>
                </p:oleObj>
              </mc:Choice>
              <mc:Fallback>
                <p:oleObj name="位图图像" r:id="rId3" imgW="2123810" imgH="828791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1096963"/>
                        <a:ext cx="2505075" cy="224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895350" y="3944938"/>
          <a:ext cx="25527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Equation" r:id="rId5" imgW="2324100" imgH="393700" progId="Equation.DSMT4">
                  <p:embed/>
                </p:oleObj>
              </mc:Choice>
              <mc:Fallback>
                <p:oleObj name="Equation" r:id="rId5" imgW="23241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944938"/>
                        <a:ext cx="25527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735013" y="4313238"/>
          <a:ext cx="32242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0" name="Equation" r:id="rId7" imgW="3213100" imgH="673100" progId="Equation.DSMT4">
                  <p:embed/>
                </p:oleObj>
              </mc:Choice>
              <mc:Fallback>
                <p:oleObj name="Equation" r:id="rId7" imgW="3213100" imgH="673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4313238"/>
                        <a:ext cx="322421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15"/>
          <p:cNvSpPr>
            <a:spLocks/>
          </p:cNvSpPr>
          <p:nvPr/>
        </p:nvSpPr>
        <p:spPr bwMode="auto">
          <a:xfrm>
            <a:off x="533400" y="4089400"/>
            <a:ext cx="144463" cy="611188"/>
          </a:xfrm>
          <a:prstGeom prst="leftBrace">
            <a:avLst>
              <a:gd name="adj1" fmla="val 35256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4135438" y="4456113"/>
          <a:ext cx="8429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" name="Equation" r:id="rId9" imgW="761669" imgH="317362" progId="Equation.DSMT4">
                  <p:embed/>
                </p:oleObj>
              </mc:Choice>
              <mc:Fallback>
                <p:oleObj name="Equation" r:id="rId9" imgW="761669" imgH="31736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4456113"/>
                        <a:ext cx="84296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2027238" y="5051425"/>
          <a:ext cx="2108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Equation" r:id="rId11" imgW="1917700" imgH="825500" progId="Equation.DSMT4">
                  <p:embed/>
                </p:oleObj>
              </mc:Choice>
              <mc:Fallback>
                <p:oleObj name="Equation" r:id="rId11" imgW="1917700" imgH="8255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5051425"/>
                        <a:ext cx="2108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/>
        </p:nvGraphicFramePr>
        <p:xfrm>
          <a:off x="695325" y="5273675"/>
          <a:ext cx="10493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Equation" r:id="rId13" imgW="431425" imgH="177646" progId="Equation.DSMT4">
                  <p:embed/>
                </p:oleObj>
              </mc:Choice>
              <mc:Fallback>
                <p:oleObj name="Equation" r:id="rId13" imgW="431425" imgH="17764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5273675"/>
                        <a:ext cx="10493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07988" y="1536700"/>
            <a:ext cx="4827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第一种情况</a:t>
            </a:r>
            <a:r>
              <a:rPr kumimoji="1"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：第</a:t>
            </a:r>
            <a:r>
              <a:rPr kumimoji="1" lang="en-US" altLang="zh-CN" sz="2800" b="1" dirty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kumimoji="1"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级缺级</a:t>
            </a:r>
            <a:endParaRPr kumimoji="1"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Rectangle 11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07988" y="2746375"/>
            <a:ext cx="50863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第二种情况</a:t>
            </a:r>
            <a:r>
              <a:rPr kumimoji="1"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衍射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级极小</a:t>
            </a:r>
            <a:r>
              <a:rPr kumimoji="1" lang="zh-CN" altLang="en-US" sz="2800" b="1" dirty="0">
                <a:solidFill>
                  <a:schemeClr val="tx1"/>
                </a:solidFill>
                <a:latin typeface="+mn-ea"/>
                <a:ea typeface="+mn-ea"/>
              </a:rPr>
              <a:t>刚好对应干涉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级极小</a:t>
            </a:r>
            <a:endParaRPr kumimoji="1" lang="en-US" altLang="zh-CN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66725" y="2124075"/>
            <a:ext cx="1027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d/a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utoUpdateAnimBg="0"/>
      <p:bldP spid="15" grpId="0" autoUpdateAnimBg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976438" y="515938"/>
            <a:ext cx="5441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光波的衍射</a:t>
            </a:r>
            <a:b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Diffraction of Light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722438" y="1982788"/>
            <a:ext cx="700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节   两种衍射 惠更斯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-</a:t>
            </a:r>
            <a:r>
              <a:rPr kumimoji="1" lang="zh-CN" altLang="en-US" sz="2800" b="1">
                <a:solidFill>
                  <a:schemeClr val="tx1"/>
                </a:solidFill>
              </a:rPr>
              <a:t>菲涅耳原理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722438" y="2549525"/>
            <a:ext cx="610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节   单缝夫琅和费衍射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重点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722438" y="3125788"/>
            <a:ext cx="5897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节   双缝衍射与干涉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重点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722438" y="3697288"/>
            <a:ext cx="5722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节   多缝</a:t>
            </a:r>
            <a:r>
              <a:rPr kumimoji="1" lang="en-US" altLang="zh-CN" sz="2800" b="1">
                <a:solidFill>
                  <a:schemeClr val="tx1"/>
                </a:solidFill>
              </a:rPr>
              <a:t>—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衍射光栅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重点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739900" y="4273550"/>
            <a:ext cx="669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800" b="1">
                <a:solidFill>
                  <a:schemeClr val="tx1"/>
                </a:solidFill>
                <a:latin typeface="宋体" panose="02010600030101010101" pitchFamily="2" charset="-122"/>
              </a:rPr>
              <a:t>节 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chemeClr val="tx1"/>
                </a:solidFill>
              </a:rPr>
              <a:t>射线衍射 布喇格公式</a:t>
            </a:r>
            <a:endParaRPr kumimoji="1" lang="zh-CN" altLang="en-US" sz="2800" b="1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722438" y="4854575"/>
            <a:ext cx="705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节   </a:t>
            </a:r>
            <a:r>
              <a:rPr kumimoji="1" lang="zh-CN" altLang="en-US" sz="2800" b="1">
                <a:solidFill>
                  <a:schemeClr val="tx1"/>
                </a:solidFill>
              </a:rPr>
              <a:t>圆孔衍射  光学仪器的分辨率</a:t>
            </a:r>
            <a:endParaRPr kumimoji="1"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6" grpId="0"/>
      <p:bldP spid="3077" grpId="0"/>
      <p:bldP spid="3078" grpId="0"/>
      <p:bldP spid="3079" grpId="0"/>
      <p:bldP spid="30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5"/>
          <p:cNvSpPr txBox="1">
            <a:spLocks noChangeArrowheads="1"/>
          </p:cNvSpPr>
          <p:nvPr/>
        </p:nvSpPr>
        <p:spPr bwMode="auto">
          <a:xfrm>
            <a:off x="8640763" y="6407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2388" y="1555750"/>
            <a:ext cx="3014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光的衍射现象</a:t>
            </a:r>
            <a:endParaRPr kumimoji="1" lang="zh-CN" altLang="en-US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Line 3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584325" y="3870325"/>
            <a:ext cx="0" cy="1296988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395538"/>
            <a:ext cx="8229600" cy="2322512"/>
            <a:chOff x="288" y="1296"/>
            <a:chExt cx="5184" cy="1584"/>
          </a:xfrm>
        </p:grpSpPr>
        <p:sp>
          <p:nvSpPr>
            <p:cNvPr id="9259" name="Line 5"/>
            <p:cNvSpPr>
              <a:spLocks noChangeShapeType="1"/>
            </p:cNvSpPr>
            <p:nvPr/>
          </p:nvSpPr>
          <p:spPr bwMode="auto">
            <a:xfrm flipV="1">
              <a:off x="288" y="1296"/>
              <a:ext cx="5175" cy="864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Line 6"/>
            <p:cNvSpPr>
              <a:spLocks noChangeShapeType="1"/>
            </p:cNvSpPr>
            <p:nvPr/>
          </p:nvSpPr>
          <p:spPr bwMode="auto">
            <a:xfrm>
              <a:off x="297" y="2160"/>
              <a:ext cx="5175" cy="72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" y="3017838"/>
            <a:ext cx="8215313" cy="1127125"/>
            <a:chOff x="288" y="1728"/>
            <a:chExt cx="5175" cy="768"/>
          </a:xfrm>
        </p:grpSpPr>
        <p:sp>
          <p:nvSpPr>
            <p:cNvPr id="9257" name="Line 8"/>
            <p:cNvSpPr>
              <a:spLocks noChangeShapeType="1"/>
            </p:cNvSpPr>
            <p:nvPr/>
          </p:nvSpPr>
          <p:spPr bwMode="auto">
            <a:xfrm flipV="1">
              <a:off x="288" y="1728"/>
              <a:ext cx="5175" cy="43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9"/>
            <p:cNvSpPr>
              <a:spLocks noChangeShapeType="1"/>
            </p:cNvSpPr>
            <p:nvPr/>
          </p:nvSpPr>
          <p:spPr bwMode="auto">
            <a:xfrm>
              <a:off x="288" y="2160"/>
              <a:ext cx="5175" cy="336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381000" y="3576638"/>
            <a:ext cx="152400" cy="1397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07988" y="3365500"/>
            <a:ext cx="8278812" cy="493713"/>
            <a:chOff x="240" y="1968"/>
            <a:chExt cx="5232" cy="336"/>
          </a:xfrm>
        </p:grpSpPr>
        <p:sp>
          <p:nvSpPr>
            <p:cNvPr id="9255" name="Line 13"/>
            <p:cNvSpPr>
              <a:spLocks noChangeShapeType="1"/>
            </p:cNvSpPr>
            <p:nvPr/>
          </p:nvSpPr>
          <p:spPr bwMode="auto">
            <a:xfrm flipV="1">
              <a:off x="240" y="1968"/>
              <a:ext cx="523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14"/>
            <p:cNvSpPr>
              <a:spLocks noChangeShapeType="1"/>
            </p:cNvSpPr>
            <p:nvPr/>
          </p:nvSpPr>
          <p:spPr bwMode="auto">
            <a:xfrm>
              <a:off x="336" y="2160"/>
              <a:ext cx="5136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877888" y="5629275"/>
            <a:ext cx="446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‘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光线’拐弯了！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12" name="Line 1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>
            <a:off x="1598613" y="3725863"/>
            <a:ext cx="0" cy="1439862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752850" y="5616575"/>
            <a:ext cx="335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——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光的</a:t>
            </a:r>
            <a:r>
              <a:rPr kumimoji="1" lang="zh-CN" altLang="en-US" sz="2800" b="1">
                <a:solidFill>
                  <a:srgbClr val="FF0000"/>
                </a:solidFill>
                <a:ea typeface="楷体_GB2312"/>
                <a:cs typeface="楷体_GB2312"/>
              </a:rPr>
              <a:t>衍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射现象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305800" y="33686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?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-1295400" y="876300"/>
            <a:ext cx="9982200" cy="5324475"/>
            <a:chOff x="0" y="240"/>
            <a:chExt cx="5280" cy="3630"/>
          </a:xfrm>
        </p:grpSpPr>
        <p:sp>
          <p:nvSpPr>
            <p:cNvPr id="9253" name="Arc 20"/>
            <p:cNvSpPr>
              <a:spLocks/>
            </p:cNvSpPr>
            <p:nvPr/>
          </p:nvSpPr>
          <p:spPr bwMode="auto">
            <a:xfrm rot="10800000" flipH="1">
              <a:off x="0" y="240"/>
              <a:ext cx="5280" cy="1896"/>
            </a:xfrm>
            <a:custGeom>
              <a:avLst/>
              <a:gdLst>
                <a:gd name="T0" fmla="*/ 0 w 21600"/>
                <a:gd name="T1" fmla="*/ 0 h 23188"/>
                <a:gd name="T2" fmla="*/ 0 w 21600"/>
                <a:gd name="T3" fmla="*/ 0 h 23188"/>
                <a:gd name="T4" fmla="*/ 0 w 21600"/>
                <a:gd name="T5" fmla="*/ 0 h 231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188"/>
                <a:gd name="T11" fmla="*/ 21600 w 21600"/>
                <a:gd name="T12" fmla="*/ 23188 h 23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188" fill="none" extrusionOk="0">
                  <a:moveTo>
                    <a:pt x="4298" y="-1"/>
                  </a:moveTo>
                  <a:cubicBezTo>
                    <a:pt x="14365" y="2043"/>
                    <a:pt x="21600" y="10895"/>
                    <a:pt x="21600" y="21168"/>
                  </a:cubicBezTo>
                  <a:cubicBezTo>
                    <a:pt x="21600" y="21842"/>
                    <a:pt x="21568" y="22516"/>
                    <a:pt x="21505" y="23188"/>
                  </a:cubicBezTo>
                </a:path>
                <a:path w="21600" h="23188" stroke="0" extrusionOk="0">
                  <a:moveTo>
                    <a:pt x="4298" y="-1"/>
                  </a:moveTo>
                  <a:cubicBezTo>
                    <a:pt x="14365" y="2043"/>
                    <a:pt x="21600" y="10895"/>
                    <a:pt x="21600" y="21168"/>
                  </a:cubicBezTo>
                  <a:cubicBezTo>
                    <a:pt x="21600" y="21842"/>
                    <a:pt x="21568" y="22516"/>
                    <a:pt x="21505" y="23188"/>
                  </a:cubicBezTo>
                  <a:lnTo>
                    <a:pt x="0" y="21168"/>
                  </a:lnTo>
                  <a:lnTo>
                    <a:pt x="4298" y="-1"/>
                  </a:lnTo>
                  <a:close/>
                </a:path>
              </a:pathLst>
            </a:cu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Arc 21"/>
            <p:cNvSpPr>
              <a:spLocks/>
            </p:cNvSpPr>
            <p:nvPr/>
          </p:nvSpPr>
          <p:spPr bwMode="auto">
            <a:xfrm>
              <a:off x="1030" y="2160"/>
              <a:ext cx="4241" cy="1710"/>
            </a:xfrm>
            <a:custGeom>
              <a:avLst/>
              <a:gdLst>
                <a:gd name="T0" fmla="*/ 0 w 21600"/>
                <a:gd name="T1" fmla="*/ 0 h 24822"/>
                <a:gd name="T2" fmla="*/ 0 w 21600"/>
                <a:gd name="T3" fmla="*/ 0 h 24822"/>
                <a:gd name="T4" fmla="*/ 0 w 21600"/>
                <a:gd name="T5" fmla="*/ 0 h 2482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822"/>
                <a:gd name="T11" fmla="*/ 21600 w 21600"/>
                <a:gd name="T12" fmla="*/ 24822 h 248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822" fill="none" extrusionOk="0">
                  <a:moveTo>
                    <a:pt x="39" y="0"/>
                  </a:moveTo>
                  <a:cubicBezTo>
                    <a:pt x="11953" y="22"/>
                    <a:pt x="21600" y="9686"/>
                    <a:pt x="21600" y="21600"/>
                  </a:cubicBezTo>
                  <a:cubicBezTo>
                    <a:pt x="21600" y="22678"/>
                    <a:pt x="21519" y="23755"/>
                    <a:pt x="21358" y="24822"/>
                  </a:cubicBezTo>
                </a:path>
                <a:path w="21600" h="24822" stroke="0" extrusionOk="0">
                  <a:moveTo>
                    <a:pt x="39" y="0"/>
                  </a:moveTo>
                  <a:cubicBezTo>
                    <a:pt x="11953" y="22"/>
                    <a:pt x="21600" y="9686"/>
                    <a:pt x="21600" y="21600"/>
                  </a:cubicBezTo>
                  <a:cubicBezTo>
                    <a:pt x="21600" y="22678"/>
                    <a:pt x="21519" y="23755"/>
                    <a:pt x="21358" y="24822"/>
                  </a:cubicBezTo>
                  <a:lnTo>
                    <a:pt x="0" y="21600"/>
                  </a:lnTo>
                  <a:lnTo>
                    <a:pt x="39" y="0"/>
                  </a:lnTo>
                  <a:close/>
                </a:path>
              </a:pathLst>
            </a:cu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8" name="Line 2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600200" y="2097088"/>
            <a:ext cx="1588" cy="1347787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19" name="Line 23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 flipH="1">
            <a:off x="1592263" y="2073275"/>
            <a:ext cx="3175" cy="1463675"/>
          </a:xfrm>
          <a:prstGeom prst="line">
            <a:avLst/>
          </a:prstGeom>
          <a:noFill/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703263" y="260350"/>
            <a:ext cx="7604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节 </a:t>
            </a:r>
            <a:r>
              <a:rPr kumimoji="1" lang="zh-CN" altLang="en-US" b="1">
                <a:solidFill>
                  <a:schemeClr val="tx1"/>
                </a:solidFill>
              </a:rPr>
              <a:t>两种衍射 惠更斯</a:t>
            </a:r>
            <a:r>
              <a:rPr kumimoji="1" lang="en-US" altLang="zh-CN" b="1">
                <a:solidFill>
                  <a:schemeClr val="tx1"/>
                </a:solidFill>
              </a:rPr>
              <a:t>–</a:t>
            </a:r>
            <a:r>
              <a:rPr kumimoji="1" lang="zh-CN" altLang="en-US" b="1">
                <a:solidFill>
                  <a:schemeClr val="tx1"/>
                </a:solidFill>
              </a:rPr>
              <a:t>菲涅耳原理</a:t>
            </a:r>
            <a:br>
              <a:rPr kumimoji="1" lang="zh-CN" altLang="en-US" b="1">
                <a:solidFill>
                  <a:schemeClr val="tx1"/>
                </a:solidFill>
              </a:rPr>
            </a:b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Diffraction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Huygens–Fresnel Principle 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8686800" y="2395538"/>
            <a:ext cx="457200" cy="2376487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8686800" y="549275"/>
            <a:ext cx="457200" cy="6335713"/>
            <a:chOff x="5472" y="0"/>
            <a:chExt cx="288" cy="4320"/>
          </a:xfrm>
        </p:grpSpPr>
        <p:sp>
          <p:nvSpPr>
            <p:cNvPr id="9250" name="Line 29"/>
            <p:cNvSpPr>
              <a:spLocks noChangeShapeType="1"/>
            </p:cNvSpPr>
            <p:nvPr/>
          </p:nvSpPr>
          <p:spPr bwMode="auto">
            <a:xfrm flipH="1">
              <a:off x="5472" y="0"/>
              <a:ext cx="0" cy="41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Rectangle 30"/>
            <p:cNvSpPr>
              <a:spLocks noChangeArrowheads="1"/>
            </p:cNvSpPr>
            <p:nvPr/>
          </p:nvSpPr>
          <p:spPr bwMode="auto">
            <a:xfrm>
              <a:off x="5472" y="0"/>
              <a:ext cx="288" cy="12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252" name="Rectangle 31"/>
            <p:cNvSpPr>
              <a:spLocks noChangeArrowheads="1"/>
            </p:cNvSpPr>
            <p:nvPr/>
          </p:nvSpPr>
          <p:spPr bwMode="auto">
            <a:xfrm>
              <a:off x="5472" y="2880"/>
              <a:ext cx="288" cy="14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8686800" y="549275"/>
            <a:ext cx="457200" cy="63357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8674100" y="3017838"/>
            <a:ext cx="457200" cy="119221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8674100" y="549275"/>
            <a:ext cx="457200" cy="6335713"/>
            <a:chOff x="3936" y="0"/>
            <a:chExt cx="288" cy="4320"/>
          </a:xfrm>
        </p:grpSpPr>
        <p:sp>
          <p:nvSpPr>
            <p:cNvPr id="9248" name="Rectangle 35"/>
            <p:cNvSpPr>
              <a:spLocks noChangeArrowheads="1"/>
            </p:cNvSpPr>
            <p:nvPr/>
          </p:nvSpPr>
          <p:spPr bwMode="auto">
            <a:xfrm>
              <a:off x="3936" y="0"/>
              <a:ext cx="288" cy="17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249" name="Rectangle 36"/>
            <p:cNvSpPr>
              <a:spLocks noChangeArrowheads="1"/>
            </p:cNvSpPr>
            <p:nvPr/>
          </p:nvSpPr>
          <p:spPr bwMode="auto">
            <a:xfrm>
              <a:off x="3936" y="2496"/>
              <a:ext cx="288" cy="182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8661400" y="549275"/>
            <a:ext cx="457200" cy="6335713"/>
            <a:chOff x="2208" y="2496"/>
            <a:chExt cx="168" cy="1584"/>
          </a:xfrm>
        </p:grpSpPr>
        <p:sp>
          <p:nvSpPr>
            <p:cNvPr id="9243" name="Rectangle 38"/>
            <p:cNvSpPr>
              <a:spLocks noChangeArrowheads="1"/>
            </p:cNvSpPr>
            <p:nvPr/>
          </p:nvSpPr>
          <p:spPr bwMode="auto">
            <a:xfrm>
              <a:off x="2208" y="3037"/>
              <a:ext cx="168" cy="49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3134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244" name="Rectangle 39"/>
            <p:cNvSpPr>
              <a:spLocks noChangeArrowheads="1"/>
            </p:cNvSpPr>
            <p:nvPr/>
          </p:nvSpPr>
          <p:spPr bwMode="auto">
            <a:xfrm>
              <a:off x="2208" y="2728"/>
              <a:ext cx="168" cy="344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BC0000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245" name="Rectangle 40"/>
            <p:cNvSpPr>
              <a:spLocks noChangeArrowheads="1"/>
            </p:cNvSpPr>
            <p:nvPr/>
          </p:nvSpPr>
          <p:spPr bwMode="auto">
            <a:xfrm>
              <a:off x="2208" y="3500"/>
              <a:ext cx="168" cy="31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BC0000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246" name="Rectangle 41"/>
            <p:cNvSpPr>
              <a:spLocks noChangeArrowheads="1"/>
            </p:cNvSpPr>
            <p:nvPr/>
          </p:nvSpPr>
          <p:spPr bwMode="auto">
            <a:xfrm>
              <a:off x="2208" y="3810"/>
              <a:ext cx="168" cy="27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20000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247" name="Rectangle 42"/>
            <p:cNvSpPr>
              <a:spLocks noChangeArrowheads="1"/>
            </p:cNvSpPr>
            <p:nvPr/>
          </p:nvSpPr>
          <p:spPr bwMode="auto">
            <a:xfrm>
              <a:off x="2208" y="2496"/>
              <a:ext cx="168" cy="27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20000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4139" name="Line 43"/>
          <p:cNvSpPr>
            <a:spLocks noChangeShapeType="1"/>
          </p:cNvSpPr>
          <p:nvPr/>
        </p:nvSpPr>
        <p:spPr bwMode="auto">
          <a:xfrm>
            <a:off x="8686800" y="549275"/>
            <a:ext cx="1588" cy="6335713"/>
          </a:xfrm>
          <a:prstGeom prst="line">
            <a:avLst/>
          </a:prstGeom>
          <a:noFill/>
          <a:ln w="5715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5088" y="3352800"/>
            <a:ext cx="385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8305800" y="1927225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8305800" y="474345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7" grpId="0" animBg="1"/>
      <p:bldP spid="4111" grpId="0" autoUpdateAnimBg="0"/>
      <p:bldP spid="4113" grpId="0" autoUpdateAnimBg="0"/>
      <p:bldP spid="4114" grpId="0" autoUpdateAnimBg="0"/>
      <p:bldP spid="4122" grpId="0" autoUpdateAnimBg="0"/>
      <p:bldP spid="4123" grpId="0" animBg="1"/>
      <p:bldP spid="4128" grpId="0" animBg="1"/>
      <p:bldP spid="4129" grpId="0" animBg="1"/>
      <p:bldP spid="4139" grpId="0" animBg="1"/>
      <p:bldP spid="9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4625" y="3792538"/>
            <a:ext cx="3025775" cy="5191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/>
              <a:t> (2) </a:t>
            </a:r>
            <a:r>
              <a:rPr lang="zh-CN" altLang="en-US" sz="2800" b="1"/>
              <a:t>夫琅和费衍射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4625" y="911225"/>
            <a:ext cx="2755900" cy="5191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方正书宋简体"/>
              </a:rPr>
              <a:t> </a:t>
            </a:r>
            <a:r>
              <a:rPr lang="en-US" altLang="zh-CN" sz="2800" b="1"/>
              <a:t>(1) </a:t>
            </a:r>
            <a:r>
              <a:rPr lang="zh-CN" altLang="en-US" sz="2800" b="1"/>
              <a:t>菲涅耳衍射</a:t>
            </a:r>
            <a:r>
              <a:rPr lang="zh-CN" altLang="en-US" sz="2800" b="1">
                <a:latin typeface="方正书宋简体"/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0825" y="188913"/>
            <a:ext cx="5719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1.2 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衍射现象的分类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927600" y="4003675"/>
            <a:ext cx="4368800" cy="2692400"/>
            <a:chOff x="3152" y="2384"/>
            <a:chExt cx="2752" cy="1696"/>
          </a:xfrm>
        </p:grpSpPr>
        <p:sp>
          <p:nvSpPr>
            <p:cNvPr id="10347" name="AutoShape 6"/>
            <p:cNvSpPr>
              <a:spLocks noChangeArrowheads="1"/>
            </p:cNvSpPr>
            <p:nvPr/>
          </p:nvSpPr>
          <p:spPr bwMode="auto">
            <a:xfrm rot="-5400000">
              <a:off x="3779" y="3348"/>
              <a:ext cx="745" cy="528"/>
            </a:xfrm>
            <a:prstGeom prst="parallelogram">
              <a:avLst>
                <a:gd name="adj" fmla="val 53546"/>
              </a:avLst>
            </a:prstGeom>
            <a:solidFill>
              <a:srgbClr val="9966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10348" name="Group 7"/>
            <p:cNvGrpSpPr>
              <a:grpSpLocks/>
            </p:cNvGrpSpPr>
            <p:nvPr/>
          </p:nvGrpSpPr>
          <p:grpSpPr bwMode="auto">
            <a:xfrm>
              <a:off x="3152" y="2384"/>
              <a:ext cx="2752" cy="1696"/>
              <a:chOff x="3152" y="2384"/>
              <a:chExt cx="2752" cy="1696"/>
            </a:xfrm>
          </p:grpSpPr>
          <p:grpSp>
            <p:nvGrpSpPr>
              <p:cNvPr id="10349" name="Group 8"/>
              <p:cNvGrpSpPr>
                <a:grpSpLocks/>
              </p:cNvGrpSpPr>
              <p:nvPr/>
            </p:nvGrpSpPr>
            <p:grpSpPr bwMode="auto">
              <a:xfrm>
                <a:off x="3152" y="3067"/>
                <a:ext cx="240" cy="429"/>
                <a:chOff x="3120" y="2416"/>
                <a:chExt cx="240" cy="429"/>
              </a:xfrm>
            </p:grpSpPr>
            <p:sp>
              <p:nvSpPr>
                <p:cNvPr id="10354" name="Rectangle 9"/>
                <p:cNvSpPr>
                  <a:spLocks noChangeArrowheads="1"/>
                </p:cNvSpPr>
                <p:nvPr/>
              </p:nvSpPr>
              <p:spPr bwMode="auto">
                <a:xfrm>
                  <a:off x="3168" y="2596"/>
                  <a:ext cx="192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600"/>
                    <a:t>*</a:t>
                  </a:r>
                  <a:endParaRPr lang="en-US" altLang="zh-CN" sz="1000"/>
                </a:p>
              </p:txBody>
            </p:sp>
            <p:sp>
              <p:nvSpPr>
                <p:cNvPr id="10355" name="Rectangle 10"/>
                <p:cNvSpPr>
                  <a:spLocks noChangeArrowheads="1"/>
                </p:cNvSpPr>
                <p:nvPr/>
              </p:nvSpPr>
              <p:spPr bwMode="auto">
                <a:xfrm>
                  <a:off x="3120" y="2416"/>
                  <a:ext cx="208" cy="1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 i="1"/>
                    <a:t>S</a:t>
                  </a:r>
                  <a:endParaRPr lang="en-US" altLang="zh-CN" sz="1800" i="1"/>
                </a:p>
              </p:txBody>
            </p:sp>
          </p:grpSp>
          <p:sp>
            <p:nvSpPr>
              <p:cNvPr id="10350" name="Rectangle 11"/>
              <p:cNvSpPr>
                <a:spLocks noChangeArrowheads="1"/>
              </p:cNvSpPr>
              <p:nvPr/>
            </p:nvSpPr>
            <p:spPr bwMode="auto">
              <a:xfrm>
                <a:off x="3692" y="2384"/>
                <a:ext cx="868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>
                    <a:solidFill>
                      <a:schemeClr val="tx1"/>
                    </a:solidFill>
                  </a:rPr>
                  <a:t>衍射屏</a:t>
                </a: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51" name="Rectangle 12"/>
              <p:cNvSpPr>
                <a:spLocks noChangeArrowheads="1"/>
              </p:cNvSpPr>
              <p:nvPr/>
            </p:nvSpPr>
            <p:spPr bwMode="auto">
              <a:xfrm>
                <a:off x="4844" y="2569"/>
                <a:ext cx="1060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>
                    <a:solidFill>
                      <a:schemeClr val="tx1"/>
                    </a:solidFill>
                  </a:rPr>
                  <a:t>观察屏</a:t>
                </a:r>
                <a:endParaRPr lang="zh-CN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52" name="AutoShape 13"/>
              <p:cNvSpPr>
                <a:spLocks noChangeArrowheads="1"/>
              </p:cNvSpPr>
              <p:nvPr/>
            </p:nvSpPr>
            <p:spPr bwMode="auto">
              <a:xfrm rot="-5400000">
                <a:off x="4656" y="3120"/>
                <a:ext cx="1296" cy="624"/>
              </a:xfrm>
              <a:prstGeom prst="parallelogram">
                <a:avLst>
                  <a:gd name="adj" fmla="val 56250"/>
                </a:avLst>
              </a:prstGeom>
              <a:solidFill>
                <a:srgbClr val="6600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0353" name="AutoShape 14"/>
              <p:cNvSpPr>
                <a:spLocks noChangeArrowheads="1"/>
              </p:cNvSpPr>
              <p:nvPr/>
            </p:nvSpPr>
            <p:spPr bwMode="auto">
              <a:xfrm rot="-5400000">
                <a:off x="3779" y="2845"/>
                <a:ext cx="745" cy="528"/>
              </a:xfrm>
              <a:prstGeom prst="parallelogram">
                <a:avLst>
                  <a:gd name="adj" fmla="val 53546"/>
                </a:avLst>
              </a:prstGeom>
              <a:solidFill>
                <a:srgbClr val="99663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grpSp>
        <p:nvGrpSpPr>
          <p:cNvPr id="15" name="Group 15"/>
          <p:cNvGrpSpPr>
            <a:grpSpLocks/>
          </p:cNvGrpSpPr>
          <p:nvPr/>
        </p:nvGrpSpPr>
        <p:grpSpPr bwMode="auto">
          <a:xfrm rot="-21272">
            <a:off x="7951788" y="5016500"/>
            <a:ext cx="812800" cy="1347788"/>
            <a:chOff x="5090" y="2250"/>
            <a:chExt cx="512" cy="849"/>
          </a:xfrm>
        </p:grpSpPr>
        <p:sp>
          <p:nvSpPr>
            <p:cNvPr id="10338" name="Line 16"/>
            <p:cNvSpPr>
              <a:spLocks noChangeShapeType="1"/>
            </p:cNvSpPr>
            <p:nvPr/>
          </p:nvSpPr>
          <p:spPr bwMode="auto">
            <a:xfrm>
              <a:off x="5098" y="2520"/>
              <a:ext cx="504" cy="320"/>
            </a:xfrm>
            <a:prstGeom prst="line">
              <a:avLst/>
            </a:prstGeom>
            <a:noFill/>
            <a:ln w="76200">
              <a:solidFill>
                <a:srgbClr val="FFCC99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Line 17"/>
            <p:cNvSpPr>
              <a:spLocks noChangeShapeType="1"/>
            </p:cNvSpPr>
            <p:nvPr/>
          </p:nvSpPr>
          <p:spPr bwMode="auto">
            <a:xfrm>
              <a:off x="5092" y="2250"/>
              <a:ext cx="504" cy="32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Line 18"/>
            <p:cNvSpPr>
              <a:spLocks noChangeShapeType="1"/>
            </p:cNvSpPr>
            <p:nvPr/>
          </p:nvSpPr>
          <p:spPr bwMode="auto">
            <a:xfrm>
              <a:off x="5092" y="2310"/>
              <a:ext cx="504" cy="32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1" name="Line 19"/>
            <p:cNvSpPr>
              <a:spLocks noChangeShapeType="1"/>
            </p:cNvSpPr>
            <p:nvPr/>
          </p:nvSpPr>
          <p:spPr bwMode="auto">
            <a:xfrm>
              <a:off x="5092" y="2370"/>
              <a:ext cx="504" cy="32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2" name="Line 20"/>
            <p:cNvSpPr>
              <a:spLocks noChangeShapeType="1"/>
            </p:cNvSpPr>
            <p:nvPr/>
          </p:nvSpPr>
          <p:spPr bwMode="auto">
            <a:xfrm>
              <a:off x="5090" y="2430"/>
              <a:ext cx="504" cy="32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" name="Line 21"/>
            <p:cNvSpPr>
              <a:spLocks noChangeShapeType="1"/>
            </p:cNvSpPr>
            <p:nvPr/>
          </p:nvSpPr>
          <p:spPr bwMode="auto">
            <a:xfrm>
              <a:off x="5094" y="2598"/>
              <a:ext cx="504" cy="32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" name="Line 22"/>
            <p:cNvSpPr>
              <a:spLocks noChangeShapeType="1"/>
            </p:cNvSpPr>
            <p:nvPr/>
          </p:nvSpPr>
          <p:spPr bwMode="auto">
            <a:xfrm>
              <a:off x="5094" y="2658"/>
              <a:ext cx="504" cy="32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" name="Line 23"/>
            <p:cNvSpPr>
              <a:spLocks noChangeShapeType="1"/>
            </p:cNvSpPr>
            <p:nvPr/>
          </p:nvSpPr>
          <p:spPr bwMode="auto">
            <a:xfrm>
              <a:off x="5094" y="2718"/>
              <a:ext cx="504" cy="32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" name="Line 24"/>
            <p:cNvSpPr>
              <a:spLocks noChangeShapeType="1"/>
            </p:cNvSpPr>
            <p:nvPr/>
          </p:nvSpPr>
          <p:spPr bwMode="auto">
            <a:xfrm>
              <a:off x="5092" y="2778"/>
              <a:ext cx="504" cy="32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795963" y="981075"/>
            <a:ext cx="12906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衍射屏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596188" y="908050"/>
            <a:ext cx="12366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观察屏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 rot="-5400000">
            <a:off x="7073900" y="2093913"/>
            <a:ext cx="2057400" cy="990600"/>
          </a:xfrm>
          <a:prstGeom prst="parallelogram">
            <a:avLst>
              <a:gd name="adj" fmla="val 59615"/>
            </a:avLst>
          </a:prstGeom>
          <a:solidFill>
            <a:srgbClr val="0066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5940425" y="1484313"/>
            <a:ext cx="850900" cy="1981200"/>
            <a:chOff x="3696" y="456"/>
            <a:chExt cx="624" cy="1488"/>
          </a:xfrm>
        </p:grpSpPr>
        <p:sp>
          <p:nvSpPr>
            <p:cNvPr id="10336" name="AutoShape 29"/>
            <p:cNvSpPr>
              <a:spLocks noChangeArrowheads="1"/>
            </p:cNvSpPr>
            <p:nvPr/>
          </p:nvSpPr>
          <p:spPr bwMode="auto">
            <a:xfrm rot="-5400000">
              <a:off x="3564" y="1188"/>
              <a:ext cx="888" cy="624"/>
            </a:xfrm>
            <a:prstGeom prst="parallelogram">
              <a:avLst>
                <a:gd name="adj" fmla="val 54004"/>
              </a:avLst>
            </a:prstGeom>
            <a:solidFill>
              <a:srgbClr val="6666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337" name="AutoShape 30"/>
            <p:cNvSpPr>
              <a:spLocks noChangeArrowheads="1"/>
            </p:cNvSpPr>
            <p:nvPr/>
          </p:nvSpPr>
          <p:spPr bwMode="auto">
            <a:xfrm rot="-5400000">
              <a:off x="3564" y="588"/>
              <a:ext cx="888" cy="624"/>
            </a:xfrm>
            <a:prstGeom prst="parallelogram">
              <a:avLst>
                <a:gd name="adj" fmla="val 54004"/>
              </a:avLst>
            </a:prstGeom>
            <a:solidFill>
              <a:srgbClr val="6666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1" name="Group 31"/>
          <p:cNvGrpSpPr>
            <a:grpSpLocks/>
          </p:cNvGrpSpPr>
          <p:nvPr/>
        </p:nvGrpSpPr>
        <p:grpSpPr bwMode="auto">
          <a:xfrm rot="40268">
            <a:off x="7683500" y="1941513"/>
            <a:ext cx="812800" cy="1347787"/>
            <a:chOff x="5090" y="2250"/>
            <a:chExt cx="512" cy="849"/>
          </a:xfrm>
        </p:grpSpPr>
        <p:sp>
          <p:nvSpPr>
            <p:cNvPr id="10327" name="Line 32"/>
            <p:cNvSpPr>
              <a:spLocks noChangeShapeType="1"/>
            </p:cNvSpPr>
            <p:nvPr/>
          </p:nvSpPr>
          <p:spPr bwMode="auto">
            <a:xfrm>
              <a:off x="5098" y="2520"/>
              <a:ext cx="504" cy="320"/>
            </a:xfrm>
            <a:prstGeom prst="line">
              <a:avLst/>
            </a:prstGeom>
            <a:noFill/>
            <a:ln w="76200">
              <a:solidFill>
                <a:srgbClr val="FFFF66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Line 33"/>
            <p:cNvSpPr>
              <a:spLocks noChangeShapeType="1"/>
            </p:cNvSpPr>
            <p:nvPr/>
          </p:nvSpPr>
          <p:spPr bwMode="auto">
            <a:xfrm>
              <a:off x="5092" y="2250"/>
              <a:ext cx="504" cy="32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Line 34"/>
            <p:cNvSpPr>
              <a:spLocks noChangeShapeType="1"/>
            </p:cNvSpPr>
            <p:nvPr/>
          </p:nvSpPr>
          <p:spPr bwMode="auto">
            <a:xfrm>
              <a:off x="5092" y="2310"/>
              <a:ext cx="504" cy="32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Line 35"/>
            <p:cNvSpPr>
              <a:spLocks noChangeShapeType="1"/>
            </p:cNvSpPr>
            <p:nvPr/>
          </p:nvSpPr>
          <p:spPr bwMode="auto">
            <a:xfrm>
              <a:off x="5092" y="2370"/>
              <a:ext cx="504" cy="32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36"/>
            <p:cNvSpPr>
              <a:spLocks noChangeShapeType="1"/>
            </p:cNvSpPr>
            <p:nvPr/>
          </p:nvSpPr>
          <p:spPr bwMode="auto">
            <a:xfrm>
              <a:off x="5090" y="2430"/>
              <a:ext cx="504" cy="32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2" name="Line 37"/>
            <p:cNvSpPr>
              <a:spLocks noChangeShapeType="1"/>
            </p:cNvSpPr>
            <p:nvPr/>
          </p:nvSpPr>
          <p:spPr bwMode="auto">
            <a:xfrm>
              <a:off x="5094" y="2598"/>
              <a:ext cx="504" cy="32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38"/>
            <p:cNvSpPr>
              <a:spLocks noChangeShapeType="1"/>
            </p:cNvSpPr>
            <p:nvPr/>
          </p:nvSpPr>
          <p:spPr bwMode="auto">
            <a:xfrm>
              <a:off x="5094" y="2658"/>
              <a:ext cx="504" cy="32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4" name="Line 39"/>
            <p:cNvSpPr>
              <a:spLocks noChangeShapeType="1"/>
            </p:cNvSpPr>
            <p:nvPr/>
          </p:nvSpPr>
          <p:spPr bwMode="auto">
            <a:xfrm>
              <a:off x="5094" y="2718"/>
              <a:ext cx="504" cy="32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40"/>
            <p:cNvSpPr>
              <a:spLocks noChangeShapeType="1"/>
            </p:cNvSpPr>
            <p:nvPr/>
          </p:nvSpPr>
          <p:spPr bwMode="auto">
            <a:xfrm>
              <a:off x="5092" y="2778"/>
              <a:ext cx="504" cy="321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4716463" y="1916113"/>
            <a:ext cx="368300" cy="666750"/>
            <a:chOff x="192" y="2352"/>
            <a:chExt cx="232" cy="420"/>
          </a:xfrm>
        </p:grpSpPr>
        <p:sp>
          <p:nvSpPr>
            <p:cNvPr id="10325" name="Rectangle 42"/>
            <p:cNvSpPr>
              <a:spLocks noChangeArrowheads="1"/>
            </p:cNvSpPr>
            <p:nvPr/>
          </p:nvSpPr>
          <p:spPr bwMode="auto">
            <a:xfrm>
              <a:off x="192" y="2524"/>
              <a:ext cx="19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600" b="1"/>
                <a:t>*</a:t>
              </a:r>
              <a:endParaRPr lang="en-US" altLang="zh-CN" sz="2600"/>
            </a:p>
          </p:txBody>
        </p:sp>
        <p:sp>
          <p:nvSpPr>
            <p:cNvPr id="10326" name="Rectangle 43"/>
            <p:cNvSpPr>
              <a:spLocks noChangeArrowheads="1"/>
            </p:cNvSpPr>
            <p:nvPr/>
          </p:nvSpPr>
          <p:spPr bwMode="auto">
            <a:xfrm>
              <a:off x="216" y="2352"/>
              <a:ext cx="20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S</a:t>
              </a:r>
              <a:endParaRPr lang="en-US" altLang="zh-CN" sz="1800"/>
            </a:p>
          </p:txBody>
        </p:sp>
      </p:grp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990600" y="904875"/>
            <a:ext cx="3962400" cy="2743200"/>
            <a:chOff x="672" y="432"/>
            <a:chExt cx="2496" cy="1728"/>
          </a:xfrm>
        </p:grpSpPr>
        <p:sp>
          <p:nvSpPr>
            <p:cNvPr id="10312" name="Text Box 45"/>
            <p:cNvSpPr txBox="1">
              <a:spLocks noChangeArrowheads="1"/>
            </p:cNvSpPr>
            <p:nvPr/>
          </p:nvSpPr>
          <p:spPr bwMode="auto">
            <a:xfrm>
              <a:off x="1920" y="432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方正书宋简体"/>
                </a:rPr>
                <a:t>近场衍射</a:t>
              </a:r>
            </a:p>
          </p:txBody>
        </p:sp>
        <p:grpSp>
          <p:nvGrpSpPr>
            <p:cNvPr id="10313" name="Group 46"/>
            <p:cNvGrpSpPr>
              <a:grpSpLocks/>
            </p:cNvGrpSpPr>
            <p:nvPr/>
          </p:nvGrpSpPr>
          <p:grpSpPr bwMode="auto">
            <a:xfrm>
              <a:off x="672" y="768"/>
              <a:ext cx="2055" cy="1392"/>
              <a:chOff x="2592" y="1776"/>
              <a:chExt cx="2055" cy="1488"/>
            </a:xfrm>
          </p:grpSpPr>
          <p:sp>
            <p:nvSpPr>
              <p:cNvPr id="10314" name="Line 47"/>
              <p:cNvSpPr>
                <a:spLocks noChangeShapeType="1"/>
              </p:cNvSpPr>
              <p:nvPr/>
            </p:nvSpPr>
            <p:spPr bwMode="auto">
              <a:xfrm>
                <a:off x="3216" y="2112"/>
                <a:ext cx="0" cy="384"/>
              </a:xfrm>
              <a:prstGeom prst="line">
                <a:avLst/>
              </a:prstGeom>
              <a:noFill/>
              <a:ln w="571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5" name="Line 48"/>
              <p:cNvSpPr>
                <a:spLocks noChangeShapeType="1"/>
              </p:cNvSpPr>
              <p:nvPr/>
            </p:nvSpPr>
            <p:spPr bwMode="auto">
              <a:xfrm>
                <a:off x="3216" y="2784"/>
                <a:ext cx="0" cy="384"/>
              </a:xfrm>
              <a:prstGeom prst="line">
                <a:avLst/>
              </a:prstGeom>
              <a:noFill/>
              <a:ln w="571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6" name="Line 49"/>
              <p:cNvSpPr>
                <a:spLocks noChangeShapeType="1"/>
              </p:cNvSpPr>
              <p:nvPr/>
            </p:nvSpPr>
            <p:spPr bwMode="auto">
              <a:xfrm flipV="1">
                <a:off x="2736" y="2496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7" name="Line 50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8" name="Line 51"/>
              <p:cNvSpPr>
                <a:spLocks noChangeShapeType="1"/>
              </p:cNvSpPr>
              <p:nvPr/>
            </p:nvSpPr>
            <p:spPr bwMode="auto">
              <a:xfrm>
                <a:off x="2784" y="2640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9" name="Line 52"/>
              <p:cNvSpPr>
                <a:spLocks noChangeShapeType="1"/>
              </p:cNvSpPr>
              <p:nvPr/>
            </p:nvSpPr>
            <p:spPr bwMode="auto">
              <a:xfrm flipH="1">
                <a:off x="4464" y="1776"/>
                <a:ext cx="0" cy="1488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0" name="Line 53"/>
              <p:cNvSpPr>
                <a:spLocks noChangeShapeType="1"/>
              </p:cNvSpPr>
              <p:nvPr/>
            </p:nvSpPr>
            <p:spPr bwMode="auto">
              <a:xfrm flipV="1">
                <a:off x="3216" y="1968"/>
                <a:ext cx="1248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1" name="Line 54"/>
              <p:cNvSpPr>
                <a:spLocks noChangeShapeType="1"/>
              </p:cNvSpPr>
              <p:nvPr/>
            </p:nvSpPr>
            <p:spPr bwMode="auto">
              <a:xfrm flipV="1">
                <a:off x="3216" y="1968"/>
                <a:ext cx="1248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2" name="Line 55"/>
              <p:cNvSpPr>
                <a:spLocks noChangeShapeType="1"/>
              </p:cNvSpPr>
              <p:nvPr/>
            </p:nvSpPr>
            <p:spPr bwMode="auto">
              <a:xfrm flipV="1">
                <a:off x="3216" y="1968"/>
                <a:ext cx="1248" cy="81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323" name="Object 56"/>
              <p:cNvGraphicFramePr>
                <a:graphicFrameLocks noChangeAspect="1"/>
              </p:cNvGraphicFramePr>
              <p:nvPr/>
            </p:nvGraphicFramePr>
            <p:xfrm>
              <a:off x="2592" y="2496"/>
              <a:ext cx="176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6" name="公式" r:id="rId3" imgW="279279" imgH="317362" progId="Equation.3">
                      <p:embed/>
                    </p:oleObj>
                  </mc:Choice>
                  <mc:Fallback>
                    <p:oleObj name="公式" r:id="rId3" imgW="279279" imgH="317362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2496"/>
                            <a:ext cx="176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4" name="Object 57"/>
              <p:cNvGraphicFramePr>
                <a:graphicFrameLocks noChangeAspect="1"/>
              </p:cNvGraphicFramePr>
              <p:nvPr/>
            </p:nvGraphicFramePr>
            <p:xfrm>
              <a:off x="4464" y="1872"/>
              <a:ext cx="18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7" name="公式" r:id="rId5" imgW="291973" imgH="291973" progId="Equation.3">
                      <p:embed/>
                    </p:oleObj>
                  </mc:Choice>
                  <mc:Fallback>
                    <p:oleObj name="公式" r:id="rId5" imgW="291973" imgH="291973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872"/>
                            <a:ext cx="18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8" name="Group 58"/>
          <p:cNvGrpSpPr>
            <a:grpSpLocks/>
          </p:cNvGrpSpPr>
          <p:nvPr/>
        </p:nvGrpSpPr>
        <p:grpSpPr bwMode="auto">
          <a:xfrm>
            <a:off x="323850" y="3789363"/>
            <a:ext cx="5105400" cy="2819400"/>
            <a:chOff x="288" y="2256"/>
            <a:chExt cx="3216" cy="1776"/>
          </a:xfrm>
        </p:grpSpPr>
        <p:sp>
          <p:nvSpPr>
            <p:cNvPr id="10291" name="Text Box 59"/>
            <p:cNvSpPr txBox="1">
              <a:spLocks noChangeArrowheads="1"/>
            </p:cNvSpPr>
            <p:nvPr/>
          </p:nvSpPr>
          <p:spPr bwMode="auto">
            <a:xfrm>
              <a:off x="2208" y="2256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方正书宋简体"/>
                </a:rPr>
                <a:t>远场衍射</a:t>
              </a:r>
            </a:p>
          </p:txBody>
        </p:sp>
        <p:grpSp>
          <p:nvGrpSpPr>
            <p:cNvPr id="10292" name="Group 60"/>
            <p:cNvGrpSpPr>
              <a:grpSpLocks/>
            </p:cNvGrpSpPr>
            <p:nvPr/>
          </p:nvGrpSpPr>
          <p:grpSpPr bwMode="auto">
            <a:xfrm>
              <a:off x="288" y="2784"/>
              <a:ext cx="2775" cy="1248"/>
              <a:chOff x="288" y="1872"/>
              <a:chExt cx="2775" cy="1248"/>
            </a:xfrm>
          </p:grpSpPr>
          <p:sp>
            <p:nvSpPr>
              <p:cNvPr id="10293" name="Line 61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0" cy="360"/>
              </a:xfrm>
              <a:prstGeom prst="line">
                <a:avLst/>
              </a:prstGeom>
              <a:noFill/>
              <a:ln w="571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4" name="Line 62"/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0" cy="359"/>
              </a:xfrm>
              <a:prstGeom prst="line">
                <a:avLst/>
              </a:prstGeom>
              <a:noFill/>
              <a:ln w="571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5" name="Line 63"/>
              <p:cNvSpPr>
                <a:spLocks noChangeShapeType="1"/>
              </p:cNvSpPr>
              <p:nvPr/>
            </p:nvSpPr>
            <p:spPr bwMode="auto">
              <a:xfrm flipV="1">
                <a:off x="432" y="2450"/>
                <a:ext cx="480" cy="13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6" name="Line 64"/>
              <p:cNvSpPr>
                <a:spLocks noChangeShapeType="1"/>
              </p:cNvSpPr>
              <p:nvPr/>
            </p:nvSpPr>
            <p:spPr bwMode="auto">
              <a:xfrm>
                <a:off x="432" y="2584"/>
                <a:ext cx="480" cy="13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7" name="Line 65"/>
              <p:cNvSpPr>
                <a:spLocks noChangeShapeType="1"/>
              </p:cNvSpPr>
              <p:nvPr/>
            </p:nvSpPr>
            <p:spPr bwMode="auto">
              <a:xfrm>
                <a:off x="480" y="2584"/>
                <a:ext cx="43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8" name="Line 66"/>
              <p:cNvSpPr>
                <a:spLocks noChangeShapeType="1"/>
              </p:cNvSpPr>
              <p:nvPr/>
            </p:nvSpPr>
            <p:spPr bwMode="auto">
              <a:xfrm flipH="1">
                <a:off x="2880" y="1872"/>
                <a:ext cx="0" cy="1248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9" name="Line 67"/>
              <p:cNvSpPr>
                <a:spLocks noChangeShapeType="1"/>
              </p:cNvSpPr>
              <p:nvPr/>
            </p:nvSpPr>
            <p:spPr bwMode="auto">
              <a:xfrm flipV="1">
                <a:off x="1536" y="2033"/>
                <a:ext cx="1296" cy="27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0" name="Line 68"/>
              <p:cNvSpPr>
                <a:spLocks noChangeShapeType="1"/>
              </p:cNvSpPr>
              <p:nvPr/>
            </p:nvSpPr>
            <p:spPr bwMode="auto">
              <a:xfrm flipV="1">
                <a:off x="1536" y="2033"/>
                <a:ext cx="1344" cy="4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1" name="Line 69"/>
              <p:cNvSpPr>
                <a:spLocks noChangeShapeType="1"/>
              </p:cNvSpPr>
              <p:nvPr/>
            </p:nvSpPr>
            <p:spPr bwMode="auto">
              <a:xfrm flipV="1">
                <a:off x="1536" y="2033"/>
                <a:ext cx="1344" cy="55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302" name="Object 70"/>
              <p:cNvGraphicFramePr>
                <a:graphicFrameLocks noChangeAspect="1"/>
              </p:cNvGraphicFramePr>
              <p:nvPr/>
            </p:nvGraphicFramePr>
            <p:xfrm>
              <a:off x="288" y="2450"/>
              <a:ext cx="17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8" name="公式" r:id="rId7" imgW="279279" imgH="317362" progId="Equation.3">
                      <p:embed/>
                    </p:oleObj>
                  </mc:Choice>
                  <mc:Fallback>
                    <p:oleObj name="公式" r:id="rId7" imgW="279279" imgH="317362" progId="Equation.3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450"/>
                            <a:ext cx="176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03" name="Object 71"/>
              <p:cNvGraphicFramePr>
                <a:graphicFrameLocks noChangeAspect="1"/>
              </p:cNvGraphicFramePr>
              <p:nvPr/>
            </p:nvGraphicFramePr>
            <p:xfrm>
              <a:off x="2880" y="1941"/>
              <a:ext cx="183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9" name="公式" r:id="rId8" imgW="291973" imgH="291973" progId="Equation.3">
                      <p:embed/>
                    </p:oleObj>
                  </mc:Choice>
                  <mc:Fallback>
                    <p:oleObj name="公式" r:id="rId8" imgW="291973" imgH="291973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941"/>
                            <a:ext cx="183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04" name="Line 72"/>
              <p:cNvSpPr>
                <a:spLocks noChangeShapeType="1"/>
              </p:cNvSpPr>
              <p:nvPr/>
            </p:nvSpPr>
            <p:spPr bwMode="auto">
              <a:xfrm>
                <a:off x="912" y="2208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5" name="Line 73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6" name="Line 74"/>
              <p:cNvSpPr>
                <a:spLocks noChangeShapeType="1"/>
              </p:cNvSpPr>
              <p:nvPr/>
            </p:nvSpPr>
            <p:spPr bwMode="auto">
              <a:xfrm>
                <a:off x="912" y="259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7" name="Line 75"/>
              <p:cNvSpPr>
                <a:spLocks noChangeShapeType="1"/>
              </p:cNvSpPr>
              <p:nvPr/>
            </p:nvSpPr>
            <p:spPr bwMode="auto">
              <a:xfrm>
                <a:off x="912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8" name="Line 76"/>
              <p:cNvSpPr>
                <a:spLocks noChangeShapeType="1"/>
              </p:cNvSpPr>
              <p:nvPr/>
            </p:nvSpPr>
            <p:spPr bwMode="auto">
              <a:xfrm>
                <a:off x="1536" y="2208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9" name="Line 77"/>
              <p:cNvSpPr>
                <a:spLocks noChangeShapeType="1"/>
              </p:cNvSpPr>
              <p:nvPr/>
            </p:nvSpPr>
            <p:spPr bwMode="auto">
              <a:xfrm flipV="1">
                <a:off x="1248" y="2304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0" name="Line 78"/>
              <p:cNvSpPr>
                <a:spLocks noChangeShapeType="1"/>
              </p:cNvSpPr>
              <p:nvPr/>
            </p:nvSpPr>
            <p:spPr bwMode="auto">
              <a:xfrm flipV="1">
                <a:off x="1248" y="2448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1" name="Line 79"/>
              <p:cNvSpPr>
                <a:spLocks noChangeShapeType="1"/>
              </p:cNvSpPr>
              <p:nvPr/>
            </p:nvSpPr>
            <p:spPr bwMode="auto">
              <a:xfrm flipV="1">
                <a:off x="1248" y="2592"/>
                <a:ext cx="28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0" name="Group 93"/>
          <p:cNvGrpSpPr>
            <a:grpSpLocks/>
          </p:cNvGrpSpPr>
          <p:nvPr/>
        </p:nvGrpSpPr>
        <p:grpSpPr bwMode="auto">
          <a:xfrm>
            <a:off x="5181600" y="4981575"/>
            <a:ext cx="3070225" cy="1143000"/>
            <a:chOff x="3312" y="3000"/>
            <a:chExt cx="1934" cy="720"/>
          </a:xfrm>
        </p:grpSpPr>
        <p:grpSp>
          <p:nvGrpSpPr>
            <p:cNvPr id="10272" name="Group 94"/>
            <p:cNvGrpSpPr>
              <a:grpSpLocks/>
            </p:cNvGrpSpPr>
            <p:nvPr/>
          </p:nvGrpSpPr>
          <p:grpSpPr bwMode="auto">
            <a:xfrm>
              <a:off x="3312" y="3000"/>
              <a:ext cx="472" cy="720"/>
              <a:chOff x="3312" y="3000"/>
              <a:chExt cx="472" cy="720"/>
            </a:xfrm>
          </p:grpSpPr>
          <p:grpSp>
            <p:nvGrpSpPr>
              <p:cNvPr id="10283" name="Group 95"/>
              <p:cNvGrpSpPr>
                <a:grpSpLocks/>
              </p:cNvGrpSpPr>
              <p:nvPr/>
            </p:nvGrpSpPr>
            <p:grpSpPr bwMode="auto">
              <a:xfrm>
                <a:off x="3648" y="3000"/>
                <a:ext cx="136" cy="720"/>
                <a:chOff x="3456" y="840"/>
                <a:chExt cx="136" cy="720"/>
              </a:xfrm>
            </p:grpSpPr>
            <p:sp>
              <p:nvSpPr>
                <p:cNvPr id="10287" name="Arc 96"/>
                <p:cNvSpPr>
                  <a:spLocks/>
                </p:cNvSpPr>
                <p:nvPr/>
              </p:nvSpPr>
              <p:spPr bwMode="auto">
                <a:xfrm flipV="1">
                  <a:off x="3524" y="1176"/>
                  <a:ext cx="68" cy="3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8" name="Arc 97"/>
                <p:cNvSpPr>
                  <a:spLocks/>
                </p:cNvSpPr>
                <p:nvPr/>
              </p:nvSpPr>
              <p:spPr bwMode="auto">
                <a:xfrm>
                  <a:off x="3524" y="840"/>
                  <a:ext cx="68" cy="3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9" name="Arc 98"/>
                <p:cNvSpPr>
                  <a:spLocks/>
                </p:cNvSpPr>
                <p:nvPr/>
              </p:nvSpPr>
              <p:spPr bwMode="auto">
                <a:xfrm flipH="1" flipV="1">
                  <a:off x="3456" y="1184"/>
                  <a:ext cx="68" cy="3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0" name="Arc 99"/>
                <p:cNvSpPr>
                  <a:spLocks/>
                </p:cNvSpPr>
                <p:nvPr/>
              </p:nvSpPr>
              <p:spPr bwMode="auto">
                <a:xfrm flipH="1">
                  <a:off x="3456" y="847"/>
                  <a:ext cx="68" cy="37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84" name="Line 100"/>
              <p:cNvSpPr>
                <a:spLocks noChangeShapeType="1"/>
              </p:cNvSpPr>
              <p:nvPr/>
            </p:nvSpPr>
            <p:spPr bwMode="auto">
              <a:xfrm>
                <a:off x="3328" y="3360"/>
                <a:ext cx="344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5" name="Line 101"/>
              <p:cNvSpPr>
                <a:spLocks noChangeShapeType="1"/>
              </p:cNvSpPr>
              <p:nvPr/>
            </p:nvSpPr>
            <p:spPr bwMode="auto">
              <a:xfrm flipV="1">
                <a:off x="3312" y="3104"/>
                <a:ext cx="374" cy="25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6" name="Line 102"/>
              <p:cNvSpPr>
                <a:spLocks noChangeShapeType="1"/>
              </p:cNvSpPr>
              <p:nvPr/>
            </p:nvSpPr>
            <p:spPr bwMode="auto">
              <a:xfrm>
                <a:off x="3312" y="3360"/>
                <a:ext cx="392" cy="256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73" name="Group 103"/>
            <p:cNvGrpSpPr>
              <a:grpSpLocks/>
            </p:cNvGrpSpPr>
            <p:nvPr/>
          </p:nvGrpSpPr>
          <p:grpSpPr bwMode="auto">
            <a:xfrm>
              <a:off x="4512" y="3000"/>
              <a:ext cx="734" cy="720"/>
              <a:chOff x="4512" y="3000"/>
              <a:chExt cx="734" cy="720"/>
            </a:xfrm>
          </p:grpSpPr>
          <p:grpSp>
            <p:nvGrpSpPr>
              <p:cNvPr id="10274" name="Group 104"/>
              <p:cNvGrpSpPr>
                <a:grpSpLocks/>
              </p:cNvGrpSpPr>
              <p:nvPr/>
            </p:nvGrpSpPr>
            <p:grpSpPr bwMode="auto">
              <a:xfrm>
                <a:off x="4512" y="3000"/>
                <a:ext cx="136" cy="720"/>
                <a:chOff x="4368" y="840"/>
                <a:chExt cx="136" cy="720"/>
              </a:xfrm>
            </p:grpSpPr>
            <p:sp>
              <p:nvSpPr>
                <p:cNvPr id="10279" name="Arc 105"/>
                <p:cNvSpPr>
                  <a:spLocks/>
                </p:cNvSpPr>
                <p:nvPr/>
              </p:nvSpPr>
              <p:spPr bwMode="auto">
                <a:xfrm flipV="1">
                  <a:off x="4436" y="1176"/>
                  <a:ext cx="68" cy="3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0" name="Arc 106"/>
                <p:cNvSpPr>
                  <a:spLocks/>
                </p:cNvSpPr>
                <p:nvPr/>
              </p:nvSpPr>
              <p:spPr bwMode="auto">
                <a:xfrm>
                  <a:off x="4436" y="840"/>
                  <a:ext cx="68" cy="3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1" name="Arc 107"/>
                <p:cNvSpPr>
                  <a:spLocks/>
                </p:cNvSpPr>
                <p:nvPr/>
              </p:nvSpPr>
              <p:spPr bwMode="auto">
                <a:xfrm flipH="1" flipV="1">
                  <a:off x="4368" y="1184"/>
                  <a:ext cx="68" cy="3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2" name="Arc 108"/>
                <p:cNvSpPr>
                  <a:spLocks/>
                </p:cNvSpPr>
                <p:nvPr/>
              </p:nvSpPr>
              <p:spPr bwMode="auto">
                <a:xfrm flipH="1">
                  <a:off x="4368" y="847"/>
                  <a:ext cx="68" cy="377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75" name="Group 109"/>
              <p:cNvGrpSpPr>
                <a:grpSpLocks/>
              </p:cNvGrpSpPr>
              <p:nvPr/>
            </p:nvGrpSpPr>
            <p:grpSpPr bwMode="auto">
              <a:xfrm>
                <a:off x="4608" y="3168"/>
                <a:ext cx="638" cy="384"/>
                <a:chOff x="4608" y="3168"/>
                <a:chExt cx="638" cy="384"/>
              </a:xfrm>
            </p:grpSpPr>
            <p:sp>
              <p:nvSpPr>
                <p:cNvPr id="10276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4625" y="3360"/>
                  <a:ext cx="621" cy="0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 type="triangle" w="med" len="lg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7" name="Line 111"/>
                <p:cNvSpPr>
                  <a:spLocks noChangeShapeType="1"/>
                </p:cNvSpPr>
                <p:nvPr/>
              </p:nvSpPr>
              <p:spPr bwMode="auto">
                <a:xfrm flipH="1" flipV="1">
                  <a:off x="4656" y="3168"/>
                  <a:ext cx="537" cy="171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 type="triangle" w="med" len="lg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8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4608" y="3385"/>
                  <a:ext cx="585" cy="167"/>
                </a:xfrm>
                <a:prstGeom prst="line">
                  <a:avLst/>
                </a:prstGeom>
                <a:noFill/>
                <a:ln w="28575">
                  <a:solidFill>
                    <a:srgbClr val="FF0066"/>
                  </a:solidFill>
                  <a:round/>
                  <a:headEnd type="triangle" w="med" len="lg"/>
                  <a:tailEnd type="none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0" name="Group 113"/>
          <p:cNvGrpSpPr>
            <a:grpSpLocks/>
          </p:cNvGrpSpPr>
          <p:nvPr/>
        </p:nvGrpSpPr>
        <p:grpSpPr bwMode="auto">
          <a:xfrm>
            <a:off x="4859338" y="2276475"/>
            <a:ext cx="3203575" cy="490538"/>
            <a:chOff x="3606" y="164"/>
            <a:chExt cx="2018" cy="309"/>
          </a:xfrm>
        </p:grpSpPr>
        <p:sp>
          <p:nvSpPr>
            <p:cNvPr id="10266" name="Line 114"/>
            <p:cNvSpPr>
              <a:spLocks noChangeShapeType="1"/>
            </p:cNvSpPr>
            <p:nvPr/>
          </p:nvSpPr>
          <p:spPr bwMode="auto">
            <a:xfrm>
              <a:off x="3606" y="255"/>
              <a:ext cx="930" cy="2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115"/>
            <p:cNvSpPr>
              <a:spLocks noChangeShapeType="1"/>
            </p:cNvSpPr>
            <p:nvPr/>
          </p:nvSpPr>
          <p:spPr bwMode="auto">
            <a:xfrm flipV="1">
              <a:off x="3612" y="164"/>
              <a:ext cx="924" cy="9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Line 116"/>
            <p:cNvSpPr>
              <a:spLocks noChangeShapeType="1"/>
            </p:cNvSpPr>
            <p:nvPr/>
          </p:nvSpPr>
          <p:spPr bwMode="auto">
            <a:xfrm>
              <a:off x="3606" y="260"/>
              <a:ext cx="930" cy="13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117"/>
            <p:cNvSpPr>
              <a:spLocks noChangeShapeType="1"/>
            </p:cNvSpPr>
            <p:nvPr/>
          </p:nvSpPr>
          <p:spPr bwMode="auto">
            <a:xfrm flipH="1" flipV="1">
              <a:off x="4801" y="337"/>
              <a:ext cx="823" cy="1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triangle" w="med" len="lg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118"/>
            <p:cNvSpPr>
              <a:spLocks noChangeShapeType="1"/>
            </p:cNvSpPr>
            <p:nvPr/>
          </p:nvSpPr>
          <p:spPr bwMode="auto">
            <a:xfrm flipH="1" flipV="1">
              <a:off x="4801" y="201"/>
              <a:ext cx="816" cy="13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triangle" w="med" len="lg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119"/>
            <p:cNvSpPr>
              <a:spLocks noChangeShapeType="1"/>
            </p:cNvSpPr>
            <p:nvPr/>
          </p:nvSpPr>
          <p:spPr bwMode="auto">
            <a:xfrm flipH="1">
              <a:off x="4801" y="346"/>
              <a:ext cx="801" cy="12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triangle" w="med" len="lg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141"/>
          <p:cNvGrpSpPr>
            <a:grpSpLocks/>
          </p:cNvGrpSpPr>
          <p:nvPr/>
        </p:nvGrpSpPr>
        <p:grpSpPr bwMode="auto">
          <a:xfrm>
            <a:off x="5867400" y="5157788"/>
            <a:ext cx="1296988" cy="792162"/>
            <a:chOff x="2608" y="4473"/>
            <a:chExt cx="816" cy="499"/>
          </a:xfrm>
        </p:grpSpPr>
        <p:sp>
          <p:nvSpPr>
            <p:cNvPr id="10260" name="Line 128"/>
            <p:cNvSpPr>
              <a:spLocks noChangeShapeType="1"/>
            </p:cNvSpPr>
            <p:nvPr/>
          </p:nvSpPr>
          <p:spPr bwMode="auto">
            <a:xfrm>
              <a:off x="2608" y="4473"/>
              <a:ext cx="407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Line 130"/>
            <p:cNvSpPr>
              <a:spLocks noChangeShapeType="1"/>
            </p:cNvSpPr>
            <p:nvPr/>
          </p:nvSpPr>
          <p:spPr bwMode="auto">
            <a:xfrm>
              <a:off x="2653" y="4744"/>
              <a:ext cx="36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Line 132"/>
            <p:cNvSpPr>
              <a:spLocks noChangeShapeType="1"/>
            </p:cNvSpPr>
            <p:nvPr/>
          </p:nvSpPr>
          <p:spPr bwMode="auto">
            <a:xfrm flipV="1">
              <a:off x="3243" y="4732"/>
              <a:ext cx="136" cy="13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Line 134"/>
            <p:cNvSpPr>
              <a:spLocks noChangeShapeType="1"/>
            </p:cNvSpPr>
            <p:nvPr/>
          </p:nvSpPr>
          <p:spPr bwMode="auto">
            <a:xfrm>
              <a:off x="2608" y="4972"/>
              <a:ext cx="407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139"/>
            <p:cNvSpPr>
              <a:spLocks noChangeShapeType="1"/>
            </p:cNvSpPr>
            <p:nvPr/>
          </p:nvSpPr>
          <p:spPr bwMode="auto">
            <a:xfrm>
              <a:off x="3243" y="4473"/>
              <a:ext cx="181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140"/>
            <p:cNvSpPr>
              <a:spLocks noChangeShapeType="1"/>
            </p:cNvSpPr>
            <p:nvPr/>
          </p:nvSpPr>
          <p:spPr bwMode="auto">
            <a:xfrm>
              <a:off x="3243" y="4972"/>
              <a:ext cx="181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" name="Text Box 47"/>
          <p:cNvSpPr txBox="1">
            <a:spLocks noChangeArrowheads="1"/>
          </p:cNvSpPr>
          <p:nvPr/>
        </p:nvSpPr>
        <p:spPr bwMode="auto">
          <a:xfrm>
            <a:off x="6846888" y="392113"/>
            <a:ext cx="2497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观察屏不太远</a:t>
            </a:r>
          </a:p>
        </p:txBody>
      </p:sp>
      <p:sp>
        <p:nvSpPr>
          <p:cNvPr id="115" name="Text Box 48"/>
          <p:cNvSpPr txBox="1">
            <a:spLocks noChangeArrowheads="1"/>
          </p:cNvSpPr>
          <p:nvPr/>
        </p:nvSpPr>
        <p:spPr bwMode="auto">
          <a:xfrm>
            <a:off x="6715125" y="3792538"/>
            <a:ext cx="2497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观察屏无穷远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 autoUpdateAnimBg="0"/>
      <p:bldP spid="25" grpId="0" autoUpdateAnimBg="0"/>
      <p:bldP spid="26" grpId="0" autoUpdateAnimBg="0"/>
      <p:bldP spid="27" grpId="0" animBg="1"/>
      <p:bldP spid="114" grpId="0"/>
      <p:bldP spid="1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9375" y="227013"/>
            <a:ext cx="5405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1.3 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惠更斯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—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菲涅</a:t>
            </a:r>
            <a:r>
              <a:rPr kumimoji="1" lang="zh-CN" altLang="en-US" sz="2800" b="1">
                <a:solidFill>
                  <a:srgbClr val="0000CC"/>
                </a:solidFill>
              </a:rPr>
              <a:t>耳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原理     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884613" y="176213"/>
            <a:ext cx="328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（衍射的理论基础）</a:t>
            </a:r>
          </a:p>
        </p:txBody>
      </p:sp>
      <p:sp>
        <p:nvSpPr>
          <p:cNvPr id="54279" name="AutoShape 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 rot="16005791" flipH="1">
            <a:off x="5306219" y="1751807"/>
            <a:ext cx="2274887" cy="1295400"/>
          </a:xfrm>
          <a:prstGeom prst="parallelogram">
            <a:avLst>
              <a:gd name="adj" fmla="val 43903"/>
            </a:avLst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4280" name="Oval 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6184900" y="1947863"/>
            <a:ext cx="609600" cy="7620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6489700" y="2100263"/>
            <a:ext cx="152400" cy="152400"/>
          </a:xfrm>
          <a:prstGeom prst="rect">
            <a:avLst/>
          </a:prstGeom>
          <a:solidFill>
            <a:srgbClr val="FF2D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6565900" y="1947863"/>
            <a:ext cx="6016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6557963" y="2176463"/>
            <a:ext cx="1828800" cy="381000"/>
          </a:xfrm>
          <a:prstGeom prst="line">
            <a:avLst/>
          </a:prstGeom>
          <a:noFill/>
          <a:ln w="28575">
            <a:solidFill>
              <a:srgbClr val="FF2D2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Arc 12"/>
          <p:cNvSpPr>
            <a:spLocks/>
          </p:cNvSpPr>
          <p:nvPr/>
        </p:nvSpPr>
        <p:spPr bwMode="auto">
          <a:xfrm>
            <a:off x="6565900" y="2024063"/>
            <a:ext cx="381000" cy="211137"/>
          </a:xfrm>
          <a:custGeom>
            <a:avLst/>
            <a:gdLst>
              <a:gd name="T0" fmla="*/ 2147483646 w 21600"/>
              <a:gd name="T1" fmla="*/ 0 h 13167"/>
              <a:gd name="T2" fmla="*/ 2147483646 w 21600"/>
              <a:gd name="T3" fmla="*/ 2147483646 h 13167"/>
              <a:gd name="T4" fmla="*/ 0 w 21600"/>
              <a:gd name="T5" fmla="*/ 2147483646 h 13167"/>
              <a:gd name="T6" fmla="*/ 0 60000 65536"/>
              <a:gd name="T7" fmla="*/ 0 60000 65536"/>
              <a:gd name="T8" fmla="*/ 0 60000 65536"/>
              <a:gd name="T9" fmla="*/ 0 w 21600"/>
              <a:gd name="T10" fmla="*/ 0 h 13167"/>
              <a:gd name="T11" fmla="*/ 21600 w 21600"/>
              <a:gd name="T12" fmla="*/ 13167 h 13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3167" fill="none" extrusionOk="0">
                <a:moveTo>
                  <a:pt x="20801" y="-1"/>
                </a:moveTo>
                <a:cubicBezTo>
                  <a:pt x="21331" y="1894"/>
                  <a:pt x="21600" y="3851"/>
                  <a:pt x="21600" y="5819"/>
                </a:cubicBezTo>
                <a:cubicBezTo>
                  <a:pt x="21600" y="8324"/>
                  <a:pt x="21164" y="10810"/>
                  <a:pt x="20311" y="13166"/>
                </a:cubicBezTo>
              </a:path>
              <a:path w="21600" h="13167" stroke="0" extrusionOk="0">
                <a:moveTo>
                  <a:pt x="20801" y="-1"/>
                </a:moveTo>
                <a:cubicBezTo>
                  <a:pt x="21331" y="1894"/>
                  <a:pt x="21600" y="3851"/>
                  <a:pt x="21600" y="5819"/>
                </a:cubicBezTo>
                <a:cubicBezTo>
                  <a:pt x="21600" y="8324"/>
                  <a:pt x="21164" y="10810"/>
                  <a:pt x="20311" y="13166"/>
                </a:cubicBezTo>
                <a:lnTo>
                  <a:pt x="0" y="5819"/>
                </a:lnTo>
                <a:lnTo>
                  <a:pt x="20801" y="-1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Arc 13"/>
          <p:cNvSpPr>
            <a:spLocks/>
          </p:cNvSpPr>
          <p:nvPr/>
        </p:nvSpPr>
        <p:spPr bwMode="auto">
          <a:xfrm>
            <a:off x="7023100" y="2095500"/>
            <a:ext cx="381000" cy="423863"/>
          </a:xfrm>
          <a:custGeom>
            <a:avLst/>
            <a:gdLst>
              <a:gd name="T0" fmla="*/ 2147483646 w 21600"/>
              <a:gd name="T1" fmla="*/ 0 h 26348"/>
              <a:gd name="T2" fmla="*/ 2147483646 w 21600"/>
              <a:gd name="T3" fmla="*/ 2147483646 h 26348"/>
              <a:gd name="T4" fmla="*/ 0 w 21600"/>
              <a:gd name="T5" fmla="*/ 2147483646 h 26348"/>
              <a:gd name="T6" fmla="*/ 0 60000 65536"/>
              <a:gd name="T7" fmla="*/ 0 60000 65536"/>
              <a:gd name="T8" fmla="*/ 0 60000 65536"/>
              <a:gd name="T9" fmla="*/ 0 w 21600"/>
              <a:gd name="T10" fmla="*/ 0 h 26348"/>
              <a:gd name="T11" fmla="*/ 21600 w 21600"/>
              <a:gd name="T12" fmla="*/ 26348 h 26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6348" fill="none" extrusionOk="0">
                <a:moveTo>
                  <a:pt x="19608" y="0"/>
                </a:moveTo>
                <a:cubicBezTo>
                  <a:pt x="20920" y="2839"/>
                  <a:pt x="21600" y="5930"/>
                  <a:pt x="21600" y="9059"/>
                </a:cubicBezTo>
                <a:cubicBezTo>
                  <a:pt x="21600" y="15863"/>
                  <a:pt x="18394" y="22269"/>
                  <a:pt x="12947" y="26347"/>
                </a:cubicBezTo>
              </a:path>
              <a:path w="21600" h="26348" stroke="0" extrusionOk="0">
                <a:moveTo>
                  <a:pt x="19608" y="0"/>
                </a:moveTo>
                <a:cubicBezTo>
                  <a:pt x="20920" y="2839"/>
                  <a:pt x="21600" y="5930"/>
                  <a:pt x="21600" y="9059"/>
                </a:cubicBezTo>
                <a:cubicBezTo>
                  <a:pt x="21600" y="15863"/>
                  <a:pt x="18394" y="22269"/>
                  <a:pt x="12947" y="26347"/>
                </a:cubicBezTo>
                <a:lnTo>
                  <a:pt x="0" y="9059"/>
                </a:lnTo>
                <a:lnTo>
                  <a:pt x="19608" y="0"/>
                </a:lnTo>
                <a:close/>
              </a:path>
            </a:pathLst>
          </a:custGeom>
          <a:noFill/>
          <a:ln w="9525">
            <a:solidFill>
              <a:srgbClr val="FF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Arc 14"/>
          <p:cNvSpPr>
            <a:spLocks/>
          </p:cNvSpPr>
          <p:nvPr/>
        </p:nvSpPr>
        <p:spPr bwMode="auto">
          <a:xfrm>
            <a:off x="7251700" y="2100263"/>
            <a:ext cx="609600" cy="608012"/>
          </a:xfrm>
          <a:custGeom>
            <a:avLst/>
            <a:gdLst>
              <a:gd name="T0" fmla="*/ 2147483646 w 21600"/>
              <a:gd name="T1" fmla="*/ 0 h 24351"/>
              <a:gd name="T2" fmla="*/ 2147483646 w 21600"/>
              <a:gd name="T3" fmla="*/ 2147483646 h 24351"/>
              <a:gd name="T4" fmla="*/ 0 w 21600"/>
              <a:gd name="T5" fmla="*/ 2147483646 h 24351"/>
              <a:gd name="T6" fmla="*/ 0 60000 65536"/>
              <a:gd name="T7" fmla="*/ 0 60000 65536"/>
              <a:gd name="T8" fmla="*/ 0 60000 65536"/>
              <a:gd name="T9" fmla="*/ 0 w 21600"/>
              <a:gd name="T10" fmla="*/ 0 h 24351"/>
              <a:gd name="T11" fmla="*/ 21600 w 21600"/>
              <a:gd name="T12" fmla="*/ 24351 h 243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351" fill="none" extrusionOk="0">
                <a:moveTo>
                  <a:pt x="18670" y="0"/>
                </a:moveTo>
                <a:cubicBezTo>
                  <a:pt x="20589" y="3298"/>
                  <a:pt x="21600" y="7045"/>
                  <a:pt x="21600" y="10861"/>
                </a:cubicBezTo>
                <a:cubicBezTo>
                  <a:pt x="21600" y="15764"/>
                  <a:pt x="19931" y="20521"/>
                  <a:pt x="16869" y="24350"/>
                </a:cubicBezTo>
              </a:path>
              <a:path w="21600" h="24351" stroke="0" extrusionOk="0">
                <a:moveTo>
                  <a:pt x="18670" y="0"/>
                </a:moveTo>
                <a:cubicBezTo>
                  <a:pt x="20589" y="3298"/>
                  <a:pt x="21600" y="7045"/>
                  <a:pt x="21600" y="10861"/>
                </a:cubicBezTo>
                <a:cubicBezTo>
                  <a:pt x="21600" y="15764"/>
                  <a:pt x="19931" y="20521"/>
                  <a:pt x="16869" y="24350"/>
                </a:cubicBezTo>
                <a:lnTo>
                  <a:pt x="0" y="10861"/>
                </a:lnTo>
                <a:lnTo>
                  <a:pt x="18670" y="0"/>
                </a:lnTo>
                <a:close/>
              </a:path>
            </a:pathLst>
          </a:custGeom>
          <a:noFill/>
          <a:ln w="9525">
            <a:solidFill>
              <a:srgbClr val="FF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6413500" y="2481263"/>
            <a:ext cx="152400" cy="152400"/>
          </a:xfrm>
          <a:prstGeom prst="rect">
            <a:avLst/>
          </a:prstGeom>
          <a:solidFill>
            <a:srgbClr val="FF2D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489700" y="2557463"/>
            <a:ext cx="1828800" cy="0"/>
          </a:xfrm>
          <a:prstGeom prst="line">
            <a:avLst/>
          </a:prstGeom>
          <a:noFill/>
          <a:ln w="28575">
            <a:solidFill>
              <a:srgbClr val="FF2D2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7505700" y="1951038"/>
          <a:ext cx="2857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3" imgW="152202" imgH="177569" progId="Equation.DSMT4">
                  <p:embed/>
                </p:oleObj>
              </mc:Choice>
              <mc:Fallback>
                <p:oleObj name="Equation" r:id="rId3" imgW="152202" imgH="17756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1951038"/>
                        <a:ext cx="2857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8389938" y="2317750"/>
          <a:ext cx="3921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5" imgW="203112" imgH="241195" progId="Equation.DSMT4">
                  <p:embed/>
                </p:oleObj>
              </mc:Choice>
              <mc:Fallback>
                <p:oleObj name="Equation" r:id="rId5" imgW="203112" imgH="24119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938" y="2317750"/>
                        <a:ext cx="3921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489700" y="1643063"/>
            <a:ext cx="447675" cy="393700"/>
            <a:chOff x="4229" y="720"/>
            <a:chExt cx="282" cy="248"/>
          </a:xfrm>
        </p:grpSpPr>
        <p:graphicFrame>
          <p:nvGraphicFramePr>
            <p:cNvPr id="11304" name="Object 20"/>
            <p:cNvGraphicFramePr>
              <a:graphicFrameLocks noChangeAspect="1"/>
            </p:cNvGraphicFramePr>
            <p:nvPr/>
          </p:nvGraphicFramePr>
          <p:xfrm>
            <a:off x="4229" y="720"/>
            <a:ext cx="19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" name="公式" r:id="rId7" imgW="139579" imgH="177646" progId="Equation.3">
                    <p:embed/>
                  </p:oleObj>
                </mc:Choice>
                <mc:Fallback>
                  <p:oleObj name="公式" r:id="rId7" imgW="139579" imgH="17764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720"/>
                          <a:ext cx="19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5" name="Object 21"/>
            <p:cNvGraphicFramePr>
              <a:graphicFrameLocks noChangeAspect="1"/>
            </p:cNvGraphicFramePr>
            <p:nvPr/>
          </p:nvGraphicFramePr>
          <p:xfrm>
            <a:off x="4373" y="786"/>
            <a:ext cx="13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9" name="公式" r:id="rId9" imgW="152334" imgH="190417" progId="Equation.3">
                    <p:embed/>
                  </p:oleObj>
                </mc:Choice>
                <mc:Fallback>
                  <p:oleObj name="公式" r:id="rId9" imgW="152334" imgH="19041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786"/>
                          <a:ext cx="13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7019925" y="2011363"/>
          <a:ext cx="3079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11" imgW="215713" imgH="190335" progId="Equation.DSMT4">
                  <p:embed/>
                </p:oleObj>
              </mc:Choice>
              <mc:Fallback>
                <p:oleObj name="Equation" r:id="rId11" imgW="215713" imgH="19033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011363"/>
                        <a:ext cx="30797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871538" y="865188"/>
            <a:ext cx="4500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波阵面上各面积元所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发出的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球面子波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在观察点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相干叠加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决定了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的合振动及光强。</a:t>
            </a:r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2044700" y="1779588"/>
            <a:ext cx="1366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1735138" y="2211388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1001713" y="2770188"/>
            <a:ext cx="4587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衍射现象实为无限多个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无限小的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子波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干涉效应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279525" y="4000500"/>
            <a:ext cx="673100" cy="555625"/>
            <a:chOff x="4191" y="751"/>
            <a:chExt cx="355" cy="258"/>
          </a:xfrm>
        </p:grpSpPr>
        <p:graphicFrame>
          <p:nvGraphicFramePr>
            <p:cNvPr id="1130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7068849"/>
                </p:ext>
              </p:extLst>
            </p:nvPr>
          </p:nvGraphicFramePr>
          <p:xfrm>
            <a:off x="4191" y="761"/>
            <a:ext cx="1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" name="Equation" r:id="rId13" imgW="126725" imgH="177415" progId="Equation.DSMT4">
                    <p:embed/>
                  </p:oleObj>
                </mc:Choice>
                <mc:Fallback>
                  <p:oleObj name="Equation" r:id="rId13" imgW="126725" imgH="177415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" y="761"/>
                          <a:ext cx="18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745358"/>
                </p:ext>
              </p:extLst>
            </p:nvPr>
          </p:nvGraphicFramePr>
          <p:xfrm>
            <a:off x="4338" y="751"/>
            <a:ext cx="20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2" name="Equation" r:id="rId15" imgW="228501" imgH="266584" progId="Equation.DSMT4">
                    <p:embed/>
                  </p:oleObj>
                </mc:Choice>
                <mc:Fallback>
                  <p:oleObj name="Equation" r:id="rId15" imgW="228501" imgH="266584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751"/>
                          <a:ext cx="20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1978025" y="42830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306" name="Object 34"/>
          <p:cNvGraphicFramePr>
            <a:graphicFrameLocks noChangeAspect="1"/>
          </p:cNvGraphicFramePr>
          <p:nvPr/>
        </p:nvGraphicFramePr>
        <p:xfrm>
          <a:off x="2562225" y="4049713"/>
          <a:ext cx="4048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" name="Equation" r:id="rId17" imgW="330057" imgH="342751" progId="Equation.DSMT4">
                  <p:embed/>
                </p:oleObj>
              </mc:Choice>
              <mc:Fallback>
                <p:oleObj name="Equation" r:id="rId17" imgW="330057" imgH="342751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4049713"/>
                        <a:ext cx="4048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480581"/>
              </p:ext>
            </p:extLst>
          </p:nvPr>
        </p:nvGraphicFramePr>
        <p:xfrm>
          <a:off x="2967038" y="3810000"/>
          <a:ext cx="43148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Equation" r:id="rId19" imgW="1790640" imgH="368280" progId="Equation.DSMT4">
                  <p:embed/>
                </p:oleObj>
              </mc:Choice>
              <mc:Fallback>
                <p:oleObj name="Equation" r:id="rId19" imgW="1790640" imgH="3682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810000"/>
                        <a:ext cx="43148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13" name="Rectangle 41"/>
          <p:cNvSpPr>
            <a:spLocks noChangeArrowheads="1"/>
          </p:cNvSpPr>
          <p:nvPr/>
        </p:nvSpPr>
        <p:spPr bwMode="auto">
          <a:xfrm>
            <a:off x="838200" y="4679950"/>
            <a:ext cx="2725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点的合振动</a:t>
            </a:r>
          </a:p>
        </p:txBody>
      </p:sp>
      <p:graphicFrame>
        <p:nvGraphicFramePr>
          <p:cNvPr id="5431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183104"/>
              </p:ext>
            </p:extLst>
          </p:nvPr>
        </p:nvGraphicFramePr>
        <p:xfrm>
          <a:off x="1452563" y="5224463"/>
          <a:ext cx="61229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Equation" r:id="rId21" imgW="2679700" imgH="444500" progId="Equation.DSMT4">
                  <p:embed/>
                </p:oleObj>
              </mc:Choice>
              <mc:Fallback>
                <p:oleObj name="Equation" r:id="rId21" imgW="2679700" imgH="4445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5224463"/>
                        <a:ext cx="612298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843213" y="6186488"/>
            <a:ext cx="4789487" cy="519112"/>
            <a:chOff x="1440" y="3408"/>
            <a:chExt cx="2459" cy="327"/>
          </a:xfrm>
        </p:grpSpPr>
        <p:sp>
          <p:nvSpPr>
            <p:cNvPr id="11300" name="Line 49"/>
            <p:cNvSpPr>
              <a:spLocks noChangeShapeType="1"/>
            </p:cNvSpPr>
            <p:nvPr/>
          </p:nvSpPr>
          <p:spPr bwMode="auto">
            <a:xfrm>
              <a:off x="1440" y="360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1" name="Rectangle 50"/>
            <p:cNvSpPr>
              <a:spLocks noChangeArrowheads="1"/>
            </p:cNvSpPr>
            <p:nvPr/>
          </p:nvSpPr>
          <p:spPr bwMode="auto">
            <a:xfrm>
              <a:off x="2208" y="3408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菲涅耳衍射公式</a:t>
              </a:r>
            </a:p>
          </p:txBody>
        </p:sp>
      </p:grpSp>
      <p:sp>
        <p:nvSpPr>
          <p:cNvPr id="54324" name="Arc 52"/>
          <p:cNvSpPr>
            <a:spLocks/>
          </p:cNvSpPr>
          <p:nvPr/>
        </p:nvSpPr>
        <p:spPr bwMode="auto">
          <a:xfrm rot="353857">
            <a:off x="6938963" y="2328863"/>
            <a:ext cx="609600" cy="492125"/>
          </a:xfrm>
          <a:custGeom>
            <a:avLst/>
            <a:gdLst>
              <a:gd name="T0" fmla="*/ 2147483646 w 21600"/>
              <a:gd name="T1" fmla="*/ 0 h 19699"/>
              <a:gd name="T2" fmla="*/ 2147483646 w 21600"/>
              <a:gd name="T3" fmla="*/ 2147483646 h 19699"/>
              <a:gd name="T4" fmla="*/ 0 w 21600"/>
              <a:gd name="T5" fmla="*/ 2147483646 h 19699"/>
              <a:gd name="T6" fmla="*/ 0 60000 65536"/>
              <a:gd name="T7" fmla="*/ 0 60000 65536"/>
              <a:gd name="T8" fmla="*/ 0 60000 65536"/>
              <a:gd name="T9" fmla="*/ 0 w 21600"/>
              <a:gd name="T10" fmla="*/ 0 h 19699"/>
              <a:gd name="T11" fmla="*/ 21600 w 21600"/>
              <a:gd name="T12" fmla="*/ 19699 h 196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699" fill="none" extrusionOk="0">
                <a:moveTo>
                  <a:pt x="18670" y="0"/>
                </a:moveTo>
                <a:cubicBezTo>
                  <a:pt x="20589" y="3298"/>
                  <a:pt x="21600" y="7045"/>
                  <a:pt x="21600" y="10861"/>
                </a:cubicBezTo>
                <a:cubicBezTo>
                  <a:pt x="21600" y="13907"/>
                  <a:pt x="20955" y="16919"/>
                  <a:pt x="19709" y="19699"/>
                </a:cubicBezTo>
              </a:path>
              <a:path w="21600" h="19699" stroke="0" extrusionOk="0">
                <a:moveTo>
                  <a:pt x="18670" y="0"/>
                </a:moveTo>
                <a:cubicBezTo>
                  <a:pt x="20589" y="3298"/>
                  <a:pt x="21600" y="7045"/>
                  <a:pt x="21600" y="10861"/>
                </a:cubicBezTo>
                <a:cubicBezTo>
                  <a:pt x="21600" y="13907"/>
                  <a:pt x="20955" y="16919"/>
                  <a:pt x="19709" y="19699"/>
                </a:cubicBezTo>
                <a:lnTo>
                  <a:pt x="0" y="10861"/>
                </a:lnTo>
                <a:lnTo>
                  <a:pt x="18670" y="0"/>
                </a:lnTo>
                <a:close/>
              </a:path>
            </a:pathLst>
          </a:custGeom>
          <a:noFill/>
          <a:ln w="9525">
            <a:solidFill>
              <a:srgbClr val="FF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25" name="Arc 53"/>
          <p:cNvSpPr>
            <a:spLocks/>
          </p:cNvSpPr>
          <p:nvPr/>
        </p:nvSpPr>
        <p:spPr bwMode="auto">
          <a:xfrm>
            <a:off x="6634163" y="2405063"/>
            <a:ext cx="381000" cy="333375"/>
          </a:xfrm>
          <a:custGeom>
            <a:avLst/>
            <a:gdLst>
              <a:gd name="T0" fmla="*/ 2147483646 w 21600"/>
              <a:gd name="T1" fmla="*/ 0 h 20760"/>
              <a:gd name="T2" fmla="*/ 2147483646 w 21600"/>
              <a:gd name="T3" fmla="*/ 2147483646 h 20760"/>
              <a:gd name="T4" fmla="*/ 0 w 21600"/>
              <a:gd name="T5" fmla="*/ 2147483646 h 20760"/>
              <a:gd name="T6" fmla="*/ 0 60000 65536"/>
              <a:gd name="T7" fmla="*/ 0 60000 65536"/>
              <a:gd name="T8" fmla="*/ 0 60000 65536"/>
              <a:gd name="T9" fmla="*/ 0 w 21600"/>
              <a:gd name="T10" fmla="*/ 0 h 20760"/>
              <a:gd name="T11" fmla="*/ 21600 w 21600"/>
              <a:gd name="T12" fmla="*/ 20760 h 207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760" fill="none" extrusionOk="0">
                <a:moveTo>
                  <a:pt x="19608" y="0"/>
                </a:moveTo>
                <a:cubicBezTo>
                  <a:pt x="20920" y="2839"/>
                  <a:pt x="21600" y="5930"/>
                  <a:pt x="21600" y="9059"/>
                </a:cubicBezTo>
                <a:cubicBezTo>
                  <a:pt x="21600" y="13209"/>
                  <a:pt x="20404" y="17271"/>
                  <a:pt x="18156" y="20760"/>
                </a:cubicBezTo>
              </a:path>
              <a:path w="21600" h="20760" stroke="0" extrusionOk="0">
                <a:moveTo>
                  <a:pt x="19608" y="0"/>
                </a:moveTo>
                <a:cubicBezTo>
                  <a:pt x="20920" y="2839"/>
                  <a:pt x="21600" y="5930"/>
                  <a:pt x="21600" y="9059"/>
                </a:cubicBezTo>
                <a:cubicBezTo>
                  <a:pt x="21600" y="13209"/>
                  <a:pt x="20404" y="17271"/>
                  <a:pt x="18156" y="20760"/>
                </a:cubicBezTo>
                <a:lnTo>
                  <a:pt x="0" y="9059"/>
                </a:lnTo>
                <a:lnTo>
                  <a:pt x="19608" y="0"/>
                </a:lnTo>
                <a:close/>
              </a:path>
            </a:pathLst>
          </a:custGeom>
          <a:noFill/>
          <a:ln w="9525">
            <a:solidFill>
              <a:srgbClr val="FF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326" name="Object 54"/>
          <p:cNvGraphicFramePr>
            <a:graphicFrameLocks noChangeAspect="1"/>
          </p:cNvGraphicFramePr>
          <p:nvPr/>
        </p:nvGraphicFramePr>
        <p:xfrm>
          <a:off x="7215188" y="1624013"/>
          <a:ext cx="2936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23" imgW="177569" imgH="253670" progId="Equation.DSMT4">
                  <p:embed/>
                </p:oleObj>
              </mc:Choice>
              <mc:Fallback>
                <p:oleObj name="Equation" r:id="rId23" imgW="177569" imgH="25367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1624013"/>
                        <a:ext cx="2936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Text Box 55"/>
          <p:cNvSpPr txBox="1">
            <a:spLocks noChangeArrowheads="1"/>
          </p:cNvSpPr>
          <p:nvPr/>
        </p:nvSpPr>
        <p:spPr bwMode="auto">
          <a:xfrm>
            <a:off x="8788400" y="6392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endParaRPr lang="en-US" altLang="zh-CN" sz="1800">
              <a:solidFill>
                <a:schemeClr val="tx1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6201"/>
              </p:ext>
            </p:extLst>
          </p:nvPr>
        </p:nvGraphicFramePr>
        <p:xfrm>
          <a:off x="6625501" y="3298021"/>
          <a:ext cx="2341688" cy="61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Equation" r:id="rId25" imgW="1752480" imgH="457200" progId="Equation.DSMT4">
                  <p:embed/>
                </p:oleObj>
              </mc:Choice>
              <mc:Fallback>
                <p:oleObj name="Equation" r:id="rId25" imgW="17524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625501" y="3298021"/>
                        <a:ext cx="2341688" cy="61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3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78" grpId="0" autoUpdateAnimBg="0"/>
      <p:bldP spid="54281" grpId="0" animBg="1"/>
      <p:bldP spid="54282" grpId="0" animBg="1"/>
      <p:bldP spid="54283" grpId="0" animBg="1"/>
      <p:bldP spid="54284" grpId="0" animBg="1"/>
      <p:bldP spid="54285" grpId="0" animBg="1"/>
      <p:bldP spid="54286" grpId="0" animBg="1"/>
      <p:bldP spid="54287" grpId="0" animBg="1"/>
      <p:bldP spid="54288" grpId="0" animBg="1"/>
      <p:bldP spid="54296" grpId="0"/>
      <p:bldP spid="54299" grpId="0" animBg="1"/>
      <p:bldP spid="54300" grpId="0" animBg="1"/>
      <p:bldP spid="54301" grpId="0" autoUpdateAnimBg="0"/>
      <p:bldP spid="54305" grpId="0" animBg="1"/>
      <p:bldP spid="54313" grpId="0"/>
      <p:bldP spid="54324" grpId="0" animBg="1"/>
      <p:bldP spid="543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101600" y="371475"/>
            <a:ext cx="597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</a:rPr>
              <a:t>1.4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干涉现象与衍射现象的区别</a:t>
            </a:r>
            <a:endParaRPr kumimoji="1" lang="zh-CN" altLang="en-US" sz="24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41" name="Rectangle 45"/>
          <p:cNvSpPr>
            <a:spLocks noChangeArrowheads="1"/>
          </p:cNvSpPr>
          <p:nvPr/>
        </p:nvSpPr>
        <p:spPr bwMode="auto">
          <a:xfrm>
            <a:off x="576263" y="4184650"/>
            <a:ext cx="532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干涉</a:t>
            </a:r>
            <a:r>
              <a:rPr kumimoji="1" lang="en-US" altLang="zh-CN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:</a:t>
            </a:r>
            <a:r>
              <a:rPr kumimoji="1" lang="zh-CN" altLang="en-US" sz="28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有限</a:t>
            </a:r>
            <a:r>
              <a:rPr kumimoji="1" lang="zh-CN" altLang="en-US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子波迭加干涉</a:t>
            </a:r>
          </a:p>
        </p:txBody>
      </p:sp>
      <p:pic>
        <p:nvPicPr>
          <p:cNvPr id="55346" name="Picture 50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825" y="1304925"/>
            <a:ext cx="3168650" cy="260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5347" name="Picture 51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8075" y="1268413"/>
            <a:ext cx="3671888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5348" name="Rectangle 52"/>
          <p:cNvSpPr>
            <a:spLocks noChangeArrowheads="1"/>
          </p:cNvSpPr>
          <p:nvPr/>
        </p:nvSpPr>
        <p:spPr bwMode="auto">
          <a:xfrm>
            <a:off x="4751388" y="4184650"/>
            <a:ext cx="417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衍射</a:t>
            </a:r>
            <a:r>
              <a:rPr kumimoji="1" lang="en-US" altLang="zh-CN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:</a:t>
            </a:r>
            <a:r>
              <a:rPr kumimoji="1" lang="zh-CN" altLang="en-US" sz="28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无限</a:t>
            </a:r>
            <a:r>
              <a:rPr kumimoji="1" lang="zh-CN" altLang="en-US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子波迭加干涉</a:t>
            </a:r>
          </a:p>
        </p:txBody>
      </p:sp>
      <p:sp>
        <p:nvSpPr>
          <p:cNvPr id="12295" name="Text Box 53"/>
          <p:cNvSpPr txBox="1">
            <a:spLocks noChangeArrowheads="1"/>
          </p:cNvSpPr>
          <p:nvPr/>
        </p:nvSpPr>
        <p:spPr bwMode="auto">
          <a:xfrm>
            <a:off x="8802688" y="6407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endParaRPr lang="en-US" altLang="zh-CN" sz="1800"/>
          </a:p>
        </p:txBody>
      </p:sp>
      <p:sp>
        <p:nvSpPr>
          <p:cNvPr id="9" name="圆角矩形 8">
            <a:extLst>
              <a:ext uri="{FF2B5EF4-FFF2-40B4-BE49-F238E27FC236}"/>
            </a:extLst>
          </p:cNvPr>
          <p:cNvSpPr/>
          <p:nvPr/>
        </p:nvSpPr>
        <p:spPr>
          <a:xfrm>
            <a:off x="1524000" y="4151313"/>
            <a:ext cx="871538" cy="6826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圆角矩形 9">
            <a:extLst>
              <a:ext uri="{FF2B5EF4-FFF2-40B4-BE49-F238E27FC236}"/>
            </a:extLst>
          </p:cNvPr>
          <p:cNvSpPr/>
          <p:nvPr/>
        </p:nvSpPr>
        <p:spPr>
          <a:xfrm>
            <a:off x="5689600" y="4165600"/>
            <a:ext cx="871538" cy="6826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1671638" y="5233988"/>
            <a:ext cx="1646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缝宽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a~</a:t>
            </a:r>
            <a:r>
              <a:rPr kumimoji="1" lang="el-GR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λ</a:t>
            </a:r>
            <a:endParaRPr kumimoji="1"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6015038" y="5233988"/>
            <a:ext cx="1646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缝宽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a&gt;</a:t>
            </a:r>
            <a:r>
              <a:rPr kumimoji="1" lang="el-GR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λ</a:t>
            </a:r>
            <a:endParaRPr kumimoji="1"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75"/>
                                        <p:tgtEl>
                                          <p:spTgt spid="55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25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75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75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38" grpId="0"/>
      <p:bldP spid="55341" grpId="0" build="allAtOnce" autoUpdateAnimBg="0"/>
      <p:bldP spid="55348" grpId="0" autoUpdateAnimBg="0"/>
      <p:bldP spid="9" grpId="0" animBg="1"/>
      <p:bldP spid="10" grpId="0" animBg="1"/>
      <p:bldP spid="11" grpId="0" build="allAtOnce" autoUpdateAnimBg="0"/>
      <p:bldP spid="12" grpId="0" build="allAtOnce" autoUpdateAnimBg="0"/>
    </p:bldLst>
  </p:timing>
</p:sld>
</file>

<file path=ppt/theme/theme1.xml><?xml version="1.0" encoding="utf-8"?>
<a:theme xmlns:a="http://schemas.openxmlformats.org/drawingml/2006/main" name="演示文稿1">
  <a:themeElements>
    <a:clrScheme name="演示文稿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演示文稿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5041</TotalTime>
  <Words>1868</Words>
  <Application>Microsoft Office PowerPoint</Application>
  <PresentationFormat>全屏显示(4:3)</PresentationFormat>
  <Paragraphs>494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方正书宋简体</vt:lpstr>
      <vt:lpstr>黑体</vt:lpstr>
      <vt:lpstr>华文中宋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演示文稿1</vt:lpstr>
      <vt:lpstr>Equation</vt:lpstr>
      <vt:lpstr>BMP 图像</vt:lpstr>
      <vt:lpstr>MathType 6.0 Equation</vt:lpstr>
      <vt:lpstr>BMP 图象</vt:lpstr>
      <vt:lpstr>公式</vt:lpstr>
      <vt:lpstr>MathType 7.0 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lrx</dc:creator>
  <cp:lastModifiedBy>Administrator</cp:lastModifiedBy>
  <cp:revision>569</cp:revision>
  <cp:lastPrinted>2019-11-14T06:34:03Z</cp:lastPrinted>
  <dcterms:created xsi:type="dcterms:W3CDTF">2006-09-12T08:15:01Z</dcterms:created>
  <dcterms:modified xsi:type="dcterms:W3CDTF">2022-11-05T09:18:25Z</dcterms:modified>
</cp:coreProperties>
</file>