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7" r:id="rId3"/>
    <p:sldId id="256" r:id="rId4"/>
    <p:sldId id="266" r:id="rId5"/>
    <p:sldId id="258" r:id="rId6"/>
    <p:sldId id="263" r:id="rId7"/>
    <p:sldId id="264" r:id="rId8"/>
    <p:sldId id="280" r:id="rId9"/>
    <p:sldId id="260" r:id="rId10"/>
    <p:sldId id="265" r:id="rId11"/>
    <p:sldId id="268" r:id="rId12"/>
    <p:sldId id="269" r:id="rId13"/>
    <p:sldId id="270" r:id="rId14"/>
    <p:sldId id="281" r:id="rId15"/>
    <p:sldId id="271" r:id="rId16"/>
    <p:sldId id="272" r:id="rId17"/>
    <p:sldId id="274" r:id="rId18"/>
    <p:sldId id="275" r:id="rId19"/>
    <p:sldId id="276" r:id="rId20"/>
    <p:sldId id="282" r:id="rId21"/>
    <p:sldId id="285" r:id="rId22"/>
    <p:sldId id="284" r:id="rId23"/>
    <p:sldId id="286" r:id="rId24"/>
  </p:sldIdLst>
  <p:sldSz cx="9144000" cy="6858000" type="screen4x3"/>
  <p:notesSz cx="10018713" cy="6888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>
          <p15:clr>
            <a:srgbClr val="A4A3A4"/>
          </p15:clr>
        </p15:guide>
        <p15:guide id="2" pos="3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42006E"/>
    <a:srgbClr val="00FF00"/>
    <a:srgbClr val="9900FF"/>
    <a:srgbClr val="9D902F"/>
    <a:srgbClr val="CC3399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0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12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562" y="-96"/>
      </p:cViewPr>
      <p:guideLst>
        <p:guide orient="horz" pos="2170"/>
        <p:guide pos="3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wmf"/><Relationship Id="rId7" Type="http://schemas.openxmlformats.org/officeDocument/2006/relationships/image" Target="../media/image86.e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e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png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png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43.png"/><Relationship Id="rId1" Type="http://schemas.openxmlformats.org/officeDocument/2006/relationships/image" Target="../media/image42.png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9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3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wmf"/><Relationship Id="rId7" Type="http://schemas.openxmlformats.org/officeDocument/2006/relationships/image" Target="../media/image42.png"/><Relationship Id="rId12" Type="http://schemas.openxmlformats.org/officeDocument/2006/relationships/image" Target="../media/image47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e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emf"/><Relationship Id="rId14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4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313" y="0"/>
            <a:ext cx="4341812" cy="34607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pPr>
              <a:defRPr/>
            </a:pPr>
            <a:fld id="{2E2F4488-A258-49AB-A6E9-F69F2FEDBB9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1812" cy="346075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pPr>
              <a:defRPr/>
            </a:pPr>
            <a:fld id="{D1EAAAB9-ED8F-4C80-9D9E-8F3421329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1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4488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313" y="0"/>
            <a:ext cx="4341812" cy="344488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9A4AD3EC-9558-427A-837E-37AC56C4EB89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5938"/>
            <a:ext cx="3446463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713" y="3271838"/>
            <a:ext cx="8015287" cy="3100387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088"/>
            <a:ext cx="4341813" cy="344487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313" y="6542088"/>
            <a:ext cx="4341812" cy="344487"/>
          </a:xfrm>
          <a:prstGeom prst="rect">
            <a:avLst/>
          </a:prstGeom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3354D5-6626-443D-B9C6-D47FE654A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48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91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779334-CB25-4C24-8661-599CBF71B286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8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91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B9BAB5-B90D-4CCE-9C3D-2382EA0EC01E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1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91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29047D-D974-4D83-B11E-4ACA4167DA27}" type="slidenum">
              <a:rPr lang="zh-CN" altLang="en-US" smtClean="0">
                <a:latin typeface="Calibri" panose="020F0502020204030204" pitchFamily="34" charset="0"/>
              </a:rPr>
              <a:pPr/>
              <a:t>6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4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891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304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76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48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2088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6D51E7-341E-46A8-B427-EA1B26DA00DB}" type="slidenum">
              <a:rPr lang="en-US" altLang="zh-CN" smtClean="0">
                <a:latin typeface="Calibri" panose="020F0502020204030204" pitchFamily="34" charset="0"/>
              </a:rPr>
              <a:pPr/>
              <a:t>20</a:t>
            </a:fld>
            <a:endParaRPr lang="en-US" altLang="zh-CN" smtClean="0">
              <a:latin typeface="Calibri" panose="020F0502020204030204" pitchFamily="34" charset="0"/>
            </a:endParaRPr>
          </a:p>
        </p:txBody>
      </p:sp>
      <p:sp>
        <p:nvSpPr>
          <p:cNvPr id="2765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27653" name="灯片编号占位符 3"/>
          <p:cNvSpPr txBox="1">
            <a:spLocks noGrp="1"/>
          </p:cNvSpPr>
          <p:nvPr/>
        </p:nvSpPr>
        <p:spPr bwMode="auto">
          <a:xfrm>
            <a:off x="5675313" y="6542088"/>
            <a:ext cx="4341812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06" tIns="48303" rIns="96606" bIns="48303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21E66F3-93A3-4DF5-9B06-CBD779013646}" type="slidenum">
              <a:rPr lang="en-US" altLang="zh-CN" sz="1300">
                <a:latin typeface="Calibri" panose="020F0502020204030204" pitchFamily="34" charset="0"/>
              </a:rPr>
              <a:pPr algn="r"/>
              <a:t>20</a:t>
            </a:fld>
            <a:endParaRPr lang="en-US" altLang="zh-CN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A147F-460F-4C10-997D-948704BF9575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3AA1A-C310-4474-8B28-4A01BA32DF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74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2EE8F-DB79-4109-9535-BF99919F658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F87B1-B6EE-47E8-AB04-F56180FD69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2681-8EB9-4DEA-96A3-86F3F4B6EBB6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D8BD4-51C6-43CF-B12A-1EF8285910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92AC2-C69C-461A-8239-2BB4CB414B2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62772-C9D2-446D-80C2-7B1DF77101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F0190-07E1-470A-90AF-AB59FFBCA1E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D9386-6969-4F5E-AAC2-2CF69A028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8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95E6-8A43-4EBF-ADC5-DFE027FD4B8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1BE1-6416-4863-B06E-81A3A497D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3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62A11-DFBB-4743-B3ED-4D6A9BA54BE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2DCA5-2F22-40BB-ACDC-A33903D264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B491-0956-4D0B-BE6E-7A14F1B1E626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525EB-C9EF-4A9A-A490-3260A3D2BA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7DA9E-40A9-4E3B-9D62-6DF923899996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39280-EA8C-484F-8C06-84F4E9C68A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7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FAEAA-C3F3-4CEE-882B-92022418D2D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84E0E-C381-4C37-A49C-265ABF0550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0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4D0B-6D71-44D0-9359-12CE04E86CD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5A5F5-3A8F-481D-BAAF-CB01C75B34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94D23A-6D1B-4CFD-9951-67F0FFD6A77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66E0C4-CF29-4A8C-BE8B-4018F90DCF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8.wmf"/><Relationship Id="rId3" Type="http://schemas.openxmlformats.org/officeDocument/2006/relationships/image" Target="../media/image6.jpe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7.wmf"/><Relationship Id="rId5" Type="http://schemas.openxmlformats.org/officeDocument/2006/relationships/image" Target="../media/image5.jpe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jpeg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3.png"/><Relationship Id="rId26" Type="http://schemas.openxmlformats.org/officeDocument/2006/relationships/image" Target="../media/image47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6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63.wmf"/><Relationship Id="rId42" Type="http://schemas.openxmlformats.org/officeDocument/2006/relationships/image" Target="../media/image67.wmf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e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6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68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5.bin"/><Relationship Id="rId8" Type="http://schemas.openxmlformats.org/officeDocument/2006/relationships/image" Target="../media/image50.wmf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6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7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8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2.bin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4.wmf"/><Relationship Id="rId22" Type="http://schemas.openxmlformats.org/officeDocument/2006/relationships/image" Target="../media/image9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i&amp;rct=j&amp;q=polarized+light&amp;source=images&amp;cd=&amp;cad=rja&amp;uact=8&amp;docid=LpvmqiJ4zyokYM&amp;tbnid=mVtLZztPl7p_yM:&amp;ved=&amp;url=%68%74%74%70%3a%2f%2f%77%77%77%2e%64%69%73%74%72%69%63%74%31%39%36%2e%6f%72%67%2f%61%76%68%73%2f%64%65%70%74%2f%73%63%69%65%6e%63%65%2f%70%68%79%73%69%63%73%2f%70%68%79%73%69%63%73%77%65%62%30%34%2f%41%56%48%53%50%68%79%73%69%63%73%2f%6c%69%67%68%74%2d%6e%6f%74%65%73%2e%68%74%6d%6c&amp;ei=YTgsU-7yH-aWiQel_4DwDw&amp;psig=AFQjCNHeIEIfMSa9cEapncVSA8ZZyNIMvQ&amp;ust=139549334615019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jpeg"/><Relationship Id="rId4" Type="http://schemas.openxmlformats.org/officeDocument/2006/relationships/image" Target="../media/image10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0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9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jpeg"/><Relationship Id="rId4" Type="http://schemas.openxmlformats.org/officeDocument/2006/relationships/image" Target="../media/image9.wmf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24.gif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3.wmf"/><Relationship Id="rId4" Type="http://schemas.openxmlformats.org/officeDocument/2006/relationships/image" Target="../media/image25.jpeg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1345731863670515141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t="2469" r="4172" b="6173"/>
          <a:stretch>
            <a:fillRect/>
          </a:stretch>
        </p:blipFill>
        <p:spPr bwMode="auto">
          <a:xfrm>
            <a:off x="5214942" y="142852"/>
            <a:ext cx="3714776" cy="6572296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112500"/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43000" y="617538"/>
            <a:ext cx="3417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8000" b="1">
                <a:ea typeface="隶书" panose="02010509060101010101" pitchFamily="49" charset="-122"/>
              </a:rPr>
              <a:t>第五篇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" y="2168525"/>
            <a:ext cx="44577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7200" b="1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7200" b="1">
                <a:latin typeface="隶书" panose="02010509060101010101" pitchFamily="49" charset="-122"/>
                <a:ea typeface="隶书" panose="02010509060101010101" pitchFamily="49" charset="-122"/>
              </a:rPr>
              <a:t>波动光学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4071938"/>
            <a:ext cx="3621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光波的偏振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4" name="Picture 12" descr="C:\Users\Administrator\AppData\Roaming\Tencent\Users\188541213\QQ\WinTemp\RichOle\XQJ4OR46OV@4[NKG8HH7$G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5655008"/>
            <a:ext cx="2143140" cy="113157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2" name="圆角矩形 41"/>
          <p:cNvSpPr/>
          <p:nvPr/>
        </p:nvSpPr>
        <p:spPr>
          <a:xfrm>
            <a:off x="3071802" y="3500438"/>
            <a:ext cx="2928958" cy="150019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3562" name="Picture 10" descr="C:\Users\Administrator\Desktop\2010112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3286124"/>
            <a:ext cx="3236853" cy="2214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61" name="Picture 9" descr="C:\Users\Administrator\Desktop\b0429jianx01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5957" y="3286124"/>
            <a:ext cx="3244803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390" name="TextBox 3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1" name="矩形 32"/>
          <p:cNvSpPr>
            <a:spLocks noChangeArrowheads="1"/>
          </p:cNvSpPr>
          <p:nvPr/>
        </p:nvSpPr>
        <p:spPr bwMode="auto">
          <a:xfrm>
            <a:off x="357188" y="428625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马吕斯定律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353425" y="690781"/>
            <a:ext cx="1800000" cy="180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rot="5400000">
            <a:off x="6322219" y="1594644"/>
            <a:ext cx="1857375" cy="1587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8400000">
            <a:off x="6294438" y="1628775"/>
            <a:ext cx="1857375" cy="158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7081838" y="1290638"/>
            <a:ext cx="357187" cy="28575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7429500" y="728663"/>
          <a:ext cx="374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6" imgW="152334" imgH="139639" progId="Equation.DSMT4">
                  <p:embed/>
                </p:oleObj>
              </mc:Choice>
              <mc:Fallback>
                <p:oleObj name="Equation" r:id="rId6" imgW="152334" imgH="13963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728663"/>
                        <a:ext cx="374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rot="5400000" flipH="1" flipV="1">
            <a:off x="6858000" y="1239838"/>
            <a:ext cx="785813" cy="158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120000">
            <a:off x="7286625" y="846138"/>
            <a:ext cx="393700" cy="368300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-360000" flipV="1">
            <a:off x="7242175" y="1258888"/>
            <a:ext cx="468313" cy="32543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6715125" y="714375"/>
          <a:ext cx="444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公式" r:id="rId8" imgW="203112" imgH="228501" progId="Equation.3">
                  <p:embed/>
                </p:oleObj>
              </mc:Choice>
              <mc:Fallback>
                <p:oleObj name="公式" r:id="rId8" imgW="203112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714375"/>
                        <a:ext cx="444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/>
        </p:nvGraphicFramePr>
        <p:xfrm>
          <a:off x="7643813" y="1285875"/>
          <a:ext cx="401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公式" r:id="rId10" imgW="190500" imgH="228600" progId="Equation.3">
                  <p:embed/>
                </p:oleObj>
              </mc:Choice>
              <mc:Fallback>
                <p:oleObj name="公式" r:id="rId10" imgW="19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1285875"/>
                        <a:ext cx="4016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429520" y="2571744"/>
            <a:ext cx="428628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endParaRPr lang="zh-CN" alt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4357688" y="2643188"/>
            <a:ext cx="29162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+mn-ea"/>
                <a:ea typeface="+mn-ea"/>
              </a:rPr>
              <a:t>——</a:t>
            </a:r>
            <a:r>
              <a:rPr lang="zh-CN" altLang="en-US" sz="2800" b="1" dirty="0">
                <a:latin typeface="+mn-ea"/>
                <a:ea typeface="+mn-ea"/>
              </a:rPr>
              <a:t>马吕斯定律</a:t>
            </a:r>
          </a:p>
        </p:txBody>
      </p:sp>
      <p:sp>
        <p:nvSpPr>
          <p:cNvPr id="40" name="矩形 32"/>
          <p:cNvSpPr>
            <a:spLocks noChangeArrowheads="1"/>
          </p:cNvSpPr>
          <p:nvPr/>
        </p:nvSpPr>
        <p:spPr bwMode="auto">
          <a:xfrm>
            <a:off x="428625" y="3571875"/>
            <a:ext cx="171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立体电影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57188" y="3286125"/>
            <a:ext cx="8429625" cy="158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63"/>
          <p:cNvGrpSpPr>
            <a:grpSpLocks/>
          </p:cNvGrpSpPr>
          <p:nvPr/>
        </p:nvGrpSpPr>
        <p:grpSpPr bwMode="auto">
          <a:xfrm>
            <a:off x="1785938" y="3500438"/>
            <a:ext cx="4071937" cy="2643187"/>
            <a:chOff x="1785918" y="3500438"/>
            <a:chExt cx="4071966" cy="2643206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1857356" y="3500438"/>
              <a:ext cx="4000528" cy="2571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785918" y="5000636"/>
              <a:ext cx="4071966" cy="11430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5400000" flipH="1" flipV="1">
              <a:off x="1178695" y="4107661"/>
              <a:ext cx="2643206" cy="1428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1785918" y="4929198"/>
              <a:ext cx="1285884" cy="1214446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椭圆 60"/>
          <p:cNvSpPr/>
          <p:nvPr/>
        </p:nvSpPr>
        <p:spPr>
          <a:xfrm>
            <a:off x="1643042" y="5857892"/>
            <a:ext cx="500066" cy="500066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1416050" y="6119813"/>
            <a:ext cx="928688" cy="158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72"/>
          <p:cNvGrpSpPr>
            <a:grpSpLocks/>
          </p:cNvGrpSpPr>
          <p:nvPr/>
        </p:nvGrpSpPr>
        <p:grpSpPr bwMode="auto">
          <a:xfrm>
            <a:off x="3071813" y="3500438"/>
            <a:ext cx="3643312" cy="2643187"/>
            <a:chOff x="3071802" y="3500438"/>
            <a:chExt cx="3643338" cy="2643206"/>
          </a:xfrm>
        </p:grpSpPr>
        <p:cxnSp>
          <p:nvCxnSpPr>
            <p:cNvPr id="66" name="直接连接符 65"/>
            <p:cNvCxnSpPr/>
            <p:nvPr/>
          </p:nvCxnSpPr>
          <p:spPr>
            <a:xfrm rot="16200000" flipV="1">
              <a:off x="5715008" y="5143513"/>
              <a:ext cx="1214446" cy="785818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16200000" flipV="1">
              <a:off x="4964908" y="4393413"/>
              <a:ext cx="2643206" cy="8572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0800000">
              <a:off x="3071802" y="4929198"/>
              <a:ext cx="3643338" cy="1214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800000">
              <a:off x="3214678" y="3571876"/>
              <a:ext cx="3500462" cy="25717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椭圆 73"/>
          <p:cNvSpPr/>
          <p:nvPr/>
        </p:nvSpPr>
        <p:spPr>
          <a:xfrm>
            <a:off x="6429388" y="5857892"/>
            <a:ext cx="500066" cy="500066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 rot="16200000" flipH="1">
            <a:off x="6215063" y="6096000"/>
            <a:ext cx="928688" cy="158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994150" y="5857875"/>
            <a:ext cx="720725" cy="1588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rot="5400000">
            <a:off x="4712494" y="5931694"/>
            <a:ext cx="720725" cy="1587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117600" y="1071563"/>
          <a:ext cx="21224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12" imgW="863225" imgH="228501" progId="Equation.DSMT4">
                  <p:embed/>
                </p:oleObj>
              </mc:Choice>
              <mc:Fallback>
                <p:oleObj name="Equation" r:id="rId12" imgW="863225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1071563"/>
                        <a:ext cx="21224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50"/>
          <p:cNvGrpSpPr>
            <a:grpSpLocks/>
          </p:cNvGrpSpPr>
          <p:nvPr/>
        </p:nvGrpSpPr>
        <p:grpSpPr bwMode="auto">
          <a:xfrm>
            <a:off x="3754438" y="1047750"/>
            <a:ext cx="1889125" cy="523875"/>
            <a:chOff x="3714744" y="1000108"/>
            <a:chExt cx="1889131" cy="523220"/>
          </a:xfrm>
        </p:grpSpPr>
        <p:sp>
          <p:nvSpPr>
            <p:cNvPr id="16429" name="TextBox 32"/>
            <p:cNvSpPr txBox="1">
              <a:spLocks noChangeArrowheads="1"/>
            </p:cNvSpPr>
            <p:nvPr/>
          </p:nvSpPr>
          <p:spPr bwMode="auto">
            <a:xfrm>
              <a:off x="3714744" y="1000108"/>
              <a:ext cx="6429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又</a:t>
              </a:r>
            </a:p>
          </p:txBody>
        </p:sp>
        <p:graphicFrame>
          <p:nvGraphicFramePr>
            <p:cNvPr id="16430" name="Object 9"/>
            <p:cNvGraphicFramePr>
              <a:graphicFrameLocks noChangeAspect="1"/>
            </p:cNvGraphicFramePr>
            <p:nvPr/>
          </p:nvGraphicFramePr>
          <p:xfrm>
            <a:off x="4448175" y="1000125"/>
            <a:ext cx="11557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Equation" r:id="rId14" imgW="469696" imgH="190417" progId="Equation.DSMT4">
                    <p:embed/>
                  </p:oleObj>
                </mc:Choice>
                <mc:Fallback>
                  <p:oleObj name="Equation" r:id="rId14" imgW="469696" imgH="19041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175" y="1000125"/>
                          <a:ext cx="11557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54"/>
          <p:cNvGrpSpPr>
            <a:grpSpLocks/>
          </p:cNvGrpSpPr>
          <p:nvPr/>
        </p:nvGrpSpPr>
        <p:grpSpPr bwMode="auto">
          <a:xfrm>
            <a:off x="1285875" y="1857375"/>
            <a:ext cx="3429000" cy="738188"/>
            <a:chOff x="1000100" y="1762176"/>
            <a:chExt cx="3429024" cy="738130"/>
          </a:xfrm>
        </p:grpSpPr>
        <p:sp>
          <p:nvSpPr>
            <p:cNvPr id="36" name="圆角矩形 35"/>
            <p:cNvSpPr/>
            <p:nvPr/>
          </p:nvSpPr>
          <p:spPr>
            <a:xfrm>
              <a:off x="2000232" y="1762176"/>
              <a:ext cx="2428892" cy="73813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1000100" y="1905040"/>
              <a:ext cx="642943" cy="428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6428" name="Object 11"/>
            <p:cNvGraphicFramePr>
              <a:graphicFrameLocks noChangeAspect="1"/>
            </p:cNvGraphicFramePr>
            <p:nvPr/>
          </p:nvGraphicFramePr>
          <p:xfrm>
            <a:off x="2173286" y="1836800"/>
            <a:ext cx="2122487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Equation" r:id="rId16" imgW="863225" imgH="241195" progId="Equation.DSMT4">
                    <p:embed/>
                  </p:oleObj>
                </mc:Choice>
                <mc:Fallback>
                  <p:oleObj name="Equation" r:id="rId16" imgW="863225" imgH="2411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3286" y="1836800"/>
                          <a:ext cx="2122487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32"/>
          <p:cNvSpPr>
            <a:spLocks noChangeArrowheads="1"/>
          </p:cNvSpPr>
          <p:nvPr/>
        </p:nvSpPr>
        <p:spPr bwMode="auto">
          <a:xfrm>
            <a:off x="7989888" y="67468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透光轴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  <p:bldP spid="40" grpId="0" autoUpdateAnimBg="0"/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63525" y="325438"/>
            <a:ext cx="85550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节 通过选择吸收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产生偏振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马吕斯定律 </a:t>
            </a:r>
            <a: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/>
            </a:r>
            <a:br>
              <a:rPr lang="zh-CN" altLang="en-US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Polarization by Selected Absorbing Malus Law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6038" y="1558925"/>
            <a:ext cx="532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通过选择吸收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产生偏振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665163" y="2224088"/>
            <a:ext cx="472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利用选择吸收获得线偏振光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51275" y="4491038"/>
            <a:ext cx="533400" cy="914400"/>
            <a:chOff x="1680" y="3408"/>
            <a:chExt cx="336" cy="576"/>
          </a:xfrm>
        </p:grpSpPr>
        <p:sp>
          <p:nvSpPr>
            <p:cNvPr id="17449" name="Oval 33"/>
            <p:cNvSpPr>
              <a:spLocks noChangeArrowheads="1"/>
            </p:cNvSpPr>
            <p:nvPr/>
          </p:nvSpPr>
          <p:spPr bwMode="auto">
            <a:xfrm>
              <a:off x="1728" y="3408"/>
              <a:ext cx="288" cy="57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50" name="Oval 34"/>
            <p:cNvSpPr>
              <a:spLocks noChangeArrowheads="1"/>
            </p:cNvSpPr>
            <p:nvPr/>
          </p:nvSpPr>
          <p:spPr bwMode="auto">
            <a:xfrm>
              <a:off x="1680" y="3408"/>
              <a:ext cx="288" cy="57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375275" y="4491038"/>
            <a:ext cx="533400" cy="914400"/>
            <a:chOff x="1680" y="3408"/>
            <a:chExt cx="336" cy="576"/>
          </a:xfrm>
        </p:grpSpPr>
        <p:sp>
          <p:nvSpPr>
            <p:cNvPr id="17447" name="Oval 36"/>
            <p:cNvSpPr>
              <a:spLocks noChangeArrowheads="1"/>
            </p:cNvSpPr>
            <p:nvPr/>
          </p:nvSpPr>
          <p:spPr bwMode="auto">
            <a:xfrm>
              <a:off x="1728" y="3408"/>
              <a:ext cx="288" cy="57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48" name="Oval 37"/>
            <p:cNvSpPr>
              <a:spLocks noChangeArrowheads="1"/>
            </p:cNvSpPr>
            <p:nvPr/>
          </p:nvSpPr>
          <p:spPr bwMode="auto">
            <a:xfrm>
              <a:off x="1680" y="3408"/>
              <a:ext cx="288" cy="57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9190" name="Line 38"/>
          <p:cNvSpPr>
            <a:spLocks noChangeShapeType="1"/>
          </p:cNvSpPr>
          <p:nvPr/>
        </p:nvSpPr>
        <p:spPr bwMode="auto">
          <a:xfrm>
            <a:off x="4079875" y="41862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Line 39"/>
          <p:cNvSpPr>
            <a:spLocks noChangeShapeType="1"/>
          </p:cNvSpPr>
          <p:nvPr/>
        </p:nvSpPr>
        <p:spPr bwMode="auto">
          <a:xfrm>
            <a:off x="5603875" y="4186238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40"/>
          <p:cNvSpPr>
            <a:spLocks noChangeShapeType="1"/>
          </p:cNvSpPr>
          <p:nvPr/>
        </p:nvSpPr>
        <p:spPr bwMode="auto">
          <a:xfrm flipH="1">
            <a:off x="5222875" y="4414838"/>
            <a:ext cx="762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384675" y="4751388"/>
            <a:ext cx="1219200" cy="392112"/>
            <a:chOff x="2400" y="1200"/>
            <a:chExt cx="768" cy="288"/>
          </a:xfrm>
        </p:grpSpPr>
        <p:sp>
          <p:nvSpPr>
            <p:cNvPr id="17444" name="Line 42"/>
            <p:cNvSpPr>
              <a:spLocks noChangeShapeType="1"/>
            </p:cNvSpPr>
            <p:nvPr/>
          </p:nvSpPr>
          <p:spPr bwMode="auto">
            <a:xfrm>
              <a:off x="2400" y="134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43"/>
            <p:cNvSpPr>
              <a:spLocks noChangeShapeType="1"/>
            </p:cNvSpPr>
            <p:nvPr/>
          </p:nvSpPr>
          <p:spPr bwMode="auto">
            <a:xfrm>
              <a:off x="2592" y="120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44"/>
            <p:cNvSpPr>
              <a:spLocks noChangeShapeType="1"/>
            </p:cNvSpPr>
            <p:nvPr/>
          </p:nvSpPr>
          <p:spPr bwMode="auto">
            <a:xfrm>
              <a:off x="2784" y="120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5908675" y="4795838"/>
            <a:ext cx="1524000" cy="304800"/>
            <a:chOff x="3360" y="1248"/>
            <a:chExt cx="960" cy="192"/>
          </a:xfrm>
        </p:grpSpPr>
        <p:sp>
          <p:nvSpPr>
            <p:cNvPr id="17441" name="Line 46"/>
            <p:cNvSpPr>
              <a:spLocks noChangeShapeType="1"/>
            </p:cNvSpPr>
            <p:nvPr/>
          </p:nvSpPr>
          <p:spPr bwMode="auto">
            <a:xfrm>
              <a:off x="3360" y="1344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Line 47"/>
            <p:cNvSpPr>
              <a:spLocks noChangeShapeType="1"/>
            </p:cNvSpPr>
            <p:nvPr/>
          </p:nvSpPr>
          <p:spPr bwMode="auto">
            <a:xfrm flipH="1">
              <a:off x="3552" y="1248"/>
              <a:ext cx="144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48"/>
            <p:cNvSpPr>
              <a:spLocks noChangeShapeType="1"/>
            </p:cNvSpPr>
            <p:nvPr/>
          </p:nvSpPr>
          <p:spPr bwMode="auto">
            <a:xfrm flipH="1">
              <a:off x="3744" y="1248"/>
              <a:ext cx="144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201" name="Object 49"/>
          <p:cNvGraphicFramePr>
            <a:graphicFrameLocks noChangeAspect="1"/>
          </p:cNvGraphicFramePr>
          <p:nvPr/>
        </p:nvGraphicFramePr>
        <p:xfrm>
          <a:off x="4267200" y="4067175"/>
          <a:ext cx="4508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3" imgW="279279" imgH="215806" progId="Equation.DSMT4">
                  <p:embed/>
                </p:oleObj>
              </mc:Choice>
              <mc:Fallback>
                <p:oleObj name="Equation" r:id="rId3" imgW="279279" imgH="215806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067175"/>
                        <a:ext cx="4508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 noChangeAspect="1"/>
          </p:cNvGraphicFramePr>
          <p:nvPr/>
        </p:nvGraphicFramePr>
        <p:xfrm>
          <a:off x="4184650" y="5427663"/>
          <a:ext cx="3952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5" imgW="482181" imgH="317225" progId="Equation.DSMT4">
                  <p:embed/>
                </p:oleObj>
              </mc:Choice>
              <mc:Fallback>
                <p:oleObj name="Equation" r:id="rId5" imgW="482181" imgH="31722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427663"/>
                        <a:ext cx="395288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51"/>
          <p:cNvGraphicFramePr>
            <a:graphicFrameLocks noChangeAspect="1"/>
          </p:cNvGraphicFramePr>
          <p:nvPr/>
        </p:nvGraphicFramePr>
        <p:xfrm>
          <a:off x="6022975" y="4264025"/>
          <a:ext cx="4476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4264025"/>
                        <a:ext cx="4476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4" name="Object 52"/>
          <p:cNvGraphicFramePr>
            <a:graphicFrameLocks noChangeAspect="1"/>
          </p:cNvGraphicFramePr>
          <p:nvPr/>
        </p:nvGraphicFramePr>
        <p:xfrm>
          <a:off x="5194300" y="5419725"/>
          <a:ext cx="360363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9" imgW="431425" imgH="317225" progId="Equation.DSMT4">
                  <p:embed/>
                </p:oleObj>
              </mc:Choice>
              <mc:Fallback>
                <p:oleObj name="Equation" r:id="rId9" imgW="431425" imgH="317225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419725"/>
                        <a:ext cx="360363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5" name="Arc 53"/>
          <p:cNvSpPr>
            <a:spLocks/>
          </p:cNvSpPr>
          <p:nvPr/>
        </p:nvSpPr>
        <p:spPr bwMode="auto">
          <a:xfrm>
            <a:off x="5603875" y="4418013"/>
            <a:ext cx="296863" cy="533400"/>
          </a:xfrm>
          <a:custGeom>
            <a:avLst/>
            <a:gdLst>
              <a:gd name="T0" fmla="*/ 2147483646 w 14044"/>
              <a:gd name="T1" fmla="*/ 0 h 21591"/>
              <a:gd name="T2" fmla="*/ 2147483646 w 14044"/>
              <a:gd name="T3" fmla="*/ 2147483646 h 21591"/>
              <a:gd name="T4" fmla="*/ 0 w 14044"/>
              <a:gd name="T5" fmla="*/ 2147483646 h 21591"/>
              <a:gd name="T6" fmla="*/ 0 60000 65536"/>
              <a:gd name="T7" fmla="*/ 0 60000 65536"/>
              <a:gd name="T8" fmla="*/ 0 60000 65536"/>
              <a:gd name="T9" fmla="*/ 0 w 14044"/>
              <a:gd name="T10" fmla="*/ 0 h 21591"/>
              <a:gd name="T11" fmla="*/ 14044 w 14044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44" h="21591" fill="none" extrusionOk="0">
                <a:moveTo>
                  <a:pt x="614" y="-1"/>
                </a:moveTo>
                <a:cubicBezTo>
                  <a:pt x="5551" y="140"/>
                  <a:pt x="10290" y="1968"/>
                  <a:pt x="14043" y="5179"/>
                </a:cubicBezTo>
              </a:path>
              <a:path w="14044" h="21591" stroke="0" extrusionOk="0">
                <a:moveTo>
                  <a:pt x="614" y="-1"/>
                </a:moveTo>
                <a:cubicBezTo>
                  <a:pt x="5551" y="140"/>
                  <a:pt x="10290" y="1968"/>
                  <a:pt x="14043" y="5179"/>
                </a:cubicBezTo>
                <a:lnTo>
                  <a:pt x="0" y="21591"/>
                </a:lnTo>
                <a:lnTo>
                  <a:pt x="614" y="-1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206" name="Object 54"/>
          <p:cNvGraphicFramePr>
            <a:graphicFrameLocks noChangeAspect="1"/>
          </p:cNvGraphicFramePr>
          <p:nvPr/>
        </p:nvGraphicFramePr>
        <p:xfrm>
          <a:off x="5661025" y="4175125"/>
          <a:ext cx="288925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11" imgW="279279" imgH="241195" progId="Equation.DSMT4">
                  <p:embed/>
                </p:oleObj>
              </mc:Choice>
              <mc:Fallback>
                <p:oleObj name="Equation" r:id="rId11" imgW="279279" imgH="241195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175125"/>
                        <a:ext cx="288925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07" name="Text Box 55"/>
          <p:cNvSpPr txBox="1">
            <a:spLocks noChangeArrowheads="1"/>
          </p:cNvSpPr>
          <p:nvPr/>
        </p:nvSpPr>
        <p:spPr bwMode="auto">
          <a:xfrm>
            <a:off x="3429000" y="5688013"/>
            <a:ext cx="225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起偏器</a:t>
            </a:r>
            <a:endParaRPr kumimoji="1" lang="zh-CN" altLang="en-US" sz="1800"/>
          </a:p>
        </p:txBody>
      </p:sp>
      <p:sp>
        <p:nvSpPr>
          <p:cNvPr id="49208" name="Rectangle 56"/>
          <p:cNvSpPr>
            <a:spLocks noChangeArrowheads="1"/>
          </p:cNvSpPr>
          <p:nvPr/>
        </p:nvSpPr>
        <p:spPr bwMode="auto">
          <a:xfrm>
            <a:off x="5222875" y="5710238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检偏器</a:t>
            </a:r>
          </a:p>
        </p:txBody>
      </p:sp>
      <p:sp>
        <p:nvSpPr>
          <p:cNvPr id="49209" name="Text Box 57"/>
          <p:cNvSpPr txBox="1">
            <a:spLocks noChangeArrowheads="1"/>
          </p:cNvSpPr>
          <p:nvPr/>
        </p:nvSpPr>
        <p:spPr bwMode="auto">
          <a:xfrm>
            <a:off x="665163" y="2917825"/>
            <a:ext cx="427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偏振片的起偏与检偏作用</a:t>
            </a: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993775" y="3802063"/>
            <a:ext cx="2701925" cy="612775"/>
            <a:chOff x="657" y="1774"/>
            <a:chExt cx="1702" cy="386"/>
          </a:xfrm>
        </p:grpSpPr>
        <p:sp>
          <p:nvSpPr>
            <p:cNvPr id="17439" name="AutoShape 59"/>
            <p:cNvSpPr>
              <a:spLocks noChangeArrowheads="1"/>
            </p:cNvSpPr>
            <p:nvPr/>
          </p:nvSpPr>
          <p:spPr bwMode="auto">
            <a:xfrm>
              <a:off x="657" y="1774"/>
              <a:ext cx="1370" cy="386"/>
            </a:xfrm>
            <a:prstGeom prst="wedgeRoundRectCallout">
              <a:avLst>
                <a:gd name="adj1" fmla="val 86806"/>
                <a:gd name="adj2" fmla="val 75389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800"/>
            </a:p>
          </p:txBody>
        </p:sp>
        <p:sp>
          <p:nvSpPr>
            <p:cNvPr id="17440" name="Text Box 60"/>
            <p:cNvSpPr txBox="1">
              <a:spLocks noChangeArrowheads="1"/>
            </p:cNvSpPr>
            <p:nvPr/>
          </p:nvSpPr>
          <p:spPr bwMode="auto">
            <a:xfrm>
              <a:off x="726" y="1797"/>
              <a:ext cx="16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ea typeface="楷体_GB2312"/>
                  <a:cs typeface="楷体_GB2312"/>
                </a:rPr>
                <a:t>偏振化方向</a:t>
              </a:r>
            </a:p>
          </p:txBody>
        </p:sp>
      </p:grpSp>
      <p:sp>
        <p:nvSpPr>
          <p:cNvPr id="49213" name="Line 61"/>
          <p:cNvSpPr>
            <a:spLocks noChangeShapeType="1"/>
          </p:cNvSpPr>
          <p:nvPr/>
        </p:nvSpPr>
        <p:spPr bwMode="auto">
          <a:xfrm>
            <a:off x="5222875" y="4643438"/>
            <a:ext cx="8382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636838" y="4787900"/>
            <a:ext cx="1404937" cy="304800"/>
            <a:chOff x="1587" y="2251"/>
            <a:chExt cx="885" cy="192"/>
          </a:xfrm>
        </p:grpSpPr>
        <p:sp>
          <p:nvSpPr>
            <p:cNvPr id="17433" name="Line 63"/>
            <p:cNvSpPr>
              <a:spLocks noChangeShapeType="1"/>
            </p:cNvSpPr>
            <p:nvPr/>
          </p:nvSpPr>
          <p:spPr bwMode="auto">
            <a:xfrm>
              <a:off x="1587" y="2341"/>
              <a:ext cx="8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4" name="Group 64"/>
            <p:cNvGrpSpPr>
              <a:grpSpLocks/>
            </p:cNvGrpSpPr>
            <p:nvPr/>
          </p:nvGrpSpPr>
          <p:grpSpPr bwMode="auto">
            <a:xfrm>
              <a:off x="1791" y="2251"/>
              <a:ext cx="464" cy="192"/>
              <a:chOff x="1963" y="834"/>
              <a:chExt cx="464" cy="192"/>
            </a:xfrm>
          </p:grpSpPr>
          <p:sp>
            <p:nvSpPr>
              <p:cNvPr id="17435" name="Line 65"/>
              <p:cNvSpPr>
                <a:spLocks noChangeShapeType="1"/>
              </p:cNvSpPr>
              <p:nvPr/>
            </p:nvSpPr>
            <p:spPr bwMode="auto">
              <a:xfrm flipH="1" flipV="1">
                <a:off x="2245" y="83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Line 66"/>
              <p:cNvSpPr>
                <a:spLocks noChangeShapeType="1"/>
              </p:cNvSpPr>
              <p:nvPr/>
            </p:nvSpPr>
            <p:spPr bwMode="auto">
              <a:xfrm flipH="1" flipV="1">
                <a:off x="1963" y="83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7" name="Oval 67"/>
              <p:cNvSpPr>
                <a:spLocks noChangeArrowheads="1"/>
              </p:cNvSpPr>
              <p:nvPr/>
            </p:nvSpPr>
            <p:spPr bwMode="auto">
              <a:xfrm>
                <a:off x="2064" y="902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7438" name="Oval 68"/>
              <p:cNvSpPr>
                <a:spLocks noChangeArrowheads="1"/>
              </p:cNvSpPr>
              <p:nvPr/>
            </p:nvSpPr>
            <p:spPr bwMode="auto">
              <a:xfrm>
                <a:off x="2359" y="902"/>
                <a:ext cx="68" cy="6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7432" name="TextBox 42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  <p:bldP spid="49182" grpId="0"/>
      <p:bldP spid="49183" grpId="0" autoUpdateAnimBg="0"/>
      <p:bldP spid="49190" grpId="0" animBg="1"/>
      <p:bldP spid="49191" grpId="0" animBg="1"/>
      <p:bldP spid="49192" grpId="0" animBg="1"/>
      <p:bldP spid="49205" grpId="0" animBg="1"/>
      <p:bldP spid="49207" grpId="0" autoUpdateAnimBg="0"/>
      <p:bldP spid="49208" grpId="0" autoUpdateAnimBg="0"/>
      <p:bldP spid="49209" grpId="0" autoUpdateAnimBg="0"/>
      <p:bldP spid="492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>
            <a:spLocks noChangeArrowheads="1"/>
          </p:cNvSpPr>
          <p:nvPr/>
        </p:nvSpPr>
        <p:spPr bwMode="auto">
          <a:xfrm>
            <a:off x="847725" y="1128713"/>
            <a:ext cx="7667625" cy="21177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80963" y="80963"/>
            <a:ext cx="2665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马吕斯定律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2138" y="581025"/>
            <a:ext cx="3059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ea typeface="楷体_GB2312"/>
                <a:cs typeface="楷体_GB2312"/>
              </a:rPr>
              <a:t>透射光的强度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812925" y="3282950"/>
          <a:ext cx="1079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1129810" imgH="482391" progId="Equation.DSMT4">
                  <p:embed/>
                </p:oleObj>
              </mc:Choice>
              <mc:Fallback>
                <p:oleObj name="Equation" r:id="rId3" imgW="1129810" imgH="4823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282950"/>
                        <a:ext cx="10795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797050" y="3940175"/>
          <a:ext cx="1133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1028700" imgH="381000" progId="Equation.DSMT4">
                  <p:embed/>
                </p:oleObj>
              </mc:Choice>
              <mc:Fallback>
                <p:oleObj name="Equation" r:id="rId5" imgW="10287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3940175"/>
                        <a:ext cx="11334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AutoShape 8"/>
          <p:cNvSpPr>
            <a:spLocks/>
          </p:cNvSpPr>
          <p:nvPr/>
        </p:nvSpPr>
        <p:spPr bwMode="auto">
          <a:xfrm>
            <a:off x="1476375" y="349567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186113" y="3643313"/>
          <a:ext cx="4730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266469" imgH="190335" progId="Equation.DSMT4">
                  <p:embed/>
                </p:oleObj>
              </mc:Choice>
              <mc:Fallback>
                <p:oleObj name="Equation" r:id="rId7" imgW="266469" imgH="1903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3643313"/>
                        <a:ext cx="4730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779838" y="3295650"/>
          <a:ext cx="31654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2882900" imgH="952500" progId="Equation.DSMT4">
                  <p:embed/>
                </p:oleObj>
              </mc:Choice>
              <mc:Fallback>
                <p:oleObj name="Equation" r:id="rId9" imgW="2882900" imgH="952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95650"/>
                        <a:ext cx="31654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71500" y="5970588"/>
            <a:ext cx="4356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  由马吕斯定律知</a:t>
            </a:r>
          </a:p>
        </p:txBody>
      </p: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4097338" y="5718175"/>
          <a:ext cx="21891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1993900" imgH="469900" progId="Equation.DSMT4">
                  <p:embed/>
                </p:oleObj>
              </mc:Choice>
              <mc:Fallback>
                <p:oleObj name="Equation" r:id="rId11" imgW="1993900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718175"/>
                        <a:ext cx="218916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078288" y="6262688"/>
          <a:ext cx="2159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3" imgW="2311400" imgH="469900" progId="Equation.DSMT4">
                  <p:embed/>
                </p:oleObj>
              </mc:Choice>
              <mc:Fallback>
                <p:oleObj name="Equation" r:id="rId13" imgW="23114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6262688"/>
                        <a:ext cx="21590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AutoShape 14"/>
          <p:cNvSpPr>
            <a:spLocks/>
          </p:cNvSpPr>
          <p:nvPr/>
        </p:nvSpPr>
        <p:spPr bwMode="auto">
          <a:xfrm>
            <a:off x="3879850" y="587533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1042988" y="1238250"/>
          <a:ext cx="455295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位图图像" r:id="rId15" imgW="4401164" imgH="1628571" progId="PBrush">
                  <p:embed/>
                </p:oleObj>
              </mc:Choice>
              <mc:Fallback>
                <p:oleObj name="位图图像" r:id="rId15" imgW="4401164" imgH="1628571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238250"/>
                        <a:ext cx="4552950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6248400" y="1160463"/>
          <a:ext cx="199548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位图图像" r:id="rId17" imgW="2352381" imgH="2723810" progId="PBrush">
                  <p:embed/>
                </p:oleObj>
              </mc:Choice>
              <mc:Fallback>
                <p:oleObj name="位图图像" r:id="rId17" imgW="2352381" imgH="2723810" progId="PBrus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160463"/>
                        <a:ext cx="199548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6491288" y="5732463"/>
          <a:ext cx="1724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9" imgW="1600200" imgH="431800" progId="Equation.DSMT4">
                  <p:embed/>
                </p:oleObj>
              </mc:Choice>
              <mc:Fallback>
                <p:oleObj name="Equation" r:id="rId19" imgW="16002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5732463"/>
                        <a:ext cx="1724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6572250" y="6281738"/>
          <a:ext cx="1546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21" imgW="1459866" imgH="431613" progId="Equation.DSMT4">
                  <p:embed/>
                </p:oleObj>
              </mc:Choice>
              <mc:Fallback>
                <p:oleObj name="Equation" r:id="rId21" imgW="1459866" imgH="43161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6281738"/>
                        <a:ext cx="15462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3836988" y="14605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Arc 20"/>
          <p:cNvSpPr>
            <a:spLocks/>
          </p:cNvSpPr>
          <p:nvPr/>
        </p:nvSpPr>
        <p:spPr bwMode="auto">
          <a:xfrm>
            <a:off x="3814763" y="1957388"/>
            <a:ext cx="373062" cy="434975"/>
          </a:xfrm>
          <a:custGeom>
            <a:avLst/>
            <a:gdLst>
              <a:gd name="T0" fmla="*/ 0 w 23700"/>
              <a:gd name="T1" fmla="*/ 2147483646 h 21600"/>
              <a:gd name="T2" fmla="*/ 2147483646 w 23700"/>
              <a:gd name="T3" fmla="*/ 2147483646 h 21600"/>
              <a:gd name="T4" fmla="*/ 2147483646 w 23700"/>
              <a:gd name="T5" fmla="*/ 2147483646 h 21600"/>
              <a:gd name="T6" fmla="*/ 0 60000 65536"/>
              <a:gd name="T7" fmla="*/ 0 60000 65536"/>
              <a:gd name="T8" fmla="*/ 0 60000 65536"/>
              <a:gd name="T9" fmla="*/ 0 w 23700"/>
              <a:gd name="T10" fmla="*/ 0 h 21600"/>
              <a:gd name="T11" fmla="*/ 23700 w 237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00" h="21600" fill="none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</a:path>
              <a:path w="23700" h="21600" stroke="0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  <a:lnTo>
                  <a:pt x="2272" y="21600"/>
                </a:lnTo>
                <a:lnTo>
                  <a:pt x="-1" y="119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4010025" y="18383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23" imgW="180989" imgH="142830" progId="Equation.DSMT4">
                  <p:embed/>
                </p:oleObj>
              </mc:Choice>
              <mc:Fallback>
                <p:oleObj name="Equation" r:id="rId23" imgW="180989" imgH="14283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838325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AutoShape 22"/>
          <p:cNvSpPr>
            <a:spLocks noChangeArrowheads="1"/>
          </p:cNvSpPr>
          <p:nvPr/>
        </p:nvSpPr>
        <p:spPr bwMode="auto">
          <a:xfrm>
            <a:off x="227013" y="4268788"/>
            <a:ext cx="1981200" cy="830262"/>
          </a:xfrm>
          <a:prstGeom prst="irregularSeal1">
            <a:avLst/>
          </a:prstGeom>
          <a:solidFill>
            <a:srgbClr val="FFEE5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>
            <a:off x="5508625" y="329565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>
            <a:off x="5976938" y="38608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3282950" y="4397375"/>
          <a:ext cx="20383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25" imgW="1685900" imgH="419040" progId="Equation.DSMT4">
                  <p:embed/>
                </p:oleObj>
              </mc:Choice>
              <mc:Fallback>
                <p:oleObj name="Equation" r:id="rId25" imgW="168590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397375"/>
                        <a:ext cx="20383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642938" y="4306888"/>
            <a:ext cx="138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latin typeface="Arial" panose="020B0604020202020204" pitchFamily="34" charset="0"/>
                <a:ea typeface="隶书" panose="02010509060101010101" pitchFamily="49" charset="-122"/>
              </a:rPr>
              <a:t>注意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3184525" y="4443413"/>
            <a:ext cx="2232025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5472113" y="4457700"/>
            <a:ext cx="2916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马吕斯定律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576263" y="5038725"/>
            <a:ext cx="797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若自然光入射前的强度是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则过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后的强度</a:t>
            </a:r>
            <a:b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是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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463" name="TextBox 30"/>
          <p:cNvSpPr txBox="1">
            <a:spLocks noChangeArrowheads="1"/>
          </p:cNvSpPr>
          <p:nvPr/>
        </p:nvSpPr>
        <p:spPr bwMode="auto">
          <a:xfrm>
            <a:off x="8675688" y="6440488"/>
            <a:ext cx="44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0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75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utoUpdateAnimBg="0"/>
      <p:bldP spid="50184" grpId="0" animBg="1"/>
      <p:bldP spid="50187" grpId="0" autoUpdateAnimBg="0"/>
      <p:bldP spid="50190" grpId="0" animBg="1"/>
      <p:bldP spid="50195" grpId="0" animBg="1"/>
      <p:bldP spid="50196" grpId="0" animBg="1"/>
      <p:bldP spid="50198" grpId="0" animBg="1" autoUpdateAnimBg="0"/>
      <p:bldP spid="50199" grpId="0" animBg="1"/>
      <p:bldP spid="50200" grpId="0" animBg="1"/>
      <p:bldP spid="50202" grpId="0"/>
      <p:bldP spid="50203" grpId="0" animBg="1"/>
      <p:bldP spid="50204" grpId="0"/>
      <p:bldP spid="502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11863" y="4149725"/>
            <a:ext cx="3024187" cy="18256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7175" y="1146175"/>
            <a:ext cx="4968875" cy="20685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36550" y="179388"/>
            <a:ext cx="8521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角速度</a:t>
            </a:r>
            <a:r>
              <a:rPr lang="zh-CN" altLang="en-US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转动，自然光入射强度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为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，求：出射光的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?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圆频率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82600" y="1470025"/>
            <a:ext cx="1582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解：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418263" y="1214438"/>
            <a:ext cx="1147762" cy="396875"/>
            <a:chOff x="4018" y="461"/>
            <a:chExt cx="1420" cy="430"/>
          </a:xfrm>
        </p:grpSpPr>
        <p:sp>
          <p:nvSpPr>
            <p:cNvPr id="19727" name="AutoShape 19"/>
            <p:cNvSpPr>
              <a:spLocks noChangeArrowheads="1"/>
            </p:cNvSpPr>
            <p:nvPr/>
          </p:nvSpPr>
          <p:spPr bwMode="auto">
            <a:xfrm>
              <a:off x="4320" y="528"/>
              <a:ext cx="794" cy="288"/>
            </a:xfrm>
            <a:prstGeom prst="wedgeRoundRectCallout">
              <a:avLst>
                <a:gd name="adj1" fmla="val -43889"/>
                <a:gd name="adj2" fmla="val 156944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graphicFrame>
          <p:nvGraphicFramePr>
            <p:cNvPr id="19728" name="Object 20"/>
            <p:cNvGraphicFramePr>
              <a:graphicFrameLocks noChangeAspect="1"/>
            </p:cNvGraphicFramePr>
            <p:nvPr/>
          </p:nvGraphicFramePr>
          <p:xfrm>
            <a:off x="4018" y="461"/>
            <a:ext cx="1420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29" name="Equation" r:id="rId3" imgW="901309" imgH="355446" progId="Equation.DSMT4">
                    <p:embed/>
                  </p:oleObj>
                </mc:Choice>
                <mc:Fallback>
                  <p:oleObj name="Equation" r:id="rId3" imgW="901309" imgH="355446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461"/>
                          <a:ext cx="1420" cy="43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1322388" y="1350963"/>
          <a:ext cx="1111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0" name="Equation" r:id="rId5" imgW="1040948" imgH="774364" progId="Equation.DSMT4">
                  <p:embed/>
                </p:oleObj>
              </mc:Choice>
              <mc:Fallback>
                <p:oleObj name="Equation" r:id="rId5" imgW="1040948" imgH="77436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1350963"/>
                        <a:ext cx="11112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358900" y="2166938"/>
          <a:ext cx="1884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1" name="Equation" r:id="rId7" imgW="1828800" imgH="482600" progId="Equation.DSMT4">
                  <p:embed/>
                </p:oleObj>
              </mc:Choice>
              <mc:Fallback>
                <p:oleObj name="Equation" r:id="rId7" imgW="18288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166938"/>
                        <a:ext cx="18843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1468438" y="3435350"/>
          <a:ext cx="5695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2" name="Equation" r:id="rId9" imgW="5257800" imgH="774700" progId="Equation.DSMT4">
                  <p:embed/>
                </p:oleObj>
              </mc:Choice>
              <mc:Fallback>
                <p:oleObj name="Equation" r:id="rId9" imgW="5257800" imgH="774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435350"/>
                        <a:ext cx="5695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5003800" y="5940425"/>
          <a:ext cx="12239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11" imgW="1384300" imgH="774700" progId="Equation.DSMT4">
                  <p:embed/>
                </p:oleObj>
              </mc:Choice>
              <mc:Fallback>
                <p:oleObj name="Equation" r:id="rId11" imgW="1384300" imgH="774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940425"/>
                        <a:ext cx="12239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1541463" y="6042025"/>
            <a:ext cx="3614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的变化圆频率为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281738" y="4170363"/>
            <a:ext cx="2598737" cy="1814512"/>
            <a:chOff x="4131" y="2552"/>
            <a:chExt cx="1637" cy="1143"/>
          </a:xfrm>
        </p:grpSpPr>
        <p:sp>
          <p:nvSpPr>
            <p:cNvPr id="19513" name="Freeform 30"/>
            <p:cNvSpPr>
              <a:spLocks/>
            </p:cNvSpPr>
            <p:nvPr/>
          </p:nvSpPr>
          <p:spPr bwMode="auto">
            <a:xfrm>
              <a:off x="4401" y="3267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1 h 17"/>
                <a:gd name="T4" fmla="*/ 0 w 5"/>
                <a:gd name="T5" fmla="*/ 11 h 17"/>
                <a:gd name="T6" fmla="*/ 0 w 5"/>
                <a:gd name="T7" fmla="*/ 11 h 17"/>
                <a:gd name="T8" fmla="*/ 0 w 5"/>
                <a:gd name="T9" fmla="*/ 11 h 17"/>
                <a:gd name="T10" fmla="*/ 0 w 5"/>
                <a:gd name="T11" fmla="*/ 11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6 h 17"/>
                <a:gd name="T42" fmla="*/ 0 w 5"/>
                <a:gd name="T43" fmla="*/ 6 h 17"/>
                <a:gd name="T44" fmla="*/ 0 w 5"/>
                <a:gd name="T45" fmla="*/ 6 h 17"/>
                <a:gd name="T46" fmla="*/ 0 w 5"/>
                <a:gd name="T47" fmla="*/ 6 h 17"/>
                <a:gd name="T48" fmla="*/ 0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0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7"/>
                <a:gd name="T152" fmla="*/ 5 w 5"/>
                <a:gd name="T153" fmla="*/ 17 h 1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7">
                  <a:moveTo>
                    <a:pt x="0" y="17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Freeform 31"/>
            <p:cNvSpPr>
              <a:spLocks/>
            </p:cNvSpPr>
            <p:nvPr/>
          </p:nvSpPr>
          <p:spPr bwMode="auto">
            <a:xfrm>
              <a:off x="4406" y="3250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5 w 5"/>
                <a:gd name="T33" fmla="*/ 11 h 17"/>
                <a:gd name="T34" fmla="*/ 5 w 5"/>
                <a:gd name="T35" fmla="*/ 11 h 17"/>
                <a:gd name="T36" fmla="*/ 5 w 5"/>
                <a:gd name="T37" fmla="*/ 11 h 17"/>
                <a:gd name="T38" fmla="*/ 5 w 5"/>
                <a:gd name="T39" fmla="*/ 11 h 17"/>
                <a:gd name="T40" fmla="*/ 5 w 5"/>
                <a:gd name="T41" fmla="*/ 11 h 17"/>
                <a:gd name="T42" fmla="*/ 5 w 5"/>
                <a:gd name="T43" fmla="*/ 11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0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Freeform 32"/>
            <p:cNvSpPr>
              <a:spLocks/>
            </p:cNvSpPr>
            <p:nvPr/>
          </p:nvSpPr>
          <p:spPr bwMode="auto">
            <a:xfrm>
              <a:off x="4411" y="3227"/>
              <a:ext cx="9" cy="23"/>
            </a:xfrm>
            <a:custGeom>
              <a:avLst/>
              <a:gdLst>
                <a:gd name="T0" fmla="*/ 0 w 9"/>
                <a:gd name="T1" fmla="*/ 23 h 23"/>
                <a:gd name="T2" fmla="*/ 0 w 9"/>
                <a:gd name="T3" fmla="*/ 23 h 23"/>
                <a:gd name="T4" fmla="*/ 0 w 9"/>
                <a:gd name="T5" fmla="*/ 23 h 23"/>
                <a:gd name="T6" fmla="*/ 0 w 9"/>
                <a:gd name="T7" fmla="*/ 17 h 23"/>
                <a:gd name="T8" fmla="*/ 0 w 9"/>
                <a:gd name="T9" fmla="*/ 17 h 23"/>
                <a:gd name="T10" fmla="*/ 0 w 9"/>
                <a:gd name="T11" fmla="*/ 17 h 23"/>
                <a:gd name="T12" fmla="*/ 0 w 9"/>
                <a:gd name="T13" fmla="*/ 17 h 23"/>
                <a:gd name="T14" fmla="*/ 5 w 9"/>
                <a:gd name="T15" fmla="*/ 17 h 23"/>
                <a:gd name="T16" fmla="*/ 5 w 9"/>
                <a:gd name="T17" fmla="*/ 17 h 23"/>
                <a:gd name="T18" fmla="*/ 5 w 9"/>
                <a:gd name="T19" fmla="*/ 17 h 23"/>
                <a:gd name="T20" fmla="*/ 5 w 9"/>
                <a:gd name="T21" fmla="*/ 17 h 23"/>
                <a:gd name="T22" fmla="*/ 5 w 9"/>
                <a:gd name="T23" fmla="*/ 17 h 23"/>
                <a:gd name="T24" fmla="*/ 5 w 9"/>
                <a:gd name="T25" fmla="*/ 17 h 23"/>
                <a:gd name="T26" fmla="*/ 5 w 9"/>
                <a:gd name="T27" fmla="*/ 17 h 23"/>
                <a:gd name="T28" fmla="*/ 5 w 9"/>
                <a:gd name="T29" fmla="*/ 17 h 23"/>
                <a:gd name="T30" fmla="*/ 5 w 9"/>
                <a:gd name="T31" fmla="*/ 17 h 23"/>
                <a:gd name="T32" fmla="*/ 5 w 9"/>
                <a:gd name="T33" fmla="*/ 17 h 23"/>
                <a:gd name="T34" fmla="*/ 5 w 9"/>
                <a:gd name="T35" fmla="*/ 17 h 23"/>
                <a:gd name="T36" fmla="*/ 5 w 9"/>
                <a:gd name="T37" fmla="*/ 12 h 23"/>
                <a:gd name="T38" fmla="*/ 5 w 9"/>
                <a:gd name="T39" fmla="*/ 12 h 23"/>
                <a:gd name="T40" fmla="*/ 5 w 9"/>
                <a:gd name="T41" fmla="*/ 12 h 23"/>
                <a:gd name="T42" fmla="*/ 5 w 9"/>
                <a:gd name="T43" fmla="*/ 12 h 23"/>
                <a:gd name="T44" fmla="*/ 5 w 9"/>
                <a:gd name="T45" fmla="*/ 12 h 23"/>
                <a:gd name="T46" fmla="*/ 5 w 9"/>
                <a:gd name="T47" fmla="*/ 12 h 23"/>
                <a:gd name="T48" fmla="*/ 5 w 9"/>
                <a:gd name="T49" fmla="*/ 12 h 23"/>
                <a:gd name="T50" fmla="*/ 5 w 9"/>
                <a:gd name="T51" fmla="*/ 12 h 23"/>
                <a:gd name="T52" fmla="*/ 5 w 9"/>
                <a:gd name="T53" fmla="*/ 12 h 23"/>
                <a:gd name="T54" fmla="*/ 5 w 9"/>
                <a:gd name="T55" fmla="*/ 12 h 23"/>
                <a:gd name="T56" fmla="*/ 5 w 9"/>
                <a:gd name="T57" fmla="*/ 12 h 23"/>
                <a:gd name="T58" fmla="*/ 5 w 9"/>
                <a:gd name="T59" fmla="*/ 12 h 23"/>
                <a:gd name="T60" fmla="*/ 5 w 9"/>
                <a:gd name="T61" fmla="*/ 12 h 23"/>
                <a:gd name="T62" fmla="*/ 5 w 9"/>
                <a:gd name="T63" fmla="*/ 12 h 23"/>
                <a:gd name="T64" fmla="*/ 5 w 9"/>
                <a:gd name="T65" fmla="*/ 6 h 23"/>
                <a:gd name="T66" fmla="*/ 5 w 9"/>
                <a:gd name="T67" fmla="*/ 6 h 23"/>
                <a:gd name="T68" fmla="*/ 5 w 9"/>
                <a:gd name="T69" fmla="*/ 6 h 23"/>
                <a:gd name="T70" fmla="*/ 5 w 9"/>
                <a:gd name="T71" fmla="*/ 6 h 23"/>
                <a:gd name="T72" fmla="*/ 5 w 9"/>
                <a:gd name="T73" fmla="*/ 6 h 23"/>
                <a:gd name="T74" fmla="*/ 5 w 9"/>
                <a:gd name="T75" fmla="*/ 6 h 23"/>
                <a:gd name="T76" fmla="*/ 5 w 9"/>
                <a:gd name="T77" fmla="*/ 6 h 23"/>
                <a:gd name="T78" fmla="*/ 5 w 9"/>
                <a:gd name="T79" fmla="*/ 6 h 23"/>
                <a:gd name="T80" fmla="*/ 5 w 9"/>
                <a:gd name="T81" fmla="*/ 6 h 23"/>
                <a:gd name="T82" fmla="*/ 5 w 9"/>
                <a:gd name="T83" fmla="*/ 6 h 23"/>
                <a:gd name="T84" fmla="*/ 5 w 9"/>
                <a:gd name="T85" fmla="*/ 6 h 23"/>
                <a:gd name="T86" fmla="*/ 5 w 9"/>
                <a:gd name="T87" fmla="*/ 6 h 23"/>
                <a:gd name="T88" fmla="*/ 5 w 9"/>
                <a:gd name="T89" fmla="*/ 6 h 23"/>
                <a:gd name="T90" fmla="*/ 5 w 9"/>
                <a:gd name="T91" fmla="*/ 6 h 23"/>
                <a:gd name="T92" fmla="*/ 5 w 9"/>
                <a:gd name="T93" fmla="*/ 0 h 23"/>
                <a:gd name="T94" fmla="*/ 9 w 9"/>
                <a:gd name="T95" fmla="*/ 0 h 23"/>
                <a:gd name="T96" fmla="*/ 9 w 9"/>
                <a:gd name="T97" fmla="*/ 0 h 23"/>
                <a:gd name="T98" fmla="*/ 9 w 9"/>
                <a:gd name="T99" fmla="*/ 0 h 23"/>
                <a:gd name="T100" fmla="*/ 9 w 9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Freeform 33"/>
            <p:cNvSpPr>
              <a:spLocks/>
            </p:cNvSpPr>
            <p:nvPr/>
          </p:nvSpPr>
          <p:spPr bwMode="auto">
            <a:xfrm>
              <a:off x="4420" y="3204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18 h 23"/>
                <a:gd name="T22" fmla="*/ 0 w 5"/>
                <a:gd name="T23" fmla="*/ 18 h 23"/>
                <a:gd name="T24" fmla="*/ 0 w 5"/>
                <a:gd name="T25" fmla="*/ 18 h 23"/>
                <a:gd name="T26" fmla="*/ 0 w 5"/>
                <a:gd name="T27" fmla="*/ 18 h 23"/>
                <a:gd name="T28" fmla="*/ 0 w 5"/>
                <a:gd name="T29" fmla="*/ 18 h 23"/>
                <a:gd name="T30" fmla="*/ 0 w 5"/>
                <a:gd name="T31" fmla="*/ 18 h 23"/>
                <a:gd name="T32" fmla="*/ 0 w 5"/>
                <a:gd name="T33" fmla="*/ 18 h 23"/>
                <a:gd name="T34" fmla="*/ 0 w 5"/>
                <a:gd name="T35" fmla="*/ 18 h 23"/>
                <a:gd name="T36" fmla="*/ 0 w 5"/>
                <a:gd name="T37" fmla="*/ 18 h 23"/>
                <a:gd name="T38" fmla="*/ 0 w 5"/>
                <a:gd name="T39" fmla="*/ 18 h 23"/>
                <a:gd name="T40" fmla="*/ 0 w 5"/>
                <a:gd name="T41" fmla="*/ 18 h 23"/>
                <a:gd name="T42" fmla="*/ 0 w 5"/>
                <a:gd name="T43" fmla="*/ 18 h 23"/>
                <a:gd name="T44" fmla="*/ 0 w 5"/>
                <a:gd name="T45" fmla="*/ 18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0 w 5"/>
                <a:gd name="T63" fmla="*/ 12 h 23"/>
                <a:gd name="T64" fmla="*/ 0 w 5"/>
                <a:gd name="T65" fmla="*/ 12 h 23"/>
                <a:gd name="T66" fmla="*/ 0 w 5"/>
                <a:gd name="T67" fmla="*/ 12 h 23"/>
                <a:gd name="T68" fmla="*/ 0 w 5"/>
                <a:gd name="T69" fmla="*/ 12 h 23"/>
                <a:gd name="T70" fmla="*/ 0 w 5"/>
                <a:gd name="T71" fmla="*/ 12 h 23"/>
                <a:gd name="T72" fmla="*/ 0 w 5"/>
                <a:gd name="T73" fmla="*/ 12 h 23"/>
                <a:gd name="T74" fmla="*/ 0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6 h 23"/>
                <a:gd name="T98" fmla="*/ 5 w 5"/>
                <a:gd name="T99" fmla="*/ 6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Freeform 34"/>
            <p:cNvSpPr>
              <a:spLocks/>
            </p:cNvSpPr>
            <p:nvPr/>
          </p:nvSpPr>
          <p:spPr bwMode="auto">
            <a:xfrm>
              <a:off x="4425" y="3182"/>
              <a:ext cx="5" cy="22"/>
            </a:xfrm>
            <a:custGeom>
              <a:avLst/>
              <a:gdLst>
                <a:gd name="T0" fmla="*/ 0 w 5"/>
                <a:gd name="T1" fmla="*/ 22 h 22"/>
                <a:gd name="T2" fmla="*/ 0 w 5"/>
                <a:gd name="T3" fmla="*/ 22 h 22"/>
                <a:gd name="T4" fmla="*/ 0 w 5"/>
                <a:gd name="T5" fmla="*/ 22 h 22"/>
                <a:gd name="T6" fmla="*/ 0 w 5"/>
                <a:gd name="T7" fmla="*/ 22 h 22"/>
                <a:gd name="T8" fmla="*/ 0 w 5"/>
                <a:gd name="T9" fmla="*/ 22 h 22"/>
                <a:gd name="T10" fmla="*/ 0 w 5"/>
                <a:gd name="T11" fmla="*/ 22 h 22"/>
                <a:gd name="T12" fmla="*/ 0 w 5"/>
                <a:gd name="T13" fmla="*/ 22 h 22"/>
                <a:gd name="T14" fmla="*/ 0 w 5"/>
                <a:gd name="T15" fmla="*/ 22 h 22"/>
                <a:gd name="T16" fmla="*/ 0 w 5"/>
                <a:gd name="T17" fmla="*/ 22 h 22"/>
                <a:gd name="T18" fmla="*/ 0 w 5"/>
                <a:gd name="T19" fmla="*/ 22 h 22"/>
                <a:gd name="T20" fmla="*/ 0 w 5"/>
                <a:gd name="T21" fmla="*/ 22 h 22"/>
                <a:gd name="T22" fmla="*/ 0 w 5"/>
                <a:gd name="T23" fmla="*/ 22 h 22"/>
                <a:gd name="T24" fmla="*/ 0 w 5"/>
                <a:gd name="T25" fmla="*/ 17 h 22"/>
                <a:gd name="T26" fmla="*/ 0 w 5"/>
                <a:gd name="T27" fmla="*/ 17 h 22"/>
                <a:gd name="T28" fmla="*/ 0 w 5"/>
                <a:gd name="T29" fmla="*/ 17 h 22"/>
                <a:gd name="T30" fmla="*/ 0 w 5"/>
                <a:gd name="T31" fmla="*/ 17 h 22"/>
                <a:gd name="T32" fmla="*/ 0 w 5"/>
                <a:gd name="T33" fmla="*/ 17 h 22"/>
                <a:gd name="T34" fmla="*/ 0 w 5"/>
                <a:gd name="T35" fmla="*/ 17 h 22"/>
                <a:gd name="T36" fmla="*/ 0 w 5"/>
                <a:gd name="T37" fmla="*/ 17 h 22"/>
                <a:gd name="T38" fmla="*/ 0 w 5"/>
                <a:gd name="T39" fmla="*/ 17 h 22"/>
                <a:gd name="T40" fmla="*/ 0 w 5"/>
                <a:gd name="T41" fmla="*/ 17 h 22"/>
                <a:gd name="T42" fmla="*/ 0 w 5"/>
                <a:gd name="T43" fmla="*/ 17 h 22"/>
                <a:gd name="T44" fmla="*/ 0 w 5"/>
                <a:gd name="T45" fmla="*/ 17 h 22"/>
                <a:gd name="T46" fmla="*/ 0 w 5"/>
                <a:gd name="T47" fmla="*/ 17 h 22"/>
                <a:gd name="T48" fmla="*/ 0 w 5"/>
                <a:gd name="T49" fmla="*/ 17 h 22"/>
                <a:gd name="T50" fmla="*/ 0 w 5"/>
                <a:gd name="T51" fmla="*/ 11 h 22"/>
                <a:gd name="T52" fmla="*/ 0 w 5"/>
                <a:gd name="T53" fmla="*/ 11 h 22"/>
                <a:gd name="T54" fmla="*/ 0 w 5"/>
                <a:gd name="T55" fmla="*/ 11 h 22"/>
                <a:gd name="T56" fmla="*/ 5 w 5"/>
                <a:gd name="T57" fmla="*/ 11 h 22"/>
                <a:gd name="T58" fmla="*/ 5 w 5"/>
                <a:gd name="T59" fmla="*/ 11 h 22"/>
                <a:gd name="T60" fmla="*/ 5 w 5"/>
                <a:gd name="T61" fmla="*/ 11 h 22"/>
                <a:gd name="T62" fmla="*/ 5 w 5"/>
                <a:gd name="T63" fmla="*/ 11 h 22"/>
                <a:gd name="T64" fmla="*/ 5 w 5"/>
                <a:gd name="T65" fmla="*/ 11 h 22"/>
                <a:gd name="T66" fmla="*/ 5 w 5"/>
                <a:gd name="T67" fmla="*/ 11 h 22"/>
                <a:gd name="T68" fmla="*/ 5 w 5"/>
                <a:gd name="T69" fmla="*/ 11 h 22"/>
                <a:gd name="T70" fmla="*/ 5 w 5"/>
                <a:gd name="T71" fmla="*/ 11 h 22"/>
                <a:gd name="T72" fmla="*/ 5 w 5"/>
                <a:gd name="T73" fmla="*/ 11 h 22"/>
                <a:gd name="T74" fmla="*/ 5 w 5"/>
                <a:gd name="T75" fmla="*/ 5 h 22"/>
                <a:gd name="T76" fmla="*/ 5 w 5"/>
                <a:gd name="T77" fmla="*/ 5 h 22"/>
                <a:gd name="T78" fmla="*/ 5 w 5"/>
                <a:gd name="T79" fmla="*/ 5 h 22"/>
                <a:gd name="T80" fmla="*/ 5 w 5"/>
                <a:gd name="T81" fmla="*/ 5 h 22"/>
                <a:gd name="T82" fmla="*/ 5 w 5"/>
                <a:gd name="T83" fmla="*/ 5 h 22"/>
                <a:gd name="T84" fmla="*/ 5 w 5"/>
                <a:gd name="T85" fmla="*/ 5 h 22"/>
                <a:gd name="T86" fmla="*/ 5 w 5"/>
                <a:gd name="T87" fmla="*/ 5 h 22"/>
                <a:gd name="T88" fmla="*/ 5 w 5"/>
                <a:gd name="T89" fmla="*/ 5 h 22"/>
                <a:gd name="T90" fmla="*/ 5 w 5"/>
                <a:gd name="T91" fmla="*/ 5 h 22"/>
                <a:gd name="T92" fmla="*/ 5 w 5"/>
                <a:gd name="T93" fmla="*/ 5 h 22"/>
                <a:gd name="T94" fmla="*/ 5 w 5"/>
                <a:gd name="T95" fmla="*/ 5 h 22"/>
                <a:gd name="T96" fmla="*/ 5 w 5"/>
                <a:gd name="T97" fmla="*/ 5 h 22"/>
                <a:gd name="T98" fmla="*/ 5 w 5"/>
                <a:gd name="T99" fmla="*/ 5 h 22"/>
                <a:gd name="T100" fmla="*/ 5 w 5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22"/>
                  </a:moveTo>
                  <a:lnTo>
                    <a:pt x="0" y="22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35"/>
            <p:cNvSpPr>
              <a:spLocks/>
            </p:cNvSpPr>
            <p:nvPr/>
          </p:nvSpPr>
          <p:spPr bwMode="auto">
            <a:xfrm>
              <a:off x="4430" y="3159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23 h 23"/>
                <a:gd name="T22" fmla="*/ 0 w 5"/>
                <a:gd name="T23" fmla="*/ 23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5 w 5"/>
                <a:gd name="T39" fmla="*/ 17 h 23"/>
                <a:gd name="T40" fmla="*/ 5 w 5"/>
                <a:gd name="T41" fmla="*/ 17 h 23"/>
                <a:gd name="T42" fmla="*/ 5 w 5"/>
                <a:gd name="T43" fmla="*/ 17 h 23"/>
                <a:gd name="T44" fmla="*/ 5 w 5"/>
                <a:gd name="T45" fmla="*/ 17 h 23"/>
                <a:gd name="T46" fmla="*/ 5 w 5"/>
                <a:gd name="T47" fmla="*/ 17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1 h 23"/>
                <a:gd name="T66" fmla="*/ 5 w 5"/>
                <a:gd name="T67" fmla="*/ 11 h 23"/>
                <a:gd name="T68" fmla="*/ 5 w 5"/>
                <a:gd name="T69" fmla="*/ 11 h 23"/>
                <a:gd name="T70" fmla="*/ 5 w 5"/>
                <a:gd name="T71" fmla="*/ 11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Freeform 36"/>
            <p:cNvSpPr>
              <a:spLocks/>
            </p:cNvSpPr>
            <p:nvPr/>
          </p:nvSpPr>
          <p:spPr bwMode="auto">
            <a:xfrm>
              <a:off x="4435" y="3136"/>
              <a:ext cx="9" cy="23"/>
            </a:xfrm>
            <a:custGeom>
              <a:avLst/>
              <a:gdLst>
                <a:gd name="T0" fmla="*/ 0 w 9"/>
                <a:gd name="T1" fmla="*/ 23 h 23"/>
                <a:gd name="T2" fmla="*/ 0 w 9"/>
                <a:gd name="T3" fmla="*/ 23 h 23"/>
                <a:gd name="T4" fmla="*/ 0 w 9"/>
                <a:gd name="T5" fmla="*/ 23 h 23"/>
                <a:gd name="T6" fmla="*/ 0 w 9"/>
                <a:gd name="T7" fmla="*/ 23 h 23"/>
                <a:gd name="T8" fmla="*/ 0 w 9"/>
                <a:gd name="T9" fmla="*/ 23 h 23"/>
                <a:gd name="T10" fmla="*/ 0 w 9"/>
                <a:gd name="T11" fmla="*/ 23 h 23"/>
                <a:gd name="T12" fmla="*/ 0 w 9"/>
                <a:gd name="T13" fmla="*/ 23 h 23"/>
                <a:gd name="T14" fmla="*/ 0 w 9"/>
                <a:gd name="T15" fmla="*/ 23 h 23"/>
                <a:gd name="T16" fmla="*/ 0 w 9"/>
                <a:gd name="T17" fmla="*/ 23 h 23"/>
                <a:gd name="T18" fmla="*/ 4 w 9"/>
                <a:gd name="T19" fmla="*/ 17 h 23"/>
                <a:gd name="T20" fmla="*/ 4 w 9"/>
                <a:gd name="T21" fmla="*/ 17 h 23"/>
                <a:gd name="T22" fmla="*/ 4 w 9"/>
                <a:gd name="T23" fmla="*/ 17 h 23"/>
                <a:gd name="T24" fmla="*/ 4 w 9"/>
                <a:gd name="T25" fmla="*/ 17 h 23"/>
                <a:gd name="T26" fmla="*/ 4 w 9"/>
                <a:gd name="T27" fmla="*/ 17 h 23"/>
                <a:gd name="T28" fmla="*/ 4 w 9"/>
                <a:gd name="T29" fmla="*/ 17 h 23"/>
                <a:gd name="T30" fmla="*/ 4 w 9"/>
                <a:gd name="T31" fmla="*/ 17 h 23"/>
                <a:gd name="T32" fmla="*/ 4 w 9"/>
                <a:gd name="T33" fmla="*/ 17 h 23"/>
                <a:gd name="T34" fmla="*/ 4 w 9"/>
                <a:gd name="T35" fmla="*/ 17 h 23"/>
                <a:gd name="T36" fmla="*/ 4 w 9"/>
                <a:gd name="T37" fmla="*/ 17 h 23"/>
                <a:gd name="T38" fmla="*/ 4 w 9"/>
                <a:gd name="T39" fmla="*/ 17 h 23"/>
                <a:gd name="T40" fmla="*/ 4 w 9"/>
                <a:gd name="T41" fmla="*/ 17 h 23"/>
                <a:gd name="T42" fmla="*/ 4 w 9"/>
                <a:gd name="T43" fmla="*/ 12 h 23"/>
                <a:gd name="T44" fmla="*/ 4 w 9"/>
                <a:gd name="T45" fmla="*/ 12 h 23"/>
                <a:gd name="T46" fmla="*/ 4 w 9"/>
                <a:gd name="T47" fmla="*/ 12 h 23"/>
                <a:gd name="T48" fmla="*/ 4 w 9"/>
                <a:gd name="T49" fmla="*/ 12 h 23"/>
                <a:gd name="T50" fmla="*/ 4 w 9"/>
                <a:gd name="T51" fmla="*/ 12 h 23"/>
                <a:gd name="T52" fmla="*/ 4 w 9"/>
                <a:gd name="T53" fmla="*/ 12 h 23"/>
                <a:gd name="T54" fmla="*/ 4 w 9"/>
                <a:gd name="T55" fmla="*/ 12 h 23"/>
                <a:gd name="T56" fmla="*/ 4 w 9"/>
                <a:gd name="T57" fmla="*/ 12 h 23"/>
                <a:gd name="T58" fmla="*/ 4 w 9"/>
                <a:gd name="T59" fmla="*/ 12 h 23"/>
                <a:gd name="T60" fmla="*/ 4 w 9"/>
                <a:gd name="T61" fmla="*/ 12 h 23"/>
                <a:gd name="T62" fmla="*/ 4 w 9"/>
                <a:gd name="T63" fmla="*/ 12 h 23"/>
                <a:gd name="T64" fmla="*/ 4 w 9"/>
                <a:gd name="T65" fmla="*/ 12 h 23"/>
                <a:gd name="T66" fmla="*/ 4 w 9"/>
                <a:gd name="T67" fmla="*/ 6 h 23"/>
                <a:gd name="T68" fmla="*/ 4 w 9"/>
                <a:gd name="T69" fmla="*/ 6 h 23"/>
                <a:gd name="T70" fmla="*/ 4 w 9"/>
                <a:gd name="T71" fmla="*/ 6 h 23"/>
                <a:gd name="T72" fmla="*/ 4 w 9"/>
                <a:gd name="T73" fmla="*/ 6 h 23"/>
                <a:gd name="T74" fmla="*/ 4 w 9"/>
                <a:gd name="T75" fmla="*/ 6 h 23"/>
                <a:gd name="T76" fmla="*/ 4 w 9"/>
                <a:gd name="T77" fmla="*/ 6 h 23"/>
                <a:gd name="T78" fmla="*/ 4 w 9"/>
                <a:gd name="T79" fmla="*/ 6 h 23"/>
                <a:gd name="T80" fmla="*/ 4 w 9"/>
                <a:gd name="T81" fmla="*/ 6 h 23"/>
                <a:gd name="T82" fmla="*/ 4 w 9"/>
                <a:gd name="T83" fmla="*/ 6 h 23"/>
                <a:gd name="T84" fmla="*/ 4 w 9"/>
                <a:gd name="T85" fmla="*/ 6 h 23"/>
                <a:gd name="T86" fmla="*/ 4 w 9"/>
                <a:gd name="T87" fmla="*/ 6 h 23"/>
                <a:gd name="T88" fmla="*/ 4 w 9"/>
                <a:gd name="T89" fmla="*/ 6 h 23"/>
                <a:gd name="T90" fmla="*/ 4 w 9"/>
                <a:gd name="T91" fmla="*/ 0 h 23"/>
                <a:gd name="T92" fmla="*/ 4 w 9"/>
                <a:gd name="T93" fmla="*/ 0 h 23"/>
                <a:gd name="T94" fmla="*/ 4 w 9"/>
                <a:gd name="T95" fmla="*/ 0 h 23"/>
                <a:gd name="T96" fmla="*/ 4 w 9"/>
                <a:gd name="T97" fmla="*/ 0 h 23"/>
                <a:gd name="T98" fmla="*/ 4 w 9"/>
                <a:gd name="T99" fmla="*/ 0 h 23"/>
                <a:gd name="T100" fmla="*/ 9 w 9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23"/>
                  </a:moveTo>
                  <a:lnTo>
                    <a:pt x="0" y="23"/>
                  </a:lnTo>
                  <a:lnTo>
                    <a:pt x="4" y="17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Freeform 37"/>
            <p:cNvSpPr>
              <a:spLocks/>
            </p:cNvSpPr>
            <p:nvPr/>
          </p:nvSpPr>
          <p:spPr bwMode="auto">
            <a:xfrm>
              <a:off x="4444" y="3113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2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6 h 23"/>
                <a:gd name="T60" fmla="*/ 0 w 5"/>
                <a:gd name="T61" fmla="*/ 6 h 23"/>
                <a:gd name="T62" fmla="*/ 0 w 5"/>
                <a:gd name="T63" fmla="*/ 6 h 23"/>
                <a:gd name="T64" fmla="*/ 0 w 5"/>
                <a:gd name="T65" fmla="*/ 6 h 23"/>
                <a:gd name="T66" fmla="*/ 0 w 5"/>
                <a:gd name="T67" fmla="*/ 6 h 23"/>
                <a:gd name="T68" fmla="*/ 0 w 5"/>
                <a:gd name="T69" fmla="*/ 6 h 23"/>
                <a:gd name="T70" fmla="*/ 0 w 5"/>
                <a:gd name="T71" fmla="*/ 6 h 23"/>
                <a:gd name="T72" fmla="*/ 0 w 5"/>
                <a:gd name="T73" fmla="*/ 6 h 23"/>
                <a:gd name="T74" fmla="*/ 0 w 5"/>
                <a:gd name="T75" fmla="*/ 6 h 23"/>
                <a:gd name="T76" fmla="*/ 0 w 5"/>
                <a:gd name="T77" fmla="*/ 6 h 23"/>
                <a:gd name="T78" fmla="*/ 0 w 5"/>
                <a:gd name="T79" fmla="*/ 6 h 23"/>
                <a:gd name="T80" fmla="*/ 5 w 5"/>
                <a:gd name="T81" fmla="*/ 6 h 23"/>
                <a:gd name="T82" fmla="*/ 5 w 5"/>
                <a:gd name="T83" fmla="*/ 0 h 23"/>
                <a:gd name="T84" fmla="*/ 5 w 5"/>
                <a:gd name="T85" fmla="*/ 0 h 23"/>
                <a:gd name="T86" fmla="*/ 5 w 5"/>
                <a:gd name="T87" fmla="*/ 0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Freeform 38"/>
            <p:cNvSpPr>
              <a:spLocks/>
            </p:cNvSpPr>
            <p:nvPr/>
          </p:nvSpPr>
          <p:spPr bwMode="auto">
            <a:xfrm>
              <a:off x="4449" y="3085"/>
              <a:ext cx="5" cy="28"/>
            </a:xfrm>
            <a:custGeom>
              <a:avLst/>
              <a:gdLst>
                <a:gd name="T0" fmla="*/ 0 w 5"/>
                <a:gd name="T1" fmla="*/ 28 h 28"/>
                <a:gd name="T2" fmla="*/ 0 w 5"/>
                <a:gd name="T3" fmla="*/ 28 h 28"/>
                <a:gd name="T4" fmla="*/ 0 w 5"/>
                <a:gd name="T5" fmla="*/ 23 h 28"/>
                <a:gd name="T6" fmla="*/ 0 w 5"/>
                <a:gd name="T7" fmla="*/ 23 h 28"/>
                <a:gd name="T8" fmla="*/ 0 w 5"/>
                <a:gd name="T9" fmla="*/ 23 h 28"/>
                <a:gd name="T10" fmla="*/ 0 w 5"/>
                <a:gd name="T11" fmla="*/ 23 h 28"/>
                <a:gd name="T12" fmla="*/ 0 w 5"/>
                <a:gd name="T13" fmla="*/ 23 h 28"/>
                <a:gd name="T14" fmla="*/ 0 w 5"/>
                <a:gd name="T15" fmla="*/ 23 h 28"/>
                <a:gd name="T16" fmla="*/ 0 w 5"/>
                <a:gd name="T17" fmla="*/ 23 h 28"/>
                <a:gd name="T18" fmla="*/ 0 w 5"/>
                <a:gd name="T19" fmla="*/ 23 h 28"/>
                <a:gd name="T20" fmla="*/ 0 w 5"/>
                <a:gd name="T21" fmla="*/ 23 h 28"/>
                <a:gd name="T22" fmla="*/ 0 w 5"/>
                <a:gd name="T23" fmla="*/ 23 h 28"/>
                <a:gd name="T24" fmla="*/ 0 w 5"/>
                <a:gd name="T25" fmla="*/ 23 h 28"/>
                <a:gd name="T26" fmla="*/ 0 w 5"/>
                <a:gd name="T27" fmla="*/ 23 h 28"/>
                <a:gd name="T28" fmla="*/ 0 w 5"/>
                <a:gd name="T29" fmla="*/ 17 h 28"/>
                <a:gd name="T30" fmla="*/ 0 w 5"/>
                <a:gd name="T31" fmla="*/ 17 h 28"/>
                <a:gd name="T32" fmla="*/ 0 w 5"/>
                <a:gd name="T33" fmla="*/ 17 h 28"/>
                <a:gd name="T34" fmla="*/ 0 w 5"/>
                <a:gd name="T35" fmla="*/ 17 h 28"/>
                <a:gd name="T36" fmla="*/ 0 w 5"/>
                <a:gd name="T37" fmla="*/ 17 h 28"/>
                <a:gd name="T38" fmla="*/ 0 w 5"/>
                <a:gd name="T39" fmla="*/ 17 h 28"/>
                <a:gd name="T40" fmla="*/ 0 w 5"/>
                <a:gd name="T41" fmla="*/ 17 h 28"/>
                <a:gd name="T42" fmla="*/ 0 w 5"/>
                <a:gd name="T43" fmla="*/ 17 h 28"/>
                <a:gd name="T44" fmla="*/ 0 w 5"/>
                <a:gd name="T45" fmla="*/ 17 h 28"/>
                <a:gd name="T46" fmla="*/ 0 w 5"/>
                <a:gd name="T47" fmla="*/ 17 h 28"/>
                <a:gd name="T48" fmla="*/ 0 w 5"/>
                <a:gd name="T49" fmla="*/ 17 h 28"/>
                <a:gd name="T50" fmla="*/ 0 w 5"/>
                <a:gd name="T51" fmla="*/ 17 h 28"/>
                <a:gd name="T52" fmla="*/ 0 w 5"/>
                <a:gd name="T53" fmla="*/ 11 h 28"/>
                <a:gd name="T54" fmla="*/ 0 w 5"/>
                <a:gd name="T55" fmla="*/ 11 h 28"/>
                <a:gd name="T56" fmla="*/ 0 w 5"/>
                <a:gd name="T57" fmla="*/ 11 h 28"/>
                <a:gd name="T58" fmla="*/ 0 w 5"/>
                <a:gd name="T59" fmla="*/ 11 h 28"/>
                <a:gd name="T60" fmla="*/ 0 w 5"/>
                <a:gd name="T61" fmla="*/ 11 h 28"/>
                <a:gd name="T62" fmla="*/ 5 w 5"/>
                <a:gd name="T63" fmla="*/ 11 h 28"/>
                <a:gd name="T64" fmla="*/ 5 w 5"/>
                <a:gd name="T65" fmla="*/ 11 h 28"/>
                <a:gd name="T66" fmla="*/ 5 w 5"/>
                <a:gd name="T67" fmla="*/ 11 h 28"/>
                <a:gd name="T68" fmla="*/ 5 w 5"/>
                <a:gd name="T69" fmla="*/ 11 h 28"/>
                <a:gd name="T70" fmla="*/ 5 w 5"/>
                <a:gd name="T71" fmla="*/ 11 h 28"/>
                <a:gd name="T72" fmla="*/ 5 w 5"/>
                <a:gd name="T73" fmla="*/ 11 h 28"/>
                <a:gd name="T74" fmla="*/ 5 w 5"/>
                <a:gd name="T75" fmla="*/ 6 h 28"/>
                <a:gd name="T76" fmla="*/ 5 w 5"/>
                <a:gd name="T77" fmla="*/ 6 h 28"/>
                <a:gd name="T78" fmla="*/ 5 w 5"/>
                <a:gd name="T79" fmla="*/ 6 h 28"/>
                <a:gd name="T80" fmla="*/ 5 w 5"/>
                <a:gd name="T81" fmla="*/ 6 h 28"/>
                <a:gd name="T82" fmla="*/ 5 w 5"/>
                <a:gd name="T83" fmla="*/ 6 h 28"/>
                <a:gd name="T84" fmla="*/ 5 w 5"/>
                <a:gd name="T85" fmla="*/ 6 h 28"/>
                <a:gd name="T86" fmla="*/ 5 w 5"/>
                <a:gd name="T87" fmla="*/ 6 h 28"/>
                <a:gd name="T88" fmla="*/ 5 w 5"/>
                <a:gd name="T89" fmla="*/ 6 h 28"/>
                <a:gd name="T90" fmla="*/ 5 w 5"/>
                <a:gd name="T91" fmla="*/ 6 h 28"/>
                <a:gd name="T92" fmla="*/ 5 w 5"/>
                <a:gd name="T93" fmla="*/ 6 h 28"/>
                <a:gd name="T94" fmla="*/ 5 w 5"/>
                <a:gd name="T95" fmla="*/ 6 h 28"/>
                <a:gd name="T96" fmla="*/ 5 w 5"/>
                <a:gd name="T97" fmla="*/ 6 h 28"/>
                <a:gd name="T98" fmla="*/ 5 w 5"/>
                <a:gd name="T99" fmla="*/ 0 h 28"/>
                <a:gd name="T100" fmla="*/ 5 w 5"/>
                <a:gd name="T101" fmla="*/ 0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8"/>
                <a:gd name="T155" fmla="*/ 5 w 5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8">
                  <a:moveTo>
                    <a:pt x="0" y="28"/>
                  </a:move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Freeform 39"/>
            <p:cNvSpPr>
              <a:spLocks/>
            </p:cNvSpPr>
            <p:nvPr/>
          </p:nvSpPr>
          <p:spPr bwMode="auto">
            <a:xfrm>
              <a:off x="4454" y="3062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5 w 5"/>
                <a:gd name="T43" fmla="*/ 17 h 23"/>
                <a:gd name="T44" fmla="*/ 5 w 5"/>
                <a:gd name="T45" fmla="*/ 12 h 23"/>
                <a:gd name="T46" fmla="*/ 5 w 5"/>
                <a:gd name="T47" fmla="*/ 12 h 23"/>
                <a:gd name="T48" fmla="*/ 5 w 5"/>
                <a:gd name="T49" fmla="*/ 12 h 23"/>
                <a:gd name="T50" fmla="*/ 5 w 5"/>
                <a:gd name="T51" fmla="*/ 12 h 23"/>
                <a:gd name="T52" fmla="*/ 5 w 5"/>
                <a:gd name="T53" fmla="*/ 12 h 23"/>
                <a:gd name="T54" fmla="*/ 5 w 5"/>
                <a:gd name="T55" fmla="*/ 12 h 23"/>
                <a:gd name="T56" fmla="*/ 5 w 5"/>
                <a:gd name="T57" fmla="*/ 12 h 23"/>
                <a:gd name="T58" fmla="*/ 5 w 5"/>
                <a:gd name="T59" fmla="*/ 12 h 23"/>
                <a:gd name="T60" fmla="*/ 5 w 5"/>
                <a:gd name="T61" fmla="*/ 12 h 23"/>
                <a:gd name="T62" fmla="*/ 5 w 5"/>
                <a:gd name="T63" fmla="*/ 12 h 23"/>
                <a:gd name="T64" fmla="*/ 5 w 5"/>
                <a:gd name="T65" fmla="*/ 12 h 23"/>
                <a:gd name="T66" fmla="*/ 5 w 5"/>
                <a:gd name="T67" fmla="*/ 12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Freeform 40"/>
            <p:cNvSpPr>
              <a:spLocks/>
            </p:cNvSpPr>
            <p:nvPr/>
          </p:nvSpPr>
          <p:spPr bwMode="auto">
            <a:xfrm>
              <a:off x="4459" y="3039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23 h 23"/>
                <a:gd name="T14" fmla="*/ 0 w 4"/>
                <a:gd name="T15" fmla="*/ 23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4 w 4"/>
                <a:gd name="T25" fmla="*/ 17 h 23"/>
                <a:gd name="T26" fmla="*/ 4 w 4"/>
                <a:gd name="T27" fmla="*/ 17 h 23"/>
                <a:gd name="T28" fmla="*/ 4 w 4"/>
                <a:gd name="T29" fmla="*/ 17 h 23"/>
                <a:gd name="T30" fmla="*/ 4 w 4"/>
                <a:gd name="T31" fmla="*/ 17 h 23"/>
                <a:gd name="T32" fmla="*/ 4 w 4"/>
                <a:gd name="T33" fmla="*/ 17 h 23"/>
                <a:gd name="T34" fmla="*/ 4 w 4"/>
                <a:gd name="T35" fmla="*/ 17 h 23"/>
                <a:gd name="T36" fmla="*/ 4 w 4"/>
                <a:gd name="T37" fmla="*/ 17 h 23"/>
                <a:gd name="T38" fmla="*/ 4 w 4"/>
                <a:gd name="T39" fmla="*/ 17 h 23"/>
                <a:gd name="T40" fmla="*/ 4 w 4"/>
                <a:gd name="T41" fmla="*/ 12 h 23"/>
                <a:gd name="T42" fmla="*/ 4 w 4"/>
                <a:gd name="T43" fmla="*/ 12 h 23"/>
                <a:gd name="T44" fmla="*/ 4 w 4"/>
                <a:gd name="T45" fmla="*/ 12 h 23"/>
                <a:gd name="T46" fmla="*/ 4 w 4"/>
                <a:gd name="T47" fmla="*/ 12 h 23"/>
                <a:gd name="T48" fmla="*/ 4 w 4"/>
                <a:gd name="T49" fmla="*/ 12 h 23"/>
                <a:gd name="T50" fmla="*/ 4 w 4"/>
                <a:gd name="T51" fmla="*/ 12 h 23"/>
                <a:gd name="T52" fmla="*/ 4 w 4"/>
                <a:gd name="T53" fmla="*/ 12 h 23"/>
                <a:gd name="T54" fmla="*/ 4 w 4"/>
                <a:gd name="T55" fmla="*/ 12 h 23"/>
                <a:gd name="T56" fmla="*/ 4 w 4"/>
                <a:gd name="T57" fmla="*/ 12 h 23"/>
                <a:gd name="T58" fmla="*/ 4 w 4"/>
                <a:gd name="T59" fmla="*/ 12 h 23"/>
                <a:gd name="T60" fmla="*/ 4 w 4"/>
                <a:gd name="T61" fmla="*/ 12 h 23"/>
                <a:gd name="T62" fmla="*/ 4 w 4"/>
                <a:gd name="T63" fmla="*/ 12 h 23"/>
                <a:gd name="T64" fmla="*/ 4 w 4"/>
                <a:gd name="T65" fmla="*/ 6 h 23"/>
                <a:gd name="T66" fmla="*/ 4 w 4"/>
                <a:gd name="T67" fmla="*/ 6 h 23"/>
                <a:gd name="T68" fmla="*/ 4 w 4"/>
                <a:gd name="T69" fmla="*/ 6 h 23"/>
                <a:gd name="T70" fmla="*/ 4 w 4"/>
                <a:gd name="T71" fmla="*/ 6 h 23"/>
                <a:gd name="T72" fmla="*/ 4 w 4"/>
                <a:gd name="T73" fmla="*/ 6 h 23"/>
                <a:gd name="T74" fmla="*/ 4 w 4"/>
                <a:gd name="T75" fmla="*/ 6 h 23"/>
                <a:gd name="T76" fmla="*/ 4 w 4"/>
                <a:gd name="T77" fmla="*/ 6 h 23"/>
                <a:gd name="T78" fmla="*/ 4 w 4"/>
                <a:gd name="T79" fmla="*/ 6 h 23"/>
                <a:gd name="T80" fmla="*/ 4 w 4"/>
                <a:gd name="T81" fmla="*/ 6 h 23"/>
                <a:gd name="T82" fmla="*/ 4 w 4"/>
                <a:gd name="T83" fmla="*/ 6 h 23"/>
                <a:gd name="T84" fmla="*/ 4 w 4"/>
                <a:gd name="T85" fmla="*/ 6 h 23"/>
                <a:gd name="T86" fmla="*/ 4 w 4"/>
                <a:gd name="T87" fmla="*/ 6 h 23"/>
                <a:gd name="T88" fmla="*/ 4 w 4"/>
                <a:gd name="T89" fmla="*/ 6 h 23"/>
                <a:gd name="T90" fmla="*/ 4 w 4"/>
                <a:gd name="T91" fmla="*/ 0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Freeform 41"/>
            <p:cNvSpPr>
              <a:spLocks/>
            </p:cNvSpPr>
            <p:nvPr/>
          </p:nvSpPr>
          <p:spPr bwMode="auto">
            <a:xfrm>
              <a:off x="4463" y="3017"/>
              <a:ext cx="10" cy="22"/>
            </a:xfrm>
            <a:custGeom>
              <a:avLst/>
              <a:gdLst>
                <a:gd name="T0" fmla="*/ 0 w 10"/>
                <a:gd name="T1" fmla="*/ 22 h 22"/>
                <a:gd name="T2" fmla="*/ 0 w 10"/>
                <a:gd name="T3" fmla="*/ 22 h 22"/>
                <a:gd name="T4" fmla="*/ 5 w 10"/>
                <a:gd name="T5" fmla="*/ 22 h 22"/>
                <a:gd name="T6" fmla="*/ 5 w 10"/>
                <a:gd name="T7" fmla="*/ 22 h 22"/>
                <a:gd name="T8" fmla="*/ 5 w 10"/>
                <a:gd name="T9" fmla="*/ 22 h 22"/>
                <a:gd name="T10" fmla="*/ 5 w 10"/>
                <a:gd name="T11" fmla="*/ 22 h 22"/>
                <a:gd name="T12" fmla="*/ 5 w 10"/>
                <a:gd name="T13" fmla="*/ 22 h 22"/>
                <a:gd name="T14" fmla="*/ 5 w 10"/>
                <a:gd name="T15" fmla="*/ 17 h 22"/>
                <a:gd name="T16" fmla="*/ 5 w 10"/>
                <a:gd name="T17" fmla="*/ 17 h 22"/>
                <a:gd name="T18" fmla="*/ 5 w 10"/>
                <a:gd name="T19" fmla="*/ 17 h 22"/>
                <a:gd name="T20" fmla="*/ 5 w 10"/>
                <a:gd name="T21" fmla="*/ 17 h 22"/>
                <a:gd name="T22" fmla="*/ 5 w 10"/>
                <a:gd name="T23" fmla="*/ 17 h 22"/>
                <a:gd name="T24" fmla="*/ 5 w 10"/>
                <a:gd name="T25" fmla="*/ 17 h 22"/>
                <a:gd name="T26" fmla="*/ 5 w 10"/>
                <a:gd name="T27" fmla="*/ 17 h 22"/>
                <a:gd name="T28" fmla="*/ 5 w 10"/>
                <a:gd name="T29" fmla="*/ 17 h 22"/>
                <a:gd name="T30" fmla="*/ 5 w 10"/>
                <a:gd name="T31" fmla="*/ 17 h 22"/>
                <a:gd name="T32" fmla="*/ 5 w 10"/>
                <a:gd name="T33" fmla="*/ 17 h 22"/>
                <a:gd name="T34" fmla="*/ 5 w 10"/>
                <a:gd name="T35" fmla="*/ 17 h 22"/>
                <a:gd name="T36" fmla="*/ 5 w 10"/>
                <a:gd name="T37" fmla="*/ 17 h 22"/>
                <a:gd name="T38" fmla="*/ 5 w 10"/>
                <a:gd name="T39" fmla="*/ 17 h 22"/>
                <a:gd name="T40" fmla="*/ 5 w 10"/>
                <a:gd name="T41" fmla="*/ 11 h 22"/>
                <a:gd name="T42" fmla="*/ 5 w 10"/>
                <a:gd name="T43" fmla="*/ 11 h 22"/>
                <a:gd name="T44" fmla="*/ 5 w 10"/>
                <a:gd name="T45" fmla="*/ 11 h 22"/>
                <a:gd name="T46" fmla="*/ 5 w 10"/>
                <a:gd name="T47" fmla="*/ 11 h 22"/>
                <a:gd name="T48" fmla="*/ 5 w 10"/>
                <a:gd name="T49" fmla="*/ 11 h 22"/>
                <a:gd name="T50" fmla="*/ 5 w 10"/>
                <a:gd name="T51" fmla="*/ 11 h 22"/>
                <a:gd name="T52" fmla="*/ 5 w 10"/>
                <a:gd name="T53" fmla="*/ 11 h 22"/>
                <a:gd name="T54" fmla="*/ 5 w 10"/>
                <a:gd name="T55" fmla="*/ 11 h 22"/>
                <a:gd name="T56" fmla="*/ 5 w 10"/>
                <a:gd name="T57" fmla="*/ 11 h 22"/>
                <a:gd name="T58" fmla="*/ 5 w 10"/>
                <a:gd name="T59" fmla="*/ 11 h 22"/>
                <a:gd name="T60" fmla="*/ 5 w 10"/>
                <a:gd name="T61" fmla="*/ 11 h 22"/>
                <a:gd name="T62" fmla="*/ 5 w 10"/>
                <a:gd name="T63" fmla="*/ 11 h 22"/>
                <a:gd name="T64" fmla="*/ 5 w 10"/>
                <a:gd name="T65" fmla="*/ 11 h 22"/>
                <a:gd name="T66" fmla="*/ 5 w 10"/>
                <a:gd name="T67" fmla="*/ 5 h 22"/>
                <a:gd name="T68" fmla="*/ 5 w 10"/>
                <a:gd name="T69" fmla="*/ 5 h 22"/>
                <a:gd name="T70" fmla="*/ 5 w 10"/>
                <a:gd name="T71" fmla="*/ 5 h 22"/>
                <a:gd name="T72" fmla="*/ 5 w 10"/>
                <a:gd name="T73" fmla="*/ 5 h 22"/>
                <a:gd name="T74" fmla="*/ 5 w 10"/>
                <a:gd name="T75" fmla="*/ 5 h 22"/>
                <a:gd name="T76" fmla="*/ 5 w 10"/>
                <a:gd name="T77" fmla="*/ 5 h 22"/>
                <a:gd name="T78" fmla="*/ 5 w 10"/>
                <a:gd name="T79" fmla="*/ 5 h 22"/>
                <a:gd name="T80" fmla="*/ 5 w 10"/>
                <a:gd name="T81" fmla="*/ 5 h 22"/>
                <a:gd name="T82" fmla="*/ 5 w 10"/>
                <a:gd name="T83" fmla="*/ 5 h 22"/>
                <a:gd name="T84" fmla="*/ 5 w 10"/>
                <a:gd name="T85" fmla="*/ 5 h 22"/>
                <a:gd name="T86" fmla="*/ 10 w 10"/>
                <a:gd name="T87" fmla="*/ 5 h 22"/>
                <a:gd name="T88" fmla="*/ 10 w 10"/>
                <a:gd name="T89" fmla="*/ 5 h 22"/>
                <a:gd name="T90" fmla="*/ 10 w 10"/>
                <a:gd name="T91" fmla="*/ 5 h 22"/>
                <a:gd name="T92" fmla="*/ 10 w 10"/>
                <a:gd name="T93" fmla="*/ 0 h 22"/>
                <a:gd name="T94" fmla="*/ 10 w 10"/>
                <a:gd name="T95" fmla="*/ 0 h 22"/>
                <a:gd name="T96" fmla="*/ 10 w 10"/>
                <a:gd name="T97" fmla="*/ 0 h 22"/>
                <a:gd name="T98" fmla="*/ 10 w 10"/>
                <a:gd name="T99" fmla="*/ 0 h 22"/>
                <a:gd name="T100" fmla="*/ 10 w 10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2"/>
                <a:gd name="T155" fmla="*/ 10 w 10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2">
                  <a:moveTo>
                    <a:pt x="0" y="22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Freeform 42"/>
            <p:cNvSpPr>
              <a:spLocks/>
            </p:cNvSpPr>
            <p:nvPr/>
          </p:nvSpPr>
          <p:spPr bwMode="auto">
            <a:xfrm>
              <a:off x="4473" y="3000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5 h 17"/>
                <a:gd name="T48" fmla="*/ 0 w 5"/>
                <a:gd name="T49" fmla="*/ 5 h 17"/>
                <a:gd name="T50" fmla="*/ 0 w 5"/>
                <a:gd name="T51" fmla="*/ 5 h 17"/>
                <a:gd name="T52" fmla="*/ 0 w 5"/>
                <a:gd name="T53" fmla="*/ 5 h 17"/>
                <a:gd name="T54" fmla="*/ 0 w 5"/>
                <a:gd name="T55" fmla="*/ 5 h 17"/>
                <a:gd name="T56" fmla="*/ 0 w 5"/>
                <a:gd name="T57" fmla="*/ 5 h 17"/>
                <a:gd name="T58" fmla="*/ 0 w 5"/>
                <a:gd name="T59" fmla="*/ 5 h 17"/>
                <a:gd name="T60" fmla="*/ 0 w 5"/>
                <a:gd name="T61" fmla="*/ 5 h 17"/>
                <a:gd name="T62" fmla="*/ 0 w 5"/>
                <a:gd name="T63" fmla="*/ 5 h 17"/>
                <a:gd name="T64" fmla="*/ 0 w 5"/>
                <a:gd name="T65" fmla="*/ 5 h 17"/>
                <a:gd name="T66" fmla="*/ 5 w 5"/>
                <a:gd name="T67" fmla="*/ 5 h 17"/>
                <a:gd name="T68" fmla="*/ 5 w 5"/>
                <a:gd name="T69" fmla="*/ 5 h 17"/>
                <a:gd name="T70" fmla="*/ 5 w 5"/>
                <a:gd name="T71" fmla="*/ 5 h 17"/>
                <a:gd name="T72" fmla="*/ 5 w 5"/>
                <a:gd name="T73" fmla="*/ 5 h 17"/>
                <a:gd name="T74" fmla="*/ 5 w 5"/>
                <a:gd name="T75" fmla="*/ 0 h 17"/>
                <a:gd name="T76" fmla="*/ 5 w 5"/>
                <a:gd name="T77" fmla="*/ 0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Freeform 43"/>
            <p:cNvSpPr>
              <a:spLocks/>
            </p:cNvSpPr>
            <p:nvPr/>
          </p:nvSpPr>
          <p:spPr bwMode="auto">
            <a:xfrm>
              <a:off x="4478" y="2977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17 h 23"/>
                <a:gd name="T6" fmla="*/ 0 w 4"/>
                <a:gd name="T7" fmla="*/ 17 h 23"/>
                <a:gd name="T8" fmla="*/ 0 w 4"/>
                <a:gd name="T9" fmla="*/ 17 h 23"/>
                <a:gd name="T10" fmla="*/ 0 w 4"/>
                <a:gd name="T11" fmla="*/ 17 h 23"/>
                <a:gd name="T12" fmla="*/ 0 w 4"/>
                <a:gd name="T13" fmla="*/ 17 h 23"/>
                <a:gd name="T14" fmla="*/ 0 w 4"/>
                <a:gd name="T15" fmla="*/ 17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0 w 4"/>
                <a:gd name="T25" fmla="*/ 17 h 23"/>
                <a:gd name="T26" fmla="*/ 0 w 4"/>
                <a:gd name="T27" fmla="*/ 17 h 23"/>
                <a:gd name="T28" fmla="*/ 0 w 4"/>
                <a:gd name="T29" fmla="*/ 17 h 23"/>
                <a:gd name="T30" fmla="*/ 0 w 4"/>
                <a:gd name="T31" fmla="*/ 17 h 23"/>
                <a:gd name="T32" fmla="*/ 0 w 4"/>
                <a:gd name="T33" fmla="*/ 11 h 23"/>
                <a:gd name="T34" fmla="*/ 0 w 4"/>
                <a:gd name="T35" fmla="*/ 11 h 23"/>
                <a:gd name="T36" fmla="*/ 0 w 4"/>
                <a:gd name="T37" fmla="*/ 11 h 23"/>
                <a:gd name="T38" fmla="*/ 0 w 4"/>
                <a:gd name="T39" fmla="*/ 11 h 23"/>
                <a:gd name="T40" fmla="*/ 0 w 4"/>
                <a:gd name="T41" fmla="*/ 11 h 23"/>
                <a:gd name="T42" fmla="*/ 0 w 4"/>
                <a:gd name="T43" fmla="*/ 11 h 23"/>
                <a:gd name="T44" fmla="*/ 0 w 4"/>
                <a:gd name="T45" fmla="*/ 11 h 23"/>
                <a:gd name="T46" fmla="*/ 0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5 h 23"/>
                <a:gd name="T66" fmla="*/ 4 w 4"/>
                <a:gd name="T67" fmla="*/ 5 h 23"/>
                <a:gd name="T68" fmla="*/ 4 w 4"/>
                <a:gd name="T69" fmla="*/ 5 h 23"/>
                <a:gd name="T70" fmla="*/ 4 w 4"/>
                <a:gd name="T71" fmla="*/ 5 h 23"/>
                <a:gd name="T72" fmla="*/ 4 w 4"/>
                <a:gd name="T73" fmla="*/ 5 h 23"/>
                <a:gd name="T74" fmla="*/ 4 w 4"/>
                <a:gd name="T75" fmla="*/ 5 h 23"/>
                <a:gd name="T76" fmla="*/ 4 w 4"/>
                <a:gd name="T77" fmla="*/ 5 h 23"/>
                <a:gd name="T78" fmla="*/ 4 w 4"/>
                <a:gd name="T79" fmla="*/ 5 h 23"/>
                <a:gd name="T80" fmla="*/ 4 w 4"/>
                <a:gd name="T81" fmla="*/ 5 h 23"/>
                <a:gd name="T82" fmla="*/ 4 w 4"/>
                <a:gd name="T83" fmla="*/ 5 h 23"/>
                <a:gd name="T84" fmla="*/ 4 w 4"/>
                <a:gd name="T85" fmla="*/ 5 h 23"/>
                <a:gd name="T86" fmla="*/ 4 w 4"/>
                <a:gd name="T87" fmla="*/ 5 h 23"/>
                <a:gd name="T88" fmla="*/ 4 w 4"/>
                <a:gd name="T89" fmla="*/ 5 h 23"/>
                <a:gd name="T90" fmla="*/ 4 w 4"/>
                <a:gd name="T91" fmla="*/ 5 h 23"/>
                <a:gd name="T92" fmla="*/ 4 w 4"/>
                <a:gd name="T93" fmla="*/ 5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Freeform 44"/>
            <p:cNvSpPr>
              <a:spLocks/>
            </p:cNvSpPr>
            <p:nvPr/>
          </p:nvSpPr>
          <p:spPr bwMode="auto">
            <a:xfrm>
              <a:off x="4482" y="2960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7 h 17"/>
                <a:gd name="T26" fmla="*/ 0 w 5"/>
                <a:gd name="T27" fmla="*/ 17 h 17"/>
                <a:gd name="T28" fmla="*/ 5 w 5"/>
                <a:gd name="T29" fmla="*/ 11 h 17"/>
                <a:gd name="T30" fmla="*/ 5 w 5"/>
                <a:gd name="T31" fmla="*/ 11 h 17"/>
                <a:gd name="T32" fmla="*/ 5 w 5"/>
                <a:gd name="T33" fmla="*/ 11 h 17"/>
                <a:gd name="T34" fmla="*/ 5 w 5"/>
                <a:gd name="T35" fmla="*/ 11 h 17"/>
                <a:gd name="T36" fmla="*/ 5 w 5"/>
                <a:gd name="T37" fmla="*/ 11 h 17"/>
                <a:gd name="T38" fmla="*/ 5 w 5"/>
                <a:gd name="T39" fmla="*/ 11 h 17"/>
                <a:gd name="T40" fmla="*/ 5 w 5"/>
                <a:gd name="T41" fmla="*/ 11 h 17"/>
                <a:gd name="T42" fmla="*/ 5 w 5"/>
                <a:gd name="T43" fmla="*/ 11 h 17"/>
                <a:gd name="T44" fmla="*/ 5 w 5"/>
                <a:gd name="T45" fmla="*/ 11 h 17"/>
                <a:gd name="T46" fmla="*/ 5 w 5"/>
                <a:gd name="T47" fmla="*/ 11 h 17"/>
                <a:gd name="T48" fmla="*/ 5 w 5"/>
                <a:gd name="T49" fmla="*/ 11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5 h 17"/>
                <a:gd name="T64" fmla="*/ 5 w 5"/>
                <a:gd name="T65" fmla="*/ 5 h 17"/>
                <a:gd name="T66" fmla="*/ 5 w 5"/>
                <a:gd name="T67" fmla="*/ 5 h 17"/>
                <a:gd name="T68" fmla="*/ 5 w 5"/>
                <a:gd name="T69" fmla="*/ 5 h 17"/>
                <a:gd name="T70" fmla="*/ 5 w 5"/>
                <a:gd name="T71" fmla="*/ 5 h 17"/>
                <a:gd name="T72" fmla="*/ 5 w 5"/>
                <a:gd name="T73" fmla="*/ 5 h 17"/>
                <a:gd name="T74" fmla="*/ 5 w 5"/>
                <a:gd name="T75" fmla="*/ 5 h 17"/>
                <a:gd name="T76" fmla="*/ 5 w 5"/>
                <a:gd name="T77" fmla="*/ 5 h 17"/>
                <a:gd name="T78" fmla="*/ 5 w 5"/>
                <a:gd name="T79" fmla="*/ 5 h 17"/>
                <a:gd name="T80" fmla="*/ 5 w 5"/>
                <a:gd name="T81" fmla="*/ 5 h 17"/>
                <a:gd name="T82" fmla="*/ 5 w 5"/>
                <a:gd name="T83" fmla="*/ 5 h 17"/>
                <a:gd name="T84" fmla="*/ 5 w 5"/>
                <a:gd name="T85" fmla="*/ 5 h 17"/>
                <a:gd name="T86" fmla="*/ 5 w 5"/>
                <a:gd name="T87" fmla="*/ 5 h 17"/>
                <a:gd name="T88" fmla="*/ 5 w 5"/>
                <a:gd name="T89" fmla="*/ 5 h 17"/>
                <a:gd name="T90" fmla="*/ 5 w 5"/>
                <a:gd name="T91" fmla="*/ 5 h 17"/>
                <a:gd name="T92" fmla="*/ 5 w 5"/>
                <a:gd name="T93" fmla="*/ 5 h 17"/>
                <a:gd name="T94" fmla="*/ 5 w 5"/>
                <a:gd name="T95" fmla="*/ 5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8" name="Freeform 45"/>
            <p:cNvSpPr>
              <a:spLocks/>
            </p:cNvSpPr>
            <p:nvPr/>
          </p:nvSpPr>
          <p:spPr bwMode="auto">
            <a:xfrm>
              <a:off x="4487" y="2948"/>
              <a:ext cx="10" cy="12"/>
            </a:xfrm>
            <a:custGeom>
              <a:avLst/>
              <a:gdLst>
                <a:gd name="T0" fmla="*/ 0 w 10"/>
                <a:gd name="T1" fmla="*/ 12 h 12"/>
                <a:gd name="T2" fmla="*/ 0 w 10"/>
                <a:gd name="T3" fmla="*/ 12 h 12"/>
                <a:gd name="T4" fmla="*/ 0 w 10"/>
                <a:gd name="T5" fmla="*/ 12 h 12"/>
                <a:gd name="T6" fmla="*/ 0 w 10"/>
                <a:gd name="T7" fmla="*/ 12 h 12"/>
                <a:gd name="T8" fmla="*/ 0 w 10"/>
                <a:gd name="T9" fmla="*/ 12 h 12"/>
                <a:gd name="T10" fmla="*/ 5 w 10"/>
                <a:gd name="T11" fmla="*/ 12 h 12"/>
                <a:gd name="T12" fmla="*/ 5 w 10"/>
                <a:gd name="T13" fmla="*/ 12 h 12"/>
                <a:gd name="T14" fmla="*/ 5 w 10"/>
                <a:gd name="T15" fmla="*/ 12 h 12"/>
                <a:gd name="T16" fmla="*/ 5 w 10"/>
                <a:gd name="T17" fmla="*/ 12 h 12"/>
                <a:gd name="T18" fmla="*/ 5 w 10"/>
                <a:gd name="T19" fmla="*/ 12 h 12"/>
                <a:gd name="T20" fmla="*/ 5 w 10"/>
                <a:gd name="T21" fmla="*/ 12 h 12"/>
                <a:gd name="T22" fmla="*/ 5 w 10"/>
                <a:gd name="T23" fmla="*/ 12 h 12"/>
                <a:gd name="T24" fmla="*/ 5 w 10"/>
                <a:gd name="T25" fmla="*/ 12 h 12"/>
                <a:gd name="T26" fmla="*/ 5 w 10"/>
                <a:gd name="T27" fmla="*/ 12 h 12"/>
                <a:gd name="T28" fmla="*/ 5 w 10"/>
                <a:gd name="T29" fmla="*/ 12 h 12"/>
                <a:gd name="T30" fmla="*/ 5 w 10"/>
                <a:gd name="T31" fmla="*/ 12 h 12"/>
                <a:gd name="T32" fmla="*/ 5 w 10"/>
                <a:gd name="T33" fmla="*/ 12 h 12"/>
                <a:gd name="T34" fmla="*/ 5 w 10"/>
                <a:gd name="T35" fmla="*/ 6 h 12"/>
                <a:gd name="T36" fmla="*/ 5 w 10"/>
                <a:gd name="T37" fmla="*/ 6 h 12"/>
                <a:gd name="T38" fmla="*/ 5 w 10"/>
                <a:gd name="T39" fmla="*/ 6 h 12"/>
                <a:gd name="T40" fmla="*/ 5 w 10"/>
                <a:gd name="T41" fmla="*/ 6 h 12"/>
                <a:gd name="T42" fmla="*/ 5 w 10"/>
                <a:gd name="T43" fmla="*/ 6 h 12"/>
                <a:gd name="T44" fmla="*/ 5 w 10"/>
                <a:gd name="T45" fmla="*/ 6 h 12"/>
                <a:gd name="T46" fmla="*/ 5 w 10"/>
                <a:gd name="T47" fmla="*/ 6 h 12"/>
                <a:gd name="T48" fmla="*/ 5 w 10"/>
                <a:gd name="T49" fmla="*/ 6 h 12"/>
                <a:gd name="T50" fmla="*/ 5 w 10"/>
                <a:gd name="T51" fmla="*/ 6 h 12"/>
                <a:gd name="T52" fmla="*/ 5 w 10"/>
                <a:gd name="T53" fmla="*/ 6 h 12"/>
                <a:gd name="T54" fmla="*/ 5 w 10"/>
                <a:gd name="T55" fmla="*/ 6 h 12"/>
                <a:gd name="T56" fmla="*/ 5 w 10"/>
                <a:gd name="T57" fmla="*/ 6 h 12"/>
                <a:gd name="T58" fmla="*/ 5 w 10"/>
                <a:gd name="T59" fmla="*/ 6 h 12"/>
                <a:gd name="T60" fmla="*/ 5 w 10"/>
                <a:gd name="T61" fmla="*/ 6 h 12"/>
                <a:gd name="T62" fmla="*/ 5 w 10"/>
                <a:gd name="T63" fmla="*/ 6 h 12"/>
                <a:gd name="T64" fmla="*/ 5 w 10"/>
                <a:gd name="T65" fmla="*/ 6 h 12"/>
                <a:gd name="T66" fmla="*/ 5 w 10"/>
                <a:gd name="T67" fmla="*/ 6 h 12"/>
                <a:gd name="T68" fmla="*/ 5 w 10"/>
                <a:gd name="T69" fmla="*/ 6 h 12"/>
                <a:gd name="T70" fmla="*/ 5 w 10"/>
                <a:gd name="T71" fmla="*/ 6 h 12"/>
                <a:gd name="T72" fmla="*/ 5 w 10"/>
                <a:gd name="T73" fmla="*/ 6 h 12"/>
                <a:gd name="T74" fmla="*/ 5 w 10"/>
                <a:gd name="T75" fmla="*/ 0 h 12"/>
                <a:gd name="T76" fmla="*/ 5 w 10"/>
                <a:gd name="T77" fmla="*/ 0 h 12"/>
                <a:gd name="T78" fmla="*/ 5 w 10"/>
                <a:gd name="T79" fmla="*/ 0 h 12"/>
                <a:gd name="T80" fmla="*/ 5 w 10"/>
                <a:gd name="T81" fmla="*/ 0 h 12"/>
                <a:gd name="T82" fmla="*/ 5 w 10"/>
                <a:gd name="T83" fmla="*/ 0 h 12"/>
                <a:gd name="T84" fmla="*/ 5 w 10"/>
                <a:gd name="T85" fmla="*/ 0 h 12"/>
                <a:gd name="T86" fmla="*/ 5 w 10"/>
                <a:gd name="T87" fmla="*/ 0 h 12"/>
                <a:gd name="T88" fmla="*/ 5 w 10"/>
                <a:gd name="T89" fmla="*/ 0 h 12"/>
                <a:gd name="T90" fmla="*/ 10 w 10"/>
                <a:gd name="T91" fmla="*/ 0 h 12"/>
                <a:gd name="T92" fmla="*/ 10 w 10"/>
                <a:gd name="T93" fmla="*/ 0 h 12"/>
                <a:gd name="T94" fmla="*/ 10 w 10"/>
                <a:gd name="T95" fmla="*/ 0 h 12"/>
                <a:gd name="T96" fmla="*/ 10 w 10"/>
                <a:gd name="T97" fmla="*/ 0 h 12"/>
                <a:gd name="T98" fmla="*/ 10 w 10"/>
                <a:gd name="T99" fmla="*/ 0 h 12"/>
                <a:gd name="T100" fmla="*/ 10 w 10"/>
                <a:gd name="T101" fmla="*/ 0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12"/>
                <a:gd name="T155" fmla="*/ 10 w 10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12">
                  <a:moveTo>
                    <a:pt x="0" y="12"/>
                  </a:move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9" name="Freeform 46"/>
            <p:cNvSpPr>
              <a:spLocks/>
            </p:cNvSpPr>
            <p:nvPr/>
          </p:nvSpPr>
          <p:spPr bwMode="auto">
            <a:xfrm>
              <a:off x="4497" y="2937"/>
              <a:ext cx="4" cy="11"/>
            </a:xfrm>
            <a:custGeom>
              <a:avLst/>
              <a:gdLst>
                <a:gd name="T0" fmla="*/ 0 w 4"/>
                <a:gd name="T1" fmla="*/ 11 h 11"/>
                <a:gd name="T2" fmla="*/ 0 w 4"/>
                <a:gd name="T3" fmla="*/ 11 h 11"/>
                <a:gd name="T4" fmla="*/ 0 w 4"/>
                <a:gd name="T5" fmla="*/ 11 h 11"/>
                <a:gd name="T6" fmla="*/ 0 w 4"/>
                <a:gd name="T7" fmla="*/ 11 h 11"/>
                <a:gd name="T8" fmla="*/ 0 w 4"/>
                <a:gd name="T9" fmla="*/ 11 h 11"/>
                <a:gd name="T10" fmla="*/ 0 w 4"/>
                <a:gd name="T11" fmla="*/ 11 h 11"/>
                <a:gd name="T12" fmla="*/ 0 w 4"/>
                <a:gd name="T13" fmla="*/ 11 h 11"/>
                <a:gd name="T14" fmla="*/ 0 w 4"/>
                <a:gd name="T15" fmla="*/ 11 h 11"/>
                <a:gd name="T16" fmla="*/ 0 w 4"/>
                <a:gd name="T17" fmla="*/ 11 h 11"/>
                <a:gd name="T18" fmla="*/ 0 w 4"/>
                <a:gd name="T19" fmla="*/ 6 h 11"/>
                <a:gd name="T20" fmla="*/ 0 w 4"/>
                <a:gd name="T21" fmla="*/ 6 h 11"/>
                <a:gd name="T22" fmla="*/ 0 w 4"/>
                <a:gd name="T23" fmla="*/ 6 h 11"/>
                <a:gd name="T24" fmla="*/ 0 w 4"/>
                <a:gd name="T25" fmla="*/ 6 h 11"/>
                <a:gd name="T26" fmla="*/ 0 w 4"/>
                <a:gd name="T27" fmla="*/ 6 h 11"/>
                <a:gd name="T28" fmla="*/ 0 w 4"/>
                <a:gd name="T29" fmla="*/ 6 h 11"/>
                <a:gd name="T30" fmla="*/ 0 w 4"/>
                <a:gd name="T31" fmla="*/ 6 h 11"/>
                <a:gd name="T32" fmla="*/ 0 w 4"/>
                <a:gd name="T33" fmla="*/ 6 h 11"/>
                <a:gd name="T34" fmla="*/ 0 w 4"/>
                <a:gd name="T35" fmla="*/ 6 h 11"/>
                <a:gd name="T36" fmla="*/ 0 w 4"/>
                <a:gd name="T37" fmla="*/ 6 h 11"/>
                <a:gd name="T38" fmla="*/ 0 w 4"/>
                <a:gd name="T39" fmla="*/ 6 h 11"/>
                <a:gd name="T40" fmla="*/ 0 w 4"/>
                <a:gd name="T41" fmla="*/ 6 h 11"/>
                <a:gd name="T42" fmla="*/ 0 w 4"/>
                <a:gd name="T43" fmla="*/ 6 h 11"/>
                <a:gd name="T44" fmla="*/ 0 w 4"/>
                <a:gd name="T45" fmla="*/ 6 h 11"/>
                <a:gd name="T46" fmla="*/ 0 w 4"/>
                <a:gd name="T47" fmla="*/ 6 h 11"/>
                <a:gd name="T48" fmla="*/ 0 w 4"/>
                <a:gd name="T49" fmla="*/ 6 h 11"/>
                <a:gd name="T50" fmla="*/ 0 w 4"/>
                <a:gd name="T51" fmla="*/ 6 h 11"/>
                <a:gd name="T52" fmla="*/ 0 w 4"/>
                <a:gd name="T53" fmla="*/ 6 h 11"/>
                <a:gd name="T54" fmla="*/ 0 w 4"/>
                <a:gd name="T55" fmla="*/ 6 h 11"/>
                <a:gd name="T56" fmla="*/ 0 w 4"/>
                <a:gd name="T57" fmla="*/ 6 h 11"/>
                <a:gd name="T58" fmla="*/ 0 w 4"/>
                <a:gd name="T59" fmla="*/ 6 h 11"/>
                <a:gd name="T60" fmla="*/ 0 w 4"/>
                <a:gd name="T61" fmla="*/ 6 h 11"/>
                <a:gd name="T62" fmla="*/ 0 w 4"/>
                <a:gd name="T63" fmla="*/ 6 h 11"/>
                <a:gd name="T64" fmla="*/ 0 w 4"/>
                <a:gd name="T65" fmla="*/ 6 h 11"/>
                <a:gd name="T66" fmla="*/ 0 w 4"/>
                <a:gd name="T67" fmla="*/ 0 h 11"/>
                <a:gd name="T68" fmla="*/ 0 w 4"/>
                <a:gd name="T69" fmla="*/ 0 h 11"/>
                <a:gd name="T70" fmla="*/ 0 w 4"/>
                <a:gd name="T71" fmla="*/ 0 h 11"/>
                <a:gd name="T72" fmla="*/ 4 w 4"/>
                <a:gd name="T73" fmla="*/ 0 h 11"/>
                <a:gd name="T74" fmla="*/ 4 w 4"/>
                <a:gd name="T75" fmla="*/ 0 h 11"/>
                <a:gd name="T76" fmla="*/ 4 w 4"/>
                <a:gd name="T77" fmla="*/ 0 h 11"/>
                <a:gd name="T78" fmla="*/ 4 w 4"/>
                <a:gd name="T79" fmla="*/ 0 h 11"/>
                <a:gd name="T80" fmla="*/ 4 w 4"/>
                <a:gd name="T81" fmla="*/ 0 h 11"/>
                <a:gd name="T82" fmla="*/ 4 w 4"/>
                <a:gd name="T83" fmla="*/ 0 h 11"/>
                <a:gd name="T84" fmla="*/ 4 w 4"/>
                <a:gd name="T85" fmla="*/ 0 h 11"/>
                <a:gd name="T86" fmla="*/ 4 w 4"/>
                <a:gd name="T87" fmla="*/ 0 h 11"/>
                <a:gd name="T88" fmla="*/ 4 w 4"/>
                <a:gd name="T89" fmla="*/ 0 h 11"/>
                <a:gd name="T90" fmla="*/ 4 w 4"/>
                <a:gd name="T91" fmla="*/ 0 h 11"/>
                <a:gd name="T92" fmla="*/ 4 w 4"/>
                <a:gd name="T93" fmla="*/ 0 h 11"/>
                <a:gd name="T94" fmla="*/ 4 w 4"/>
                <a:gd name="T95" fmla="*/ 0 h 11"/>
                <a:gd name="T96" fmla="*/ 4 w 4"/>
                <a:gd name="T97" fmla="*/ 0 h 11"/>
                <a:gd name="T98" fmla="*/ 4 w 4"/>
                <a:gd name="T99" fmla="*/ 0 h 11"/>
                <a:gd name="T100" fmla="*/ 4 w 4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1"/>
                <a:gd name="T155" fmla="*/ 4 w 4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0" name="Freeform 47"/>
            <p:cNvSpPr>
              <a:spLocks/>
            </p:cNvSpPr>
            <p:nvPr/>
          </p:nvSpPr>
          <p:spPr bwMode="auto">
            <a:xfrm>
              <a:off x="4501" y="2926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11 h 11"/>
                <a:gd name="T8" fmla="*/ 0 w 5"/>
                <a:gd name="T9" fmla="*/ 11 h 11"/>
                <a:gd name="T10" fmla="*/ 0 w 5"/>
                <a:gd name="T11" fmla="*/ 11 h 11"/>
                <a:gd name="T12" fmla="*/ 0 w 5"/>
                <a:gd name="T13" fmla="*/ 11 h 11"/>
                <a:gd name="T14" fmla="*/ 0 w 5"/>
                <a:gd name="T15" fmla="*/ 11 h 11"/>
                <a:gd name="T16" fmla="*/ 0 w 5"/>
                <a:gd name="T17" fmla="*/ 11 h 11"/>
                <a:gd name="T18" fmla="*/ 0 w 5"/>
                <a:gd name="T19" fmla="*/ 11 h 11"/>
                <a:gd name="T20" fmla="*/ 0 w 5"/>
                <a:gd name="T21" fmla="*/ 5 h 11"/>
                <a:gd name="T22" fmla="*/ 0 w 5"/>
                <a:gd name="T23" fmla="*/ 5 h 11"/>
                <a:gd name="T24" fmla="*/ 0 w 5"/>
                <a:gd name="T25" fmla="*/ 5 h 11"/>
                <a:gd name="T26" fmla="*/ 0 w 5"/>
                <a:gd name="T27" fmla="*/ 5 h 11"/>
                <a:gd name="T28" fmla="*/ 0 w 5"/>
                <a:gd name="T29" fmla="*/ 5 h 11"/>
                <a:gd name="T30" fmla="*/ 0 w 5"/>
                <a:gd name="T31" fmla="*/ 5 h 11"/>
                <a:gd name="T32" fmla="*/ 0 w 5"/>
                <a:gd name="T33" fmla="*/ 5 h 11"/>
                <a:gd name="T34" fmla="*/ 0 w 5"/>
                <a:gd name="T35" fmla="*/ 5 h 11"/>
                <a:gd name="T36" fmla="*/ 0 w 5"/>
                <a:gd name="T37" fmla="*/ 5 h 11"/>
                <a:gd name="T38" fmla="*/ 0 w 5"/>
                <a:gd name="T39" fmla="*/ 5 h 11"/>
                <a:gd name="T40" fmla="*/ 0 w 5"/>
                <a:gd name="T41" fmla="*/ 5 h 11"/>
                <a:gd name="T42" fmla="*/ 0 w 5"/>
                <a:gd name="T43" fmla="*/ 5 h 11"/>
                <a:gd name="T44" fmla="*/ 0 w 5"/>
                <a:gd name="T45" fmla="*/ 5 h 11"/>
                <a:gd name="T46" fmla="*/ 0 w 5"/>
                <a:gd name="T47" fmla="*/ 5 h 11"/>
                <a:gd name="T48" fmla="*/ 0 w 5"/>
                <a:gd name="T49" fmla="*/ 5 h 11"/>
                <a:gd name="T50" fmla="*/ 0 w 5"/>
                <a:gd name="T51" fmla="*/ 5 h 11"/>
                <a:gd name="T52" fmla="*/ 5 w 5"/>
                <a:gd name="T53" fmla="*/ 5 h 11"/>
                <a:gd name="T54" fmla="*/ 5 w 5"/>
                <a:gd name="T55" fmla="*/ 5 h 11"/>
                <a:gd name="T56" fmla="*/ 5 w 5"/>
                <a:gd name="T57" fmla="*/ 5 h 11"/>
                <a:gd name="T58" fmla="*/ 5 w 5"/>
                <a:gd name="T59" fmla="*/ 5 h 11"/>
                <a:gd name="T60" fmla="*/ 5 w 5"/>
                <a:gd name="T61" fmla="*/ 5 h 11"/>
                <a:gd name="T62" fmla="*/ 5 w 5"/>
                <a:gd name="T63" fmla="*/ 5 h 11"/>
                <a:gd name="T64" fmla="*/ 5 w 5"/>
                <a:gd name="T65" fmla="*/ 5 h 11"/>
                <a:gd name="T66" fmla="*/ 5 w 5"/>
                <a:gd name="T67" fmla="*/ 5 h 11"/>
                <a:gd name="T68" fmla="*/ 5 w 5"/>
                <a:gd name="T69" fmla="*/ 5 h 11"/>
                <a:gd name="T70" fmla="*/ 5 w 5"/>
                <a:gd name="T71" fmla="*/ 5 h 11"/>
                <a:gd name="T72" fmla="*/ 5 w 5"/>
                <a:gd name="T73" fmla="*/ 5 h 11"/>
                <a:gd name="T74" fmla="*/ 5 w 5"/>
                <a:gd name="T75" fmla="*/ 5 h 11"/>
                <a:gd name="T76" fmla="*/ 5 w 5"/>
                <a:gd name="T77" fmla="*/ 5 h 11"/>
                <a:gd name="T78" fmla="*/ 5 w 5"/>
                <a:gd name="T79" fmla="*/ 5 h 11"/>
                <a:gd name="T80" fmla="*/ 5 w 5"/>
                <a:gd name="T81" fmla="*/ 5 h 11"/>
                <a:gd name="T82" fmla="*/ 5 w 5"/>
                <a:gd name="T83" fmla="*/ 5 h 11"/>
                <a:gd name="T84" fmla="*/ 5 w 5"/>
                <a:gd name="T85" fmla="*/ 0 h 11"/>
                <a:gd name="T86" fmla="*/ 5 w 5"/>
                <a:gd name="T87" fmla="*/ 0 h 11"/>
                <a:gd name="T88" fmla="*/ 5 w 5"/>
                <a:gd name="T89" fmla="*/ 0 h 11"/>
                <a:gd name="T90" fmla="*/ 5 w 5"/>
                <a:gd name="T91" fmla="*/ 0 h 11"/>
                <a:gd name="T92" fmla="*/ 5 w 5"/>
                <a:gd name="T93" fmla="*/ 0 h 11"/>
                <a:gd name="T94" fmla="*/ 5 w 5"/>
                <a:gd name="T95" fmla="*/ 0 h 11"/>
                <a:gd name="T96" fmla="*/ 5 w 5"/>
                <a:gd name="T97" fmla="*/ 0 h 11"/>
                <a:gd name="T98" fmla="*/ 5 w 5"/>
                <a:gd name="T99" fmla="*/ 0 h 11"/>
                <a:gd name="T100" fmla="*/ 5 w 5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1" name="Freeform 48"/>
            <p:cNvSpPr>
              <a:spLocks/>
            </p:cNvSpPr>
            <p:nvPr/>
          </p:nvSpPr>
          <p:spPr bwMode="auto">
            <a:xfrm>
              <a:off x="4506" y="2920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0 w 5"/>
                <a:gd name="T33" fmla="*/ 6 h 6"/>
                <a:gd name="T34" fmla="*/ 5 w 5"/>
                <a:gd name="T35" fmla="*/ 6 h 6"/>
                <a:gd name="T36" fmla="*/ 5 w 5"/>
                <a:gd name="T37" fmla="*/ 6 h 6"/>
                <a:gd name="T38" fmla="*/ 5 w 5"/>
                <a:gd name="T39" fmla="*/ 6 h 6"/>
                <a:gd name="T40" fmla="*/ 5 w 5"/>
                <a:gd name="T41" fmla="*/ 6 h 6"/>
                <a:gd name="T42" fmla="*/ 5 w 5"/>
                <a:gd name="T43" fmla="*/ 6 h 6"/>
                <a:gd name="T44" fmla="*/ 5 w 5"/>
                <a:gd name="T45" fmla="*/ 6 h 6"/>
                <a:gd name="T46" fmla="*/ 5 w 5"/>
                <a:gd name="T47" fmla="*/ 6 h 6"/>
                <a:gd name="T48" fmla="*/ 5 w 5"/>
                <a:gd name="T49" fmla="*/ 6 h 6"/>
                <a:gd name="T50" fmla="*/ 5 w 5"/>
                <a:gd name="T51" fmla="*/ 6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2" name="Freeform 49"/>
            <p:cNvSpPr>
              <a:spLocks/>
            </p:cNvSpPr>
            <p:nvPr/>
          </p:nvSpPr>
          <p:spPr bwMode="auto">
            <a:xfrm>
              <a:off x="4511" y="2920"/>
              <a:ext cx="9" cy="1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0 w 9"/>
                <a:gd name="T5" fmla="*/ 0 h 1"/>
                <a:gd name="T6" fmla="*/ 0 w 9"/>
                <a:gd name="T7" fmla="*/ 0 h 1"/>
                <a:gd name="T8" fmla="*/ 0 w 9"/>
                <a:gd name="T9" fmla="*/ 0 h 1"/>
                <a:gd name="T10" fmla="*/ 0 w 9"/>
                <a:gd name="T11" fmla="*/ 0 h 1"/>
                <a:gd name="T12" fmla="*/ 0 w 9"/>
                <a:gd name="T13" fmla="*/ 0 h 1"/>
                <a:gd name="T14" fmla="*/ 5 w 9"/>
                <a:gd name="T15" fmla="*/ 0 h 1"/>
                <a:gd name="T16" fmla="*/ 5 w 9"/>
                <a:gd name="T17" fmla="*/ 0 h 1"/>
                <a:gd name="T18" fmla="*/ 5 w 9"/>
                <a:gd name="T19" fmla="*/ 0 h 1"/>
                <a:gd name="T20" fmla="*/ 5 w 9"/>
                <a:gd name="T21" fmla="*/ 0 h 1"/>
                <a:gd name="T22" fmla="*/ 5 w 9"/>
                <a:gd name="T23" fmla="*/ 0 h 1"/>
                <a:gd name="T24" fmla="*/ 5 w 9"/>
                <a:gd name="T25" fmla="*/ 0 h 1"/>
                <a:gd name="T26" fmla="*/ 5 w 9"/>
                <a:gd name="T27" fmla="*/ 0 h 1"/>
                <a:gd name="T28" fmla="*/ 5 w 9"/>
                <a:gd name="T29" fmla="*/ 0 h 1"/>
                <a:gd name="T30" fmla="*/ 5 w 9"/>
                <a:gd name="T31" fmla="*/ 0 h 1"/>
                <a:gd name="T32" fmla="*/ 5 w 9"/>
                <a:gd name="T33" fmla="*/ 0 h 1"/>
                <a:gd name="T34" fmla="*/ 5 w 9"/>
                <a:gd name="T35" fmla="*/ 0 h 1"/>
                <a:gd name="T36" fmla="*/ 5 w 9"/>
                <a:gd name="T37" fmla="*/ 0 h 1"/>
                <a:gd name="T38" fmla="*/ 5 w 9"/>
                <a:gd name="T39" fmla="*/ 0 h 1"/>
                <a:gd name="T40" fmla="*/ 5 w 9"/>
                <a:gd name="T41" fmla="*/ 0 h 1"/>
                <a:gd name="T42" fmla="*/ 5 w 9"/>
                <a:gd name="T43" fmla="*/ 0 h 1"/>
                <a:gd name="T44" fmla="*/ 5 w 9"/>
                <a:gd name="T45" fmla="*/ 0 h 1"/>
                <a:gd name="T46" fmla="*/ 5 w 9"/>
                <a:gd name="T47" fmla="*/ 0 h 1"/>
                <a:gd name="T48" fmla="*/ 5 w 9"/>
                <a:gd name="T49" fmla="*/ 0 h 1"/>
                <a:gd name="T50" fmla="*/ 5 w 9"/>
                <a:gd name="T51" fmla="*/ 0 h 1"/>
                <a:gd name="T52" fmla="*/ 5 w 9"/>
                <a:gd name="T53" fmla="*/ 0 h 1"/>
                <a:gd name="T54" fmla="*/ 5 w 9"/>
                <a:gd name="T55" fmla="*/ 0 h 1"/>
                <a:gd name="T56" fmla="*/ 5 w 9"/>
                <a:gd name="T57" fmla="*/ 0 h 1"/>
                <a:gd name="T58" fmla="*/ 5 w 9"/>
                <a:gd name="T59" fmla="*/ 0 h 1"/>
                <a:gd name="T60" fmla="*/ 5 w 9"/>
                <a:gd name="T61" fmla="*/ 0 h 1"/>
                <a:gd name="T62" fmla="*/ 5 w 9"/>
                <a:gd name="T63" fmla="*/ 0 h 1"/>
                <a:gd name="T64" fmla="*/ 5 w 9"/>
                <a:gd name="T65" fmla="*/ 0 h 1"/>
                <a:gd name="T66" fmla="*/ 5 w 9"/>
                <a:gd name="T67" fmla="*/ 0 h 1"/>
                <a:gd name="T68" fmla="*/ 5 w 9"/>
                <a:gd name="T69" fmla="*/ 0 h 1"/>
                <a:gd name="T70" fmla="*/ 5 w 9"/>
                <a:gd name="T71" fmla="*/ 0 h 1"/>
                <a:gd name="T72" fmla="*/ 5 w 9"/>
                <a:gd name="T73" fmla="*/ 0 h 1"/>
                <a:gd name="T74" fmla="*/ 5 w 9"/>
                <a:gd name="T75" fmla="*/ 0 h 1"/>
                <a:gd name="T76" fmla="*/ 5 w 9"/>
                <a:gd name="T77" fmla="*/ 0 h 1"/>
                <a:gd name="T78" fmla="*/ 5 w 9"/>
                <a:gd name="T79" fmla="*/ 0 h 1"/>
                <a:gd name="T80" fmla="*/ 5 w 9"/>
                <a:gd name="T81" fmla="*/ 0 h 1"/>
                <a:gd name="T82" fmla="*/ 5 w 9"/>
                <a:gd name="T83" fmla="*/ 0 h 1"/>
                <a:gd name="T84" fmla="*/ 5 w 9"/>
                <a:gd name="T85" fmla="*/ 0 h 1"/>
                <a:gd name="T86" fmla="*/ 5 w 9"/>
                <a:gd name="T87" fmla="*/ 0 h 1"/>
                <a:gd name="T88" fmla="*/ 5 w 9"/>
                <a:gd name="T89" fmla="*/ 0 h 1"/>
                <a:gd name="T90" fmla="*/ 5 w 9"/>
                <a:gd name="T91" fmla="*/ 0 h 1"/>
                <a:gd name="T92" fmla="*/ 5 w 9"/>
                <a:gd name="T93" fmla="*/ 0 h 1"/>
                <a:gd name="T94" fmla="*/ 5 w 9"/>
                <a:gd name="T95" fmla="*/ 0 h 1"/>
                <a:gd name="T96" fmla="*/ 9 w 9"/>
                <a:gd name="T97" fmla="*/ 0 h 1"/>
                <a:gd name="T98" fmla="*/ 9 w 9"/>
                <a:gd name="T99" fmla="*/ 0 h 1"/>
                <a:gd name="T100" fmla="*/ 9 w 9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"/>
                <a:gd name="T155" fmla="*/ 9 w 9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3" name="Freeform 50"/>
            <p:cNvSpPr>
              <a:spLocks/>
            </p:cNvSpPr>
            <p:nvPr/>
          </p:nvSpPr>
          <p:spPr bwMode="auto">
            <a:xfrm>
              <a:off x="4520" y="2920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4" name="Freeform 51"/>
            <p:cNvSpPr>
              <a:spLocks/>
            </p:cNvSpPr>
            <p:nvPr/>
          </p:nvSpPr>
          <p:spPr bwMode="auto">
            <a:xfrm>
              <a:off x="4520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5 w 5"/>
                <a:gd name="T25" fmla="*/ 0 h 1"/>
                <a:gd name="T26" fmla="*/ 5 w 5"/>
                <a:gd name="T27" fmla="*/ 0 h 1"/>
                <a:gd name="T28" fmla="*/ 5 w 5"/>
                <a:gd name="T29" fmla="*/ 0 h 1"/>
                <a:gd name="T30" fmla="*/ 5 w 5"/>
                <a:gd name="T31" fmla="*/ 0 h 1"/>
                <a:gd name="T32" fmla="*/ 5 w 5"/>
                <a:gd name="T33" fmla="*/ 0 h 1"/>
                <a:gd name="T34" fmla="*/ 5 w 5"/>
                <a:gd name="T35" fmla="*/ 0 h 1"/>
                <a:gd name="T36" fmla="*/ 5 w 5"/>
                <a:gd name="T37" fmla="*/ 0 h 1"/>
                <a:gd name="T38" fmla="*/ 5 w 5"/>
                <a:gd name="T39" fmla="*/ 0 h 1"/>
                <a:gd name="T40" fmla="*/ 5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"/>
                <a:gd name="T133" fmla="*/ 0 h 1"/>
                <a:gd name="T134" fmla="*/ 5 w 5"/>
                <a:gd name="T135" fmla="*/ 1 h 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5" name="Freeform 52"/>
            <p:cNvSpPr>
              <a:spLocks/>
            </p:cNvSpPr>
            <p:nvPr/>
          </p:nvSpPr>
          <p:spPr bwMode="auto">
            <a:xfrm>
              <a:off x="4525" y="2920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0 w 10"/>
                <a:gd name="T9" fmla="*/ 0 h 1"/>
                <a:gd name="T10" fmla="*/ 0 w 10"/>
                <a:gd name="T11" fmla="*/ 0 h 1"/>
                <a:gd name="T12" fmla="*/ 0 w 10"/>
                <a:gd name="T13" fmla="*/ 0 h 1"/>
                <a:gd name="T14" fmla="*/ 0 w 10"/>
                <a:gd name="T15" fmla="*/ 0 h 1"/>
                <a:gd name="T16" fmla="*/ 0 w 10"/>
                <a:gd name="T17" fmla="*/ 0 h 1"/>
                <a:gd name="T18" fmla="*/ 5 w 10"/>
                <a:gd name="T19" fmla="*/ 0 h 1"/>
                <a:gd name="T20" fmla="*/ 5 w 10"/>
                <a:gd name="T21" fmla="*/ 0 h 1"/>
                <a:gd name="T22" fmla="*/ 5 w 10"/>
                <a:gd name="T23" fmla="*/ 0 h 1"/>
                <a:gd name="T24" fmla="*/ 5 w 10"/>
                <a:gd name="T25" fmla="*/ 0 h 1"/>
                <a:gd name="T26" fmla="*/ 5 w 10"/>
                <a:gd name="T27" fmla="*/ 0 h 1"/>
                <a:gd name="T28" fmla="*/ 5 w 10"/>
                <a:gd name="T29" fmla="*/ 0 h 1"/>
                <a:gd name="T30" fmla="*/ 5 w 10"/>
                <a:gd name="T31" fmla="*/ 0 h 1"/>
                <a:gd name="T32" fmla="*/ 5 w 10"/>
                <a:gd name="T33" fmla="*/ 0 h 1"/>
                <a:gd name="T34" fmla="*/ 5 w 10"/>
                <a:gd name="T35" fmla="*/ 0 h 1"/>
                <a:gd name="T36" fmla="*/ 5 w 10"/>
                <a:gd name="T37" fmla="*/ 0 h 1"/>
                <a:gd name="T38" fmla="*/ 5 w 10"/>
                <a:gd name="T39" fmla="*/ 0 h 1"/>
                <a:gd name="T40" fmla="*/ 5 w 10"/>
                <a:gd name="T41" fmla="*/ 0 h 1"/>
                <a:gd name="T42" fmla="*/ 5 w 10"/>
                <a:gd name="T43" fmla="*/ 0 h 1"/>
                <a:gd name="T44" fmla="*/ 5 w 10"/>
                <a:gd name="T45" fmla="*/ 0 h 1"/>
                <a:gd name="T46" fmla="*/ 5 w 10"/>
                <a:gd name="T47" fmla="*/ 0 h 1"/>
                <a:gd name="T48" fmla="*/ 5 w 10"/>
                <a:gd name="T49" fmla="*/ 0 h 1"/>
                <a:gd name="T50" fmla="*/ 5 w 10"/>
                <a:gd name="T51" fmla="*/ 0 h 1"/>
                <a:gd name="T52" fmla="*/ 5 w 10"/>
                <a:gd name="T53" fmla="*/ 0 h 1"/>
                <a:gd name="T54" fmla="*/ 5 w 10"/>
                <a:gd name="T55" fmla="*/ 0 h 1"/>
                <a:gd name="T56" fmla="*/ 5 w 10"/>
                <a:gd name="T57" fmla="*/ 0 h 1"/>
                <a:gd name="T58" fmla="*/ 5 w 10"/>
                <a:gd name="T59" fmla="*/ 0 h 1"/>
                <a:gd name="T60" fmla="*/ 5 w 10"/>
                <a:gd name="T61" fmla="*/ 0 h 1"/>
                <a:gd name="T62" fmla="*/ 5 w 10"/>
                <a:gd name="T63" fmla="*/ 0 h 1"/>
                <a:gd name="T64" fmla="*/ 5 w 10"/>
                <a:gd name="T65" fmla="*/ 0 h 1"/>
                <a:gd name="T66" fmla="*/ 5 w 10"/>
                <a:gd name="T67" fmla="*/ 0 h 1"/>
                <a:gd name="T68" fmla="*/ 5 w 10"/>
                <a:gd name="T69" fmla="*/ 0 h 1"/>
                <a:gd name="T70" fmla="*/ 5 w 10"/>
                <a:gd name="T71" fmla="*/ 0 h 1"/>
                <a:gd name="T72" fmla="*/ 5 w 10"/>
                <a:gd name="T73" fmla="*/ 0 h 1"/>
                <a:gd name="T74" fmla="*/ 5 w 10"/>
                <a:gd name="T75" fmla="*/ 0 h 1"/>
                <a:gd name="T76" fmla="*/ 5 w 10"/>
                <a:gd name="T77" fmla="*/ 0 h 1"/>
                <a:gd name="T78" fmla="*/ 5 w 10"/>
                <a:gd name="T79" fmla="*/ 0 h 1"/>
                <a:gd name="T80" fmla="*/ 5 w 10"/>
                <a:gd name="T81" fmla="*/ 0 h 1"/>
                <a:gd name="T82" fmla="*/ 5 w 10"/>
                <a:gd name="T83" fmla="*/ 0 h 1"/>
                <a:gd name="T84" fmla="*/ 5 w 10"/>
                <a:gd name="T85" fmla="*/ 0 h 1"/>
                <a:gd name="T86" fmla="*/ 5 w 10"/>
                <a:gd name="T87" fmla="*/ 0 h 1"/>
                <a:gd name="T88" fmla="*/ 5 w 10"/>
                <a:gd name="T89" fmla="*/ 0 h 1"/>
                <a:gd name="T90" fmla="*/ 5 w 10"/>
                <a:gd name="T91" fmla="*/ 0 h 1"/>
                <a:gd name="T92" fmla="*/ 5 w 10"/>
                <a:gd name="T93" fmla="*/ 0 h 1"/>
                <a:gd name="T94" fmla="*/ 5 w 10"/>
                <a:gd name="T95" fmla="*/ 0 h 1"/>
                <a:gd name="T96" fmla="*/ 5 w 10"/>
                <a:gd name="T97" fmla="*/ 0 h 1"/>
                <a:gd name="T98" fmla="*/ 10 w 10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"/>
                <a:gd name="T151" fmla="*/ 0 h 1"/>
                <a:gd name="T152" fmla="*/ 10 w 10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6" name="Freeform 53"/>
            <p:cNvSpPr>
              <a:spLocks/>
            </p:cNvSpPr>
            <p:nvPr/>
          </p:nvSpPr>
          <p:spPr bwMode="auto">
            <a:xfrm>
              <a:off x="4535" y="2920"/>
              <a:ext cx="4" cy="11"/>
            </a:xfrm>
            <a:custGeom>
              <a:avLst/>
              <a:gdLst>
                <a:gd name="T0" fmla="*/ 0 w 4"/>
                <a:gd name="T1" fmla="*/ 0 h 11"/>
                <a:gd name="T2" fmla="*/ 0 w 4"/>
                <a:gd name="T3" fmla="*/ 6 h 11"/>
                <a:gd name="T4" fmla="*/ 0 w 4"/>
                <a:gd name="T5" fmla="*/ 6 h 11"/>
                <a:gd name="T6" fmla="*/ 0 w 4"/>
                <a:gd name="T7" fmla="*/ 6 h 11"/>
                <a:gd name="T8" fmla="*/ 0 w 4"/>
                <a:gd name="T9" fmla="*/ 6 h 11"/>
                <a:gd name="T10" fmla="*/ 0 w 4"/>
                <a:gd name="T11" fmla="*/ 6 h 11"/>
                <a:gd name="T12" fmla="*/ 0 w 4"/>
                <a:gd name="T13" fmla="*/ 6 h 11"/>
                <a:gd name="T14" fmla="*/ 0 w 4"/>
                <a:gd name="T15" fmla="*/ 6 h 11"/>
                <a:gd name="T16" fmla="*/ 0 w 4"/>
                <a:gd name="T17" fmla="*/ 6 h 11"/>
                <a:gd name="T18" fmla="*/ 0 w 4"/>
                <a:gd name="T19" fmla="*/ 6 h 11"/>
                <a:gd name="T20" fmla="*/ 0 w 4"/>
                <a:gd name="T21" fmla="*/ 6 h 11"/>
                <a:gd name="T22" fmla="*/ 0 w 4"/>
                <a:gd name="T23" fmla="*/ 6 h 11"/>
                <a:gd name="T24" fmla="*/ 0 w 4"/>
                <a:gd name="T25" fmla="*/ 6 h 11"/>
                <a:gd name="T26" fmla="*/ 0 w 4"/>
                <a:gd name="T27" fmla="*/ 6 h 11"/>
                <a:gd name="T28" fmla="*/ 0 w 4"/>
                <a:gd name="T29" fmla="*/ 6 h 11"/>
                <a:gd name="T30" fmla="*/ 0 w 4"/>
                <a:gd name="T31" fmla="*/ 6 h 11"/>
                <a:gd name="T32" fmla="*/ 0 w 4"/>
                <a:gd name="T33" fmla="*/ 6 h 11"/>
                <a:gd name="T34" fmla="*/ 0 w 4"/>
                <a:gd name="T35" fmla="*/ 6 h 11"/>
                <a:gd name="T36" fmla="*/ 0 w 4"/>
                <a:gd name="T37" fmla="*/ 6 h 11"/>
                <a:gd name="T38" fmla="*/ 0 w 4"/>
                <a:gd name="T39" fmla="*/ 6 h 11"/>
                <a:gd name="T40" fmla="*/ 0 w 4"/>
                <a:gd name="T41" fmla="*/ 6 h 11"/>
                <a:gd name="T42" fmla="*/ 0 w 4"/>
                <a:gd name="T43" fmla="*/ 6 h 11"/>
                <a:gd name="T44" fmla="*/ 0 w 4"/>
                <a:gd name="T45" fmla="*/ 6 h 11"/>
                <a:gd name="T46" fmla="*/ 0 w 4"/>
                <a:gd name="T47" fmla="*/ 6 h 11"/>
                <a:gd name="T48" fmla="*/ 0 w 4"/>
                <a:gd name="T49" fmla="*/ 6 h 11"/>
                <a:gd name="T50" fmla="*/ 0 w 4"/>
                <a:gd name="T51" fmla="*/ 6 h 11"/>
                <a:gd name="T52" fmla="*/ 0 w 4"/>
                <a:gd name="T53" fmla="*/ 6 h 11"/>
                <a:gd name="T54" fmla="*/ 0 w 4"/>
                <a:gd name="T55" fmla="*/ 6 h 11"/>
                <a:gd name="T56" fmla="*/ 0 w 4"/>
                <a:gd name="T57" fmla="*/ 6 h 11"/>
                <a:gd name="T58" fmla="*/ 0 w 4"/>
                <a:gd name="T59" fmla="*/ 6 h 11"/>
                <a:gd name="T60" fmla="*/ 0 w 4"/>
                <a:gd name="T61" fmla="*/ 6 h 11"/>
                <a:gd name="T62" fmla="*/ 0 w 4"/>
                <a:gd name="T63" fmla="*/ 6 h 11"/>
                <a:gd name="T64" fmla="*/ 0 w 4"/>
                <a:gd name="T65" fmla="*/ 6 h 11"/>
                <a:gd name="T66" fmla="*/ 0 w 4"/>
                <a:gd name="T67" fmla="*/ 6 h 11"/>
                <a:gd name="T68" fmla="*/ 0 w 4"/>
                <a:gd name="T69" fmla="*/ 6 h 11"/>
                <a:gd name="T70" fmla="*/ 0 w 4"/>
                <a:gd name="T71" fmla="*/ 6 h 11"/>
                <a:gd name="T72" fmla="*/ 0 w 4"/>
                <a:gd name="T73" fmla="*/ 6 h 11"/>
                <a:gd name="T74" fmla="*/ 0 w 4"/>
                <a:gd name="T75" fmla="*/ 6 h 11"/>
                <a:gd name="T76" fmla="*/ 0 w 4"/>
                <a:gd name="T77" fmla="*/ 6 h 11"/>
                <a:gd name="T78" fmla="*/ 0 w 4"/>
                <a:gd name="T79" fmla="*/ 6 h 11"/>
                <a:gd name="T80" fmla="*/ 4 w 4"/>
                <a:gd name="T81" fmla="*/ 6 h 11"/>
                <a:gd name="T82" fmla="*/ 4 w 4"/>
                <a:gd name="T83" fmla="*/ 6 h 11"/>
                <a:gd name="T84" fmla="*/ 4 w 4"/>
                <a:gd name="T85" fmla="*/ 11 h 11"/>
                <a:gd name="T86" fmla="*/ 4 w 4"/>
                <a:gd name="T87" fmla="*/ 11 h 11"/>
                <a:gd name="T88" fmla="*/ 4 w 4"/>
                <a:gd name="T89" fmla="*/ 11 h 11"/>
                <a:gd name="T90" fmla="*/ 4 w 4"/>
                <a:gd name="T91" fmla="*/ 11 h 11"/>
                <a:gd name="T92" fmla="*/ 4 w 4"/>
                <a:gd name="T93" fmla="*/ 11 h 11"/>
                <a:gd name="T94" fmla="*/ 4 w 4"/>
                <a:gd name="T95" fmla="*/ 11 h 11"/>
                <a:gd name="T96" fmla="*/ 4 w 4"/>
                <a:gd name="T97" fmla="*/ 11 h 11"/>
                <a:gd name="T98" fmla="*/ 4 w 4"/>
                <a:gd name="T99" fmla="*/ 11 h 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"/>
                <a:gd name="T151" fmla="*/ 0 h 11"/>
                <a:gd name="T152" fmla="*/ 4 w 4"/>
                <a:gd name="T153" fmla="*/ 11 h 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" h="11">
                  <a:moveTo>
                    <a:pt x="0" y="0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4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7" name="Freeform 54"/>
            <p:cNvSpPr>
              <a:spLocks/>
            </p:cNvSpPr>
            <p:nvPr/>
          </p:nvSpPr>
          <p:spPr bwMode="auto">
            <a:xfrm>
              <a:off x="4539" y="2931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0 w 5"/>
                <a:gd name="T39" fmla="*/ 0 h 6"/>
                <a:gd name="T40" fmla="*/ 0 w 5"/>
                <a:gd name="T41" fmla="*/ 0 h 6"/>
                <a:gd name="T42" fmla="*/ 0 w 5"/>
                <a:gd name="T43" fmla="*/ 0 h 6"/>
                <a:gd name="T44" fmla="*/ 0 w 5"/>
                <a:gd name="T45" fmla="*/ 0 h 6"/>
                <a:gd name="T46" fmla="*/ 0 w 5"/>
                <a:gd name="T47" fmla="*/ 0 h 6"/>
                <a:gd name="T48" fmla="*/ 0 w 5"/>
                <a:gd name="T49" fmla="*/ 0 h 6"/>
                <a:gd name="T50" fmla="*/ 0 w 5"/>
                <a:gd name="T51" fmla="*/ 6 h 6"/>
                <a:gd name="T52" fmla="*/ 0 w 5"/>
                <a:gd name="T53" fmla="*/ 6 h 6"/>
                <a:gd name="T54" fmla="*/ 0 w 5"/>
                <a:gd name="T55" fmla="*/ 6 h 6"/>
                <a:gd name="T56" fmla="*/ 0 w 5"/>
                <a:gd name="T57" fmla="*/ 6 h 6"/>
                <a:gd name="T58" fmla="*/ 0 w 5"/>
                <a:gd name="T59" fmla="*/ 6 h 6"/>
                <a:gd name="T60" fmla="*/ 0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5 w 5"/>
                <a:gd name="T101" fmla="*/ 6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8" name="Freeform 55"/>
            <p:cNvSpPr>
              <a:spLocks/>
            </p:cNvSpPr>
            <p:nvPr/>
          </p:nvSpPr>
          <p:spPr bwMode="auto">
            <a:xfrm>
              <a:off x="4544" y="2937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6 h 17"/>
                <a:gd name="T6" fmla="*/ 0 w 5"/>
                <a:gd name="T7" fmla="*/ 6 h 17"/>
                <a:gd name="T8" fmla="*/ 0 w 5"/>
                <a:gd name="T9" fmla="*/ 6 h 17"/>
                <a:gd name="T10" fmla="*/ 0 w 5"/>
                <a:gd name="T11" fmla="*/ 6 h 17"/>
                <a:gd name="T12" fmla="*/ 0 w 5"/>
                <a:gd name="T13" fmla="*/ 6 h 17"/>
                <a:gd name="T14" fmla="*/ 0 w 5"/>
                <a:gd name="T15" fmla="*/ 6 h 17"/>
                <a:gd name="T16" fmla="*/ 0 w 5"/>
                <a:gd name="T17" fmla="*/ 6 h 17"/>
                <a:gd name="T18" fmla="*/ 0 w 5"/>
                <a:gd name="T19" fmla="*/ 6 h 17"/>
                <a:gd name="T20" fmla="*/ 0 w 5"/>
                <a:gd name="T21" fmla="*/ 6 h 17"/>
                <a:gd name="T22" fmla="*/ 0 w 5"/>
                <a:gd name="T23" fmla="*/ 6 h 17"/>
                <a:gd name="T24" fmla="*/ 0 w 5"/>
                <a:gd name="T25" fmla="*/ 6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1 h 17"/>
                <a:gd name="T82" fmla="*/ 5 w 5"/>
                <a:gd name="T83" fmla="*/ 11 h 17"/>
                <a:gd name="T84" fmla="*/ 5 w 5"/>
                <a:gd name="T85" fmla="*/ 11 h 17"/>
                <a:gd name="T86" fmla="*/ 5 w 5"/>
                <a:gd name="T87" fmla="*/ 11 h 17"/>
                <a:gd name="T88" fmla="*/ 5 w 5"/>
                <a:gd name="T89" fmla="*/ 11 h 17"/>
                <a:gd name="T90" fmla="*/ 5 w 5"/>
                <a:gd name="T91" fmla="*/ 11 h 17"/>
                <a:gd name="T92" fmla="*/ 5 w 5"/>
                <a:gd name="T93" fmla="*/ 11 h 17"/>
                <a:gd name="T94" fmla="*/ 5 w 5"/>
                <a:gd name="T95" fmla="*/ 11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Freeform 56"/>
            <p:cNvSpPr>
              <a:spLocks/>
            </p:cNvSpPr>
            <p:nvPr/>
          </p:nvSpPr>
          <p:spPr bwMode="auto">
            <a:xfrm>
              <a:off x="4549" y="2954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0 h 11"/>
                <a:gd name="T22" fmla="*/ 5 w 5"/>
                <a:gd name="T23" fmla="*/ 0 h 11"/>
                <a:gd name="T24" fmla="*/ 5 w 5"/>
                <a:gd name="T25" fmla="*/ 0 h 11"/>
                <a:gd name="T26" fmla="*/ 5 w 5"/>
                <a:gd name="T27" fmla="*/ 0 h 11"/>
                <a:gd name="T28" fmla="*/ 5 w 5"/>
                <a:gd name="T29" fmla="*/ 0 h 11"/>
                <a:gd name="T30" fmla="*/ 5 w 5"/>
                <a:gd name="T31" fmla="*/ 0 h 11"/>
                <a:gd name="T32" fmla="*/ 5 w 5"/>
                <a:gd name="T33" fmla="*/ 0 h 11"/>
                <a:gd name="T34" fmla="*/ 5 w 5"/>
                <a:gd name="T35" fmla="*/ 6 h 11"/>
                <a:gd name="T36" fmla="*/ 5 w 5"/>
                <a:gd name="T37" fmla="*/ 6 h 11"/>
                <a:gd name="T38" fmla="*/ 5 w 5"/>
                <a:gd name="T39" fmla="*/ 6 h 11"/>
                <a:gd name="T40" fmla="*/ 5 w 5"/>
                <a:gd name="T41" fmla="*/ 6 h 11"/>
                <a:gd name="T42" fmla="*/ 5 w 5"/>
                <a:gd name="T43" fmla="*/ 6 h 11"/>
                <a:gd name="T44" fmla="*/ 5 w 5"/>
                <a:gd name="T45" fmla="*/ 6 h 11"/>
                <a:gd name="T46" fmla="*/ 5 w 5"/>
                <a:gd name="T47" fmla="*/ 6 h 11"/>
                <a:gd name="T48" fmla="*/ 5 w 5"/>
                <a:gd name="T49" fmla="*/ 6 h 11"/>
                <a:gd name="T50" fmla="*/ 5 w 5"/>
                <a:gd name="T51" fmla="*/ 6 h 11"/>
                <a:gd name="T52" fmla="*/ 5 w 5"/>
                <a:gd name="T53" fmla="*/ 6 h 11"/>
                <a:gd name="T54" fmla="*/ 5 w 5"/>
                <a:gd name="T55" fmla="*/ 6 h 11"/>
                <a:gd name="T56" fmla="*/ 5 w 5"/>
                <a:gd name="T57" fmla="*/ 6 h 11"/>
                <a:gd name="T58" fmla="*/ 5 w 5"/>
                <a:gd name="T59" fmla="*/ 6 h 11"/>
                <a:gd name="T60" fmla="*/ 5 w 5"/>
                <a:gd name="T61" fmla="*/ 6 h 11"/>
                <a:gd name="T62" fmla="*/ 5 w 5"/>
                <a:gd name="T63" fmla="*/ 6 h 11"/>
                <a:gd name="T64" fmla="*/ 5 w 5"/>
                <a:gd name="T65" fmla="*/ 6 h 11"/>
                <a:gd name="T66" fmla="*/ 5 w 5"/>
                <a:gd name="T67" fmla="*/ 6 h 11"/>
                <a:gd name="T68" fmla="*/ 5 w 5"/>
                <a:gd name="T69" fmla="*/ 6 h 11"/>
                <a:gd name="T70" fmla="*/ 5 w 5"/>
                <a:gd name="T71" fmla="*/ 6 h 11"/>
                <a:gd name="T72" fmla="*/ 5 w 5"/>
                <a:gd name="T73" fmla="*/ 11 h 11"/>
                <a:gd name="T74" fmla="*/ 5 w 5"/>
                <a:gd name="T75" fmla="*/ 11 h 11"/>
                <a:gd name="T76" fmla="*/ 5 w 5"/>
                <a:gd name="T77" fmla="*/ 11 h 11"/>
                <a:gd name="T78" fmla="*/ 5 w 5"/>
                <a:gd name="T79" fmla="*/ 11 h 11"/>
                <a:gd name="T80" fmla="*/ 5 w 5"/>
                <a:gd name="T81" fmla="*/ 11 h 11"/>
                <a:gd name="T82" fmla="*/ 5 w 5"/>
                <a:gd name="T83" fmla="*/ 11 h 11"/>
                <a:gd name="T84" fmla="*/ 5 w 5"/>
                <a:gd name="T85" fmla="*/ 11 h 11"/>
                <a:gd name="T86" fmla="*/ 5 w 5"/>
                <a:gd name="T87" fmla="*/ 11 h 11"/>
                <a:gd name="T88" fmla="*/ 5 w 5"/>
                <a:gd name="T89" fmla="*/ 11 h 11"/>
                <a:gd name="T90" fmla="*/ 5 w 5"/>
                <a:gd name="T91" fmla="*/ 11 h 11"/>
                <a:gd name="T92" fmla="*/ 5 w 5"/>
                <a:gd name="T93" fmla="*/ 11 h 11"/>
                <a:gd name="T94" fmla="*/ 5 w 5"/>
                <a:gd name="T95" fmla="*/ 11 h 11"/>
                <a:gd name="T96" fmla="*/ 5 w 5"/>
                <a:gd name="T97" fmla="*/ 11 h 11"/>
                <a:gd name="T98" fmla="*/ 5 w 5"/>
                <a:gd name="T99" fmla="*/ 11 h 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1"/>
                <a:gd name="T152" fmla="*/ 5 w 5"/>
                <a:gd name="T153" fmla="*/ 11 h 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Freeform 57"/>
            <p:cNvSpPr>
              <a:spLocks/>
            </p:cNvSpPr>
            <p:nvPr/>
          </p:nvSpPr>
          <p:spPr bwMode="auto">
            <a:xfrm>
              <a:off x="4554" y="2965"/>
              <a:ext cx="9" cy="17"/>
            </a:xfrm>
            <a:custGeom>
              <a:avLst/>
              <a:gdLst>
                <a:gd name="T0" fmla="*/ 0 w 9"/>
                <a:gd name="T1" fmla="*/ 0 h 17"/>
                <a:gd name="T2" fmla="*/ 0 w 9"/>
                <a:gd name="T3" fmla="*/ 0 h 17"/>
                <a:gd name="T4" fmla="*/ 0 w 9"/>
                <a:gd name="T5" fmla="*/ 0 h 17"/>
                <a:gd name="T6" fmla="*/ 5 w 9"/>
                <a:gd name="T7" fmla="*/ 0 h 17"/>
                <a:gd name="T8" fmla="*/ 5 w 9"/>
                <a:gd name="T9" fmla="*/ 0 h 17"/>
                <a:gd name="T10" fmla="*/ 5 w 9"/>
                <a:gd name="T11" fmla="*/ 6 h 17"/>
                <a:gd name="T12" fmla="*/ 5 w 9"/>
                <a:gd name="T13" fmla="*/ 6 h 17"/>
                <a:gd name="T14" fmla="*/ 5 w 9"/>
                <a:gd name="T15" fmla="*/ 6 h 17"/>
                <a:gd name="T16" fmla="*/ 5 w 9"/>
                <a:gd name="T17" fmla="*/ 6 h 17"/>
                <a:gd name="T18" fmla="*/ 5 w 9"/>
                <a:gd name="T19" fmla="*/ 6 h 17"/>
                <a:gd name="T20" fmla="*/ 5 w 9"/>
                <a:gd name="T21" fmla="*/ 6 h 17"/>
                <a:gd name="T22" fmla="*/ 5 w 9"/>
                <a:gd name="T23" fmla="*/ 6 h 17"/>
                <a:gd name="T24" fmla="*/ 5 w 9"/>
                <a:gd name="T25" fmla="*/ 6 h 17"/>
                <a:gd name="T26" fmla="*/ 5 w 9"/>
                <a:gd name="T27" fmla="*/ 6 h 17"/>
                <a:gd name="T28" fmla="*/ 5 w 9"/>
                <a:gd name="T29" fmla="*/ 6 h 17"/>
                <a:gd name="T30" fmla="*/ 5 w 9"/>
                <a:gd name="T31" fmla="*/ 6 h 17"/>
                <a:gd name="T32" fmla="*/ 5 w 9"/>
                <a:gd name="T33" fmla="*/ 6 h 17"/>
                <a:gd name="T34" fmla="*/ 5 w 9"/>
                <a:gd name="T35" fmla="*/ 6 h 17"/>
                <a:gd name="T36" fmla="*/ 5 w 9"/>
                <a:gd name="T37" fmla="*/ 6 h 17"/>
                <a:gd name="T38" fmla="*/ 5 w 9"/>
                <a:gd name="T39" fmla="*/ 6 h 17"/>
                <a:gd name="T40" fmla="*/ 5 w 9"/>
                <a:gd name="T41" fmla="*/ 6 h 17"/>
                <a:gd name="T42" fmla="*/ 5 w 9"/>
                <a:gd name="T43" fmla="*/ 6 h 17"/>
                <a:gd name="T44" fmla="*/ 5 w 9"/>
                <a:gd name="T45" fmla="*/ 12 h 17"/>
                <a:gd name="T46" fmla="*/ 5 w 9"/>
                <a:gd name="T47" fmla="*/ 12 h 17"/>
                <a:gd name="T48" fmla="*/ 5 w 9"/>
                <a:gd name="T49" fmla="*/ 12 h 17"/>
                <a:gd name="T50" fmla="*/ 5 w 9"/>
                <a:gd name="T51" fmla="*/ 12 h 17"/>
                <a:gd name="T52" fmla="*/ 5 w 9"/>
                <a:gd name="T53" fmla="*/ 12 h 17"/>
                <a:gd name="T54" fmla="*/ 5 w 9"/>
                <a:gd name="T55" fmla="*/ 12 h 17"/>
                <a:gd name="T56" fmla="*/ 5 w 9"/>
                <a:gd name="T57" fmla="*/ 12 h 17"/>
                <a:gd name="T58" fmla="*/ 5 w 9"/>
                <a:gd name="T59" fmla="*/ 12 h 17"/>
                <a:gd name="T60" fmla="*/ 5 w 9"/>
                <a:gd name="T61" fmla="*/ 12 h 17"/>
                <a:gd name="T62" fmla="*/ 5 w 9"/>
                <a:gd name="T63" fmla="*/ 12 h 17"/>
                <a:gd name="T64" fmla="*/ 5 w 9"/>
                <a:gd name="T65" fmla="*/ 12 h 17"/>
                <a:gd name="T66" fmla="*/ 5 w 9"/>
                <a:gd name="T67" fmla="*/ 12 h 17"/>
                <a:gd name="T68" fmla="*/ 5 w 9"/>
                <a:gd name="T69" fmla="*/ 12 h 17"/>
                <a:gd name="T70" fmla="*/ 5 w 9"/>
                <a:gd name="T71" fmla="*/ 12 h 17"/>
                <a:gd name="T72" fmla="*/ 5 w 9"/>
                <a:gd name="T73" fmla="*/ 12 h 17"/>
                <a:gd name="T74" fmla="*/ 5 w 9"/>
                <a:gd name="T75" fmla="*/ 12 h 17"/>
                <a:gd name="T76" fmla="*/ 5 w 9"/>
                <a:gd name="T77" fmla="*/ 17 h 17"/>
                <a:gd name="T78" fmla="*/ 5 w 9"/>
                <a:gd name="T79" fmla="*/ 17 h 17"/>
                <a:gd name="T80" fmla="*/ 5 w 9"/>
                <a:gd name="T81" fmla="*/ 17 h 17"/>
                <a:gd name="T82" fmla="*/ 5 w 9"/>
                <a:gd name="T83" fmla="*/ 17 h 17"/>
                <a:gd name="T84" fmla="*/ 5 w 9"/>
                <a:gd name="T85" fmla="*/ 17 h 17"/>
                <a:gd name="T86" fmla="*/ 9 w 9"/>
                <a:gd name="T87" fmla="*/ 17 h 17"/>
                <a:gd name="T88" fmla="*/ 9 w 9"/>
                <a:gd name="T89" fmla="*/ 17 h 17"/>
                <a:gd name="T90" fmla="*/ 9 w 9"/>
                <a:gd name="T91" fmla="*/ 17 h 17"/>
                <a:gd name="T92" fmla="*/ 9 w 9"/>
                <a:gd name="T93" fmla="*/ 17 h 17"/>
                <a:gd name="T94" fmla="*/ 9 w 9"/>
                <a:gd name="T95" fmla="*/ 17 h 17"/>
                <a:gd name="T96" fmla="*/ 9 w 9"/>
                <a:gd name="T97" fmla="*/ 17 h 17"/>
                <a:gd name="T98" fmla="*/ 9 w 9"/>
                <a:gd name="T99" fmla="*/ 17 h 17"/>
                <a:gd name="T100" fmla="*/ 9 w 9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7"/>
                <a:gd name="T155" fmla="*/ 9 w 9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7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9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Freeform 58"/>
            <p:cNvSpPr>
              <a:spLocks/>
            </p:cNvSpPr>
            <p:nvPr/>
          </p:nvSpPr>
          <p:spPr bwMode="auto">
            <a:xfrm>
              <a:off x="4563" y="2982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0 w 5"/>
                <a:gd name="T63" fmla="*/ 12 h 23"/>
                <a:gd name="T64" fmla="*/ 0 w 5"/>
                <a:gd name="T65" fmla="*/ 12 h 23"/>
                <a:gd name="T66" fmla="*/ 0 w 5"/>
                <a:gd name="T67" fmla="*/ 18 h 23"/>
                <a:gd name="T68" fmla="*/ 5 w 5"/>
                <a:gd name="T69" fmla="*/ 18 h 23"/>
                <a:gd name="T70" fmla="*/ 5 w 5"/>
                <a:gd name="T71" fmla="*/ 18 h 23"/>
                <a:gd name="T72" fmla="*/ 5 w 5"/>
                <a:gd name="T73" fmla="*/ 18 h 23"/>
                <a:gd name="T74" fmla="*/ 5 w 5"/>
                <a:gd name="T75" fmla="*/ 18 h 23"/>
                <a:gd name="T76" fmla="*/ 5 w 5"/>
                <a:gd name="T77" fmla="*/ 18 h 23"/>
                <a:gd name="T78" fmla="*/ 5 w 5"/>
                <a:gd name="T79" fmla="*/ 18 h 23"/>
                <a:gd name="T80" fmla="*/ 5 w 5"/>
                <a:gd name="T81" fmla="*/ 18 h 23"/>
                <a:gd name="T82" fmla="*/ 5 w 5"/>
                <a:gd name="T83" fmla="*/ 18 h 23"/>
                <a:gd name="T84" fmla="*/ 5 w 5"/>
                <a:gd name="T85" fmla="*/ 18 h 23"/>
                <a:gd name="T86" fmla="*/ 5 w 5"/>
                <a:gd name="T87" fmla="*/ 18 h 23"/>
                <a:gd name="T88" fmla="*/ 5 w 5"/>
                <a:gd name="T89" fmla="*/ 18 h 23"/>
                <a:gd name="T90" fmla="*/ 5 w 5"/>
                <a:gd name="T91" fmla="*/ 18 h 23"/>
                <a:gd name="T92" fmla="*/ 5 w 5"/>
                <a:gd name="T93" fmla="*/ 18 h 23"/>
                <a:gd name="T94" fmla="*/ 5 w 5"/>
                <a:gd name="T95" fmla="*/ 18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Freeform 59"/>
            <p:cNvSpPr>
              <a:spLocks/>
            </p:cNvSpPr>
            <p:nvPr/>
          </p:nvSpPr>
          <p:spPr bwMode="auto">
            <a:xfrm>
              <a:off x="4568" y="3005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6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0 w 5"/>
                <a:gd name="T45" fmla="*/ 6 h 17"/>
                <a:gd name="T46" fmla="*/ 0 w 5"/>
                <a:gd name="T47" fmla="*/ 6 h 17"/>
                <a:gd name="T48" fmla="*/ 0 w 5"/>
                <a:gd name="T49" fmla="*/ 6 h 17"/>
                <a:gd name="T50" fmla="*/ 5 w 5"/>
                <a:gd name="T51" fmla="*/ 12 h 17"/>
                <a:gd name="T52" fmla="*/ 5 w 5"/>
                <a:gd name="T53" fmla="*/ 12 h 17"/>
                <a:gd name="T54" fmla="*/ 5 w 5"/>
                <a:gd name="T55" fmla="*/ 12 h 17"/>
                <a:gd name="T56" fmla="*/ 5 w 5"/>
                <a:gd name="T57" fmla="*/ 12 h 17"/>
                <a:gd name="T58" fmla="*/ 5 w 5"/>
                <a:gd name="T59" fmla="*/ 12 h 17"/>
                <a:gd name="T60" fmla="*/ 5 w 5"/>
                <a:gd name="T61" fmla="*/ 12 h 17"/>
                <a:gd name="T62" fmla="*/ 5 w 5"/>
                <a:gd name="T63" fmla="*/ 12 h 17"/>
                <a:gd name="T64" fmla="*/ 5 w 5"/>
                <a:gd name="T65" fmla="*/ 12 h 17"/>
                <a:gd name="T66" fmla="*/ 5 w 5"/>
                <a:gd name="T67" fmla="*/ 12 h 17"/>
                <a:gd name="T68" fmla="*/ 5 w 5"/>
                <a:gd name="T69" fmla="*/ 12 h 17"/>
                <a:gd name="T70" fmla="*/ 5 w 5"/>
                <a:gd name="T71" fmla="*/ 12 h 17"/>
                <a:gd name="T72" fmla="*/ 5 w 5"/>
                <a:gd name="T73" fmla="*/ 12 h 17"/>
                <a:gd name="T74" fmla="*/ 5 w 5"/>
                <a:gd name="T75" fmla="*/ 12 h 17"/>
                <a:gd name="T76" fmla="*/ 5 w 5"/>
                <a:gd name="T77" fmla="*/ 12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12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Freeform 60"/>
            <p:cNvSpPr>
              <a:spLocks/>
            </p:cNvSpPr>
            <p:nvPr/>
          </p:nvSpPr>
          <p:spPr bwMode="auto">
            <a:xfrm>
              <a:off x="4573" y="3022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6 h 23"/>
                <a:gd name="T6" fmla="*/ 0 w 5"/>
                <a:gd name="T7" fmla="*/ 6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5 w 5"/>
                <a:gd name="T31" fmla="*/ 12 h 23"/>
                <a:gd name="T32" fmla="*/ 5 w 5"/>
                <a:gd name="T33" fmla="*/ 12 h 23"/>
                <a:gd name="T34" fmla="*/ 5 w 5"/>
                <a:gd name="T35" fmla="*/ 12 h 23"/>
                <a:gd name="T36" fmla="*/ 5 w 5"/>
                <a:gd name="T37" fmla="*/ 12 h 23"/>
                <a:gd name="T38" fmla="*/ 5 w 5"/>
                <a:gd name="T39" fmla="*/ 12 h 23"/>
                <a:gd name="T40" fmla="*/ 5 w 5"/>
                <a:gd name="T41" fmla="*/ 12 h 23"/>
                <a:gd name="T42" fmla="*/ 5 w 5"/>
                <a:gd name="T43" fmla="*/ 12 h 23"/>
                <a:gd name="T44" fmla="*/ 5 w 5"/>
                <a:gd name="T45" fmla="*/ 12 h 23"/>
                <a:gd name="T46" fmla="*/ 5 w 5"/>
                <a:gd name="T47" fmla="*/ 12 h 23"/>
                <a:gd name="T48" fmla="*/ 5 w 5"/>
                <a:gd name="T49" fmla="*/ 12 h 23"/>
                <a:gd name="T50" fmla="*/ 5 w 5"/>
                <a:gd name="T51" fmla="*/ 12 h 23"/>
                <a:gd name="T52" fmla="*/ 5 w 5"/>
                <a:gd name="T53" fmla="*/ 12 h 23"/>
                <a:gd name="T54" fmla="*/ 5 w 5"/>
                <a:gd name="T55" fmla="*/ 12 h 23"/>
                <a:gd name="T56" fmla="*/ 5 w 5"/>
                <a:gd name="T57" fmla="*/ 17 h 23"/>
                <a:gd name="T58" fmla="*/ 5 w 5"/>
                <a:gd name="T59" fmla="*/ 17 h 23"/>
                <a:gd name="T60" fmla="*/ 5 w 5"/>
                <a:gd name="T61" fmla="*/ 17 h 23"/>
                <a:gd name="T62" fmla="*/ 5 w 5"/>
                <a:gd name="T63" fmla="*/ 17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23 h 23"/>
                <a:gd name="T82" fmla="*/ 5 w 5"/>
                <a:gd name="T83" fmla="*/ 23 h 23"/>
                <a:gd name="T84" fmla="*/ 5 w 5"/>
                <a:gd name="T85" fmla="*/ 23 h 23"/>
                <a:gd name="T86" fmla="*/ 5 w 5"/>
                <a:gd name="T87" fmla="*/ 23 h 23"/>
                <a:gd name="T88" fmla="*/ 5 w 5"/>
                <a:gd name="T89" fmla="*/ 23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Freeform 61"/>
            <p:cNvSpPr>
              <a:spLocks/>
            </p:cNvSpPr>
            <p:nvPr/>
          </p:nvSpPr>
          <p:spPr bwMode="auto">
            <a:xfrm>
              <a:off x="4578" y="3045"/>
              <a:ext cx="9" cy="23"/>
            </a:xfrm>
            <a:custGeom>
              <a:avLst/>
              <a:gdLst>
                <a:gd name="T0" fmla="*/ 0 w 9"/>
                <a:gd name="T1" fmla="*/ 0 h 23"/>
                <a:gd name="T2" fmla="*/ 0 w 9"/>
                <a:gd name="T3" fmla="*/ 0 h 23"/>
                <a:gd name="T4" fmla="*/ 0 w 9"/>
                <a:gd name="T5" fmla="*/ 0 h 23"/>
                <a:gd name="T6" fmla="*/ 0 w 9"/>
                <a:gd name="T7" fmla="*/ 6 h 23"/>
                <a:gd name="T8" fmla="*/ 0 w 9"/>
                <a:gd name="T9" fmla="*/ 6 h 23"/>
                <a:gd name="T10" fmla="*/ 0 w 9"/>
                <a:gd name="T11" fmla="*/ 6 h 23"/>
                <a:gd name="T12" fmla="*/ 4 w 9"/>
                <a:gd name="T13" fmla="*/ 6 h 23"/>
                <a:gd name="T14" fmla="*/ 4 w 9"/>
                <a:gd name="T15" fmla="*/ 6 h 23"/>
                <a:gd name="T16" fmla="*/ 4 w 9"/>
                <a:gd name="T17" fmla="*/ 6 h 23"/>
                <a:gd name="T18" fmla="*/ 4 w 9"/>
                <a:gd name="T19" fmla="*/ 6 h 23"/>
                <a:gd name="T20" fmla="*/ 4 w 9"/>
                <a:gd name="T21" fmla="*/ 6 h 23"/>
                <a:gd name="T22" fmla="*/ 4 w 9"/>
                <a:gd name="T23" fmla="*/ 6 h 23"/>
                <a:gd name="T24" fmla="*/ 4 w 9"/>
                <a:gd name="T25" fmla="*/ 6 h 23"/>
                <a:gd name="T26" fmla="*/ 4 w 9"/>
                <a:gd name="T27" fmla="*/ 6 h 23"/>
                <a:gd name="T28" fmla="*/ 4 w 9"/>
                <a:gd name="T29" fmla="*/ 6 h 23"/>
                <a:gd name="T30" fmla="*/ 4 w 9"/>
                <a:gd name="T31" fmla="*/ 11 h 23"/>
                <a:gd name="T32" fmla="*/ 4 w 9"/>
                <a:gd name="T33" fmla="*/ 11 h 23"/>
                <a:gd name="T34" fmla="*/ 4 w 9"/>
                <a:gd name="T35" fmla="*/ 11 h 23"/>
                <a:gd name="T36" fmla="*/ 4 w 9"/>
                <a:gd name="T37" fmla="*/ 11 h 23"/>
                <a:gd name="T38" fmla="*/ 4 w 9"/>
                <a:gd name="T39" fmla="*/ 11 h 23"/>
                <a:gd name="T40" fmla="*/ 4 w 9"/>
                <a:gd name="T41" fmla="*/ 11 h 23"/>
                <a:gd name="T42" fmla="*/ 4 w 9"/>
                <a:gd name="T43" fmla="*/ 11 h 23"/>
                <a:gd name="T44" fmla="*/ 4 w 9"/>
                <a:gd name="T45" fmla="*/ 11 h 23"/>
                <a:gd name="T46" fmla="*/ 4 w 9"/>
                <a:gd name="T47" fmla="*/ 11 h 23"/>
                <a:gd name="T48" fmla="*/ 4 w 9"/>
                <a:gd name="T49" fmla="*/ 11 h 23"/>
                <a:gd name="T50" fmla="*/ 4 w 9"/>
                <a:gd name="T51" fmla="*/ 11 h 23"/>
                <a:gd name="T52" fmla="*/ 4 w 9"/>
                <a:gd name="T53" fmla="*/ 11 h 23"/>
                <a:gd name="T54" fmla="*/ 4 w 9"/>
                <a:gd name="T55" fmla="*/ 17 h 23"/>
                <a:gd name="T56" fmla="*/ 4 w 9"/>
                <a:gd name="T57" fmla="*/ 17 h 23"/>
                <a:gd name="T58" fmla="*/ 4 w 9"/>
                <a:gd name="T59" fmla="*/ 17 h 23"/>
                <a:gd name="T60" fmla="*/ 4 w 9"/>
                <a:gd name="T61" fmla="*/ 17 h 23"/>
                <a:gd name="T62" fmla="*/ 4 w 9"/>
                <a:gd name="T63" fmla="*/ 17 h 23"/>
                <a:gd name="T64" fmla="*/ 4 w 9"/>
                <a:gd name="T65" fmla="*/ 17 h 23"/>
                <a:gd name="T66" fmla="*/ 4 w 9"/>
                <a:gd name="T67" fmla="*/ 17 h 23"/>
                <a:gd name="T68" fmla="*/ 4 w 9"/>
                <a:gd name="T69" fmla="*/ 17 h 23"/>
                <a:gd name="T70" fmla="*/ 4 w 9"/>
                <a:gd name="T71" fmla="*/ 17 h 23"/>
                <a:gd name="T72" fmla="*/ 4 w 9"/>
                <a:gd name="T73" fmla="*/ 17 h 23"/>
                <a:gd name="T74" fmla="*/ 4 w 9"/>
                <a:gd name="T75" fmla="*/ 17 h 23"/>
                <a:gd name="T76" fmla="*/ 4 w 9"/>
                <a:gd name="T77" fmla="*/ 17 h 23"/>
                <a:gd name="T78" fmla="*/ 4 w 9"/>
                <a:gd name="T79" fmla="*/ 23 h 23"/>
                <a:gd name="T80" fmla="*/ 4 w 9"/>
                <a:gd name="T81" fmla="*/ 23 h 23"/>
                <a:gd name="T82" fmla="*/ 4 w 9"/>
                <a:gd name="T83" fmla="*/ 23 h 23"/>
                <a:gd name="T84" fmla="*/ 4 w 9"/>
                <a:gd name="T85" fmla="*/ 23 h 23"/>
                <a:gd name="T86" fmla="*/ 4 w 9"/>
                <a:gd name="T87" fmla="*/ 23 h 23"/>
                <a:gd name="T88" fmla="*/ 4 w 9"/>
                <a:gd name="T89" fmla="*/ 23 h 23"/>
                <a:gd name="T90" fmla="*/ 4 w 9"/>
                <a:gd name="T91" fmla="*/ 23 h 23"/>
                <a:gd name="T92" fmla="*/ 9 w 9"/>
                <a:gd name="T93" fmla="*/ 23 h 23"/>
                <a:gd name="T94" fmla="*/ 9 w 9"/>
                <a:gd name="T95" fmla="*/ 23 h 23"/>
                <a:gd name="T96" fmla="*/ 9 w 9"/>
                <a:gd name="T97" fmla="*/ 23 h 23"/>
                <a:gd name="T98" fmla="*/ 9 w 9"/>
                <a:gd name="T99" fmla="*/ 23 h 23"/>
                <a:gd name="T100" fmla="*/ 9 w 9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  <a:lnTo>
                    <a:pt x="9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Freeform 62"/>
            <p:cNvSpPr>
              <a:spLocks/>
            </p:cNvSpPr>
            <p:nvPr/>
          </p:nvSpPr>
          <p:spPr bwMode="auto">
            <a:xfrm>
              <a:off x="4587" y="3068"/>
              <a:ext cx="5" cy="28"/>
            </a:xfrm>
            <a:custGeom>
              <a:avLst/>
              <a:gdLst>
                <a:gd name="T0" fmla="*/ 0 w 5"/>
                <a:gd name="T1" fmla="*/ 0 h 28"/>
                <a:gd name="T2" fmla="*/ 0 w 5"/>
                <a:gd name="T3" fmla="*/ 6 h 28"/>
                <a:gd name="T4" fmla="*/ 0 w 5"/>
                <a:gd name="T5" fmla="*/ 6 h 28"/>
                <a:gd name="T6" fmla="*/ 0 w 5"/>
                <a:gd name="T7" fmla="*/ 6 h 28"/>
                <a:gd name="T8" fmla="*/ 0 w 5"/>
                <a:gd name="T9" fmla="*/ 6 h 28"/>
                <a:gd name="T10" fmla="*/ 0 w 5"/>
                <a:gd name="T11" fmla="*/ 6 h 28"/>
                <a:gd name="T12" fmla="*/ 0 w 5"/>
                <a:gd name="T13" fmla="*/ 6 h 28"/>
                <a:gd name="T14" fmla="*/ 0 w 5"/>
                <a:gd name="T15" fmla="*/ 6 h 28"/>
                <a:gd name="T16" fmla="*/ 0 w 5"/>
                <a:gd name="T17" fmla="*/ 6 h 28"/>
                <a:gd name="T18" fmla="*/ 0 w 5"/>
                <a:gd name="T19" fmla="*/ 6 h 28"/>
                <a:gd name="T20" fmla="*/ 0 w 5"/>
                <a:gd name="T21" fmla="*/ 6 h 28"/>
                <a:gd name="T22" fmla="*/ 0 w 5"/>
                <a:gd name="T23" fmla="*/ 6 h 28"/>
                <a:gd name="T24" fmla="*/ 0 w 5"/>
                <a:gd name="T25" fmla="*/ 6 h 28"/>
                <a:gd name="T26" fmla="*/ 0 w 5"/>
                <a:gd name="T27" fmla="*/ 11 h 28"/>
                <a:gd name="T28" fmla="*/ 0 w 5"/>
                <a:gd name="T29" fmla="*/ 11 h 28"/>
                <a:gd name="T30" fmla="*/ 0 w 5"/>
                <a:gd name="T31" fmla="*/ 11 h 28"/>
                <a:gd name="T32" fmla="*/ 0 w 5"/>
                <a:gd name="T33" fmla="*/ 11 h 28"/>
                <a:gd name="T34" fmla="*/ 0 w 5"/>
                <a:gd name="T35" fmla="*/ 11 h 28"/>
                <a:gd name="T36" fmla="*/ 0 w 5"/>
                <a:gd name="T37" fmla="*/ 11 h 28"/>
                <a:gd name="T38" fmla="*/ 0 w 5"/>
                <a:gd name="T39" fmla="*/ 11 h 28"/>
                <a:gd name="T40" fmla="*/ 0 w 5"/>
                <a:gd name="T41" fmla="*/ 11 h 28"/>
                <a:gd name="T42" fmla="*/ 0 w 5"/>
                <a:gd name="T43" fmla="*/ 11 h 28"/>
                <a:gd name="T44" fmla="*/ 0 w 5"/>
                <a:gd name="T45" fmla="*/ 11 h 28"/>
                <a:gd name="T46" fmla="*/ 0 w 5"/>
                <a:gd name="T47" fmla="*/ 11 h 28"/>
                <a:gd name="T48" fmla="*/ 0 w 5"/>
                <a:gd name="T49" fmla="*/ 11 h 28"/>
                <a:gd name="T50" fmla="*/ 0 w 5"/>
                <a:gd name="T51" fmla="*/ 17 h 28"/>
                <a:gd name="T52" fmla="*/ 0 w 5"/>
                <a:gd name="T53" fmla="*/ 17 h 28"/>
                <a:gd name="T54" fmla="*/ 0 w 5"/>
                <a:gd name="T55" fmla="*/ 17 h 28"/>
                <a:gd name="T56" fmla="*/ 0 w 5"/>
                <a:gd name="T57" fmla="*/ 17 h 28"/>
                <a:gd name="T58" fmla="*/ 0 w 5"/>
                <a:gd name="T59" fmla="*/ 17 h 28"/>
                <a:gd name="T60" fmla="*/ 0 w 5"/>
                <a:gd name="T61" fmla="*/ 17 h 28"/>
                <a:gd name="T62" fmla="*/ 0 w 5"/>
                <a:gd name="T63" fmla="*/ 17 h 28"/>
                <a:gd name="T64" fmla="*/ 0 w 5"/>
                <a:gd name="T65" fmla="*/ 17 h 28"/>
                <a:gd name="T66" fmla="*/ 0 w 5"/>
                <a:gd name="T67" fmla="*/ 17 h 28"/>
                <a:gd name="T68" fmla="*/ 0 w 5"/>
                <a:gd name="T69" fmla="*/ 17 h 28"/>
                <a:gd name="T70" fmla="*/ 0 w 5"/>
                <a:gd name="T71" fmla="*/ 17 h 28"/>
                <a:gd name="T72" fmla="*/ 0 w 5"/>
                <a:gd name="T73" fmla="*/ 23 h 28"/>
                <a:gd name="T74" fmla="*/ 5 w 5"/>
                <a:gd name="T75" fmla="*/ 23 h 28"/>
                <a:gd name="T76" fmla="*/ 5 w 5"/>
                <a:gd name="T77" fmla="*/ 23 h 28"/>
                <a:gd name="T78" fmla="*/ 5 w 5"/>
                <a:gd name="T79" fmla="*/ 23 h 28"/>
                <a:gd name="T80" fmla="*/ 5 w 5"/>
                <a:gd name="T81" fmla="*/ 23 h 28"/>
                <a:gd name="T82" fmla="*/ 5 w 5"/>
                <a:gd name="T83" fmla="*/ 23 h 28"/>
                <a:gd name="T84" fmla="*/ 5 w 5"/>
                <a:gd name="T85" fmla="*/ 23 h 28"/>
                <a:gd name="T86" fmla="*/ 5 w 5"/>
                <a:gd name="T87" fmla="*/ 23 h 28"/>
                <a:gd name="T88" fmla="*/ 5 w 5"/>
                <a:gd name="T89" fmla="*/ 23 h 28"/>
                <a:gd name="T90" fmla="*/ 5 w 5"/>
                <a:gd name="T91" fmla="*/ 23 h 28"/>
                <a:gd name="T92" fmla="*/ 5 w 5"/>
                <a:gd name="T93" fmla="*/ 23 h 28"/>
                <a:gd name="T94" fmla="*/ 5 w 5"/>
                <a:gd name="T95" fmla="*/ 23 h 28"/>
                <a:gd name="T96" fmla="*/ 5 w 5"/>
                <a:gd name="T97" fmla="*/ 28 h 28"/>
                <a:gd name="T98" fmla="*/ 5 w 5"/>
                <a:gd name="T99" fmla="*/ 28 h 28"/>
                <a:gd name="T100" fmla="*/ 5 w 5"/>
                <a:gd name="T101" fmla="*/ 28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8"/>
                <a:gd name="T155" fmla="*/ 5 w 5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8">
                  <a:moveTo>
                    <a:pt x="0" y="0"/>
                  </a:move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5" y="23"/>
                  </a:lnTo>
                  <a:lnTo>
                    <a:pt x="5" y="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Freeform 63"/>
            <p:cNvSpPr>
              <a:spLocks/>
            </p:cNvSpPr>
            <p:nvPr/>
          </p:nvSpPr>
          <p:spPr bwMode="auto">
            <a:xfrm>
              <a:off x="4592" y="3096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0 h 23"/>
                <a:gd name="T16" fmla="*/ 0 w 5"/>
                <a:gd name="T17" fmla="*/ 0 h 23"/>
                <a:gd name="T18" fmla="*/ 0 w 5"/>
                <a:gd name="T19" fmla="*/ 0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6 h 23"/>
                <a:gd name="T40" fmla="*/ 0 w 5"/>
                <a:gd name="T41" fmla="*/ 6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5 w 5"/>
                <a:gd name="T55" fmla="*/ 12 h 23"/>
                <a:gd name="T56" fmla="*/ 5 w 5"/>
                <a:gd name="T57" fmla="*/ 12 h 23"/>
                <a:gd name="T58" fmla="*/ 5 w 5"/>
                <a:gd name="T59" fmla="*/ 12 h 23"/>
                <a:gd name="T60" fmla="*/ 5 w 5"/>
                <a:gd name="T61" fmla="*/ 12 h 23"/>
                <a:gd name="T62" fmla="*/ 5 w 5"/>
                <a:gd name="T63" fmla="*/ 12 h 23"/>
                <a:gd name="T64" fmla="*/ 5 w 5"/>
                <a:gd name="T65" fmla="*/ 12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23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Freeform 64"/>
            <p:cNvSpPr>
              <a:spLocks/>
            </p:cNvSpPr>
            <p:nvPr/>
          </p:nvSpPr>
          <p:spPr bwMode="auto">
            <a:xfrm>
              <a:off x="4597" y="3119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6 h 23"/>
                <a:gd name="T14" fmla="*/ 0 w 4"/>
                <a:gd name="T15" fmla="*/ 6 h 23"/>
                <a:gd name="T16" fmla="*/ 0 w 4"/>
                <a:gd name="T17" fmla="*/ 6 h 23"/>
                <a:gd name="T18" fmla="*/ 0 w 4"/>
                <a:gd name="T19" fmla="*/ 6 h 23"/>
                <a:gd name="T20" fmla="*/ 0 w 4"/>
                <a:gd name="T21" fmla="*/ 6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6 h 23"/>
                <a:gd name="T32" fmla="*/ 0 w 4"/>
                <a:gd name="T33" fmla="*/ 6 h 23"/>
                <a:gd name="T34" fmla="*/ 0 w 4"/>
                <a:gd name="T35" fmla="*/ 11 h 23"/>
                <a:gd name="T36" fmla="*/ 4 w 4"/>
                <a:gd name="T37" fmla="*/ 11 h 23"/>
                <a:gd name="T38" fmla="*/ 4 w 4"/>
                <a:gd name="T39" fmla="*/ 11 h 23"/>
                <a:gd name="T40" fmla="*/ 4 w 4"/>
                <a:gd name="T41" fmla="*/ 11 h 23"/>
                <a:gd name="T42" fmla="*/ 4 w 4"/>
                <a:gd name="T43" fmla="*/ 11 h 23"/>
                <a:gd name="T44" fmla="*/ 4 w 4"/>
                <a:gd name="T45" fmla="*/ 11 h 23"/>
                <a:gd name="T46" fmla="*/ 4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7 h 23"/>
                <a:gd name="T60" fmla="*/ 4 w 4"/>
                <a:gd name="T61" fmla="*/ 17 h 23"/>
                <a:gd name="T62" fmla="*/ 4 w 4"/>
                <a:gd name="T63" fmla="*/ 17 h 23"/>
                <a:gd name="T64" fmla="*/ 4 w 4"/>
                <a:gd name="T65" fmla="*/ 17 h 23"/>
                <a:gd name="T66" fmla="*/ 4 w 4"/>
                <a:gd name="T67" fmla="*/ 17 h 23"/>
                <a:gd name="T68" fmla="*/ 4 w 4"/>
                <a:gd name="T69" fmla="*/ 17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23 h 23"/>
                <a:gd name="T84" fmla="*/ 4 w 4"/>
                <a:gd name="T85" fmla="*/ 23 h 23"/>
                <a:gd name="T86" fmla="*/ 4 w 4"/>
                <a:gd name="T87" fmla="*/ 23 h 23"/>
                <a:gd name="T88" fmla="*/ 4 w 4"/>
                <a:gd name="T89" fmla="*/ 23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Freeform 65"/>
            <p:cNvSpPr>
              <a:spLocks/>
            </p:cNvSpPr>
            <p:nvPr/>
          </p:nvSpPr>
          <p:spPr bwMode="auto">
            <a:xfrm>
              <a:off x="4601" y="3142"/>
              <a:ext cx="10" cy="28"/>
            </a:xfrm>
            <a:custGeom>
              <a:avLst/>
              <a:gdLst>
                <a:gd name="T0" fmla="*/ 0 w 10"/>
                <a:gd name="T1" fmla="*/ 0 h 28"/>
                <a:gd name="T2" fmla="*/ 0 w 10"/>
                <a:gd name="T3" fmla="*/ 0 h 28"/>
                <a:gd name="T4" fmla="*/ 0 w 10"/>
                <a:gd name="T5" fmla="*/ 6 h 28"/>
                <a:gd name="T6" fmla="*/ 0 w 10"/>
                <a:gd name="T7" fmla="*/ 6 h 28"/>
                <a:gd name="T8" fmla="*/ 0 w 10"/>
                <a:gd name="T9" fmla="*/ 6 h 28"/>
                <a:gd name="T10" fmla="*/ 0 w 10"/>
                <a:gd name="T11" fmla="*/ 6 h 28"/>
                <a:gd name="T12" fmla="*/ 0 w 10"/>
                <a:gd name="T13" fmla="*/ 6 h 28"/>
                <a:gd name="T14" fmla="*/ 0 w 10"/>
                <a:gd name="T15" fmla="*/ 6 h 28"/>
                <a:gd name="T16" fmla="*/ 5 w 10"/>
                <a:gd name="T17" fmla="*/ 6 h 28"/>
                <a:gd name="T18" fmla="*/ 5 w 10"/>
                <a:gd name="T19" fmla="*/ 6 h 28"/>
                <a:gd name="T20" fmla="*/ 5 w 10"/>
                <a:gd name="T21" fmla="*/ 6 h 28"/>
                <a:gd name="T22" fmla="*/ 5 w 10"/>
                <a:gd name="T23" fmla="*/ 6 h 28"/>
                <a:gd name="T24" fmla="*/ 5 w 10"/>
                <a:gd name="T25" fmla="*/ 6 h 28"/>
                <a:gd name="T26" fmla="*/ 5 w 10"/>
                <a:gd name="T27" fmla="*/ 6 h 28"/>
                <a:gd name="T28" fmla="*/ 5 w 10"/>
                <a:gd name="T29" fmla="*/ 11 h 28"/>
                <a:gd name="T30" fmla="*/ 5 w 10"/>
                <a:gd name="T31" fmla="*/ 11 h 28"/>
                <a:gd name="T32" fmla="*/ 5 w 10"/>
                <a:gd name="T33" fmla="*/ 11 h 28"/>
                <a:gd name="T34" fmla="*/ 5 w 10"/>
                <a:gd name="T35" fmla="*/ 11 h 28"/>
                <a:gd name="T36" fmla="*/ 5 w 10"/>
                <a:gd name="T37" fmla="*/ 11 h 28"/>
                <a:gd name="T38" fmla="*/ 5 w 10"/>
                <a:gd name="T39" fmla="*/ 11 h 28"/>
                <a:gd name="T40" fmla="*/ 5 w 10"/>
                <a:gd name="T41" fmla="*/ 11 h 28"/>
                <a:gd name="T42" fmla="*/ 5 w 10"/>
                <a:gd name="T43" fmla="*/ 11 h 28"/>
                <a:gd name="T44" fmla="*/ 5 w 10"/>
                <a:gd name="T45" fmla="*/ 11 h 28"/>
                <a:gd name="T46" fmla="*/ 5 w 10"/>
                <a:gd name="T47" fmla="*/ 11 h 28"/>
                <a:gd name="T48" fmla="*/ 5 w 10"/>
                <a:gd name="T49" fmla="*/ 11 h 28"/>
                <a:gd name="T50" fmla="*/ 5 w 10"/>
                <a:gd name="T51" fmla="*/ 11 h 28"/>
                <a:gd name="T52" fmla="*/ 5 w 10"/>
                <a:gd name="T53" fmla="*/ 17 h 28"/>
                <a:gd name="T54" fmla="*/ 5 w 10"/>
                <a:gd name="T55" fmla="*/ 17 h 28"/>
                <a:gd name="T56" fmla="*/ 5 w 10"/>
                <a:gd name="T57" fmla="*/ 17 h 28"/>
                <a:gd name="T58" fmla="*/ 5 w 10"/>
                <a:gd name="T59" fmla="*/ 17 h 28"/>
                <a:gd name="T60" fmla="*/ 5 w 10"/>
                <a:gd name="T61" fmla="*/ 17 h 28"/>
                <a:gd name="T62" fmla="*/ 5 w 10"/>
                <a:gd name="T63" fmla="*/ 17 h 28"/>
                <a:gd name="T64" fmla="*/ 5 w 10"/>
                <a:gd name="T65" fmla="*/ 17 h 28"/>
                <a:gd name="T66" fmla="*/ 5 w 10"/>
                <a:gd name="T67" fmla="*/ 17 h 28"/>
                <a:gd name="T68" fmla="*/ 5 w 10"/>
                <a:gd name="T69" fmla="*/ 17 h 28"/>
                <a:gd name="T70" fmla="*/ 5 w 10"/>
                <a:gd name="T71" fmla="*/ 17 h 28"/>
                <a:gd name="T72" fmla="*/ 5 w 10"/>
                <a:gd name="T73" fmla="*/ 17 h 28"/>
                <a:gd name="T74" fmla="*/ 5 w 10"/>
                <a:gd name="T75" fmla="*/ 23 h 28"/>
                <a:gd name="T76" fmla="*/ 5 w 10"/>
                <a:gd name="T77" fmla="*/ 23 h 28"/>
                <a:gd name="T78" fmla="*/ 5 w 10"/>
                <a:gd name="T79" fmla="*/ 23 h 28"/>
                <a:gd name="T80" fmla="*/ 5 w 10"/>
                <a:gd name="T81" fmla="*/ 23 h 28"/>
                <a:gd name="T82" fmla="*/ 5 w 10"/>
                <a:gd name="T83" fmla="*/ 23 h 28"/>
                <a:gd name="T84" fmla="*/ 5 w 10"/>
                <a:gd name="T85" fmla="*/ 23 h 28"/>
                <a:gd name="T86" fmla="*/ 5 w 10"/>
                <a:gd name="T87" fmla="*/ 23 h 28"/>
                <a:gd name="T88" fmla="*/ 5 w 10"/>
                <a:gd name="T89" fmla="*/ 23 h 28"/>
                <a:gd name="T90" fmla="*/ 5 w 10"/>
                <a:gd name="T91" fmla="*/ 23 h 28"/>
                <a:gd name="T92" fmla="*/ 5 w 10"/>
                <a:gd name="T93" fmla="*/ 23 h 28"/>
                <a:gd name="T94" fmla="*/ 5 w 10"/>
                <a:gd name="T95" fmla="*/ 23 h 28"/>
                <a:gd name="T96" fmla="*/ 5 w 10"/>
                <a:gd name="T97" fmla="*/ 23 h 28"/>
                <a:gd name="T98" fmla="*/ 10 w 10"/>
                <a:gd name="T99" fmla="*/ 28 h 28"/>
                <a:gd name="T100" fmla="*/ 10 w 10"/>
                <a:gd name="T101" fmla="*/ 28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8"/>
                <a:gd name="T155" fmla="*/ 10 w 10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8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  <a:lnTo>
                    <a:pt x="10" y="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Freeform 66"/>
            <p:cNvSpPr>
              <a:spLocks/>
            </p:cNvSpPr>
            <p:nvPr/>
          </p:nvSpPr>
          <p:spPr bwMode="auto">
            <a:xfrm>
              <a:off x="4611" y="3170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0 h 23"/>
                <a:gd name="T16" fmla="*/ 0 w 5"/>
                <a:gd name="T17" fmla="*/ 0 h 23"/>
                <a:gd name="T18" fmla="*/ 0 w 5"/>
                <a:gd name="T19" fmla="*/ 0 h 23"/>
                <a:gd name="T20" fmla="*/ 0 w 5"/>
                <a:gd name="T21" fmla="*/ 0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6 h 23"/>
                <a:gd name="T40" fmla="*/ 0 w 5"/>
                <a:gd name="T41" fmla="*/ 6 h 23"/>
                <a:gd name="T42" fmla="*/ 0 w 5"/>
                <a:gd name="T43" fmla="*/ 6 h 23"/>
                <a:gd name="T44" fmla="*/ 0 w 5"/>
                <a:gd name="T45" fmla="*/ 6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0 w 5"/>
                <a:gd name="T63" fmla="*/ 12 h 23"/>
                <a:gd name="T64" fmla="*/ 0 w 5"/>
                <a:gd name="T65" fmla="*/ 12 h 23"/>
                <a:gd name="T66" fmla="*/ 0 w 5"/>
                <a:gd name="T67" fmla="*/ 12 h 23"/>
                <a:gd name="T68" fmla="*/ 0 w 5"/>
                <a:gd name="T69" fmla="*/ 12 h 23"/>
                <a:gd name="T70" fmla="*/ 0 w 5"/>
                <a:gd name="T71" fmla="*/ 17 h 23"/>
                <a:gd name="T72" fmla="*/ 0 w 5"/>
                <a:gd name="T73" fmla="*/ 17 h 23"/>
                <a:gd name="T74" fmla="*/ 0 w 5"/>
                <a:gd name="T75" fmla="*/ 17 h 23"/>
                <a:gd name="T76" fmla="*/ 0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17 h 23"/>
                <a:gd name="T92" fmla="*/ 5 w 5"/>
                <a:gd name="T93" fmla="*/ 17 h 23"/>
                <a:gd name="T94" fmla="*/ 5 w 5"/>
                <a:gd name="T95" fmla="*/ 17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0" name="Freeform 67"/>
            <p:cNvSpPr>
              <a:spLocks/>
            </p:cNvSpPr>
            <p:nvPr/>
          </p:nvSpPr>
          <p:spPr bwMode="auto">
            <a:xfrm>
              <a:off x="4616" y="3193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0 w 4"/>
                <a:gd name="T17" fmla="*/ 0 h 23"/>
                <a:gd name="T18" fmla="*/ 0 w 4"/>
                <a:gd name="T19" fmla="*/ 0 h 23"/>
                <a:gd name="T20" fmla="*/ 0 w 4"/>
                <a:gd name="T21" fmla="*/ 6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6 h 23"/>
                <a:gd name="T32" fmla="*/ 0 w 4"/>
                <a:gd name="T33" fmla="*/ 6 h 23"/>
                <a:gd name="T34" fmla="*/ 0 w 4"/>
                <a:gd name="T35" fmla="*/ 6 h 23"/>
                <a:gd name="T36" fmla="*/ 0 w 4"/>
                <a:gd name="T37" fmla="*/ 6 h 23"/>
                <a:gd name="T38" fmla="*/ 0 w 4"/>
                <a:gd name="T39" fmla="*/ 6 h 23"/>
                <a:gd name="T40" fmla="*/ 0 w 4"/>
                <a:gd name="T41" fmla="*/ 6 h 23"/>
                <a:gd name="T42" fmla="*/ 0 w 4"/>
                <a:gd name="T43" fmla="*/ 6 h 23"/>
                <a:gd name="T44" fmla="*/ 0 w 4"/>
                <a:gd name="T45" fmla="*/ 6 h 23"/>
                <a:gd name="T46" fmla="*/ 0 w 4"/>
                <a:gd name="T47" fmla="*/ 11 h 23"/>
                <a:gd name="T48" fmla="*/ 0 w 4"/>
                <a:gd name="T49" fmla="*/ 11 h 23"/>
                <a:gd name="T50" fmla="*/ 0 w 4"/>
                <a:gd name="T51" fmla="*/ 11 h 23"/>
                <a:gd name="T52" fmla="*/ 0 w 4"/>
                <a:gd name="T53" fmla="*/ 11 h 23"/>
                <a:gd name="T54" fmla="*/ 0 w 4"/>
                <a:gd name="T55" fmla="*/ 11 h 23"/>
                <a:gd name="T56" fmla="*/ 0 w 4"/>
                <a:gd name="T57" fmla="*/ 11 h 23"/>
                <a:gd name="T58" fmla="*/ 0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11 h 23"/>
                <a:gd name="T66" fmla="*/ 4 w 4"/>
                <a:gd name="T67" fmla="*/ 11 h 23"/>
                <a:gd name="T68" fmla="*/ 4 w 4"/>
                <a:gd name="T69" fmla="*/ 11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17 h 23"/>
                <a:gd name="T88" fmla="*/ 4 w 4"/>
                <a:gd name="T89" fmla="*/ 17 h 23"/>
                <a:gd name="T90" fmla="*/ 4 w 4"/>
                <a:gd name="T91" fmla="*/ 17 h 23"/>
                <a:gd name="T92" fmla="*/ 4 w 4"/>
                <a:gd name="T93" fmla="*/ 17 h 23"/>
                <a:gd name="T94" fmla="*/ 4 w 4"/>
                <a:gd name="T95" fmla="*/ 17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1" name="Freeform 68"/>
            <p:cNvSpPr>
              <a:spLocks/>
            </p:cNvSpPr>
            <p:nvPr/>
          </p:nvSpPr>
          <p:spPr bwMode="auto">
            <a:xfrm>
              <a:off x="4620" y="3216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6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5 w 5"/>
                <a:gd name="T41" fmla="*/ 6 h 17"/>
                <a:gd name="T42" fmla="*/ 5 w 5"/>
                <a:gd name="T43" fmla="*/ 6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Freeform 69"/>
            <p:cNvSpPr>
              <a:spLocks/>
            </p:cNvSpPr>
            <p:nvPr/>
          </p:nvSpPr>
          <p:spPr bwMode="auto">
            <a:xfrm>
              <a:off x="4625" y="3233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6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5 w 5"/>
                <a:gd name="T23" fmla="*/ 6 h 23"/>
                <a:gd name="T24" fmla="*/ 5 w 5"/>
                <a:gd name="T25" fmla="*/ 6 h 23"/>
                <a:gd name="T26" fmla="*/ 5 w 5"/>
                <a:gd name="T27" fmla="*/ 6 h 23"/>
                <a:gd name="T28" fmla="*/ 5 w 5"/>
                <a:gd name="T29" fmla="*/ 6 h 23"/>
                <a:gd name="T30" fmla="*/ 5 w 5"/>
                <a:gd name="T31" fmla="*/ 6 h 23"/>
                <a:gd name="T32" fmla="*/ 5 w 5"/>
                <a:gd name="T33" fmla="*/ 6 h 23"/>
                <a:gd name="T34" fmla="*/ 5 w 5"/>
                <a:gd name="T35" fmla="*/ 11 h 23"/>
                <a:gd name="T36" fmla="*/ 5 w 5"/>
                <a:gd name="T37" fmla="*/ 11 h 23"/>
                <a:gd name="T38" fmla="*/ 5 w 5"/>
                <a:gd name="T39" fmla="*/ 11 h 23"/>
                <a:gd name="T40" fmla="*/ 5 w 5"/>
                <a:gd name="T41" fmla="*/ 11 h 23"/>
                <a:gd name="T42" fmla="*/ 5 w 5"/>
                <a:gd name="T43" fmla="*/ 11 h 23"/>
                <a:gd name="T44" fmla="*/ 5 w 5"/>
                <a:gd name="T45" fmla="*/ 11 h 23"/>
                <a:gd name="T46" fmla="*/ 5 w 5"/>
                <a:gd name="T47" fmla="*/ 11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17 h 23"/>
                <a:gd name="T92" fmla="*/ 5 w 5"/>
                <a:gd name="T93" fmla="*/ 17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Freeform 70"/>
            <p:cNvSpPr>
              <a:spLocks/>
            </p:cNvSpPr>
            <p:nvPr/>
          </p:nvSpPr>
          <p:spPr bwMode="auto">
            <a:xfrm>
              <a:off x="4630" y="3256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5 w 10"/>
                <a:gd name="T3" fmla="*/ 0 h 17"/>
                <a:gd name="T4" fmla="*/ 5 w 10"/>
                <a:gd name="T5" fmla="*/ 0 h 17"/>
                <a:gd name="T6" fmla="*/ 5 w 10"/>
                <a:gd name="T7" fmla="*/ 0 h 17"/>
                <a:gd name="T8" fmla="*/ 5 w 10"/>
                <a:gd name="T9" fmla="*/ 0 h 17"/>
                <a:gd name="T10" fmla="*/ 5 w 10"/>
                <a:gd name="T11" fmla="*/ 0 h 17"/>
                <a:gd name="T12" fmla="*/ 5 w 10"/>
                <a:gd name="T13" fmla="*/ 0 h 17"/>
                <a:gd name="T14" fmla="*/ 5 w 10"/>
                <a:gd name="T15" fmla="*/ 0 h 17"/>
                <a:gd name="T16" fmla="*/ 5 w 10"/>
                <a:gd name="T17" fmla="*/ 0 h 17"/>
                <a:gd name="T18" fmla="*/ 5 w 10"/>
                <a:gd name="T19" fmla="*/ 0 h 17"/>
                <a:gd name="T20" fmla="*/ 5 w 10"/>
                <a:gd name="T21" fmla="*/ 0 h 17"/>
                <a:gd name="T22" fmla="*/ 5 w 10"/>
                <a:gd name="T23" fmla="*/ 0 h 17"/>
                <a:gd name="T24" fmla="*/ 5 w 10"/>
                <a:gd name="T25" fmla="*/ 0 h 17"/>
                <a:gd name="T26" fmla="*/ 5 w 10"/>
                <a:gd name="T27" fmla="*/ 5 h 17"/>
                <a:gd name="T28" fmla="*/ 5 w 10"/>
                <a:gd name="T29" fmla="*/ 5 h 17"/>
                <a:gd name="T30" fmla="*/ 5 w 10"/>
                <a:gd name="T31" fmla="*/ 5 h 17"/>
                <a:gd name="T32" fmla="*/ 5 w 10"/>
                <a:gd name="T33" fmla="*/ 5 h 17"/>
                <a:gd name="T34" fmla="*/ 5 w 10"/>
                <a:gd name="T35" fmla="*/ 5 h 17"/>
                <a:gd name="T36" fmla="*/ 5 w 10"/>
                <a:gd name="T37" fmla="*/ 5 h 17"/>
                <a:gd name="T38" fmla="*/ 5 w 10"/>
                <a:gd name="T39" fmla="*/ 5 h 17"/>
                <a:gd name="T40" fmla="*/ 5 w 10"/>
                <a:gd name="T41" fmla="*/ 5 h 17"/>
                <a:gd name="T42" fmla="*/ 5 w 10"/>
                <a:gd name="T43" fmla="*/ 5 h 17"/>
                <a:gd name="T44" fmla="*/ 5 w 10"/>
                <a:gd name="T45" fmla="*/ 5 h 17"/>
                <a:gd name="T46" fmla="*/ 5 w 10"/>
                <a:gd name="T47" fmla="*/ 5 h 17"/>
                <a:gd name="T48" fmla="*/ 5 w 10"/>
                <a:gd name="T49" fmla="*/ 5 h 17"/>
                <a:gd name="T50" fmla="*/ 5 w 10"/>
                <a:gd name="T51" fmla="*/ 5 h 17"/>
                <a:gd name="T52" fmla="*/ 5 w 10"/>
                <a:gd name="T53" fmla="*/ 5 h 17"/>
                <a:gd name="T54" fmla="*/ 5 w 10"/>
                <a:gd name="T55" fmla="*/ 5 h 17"/>
                <a:gd name="T56" fmla="*/ 5 w 10"/>
                <a:gd name="T57" fmla="*/ 5 h 17"/>
                <a:gd name="T58" fmla="*/ 5 w 10"/>
                <a:gd name="T59" fmla="*/ 11 h 17"/>
                <a:gd name="T60" fmla="*/ 5 w 10"/>
                <a:gd name="T61" fmla="*/ 11 h 17"/>
                <a:gd name="T62" fmla="*/ 5 w 10"/>
                <a:gd name="T63" fmla="*/ 11 h 17"/>
                <a:gd name="T64" fmla="*/ 5 w 10"/>
                <a:gd name="T65" fmla="*/ 11 h 17"/>
                <a:gd name="T66" fmla="*/ 5 w 10"/>
                <a:gd name="T67" fmla="*/ 11 h 17"/>
                <a:gd name="T68" fmla="*/ 5 w 10"/>
                <a:gd name="T69" fmla="*/ 11 h 17"/>
                <a:gd name="T70" fmla="*/ 5 w 10"/>
                <a:gd name="T71" fmla="*/ 11 h 17"/>
                <a:gd name="T72" fmla="*/ 5 w 10"/>
                <a:gd name="T73" fmla="*/ 11 h 17"/>
                <a:gd name="T74" fmla="*/ 5 w 10"/>
                <a:gd name="T75" fmla="*/ 11 h 17"/>
                <a:gd name="T76" fmla="*/ 5 w 10"/>
                <a:gd name="T77" fmla="*/ 11 h 17"/>
                <a:gd name="T78" fmla="*/ 5 w 10"/>
                <a:gd name="T79" fmla="*/ 11 h 17"/>
                <a:gd name="T80" fmla="*/ 5 w 10"/>
                <a:gd name="T81" fmla="*/ 11 h 17"/>
                <a:gd name="T82" fmla="*/ 5 w 10"/>
                <a:gd name="T83" fmla="*/ 11 h 17"/>
                <a:gd name="T84" fmla="*/ 10 w 10"/>
                <a:gd name="T85" fmla="*/ 11 h 17"/>
                <a:gd name="T86" fmla="*/ 10 w 10"/>
                <a:gd name="T87" fmla="*/ 11 h 17"/>
                <a:gd name="T88" fmla="*/ 10 w 10"/>
                <a:gd name="T89" fmla="*/ 11 h 17"/>
                <a:gd name="T90" fmla="*/ 10 w 10"/>
                <a:gd name="T91" fmla="*/ 11 h 17"/>
                <a:gd name="T92" fmla="*/ 10 w 10"/>
                <a:gd name="T93" fmla="*/ 17 h 17"/>
                <a:gd name="T94" fmla="*/ 10 w 10"/>
                <a:gd name="T95" fmla="*/ 17 h 17"/>
                <a:gd name="T96" fmla="*/ 10 w 10"/>
                <a:gd name="T97" fmla="*/ 17 h 17"/>
                <a:gd name="T98" fmla="*/ 10 w 10"/>
                <a:gd name="T99" fmla="*/ 17 h 17"/>
                <a:gd name="T100" fmla="*/ 10 w 10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17"/>
                <a:gd name="T155" fmla="*/ 10 w 10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17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10" y="11"/>
                  </a:lnTo>
                  <a:lnTo>
                    <a:pt x="10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Freeform 71"/>
            <p:cNvSpPr>
              <a:spLocks/>
            </p:cNvSpPr>
            <p:nvPr/>
          </p:nvSpPr>
          <p:spPr bwMode="auto">
            <a:xfrm>
              <a:off x="4640" y="3273"/>
              <a:ext cx="4" cy="11"/>
            </a:xfrm>
            <a:custGeom>
              <a:avLst/>
              <a:gdLst>
                <a:gd name="T0" fmla="*/ 0 w 4"/>
                <a:gd name="T1" fmla="*/ 0 h 11"/>
                <a:gd name="T2" fmla="*/ 0 w 4"/>
                <a:gd name="T3" fmla="*/ 0 h 11"/>
                <a:gd name="T4" fmla="*/ 0 w 4"/>
                <a:gd name="T5" fmla="*/ 0 h 11"/>
                <a:gd name="T6" fmla="*/ 0 w 4"/>
                <a:gd name="T7" fmla="*/ 0 h 11"/>
                <a:gd name="T8" fmla="*/ 0 w 4"/>
                <a:gd name="T9" fmla="*/ 0 h 11"/>
                <a:gd name="T10" fmla="*/ 0 w 4"/>
                <a:gd name="T11" fmla="*/ 0 h 11"/>
                <a:gd name="T12" fmla="*/ 0 w 4"/>
                <a:gd name="T13" fmla="*/ 0 h 11"/>
                <a:gd name="T14" fmla="*/ 0 w 4"/>
                <a:gd name="T15" fmla="*/ 0 h 11"/>
                <a:gd name="T16" fmla="*/ 0 w 4"/>
                <a:gd name="T17" fmla="*/ 0 h 11"/>
                <a:gd name="T18" fmla="*/ 0 w 4"/>
                <a:gd name="T19" fmla="*/ 0 h 11"/>
                <a:gd name="T20" fmla="*/ 0 w 4"/>
                <a:gd name="T21" fmla="*/ 0 h 11"/>
                <a:gd name="T22" fmla="*/ 0 w 4"/>
                <a:gd name="T23" fmla="*/ 0 h 11"/>
                <a:gd name="T24" fmla="*/ 0 w 4"/>
                <a:gd name="T25" fmla="*/ 0 h 11"/>
                <a:gd name="T26" fmla="*/ 0 w 4"/>
                <a:gd name="T27" fmla="*/ 0 h 11"/>
                <a:gd name="T28" fmla="*/ 0 w 4"/>
                <a:gd name="T29" fmla="*/ 5 h 11"/>
                <a:gd name="T30" fmla="*/ 0 w 4"/>
                <a:gd name="T31" fmla="*/ 5 h 11"/>
                <a:gd name="T32" fmla="*/ 0 w 4"/>
                <a:gd name="T33" fmla="*/ 5 h 11"/>
                <a:gd name="T34" fmla="*/ 0 w 4"/>
                <a:gd name="T35" fmla="*/ 5 h 11"/>
                <a:gd name="T36" fmla="*/ 0 w 4"/>
                <a:gd name="T37" fmla="*/ 5 h 11"/>
                <a:gd name="T38" fmla="*/ 0 w 4"/>
                <a:gd name="T39" fmla="*/ 5 h 11"/>
                <a:gd name="T40" fmla="*/ 0 w 4"/>
                <a:gd name="T41" fmla="*/ 5 h 11"/>
                <a:gd name="T42" fmla="*/ 0 w 4"/>
                <a:gd name="T43" fmla="*/ 5 h 11"/>
                <a:gd name="T44" fmla="*/ 0 w 4"/>
                <a:gd name="T45" fmla="*/ 5 h 11"/>
                <a:gd name="T46" fmla="*/ 0 w 4"/>
                <a:gd name="T47" fmla="*/ 5 h 11"/>
                <a:gd name="T48" fmla="*/ 0 w 4"/>
                <a:gd name="T49" fmla="*/ 5 h 11"/>
                <a:gd name="T50" fmla="*/ 0 w 4"/>
                <a:gd name="T51" fmla="*/ 5 h 11"/>
                <a:gd name="T52" fmla="*/ 0 w 4"/>
                <a:gd name="T53" fmla="*/ 5 h 11"/>
                <a:gd name="T54" fmla="*/ 0 w 4"/>
                <a:gd name="T55" fmla="*/ 5 h 11"/>
                <a:gd name="T56" fmla="*/ 0 w 4"/>
                <a:gd name="T57" fmla="*/ 5 h 11"/>
                <a:gd name="T58" fmla="*/ 0 w 4"/>
                <a:gd name="T59" fmla="*/ 5 h 11"/>
                <a:gd name="T60" fmla="*/ 0 w 4"/>
                <a:gd name="T61" fmla="*/ 5 h 11"/>
                <a:gd name="T62" fmla="*/ 0 w 4"/>
                <a:gd name="T63" fmla="*/ 5 h 11"/>
                <a:gd name="T64" fmla="*/ 4 w 4"/>
                <a:gd name="T65" fmla="*/ 5 h 11"/>
                <a:gd name="T66" fmla="*/ 4 w 4"/>
                <a:gd name="T67" fmla="*/ 5 h 11"/>
                <a:gd name="T68" fmla="*/ 4 w 4"/>
                <a:gd name="T69" fmla="*/ 11 h 11"/>
                <a:gd name="T70" fmla="*/ 4 w 4"/>
                <a:gd name="T71" fmla="*/ 11 h 11"/>
                <a:gd name="T72" fmla="*/ 4 w 4"/>
                <a:gd name="T73" fmla="*/ 11 h 11"/>
                <a:gd name="T74" fmla="*/ 4 w 4"/>
                <a:gd name="T75" fmla="*/ 11 h 11"/>
                <a:gd name="T76" fmla="*/ 4 w 4"/>
                <a:gd name="T77" fmla="*/ 11 h 11"/>
                <a:gd name="T78" fmla="*/ 4 w 4"/>
                <a:gd name="T79" fmla="*/ 11 h 11"/>
                <a:gd name="T80" fmla="*/ 4 w 4"/>
                <a:gd name="T81" fmla="*/ 11 h 11"/>
                <a:gd name="T82" fmla="*/ 4 w 4"/>
                <a:gd name="T83" fmla="*/ 11 h 11"/>
                <a:gd name="T84" fmla="*/ 4 w 4"/>
                <a:gd name="T85" fmla="*/ 11 h 11"/>
                <a:gd name="T86" fmla="*/ 4 w 4"/>
                <a:gd name="T87" fmla="*/ 11 h 11"/>
                <a:gd name="T88" fmla="*/ 4 w 4"/>
                <a:gd name="T89" fmla="*/ 11 h 11"/>
                <a:gd name="T90" fmla="*/ 4 w 4"/>
                <a:gd name="T91" fmla="*/ 11 h 11"/>
                <a:gd name="T92" fmla="*/ 4 w 4"/>
                <a:gd name="T93" fmla="*/ 11 h 11"/>
                <a:gd name="T94" fmla="*/ 4 w 4"/>
                <a:gd name="T95" fmla="*/ 11 h 11"/>
                <a:gd name="T96" fmla="*/ 4 w 4"/>
                <a:gd name="T97" fmla="*/ 11 h 11"/>
                <a:gd name="T98" fmla="*/ 4 w 4"/>
                <a:gd name="T99" fmla="*/ 11 h 11"/>
                <a:gd name="T100" fmla="*/ 4 w 4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1"/>
                <a:gd name="T155" fmla="*/ 4 w 4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1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Freeform 72"/>
            <p:cNvSpPr>
              <a:spLocks/>
            </p:cNvSpPr>
            <p:nvPr/>
          </p:nvSpPr>
          <p:spPr bwMode="auto">
            <a:xfrm>
              <a:off x="4644" y="3284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6 h 17"/>
                <a:gd name="T10" fmla="*/ 0 w 5"/>
                <a:gd name="T11" fmla="*/ 6 h 17"/>
                <a:gd name="T12" fmla="*/ 0 w 5"/>
                <a:gd name="T13" fmla="*/ 6 h 17"/>
                <a:gd name="T14" fmla="*/ 0 w 5"/>
                <a:gd name="T15" fmla="*/ 6 h 17"/>
                <a:gd name="T16" fmla="*/ 0 w 5"/>
                <a:gd name="T17" fmla="*/ 6 h 17"/>
                <a:gd name="T18" fmla="*/ 0 w 5"/>
                <a:gd name="T19" fmla="*/ 6 h 17"/>
                <a:gd name="T20" fmla="*/ 0 w 5"/>
                <a:gd name="T21" fmla="*/ 6 h 17"/>
                <a:gd name="T22" fmla="*/ 0 w 5"/>
                <a:gd name="T23" fmla="*/ 6 h 17"/>
                <a:gd name="T24" fmla="*/ 0 w 5"/>
                <a:gd name="T25" fmla="*/ 6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0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12 h 17"/>
                <a:gd name="T54" fmla="*/ 5 w 5"/>
                <a:gd name="T55" fmla="*/ 12 h 17"/>
                <a:gd name="T56" fmla="*/ 5 w 5"/>
                <a:gd name="T57" fmla="*/ 12 h 17"/>
                <a:gd name="T58" fmla="*/ 5 w 5"/>
                <a:gd name="T59" fmla="*/ 12 h 17"/>
                <a:gd name="T60" fmla="*/ 5 w 5"/>
                <a:gd name="T61" fmla="*/ 12 h 17"/>
                <a:gd name="T62" fmla="*/ 5 w 5"/>
                <a:gd name="T63" fmla="*/ 12 h 17"/>
                <a:gd name="T64" fmla="*/ 5 w 5"/>
                <a:gd name="T65" fmla="*/ 12 h 17"/>
                <a:gd name="T66" fmla="*/ 5 w 5"/>
                <a:gd name="T67" fmla="*/ 12 h 17"/>
                <a:gd name="T68" fmla="*/ 5 w 5"/>
                <a:gd name="T69" fmla="*/ 12 h 17"/>
                <a:gd name="T70" fmla="*/ 5 w 5"/>
                <a:gd name="T71" fmla="*/ 12 h 17"/>
                <a:gd name="T72" fmla="*/ 5 w 5"/>
                <a:gd name="T73" fmla="*/ 12 h 17"/>
                <a:gd name="T74" fmla="*/ 5 w 5"/>
                <a:gd name="T75" fmla="*/ 12 h 17"/>
                <a:gd name="T76" fmla="*/ 5 w 5"/>
                <a:gd name="T77" fmla="*/ 12 h 17"/>
                <a:gd name="T78" fmla="*/ 5 w 5"/>
                <a:gd name="T79" fmla="*/ 12 h 17"/>
                <a:gd name="T80" fmla="*/ 5 w 5"/>
                <a:gd name="T81" fmla="*/ 12 h 17"/>
                <a:gd name="T82" fmla="*/ 5 w 5"/>
                <a:gd name="T83" fmla="*/ 12 h 17"/>
                <a:gd name="T84" fmla="*/ 5 w 5"/>
                <a:gd name="T85" fmla="*/ 12 h 17"/>
                <a:gd name="T86" fmla="*/ 5 w 5"/>
                <a:gd name="T87" fmla="*/ 12 h 17"/>
                <a:gd name="T88" fmla="*/ 5 w 5"/>
                <a:gd name="T89" fmla="*/ 12 h 17"/>
                <a:gd name="T90" fmla="*/ 5 w 5"/>
                <a:gd name="T91" fmla="*/ 12 h 17"/>
                <a:gd name="T92" fmla="*/ 5 w 5"/>
                <a:gd name="T93" fmla="*/ 12 h 17"/>
                <a:gd name="T94" fmla="*/ 5 w 5"/>
                <a:gd name="T95" fmla="*/ 12 h 17"/>
                <a:gd name="T96" fmla="*/ 5 w 5"/>
                <a:gd name="T97" fmla="*/ 12 h 17"/>
                <a:gd name="T98" fmla="*/ 5 w 5"/>
                <a:gd name="T99" fmla="*/ 12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Freeform 73"/>
            <p:cNvSpPr>
              <a:spLocks/>
            </p:cNvSpPr>
            <p:nvPr/>
          </p:nvSpPr>
          <p:spPr bwMode="auto">
            <a:xfrm>
              <a:off x="4649" y="3301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5 w 5"/>
                <a:gd name="T27" fmla="*/ 0 h 6"/>
                <a:gd name="T28" fmla="*/ 5 w 5"/>
                <a:gd name="T29" fmla="*/ 0 h 6"/>
                <a:gd name="T30" fmla="*/ 5 w 5"/>
                <a:gd name="T31" fmla="*/ 0 h 6"/>
                <a:gd name="T32" fmla="*/ 5 w 5"/>
                <a:gd name="T33" fmla="*/ 0 h 6"/>
                <a:gd name="T34" fmla="*/ 5 w 5"/>
                <a:gd name="T35" fmla="*/ 0 h 6"/>
                <a:gd name="T36" fmla="*/ 5 w 5"/>
                <a:gd name="T37" fmla="*/ 0 h 6"/>
                <a:gd name="T38" fmla="*/ 5 w 5"/>
                <a:gd name="T39" fmla="*/ 0 h 6"/>
                <a:gd name="T40" fmla="*/ 5 w 5"/>
                <a:gd name="T41" fmla="*/ 0 h 6"/>
                <a:gd name="T42" fmla="*/ 5 w 5"/>
                <a:gd name="T43" fmla="*/ 0 h 6"/>
                <a:gd name="T44" fmla="*/ 5 w 5"/>
                <a:gd name="T45" fmla="*/ 0 h 6"/>
                <a:gd name="T46" fmla="*/ 5 w 5"/>
                <a:gd name="T47" fmla="*/ 0 h 6"/>
                <a:gd name="T48" fmla="*/ 5 w 5"/>
                <a:gd name="T49" fmla="*/ 0 h 6"/>
                <a:gd name="T50" fmla="*/ 5 w 5"/>
                <a:gd name="T51" fmla="*/ 0 h 6"/>
                <a:gd name="T52" fmla="*/ 5 w 5"/>
                <a:gd name="T53" fmla="*/ 0 h 6"/>
                <a:gd name="T54" fmla="*/ 5 w 5"/>
                <a:gd name="T55" fmla="*/ 0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5 w 5"/>
                <a:gd name="T101" fmla="*/ 6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Freeform 74"/>
            <p:cNvSpPr>
              <a:spLocks/>
            </p:cNvSpPr>
            <p:nvPr/>
          </p:nvSpPr>
          <p:spPr bwMode="auto">
            <a:xfrm>
              <a:off x="4654" y="3307"/>
              <a:ext cx="9" cy="6"/>
            </a:xfrm>
            <a:custGeom>
              <a:avLst/>
              <a:gdLst>
                <a:gd name="T0" fmla="*/ 0 w 9"/>
                <a:gd name="T1" fmla="*/ 0 h 6"/>
                <a:gd name="T2" fmla="*/ 0 w 9"/>
                <a:gd name="T3" fmla="*/ 0 h 6"/>
                <a:gd name="T4" fmla="*/ 0 w 9"/>
                <a:gd name="T5" fmla="*/ 0 h 6"/>
                <a:gd name="T6" fmla="*/ 0 w 9"/>
                <a:gd name="T7" fmla="*/ 0 h 6"/>
                <a:gd name="T8" fmla="*/ 5 w 9"/>
                <a:gd name="T9" fmla="*/ 0 h 6"/>
                <a:gd name="T10" fmla="*/ 5 w 9"/>
                <a:gd name="T11" fmla="*/ 0 h 6"/>
                <a:gd name="T12" fmla="*/ 5 w 9"/>
                <a:gd name="T13" fmla="*/ 0 h 6"/>
                <a:gd name="T14" fmla="*/ 5 w 9"/>
                <a:gd name="T15" fmla="*/ 0 h 6"/>
                <a:gd name="T16" fmla="*/ 5 w 9"/>
                <a:gd name="T17" fmla="*/ 0 h 6"/>
                <a:gd name="T18" fmla="*/ 5 w 9"/>
                <a:gd name="T19" fmla="*/ 0 h 6"/>
                <a:gd name="T20" fmla="*/ 5 w 9"/>
                <a:gd name="T21" fmla="*/ 0 h 6"/>
                <a:gd name="T22" fmla="*/ 5 w 9"/>
                <a:gd name="T23" fmla="*/ 6 h 6"/>
                <a:gd name="T24" fmla="*/ 5 w 9"/>
                <a:gd name="T25" fmla="*/ 6 h 6"/>
                <a:gd name="T26" fmla="*/ 5 w 9"/>
                <a:gd name="T27" fmla="*/ 6 h 6"/>
                <a:gd name="T28" fmla="*/ 5 w 9"/>
                <a:gd name="T29" fmla="*/ 6 h 6"/>
                <a:gd name="T30" fmla="*/ 5 w 9"/>
                <a:gd name="T31" fmla="*/ 6 h 6"/>
                <a:gd name="T32" fmla="*/ 5 w 9"/>
                <a:gd name="T33" fmla="*/ 6 h 6"/>
                <a:gd name="T34" fmla="*/ 5 w 9"/>
                <a:gd name="T35" fmla="*/ 6 h 6"/>
                <a:gd name="T36" fmla="*/ 5 w 9"/>
                <a:gd name="T37" fmla="*/ 6 h 6"/>
                <a:gd name="T38" fmla="*/ 5 w 9"/>
                <a:gd name="T39" fmla="*/ 6 h 6"/>
                <a:gd name="T40" fmla="*/ 5 w 9"/>
                <a:gd name="T41" fmla="*/ 6 h 6"/>
                <a:gd name="T42" fmla="*/ 5 w 9"/>
                <a:gd name="T43" fmla="*/ 6 h 6"/>
                <a:gd name="T44" fmla="*/ 5 w 9"/>
                <a:gd name="T45" fmla="*/ 6 h 6"/>
                <a:gd name="T46" fmla="*/ 5 w 9"/>
                <a:gd name="T47" fmla="*/ 6 h 6"/>
                <a:gd name="T48" fmla="*/ 5 w 9"/>
                <a:gd name="T49" fmla="*/ 6 h 6"/>
                <a:gd name="T50" fmla="*/ 5 w 9"/>
                <a:gd name="T51" fmla="*/ 6 h 6"/>
                <a:gd name="T52" fmla="*/ 5 w 9"/>
                <a:gd name="T53" fmla="*/ 6 h 6"/>
                <a:gd name="T54" fmla="*/ 5 w 9"/>
                <a:gd name="T55" fmla="*/ 6 h 6"/>
                <a:gd name="T56" fmla="*/ 5 w 9"/>
                <a:gd name="T57" fmla="*/ 6 h 6"/>
                <a:gd name="T58" fmla="*/ 5 w 9"/>
                <a:gd name="T59" fmla="*/ 6 h 6"/>
                <a:gd name="T60" fmla="*/ 5 w 9"/>
                <a:gd name="T61" fmla="*/ 6 h 6"/>
                <a:gd name="T62" fmla="*/ 5 w 9"/>
                <a:gd name="T63" fmla="*/ 6 h 6"/>
                <a:gd name="T64" fmla="*/ 5 w 9"/>
                <a:gd name="T65" fmla="*/ 6 h 6"/>
                <a:gd name="T66" fmla="*/ 5 w 9"/>
                <a:gd name="T67" fmla="*/ 6 h 6"/>
                <a:gd name="T68" fmla="*/ 5 w 9"/>
                <a:gd name="T69" fmla="*/ 6 h 6"/>
                <a:gd name="T70" fmla="*/ 5 w 9"/>
                <a:gd name="T71" fmla="*/ 6 h 6"/>
                <a:gd name="T72" fmla="*/ 5 w 9"/>
                <a:gd name="T73" fmla="*/ 6 h 6"/>
                <a:gd name="T74" fmla="*/ 5 w 9"/>
                <a:gd name="T75" fmla="*/ 6 h 6"/>
                <a:gd name="T76" fmla="*/ 5 w 9"/>
                <a:gd name="T77" fmla="*/ 6 h 6"/>
                <a:gd name="T78" fmla="*/ 5 w 9"/>
                <a:gd name="T79" fmla="*/ 6 h 6"/>
                <a:gd name="T80" fmla="*/ 5 w 9"/>
                <a:gd name="T81" fmla="*/ 6 h 6"/>
                <a:gd name="T82" fmla="*/ 5 w 9"/>
                <a:gd name="T83" fmla="*/ 6 h 6"/>
                <a:gd name="T84" fmla="*/ 5 w 9"/>
                <a:gd name="T85" fmla="*/ 6 h 6"/>
                <a:gd name="T86" fmla="*/ 5 w 9"/>
                <a:gd name="T87" fmla="*/ 6 h 6"/>
                <a:gd name="T88" fmla="*/ 9 w 9"/>
                <a:gd name="T89" fmla="*/ 6 h 6"/>
                <a:gd name="T90" fmla="*/ 9 w 9"/>
                <a:gd name="T91" fmla="*/ 6 h 6"/>
                <a:gd name="T92" fmla="*/ 9 w 9"/>
                <a:gd name="T93" fmla="*/ 6 h 6"/>
                <a:gd name="T94" fmla="*/ 9 w 9"/>
                <a:gd name="T95" fmla="*/ 6 h 6"/>
                <a:gd name="T96" fmla="*/ 9 w 9"/>
                <a:gd name="T97" fmla="*/ 6 h 6"/>
                <a:gd name="T98" fmla="*/ 9 w 9"/>
                <a:gd name="T99" fmla="*/ 6 h 6"/>
                <a:gd name="T100" fmla="*/ 9 w 9"/>
                <a:gd name="T101" fmla="*/ 6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6"/>
                <a:gd name="T155" fmla="*/ 9 w 9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9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Freeform 75"/>
            <p:cNvSpPr>
              <a:spLocks/>
            </p:cNvSpPr>
            <p:nvPr/>
          </p:nvSpPr>
          <p:spPr bwMode="auto">
            <a:xfrm>
              <a:off x="4663" y="3313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5 h 5"/>
                <a:gd name="T12" fmla="*/ 0 w 5"/>
                <a:gd name="T13" fmla="*/ 5 h 5"/>
                <a:gd name="T14" fmla="*/ 0 w 5"/>
                <a:gd name="T15" fmla="*/ 5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0 w 5"/>
                <a:gd name="T23" fmla="*/ 5 h 5"/>
                <a:gd name="T24" fmla="*/ 0 w 5"/>
                <a:gd name="T25" fmla="*/ 5 h 5"/>
                <a:gd name="T26" fmla="*/ 0 w 5"/>
                <a:gd name="T27" fmla="*/ 5 h 5"/>
                <a:gd name="T28" fmla="*/ 0 w 5"/>
                <a:gd name="T29" fmla="*/ 5 h 5"/>
                <a:gd name="T30" fmla="*/ 0 w 5"/>
                <a:gd name="T31" fmla="*/ 5 h 5"/>
                <a:gd name="T32" fmla="*/ 0 w 5"/>
                <a:gd name="T33" fmla="*/ 5 h 5"/>
                <a:gd name="T34" fmla="*/ 0 w 5"/>
                <a:gd name="T35" fmla="*/ 5 h 5"/>
                <a:gd name="T36" fmla="*/ 0 w 5"/>
                <a:gd name="T37" fmla="*/ 5 h 5"/>
                <a:gd name="T38" fmla="*/ 0 w 5"/>
                <a:gd name="T39" fmla="*/ 5 h 5"/>
                <a:gd name="T40" fmla="*/ 0 w 5"/>
                <a:gd name="T41" fmla="*/ 5 h 5"/>
                <a:gd name="T42" fmla="*/ 0 w 5"/>
                <a:gd name="T43" fmla="*/ 5 h 5"/>
                <a:gd name="T44" fmla="*/ 0 w 5"/>
                <a:gd name="T45" fmla="*/ 5 h 5"/>
                <a:gd name="T46" fmla="*/ 0 w 5"/>
                <a:gd name="T47" fmla="*/ 5 h 5"/>
                <a:gd name="T48" fmla="*/ 0 w 5"/>
                <a:gd name="T49" fmla="*/ 5 h 5"/>
                <a:gd name="T50" fmla="*/ 0 w 5"/>
                <a:gd name="T51" fmla="*/ 5 h 5"/>
                <a:gd name="T52" fmla="*/ 0 w 5"/>
                <a:gd name="T53" fmla="*/ 5 h 5"/>
                <a:gd name="T54" fmla="*/ 0 w 5"/>
                <a:gd name="T55" fmla="*/ 5 h 5"/>
                <a:gd name="T56" fmla="*/ 0 w 5"/>
                <a:gd name="T57" fmla="*/ 5 h 5"/>
                <a:gd name="T58" fmla="*/ 0 w 5"/>
                <a:gd name="T59" fmla="*/ 5 h 5"/>
                <a:gd name="T60" fmla="*/ 0 w 5"/>
                <a:gd name="T61" fmla="*/ 5 h 5"/>
                <a:gd name="T62" fmla="*/ 0 w 5"/>
                <a:gd name="T63" fmla="*/ 5 h 5"/>
                <a:gd name="T64" fmla="*/ 0 w 5"/>
                <a:gd name="T65" fmla="*/ 5 h 5"/>
                <a:gd name="T66" fmla="*/ 0 w 5"/>
                <a:gd name="T67" fmla="*/ 5 h 5"/>
                <a:gd name="T68" fmla="*/ 5 w 5"/>
                <a:gd name="T69" fmla="*/ 5 h 5"/>
                <a:gd name="T70" fmla="*/ 5 w 5"/>
                <a:gd name="T71" fmla="*/ 5 h 5"/>
                <a:gd name="T72" fmla="*/ 5 w 5"/>
                <a:gd name="T73" fmla="*/ 5 h 5"/>
                <a:gd name="T74" fmla="*/ 5 w 5"/>
                <a:gd name="T75" fmla="*/ 5 h 5"/>
                <a:gd name="T76" fmla="*/ 5 w 5"/>
                <a:gd name="T77" fmla="*/ 5 h 5"/>
                <a:gd name="T78" fmla="*/ 5 w 5"/>
                <a:gd name="T79" fmla="*/ 5 h 5"/>
                <a:gd name="T80" fmla="*/ 5 w 5"/>
                <a:gd name="T81" fmla="*/ 5 h 5"/>
                <a:gd name="T82" fmla="*/ 5 w 5"/>
                <a:gd name="T83" fmla="*/ 5 h 5"/>
                <a:gd name="T84" fmla="*/ 5 w 5"/>
                <a:gd name="T85" fmla="*/ 5 h 5"/>
                <a:gd name="T86" fmla="*/ 5 w 5"/>
                <a:gd name="T87" fmla="*/ 5 h 5"/>
                <a:gd name="T88" fmla="*/ 5 w 5"/>
                <a:gd name="T89" fmla="*/ 5 h 5"/>
                <a:gd name="T90" fmla="*/ 5 w 5"/>
                <a:gd name="T91" fmla="*/ 5 h 5"/>
                <a:gd name="T92" fmla="*/ 5 w 5"/>
                <a:gd name="T93" fmla="*/ 5 h 5"/>
                <a:gd name="T94" fmla="*/ 5 w 5"/>
                <a:gd name="T95" fmla="*/ 5 h 5"/>
                <a:gd name="T96" fmla="*/ 5 w 5"/>
                <a:gd name="T97" fmla="*/ 5 h 5"/>
                <a:gd name="T98" fmla="*/ 5 w 5"/>
                <a:gd name="T99" fmla="*/ 5 h 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5"/>
                <a:gd name="T152" fmla="*/ 5 w 5"/>
                <a:gd name="T153" fmla="*/ 5 h 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59" name="Freeform 76"/>
            <p:cNvSpPr>
              <a:spLocks/>
            </p:cNvSpPr>
            <p:nvPr/>
          </p:nvSpPr>
          <p:spPr bwMode="auto">
            <a:xfrm>
              <a:off x="4668" y="3318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0 w 5"/>
                <a:gd name="T43" fmla="*/ 0 h 1"/>
                <a:gd name="T44" fmla="*/ 0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"/>
                <a:gd name="T148" fmla="*/ 0 h 1"/>
                <a:gd name="T149" fmla="*/ 5 w 5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Freeform 77"/>
            <p:cNvSpPr>
              <a:spLocks/>
            </p:cNvSpPr>
            <p:nvPr/>
          </p:nvSpPr>
          <p:spPr bwMode="auto">
            <a:xfrm>
              <a:off x="4673" y="3318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0 w 5"/>
                <a:gd name="T43" fmla="*/ 0 h 1"/>
                <a:gd name="T44" fmla="*/ 0 w 5"/>
                <a:gd name="T45" fmla="*/ 0 h 1"/>
                <a:gd name="T46" fmla="*/ 0 w 5"/>
                <a:gd name="T47" fmla="*/ 0 h 1"/>
                <a:gd name="T48" fmla="*/ 0 w 5"/>
                <a:gd name="T49" fmla="*/ 0 h 1"/>
                <a:gd name="T50" fmla="*/ 0 w 5"/>
                <a:gd name="T51" fmla="*/ 0 h 1"/>
                <a:gd name="T52" fmla="*/ 0 w 5"/>
                <a:gd name="T53" fmla="*/ 0 h 1"/>
                <a:gd name="T54" fmla="*/ 0 w 5"/>
                <a:gd name="T55" fmla="*/ 0 h 1"/>
                <a:gd name="T56" fmla="*/ 0 w 5"/>
                <a:gd name="T57" fmla="*/ 0 h 1"/>
                <a:gd name="T58" fmla="*/ 0 w 5"/>
                <a:gd name="T59" fmla="*/ 0 h 1"/>
                <a:gd name="T60" fmla="*/ 0 w 5"/>
                <a:gd name="T61" fmla="*/ 0 h 1"/>
                <a:gd name="T62" fmla="*/ 0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"/>
                <a:gd name="T115" fmla="*/ 0 h 1"/>
                <a:gd name="T116" fmla="*/ 5 w 5"/>
                <a:gd name="T117" fmla="*/ 1 h 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Freeform 78"/>
            <p:cNvSpPr>
              <a:spLocks/>
            </p:cNvSpPr>
            <p:nvPr/>
          </p:nvSpPr>
          <p:spPr bwMode="auto">
            <a:xfrm>
              <a:off x="4678" y="3318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0 w 4"/>
                <a:gd name="T11" fmla="*/ 0 h 1"/>
                <a:gd name="T12" fmla="*/ 0 w 4"/>
                <a:gd name="T13" fmla="*/ 0 h 1"/>
                <a:gd name="T14" fmla="*/ 0 w 4"/>
                <a:gd name="T15" fmla="*/ 0 h 1"/>
                <a:gd name="T16" fmla="*/ 0 w 4"/>
                <a:gd name="T17" fmla="*/ 0 h 1"/>
                <a:gd name="T18" fmla="*/ 0 w 4"/>
                <a:gd name="T19" fmla="*/ 0 h 1"/>
                <a:gd name="T20" fmla="*/ 0 w 4"/>
                <a:gd name="T21" fmla="*/ 0 h 1"/>
                <a:gd name="T22" fmla="*/ 0 w 4"/>
                <a:gd name="T23" fmla="*/ 0 h 1"/>
                <a:gd name="T24" fmla="*/ 0 w 4"/>
                <a:gd name="T25" fmla="*/ 0 h 1"/>
                <a:gd name="T26" fmla="*/ 0 w 4"/>
                <a:gd name="T27" fmla="*/ 0 h 1"/>
                <a:gd name="T28" fmla="*/ 0 w 4"/>
                <a:gd name="T29" fmla="*/ 0 h 1"/>
                <a:gd name="T30" fmla="*/ 0 w 4"/>
                <a:gd name="T31" fmla="*/ 0 h 1"/>
                <a:gd name="T32" fmla="*/ 0 w 4"/>
                <a:gd name="T33" fmla="*/ 0 h 1"/>
                <a:gd name="T34" fmla="*/ 0 w 4"/>
                <a:gd name="T35" fmla="*/ 0 h 1"/>
                <a:gd name="T36" fmla="*/ 0 w 4"/>
                <a:gd name="T37" fmla="*/ 0 h 1"/>
                <a:gd name="T38" fmla="*/ 0 w 4"/>
                <a:gd name="T39" fmla="*/ 0 h 1"/>
                <a:gd name="T40" fmla="*/ 0 w 4"/>
                <a:gd name="T41" fmla="*/ 0 h 1"/>
                <a:gd name="T42" fmla="*/ 0 w 4"/>
                <a:gd name="T43" fmla="*/ 0 h 1"/>
                <a:gd name="T44" fmla="*/ 0 w 4"/>
                <a:gd name="T45" fmla="*/ 0 h 1"/>
                <a:gd name="T46" fmla="*/ 0 w 4"/>
                <a:gd name="T47" fmla="*/ 0 h 1"/>
                <a:gd name="T48" fmla="*/ 0 w 4"/>
                <a:gd name="T49" fmla="*/ 0 h 1"/>
                <a:gd name="T50" fmla="*/ 0 w 4"/>
                <a:gd name="T51" fmla="*/ 0 h 1"/>
                <a:gd name="T52" fmla="*/ 0 w 4"/>
                <a:gd name="T53" fmla="*/ 0 h 1"/>
                <a:gd name="T54" fmla="*/ 0 w 4"/>
                <a:gd name="T55" fmla="*/ 0 h 1"/>
                <a:gd name="T56" fmla="*/ 0 w 4"/>
                <a:gd name="T57" fmla="*/ 0 h 1"/>
                <a:gd name="T58" fmla="*/ 0 w 4"/>
                <a:gd name="T59" fmla="*/ 0 h 1"/>
                <a:gd name="T60" fmla="*/ 0 w 4"/>
                <a:gd name="T61" fmla="*/ 0 h 1"/>
                <a:gd name="T62" fmla="*/ 0 w 4"/>
                <a:gd name="T63" fmla="*/ 0 h 1"/>
                <a:gd name="T64" fmla="*/ 0 w 4"/>
                <a:gd name="T65" fmla="*/ 0 h 1"/>
                <a:gd name="T66" fmla="*/ 0 w 4"/>
                <a:gd name="T67" fmla="*/ 0 h 1"/>
                <a:gd name="T68" fmla="*/ 4 w 4"/>
                <a:gd name="T69" fmla="*/ 0 h 1"/>
                <a:gd name="T70" fmla="*/ 4 w 4"/>
                <a:gd name="T71" fmla="*/ 0 h 1"/>
                <a:gd name="T72" fmla="*/ 4 w 4"/>
                <a:gd name="T73" fmla="*/ 0 h 1"/>
                <a:gd name="T74" fmla="*/ 4 w 4"/>
                <a:gd name="T75" fmla="*/ 0 h 1"/>
                <a:gd name="T76" fmla="*/ 4 w 4"/>
                <a:gd name="T77" fmla="*/ 0 h 1"/>
                <a:gd name="T78" fmla="*/ 4 w 4"/>
                <a:gd name="T79" fmla="*/ 0 h 1"/>
                <a:gd name="T80" fmla="*/ 4 w 4"/>
                <a:gd name="T81" fmla="*/ 0 h 1"/>
                <a:gd name="T82" fmla="*/ 4 w 4"/>
                <a:gd name="T83" fmla="*/ 0 h 1"/>
                <a:gd name="T84" fmla="*/ 4 w 4"/>
                <a:gd name="T85" fmla="*/ 0 h 1"/>
                <a:gd name="T86" fmla="*/ 4 w 4"/>
                <a:gd name="T87" fmla="*/ 0 h 1"/>
                <a:gd name="T88" fmla="*/ 4 w 4"/>
                <a:gd name="T89" fmla="*/ 0 h 1"/>
                <a:gd name="T90" fmla="*/ 4 w 4"/>
                <a:gd name="T91" fmla="*/ 0 h 1"/>
                <a:gd name="T92" fmla="*/ 4 w 4"/>
                <a:gd name="T93" fmla="*/ 0 h 1"/>
                <a:gd name="T94" fmla="*/ 4 w 4"/>
                <a:gd name="T95" fmla="*/ 0 h 1"/>
                <a:gd name="T96" fmla="*/ 4 w 4"/>
                <a:gd name="T97" fmla="*/ 0 h 1"/>
                <a:gd name="T98" fmla="*/ 4 w 4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4"/>
                <a:gd name="T151" fmla="*/ 0 h 1"/>
                <a:gd name="T152" fmla="*/ 4 w 4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Freeform 79"/>
            <p:cNvSpPr>
              <a:spLocks/>
            </p:cNvSpPr>
            <p:nvPr/>
          </p:nvSpPr>
          <p:spPr bwMode="auto">
            <a:xfrm>
              <a:off x="4682" y="3307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6 h 11"/>
                <a:gd name="T8" fmla="*/ 0 w 5"/>
                <a:gd name="T9" fmla="*/ 6 h 11"/>
                <a:gd name="T10" fmla="*/ 0 w 5"/>
                <a:gd name="T11" fmla="*/ 6 h 11"/>
                <a:gd name="T12" fmla="*/ 0 w 5"/>
                <a:gd name="T13" fmla="*/ 6 h 11"/>
                <a:gd name="T14" fmla="*/ 0 w 5"/>
                <a:gd name="T15" fmla="*/ 6 h 11"/>
                <a:gd name="T16" fmla="*/ 0 w 5"/>
                <a:gd name="T17" fmla="*/ 6 h 11"/>
                <a:gd name="T18" fmla="*/ 0 w 5"/>
                <a:gd name="T19" fmla="*/ 6 h 11"/>
                <a:gd name="T20" fmla="*/ 0 w 5"/>
                <a:gd name="T21" fmla="*/ 6 h 11"/>
                <a:gd name="T22" fmla="*/ 0 w 5"/>
                <a:gd name="T23" fmla="*/ 6 h 11"/>
                <a:gd name="T24" fmla="*/ 0 w 5"/>
                <a:gd name="T25" fmla="*/ 6 h 11"/>
                <a:gd name="T26" fmla="*/ 0 w 5"/>
                <a:gd name="T27" fmla="*/ 6 h 11"/>
                <a:gd name="T28" fmla="*/ 0 w 5"/>
                <a:gd name="T29" fmla="*/ 6 h 11"/>
                <a:gd name="T30" fmla="*/ 0 w 5"/>
                <a:gd name="T31" fmla="*/ 6 h 11"/>
                <a:gd name="T32" fmla="*/ 0 w 5"/>
                <a:gd name="T33" fmla="*/ 6 h 11"/>
                <a:gd name="T34" fmla="*/ 0 w 5"/>
                <a:gd name="T35" fmla="*/ 6 h 11"/>
                <a:gd name="T36" fmla="*/ 0 w 5"/>
                <a:gd name="T37" fmla="*/ 6 h 11"/>
                <a:gd name="T38" fmla="*/ 0 w 5"/>
                <a:gd name="T39" fmla="*/ 6 h 11"/>
                <a:gd name="T40" fmla="*/ 0 w 5"/>
                <a:gd name="T41" fmla="*/ 6 h 11"/>
                <a:gd name="T42" fmla="*/ 0 w 5"/>
                <a:gd name="T43" fmla="*/ 6 h 11"/>
                <a:gd name="T44" fmla="*/ 0 w 5"/>
                <a:gd name="T45" fmla="*/ 6 h 11"/>
                <a:gd name="T46" fmla="*/ 0 w 5"/>
                <a:gd name="T47" fmla="*/ 6 h 11"/>
                <a:gd name="T48" fmla="*/ 0 w 5"/>
                <a:gd name="T49" fmla="*/ 6 h 11"/>
                <a:gd name="T50" fmla="*/ 0 w 5"/>
                <a:gd name="T51" fmla="*/ 6 h 11"/>
                <a:gd name="T52" fmla="*/ 5 w 5"/>
                <a:gd name="T53" fmla="*/ 6 h 11"/>
                <a:gd name="T54" fmla="*/ 5 w 5"/>
                <a:gd name="T55" fmla="*/ 6 h 11"/>
                <a:gd name="T56" fmla="*/ 5 w 5"/>
                <a:gd name="T57" fmla="*/ 6 h 11"/>
                <a:gd name="T58" fmla="*/ 5 w 5"/>
                <a:gd name="T59" fmla="*/ 6 h 11"/>
                <a:gd name="T60" fmla="*/ 5 w 5"/>
                <a:gd name="T61" fmla="*/ 6 h 11"/>
                <a:gd name="T62" fmla="*/ 5 w 5"/>
                <a:gd name="T63" fmla="*/ 6 h 11"/>
                <a:gd name="T64" fmla="*/ 5 w 5"/>
                <a:gd name="T65" fmla="*/ 6 h 11"/>
                <a:gd name="T66" fmla="*/ 5 w 5"/>
                <a:gd name="T67" fmla="*/ 6 h 11"/>
                <a:gd name="T68" fmla="*/ 5 w 5"/>
                <a:gd name="T69" fmla="*/ 6 h 11"/>
                <a:gd name="T70" fmla="*/ 5 w 5"/>
                <a:gd name="T71" fmla="*/ 6 h 11"/>
                <a:gd name="T72" fmla="*/ 5 w 5"/>
                <a:gd name="T73" fmla="*/ 6 h 11"/>
                <a:gd name="T74" fmla="*/ 5 w 5"/>
                <a:gd name="T75" fmla="*/ 6 h 11"/>
                <a:gd name="T76" fmla="*/ 5 w 5"/>
                <a:gd name="T77" fmla="*/ 6 h 11"/>
                <a:gd name="T78" fmla="*/ 5 w 5"/>
                <a:gd name="T79" fmla="*/ 6 h 11"/>
                <a:gd name="T80" fmla="*/ 5 w 5"/>
                <a:gd name="T81" fmla="*/ 6 h 11"/>
                <a:gd name="T82" fmla="*/ 5 w 5"/>
                <a:gd name="T83" fmla="*/ 6 h 11"/>
                <a:gd name="T84" fmla="*/ 5 w 5"/>
                <a:gd name="T85" fmla="*/ 6 h 11"/>
                <a:gd name="T86" fmla="*/ 5 w 5"/>
                <a:gd name="T87" fmla="*/ 6 h 11"/>
                <a:gd name="T88" fmla="*/ 5 w 5"/>
                <a:gd name="T89" fmla="*/ 6 h 11"/>
                <a:gd name="T90" fmla="*/ 5 w 5"/>
                <a:gd name="T91" fmla="*/ 6 h 11"/>
                <a:gd name="T92" fmla="*/ 5 w 5"/>
                <a:gd name="T93" fmla="*/ 6 h 11"/>
                <a:gd name="T94" fmla="*/ 5 w 5"/>
                <a:gd name="T95" fmla="*/ 6 h 11"/>
                <a:gd name="T96" fmla="*/ 5 w 5"/>
                <a:gd name="T97" fmla="*/ 0 h 11"/>
                <a:gd name="T98" fmla="*/ 5 w 5"/>
                <a:gd name="T99" fmla="*/ 0 h 11"/>
                <a:gd name="T100" fmla="*/ 5 w 5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3" name="Freeform 80"/>
            <p:cNvSpPr>
              <a:spLocks/>
            </p:cNvSpPr>
            <p:nvPr/>
          </p:nvSpPr>
          <p:spPr bwMode="auto">
            <a:xfrm>
              <a:off x="4687" y="3301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5 w 5"/>
                <a:gd name="T33" fmla="*/ 6 h 6"/>
                <a:gd name="T34" fmla="*/ 5 w 5"/>
                <a:gd name="T35" fmla="*/ 6 h 6"/>
                <a:gd name="T36" fmla="*/ 5 w 5"/>
                <a:gd name="T37" fmla="*/ 6 h 6"/>
                <a:gd name="T38" fmla="*/ 5 w 5"/>
                <a:gd name="T39" fmla="*/ 6 h 6"/>
                <a:gd name="T40" fmla="*/ 5 w 5"/>
                <a:gd name="T41" fmla="*/ 6 h 6"/>
                <a:gd name="T42" fmla="*/ 5 w 5"/>
                <a:gd name="T43" fmla="*/ 6 h 6"/>
                <a:gd name="T44" fmla="*/ 5 w 5"/>
                <a:gd name="T45" fmla="*/ 6 h 6"/>
                <a:gd name="T46" fmla="*/ 5 w 5"/>
                <a:gd name="T47" fmla="*/ 6 h 6"/>
                <a:gd name="T48" fmla="*/ 5 w 5"/>
                <a:gd name="T49" fmla="*/ 6 h 6"/>
                <a:gd name="T50" fmla="*/ 5 w 5"/>
                <a:gd name="T51" fmla="*/ 6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Freeform 81"/>
            <p:cNvSpPr>
              <a:spLocks/>
            </p:cNvSpPr>
            <p:nvPr/>
          </p:nvSpPr>
          <p:spPr bwMode="auto">
            <a:xfrm>
              <a:off x="4692" y="3290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0 w 9"/>
                <a:gd name="T3" fmla="*/ 11 h 11"/>
                <a:gd name="T4" fmla="*/ 0 w 9"/>
                <a:gd name="T5" fmla="*/ 11 h 11"/>
                <a:gd name="T6" fmla="*/ 0 w 9"/>
                <a:gd name="T7" fmla="*/ 11 h 11"/>
                <a:gd name="T8" fmla="*/ 0 w 9"/>
                <a:gd name="T9" fmla="*/ 11 h 11"/>
                <a:gd name="T10" fmla="*/ 0 w 9"/>
                <a:gd name="T11" fmla="*/ 11 h 11"/>
                <a:gd name="T12" fmla="*/ 5 w 9"/>
                <a:gd name="T13" fmla="*/ 11 h 11"/>
                <a:gd name="T14" fmla="*/ 5 w 9"/>
                <a:gd name="T15" fmla="*/ 11 h 11"/>
                <a:gd name="T16" fmla="*/ 5 w 9"/>
                <a:gd name="T17" fmla="*/ 6 h 11"/>
                <a:gd name="T18" fmla="*/ 5 w 9"/>
                <a:gd name="T19" fmla="*/ 6 h 11"/>
                <a:gd name="T20" fmla="*/ 5 w 9"/>
                <a:gd name="T21" fmla="*/ 6 h 11"/>
                <a:gd name="T22" fmla="*/ 5 w 9"/>
                <a:gd name="T23" fmla="*/ 6 h 11"/>
                <a:gd name="T24" fmla="*/ 5 w 9"/>
                <a:gd name="T25" fmla="*/ 6 h 11"/>
                <a:gd name="T26" fmla="*/ 5 w 9"/>
                <a:gd name="T27" fmla="*/ 6 h 11"/>
                <a:gd name="T28" fmla="*/ 5 w 9"/>
                <a:gd name="T29" fmla="*/ 6 h 11"/>
                <a:gd name="T30" fmla="*/ 5 w 9"/>
                <a:gd name="T31" fmla="*/ 6 h 11"/>
                <a:gd name="T32" fmla="*/ 5 w 9"/>
                <a:gd name="T33" fmla="*/ 6 h 11"/>
                <a:gd name="T34" fmla="*/ 5 w 9"/>
                <a:gd name="T35" fmla="*/ 6 h 11"/>
                <a:gd name="T36" fmla="*/ 5 w 9"/>
                <a:gd name="T37" fmla="*/ 6 h 11"/>
                <a:gd name="T38" fmla="*/ 5 w 9"/>
                <a:gd name="T39" fmla="*/ 6 h 11"/>
                <a:gd name="T40" fmla="*/ 5 w 9"/>
                <a:gd name="T41" fmla="*/ 6 h 11"/>
                <a:gd name="T42" fmla="*/ 5 w 9"/>
                <a:gd name="T43" fmla="*/ 6 h 11"/>
                <a:gd name="T44" fmla="*/ 5 w 9"/>
                <a:gd name="T45" fmla="*/ 6 h 11"/>
                <a:gd name="T46" fmla="*/ 5 w 9"/>
                <a:gd name="T47" fmla="*/ 6 h 11"/>
                <a:gd name="T48" fmla="*/ 5 w 9"/>
                <a:gd name="T49" fmla="*/ 6 h 11"/>
                <a:gd name="T50" fmla="*/ 5 w 9"/>
                <a:gd name="T51" fmla="*/ 6 h 11"/>
                <a:gd name="T52" fmla="*/ 5 w 9"/>
                <a:gd name="T53" fmla="*/ 6 h 11"/>
                <a:gd name="T54" fmla="*/ 5 w 9"/>
                <a:gd name="T55" fmla="*/ 6 h 11"/>
                <a:gd name="T56" fmla="*/ 5 w 9"/>
                <a:gd name="T57" fmla="*/ 6 h 11"/>
                <a:gd name="T58" fmla="*/ 5 w 9"/>
                <a:gd name="T59" fmla="*/ 6 h 11"/>
                <a:gd name="T60" fmla="*/ 5 w 9"/>
                <a:gd name="T61" fmla="*/ 6 h 11"/>
                <a:gd name="T62" fmla="*/ 5 w 9"/>
                <a:gd name="T63" fmla="*/ 6 h 11"/>
                <a:gd name="T64" fmla="*/ 5 w 9"/>
                <a:gd name="T65" fmla="*/ 0 h 11"/>
                <a:gd name="T66" fmla="*/ 5 w 9"/>
                <a:gd name="T67" fmla="*/ 0 h 11"/>
                <a:gd name="T68" fmla="*/ 5 w 9"/>
                <a:gd name="T69" fmla="*/ 0 h 11"/>
                <a:gd name="T70" fmla="*/ 5 w 9"/>
                <a:gd name="T71" fmla="*/ 0 h 11"/>
                <a:gd name="T72" fmla="*/ 5 w 9"/>
                <a:gd name="T73" fmla="*/ 0 h 11"/>
                <a:gd name="T74" fmla="*/ 5 w 9"/>
                <a:gd name="T75" fmla="*/ 0 h 11"/>
                <a:gd name="T76" fmla="*/ 5 w 9"/>
                <a:gd name="T77" fmla="*/ 0 h 11"/>
                <a:gd name="T78" fmla="*/ 5 w 9"/>
                <a:gd name="T79" fmla="*/ 0 h 11"/>
                <a:gd name="T80" fmla="*/ 5 w 9"/>
                <a:gd name="T81" fmla="*/ 0 h 11"/>
                <a:gd name="T82" fmla="*/ 5 w 9"/>
                <a:gd name="T83" fmla="*/ 0 h 11"/>
                <a:gd name="T84" fmla="*/ 5 w 9"/>
                <a:gd name="T85" fmla="*/ 0 h 11"/>
                <a:gd name="T86" fmla="*/ 5 w 9"/>
                <a:gd name="T87" fmla="*/ 0 h 11"/>
                <a:gd name="T88" fmla="*/ 5 w 9"/>
                <a:gd name="T89" fmla="*/ 0 h 11"/>
                <a:gd name="T90" fmla="*/ 5 w 9"/>
                <a:gd name="T91" fmla="*/ 0 h 11"/>
                <a:gd name="T92" fmla="*/ 9 w 9"/>
                <a:gd name="T93" fmla="*/ 0 h 11"/>
                <a:gd name="T94" fmla="*/ 9 w 9"/>
                <a:gd name="T95" fmla="*/ 0 h 11"/>
                <a:gd name="T96" fmla="*/ 9 w 9"/>
                <a:gd name="T97" fmla="*/ 0 h 11"/>
                <a:gd name="T98" fmla="*/ 9 w 9"/>
                <a:gd name="T99" fmla="*/ 0 h 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"/>
                <a:gd name="T151" fmla="*/ 0 h 11"/>
                <a:gd name="T152" fmla="*/ 9 w 9"/>
                <a:gd name="T153" fmla="*/ 11 h 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" h="11">
                  <a:moveTo>
                    <a:pt x="0" y="11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Freeform 82"/>
            <p:cNvSpPr>
              <a:spLocks/>
            </p:cNvSpPr>
            <p:nvPr/>
          </p:nvSpPr>
          <p:spPr bwMode="auto">
            <a:xfrm>
              <a:off x="4701" y="3273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1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11 h 17"/>
                <a:gd name="T48" fmla="*/ 0 w 5"/>
                <a:gd name="T49" fmla="*/ 11 h 17"/>
                <a:gd name="T50" fmla="*/ 0 w 5"/>
                <a:gd name="T51" fmla="*/ 5 h 17"/>
                <a:gd name="T52" fmla="*/ 0 w 5"/>
                <a:gd name="T53" fmla="*/ 5 h 17"/>
                <a:gd name="T54" fmla="*/ 0 w 5"/>
                <a:gd name="T55" fmla="*/ 5 h 17"/>
                <a:gd name="T56" fmla="*/ 0 w 5"/>
                <a:gd name="T57" fmla="*/ 5 h 17"/>
                <a:gd name="T58" fmla="*/ 0 w 5"/>
                <a:gd name="T59" fmla="*/ 5 h 17"/>
                <a:gd name="T60" fmla="*/ 0 w 5"/>
                <a:gd name="T61" fmla="*/ 5 h 17"/>
                <a:gd name="T62" fmla="*/ 0 w 5"/>
                <a:gd name="T63" fmla="*/ 5 h 17"/>
                <a:gd name="T64" fmla="*/ 0 w 5"/>
                <a:gd name="T65" fmla="*/ 5 h 17"/>
                <a:gd name="T66" fmla="*/ 0 w 5"/>
                <a:gd name="T67" fmla="*/ 5 h 17"/>
                <a:gd name="T68" fmla="*/ 0 w 5"/>
                <a:gd name="T69" fmla="*/ 5 h 17"/>
                <a:gd name="T70" fmla="*/ 0 w 5"/>
                <a:gd name="T71" fmla="*/ 5 h 17"/>
                <a:gd name="T72" fmla="*/ 0 w 5"/>
                <a:gd name="T73" fmla="*/ 5 h 17"/>
                <a:gd name="T74" fmla="*/ 0 w 5"/>
                <a:gd name="T75" fmla="*/ 5 h 17"/>
                <a:gd name="T76" fmla="*/ 5 w 5"/>
                <a:gd name="T77" fmla="*/ 5 h 17"/>
                <a:gd name="T78" fmla="*/ 5 w 5"/>
                <a:gd name="T79" fmla="*/ 5 h 17"/>
                <a:gd name="T80" fmla="*/ 5 w 5"/>
                <a:gd name="T81" fmla="*/ 5 h 17"/>
                <a:gd name="T82" fmla="*/ 5 w 5"/>
                <a:gd name="T83" fmla="*/ 5 h 17"/>
                <a:gd name="T84" fmla="*/ 5 w 5"/>
                <a:gd name="T85" fmla="*/ 5 h 17"/>
                <a:gd name="T86" fmla="*/ 5 w 5"/>
                <a:gd name="T87" fmla="*/ 5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6" name="Freeform 83"/>
            <p:cNvSpPr>
              <a:spLocks/>
            </p:cNvSpPr>
            <p:nvPr/>
          </p:nvSpPr>
          <p:spPr bwMode="auto">
            <a:xfrm>
              <a:off x="4706" y="3256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11 h 17"/>
                <a:gd name="T48" fmla="*/ 0 w 5"/>
                <a:gd name="T49" fmla="*/ 11 h 17"/>
                <a:gd name="T50" fmla="*/ 0 w 5"/>
                <a:gd name="T51" fmla="*/ 11 h 17"/>
                <a:gd name="T52" fmla="*/ 0 w 5"/>
                <a:gd name="T53" fmla="*/ 11 h 17"/>
                <a:gd name="T54" fmla="*/ 0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5 h 17"/>
                <a:gd name="T62" fmla="*/ 5 w 5"/>
                <a:gd name="T63" fmla="*/ 5 h 17"/>
                <a:gd name="T64" fmla="*/ 5 w 5"/>
                <a:gd name="T65" fmla="*/ 5 h 17"/>
                <a:gd name="T66" fmla="*/ 5 w 5"/>
                <a:gd name="T67" fmla="*/ 5 h 17"/>
                <a:gd name="T68" fmla="*/ 5 w 5"/>
                <a:gd name="T69" fmla="*/ 5 h 17"/>
                <a:gd name="T70" fmla="*/ 5 w 5"/>
                <a:gd name="T71" fmla="*/ 5 h 17"/>
                <a:gd name="T72" fmla="*/ 5 w 5"/>
                <a:gd name="T73" fmla="*/ 5 h 17"/>
                <a:gd name="T74" fmla="*/ 5 w 5"/>
                <a:gd name="T75" fmla="*/ 5 h 17"/>
                <a:gd name="T76" fmla="*/ 5 w 5"/>
                <a:gd name="T77" fmla="*/ 5 h 17"/>
                <a:gd name="T78" fmla="*/ 5 w 5"/>
                <a:gd name="T79" fmla="*/ 5 h 17"/>
                <a:gd name="T80" fmla="*/ 5 w 5"/>
                <a:gd name="T81" fmla="*/ 5 h 17"/>
                <a:gd name="T82" fmla="*/ 5 w 5"/>
                <a:gd name="T83" fmla="*/ 5 h 17"/>
                <a:gd name="T84" fmla="*/ 5 w 5"/>
                <a:gd name="T85" fmla="*/ 5 h 17"/>
                <a:gd name="T86" fmla="*/ 5 w 5"/>
                <a:gd name="T87" fmla="*/ 5 h 17"/>
                <a:gd name="T88" fmla="*/ 5 w 5"/>
                <a:gd name="T89" fmla="*/ 5 h 17"/>
                <a:gd name="T90" fmla="*/ 5 w 5"/>
                <a:gd name="T91" fmla="*/ 5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7" name="Freeform 84"/>
            <p:cNvSpPr>
              <a:spLocks/>
            </p:cNvSpPr>
            <p:nvPr/>
          </p:nvSpPr>
          <p:spPr bwMode="auto">
            <a:xfrm>
              <a:off x="4711" y="3239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5 w 5"/>
                <a:gd name="T39" fmla="*/ 11 h 17"/>
                <a:gd name="T40" fmla="*/ 5 w 5"/>
                <a:gd name="T41" fmla="*/ 11 h 17"/>
                <a:gd name="T42" fmla="*/ 5 w 5"/>
                <a:gd name="T43" fmla="*/ 11 h 17"/>
                <a:gd name="T44" fmla="*/ 5 w 5"/>
                <a:gd name="T45" fmla="*/ 11 h 17"/>
                <a:gd name="T46" fmla="*/ 5 w 5"/>
                <a:gd name="T47" fmla="*/ 11 h 17"/>
                <a:gd name="T48" fmla="*/ 5 w 5"/>
                <a:gd name="T49" fmla="*/ 11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5 h 17"/>
                <a:gd name="T56" fmla="*/ 5 w 5"/>
                <a:gd name="T57" fmla="*/ 5 h 17"/>
                <a:gd name="T58" fmla="*/ 5 w 5"/>
                <a:gd name="T59" fmla="*/ 5 h 17"/>
                <a:gd name="T60" fmla="*/ 5 w 5"/>
                <a:gd name="T61" fmla="*/ 5 h 17"/>
                <a:gd name="T62" fmla="*/ 5 w 5"/>
                <a:gd name="T63" fmla="*/ 5 h 17"/>
                <a:gd name="T64" fmla="*/ 5 w 5"/>
                <a:gd name="T65" fmla="*/ 5 h 17"/>
                <a:gd name="T66" fmla="*/ 5 w 5"/>
                <a:gd name="T67" fmla="*/ 5 h 17"/>
                <a:gd name="T68" fmla="*/ 5 w 5"/>
                <a:gd name="T69" fmla="*/ 5 h 17"/>
                <a:gd name="T70" fmla="*/ 5 w 5"/>
                <a:gd name="T71" fmla="*/ 5 h 17"/>
                <a:gd name="T72" fmla="*/ 5 w 5"/>
                <a:gd name="T73" fmla="*/ 5 h 17"/>
                <a:gd name="T74" fmla="*/ 5 w 5"/>
                <a:gd name="T75" fmla="*/ 5 h 17"/>
                <a:gd name="T76" fmla="*/ 5 w 5"/>
                <a:gd name="T77" fmla="*/ 5 h 17"/>
                <a:gd name="T78" fmla="*/ 5 w 5"/>
                <a:gd name="T79" fmla="*/ 5 h 17"/>
                <a:gd name="T80" fmla="*/ 5 w 5"/>
                <a:gd name="T81" fmla="*/ 5 h 17"/>
                <a:gd name="T82" fmla="*/ 5 w 5"/>
                <a:gd name="T83" fmla="*/ 5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Freeform 85"/>
            <p:cNvSpPr>
              <a:spLocks/>
            </p:cNvSpPr>
            <p:nvPr/>
          </p:nvSpPr>
          <p:spPr bwMode="auto">
            <a:xfrm>
              <a:off x="4716" y="3216"/>
              <a:ext cx="9" cy="23"/>
            </a:xfrm>
            <a:custGeom>
              <a:avLst/>
              <a:gdLst>
                <a:gd name="T0" fmla="*/ 0 w 9"/>
                <a:gd name="T1" fmla="*/ 23 h 23"/>
                <a:gd name="T2" fmla="*/ 0 w 9"/>
                <a:gd name="T3" fmla="*/ 23 h 23"/>
                <a:gd name="T4" fmla="*/ 0 w 9"/>
                <a:gd name="T5" fmla="*/ 23 h 23"/>
                <a:gd name="T6" fmla="*/ 0 w 9"/>
                <a:gd name="T7" fmla="*/ 23 h 23"/>
                <a:gd name="T8" fmla="*/ 0 w 9"/>
                <a:gd name="T9" fmla="*/ 23 h 23"/>
                <a:gd name="T10" fmla="*/ 0 w 9"/>
                <a:gd name="T11" fmla="*/ 23 h 23"/>
                <a:gd name="T12" fmla="*/ 0 w 9"/>
                <a:gd name="T13" fmla="*/ 17 h 23"/>
                <a:gd name="T14" fmla="*/ 0 w 9"/>
                <a:gd name="T15" fmla="*/ 17 h 23"/>
                <a:gd name="T16" fmla="*/ 0 w 9"/>
                <a:gd name="T17" fmla="*/ 17 h 23"/>
                <a:gd name="T18" fmla="*/ 4 w 9"/>
                <a:gd name="T19" fmla="*/ 17 h 23"/>
                <a:gd name="T20" fmla="*/ 4 w 9"/>
                <a:gd name="T21" fmla="*/ 17 h 23"/>
                <a:gd name="T22" fmla="*/ 4 w 9"/>
                <a:gd name="T23" fmla="*/ 17 h 23"/>
                <a:gd name="T24" fmla="*/ 4 w 9"/>
                <a:gd name="T25" fmla="*/ 17 h 23"/>
                <a:gd name="T26" fmla="*/ 4 w 9"/>
                <a:gd name="T27" fmla="*/ 17 h 23"/>
                <a:gd name="T28" fmla="*/ 4 w 9"/>
                <a:gd name="T29" fmla="*/ 17 h 23"/>
                <a:gd name="T30" fmla="*/ 4 w 9"/>
                <a:gd name="T31" fmla="*/ 17 h 23"/>
                <a:gd name="T32" fmla="*/ 4 w 9"/>
                <a:gd name="T33" fmla="*/ 17 h 23"/>
                <a:gd name="T34" fmla="*/ 4 w 9"/>
                <a:gd name="T35" fmla="*/ 17 h 23"/>
                <a:gd name="T36" fmla="*/ 4 w 9"/>
                <a:gd name="T37" fmla="*/ 17 h 23"/>
                <a:gd name="T38" fmla="*/ 4 w 9"/>
                <a:gd name="T39" fmla="*/ 17 h 23"/>
                <a:gd name="T40" fmla="*/ 4 w 9"/>
                <a:gd name="T41" fmla="*/ 11 h 23"/>
                <a:gd name="T42" fmla="*/ 4 w 9"/>
                <a:gd name="T43" fmla="*/ 11 h 23"/>
                <a:gd name="T44" fmla="*/ 4 w 9"/>
                <a:gd name="T45" fmla="*/ 11 h 23"/>
                <a:gd name="T46" fmla="*/ 4 w 9"/>
                <a:gd name="T47" fmla="*/ 11 h 23"/>
                <a:gd name="T48" fmla="*/ 4 w 9"/>
                <a:gd name="T49" fmla="*/ 11 h 23"/>
                <a:gd name="T50" fmla="*/ 4 w 9"/>
                <a:gd name="T51" fmla="*/ 11 h 23"/>
                <a:gd name="T52" fmla="*/ 4 w 9"/>
                <a:gd name="T53" fmla="*/ 11 h 23"/>
                <a:gd name="T54" fmla="*/ 4 w 9"/>
                <a:gd name="T55" fmla="*/ 11 h 23"/>
                <a:gd name="T56" fmla="*/ 4 w 9"/>
                <a:gd name="T57" fmla="*/ 11 h 23"/>
                <a:gd name="T58" fmla="*/ 4 w 9"/>
                <a:gd name="T59" fmla="*/ 11 h 23"/>
                <a:gd name="T60" fmla="*/ 4 w 9"/>
                <a:gd name="T61" fmla="*/ 11 h 23"/>
                <a:gd name="T62" fmla="*/ 4 w 9"/>
                <a:gd name="T63" fmla="*/ 11 h 23"/>
                <a:gd name="T64" fmla="*/ 4 w 9"/>
                <a:gd name="T65" fmla="*/ 11 h 23"/>
                <a:gd name="T66" fmla="*/ 4 w 9"/>
                <a:gd name="T67" fmla="*/ 11 h 23"/>
                <a:gd name="T68" fmla="*/ 4 w 9"/>
                <a:gd name="T69" fmla="*/ 6 h 23"/>
                <a:gd name="T70" fmla="*/ 4 w 9"/>
                <a:gd name="T71" fmla="*/ 6 h 23"/>
                <a:gd name="T72" fmla="*/ 4 w 9"/>
                <a:gd name="T73" fmla="*/ 6 h 23"/>
                <a:gd name="T74" fmla="*/ 4 w 9"/>
                <a:gd name="T75" fmla="*/ 6 h 23"/>
                <a:gd name="T76" fmla="*/ 4 w 9"/>
                <a:gd name="T77" fmla="*/ 6 h 23"/>
                <a:gd name="T78" fmla="*/ 4 w 9"/>
                <a:gd name="T79" fmla="*/ 6 h 23"/>
                <a:gd name="T80" fmla="*/ 4 w 9"/>
                <a:gd name="T81" fmla="*/ 6 h 23"/>
                <a:gd name="T82" fmla="*/ 4 w 9"/>
                <a:gd name="T83" fmla="*/ 6 h 23"/>
                <a:gd name="T84" fmla="*/ 4 w 9"/>
                <a:gd name="T85" fmla="*/ 6 h 23"/>
                <a:gd name="T86" fmla="*/ 4 w 9"/>
                <a:gd name="T87" fmla="*/ 6 h 23"/>
                <a:gd name="T88" fmla="*/ 4 w 9"/>
                <a:gd name="T89" fmla="*/ 6 h 23"/>
                <a:gd name="T90" fmla="*/ 4 w 9"/>
                <a:gd name="T91" fmla="*/ 6 h 23"/>
                <a:gd name="T92" fmla="*/ 4 w 9"/>
                <a:gd name="T93" fmla="*/ 6 h 23"/>
                <a:gd name="T94" fmla="*/ 4 w 9"/>
                <a:gd name="T95" fmla="*/ 0 h 23"/>
                <a:gd name="T96" fmla="*/ 4 w 9"/>
                <a:gd name="T97" fmla="*/ 0 h 23"/>
                <a:gd name="T98" fmla="*/ 4 w 9"/>
                <a:gd name="T99" fmla="*/ 0 h 23"/>
                <a:gd name="T100" fmla="*/ 9 w 9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Freeform 86"/>
            <p:cNvSpPr>
              <a:spLocks/>
            </p:cNvSpPr>
            <p:nvPr/>
          </p:nvSpPr>
          <p:spPr bwMode="auto">
            <a:xfrm>
              <a:off x="4725" y="3193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0 w 5"/>
                <a:gd name="T43" fmla="*/ 17 h 23"/>
                <a:gd name="T44" fmla="*/ 0 w 5"/>
                <a:gd name="T45" fmla="*/ 17 h 23"/>
                <a:gd name="T46" fmla="*/ 0 w 5"/>
                <a:gd name="T47" fmla="*/ 17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0 w 5"/>
                <a:gd name="T61" fmla="*/ 11 h 23"/>
                <a:gd name="T62" fmla="*/ 0 w 5"/>
                <a:gd name="T63" fmla="*/ 11 h 23"/>
                <a:gd name="T64" fmla="*/ 0 w 5"/>
                <a:gd name="T65" fmla="*/ 11 h 23"/>
                <a:gd name="T66" fmla="*/ 0 w 5"/>
                <a:gd name="T67" fmla="*/ 11 h 23"/>
                <a:gd name="T68" fmla="*/ 0 w 5"/>
                <a:gd name="T69" fmla="*/ 11 h 23"/>
                <a:gd name="T70" fmla="*/ 0 w 5"/>
                <a:gd name="T71" fmla="*/ 11 h 23"/>
                <a:gd name="T72" fmla="*/ 0 w 5"/>
                <a:gd name="T73" fmla="*/ 6 h 23"/>
                <a:gd name="T74" fmla="*/ 0 w 5"/>
                <a:gd name="T75" fmla="*/ 6 h 23"/>
                <a:gd name="T76" fmla="*/ 0 w 5"/>
                <a:gd name="T77" fmla="*/ 6 h 23"/>
                <a:gd name="T78" fmla="*/ 0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6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0" name="Freeform 87"/>
            <p:cNvSpPr>
              <a:spLocks/>
            </p:cNvSpPr>
            <p:nvPr/>
          </p:nvSpPr>
          <p:spPr bwMode="auto">
            <a:xfrm>
              <a:off x="4730" y="3170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23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0 w 5"/>
                <a:gd name="T43" fmla="*/ 17 h 23"/>
                <a:gd name="T44" fmla="*/ 0 w 5"/>
                <a:gd name="T45" fmla="*/ 17 h 23"/>
                <a:gd name="T46" fmla="*/ 0 w 5"/>
                <a:gd name="T47" fmla="*/ 17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5 w 5"/>
                <a:gd name="T63" fmla="*/ 12 h 23"/>
                <a:gd name="T64" fmla="*/ 5 w 5"/>
                <a:gd name="T65" fmla="*/ 12 h 23"/>
                <a:gd name="T66" fmla="*/ 5 w 5"/>
                <a:gd name="T67" fmla="*/ 12 h 23"/>
                <a:gd name="T68" fmla="*/ 5 w 5"/>
                <a:gd name="T69" fmla="*/ 12 h 23"/>
                <a:gd name="T70" fmla="*/ 5 w 5"/>
                <a:gd name="T71" fmla="*/ 12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1" name="Freeform 88"/>
            <p:cNvSpPr>
              <a:spLocks/>
            </p:cNvSpPr>
            <p:nvPr/>
          </p:nvSpPr>
          <p:spPr bwMode="auto">
            <a:xfrm>
              <a:off x="4735" y="3148"/>
              <a:ext cx="5" cy="22"/>
            </a:xfrm>
            <a:custGeom>
              <a:avLst/>
              <a:gdLst>
                <a:gd name="T0" fmla="*/ 0 w 5"/>
                <a:gd name="T1" fmla="*/ 22 h 22"/>
                <a:gd name="T2" fmla="*/ 0 w 5"/>
                <a:gd name="T3" fmla="*/ 22 h 22"/>
                <a:gd name="T4" fmla="*/ 0 w 5"/>
                <a:gd name="T5" fmla="*/ 22 h 22"/>
                <a:gd name="T6" fmla="*/ 0 w 5"/>
                <a:gd name="T7" fmla="*/ 22 h 22"/>
                <a:gd name="T8" fmla="*/ 0 w 5"/>
                <a:gd name="T9" fmla="*/ 22 h 22"/>
                <a:gd name="T10" fmla="*/ 0 w 5"/>
                <a:gd name="T11" fmla="*/ 22 h 22"/>
                <a:gd name="T12" fmla="*/ 0 w 5"/>
                <a:gd name="T13" fmla="*/ 22 h 22"/>
                <a:gd name="T14" fmla="*/ 0 w 5"/>
                <a:gd name="T15" fmla="*/ 22 h 22"/>
                <a:gd name="T16" fmla="*/ 0 w 5"/>
                <a:gd name="T17" fmla="*/ 22 h 22"/>
                <a:gd name="T18" fmla="*/ 0 w 5"/>
                <a:gd name="T19" fmla="*/ 22 h 22"/>
                <a:gd name="T20" fmla="*/ 0 w 5"/>
                <a:gd name="T21" fmla="*/ 17 h 22"/>
                <a:gd name="T22" fmla="*/ 0 w 5"/>
                <a:gd name="T23" fmla="*/ 17 h 22"/>
                <a:gd name="T24" fmla="*/ 0 w 5"/>
                <a:gd name="T25" fmla="*/ 17 h 22"/>
                <a:gd name="T26" fmla="*/ 0 w 5"/>
                <a:gd name="T27" fmla="*/ 17 h 22"/>
                <a:gd name="T28" fmla="*/ 0 w 5"/>
                <a:gd name="T29" fmla="*/ 17 h 22"/>
                <a:gd name="T30" fmla="*/ 0 w 5"/>
                <a:gd name="T31" fmla="*/ 17 h 22"/>
                <a:gd name="T32" fmla="*/ 0 w 5"/>
                <a:gd name="T33" fmla="*/ 17 h 22"/>
                <a:gd name="T34" fmla="*/ 0 w 5"/>
                <a:gd name="T35" fmla="*/ 17 h 22"/>
                <a:gd name="T36" fmla="*/ 0 w 5"/>
                <a:gd name="T37" fmla="*/ 17 h 22"/>
                <a:gd name="T38" fmla="*/ 0 w 5"/>
                <a:gd name="T39" fmla="*/ 17 h 22"/>
                <a:gd name="T40" fmla="*/ 0 w 5"/>
                <a:gd name="T41" fmla="*/ 17 h 22"/>
                <a:gd name="T42" fmla="*/ 5 w 5"/>
                <a:gd name="T43" fmla="*/ 17 h 22"/>
                <a:gd name="T44" fmla="*/ 5 w 5"/>
                <a:gd name="T45" fmla="*/ 11 h 22"/>
                <a:gd name="T46" fmla="*/ 5 w 5"/>
                <a:gd name="T47" fmla="*/ 11 h 22"/>
                <a:gd name="T48" fmla="*/ 5 w 5"/>
                <a:gd name="T49" fmla="*/ 11 h 22"/>
                <a:gd name="T50" fmla="*/ 5 w 5"/>
                <a:gd name="T51" fmla="*/ 11 h 22"/>
                <a:gd name="T52" fmla="*/ 5 w 5"/>
                <a:gd name="T53" fmla="*/ 11 h 22"/>
                <a:gd name="T54" fmla="*/ 5 w 5"/>
                <a:gd name="T55" fmla="*/ 11 h 22"/>
                <a:gd name="T56" fmla="*/ 5 w 5"/>
                <a:gd name="T57" fmla="*/ 11 h 22"/>
                <a:gd name="T58" fmla="*/ 5 w 5"/>
                <a:gd name="T59" fmla="*/ 11 h 22"/>
                <a:gd name="T60" fmla="*/ 5 w 5"/>
                <a:gd name="T61" fmla="*/ 11 h 22"/>
                <a:gd name="T62" fmla="*/ 5 w 5"/>
                <a:gd name="T63" fmla="*/ 11 h 22"/>
                <a:gd name="T64" fmla="*/ 5 w 5"/>
                <a:gd name="T65" fmla="*/ 11 h 22"/>
                <a:gd name="T66" fmla="*/ 5 w 5"/>
                <a:gd name="T67" fmla="*/ 5 h 22"/>
                <a:gd name="T68" fmla="*/ 5 w 5"/>
                <a:gd name="T69" fmla="*/ 5 h 22"/>
                <a:gd name="T70" fmla="*/ 5 w 5"/>
                <a:gd name="T71" fmla="*/ 5 h 22"/>
                <a:gd name="T72" fmla="*/ 5 w 5"/>
                <a:gd name="T73" fmla="*/ 5 h 22"/>
                <a:gd name="T74" fmla="*/ 5 w 5"/>
                <a:gd name="T75" fmla="*/ 5 h 22"/>
                <a:gd name="T76" fmla="*/ 5 w 5"/>
                <a:gd name="T77" fmla="*/ 5 h 22"/>
                <a:gd name="T78" fmla="*/ 5 w 5"/>
                <a:gd name="T79" fmla="*/ 5 h 22"/>
                <a:gd name="T80" fmla="*/ 5 w 5"/>
                <a:gd name="T81" fmla="*/ 5 h 22"/>
                <a:gd name="T82" fmla="*/ 5 w 5"/>
                <a:gd name="T83" fmla="*/ 5 h 22"/>
                <a:gd name="T84" fmla="*/ 5 w 5"/>
                <a:gd name="T85" fmla="*/ 5 h 22"/>
                <a:gd name="T86" fmla="*/ 5 w 5"/>
                <a:gd name="T87" fmla="*/ 5 h 22"/>
                <a:gd name="T88" fmla="*/ 5 w 5"/>
                <a:gd name="T89" fmla="*/ 5 h 22"/>
                <a:gd name="T90" fmla="*/ 5 w 5"/>
                <a:gd name="T91" fmla="*/ 0 h 22"/>
                <a:gd name="T92" fmla="*/ 5 w 5"/>
                <a:gd name="T93" fmla="*/ 0 h 22"/>
                <a:gd name="T94" fmla="*/ 5 w 5"/>
                <a:gd name="T95" fmla="*/ 0 h 22"/>
                <a:gd name="T96" fmla="*/ 5 w 5"/>
                <a:gd name="T97" fmla="*/ 0 h 22"/>
                <a:gd name="T98" fmla="*/ 5 w 5"/>
                <a:gd name="T99" fmla="*/ 0 h 22"/>
                <a:gd name="T100" fmla="*/ 5 w 5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22"/>
                  </a:moveTo>
                  <a:lnTo>
                    <a:pt x="0" y="22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2" name="Freeform 89"/>
            <p:cNvSpPr>
              <a:spLocks/>
            </p:cNvSpPr>
            <p:nvPr/>
          </p:nvSpPr>
          <p:spPr bwMode="auto">
            <a:xfrm>
              <a:off x="4740" y="3125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23 h 23"/>
                <a:gd name="T14" fmla="*/ 0 w 4"/>
                <a:gd name="T15" fmla="*/ 17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4 w 4"/>
                <a:gd name="T25" fmla="*/ 17 h 23"/>
                <a:gd name="T26" fmla="*/ 4 w 4"/>
                <a:gd name="T27" fmla="*/ 17 h 23"/>
                <a:gd name="T28" fmla="*/ 4 w 4"/>
                <a:gd name="T29" fmla="*/ 17 h 23"/>
                <a:gd name="T30" fmla="*/ 4 w 4"/>
                <a:gd name="T31" fmla="*/ 17 h 23"/>
                <a:gd name="T32" fmla="*/ 4 w 4"/>
                <a:gd name="T33" fmla="*/ 17 h 23"/>
                <a:gd name="T34" fmla="*/ 4 w 4"/>
                <a:gd name="T35" fmla="*/ 17 h 23"/>
                <a:gd name="T36" fmla="*/ 4 w 4"/>
                <a:gd name="T37" fmla="*/ 11 h 23"/>
                <a:gd name="T38" fmla="*/ 4 w 4"/>
                <a:gd name="T39" fmla="*/ 11 h 23"/>
                <a:gd name="T40" fmla="*/ 4 w 4"/>
                <a:gd name="T41" fmla="*/ 11 h 23"/>
                <a:gd name="T42" fmla="*/ 4 w 4"/>
                <a:gd name="T43" fmla="*/ 11 h 23"/>
                <a:gd name="T44" fmla="*/ 4 w 4"/>
                <a:gd name="T45" fmla="*/ 11 h 23"/>
                <a:gd name="T46" fmla="*/ 4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5 h 23"/>
                <a:gd name="T62" fmla="*/ 4 w 4"/>
                <a:gd name="T63" fmla="*/ 5 h 23"/>
                <a:gd name="T64" fmla="*/ 4 w 4"/>
                <a:gd name="T65" fmla="*/ 5 h 23"/>
                <a:gd name="T66" fmla="*/ 4 w 4"/>
                <a:gd name="T67" fmla="*/ 5 h 23"/>
                <a:gd name="T68" fmla="*/ 4 w 4"/>
                <a:gd name="T69" fmla="*/ 5 h 23"/>
                <a:gd name="T70" fmla="*/ 4 w 4"/>
                <a:gd name="T71" fmla="*/ 5 h 23"/>
                <a:gd name="T72" fmla="*/ 4 w 4"/>
                <a:gd name="T73" fmla="*/ 5 h 23"/>
                <a:gd name="T74" fmla="*/ 4 w 4"/>
                <a:gd name="T75" fmla="*/ 5 h 23"/>
                <a:gd name="T76" fmla="*/ 4 w 4"/>
                <a:gd name="T77" fmla="*/ 5 h 23"/>
                <a:gd name="T78" fmla="*/ 4 w 4"/>
                <a:gd name="T79" fmla="*/ 5 h 23"/>
                <a:gd name="T80" fmla="*/ 4 w 4"/>
                <a:gd name="T81" fmla="*/ 5 h 23"/>
                <a:gd name="T82" fmla="*/ 4 w 4"/>
                <a:gd name="T83" fmla="*/ 0 h 23"/>
                <a:gd name="T84" fmla="*/ 4 w 4"/>
                <a:gd name="T85" fmla="*/ 0 h 23"/>
                <a:gd name="T86" fmla="*/ 4 w 4"/>
                <a:gd name="T87" fmla="*/ 0 h 23"/>
                <a:gd name="T88" fmla="*/ 4 w 4"/>
                <a:gd name="T89" fmla="*/ 0 h 23"/>
                <a:gd name="T90" fmla="*/ 4 w 4"/>
                <a:gd name="T91" fmla="*/ 0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11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3" name="Freeform 90"/>
            <p:cNvSpPr>
              <a:spLocks/>
            </p:cNvSpPr>
            <p:nvPr/>
          </p:nvSpPr>
          <p:spPr bwMode="auto">
            <a:xfrm>
              <a:off x="4744" y="3096"/>
              <a:ext cx="10" cy="29"/>
            </a:xfrm>
            <a:custGeom>
              <a:avLst/>
              <a:gdLst>
                <a:gd name="T0" fmla="*/ 0 w 10"/>
                <a:gd name="T1" fmla="*/ 29 h 29"/>
                <a:gd name="T2" fmla="*/ 0 w 10"/>
                <a:gd name="T3" fmla="*/ 29 h 29"/>
                <a:gd name="T4" fmla="*/ 5 w 10"/>
                <a:gd name="T5" fmla="*/ 29 h 29"/>
                <a:gd name="T6" fmla="*/ 5 w 10"/>
                <a:gd name="T7" fmla="*/ 23 h 29"/>
                <a:gd name="T8" fmla="*/ 5 w 10"/>
                <a:gd name="T9" fmla="*/ 23 h 29"/>
                <a:gd name="T10" fmla="*/ 5 w 10"/>
                <a:gd name="T11" fmla="*/ 23 h 29"/>
                <a:gd name="T12" fmla="*/ 5 w 10"/>
                <a:gd name="T13" fmla="*/ 23 h 29"/>
                <a:gd name="T14" fmla="*/ 5 w 10"/>
                <a:gd name="T15" fmla="*/ 23 h 29"/>
                <a:gd name="T16" fmla="*/ 5 w 10"/>
                <a:gd name="T17" fmla="*/ 23 h 29"/>
                <a:gd name="T18" fmla="*/ 5 w 10"/>
                <a:gd name="T19" fmla="*/ 23 h 29"/>
                <a:gd name="T20" fmla="*/ 5 w 10"/>
                <a:gd name="T21" fmla="*/ 23 h 29"/>
                <a:gd name="T22" fmla="*/ 5 w 10"/>
                <a:gd name="T23" fmla="*/ 23 h 29"/>
                <a:gd name="T24" fmla="*/ 5 w 10"/>
                <a:gd name="T25" fmla="*/ 23 h 29"/>
                <a:gd name="T26" fmla="*/ 5 w 10"/>
                <a:gd name="T27" fmla="*/ 23 h 29"/>
                <a:gd name="T28" fmla="*/ 5 w 10"/>
                <a:gd name="T29" fmla="*/ 23 h 29"/>
                <a:gd name="T30" fmla="*/ 5 w 10"/>
                <a:gd name="T31" fmla="*/ 17 h 29"/>
                <a:gd name="T32" fmla="*/ 5 w 10"/>
                <a:gd name="T33" fmla="*/ 17 h 29"/>
                <a:gd name="T34" fmla="*/ 5 w 10"/>
                <a:gd name="T35" fmla="*/ 17 h 29"/>
                <a:gd name="T36" fmla="*/ 5 w 10"/>
                <a:gd name="T37" fmla="*/ 17 h 29"/>
                <a:gd name="T38" fmla="*/ 5 w 10"/>
                <a:gd name="T39" fmla="*/ 17 h 29"/>
                <a:gd name="T40" fmla="*/ 5 w 10"/>
                <a:gd name="T41" fmla="*/ 17 h 29"/>
                <a:gd name="T42" fmla="*/ 5 w 10"/>
                <a:gd name="T43" fmla="*/ 17 h 29"/>
                <a:gd name="T44" fmla="*/ 5 w 10"/>
                <a:gd name="T45" fmla="*/ 17 h 29"/>
                <a:gd name="T46" fmla="*/ 5 w 10"/>
                <a:gd name="T47" fmla="*/ 17 h 29"/>
                <a:gd name="T48" fmla="*/ 5 w 10"/>
                <a:gd name="T49" fmla="*/ 17 h 29"/>
                <a:gd name="T50" fmla="*/ 5 w 10"/>
                <a:gd name="T51" fmla="*/ 17 h 29"/>
                <a:gd name="T52" fmla="*/ 5 w 10"/>
                <a:gd name="T53" fmla="*/ 12 h 29"/>
                <a:gd name="T54" fmla="*/ 5 w 10"/>
                <a:gd name="T55" fmla="*/ 12 h 29"/>
                <a:gd name="T56" fmla="*/ 5 w 10"/>
                <a:gd name="T57" fmla="*/ 12 h 29"/>
                <a:gd name="T58" fmla="*/ 5 w 10"/>
                <a:gd name="T59" fmla="*/ 12 h 29"/>
                <a:gd name="T60" fmla="*/ 5 w 10"/>
                <a:gd name="T61" fmla="*/ 12 h 29"/>
                <a:gd name="T62" fmla="*/ 5 w 10"/>
                <a:gd name="T63" fmla="*/ 12 h 29"/>
                <a:gd name="T64" fmla="*/ 5 w 10"/>
                <a:gd name="T65" fmla="*/ 12 h 29"/>
                <a:gd name="T66" fmla="*/ 5 w 10"/>
                <a:gd name="T67" fmla="*/ 12 h 29"/>
                <a:gd name="T68" fmla="*/ 5 w 10"/>
                <a:gd name="T69" fmla="*/ 12 h 29"/>
                <a:gd name="T70" fmla="*/ 5 w 10"/>
                <a:gd name="T71" fmla="*/ 12 h 29"/>
                <a:gd name="T72" fmla="*/ 5 w 10"/>
                <a:gd name="T73" fmla="*/ 12 h 29"/>
                <a:gd name="T74" fmla="*/ 5 w 10"/>
                <a:gd name="T75" fmla="*/ 12 h 29"/>
                <a:gd name="T76" fmla="*/ 5 w 10"/>
                <a:gd name="T77" fmla="*/ 6 h 29"/>
                <a:gd name="T78" fmla="*/ 5 w 10"/>
                <a:gd name="T79" fmla="*/ 6 h 29"/>
                <a:gd name="T80" fmla="*/ 5 w 10"/>
                <a:gd name="T81" fmla="*/ 6 h 29"/>
                <a:gd name="T82" fmla="*/ 5 w 10"/>
                <a:gd name="T83" fmla="*/ 6 h 29"/>
                <a:gd name="T84" fmla="*/ 5 w 10"/>
                <a:gd name="T85" fmla="*/ 6 h 29"/>
                <a:gd name="T86" fmla="*/ 10 w 10"/>
                <a:gd name="T87" fmla="*/ 6 h 29"/>
                <a:gd name="T88" fmla="*/ 10 w 10"/>
                <a:gd name="T89" fmla="*/ 6 h 29"/>
                <a:gd name="T90" fmla="*/ 10 w 10"/>
                <a:gd name="T91" fmla="*/ 6 h 29"/>
                <a:gd name="T92" fmla="*/ 10 w 10"/>
                <a:gd name="T93" fmla="*/ 6 h 29"/>
                <a:gd name="T94" fmla="*/ 10 w 10"/>
                <a:gd name="T95" fmla="*/ 6 h 29"/>
                <a:gd name="T96" fmla="*/ 10 w 10"/>
                <a:gd name="T97" fmla="*/ 6 h 29"/>
                <a:gd name="T98" fmla="*/ 10 w 10"/>
                <a:gd name="T99" fmla="*/ 0 h 29"/>
                <a:gd name="T100" fmla="*/ 10 w 10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9"/>
                <a:gd name="T155" fmla="*/ 10 w 10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9">
                  <a:moveTo>
                    <a:pt x="0" y="29"/>
                  </a:moveTo>
                  <a:lnTo>
                    <a:pt x="0" y="29"/>
                  </a:lnTo>
                  <a:lnTo>
                    <a:pt x="5" y="29"/>
                  </a:lnTo>
                  <a:lnTo>
                    <a:pt x="5" y="23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10" y="6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4" name="Freeform 91"/>
            <p:cNvSpPr>
              <a:spLocks/>
            </p:cNvSpPr>
            <p:nvPr/>
          </p:nvSpPr>
          <p:spPr bwMode="auto">
            <a:xfrm>
              <a:off x="4754" y="3074"/>
              <a:ext cx="5" cy="22"/>
            </a:xfrm>
            <a:custGeom>
              <a:avLst/>
              <a:gdLst>
                <a:gd name="T0" fmla="*/ 0 w 5"/>
                <a:gd name="T1" fmla="*/ 22 h 22"/>
                <a:gd name="T2" fmla="*/ 0 w 5"/>
                <a:gd name="T3" fmla="*/ 22 h 22"/>
                <a:gd name="T4" fmla="*/ 0 w 5"/>
                <a:gd name="T5" fmla="*/ 22 h 22"/>
                <a:gd name="T6" fmla="*/ 0 w 5"/>
                <a:gd name="T7" fmla="*/ 22 h 22"/>
                <a:gd name="T8" fmla="*/ 0 w 5"/>
                <a:gd name="T9" fmla="*/ 22 h 22"/>
                <a:gd name="T10" fmla="*/ 0 w 5"/>
                <a:gd name="T11" fmla="*/ 22 h 22"/>
                <a:gd name="T12" fmla="*/ 0 w 5"/>
                <a:gd name="T13" fmla="*/ 22 h 22"/>
                <a:gd name="T14" fmla="*/ 0 w 5"/>
                <a:gd name="T15" fmla="*/ 22 h 22"/>
                <a:gd name="T16" fmla="*/ 0 w 5"/>
                <a:gd name="T17" fmla="*/ 22 h 22"/>
                <a:gd name="T18" fmla="*/ 0 w 5"/>
                <a:gd name="T19" fmla="*/ 22 h 22"/>
                <a:gd name="T20" fmla="*/ 0 w 5"/>
                <a:gd name="T21" fmla="*/ 22 h 22"/>
                <a:gd name="T22" fmla="*/ 0 w 5"/>
                <a:gd name="T23" fmla="*/ 17 h 22"/>
                <a:gd name="T24" fmla="*/ 0 w 5"/>
                <a:gd name="T25" fmla="*/ 17 h 22"/>
                <a:gd name="T26" fmla="*/ 0 w 5"/>
                <a:gd name="T27" fmla="*/ 17 h 22"/>
                <a:gd name="T28" fmla="*/ 0 w 5"/>
                <a:gd name="T29" fmla="*/ 17 h 22"/>
                <a:gd name="T30" fmla="*/ 0 w 5"/>
                <a:gd name="T31" fmla="*/ 17 h 22"/>
                <a:gd name="T32" fmla="*/ 0 w 5"/>
                <a:gd name="T33" fmla="*/ 17 h 22"/>
                <a:gd name="T34" fmla="*/ 0 w 5"/>
                <a:gd name="T35" fmla="*/ 17 h 22"/>
                <a:gd name="T36" fmla="*/ 0 w 5"/>
                <a:gd name="T37" fmla="*/ 17 h 22"/>
                <a:gd name="T38" fmla="*/ 0 w 5"/>
                <a:gd name="T39" fmla="*/ 17 h 22"/>
                <a:gd name="T40" fmla="*/ 0 w 5"/>
                <a:gd name="T41" fmla="*/ 17 h 22"/>
                <a:gd name="T42" fmla="*/ 0 w 5"/>
                <a:gd name="T43" fmla="*/ 17 h 22"/>
                <a:gd name="T44" fmla="*/ 0 w 5"/>
                <a:gd name="T45" fmla="*/ 17 h 22"/>
                <a:gd name="T46" fmla="*/ 0 w 5"/>
                <a:gd name="T47" fmla="*/ 11 h 22"/>
                <a:gd name="T48" fmla="*/ 0 w 5"/>
                <a:gd name="T49" fmla="*/ 11 h 22"/>
                <a:gd name="T50" fmla="*/ 0 w 5"/>
                <a:gd name="T51" fmla="*/ 11 h 22"/>
                <a:gd name="T52" fmla="*/ 0 w 5"/>
                <a:gd name="T53" fmla="*/ 11 h 22"/>
                <a:gd name="T54" fmla="*/ 0 w 5"/>
                <a:gd name="T55" fmla="*/ 11 h 22"/>
                <a:gd name="T56" fmla="*/ 0 w 5"/>
                <a:gd name="T57" fmla="*/ 11 h 22"/>
                <a:gd name="T58" fmla="*/ 0 w 5"/>
                <a:gd name="T59" fmla="*/ 11 h 22"/>
                <a:gd name="T60" fmla="*/ 0 w 5"/>
                <a:gd name="T61" fmla="*/ 11 h 22"/>
                <a:gd name="T62" fmla="*/ 0 w 5"/>
                <a:gd name="T63" fmla="*/ 11 h 22"/>
                <a:gd name="T64" fmla="*/ 0 w 5"/>
                <a:gd name="T65" fmla="*/ 11 h 22"/>
                <a:gd name="T66" fmla="*/ 5 w 5"/>
                <a:gd name="T67" fmla="*/ 11 h 22"/>
                <a:gd name="T68" fmla="*/ 5 w 5"/>
                <a:gd name="T69" fmla="*/ 5 h 22"/>
                <a:gd name="T70" fmla="*/ 5 w 5"/>
                <a:gd name="T71" fmla="*/ 5 h 22"/>
                <a:gd name="T72" fmla="*/ 5 w 5"/>
                <a:gd name="T73" fmla="*/ 5 h 22"/>
                <a:gd name="T74" fmla="*/ 5 w 5"/>
                <a:gd name="T75" fmla="*/ 5 h 22"/>
                <a:gd name="T76" fmla="*/ 5 w 5"/>
                <a:gd name="T77" fmla="*/ 5 h 22"/>
                <a:gd name="T78" fmla="*/ 5 w 5"/>
                <a:gd name="T79" fmla="*/ 5 h 22"/>
                <a:gd name="T80" fmla="*/ 5 w 5"/>
                <a:gd name="T81" fmla="*/ 5 h 22"/>
                <a:gd name="T82" fmla="*/ 5 w 5"/>
                <a:gd name="T83" fmla="*/ 5 h 22"/>
                <a:gd name="T84" fmla="*/ 5 w 5"/>
                <a:gd name="T85" fmla="*/ 5 h 22"/>
                <a:gd name="T86" fmla="*/ 5 w 5"/>
                <a:gd name="T87" fmla="*/ 5 h 22"/>
                <a:gd name="T88" fmla="*/ 5 w 5"/>
                <a:gd name="T89" fmla="*/ 5 h 22"/>
                <a:gd name="T90" fmla="*/ 5 w 5"/>
                <a:gd name="T91" fmla="*/ 5 h 22"/>
                <a:gd name="T92" fmla="*/ 5 w 5"/>
                <a:gd name="T93" fmla="*/ 0 h 22"/>
                <a:gd name="T94" fmla="*/ 5 w 5"/>
                <a:gd name="T95" fmla="*/ 0 h 22"/>
                <a:gd name="T96" fmla="*/ 5 w 5"/>
                <a:gd name="T97" fmla="*/ 0 h 22"/>
                <a:gd name="T98" fmla="*/ 5 w 5"/>
                <a:gd name="T99" fmla="*/ 0 h 22"/>
                <a:gd name="T100" fmla="*/ 5 w 5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22"/>
                  </a:moveTo>
                  <a:lnTo>
                    <a:pt x="0" y="22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5" name="Freeform 92"/>
            <p:cNvSpPr>
              <a:spLocks/>
            </p:cNvSpPr>
            <p:nvPr/>
          </p:nvSpPr>
          <p:spPr bwMode="auto">
            <a:xfrm>
              <a:off x="4759" y="3051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23 h 23"/>
                <a:gd name="T14" fmla="*/ 0 w 4"/>
                <a:gd name="T15" fmla="*/ 23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0 w 4"/>
                <a:gd name="T25" fmla="*/ 17 h 23"/>
                <a:gd name="T26" fmla="*/ 0 w 4"/>
                <a:gd name="T27" fmla="*/ 17 h 23"/>
                <a:gd name="T28" fmla="*/ 0 w 4"/>
                <a:gd name="T29" fmla="*/ 17 h 23"/>
                <a:gd name="T30" fmla="*/ 0 w 4"/>
                <a:gd name="T31" fmla="*/ 17 h 23"/>
                <a:gd name="T32" fmla="*/ 0 w 4"/>
                <a:gd name="T33" fmla="*/ 17 h 23"/>
                <a:gd name="T34" fmla="*/ 0 w 4"/>
                <a:gd name="T35" fmla="*/ 17 h 23"/>
                <a:gd name="T36" fmla="*/ 0 w 4"/>
                <a:gd name="T37" fmla="*/ 17 h 23"/>
                <a:gd name="T38" fmla="*/ 0 w 4"/>
                <a:gd name="T39" fmla="*/ 17 h 23"/>
                <a:gd name="T40" fmla="*/ 0 w 4"/>
                <a:gd name="T41" fmla="*/ 11 h 23"/>
                <a:gd name="T42" fmla="*/ 0 w 4"/>
                <a:gd name="T43" fmla="*/ 11 h 23"/>
                <a:gd name="T44" fmla="*/ 0 w 4"/>
                <a:gd name="T45" fmla="*/ 11 h 23"/>
                <a:gd name="T46" fmla="*/ 0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5 h 23"/>
                <a:gd name="T66" fmla="*/ 4 w 4"/>
                <a:gd name="T67" fmla="*/ 5 h 23"/>
                <a:gd name="T68" fmla="*/ 4 w 4"/>
                <a:gd name="T69" fmla="*/ 5 h 23"/>
                <a:gd name="T70" fmla="*/ 4 w 4"/>
                <a:gd name="T71" fmla="*/ 5 h 23"/>
                <a:gd name="T72" fmla="*/ 4 w 4"/>
                <a:gd name="T73" fmla="*/ 5 h 23"/>
                <a:gd name="T74" fmla="*/ 4 w 4"/>
                <a:gd name="T75" fmla="*/ 5 h 23"/>
                <a:gd name="T76" fmla="*/ 4 w 4"/>
                <a:gd name="T77" fmla="*/ 5 h 23"/>
                <a:gd name="T78" fmla="*/ 4 w 4"/>
                <a:gd name="T79" fmla="*/ 5 h 23"/>
                <a:gd name="T80" fmla="*/ 4 w 4"/>
                <a:gd name="T81" fmla="*/ 5 h 23"/>
                <a:gd name="T82" fmla="*/ 4 w 4"/>
                <a:gd name="T83" fmla="*/ 5 h 23"/>
                <a:gd name="T84" fmla="*/ 4 w 4"/>
                <a:gd name="T85" fmla="*/ 5 h 23"/>
                <a:gd name="T86" fmla="*/ 4 w 4"/>
                <a:gd name="T87" fmla="*/ 5 h 23"/>
                <a:gd name="T88" fmla="*/ 4 w 4"/>
                <a:gd name="T89" fmla="*/ 0 h 23"/>
                <a:gd name="T90" fmla="*/ 4 w 4"/>
                <a:gd name="T91" fmla="*/ 0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6" name="Freeform 93"/>
            <p:cNvSpPr>
              <a:spLocks/>
            </p:cNvSpPr>
            <p:nvPr/>
          </p:nvSpPr>
          <p:spPr bwMode="auto">
            <a:xfrm>
              <a:off x="4763" y="3028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5 w 5"/>
                <a:gd name="T29" fmla="*/ 17 h 23"/>
                <a:gd name="T30" fmla="*/ 5 w 5"/>
                <a:gd name="T31" fmla="*/ 17 h 23"/>
                <a:gd name="T32" fmla="*/ 5 w 5"/>
                <a:gd name="T33" fmla="*/ 17 h 23"/>
                <a:gd name="T34" fmla="*/ 5 w 5"/>
                <a:gd name="T35" fmla="*/ 17 h 23"/>
                <a:gd name="T36" fmla="*/ 5 w 5"/>
                <a:gd name="T37" fmla="*/ 17 h 23"/>
                <a:gd name="T38" fmla="*/ 5 w 5"/>
                <a:gd name="T39" fmla="*/ 11 h 23"/>
                <a:gd name="T40" fmla="*/ 5 w 5"/>
                <a:gd name="T41" fmla="*/ 11 h 23"/>
                <a:gd name="T42" fmla="*/ 5 w 5"/>
                <a:gd name="T43" fmla="*/ 11 h 23"/>
                <a:gd name="T44" fmla="*/ 5 w 5"/>
                <a:gd name="T45" fmla="*/ 11 h 23"/>
                <a:gd name="T46" fmla="*/ 5 w 5"/>
                <a:gd name="T47" fmla="*/ 11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6 h 23"/>
                <a:gd name="T64" fmla="*/ 5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7" name="Freeform 94"/>
            <p:cNvSpPr>
              <a:spLocks/>
            </p:cNvSpPr>
            <p:nvPr/>
          </p:nvSpPr>
          <p:spPr bwMode="auto">
            <a:xfrm>
              <a:off x="4768" y="3005"/>
              <a:ext cx="10" cy="23"/>
            </a:xfrm>
            <a:custGeom>
              <a:avLst/>
              <a:gdLst>
                <a:gd name="T0" fmla="*/ 0 w 10"/>
                <a:gd name="T1" fmla="*/ 23 h 23"/>
                <a:gd name="T2" fmla="*/ 0 w 10"/>
                <a:gd name="T3" fmla="*/ 23 h 23"/>
                <a:gd name="T4" fmla="*/ 0 w 10"/>
                <a:gd name="T5" fmla="*/ 23 h 23"/>
                <a:gd name="T6" fmla="*/ 0 w 10"/>
                <a:gd name="T7" fmla="*/ 23 h 23"/>
                <a:gd name="T8" fmla="*/ 0 w 10"/>
                <a:gd name="T9" fmla="*/ 23 h 23"/>
                <a:gd name="T10" fmla="*/ 5 w 10"/>
                <a:gd name="T11" fmla="*/ 23 h 23"/>
                <a:gd name="T12" fmla="*/ 5 w 10"/>
                <a:gd name="T13" fmla="*/ 23 h 23"/>
                <a:gd name="T14" fmla="*/ 5 w 10"/>
                <a:gd name="T15" fmla="*/ 17 h 23"/>
                <a:gd name="T16" fmla="*/ 5 w 10"/>
                <a:gd name="T17" fmla="*/ 17 h 23"/>
                <a:gd name="T18" fmla="*/ 5 w 10"/>
                <a:gd name="T19" fmla="*/ 17 h 23"/>
                <a:gd name="T20" fmla="*/ 5 w 10"/>
                <a:gd name="T21" fmla="*/ 17 h 23"/>
                <a:gd name="T22" fmla="*/ 5 w 10"/>
                <a:gd name="T23" fmla="*/ 17 h 23"/>
                <a:gd name="T24" fmla="*/ 5 w 10"/>
                <a:gd name="T25" fmla="*/ 17 h 23"/>
                <a:gd name="T26" fmla="*/ 5 w 10"/>
                <a:gd name="T27" fmla="*/ 17 h 23"/>
                <a:gd name="T28" fmla="*/ 5 w 10"/>
                <a:gd name="T29" fmla="*/ 17 h 23"/>
                <a:gd name="T30" fmla="*/ 5 w 10"/>
                <a:gd name="T31" fmla="*/ 17 h 23"/>
                <a:gd name="T32" fmla="*/ 5 w 10"/>
                <a:gd name="T33" fmla="*/ 17 h 23"/>
                <a:gd name="T34" fmla="*/ 5 w 10"/>
                <a:gd name="T35" fmla="*/ 17 h 23"/>
                <a:gd name="T36" fmla="*/ 5 w 10"/>
                <a:gd name="T37" fmla="*/ 17 h 23"/>
                <a:gd name="T38" fmla="*/ 5 w 10"/>
                <a:gd name="T39" fmla="*/ 17 h 23"/>
                <a:gd name="T40" fmla="*/ 5 w 10"/>
                <a:gd name="T41" fmla="*/ 12 h 23"/>
                <a:gd name="T42" fmla="*/ 5 w 10"/>
                <a:gd name="T43" fmla="*/ 12 h 23"/>
                <a:gd name="T44" fmla="*/ 5 w 10"/>
                <a:gd name="T45" fmla="*/ 12 h 23"/>
                <a:gd name="T46" fmla="*/ 5 w 10"/>
                <a:gd name="T47" fmla="*/ 12 h 23"/>
                <a:gd name="T48" fmla="*/ 5 w 10"/>
                <a:gd name="T49" fmla="*/ 12 h 23"/>
                <a:gd name="T50" fmla="*/ 5 w 10"/>
                <a:gd name="T51" fmla="*/ 12 h 23"/>
                <a:gd name="T52" fmla="*/ 5 w 10"/>
                <a:gd name="T53" fmla="*/ 12 h 23"/>
                <a:gd name="T54" fmla="*/ 5 w 10"/>
                <a:gd name="T55" fmla="*/ 12 h 23"/>
                <a:gd name="T56" fmla="*/ 5 w 10"/>
                <a:gd name="T57" fmla="*/ 12 h 23"/>
                <a:gd name="T58" fmla="*/ 5 w 10"/>
                <a:gd name="T59" fmla="*/ 12 h 23"/>
                <a:gd name="T60" fmla="*/ 5 w 10"/>
                <a:gd name="T61" fmla="*/ 12 h 23"/>
                <a:gd name="T62" fmla="*/ 5 w 10"/>
                <a:gd name="T63" fmla="*/ 12 h 23"/>
                <a:gd name="T64" fmla="*/ 5 w 10"/>
                <a:gd name="T65" fmla="*/ 12 h 23"/>
                <a:gd name="T66" fmla="*/ 5 w 10"/>
                <a:gd name="T67" fmla="*/ 12 h 23"/>
                <a:gd name="T68" fmla="*/ 5 w 10"/>
                <a:gd name="T69" fmla="*/ 6 h 23"/>
                <a:gd name="T70" fmla="*/ 5 w 10"/>
                <a:gd name="T71" fmla="*/ 6 h 23"/>
                <a:gd name="T72" fmla="*/ 5 w 10"/>
                <a:gd name="T73" fmla="*/ 6 h 23"/>
                <a:gd name="T74" fmla="*/ 5 w 10"/>
                <a:gd name="T75" fmla="*/ 6 h 23"/>
                <a:gd name="T76" fmla="*/ 5 w 10"/>
                <a:gd name="T77" fmla="*/ 6 h 23"/>
                <a:gd name="T78" fmla="*/ 5 w 10"/>
                <a:gd name="T79" fmla="*/ 6 h 23"/>
                <a:gd name="T80" fmla="*/ 5 w 10"/>
                <a:gd name="T81" fmla="*/ 6 h 23"/>
                <a:gd name="T82" fmla="*/ 5 w 10"/>
                <a:gd name="T83" fmla="*/ 6 h 23"/>
                <a:gd name="T84" fmla="*/ 5 w 10"/>
                <a:gd name="T85" fmla="*/ 6 h 23"/>
                <a:gd name="T86" fmla="*/ 5 w 10"/>
                <a:gd name="T87" fmla="*/ 6 h 23"/>
                <a:gd name="T88" fmla="*/ 5 w 10"/>
                <a:gd name="T89" fmla="*/ 6 h 23"/>
                <a:gd name="T90" fmla="*/ 5 w 10"/>
                <a:gd name="T91" fmla="*/ 6 h 23"/>
                <a:gd name="T92" fmla="*/ 10 w 10"/>
                <a:gd name="T93" fmla="*/ 6 h 23"/>
                <a:gd name="T94" fmla="*/ 10 w 10"/>
                <a:gd name="T95" fmla="*/ 0 h 23"/>
                <a:gd name="T96" fmla="*/ 10 w 10"/>
                <a:gd name="T97" fmla="*/ 0 h 23"/>
                <a:gd name="T98" fmla="*/ 10 w 10"/>
                <a:gd name="T99" fmla="*/ 0 h 23"/>
                <a:gd name="T100" fmla="*/ 10 w 10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3"/>
                <a:gd name="T155" fmla="*/ 10 w 10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3">
                  <a:moveTo>
                    <a:pt x="0" y="23"/>
                  </a:moveTo>
                  <a:lnTo>
                    <a:pt x="0" y="23"/>
                  </a:lnTo>
                  <a:lnTo>
                    <a:pt x="5" y="23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10" y="6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8" name="Freeform 95"/>
            <p:cNvSpPr>
              <a:spLocks/>
            </p:cNvSpPr>
            <p:nvPr/>
          </p:nvSpPr>
          <p:spPr bwMode="auto">
            <a:xfrm>
              <a:off x="4778" y="2988"/>
              <a:ext cx="4" cy="17"/>
            </a:xfrm>
            <a:custGeom>
              <a:avLst/>
              <a:gdLst>
                <a:gd name="T0" fmla="*/ 0 w 4"/>
                <a:gd name="T1" fmla="*/ 17 h 17"/>
                <a:gd name="T2" fmla="*/ 0 w 4"/>
                <a:gd name="T3" fmla="*/ 17 h 17"/>
                <a:gd name="T4" fmla="*/ 0 w 4"/>
                <a:gd name="T5" fmla="*/ 17 h 17"/>
                <a:gd name="T6" fmla="*/ 0 w 4"/>
                <a:gd name="T7" fmla="*/ 17 h 17"/>
                <a:gd name="T8" fmla="*/ 0 w 4"/>
                <a:gd name="T9" fmla="*/ 17 h 17"/>
                <a:gd name="T10" fmla="*/ 0 w 4"/>
                <a:gd name="T11" fmla="*/ 17 h 17"/>
                <a:gd name="T12" fmla="*/ 0 w 4"/>
                <a:gd name="T13" fmla="*/ 17 h 17"/>
                <a:gd name="T14" fmla="*/ 0 w 4"/>
                <a:gd name="T15" fmla="*/ 17 h 17"/>
                <a:gd name="T16" fmla="*/ 0 w 4"/>
                <a:gd name="T17" fmla="*/ 17 h 17"/>
                <a:gd name="T18" fmla="*/ 0 w 4"/>
                <a:gd name="T19" fmla="*/ 17 h 17"/>
                <a:gd name="T20" fmla="*/ 0 w 4"/>
                <a:gd name="T21" fmla="*/ 17 h 17"/>
                <a:gd name="T22" fmla="*/ 0 w 4"/>
                <a:gd name="T23" fmla="*/ 12 h 17"/>
                <a:gd name="T24" fmla="*/ 0 w 4"/>
                <a:gd name="T25" fmla="*/ 12 h 17"/>
                <a:gd name="T26" fmla="*/ 0 w 4"/>
                <a:gd name="T27" fmla="*/ 12 h 17"/>
                <a:gd name="T28" fmla="*/ 0 w 4"/>
                <a:gd name="T29" fmla="*/ 12 h 17"/>
                <a:gd name="T30" fmla="*/ 0 w 4"/>
                <a:gd name="T31" fmla="*/ 12 h 17"/>
                <a:gd name="T32" fmla="*/ 0 w 4"/>
                <a:gd name="T33" fmla="*/ 12 h 17"/>
                <a:gd name="T34" fmla="*/ 0 w 4"/>
                <a:gd name="T35" fmla="*/ 12 h 17"/>
                <a:gd name="T36" fmla="*/ 0 w 4"/>
                <a:gd name="T37" fmla="*/ 12 h 17"/>
                <a:gd name="T38" fmla="*/ 0 w 4"/>
                <a:gd name="T39" fmla="*/ 12 h 17"/>
                <a:gd name="T40" fmla="*/ 0 w 4"/>
                <a:gd name="T41" fmla="*/ 12 h 17"/>
                <a:gd name="T42" fmla="*/ 0 w 4"/>
                <a:gd name="T43" fmla="*/ 12 h 17"/>
                <a:gd name="T44" fmla="*/ 0 w 4"/>
                <a:gd name="T45" fmla="*/ 12 h 17"/>
                <a:gd name="T46" fmla="*/ 0 w 4"/>
                <a:gd name="T47" fmla="*/ 12 h 17"/>
                <a:gd name="T48" fmla="*/ 0 w 4"/>
                <a:gd name="T49" fmla="*/ 12 h 17"/>
                <a:gd name="T50" fmla="*/ 0 w 4"/>
                <a:gd name="T51" fmla="*/ 6 h 17"/>
                <a:gd name="T52" fmla="*/ 0 w 4"/>
                <a:gd name="T53" fmla="*/ 6 h 17"/>
                <a:gd name="T54" fmla="*/ 0 w 4"/>
                <a:gd name="T55" fmla="*/ 6 h 17"/>
                <a:gd name="T56" fmla="*/ 0 w 4"/>
                <a:gd name="T57" fmla="*/ 6 h 17"/>
                <a:gd name="T58" fmla="*/ 0 w 4"/>
                <a:gd name="T59" fmla="*/ 6 h 17"/>
                <a:gd name="T60" fmla="*/ 0 w 4"/>
                <a:gd name="T61" fmla="*/ 6 h 17"/>
                <a:gd name="T62" fmla="*/ 0 w 4"/>
                <a:gd name="T63" fmla="*/ 6 h 17"/>
                <a:gd name="T64" fmla="*/ 0 w 4"/>
                <a:gd name="T65" fmla="*/ 6 h 17"/>
                <a:gd name="T66" fmla="*/ 0 w 4"/>
                <a:gd name="T67" fmla="*/ 6 h 17"/>
                <a:gd name="T68" fmla="*/ 0 w 4"/>
                <a:gd name="T69" fmla="*/ 6 h 17"/>
                <a:gd name="T70" fmla="*/ 0 w 4"/>
                <a:gd name="T71" fmla="*/ 6 h 17"/>
                <a:gd name="T72" fmla="*/ 4 w 4"/>
                <a:gd name="T73" fmla="*/ 6 h 17"/>
                <a:gd name="T74" fmla="*/ 4 w 4"/>
                <a:gd name="T75" fmla="*/ 6 h 17"/>
                <a:gd name="T76" fmla="*/ 4 w 4"/>
                <a:gd name="T77" fmla="*/ 6 h 17"/>
                <a:gd name="T78" fmla="*/ 4 w 4"/>
                <a:gd name="T79" fmla="*/ 6 h 17"/>
                <a:gd name="T80" fmla="*/ 4 w 4"/>
                <a:gd name="T81" fmla="*/ 0 h 17"/>
                <a:gd name="T82" fmla="*/ 4 w 4"/>
                <a:gd name="T83" fmla="*/ 0 h 17"/>
                <a:gd name="T84" fmla="*/ 4 w 4"/>
                <a:gd name="T85" fmla="*/ 0 h 17"/>
                <a:gd name="T86" fmla="*/ 4 w 4"/>
                <a:gd name="T87" fmla="*/ 0 h 17"/>
                <a:gd name="T88" fmla="*/ 4 w 4"/>
                <a:gd name="T89" fmla="*/ 0 h 17"/>
                <a:gd name="T90" fmla="*/ 4 w 4"/>
                <a:gd name="T91" fmla="*/ 0 h 17"/>
                <a:gd name="T92" fmla="*/ 4 w 4"/>
                <a:gd name="T93" fmla="*/ 0 h 17"/>
                <a:gd name="T94" fmla="*/ 4 w 4"/>
                <a:gd name="T95" fmla="*/ 0 h 17"/>
                <a:gd name="T96" fmla="*/ 4 w 4"/>
                <a:gd name="T97" fmla="*/ 0 h 17"/>
                <a:gd name="T98" fmla="*/ 4 w 4"/>
                <a:gd name="T99" fmla="*/ 0 h 17"/>
                <a:gd name="T100" fmla="*/ 4 w 4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7"/>
                <a:gd name="T155" fmla="*/ 4 w 4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7">
                  <a:moveTo>
                    <a:pt x="0" y="17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79" name="Freeform 96"/>
            <p:cNvSpPr>
              <a:spLocks/>
            </p:cNvSpPr>
            <p:nvPr/>
          </p:nvSpPr>
          <p:spPr bwMode="auto">
            <a:xfrm>
              <a:off x="4782" y="2971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1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6 h 17"/>
                <a:gd name="T44" fmla="*/ 0 w 5"/>
                <a:gd name="T45" fmla="*/ 6 h 17"/>
                <a:gd name="T46" fmla="*/ 0 w 5"/>
                <a:gd name="T47" fmla="*/ 6 h 17"/>
                <a:gd name="T48" fmla="*/ 0 w 5"/>
                <a:gd name="T49" fmla="*/ 6 h 17"/>
                <a:gd name="T50" fmla="*/ 0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0 h 17"/>
                <a:gd name="T76" fmla="*/ 5 w 5"/>
                <a:gd name="T77" fmla="*/ 0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0" name="Freeform 97"/>
            <p:cNvSpPr>
              <a:spLocks/>
            </p:cNvSpPr>
            <p:nvPr/>
          </p:nvSpPr>
          <p:spPr bwMode="auto">
            <a:xfrm>
              <a:off x="4787" y="2954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1 h 17"/>
                <a:gd name="T10" fmla="*/ 0 w 5"/>
                <a:gd name="T11" fmla="*/ 11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5 w 5"/>
                <a:gd name="T35" fmla="*/ 11 h 17"/>
                <a:gd name="T36" fmla="*/ 5 w 5"/>
                <a:gd name="T37" fmla="*/ 11 h 17"/>
                <a:gd name="T38" fmla="*/ 5 w 5"/>
                <a:gd name="T39" fmla="*/ 11 h 17"/>
                <a:gd name="T40" fmla="*/ 5 w 5"/>
                <a:gd name="T41" fmla="*/ 11 h 17"/>
                <a:gd name="T42" fmla="*/ 5 w 5"/>
                <a:gd name="T43" fmla="*/ 11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6 h 17"/>
                <a:gd name="T78" fmla="*/ 5 w 5"/>
                <a:gd name="T79" fmla="*/ 6 h 17"/>
                <a:gd name="T80" fmla="*/ 5 w 5"/>
                <a:gd name="T81" fmla="*/ 6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1" name="Freeform 98"/>
            <p:cNvSpPr>
              <a:spLocks/>
            </p:cNvSpPr>
            <p:nvPr/>
          </p:nvSpPr>
          <p:spPr bwMode="auto">
            <a:xfrm>
              <a:off x="4792" y="2943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0 w 9"/>
                <a:gd name="T3" fmla="*/ 11 h 11"/>
                <a:gd name="T4" fmla="*/ 0 w 9"/>
                <a:gd name="T5" fmla="*/ 11 h 11"/>
                <a:gd name="T6" fmla="*/ 0 w 9"/>
                <a:gd name="T7" fmla="*/ 11 h 11"/>
                <a:gd name="T8" fmla="*/ 0 w 9"/>
                <a:gd name="T9" fmla="*/ 11 h 11"/>
                <a:gd name="T10" fmla="*/ 0 w 9"/>
                <a:gd name="T11" fmla="*/ 11 h 11"/>
                <a:gd name="T12" fmla="*/ 0 w 9"/>
                <a:gd name="T13" fmla="*/ 11 h 11"/>
                <a:gd name="T14" fmla="*/ 0 w 9"/>
                <a:gd name="T15" fmla="*/ 11 h 11"/>
                <a:gd name="T16" fmla="*/ 5 w 9"/>
                <a:gd name="T17" fmla="*/ 11 h 11"/>
                <a:gd name="T18" fmla="*/ 5 w 9"/>
                <a:gd name="T19" fmla="*/ 11 h 11"/>
                <a:gd name="T20" fmla="*/ 5 w 9"/>
                <a:gd name="T21" fmla="*/ 11 h 11"/>
                <a:gd name="T22" fmla="*/ 5 w 9"/>
                <a:gd name="T23" fmla="*/ 5 h 11"/>
                <a:gd name="T24" fmla="*/ 5 w 9"/>
                <a:gd name="T25" fmla="*/ 5 h 11"/>
                <a:gd name="T26" fmla="*/ 5 w 9"/>
                <a:gd name="T27" fmla="*/ 5 h 11"/>
                <a:gd name="T28" fmla="*/ 5 w 9"/>
                <a:gd name="T29" fmla="*/ 5 h 11"/>
                <a:gd name="T30" fmla="*/ 5 w 9"/>
                <a:gd name="T31" fmla="*/ 5 h 11"/>
                <a:gd name="T32" fmla="*/ 5 w 9"/>
                <a:gd name="T33" fmla="*/ 5 h 11"/>
                <a:gd name="T34" fmla="*/ 5 w 9"/>
                <a:gd name="T35" fmla="*/ 5 h 11"/>
                <a:gd name="T36" fmla="*/ 5 w 9"/>
                <a:gd name="T37" fmla="*/ 5 h 11"/>
                <a:gd name="T38" fmla="*/ 5 w 9"/>
                <a:gd name="T39" fmla="*/ 5 h 11"/>
                <a:gd name="T40" fmla="*/ 5 w 9"/>
                <a:gd name="T41" fmla="*/ 5 h 11"/>
                <a:gd name="T42" fmla="*/ 5 w 9"/>
                <a:gd name="T43" fmla="*/ 5 h 11"/>
                <a:gd name="T44" fmla="*/ 5 w 9"/>
                <a:gd name="T45" fmla="*/ 5 h 11"/>
                <a:gd name="T46" fmla="*/ 5 w 9"/>
                <a:gd name="T47" fmla="*/ 5 h 11"/>
                <a:gd name="T48" fmla="*/ 5 w 9"/>
                <a:gd name="T49" fmla="*/ 5 h 11"/>
                <a:gd name="T50" fmla="*/ 5 w 9"/>
                <a:gd name="T51" fmla="*/ 5 h 11"/>
                <a:gd name="T52" fmla="*/ 5 w 9"/>
                <a:gd name="T53" fmla="*/ 5 h 11"/>
                <a:gd name="T54" fmla="*/ 5 w 9"/>
                <a:gd name="T55" fmla="*/ 5 h 11"/>
                <a:gd name="T56" fmla="*/ 5 w 9"/>
                <a:gd name="T57" fmla="*/ 5 h 11"/>
                <a:gd name="T58" fmla="*/ 5 w 9"/>
                <a:gd name="T59" fmla="*/ 5 h 11"/>
                <a:gd name="T60" fmla="*/ 5 w 9"/>
                <a:gd name="T61" fmla="*/ 5 h 11"/>
                <a:gd name="T62" fmla="*/ 5 w 9"/>
                <a:gd name="T63" fmla="*/ 5 h 11"/>
                <a:gd name="T64" fmla="*/ 5 w 9"/>
                <a:gd name="T65" fmla="*/ 5 h 11"/>
                <a:gd name="T66" fmla="*/ 5 w 9"/>
                <a:gd name="T67" fmla="*/ 0 h 11"/>
                <a:gd name="T68" fmla="*/ 5 w 9"/>
                <a:gd name="T69" fmla="*/ 0 h 11"/>
                <a:gd name="T70" fmla="*/ 5 w 9"/>
                <a:gd name="T71" fmla="*/ 0 h 11"/>
                <a:gd name="T72" fmla="*/ 5 w 9"/>
                <a:gd name="T73" fmla="*/ 0 h 11"/>
                <a:gd name="T74" fmla="*/ 5 w 9"/>
                <a:gd name="T75" fmla="*/ 0 h 11"/>
                <a:gd name="T76" fmla="*/ 5 w 9"/>
                <a:gd name="T77" fmla="*/ 0 h 11"/>
                <a:gd name="T78" fmla="*/ 5 w 9"/>
                <a:gd name="T79" fmla="*/ 0 h 11"/>
                <a:gd name="T80" fmla="*/ 5 w 9"/>
                <a:gd name="T81" fmla="*/ 0 h 11"/>
                <a:gd name="T82" fmla="*/ 5 w 9"/>
                <a:gd name="T83" fmla="*/ 0 h 11"/>
                <a:gd name="T84" fmla="*/ 5 w 9"/>
                <a:gd name="T85" fmla="*/ 0 h 11"/>
                <a:gd name="T86" fmla="*/ 5 w 9"/>
                <a:gd name="T87" fmla="*/ 0 h 11"/>
                <a:gd name="T88" fmla="*/ 5 w 9"/>
                <a:gd name="T89" fmla="*/ 0 h 11"/>
                <a:gd name="T90" fmla="*/ 5 w 9"/>
                <a:gd name="T91" fmla="*/ 0 h 11"/>
                <a:gd name="T92" fmla="*/ 5 w 9"/>
                <a:gd name="T93" fmla="*/ 0 h 11"/>
                <a:gd name="T94" fmla="*/ 5 w 9"/>
                <a:gd name="T95" fmla="*/ 0 h 11"/>
                <a:gd name="T96" fmla="*/ 9 w 9"/>
                <a:gd name="T97" fmla="*/ 0 h 11"/>
                <a:gd name="T98" fmla="*/ 9 w 9"/>
                <a:gd name="T99" fmla="*/ 0 h 11"/>
                <a:gd name="T100" fmla="*/ 9 w 9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1"/>
                <a:gd name="T155" fmla="*/ 9 w 9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1">
                  <a:moveTo>
                    <a:pt x="0" y="11"/>
                  </a:moveTo>
                  <a:lnTo>
                    <a:pt x="0" y="11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2" name="Freeform 99"/>
            <p:cNvSpPr>
              <a:spLocks/>
            </p:cNvSpPr>
            <p:nvPr/>
          </p:nvSpPr>
          <p:spPr bwMode="auto">
            <a:xfrm>
              <a:off x="4801" y="2931"/>
              <a:ext cx="5" cy="12"/>
            </a:xfrm>
            <a:custGeom>
              <a:avLst/>
              <a:gdLst>
                <a:gd name="T0" fmla="*/ 0 w 5"/>
                <a:gd name="T1" fmla="*/ 12 h 12"/>
                <a:gd name="T2" fmla="*/ 0 w 5"/>
                <a:gd name="T3" fmla="*/ 12 h 12"/>
                <a:gd name="T4" fmla="*/ 0 w 5"/>
                <a:gd name="T5" fmla="*/ 12 h 12"/>
                <a:gd name="T6" fmla="*/ 0 w 5"/>
                <a:gd name="T7" fmla="*/ 12 h 12"/>
                <a:gd name="T8" fmla="*/ 0 w 5"/>
                <a:gd name="T9" fmla="*/ 12 h 12"/>
                <a:gd name="T10" fmla="*/ 0 w 5"/>
                <a:gd name="T11" fmla="*/ 12 h 12"/>
                <a:gd name="T12" fmla="*/ 0 w 5"/>
                <a:gd name="T13" fmla="*/ 12 h 12"/>
                <a:gd name="T14" fmla="*/ 0 w 5"/>
                <a:gd name="T15" fmla="*/ 6 h 12"/>
                <a:gd name="T16" fmla="*/ 0 w 5"/>
                <a:gd name="T17" fmla="*/ 6 h 12"/>
                <a:gd name="T18" fmla="*/ 0 w 5"/>
                <a:gd name="T19" fmla="*/ 6 h 12"/>
                <a:gd name="T20" fmla="*/ 0 w 5"/>
                <a:gd name="T21" fmla="*/ 6 h 12"/>
                <a:gd name="T22" fmla="*/ 0 w 5"/>
                <a:gd name="T23" fmla="*/ 6 h 12"/>
                <a:gd name="T24" fmla="*/ 0 w 5"/>
                <a:gd name="T25" fmla="*/ 6 h 12"/>
                <a:gd name="T26" fmla="*/ 0 w 5"/>
                <a:gd name="T27" fmla="*/ 6 h 12"/>
                <a:gd name="T28" fmla="*/ 0 w 5"/>
                <a:gd name="T29" fmla="*/ 6 h 12"/>
                <a:gd name="T30" fmla="*/ 0 w 5"/>
                <a:gd name="T31" fmla="*/ 6 h 12"/>
                <a:gd name="T32" fmla="*/ 0 w 5"/>
                <a:gd name="T33" fmla="*/ 6 h 12"/>
                <a:gd name="T34" fmla="*/ 0 w 5"/>
                <a:gd name="T35" fmla="*/ 6 h 12"/>
                <a:gd name="T36" fmla="*/ 0 w 5"/>
                <a:gd name="T37" fmla="*/ 6 h 12"/>
                <a:gd name="T38" fmla="*/ 0 w 5"/>
                <a:gd name="T39" fmla="*/ 6 h 12"/>
                <a:gd name="T40" fmla="*/ 0 w 5"/>
                <a:gd name="T41" fmla="*/ 6 h 12"/>
                <a:gd name="T42" fmla="*/ 0 w 5"/>
                <a:gd name="T43" fmla="*/ 6 h 12"/>
                <a:gd name="T44" fmla="*/ 0 w 5"/>
                <a:gd name="T45" fmla="*/ 6 h 12"/>
                <a:gd name="T46" fmla="*/ 0 w 5"/>
                <a:gd name="T47" fmla="*/ 6 h 12"/>
                <a:gd name="T48" fmla="*/ 0 w 5"/>
                <a:gd name="T49" fmla="*/ 6 h 12"/>
                <a:gd name="T50" fmla="*/ 0 w 5"/>
                <a:gd name="T51" fmla="*/ 6 h 12"/>
                <a:gd name="T52" fmla="*/ 0 w 5"/>
                <a:gd name="T53" fmla="*/ 6 h 12"/>
                <a:gd name="T54" fmla="*/ 0 w 5"/>
                <a:gd name="T55" fmla="*/ 6 h 12"/>
                <a:gd name="T56" fmla="*/ 0 w 5"/>
                <a:gd name="T57" fmla="*/ 6 h 12"/>
                <a:gd name="T58" fmla="*/ 0 w 5"/>
                <a:gd name="T59" fmla="*/ 6 h 12"/>
                <a:gd name="T60" fmla="*/ 0 w 5"/>
                <a:gd name="T61" fmla="*/ 6 h 12"/>
                <a:gd name="T62" fmla="*/ 0 w 5"/>
                <a:gd name="T63" fmla="*/ 6 h 12"/>
                <a:gd name="T64" fmla="*/ 0 w 5"/>
                <a:gd name="T65" fmla="*/ 6 h 12"/>
                <a:gd name="T66" fmla="*/ 0 w 5"/>
                <a:gd name="T67" fmla="*/ 6 h 12"/>
                <a:gd name="T68" fmla="*/ 0 w 5"/>
                <a:gd name="T69" fmla="*/ 0 h 12"/>
                <a:gd name="T70" fmla="*/ 0 w 5"/>
                <a:gd name="T71" fmla="*/ 0 h 12"/>
                <a:gd name="T72" fmla="*/ 0 w 5"/>
                <a:gd name="T73" fmla="*/ 0 h 12"/>
                <a:gd name="T74" fmla="*/ 0 w 5"/>
                <a:gd name="T75" fmla="*/ 0 h 12"/>
                <a:gd name="T76" fmla="*/ 0 w 5"/>
                <a:gd name="T77" fmla="*/ 0 h 12"/>
                <a:gd name="T78" fmla="*/ 5 w 5"/>
                <a:gd name="T79" fmla="*/ 0 h 12"/>
                <a:gd name="T80" fmla="*/ 5 w 5"/>
                <a:gd name="T81" fmla="*/ 0 h 12"/>
                <a:gd name="T82" fmla="*/ 5 w 5"/>
                <a:gd name="T83" fmla="*/ 0 h 12"/>
                <a:gd name="T84" fmla="*/ 5 w 5"/>
                <a:gd name="T85" fmla="*/ 0 h 12"/>
                <a:gd name="T86" fmla="*/ 5 w 5"/>
                <a:gd name="T87" fmla="*/ 0 h 12"/>
                <a:gd name="T88" fmla="*/ 5 w 5"/>
                <a:gd name="T89" fmla="*/ 0 h 12"/>
                <a:gd name="T90" fmla="*/ 5 w 5"/>
                <a:gd name="T91" fmla="*/ 0 h 12"/>
                <a:gd name="T92" fmla="*/ 5 w 5"/>
                <a:gd name="T93" fmla="*/ 0 h 12"/>
                <a:gd name="T94" fmla="*/ 5 w 5"/>
                <a:gd name="T95" fmla="*/ 0 h 12"/>
                <a:gd name="T96" fmla="*/ 5 w 5"/>
                <a:gd name="T97" fmla="*/ 0 h 12"/>
                <a:gd name="T98" fmla="*/ 5 w 5"/>
                <a:gd name="T99" fmla="*/ 0 h 12"/>
                <a:gd name="T100" fmla="*/ 5 w 5"/>
                <a:gd name="T101" fmla="*/ 0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2"/>
                <a:gd name="T155" fmla="*/ 5 w 5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2">
                  <a:moveTo>
                    <a:pt x="0" y="12"/>
                  </a:move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3" name="Freeform 100"/>
            <p:cNvSpPr>
              <a:spLocks/>
            </p:cNvSpPr>
            <p:nvPr/>
          </p:nvSpPr>
          <p:spPr bwMode="auto">
            <a:xfrm>
              <a:off x="4806" y="2926"/>
              <a:ext cx="5" cy="5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5 h 5"/>
                <a:gd name="T14" fmla="*/ 0 w 5"/>
                <a:gd name="T15" fmla="*/ 5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0 w 5"/>
                <a:gd name="T23" fmla="*/ 5 h 5"/>
                <a:gd name="T24" fmla="*/ 0 w 5"/>
                <a:gd name="T25" fmla="*/ 5 h 5"/>
                <a:gd name="T26" fmla="*/ 0 w 5"/>
                <a:gd name="T27" fmla="*/ 5 h 5"/>
                <a:gd name="T28" fmla="*/ 0 w 5"/>
                <a:gd name="T29" fmla="*/ 5 h 5"/>
                <a:gd name="T30" fmla="*/ 0 w 5"/>
                <a:gd name="T31" fmla="*/ 0 h 5"/>
                <a:gd name="T32" fmla="*/ 0 w 5"/>
                <a:gd name="T33" fmla="*/ 0 h 5"/>
                <a:gd name="T34" fmla="*/ 0 w 5"/>
                <a:gd name="T35" fmla="*/ 0 h 5"/>
                <a:gd name="T36" fmla="*/ 0 w 5"/>
                <a:gd name="T37" fmla="*/ 0 h 5"/>
                <a:gd name="T38" fmla="*/ 0 w 5"/>
                <a:gd name="T39" fmla="*/ 0 h 5"/>
                <a:gd name="T40" fmla="*/ 0 w 5"/>
                <a:gd name="T41" fmla="*/ 0 h 5"/>
                <a:gd name="T42" fmla="*/ 0 w 5"/>
                <a:gd name="T43" fmla="*/ 0 h 5"/>
                <a:gd name="T44" fmla="*/ 0 w 5"/>
                <a:gd name="T45" fmla="*/ 0 h 5"/>
                <a:gd name="T46" fmla="*/ 0 w 5"/>
                <a:gd name="T47" fmla="*/ 0 h 5"/>
                <a:gd name="T48" fmla="*/ 0 w 5"/>
                <a:gd name="T49" fmla="*/ 0 h 5"/>
                <a:gd name="T50" fmla="*/ 0 w 5"/>
                <a:gd name="T51" fmla="*/ 0 h 5"/>
                <a:gd name="T52" fmla="*/ 0 w 5"/>
                <a:gd name="T53" fmla="*/ 0 h 5"/>
                <a:gd name="T54" fmla="*/ 0 w 5"/>
                <a:gd name="T55" fmla="*/ 0 h 5"/>
                <a:gd name="T56" fmla="*/ 0 w 5"/>
                <a:gd name="T57" fmla="*/ 0 h 5"/>
                <a:gd name="T58" fmla="*/ 5 w 5"/>
                <a:gd name="T59" fmla="*/ 0 h 5"/>
                <a:gd name="T60" fmla="*/ 5 w 5"/>
                <a:gd name="T61" fmla="*/ 0 h 5"/>
                <a:gd name="T62" fmla="*/ 5 w 5"/>
                <a:gd name="T63" fmla="*/ 0 h 5"/>
                <a:gd name="T64" fmla="*/ 5 w 5"/>
                <a:gd name="T65" fmla="*/ 0 h 5"/>
                <a:gd name="T66" fmla="*/ 5 w 5"/>
                <a:gd name="T67" fmla="*/ 0 h 5"/>
                <a:gd name="T68" fmla="*/ 5 w 5"/>
                <a:gd name="T69" fmla="*/ 0 h 5"/>
                <a:gd name="T70" fmla="*/ 5 w 5"/>
                <a:gd name="T71" fmla="*/ 0 h 5"/>
                <a:gd name="T72" fmla="*/ 5 w 5"/>
                <a:gd name="T73" fmla="*/ 0 h 5"/>
                <a:gd name="T74" fmla="*/ 5 w 5"/>
                <a:gd name="T75" fmla="*/ 0 h 5"/>
                <a:gd name="T76" fmla="*/ 5 w 5"/>
                <a:gd name="T77" fmla="*/ 0 h 5"/>
                <a:gd name="T78" fmla="*/ 5 w 5"/>
                <a:gd name="T79" fmla="*/ 0 h 5"/>
                <a:gd name="T80" fmla="*/ 5 w 5"/>
                <a:gd name="T81" fmla="*/ 0 h 5"/>
                <a:gd name="T82" fmla="*/ 5 w 5"/>
                <a:gd name="T83" fmla="*/ 0 h 5"/>
                <a:gd name="T84" fmla="*/ 5 w 5"/>
                <a:gd name="T85" fmla="*/ 0 h 5"/>
                <a:gd name="T86" fmla="*/ 5 w 5"/>
                <a:gd name="T87" fmla="*/ 0 h 5"/>
                <a:gd name="T88" fmla="*/ 5 w 5"/>
                <a:gd name="T89" fmla="*/ 0 h 5"/>
                <a:gd name="T90" fmla="*/ 5 w 5"/>
                <a:gd name="T91" fmla="*/ 0 h 5"/>
                <a:gd name="T92" fmla="*/ 5 w 5"/>
                <a:gd name="T93" fmla="*/ 0 h 5"/>
                <a:gd name="T94" fmla="*/ 5 w 5"/>
                <a:gd name="T95" fmla="*/ 0 h 5"/>
                <a:gd name="T96" fmla="*/ 5 w 5"/>
                <a:gd name="T97" fmla="*/ 0 h 5"/>
                <a:gd name="T98" fmla="*/ 5 w 5"/>
                <a:gd name="T99" fmla="*/ 0 h 5"/>
                <a:gd name="T100" fmla="*/ 5 w 5"/>
                <a:gd name="T101" fmla="*/ 0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5"/>
                <a:gd name="T155" fmla="*/ 5 w 5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4" name="Freeform 101"/>
            <p:cNvSpPr>
              <a:spLocks/>
            </p:cNvSpPr>
            <p:nvPr/>
          </p:nvSpPr>
          <p:spPr bwMode="auto">
            <a:xfrm>
              <a:off x="4811" y="2920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0 w 5"/>
                <a:gd name="T39" fmla="*/ 0 h 6"/>
                <a:gd name="T40" fmla="*/ 5 w 5"/>
                <a:gd name="T41" fmla="*/ 0 h 6"/>
                <a:gd name="T42" fmla="*/ 5 w 5"/>
                <a:gd name="T43" fmla="*/ 0 h 6"/>
                <a:gd name="T44" fmla="*/ 5 w 5"/>
                <a:gd name="T45" fmla="*/ 0 h 6"/>
                <a:gd name="T46" fmla="*/ 5 w 5"/>
                <a:gd name="T47" fmla="*/ 0 h 6"/>
                <a:gd name="T48" fmla="*/ 5 w 5"/>
                <a:gd name="T49" fmla="*/ 0 h 6"/>
                <a:gd name="T50" fmla="*/ 5 w 5"/>
                <a:gd name="T51" fmla="*/ 0 h 6"/>
                <a:gd name="T52" fmla="*/ 5 w 5"/>
                <a:gd name="T53" fmla="*/ 0 h 6"/>
                <a:gd name="T54" fmla="*/ 5 w 5"/>
                <a:gd name="T55" fmla="*/ 0 h 6"/>
                <a:gd name="T56" fmla="*/ 5 w 5"/>
                <a:gd name="T57" fmla="*/ 0 h 6"/>
                <a:gd name="T58" fmla="*/ 5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5" name="Freeform 102"/>
            <p:cNvSpPr>
              <a:spLocks/>
            </p:cNvSpPr>
            <p:nvPr/>
          </p:nvSpPr>
          <p:spPr bwMode="auto">
            <a:xfrm>
              <a:off x="4816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5 w 5"/>
                <a:gd name="T21" fmla="*/ 0 h 1"/>
                <a:gd name="T22" fmla="*/ 5 w 5"/>
                <a:gd name="T23" fmla="*/ 0 h 1"/>
                <a:gd name="T24" fmla="*/ 5 w 5"/>
                <a:gd name="T25" fmla="*/ 0 h 1"/>
                <a:gd name="T26" fmla="*/ 5 w 5"/>
                <a:gd name="T27" fmla="*/ 0 h 1"/>
                <a:gd name="T28" fmla="*/ 5 w 5"/>
                <a:gd name="T29" fmla="*/ 0 h 1"/>
                <a:gd name="T30" fmla="*/ 5 w 5"/>
                <a:gd name="T31" fmla="*/ 0 h 1"/>
                <a:gd name="T32" fmla="*/ 5 w 5"/>
                <a:gd name="T33" fmla="*/ 0 h 1"/>
                <a:gd name="T34" fmla="*/ 5 w 5"/>
                <a:gd name="T35" fmla="*/ 0 h 1"/>
                <a:gd name="T36" fmla="*/ 5 w 5"/>
                <a:gd name="T37" fmla="*/ 0 h 1"/>
                <a:gd name="T38" fmla="*/ 5 w 5"/>
                <a:gd name="T39" fmla="*/ 0 h 1"/>
                <a:gd name="T40" fmla="*/ 5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5 w 5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"/>
                <a:gd name="T152" fmla="*/ 5 w 5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6" name="Freeform 103"/>
            <p:cNvSpPr>
              <a:spLocks/>
            </p:cNvSpPr>
            <p:nvPr/>
          </p:nvSpPr>
          <p:spPr bwMode="auto">
            <a:xfrm>
              <a:off x="4821" y="2920"/>
              <a:ext cx="4" cy="1"/>
            </a:xfrm>
            <a:custGeom>
              <a:avLst/>
              <a:gdLst>
                <a:gd name="T0" fmla="*/ 0 w 4"/>
                <a:gd name="T1" fmla="*/ 0 h 1"/>
                <a:gd name="T2" fmla="*/ 4 w 4"/>
                <a:gd name="T3" fmla="*/ 0 h 1"/>
                <a:gd name="T4" fmla="*/ 4 w 4"/>
                <a:gd name="T5" fmla="*/ 0 h 1"/>
                <a:gd name="T6" fmla="*/ 4 w 4"/>
                <a:gd name="T7" fmla="*/ 0 h 1"/>
                <a:gd name="T8" fmla="*/ 4 w 4"/>
                <a:gd name="T9" fmla="*/ 0 h 1"/>
                <a:gd name="T10" fmla="*/ 4 w 4"/>
                <a:gd name="T11" fmla="*/ 0 h 1"/>
                <a:gd name="T12" fmla="*/ 4 w 4"/>
                <a:gd name="T13" fmla="*/ 0 h 1"/>
                <a:gd name="T14" fmla="*/ 4 w 4"/>
                <a:gd name="T15" fmla="*/ 0 h 1"/>
                <a:gd name="T16" fmla="*/ 4 w 4"/>
                <a:gd name="T17" fmla="*/ 0 h 1"/>
                <a:gd name="T18" fmla="*/ 4 w 4"/>
                <a:gd name="T19" fmla="*/ 0 h 1"/>
                <a:gd name="T20" fmla="*/ 4 w 4"/>
                <a:gd name="T21" fmla="*/ 0 h 1"/>
                <a:gd name="T22" fmla="*/ 4 w 4"/>
                <a:gd name="T23" fmla="*/ 0 h 1"/>
                <a:gd name="T24" fmla="*/ 4 w 4"/>
                <a:gd name="T25" fmla="*/ 0 h 1"/>
                <a:gd name="T26" fmla="*/ 4 w 4"/>
                <a:gd name="T27" fmla="*/ 0 h 1"/>
                <a:gd name="T28" fmla="*/ 4 w 4"/>
                <a:gd name="T29" fmla="*/ 0 h 1"/>
                <a:gd name="T30" fmla="*/ 4 w 4"/>
                <a:gd name="T31" fmla="*/ 0 h 1"/>
                <a:gd name="T32" fmla="*/ 4 w 4"/>
                <a:gd name="T33" fmla="*/ 0 h 1"/>
                <a:gd name="T34" fmla="*/ 4 w 4"/>
                <a:gd name="T35" fmla="*/ 0 h 1"/>
                <a:gd name="T36" fmla="*/ 4 w 4"/>
                <a:gd name="T37" fmla="*/ 0 h 1"/>
                <a:gd name="T38" fmla="*/ 4 w 4"/>
                <a:gd name="T39" fmla="*/ 0 h 1"/>
                <a:gd name="T40" fmla="*/ 4 w 4"/>
                <a:gd name="T41" fmla="*/ 0 h 1"/>
                <a:gd name="T42" fmla="*/ 4 w 4"/>
                <a:gd name="T43" fmla="*/ 0 h 1"/>
                <a:gd name="T44" fmla="*/ 4 w 4"/>
                <a:gd name="T45" fmla="*/ 0 h 1"/>
                <a:gd name="T46" fmla="*/ 4 w 4"/>
                <a:gd name="T47" fmla="*/ 0 h 1"/>
                <a:gd name="T48" fmla="*/ 4 w 4"/>
                <a:gd name="T49" fmla="*/ 0 h 1"/>
                <a:gd name="T50" fmla="*/ 4 w 4"/>
                <a:gd name="T51" fmla="*/ 0 h 1"/>
                <a:gd name="T52" fmla="*/ 4 w 4"/>
                <a:gd name="T53" fmla="*/ 0 h 1"/>
                <a:gd name="T54" fmla="*/ 4 w 4"/>
                <a:gd name="T55" fmla="*/ 0 h 1"/>
                <a:gd name="T56" fmla="*/ 4 w 4"/>
                <a:gd name="T57" fmla="*/ 0 h 1"/>
                <a:gd name="T58" fmla="*/ 4 w 4"/>
                <a:gd name="T59" fmla="*/ 0 h 1"/>
                <a:gd name="T60" fmla="*/ 4 w 4"/>
                <a:gd name="T61" fmla="*/ 0 h 1"/>
                <a:gd name="T62" fmla="*/ 4 w 4"/>
                <a:gd name="T63" fmla="*/ 0 h 1"/>
                <a:gd name="T64" fmla="*/ 4 w 4"/>
                <a:gd name="T65" fmla="*/ 0 h 1"/>
                <a:gd name="T66" fmla="*/ 4 w 4"/>
                <a:gd name="T67" fmla="*/ 0 h 1"/>
                <a:gd name="T68" fmla="*/ 4 w 4"/>
                <a:gd name="T69" fmla="*/ 0 h 1"/>
                <a:gd name="T70" fmla="*/ 4 w 4"/>
                <a:gd name="T71" fmla="*/ 0 h 1"/>
                <a:gd name="T72" fmla="*/ 4 w 4"/>
                <a:gd name="T73" fmla="*/ 0 h 1"/>
                <a:gd name="T74" fmla="*/ 4 w 4"/>
                <a:gd name="T75" fmla="*/ 0 h 1"/>
                <a:gd name="T76" fmla="*/ 4 w 4"/>
                <a:gd name="T77" fmla="*/ 0 h 1"/>
                <a:gd name="T78" fmla="*/ 4 w 4"/>
                <a:gd name="T79" fmla="*/ 0 h 1"/>
                <a:gd name="T80" fmla="*/ 4 w 4"/>
                <a:gd name="T81" fmla="*/ 0 h 1"/>
                <a:gd name="T82" fmla="*/ 4 w 4"/>
                <a:gd name="T83" fmla="*/ 0 h 1"/>
                <a:gd name="T84" fmla="*/ 4 w 4"/>
                <a:gd name="T85" fmla="*/ 0 h 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"/>
                <a:gd name="T130" fmla="*/ 0 h 1"/>
                <a:gd name="T131" fmla="*/ 4 w 4"/>
                <a:gd name="T132" fmla="*/ 1 h 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" h="1">
                  <a:moveTo>
                    <a:pt x="0" y="0"/>
                  </a:move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7" name="Freeform 104"/>
            <p:cNvSpPr>
              <a:spLocks/>
            </p:cNvSpPr>
            <p:nvPr/>
          </p:nvSpPr>
          <p:spPr bwMode="auto">
            <a:xfrm>
              <a:off x="4825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5 w 5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"/>
                <a:gd name="T152" fmla="*/ 5 w 5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8" name="Freeform 105"/>
            <p:cNvSpPr>
              <a:spLocks/>
            </p:cNvSpPr>
            <p:nvPr/>
          </p:nvSpPr>
          <p:spPr bwMode="auto">
            <a:xfrm>
              <a:off x="4830" y="2920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5 w 5"/>
                <a:gd name="T25" fmla="*/ 0 h 6"/>
                <a:gd name="T26" fmla="*/ 5 w 5"/>
                <a:gd name="T27" fmla="*/ 0 h 6"/>
                <a:gd name="T28" fmla="*/ 5 w 5"/>
                <a:gd name="T29" fmla="*/ 0 h 6"/>
                <a:gd name="T30" fmla="*/ 5 w 5"/>
                <a:gd name="T31" fmla="*/ 0 h 6"/>
                <a:gd name="T32" fmla="*/ 5 w 5"/>
                <a:gd name="T33" fmla="*/ 0 h 6"/>
                <a:gd name="T34" fmla="*/ 5 w 5"/>
                <a:gd name="T35" fmla="*/ 0 h 6"/>
                <a:gd name="T36" fmla="*/ 5 w 5"/>
                <a:gd name="T37" fmla="*/ 0 h 6"/>
                <a:gd name="T38" fmla="*/ 5 w 5"/>
                <a:gd name="T39" fmla="*/ 0 h 6"/>
                <a:gd name="T40" fmla="*/ 5 w 5"/>
                <a:gd name="T41" fmla="*/ 0 h 6"/>
                <a:gd name="T42" fmla="*/ 5 w 5"/>
                <a:gd name="T43" fmla="*/ 0 h 6"/>
                <a:gd name="T44" fmla="*/ 5 w 5"/>
                <a:gd name="T45" fmla="*/ 0 h 6"/>
                <a:gd name="T46" fmla="*/ 5 w 5"/>
                <a:gd name="T47" fmla="*/ 0 h 6"/>
                <a:gd name="T48" fmla="*/ 5 w 5"/>
                <a:gd name="T49" fmla="*/ 0 h 6"/>
                <a:gd name="T50" fmla="*/ 5 w 5"/>
                <a:gd name="T51" fmla="*/ 6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6"/>
                <a:gd name="T152" fmla="*/ 5 w 5"/>
                <a:gd name="T153" fmla="*/ 6 h 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89" name="Freeform 106"/>
            <p:cNvSpPr>
              <a:spLocks/>
            </p:cNvSpPr>
            <p:nvPr/>
          </p:nvSpPr>
          <p:spPr bwMode="auto">
            <a:xfrm>
              <a:off x="4835" y="2926"/>
              <a:ext cx="9" cy="11"/>
            </a:xfrm>
            <a:custGeom>
              <a:avLst/>
              <a:gdLst>
                <a:gd name="T0" fmla="*/ 0 w 9"/>
                <a:gd name="T1" fmla="*/ 0 h 11"/>
                <a:gd name="T2" fmla="*/ 0 w 9"/>
                <a:gd name="T3" fmla="*/ 0 h 11"/>
                <a:gd name="T4" fmla="*/ 0 w 9"/>
                <a:gd name="T5" fmla="*/ 0 h 11"/>
                <a:gd name="T6" fmla="*/ 5 w 9"/>
                <a:gd name="T7" fmla="*/ 0 h 11"/>
                <a:gd name="T8" fmla="*/ 5 w 9"/>
                <a:gd name="T9" fmla="*/ 0 h 11"/>
                <a:gd name="T10" fmla="*/ 5 w 9"/>
                <a:gd name="T11" fmla="*/ 0 h 11"/>
                <a:gd name="T12" fmla="*/ 5 w 9"/>
                <a:gd name="T13" fmla="*/ 0 h 11"/>
                <a:gd name="T14" fmla="*/ 5 w 9"/>
                <a:gd name="T15" fmla="*/ 0 h 11"/>
                <a:gd name="T16" fmla="*/ 5 w 9"/>
                <a:gd name="T17" fmla="*/ 0 h 11"/>
                <a:gd name="T18" fmla="*/ 5 w 9"/>
                <a:gd name="T19" fmla="*/ 0 h 11"/>
                <a:gd name="T20" fmla="*/ 5 w 9"/>
                <a:gd name="T21" fmla="*/ 0 h 11"/>
                <a:gd name="T22" fmla="*/ 5 w 9"/>
                <a:gd name="T23" fmla="*/ 0 h 11"/>
                <a:gd name="T24" fmla="*/ 5 w 9"/>
                <a:gd name="T25" fmla="*/ 0 h 11"/>
                <a:gd name="T26" fmla="*/ 5 w 9"/>
                <a:gd name="T27" fmla="*/ 0 h 11"/>
                <a:gd name="T28" fmla="*/ 5 w 9"/>
                <a:gd name="T29" fmla="*/ 0 h 11"/>
                <a:gd name="T30" fmla="*/ 5 w 9"/>
                <a:gd name="T31" fmla="*/ 0 h 11"/>
                <a:gd name="T32" fmla="*/ 5 w 9"/>
                <a:gd name="T33" fmla="*/ 0 h 11"/>
                <a:gd name="T34" fmla="*/ 5 w 9"/>
                <a:gd name="T35" fmla="*/ 5 h 11"/>
                <a:gd name="T36" fmla="*/ 5 w 9"/>
                <a:gd name="T37" fmla="*/ 5 h 11"/>
                <a:gd name="T38" fmla="*/ 5 w 9"/>
                <a:gd name="T39" fmla="*/ 5 h 11"/>
                <a:gd name="T40" fmla="*/ 5 w 9"/>
                <a:gd name="T41" fmla="*/ 5 h 11"/>
                <a:gd name="T42" fmla="*/ 5 w 9"/>
                <a:gd name="T43" fmla="*/ 5 h 11"/>
                <a:gd name="T44" fmla="*/ 5 w 9"/>
                <a:gd name="T45" fmla="*/ 5 h 11"/>
                <a:gd name="T46" fmla="*/ 5 w 9"/>
                <a:gd name="T47" fmla="*/ 5 h 11"/>
                <a:gd name="T48" fmla="*/ 5 w 9"/>
                <a:gd name="T49" fmla="*/ 5 h 11"/>
                <a:gd name="T50" fmla="*/ 5 w 9"/>
                <a:gd name="T51" fmla="*/ 5 h 11"/>
                <a:gd name="T52" fmla="*/ 5 w 9"/>
                <a:gd name="T53" fmla="*/ 5 h 11"/>
                <a:gd name="T54" fmla="*/ 5 w 9"/>
                <a:gd name="T55" fmla="*/ 5 h 11"/>
                <a:gd name="T56" fmla="*/ 5 w 9"/>
                <a:gd name="T57" fmla="*/ 5 h 11"/>
                <a:gd name="T58" fmla="*/ 5 w 9"/>
                <a:gd name="T59" fmla="*/ 5 h 11"/>
                <a:gd name="T60" fmla="*/ 5 w 9"/>
                <a:gd name="T61" fmla="*/ 5 h 11"/>
                <a:gd name="T62" fmla="*/ 5 w 9"/>
                <a:gd name="T63" fmla="*/ 5 h 11"/>
                <a:gd name="T64" fmla="*/ 5 w 9"/>
                <a:gd name="T65" fmla="*/ 5 h 11"/>
                <a:gd name="T66" fmla="*/ 5 w 9"/>
                <a:gd name="T67" fmla="*/ 5 h 11"/>
                <a:gd name="T68" fmla="*/ 5 w 9"/>
                <a:gd name="T69" fmla="*/ 5 h 11"/>
                <a:gd name="T70" fmla="*/ 5 w 9"/>
                <a:gd name="T71" fmla="*/ 5 h 11"/>
                <a:gd name="T72" fmla="*/ 5 w 9"/>
                <a:gd name="T73" fmla="*/ 5 h 11"/>
                <a:gd name="T74" fmla="*/ 5 w 9"/>
                <a:gd name="T75" fmla="*/ 5 h 11"/>
                <a:gd name="T76" fmla="*/ 5 w 9"/>
                <a:gd name="T77" fmla="*/ 5 h 11"/>
                <a:gd name="T78" fmla="*/ 5 w 9"/>
                <a:gd name="T79" fmla="*/ 5 h 11"/>
                <a:gd name="T80" fmla="*/ 5 w 9"/>
                <a:gd name="T81" fmla="*/ 5 h 11"/>
                <a:gd name="T82" fmla="*/ 5 w 9"/>
                <a:gd name="T83" fmla="*/ 5 h 11"/>
                <a:gd name="T84" fmla="*/ 5 w 9"/>
                <a:gd name="T85" fmla="*/ 5 h 11"/>
                <a:gd name="T86" fmla="*/ 5 w 9"/>
                <a:gd name="T87" fmla="*/ 5 h 11"/>
                <a:gd name="T88" fmla="*/ 9 w 9"/>
                <a:gd name="T89" fmla="*/ 5 h 11"/>
                <a:gd name="T90" fmla="*/ 9 w 9"/>
                <a:gd name="T91" fmla="*/ 5 h 11"/>
                <a:gd name="T92" fmla="*/ 9 w 9"/>
                <a:gd name="T93" fmla="*/ 5 h 11"/>
                <a:gd name="T94" fmla="*/ 9 w 9"/>
                <a:gd name="T95" fmla="*/ 5 h 11"/>
                <a:gd name="T96" fmla="*/ 9 w 9"/>
                <a:gd name="T97" fmla="*/ 5 h 11"/>
                <a:gd name="T98" fmla="*/ 9 w 9"/>
                <a:gd name="T99" fmla="*/ 11 h 11"/>
                <a:gd name="T100" fmla="*/ 9 w 9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1"/>
                <a:gd name="T155" fmla="*/ 9 w 9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9" y="5"/>
                  </a:lnTo>
                  <a:lnTo>
                    <a:pt x="9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Freeform 107"/>
            <p:cNvSpPr>
              <a:spLocks/>
            </p:cNvSpPr>
            <p:nvPr/>
          </p:nvSpPr>
          <p:spPr bwMode="auto">
            <a:xfrm>
              <a:off x="4844" y="2937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0 h 11"/>
                <a:gd name="T22" fmla="*/ 0 w 5"/>
                <a:gd name="T23" fmla="*/ 0 h 11"/>
                <a:gd name="T24" fmla="*/ 0 w 5"/>
                <a:gd name="T25" fmla="*/ 0 h 11"/>
                <a:gd name="T26" fmla="*/ 0 w 5"/>
                <a:gd name="T27" fmla="*/ 0 h 11"/>
                <a:gd name="T28" fmla="*/ 0 w 5"/>
                <a:gd name="T29" fmla="*/ 0 h 11"/>
                <a:gd name="T30" fmla="*/ 0 w 5"/>
                <a:gd name="T31" fmla="*/ 0 h 11"/>
                <a:gd name="T32" fmla="*/ 0 w 5"/>
                <a:gd name="T33" fmla="*/ 0 h 11"/>
                <a:gd name="T34" fmla="*/ 0 w 5"/>
                <a:gd name="T35" fmla="*/ 0 h 11"/>
                <a:gd name="T36" fmla="*/ 0 w 5"/>
                <a:gd name="T37" fmla="*/ 0 h 11"/>
                <a:gd name="T38" fmla="*/ 0 w 5"/>
                <a:gd name="T39" fmla="*/ 0 h 11"/>
                <a:gd name="T40" fmla="*/ 0 w 5"/>
                <a:gd name="T41" fmla="*/ 0 h 11"/>
                <a:gd name="T42" fmla="*/ 0 w 5"/>
                <a:gd name="T43" fmla="*/ 0 h 11"/>
                <a:gd name="T44" fmla="*/ 0 w 5"/>
                <a:gd name="T45" fmla="*/ 0 h 11"/>
                <a:gd name="T46" fmla="*/ 0 w 5"/>
                <a:gd name="T47" fmla="*/ 0 h 11"/>
                <a:gd name="T48" fmla="*/ 0 w 5"/>
                <a:gd name="T49" fmla="*/ 0 h 11"/>
                <a:gd name="T50" fmla="*/ 0 w 5"/>
                <a:gd name="T51" fmla="*/ 0 h 11"/>
                <a:gd name="T52" fmla="*/ 0 w 5"/>
                <a:gd name="T53" fmla="*/ 6 h 11"/>
                <a:gd name="T54" fmla="*/ 0 w 5"/>
                <a:gd name="T55" fmla="*/ 6 h 11"/>
                <a:gd name="T56" fmla="*/ 0 w 5"/>
                <a:gd name="T57" fmla="*/ 6 h 11"/>
                <a:gd name="T58" fmla="*/ 0 w 5"/>
                <a:gd name="T59" fmla="*/ 6 h 11"/>
                <a:gd name="T60" fmla="*/ 0 w 5"/>
                <a:gd name="T61" fmla="*/ 6 h 11"/>
                <a:gd name="T62" fmla="*/ 0 w 5"/>
                <a:gd name="T63" fmla="*/ 6 h 11"/>
                <a:gd name="T64" fmla="*/ 0 w 5"/>
                <a:gd name="T65" fmla="*/ 6 h 11"/>
                <a:gd name="T66" fmla="*/ 0 w 5"/>
                <a:gd name="T67" fmla="*/ 6 h 11"/>
                <a:gd name="T68" fmla="*/ 5 w 5"/>
                <a:gd name="T69" fmla="*/ 6 h 11"/>
                <a:gd name="T70" fmla="*/ 5 w 5"/>
                <a:gd name="T71" fmla="*/ 6 h 11"/>
                <a:gd name="T72" fmla="*/ 5 w 5"/>
                <a:gd name="T73" fmla="*/ 6 h 11"/>
                <a:gd name="T74" fmla="*/ 5 w 5"/>
                <a:gd name="T75" fmla="*/ 6 h 11"/>
                <a:gd name="T76" fmla="*/ 5 w 5"/>
                <a:gd name="T77" fmla="*/ 6 h 11"/>
                <a:gd name="T78" fmla="*/ 5 w 5"/>
                <a:gd name="T79" fmla="*/ 6 h 11"/>
                <a:gd name="T80" fmla="*/ 5 w 5"/>
                <a:gd name="T81" fmla="*/ 6 h 11"/>
                <a:gd name="T82" fmla="*/ 5 w 5"/>
                <a:gd name="T83" fmla="*/ 6 h 11"/>
                <a:gd name="T84" fmla="*/ 5 w 5"/>
                <a:gd name="T85" fmla="*/ 6 h 11"/>
                <a:gd name="T86" fmla="*/ 5 w 5"/>
                <a:gd name="T87" fmla="*/ 6 h 11"/>
                <a:gd name="T88" fmla="*/ 5 w 5"/>
                <a:gd name="T89" fmla="*/ 6 h 11"/>
                <a:gd name="T90" fmla="*/ 5 w 5"/>
                <a:gd name="T91" fmla="*/ 6 h 11"/>
                <a:gd name="T92" fmla="*/ 5 w 5"/>
                <a:gd name="T93" fmla="*/ 6 h 11"/>
                <a:gd name="T94" fmla="*/ 5 w 5"/>
                <a:gd name="T95" fmla="*/ 6 h 11"/>
                <a:gd name="T96" fmla="*/ 5 w 5"/>
                <a:gd name="T97" fmla="*/ 6 h 11"/>
                <a:gd name="T98" fmla="*/ 5 w 5"/>
                <a:gd name="T99" fmla="*/ 6 h 11"/>
                <a:gd name="T100" fmla="*/ 5 w 5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1" name="Freeform 108"/>
            <p:cNvSpPr>
              <a:spLocks/>
            </p:cNvSpPr>
            <p:nvPr/>
          </p:nvSpPr>
          <p:spPr bwMode="auto">
            <a:xfrm>
              <a:off x="4849" y="2948"/>
              <a:ext cx="5" cy="12"/>
            </a:xfrm>
            <a:custGeom>
              <a:avLst/>
              <a:gdLst>
                <a:gd name="T0" fmla="*/ 0 w 5"/>
                <a:gd name="T1" fmla="*/ 0 h 12"/>
                <a:gd name="T2" fmla="*/ 0 w 5"/>
                <a:gd name="T3" fmla="*/ 0 h 12"/>
                <a:gd name="T4" fmla="*/ 0 w 5"/>
                <a:gd name="T5" fmla="*/ 0 h 12"/>
                <a:gd name="T6" fmla="*/ 0 w 5"/>
                <a:gd name="T7" fmla="*/ 0 h 12"/>
                <a:gd name="T8" fmla="*/ 0 w 5"/>
                <a:gd name="T9" fmla="*/ 0 h 12"/>
                <a:gd name="T10" fmla="*/ 0 w 5"/>
                <a:gd name="T11" fmla="*/ 0 h 12"/>
                <a:gd name="T12" fmla="*/ 0 w 5"/>
                <a:gd name="T13" fmla="*/ 0 h 12"/>
                <a:gd name="T14" fmla="*/ 0 w 5"/>
                <a:gd name="T15" fmla="*/ 0 h 12"/>
                <a:gd name="T16" fmla="*/ 0 w 5"/>
                <a:gd name="T17" fmla="*/ 0 h 12"/>
                <a:gd name="T18" fmla="*/ 0 w 5"/>
                <a:gd name="T19" fmla="*/ 0 h 12"/>
                <a:gd name="T20" fmla="*/ 0 w 5"/>
                <a:gd name="T21" fmla="*/ 0 h 12"/>
                <a:gd name="T22" fmla="*/ 0 w 5"/>
                <a:gd name="T23" fmla="*/ 0 h 12"/>
                <a:gd name="T24" fmla="*/ 0 w 5"/>
                <a:gd name="T25" fmla="*/ 0 h 12"/>
                <a:gd name="T26" fmla="*/ 0 w 5"/>
                <a:gd name="T27" fmla="*/ 0 h 12"/>
                <a:gd name="T28" fmla="*/ 0 w 5"/>
                <a:gd name="T29" fmla="*/ 0 h 12"/>
                <a:gd name="T30" fmla="*/ 0 w 5"/>
                <a:gd name="T31" fmla="*/ 0 h 12"/>
                <a:gd name="T32" fmla="*/ 0 w 5"/>
                <a:gd name="T33" fmla="*/ 0 h 12"/>
                <a:gd name="T34" fmla="*/ 0 w 5"/>
                <a:gd name="T35" fmla="*/ 0 h 12"/>
                <a:gd name="T36" fmla="*/ 0 w 5"/>
                <a:gd name="T37" fmla="*/ 0 h 12"/>
                <a:gd name="T38" fmla="*/ 0 w 5"/>
                <a:gd name="T39" fmla="*/ 0 h 12"/>
                <a:gd name="T40" fmla="*/ 0 w 5"/>
                <a:gd name="T41" fmla="*/ 0 h 12"/>
                <a:gd name="T42" fmla="*/ 0 w 5"/>
                <a:gd name="T43" fmla="*/ 0 h 12"/>
                <a:gd name="T44" fmla="*/ 0 w 5"/>
                <a:gd name="T45" fmla="*/ 6 h 12"/>
                <a:gd name="T46" fmla="*/ 0 w 5"/>
                <a:gd name="T47" fmla="*/ 6 h 12"/>
                <a:gd name="T48" fmla="*/ 0 w 5"/>
                <a:gd name="T49" fmla="*/ 6 h 12"/>
                <a:gd name="T50" fmla="*/ 5 w 5"/>
                <a:gd name="T51" fmla="*/ 6 h 12"/>
                <a:gd name="T52" fmla="*/ 5 w 5"/>
                <a:gd name="T53" fmla="*/ 6 h 12"/>
                <a:gd name="T54" fmla="*/ 5 w 5"/>
                <a:gd name="T55" fmla="*/ 6 h 12"/>
                <a:gd name="T56" fmla="*/ 5 w 5"/>
                <a:gd name="T57" fmla="*/ 6 h 12"/>
                <a:gd name="T58" fmla="*/ 5 w 5"/>
                <a:gd name="T59" fmla="*/ 6 h 12"/>
                <a:gd name="T60" fmla="*/ 5 w 5"/>
                <a:gd name="T61" fmla="*/ 6 h 12"/>
                <a:gd name="T62" fmla="*/ 5 w 5"/>
                <a:gd name="T63" fmla="*/ 6 h 12"/>
                <a:gd name="T64" fmla="*/ 5 w 5"/>
                <a:gd name="T65" fmla="*/ 6 h 12"/>
                <a:gd name="T66" fmla="*/ 5 w 5"/>
                <a:gd name="T67" fmla="*/ 6 h 12"/>
                <a:gd name="T68" fmla="*/ 5 w 5"/>
                <a:gd name="T69" fmla="*/ 6 h 12"/>
                <a:gd name="T70" fmla="*/ 5 w 5"/>
                <a:gd name="T71" fmla="*/ 6 h 12"/>
                <a:gd name="T72" fmla="*/ 5 w 5"/>
                <a:gd name="T73" fmla="*/ 6 h 12"/>
                <a:gd name="T74" fmla="*/ 5 w 5"/>
                <a:gd name="T75" fmla="*/ 6 h 12"/>
                <a:gd name="T76" fmla="*/ 5 w 5"/>
                <a:gd name="T77" fmla="*/ 6 h 12"/>
                <a:gd name="T78" fmla="*/ 5 w 5"/>
                <a:gd name="T79" fmla="*/ 6 h 12"/>
                <a:gd name="T80" fmla="*/ 5 w 5"/>
                <a:gd name="T81" fmla="*/ 6 h 12"/>
                <a:gd name="T82" fmla="*/ 5 w 5"/>
                <a:gd name="T83" fmla="*/ 6 h 12"/>
                <a:gd name="T84" fmla="*/ 5 w 5"/>
                <a:gd name="T85" fmla="*/ 12 h 12"/>
                <a:gd name="T86" fmla="*/ 5 w 5"/>
                <a:gd name="T87" fmla="*/ 12 h 12"/>
                <a:gd name="T88" fmla="*/ 5 w 5"/>
                <a:gd name="T89" fmla="*/ 12 h 12"/>
                <a:gd name="T90" fmla="*/ 5 w 5"/>
                <a:gd name="T91" fmla="*/ 12 h 12"/>
                <a:gd name="T92" fmla="*/ 5 w 5"/>
                <a:gd name="T93" fmla="*/ 12 h 12"/>
                <a:gd name="T94" fmla="*/ 5 w 5"/>
                <a:gd name="T95" fmla="*/ 12 h 12"/>
                <a:gd name="T96" fmla="*/ 5 w 5"/>
                <a:gd name="T97" fmla="*/ 12 h 12"/>
                <a:gd name="T98" fmla="*/ 5 w 5"/>
                <a:gd name="T99" fmla="*/ 12 h 12"/>
                <a:gd name="T100" fmla="*/ 5 w 5"/>
                <a:gd name="T101" fmla="*/ 12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2"/>
                <a:gd name="T155" fmla="*/ 5 w 5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2" name="Freeform 109"/>
            <p:cNvSpPr>
              <a:spLocks/>
            </p:cNvSpPr>
            <p:nvPr/>
          </p:nvSpPr>
          <p:spPr bwMode="auto">
            <a:xfrm>
              <a:off x="4854" y="2960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5 h 17"/>
                <a:gd name="T24" fmla="*/ 0 w 5"/>
                <a:gd name="T25" fmla="*/ 5 h 17"/>
                <a:gd name="T26" fmla="*/ 0 w 5"/>
                <a:gd name="T27" fmla="*/ 5 h 17"/>
                <a:gd name="T28" fmla="*/ 0 w 5"/>
                <a:gd name="T29" fmla="*/ 5 h 17"/>
                <a:gd name="T30" fmla="*/ 5 w 5"/>
                <a:gd name="T31" fmla="*/ 5 h 17"/>
                <a:gd name="T32" fmla="*/ 5 w 5"/>
                <a:gd name="T33" fmla="*/ 5 h 17"/>
                <a:gd name="T34" fmla="*/ 5 w 5"/>
                <a:gd name="T35" fmla="*/ 5 h 17"/>
                <a:gd name="T36" fmla="*/ 5 w 5"/>
                <a:gd name="T37" fmla="*/ 5 h 17"/>
                <a:gd name="T38" fmla="*/ 5 w 5"/>
                <a:gd name="T39" fmla="*/ 5 h 17"/>
                <a:gd name="T40" fmla="*/ 5 w 5"/>
                <a:gd name="T41" fmla="*/ 5 h 17"/>
                <a:gd name="T42" fmla="*/ 5 w 5"/>
                <a:gd name="T43" fmla="*/ 5 h 17"/>
                <a:gd name="T44" fmla="*/ 5 w 5"/>
                <a:gd name="T45" fmla="*/ 5 h 17"/>
                <a:gd name="T46" fmla="*/ 5 w 5"/>
                <a:gd name="T47" fmla="*/ 5 h 17"/>
                <a:gd name="T48" fmla="*/ 5 w 5"/>
                <a:gd name="T49" fmla="*/ 5 h 17"/>
                <a:gd name="T50" fmla="*/ 5 w 5"/>
                <a:gd name="T51" fmla="*/ 5 h 17"/>
                <a:gd name="T52" fmla="*/ 5 w 5"/>
                <a:gd name="T53" fmla="*/ 5 h 17"/>
                <a:gd name="T54" fmla="*/ 5 w 5"/>
                <a:gd name="T55" fmla="*/ 5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1 h 17"/>
                <a:gd name="T82" fmla="*/ 5 w 5"/>
                <a:gd name="T83" fmla="*/ 11 h 17"/>
                <a:gd name="T84" fmla="*/ 5 w 5"/>
                <a:gd name="T85" fmla="*/ 11 h 17"/>
                <a:gd name="T86" fmla="*/ 5 w 5"/>
                <a:gd name="T87" fmla="*/ 11 h 17"/>
                <a:gd name="T88" fmla="*/ 5 w 5"/>
                <a:gd name="T89" fmla="*/ 11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3" name="Freeform 110"/>
            <p:cNvSpPr>
              <a:spLocks/>
            </p:cNvSpPr>
            <p:nvPr/>
          </p:nvSpPr>
          <p:spPr bwMode="auto">
            <a:xfrm>
              <a:off x="4859" y="2977"/>
              <a:ext cx="9" cy="17"/>
            </a:xfrm>
            <a:custGeom>
              <a:avLst/>
              <a:gdLst>
                <a:gd name="T0" fmla="*/ 0 w 9"/>
                <a:gd name="T1" fmla="*/ 0 h 17"/>
                <a:gd name="T2" fmla="*/ 0 w 9"/>
                <a:gd name="T3" fmla="*/ 0 h 17"/>
                <a:gd name="T4" fmla="*/ 0 w 9"/>
                <a:gd name="T5" fmla="*/ 0 h 17"/>
                <a:gd name="T6" fmla="*/ 0 w 9"/>
                <a:gd name="T7" fmla="*/ 0 h 17"/>
                <a:gd name="T8" fmla="*/ 0 w 9"/>
                <a:gd name="T9" fmla="*/ 0 h 17"/>
                <a:gd name="T10" fmla="*/ 0 w 9"/>
                <a:gd name="T11" fmla="*/ 0 h 17"/>
                <a:gd name="T12" fmla="*/ 4 w 9"/>
                <a:gd name="T13" fmla="*/ 0 h 17"/>
                <a:gd name="T14" fmla="*/ 4 w 9"/>
                <a:gd name="T15" fmla="*/ 0 h 17"/>
                <a:gd name="T16" fmla="*/ 4 w 9"/>
                <a:gd name="T17" fmla="*/ 0 h 17"/>
                <a:gd name="T18" fmla="*/ 4 w 9"/>
                <a:gd name="T19" fmla="*/ 0 h 17"/>
                <a:gd name="T20" fmla="*/ 4 w 9"/>
                <a:gd name="T21" fmla="*/ 0 h 17"/>
                <a:gd name="T22" fmla="*/ 4 w 9"/>
                <a:gd name="T23" fmla="*/ 0 h 17"/>
                <a:gd name="T24" fmla="*/ 4 w 9"/>
                <a:gd name="T25" fmla="*/ 5 h 17"/>
                <a:gd name="T26" fmla="*/ 4 w 9"/>
                <a:gd name="T27" fmla="*/ 5 h 17"/>
                <a:gd name="T28" fmla="*/ 4 w 9"/>
                <a:gd name="T29" fmla="*/ 5 h 17"/>
                <a:gd name="T30" fmla="*/ 4 w 9"/>
                <a:gd name="T31" fmla="*/ 5 h 17"/>
                <a:gd name="T32" fmla="*/ 4 w 9"/>
                <a:gd name="T33" fmla="*/ 5 h 17"/>
                <a:gd name="T34" fmla="*/ 4 w 9"/>
                <a:gd name="T35" fmla="*/ 5 h 17"/>
                <a:gd name="T36" fmla="*/ 4 w 9"/>
                <a:gd name="T37" fmla="*/ 5 h 17"/>
                <a:gd name="T38" fmla="*/ 4 w 9"/>
                <a:gd name="T39" fmla="*/ 5 h 17"/>
                <a:gd name="T40" fmla="*/ 4 w 9"/>
                <a:gd name="T41" fmla="*/ 5 h 17"/>
                <a:gd name="T42" fmla="*/ 4 w 9"/>
                <a:gd name="T43" fmla="*/ 5 h 17"/>
                <a:gd name="T44" fmla="*/ 4 w 9"/>
                <a:gd name="T45" fmla="*/ 5 h 17"/>
                <a:gd name="T46" fmla="*/ 4 w 9"/>
                <a:gd name="T47" fmla="*/ 5 h 17"/>
                <a:gd name="T48" fmla="*/ 4 w 9"/>
                <a:gd name="T49" fmla="*/ 5 h 17"/>
                <a:gd name="T50" fmla="*/ 4 w 9"/>
                <a:gd name="T51" fmla="*/ 5 h 17"/>
                <a:gd name="T52" fmla="*/ 4 w 9"/>
                <a:gd name="T53" fmla="*/ 5 h 17"/>
                <a:gd name="T54" fmla="*/ 4 w 9"/>
                <a:gd name="T55" fmla="*/ 11 h 17"/>
                <a:gd name="T56" fmla="*/ 4 w 9"/>
                <a:gd name="T57" fmla="*/ 11 h 17"/>
                <a:gd name="T58" fmla="*/ 4 w 9"/>
                <a:gd name="T59" fmla="*/ 11 h 17"/>
                <a:gd name="T60" fmla="*/ 4 w 9"/>
                <a:gd name="T61" fmla="*/ 11 h 17"/>
                <a:gd name="T62" fmla="*/ 4 w 9"/>
                <a:gd name="T63" fmla="*/ 11 h 17"/>
                <a:gd name="T64" fmla="*/ 4 w 9"/>
                <a:gd name="T65" fmla="*/ 11 h 17"/>
                <a:gd name="T66" fmla="*/ 4 w 9"/>
                <a:gd name="T67" fmla="*/ 11 h 17"/>
                <a:gd name="T68" fmla="*/ 4 w 9"/>
                <a:gd name="T69" fmla="*/ 11 h 17"/>
                <a:gd name="T70" fmla="*/ 4 w 9"/>
                <a:gd name="T71" fmla="*/ 11 h 17"/>
                <a:gd name="T72" fmla="*/ 4 w 9"/>
                <a:gd name="T73" fmla="*/ 11 h 17"/>
                <a:gd name="T74" fmla="*/ 4 w 9"/>
                <a:gd name="T75" fmla="*/ 11 h 17"/>
                <a:gd name="T76" fmla="*/ 4 w 9"/>
                <a:gd name="T77" fmla="*/ 11 h 17"/>
                <a:gd name="T78" fmla="*/ 4 w 9"/>
                <a:gd name="T79" fmla="*/ 11 h 17"/>
                <a:gd name="T80" fmla="*/ 4 w 9"/>
                <a:gd name="T81" fmla="*/ 11 h 17"/>
                <a:gd name="T82" fmla="*/ 4 w 9"/>
                <a:gd name="T83" fmla="*/ 11 h 17"/>
                <a:gd name="T84" fmla="*/ 4 w 9"/>
                <a:gd name="T85" fmla="*/ 11 h 17"/>
                <a:gd name="T86" fmla="*/ 4 w 9"/>
                <a:gd name="T87" fmla="*/ 17 h 17"/>
                <a:gd name="T88" fmla="*/ 4 w 9"/>
                <a:gd name="T89" fmla="*/ 17 h 17"/>
                <a:gd name="T90" fmla="*/ 4 w 9"/>
                <a:gd name="T91" fmla="*/ 17 h 17"/>
                <a:gd name="T92" fmla="*/ 9 w 9"/>
                <a:gd name="T93" fmla="*/ 17 h 17"/>
                <a:gd name="T94" fmla="*/ 9 w 9"/>
                <a:gd name="T95" fmla="*/ 17 h 17"/>
                <a:gd name="T96" fmla="*/ 9 w 9"/>
                <a:gd name="T97" fmla="*/ 17 h 17"/>
                <a:gd name="T98" fmla="*/ 9 w 9"/>
                <a:gd name="T99" fmla="*/ 17 h 17"/>
                <a:gd name="T100" fmla="*/ 9 w 9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7"/>
                <a:gd name="T155" fmla="*/ 9 w 9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7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9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4" name="Freeform 111"/>
            <p:cNvSpPr>
              <a:spLocks/>
            </p:cNvSpPr>
            <p:nvPr/>
          </p:nvSpPr>
          <p:spPr bwMode="auto">
            <a:xfrm>
              <a:off x="4868" y="2994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6 h 23"/>
                <a:gd name="T40" fmla="*/ 0 w 5"/>
                <a:gd name="T41" fmla="*/ 6 h 23"/>
                <a:gd name="T42" fmla="*/ 0 w 5"/>
                <a:gd name="T43" fmla="*/ 6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0 w 5"/>
                <a:gd name="T61" fmla="*/ 11 h 23"/>
                <a:gd name="T62" fmla="*/ 0 w 5"/>
                <a:gd name="T63" fmla="*/ 11 h 23"/>
                <a:gd name="T64" fmla="*/ 0 w 5"/>
                <a:gd name="T65" fmla="*/ 11 h 23"/>
                <a:gd name="T66" fmla="*/ 0 w 5"/>
                <a:gd name="T67" fmla="*/ 11 h 23"/>
                <a:gd name="T68" fmla="*/ 0 w 5"/>
                <a:gd name="T69" fmla="*/ 11 h 23"/>
                <a:gd name="T70" fmla="*/ 0 w 5"/>
                <a:gd name="T71" fmla="*/ 11 h 23"/>
                <a:gd name="T72" fmla="*/ 0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17 h 23"/>
                <a:gd name="T92" fmla="*/ 5 w 5"/>
                <a:gd name="T93" fmla="*/ 17 h 23"/>
                <a:gd name="T94" fmla="*/ 5 w 5"/>
                <a:gd name="T95" fmla="*/ 17 h 23"/>
                <a:gd name="T96" fmla="*/ 5 w 5"/>
                <a:gd name="T97" fmla="*/ 17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5" name="Freeform 112"/>
            <p:cNvSpPr>
              <a:spLocks/>
            </p:cNvSpPr>
            <p:nvPr/>
          </p:nvSpPr>
          <p:spPr bwMode="auto">
            <a:xfrm>
              <a:off x="4873" y="3017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0 h 17"/>
                <a:gd name="T26" fmla="*/ 0 w 5"/>
                <a:gd name="T27" fmla="*/ 5 h 17"/>
                <a:gd name="T28" fmla="*/ 0 w 5"/>
                <a:gd name="T29" fmla="*/ 5 h 17"/>
                <a:gd name="T30" fmla="*/ 0 w 5"/>
                <a:gd name="T31" fmla="*/ 5 h 17"/>
                <a:gd name="T32" fmla="*/ 0 w 5"/>
                <a:gd name="T33" fmla="*/ 5 h 17"/>
                <a:gd name="T34" fmla="*/ 0 w 5"/>
                <a:gd name="T35" fmla="*/ 5 h 17"/>
                <a:gd name="T36" fmla="*/ 0 w 5"/>
                <a:gd name="T37" fmla="*/ 5 h 17"/>
                <a:gd name="T38" fmla="*/ 0 w 5"/>
                <a:gd name="T39" fmla="*/ 5 h 17"/>
                <a:gd name="T40" fmla="*/ 0 w 5"/>
                <a:gd name="T41" fmla="*/ 5 h 17"/>
                <a:gd name="T42" fmla="*/ 0 w 5"/>
                <a:gd name="T43" fmla="*/ 5 h 17"/>
                <a:gd name="T44" fmla="*/ 0 w 5"/>
                <a:gd name="T45" fmla="*/ 5 h 17"/>
                <a:gd name="T46" fmla="*/ 0 w 5"/>
                <a:gd name="T47" fmla="*/ 5 h 17"/>
                <a:gd name="T48" fmla="*/ 0 w 5"/>
                <a:gd name="T49" fmla="*/ 5 h 17"/>
                <a:gd name="T50" fmla="*/ 0 w 5"/>
                <a:gd name="T51" fmla="*/ 5 h 17"/>
                <a:gd name="T52" fmla="*/ 0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6" name="Freeform 113"/>
            <p:cNvSpPr>
              <a:spLocks/>
            </p:cNvSpPr>
            <p:nvPr/>
          </p:nvSpPr>
          <p:spPr bwMode="auto">
            <a:xfrm>
              <a:off x="4878" y="3034"/>
              <a:ext cx="4" cy="22"/>
            </a:xfrm>
            <a:custGeom>
              <a:avLst/>
              <a:gdLst>
                <a:gd name="T0" fmla="*/ 0 w 4"/>
                <a:gd name="T1" fmla="*/ 0 h 22"/>
                <a:gd name="T2" fmla="*/ 0 w 4"/>
                <a:gd name="T3" fmla="*/ 5 h 22"/>
                <a:gd name="T4" fmla="*/ 0 w 4"/>
                <a:gd name="T5" fmla="*/ 5 h 22"/>
                <a:gd name="T6" fmla="*/ 0 w 4"/>
                <a:gd name="T7" fmla="*/ 5 h 22"/>
                <a:gd name="T8" fmla="*/ 0 w 4"/>
                <a:gd name="T9" fmla="*/ 5 h 22"/>
                <a:gd name="T10" fmla="*/ 0 w 4"/>
                <a:gd name="T11" fmla="*/ 5 h 22"/>
                <a:gd name="T12" fmla="*/ 0 w 4"/>
                <a:gd name="T13" fmla="*/ 5 h 22"/>
                <a:gd name="T14" fmla="*/ 0 w 4"/>
                <a:gd name="T15" fmla="*/ 5 h 22"/>
                <a:gd name="T16" fmla="*/ 0 w 4"/>
                <a:gd name="T17" fmla="*/ 5 h 22"/>
                <a:gd name="T18" fmla="*/ 0 w 4"/>
                <a:gd name="T19" fmla="*/ 5 h 22"/>
                <a:gd name="T20" fmla="*/ 0 w 4"/>
                <a:gd name="T21" fmla="*/ 5 h 22"/>
                <a:gd name="T22" fmla="*/ 0 w 4"/>
                <a:gd name="T23" fmla="*/ 5 h 22"/>
                <a:gd name="T24" fmla="*/ 0 w 4"/>
                <a:gd name="T25" fmla="*/ 5 h 22"/>
                <a:gd name="T26" fmla="*/ 0 w 4"/>
                <a:gd name="T27" fmla="*/ 5 h 22"/>
                <a:gd name="T28" fmla="*/ 0 w 4"/>
                <a:gd name="T29" fmla="*/ 11 h 22"/>
                <a:gd name="T30" fmla="*/ 0 w 4"/>
                <a:gd name="T31" fmla="*/ 11 h 22"/>
                <a:gd name="T32" fmla="*/ 0 w 4"/>
                <a:gd name="T33" fmla="*/ 11 h 22"/>
                <a:gd name="T34" fmla="*/ 0 w 4"/>
                <a:gd name="T35" fmla="*/ 11 h 22"/>
                <a:gd name="T36" fmla="*/ 4 w 4"/>
                <a:gd name="T37" fmla="*/ 11 h 22"/>
                <a:gd name="T38" fmla="*/ 4 w 4"/>
                <a:gd name="T39" fmla="*/ 11 h 22"/>
                <a:gd name="T40" fmla="*/ 4 w 4"/>
                <a:gd name="T41" fmla="*/ 11 h 22"/>
                <a:gd name="T42" fmla="*/ 4 w 4"/>
                <a:gd name="T43" fmla="*/ 11 h 22"/>
                <a:gd name="T44" fmla="*/ 4 w 4"/>
                <a:gd name="T45" fmla="*/ 11 h 22"/>
                <a:gd name="T46" fmla="*/ 4 w 4"/>
                <a:gd name="T47" fmla="*/ 11 h 22"/>
                <a:gd name="T48" fmla="*/ 4 w 4"/>
                <a:gd name="T49" fmla="*/ 11 h 22"/>
                <a:gd name="T50" fmla="*/ 4 w 4"/>
                <a:gd name="T51" fmla="*/ 11 h 22"/>
                <a:gd name="T52" fmla="*/ 4 w 4"/>
                <a:gd name="T53" fmla="*/ 17 h 22"/>
                <a:gd name="T54" fmla="*/ 4 w 4"/>
                <a:gd name="T55" fmla="*/ 17 h 22"/>
                <a:gd name="T56" fmla="*/ 4 w 4"/>
                <a:gd name="T57" fmla="*/ 17 h 22"/>
                <a:gd name="T58" fmla="*/ 4 w 4"/>
                <a:gd name="T59" fmla="*/ 17 h 22"/>
                <a:gd name="T60" fmla="*/ 4 w 4"/>
                <a:gd name="T61" fmla="*/ 17 h 22"/>
                <a:gd name="T62" fmla="*/ 4 w 4"/>
                <a:gd name="T63" fmla="*/ 17 h 22"/>
                <a:gd name="T64" fmla="*/ 4 w 4"/>
                <a:gd name="T65" fmla="*/ 17 h 22"/>
                <a:gd name="T66" fmla="*/ 4 w 4"/>
                <a:gd name="T67" fmla="*/ 17 h 22"/>
                <a:gd name="T68" fmla="*/ 4 w 4"/>
                <a:gd name="T69" fmla="*/ 17 h 22"/>
                <a:gd name="T70" fmla="*/ 4 w 4"/>
                <a:gd name="T71" fmla="*/ 17 h 22"/>
                <a:gd name="T72" fmla="*/ 4 w 4"/>
                <a:gd name="T73" fmla="*/ 17 h 22"/>
                <a:gd name="T74" fmla="*/ 4 w 4"/>
                <a:gd name="T75" fmla="*/ 17 h 22"/>
                <a:gd name="T76" fmla="*/ 4 w 4"/>
                <a:gd name="T77" fmla="*/ 17 h 22"/>
                <a:gd name="T78" fmla="*/ 4 w 4"/>
                <a:gd name="T79" fmla="*/ 22 h 22"/>
                <a:gd name="T80" fmla="*/ 4 w 4"/>
                <a:gd name="T81" fmla="*/ 22 h 22"/>
                <a:gd name="T82" fmla="*/ 4 w 4"/>
                <a:gd name="T83" fmla="*/ 22 h 22"/>
                <a:gd name="T84" fmla="*/ 4 w 4"/>
                <a:gd name="T85" fmla="*/ 22 h 22"/>
                <a:gd name="T86" fmla="*/ 4 w 4"/>
                <a:gd name="T87" fmla="*/ 22 h 22"/>
                <a:gd name="T88" fmla="*/ 4 w 4"/>
                <a:gd name="T89" fmla="*/ 22 h 22"/>
                <a:gd name="T90" fmla="*/ 4 w 4"/>
                <a:gd name="T91" fmla="*/ 22 h 22"/>
                <a:gd name="T92" fmla="*/ 4 w 4"/>
                <a:gd name="T93" fmla="*/ 22 h 22"/>
                <a:gd name="T94" fmla="*/ 4 w 4"/>
                <a:gd name="T95" fmla="*/ 22 h 22"/>
                <a:gd name="T96" fmla="*/ 4 w 4"/>
                <a:gd name="T97" fmla="*/ 22 h 22"/>
                <a:gd name="T98" fmla="*/ 4 w 4"/>
                <a:gd name="T99" fmla="*/ 22 h 22"/>
                <a:gd name="T100" fmla="*/ 4 w 4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2"/>
                <a:gd name="T155" fmla="*/ 4 w 4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2">
                  <a:moveTo>
                    <a:pt x="0" y="0"/>
                  </a:moveTo>
                  <a:lnTo>
                    <a:pt x="0" y="5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7" name="Freeform 114"/>
            <p:cNvSpPr>
              <a:spLocks/>
            </p:cNvSpPr>
            <p:nvPr/>
          </p:nvSpPr>
          <p:spPr bwMode="auto">
            <a:xfrm>
              <a:off x="4882" y="3056"/>
              <a:ext cx="10" cy="29"/>
            </a:xfrm>
            <a:custGeom>
              <a:avLst/>
              <a:gdLst>
                <a:gd name="T0" fmla="*/ 0 w 10"/>
                <a:gd name="T1" fmla="*/ 0 h 29"/>
                <a:gd name="T2" fmla="*/ 0 w 10"/>
                <a:gd name="T3" fmla="*/ 6 h 29"/>
                <a:gd name="T4" fmla="*/ 0 w 10"/>
                <a:gd name="T5" fmla="*/ 6 h 29"/>
                <a:gd name="T6" fmla="*/ 0 w 10"/>
                <a:gd name="T7" fmla="*/ 6 h 29"/>
                <a:gd name="T8" fmla="*/ 0 w 10"/>
                <a:gd name="T9" fmla="*/ 6 h 29"/>
                <a:gd name="T10" fmla="*/ 0 w 10"/>
                <a:gd name="T11" fmla="*/ 6 h 29"/>
                <a:gd name="T12" fmla="*/ 0 w 10"/>
                <a:gd name="T13" fmla="*/ 6 h 29"/>
                <a:gd name="T14" fmla="*/ 0 w 10"/>
                <a:gd name="T15" fmla="*/ 6 h 29"/>
                <a:gd name="T16" fmla="*/ 5 w 10"/>
                <a:gd name="T17" fmla="*/ 6 h 29"/>
                <a:gd name="T18" fmla="*/ 5 w 10"/>
                <a:gd name="T19" fmla="*/ 6 h 29"/>
                <a:gd name="T20" fmla="*/ 5 w 10"/>
                <a:gd name="T21" fmla="*/ 6 h 29"/>
                <a:gd name="T22" fmla="*/ 5 w 10"/>
                <a:gd name="T23" fmla="*/ 6 h 29"/>
                <a:gd name="T24" fmla="*/ 5 w 10"/>
                <a:gd name="T25" fmla="*/ 6 h 29"/>
                <a:gd name="T26" fmla="*/ 5 w 10"/>
                <a:gd name="T27" fmla="*/ 12 h 29"/>
                <a:gd name="T28" fmla="*/ 5 w 10"/>
                <a:gd name="T29" fmla="*/ 12 h 29"/>
                <a:gd name="T30" fmla="*/ 5 w 10"/>
                <a:gd name="T31" fmla="*/ 12 h 29"/>
                <a:gd name="T32" fmla="*/ 5 w 10"/>
                <a:gd name="T33" fmla="*/ 12 h 29"/>
                <a:gd name="T34" fmla="*/ 5 w 10"/>
                <a:gd name="T35" fmla="*/ 12 h 29"/>
                <a:gd name="T36" fmla="*/ 5 w 10"/>
                <a:gd name="T37" fmla="*/ 12 h 29"/>
                <a:gd name="T38" fmla="*/ 5 w 10"/>
                <a:gd name="T39" fmla="*/ 12 h 29"/>
                <a:gd name="T40" fmla="*/ 5 w 10"/>
                <a:gd name="T41" fmla="*/ 12 h 29"/>
                <a:gd name="T42" fmla="*/ 5 w 10"/>
                <a:gd name="T43" fmla="*/ 12 h 29"/>
                <a:gd name="T44" fmla="*/ 5 w 10"/>
                <a:gd name="T45" fmla="*/ 12 h 29"/>
                <a:gd name="T46" fmla="*/ 5 w 10"/>
                <a:gd name="T47" fmla="*/ 12 h 29"/>
                <a:gd name="T48" fmla="*/ 5 w 10"/>
                <a:gd name="T49" fmla="*/ 12 h 29"/>
                <a:gd name="T50" fmla="*/ 5 w 10"/>
                <a:gd name="T51" fmla="*/ 18 h 29"/>
                <a:gd name="T52" fmla="*/ 5 w 10"/>
                <a:gd name="T53" fmla="*/ 18 h 29"/>
                <a:gd name="T54" fmla="*/ 5 w 10"/>
                <a:gd name="T55" fmla="*/ 18 h 29"/>
                <a:gd name="T56" fmla="*/ 5 w 10"/>
                <a:gd name="T57" fmla="*/ 18 h 29"/>
                <a:gd name="T58" fmla="*/ 5 w 10"/>
                <a:gd name="T59" fmla="*/ 18 h 29"/>
                <a:gd name="T60" fmla="*/ 5 w 10"/>
                <a:gd name="T61" fmla="*/ 18 h 29"/>
                <a:gd name="T62" fmla="*/ 5 w 10"/>
                <a:gd name="T63" fmla="*/ 18 h 29"/>
                <a:gd name="T64" fmla="*/ 5 w 10"/>
                <a:gd name="T65" fmla="*/ 18 h 29"/>
                <a:gd name="T66" fmla="*/ 5 w 10"/>
                <a:gd name="T67" fmla="*/ 18 h 29"/>
                <a:gd name="T68" fmla="*/ 5 w 10"/>
                <a:gd name="T69" fmla="*/ 18 h 29"/>
                <a:gd name="T70" fmla="*/ 5 w 10"/>
                <a:gd name="T71" fmla="*/ 18 h 29"/>
                <a:gd name="T72" fmla="*/ 5 w 10"/>
                <a:gd name="T73" fmla="*/ 18 h 29"/>
                <a:gd name="T74" fmla="*/ 5 w 10"/>
                <a:gd name="T75" fmla="*/ 23 h 29"/>
                <a:gd name="T76" fmla="*/ 5 w 10"/>
                <a:gd name="T77" fmla="*/ 23 h 29"/>
                <a:gd name="T78" fmla="*/ 5 w 10"/>
                <a:gd name="T79" fmla="*/ 23 h 29"/>
                <a:gd name="T80" fmla="*/ 5 w 10"/>
                <a:gd name="T81" fmla="*/ 23 h 29"/>
                <a:gd name="T82" fmla="*/ 5 w 10"/>
                <a:gd name="T83" fmla="*/ 23 h 29"/>
                <a:gd name="T84" fmla="*/ 5 w 10"/>
                <a:gd name="T85" fmla="*/ 23 h 29"/>
                <a:gd name="T86" fmla="*/ 5 w 10"/>
                <a:gd name="T87" fmla="*/ 23 h 29"/>
                <a:gd name="T88" fmla="*/ 5 w 10"/>
                <a:gd name="T89" fmla="*/ 23 h 29"/>
                <a:gd name="T90" fmla="*/ 5 w 10"/>
                <a:gd name="T91" fmla="*/ 23 h 29"/>
                <a:gd name="T92" fmla="*/ 5 w 10"/>
                <a:gd name="T93" fmla="*/ 23 h 29"/>
                <a:gd name="T94" fmla="*/ 5 w 10"/>
                <a:gd name="T95" fmla="*/ 23 h 29"/>
                <a:gd name="T96" fmla="*/ 5 w 10"/>
                <a:gd name="T97" fmla="*/ 29 h 29"/>
                <a:gd name="T98" fmla="*/ 10 w 10"/>
                <a:gd name="T99" fmla="*/ 29 h 29"/>
                <a:gd name="T100" fmla="*/ 10 w 10"/>
                <a:gd name="T101" fmla="*/ 29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9"/>
                <a:gd name="T155" fmla="*/ 10 w 10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9">
                  <a:moveTo>
                    <a:pt x="0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5" y="29"/>
                  </a:lnTo>
                  <a:lnTo>
                    <a:pt x="10" y="29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8" name="Freeform 115"/>
            <p:cNvSpPr>
              <a:spLocks/>
            </p:cNvSpPr>
            <p:nvPr/>
          </p:nvSpPr>
          <p:spPr bwMode="auto">
            <a:xfrm>
              <a:off x="4892" y="3085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0 h 23"/>
                <a:gd name="T16" fmla="*/ 0 w 5"/>
                <a:gd name="T17" fmla="*/ 0 h 23"/>
                <a:gd name="T18" fmla="*/ 0 w 5"/>
                <a:gd name="T19" fmla="*/ 0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6 h 23"/>
                <a:gd name="T40" fmla="*/ 0 w 5"/>
                <a:gd name="T41" fmla="*/ 6 h 23"/>
                <a:gd name="T42" fmla="*/ 0 w 5"/>
                <a:gd name="T43" fmla="*/ 6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0 w 5"/>
                <a:gd name="T61" fmla="*/ 11 h 23"/>
                <a:gd name="T62" fmla="*/ 0 w 5"/>
                <a:gd name="T63" fmla="*/ 11 h 23"/>
                <a:gd name="T64" fmla="*/ 0 w 5"/>
                <a:gd name="T65" fmla="*/ 11 h 23"/>
                <a:gd name="T66" fmla="*/ 0 w 5"/>
                <a:gd name="T67" fmla="*/ 17 h 23"/>
                <a:gd name="T68" fmla="*/ 0 w 5"/>
                <a:gd name="T69" fmla="*/ 17 h 23"/>
                <a:gd name="T70" fmla="*/ 0 w 5"/>
                <a:gd name="T71" fmla="*/ 17 h 23"/>
                <a:gd name="T72" fmla="*/ 0 w 5"/>
                <a:gd name="T73" fmla="*/ 17 h 23"/>
                <a:gd name="T74" fmla="*/ 0 w 5"/>
                <a:gd name="T75" fmla="*/ 17 h 23"/>
                <a:gd name="T76" fmla="*/ 0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99" name="Freeform 116"/>
            <p:cNvSpPr>
              <a:spLocks/>
            </p:cNvSpPr>
            <p:nvPr/>
          </p:nvSpPr>
          <p:spPr bwMode="auto">
            <a:xfrm>
              <a:off x="4897" y="3108"/>
              <a:ext cx="4" cy="22"/>
            </a:xfrm>
            <a:custGeom>
              <a:avLst/>
              <a:gdLst>
                <a:gd name="T0" fmla="*/ 0 w 4"/>
                <a:gd name="T1" fmla="*/ 0 h 22"/>
                <a:gd name="T2" fmla="*/ 0 w 4"/>
                <a:gd name="T3" fmla="*/ 0 h 22"/>
                <a:gd name="T4" fmla="*/ 0 w 4"/>
                <a:gd name="T5" fmla="*/ 0 h 22"/>
                <a:gd name="T6" fmla="*/ 0 w 4"/>
                <a:gd name="T7" fmla="*/ 0 h 22"/>
                <a:gd name="T8" fmla="*/ 0 w 4"/>
                <a:gd name="T9" fmla="*/ 0 h 22"/>
                <a:gd name="T10" fmla="*/ 0 w 4"/>
                <a:gd name="T11" fmla="*/ 0 h 22"/>
                <a:gd name="T12" fmla="*/ 0 w 4"/>
                <a:gd name="T13" fmla="*/ 0 h 22"/>
                <a:gd name="T14" fmla="*/ 0 w 4"/>
                <a:gd name="T15" fmla="*/ 5 h 22"/>
                <a:gd name="T16" fmla="*/ 0 w 4"/>
                <a:gd name="T17" fmla="*/ 5 h 22"/>
                <a:gd name="T18" fmla="*/ 0 w 4"/>
                <a:gd name="T19" fmla="*/ 5 h 22"/>
                <a:gd name="T20" fmla="*/ 0 w 4"/>
                <a:gd name="T21" fmla="*/ 5 h 22"/>
                <a:gd name="T22" fmla="*/ 0 w 4"/>
                <a:gd name="T23" fmla="*/ 5 h 22"/>
                <a:gd name="T24" fmla="*/ 0 w 4"/>
                <a:gd name="T25" fmla="*/ 5 h 22"/>
                <a:gd name="T26" fmla="*/ 0 w 4"/>
                <a:gd name="T27" fmla="*/ 5 h 22"/>
                <a:gd name="T28" fmla="*/ 0 w 4"/>
                <a:gd name="T29" fmla="*/ 5 h 22"/>
                <a:gd name="T30" fmla="*/ 0 w 4"/>
                <a:gd name="T31" fmla="*/ 5 h 22"/>
                <a:gd name="T32" fmla="*/ 0 w 4"/>
                <a:gd name="T33" fmla="*/ 5 h 22"/>
                <a:gd name="T34" fmla="*/ 0 w 4"/>
                <a:gd name="T35" fmla="*/ 5 h 22"/>
                <a:gd name="T36" fmla="*/ 0 w 4"/>
                <a:gd name="T37" fmla="*/ 11 h 22"/>
                <a:gd name="T38" fmla="*/ 0 w 4"/>
                <a:gd name="T39" fmla="*/ 11 h 22"/>
                <a:gd name="T40" fmla="*/ 0 w 4"/>
                <a:gd name="T41" fmla="*/ 11 h 22"/>
                <a:gd name="T42" fmla="*/ 0 w 4"/>
                <a:gd name="T43" fmla="*/ 11 h 22"/>
                <a:gd name="T44" fmla="*/ 0 w 4"/>
                <a:gd name="T45" fmla="*/ 11 h 22"/>
                <a:gd name="T46" fmla="*/ 0 w 4"/>
                <a:gd name="T47" fmla="*/ 11 h 22"/>
                <a:gd name="T48" fmla="*/ 0 w 4"/>
                <a:gd name="T49" fmla="*/ 11 h 22"/>
                <a:gd name="T50" fmla="*/ 0 w 4"/>
                <a:gd name="T51" fmla="*/ 11 h 22"/>
                <a:gd name="T52" fmla="*/ 0 w 4"/>
                <a:gd name="T53" fmla="*/ 11 h 22"/>
                <a:gd name="T54" fmla="*/ 0 w 4"/>
                <a:gd name="T55" fmla="*/ 11 h 22"/>
                <a:gd name="T56" fmla="*/ 0 w 4"/>
                <a:gd name="T57" fmla="*/ 11 h 22"/>
                <a:gd name="T58" fmla="*/ 0 w 4"/>
                <a:gd name="T59" fmla="*/ 11 h 22"/>
                <a:gd name="T60" fmla="*/ 4 w 4"/>
                <a:gd name="T61" fmla="*/ 17 h 22"/>
                <a:gd name="T62" fmla="*/ 4 w 4"/>
                <a:gd name="T63" fmla="*/ 17 h 22"/>
                <a:gd name="T64" fmla="*/ 4 w 4"/>
                <a:gd name="T65" fmla="*/ 17 h 22"/>
                <a:gd name="T66" fmla="*/ 4 w 4"/>
                <a:gd name="T67" fmla="*/ 17 h 22"/>
                <a:gd name="T68" fmla="*/ 4 w 4"/>
                <a:gd name="T69" fmla="*/ 17 h 22"/>
                <a:gd name="T70" fmla="*/ 4 w 4"/>
                <a:gd name="T71" fmla="*/ 17 h 22"/>
                <a:gd name="T72" fmla="*/ 4 w 4"/>
                <a:gd name="T73" fmla="*/ 17 h 22"/>
                <a:gd name="T74" fmla="*/ 4 w 4"/>
                <a:gd name="T75" fmla="*/ 17 h 22"/>
                <a:gd name="T76" fmla="*/ 4 w 4"/>
                <a:gd name="T77" fmla="*/ 17 h 22"/>
                <a:gd name="T78" fmla="*/ 4 w 4"/>
                <a:gd name="T79" fmla="*/ 17 h 22"/>
                <a:gd name="T80" fmla="*/ 4 w 4"/>
                <a:gd name="T81" fmla="*/ 17 h 22"/>
                <a:gd name="T82" fmla="*/ 4 w 4"/>
                <a:gd name="T83" fmla="*/ 22 h 22"/>
                <a:gd name="T84" fmla="*/ 4 w 4"/>
                <a:gd name="T85" fmla="*/ 22 h 22"/>
                <a:gd name="T86" fmla="*/ 4 w 4"/>
                <a:gd name="T87" fmla="*/ 22 h 22"/>
                <a:gd name="T88" fmla="*/ 4 w 4"/>
                <a:gd name="T89" fmla="*/ 22 h 22"/>
                <a:gd name="T90" fmla="*/ 4 w 4"/>
                <a:gd name="T91" fmla="*/ 22 h 22"/>
                <a:gd name="T92" fmla="*/ 4 w 4"/>
                <a:gd name="T93" fmla="*/ 22 h 22"/>
                <a:gd name="T94" fmla="*/ 4 w 4"/>
                <a:gd name="T95" fmla="*/ 22 h 22"/>
                <a:gd name="T96" fmla="*/ 4 w 4"/>
                <a:gd name="T97" fmla="*/ 22 h 22"/>
                <a:gd name="T98" fmla="*/ 4 w 4"/>
                <a:gd name="T99" fmla="*/ 22 h 22"/>
                <a:gd name="T100" fmla="*/ 4 w 4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2"/>
                <a:gd name="T155" fmla="*/ 4 w 4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4" y="17"/>
                  </a:lnTo>
                  <a:lnTo>
                    <a:pt x="4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0" name="Freeform 117"/>
            <p:cNvSpPr>
              <a:spLocks/>
            </p:cNvSpPr>
            <p:nvPr/>
          </p:nvSpPr>
          <p:spPr bwMode="auto">
            <a:xfrm>
              <a:off x="4901" y="3130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0 w 5"/>
                <a:gd name="T3" fmla="*/ 0 h 29"/>
                <a:gd name="T4" fmla="*/ 0 w 5"/>
                <a:gd name="T5" fmla="*/ 0 h 29"/>
                <a:gd name="T6" fmla="*/ 0 w 5"/>
                <a:gd name="T7" fmla="*/ 6 h 29"/>
                <a:gd name="T8" fmla="*/ 0 w 5"/>
                <a:gd name="T9" fmla="*/ 6 h 29"/>
                <a:gd name="T10" fmla="*/ 0 w 5"/>
                <a:gd name="T11" fmla="*/ 6 h 29"/>
                <a:gd name="T12" fmla="*/ 0 w 5"/>
                <a:gd name="T13" fmla="*/ 6 h 29"/>
                <a:gd name="T14" fmla="*/ 0 w 5"/>
                <a:gd name="T15" fmla="*/ 6 h 29"/>
                <a:gd name="T16" fmla="*/ 0 w 5"/>
                <a:gd name="T17" fmla="*/ 6 h 29"/>
                <a:gd name="T18" fmla="*/ 0 w 5"/>
                <a:gd name="T19" fmla="*/ 6 h 29"/>
                <a:gd name="T20" fmla="*/ 0 w 5"/>
                <a:gd name="T21" fmla="*/ 6 h 29"/>
                <a:gd name="T22" fmla="*/ 0 w 5"/>
                <a:gd name="T23" fmla="*/ 6 h 29"/>
                <a:gd name="T24" fmla="*/ 0 w 5"/>
                <a:gd name="T25" fmla="*/ 6 h 29"/>
                <a:gd name="T26" fmla="*/ 0 w 5"/>
                <a:gd name="T27" fmla="*/ 6 h 29"/>
                <a:gd name="T28" fmla="*/ 0 w 5"/>
                <a:gd name="T29" fmla="*/ 12 h 29"/>
                <a:gd name="T30" fmla="*/ 0 w 5"/>
                <a:gd name="T31" fmla="*/ 12 h 29"/>
                <a:gd name="T32" fmla="*/ 0 w 5"/>
                <a:gd name="T33" fmla="*/ 12 h 29"/>
                <a:gd name="T34" fmla="*/ 0 w 5"/>
                <a:gd name="T35" fmla="*/ 12 h 29"/>
                <a:gd name="T36" fmla="*/ 0 w 5"/>
                <a:gd name="T37" fmla="*/ 12 h 29"/>
                <a:gd name="T38" fmla="*/ 0 w 5"/>
                <a:gd name="T39" fmla="*/ 12 h 29"/>
                <a:gd name="T40" fmla="*/ 5 w 5"/>
                <a:gd name="T41" fmla="*/ 12 h 29"/>
                <a:gd name="T42" fmla="*/ 5 w 5"/>
                <a:gd name="T43" fmla="*/ 12 h 29"/>
                <a:gd name="T44" fmla="*/ 5 w 5"/>
                <a:gd name="T45" fmla="*/ 12 h 29"/>
                <a:gd name="T46" fmla="*/ 5 w 5"/>
                <a:gd name="T47" fmla="*/ 12 h 29"/>
                <a:gd name="T48" fmla="*/ 5 w 5"/>
                <a:gd name="T49" fmla="*/ 12 h 29"/>
                <a:gd name="T50" fmla="*/ 5 w 5"/>
                <a:gd name="T51" fmla="*/ 12 h 29"/>
                <a:gd name="T52" fmla="*/ 5 w 5"/>
                <a:gd name="T53" fmla="*/ 18 h 29"/>
                <a:gd name="T54" fmla="*/ 5 w 5"/>
                <a:gd name="T55" fmla="*/ 18 h 29"/>
                <a:gd name="T56" fmla="*/ 5 w 5"/>
                <a:gd name="T57" fmla="*/ 18 h 29"/>
                <a:gd name="T58" fmla="*/ 5 w 5"/>
                <a:gd name="T59" fmla="*/ 18 h 29"/>
                <a:gd name="T60" fmla="*/ 5 w 5"/>
                <a:gd name="T61" fmla="*/ 18 h 29"/>
                <a:gd name="T62" fmla="*/ 5 w 5"/>
                <a:gd name="T63" fmla="*/ 18 h 29"/>
                <a:gd name="T64" fmla="*/ 5 w 5"/>
                <a:gd name="T65" fmla="*/ 18 h 29"/>
                <a:gd name="T66" fmla="*/ 5 w 5"/>
                <a:gd name="T67" fmla="*/ 18 h 29"/>
                <a:gd name="T68" fmla="*/ 5 w 5"/>
                <a:gd name="T69" fmla="*/ 18 h 29"/>
                <a:gd name="T70" fmla="*/ 5 w 5"/>
                <a:gd name="T71" fmla="*/ 18 h 29"/>
                <a:gd name="T72" fmla="*/ 5 w 5"/>
                <a:gd name="T73" fmla="*/ 18 h 29"/>
                <a:gd name="T74" fmla="*/ 5 w 5"/>
                <a:gd name="T75" fmla="*/ 18 h 29"/>
                <a:gd name="T76" fmla="*/ 5 w 5"/>
                <a:gd name="T77" fmla="*/ 23 h 29"/>
                <a:gd name="T78" fmla="*/ 5 w 5"/>
                <a:gd name="T79" fmla="*/ 23 h 29"/>
                <a:gd name="T80" fmla="*/ 5 w 5"/>
                <a:gd name="T81" fmla="*/ 23 h 29"/>
                <a:gd name="T82" fmla="*/ 5 w 5"/>
                <a:gd name="T83" fmla="*/ 23 h 29"/>
                <a:gd name="T84" fmla="*/ 5 w 5"/>
                <a:gd name="T85" fmla="*/ 23 h 29"/>
                <a:gd name="T86" fmla="*/ 5 w 5"/>
                <a:gd name="T87" fmla="*/ 23 h 29"/>
                <a:gd name="T88" fmla="*/ 5 w 5"/>
                <a:gd name="T89" fmla="*/ 23 h 29"/>
                <a:gd name="T90" fmla="*/ 5 w 5"/>
                <a:gd name="T91" fmla="*/ 23 h 29"/>
                <a:gd name="T92" fmla="*/ 5 w 5"/>
                <a:gd name="T93" fmla="*/ 23 h 29"/>
                <a:gd name="T94" fmla="*/ 5 w 5"/>
                <a:gd name="T95" fmla="*/ 23 h 29"/>
                <a:gd name="T96" fmla="*/ 5 w 5"/>
                <a:gd name="T97" fmla="*/ 23 h 29"/>
                <a:gd name="T98" fmla="*/ 5 w 5"/>
                <a:gd name="T99" fmla="*/ 29 h 29"/>
                <a:gd name="T100" fmla="*/ 5 w 5"/>
                <a:gd name="T101" fmla="*/ 29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9"/>
                <a:gd name="T155" fmla="*/ 5 w 5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9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18"/>
                  </a:lnTo>
                  <a:lnTo>
                    <a:pt x="5" y="23"/>
                  </a:lnTo>
                  <a:lnTo>
                    <a:pt x="5" y="29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1" name="Freeform 118"/>
            <p:cNvSpPr>
              <a:spLocks/>
            </p:cNvSpPr>
            <p:nvPr/>
          </p:nvSpPr>
          <p:spPr bwMode="auto">
            <a:xfrm>
              <a:off x="4906" y="3159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0 h 23"/>
                <a:gd name="T16" fmla="*/ 0 w 5"/>
                <a:gd name="T17" fmla="*/ 0 h 23"/>
                <a:gd name="T18" fmla="*/ 0 w 5"/>
                <a:gd name="T19" fmla="*/ 0 h 23"/>
                <a:gd name="T20" fmla="*/ 0 w 5"/>
                <a:gd name="T21" fmla="*/ 0 h 23"/>
                <a:gd name="T22" fmla="*/ 5 w 5"/>
                <a:gd name="T23" fmla="*/ 6 h 23"/>
                <a:gd name="T24" fmla="*/ 5 w 5"/>
                <a:gd name="T25" fmla="*/ 6 h 23"/>
                <a:gd name="T26" fmla="*/ 5 w 5"/>
                <a:gd name="T27" fmla="*/ 6 h 23"/>
                <a:gd name="T28" fmla="*/ 5 w 5"/>
                <a:gd name="T29" fmla="*/ 6 h 23"/>
                <a:gd name="T30" fmla="*/ 5 w 5"/>
                <a:gd name="T31" fmla="*/ 6 h 23"/>
                <a:gd name="T32" fmla="*/ 5 w 5"/>
                <a:gd name="T33" fmla="*/ 6 h 23"/>
                <a:gd name="T34" fmla="*/ 5 w 5"/>
                <a:gd name="T35" fmla="*/ 6 h 23"/>
                <a:gd name="T36" fmla="*/ 5 w 5"/>
                <a:gd name="T37" fmla="*/ 6 h 23"/>
                <a:gd name="T38" fmla="*/ 5 w 5"/>
                <a:gd name="T39" fmla="*/ 6 h 23"/>
                <a:gd name="T40" fmla="*/ 5 w 5"/>
                <a:gd name="T41" fmla="*/ 6 h 23"/>
                <a:gd name="T42" fmla="*/ 5 w 5"/>
                <a:gd name="T43" fmla="*/ 6 h 23"/>
                <a:gd name="T44" fmla="*/ 5 w 5"/>
                <a:gd name="T45" fmla="*/ 6 h 23"/>
                <a:gd name="T46" fmla="*/ 5 w 5"/>
                <a:gd name="T47" fmla="*/ 11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1 h 23"/>
                <a:gd name="T66" fmla="*/ 5 w 5"/>
                <a:gd name="T67" fmla="*/ 11 h 23"/>
                <a:gd name="T68" fmla="*/ 5 w 5"/>
                <a:gd name="T69" fmla="*/ 11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17 h 23"/>
                <a:gd name="T92" fmla="*/ 5 w 5"/>
                <a:gd name="T93" fmla="*/ 17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2" name="Freeform 119"/>
            <p:cNvSpPr>
              <a:spLocks/>
            </p:cNvSpPr>
            <p:nvPr/>
          </p:nvSpPr>
          <p:spPr bwMode="auto">
            <a:xfrm>
              <a:off x="4911" y="3182"/>
              <a:ext cx="10" cy="22"/>
            </a:xfrm>
            <a:custGeom>
              <a:avLst/>
              <a:gdLst>
                <a:gd name="T0" fmla="*/ 0 w 10"/>
                <a:gd name="T1" fmla="*/ 0 h 22"/>
                <a:gd name="T2" fmla="*/ 5 w 10"/>
                <a:gd name="T3" fmla="*/ 0 h 22"/>
                <a:gd name="T4" fmla="*/ 5 w 10"/>
                <a:gd name="T5" fmla="*/ 0 h 22"/>
                <a:gd name="T6" fmla="*/ 5 w 10"/>
                <a:gd name="T7" fmla="*/ 0 h 22"/>
                <a:gd name="T8" fmla="*/ 5 w 10"/>
                <a:gd name="T9" fmla="*/ 0 h 22"/>
                <a:gd name="T10" fmla="*/ 5 w 10"/>
                <a:gd name="T11" fmla="*/ 0 h 22"/>
                <a:gd name="T12" fmla="*/ 5 w 10"/>
                <a:gd name="T13" fmla="*/ 0 h 22"/>
                <a:gd name="T14" fmla="*/ 5 w 10"/>
                <a:gd name="T15" fmla="*/ 0 h 22"/>
                <a:gd name="T16" fmla="*/ 5 w 10"/>
                <a:gd name="T17" fmla="*/ 0 h 22"/>
                <a:gd name="T18" fmla="*/ 5 w 10"/>
                <a:gd name="T19" fmla="*/ 5 h 22"/>
                <a:gd name="T20" fmla="*/ 5 w 10"/>
                <a:gd name="T21" fmla="*/ 5 h 22"/>
                <a:gd name="T22" fmla="*/ 5 w 10"/>
                <a:gd name="T23" fmla="*/ 5 h 22"/>
                <a:gd name="T24" fmla="*/ 5 w 10"/>
                <a:gd name="T25" fmla="*/ 5 h 22"/>
                <a:gd name="T26" fmla="*/ 5 w 10"/>
                <a:gd name="T27" fmla="*/ 5 h 22"/>
                <a:gd name="T28" fmla="*/ 5 w 10"/>
                <a:gd name="T29" fmla="*/ 5 h 22"/>
                <a:gd name="T30" fmla="*/ 5 w 10"/>
                <a:gd name="T31" fmla="*/ 5 h 22"/>
                <a:gd name="T32" fmla="*/ 5 w 10"/>
                <a:gd name="T33" fmla="*/ 5 h 22"/>
                <a:gd name="T34" fmla="*/ 5 w 10"/>
                <a:gd name="T35" fmla="*/ 5 h 22"/>
                <a:gd name="T36" fmla="*/ 5 w 10"/>
                <a:gd name="T37" fmla="*/ 5 h 22"/>
                <a:gd name="T38" fmla="*/ 5 w 10"/>
                <a:gd name="T39" fmla="*/ 5 h 22"/>
                <a:gd name="T40" fmla="*/ 5 w 10"/>
                <a:gd name="T41" fmla="*/ 5 h 22"/>
                <a:gd name="T42" fmla="*/ 5 w 10"/>
                <a:gd name="T43" fmla="*/ 5 h 22"/>
                <a:gd name="T44" fmla="*/ 5 w 10"/>
                <a:gd name="T45" fmla="*/ 11 h 22"/>
                <a:gd name="T46" fmla="*/ 5 w 10"/>
                <a:gd name="T47" fmla="*/ 11 h 22"/>
                <a:gd name="T48" fmla="*/ 5 w 10"/>
                <a:gd name="T49" fmla="*/ 11 h 22"/>
                <a:gd name="T50" fmla="*/ 5 w 10"/>
                <a:gd name="T51" fmla="*/ 11 h 22"/>
                <a:gd name="T52" fmla="*/ 5 w 10"/>
                <a:gd name="T53" fmla="*/ 11 h 22"/>
                <a:gd name="T54" fmla="*/ 5 w 10"/>
                <a:gd name="T55" fmla="*/ 11 h 22"/>
                <a:gd name="T56" fmla="*/ 5 w 10"/>
                <a:gd name="T57" fmla="*/ 11 h 22"/>
                <a:gd name="T58" fmla="*/ 5 w 10"/>
                <a:gd name="T59" fmla="*/ 11 h 22"/>
                <a:gd name="T60" fmla="*/ 5 w 10"/>
                <a:gd name="T61" fmla="*/ 11 h 22"/>
                <a:gd name="T62" fmla="*/ 5 w 10"/>
                <a:gd name="T63" fmla="*/ 11 h 22"/>
                <a:gd name="T64" fmla="*/ 5 w 10"/>
                <a:gd name="T65" fmla="*/ 11 h 22"/>
                <a:gd name="T66" fmla="*/ 5 w 10"/>
                <a:gd name="T67" fmla="*/ 11 h 22"/>
                <a:gd name="T68" fmla="*/ 5 w 10"/>
                <a:gd name="T69" fmla="*/ 17 h 22"/>
                <a:gd name="T70" fmla="*/ 5 w 10"/>
                <a:gd name="T71" fmla="*/ 17 h 22"/>
                <a:gd name="T72" fmla="*/ 5 w 10"/>
                <a:gd name="T73" fmla="*/ 17 h 22"/>
                <a:gd name="T74" fmla="*/ 5 w 10"/>
                <a:gd name="T75" fmla="*/ 17 h 22"/>
                <a:gd name="T76" fmla="*/ 5 w 10"/>
                <a:gd name="T77" fmla="*/ 17 h 22"/>
                <a:gd name="T78" fmla="*/ 5 w 10"/>
                <a:gd name="T79" fmla="*/ 17 h 22"/>
                <a:gd name="T80" fmla="*/ 5 w 10"/>
                <a:gd name="T81" fmla="*/ 17 h 22"/>
                <a:gd name="T82" fmla="*/ 5 w 10"/>
                <a:gd name="T83" fmla="*/ 17 h 22"/>
                <a:gd name="T84" fmla="*/ 10 w 10"/>
                <a:gd name="T85" fmla="*/ 17 h 22"/>
                <a:gd name="T86" fmla="*/ 10 w 10"/>
                <a:gd name="T87" fmla="*/ 17 h 22"/>
                <a:gd name="T88" fmla="*/ 10 w 10"/>
                <a:gd name="T89" fmla="*/ 17 h 22"/>
                <a:gd name="T90" fmla="*/ 10 w 10"/>
                <a:gd name="T91" fmla="*/ 17 h 22"/>
                <a:gd name="T92" fmla="*/ 10 w 10"/>
                <a:gd name="T93" fmla="*/ 22 h 22"/>
                <a:gd name="T94" fmla="*/ 10 w 10"/>
                <a:gd name="T95" fmla="*/ 22 h 22"/>
                <a:gd name="T96" fmla="*/ 10 w 10"/>
                <a:gd name="T97" fmla="*/ 22 h 22"/>
                <a:gd name="T98" fmla="*/ 10 w 10"/>
                <a:gd name="T99" fmla="*/ 22 h 22"/>
                <a:gd name="T100" fmla="*/ 10 w 10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2"/>
                <a:gd name="T155" fmla="*/ 10 w 10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2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0" y="17"/>
                  </a:lnTo>
                  <a:lnTo>
                    <a:pt x="10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3" name="Freeform 120"/>
            <p:cNvSpPr>
              <a:spLocks/>
            </p:cNvSpPr>
            <p:nvPr/>
          </p:nvSpPr>
          <p:spPr bwMode="auto">
            <a:xfrm>
              <a:off x="4921" y="3204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0 w 4"/>
                <a:gd name="T17" fmla="*/ 0 h 23"/>
                <a:gd name="T18" fmla="*/ 0 w 4"/>
                <a:gd name="T19" fmla="*/ 6 h 23"/>
                <a:gd name="T20" fmla="*/ 0 w 4"/>
                <a:gd name="T21" fmla="*/ 6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6 h 23"/>
                <a:gd name="T32" fmla="*/ 0 w 4"/>
                <a:gd name="T33" fmla="*/ 6 h 23"/>
                <a:gd name="T34" fmla="*/ 0 w 4"/>
                <a:gd name="T35" fmla="*/ 6 h 23"/>
                <a:gd name="T36" fmla="*/ 0 w 4"/>
                <a:gd name="T37" fmla="*/ 6 h 23"/>
                <a:gd name="T38" fmla="*/ 0 w 4"/>
                <a:gd name="T39" fmla="*/ 6 h 23"/>
                <a:gd name="T40" fmla="*/ 0 w 4"/>
                <a:gd name="T41" fmla="*/ 6 h 23"/>
                <a:gd name="T42" fmla="*/ 0 w 4"/>
                <a:gd name="T43" fmla="*/ 6 h 23"/>
                <a:gd name="T44" fmla="*/ 0 w 4"/>
                <a:gd name="T45" fmla="*/ 12 h 23"/>
                <a:gd name="T46" fmla="*/ 0 w 4"/>
                <a:gd name="T47" fmla="*/ 12 h 23"/>
                <a:gd name="T48" fmla="*/ 0 w 4"/>
                <a:gd name="T49" fmla="*/ 12 h 23"/>
                <a:gd name="T50" fmla="*/ 0 w 4"/>
                <a:gd name="T51" fmla="*/ 12 h 23"/>
                <a:gd name="T52" fmla="*/ 0 w 4"/>
                <a:gd name="T53" fmla="*/ 12 h 23"/>
                <a:gd name="T54" fmla="*/ 0 w 4"/>
                <a:gd name="T55" fmla="*/ 12 h 23"/>
                <a:gd name="T56" fmla="*/ 0 w 4"/>
                <a:gd name="T57" fmla="*/ 12 h 23"/>
                <a:gd name="T58" fmla="*/ 0 w 4"/>
                <a:gd name="T59" fmla="*/ 12 h 23"/>
                <a:gd name="T60" fmla="*/ 0 w 4"/>
                <a:gd name="T61" fmla="*/ 12 h 23"/>
                <a:gd name="T62" fmla="*/ 0 w 4"/>
                <a:gd name="T63" fmla="*/ 12 h 23"/>
                <a:gd name="T64" fmla="*/ 4 w 4"/>
                <a:gd name="T65" fmla="*/ 12 h 23"/>
                <a:gd name="T66" fmla="*/ 4 w 4"/>
                <a:gd name="T67" fmla="*/ 12 h 23"/>
                <a:gd name="T68" fmla="*/ 4 w 4"/>
                <a:gd name="T69" fmla="*/ 12 h 23"/>
                <a:gd name="T70" fmla="*/ 4 w 4"/>
                <a:gd name="T71" fmla="*/ 18 h 23"/>
                <a:gd name="T72" fmla="*/ 4 w 4"/>
                <a:gd name="T73" fmla="*/ 18 h 23"/>
                <a:gd name="T74" fmla="*/ 4 w 4"/>
                <a:gd name="T75" fmla="*/ 18 h 23"/>
                <a:gd name="T76" fmla="*/ 4 w 4"/>
                <a:gd name="T77" fmla="*/ 18 h 23"/>
                <a:gd name="T78" fmla="*/ 4 w 4"/>
                <a:gd name="T79" fmla="*/ 18 h 23"/>
                <a:gd name="T80" fmla="*/ 4 w 4"/>
                <a:gd name="T81" fmla="*/ 18 h 23"/>
                <a:gd name="T82" fmla="*/ 4 w 4"/>
                <a:gd name="T83" fmla="*/ 18 h 23"/>
                <a:gd name="T84" fmla="*/ 4 w 4"/>
                <a:gd name="T85" fmla="*/ 18 h 23"/>
                <a:gd name="T86" fmla="*/ 4 w 4"/>
                <a:gd name="T87" fmla="*/ 18 h 23"/>
                <a:gd name="T88" fmla="*/ 4 w 4"/>
                <a:gd name="T89" fmla="*/ 18 h 23"/>
                <a:gd name="T90" fmla="*/ 4 w 4"/>
                <a:gd name="T91" fmla="*/ 18 h 23"/>
                <a:gd name="T92" fmla="*/ 4 w 4"/>
                <a:gd name="T93" fmla="*/ 18 h 23"/>
                <a:gd name="T94" fmla="*/ 4 w 4"/>
                <a:gd name="T95" fmla="*/ 18 h 23"/>
                <a:gd name="T96" fmla="*/ 4 w 4"/>
                <a:gd name="T97" fmla="*/ 18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" y="18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4" name="Freeform 121"/>
            <p:cNvSpPr>
              <a:spLocks/>
            </p:cNvSpPr>
            <p:nvPr/>
          </p:nvSpPr>
          <p:spPr bwMode="auto">
            <a:xfrm>
              <a:off x="4925" y="3227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0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0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12 h 17"/>
                <a:gd name="T56" fmla="*/ 5 w 5"/>
                <a:gd name="T57" fmla="*/ 12 h 17"/>
                <a:gd name="T58" fmla="*/ 5 w 5"/>
                <a:gd name="T59" fmla="*/ 12 h 17"/>
                <a:gd name="T60" fmla="*/ 5 w 5"/>
                <a:gd name="T61" fmla="*/ 12 h 17"/>
                <a:gd name="T62" fmla="*/ 5 w 5"/>
                <a:gd name="T63" fmla="*/ 12 h 17"/>
                <a:gd name="T64" fmla="*/ 5 w 5"/>
                <a:gd name="T65" fmla="*/ 12 h 17"/>
                <a:gd name="T66" fmla="*/ 5 w 5"/>
                <a:gd name="T67" fmla="*/ 12 h 17"/>
                <a:gd name="T68" fmla="*/ 5 w 5"/>
                <a:gd name="T69" fmla="*/ 12 h 17"/>
                <a:gd name="T70" fmla="*/ 5 w 5"/>
                <a:gd name="T71" fmla="*/ 12 h 17"/>
                <a:gd name="T72" fmla="*/ 5 w 5"/>
                <a:gd name="T73" fmla="*/ 12 h 17"/>
                <a:gd name="T74" fmla="*/ 5 w 5"/>
                <a:gd name="T75" fmla="*/ 12 h 17"/>
                <a:gd name="T76" fmla="*/ 5 w 5"/>
                <a:gd name="T77" fmla="*/ 12 h 17"/>
                <a:gd name="T78" fmla="*/ 5 w 5"/>
                <a:gd name="T79" fmla="*/ 12 h 17"/>
                <a:gd name="T80" fmla="*/ 5 w 5"/>
                <a:gd name="T81" fmla="*/ 12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5" name="Freeform 122"/>
            <p:cNvSpPr>
              <a:spLocks/>
            </p:cNvSpPr>
            <p:nvPr/>
          </p:nvSpPr>
          <p:spPr bwMode="auto">
            <a:xfrm>
              <a:off x="4930" y="3244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6 h 17"/>
                <a:gd name="T14" fmla="*/ 0 w 5"/>
                <a:gd name="T15" fmla="*/ 6 h 17"/>
                <a:gd name="T16" fmla="*/ 0 w 5"/>
                <a:gd name="T17" fmla="*/ 6 h 17"/>
                <a:gd name="T18" fmla="*/ 0 w 5"/>
                <a:gd name="T19" fmla="*/ 6 h 17"/>
                <a:gd name="T20" fmla="*/ 0 w 5"/>
                <a:gd name="T21" fmla="*/ 6 h 17"/>
                <a:gd name="T22" fmla="*/ 0 w 5"/>
                <a:gd name="T23" fmla="*/ 6 h 17"/>
                <a:gd name="T24" fmla="*/ 0 w 5"/>
                <a:gd name="T25" fmla="*/ 6 h 17"/>
                <a:gd name="T26" fmla="*/ 5 w 5"/>
                <a:gd name="T27" fmla="*/ 6 h 17"/>
                <a:gd name="T28" fmla="*/ 5 w 5"/>
                <a:gd name="T29" fmla="*/ 6 h 17"/>
                <a:gd name="T30" fmla="*/ 5 w 5"/>
                <a:gd name="T31" fmla="*/ 6 h 17"/>
                <a:gd name="T32" fmla="*/ 5 w 5"/>
                <a:gd name="T33" fmla="*/ 6 h 17"/>
                <a:gd name="T34" fmla="*/ 5 w 5"/>
                <a:gd name="T35" fmla="*/ 6 h 17"/>
                <a:gd name="T36" fmla="*/ 5 w 5"/>
                <a:gd name="T37" fmla="*/ 6 h 17"/>
                <a:gd name="T38" fmla="*/ 5 w 5"/>
                <a:gd name="T39" fmla="*/ 6 h 17"/>
                <a:gd name="T40" fmla="*/ 5 w 5"/>
                <a:gd name="T41" fmla="*/ 6 h 17"/>
                <a:gd name="T42" fmla="*/ 5 w 5"/>
                <a:gd name="T43" fmla="*/ 12 h 17"/>
                <a:gd name="T44" fmla="*/ 5 w 5"/>
                <a:gd name="T45" fmla="*/ 12 h 17"/>
                <a:gd name="T46" fmla="*/ 5 w 5"/>
                <a:gd name="T47" fmla="*/ 12 h 17"/>
                <a:gd name="T48" fmla="*/ 5 w 5"/>
                <a:gd name="T49" fmla="*/ 12 h 17"/>
                <a:gd name="T50" fmla="*/ 5 w 5"/>
                <a:gd name="T51" fmla="*/ 12 h 17"/>
                <a:gd name="T52" fmla="*/ 5 w 5"/>
                <a:gd name="T53" fmla="*/ 12 h 17"/>
                <a:gd name="T54" fmla="*/ 5 w 5"/>
                <a:gd name="T55" fmla="*/ 12 h 17"/>
                <a:gd name="T56" fmla="*/ 5 w 5"/>
                <a:gd name="T57" fmla="*/ 12 h 17"/>
                <a:gd name="T58" fmla="*/ 5 w 5"/>
                <a:gd name="T59" fmla="*/ 12 h 17"/>
                <a:gd name="T60" fmla="*/ 5 w 5"/>
                <a:gd name="T61" fmla="*/ 12 h 17"/>
                <a:gd name="T62" fmla="*/ 5 w 5"/>
                <a:gd name="T63" fmla="*/ 12 h 17"/>
                <a:gd name="T64" fmla="*/ 5 w 5"/>
                <a:gd name="T65" fmla="*/ 12 h 17"/>
                <a:gd name="T66" fmla="*/ 5 w 5"/>
                <a:gd name="T67" fmla="*/ 12 h 17"/>
                <a:gd name="T68" fmla="*/ 5 w 5"/>
                <a:gd name="T69" fmla="*/ 12 h 17"/>
                <a:gd name="T70" fmla="*/ 5 w 5"/>
                <a:gd name="T71" fmla="*/ 12 h 17"/>
                <a:gd name="T72" fmla="*/ 5 w 5"/>
                <a:gd name="T73" fmla="*/ 12 h 17"/>
                <a:gd name="T74" fmla="*/ 5 w 5"/>
                <a:gd name="T75" fmla="*/ 17 h 17"/>
                <a:gd name="T76" fmla="*/ 5 w 5"/>
                <a:gd name="T77" fmla="*/ 17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6" name="Freeform 123"/>
            <p:cNvSpPr>
              <a:spLocks/>
            </p:cNvSpPr>
            <p:nvPr/>
          </p:nvSpPr>
          <p:spPr bwMode="auto">
            <a:xfrm>
              <a:off x="4935" y="3261"/>
              <a:ext cx="9" cy="17"/>
            </a:xfrm>
            <a:custGeom>
              <a:avLst/>
              <a:gdLst>
                <a:gd name="T0" fmla="*/ 0 w 9"/>
                <a:gd name="T1" fmla="*/ 0 h 17"/>
                <a:gd name="T2" fmla="*/ 0 w 9"/>
                <a:gd name="T3" fmla="*/ 0 h 17"/>
                <a:gd name="T4" fmla="*/ 0 w 9"/>
                <a:gd name="T5" fmla="*/ 0 h 17"/>
                <a:gd name="T6" fmla="*/ 0 w 9"/>
                <a:gd name="T7" fmla="*/ 6 h 17"/>
                <a:gd name="T8" fmla="*/ 5 w 9"/>
                <a:gd name="T9" fmla="*/ 6 h 17"/>
                <a:gd name="T10" fmla="*/ 5 w 9"/>
                <a:gd name="T11" fmla="*/ 6 h 17"/>
                <a:gd name="T12" fmla="*/ 5 w 9"/>
                <a:gd name="T13" fmla="*/ 6 h 17"/>
                <a:gd name="T14" fmla="*/ 5 w 9"/>
                <a:gd name="T15" fmla="*/ 6 h 17"/>
                <a:gd name="T16" fmla="*/ 5 w 9"/>
                <a:gd name="T17" fmla="*/ 6 h 17"/>
                <a:gd name="T18" fmla="*/ 5 w 9"/>
                <a:gd name="T19" fmla="*/ 6 h 17"/>
                <a:gd name="T20" fmla="*/ 5 w 9"/>
                <a:gd name="T21" fmla="*/ 6 h 17"/>
                <a:gd name="T22" fmla="*/ 5 w 9"/>
                <a:gd name="T23" fmla="*/ 6 h 17"/>
                <a:gd name="T24" fmla="*/ 5 w 9"/>
                <a:gd name="T25" fmla="*/ 6 h 17"/>
                <a:gd name="T26" fmla="*/ 5 w 9"/>
                <a:gd name="T27" fmla="*/ 6 h 17"/>
                <a:gd name="T28" fmla="*/ 5 w 9"/>
                <a:gd name="T29" fmla="*/ 6 h 17"/>
                <a:gd name="T30" fmla="*/ 5 w 9"/>
                <a:gd name="T31" fmla="*/ 6 h 17"/>
                <a:gd name="T32" fmla="*/ 5 w 9"/>
                <a:gd name="T33" fmla="*/ 6 h 17"/>
                <a:gd name="T34" fmla="*/ 5 w 9"/>
                <a:gd name="T35" fmla="*/ 6 h 17"/>
                <a:gd name="T36" fmla="*/ 5 w 9"/>
                <a:gd name="T37" fmla="*/ 6 h 17"/>
                <a:gd name="T38" fmla="*/ 5 w 9"/>
                <a:gd name="T39" fmla="*/ 6 h 17"/>
                <a:gd name="T40" fmla="*/ 5 w 9"/>
                <a:gd name="T41" fmla="*/ 12 h 17"/>
                <a:gd name="T42" fmla="*/ 5 w 9"/>
                <a:gd name="T43" fmla="*/ 12 h 17"/>
                <a:gd name="T44" fmla="*/ 5 w 9"/>
                <a:gd name="T45" fmla="*/ 12 h 17"/>
                <a:gd name="T46" fmla="*/ 5 w 9"/>
                <a:gd name="T47" fmla="*/ 12 h 17"/>
                <a:gd name="T48" fmla="*/ 5 w 9"/>
                <a:gd name="T49" fmla="*/ 12 h 17"/>
                <a:gd name="T50" fmla="*/ 5 w 9"/>
                <a:gd name="T51" fmla="*/ 12 h 17"/>
                <a:gd name="T52" fmla="*/ 5 w 9"/>
                <a:gd name="T53" fmla="*/ 12 h 17"/>
                <a:gd name="T54" fmla="*/ 5 w 9"/>
                <a:gd name="T55" fmla="*/ 12 h 17"/>
                <a:gd name="T56" fmla="*/ 5 w 9"/>
                <a:gd name="T57" fmla="*/ 12 h 17"/>
                <a:gd name="T58" fmla="*/ 5 w 9"/>
                <a:gd name="T59" fmla="*/ 12 h 17"/>
                <a:gd name="T60" fmla="*/ 5 w 9"/>
                <a:gd name="T61" fmla="*/ 12 h 17"/>
                <a:gd name="T62" fmla="*/ 5 w 9"/>
                <a:gd name="T63" fmla="*/ 12 h 17"/>
                <a:gd name="T64" fmla="*/ 5 w 9"/>
                <a:gd name="T65" fmla="*/ 12 h 17"/>
                <a:gd name="T66" fmla="*/ 5 w 9"/>
                <a:gd name="T67" fmla="*/ 12 h 17"/>
                <a:gd name="T68" fmla="*/ 5 w 9"/>
                <a:gd name="T69" fmla="*/ 12 h 17"/>
                <a:gd name="T70" fmla="*/ 5 w 9"/>
                <a:gd name="T71" fmla="*/ 12 h 17"/>
                <a:gd name="T72" fmla="*/ 5 w 9"/>
                <a:gd name="T73" fmla="*/ 12 h 17"/>
                <a:gd name="T74" fmla="*/ 5 w 9"/>
                <a:gd name="T75" fmla="*/ 12 h 17"/>
                <a:gd name="T76" fmla="*/ 5 w 9"/>
                <a:gd name="T77" fmla="*/ 17 h 17"/>
                <a:gd name="T78" fmla="*/ 5 w 9"/>
                <a:gd name="T79" fmla="*/ 17 h 17"/>
                <a:gd name="T80" fmla="*/ 5 w 9"/>
                <a:gd name="T81" fmla="*/ 17 h 17"/>
                <a:gd name="T82" fmla="*/ 5 w 9"/>
                <a:gd name="T83" fmla="*/ 17 h 17"/>
                <a:gd name="T84" fmla="*/ 5 w 9"/>
                <a:gd name="T85" fmla="*/ 17 h 17"/>
                <a:gd name="T86" fmla="*/ 5 w 9"/>
                <a:gd name="T87" fmla="*/ 17 h 17"/>
                <a:gd name="T88" fmla="*/ 5 w 9"/>
                <a:gd name="T89" fmla="*/ 17 h 17"/>
                <a:gd name="T90" fmla="*/ 9 w 9"/>
                <a:gd name="T91" fmla="*/ 17 h 17"/>
                <a:gd name="T92" fmla="*/ 9 w 9"/>
                <a:gd name="T93" fmla="*/ 17 h 17"/>
                <a:gd name="T94" fmla="*/ 9 w 9"/>
                <a:gd name="T95" fmla="*/ 17 h 17"/>
                <a:gd name="T96" fmla="*/ 9 w 9"/>
                <a:gd name="T97" fmla="*/ 17 h 17"/>
                <a:gd name="T98" fmla="*/ 9 w 9"/>
                <a:gd name="T99" fmla="*/ 17 h 17"/>
                <a:gd name="T100" fmla="*/ 9 w 9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7"/>
                <a:gd name="T155" fmla="*/ 9 w 9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9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7" name="Freeform 124"/>
            <p:cNvSpPr>
              <a:spLocks/>
            </p:cNvSpPr>
            <p:nvPr/>
          </p:nvSpPr>
          <p:spPr bwMode="auto">
            <a:xfrm>
              <a:off x="4944" y="3278"/>
              <a:ext cx="5" cy="18"/>
            </a:xfrm>
            <a:custGeom>
              <a:avLst/>
              <a:gdLst>
                <a:gd name="T0" fmla="*/ 0 w 5"/>
                <a:gd name="T1" fmla="*/ 0 h 18"/>
                <a:gd name="T2" fmla="*/ 0 w 5"/>
                <a:gd name="T3" fmla="*/ 0 h 18"/>
                <a:gd name="T4" fmla="*/ 0 w 5"/>
                <a:gd name="T5" fmla="*/ 0 h 18"/>
                <a:gd name="T6" fmla="*/ 0 w 5"/>
                <a:gd name="T7" fmla="*/ 0 h 18"/>
                <a:gd name="T8" fmla="*/ 0 w 5"/>
                <a:gd name="T9" fmla="*/ 0 h 18"/>
                <a:gd name="T10" fmla="*/ 0 w 5"/>
                <a:gd name="T11" fmla="*/ 0 h 18"/>
                <a:gd name="T12" fmla="*/ 0 w 5"/>
                <a:gd name="T13" fmla="*/ 0 h 18"/>
                <a:gd name="T14" fmla="*/ 0 w 5"/>
                <a:gd name="T15" fmla="*/ 6 h 18"/>
                <a:gd name="T16" fmla="*/ 0 w 5"/>
                <a:gd name="T17" fmla="*/ 6 h 18"/>
                <a:gd name="T18" fmla="*/ 0 w 5"/>
                <a:gd name="T19" fmla="*/ 6 h 18"/>
                <a:gd name="T20" fmla="*/ 0 w 5"/>
                <a:gd name="T21" fmla="*/ 6 h 18"/>
                <a:gd name="T22" fmla="*/ 0 w 5"/>
                <a:gd name="T23" fmla="*/ 6 h 18"/>
                <a:gd name="T24" fmla="*/ 0 w 5"/>
                <a:gd name="T25" fmla="*/ 6 h 18"/>
                <a:gd name="T26" fmla="*/ 0 w 5"/>
                <a:gd name="T27" fmla="*/ 6 h 18"/>
                <a:gd name="T28" fmla="*/ 0 w 5"/>
                <a:gd name="T29" fmla="*/ 6 h 18"/>
                <a:gd name="T30" fmla="*/ 0 w 5"/>
                <a:gd name="T31" fmla="*/ 6 h 18"/>
                <a:gd name="T32" fmla="*/ 0 w 5"/>
                <a:gd name="T33" fmla="*/ 6 h 18"/>
                <a:gd name="T34" fmla="*/ 0 w 5"/>
                <a:gd name="T35" fmla="*/ 6 h 18"/>
                <a:gd name="T36" fmla="*/ 0 w 5"/>
                <a:gd name="T37" fmla="*/ 6 h 18"/>
                <a:gd name="T38" fmla="*/ 0 w 5"/>
                <a:gd name="T39" fmla="*/ 6 h 18"/>
                <a:gd name="T40" fmla="*/ 0 w 5"/>
                <a:gd name="T41" fmla="*/ 6 h 18"/>
                <a:gd name="T42" fmla="*/ 0 w 5"/>
                <a:gd name="T43" fmla="*/ 6 h 18"/>
                <a:gd name="T44" fmla="*/ 0 w 5"/>
                <a:gd name="T45" fmla="*/ 6 h 18"/>
                <a:gd name="T46" fmla="*/ 0 w 5"/>
                <a:gd name="T47" fmla="*/ 6 h 18"/>
                <a:gd name="T48" fmla="*/ 0 w 5"/>
                <a:gd name="T49" fmla="*/ 6 h 18"/>
                <a:gd name="T50" fmla="*/ 0 w 5"/>
                <a:gd name="T51" fmla="*/ 6 h 18"/>
                <a:gd name="T52" fmla="*/ 0 w 5"/>
                <a:gd name="T53" fmla="*/ 6 h 18"/>
                <a:gd name="T54" fmla="*/ 0 w 5"/>
                <a:gd name="T55" fmla="*/ 6 h 18"/>
                <a:gd name="T56" fmla="*/ 0 w 5"/>
                <a:gd name="T57" fmla="*/ 12 h 18"/>
                <a:gd name="T58" fmla="*/ 0 w 5"/>
                <a:gd name="T59" fmla="*/ 12 h 18"/>
                <a:gd name="T60" fmla="*/ 0 w 5"/>
                <a:gd name="T61" fmla="*/ 12 h 18"/>
                <a:gd name="T62" fmla="*/ 0 w 5"/>
                <a:gd name="T63" fmla="*/ 12 h 18"/>
                <a:gd name="T64" fmla="*/ 0 w 5"/>
                <a:gd name="T65" fmla="*/ 12 h 18"/>
                <a:gd name="T66" fmla="*/ 0 w 5"/>
                <a:gd name="T67" fmla="*/ 12 h 18"/>
                <a:gd name="T68" fmla="*/ 0 w 5"/>
                <a:gd name="T69" fmla="*/ 12 h 18"/>
                <a:gd name="T70" fmla="*/ 5 w 5"/>
                <a:gd name="T71" fmla="*/ 12 h 18"/>
                <a:gd name="T72" fmla="*/ 5 w 5"/>
                <a:gd name="T73" fmla="*/ 12 h 18"/>
                <a:gd name="T74" fmla="*/ 5 w 5"/>
                <a:gd name="T75" fmla="*/ 12 h 18"/>
                <a:gd name="T76" fmla="*/ 5 w 5"/>
                <a:gd name="T77" fmla="*/ 12 h 18"/>
                <a:gd name="T78" fmla="*/ 5 w 5"/>
                <a:gd name="T79" fmla="*/ 12 h 18"/>
                <a:gd name="T80" fmla="*/ 5 w 5"/>
                <a:gd name="T81" fmla="*/ 12 h 18"/>
                <a:gd name="T82" fmla="*/ 5 w 5"/>
                <a:gd name="T83" fmla="*/ 12 h 18"/>
                <a:gd name="T84" fmla="*/ 5 w 5"/>
                <a:gd name="T85" fmla="*/ 12 h 18"/>
                <a:gd name="T86" fmla="*/ 5 w 5"/>
                <a:gd name="T87" fmla="*/ 12 h 18"/>
                <a:gd name="T88" fmla="*/ 5 w 5"/>
                <a:gd name="T89" fmla="*/ 12 h 18"/>
                <a:gd name="T90" fmla="*/ 5 w 5"/>
                <a:gd name="T91" fmla="*/ 12 h 18"/>
                <a:gd name="T92" fmla="*/ 5 w 5"/>
                <a:gd name="T93" fmla="*/ 12 h 18"/>
                <a:gd name="T94" fmla="*/ 5 w 5"/>
                <a:gd name="T95" fmla="*/ 12 h 18"/>
                <a:gd name="T96" fmla="*/ 5 w 5"/>
                <a:gd name="T97" fmla="*/ 12 h 18"/>
                <a:gd name="T98" fmla="*/ 5 w 5"/>
                <a:gd name="T99" fmla="*/ 12 h 18"/>
                <a:gd name="T100" fmla="*/ 5 w 5"/>
                <a:gd name="T101" fmla="*/ 18 h 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8"/>
                <a:gd name="T155" fmla="*/ 5 w 5"/>
                <a:gd name="T156" fmla="*/ 18 h 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8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1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Freeform 125"/>
            <p:cNvSpPr>
              <a:spLocks/>
            </p:cNvSpPr>
            <p:nvPr/>
          </p:nvSpPr>
          <p:spPr bwMode="auto">
            <a:xfrm>
              <a:off x="4949" y="3296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0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0 h 5"/>
                <a:gd name="T22" fmla="*/ 0 w 5"/>
                <a:gd name="T23" fmla="*/ 0 h 5"/>
                <a:gd name="T24" fmla="*/ 0 w 5"/>
                <a:gd name="T25" fmla="*/ 0 h 5"/>
                <a:gd name="T26" fmla="*/ 0 w 5"/>
                <a:gd name="T27" fmla="*/ 0 h 5"/>
                <a:gd name="T28" fmla="*/ 0 w 5"/>
                <a:gd name="T29" fmla="*/ 0 h 5"/>
                <a:gd name="T30" fmla="*/ 0 w 5"/>
                <a:gd name="T31" fmla="*/ 0 h 5"/>
                <a:gd name="T32" fmla="*/ 0 w 5"/>
                <a:gd name="T33" fmla="*/ 0 h 5"/>
                <a:gd name="T34" fmla="*/ 0 w 5"/>
                <a:gd name="T35" fmla="*/ 0 h 5"/>
                <a:gd name="T36" fmla="*/ 0 w 5"/>
                <a:gd name="T37" fmla="*/ 0 h 5"/>
                <a:gd name="T38" fmla="*/ 0 w 5"/>
                <a:gd name="T39" fmla="*/ 0 h 5"/>
                <a:gd name="T40" fmla="*/ 0 w 5"/>
                <a:gd name="T41" fmla="*/ 0 h 5"/>
                <a:gd name="T42" fmla="*/ 0 w 5"/>
                <a:gd name="T43" fmla="*/ 0 h 5"/>
                <a:gd name="T44" fmla="*/ 0 w 5"/>
                <a:gd name="T45" fmla="*/ 0 h 5"/>
                <a:gd name="T46" fmla="*/ 0 w 5"/>
                <a:gd name="T47" fmla="*/ 0 h 5"/>
                <a:gd name="T48" fmla="*/ 0 w 5"/>
                <a:gd name="T49" fmla="*/ 5 h 5"/>
                <a:gd name="T50" fmla="*/ 5 w 5"/>
                <a:gd name="T51" fmla="*/ 5 h 5"/>
                <a:gd name="T52" fmla="*/ 5 w 5"/>
                <a:gd name="T53" fmla="*/ 5 h 5"/>
                <a:gd name="T54" fmla="*/ 5 w 5"/>
                <a:gd name="T55" fmla="*/ 5 h 5"/>
                <a:gd name="T56" fmla="*/ 5 w 5"/>
                <a:gd name="T57" fmla="*/ 5 h 5"/>
                <a:gd name="T58" fmla="*/ 5 w 5"/>
                <a:gd name="T59" fmla="*/ 5 h 5"/>
                <a:gd name="T60" fmla="*/ 5 w 5"/>
                <a:gd name="T61" fmla="*/ 5 h 5"/>
                <a:gd name="T62" fmla="*/ 5 w 5"/>
                <a:gd name="T63" fmla="*/ 5 h 5"/>
                <a:gd name="T64" fmla="*/ 5 w 5"/>
                <a:gd name="T65" fmla="*/ 5 h 5"/>
                <a:gd name="T66" fmla="*/ 5 w 5"/>
                <a:gd name="T67" fmla="*/ 5 h 5"/>
                <a:gd name="T68" fmla="*/ 5 w 5"/>
                <a:gd name="T69" fmla="*/ 5 h 5"/>
                <a:gd name="T70" fmla="*/ 5 w 5"/>
                <a:gd name="T71" fmla="*/ 5 h 5"/>
                <a:gd name="T72" fmla="*/ 5 w 5"/>
                <a:gd name="T73" fmla="*/ 5 h 5"/>
                <a:gd name="T74" fmla="*/ 5 w 5"/>
                <a:gd name="T75" fmla="*/ 5 h 5"/>
                <a:gd name="T76" fmla="*/ 5 w 5"/>
                <a:gd name="T77" fmla="*/ 5 h 5"/>
                <a:gd name="T78" fmla="*/ 5 w 5"/>
                <a:gd name="T79" fmla="*/ 5 h 5"/>
                <a:gd name="T80" fmla="*/ 5 w 5"/>
                <a:gd name="T81" fmla="*/ 5 h 5"/>
                <a:gd name="T82" fmla="*/ 5 w 5"/>
                <a:gd name="T83" fmla="*/ 5 h 5"/>
                <a:gd name="T84" fmla="*/ 5 w 5"/>
                <a:gd name="T85" fmla="*/ 5 h 5"/>
                <a:gd name="T86" fmla="*/ 5 w 5"/>
                <a:gd name="T87" fmla="*/ 5 h 5"/>
                <a:gd name="T88" fmla="*/ 5 w 5"/>
                <a:gd name="T89" fmla="*/ 5 h 5"/>
                <a:gd name="T90" fmla="*/ 5 w 5"/>
                <a:gd name="T91" fmla="*/ 5 h 5"/>
                <a:gd name="T92" fmla="*/ 5 w 5"/>
                <a:gd name="T93" fmla="*/ 5 h 5"/>
                <a:gd name="T94" fmla="*/ 5 w 5"/>
                <a:gd name="T95" fmla="*/ 5 h 5"/>
                <a:gd name="T96" fmla="*/ 5 w 5"/>
                <a:gd name="T97" fmla="*/ 5 h 5"/>
                <a:gd name="T98" fmla="*/ 5 w 5"/>
                <a:gd name="T99" fmla="*/ 5 h 5"/>
                <a:gd name="T100" fmla="*/ 5 w 5"/>
                <a:gd name="T101" fmla="*/ 5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5"/>
                <a:gd name="T155" fmla="*/ 5 w 5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Freeform 126"/>
            <p:cNvSpPr>
              <a:spLocks/>
            </p:cNvSpPr>
            <p:nvPr/>
          </p:nvSpPr>
          <p:spPr bwMode="auto">
            <a:xfrm>
              <a:off x="4954" y="3301"/>
              <a:ext cx="5" cy="12"/>
            </a:xfrm>
            <a:custGeom>
              <a:avLst/>
              <a:gdLst>
                <a:gd name="T0" fmla="*/ 0 w 5"/>
                <a:gd name="T1" fmla="*/ 0 h 12"/>
                <a:gd name="T2" fmla="*/ 0 w 5"/>
                <a:gd name="T3" fmla="*/ 0 h 12"/>
                <a:gd name="T4" fmla="*/ 0 w 5"/>
                <a:gd name="T5" fmla="*/ 6 h 12"/>
                <a:gd name="T6" fmla="*/ 0 w 5"/>
                <a:gd name="T7" fmla="*/ 6 h 12"/>
                <a:gd name="T8" fmla="*/ 0 w 5"/>
                <a:gd name="T9" fmla="*/ 6 h 12"/>
                <a:gd name="T10" fmla="*/ 0 w 5"/>
                <a:gd name="T11" fmla="*/ 6 h 12"/>
                <a:gd name="T12" fmla="*/ 0 w 5"/>
                <a:gd name="T13" fmla="*/ 6 h 12"/>
                <a:gd name="T14" fmla="*/ 0 w 5"/>
                <a:gd name="T15" fmla="*/ 6 h 12"/>
                <a:gd name="T16" fmla="*/ 0 w 5"/>
                <a:gd name="T17" fmla="*/ 6 h 12"/>
                <a:gd name="T18" fmla="*/ 0 w 5"/>
                <a:gd name="T19" fmla="*/ 6 h 12"/>
                <a:gd name="T20" fmla="*/ 0 w 5"/>
                <a:gd name="T21" fmla="*/ 6 h 12"/>
                <a:gd name="T22" fmla="*/ 0 w 5"/>
                <a:gd name="T23" fmla="*/ 6 h 12"/>
                <a:gd name="T24" fmla="*/ 0 w 5"/>
                <a:gd name="T25" fmla="*/ 6 h 12"/>
                <a:gd name="T26" fmla="*/ 0 w 5"/>
                <a:gd name="T27" fmla="*/ 6 h 12"/>
                <a:gd name="T28" fmla="*/ 0 w 5"/>
                <a:gd name="T29" fmla="*/ 6 h 12"/>
                <a:gd name="T30" fmla="*/ 0 w 5"/>
                <a:gd name="T31" fmla="*/ 6 h 12"/>
                <a:gd name="T32" fmla="*/ 5 w 5"/>
                <a:gd name="T33" fmla="*/ 6 h 12"/>
                <a:gd name="T34" fmla="*/ 5 w 5"/>
                <a:gd name="T35" fmla="*/ 6 h 12"/>
                <a:gd name="T36" fmla="*/ 5 w 5"/>
                <a:gd name="T37" fmla="*/ 6 h 12"/>
                <a:gd name="T38" fmla="*/ 5 w 5"/>
                <a:gd name="T39" fmla="*/ 6 h 12"/>
                <a:gd name="T40" fmla="*/ 5 w 5"/>
                <a:gd name="T41" fmla="*/ 6 h 12"/>
                <a:gd name="T42" fmla="*/ 5 w 5"/>
                <a:gd name="T43" fmla="*/ 6 h 12"/>
                <a:gd name="T44" fmla="*/ 5 w 5"/>
                <a:gd name="T45" fmla="*/ 6 h 12"/>
                <a:gd name="T46" fmla="*/ 5 w 5"/>
                <a:gd name="T47" fmla="*/ 6 h 12"/>
                <a:gd name="T48" fmla="*/ 5 w 5"/>
                <a:gd name="T49" fmla="*/ 6 h 12"/>
                <a:gd name="T50" fmla="*/ 5 w 5"/>
                <a:gd name="T51" fmla="*/ 6 h 12"/>
                <a:gd name="T52" fmla="*/ 5 w 5"/>
                <a:gd name="T53" fmla="*/ 6 h 12"/>
                <a:gd name="T54" fmla="*/ 5 w 5"/>
                <a:gd name="T55" fmla="*/ 6 h 12"/>
                <a:gd name="T56" fmla="*/ 5 w 5"/>
                <a:gd name="T57" fmla="*/ 6 h 12"/>
                <a:gd name="T58" fmla="*/ 5 w 5"/>
                <a:gd name="T59" fmla="*/ 6 h 12"/>
                <a:gd name="T60" fmla="*/ 5 w 5"/>
                <a:gd name="T61" fmla="*/ 6 h 12"/>
                <a:gd name="T62" fmla="*/ 5 w 5"/>
                <a:gd name="T63" fmla="*/ 6 h 12"/>
                <a:gd name="T64" fmla="*/ 5 w 5"/>
                <a:gd name="T65" fmla="*/ 6 h 12"/>
                <a:gd name="T66" fmla="*/ 5 w 5"/>
                <a:gd name="T67" fmla="*/ 6 h 12"/>
                <a:gd name="T68" fmla="*/ 5 w 5"/>
                <a:gd name="T69" fmla="*/ 6 h 12"/>
                <a:gd name="T70" fmla="*/ 5 w 5"/>
                <a:gd name="T71" fmla="*/ 12 h 12"/>
                <a:gd name="T72" fmla="*/ 5 w 5"/>
                <a:gd name="T73" fmla="*/ 12 h 12"/>
                <a:gd name="T74" fmla="*/ 5 w 5"/>
                <a:gd name="T75" fmla="*/ 12 h 12"/>
                <a:gd name="T76" fmla="*/ 5 w 5"/>
                <a:gd name="T77" fmla="*/ 12 h 12"/>
                <a:gd name="T78" fmla="*/ 5 w 5"/>
                <a:gd name="T79" fmla="*/ 12 h 12"/>
                <a:gd name="T80" fmla="*/ 5 w 5"/>
                <a:gd name="T81" fmla="*/ 12 h 12"/>
                <a:gd name="T82" fmla="*/ 5 w 5"/>
                <a:gd name="T83" fmla="*/ 12 h 12"/>
                <a:gd name="T84" fmla="*/ 5 w 5"/>
                <a:gd name="T85" fmla="*/ 12 h 12"/>
                <a:gd name="T86" fmla="*/ 5 w 5"/>
                <a:gd name="T87" fmla="*/ 12 h 12"/>
                <a:gd name="T88" fmla="*/ 5 w 5"/>
                <a:gd name="T89" fmla="*/ 12 h 12"/>
                <a:gd name="T90" fmla="*/ 5 w 5"/>
                <a:gd name="T91" fmla="*/ 12 h 12"/>
                <a:gd name="T92" fmla="*/ 5 w 5"/>
                <a:gd name="T93" fmla="*/ 12 h 12"/>
                <a:gd name="T94" fmla="*/ 5 w 5"/>
                <a:gd name="T95" fmla="*/ 12 h 12"/>
                <a:gd name="T96" fmla="*/ 5 w 5"/>
                <a:gd name="T97" fmla="*/ 12 h 12"/>
                <a:gd name="T98" fmla="*/ 5 w 5"/>
                <a:gd name="T99" fmla="*/ 12 h 12"/>
                <a:gd name="T100" fmla="*/ 5 w 5"/>
                <a:gd name="T101" fmla="*/ 12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2"/>
                <a:gd name="T155" fmla="*/ 5 w 5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0" name="Freeform 127"/>
            <p:cNvSpPr>
              <a:spLocks/>
            </p:cNvSpPr>
            <p:nvPr/>
          </p:nvSpPr>
          <p:spPr bwMode="auto">
            <a:xfrm>
              <a:off x="4959" y="3313"/>
              <a:ext cx="9" cy="5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0 w 9"/>
                <a:gd name="T5" fmla="*/ 0 h 5"/>
                <a:gd name="T6" fmla="*/ 0 w 9"/>
                <a:gd name="T7" fmla="*/ 0 h 5"/>
                <a:gd name="T8" fmla="*/ 0 w 9"/>
                <a:gd name="T9" fmla="*/ 0 h 5"/>
                <a:gd name="T10" fmla="*/ 0 w 9"/>
                <a:gd name="T11" fmla="*/ 0 h 5"/>
                <a:gd name="T12" fmla="*/ 4 w 9"/>
                <a:gd name="T13" fmla="*/ 0 h 5"/>
                <a:gd name="T14" fmla="*/ 4 w 9"/>
                <a:gd name="T15" fmla="*/ 0 h 5"/>
                <a:gd name="T16" fmla="*/ 4 w 9"/>
                <a:gd name="T17" fmla="*/ 0 h 5"/>
                <a:gd name="T18" fmla="*/ 4 w 9"/>
                <a:gd name="T19" fmla="*/ 0 h 5"/>
                <a:gd name="T20" fmla="*/ 4 w 9"/>
                <a:gd name="T21" fmla="*/ 0 h 5"/>
                <a:gd name="T22" fmla="*/ 4 w 9"/>
                <a:gd name="T23" fmla="*/ 0 h 5"/>
                <a:gd name="T24" fmla="*/ 4 w 9"/>
                <a:gd name="T25" fmla="*/ 0 h 5"/>
                <a:gd name="T26" fmla="*/ 4 w 9"/>
                <a:gd name="T27" fmla="*/ 0 h 5"/>
                <a:gd name="T28" fmla="*/ 4 w 9"/>
                <a:gd name="T29" fmla="*/ 0 h 5"/>
                <a:gd name="T30" fmla="*/ 4 w 9"/>
                <a:gd name="T31" fmla="*/ 0 h 5"/>
                <a:gd name="T32" fmla="*/ 4 w 9"/>
                <a:gd name="T33" fmla="*/ 0 h 5"/>
                <a:gd name="T34" fmla="*/ 4 w 9"/>
                <a:gd name="T35" fmla="*/ 0 h 5"/>
                <a:gd name="T36" fmla="*/ 4 w 9"/>
                <a:gd name="T37" fmla="*/ 0 h 5"/>
                <a:gd name="T38" fmla="*/ 4 w 9"/>
                <a:gd name="T39" fmla="*/ 0 h 5"/>
                <a:gd name="T40" fmla="*/ 4 w 9"/>
                <a:gd name="T41" fmla="*/ 0 h 5"/>
                <a:gd name="T42" fmla="*/ 4 w 9"/>
                <a:gd name="T43" fmla="*/ 0 h 5"/>
                <a:gd name="T44" fmla="*/ 4 w 9"/>
                <a:gd name="T45" fmla="*/ 0 h 5"/>
                <a:gd name="T46" fmla="*/ 4 w 9"/>
                <a:gd name="T47" fmla="*/ 0 h 5"/>
                <a:gd name="T48" fmla="*/ 4 w 9"/>
                <a:gd name="T49" fmla="*/ 0 h 5"/>
                <a:gd name="T50" fmla="*/ 4 w 9"/>
                <a:gd name="T51" fmla="*/ 0 h 5"/>
                <a:gd name="T52" fmla="*/ 4 w 9"/>
                <a:gd name="T53" fmla="*/ 0 h 5"/>
                <a:gd name="T54" fmla="*/ 4 w 9"/>
                <a:gd name="T55" fmla="*/ 0 h 5"/>
                <a:gd name="T56" fmla="*/ 4 w 9"/>
                <a:gd name="T57" fmla="*/ 0 h 5"/>
                <a:gd name="T58" fmla="*/ 4 w 9"/>
                <a:gd name="T59" fmla="*/ 0 h 5"/>
                <a:gd name="T60" fmla="*/ 4 w 9"/>
                <a:gd name="T61" fmla="*/ 5 h 5"/>
                <a:gd name="T62" fmla="*/ 4 w 9"/>
                <a:gd name="T63" fmla="*/ 5 h 5"/>
                <a:gd name="T64" fmla="*/ 4 w 9"/>
                <a:gd name="T65" fmla="*/ 5 h 5"/>
                <a:gd name="T66" fmla="*/ 4 w 9"/>
                <a:gd name="T67" fmla="*/ 5 h 5"/>
                <a:gd name="T68" fmla="*/ 4 w 9"/>
                <a:gd name="T69" fmla="*/ 5 h 5"/>
                <a:gd name="T70" fmla="*/ 4 w 9"/>
                <a:gd name="T71" fmla="*/ 5 h 5"/>
                <a:gd name="T72" fmla="*/ 4 w 9"/>
                <a:gd name="T73" fmla="*/ 5 h 5"/>
                <a:gd name="T74" fmla="*/ 4 w 9"/>
                <a:gd name="T75" fmla="*/ 5 h 5"/>
                <a:gd name="T76" fmla="*/ 4 w 9"/>
                <a:gd name="T77" fmla="*/ 5 h 5"/>
                <a:gd name="T78" fmla="*/ 4 w 9"/>
                <a:gd name="T79" fmla="*/ 5 h 5"/>
                <a:gd name="T80" fmla="*/ 4 w 9"/>
                <a:gd name="T81" fmla="*/ 5 h 5"/>
                <a:gd name="T82" fmla="*/ 4 w 9"/>
                <a:gd name="T83" fmla="*/ 5 h 5"/>
                <a:gd name="T84" fmla="*/ 4 w 9"/>
                <a:gd name="T85" fmla="*/ 5 h 5"/>
                <a:gd name="T86" fmla="*/ 4 w 9"/>
                <a:gd name="T87" fmla="*/ 5 h 5"/>
                <a:gd name="T88" fmla="*/ 4 w 9"/>
                <a:gd name="T89" fmla="*/ 5 h 5"/>
                <a:gd name="T90" fmla="*/ 4 w 9"/>
                <a:gd name="T91" fmla="*/ 5 h 5"/>
                <a:gd name="T92" fmla="*/ 4 w 9"/>
                <a:gd name="T93" fmla="*/ 5 h 5"/>
                <a:gd name="T94" fmla="*/ 9 w 9"/>
                <a:gd name="T95" fmla="*/ 5 h 5"/>
                <a:gd name="T96" fmla="*/ 9 w 9"/>
                <a:gd name="T97" fmla="*/ 5 h 5"/>
                <a:gd name="T98" fmla="*/ 9 w 9"/>
                <a:gd name="T99" fmla="*/ 5 h 5"/>
                <a:gd name="T100" fmla="*/ 9 w 9"/>
                <a:gd name="T101" fmla="*/ 5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5"/>
                <a:gd name="T155" fmla="*/ 9 w 9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9" y="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1" name="Freeform 128"/>
            <p:cNvSpPr>
              <a:spLocks/>
            </p:cNvSpPr>
            <p:nvPr/>
          </p:nvSpPr>
          <p:spPr bwMode="auto">
            <a:xfrm>
              <a:off x="4968" y="3318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0 w 5"/>
                <a:gd name="T43" fmla="*/ 0 h 1"/>
                <a:gd name="T44" fmla="*/ 0 w 5"/>
                <a:gd name="T45" fmla="*/ 0 h 1"/>
                <a:gd name="T46" fmla="*/ 0 w 5"/>
                <a:gd name="T47" fmla="*/ 0 h 1"/>
                <a:gd name="T48" fmla="*/ 0 w 5"/>
                <a:gd name="T49" fmla="*/ 0 h 1"/>
                <a:gd name="T50" fmla="*/ 0 w 5"/>
                <a:gd name="T51" fmla="*/ 0 h 1"/>
                <a:gd name="T52" fmla="*/ 0 w 5"/>
                <a:gd name="T53" fmla="*/ 0 h 1"/>
                <a:gd name="T54" fmla="*/ 0 w 5"/>
                <a:gd name="T55" fmla="*/ 0 h 1"/>
                <a:gd name="T56" fmla="*/ 0 w 5"/>
                <a:gd name="T57" fmla="*/ 0 h 1"/>
                <a:gd name="T58" fmla="*/ 0 w 5"/>
                <a:gd name="T59" fmla="*/ 0 h 1"/>
                <a:gd name="T60" fmla="*/ 0 w 5"/>
                <a:gd name="T61" fmla="*/ 0 h 1"/>
                <a:gd name="T62" fmla="*/ 0 w 5"/>
                <a:gd name="T63" fmla="*/ 0 h 1"/>
                <a:gd name="T64" fmla="*/ 0 w 5"/>
                <a:gd name="T65" fmla="*/ 0 h 1"/>
                <a:gd name="T66" fmla="*/ 0 w 5"/>
                <a:gd name="T67" fmla="*/ 0 h 1"/>
                <a:gd name="T68" fmla="*/ 0 w 5"/>
                <a:gd name="T69" fmla="*/ 0 h 1"/>
                <a:gd name="T70" fmla="*/ 0 w 5"/>
                <a:gd name="T71" fmla="*/ 0 h 1"/>
                <a:gd name="T72" fmla="*/ 0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5 w 5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"/>
                <a:gd name="T152" fmla="*/ 5 w 5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2" name="Freeform 129"/>
            <p:cNvSpPr>
              <a:spLocks/>
            </p:cNvSpPr>
            <p:nvPr/>
          </p:nvSpPr>
          <p:spPr bwMode="auto">
            <a:xfrm>
              <a:off x="4973" y="331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"/>
                <a:gd name="T148" fmla="*/ 0 h 1"/>
                <a:gd name="T149" fmla="*/ 1 w 1"/>
                <a:gd name="T150" fmla="*/ 1 h 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3" name="Freeform 130"/>
            <p:cNvSpPr>
              <a:spLocks/>
            </p:cNvSpPr>
            <p:nvPr/>
          </p:nvSpPr>
          <p:spPr bwMode="auto">
            <a:xfrm>
              <a:off x="4973" y="3318"/>
              <a:ext cx="9" cy="1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0 w 9"/>
                <a:gd name="T5" fmla="*/ 0 h 1"/>
                <a:gd name="T6" fmla="*/ 0 w 9"/>
                <a:gd name="T7" fmla="*/ 0 h 1"/>
                <a:gd name="T8" fmla="*/ 0 w 9"/>
                <a:gd name="T9" fmla="*/ 0 h 1"/>
                <a:gd name="T10" fmla="*/ 0 w 9"/>
                <a:gd name="T11" fmla="*/ 0 h 1"/>
                <a:gd name="T12" fmla="*/ 5 w 9"/>
                <a:gd name="T13" fmla="*/ 0 h 1"/>
                <a:gd name="T14" fmla="*/ 5 w 9"/>
                <a:gd name="T15" fmla="*/ 0 h 1"/>
                <a:gd name="T16" fmla="*/ 5 w 9"/>
                <a:gd name="T17" fmla="*/ 0 h 1"/>
                <a:gd name="T18" fmla="*/ 5 w 9"/>
                <a:gd name="T19" fmla="*/ 0 h 1"/>
                <a:gd name="T20" fmla="*/ 5 w 9"/>
                <a:gd name="T21" fmla="*/ 0 h 1"/>
                <a:gd name="T22" fmla="*/ 5 w 9"/>
                <a:gd name="T23" fmla="*/ 0 h 1"/>
                <a:gd name="T24" fmla="*/ 5 w 9"/>
                <a:gd name="T25" fmla="*/ 0 h 1"/>
                <a:gd name="T26" fmla="*/ 5 w 9"/>
                <a:gd name="T27" fmla="*/ 0 h 1"/>
                <a:gd name="T28" fmla="*/ 5 w 9"/>
                <a:gd name="T29" fmla="*/ 0 h 1"/>
                <a:gd name="T30" fmla="*/ 5 w 9"/>
                <a:gd name="T31" fmla="*/ 0 h 1"/>
                <a:gd name="T32" fmla="*/ 5 w 9"/>
                <a:gd name="T33" fmla="*/ 0 h 1"/>
                <a:gd name="T34" fmla="*/ 5 w 9"/>
                <a:gd name="T35" fmla="*/ 0 h 1"/>
                <a:gd name="T36" fmla="*/ 5 w 9"/>
                <a:gd name="T37" fmla="*/ 0 h 1"/>
                <a:gd name="T38" fmla="*/ 5 w 9"/>
                <a:gd name="T39" fmla="*/ 0 h 1"/>
                <a:gd name="T40" fmla="*/ 5 w 9"/>
                <a:gd name="T41" fmla="*/ 0 h 1"/>
                <a:gd name="T42" fmla="*/ 5 w 9"/>
                <a:gd name="T43" fmla="*/ 0 h 1"/>
                <a:gd name="T44" fmla="*/ 5 w 9"/>
                <a:gd name="T45" fmla="*/ 0 h 1"/>
                <a:gd name="T46" fmla="*/ 5 w 9"/>
                <a:gd name="T47" fmla="*/ 0 h 1"/>
                <a:gd name="T48" fmla="*/ 5 w 9"/>
                <a:gd name="T49" fmla="*/ 0 h 1"/>
                <a:gd name="T50" fmla="*/ 5 w 9"/>
                <a:gd name="T51" fmla="*/ 0 h 1"/>
                <a:gd name="T52" fmla="*/ 5 w 9"/>
                <a:gd name="T53" fmla="*/ 0 h 1"/>
                <a:gd name="T54" fmla="*/ 5 w 9"/>
                <a:gd name="T55" fmla="*/ 0 h 1"/>
                <a:gd name="T56" fmla="*/ 5 w 9"/>
                <a:gd name="T57" fmla="*/ 0 h 1"/>
                <a:gd name="T58" fmla="*/ 5 w 9"/>
                <a:gd name="T59" fmla="*/ 0 h 1"/>
                <a:gd name="T60" fmla="*/ 5 w 9"/>
                <a:gd name="T61" fmla="*/ 0 h 1"/>
                <a:gd name="T62" fmla="*/ 5 w 9"/>
                <a:gd name="T63" fmla="*/ 0 h 1"/>
                <a:gd name="T64" fmla="*/ 5 w 9"/>
                <a:gd name="T65" fmla="*/ 0 h 1"/>
                <a:gd name="T66" fmla="*/ 5 w 9"/>
                <a:gd name="T67" fmla="*/ 0 h 1"/>
                <a:gd name="T68" fmla="*/ 5 w 9"/>
                <a:gd name="T69" fmla="*/ 0 h 1"/>
                <a:gd name="T70" fmla="*/ 5 w 9"/>
                <a:gd name="T71" fmla="*/ 0 h 1"/>
                <a:gd name="T72" fmla="*/ 5 w 9"/>
                <a:gd name="T73" fmla="*/ 0 h 1"/>
                <a:gd name="T74" fmla="*/ 5 w 9"/>
                <a:gd name="T75" fmla="*/ 0 h 1"/>
                <a:gd name="T76" fmla="*/ 5 w 9"/>
                <a:gd name="T77" fmla="*/ 0 h 1"/>
                <a:gd name="T78" fmla="*/ 5 w 9"/>
                <a:gd name="T79" fmla="*/ 0 h 1"/>
                <a:gd name="T80" fmla="*/ 5 w 9"/>
                <a:gd name="T81" fmla="*/ 0 h 1"/>
                <a:gd name="T82" fmla="*/ 5 w 9"/>
                <a:gd name="T83" fmla="*/ 0 h 1"/>
                <a:gd name="T84" fmla="*/ 5 w 9"/>
                <a:gd name="T85" fmla="*/ 0 h 1"/>
                <a:gd name="T86" fmla="*/ 5 w 9"/>
                <a:gd name="T87" fmla="*/ 0 h 1"/>
                <a:gd name="T88" fmla="*/ 5 w 9"/>
                <a:gd name="T89" fmla="*/ 0 h 1"/>
                <a:gd name="T90" fmla="*/ 5 w 9"/>
                <a:gd name="T91" fmla="*/ 0 h 1"/>
                <a:gd name="T92" fmla="*/ 9 w 9"/>
                <a:gd name="T93" fmla="*/ 0 h 1"/>
                <a:gd name="T94" fmla="*/ 9 w 9"/>
                <a:gd name="T95" fmla="*/ 0 h 1"/>
                <a:gd name="T96" fmla="*/ 9 w 9"/>
                <a:gd name="T97" fmla="*/ 0 h 1"/>
                <a:gd name="T98" fmla="*/ 9 w 9"/>
                <a:gd name="T99" fmla="*/ 0 h 1"/>
                <a:gd name="T100" fmla="*/ 9 w 9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"/>
                <a:gd name="T155" fmla="*/ 9 w 9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4" name="Freeform 131"/>
            <p:cNvSpPr>
              <a:spLocks/>
            </p:cNvSpPr>
            <p:nvPr/>
          </p:nvSpPr>
          <p:spPr bwMode="auto">
            <a:xfrm>
              <a:off x="4982" y="3313"/>
              <a:ext cx="5" cy="5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5 h 5"/>
                <a:gd name="T14" fmla="*/ 0 w 5"/>
                <a:gd name="T15" fmla="*/ 5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0 w 5"/>
                <a:gd name="T23" fmla="*/ 5 h 5"/>
                <a:gd name="T24" fmla="*/ 0 w 5"/>
                <a:gd name="T25" fmla="*/ 5 h 5"/>
                <a:gd name="T26" fmla="*/ 0 w 5"/>
                <a:gd name="T27" fmla="*/ 5 h 5"/>
                <a:gd name="T28" fmla="*/ 0 w 5"/>
                <a:gd name="T29" fmla="*/ 5 h 5"/>
                <a:gd name="T30" fmla="*/ 0 w 5"/>
                <a:gd name="T31" fmla="*/ 5 h 5"/>
                <a:gd name="T32" fmla="*/ 0 w 5"/>
                <a:gd name="T33" fmla="*/ 5 h 5"/>
                <a:gd name="T34" fmla="*/ 0 w 5"/>
                <a:gd name="T35" fmla="*/ 5 h 5"/>
                <a:gd name="T36" fmla="*/ 0 w 5"/>
                <a:gd name="T37" fmla="*/ 5 h 5"/>
                <a:gd name="T38" fmla="*/ 0 w 5"/>
                <a:gd name="T39" fmla="*/ 5 h 5"/>
                <a:gd name="T40" fmla="*/ 0 w 5"/>
                <a:gd name="T41" fmla="*/ 5 h 5"/>
                <a:gd name="T42" fmla="*/ 0 w 5"/>
                <a:gd name="T43" fmla="*/ 5 h 5"/>
                <a:gd name="T44" fmla="*/ 0 w 5"/>
                <a:gd name="T45" fmla="*/ 5 h 5"/>
                <a:gd name="T46" fmla="*/ 0 w 5"/>
                <a:gd name="T47" fmla="*/ 5 h 5"/>
                <a:gd name="T48" fmla="*/ 0 w 5"/>
                <a:gd name="T49" fmla="*/ 5 h 5"/>
                <a:gd name="T50" fmla="*/ 0 w 5"/>
                <a:gd name="T51" fmla="*/ 5 h 5"/>
                <a:gd name="T52" fmla="*/ 0 w 5"/>
                <a:gd name="T53" fmla="*/ 0 h 5"/>
                <a:gd name="T54" fmla="*/ 0 w 5"/>
                <a:gd name="T55" fmla="*/ 0 h 5"/>
                <a:gd name="T56" fmla="*/ 0 w 5"/>
                <a:gd name="T57" fmla="*/ 0 h 5"/>
                <a:gd name="T58" fmla="*/ 0 w 5"/>
                <a:gd name="T59" fmla="*/ 0 h 5"/>
                <a:gd name="T60" fmla="*/ 0 w 5"/>
                <a:gd name="T61" fmla="*/ 0 h 5"/>
                <a:gd name="T62" fmla="*/ 0 w 5"/>
                <a:gd name="T63" fmla="*/ 0 h 5"/>
                <a:gd name="T64" fmla="*/ 0 w 5"/>
                <a:gd name="T65" fmla="*/ 0 h 5"/>
                <a:gd name="T66" fmla="*/ 0 w 5"/>
                <a:gd name="T67" fmla="*/ 0 h 5"/>
                <a:gd name="T68" fmla="*/ 0 w 5"/>
                <a:gd name="T69" fmla="*/ 0 h 5"/>
                <a:gd name="T70" fmla="*/ 0 w 5"/>
                <a:gd name="T71" fmla="*/ 0 h 5"/>
                <a:gd name="T72" fmla="*/ 0 w 5"/>
                <a:gd name="T73" fmla="*/ 0 h 5"/>
                <a:gd name="T74" fmla="*/ 5 w 5"/>
                <a:gd name="T75" fmla="*/ 0 h 5"/>
                <a:gd name="T76" fmla="*/ 5 w 5"/>
                <a:gd name="T77" fmla="*/ 0 h 5"/>
                <a:gd name="T78" fmla="*/ 5 w 5"/>
                <a:gd name="T79" fmla="*/ 0 h 5"/>
                <a:gd name="T80" fmla="*/ 5 w 5"/>
                <a:gd name="T81" fmla="*/ 0 h 5"/>
                <a:gd name="T82" fmla="*/ 5 w 5"/>
                <a:gd name="T83" fmla="*/ 0 h 5"/>
                <a:gd name="T84" fmla="*/ 5 w 5"/>
                <a:gd name="T85" fmla="*/ 0 h 5"/>
                <a:gd name="T86" fmla="*/ 5 w 5"/>
                <a:gd name="T87" fmla="*/ 0 h 5"/>
                <a:gd name="T88" fmla="*/ 5 w 5"/>
                <a:gd name="T89" fmla="*/ 0 h 5"/>
                <a:gd name="T90" fmla="*/ 5 w 5"/>
                <a:gd name="T91" fmla="*/ 0 h 5"/>
                <a:gd name="T92" fmla="*/ 5 w 5"/>
                <a:gd name="T93" fmla="*/ 0 h 5"/>
                <a:gd name="T94" fmla="*/ 5 w 5"/>
                <a:gd name="T95" fmla="*/ 0 h 5"/>
                <a:gd name="T96" fmla="*/ 5 w 5"/>
                <a:gd name="T97" fmla="*/ 0 h 5"/>
                <a:gd name="T98" fmla="*/ 5 w 5"/>
                <a:gd name="T99" fmla="*/ 0 h 5"/>
                <a:gd name="T100" fmla="*/ 5 w 5"/>
                <a:gd name="T101" fmla="*/ 0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5"/>
                <a:gd name="T155" fmla="*/ 5 w 5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5" name="Freeform 132"/>
            <p:cNvSpPr>
              <a:spLocks/>
            </p:cNvSpPr>
            <p:nvPr/>
          </p:nvSpPr>
          <p:spPr bwMode="auto">
            <a:xfrm>
              <a:off x="4987" y="3307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0 w 5"/>
                <a:gd name="T33" fmla="*/ 6 h 6"/>
                <a:gd name="T34" fmla="*/ 0 w 5"/>
                <a:gd name="T35" fmla="*/ 6 h 6"/>
                <a:gd name="T36" fmla="*/ 0 w 5"/>
                <a:gd name="T37" fmla="*/ 6 h 6"/>
                <a:gd name="T38" fmla="*/ 0 w 5"/>
                <a:gd name="T39" fmla="*/ 6 h 6"/>
                <a:gd name="T40" fmla="*/ 0 w 5"/>
                <a:gd name="T41" fmla="*/ 6 h 6"/>
                <a:gd name="T42" fmla="*/ 0 w 5"/>
                <a:gd name="T43" fmla="*/ 0 h 6"/>
                <a:gd name="T44" fmla="*/ 0 w 5"/>
                <a:gd name="T45" fmla="*/ 0 h 6"/>
                <a:gd name="T46" fmla="*/ 0 w 5"/>
                <a:gd name="T47" fmla="*/ 0 h 6"/>
                <a:gd name="T48" fmla="*/ 0 w 5"/>
                <a:gd name="T49" fmla="*/ 0 h 6"/>
                <a:gd name="T50" fmla="*/ 0 w 5"/>
                <a:gd name="T51" fmla="*/ 0 h 6"/>
                <a:gd name="T52" fmla="*/ 0 w 5"/>
                <a:gd name="T53" fmla="*/ 0 h 6"/>
                <a:gd name="T54" fmla="*/ 5 w 5"/>
                <a:gd name="T55" fmla="*/ 0 h 6"/>
                <a:gd name="T56" fmla="*/ 5 w 5"/>
                <a:gd name="T57" fmla="*/ 0 h 6"/>
                <a:gd name="T58" fmla="*/ 5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6" name="Freeform 133"/>
            <p:cNvSpPr>
              <a:spLocks/>
            </p:cNvSpPr>
            <p:nvPr/>
          </p:nvSpPr>
          <p:spPr bwMode="auto">
            <a:xfrm>
              <a:off x="4992" y="3296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5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5 h 11"/>
                <a:gd name="T14" fmla="*/ 0 w 5"/>
                <a:gd name="T15" fmla="*/ 5 h 11"/>
                <a:gd name="T16" fmla="*/ 0 w 5"/>
                <a:gd name="T17" fmla="*/ 5 h 11"/>
                <a:gd name="T18" fmla="*/ 0 w 5"/>
                <a:gd name="T19" fmla="*/ 5 h 11"/>
                <a:gd name="T20" fmla="*/ 0 w 5"/>
                <a:gd name="T21" fmla="*/ 5 h 11"/>
                <a:gd name="T22" fmla="*/ 0 w 5"/>
                <a:gd name="T23" fmla="*/ 5 h 11"/>
                <a:gd name="T24" fmla="*/ 0 w 5"/>
                <a:gd name="T25" fmla="*/ 5 h 11"/>
                <a:gd name="T26" fmla="*/ 0 w 5"/>
                <a:gd name="T27" fmla="*/ 5 h 11"/>
                <a:gd name="T28" fmla="*/ 0 w 5"/>
                <a:gd name="T29" fmla="*/ 5 h 11"/>
                <a:gd name="T30" fmla="*/ 0 w 5"/>
                <a:gd name="T31" fmla="*/ 5 h 11"/>
                <a:gd name="T32" fmla="*/ 0 w 5"/>
                <a:gd name="T33" fmla="*/ 5 h 11"/>
                <a:gd name="T34" fmla="*/ 5 w 5"/>
                <a:gd name="T35" fmla="*/ 5 h 11"/>
                <a:gd name="T36" fmla="*/ 5 w 5"/>
                <a:gd name="T37" fmla="*/ 5 h 11"/>
                <a:gd name="T38" fmla="*/ 5 w 5"/>
                <a:gd name="T39" fmla="*/ 5 h 11"/>
                <a:gd name="T40" fmla="*/ 5 w 5"/>
                <a:gd name="T41" fmla="*/ 5 h 11"/>
                <a:gd name="T42" fmla="*/ 5 w 5"/>
                <a:gd name="T43" fmla="*/ 5 h 11"/>
                <a:gd name="T44" fmla="*/ 5 w 5"/>
                <a:gd name="T45" fmla="*/ 5 h 11"/>
                <a:gd name="T46" fmla="*/ 5 w 5"/>
                <a:gd name="T47" fmla="*/ 5 h 11"/>
                <a:gd name="T48" fmla="*/ 5 w 5"/>
                <a:gd name="T49" fmla="*/ 5 h 11"/>
                <a:gd name="T50" fmla="*/ 5 w 5"/>
                <a:gd name="T51" fmla="*/ 5 h 11"/>
                <a:gd name="T52" fmla="*/ 5 w 5"/>
                <a:gd name="T53" fmla="*/ 5 h 11"/>
                <a:gd name="T54" fmla="*/ 5 w 5"/>
                <a:gd name="T55" fmla="*/ 5 h 11"/>
                <a:gd name="T56" fmla="*/ 5 w 5"/>
                <a:gd name="T57" fmla="*/ 5 h 11"/>
                <a:gd name="T58" fmla="*/ 5 w 5"/>
                <a:gd name="T59" fmla="*/ 5 h 11"/>
                <a:gd name="T60" fmla="*/ 5 w 5"/>
                <a:gd name="T61" fmla="*/ 0 h 11"/>
                <a:gd name="T62" fmla="*/ 5 w 5"/>
                <a:gd name="T63" fmla="*/ 0 h 11"/>
                <a:gd name="T64" fmla="*/ 5 w 5"/>
                <a:gd name="T65" fmla="*/ 0 h 11"/>
                <a:gd name="T66" fmla="*/ 5 w 5"/>
                <a:gd name="T67" fmla="*/ 0 h 11"/>
                <a:gd name="T68" fmla="*/ 5 w 5"/>
                <a:gd name="T69" fmla="*/ 0 h 11"/>
                <a:gd name="T70" fmla="*/ 5 w 5"/>
                <a:gd name="T71" fmla="*/ 0 h 11"/>
                <a:gd name="T72" fmla="*/ 5 w 5"/>
                <a:gd name="T73" fmla="*/ 0 h 11"/>
                <a:gd name="T74" fmla="*/ 5 w 5"/>
                <a:gd name="T75" fmla="*/ 0 h 11"/>
                <a:gd name="T76" fmla="*/ 5 w 5"/>
                <a:gd name="T77" fmla="*/ 0 h 11"/>
                <a:gd name="T78" fmla="*/ 5 w 5"/>
                <a:gd name="T79" fmla="*/ 0 h 11"/>
                <a:gd name="T80" fmla="*/ 5 w 5"/>
                <a:gd name="T81" fmla="*/ 0 h 11"/>
                <a:gd name="T82" fmla="*/ 5 w 5"/>
                <a:gd name="T83" fmla="*/ 0 h 11"/>
                <a:gd name="T84" fmla="*/ 5 w 5"/>
                <a:gd name="T85" fmla="*/ 0 h 11"/>
                <a:gd name="T86" fmla="*/ 5 w 5"/>
                <a:gd name="T87" fmla="*/ 0 h 11"/>
                <a:gd name="T88" fmla="*/ 5 w 5"/>
                <a:gd name="T89" fmla="*/ 0 h 11"/>
                <a:gd name="T90" fmla="*/ 5 w 5"/>
                <a:gd name="T91" fmla="*/ 0 h 11"/>
                <a:gd name="T92" fmla="*/ 5 w 5"/>
                <a:gd name="T93" fmla="*/ 0 h 11"/>
                <a:gd name="T94" fmla="*/ 5 w 5"/>
                <a:gd name="T95" fmla="*/ 0 h 11"/>
                <a:gd name="T96" fmla="*/ 5 w 5"/>
                <a:gd name="T97" fmla="*/ 0 h 11"/>
                <a:gd name="T98" fmla="*/ 5 w 5"/>
                <a:gd name="T99" fmla="*/ 0 h 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1"/>
                <a:gd name="T152" fmla="*/ 5 w 5"/>
                <a:gd name="T153" fmla="*/ 11 h 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7" name="Freeform 134"/>
            <p:cNvSpPr>
              <a:spLocks/>
            </p:cNvSpPr>
            <p:nvPr/>
          </p:nvSpPr>
          <p:spPr bwMode="auto">
            <a:xfrm>
              <a:off x="4997" y="3278"/>
              <a:ext cx="9" cy="18"/>
            </a:xfrm>
            <a:custGeom>
              <a:avLst/>
              <a:gdLst>
                <a:gd name="T0" fmla="*/ 0 w 9"/>
                <a:gd name="T1" fmla="*/ 18 h 18"/>
                <a:gd name="T2" fmla="*/ 0 w 9"/>
                <a:gd name="T3" fmla="*/ 18 h 18"/>
                <a:gd name="T4" fmla="*/ 0 w 9"/>
                <a:gd name="T5" fmla="*/ 18 h 18"/>
                <a:gd name="T6" fmla="*/ 0 w 9"/>
                <a:gd name="T7" fmla="*/ 18 h 18"/>
                <a:gd name="T8" fmla="*/ 0 w 9"/>
                <a:gd name="T9" fmla="*/ 18 h 18"/>
                <a:gd name="T10" fmla="*/ 0 w 9"/>
                <a:gd name="T11" fmla="*/ 18 h 18"/>
                <a:gd name="T12" fmla="*/ 0 w 9"/>
                <a:gd name="T13" fmla="*/ 12 h 18"/>
                <a:gd name="T14" fmla="*/ 0 w 9"/>
                <a:gd name="T15" fmla="*/ 12 h 18"/>
                <a:gd name="T16" fmla="*/ 5 w 9"/>
                <a:gd name="T17" fmla="*/ 12 h 18"/>
                <a:gd name="T18" fmla="*/ 5 w 9"/>
                <a:gd name="T19" fmla="*/ 12 h 18"/>
                <a:gd name="T20" fmla="*/ 5 w 9"/>
                <a:gd name="T21" fmla="*/ 12 h 18"/>
                <a:gd name="T22" fmla="*/ 5 w 9"/>
                <a:gd name="T23" fmla="*/ 12 h 18"/>
                <a:gd name="T24" fmla="*/ 5 w 9"/>
                <a:gd name="T25" fmla="*/ 12 h 18"/>
                <a:gd name="T26" fmla="*/ 5 w 9"/>
                <a:gd name="T27" fmla="*/ 12 h 18"/>
                <a:gd name="T28" fmla="*/ 5 w 9"/>
                <a:gd name="T29" fmla="*/ 12 h 18"/>
                <a:gd name="T30" fmla="*/ 5 w 9"/>
                <a:gd name="T31" fmla="*/ 12 h 18"/>
                <a:gd name="T32" fmla="*/ 5 w 9"/>
                <a:gd name="T33" fmla="*/ 12 h 18"/>
                <a:gd name="T34" fmla="*/ 5 w 9"/>
                <a:gd name="T35" fmla="*/ 12 h 18"/>
                <a:gd name="T36" fmla="*/ 5 w 9"/>
                <a:gd name="T37" fmla="*/ 12 h 18"/>
                <a:gd name="T38" fmla="*/ 5 w 9"/>
                <a:gd name="T39" fmla="*/ 12 h 18"/>
                <a:gd name="T40" fmla="*/ 5 w 9"/>
                <a:gd name="T41" fmla="*/ 12 h 18"/>
                <a:gd name="T42" fmla="*/ 5 w 9"/>
                <a:gd name="T43" fmla="*/ 12 h 18"/>
                <a:gd name="T44" fmla="*/ 5 w 9"/>
                <a:gd name="T45" fmla="*/ 12 h 18"/>
                <a:gd name="T46" fmla="*/ 5 w 9"/>
                <a:gd name="T47" fmla="*/ 12 h 18"/>
                <a:gd name="T48" fmla="*/ 5 w 9"/>
                <a:gd name="T49" fmla="*/ 12 h 18"/>
                <a:gd name="T50" fmla="*/ 5 w 9"/>
                <a:gd name="T51" fmla="*/ 12 h 18"/>
                <a:gd name="T52" fmla="*/ 5 w 9"/>
                <a:gd name="T53" fmla="*/ 12 h 18"/>
                <a:gd name="T54" fmla="*/ 5 w 9"/>
                <a:gd name="T55" fmla="*/ 12 h 18"/>
                <a:gd name="T56" fmla="*/ 5 w 9"/>
                <a:gd name="T57" fmla="*/ 6 h 18"/>
                <a:gd name="T58" fmla="*/ 5 w 9"/>
                <a:gd name="T59" fmla="*/ 6 h 18"/>
                <a:gd name="T60" fmla="*/ 5 w 9"/>
                <a:gd name="T61" fmla="*/ 6 h 18"/>
                <a:gd name="T62" fmla="*/ 5 w 9"/>
                <a:gd name="T63" fmla="*/ 6 h 18"/>
                <a:gd name="T64" fmla="*/ 5 w 9"/>
                <a:gd name="T65" fmla="*/ 6 h 18"/>
                <a:gd name="T66" fmla="*/ 5 w 9"/>
                <a:gd name="T67" fmla="*/ 6 h 18"/>
                <a:gd name="T68" fmla="*/ 5 w 9"/>
                <a:gd name="T69" fmla="*/ 6 h 18"/>
                <a:gd name="T70" fmla="*/ 5 w 9"/>
                <a:gd name="T71" fmla="*/ 6 h 18"/>
                <a:gd name="T72" fmla="*/ 5 w 9"/>
                <a:gd name="T73" fmla="*/ 6 h 18"/>
                <a:gd name="T74" fmla="*/ 5 w 9"/>
                <a:gd name="T75" fmla="*/ 6 h 18"/>
                <a:gd name="T76" fmla="*/ 5 w 9"/>
                <a:gd name="T77" fmla="*/ 6 h 18"/>
                <a:gd name="T78" fmla="*/ 5 w 9"/>
                <a:gd name="T79" fmla="*/ 6 h 18"/>
                <a:gd name="T80" fmla="*/ 5 w 9"/>
                <a:gd name="T81" fmla="*/ 6 h 18"/>
                <a:gd name="T82" fmla="*/ 5 w 9"/>
                <a:gd name="T83" fmla="*/ 6 h 18"/>
                <a:gd name="T84" fmla="*/ 5 w 9"/>
                <a:gd name="T85" fmla="*/ 6 h 18"/>
                <a:gd name="T86" fmla="*/ 5 w 9"/>
                <a:gd name="T87" fmla="*/ 6 h 18"/>
                <a:gd name="T88" fmla="*/ 5 w 9"/>
                <a:gd name="T89" fmla="*/ 6 h 18"/>
                <a:gd name="T90" fmla="*/ 5 w 9"/>
                <a:gd name="T91" fmla="*/ 6 h 18"/>
                <a:gd name="T92" fmla="*/ 5 w 9"/>
                <a:gd name="T93" fmla="*/ 6 h 18"/>
                <a:gd name="T94" fmla="*/ 5 w 9"/>
                <a:gd name="T95" fmla="*/ 6 h 18"/>
                <a:gd name="T96" fmla="*/ 5 w 9"/>
                <a:gd name="T97" fmla="*/ 0 h 18"/>
                <a:gd name="T98" fmla="*/ 9 w 9"/>
                <a:gd name="T99" fmla="*/ 0 h 18"/>
                <a:gd name="T100" fmla="*/ 9 w 9"/>
                <a:gd name="T101" fmla="*/ 0 h 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8"/>
                <a:gd name="T155" fmla="*/ 9 w 9"/>
                <a:gd name="T156" fmla="*/ 18 h 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8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8" name="Freeform 135"/>
            <p:cNvSpPr>
              <a:spLocks/>
            </p:cNvSpPr>
            <p:nvPr/>
          </p:nvSpPr>
          <p:spPr bwMode="auto">
            <a:xfrm>
              <a:off x="5006" y="3267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11 h 11"/>
                <a:gd name="T8" fmla="*/ 0 w 5"/>
                <a:gd name="T9" fmla="*/ 11 h 11"/>
                <a:gd name="T10" fmla="*/ 0 w 5"/>
                <a:gd name="T11" fmla="*/ 11 h 11"/>
                <a:gd name="T12" fmla="*/ 0 w 5"/>
                <a:gd name="T13" fmla="*/ 11 h 11"/>
                <a:gd name="T14" fmla="*/ 0 w 5"/>
                <a:gd name="T15" fmla="*/ 11 h 11"/>
                <a:gd name="T16" fmla="*/ 0 w 5"/>
                <a:gd name="T17" fmla="*/ 11 h 11"/>
                <a:gd name="T18" fmla="*/ 0 w 5"/>
                <a:gd name="T19" fmla="*/ 11 h 11"/>
                <a:gd name="T20" fmla="*/ 0 w 5"/>
                <a:gd name="T21" fmla="*/ 11 h 11"/>
                <a:gd name="T22" fmla="*/ 0 w 5"/>
                <a:gd name="T23" fmla="*/ 11 h 11"/>
                <a:gd name="T24" fmla="*/ 0 w 5"/>
                <a:gd name="T25" fmla="*/ 11 h 11"/>
                <a:gd name="T26" fmla="*/ 0 w 5"/>
                <a:gd name="T27" fmla="*/ 11 h 11"/>
                <a:gd name="T28" fmla="*/ 0 w 5"/>
                <a:gd name="T29" fmla="*/ 11 h 11"/>
                <a:gd name="T30" fmla="*/ 0 w 5"/>
                <a:gd name="T31" fmla="*/ 11 h 11"/>
                <a:gd name="T32" fmla="*/ 0 w 5"/>
                <a:gd name="T33" fmla="*/ 11 h 11"/>
                <a:gd name="T34" fmla="*/ 0 w 5"/>
                <a:gd name="T35" fmla="*/ 6 h 11"/>
                <a:gd name="T36" fmla="*/ 0 w 5"/>
                <a:gd name="T37" fmla="*/ 6 h 11"/>
                <a:gd name="T38" fmla="*/ 0 w 5"/>
                <a:gd name="T39" fmla="*/ 6 h 11"/>
                <a:gd name="T40" fmla="*/ 0 w 5"/>
                <a:gd name="T41" fmla="*/ 6 h 11"/>
                <a:gd name="T42" fmla="*/ 0 w 5"/>
                <a:gd name="T43" fmla="*/ 6 h 11"/>
                <a:gd name="T44" fmla="*/ 0 w 5"/>
                <a:gd name="T45" fmla="*/ 6 h 11"/>
                <a:gd name="T46" fmla="*/ 0 w 5"/>
                <a:gd name="T47" fmla="*/ 6 h 11"/>
                <a:gd name="T48" fmla="*/ 0 w 5"/>
                <a:gd name="T49" fmla="*/ 6 h 11"/>
                <a:gd name="T50" fmla="*/ 0 w 5"/>
                <a:gd name="T51" fmla="*/ 6 h 11"/>
                <a:gd name="T52" fmla="*/ 0 w 5"/>
                <a:gd name="T53" fmla="*/ 6 h 11"/>
                <a:gd name="T54" fmla="*/ 0 w 5"/>
                <a:gd name="T55" fmla="*/ 6 h 11"/>
                <a:gd name="T56" fmla="*/ 0 w 5"/>
                <a:gd name="T57" fmla="*/ 6 h 11"/>
                <a:gd name="T58" fmla="*/ 0 w 5"/>
                <a:gd name="T59" fmla="*/ 6 h 11"/>
                <a:gd name="T60" fmla="*/ 0 w 5"/>
                <a:gd name="T61" fmla="*/ 6 h 11"/>
                <a:gd name="T62" fmla="*/ 0 w 5"/>
                <a:gd name="T63" fmla="*/ 6 h 11"/>
                <a:gd name="T64" fmla="*/ 0 w 5"/>
                <a:gd name="T65" fmla="*/ 6 h 11"/>
                <a:gd name="T66" fmla="*/ 0 w 5"/>
                <a:gd name="T67" fmla="*/ 6 h 11"/>
                <a:gd name="T68" fmla="*/ 0 w 5"/>
                <a:gd name="T69" fmla="*/ 6 h 11"/>
                <a:gd name="T70" fmla="*/ 0 w 5"/>
                <a:gd name="T71" fmla="*/ 0 h 11"/>
                <a:gd name="T72" fmla="*/ 0 w 5"/>
                <a:gd name="T73" fmla="*/ 0 h 11"/>
                <a:gd name="T74" fmla="*/ 0 w 5"/>
                <a:gd name="T75" fmla="*/ 0 h 11"/>
                <a:gd name="T76" fmla="*/ 0 w 5"/>
                <a:gd name="T77" fmla="*/ 0 h 11"/>
                <a:gd name="T78" fmla="*/ 5 w 5"/>
                <a:gd name="T79" fmla="*/ 0 h 11"/>
                <a:gd name="T80" fmla="*/ 5 w 5"/>
                <a:gd name="T81" fmla="*/ 0 h 11"/>
                <a:gd name="T82" fmla="*/ 5 w 5"/>
                <a:gd name="T83" fmla="*/ 0 h 11"/>
                <a:gd name="T84" fmla="*/ 5 w 5"/>
                <a:gd name="T85" fmla="*/ 0 h 11"/>
                <a:gd name="T86" fmla="*/ 5 w 5"/>
                <a:gd name="T87" fmla="*/ 0 h 11"/>
                <a:gd name="T88" fmla="*/ 5 w 5"/>
                <a:gd name="T89" fmla="*/ 0 h 11"/>
                <a:gd name="T90" fmla="*/ 5 w 5"/>
                <a:gd name="T91" fmla="*/ 0 h 11"/>
                <a:gd name="T92" fmla="*/ 5 w 5"/>
                <a:gd name="T93" fmla="*/ 0 h 11"/>
                <a:gd name="T94" fmla="*/ 5 w 5"/>
                <a:gd name="T95" fmla="*/ 0 h 11"/>
                <a:gd name="T96" fmla="*/ 5 w 5"/>
                <a:gd name="T97" fmla="*/ 0 h 11"/>
                <a:gd name="T98" fmla="*/ 5 w 5"/>
                <a:gd name="T99" fmla="*/ 0 h 11"/>
                <a:gd name="T100" fmla="*/ 5 w 5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19" name="Freeform 136"/>
            <p:cNvSpPr>
              <a:spLocks/>
            </p:cNvSpPr>
            <p:nvPr/>
          </p:nvSpPr>
          <p:spPr bwMode="auto">
            <a:xfrm>
              <a:off x="5011" y="3244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17 h 23"/>
                <a:gd name="T6" fmla="*/ 0 w 5"/>
                <a:gd name="T7" fmla="*/ 17 h 23"/>
                <a:gd name="T8" fmla="*/ 0 w 5"/>
                <a:gd name="T9" fmla="*/ 17 h 23"/>
                <a:gd name="T10" fmla="*/ 0 w 5"/>
                <a:gd name="T11" fmla="*/ 17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5 w 5"/>
                <a:gd name="T61" fmla="*/ 12 h 23"/>
                <a:gd name="T62" fmla="*/ 5 w 5"/>
                <a:gd name="T63" fmla="*/ 12 h 23"/>
                <a:gd name="T64" fmla="*/ 5 w 5"/>
                <a:gd name="T65" fmla="*/ 12 h 23"/>
                <a:gd name="T66" fmla="*/ 5 w 5"/>
                <a:gd name="T67" fmla="*/ 12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6 h 23"/>
                <a:gd name="T98" fmla="*/ 5 w 5"/>
                <a:gd name="T99" fmla="*/ 6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0" name="Freeform 137"/>
            <p:cNvSpPr>
              <a:spLocks/>
            </p:cNvSpPr>
            <p:nvPr/>
          </p:nvSpPr>
          <p:spPr bwMode="auto">
            <a:xfrm>
              <a:off x="5016" y="3227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7 h 17"/>
                <a:gd name="T26" fmla="*/ 0 w 5"/>
                <a:gd name="T27" fmla="*/ 17 h 17"/>
                <a:gd name="T28" fmla="*/ 0 w 5"/>
                <a:gd name="T29" fmla="*/ 17 h 17"/>
                <a:gd name="T30" fmla="*/ 0 w 5"/>
                <a:gd name="T31" fmla="*/ 12 h 17"/>
                <a:gd name="T32" fmla="*/ 0 w 5"/>
                <a:gd name="T33" fmla="*/ 12 h 17"/>
                <a:gd name="T34" fmla="*/ 0 w 5"/>
                <a:gd name="T35" fmla="*/ 12 h 17"/>
                <a:gd name="T36" fmla="*/ 0 w 5"/>
                <a:gd name="T37" fmla="*/ 12 h 17"/>
                <a:gd name="T38" fmla="*/ 0 w 5"/>
                <a:gd name="T39" fmla="*/ 12 h 17"/>
                <a:gd name="T40" fmla="*/ 5 w 5"/>
                <a:gd name="T41" fmla="*/ 12 h 17"/>
                <a:gd name="T42" fmla="*/ 5 w 5"/>
                <a:gd name="T43" fmla="*/ 12 h 17"/>
                <a:gd name="T44" fmla="*/ 5 w 5"/>
                <a:gd name="T45" fmla="*/ 12 h 17"/>
                <a:gd name="T46" fmla="*/ 5 w 5"/>
                <a:gd name="T47" fmla="*/ 12 h 17"/>
                <a:gd name="T48" fmla="*/ 5 w 5"/>
                <a:gd name="T49" fmla="*/ 12 h 17"/>
                <a:gd name="T50" fmla="*/ 5 w 5"/>
                <a:gd name="T51" fmla="*/ 12 h 17"/>
                <a:gd name="T52" fmla="*/ 5 w 5"/>
                <a:gd name="T53" fmla="*/ 12 h 17"/>
                <a:gd name="T54" fmla="*/ 5 w 5"/>
                <a:gd name="T55" fmla="*/ 12 h 17"/>
                <a:gd name="T56" fmla="*/ 5 w 5"/>
                <a:gd name="T57" fmla="*/ 12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6 h 17"/>
                <a:gd name="T78" fmla="*/ 5 w 5"/>
                <a:gd name="T79" fmla="*/ 6 h 17"/>
                <a:gd name="T80" fmla="*/ 5 w 5"/>
                <a:gd name="T81" fmla="*/ 6 h 17"/>
                <a:gd name="T82" fmla="*/ 5 w 5"/>
                <a:gd name="T83" fmla="*/ 6 h 17"/>
                <a:gd name="T84" fmla="*/ 5 w 5"/>
                <a:gd name="T85" fmla="*/ 6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1" name="Freeform 138"/>
            <p:cNvSpPr>
              <a:spLocks/>
            </p:cNvSpPr>
            <p:nvPr/>
          </p:nvSpPr>
          <p:spPr bwMode="auto">
            <a:xfrm>
              <a:off x="5021" y="3204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23 h 23"/>
                <a:gd name="T14" fmla="*/ 0 w 4"/>
                <a:gd name="T15" fmla="*/ 18 h 23"/>
                <a:gd name="T16" fmla="*/ 0 w 4"/>
                <a:gd name="T17" fmla="*/ 18 h 23"/>
                <a:gd name="T18" fmla="*/ 0 w 4"/>
                <a:gd name="T19" fmla="*/ 18 h 23"/>
                <a:gd name="T20" fmla="*/ 0 w 4"/>
                <a:gd name="T21" fmla="*/ 18 h 23"/>
                <a:gd name="T22" fmla="*/ 4 w 4"/>
                <a:gd name="T23" fmla="*/ 18 h 23"/>
                <a:gd name="T24" fmla="*/ 4 w 4"/>
                <a:gd name="T25" fmla="*/ 18 h 23"/>
                <a:gd name="T26" fmla="*/ 4 w 4"/>
                <a:gd name="T27" fmla="*/ 18 h 23"/>
                <a:gd name="T28" fmla="*/ 4 w 4"/>
                <a:gd name="T29" fmla="*/ 18 h 23"/>
                <a:gd name="T30" fmla="*/ 4 w 4"/>
                <a:gd name="T31" fmla="*/ 18 h 23"/>
                <a:gd name="T32" fmla="*/ 4 w 4"/>
                <a:gd name="T33" fmla="*/ 18 h 23"/>
                <a:gd name="T34" fmla="*/ 4 w 4"/>
                <a:gd name="T35" fmla="*/ 18 h 23"/>
                <a:gd name="T36" fmla="*/ 4 w 4"/>
                <a:gd name="T37" fmla="*/ 18 h 23"/>
                <a:gd name="T38" fmla="*/ 4 w 4"/>
                <a:gd name="T39" fmla="*/ 18 h 23"/>
                <a:gd name="T40" fmla="*/ 4 w 4"/>
                <a:gd name="T41" fmla="*/ 12 h 23"/>
                <a:gd name="T42" fmla="*/ 4 w 4"/>
                <a:gd name="T43" fmla="*/ 12 h 23"/>
                <a:gd name="T44" fmla="*/ 4 w 4"/>
                <a:gd name="T45" fmla="*/ 12 h 23"/>
                <a:gd name="T46" fmla="*/ 4 w 4"/>
                <a:gd name="T47" fmla="*/ 12 h 23"/>
                <a:gd name="T48" fmla="*/ 4 w 4"/>
                <a:gd name="T49" fmla="*/ 12 h 23"/>
                <a:gd name="T50" fmla="*/ 4 w 4"/>
                <a:gd name="T51" fmla="*/ 12 h 23"/>
                <a:gd name="T52" fmla="*/ 4 w 4"/>
                <a:gd name="T53" fmla="*/ 12 h 23"/>
                <a:gd name="T54" fmla="*/ 4 w 4"/>
                <a:gd name="T55" fmla="*/ 12 h 23"/>
                <a:gd name="T56" fmla="*/ 4 w 4"/>
                <a:gd name="T57" fmla="*/ 12 h 23"/>
                <a:gd name="T58" fmla="*/ 4 w 4"/>
                <a:gd name="T59" fmla="*/ 12 h 23"/>
                <a:gd name="T60" fmla="*/ 4 w 4"/>
                <a:gd name="T61" fmla="*/ 12 h 23"/>
                <a:gd name="T62" fmla="*/ 4 w 4"/>
                <a:gd name="T63" fmla="*/ 12 h 23"/>
                <a:gd name="T64" fmla="*/ 4 w 4"/>
                <a:gd name="T65" fmla="*/ 12 h 23"/>
                <a:gd name="T66" fmla="*/ 4 w 4"/>
                <a:gd name="T67" fmla="*/ 6 h 23"/>
                <a:gd name="T68" fmla="*/ 4 w 4"/>
                <a:gd name="T69" fmla="*/ 6 h 23"/>
                <a:gd name="T70" fmla="*/ 4 w 4"/>
                <a:gd name="T71" fmla="*/ 6 h 23"/>
                <a:gd name="T72" fmla="*/ 4 w 4"/>
                <a:gd name="T73" fmla="*/ 6 h 23"/>
                <a:gd name="T74" fmla="*/ 4 w 4"/>
                <a:gd name="T75" fmla="*/ 6 h 23"/>
                <a:gd name="T76" fmla="*/ 4 w 4"/>
                <a:gd name="T77" fmla="*/ 6 h 23"/>
                <a:gd name="T78" fmla="*/ 4 w 4"/>
                <a:gd name="T79" fmla="*/ 6 h 23"/>
                <a:gd name="T80" fmla="*/ 4 w 4"/>
                <a:gd name="T81" fmla="*/ 6 h 23"/>
                <a:gd name="T82" fmla="*/ 4 w 4"/>
                <a:gd name="T83" fmla="*/ 6 h 23"/>
                <a:gd name="T84" fmla="*/ 4 w 4"/>
                <a:gd name="T85" fmla="*/ 6 h 23"/>
                <a:gd name="T86" fmla="*/ 4 w 4"/>
                <a:gd name="T87" fmla="*/ 6 h 23"/>
                <a:gd name="T88" fmla="*/ 4 w 4"/>
                <a:gd name="T89" fmla="*/ 6 h 23"/>
                <a:gd name="T90" fmla="*/ 4 w 4"/>
                <a:gd name="T91" fmla="*/ 6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2" name="Freeform 139"/>
            <p:cNvSpPr>
              <a:spLocks/>
            </p:cNvSpPr>
            <p:nvPr/>
          </p:nvSpPr>
          <p:spPr bwMode="auto">
            <a:xfrm>
              <a:off x="5025" y="3182"/>
              <a:ext cx="10" cy="22"/>
            </a:xfrm>
            <a:custGeom>
              <a:avLst/>
              <a:gdLst>
                <a:gd name="T0" fmla="*/ 0 w 10"/>
                <a:gd name="T1" fmla="*/ 22 h 22"/>
                <a:gd name="T2" fmla="*/ 0 w 10"/>
                <a:gd name="T3" fmla="*/ 22 h 22"/>
                <a:gd name="T4" fmla="*/ 5 w 10"/>
                <a:gd name="T5" fmla="*/ 22 h 22"/>
                <a:gd name="T6" fmla="*/ 5 w 10"/>
                <a:gd name="T7" fmla="*/ 22 h 22"/>
                <a:gd name="T8" fmla="*/ 5 w 10"/>
                <a:gd name="T9" fmla="*/ 22 h 22"/>
                <a:gd name="T10" fmla="*/ 5 w 10"/>
                <a:gd name="T11" fmla="*/ 22 h 22"/>
                <a:gd name="T12" fmla="*/ 5 w 10"/>
                <a:gd name="T13" fmla="*/ 22 h 22"/>
                <a:gd name="T14" fmla="*/ 5 w 10"/>
                <a:gd name="T15" fmla="*/ 22 h 22"/>
                <a:gd name="T16" fmla="*/ 5 w 10"/>
                <a:gd name="T17" fmla="*/ 22 h 22"/>
                <a:gd name="T18" fmla="*/ 5 w 10"/>
                <a:gd name="T19" fmla="*/ 17 h 22"/>
                <a:gd name="T20" fmla="*/ 5 w 10"/>
                <a:gd name="T21" fmla="*/ 17 h 22"/>
                <a:gd name="T22" fmla="*/ 5 w 10"/>
                <a:gd name="T23" fmla="*/ 17 h 22"/>
                <a:gd name="T24" fmla="*/ 5 w 10"/>
                <a:gd name="T25" fmla="*/ 17 h 22"/>
                <a:gd name="T26" fmla="*/ 5 w 10"/>
                <a:gd name="T27" fmla="*/ 17 h 22"/>
                <a:gd name="T28" fmla="*/ 5 w 10"/>
                <a:gd name="T29" fmla="*/ 17 h 22"/>
                <a:gd name="T30" fmla="*/ 5 w 10"/>
                <a:gd name="T31" fmla="*/ 17 h 22"/>
                <a:gd name="T32" fmla="*/ 5 w 10"/>
                <a:gd name="T33" fmla="*/ 17 h 22"/>
                <a:gd name="T34" fmla="*/ 5 w 10"/>
                <a:gd name="T35" fmla="*/ 17 h 22"/>
                <a:gd name="T36" fmla="*/ 5 w 10"/>
                <a:gd name="T37" fmla="*/ 17 h 22"/>
                <a:gd name="T38" fmla="*/ 5 w 10"/>
                <a:gd name="T39" fmla="*/ 17 h 22"/>
                <a:gd name="T40" fmla="*/ 5 w 10"/>
                <a:gd name="T41" fmla="*/ 17 h 22"/>
                <a:gd name="T42" fmla="*/ 5 w 10"/>
                <a:gd name="T43" fmla="*/ 17 h 22"/>
                <a:gd name="T44" fmla="*/ 5 w 10"/>
                <a:gd name="T45" fmla="*/ 11 h 22"/>
                <a:gd name="T46" fmla="*/ 5 w 10"/>
                <a:gd name="T47" fmla="*/ 11 h 22"/>
                <a:gd name="T48" fmla="*/ 5 w 10"/>
                <a:gd name="T49" fmla="*/ 11 h 22"/>
                <a:gd name="T50" fmla="*/ 5 w 10"/>
                <a:gd name="T51" fmla="*/ 11 h 22"/>
                <a:gd name="T52" fmla="*/ 5 w 10"/>
                <a:gd name="T53" fmla="*/ 11 h 22"/>
                <a:gd name="T54" fmla="*/ 5 w 10"/>
                <a:gd name="T55" fmla="*/ 11 h 22"/>
                <a:gd name="T56" fmla="*/ 5 w 10"/>
                <a:gd name="T57" fmla="*/ 11 h 22"/>
                <a:gd name="T58" fmla="*/ 5 w 10"/>
                <a:gd name="T59" fmla="*/ 11 h 22"/>
                <a:gd name="T60" fmla="*/ 5 w 10"/>
                <a:gd name="T61" fmla="*/ 11 h 22"/>
                <a:gd name="T62" fmla="*/ 5 w 10"/>
                <a:gd name="T63" fmla="*/ 11 h 22"/>
                <a:gd name="T64" fmla="*/ 5 w 10"/>
                <a:gd name="T65" fmla="*/ 11 h 22"/>
                <a:gd name="T66" fmla="*/ 5 w 10"/>
                <a:gd name="T67" fmla="*/ 11 h 22"/>
                <a:gd name="T68" fmla="*/ 5 w 10"/>
                <a:gd name="T69" fmla="*/ 5 h 22"/>
                <a:gd name="T70" fmla="*/ 5 w 10"/>
                <a:gd name="T71" fmla="*/ 5 h 22"/>
                <a:gd name="T72" fmla="*/ 5 w 10"/>
                <a:gd name="T73" fmla="*/ 5 h 22"/>
                <a:gd name="T74" fmla="*/ 5 w 10"/>
                <a:gd name="T75" fmla="*/ 5 h 22"/>
                <a:gd name="T76" fmla="*/ 5 w 10"/>
                <a:gd name="T77" fmla="*/ 5 h 22"/>
                <a:gd name="T78" fmla="*/ 5 w 10"/>
                <a:gd name="T79" fmla="*/ 5 h 22"/>
                <a:gd name="T80" fmla="*/ 5 w 10"/>
                <a:gd name="T81" fmla="*/ 5 h 22"/>
                <a:gd name="T82" fmla="*/ 5 w 10"/>
                <a:gd name="T83" fmla="*/ 5 h 22"/>
                <a:gd name="T84" fmla="*/ 10 w 10"/>
                <a:gd name="T85" fmla="*/ 5 h 22"/>
                <a:gd name="T86" fmla="*/ 10 w 10"/>
                <a:gd name="T87" fmla="*/ 5 h 22"/>
                <a:gd name="T88" fmla="*/ 10 w 10"/>
                <a:gd name="T89" fmla="*/ 5 h 22"/>
                <a:gd name="T90" fmla="*/ 10 w 10"/>
                <a:gd name="T91" fmla="*/ 5 h 22"/>
                <a:gd name="T92" fmla="*/ 10 w 10"/>
                <a:gd name="T93" fmla="*/ 0 h 22"/>
                <a:gd name="T94" fmla="*/ 10 w 10"/>
                <a:gd name="T95" fmla="*/ 0 h 22"/>
                <a:gd name="T96" fmla="*/ 10 w 10"/>
                <a:gd name="T97" fmla="*/ 0 h 22"/>
                <a:gd name="T98" fmla="*/ 10 w 10"/>
                <a:gd name="T99" fmla="*/ 0 h 22"/>
                <a:gd name="T100" fmla="*/ 10 w 10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2"/>
                <a:gd name="T155" fmla="*/ 10 w 10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2">
                  <a:moveTo>
                    <a:pt x="0" y="22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3" name="Freeform 140"/>
            <p:cNvSpPr>
              <a:spLocks/>
            </p:cNvSpPr>
            <p:nvPr/>
          </p:nvSpPr>
          <p:spPr bwMode="auto">
            <a:xfrm>
              <a:off x="5035" y="3159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0 w 5"/>
                <a:gd name="T43" fmla="*/ 11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0 w 5"/>
                <a:gd name="T61" fmla="*/ 11 h 23"/>
                <a:gd name="T62" fmla="*/ 0 w 5"/>
                <a:gd name="T63" fmla="*/ 11 h 23"/>
                <a:gd name="T64" fmla="*/ 0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4" name="Freeform 141"/>
            <p:cNvSpPr>
              <a:spLocks/>
            </p:cNvSpPr>
            <p:nvPr/>
          </p:nvSpPr>
          <p:spPr bwMode="auto">
            <a:xfrm>
              <a:off x="5040" y="3136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17 h 23"/>
                <a:gd name="T14" fmla="*/ 0 w 4"/>
                <a:gd name="T15" fmla="*/ 17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0 w 4"/>
                <a:gd name="T25" fmla="*/ 17 h 23"/>
                <a:gd name="T26" fmla="*/ 0 w 4"/>
                <a:gd name="T27" fmla="*/ 17 h 23"/>
                <a:gd name="T28" fmla="*/ 0 w 4"/>
                <a:gd name="T29" fmla="*/ 17 h 23"/>
                <a:gd name="T30" fmla="*/ 0 w 4"/>
                <a:gd name="T31" fmla="*/ 17 h 23"/>
                <a:gd name="T32" fmla="*/ 0 w 4"/>
                <a:gd name="T33" fmla="*/ 17 h 23"/>
                <a:gd name="T34" fmla="*/ 0 w 4"/>
                <a:gd name="T35" fmla="*/ 17 h 23"/>
                <a:gd name="T36" fmla="*/ 0 w 4"/>
                <a:gd name="T37" fmla="*/ 12 h 23"/>
                <a:gd name="T38" fmla="*/ 0 w 4"/>
                <a:gd name="T39" fmla="*/ 12 h 23"/>
                <a:gd name="T40" fmla="*/ 0 w 4"/>
                <a:gd name="T41" fmla="*/ 12 h 23"/>
                <a:gd name="T42" fmla="*/ 0 w 4"/>
                <a:gd name="T43" fmla="*/ 12 h 23"/>
                <a:gd name="T44" fmla="*/ 0 w 4"/>
                <a:gd name="T45" fmla="*/ 12 h 23"/>
                <a:gd name="T46" fmla="*/ 4 w 4"/>
                <a:gd name="T47" fmla="*/ 12 h 23"/>
                <a:gd name="T48" fmla="*/ 4 w 4"/>
                <a:gd name="T49" fmla="*/ 12 h 23"/>
                <a:gd name="T50" fmla="*/ 4 w 4"/>
                <a:gd name="T51" fmla="*/ 12 h 23"/>
                <a:gd name="T52" fmla="*/ 4 w 4"/>
                <a:gd name="T53" fmla="*/ 12 h 23"/>
                <a:gd name="T54" fmla="*/ 4 w 4"/>
                <a:gd name="T55" fmla="*/ 12 h 23"/>
                <a:gd name="T56" fmla="*/ 4 w 4"/>
                <a:gd name="T57" fmla="*/ 12 h 23"/>
                <a:gd name="T58" fmla="*/ 4 w 4"/>
                <a:gd name="T59" fmla="*/ 12 h 23"/>
                <a:gd name="T60" fmla="*/ 4 w 4"/>
                <a:gd name="T61" fmla="*/ 6 h 23"/>
                <a:gd name="T62" fmla="*/ 4 w 4"/>
                <a:gd name="T63" fmla="*/ 6 h 23"/>
                <a:gd name="T64" fmla="*/ 4 w 4"/>
                <a:gd name="T65" fmla="*/ 6 h 23"/>
                <a:gd name="T66" fmla="*/ 4 w 4"/>
                <a:gd name="T67" fmla="*/ 6 h 23"/>
                <a:gd name="T68" fmla="*/ 4 w 4"/>
                <a:gd name="T69" fmla="*/ 6 h 23"/>
                <a:gd name="T70" fmla="*/ 4 w 4"/>
                <a:gd name="T71" fmla="*/ 6 h 23"/>
                <a:gd name="T72" fmla="*/ 4 w 4"/>
                <a:gd name="T73" fmla="*/ 6 h 23"/>
                <a:gd name="T74" fmla="*/ 4 w 4"/>
                <a:gd name="T75" fmla="*/ 6 h 23"/>
                <a:gd name="T76" fmla="*/ 4 w 4"/>
                <a:gd name="T77" fmla="*/ 6 h 23"/>
                <a:gd name="T78" fmla="*/ 4 w 4"/>
                <a:gd name="T79" fmla="*/ 6 h 23"/>
                <a:gd name="T80" fmla="*/ 4 w 4"/>
                <a:gd name="T81" fmla="*/ 6 h 23"/>
                <a:gd name="T82" fmla="*/ 4 w 4"/>
                <a:gd name="T83" fmla="*/ 0 h 23"/>
                <a:gd name="T84" fmla="*/ 4 w 4"/>
                <a:gd name="T85" fmla="*/ 0 h 23"/>
                <a:gd name="T86" fmla="*/ 4 w 4"/>
                <a:gd name="T87" fmla="*/ 0 h 23"/>
                <a:gd name="T88" fmla="*/ 4 w 4"/>
                <a:gd name="T89" fmla="*/ 0 h 23"/>
                <a:gd name="T90" fmla="*/ 4 w 4"/>
                <a:gd name="T91" fmla="*/ 0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5" name="Freeform 142"/>
            <p:cNvSpPr>
              <a:spLocks/>
            </p:cNvSpPr>
            <p:nvPr/>
          </p:nvSpPr>
          <p:spPr bwMode="auto">
            <a:xfrm>
              <a:off x="5044" y="3108"/>
              <a:ext cx="5" cy="28"/>
            </a:xfrm>
            <a:custGeom>
              <a:avLst/>
              <a:gdLst>
                <a:gd name="T0" fmla="*/ 0 w 5"/>
                <a:gd name="T1" fmla="*/ 28 h 28"/>
                <a:gd name="T2" fmla="*/ 0 w 5"/>
                <a:gd name="T3" fmla="*/ 28 h 28"/>
                <a:gd name="T4" fmla="*/ 0 w 5"/>
                <a:gd name="T5" fmla="*/ 28 h 28"/>
                <a:gd name="T6" fmla="*/ 0 w 5"/>
                <a:gd name="T7" fmla="*/ 22 h 28"/>
                <a:gd name="T8" fmla="*/ 0 w 5"/>
                <a:gd name="T9" fmla="*/ 22 h 28"/>
                <a:gd name="T10" fmla="*/ 0 w 5"/>
                <a:gd name="T11" fmla="*/ 22 h 28"/>
                <a:gd name="T12" fmla="*/ 0 w 5"/>
                <a:gd name="T13" fmla="*/ 22 h 28"/>
                <a:gd name="T14" fmla="*/ 0 w 5"/>
                <a:gd name="T15" fmla="*/ 22 h 28"/>
                <a:gd name="T16" fmla="*/ 0 w 5"/>
                <a:gd name="T17" fmla="*/ 22 h 28"/>
                <a:gd name="T18" fmla="*/ 0 w 5"/>
                <a:gd name="T19" fmla="*/ 22 h 28"/>
                <a:gd name="T20" fmla="*/ 0 w 5"/>
                <a:gd name="T21" fmla="*/ 22 h 28"/>
                <a:gd name="T22" fmla="*/ 0 w 5"/>
                <a:gd name="T23" fmla="*/ 22 h 28"/>
                <a:gd name="T24" fmla="*/ 0 w 5"/>
                <a:gd name="T25" fmla="*/ 22 h 28"/>
                <a:gd name="T26" fmla="*/ 5 w 5"/>
                <a:gd name="T27" fmla="*/ 22 h 28"/>
                <a:gd name="T28" fmla="*/ 5 w 5"/>
                <a:gd name="T29" fmla="*/ 17 h 28"/>
                <a:gd name="T30" fmla="*/ 5 w 5"/>
                <a:gd name="T31" fmla="*/ 17 h 28"/>
                <a:gd name="T32" fmla="*/ 5 w 5"/>
                <a:gd name="T33" fmla="*/ 17 h 28"/>
                <a:gd name="T34" fmla="*/ 5 w 5"/>
                <a:gd name="T35" fmla="*/ 17 h 28"/>
                <a:gd name="T36" fmla="*/ 5 w 5"/>
                <a:gd name="T37" fmla="*/ 17 h 28"/>
                <a:gd name="T38" fmla="*/ 5 w 5"/>
                <a:gd name="T39" fmla="*/ 17 h 28"/>
                <a:gd name="T40" fmla="*/ 5 w 5"/>
                <a:gd name="T41" fmla="*/ 17 h 28"/>
                <a:gd name="T42" fmla="*/ 5 w 5"/>
                <a:gd name="T43" fmla="*/ 17 h 28"/>
                <a:gd name="T44" fmla="*/ 5 w 5"/>
                <a:gd name="T45" fmla="*/ 17 h 28"/>
                <a:gd name="T46" fmla="*/ 5 w 5"/>
                <a:gd name="T47" fmla="*/ 17 h 28"/>
                <a:gd name="T48" fmla="*/ 5 w 5"/>
                <a:gd name="T49" fmla="*/ 17 h 28"/>
                <a:gd name="T50" fmla="*/ 5 w 5"/>
                <a:gd name="T51" fmla="*/ 17 h 28"/>
                <a:gd name="T52" fmla="*/ 5 w 5"/>
                <a:gd name="T53" fmla="*/ 11 h 28"/>
                <a:gd name="T54" fmla="*/ 5 w 5"/>
                <a:gd name="T55" fmla="*/ 11 h 28"/>
                <a:gd name="T56" fmla="*/ 5 w 5"/>
                <a:gd name="T57" fmla="*/ 11 h 28"/>
                <a:gd name="T58" fmla="*/ 5 w 5"/>
                <a:gd name="T59" fmla="*/ 11 h 28"/>
                <a:gd name="T60" fmla="*/ 5 w 5"/>
                <a:gd name="T61" fmla="*/ 11 h 28"/>
                <a:gd name="T62" fmla="*/ 5 w 5"/>
                <a:gd name="T63" fmla="*/ 11 h 28"/>
                <a:gd name="T64" fmla="*/ 5 w 5"/>
                <a:gd name="T65" fmla="*/ 11 h 28"/>
                <a:gd name="T66" fmla="*/ 5 w 5"/>
                <a:gd name="T67" fmla="*/ 11 h 28"/>
                <a:gd name="T68" fmla="*/ 5 w 5"/>
                <a:gd name="T69" fmla="*/ 11 h 28"/>
                <a:gd name="T70" fmla="*/ 5 w 5"/>
                <a:gd name="T71" fmla="*/ 11 h 28"/>
                <a:gd name="T72" fmla="*/ 5 w 5"/>
                <a:gd name="T73" fmla="*/ 11 h 28"/>
                <a:gd name="T74" fmla="*/ 5 w 5"/>
                <a:gd name="T75" fmla="*/ 5 h 28"/>
                <a:gd name="T76" fmla="*/ 5 w 5"/>
                <a:gd name="T77" fmla="*/ 5 h 28"/>
                <a:gd name="T78" fmla="*/ 5 w 5"/>
                <a:gd name="T79" fmla="*/ 5 h 28"/>
                <a:gd name="T80" fmla="*/ 5 w 5"/>
                <a:gd name="T81" fmla="*/ 5 h 28"/>
                <a:gd name="T82" fmla="*/ 5 w 5"/>
                <a:gd name="T83" fmla="*/ 5 h 28"/>
                <a:gd name="T84" fmla="*/ 5 w 5"/>
                <a:gd name="T85" fmla="*/ 5 h 28"/>
                <a:gd name="T86" fmla="*/ 5 w 5"/>
                <a:gd name="T87" fmla="*/ 5 h 28"/>
                <a:gd name="T88" fmla="*/ 5 w 5"/>
                <a:gd name="T89" fmla="*/ 5 h 28"/>
                <a:gd name="T90" fmla="*/ 5 w 5"/>
                <a:gd name="T91" fmla="*/ 5 h 28"/>
                <a:gd name="T92" fmla="*/ 5 w 5"/>
                <a:gd name="T93" fmla="*/ 5 h 28"/>
                <a:gd name="T94" fmla="*/ 5 w 5"/>
                <a:gd name="T95" fmla="*/ 5 h 28"/>
                <a:gd name="T96" fmla="*/ 5 w 5"/>
                <a:gd name="T97" fmla="*/ 5 h 28"/>
                <a:gd name="T98" fmla="*/ 5 w 5"/>
                <a:gd name="T99" fmla="*/ 0 h 28"/>
                <a:gd name="T100" fmla="*/ 5 w 5"/>
                <a:gd name="T101" fmla="*/ 0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8"/>
                <a:gd name="T155" fmla="*/ 5 w 5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8">
                  <a:moveTo>
                    <a:pt x="0" y="28"/>
                  </a:moveTo>
                  <a:lnTo>
                    <a:pt x="0" y="28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6" name="Freeform 143"/>
            <p:cNvSpPr>
              <a:spLocks/>
            </p:cNvSpPr>
            <p:nvPr/>
          </p:nvSpPr>
          <p:spPr bwMode="auto">
            <a:xfrm>
              <a:off x="5049" y="3085"/>
              <a:ext cx="10" cy="23"/>
            </a:xfrm>
            <a:custGeom>
              <a:avLst/>
              <a:gdLst>
                <a:gd name="T0" fmla="*/ 0 w 10"/>
                <a:gd name="T1" fmla="*/ 23 h 23"/>
                <a:gd name="T2" fmla="*/ 0 w 10"/>
                <a:gd name="T3" fmla="*/ 23 h 23"/>
                <a:gd name="T4" fmla="*/ 0 w 10"/>
                <a:gd name="T5" fmla="*/ 23 h 23"/>
                <a:gd name="T6" fmla="*/ 0 w 10"/>
                <a:gd name="T7" fmla="*/ 23 h 23"/>
                <a:gd name="T8" fmla="*/ 5 w 10"/>
                <a:gd name="T9" fmla="*/ 23 h 23"/>
                <a:gd name="T10" fmla="*/ 5 w 10"/>
                <a:gd name="T11" fmla="*/ 23 h 23"/>
                <a:gd name="T12" fmla="*/ 5 w 10"/>
                <a:gd name="T13" fmla="*/ 23 h 23"/>
                <a:gd name="T14" fmla="*/ 5 w 10"/>
                <a:gd name="T15" fmla="*/ 23 h 23"/>
                <a:gd name="T16" fmla="*/ 5 w 10"/>
                <a:gd name="T17" fmla="*/ 23 h 23"/>
                <a:gd name="T18" fmla="*/ 5 w 10"/>
                <a:gd name="T19" fmla="*/ 23 h 23"/>
                <a:gd name="T20" fmla="*/ 5 w 10"/>
                <a:gd name="T21" fmla="*/ 23 h 23"/>
                <a:gd name="T22" fmla="*/ 5 w 10"/>
                <a:gd name="T23" fmla="*/ 17 h 23"/>
                <a:gd name="T24" fmla="*/ 5 w 10"/>
                <a:gd name="T25" fmla="*/ 17 h 23"/>
                <a:gd name="T26" fmla="*/ 5 w 10"/>
                <a:gd name="T27" fmla="*/ 17 h 23"/>
                <a:gd name="T28" fmla="*/ 5 w 10"/>
                <a:gd name="T29" fmla="*/ 17 h 23"/>
                <a:gd name="T30" fmla="*/ 5 w 10"/>
                <a:gd name="T31" fmla="*/ 17 h 23"/>
                <a:gd name="T32" fmla="*/ 5 w 10"/>
                <a:gd name="T33" fmla="*/ 17 h 23"/>
                <a:gd name="T34" fmla="*/ 5 w 10"/>
                <a:gd name="T35" fmla="*/ 17 h 23"/>
                <a:gd name="T36" fmla="*/ 5 w 10"/>
                <a:gd name="T37" fmla="*/ 17 h 23"/>
                <a:gd name="T38" fmla="*/ 5 w 10"/>
                <a:gd name="T39" fmla="*/ 17 h 23"/>
                <a:gd name="T40" fmla="*/ 5 w 10"/>
                <a:gd name="T41" fmla="*/ 17 h 23"/>
                <a:gd name="T42" fmla="*/ 5 w 10"/>
                <a:gd name="T43" fmla="*/ 17 h 23"/>
                <a:gd name="T44" fmla="*/ 5 w 10"/>
                <a:gd name="T45" fmla="*/ 11 h 23"/>
                <a:gd name="T46" fmla="*/ 5 w 10"/>
                <a:gd name="T47" fmla="*/ 11 h 23"/>
                <a:gd name="T48" fmla="*/ 5 w 10"/>
                <a:gd name="T49" fmla="*/ 11 h 23"/>
                <a:gd name="T50" fmla="*/ 5 w 10"/>
                <a:gd name="T51" fmla="*/ 11 h 23"/>
                <a:gd name="T52" fmla="*/ 5 w 10"/>
                <a:gd name="T53" fmla="*/ 11 h 23"/>
                <a:gd name="T54" fmla="*/ 5 w 10"/>
                <a:gd name="T55" fmla="*/ 11 h 23"/>
                <a:gd name="T56" fmla="*/ 5 w 10"/>
                <a:gd name="T57" fmla="*/ 11 h 23"/>
                <a:gd name="T58" fmla="*/ 5 w 10"/>
                <a:gd name="T59" fmla="*/ 11 h 23"/>
                <a:gd name="T60" fmla="*/ 5 w 10"/>
                <a:gd name="T61" fmla="*/ 11 h 23"/>
                <a:gd name="T62" fmla="*/ 5 w 10"/>
                <a:gd name="T63" fmla="*/ 11 h 23"/>
                <a:gd name="T64" fmla="*/ 5 w 10"/>
                <a:gd name="T65" fmla="*/ 11 h 23"/>
                <a:gd name="T66" fmla="*/ 5 w 10"/>
                <a:gd name="T67" fmla="*/ 11 h 23"/>
                <a:gd name="T68" fmla="*/ 5 w 10"/>
                <a:gd name="T69" fmla="*/ 6 h 23"/>
                <a:gd name="T70" fmla="*/ 5 w 10"/>
                <a:gd name="T71" fmla="*/ 6 h 23"/>
                <a:gd name="T72" fmla="*/ 5 w 10"/>
                <a:gd name="T73" fmla="*/ 6 h 23"/>
                <a:gd name="T74" fmla="*/ 5 w 10"/>
                <a:gd name="T75" fmla="*/ 6 h 23"/>
                <a:gd name="T76" fmla="*/ 5 w 10"/>
                <a:gd name="T77" fmla="*/ 6 h 23"/>
                <a:gd name="T78" fmla="*/ 5 w 10"/>
                <a:gd name="T79" fmla="*/ 6 h 23"/>
                <a:gd name="T80" fmla="*/ 5 w 10"/>
                <a:gd name="T81" fmla="*/ 6 h 23"/>
                <a:gd name="T82" fmla="*/ 5 w 10"/>
                <a:gd name="T83" fmla="*/ 6 h 23"/>
                <a:gd name="T84" fmla="*/ 5 w 10"/>
                <a:gd name="T85" fmla="*/ 6 h 23"/>
                <a:gd name="T86" fmla="*/ 5 w 10"/>
                <a:gd name="T87" fmla="*/ 6 h 23"/>
                <a:gd name="T88" fmla="*/ 5 w 10"/>
                <a:gd name="T89" fmla="*/ 6 h 23"/>
                <a:gd name="T90" fmla="*/ 10 w 10"/>
                <a:gd name="T91" fmla="*/ 0 h 23"/>
                <a:gd name="T92" fmla="*/ 10 w 10"/>
                <a:gd name="T93" fmla="*/ 0 h 23"/>
                <a:gd name="T94" fmla="*/ 10 w 10"/>
                <a:gd name="T95" fmla="*/ 0 h 23"/>
                <a:gd name="T96" fmla="*/ 10 w 10"/>
                <a:gd name="T97" fmla="*/ 0 h 23"/>
                <a:gd name="T98" fmla="*/ 10 w 10"/>
                <a:gd name="T99" fmla="*/ 0 h 23"/>
                <a:gd name="T100" fmla="*/ 10 w 10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3"/>
                <a:gd name="T155" fmla="*/ 10 w 10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3">
                  <a:moveTo>
                    <a:pt x="0" y="23"/>
                  </a:moveTo>
                  <a:lnTo>
                    <a:pt x="0" y="23"/>
                  </a:lnTo>
                  <a:lnTo>
                    <a:pt x="5" y="23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7" name="Freeform 144"/>
            <p:cNvSpPr>
              <a:spLocks/>
            </p:cNvSpPr>
            <p:nvPr/>
          </p:nvSpPr>
          <p:spPr bwMode="auto">
            <a:xfrm>
              <a:off x="5059" y="3062"/>
              <a:ext cx="4" cy="23"/>
            </a:xfrm>
            <a:custGeom>
              <a:avLst/>
              <a:gdLst>
                <a:gd name="T0" fmla="*/ 0 w 4"/>
                <a:gd name="T1" fmla="*/ 23 h 23"/>
                <a:gd name="T2" fmla="*/ 0 w 4"/>
                <a:gd name="T3" fmla="*/ 23 h 23"/>
                <a:gd name="T4" fmla="*/ 0 w 4"/>
                <a:gd name="T5" fmla="*/ 23 h 23"/>
                <a:gd name="T6" fmla="*/ 0 w 4"/>
                <a:gd name="T7" fmla="*/ 23 h 23"/>
                <a:gd name="T8" fmla="*/ 0 w 4"/>
                <a:gd name="T9" fmla="*/ 23 h 23"/>
                <a:gd name="T10" fmla="*/ 0 w 4"/>
                <a:gd name="T11" fmla="*/ 23 h 23"/>
                <a:gd name="T12" fmla="*/ 0 w 4"/>
                <a:gd name="T13" fmla="*/ 23 h 23"/>
                <a:gd name="T14" fmla="*/ 0 w 4"/>
                <a:gd name="T15" fmla="*/ 17 h 23"/>
                <a:gd name="T16" fmla="*/ 0 w 4"/>
                <a:gd name="T17" fmla="*/ 17 h 23"/>
                <a:gd name="T18" fmla="*/ 0 w 4"/>
                <a:gd name="T19" fmla="*/ 17 h 23"/>
                <a:gd name="T20" fmla="*/ 0 w 4"/>
                <a:gd name="T21" fmla="*/ 17 h 23"/>
                <a:gd name="T22" fmla="*/ 0 w 4"/>
                <a:gd name="T23" fmla="*/ 17 h 23"/>
                <a:gd name="T24" fmla="*/ 0 w 4"/>
                <a:gd name="T25" fmla="*/ 17 h 23"/>
                <a:gd name="T26" fmla="*/ 0 w 4"/>
                <a:gd name="T27" fmla="*/ 17 h 23"/>
                <a:gd name="T28" fmla="*/ 0 w 4"/>
                <a:gd name="T29" fmla="*/ 17 h 23"/>
                <a:gd name="T30" fmla="*/ 0 w 4"/>
                <a:gd name="T31" fmla="*/ 17 h 23"/>
                <a:gd name="T32" fmla="*/ 0 w 4"/>
                <a:gd name="T33" fmla="*/ 17 h 23"/>
                <a:gd name="T34" fmla="*/ 0 w 4"/>
                <a:gd name="T35" fmla="*/ 17 h 23"/>
                <a:gd name="T36" fmla="*/ 0 w 4"/>
                <a:gd name="T37" fmla="*/ 17 h 23"/>
                <a:gd name="T38" fmla="*/ 0 w 4"/>
                <a:gd name="T39" fmla="*/ 12 h 23"/>
                <a:gd name="T40" fmla="*/ 0 w 4"/>
                <a:gd name="T41" fmla="*/ 12 h 23"/>
                <a:gd name="T42" fmla="*/ 0 w 4"/>
                <a:gd name="T43" fmla="*/ 12 h 23"/>
                <a:gd name="T44" fmla="*/ 0 w 4"/>
                <a:gd name="T45" fmla="*/ 12 h 23"/>
                <a:gd name="T46" fmla="*/ 0 w 4"/>
                <a:gd name="T47" fmla="*/ 12 h 23"/>
                <a:gd name="T48" fmla="*/ 0 w 4"/>
                <a:gd name="T49" fmla="*/ 12 h 23"/>
                <a:gd name="T50" fmla="*/ 0 w 4"/>
                <a:gd name="T51" fmla="*/ 12 h 23"/>
                <a:gd name="T52" fmla="*/ 0 w 4"/>
                <a:gd name="T53" fmla="*/ 12 h 23"/>
                <a:gd name="T54" fmla="*/ 0 w 4"/>
                <a:gd name="T55" fmla="*/ 12 h 23"/>
                <a:gd name="T56" fmla="*/ 0 w 4"/>
                <a:gd name="T57" fmla="*/ 12 h 23"/>
                <a:gd name="T58" fmla="*/ 0 w 4"/>
                <a:gd name="T59" fmla="*/ 12 h 23"/>
                <a:gd name="T60" fmla="*/ 0 w 4"/>
                <a:gd name="T61" fmla="*/ 12 h 23"/>
                <a:gd name="T62" fmla="*/ 0 w 4"/>
                <a:gd name="T63" fmla="*/ 6 h 23"/>
                <a:gd name="T64" fmla="*/ 0 w 4"/>
                <a:gd name="T65" fmla="*/ 6 h 23"/>
                <a:gd name="T66" fmla="*/ 0 w 4"/>
                <a:gd name="T67" fmla="*/ 6 h 23"/>
                <a:gd name="T68" fmla="*/ 0 w 4"/>
                <a:gd name="T69" fmla="*/ 6 h 23"/>
                <a:gd name="T70" fmla="*/ 4 w 4"/>
                <a:gd name="T71" fmla="*/ 6 h 23"/>
                <a:gd name="T72" fmla="*/ 4 w 4"/>
                <a:gd name="T73" fmla="*/ 6 h 23"/>
                <a:gd name="T74" fmla="*/ 4 w 4"/>
                <a:gd name="T75" fmla="*/ 6 h 23"/>
                <a:gd name="T76" fmla="*/ 4 w 4"/>
                <a:gd name="T77" fmla="*/ 6 h 23"/>
                <a:gd name="T78" fmla="*/ 4 w 4"/>
                <a:gd name="T79" fmla="*/ 6 h 23"/>
                <a:gd name="T80" fmla="*/ 4 w 4"/>
                <a:gd name="T81" fmla="*/ 6 h 23"/>
                <a:gd name="T82" fmla="*/ 4 w 4"/>
                <a:gd name="T83" fmla="*/ 6 h 23"/>
                <a:gd name="T84" fmla="*/ 4 w 4"/>
                <a:gd name="T85" fmla="*/ 6 h 23"/>
                <a:gd name="T86" fmla="*/ 4 w 4"/>
                <a:gd name="T87" fmla="*/ 0 h 23"/>
                <a:gd name="T88" fmla="*/ 4 w 4"/>
                <a:gd name="T89" fmla="*/ 0 h 23"/>
                <a:gd name="T90" fmla="*/ 4 w 4"/>
                <a:gd name="T91" fmla="*/ 0 h 23"/>
                <a:gd name="T92" fmla="*/ 4 w 4"/>
                <a:gd name="T93" fmla="*/ 0 h 23"/>
                <a:gd name="T94" fmla="*/ 4 w 4"/>
                <a:gd name="T95" fmla="*/ 0 h 23"/>
                <a:gd name="T96" fmla="*/ 4 w 4"/>
                <a:gd name="T97" fmla="*/ 0 h 23"/>
                <a:gd name="T98" fmla="*/ 4 w 4"/>
                <a:gd name="T99" fmla="*/ 0 h 23"/>
                <a:gd name="T100" fmla="*/ 4 w 4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8" name="Freeform 145"/>
            <p:cNvSpPr>
              <a:spLocks/>
            </p:cNvSpPr>
            <p:nvPr/>
          </p:nvSpPr>
          <p:spPr bwMode="auto">
            <a:xfrm>
              <a:off x="5063" y="3039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17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2 h 23"/>
                <a:gd name="T36" fmla="*/ 0 w 5"/>
                <a:gd name="T37" fmla="*/ 12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5 w 5"/>
                <a:gd name="T53" fmla="*/ 12 h 23"/>
                <a:gd name="T54" fmla="*/ 5 w 5"/>
                <a:gd name="T55" fmla="*/ 12 h 23"/>
                <a:gd name="T56" fmla="*/ 5 w 5"/>
                <a:gd name="T57" fmla="*/ 12 h 23"/>
                <a:gd name="T58" fmla="*/ 5 w 5"/>
                <a:gd name="T59" fmla="*/ 6 h 23"/>
                <a:gd name="T60" fmla="*/ 5 w 5"/>
                <a:gd name="T61" fmla="*/ 6 h 23"/>
                <a:gd name="T62" fmla="*/ 5 w 5"/>
                <a:gd name="T63" fmla="*/ 6 h 23"/>
                <a:gd name="T64" fmla="*/ 5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0 h 23"/>
                <a:gd name="T86" fmla="*/ 5 w 5"/>
                <a:gd name="T87" fmla="*/ 0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29" name="Freeform 146"/>
            <p:cNvSpPr>
              <a:spLocks/>
            </p:cNvSpPr>
            <p:nvPr/>
          </p:nvSpPr>
          <p:spPr bwMode="auto">
            <a:xfrm>
              <a:off x="5068" y="3017"/>
              <a:ext cx="5" cy="22"/>
            </a:xfrm>
            <a:custGeom>
              <a:avLst/>
              <a:gdLst>
                <a:gd name="T0" fmla="*/ 0 w 5"/>
                <a:gd name="T1" fmla="*/ 22 h 22"/>
                <a:gd name="T2" fmla="*/ 0 w 5"/>
                <a:gd name="T3" fmla="*/ 22 h 22"/>
                <a:gd name="T4" fmla="*/ 0 w 5"/>
                <a:gd name="T5" fmla="*/ 22 h 22"/>
                <a:gd name="T6" fmla="*/ 0 w 5"/>
                <a:gd name="T7" fmla="*/ 22 h 22"/>
                <a:gd name="T8" fmla="*/ 0 w 5"/>
                <a:gd name="T9" fmla="*/ 17 h 22"/>
                <a:gd name="T10" fmla="*/ 0 w 5"/>
                <a:gd name="T11" fmla="*/ 17 h 22"/>
                <a:gd name="T12" fmla="*/ 0 w 5"/>
                <a:gd name="T13" fmla="*/ 17 h 22"/>
                <a:gd name="T14" fmla="*/ 0 w 5"/>
                <a:gd name="T15" fmla="*/ 17 h 22"/>
                <a:gd name="T16" fmla="*/ 0 w 5"/>
                <a:gd name="T17" fmla="*/ 17 h 22"/>
                <a:gd name="T18" fmla="*/ 0 w 5"/>
                <a:gd name="T19" fmla="*/ 17 h 22"/>
                <a:gd name="T20" fmla="*/ 0 w 5"/>
                <a:gd name="T21" fmla="*/ 17 h 22"/>
                <a:gd name="T22" fmla="*/ 0 w 5"/>
                <a:gd name="T23" fmla="*/ 17 h 22"/>
                <a:gd name="T24" fmla="*/ 0 w 5"/>
                <a:gd name="T25" fmla="*/ 17 h 22"/>
                <a:gd name="T26" fmla="*/ 0 w 5"/>
                <a:gd name="T27" fmla="*/ 17 h 22"/>
                <a:gd name="T28" fmla="*/ 0 w 5"/>
                <a:gd name="T29" fmla="*/ 17 h 22"/>
                <a:gd name="T30" fmla="*/ 0 w 5"/>
                <a:gd name="T31" fmla="*/ 17 h 22"/>
                <a:gd name="T32" fmla="*/ 5 w 5"/>
                <a:gd name="T33" fmla="*/ 17 h 22"/>
                <a:gd name="T34" fmla="*/ 5 w 5"/>
                <a:gd name="T35" fmla="*/ 11 h 22"/>
                <a:gd name="T36" fmla="*/ 5 w 5"/>
                <a:gd name="T37" fmla="*/ 11 h 22"/>
                <a:gd name="T38" fmla="*/ 5 w 5"/>
                <a:gd name="T39" fmla="*/ 11 h 22"/>
                <a:gd name="T40" fmla="*/ 5 w 5"/>
                <a:gd name="T41" fmla="*/ 11 h 22"/>
                <a:gd name="T42" fmla="*/ 5 w 5"/>
                <a:gd name="T43" fmla="*/ 11 h 22"/>
                <a:gd name="T44" fmla="*/ 5 w 5"/>
                <a:gd name="T45" fmla="*/ 11 h 22"/>
                <a:gd name="T46" fmla="*/ 5 w 5"/>
                <a:gd name="T47" fmla="*/ 11 h 22"/>
                <a:gd name="T48" fmla="*/ 5 w 5"/>
                <a:gd name="T49" fmla="*/ 11 h 22"/>
                <a:gd name="T50" fmla="*/ 5 w 5"/>
                <a:gd name="T51" fmla="*/ 11 h 22"/>
                <a:gd name="T52" fmla="*/ 5 w 5"/>
                <a:gd name="T53" fmla="*/ 11 h 22"/>
                <a:gd name="T54" fmla="*/ 5 w 5"/>
                <a:gd name="T55" fmla="*/ 11 h 22"/>
                <a:gd name="T56" fmla="*/ 5 w 5"/>
                <a:gd name="T57" fmla="*/ 11 h 22"/>
                <a:gd name="T58" fmla="*/ 5 w 5"/>
                <a:gd name="T59" fmla="*/ 11 h 22"/>
                <a:gd name="T60" fmla="*/ 5 w 5"/>
                <a:gd name="T61" fmla="*/ 5 h 22"/>
                <a:gd name="T62" fmla="*/ 5 w 5"/>
                <a:gd name="T63" fmla="*/ 5 h 22"/>
                <a:gd name="T64" fmla="*/ 5 w 5"/>
                <a:gd name="T65" fmla="*/ 5 h 22"/>
                <a:gd name="T66" fmla="*/ 5 w 5"/>
                <a:gd name="T67" fmla="*/ 5 h 22"/>
                <a:gd name="T68" fmla="*/ 5 w 5"/>
                <a:gd name="T69" fmla="*/ 5 h 22"/>
                <a:gd name="T70" fmla="*/ 5 w 5"/>
                <a:gd name="T71" fmla="*/ 5 h 22"/>
                <a:gd name="T72" fmla="*/ 5 w 5"/>
                <a:gd name="T73" fmla="*/ 5 h 22"/>
                <a:gd name="T74" fmla="*/ 5 w 5"/>
                <a:gd name="T75" fmla="*/ 5 h 22"/>
                <a:gd name="T76" fmla="*/ 5 w 5"/>
                <a:gd name="T77" fmla="*/ 5 h 22"/>
                <a:gd name="T78" fmla="*/ 5 w 5"/>
                <a:gd name="T79" fmla="*/ 5 h 22"/>
                <a:gd name="T80" fmla="*/ 5 w 5"/>
                <a:gd name="T81" fmla="*/ 5 h 22"/>
                <a:gd name="T82" fmla="*/ 5 w 5"/>
                <a:gd name="T83" fmla="*/ 5 h 22"/>
                <a:gd name="T84" fmla="*/ 5 w 5"/>
                <a:gd name="T85" fmla="*/ 5 h 22"/>
                <a:gd name="T86" fmla="*/ 5 w 5"/>
                <a:gd name="T87" fmla="*/ 0 h 22"/>
                <a:gd name="T88" fmla="*/ 5 w 5"/>
                <a:gd name="T89" fmla="*/ 0 h 22"/>
                <a:gd name="T90" fmla="*/ 5 w 5"/>
                <a:gd name="T91" fmla="*/ 0 h 22"/>
                <a:gd name="T92" fmla="*/ 5 w 5"/>
                <a:gd name="T93" fmla="*/ 0 h 22"/>
                <a:gd name="T94" fmla="*/ 5 w 5"/>
                <a:gd name="T95" fmla="*/ 0 h 22"/>
                <a:gd name="T96" fmla="*/ 5 w 5"/>
                <a:gd name="T97" fmla="*/ 0 h 22"/>
                <a:gd name="T98" fmla="*/ 5 w 5"/>
                <a:gd name="T99" fmla="*/ 0 h 22"/>
                <a:gd name="T100" fmla="*/ 5 w 5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22"/>
                  </a:moveTo>
                  <a:lnTo>
                    <a:pt x="0" y="22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0" name="Freeform 147"/>
            <p:cNvSpPr>
              <a:spLocks/>
            </p:cNvSpPr>
            <p:nvPr/>
          </p:nvSpPr>
          <p:spPr bwMode="auto">
            <a:xfrm>
              <a:off x="5073" y="2994"/>
              <a:ext cx="10" cy="23"/>
            </a:xfrm>
            <a:custGeom>
              <a:avLst/>
              <a:gdLst>
                <a:gd name="T0" fmla="*/ 0 w 10"/>
                <a:gd name="T1" fmla="*/ 23 h 23"/>
                <a:gd name="T2" fmla="*/ 0 w 10"/>
                <a:gd name="T3" fmla="*/ 23 h 23"/>
                <a:gd name="T4" fmla="*/ 0 w 10"/>
                <a:gd name="T5" fmla="*/ 23 h 23"/>
                <a:gd name="T6" fmla="*/ 0 w 10"/>
                <a:gd name="T7" fmla="*/ 23 h 23"/>
                <a:gd name="T8" fmla="*/ 0 w 10"/>
                <a:gd name="T9" fmla="*/ 23 h 23"/>
                <a:gd name="T10" fmla="*/ 0 w 10"/>
                <a:gd name="T11" fmla="*/ 23 h 23"/>
                <a:gd name="T12" fmla="*/ 0 w 10"/>
                <a:gd name="T13" fmla="*/ 17 h 23"/>
                <a:gd name="T14" fmla="*/ 5 w 10"/>
                <a:gd name="T15" fmla="*/ 17 h 23"/>
                <a:gd name="T16" fmla="*/ 5 w 10"/>
                <a:gd name="T17" fmla="*/ 17 h 23"/>
                <a:gd name="T18" fmla="*/ 5 w 10"/>
                <a:gd name="T19" fmla="*/ 17 h 23"/>
                <a:gd name="T20" fmla="*/ 5 w 10"/>
                <a:gd name="T21" fmla="*/ 17 h 23"/>
                <a:gd name="T22" fmla="*/ 5 w 10"/>
                <a:gd name="T23" fmla="*/ 17 h 23"/>
                <a:gd name="T24" fmla="*/ 5 w 10"/>
                <a:gd name="T25" fmla="*/ 17 h 23"/>
                <a:gd name="T26" fmla="*/ 5 w 10"/>
                <a:gd name="T27" fmla="*/ 17 h 23"/>
                <a:gd name="T28" fmla="*/ 5 w 10"/>
                <a:gd name="T29" fmla="*/ 17 h 23"/>
                <a:gd name="T30" fmla="*/ 5 w 10"/>
                <a:gd name="T31" fmla="*/ 17 h 23"/>
                <a:gd name="T32" fmla="*/ 5 w 10"/>
                <a:gd name="T33" fmla="*/ 17 h 23"/>
                <a:gd name="T34" fmla="*/ 5 w 10"/>
                <a:gd name="T35" fmla="*/ 17 h 23"/>
                <a:gd name="T36" fmla="*/ 5 w 10"/>
                <a:gd name="T37" fmla="*/ 17 h 23"/>
                <a:gd name="T38" fmla="*/ 5 w 10"/>
                <a:gd name="T39" fmla="*/ 17 h 23"/>
                <a:gd name="T40" fmla="*/ 5 w 10"/>
                <a:gd name="T41" fmla="*/ 11 h 23"/>
                <a:gd name="T42" fmla="*/ 5 w 10"/>
                <a:gd name="T43" fmla="*/ 11 h 23"/>
                <a:gd name="T44" fmla="*/ 5 w 10"/>
                <a:gd name="T45" fmla="*/ 11 h 23"/>
                <a:gd name="T46" fmla="*/ 5 w 10"/>
                <a:gd name="T47" fmla="*/ 11 h 23"/>
                <a:gd name="T48" fmla="*/ 5 w 10"/>
                <a:gd name="T49" fmla="*/ 11 h 23"/>
                <a:gd name="T50" fmla="*/ 5 w 10"/>
                <a:gd name="T51" fmla="*/ 11 h 23"/>
                <a:gd name="T52" fmla="*/ 5 w 10"/>
                <a:gd name="T53" fmla="*/ 11 h 23"/>
                <a:gd name="T54" fmla="*/ 5 w 10"/>
                <a:gd name="T55" fmla="*/ 11 h 23"/>
                <a:gd name="T56" fmla="*/ 5 w 10"/>
                <a:gd name="T57" fmla="*/ 11 h 23"/>
                <a:gd name="T58" fmla="*/ 5 w 10"/>
                <a:gd name="T59" fmla="*/ 11 h 23"/>
                <a:gd name="T60" fmla="*/ 5 w 10"/>
                <a:gd name="T61" fmla="*/ 11 h 23"/>
                <a:gd name="T62" fmla="*/ 5 w 10"/>
                <a:gd name="T63" fmla="*/ 11 h 23"/>
                <a:gd name="T64" fmla="*/ 5 w 10"/>
                <a:gd name="T65" fmla="*/ 11 h 23"/>
                <a:gd name="T66" fmla="*/ 5 w 10"/>
                <a:gd name="T67" fmla="*/ 11 h 23"/>
                <a:gd name="T68" fmla="*/ 5 w 10"/>
                <a:gd name="T69" fmla="*/ 6 h 23"/>
                <a:gd name="T70" fmla="*/ 5 w 10"/>
                <a:gd name="T71" fmla="*/ 6 h 23"/>
                <a:gd name="T72" fmla="*/ 5 w 10"/>
                <a:gd name="T73" fmla="*/ 6 h 23"/>
                <a:gd name="T74" fmla="*/ 5 w 10"/>
                <a:gd name="T75" fmla="*/ 6 h 23"/>
                <a:gd name="T76" fmla="*/ 5 w 10"/>
                <a:gd name="T77" fmla="*/ 6 h 23"/>
                <a:gd name="T78" fmla="*/ 5 w 10"/>
                <a:gd name="T79" fmla="*/ 6 h 23"/>
                <a:gd name="T80" fmla="*/ 5 w 10"/>
                <a:gd name="T81" fmla="*/ 6 h 23"/>
                <a:gd name="T82" fmla="*/ 5 w 10"/>
                <a:gd name="T83" fmla="*/ 6 h 23"/>
                <a:gd name="T84" fmla="*/ 5 w 10"/>
                <a:gd name="T85" fmla="*/ 6 h 23"/>
                <a:gd name="T86" fmla="*/ 5 w 10"/>
                <a:gd name="T87" fmla="*/ 6 h 23"/>
                <a:gd name="T88" fmla="*/ 5 w 10"/>
                <a:gd name="T89" fmla="*/ 6 h 23"/>
                <a:gd name="T90" fmla="*/ 5 w 10"/>
                <a:gd name="T91" fmla="*/ 6 h 23"/>
                <a:gd name="T92" fmla="*/ 5 w 10"/>
                <a:gd name="T93" fmla="*/ 6 h 23"/>
                <a:gd name="T94" fmla="*/ 10 w 10"/>
                <a:gd name="T95" fmla="*/ 6 h 23"/>
                <a:gd name="T96" fmla="*/ 10 w 10"/>
                <a:gd name="T97" fmla="*/ 0 h 23"/>
                <a:gd name="T98" fmla="*/ 10 w 10"/>
                <a:gd name="T99" fmla="*/ 0 h 23"/>
                <a:gd name="T100" fmla="*/ 10 w 10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3"/>
                <a:gd name="T155" fmla="*/ 10 w 10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10" y="6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1" name="Freeform 148"/>
            <p:cNvSpPr>
              <a:spLocks/>
            </p:cNvSpPr>
            <p:nvPr/>
          </p:nvSpPr>
          <p:spPr bwMode="auto">
            <a:xfrm>
              <a:off x="5083" y="2977"/>
              <a:ext cx="4" cy="17"/>
            </a:xfrm>
            <a:custGeom>
              <a:avLst/>
              <a:gdLst>
                <a:gd name="T0" fmla="*/ 0 w 4"/>
                <a:gd name="T1" fmla="*/ 17 h 17"/>
                <a:gd name="T2" fmla="*/ 0 w 4"/>
                <a:gd name="T3" fmla="*/ 17 h 17"/>
                <a:gd name="T4" fmla="*/ 0 w 4"/>
                <a:gd name="T5" fmla="*/ 17 h 17"/>
                <a:gd name="T6" fmla="*/ 0 w 4"/>
                <a:gd name="T7" fmla="*/ 17 h 17"/>
                <a:gd name="T8" fmla="*/ 0 w 4"/>
                <a:gd name="T9" fmla="*/ 17 h 17"/>
                <a:gd name="T10" fmla="*/ 0 w 4"/>
                <a:gd name="T11" fmla="*/ 17 h 17"/>
                <a:gd name="T12" fmla="*/ 0 w 4"/>
                <a:gd name="T13" fmla="*/ 17 h 17"/>
                <a:gd name="T14" fmla="*/ 0 w 4"/>
                <a:gd name="T15" fmla="*/ 17 h 17"/>
                <a:gd name="T16" fmla="*/ 0 w 4"/>
                <a:gd name="T17" fmla="*/ 17 h 17"/>
                <a:gd name="T18" fmla="*/ 0 w 4"/>
                <a:gd name="T19" fmla="*/ 17 h 17"/>
                <a:gd name="T20" fmla="*/ 0 w 4"/>
                <a:gd name="T21" fmla="*/ 17 h 17"/>
                <a:gd name="T22" fmla="*/ 0 w 4"/>
                <a:gd name="T23" fmla="*/ 17 h 17"/>
                <a:gd name="T24" fmla="*/ 0 w 4"/>
                <a:gd name="T25" fmla="*/ 17 h 17"/>
                <a:gd name="T26" fmla="*/ 0 w 4"/>
                <a:gd name="T27" fmla="*/ 11 h 17"/>
                <a:gd name="T28" fmla="*/ 0 w 4"/>
                <a:gd name="T29" fmla="*/ 11 h 17"/>
                <a:gd name="T30" fmla="*/ 0 w 4"/>
                <a:gd name="T31" fmla="*/ 11 h 17"/>
                <a:gd name="T32" fmla="*/ 0 w 4"/>
                <a:gd name="T33" fmla="*/ 11 h 17"/>
                <a:gd name="T34" fmla="*/ 0 w 4"/>
                <a:gd name="T35" fmla="*/ 11 h 17"/>
                <a:gd name="T36" fmla="*/ 0 w 4"/>
                <a:gd name="T37" fmla="*/ 11 h 17"/>
                <a:gd name="T38" fmla="*/ 0 w 4"/>
                <a:gd name="T39" fmla="*/ 11 h 17"/>
                <a:gd name="T40" fmla="*/ 0 w 4"/>
                <a:gd name="T41" fmla="*/ 11 h 17"/>
                <a:gd name="T42" fmla="*/ 0 w 4"/>
                <a:gd name="T43" fmla="*/ 11 h 17"/>
                <a:gd name="T44" fmla="*/ 0 w 4"/>
                <a:gd name="T45" fmla="*/ 11 h 17"/>
                <a:gd name="T46" fmla="*/ 0 w 4"/>
                <a:gd name="T47" fmla="*/ 11 h 17"/>
                <a:gd name="T48" fmla="*/ 0 w 4"/>
                <a:gd name="T49" fmla="*/ 11 h 17"/>
                <a:gd name="T50" fmla="*/ 0 w 4"/>
                <a:gd name="T51" fmla="*/ 11 h 17"/>
                <a:gd name="T52" fmla="*/ 0 w 4"/>
                <a:gd name="T53" fmla="*/ 11 h 17"/>
                <a:gd name="T54" fmla="*/ 0 w 4"/>
                <a:gd name="T55" fmla="*/ 11 h 17"/>
                <a:gd name="T56" fmla="*/ 0 w 4"/>
                <a:gd name="T57" fmla="*/ 5 h 17"/>
                <a:gd name="T58" fmla="*/ 0 w 4"/>
                <a:gd name="T59" fmla="*/ 5 h 17"/>
                <a:gd name="T60" fmla="*/ 0 w 4"/>
                <a:gd name="T61" fmla="*/ 5 h 17"/>
                <a:gd name="T62" fmla="*/ 0 w 4"/>
                <a:gd name="T63" fmla="*/ 5 h 17"/>
                <a:gd name="T64" fmla="*/ 0 w 4"/>
                <a:gd name="T65" fmla="*/ 5 h 17"/>
                <a:gd name="T66" fmla="*/ 0 w 4"/>
                <a:gd name="T67" fmla="*/ 5 h 17"/>
                <a:gd name="T68" fmla="*/ 0 w 4"/>
                <a:gd name="T69" fmla="*/ 5 h 17"/>
                <a:gd name="T70" fmla="*/ 0 w 4"/>
                <a:gd name="T71" fmla="*/ 5 h 17"/>
                <a:gd name="T72" fmla="*/ 0 w 4"/>
                <a:gd name="T73" fmla="*/ 5 h 17"/>
                <a:gd name="T74" fmla="*/ 0 w 4"/>
                <a:gd name="T75" fmla="*/ 5 h 17"/>
                <a:gd name="T76" fmla="*/ 4 w 4"/>
                <a:gd name="T77" fmla="*/ 5 h 17"/>
                <a:gd name="T78" fmla="*/ 4 w 4"/>
                <a:gd name="T79" fmla="*/ 5 h 17"/>
                <a:gd name="T80" fmla="*/ 4 w 4"/>
                <a:gd name="T81" fmla="*/ 5 h 17"/>
                <a:gd name="T82" fmla="*/ 4 w 4"/>
                <a:gd name="T83" fmla="*/ 5 h 17"/>
                <a:gd name="T84" fmla="*/ 4 w 4"/>
                <a:gd name="T85" fmla="*/ 5 h 17"/>
                <a:gd name="T86" fmla="*/ 4 w 4"/>
                <a:gd name="T87" fmla="*/ 5 h 17"/>
                <a:gd name="T88" fmla="*/ 4 w 4"/>
                <a:gd name="T89" fmla="*/ 0 h 17"/>
                <a:gd name="T90" fmla="*/ 4 w 4"/>
                <a:gd name="T91" fmla="*/ 0 h 17"/>
                <a:gd name="T92" fmla="*/ 4 w 4"/>
                <a:gd name="T93" fmla="*/ 0 h 17"/>
                <a:gd name="T94" fmla="*/ 4 w 4"/>
                <a:gd name="T95" fmla="*/ 0 h 17"/>
                <a:gd name="T96" fmla="*/ 4 w 4"/>
                <a:gd name="T97" fmla="*/ 0 h 17"/>
                <a:gd name="T98" fmla="*/ 4 w 4"/>
                <a:gd name="T99" fmla="*/ 0 h 17"/>
                <a:gd name="T100" fmla="*/ 4 w 4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7"/>
                <a:gd name="T155" fmla="*/ 4 w 4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2" name="Freeform 149"/>
            <p:cNvSpPr>
              <a:spLocks/>
            </p:cNvSpPr>
            <p:nvPr/>
          </p:nvSpPr>
          <p:spPr bwMode="auto">
            <a:xfrm>
              <a:off x="5087" y="2960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11 h 17"/>
                <a:gd name="T48" fmla="*/ 0 w 5"/>
                <a:gd name="T49" fmla="*/ 11 h 17"/>
                <a:gd name="T50" fmla="*/ 0 w 5"/>
                <a:gd name="T51" fmla="*/ 11 h 17"/>
                <a:gd name="T52" fmla="*/ 0 w 5"/>
                <a:gd name="T53" fmla="*/ 11 h 17"/>
                <a:gd name="T54" fmla="*/ 0 w 5"/>
                <a:gd name="T55" fmla="*/ 5 h 17"/>
                <a:gd name="T56" fmla="*/ 5 w 5"/>
                <a:gd name="T57" fmla="*/ 5 h 17"/>
                <a:gd name="T58" fmla="*/ 5 w 5"/>
                <a:gd name="T59" fmla="*/ 5 h 17"/>
                <a:gd name="T60" fmla="*/ 5 w 5"/>
                <a:gd name="T61" fmla="*/ 5 h 17"/>
                <a:gd name="T62" fmla="*/ 5 w 5"/>
                <a:gd name="T63" fmla="*/ 5 h 17"/>
                <a:gd name="T64" fmla="*/ 5 w 5"/>
                <a:gd name="T65" fmla="*/ 5 h 17"/>
                <a:gd name="T66" fmla="*/ 5 w 5"/>
                <a:gd name="T67" fmla="*/ 5 h 17"/>
                <a:gd name="T68" fmla="*/ 5 w 5"/>
                <a:gd name="T69" fmla="*/ 5 h 17"/>
                <a:gd name="T70" fmla="*/ 5 w 5"/>
                <a:gd name="T71" fmla="*/ 5 h 17"/>
                <a:gd name="T72" fmla="*/ 5 w 5"/>
                <a:gd name="T73" fmla="*/ 5 h 17"/>
                <a:gd name="T74" fmla="*/ 5 w 5"/>
                <a:gd name="T75" fmla="*/ 5 h 17"/>
                <a:gd name="T76" fmla="*/ 5 w 5"/>
                <a:gd name="T77" fmla="*/ 5 h 17"/>
                <a:gd name="T78" fmla="*/ 5 w 5"/>
                <a:gd name="T79" fmla="*/ 5 h 17"/>
                <a:gd name="T80" fmla="*/ 5 w 5"/>
                <a:gd name="T81" fmla="*/ 5 h 17"/>
                <a:gd name="T82" fmla="*/ 5 w 5"/>
                <a:gd name="T83" fmla="*/ 5 h 17"/>
                <a:gd name="T84" fmla="*/ 5 w 5"/>
                <a:gd name="T85" fmla="*/ 5 h 17"/>
                <a:gd name="T86" fmla="*/ 5 w 5"/>
                <a:gd name="T87" fmla="*/ 5 h 17"/>
                <a:gd name="T88" fmla="*/ 5 w 5"/>
                <a:gd name="T89" fmla="*/ 5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3" name="Freeform 150"/>
            <p:cNvSpPr>
              <a:spLocks/>
            </p:cNvSpPr>
            <p:nvPr/>
          </p:nvSpPr>
          <p:spPr bwMode="auto">
            <a:xfrm>
              <a:off x="5092" y="2948"/>
              <a:ext cx="5" cy="12"/>
            </a:xfrm>
            <a:custGeom>
              <a:avLst/>
              <a:gdLst>
                <a:gd name="T0" fmla="*/ 0 w 5"/>
                <a:gd name="T1" fmla="*/ 12 h 12"/>
                <a:gd name="T2" fmla="*/ 0 w 5"/>
                <a:gd name="T3" fmla="*/ 12 h 12"/>
                <a:gd name="T4" fmla="*/ 0 w 5"/>
                <a:gd name="T5" fmla="*/ 12 h 12"/>
                <a:gd name="T6" fmla="*/ 0 w 5"/>
                <a:gd name="T7" fmla="*/ 12 h 12"/>
                <a:gd name="T8" fmla="*/ 0 w 5"/>
                <a:gd name="T9" fmla="*/ 12 h 12"/>
                <a:gd name="T10" fmla="*/ 0 w 5"/>
                <a:gd name="T11" fmla="*/ 12 h 12"/>
                <a:gd name="T12" fmla="*/ 0 w 5"/>
                <a:gd name="T13" fmla="*/ 12 h 12"/>
                <a:gd name="T14" fmla="*/ 0 w 5"/>
                <a:gd name="T15" fmla="*/ 12 h 12"/>
                <a:gd name="T16" fmla="*/ 0 w 5"/>
                <a:gd name="T17" fmla="*/ 12 h 12"/>
                <a:gd name="T18" fmla="*/ 0 w 5"/>
                <a:gd name="T19" fmla="*/ 12 h 12"/>
                <a:gd name="T20" fmla="*/ 0 w 5"/>
                <a:gd name="T21" fmla="*/ 12 h 12"/>
                <a:gd name="T22" fmla="*/ 0 w 5"/>
                <a:gd name="T23" fmla="*/ 12 h 12"/>
                <a:gd name="T24" fmla="*/ 0 w 5"/>
                <a:gd name="T25" fmla="*/ 12 h 12"/>
                <a:gd name="T26" fmla="*/ 0 w 5"/>
                <a:gd name="T27" fmla="*/ 12 h 12"/>
                <a:gd name="T28" fmla="*/ 0 w 5"/>
                <a:gd name="T29" fmla="*/ 6 h 12"/>
                <a:gd name="T30" fmla="*/ 0 w 5"/>
                <a:gd name="T31" fmla="*/ 6 h 12"/>
                <a:gd name="T32" fmla="*/ 0 w 5"/>
                <a:gd name="T33" fmla="*/ 6 h 12"/>
                <a:gd name="T34" fmla="*/ 0 w 5"/>
                <a:gd name="T35" fmla="*/ 6 h 12"/>
                <a:gd name="T36" fmla="*/ 0 w 5"/>
                <a:gd name="T37" fmla="*/ 6 h 12"/>
                <a:gd name="T38" fmla="*/ 5 w 5"/>
                <a:gd name="T39" fmla="*/ 6 h 12"/>
                <a:gd name="T40" fmla="*/ 5 w 5"/>
                <a:gd name="T41" fmla="*/ 6 h 12"/>
                <a:gd name="T42" fmla="*/ 5 w 5"/>
                <a:gd name="T43" fmla="*/ 6 h 12"/>
                <a:gd name="T44" fmla="*/ 5 w 5"/>
                <a:gd name="T45" fmla="*/ 6 h 12"/>
                <a:gd name="T46" fmla="*/ 5 w 5"/>
                <a:gd name="T47" fmla="*/ 6 h 12"/>
                <a:gd name="T48" fmla="*/ 5 w 5"/>
                <a:gd name="T49" fmla="*/ 6 h 12"/>
                <a:gd name="T50" fmla="*/ 5 w 5"/>
                <a:gd name="T51" fmla="*/ 6 h 12"/>
                <a:gd name="T52" fmla="*/ 5 w 5"/>
                <a:gd name="T53" fmla="*/ 6 h 12"/>
                <a:gd name="T54" fmla="*/ 5 w 5"/>
                <a:gd name="T55" fmla="*/ 6 h 12"/>
                <a:gd name="T56" fmla="*/ 5 w 5"/>
                <a:gd name="T57" fmla="*/ 6 h 12"/>
                <a:gd name="T58" fmla="*/ 5 w 5"/>
                <a:gd name="T59" fmla="*/ 6 h 12"/>
                <a:gd name="T60" fmla="*/ 5 w 5"/>
                <a:gd name="T61" fmla="*/ 6 h 12"/>
                <a:gd name="T62" fmla="*/ 5 w 5"/>
                <a:gd name="T63" fmla="*/ 6 h 12"/>
                <a:gd name="T64" fmla="*/ 5 w 5"/>
                <a:gd name="T65" fmla="*/ 6 h 12"/>
                <a:gd name="T66" fmla="*/ 5 w 5"/>
                <a:gd name="T67" fmla="*/ 6 h 12"/>
                <a:gd name="T68" fmla="*/ 5 w 5"/>
                <a:gd name="T69" fmla="*/ 0 h 12"/>
                <a:gd name="T70" fmla="*/ 5 w 5"/>
                <a:gd name="T71" fmla="*/ 0 h 12"/>
                <a:gd name="T72" fmla="*/ 5 w 5"/>
                <a:gd name="T73" fmla="*/ 0 h 12"/>
                <a:gd name="T74" fmla="*/ 5 w 5"/>
                <a:gd name="T75" fmla="*/ 0 h 12"/>
                <a:gd name="T76" fmla="*/ 5 w 5"/>
                <a:gd name="T77" fmla="*/ 0 h 12"/>
                <a:gd name="T78" fmla="*/ 5 w 5"/>
                <a:gd name="T79" fmla="*/ 0 h 12"/>
                <a:gd name="T80" fmla="*/ 5 w 5"/>
                <a:gd name="T81" fmla="*/ 0 h 12"/>
                <a:gd name="T82" fmla="*/ 5 w 5"/>
                <a:gd name="T83" fmla="*/ 0 h 12"/>
                <a:gd name="T84" fmla="*/ 5 w 5"/>
                <a:gd name="T85" fmla="*/ 0 h 12"/>
                <a:gd name="T86" fmla="*/ 5 w 5"/>
                <a:gd name="T87" fmla="*/ 0 h 12"/>
                <a:gd name="T88" fmla="*/ 5 w 5"/>
                <a:gd name="T89" fmla="*/ 0 h 12"/>
                <a:gd name="T90" fmla="*/ 5 w 5"/>
                <a:gd name="T91" fmla="*/ 0 h 12"/>
                <a:gd name="T92" fmla="*/ 5 w 5"/>
                <a:gd name="T93" fmla="*/ 0 h 12"/>
                <a:gd name="T94" fmla="*/ 5 w 5"/>
                <a:gd name="T95" fmla="*/ 0 h 12"/>
                <a:gd name="T96" fmla="*/ 5 w 5"/>
                <a:gd name="T97" fmla="*/ 0 h 12"/>
                <a:gd name="T98" fmla="*/ 5 w 5"/>
                <a:gd name="T99" fmla="*/ 0 h 12"/>
                <a:gd name="T100" fmla="*/ 5 w 5"/>
                <a:gd name="T101" fmla="*/ 0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2"/>
                <a:gd name="T155" fmla="*/ 5 w 5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2">
                  <a:moveTo>
                    <a:pt x="0" y="12"/>
                  </a:moveTo>
                  <a:lnTo>
                    <a:pt x="0" y="12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4" name="Freeform 151"/>
            <p:cNvSpPr>
              <a:spLocks/>
            </p:cNvSpPr>
            <p:nvPr/>
          </p:nvSpPr>
          <p:spPr bwMode="auto">
            <a:xfrm>
              <a:off x="5097" y="2937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0 w 9"/>
                <a:gd name="T3" fmla="*/ 11 h 11"/>
                <a:gd name="T4" fmla="*/ 0 w 9"/>
                <a:gd name="T5" fmla="*/ 11 h 11"/>
                <a:gd name="T6" fmla="*/ 0 w 9"/>
                <a:gd name="T7" fmla="*/ 11 h 11"/>
                <a:gd name="T8" fmla="*/ 0 w 9"/>
                <a:gd name="T9" fmla="*/ 11 h 11"/>
                <a:gd name="T10" fmla="*/ 0 w 9"/>
                <a:gd name="T11" fmla="*/ 11 h 11"/>
                <a:gd name="T12" fmla="*/ 0 w 9"/>
                <a:gd name="T13" fmla="*/ 6 h 11"/>
                <a:gd name="T14" fmla="*/ 0 w 9"/>
                <a:gd name="T15" fmla="*/ 6 h 11"/>
                <a:gd name="T16" fmla="*/ 0 w 9"/>
                <a:gd name="T17" fmla="*/ 6 h 11"/>
                <a:gd name="T18" fmla="*/ 5 w 9"/>
                <a:gd name="T19" fmla="*/ 6 h 11"/>
                <a:gd name="T20" fmla="*/ 5 w 9"/>
                <a:gd name="T21" fmla="*/ 6 h 11"/>
                <a:gd name="T22" fmla="*/ 5 w 9"/>
                <a:gd name="T23" fmla="*/ 6 h 11"/>
                <a:gd name="T24" fmla="*/ 5 w 9"/>
                <a:gd name="T25" fmla="*/ 6 h 11"/>
                <a:gd name="T26" fmla="*/ 5 w 9"/>
                <a:gd name="T27" fmla="*/ 6 h 11"/>
                <a:gd name="T28" fmla="*/ 5 w 9"/>
                <a:gd name="T29" fmla="*/ 6 h 11"/>
                <a:gd name="T30" fmla="*/ 5 w 9"/>
                <a:gd name="T31" fmla="*/ 6 h 11"/>
                <a:gd name="T32" fmla="*/ 5 w 9"/>
                <a:gd name="T33" fmla="*/ 6 h 11"/>
                <a:gd name="T34" fmla="*/ 5 w 9"/>
                <a:gd name="T35" fmla="*/ 6 h 11"/>
                <a:gd name="T36" fmla="*/ 5 w 9"/>
                <a:gd name="T37" fmla="*/ 6 h 11"/>
                <a:gd name="T38" fmla="*/ 5 w 9"/>
                <a:gd name="T39" fmla="*/ 6 h 11"/>
                <a:gd name="T40" fmla="*/ 5 w 9"/>
                <a:gd name="T41" fmla="*/ 6 h 11"/>
                <a:gd name="T42" fmla="*/ 5 w 9"/>
                <a:gd name="T43" fmla="*/ 6 h 11"/>
                <a:gd name="T44" fmla="*/ 5 w 9"/>
                <a:gd name="T45" fmla="*/ 6 h 11"/>
                <a:gd name="T46" fmla="*/ 5 w 9"/>
                <a:gd name="T47" fmla="*/ 6 h 11"/>
                <a:gd name="T48" fmla="*/ 5 w 9"/>
                <a:gd name="T49" fmla="*/ 6 h 11"/>
                <a:gd name="T50" fmla="*/ 5 w 9"/>
                <a:gd name="T51" fmla="*/ 6 h 11"/>
                <a:gd name="T52" fmla="*/ 5 w 9"/>
                <a:gd name="T53" fmla="*/ 6 h 11"/>
                <a:gd name="T54" fmla="*/ 5 w 9"/>
                <a:gd name="T55" fmla="*/ 6 h 11"/>
                <a:gd name="T56" fmla="*/ 5 w 9"/>
                <a:gd name="T57" fmla="*/ 6 h 11"/>
                <a:gd name="T58" fmla="*/ 5 w 9"/>
                <a:gd name="T59" fmla="*/ 0 h 11"/>
                <a:gd name="T60" fmla="*/ 5 w 9"/>
                <a:gd name="T61" fmla="*/ 0 h 11"/>
                <a:gd name="T62" fmla="*/ 5 w 9"/>
                <a:gd name="T63" fmla="*/ 0 h 11"/>
                <a:gd name="T64" fmla="*/ 5 w 9"/>
                <a:gd name="T65" fmla="*/ 0 h 11"/>
                <a:gd name="T66" fmla="*/ 5 w 9"/>
                <a:gd name="T67" fmla="*/ 0 h 11"/>
                <a:gd name="T68" fmla="*/ 5 w 9"/>
                <a:gd name="T69" fmla="*/ 0 h 11"/>
                <a:gd name="T70" fmla="*/ 5 w 9"/>
                <a:gd name="T71" fmla="*/ 0 h 11"/>
                <a:gd name="T72" fmla="*/ 5 w 9"/>
                <a:gd name="T73" fmla="*/ 0 h 11"/>
                <a:gd name="T74" fmla="*/ 5 w 9"/>
                <a:gd name="T75" fmla="*/ 0 h 11"/>
                <a:gd name="T76" fmla="*/ 5 w 9"/>
                <a:gd name="T77" fmla="*/ 0 h 11"/>
                <a:gd name="T78" fmla="*/ 5 w 9"/>
                <a:gd name="T79" fmla="*/ 0 h 11"/>
                <a:gd name="T80" fmla="*/ 5 w 9"/>
                <a:gd name="T81" fmla="*/ 0 h 11"/>
                <a:gd name="T82" fmla="*/ 5 w 9"/>
                <a:gd name="T83" fmla="*/ 0 h 11"/>
                <a:gd name="T84" fmla="*/ 5 w 9"/>
                <a:gd name="T85" fmla="*/ 0 h 11"/>
                <a:gd name="T86" fmla="*/ 5 w 9"/>
                <a:gd name="T87" fmla="*/ 0 h 11"/>
                <a:gd name="T88" fmla="*/ 5 w 9"/>
                <a:gd name="T89" fmla="*/ 0 h 11"/>
                <a:gd name="T90" fmla="*/ 5 w 9"/>
                <a:gd name="T91" fmla="*/ 0 h 11"/>
                <a:gd name="T92" fmla="*/ 5 w 9"/>
                <a:gd name="T93" fmla="*/ 0 h 11"/>
                <a:gd name="T94" fmla="*/ 5 w 9"/>
                <a:gd name="T95" fmla="*/ 0 h 11"/>
                <a:gd name="T96" fmla="*/ 5 w 9"/>
                <a:gd name="T97" fmla="*/ 0 h 11"/>
                <a:gd name="T98" fmla="*/ 5 w 9"/>
                <a:gd name="T99" fmla="*/ 0 h 11"/>
                <a:gd name="T100" fmla="*/ 9 w 9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1"/>
                <a:gd name="T155" fmla="*/ 9 w 9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5" name="Freeform 152"/>
            <p:cNvSpPr>
              <a:spLocks/>
            </p:cNvSpPr>
            <p:nvPr/>
          </p:nvSpPr>
          <p:spPr bwMode="auto">
            <a:xfrm>
              <a:off x="5106" y="2926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11 h 11"/>
                <a:gd name="T8" fmla="*/ 0 w 5"/>
                <a:gd name="T9" fmla="*/ 11 h 11"/>
                <a:gd name="T10" fmla="*/ 0 w 5"/>
                <a:gd name="T11" fmla="*/ 11 h 11"/>
                <a:gd name="T12" fmla="*/ 0 w 5"/>
                <a:gd name="T13" fmla="*/ 5 h 11"/>
                <a:gd name="T14" fmla="*/ 0 w 5"/>
                <a:gd name="T15" fmla="*/ 5 h 11"/>
                <a:gd name="T16" fmla="*/ 0 w 5"/>
                <a:gd name="T17" fmla="*/ 5 h 11"/>
                <a:gd name="T18" fmla="*/ 0 w 5"/>
                <a:gd name="T19" fmla="*/ 5 h 11"/>
                <a:gd name="T20" fmla="*/ 0 w 5"/>
                <a:gd name="T21" fmla="*/ 5 h 11"/>
                <a:gd name="T22" fmla="*/ 0 w 5"/>
                <a:gd name="T23" fmla="*/ 5 h 11"/>
                <a:gd name="T24" fmla="*/ 0 w 5"/>
                <a:gd name="T25" fmla="*/ 5 h 11"/>
                <a:gd name="T26" fmla="*/ 0 w 5"/>
                <a:gd name="T27" fmla="*/ 5 h 11"/>
                <a:gd name="T28" fmla="*/ 0 w 5"/>
                <a:gd name="T29" fmla="*/ 5 h 11"/>
                <a:gd name="T30" fmla="*/ 0 w 5"/>
                <a:gd name="T31" fmla="*/ 5 h 11"/>
                <a:gd name="T32" fmla="*/ 0 w 5"/>
                <a:gd name="T33" fmla="*/ 5 h 11"/>
                <a:gd name="T34" fmla="*/ 0 w 5"/>
                <a:gd name="T35" fmla="*/ 5 h 11"/>
                <a:gd name="T36" fmla="*/ 0 w 5"/>
                <a:gd name="T37" fmla="*/ 5 h 11"/>
                <a:gd name="T38" fmla="*/ 0 w 5"/>
                <a:gd name="T39" fmla="*/ 5 h 11"/>
                <a:gd name="T40" fmla="*/ 0 w 5"/>
                <a:gd name="T41" fmla="*/ 5 h 11"/>
                <a:gd name="T42" fmla="*/ 0 w 5"/>
                <a:gd name="T43" fmla="*/ 5 h 11"/>
                <a:gd name="T44" fmla="*/ 0 w 5"/>
                <a:gd name="T45" fmla="*/ 5 h 11"/>
                <a:gd name="T46" fmla="*/ 0 w 5"/>
                <a:gd name="T47" fmla="*/ 5 h 11"/>
                <a:gd name="T48" fmla="*/ 0 w 5"/>
                <a:gd name="T49" fmla="*/ 5 h 11"/>
                <a:gd name="T50" fmla="*/ 0 w 5"/>
                <a:gd name="T51" fmla="*/ 5 h 11"/>
                <a:gd name="T52" fmla="*/ 0 w 5"/>
                <a:gd name="T53" fmla="*/ 5 h 11"/>
                <a:gd name="T54" fmla="*/ 0 w 5"/>
                <a:gd name="T55" fmla="*/ 5 h 11"/>
                <a:gd name="T56" fmla="*/ 0 w 5"/>
                <a:gd name="T57" fmla="*/ 5 h 11"/>
                <a:gd name="T58" fmla="*/ 0 w 5"/>
                <a:gd name="T59" fmla="*/ 5 h 11"/>
                <a:gd name="T60" fmla="*/ 0 w 5"/>
                <a:gd name="T61" fmla="*/ 5 h 11"/>
                <a:gd name="T62" fmla="*/ 0 w 5"/>
                <a:gd name="T63" fmla="*/ 5 h 11"/>
                <a:gd name="T64" fmla="*/ 0 w 5"/>
                <a:gd name="T65" fmla="*/ 5 h 11"/>
                <a:gd name="T66" fmla="*/ 0 w 5"/>
                <a:gd name="T67" fmla="*/ 5 h 11"/>
                <a:gd name="T68" fmla="*/ 0 w 5"/>
                <a:gd name="T69" fmla="*/ 5 h 11"/>
                <a:gd name="T70" fmla="*/ 0 w 5"/>
                <a:gd name="T71" fmla="*/ 5 h 11"/>
                <a:gd name="T72" fmla="*/ 0 w 5"/>
                <a:gd name="T73" fmla="*/ 5 h 11"/>
                <a:gd name="T74" fmla="*/ 0 w 5"/>
                <a:gd name="T75" fmla="*/ 5 h 11"/>
                <a:gd name="T76" fmla="*/ 0 w 5"/>
                <a:gd name="T77" fmla="*/ 0 h 11"/>
                <a:gd name="T78" fmla="*/ 0 w 5"/>
                <a:gd name="T79" fmla="*/ 0 h 11"/>
                <a:gd name="T80" fmla="*/ 5 w 5"/>
                <a:gd name="T81" fmla="*/ 0 h 11"/>
                <a:gd name="T82" fmla="*/ 5 w 5"/>
                <a:gd name="T83" fmla="*/ 0 h 11"/>
                <a:gd name="T84" fmla="*/ 5 w 5"/>
                <a:gd name="T85" fmla="*/ 0 h 11"/>
                <a:gd name="T86" fmla="*/ 5 w 5"/>
                <a:gd name="T87" fmla="*/ 0 h 11"/>
                <a:gd name="T88" fmla="*/ 5 w 5"/>
                <a:gd name="T89" fmla="*/ 0 h 11"/>
                <a:gd name="T90" fmla="*/ 5 w 5"/>
                <a:gd name="T91" fmla="*/ 0 h 11"/>
                <a:gd name="T92" fmla="*/ 5 w 5"/>
                <a:gd name="T93" fmla="*/ 0 h 11"/>
                <a:gd name="T94" fmla="*/ 5 w 5"/>
                <a:gd name="T95" fmla="*/ 0 h 11"/>
                <a:gd name="T96" fmla="*/ 5 w 5"/>
                <a:gd name="T97" fmla="*/ 0 h 11"/>
                <a:gd name="T98" fmla="*/ 5 w 5"/>
                <a:gd name="T99" fmla="*/ 0 h 11"/>
                <a:gd name="T100" fmla="*/ 5 w 5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6" name="Freeform 153"/>
            <p:cNvSpPr>
              <a:spLocks/>
            </p:cNvSpPr>
            <p:nvPr/>
          </p:nvSpPr>
          <p:spPr bwMode="auto">
            <a:xfrm>
              <a:off x="5111" y="2920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0 w 5"/>
                <a:gd name="T33" fmla="*/ 6 h 6"/>
                <a:gd name="T34" fmla="*/ 0 w 5"/>
                <a:gd name="T35" fmla="*/ 6 h 6"/>
                <a:gd name="T36" fmla="*/ 0 w 5"/>
                <a:gd name="T37" fmla="*/ 6 h 6"/>
                <a:gd name="T38" fmla="*/ 0 w 5"/>
                <a:gd name="T39" fmla="*/ 6 h 6"/>
                <a:gd name="T40" fmla="*/ 0 w 5"/>
                <a:gd name="T41" fmla="*/ 6 h 6"/>
                <a:gd name="T42" fmla="*/ 0 w 5"/>
                <a:gd name="T43" fmla="*/ 6 h 6"/>
                <a:gd name="T44" fmla="*/ 0 w 5"/>
                <a:gd name="T45" fmla="*/ 6 h 6"/>
                <a:gd name="T46" fmla="*/ 0 w 5"/>
                <a:gd name="T47" fmla="*/ 6 h 6"/>
                <a:gd name="T48" fmla="*/ 0 w 5"/>
                <a:gd name="T49" fmla="*/ 6 h 6"/>
                <a:gd name="T50" fmla="*/ 0 w 5"/>
                <a:gd name="T51" fmla="*/ 6 h 6"/>
                <a:gd name="T52" fmla="*/ 0 w 5"/>
                <a:gd name="T53" fmla="*/ 6 h 6"/>
                <a:gd name="T54" fmla="*/ 0 w 5"/>
                <a:gd name="T55" fmla="*/ 6 h 6"/>
                <a:gd name="T56" fmla="*/ 0 w 5"/>
                <a:gd name="T57" fmla="*/ 6 h 6"/>
                <a:gd name="T58" fmla="*/ 0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6"/>
                <a:gd name="T152" fmla="*/ 5 w 5"/>
                <a:gd name="T153" fmla="*/ 6 h 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7" name="Freeform 154"/>
            <p:cNvSpPr>
              <a:spLocks/>
            </p:cNvSpPr>
            <p:nvPr/>
          </p:nvSpPr>
          <p:spPr bwMode="auto">
            <a:xfrm>
              <a:off x="5116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5 w 5"/>
                <a:gd name="T99" fmla="*/ 0 h 1"/>
                <a:gd name="T100" fmla="*/ 5 w 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"/>
                <a:gd name="T155" fmla="*/ 5 w 5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8" name="Freeform 155"/>
            <p:cNvSpPr>
              <a:spLocks/>
            </p:cNvSpPr>
            <p:nvPr/>
          </p:nvSpPr>
          <p:spPr bwMode="auto">
            <a:xfrm>
              <a:off x="5121" y="2920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0 w 4"/>
                <a:gd name="T11" fmla="*/ 0 h 1"/>
                <a:gd name="T12" fmla="*/ 0 w 4"/>
                <a:gd name="T13" fmla="*/ 0 h 1"/>
                <a:gd name="T14" fmla="*/ 0 w 4"/>
                <a:gd name="T15" fmla="*/ 0 h 1"/>
                <a:gd name="T16" fmla="*/ 0 w 4"/>
                <a:gd name="T17" fmla="*/ 0 h 1"/>
                <a:gd name="T18" fmla="*/ 0 w 4"/>
                <a:gd name="T19" fmla="*/ 0 h 1"/>
                <a:gd name="T20" fmla="*/ 0 w 4"/>
                <a:gd name="T21" fmla="*/ 0 h 1"/>
                <a:gd name="T22" fmla="*/ 0 w 4"/>
                <a:gd name="T23" fmla="*/ 0 h 1"/>
                <a:gd name="T24" fmla="*/ 4 w 4"/>
                <a:gd name="T25" fmla="*/ 0 h 1"/>
                <a:gd name="T26" fmla="*/ 4 w 4"/>
                <a:gd name="T27" fmla="*/ 0 h 1"/>
                <a:gd name="T28" fmla="*/ 4 w 4"/>
                <a:gd name="T29" fmla="*/ 0 h 1"/>
                <a:gd name="T30" fmla="*/ 4 w 4"/>
                <a:gd name="T31" fmla="*/ 0 h 1"/>
                <a:gd name="T32" fmla="*/ 4 w 4"/>
                <a:gd name="T33" fmla="*/ 0 h 1"/>
                <a:gd name="T34" fmla="*/ 4 w 4"/>
                <a:gd name="T35" fmla="*/ 0 h 1"/>
                <a:gd name="T36" fmla="*/ 4 w 4"/>
                <a:gd name="T37" fmla="*/ 0 h 1"/>
                <a:gd name="T38" fmla="*/ 4 w 4"/>
                <a:gd name="T39" fmla="*/ 0 h 1"/>
                <a:gd name="T40" fmla="*/ 4 w 4"/>
                <a:gd name="T41" fmla="*/ 0 h 1"/>
                <a:gd name="T42" fmla="*/ 4 w 4"/>
                <a:gd name="T43" fmla="*/ 0 h 1"/>
                <a:gd name="T44" fmla="*/ 4 w 4"/>
                <a:gd name="T45" fmla="*/ 0 h 1"/>
                <a:gd name="T46" fmla="*/ 4 w 4"/>
                <a:gd name="T47" fmla="*/ 0 h 1"/>
                <a:gd name="T48" fmla="*/ 4 w 4"/>
                <a:gd name="T49" fmla="*/ 0 h 1"/>
                <a:gd name="T50" fmla="*/ 4 w 4"/>
                <a:gd name="T51" fmla="*/ 0 h 1"/>
                <a:gd name="T52" fmla="*/ 4 w 4"/>
                <a:gd name="T53" fmla="*/ 0 h 1"/>
                <a:gd name="T54" fmla="*/ 4 w 4"/>
                <a:gd name="T55" fmla="*/ 0 h 1"/>
                <a:gd name="T56" fmla="*/ 4 w 4"/>
                <a:gd name="T57" fmla="*/ 0 h 1"/>
                <a:gd name="T58" fmla="*/ 4 w 4"/>
                <a:gd name="T59" fmla="*/ 0 h 1"/>
                <a:gd name="T60" fmla="*/ 4 w 4"/>
                <a:gd name="T61" fmla="*/ 0 h 1"/>
                <a:gd name="T62" fmla="*/ 4 w 4"/>
                <a:gd name="T63" fmla="*/ 0 h 1"/>
                <a:gd name="T64" fmla="*/ 4 w 4"/>
                <a:gd name="T65" fmla="*/ 0 h 1"/>
                <a:gd name="T66" fmla="*/ 4 w 4"/>
                <a:gd name="T67" fmla="*/ 0 h 1"/>
                <a:gd name="T68" fmla="*/ 4 w 4"/>
                <a:gd name="T69" fmla="*/ 0 h 1"/>
                <a:gd name="T70" fmla="*/ 4 w 4"/>
                <a:gd name="T71" fmla="*/ 0 h 1"/>
                <a:gd name="T72" fmla="*/ 4 w 4"/>
                <a:gd name="T73" fmla="*/ 0 h 1"/>
                <a:gd name="T74" fmla="*/ 4 w 4"/>
                <a:gd name="T75" fmla="*/ 0 h 1"/>
                <a:gd name="T76" fmla="*/ 4 w 4"/>
                <a:gd name="T77" fmla="*/ 0 h 1"/>
                <a:gd name="T78" fmla="*/ 4 w 4"/>
                <a:gd name="T79" fmla="*/ 0 h 1"/>
                <a:gd name="T80" fmla="*/ 4 w 4"/>
                <a:gd name="T81" fmla="*/ 0 h 1"/>
                <a:gd name="T82" fmla="*/ 4 w 4"/>
                <a:gd name="T83" fmla="*/ 0 h 1"/>
                <a:gd name="T84" fmla="*/ 4 w 4"/>
                <a:gd name="T85" fmla="*/ 0 h 1"/>
                <a:gd name="T86" fmla="*/ 4 w 4"/>
                <a:gd name="T87" fmla="*/ 0 h 1"/>
                <a:gd name="T88" fmla="*/ 4 w 4"/>
                <a:gd name="T89" fmla="*/ 0 h 1"/>
                <a:gd name="T90" fmla="*/ 4 w 4"/>
                <a:gd name="T91" fmla="*/ 0 h 1"/>
                <a:gd name="T92" fmla="*/ 4 w 4"/>
                <a:gd name="T93" fmla="*/ 0 h 1"/>
                <a:gd name="T94" fmla="*/ 4 w 4"/>
                <a:gd name="T95" fmla="*/ 0 h 1"/>
                <a:gd name="T96" fmla="*/ 4 w 4"/>
                <a:gd name="T97" fmla="*/ 0 h 1"/>
                <a:gd name="T98" fmla="*/ 4 w 4"/>
                <a:gd name="T99" fmla="*/ 0 h 1"/>
                <a:gd name="T100" fmla="*/ 4 w 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"/>
                <a:gd name="T155" fmla="*/ 4 w 4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39" name="Freeform 156"/>
            <p:cNvSpPr>
              <a:spLocks/>
            </p:cNvSpPr>
            <p:nvPr/>
          </p:nvSpPr>
          <p:spPr bwMode="auto">
            <a:xfrm>
              <a:off x="5125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0 w 5"/>
                <a:gd name="T43" fmla="*/ 0 h 1"/>
                <a:gd name="T44" fmla="*/ 0 w 5"/>
                <a:gd name="T45" fmla="*/ 0 h 1"/>
                <a:gd name="T46" fmla="*/ 0 w 5"/>
                <a:gd name="T47" fmla="*/ 0 h 1"/>
                <a:gd name="T48" fmla="*/ 0 w 5"/>
                <a:gd name="T49" fmla="*/ 0 h 1"/>
                <a:gd name="T50" fmla="*/ 0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"/>
                <a:gd name="T145" fmla="*/ 0 h 1"/>
                <a:gd name="T146" fmla="*/ 5 w 5"/>
                <a:gd name="T147" fmla="*/ 1 h 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0" name="Freeform 157"/>
            <p:cNvSpPr>
              <a:spLocks/>
            </p:cNvSpPr>
            <p:nvPr/>
          </p:nvSpPr>
          <p:spPr bwMode="auto">
            <a:xfrm>
              <a:off x="5130" y="2920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5 w 5"/>
                <a:gd name="T39" fmla="*/ 0 h 6"/>
                <a:gd name="T40" fmla="*/ 5 w 5"/>
                <a:gd name="T41" fmla="*/ 0 h 6"/>
                <a:gd name="T42" fmla="*/ 5 w 5"/>
                <a:gd name="T43" fmla="*/ 0 h 6"/>
                <a:gd name="T44" fmla="*/ 5 w 5"/>
                <a:gd name="T45" fmla="*/ 0 h 6"/>
                <a:gd name="T46" fmla="*/ 5 w 5"/>
                <a:gd name="T47" fmla="*/ 0 h 6"/>
                <a:gd name="T48" fmla="*/ 5 w 5"/>
                <a:gd name="T49" fmla="*/ 0 h 6"/>
                <a:gd name="T50" fmla="*/ 5 w 5"/>
                <a:gd name="T51" fmla="*/ 0 h 6"/>
                <a:gd name="T52" fmla="*/ 5 w 5"/>
                <a:gd name="T53" fmla="*/ 0 h 6"/>
                <a:gd name="T54" fmla="*/ 5 w 5"/>
                <a:gd name="T55" fmla="*/ 0 h 6"/>
                <a:gd name="T56" fmla="*/ 5 w 5"/>
                <a:gd name="T57" fmla="*/ 0 h 6"/>
                <a:gd name="T58" fmla="*/ 5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6"/>
                <a:gd name="T152" fmla="*/ 5 w 5"/>
                <a:gd name="T153" fmla="*/ 6 h 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1" name="Freeform 158"/>
            <p:cNvSpPr>
              <a:spLocks/>
            </p:cNvSpPr>
            <p:nvPr/>
          </p:nvSpPr>
          <p:spPr bwMode="auto">
            <a:xfrm>
              <a:off x="5135" y="2926"/>
              <a:ext cx="5" cy="5"/>
            </a:xfrm>
            <a:custGeom>
              <a:avLst/>
              <a:gdLst>
                <a:gd name="T0" fmla="*/ 0 w 5"/>
                <a:gd name="T1" fmla="*/ 0 h 5"/>
                <a:gd name="T2" fmla="*/ 0 w 5"/>
                <a:gd name="T3" fmla="*/ 0 h 5"/>
                <a:gd name="T4" fmla="*/ 0 w 5"/>
                <a:gd name="T5" fmla="*/ 0 h 5"/>
                <a:gd name="T6" fmla="*/ 0 w 5"/>
                <a:gd name="T7" fmla="*/ 0 h 5"/>
                <a:gd name="T8" fmla="*/ 0 w 5"/>
                <a:gd name="T9" fmla="*/ 0 h 5"/>
                <a:gd name="T10" fmla="*/ 0 w 5"/>
                <a:gd name="T11" fmla="*/ 0 h 5"/>
                <a:gd name="T12" fmla="*/ 0 w 5"/>
                <a:gd name="T13" fmla="*/ 0 h 5"/>
                <a:gd name="T14" fmla="*/ 0 w 5"/>
                <a:gd name="T15" fmla="*/ 0 h 5"/>
                <a:gd name="T16" fmla="*/ 0 w 5"/>
                <a:gd name="T17" fmla="*/ 0 h 5"/>
                <a:gd name="T18" fmla="*/ 0 w 5"/>
                <a:gd name="T19" fmla="*/ 0 h 5"/>
                <a:gd name="T20" fmla="*/ 5 w 5"/>
                <a:gd name="T21" fmla="*/ 0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  <a:gd name="T36" fmla="*/ 5 w 5"/>
                <a:gd name="T37" fmla="*/ 0 h 5"/>
                <a:gd name="T38" fmla="*/ 5 w 5"/>
                <a:gd name="T39" fmla="*/ 0 h 5"/>
                <a:gd name="T40" fmla="*/ 5 w 5"/>
                <a:gd name="T41" fmla="*/ 0 h 5"/>
                <a:gd name="T42" fmla="*/ 5 w 5"/>
                <a:gd name="T43" fmla="*/ 0 h 5"/>
                <a:gd name="T44" fmla="*/ 5 w 5"/>
                <a:gd name="T45" fmla="*/ 0 h 5"/>
                <a:gd name="T46" fmla="*/ 5 w 5"/>
                <a:gd name="T47" fmla="*/ 0 h 5"/>
                <a:gd name="T48" fmla="*/ 5 w 5"/>
                <a:gd name="T49" fmla="*/ 0 h 5"/>
                <a:gd name="T50" fmla="*/ 5 w 5"/>
                <a:gd name="T51" fmla="*/ 0 h 5"/>
                <a:gd name="T52" fmla="*/ 5 w 5"/>
                <a:gd name="T53" fmla="*/ 0 h 5"/>
                <a:gd name="T54" fmla="*/ 5 w 5"/>
                <a:gd name="T55" fmla="*/ 0 h 5"/>
                <a:gd name="T56" fmla="*/ 5 w 5"/>
                <a:gd name="T57" fmla="*/ 0 h 5"/>
                <a:gd name="T58" fmla="*/ 5 w 5"/>
                <a:gd name="T59" fmla="*/ 0 h 5"/>
                <a:gd name="T60" fmla="*/ 5 w 5"/>
                <a:gd name="T61" fmla="*/ 0 h 5"/>
                <a:gd name="T62" fmla="*/ 5 w 5"/>
                <a:gd name="T63" fmla="*/ 0 h 5"/>
                <a:gd name="T64" fmla="*/ 5 w 5"/>
                <a:gd name="T65" fmla="*/ 0 h 5"/>
                <a:gd name="T66" fmla="*/ 5 w 5"/>
                <a:gd name="T67" fmla="*/ 0 h 5"/>
                <a:gd name="T68" fmla="*/ 5 w 5"/>
                <a:gd name="T69" fmla="*/ 0 h 5"/>
                <a:gd name="T70" fmla="*/ 5 w 5"/>
                <a:gd name="T71" fmla="*/ 0 h 5"/>
                <a:gd name="T72" fmla="*/ 5 w 5"/>
                <a:gd name="T73" fmla="*/ 5 h 5"/>
                <a:gd name="T74" fmla="*/ 5 w 5"/>
                <a:gd name="T75" fmla="*/ 5 h 5"/>
                <a:gd name="T76" fmla="*/ 5 w 5"/>
                <a:gd name="T77" fmla="*/ 5 h 5"/>
                <a:gd name="T78" fmla="*/ 5 w 5"/>
                <a:gd name="T79" fmla="*/ 5 h 5"/>
                <a:gd name="T80" fmla="*/ 5 w 5"/>
                <a:gd name="T81" fmla="*/ 5 h 5"/>
                <a:gd name="T82" fmla="*/ 5 w 5"/>
                <a:gd name="T83" fmla="*/ 5 h 5"/>
                <a:gd name="T84" fmla="*/ 5 w 5"/>
                <a:gd name="T85" fmla="*/ 5 h 5"/>
                <a:gd name="T86" fmla="*/ 5 w 5"/>
                <a:gd name="T87" fmla="*/ 5 h 5"/>
                <a:gd name="T88" fmla="*/ 5 w 5"/>
                <a:gd name="T89" fmla="*/ 5 h 5"/>
                <a:gd name="T90" fmla="*/ 5 w 5"/>
                <a:gd name="T91" fmla="*/ 5 h 5"/>
                <a:gd name="T92" fmla="*/ 5 w 5"/>
                <a:gd name="T93" fmla="*/ 5 h 5"/>
                <a:gd name="T94" fmla="*/ 5 w 5"/>
                <a:gd name="T95" fmla="*/ 5 h 5"/>
                <a:gd name="T96" fmla="*/ 5 w 5"/>
                <a:gd name="T97" fmla="*/ 5 h 5"/>
                <a:gd name="T98" fmla="*/ 5 w 5"/>
                <a:gd name="T99" fmla="*/ 5 h 5"/>
                <a:gd name="T100" fmla="*/ 5 w 5"/>
                <a:gd name="T101" fmla="*/ 5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5"/>
                <a:gd name="T155" fmla="*/ 5 w 5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2" name="Freeform 159"/>
            <p:cNvSpPr>
              <a:spLocks/>
            </p:cNvSpPr>
            <p:nvPr/>
          </p:nvSpPr>
          <p:spPr bwMode="auto">
            <a:xfrm>
              <a:off x="5140" y="2931"/>
              <a:ext cx="9" cy="12"/>
            </a:xfrm>
            <a:custGeom>
              <a:avLst/>
              <a:gdLst>
                <a:gd name="T0" fmla="*/ 0 w 9"/>
                <a:gd name="T1" fmla="*/ 0 h 12"/>
                <a:gd name="T2" fmla="*/ 4 w 9"/>
                <a:gd name="T3" fmla="*/ 0 h 12"/>
                <a:gd name="T4" fmla="*/ 4 w 9"/>
                <a:gd name="T5" fmla="*/ 0 h 12"/>
                <a:gd name="T6" fmla="*/ 4 w 9"/>
                <a:gd name="T7" fmla="*/ 0 h 12"/>
                <a:gd name="T8" fmla="*/ 4 w 9"/>
                <a:gd name="T9" fmla="*/ 0 h 12"/>
                <a:gd name="T10" fmla="*/ 4 w 9"/>
                <a:gd name="T11" fmla="*/ 0 h 12"/>
                <a:gd name="T12" fmla="*/ 4 w 9"/>
                <a:gd name="T13" fmla="*/ 0 h 12"/>
                <a:gd name="T14" fmla="*/ 4 w 9"/>
                <a:gd name="T15" fmla="*/ 0 h 12"/>
                <a:gd name="T16" fmla="*/ 4 w 9"/>
                <a:gd name="T17" fmla="*/ 0 h 12"/>
                <a:gd name="T18" fmla="*/ 4 w 9"/>
                <a:gd name="T19" fmla="*/ 0 h 12"/>
                <a:gd name="T20" fmla="*/ 4 w 9"/>
                <a:gd name="T21" fmla="*/ 0 h 12"/>
                <a:gd name="T22" fmla="*/ 4 w 9"/>
                <a:gd name="T23" fmla="*/ 0 h 12"/>
                <a:gd name="T24" fmla="*/ 4 w 9"/>
                <a:gd name="T25" fmla="*/ 0 h 12"/>
                <a:gd name="T26" fmla="*/ 4 w 9"/>
                <a:gd name="T27" fmla="*/ 0 h 12"/>
                <a:gd name="T28" fmla="*/ 4 w 9"/>
                <a:gd name="T29" fmla="*/ 0 h 12"/>
                <a:gd name="T30" fmla="*/ 4 w 9"/>
                <a:gd name="T31" fmla="*/ 0 h 12"/>
                <a:gd name="T32" fmla="*/ 4 w 9"/>
                <a:gd name="T33" fmla="*/ 0 h 12"/>
                <a:gd name="T34" fmla="*/ 4 w 9"/>
                <a:gd name="T35" fmla="*/ 0 h 12"/>
                <a:gd name="T36" fmla="*/ 4 w 9"/>
                <a:gd name="T37" fmla="*/ 6 h 12"/>
                <a:gd name="T38" fmla="*/ 4 w 9"/>
                <a:gd name="T39" fmla="*/ 6 h 12"/>
                <a:gd name="T40" fmla="*/ 4 w 9"/>
                <a:gd name="T41" fmla="*/ 6 h 12"/>
                <a:gd name="T42" fmla="*/ 4 w 9"/>
                <a:gd name="T43" fmla="*/ 6 h 12"/>
                <a:gd name="T44" fmla="*/ 4 w 9"/>
                <a:gd name="T45" fmla="*/ 6 h 12"/>
                <a:gd name="T46" fmla="*/ 4 w 9"/>
                <a:gd name="T47" fmla="*/ 6 h 12"/>
                <a:gd name="T48" fmla="*/ 4 w 9"/>
                <a:gd name="T49" fmla="*/ 6 h 12"/>
                <a:gd name="T50" fmla="*/ 4 w 9"/>
                <a:gd name="T51" fmla="*/ 6 h 12"/>
                <a:gd name="T52" fmla="*/ 4 w 9"/>
                <a:gd name="T53" fmla="*/ 6 h 12"/>
                <a:gd name="T54" fmla="*/ 4 w 9"/>
                <a:gd name="T55" fmla="*/ 6 h 12"/>
                <a:gd name="T56" fmla="*/ 4 w 9"/>
                <a:gd name="T57" fmla="*/ 6 h 12"/>
                <a:gd name="T58" fmla="*/ 4 w 9"/>
                <a:gd name="T59" fmla="*/ 6 h 12"/>
                <a:gd name="T60" fmla="*/ 4 w 9"/>
                <a:gd name="T61" fmla="*/ 6 h 12"/>
                <a:gd name="T62" fmla="*/ 4 w 9"/>
                <a:gd name="T63" fmla="*/ 6 h 12"/>
                <a:gd name="T64" fmla="*/ 4 w 9"/>
                <a:gd name="T65" fmla="*/ 6 h 12"/>
                <a:gd name="T66" fmla="*/ 4 w 9"/>
                <a:gd name="T67" fmla="*/ 6 h 12"/>
                <a:gd name="T68" fmla="*/ 4 w 9"/>
                <a:gd name="T69" fmla="*/ 6 h 12"/>
                <a:gd name="T70" fmla="*/ 4 w 9"/>
                <a:gd name="T71" fmla="*/ 6 h 12"/>
                <a:gd name="T72" fmla="*/ 4 w 9"/>
                <a:gd name="T73" fmla="*/ 6 h 12"/>
                <a:gd name="T74" fmla="*/ 4 w 9"/>
                <a:gd name="T75" fmla="*/ 6 h 12"/>
                <a:gd name="T76" fmla="*/ 4 w 9"/>
                <a:gd name="T77" fmla="*/ 6 h 12"/>
                <a:gd name="T78" fmla="*/ 4 w 9"/>
                <a:gd name="T79" fmla="*/ 6 h 12"/>
                <a:gd name="T80" fmla="*/ 4 w 9"/>
                <a:gd name="T81" fmla="*/ 6 h 12"/>
                <a:gd name="T82" fmla="*/ 9 w 9"/>
                <a:gd name="T83" fmla="*/ 6 h 12"/>
                <a:gd name="T84" fmla="*/ 9 w 9"/>
                <a:gd name="T85" fmla="*/ 6 h 12"/>
                <a:gd name="T86" fmla="*/ 9 w 9"/>
                <a:gd name="T87" fmla="*/ 6 h 12"/>
                <a:gd name="T88" fmla="*/ 9 w 9"/>
                <a:gd name="T89" fmla="*/ 6 h 12"/>
                <a:gd name="T90" fmla="*/ 9 w 9"/>
                <a:gd name="T91" fmla="*/ 12 h 12"/>
                <a:gd name="T92" fmla="*/ 9 w 9"/>
                <a:gd name="T93" fmla="*/ 12 h 12"/>
                <a:gd name="T94" fmla="*/ 9 w 9"/>
                <a:gd name="T95" fmla="*/ 12 h 12"/>
                <a:gd name="T96" fmla="*/ 9 w 9"/>
                <a:gd name="T97" fmla="*/ 12 h 12"/>
                <a:gd name="T98" fmla="*/ 9 w 9"/>
                <a:gd name="T99" fmla="*/ 12 h 12"/>
                <a:gd name="T100" fmla="*/ 9 w 9"/>
                <a:gd name="T101" fmla="*/ 12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2"/>
                <a:gd name="T155" fmla="*/ 9 w 9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2">
                  <a:moveTo>
                    <a:pt x="0" y="0"/>
                  </a:moveTo>
                  <a:lnTo>
                    <a:pt x="4" y="0"/>
                  </a:lnTo>
                  <a:lnTo>
                    <a:pt x="4" y="6"/>
                  </a:lnTo>
                  <a:lnTo>
                    <a:pt x="9" y="6"/>
                  </a:lnTo>
                  <a:lnTo>
                    <a:pt x="9" y="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3" name="Freeform 160"/>
            <p:cNvSpPr>
              <a:spLocks/>
            </p:cNvSpPr>
            <p:nvPr/>
          </p:nvSpPr>
          <p:spPr bwMode="auto">
            <a:xfrm>
              <a:off x="5149" y="2943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0 h 11"/>
                <a:gd name="T22" fmla="*/ 0 w 5"/>
                <a:gd name="T23" fmla="*/ 0 h 11"/>
                <a:gd name="T24" fmla="*/ 0 w 5"/>
                <a:gd name="T25" fmla="*/ 0 h 11"/>
                <a:gd name="T26" fmla="*/ 0 w 5"/>
                <a:gd name="T27" fmla="*/ 0 h 11"/>
                <a:gd name="T28" fmla="*/ 0 w 5"/>
                <a:gd name="T29" fmla="*/ 0 h 11"/>
                <a:gd name="T30" fmla="*/ 0 w 5"/>
                <a:gd name="T31" fmla="*/ 0 h 11"/>
                <a:gd name="T32" fmla="*/ 0 w 5"/>
                <a:gd name="T33" fmla="*/ 0 h 11"/>
                <a:gd name="T34" fmla="*/ 0 w 5"/>
                <a:gd name="T35" fmla="*/ 0 h 11"/>
                <a:gd name="T36" fmla="*/ 0 w 5"/>
                <a:gd name="T37" fmla="*/ 0 h 11"/>
                <a:gd name="T38" fmla="*/ 0 w 5"/>
                <a:gd name="T39" fmla="*/ 5 h 11"/>
                <a:gd name="T40" fmla="*/ 0 w 5"/>
                <a:gd name="T41" fmla="*/ 5 h 11"/>
                <a:gd name="T42" fmla="*/ 0 w 5"/>
                <a:gd name="T43" fmla="*/ 5 h 11"/>
                <a:gd name="T44" fmla="*/ 0 w 5"/>
                <a:gd name="T45" fmla="*/ 5 h 11"/>
                <a:gd name="T46" fmla="*/ 0 w 5"/>
                <a:gd name="T47" fmla="*/ 5 h 11"/>
                <a:gd name="T48" fmla="*/ 0 w 5"/>
                <a:gd name="T49" fmla="*/ 5 h 11"/>
                <a:gd name="T50" fmla="*/ 0 w 5"/>
                <a:gd name="T51" fmla="*/ 5 h 11"/>
                <a:gd name="T52" fmla="*/ 0 w 5"/>
                <a:gd name="T53" fmla="*/ 5 h 11"/>
                <a:gd name="T54" fmla="*/ 0 w 5"/>
                <a:gd name="T55" fmla="*/ 5 h 11"/>
                <a:gd name="T56" fmla="*/ 0 w 5"/>
                <a:gd name="T57" fmla="*/ 5 h 11"/>
                <a:gd name="T58" fmla="*/ 0 w 5"/>
                <a:gd name="T59" fmla="*/ 5 h 11"/>
                <a:gd name="T60" fmla="*/ 0 w 5"/>
                <a:gd name="T61" fmla="*/ 5 h 11"/>
                <a:gd name="T62" fmla="*/ 0 w 5"/>
                <a:gd name="T63" fmla="*/ 5 h 11"/>
                <a:gd name="T64" fmla="*/ 5 w 5"/>
                <a:gd name="T65" fmla="*/ 5 h 11"/>
                <a:gd name="T66" fmla="*/ 5 w 5"/>
                <a:gd name="T67" fmla="*/ 5 h 11"/>
                <a:gd name="T68" fmla="*/ 5 w 5"/>
                <a:gd name="T69" fmla="*/ 5 h 11"/>
                <a:gd name="T70" fmla="*/ 5 w 5"/>
                <a:gd name="T71" fmla="*/ 5 h 11"/>
                <a:gd name="T72" fmla="*/ 5 w 5"/>
                <a:gd name="T73" fmla="*/ 5 h 11"/>
                <a:gd name="T74" fmla="*/ 5 w 5"/>
                <a:gd name="T75" fmla="*/ 5 h 11"/>
                <a:gd name="T76" fmla="*/ 5 w 5"/>
                <a:gd name="T77" fmla="*/ 5 h 11"/>
                <a:gd name="T78" fmla="*/ 5 w 5"/>
                <a:gd name="T79" fmla="*/ 5 h 11"/>
                <a:gd name="T80" fmla="*/ 5 w 5"/>
                <a:gd name="T81" fmla="*/ 11 h 11"/>
                <a:gd name="T82" fmla="*/ 5 w 5"/>
                <a:gd name="T83" fmla="*/ 11 h 11"/>
                <a:gd name="T84" fmla="*/ 5 w 5"/>
                <a:gd name="T85" fmla="*/ 11 h 11"/>
                <a:gd name="T86" fmla="*/ 5 w 5"/>
                <a:gd name="T87" fmla="*/ 11 h 11"/>
                <a:gd name="T88" fmla="*/ 5 w 5"/>
                <a:gd name="T89" fmla="*/ 11 h 11"/>
                <a:gd name="T90" fmla="*/ 5 w 5"/>
                <a:gd name="T91" fmla="*/ 11 h 11"/>
                <a:gd name="T92" fmla="*/ 5 w 5"/>
                <a:gd name="T93" fmla="*/ 11 h 11"/>
                <a:gd name="T94" fmla="*/ 5 w 5"/>
                <a:gd name="T95" fmla="*/ 11 h 11"/>
                <a:gd name="T96" fmla="*/ 5 w 5"/>
                <a:gd name="T97" fmla="*/ 11 h 11"/>
                <a:gd name="T98" fmla="*/ 5 w 5"/>
                <a:gd name="T99" fmla="*/ 11 h 11"/>
                <a:gd name="T100" fmla="*/ 5 w 5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4" name="Freeform 161"/>
            <p:cNvSpPr>
              <a:spLocks/>
            </p:cNvSpPr>
            <p:nvPr/>
          </p:nvSpPr>
          <p:spPr bwMode="auto">
            <a:xfrm>
              <a:off x="5154" y="2954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6 h 17"/>
                <a:gd name="T24" fmla="*/ 0 w 5"/>
                <a:gd name="T25" fmla="*/ 6 h 17"/>
                <a:gd name="T26" fmla="*/ 0 w 5"/>
                <a:gd name="T27" fmla="*/ 6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1 h 17"/>
                <a:gd name="T82" fmla="*/ 5 w 5"/>
                <a:gd name="T83" fmla="*/ 11 h 17"/>
                <a:gd name="T84" fmla="*/ 5 w 5"/>
                <a:gd name="T85" fmla="*/ 11 h 17"/>
                <a:gd name="T86" fmla="*/ 5 w 5"/>
                <a:gd name="T87" fmla="*/ 11 h 17"/>
                <a:gd name="T88" fmla="*/ 5 w 5"/>
                <a:gd name="T89" fmla="*/ 11 h 17"/>
                <a:gd name="T90" fmla="*/ 5 w 5"/>
                <a:gd name="T91" fmla="*/ 11 h 17"/>
                <a:gd name="T92" fmla="*/ 5 w 5"/>
                <a:gd name="T93" fmla="*/ 11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5" name="Freeform 162"/>
            <p:cNvSpPr>
              <a:spLocks/>
            </p:cNvSpPr>
            <p:nvPr/>
          </p:nvSpPr>
          <p:spPr bwMode="auto">
            <a:xfrm>
              <a:off x="5159" y="2971"/>
              <a:ext cx="4" cy="17"/>
            </a:xfrm>
            <a:custGeom>
              <a:avLst/>
              <a:gdLst>
                <a:gd name="T0" fmla="*/ 0 w 4"/>
                <a:gd name="T1" fmla="*/ 0 h 17"/>
                <a:gd name="T2" fmla="*/ 0 w 4"/>
                <a:gd name="T3" fmla="*/ 0 h 17"/>
                <a:gd name="T4" fmla="*/ 0 w 4"/>
                <a:gd name="T5" fmla="*/ 0 h 17"/>
                <a:gd name="T6" fmla="*/ 0 w 4"/>
                <a:gd name="T7" fmla="*/ 0 h 17"/>
                <a:gd name="T8" fmla="*/ 0 w 4"/>
                <a:gd name="T9" fmla="*/ 0 h 17"/>
                <a:gd name="T10" fmla="*/ 0 w 4"/>
                <a:gd name="T11" fmla="*/ 0 h 17"/>
                <a:gd name="T12" fmla="*/ 0 w 4"/>
                <a:gd name="T13" fmla="*/ 0 h 17"/>
                <a:gd name="T14" fmla="*/ 0 w 4"/>
                <a:gd name="T15" fmla="*/ 0 h 17"/>
                <a:gd name="T16" fmla="*/ 0 w 4"/>
                <a:gd name="T17" fmla="*/ 0 h 17"/>
                <a:gd name="T18" fmla="*/ 0 w 4"/>
                <a:gd name="T19" fmla="*/ 0 h 17"/>
                <a:gd name="T20" fmla="*/ 0 w 4"/>
                <a:gd name="T21" fmla="*/ 0 h 17"/>
                <a:gd name="T22" fmla="*/ 0 w 4"/>
                <a:gd name="T23" fmla="*/ 0 h 17"/>
                <a:gd name="T24" fmla="*/ 0 w 4"/>
                <a:gd name="T25" fmla="*/ 0 h 17"/>
                <a:gd name="T26" fmla="*/ 4 w 4"/>
                <a:gd name="T27" fmla="*/ 0 h 17"/>
                <a:gd name="T28" fmla="*/ 4 w 4"/>
                <a:gd name="T29" fmla="*/ 6 h 17"/>
                <a:gd name="T30" fmla="*/ 4 w 4"/>
                <a:gd name="T31" fmla="*/ 6 h 17"/>
                <a:gd name="T32" fmla="*/ 4 w 4"/>
                <a:gd name="T33" fmla="*/ 6 h 17"/>
                <a:gd name="T34" fmla="*/ 4 w 4"/>
                <a:gd name="T35" fmla="*/ 6 h 17"/>
                <a:gd name="T36" fmla="*/ 4 w 4"/>
                <a:gd name="T37" fmla="*/ 6 h 17"/>
                <a:gd name="T38" fmla="*/ 4 w 4"/>
                <a:gd name="T39" fmla="*/ 6 h 17"/>
                <a:gd name="T40" fmla="*/ 4 w 4"/>
                <a:gd name="T41" fmla="*/ 6 h 17"/>
                <a:gd name="T42" fmla="*/ 4 w 4"/>
                <a:gd name="T43" fmla="*/ 6 h 17"/>
                <a:gd name="T44" fmla="*/ 4 w 4"/>
                <a:gd name="T45" fmla="*/ 6 h 17"/>
                <a:gd name="T46" fmla="*/ 4 w 4"/>
                <a:gd name="T47" fmla="*/ 6 h 17"/>
                <a:gd name="T48" fmla="*/ 4 w 4"/>
                <a:gd name="T49" fmla="*/ 6 h 17"/>
                <a:gd name="T50" fmla="*/ 4 w 4"/>
                <a:gd name="T51" fmla="*/ 6 h 17"/>
                <a:gd name="T52" fmla="*/ 4 w 4"/>
                <a:gd name="T53" fmla="*/ 6 h 17"/>
                <a:gd name="T54" fmla="*/ 4 w 4"/>
                <a:gd name="T55" fmla="*/ 6 h 17"/>
                <a:gd name="T56" fmla="*/ 4 w 4"/>
                <a:gd name="T57" fmla="*/ 6 h 17"/>
                <a:gd name="T58" fmla="*/ 4 w 4"/>
                <a:gd name="T59" fmla="*/ 6 h 17"/>
                <a:gd name="T60" fmla="*/ 4 w 4"/>
                <a:gd name="T61" fmla="*/ 6 h 17"/>
                <a:gd name="T62" fmla="*/ 4 w 4"/>
                <a:gd name="T63" fmla="*/ 11 h 17"/>
                <a:gd name="T64" fmla="*/ 4 w 4"/>
                <a:gd name="T65" fmla="*/ 11 h 17"/>
                <a:gd name="T66" fmla="*/ 4 w 4"/>
                <a:gd name="T67" fmla="*/ 11 h 17"/>
                <a:gd name="T68" fmla="*/ 4 w 4"/>
                <a:gd name="T69" fmla="*/ 11 h 17"/>
                <a:gd name="T70" fmla="*/ 4 w 4"/>
                <a:gd name="T71" fmla="*/ 11 h 17"/>
                <a:gd name="T72" fmla="*/ 4 w 4"/>
                <a:gd name="T73" fmla="*/ 11 h 17"/>
                <a:gd name="T74" fmla="*/ 4 w 4"/>
                <a:gd name="T75" fmla="*/ 11 h 17"/>
                <a:gd name="T76" fmla="*/ 4 w 4"/>
                <a:gd name="T77" fmla="*/ 11 h 17"/>
                <a:gd name="T78" fmla="*/ 4 w 4"/>
                <a:gd name="T79" fmla="*/ 11 h 17"/>
                <a:gd name="T80" fmla="*/ 4 w 4"/>
                <a:gd name="T81" fmla="*/ 11 h 17"/>
                <a:gd name="T82" fmla="*/ 4 w 4"/>
                <a:gd name="T83" fmla="*/ 11 h 17"/>
                <a:gd name="T84" fmla="*/ 4 w 4"/>
                <a:gd name="T85" fmla="*/ 11 h 17"/>
                <a:gd name="T86" fmla="*/ 4 w 4"/>
                <a:gd name="T87" fmla="*/ 11 h 17"/>
                <a:gd name="T88" fmla="*/ 4 w 4"/>
                <a:gd name="T89" fmla="*/ 11 h 17"/>
                <a:gd name="T90" fmla="*/ 4 w 4"/>
                <a:gd name="T91" fmla="*/ 11 h 17"/>
                <a:gd name="T92" fmla="*/ 4 w 4"/>
                <a:gd name="T93" fmla="*/ 17 h 17"/>
                <a:gd name="T94" fmla="*/ 4 w 4"/>
                <a:gd name="T95" fmla="*/ 17 h 17"/>
                <a:gd name="T96" fmla="*/ 4 w 4"/>
                <a:gd name="T97" fmla="*/ 17 h 17"/>
                <a:gd name="T98" fmla="*/ 4 w 4"/>
                <a:gd name="T99" fmla="*/ 17 h 17"/>
                <a:gd name="T100" fmla="*/ 4 w 4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7"/>
                <a:gd name="T155" fmla="*/ 4 w 4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7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11"/>
                  </a:lnTo>
                  <a:lnTo>
                    <a:pt x="4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6" name="Freeform 163"/>
            <p:cNvSpPr>
              <a:spLocks/>
            </p:cNvSpPr>
            <p:nvPr/>
          </p:nvSpPr>
          <p:spPr bwMode="auto">
            <a:xfrm>
              <a:off x="5163" y="2988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0 h 17"/>
                <a:gd name="T4" fmla="*/ 0 w 10"/>
                <a:gd name="T5" fmla="*/ 0 h 17"/>
                <a:gd name="T6" fmla="*/ 5 w 10"/>
                <a:gd name="T7" fmla="*/ 0 h 17"/>
                <a:gd name="T8" fmla="*/ 5 w 10"/>
                <a:gd name="T9" fmla="*/ 0 h 17"/>
                <a:gd name="T10" fmla="*/ 5 w 10"/>
                <a:gd name="T11" fmla="*/ 0 h 17"/>
                <a:gd name="T12" fmla="*/ 5 w 10"/>
                <a:gd name="T13" fmla="*/ 0 h 17"/>
                <a:gd name="T14" fmla="*/ 5 w 10"/>
                <a:gd name="T15" fmla="*/ 0 h 17"/>
                <a:gd name="T16" fmla="*/ 5 w 10"/>
                <a:gd name="T17" fmla="*/ 0 h 17"/>
                <a:gd name="T18" fmla="*/ 5 w 10"/>
                <a:gd name="T19" fmla="*/ 0 h 17"/>
                <a:gd name="T20" fmla="*/ 5 w 10"/>
                <a:gd name="T21" fmla="*/ 0 h 17"/>
                <a:gd name="T22" fmla="*/ 5 w 10"/>
                <a:gd name="T23" fmla="*/ 6 h 17"/>
                <a:gd name="T24" fmla="*/ 5 w 10"/>
                <a:gd name="T25" fmla="*/ 6 h 17"/>
                <a:gd name="T26" fmla="*/ 5 w 10"/>
                <a:gd name="T27" fmla="*/ 6 h 17"/>
                <a:gd name="T28" fmla="*/ 5 w 10"/>
                <a:gd name="T29" fmla="*/ 6 h 17"/>
                <a:gd name="T30" fmla="*/ 5 w 10"/>
                <a:gd name="T31" fmla="*/ 6 h 17"/>
                <a:gd name="T32" fmla="*/ 5 w 10"/>
                <a:gd name="T33" fmla="*/ 6 h 17"/>
                <a:gd name="T34" fmla="*/ 5 w 10"/>
                <a:gd name="T35" fmla="*/ 6 h 17"/>
                <a:gd name="T36" fmla="*/ 5 w 10"/>
                <a:gd name="T37" fmla="*/ 6 h 17"/>
                <a:gd name="T38" fmla="*/ 5 w 10"/>
                <a:gd name="T39" fmla="*/ 6 h 17"/>
                <a:gd name="T40" fmla="*/ 5 w 10"/>
                <a:gd name="T41" fmla="*/ 6 h 17"/>
                <a:gd name="T42" fmla="*/ 5 w 10"/>
                <a:gd name="T43" fmla="*/ 6 h 17"/>
                <a:gd name="T44" fmla="*/ 5 w 10"/>
                <a:gd name="T45" fmla="*/ 6 h 17"/>
                <a:gd name="T46" fmla="*/ 5 w 10"/>
                <a:gd name="T47" fmla="*/ 6 h 17"/>
                <a:gd name="T48" fmla="*/ 5 w 10"/>
                <a:gd name="T49" fmla="*/ 6 h 17"/>
                <a:gd name="T50" fmla="*/ 5 w 10"/>
                <a:gd name="T51" fmla="*/ 6 h 17"/>
                <a:gd name="T52" fmla="*/ 5 w 10"/>
                <a:gd name="T53" fmla="*/ 12 h 17"/>
                <a:gd name="T54" fmla="*/ 5 w 10"/>
                <a:gd name="T55" fmla="*/ 12 h 17"/>
                <a:gd name="T56" fmla="*/ 5 w 10"/>
                <a:gd name="T57" fmla="*/ 12 h 17"/>
                <a:gd name="T58" fmla="*/ 5 w 10"/>
                <a:gd name="T59" fmla="*/ 12 h 17"/>
                <a:gd name="T60" fmla="*/ 5 w 10"/>
                <a:gd name="T61" fmla="*/ 12 h 17"/>
                <a:gd name="T62" fmla="*/ 5 w 10"/>
                <a:gd name="T63" fmla="*/ 12 h 17"/>
                <a:gd name="T64" fmla="*/ 5 w 10"/>
                <a:gd name="T65" fmla="*/ 12 h 17"/>
                <a:gd name="T66" fmla="*/ 5 w 10"/>
                <a:gd name="T67" fmla="*/ 12 h 17"/>
                <a:gd name="T68" fmla="*/ 5 w 10"/>
                <a:gd name="T69" fmla="*/ 12 h 17"/>
                <a:gd name="T70" fmla="*/ 5 w 10"/>
                <a:gd name="T71" fmla="*/ 12 h 17"/>
                <a:gd name="T72" fmla="*/ 5 w 10"/>
                <a:gd name="T73" fmla="*/ 12 h 17"/>
                <a:gd name="T74" fmla="*/ 5 w 10"/>
                <a:gd name="T75" fmla="*/ 12 h 17"/>
                <a:gd name="T76" fmla="*/ 5 w 10"/>
                <a:gd name="T77" fmla="*/ 12 h 17"/>
                <a:gd name="T78" fmla="*/ 5 w 10"/>
                <a:gd name="T79" fmla="*/ 12 h 17"/>
                <a:gd name="T80" fmla="*/ 5 w 10"/>
                <a:gd name="T81" fmla="*/ 17 h 17"/>
                <a:gd name="T82" fmla="*/ 5 w 10"/>
                <a:gd name="T83" fmla="*/ 17 h 17"/>
                <a:gd name="T84" fmla="*/ 5 w 10"/>
                <a:gd name="T85" fmla="*/ 17 h 17"/>
                <a:gd name="T86" fmla="*/ 5 w 10"/>
                <a:gd name="T87" fmla="*/ 17 h 17"/>
                <a:gd name="T88" fmla="*/ 10 w 10"/>
                <a:gd name="T89" fmla="*/ 17 h 17"/>
                <a:gd name="T90" fmla="*/ 10 w 10"/>
                <a:gd name="T91" fmla="*/ 17 h 17"/>
                <a:gd name="T92" fmla="*/ 10 w 10"/>
                <a:gd name="T93" fmla="*/ 17 h 17"/>
                <a:gd name="T94" fmla="*/ 10 w 10"/>
                <a:gd name="T95" fmla="*/ 17 h 17"/>
                <a:gd name="T96" fmla="*/ 10 w 10"/>
                <a:gd name="T97" fmla="*/ 17 h 17"/>
                <a:gd name="T98" fmla="*/ 10 w 10"/>
                <a:gd name="T99" fmla="*/ 17 h 17"/>
                <a:gd name="T100" fmla="*/ 10 w 10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17"/>
                <a:gd name="T155" fmla="*/ 10 w 10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17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10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7" name="Freeform 164"/>
            <p:cNvSpPr>
              <a:spLocks/>
            </p:cNvSpPr>
            <p:nvPr/>
          </p:nvSpPr>
          <p:spPr bwMode="auto">
            <a:xfrm>
              <a:off x="5173" y="3005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12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0 w 5"/>
                <a:gd name="T63" fmla="*/ 17 h 23"/>
                <a:gd name="T64" fmla="*/ 0 w 5"/>
                <a:gd name="T65" fmla="*/ 17 h 23"/>
                <a:gd name="T66" fmla="*/ 0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8" name="Freeform 165"/>
            <p:cNvSpPr>
              <a:spLocks/>
            </p:cNvSpPr>
            <p:nvPr/>
          </p:nvSpPr>
          <p:spPr bwMode="auto">
            <a:xfrm>
              <a:off x="5178" y="3028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0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6 h 23"/>
                <a:gd name="T40" fmla="*/ 0 w 5"/>
                <a:gd name="T41" fmla="*/ 11 h 23"/>
                <a:gd name="T42" fmla="*/ 0 w 5"/>
                <a:gd name="T43" fmla="*/ 11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1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49" name="Freeform 166"/>
            <p:cNvSpPr>
              <a:spLocks/>
            </p:cNvSpPr>
            <p:nvPr/>
          </p:nvSpPr>
          <p:spPr bwMode="auto">
            <a:xfrm>
              <a:off x="5183" y="3051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0 h 23"/>
                <a:gd name="T14" fmla="*/ 0 w 4"/>
                <a:gd name="T15" fmla="*/ 5 h 23"/>
                <a:gd name="T16" fmla="*/ 0 w 4"/>
                <a:gd name="T17" fmla="*/ 5 h 23"/>
                <a:gd name="T18" fmla="*/ 0 w 4"/>
                <a:gd name="T19" fmla="*/ 5 h 23"/>
                <a:gd name="T20" fmla="*/ 0 w 4"/>
                <a:gd name="T21" fmla="*/ 5 h 23"/>
                <a:gd name="T22" fmla="*/ 0 w 4"/>
                <a:gd name="T23" fmla="*/ 5 h 23"/>
                <a:gd name="T24" fmla="*/ 0 w 4"/>
                <a:gd name="T25" fmla="*/ 5 h 23"/>
                <a:gd name="T26" fmla="*/ 0 w 4"/>
                <a:gd name="T27" fmla="*/ 5 h 23"/>
                <a:gd name="T28" fmla="*/ 0 w 4"/>
                <a:gd name="T29" fmla="*/ 5 h 23"/>
                <a:gd name="T30" fmla="*/ 4 w 4"/>
                <a:gd name="T31" fmla="*/ 5 h 23"/>
                <a:gd name="T32" fmla="*/ 4 w 4"/>
                <a:gd name="T33" fmla="*/ 5 h 23"/>
                <a:gd name="T34" fmla="*/ 4 w 4"/>
                <a:gd name="T35" fmla="*/ 5 h 23"/>
                <a:gd name="T36" fmla="*/ 4 w 4"/>
                <a:gd name="T37" fmla="*/ 5 h 23"/>
                <a:gd name="T38" fmla="*/ 4 w 4"/>
                <a:gd name="T39" fmla="*/ 5 h 23"/>
                <a:gd name="T40" fmla="*/ 4 w 4"/>
                <a:gd name="T41" fmla="*/ 11 h 23"/>
                <a:gd name="T42" fmla="*/ 4 w 4"/>
                <a:gd name="T43" fmla="*/ 11 h 23"/>
                <a:gd name="T44" fmla="*/ 4 w 4"/>
                <a:gd name="T45" fmla="*/ 11 h 23"/>
                <a:gd name="T46" fmla="*/ 4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17 h 23"/>
                <a:gd name="T66" fmla="*/ 4 w 4"/>
                <a:gd name="T67" fmla="*/ 17 h 23"/>
                <a:gd name="T68" fmla="*/ 4 w 4"/>
                <a:gd name="T69" fmla="*/ 17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17 h 23"/>
                <a:gd name="T88" fmla="*/ 4 w 4"/>
                <a:gd name="T89" fmla="*/ 23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0" name="Freeform 167"/>
            <p:cNvSpPr>
              <a:spLocks/>
            </p:cNvSpPr>
            <p:nvPr/>
          </p:nvSpPr>
          <p:spPr bwMode="auto">
            <a:xfrm>
              <a:off x="5187" y="3074"/>
              <a:ext cx="10" cy="22"/>
            </a:xfrm>
            <a:custGeom>
              <a:avLst/>
              <a:gdLst>
                <a:gd name="T0" fmla="*/ 0 w 10"/>
                <a:gd name="T1" fmla="*/ 0 h 22"/>
                <a:gd name="T2" fmla="*/ 0 w 10"/>
                <a:gd name="T3" fmla="*/ 0 h 22"/>
                <a:gd name="T4" fmla="*/ 0 w 10"/>
                <a:gd name="T5" fmla="*/ 0 h 22"/>
                <a:gd name="T6" fmla="*/ 0 w 10"/>
                <a:gd name="T7" fmla="*/ 0 h 22"/>
                <a:gd name="T8" fmla="*/ 0 w 10"/>
                <a:gd name="T9" fmla="*/ 0 h 22"/>
                <a:gd name="T10" fmla="*/ 0 w 10"/>
                <a:gd name="T11" fmla="*/ 5 h 22"/>
                <a:gd name="T12" fmla="*/ 5 w 10"/>
                <a:gd name="T13" fmla="*/ 5 h 22"/>
                <a:gd name="T14" fmla="*/ 5 w 10"/>
                <a:gd name="T15" fmla="*/ 5 h 22"/>
                <a:gd name="T16" fmla="*/ 5 w 10"/>
                <a:gd name="T17" fmla="*/ 5 h 22"/>
                <a:gd name="T18" fmla="*/ 5 w 10"/>
                <a:gd name="T19" fmla="*/ 5 h 22"/>
                <a:gd name="T20" fmla="*/ 5 w 10"/>
                <a:gd name="T21" fmla="*/ 5 h 22"/>
                <a:gd name="T22" fmla="*/ 5 w 10"/>
                <a:gd name="T23" fmla="*/ 5 h 22"/>
                <a:gd name="T24" fmla="*/ 5 w 10"/>
                <a:gd name="T25" fmla="*/ 5 h 22"/>
                <a:gd name="T26" fmla="*/ 5 w 10"/>
                <a:gd name="T27" fmla="*/ 5 h 22"/>
                <a:gd name="T28" fmla="*/ 5 w 10"/>
                <a:gd name="T29" fmla="*/ 5 h 22"/>
                <a:gd name="T30" fmla="*/ 5 w 10"/>
                <a:gd name="T31" fmla="*/ 5 h 22"/>
                <a:gd name="T32" fmla="*/ 5 w 10"/>
                <a:gd name="T33" fmla="*/ 5 h 22"/>
                <a:gd name="T34" fmla="*/ 5 w 10"/>
                <a:gd name="T35" fmla="*/ 11 h 22"/>
                <a:gd name="T36" fmla="*/ 5 w 10"/>
                <a:gd name="T37" fmla="*/ 11 h 22"/>
                <a:gd name="T38" fmla="*/ 5 w 10"/>
                <a:gd name="T39" fmla="*/ 11 h 22"/>
                <a:gd name="T40" fmla="*/ 5 w 10"/>
                <a:gd name="T41" fmla="*/ 11 h 22"/>
                <a:gd name="T42" fmla="*/ 5 w 10"/>
                <a:gd name="T43" fmla="*/ 11 h 22"/>
                <a:gd name="T44" fmla="*/ 5 w 10"/>
                <a:gd name="T45" fmla="*/ 11 h 22"/>
                <a:gd name="T46" fmla="*/ 5 w 10"/>
                <a:gd name="T47" fmla="*/ 11 h 22"/>
                <a:gd name="T48" fmla="*/ 5 w 10"/>
                <a:gd name="T49" fmla="*/ 11 h 22"/>
                <a:gd name="T50" fmla="*/ 5 w 10"/>
                <a:gd name="T51" fmla="*/ 11 h 22"/>
                <a:gd name="T52" fmla="*/ 5 w 10"/>
                <a:gd name="T53" fmla="*/ 11 h 22"/>
                <a:gd name="T54" fmla="*/ 5 w 10"/>
                <a:gd name="T55" fmla="*/ 11 h 22"/>
                <a:gd name="T56" fmla="*/ 5 w 10"/>
                <a:gd name="T57" fmla="*/ 11 h 22"/>
                <a:gd name="T58" fmla="*/ 5 w 10"/>
                <a:gd name="T59" fmla="*/ 17 h 22"/>
                <a:gd name="T60" fmla="*/ 5 w 10"/>
                <a:gd name="T61" fmla="*/ 17 h 22"/>
                <a:gd name="T62" fmla="*/ 5 w 10"/>
                <a:gd name="T63" fmla="*/ 17 h 22"/>
                <a:gd name="T64" fmla="*/ 5 w 10"/>
                <a:gd name="T65" fmla="*/ 17 h 22"/>
                <a:gd name="T66" fmla="*/ 5 w 10"/>
                <a:gd name="T67" fmla="*/ 17 h 22"/>
                <a:gd name="T68" fmla="*/ 5 w 10"/>
                <a:gd name="T69" fmla="*/ 17 h 22"/>
                <a:gd name="T70" fmla="*/ 5 w 10"/>
                <a:gd name="T71" fmla="*/ 17 h 22"/>
                <a:gd name="T72" fmla="*/ 5 w 10"/>
                <a:gd name="T73" fmla="*/ 17 h 22"/>
                <a:gd name="T74" fmla="*/ 5 w 10"/>
                <a:gd name="T75" fmla="*/ 17 h 22"/>
                <a:gd name="T76" fmla="*/ 5 w 10"/>
                <a:gd name="T77" fmla="*/ 17 h 22"/>
                <a:gd name="T78" fmla="*/ 5 w 10"/>
                <a:gd name="T79" fmla="*/ 17 h 22"/>
                <a:gd name="T80" fmla="*/ 5 w 10"/>
                <a:gd name="T81" fmla="*/ 17 h 22"/>
                <a:gd name="T82" fmla="*/ 5 w 10"/>
                <a:gd name="T83" fmla="*/ 22 h 22"/>
                <a:gd name="T84" fmla="*/ 5 w 10"/>
                <a:gd name="T85" fmla="*/ 22 h 22"/>
                <a:gd name="T86" fmla="*/ 5 w 10"/>
                <a:gd name="T87" fmla="*/ 22 h 22"/>
                <a:gd name="T88" fmla="*/ 5 w 10"/>
                <a:gd name="T89" fmla="*/ 22 h 22"/>
                <a:gd name="T90" fmla="*/ 5 w 10"/>
                <a:gd name="T91" fmla="*/ 22 h 22"/>
                <a:gd name="T92" fmla="*/ 10 w 10"/>
                <a:gd name="T93" fmla="*/ 22 h 22"/>
                <a:gd name="T94" fmla="*/ 10 w 10"/>
                <a:gd name="T95" fmla="*/ 22 h 22"/>
                <a:gd name="T96" fmla="*/ 10 w 10"/>
                <a:gd name="T97" fmla="*/ 22 h 22"/>
                <a:gd name="T98" fmla="*/ 10 w 10"/>
                <a:gd name="T99" fmla="*/ 22 h 22"/>
                <a:gd name="T100" fmla="*/ 10 w 10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2"/>
                <a:gd name="T155" fmla="*/ 10 w 10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2"/>
                  </a:lnTo>
                  <a:lnTo>
                    <a:pt x="10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1" name="Freeform 168"/>
            <p:cNvSpPr>
              <a:spLocks/>
            </p:cNvSpPr>
            <p:nvPr/>
          </p:nvSpPr>
          <p:spPr bwMode="auto">
            <a:xfrm>
              <a:off x="5197" y="3096"/>
              <a:ext cx="5" cy="29"/>
            </a:xfrm>
            <a:custGeom>
              <a:avLst/>
              <a:gdLst>
                <a:gd name="T0" fmla="*/ 0 w 5"/>
                <a:gd name="T1" fmla="*/ 0 h 29"/>
                <a:gd name="T2" fmla="*/ 0 w 5"/>
                <a:gd name="T3" fmla="*/ 0 h 29"/>
                <a:gd name="T4" fmla="*/ 0 w 5"/>
                <a:gd name="T5" fmla="*/ 6 h 29"/>
                <a:gd name="T6" fmla="*/ 0 w 5"/>
                <a:gd name="T7" fmla="*/ 6 h 29"/>
                <a:gd name="T8" fmla="*/ 0 w 5"/>
                <a:gd name="T9" fmla="*/ 6 h 29"/>
                <a:gd name="T10" fmla="*/ 0 w 5"/>
                <a:gd name="T11" fmla="*/ 6 h 29"/>
                <a:gd name="T12" fmla="*/ 0 w 5"/>
                <a:gd name="T13" fmla="*/ 6 h 29"/>
                <a:gd name="T14" fmla="*/ 0 w 5"/>
                <a:gd name="T15" fmla="*/ 6 h 29"/>
                <a:gd name="T16" fmla="*/ 0 w 5"/>
                <a:gd name="T17" fmla="*/ 6 h 29"/>
                <a:gd name="T18" fmla="*/ 0 w 5"/>
                <a:gd name="T19" fmla="*/ 6 h 29"/>
                <a:gd name="T20" fmla="*/ 0 w 5"/>
                <a:gd name="T21" fmla="*/ 6 h 29"/>
                <a:gd name="T22" fmla="*/ 0 w 5"/>
                <a:gd name="T23" fmla="*/ 6 h 29"/>
                <a:gd name="T24" fmla="*/ 0 w 5"/>
                <a:gd name="T25" fmla="*/ 6 h 29"/>
                <a:gd name="T26" fmla="*/ 0 w 5"/>
                <a:gd name="T27" fmla="*/ 6 h 29"/>
                <a:gd name="T28" fmla="*/ 0 w 5"/>
                <a:gd name="T29" fmla="*/ 12 h 29"/>
                <a:gd name="T30" fmla="*/ 0 w 5"/>
                <a:gd name="T31" fmla="*/ 12 h 29"/>
                <a:gd name="T32" fmla="*/ 0 w 5"/>
                <a:gd name="T33" fmla="*/ 12 h 29"/>
                <a:gd name="T34" fmla="*/ 0 w 5"/>
                <a:gd name="T35" fmla="*/ 12 h 29"/>
                <a:gd name="T36" fmla="*/ 0 w 5"/>
                <a:gd name="T37" fmla="*/ 12 h 29"/>
                <a:gd name="T38" fmla="*/ 0 w 5"/>
                <a:gd name="T39" fmla="*/ 12 h 29"/>
                <a:gd name="T40" fmla="*/ 0 w 5"/>
                <a:gd name="T41" fmla="*/ 12 h 29"/>
                <a:gd name="T42" fmla="*/ 0 w 5"/>
                <a:gd name="T43" fmla="*/ 12 h 29"/>
                <a:gd name="T44" fmla="*/ 0 w 5"/>
                <a:gd name="T45" fmla="*/ 12 h 29"/>
                <a:gd name="T46" fmla="*/ 0 w 5"/>
                <a:gd name="T47" fmla="*/ 12 h 29"/>
                <a:gd name="T48" fmla="*/ 0 w 5"/>
                <a:gd name="T49" fmla="*/ 12 h 29"/>
                <a:gd name="T50" fmla="*/ 0 w 5"/>
                <a:gd name="T51" fmla="*/ 17 h 29"/>
                <a:gd name="T52" fmla="*/ 0 w 5"/>
                <a:gd name="T53" fmla="*/ 17 h 29"/>
                <a:gd name="T54" fmla="*/ 0 w 5"/>
                <a:gd name="T55" fmla="*/ 17 h 29"/>
                <a:gd name="T56" fmla="*/ 0 w 5"/>
                <a:gd name="T57" fmla="*/ 17 h 29"/>
                <a:gd name="T58" fmla="*/ 0 w 5"/>
                <a:gd name="T59" fmla="*/ 17 h 29"/>
                <a:gd name="T60" fmla="*/ 0 w 5"/>
                <a:gd name="T61" fmla="*/ 17 h 29"/>
                <a:gd name="T62" fmla="*/ 0 w 5"/>
                <a:gd name="T63" fmla="*/ 17 h 29"/>
                <a:gd name="T64" fmla="*/ 0 w 5"/>
                <a:gd name="T65" fmla="*/ 17 h 29"/>
                <a:gd name="T66" fmla="*/ 0 w 5"/>
                <a:gd name="T67" fmla="*/ 17 h 29"/>
                <a:gd name="T68" fmla="*/ 0 w 5"/>
                <a:gd name="T69" fmla="*/ 17 h 29"/>
                <a:gd name="T70" fmla="*/ 0 w 5"/>
                <a:gd name="T71" fmla="*/ 17 h 29"/>
                <a:gd name="T72" fmla="*/ 0 w 5"/>
                <a:gd name="T73" fmla="*/ 17 h 29"/>
                <a:gd name="T74" fmla="*/ 5 w 5"/>
                <a:gd name="T75" fmla="*/ 23 h 29"/>
                <a:gd name="T76" fmla="*/ 5 w 5"/>
                <a:gd name="T77" fmla="*/ 23 h 29"/>
                <a:gd name="T78" fmla="*/ 5 w 5"/>
                <a:gd name="T79" fmla="*/ 23 h 29"/>
                <a:gd name="T80" fmla="*/ 5 w 5"/>
                <a:gd name="T81" fmla="*/ 23 h 29"/>
                <a:gd name="T82" fmla="*/ 5 w 5"/>
                <a:gd name="T83" fmla="*/ 23 h 29"/>
                <a:gd name="T84" fmla="*/ 5 w 5"/>
                <a:gd name="T85" fmla="*/ 23 h 29"/>
                <a:gd name="T86" fmla="*/ 5 w 5"/>
                <a:gd name="T87" fmla="*/ 23 h 29"/>
                <a:gd name="T88" fmla="*/ 5 w 5"/>
                <a:gd name="T89" fmla="*/ 23 h 29"/>
                <a:gd name="T90" fmla="*/ 5 w 5"/>
                <a:gd name="T91" fmla="*/ 23 h 29"/>
                <a:gd name="T92" fmla="*/ 5 w 5"/>
                <a:gd name="T93" fmla="*/ 23 h 29"/>
                <a:gd name="T94" fmla="*/ 5 w 5"/>
                <a:gd name="T95" fmla="*/ 23 h 29"/>
                <a:gd name="T96" fmla="*/ 5 w 5"/>
                <a:gd name="T97" fmla="*/ 29 h 29"/>
                <a:gd name="T98" fmla="*/ 5 w 5"/>
                <a:gd name="T99" fmla="*/ 29 h 29"/>
                <a:gd name="T100" fmla="*/ 5 w 5"/>
                <a:gd name="T101" fmla="*/ 29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9"/>
                <a:gd name="T155" fmla="*/ 5 w 5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9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5" y="23"/>
                  </a:lnTo>
                  <a:lnTo>
                    <a:pt x="5" y="29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2" name="Freeform 169"/>
            <p:cNvSpPr>
              <a:spLocks/>
            </p:cNvSpPr>
            <p:nvPr/>
          </p:nvSpPr>
          <p:spPr bwMode="auto">
            <a:xfrm>
              <a:off x="5202" y="3125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0 w 4"/>
                <a:gd name="T17" fmla="*/ 0 h 23"/>
                <a:gd name="T18" fmla="*/ 0 w 4"/>
                <a:gd name="T19" fmla="*/ 0 h 23"/>
                <a:gd name="T20" fmla="*/ 0 w 4"/>
                <a:gd name="T21" fmla="*/ 5 h 23"/>
                <a:gd name="T22" fmla="*/ 0 w 4"/>
                <a:gd name="T23" fmla="*/ 5 h 23"/>
                <a:gd name="T24" fmla="*/ 0 w 4"/>
                <a:gd name="T25" fmla="*/ 5 h 23"/>
                <a:gd name="T26" fmla="*/ 0 w 4"/>
                <a:gd name="T27" fmla="*/ 5 h 23"/>
                <a:gd name="T28" fmla="*/ 0 w 4"/>
                <a:gd name="T29" fmla="*/ 5 h 23"/>
                <a:gd name="T30" fmla="*/ 0 w 4"/>
                <a:gd name="T31" fmla="*/ 5 h 23"/>
                <a:gd name="T32" fmla="*/ 0 w 4"/>
                <a:gd name="T33" fmla="*/ 5 h 23"/>
                <a:gd name="T34" fmla="*/ 0 w 4"/>
                <a:gd name="T35" fmla="*/ 5 h 23"/>
                <a:gd name="T36" fmla="*/ 0 w 4"/>
                <a:gd name="T37" fmla="*/ 5 h 23"/>
                <a:gd name="T38" fmla="*/ 0 w 4"/>
                <a:gd name="T39" fmla="*/ 5 h 23"/>
                <a:gd name="T40" fmla="*/ 0 w 4"/>
                <a:gd name="T41" fmla="*/ 5 h 23"/>
                <a:gd name="T42" fmla="*/ 0 w 4"/>
                <a:gd name="T43" fmla="*/ 5 h 23"/>
                <a:gd name="T44" fmla="*/ 0 w 4"/>
                <a:gd name="T45" fmla="*/ 11 h 23"/>
                <a:gd name="T46" fmla="*/ 0 w 4"/>
                <a:gd name="T47" fmla="*/ 11 h 23"/>
                <a:gd name="T48" fmla="*/ 0 w 4"/>
                <a:gd name="T49" fmla="*/ 11 h 23"/>
                <a:gd name="T50" fmla="*/ 0 w 4"/>
                <a:gd name="T51" fmla="*/ 11 h 23"/>
                <a:gd name="T52" fmla="*/ 0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11 h 23"/>
                <a:gd name="T66" fmla="*/ 4 w 4"/>
                <a:gd name="T67" fmla="*/ 17 h 23"/>
                <a:gd name="T68" fmla="*/ 4 w 4"/>
                <a:gd name="T69" fmla="*/ 17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17 h 23"/>
                <a:gd name="T88" fmla="*/ 4 w 4"/>
                <a:gd name="T89" fmla="*/ 17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3" name="Freeform 170"/>
            <p:cNvSpPr>
              <a:spLocks/>
            </p:cNvSpPr>
            <p:nvPr/>
          </p:nvSpPr>
          <p:spPr bwMode="auto">
            <a:xfrm>
              <a:off x="5206" y="3148"/>
              <a:ext cx="5" cy="22"/>
            </a:xfrm>
            <a:custGeom>
              <a:avLst/>
              <a:gdLst>
                <a:gd name="T0" fmla="*/ 0 w 5"/>
                <a:gd name="T1" fmla="*/ 0 h 22"/>
                <a:gd name="T2" fmla="*/ 0 w 5"/>
                <a:gd name="T3" fmla="*/ 0 h 22"/>
                <a:gd name="T4" fmla="*/ 0 w 5"/>
                <a:gd name="T5" fmla="*/ 0 h 22"/>
                <a:gd name="T6" fmla="*/ 0 w 5"/>
                <a:gd name="T7" fmla="*/ 0 h 22"/>
                <a:gd name="T8" fmla="*/ 0 w 5"/>
                <a:gd name="T9" fmla="*/ 0 h 22"/>
                <a:gd name="T10" fmla="*/ 0 w 5"/>
                <a:gd name="T11" fmla="*/ 0 h 22"/>
                <a:gd name="T12" fmla="*/ 0 w 5"/>
                <a:gd name="T13" fmla="*/ 5 h 22"/>
                <a:gd name="T14" fmla="*/ 0 w 5"/>
                <a:gd name="T15" fmla="*/ 5 h 22"/>
                <a:gd name="T16" fmla="*/ 0 w 5"/>
                <a:gd name="T17" fmla="*/ 5 h 22"/>
                <a:gd name="T18" fmla="*/ 0 w 5"/>
                <a:gd name="T19" fmla="*/ 5 h 22"/>
                <a:gd name="T20" fmla="*/ 0 w 5"/>
                <a:gd name="T21" fmla="*/ 5 h 22"/>
                <a:gd name="T22" fmla="*/ 0 w 5"/>
                <a:gd name="T23" fmla="*/ 5 h 22"/>
                <a:gd name="T24" fmla="*/ 0 w 5"/>
                <a:gd name="T25" fmla="*/ 5 h 22"/>
                <a:gd name="T26" fmla="*/ 0 w 5"/>
                <a:gd name="T27" fmla="*/ 5 h 22"/>
                <a:gd name="T28" fmla="*/ 0 w 5"/>
                <a:gd name="T29" fmla="*/ 5 h 22"/>
                <a:gd name="T30" fmla="*/ 0 w 5"/>
                <a:gd name="T31" fmla="*/ 5 h 22"/>
                <a:gd name="T32" fmla="*/ 0 w 5"/>
                <a:gd name="T33" fmla="*/ 5 h 22"/>
                <a:gd name="T34" fmla="*/ 0 w 5"/>
                <a:gd name="T35" fmla="*/ 5 h 22"/>
                <a:gd name="T36" fmla="*/ 5 w 5"/>
                <a:gd name="T37" fmla="*/ 11 h 22"/>
                <a:gd name="T38" fmla="*/ 5 w 5"/>
                <a:gd name="T39" fmla="*/ 11 h 22"/>
                <a:gd name="T40" fmla="*/ 5 w 5"/>
                <a:gd name="T41" fmla="*/ 11 h 22"/>
                <a:gd name="T42" fmla="*/ 5 w 5"/>
                <a:gd name="T43" fmla="*/ 11 h 22"/>
                <a:gd name="T44" fmla="*/ 5 w 5"/>
                <a:gd name="T45" fmla="*/ 11 h 22"/>
                <a:gd name="T46" fmla="*/ 5 w 5"/>
                <a:gd name="T47" fmla="*/ 11 h 22"/>
                <a:gd name="T48" fmla="*/ 5 w 5"/>
                <a:gd name="T49" fmla="*/ 11 h 22"/>
                <a:gd name="T50" fmla="*/ 5 w 5"/>
                <a:gd name="T51" fmla="*/ 11 h 22"/>
                <a:gd name="T52" fmla="*/ 5 w 5"/>
                <a:gd name="T53" fmla="*/ 11 h 22"/>
                <a:gd name="T54" fmla="*/ 5 w 5"/>
                <a:gd name="T55" fmla="*/ 11 h 22"/>
                <a:gd name="T56" fmla="*/ 5 w 5"/>
                <a:gd name="T57" fmla="*/ 11 h 22"/>
                <a:gd name="T58" fmla="*/ 5 w 5"/>
                <a:gd name="T59" fmla="*/ 11 h 22"/>
                <a:gd name="T60" fmla="*/ 5 w 5"/>
                <a:gd name="T61" fmla="*/ 17 h 22"/>
                <a:gd name="T62" fmla="*/ 5 w 5"/>
                <a:gd name="T63" fmla="*/ 17 h 22"/>
                <a:gd name="T64" fmla="*/ 5 w 5"/>
                <a:gd name="T65" fmla="*/ 17 h 22"/>
                <a:gd name="T66" fmla="*/ 5 w 5"/>
                <a:gd name="T67" fmla="*/ 17 h 22"/>
                <a:gd name="T68" fmla="*/ 5 w 5"/>
                <a:gd name="T69" fmla="*/ 17 h 22"/>
                <a:gd name="T70" fmla="*/ 5 w 5"/>
                <a:gd name="T71" fmla="*/ 17 h 22"/>
                <a:gd name="T72" fmla="*/ 5 w 5"/>
                <a:gd name="T73" fmla="*/ 17 h 22"/>
                <a:gd name="T74" fmla="*/ 5 w 5"/>
                <a:gd name="T75" fmla="*/ 17 h 22"/>
                <a:gd name="T76" fmla="*/ 5 w 5"/>
                <a:gd name="T77" fmla="*/ 17 h 22"/>
                <a:gd name="T78" fmla="*/ 5 w 5"/>
                <a:gd name="T79" fmla="*/ 17 h 22"/>
                <a:gd name="T80" fmla="*/ 5 w 5"/>
                <a:gd name="T81" fmla="*/ 17 h 22"/>
                <a:gd name="T82" fmla="*/ 5 w 5"/>
                <a:gd name="T83" fmla="*/ 17 h 22"/>
                <a:gd name="T84" fmla="*/ 5 w 5"/>
                <a:gd name="T85" fmla="*/ 22 h 22"/>
                <a:gd name="T86" fmla="*/ 5 w 5"/>
                <a:gd name="T87" fmla="*/ 22 h 22"/>
                <a:gd name="T88" fmla="*/ 5 w 5"/>
                <a:gd name="T89" fmla="*/ 22 h 22"/>
                <a:gd name="T90" fmla="*/ 5 w 5"/>
                <a:gd name="T91" fmla="*/ 22 h 22"/>
                <a:gd name="T92" fmla="*/ 5 w 5"/>
                <a:gd name="T93" fmla="*/ 22 h 22"/>
                <a:gd name="T94" fmla="*/ 5 w 5"/>
                <a:gd name="T95" fmla="*/ 22 h 22"/>
                <a:gd name="T96" fmla="*/ 5 w 5"/>
                <a:gd name="T97" fmla="*/ 22 h 22"/>
                <a:gd name="T98" fmla="*/ 5 w 5"/>
                <a:gd name="T99" fmla="*/ 22 h 22"/>
                <a:gd name="T100" fmla="*/ 5 w 5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4" name="Freeform 171"/>
            <p:cNvSpPr>
              <a:spLocks/>
            </p:cNvSpPr>
            <p:nvPr/>
          </p:nvSpPr>
          <p:spPr bwMode="auto">
            <a:xfrm>
              <a:off x="5211" y="3170"/>
              <a:ext cx="10" cy="2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0 h 23"/>
                <a:gd name="T4" fmla="*/ 0 w 10"/>
                <a:gd name="T5" fmla="*/ 0 h 23"/>
                <a:gd name="T6" fmla="*/ 0 w 10"/>
                <a:gd name="T7" fmla="*/ 0 h 23"/>
                <a:gd name="T8" fmla="*/ 0 w 10"/>
                <a:gd name="T9" fmla="*/ 6 h 23"/>
                <a:gd name="T10" fmla="*/ 0 w 10"/>
                <a:gd name="T11" fmla="*/ 6 h 23"/>
                <a:gd name="T12" fmla="*/ 0 w 10"/>
                <a:gd name="T13" fmla="*/ 6 h 23"/>
                <a:gd name="T14" fmla="*/ 0 w 10"/>
                <a:gd name="T15" fmla="*/ 6 h 23"/>
                <a:gd name="T16" fmla="*/ 5 w 10"/>
                <a:gd name="T17" fmla="*/ 6 h 23"/>
                <a:gd name="T18" fmla="*/ 5 w 10"/>
                <a:gd name="T19" fmla="*/ 6 h 23"/>
                <a:gd name="T20" fmla="*/ 5 w 10"/>
                <a:gd name="T21" fmla="*/ 6 h 23"/>
                <a:gd name="T22" fmla="*/ 5 w 10"/>
                <a:gd name="T23" fmla="*/ 6 h 23"/>
                <a:gd name="T24" fmla="*/ 5 w 10"/>
                <a:gd name="T25" fmla="*/ 6 h 23"/>
                <a:gd name="T26" fmla="*/ 5 w 10"/>
                <a:gd name="T27" fmla="*/ 6 h 23"/>
                <a:gd name="T28" fmla="*/ 5 w 10"/>
                <a:gd name="T29" fmla="*/ 6 h 23"/>
                <a:gd name="T30" fmla="*/ 5 w 10"/>
                <a:gd name="T31" fmla="*/ 6 h 23"/>
                <a:gd name="T32" fmla="*/ 5 w 10"/>
                <a:gd name="T33" fmla="*/ 12 h 23"/>
                <a:gd name="T34" fmla="*/ 5 w 10"/>
                <a:gd name="T35" fmla="*/ 12 h 23"/>
                <a:gd name="T36" fmla="*/ 5 w 10"/>
                <a:gd name="T37" fmla="*/ 12 h 23"/>
                <a:gd name="T38" fmla="*/ 5 w 10"/>
                <a:gd name="T39" fmla="*/ 12 h 23"/>
                <a:gd name="T40" fmla="*/ 5 w 10"/>
                <a:gd name="T41" fmla="*/ 12 h 23"/>
                <a:gd name="T42" fmla="*/ 5 w 10"/>
                <a:gd name="T43" fmla="*/ 12 h 23"/>
                <a:gd name="T44" fmla="*/ 5 w 10"/>
                <a:gd name="T45" fmla="*/ 12 h 23"/>
                <a:gd name="T46" fmla="*/ 5 w 10"/>
                <a:gd name="T47" fmla="*/ 12 h 23"/>
                <a:gd name="T48" fmla="*/ 5 w 10"/>
                <a:gd name="T49" fmla="*/ 12 h 23"/>
                <a:gd name="T50" fmla="*/ 5 w 10"/>
                <a:gd name="T51" fmla="*/ 12 h 23"/>
                <a:gd name="T52" fmla="*/ 5 w 10"/>
                <a:gd name="T53" fmla="*/ 12 h 23"/>
                <a:gd name="T54" fmla="*/ 5 w 10"/>
                <a:gd name="T55" fmla="*/ 12 h 23"/>
                <a:gd name="T56" fmla="*/ 5 w 10"/>
                <a:gd name="T57" fmla="*/ 17 h 23"/>
                <a:gd name="T58" fmla="*/ 5 w 10"/>
                <a:gd name="T59" fmla="*/ 17 h 23"/>
                <a:gd name="T60" fmla="*/ 5 w 10"/>
                <a:gd name="T61" fmla="*/ 17 h 23"/>
                <a:gd name="T62" fmla="*/ 5 w 10"/>
                <a:gd name="T63" fmla="*/ 17 h 23"/>
                <a:gd name="T64" fmla="*/ 5 w 10"/>
                <a:gd name="T65" fmla="*/ 17 h 23"/>
                <a:gd name="T66" fmla="*/ 5 w 10"/>
                <a:gd name="T67" fmla="*/ 17 h 23"/>
                <a:gd name="T68" fmla="*/ 5 w 10"/>
                <a:gd name="T69" fmla="*/ 17 h 23"/>
                <a:gd name="T70" fmla="*/ 5 w 10"/>
                <a:gd name="T71" fmla="*/ 17 h 23"/>
                <a:gd name="T72" fmla="*/ 5 w 10"/>
                <a:gd name="T73" fmla="*/ 17 h 23"/>
                <a:gd name="T74" fmla="*/ 5 w 10"/>
                <a:gd name="T75" fmla="*/ 17 h 23"/>
                <a:gd name="T76" fmla="*/ 5 w 10"/>
                <a:gd name="T77" fmla="*/ 17 h 23"/>
                <a:gd name="T78" fmla="*/ 5 w 10"/>
                <a:gd name="T79" fmla="*/ 17 h 23"/>
                <a:gd name="T80" fmla="*/ 5 w 10"/>
                <a:gd name="T81" fmla="*/ 23 h 23"/>
                <a:gd name="T82" fmla="*/ 5 w 10"/>
                <a:gd name="T83" fmla="*/ 23 h 23"/>
                <a:gd name="T84" fmla="*/ 5 w 10"/>
                <a:gd name="T85" fmla="*/ 23 h 23"/>
                <a:gd name="T86" fmla="*/ 5 w 10"/>
                <a:gd name="T87" fmla="*/ 23 h 23"/>
                <a:gd name="T88" fmla="*/ 5 w 10"/>
                <a:gd name="T89" fmla="*/ 23 h 23"/>
                <a:gd name="T90" fmla="*/ 5 w 10"/>
                <a:gd name="T91" fmla="*/ 23 h 23"/>
                <a:gd name="T92" fmla="*/ 5 w 10"/>
                <a:gd name="T93" fmla="*/ 23 h 23"/>
                <a:gd name="T94" fmla="*/ 5 w 10"/>
                <a:gd name="T95" fmla="*/ 23 h 23"/>
                <a:gd name="T96" fmla="*/ 5 w 10"/>
                <a:gd name="T97" fmla="*/ 23 h 23"/>
                <a:gd name="T98" fmla="*/ 10 w 10"/>
                <a:gd name="T99" fmla="*/ 23 h 23"/>
                <a:gd name="T100" fmla="*/ 10 w 10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3"/>
                <a:gd name="T155" fmla="*/ 10 w 10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23"/>
                  </a:lnTo>
                  <a:lnTo>
                    <a:pt x="10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5" name="Freeform 172"/>
            <p:cNvSpPr>
              <a:spLocks/>
            </p:cNvSpPr>
            <p:nvPr/>
          </p:nvSpPr>
          <p:spPr bwMode="auto">
            <a:xfrm>
              <a:off x="5221" y="3193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6 h 23"/>
                <a:gd name="T8" fmla="*/ 0 w 4"/>
                <a:gd name="T9" fmla="*/ 6 h 23"/>
                <a:gd name="T10" fmla="*/ 0 w 4"/>
                <a:gd name="T11" fmla="*/ 6 h 23"/>
                <a:gd name="T12" fmla="*/ 0 w 4"/>
                <a:gd name="T13" fmla="*/ 6 h 23"/>
                <a:gd name="T14" fmla="*/ 0 w 4"/>
                <a:gd name="T15" fmla="*/ 6 h 23"/>
                <a:gd name="T16" fmla="*/ 0 w 4"/>
                <a:gd name="T17" fmla="*/ 6 h 23"/>
                <a:gd name="T18" fmla="*/ 0 w 4"/>
                <a:gd name="T19" fmla="*/ 6 h 23"/>
                <a:gd name="T20" fmla="*/ 0 w 4"/>
                <a:gd name="T21" fmla="*/ 6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11 h 23"/>
                <a:gd name="T32" fmla="*/ 0 w 4"/>
                <a:gd name="T33" fmla="*/ 11 h 23"/>
                <a:gd name="T34" fmla="*/ 0 w 4"/>
                <a:gd name="T35" fmla="*/ 11 h 23"/>
                <a:gd name="T36" fmla="*/ 0 w 4"/>
                <a:gd name="T37" fmla="*/ 11 h 23"/>
                <a:gd name="T38" fmla="*/ 0 w 4"/>
                <a:gd name="T39" fmla="*/ 11 h 23"/>
                <a:gd name="T40" fmla="*/ 0 w 4"/>
                <a:gd name="T41" fmla="*/ 11 h 23"/>
                <a:gd name="T42" fmla="*/ 0 w 4"/>
                <a:gd name="T43" fmla="*/ 11 h 23"/>
                <a:gd name="T44" fmla="*/ 0 w 4"/>
                <a:gd name="T45" fmla="*/ 11 h 23"/>
                <a:gd name="T46" fmla="*/ 0 w 4"/>
                <a:gd name="T47" fmla="*/ 11 h 23"/>
                <a:gd name="T48" fmla="*/ 0 w 4"/>
                <a:gd name="T49" fmla="*/ 11 h 23"/>
                <a:gd name="T50" fmla="*/ 0 w 4"/>
                <a:gd name="T51" fmla="*/ 11 h 23"/>
                <a:gd name="T52" fmla="*/ 0 w 4"/>
                <a:gd name="T53" fmla="*/ 11 h 23"/>
                <a:gd name="T54" fmla="*/ 0 w 4"/>
                <a:gd name="T55" fmla="*/ 11 h 23"/>
                <a:gd name="T56" fmla="*/ 0 w 4"/>
                <a:gd name="T57" fmla="*/ 17 h 23"/>
                <a:gd name="T58" fmla="*/ 0 w 4"/>
                <a:gd name="T59" fmla="*/ 17 h 23"/>
                <a:gd name="T60" fmla="*/ 0 w 4"/>
                <a:gd name="T61" fmla="*/ 17 h 23"/>
                <a:gd name="T62" fmla="*/ 0 w 4"/>
                <a:gd name="T63" fmla="*/ 17 h 23"/>
                <a:gd name="T64" fmla="*/ 0 w 4"/>
                <a:gd name="T65" fmla="*/ 17 h 23"/>
                <a:gd name="T66" fmla="*/ 0 w 4"/>
                <a:gd name="T67" fmla="*/ 17 h 23"/>
                <a:gd name="T68" fmla="*/ 0 w 4"/>
                <a:gd name="T69" fmla="*/ 17 h 23"/>
                <a:gd name="T70" fmla="*/ 0 w 4"/>
                <a:gd name="T71" fmla="*/ 17 h 23"/>
                <a:gd name="T72" fmla="*/ 0 w 4"/>
                <a:gd name="T73" fmla="*/ 17 h 23"/>
                <a:gd name="T74" fmla="*/ 0 w 4"/>
                <a:gd name="T75" fmla="*/ 17 h 23"/>
                <a:gd name="T76" fmla="*/ 0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23 h 23"/>
                <a:gd name="T84" fmla="*/ 4 w 4"/>
                <a:gd name="T85" fmla="*/ 23 h 23"/>
                <a:gd name="T86" fmla="*/ 4 w 4"/>
                <a:gd name="T87" fmla="*/ 23 h 23"/>
                <a:gd name="T88" fmla="*/ 4 w 4"/>
                <a:gd name="T89" fmla="*/ 23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6" name="Freeform 173"/>
            <p:cNvSpPr>
              <a:spLocks/>
            </p:cNvSpPr>
            <p:nvPr/>
          </p:nvSpPr>
          <p:spPr bwMode="auto">
            <a:xfrm>
              <a:off x="5225" y="3216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11 h 23"/>
                <a:gd name="T38" fmla="*/ 0 w 5"/>
                <a:gd name="T39" fmla="*/ 11 h 23"/>
                <a:gd name="T40" fmla="*/ 0 w 5"/>
                <a:gd name="T41" fmla="*/ 11 h 23"/>
                <a:gd name="T42" fmla="*/ 0 w 5"/>
                <a:gd name="T43" fmla="*/ 11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5 w 5"/>
                <a:gd name="T61" fmla="*/ 11 h 23"/>
                <a:gd name="T62" fmla="*/ 5 w 5"/>
                <a:gd name="T63" fmla="*/ 17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7" name="Freeform 174"/>
            <p:cNvSpPr>
              <a:spLocks/>
            </p:cNvSpPr>
            <p:nvPr/>
          </p:nvSpPr>
          <p:spPr bwMode="auto">
            <a:xfrm>
              <a:off x="5230" y="3239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5 h 17"/>
                <a:gd name="T22" fmla="*/ 0 w 5"/>
                <a:gd name="T23" fmla="*/ 5 h 17"/>
                <a:gd name="T24" fmla="*/ 0 w 5"/>
                <a:gd name="T25" fmla="*/ 5 h 17"/>
                <a:gd name="T26" fmla="*/ 0 w 5"/>
                <a:gd name="T27" fmla="*/ 5 h 17"/>
                <a:gd name="T28" fmla="*/ 0 w 5"/>
                <a:gd name="T29" fmla="*/ 5 h 17"/>
                <a:gd name="T30" fmla="*/ 0 w 5"/>
                <a:gd name="T31" fmla="*/ 5 h 17"/>
                <a:gd name="T32" fmla="*/ 0 w 5"/>
                <a:gd name="T33" fmla="*/ 5 h 17"/>
                <a:gd name="T34" fmla="*/ 0 w 5"/>
                <a:gd name="T35" fmla="*/ 5 h 17"/>
                <a:gd name="T36" fmla="*/ 0 w 5"/>
                <a:gd name="T37" fmla="*/ 5 h 17"/>
                <a:gd name="T38" fmla="*/ 0 w 5"/>
                <a:gd name="T39" fmla="*/ 5 h 17"/>
                <a:gd name="T40" fmla="*/ 5 w 5"/>
                <a:gd name="T41" fmla="*/ 5 h 17"/>
                <a:gd name="T42" fmla="*/ 5 w 5"/>
                <a:gd name="T43" fmla="*/ 5 h 17"/>
                <a:gd name="T44" fmla="*/ 5 w 5"/>
                <a:gd name="T45" fmla="*/ 5 h 17"/>
                <a:gd name="T46" fmla="*/ 5 w 5"/>
                <a:gd name="T47" fmla="*/ 5 h 17"/>
                <a:gd name="T48" fmla="*/ 5 w 5"/>
                <a:gd name="T49" fmla="*/ 5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8" name="Freeform 175"/>
            <p:cNvSpPr>
              <a:spLocks/>
            </p:cNvSpPr>
            <p:nvPr/>
          </p:nvSpPr>
          <p:spPr bwMode="auto">
            <a:xfrm>
              <a:off x="5235" y="3256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5 h 17"/>
                <a:gd name="T14" fmla="*/ 0 w 5"/>
                <a:gd name="T15" fmla="*/ 5 h 17"/>
                <a:gd name="T16" fmla="*/ 0 w 5"/>
                <a:gd name="T17" fmla="*/ 5 h 17"/>
                <a:gd name="T18" fmla="*/ 0 w 5"/>
                <a:gd name="T19" fmla="*/ 5 h 17"/>
                <a:gd name="T20" fmla="*/ 0 w 5"/>
                <a:gd name="T21" fmla="*/ 5 h 17"/>
                <a:gd name="T22" fmla="*/ 5 w 5"/>
                <a:gd name="T23" fmla="*/ 5 h 17"/>
                <a:gd name="T24" fmla="*/ 5 w 5"/>
                <a:gd name="T25" fmla="*/ 5 h 17"/>
                <a:gd name="T26" fmla="*/ 5 w 5"/>
                <a:gd name="T27" fmla="*/ 5 h 17"/>
                <a:gd name="T28" fmla="*/ 5 w 5"/>
                <a:gd name="T29" fmla="*/ 5 h 17"/>
                <a:gd name="T30" fmla="*/ 5 w 5"/>
                <a:gd name="T31" fmla="*/ 5 h 17"/>
                <a:gd name="T32" fmla="*/ 5 w 5"/>
                <a:gd name="T33" fmla="*/ 5 h 17"/>
                <a:gd name="T34" fmla="*/ 5 w 5"/>
                <a:gd name="T35" fmla="*/ 5 h 17"/>
                <a:gd name="T36" fmla="*/ 5 w 5"/>
                <a:gd name="T37" fmla="*/ 5 h 17"/>
                <a:gd name="T38" fmla="*/ 5 w 5"/>
                <a:gd name="T39" fmla="*/ 5 h 17"/>
                <a:gd name="T40" fmla="*/ 5 w 5"/>
                <a:gd name="T41" fmla="*/ 5 h 17"/>
                <a:gd name="T42" fmla="*/ 5 w 5"/>
                <a:gd name="T43" fmla="*/ 5 h 17"/>
                <a:gd name="T44" fmla="*/ 5 w 5"/>
                <a:gd name="T45" fmla="*/ 11 h 17"/>
                <a:gd name="T46" fmla="*/ 5 w 5"/>
                <a:gd name="T47" fmla="*/ 11 h 17"/>
                <a:gd name="T48" fmla="*/ 5 w 5"/>
                <a:gd name="T49" fmla="*/ 11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59" name="Freeform 176"/>
            <p:cNvSpPr>
              <a:spLocks/>
            </p:cNvSpPr>
            <p:nvPr/>
          </p:nvSpPr>
          <p:spPr bwMode="auto">
            <a:xfrm>
              <a:off x="5240" y="3273"/>
              <a:ext cx="9" cy="17"/>
            </a:xfrm>
            <a:custGeom>
              <a:avLst/>
              <a:gdLst>
                <a:gd name="T0" fmla="*/ 0 w 9"/>
                <a:gd name="T1" fmla="*/ 0 h 17"/>
                <a:gd name="T2" fmla="*/ 4 w 9"/>
                <a:gd name="T3" fmla="*/ 0 h 17"/>
                <a:gd name="T4" fmla="*/ 4 w 9"/>
                <a:gd name="T5" fmla="*/ 0 h 17"/>
                <a:gd name="T6" fmla="*/ 4 w 9"/>
                <a:gd name="T7" fmla="*/ 0 h 17"/>
                <a:gd name="T8" fmla="*/ 4 w 9"/>
                <a:gd name="T9" fmla="*/ 0 h 17"/>
                <a:gd name="T10" fmla="*/ 4 w 9"/>
                <a:gd name="T11" fmla="*/ 0 h 17"/>
                <a:gd name="T12" fmla="*/ 4 w 9"/>
                <a:gd name="T13" fmla="*/ 0 h 17"/>
                <a:gd name="T14" fmla="*/ 4 w 9"/>
                <a:gd name="T15" fmla="*/ 5 h 17"/>
                <a:gd name="T16" fmla="*/ 4 w 9"/>
                <a:gd name="T17" fmla="*/ 5 h 17"/>
                <a:gd name="T18" fmla="*/ 4 w 9"/>
                <a:gd name="T19" fmla="*/ 5 h 17"/>
                <a:gd name="T20" fmla="*/ 4 w 9"/>
                <a:gd name="T21" fmla="*/ 5 h 17"/>
                <a:gd name="T22" fmla="*/ 4 w 9"/>
                <a:gd name="T23" fmla="*/ 5 h 17"/>
                <a:gd name="T24" fmla="*/ 4 w 9"/>
                <a:gd name="T25" fmla="*/ 5 h 17"/>
                <a:gd name="T26" fmla="*/ 4 w 9"/>
                <a:gd name="T27" fmla="*/ 5 h 17"/>
                <a:gd name="T28" fmla="*/ 4 w 9"/>
                <a:gd name="T29" fmla="*/ 5 h 17"/>
                <a:gd name="T30" fmla="*/ 4 w 9"/>
                <a:gd name="T31" fmla="*/ 5 h 17"/>
                <a:gd name="T32" fmla="*/ 4 w 9"/>
                <a:gd name="T33" fmla="*/ 5 h 17"/>
                <a:gd name="T34" fmla="*/ 4 w 9"/>
                <a:gd name="T35" fmla="*/ 5 h 17"/>
                <a:gd name="T36" fmla="*/ 4 w 9"/>
                <a:gd name="T37" fmla="*/ 5 h 17"/>
                <a:gd name="T38" fmla="*/ 4 w 9"/>
                <a:gd name="T39" fmla="*/ 5 h 17"/>
                <a:gd name="T40" fmla="*/ 4 w 9"/>
                <a:gd name="T41" fmla="*/ 5 h 17"/>
                <a:gd name="T42" fmla="*/ 4 w 9"/>
                <a:gd name="T43" fmla="*/ 5 h 17"/>
                <a:gd name="T44" fmla="*/ 4 w 9"/>
                <a:gd name="T45" fmla="*/ 5 h 17"/>
                <a:gd name="T46" fmla="*/ 4 w 9"/>
                <a:gd name="T47" fmla="*/ 5 h 17"/>
                <a:gd name="T48" fmla="*/ 4 w 9"/>
                <a:gd name="T49" fmla="*/ 5 h 17"/>
                <a:gd name="T50" fmla="*/ 4 w 9"/>
                <a:gd name="T51" fmla="*/ 5 h 17"/>
                <a:gd name="T52" fmla="*/ 4 w 9"/>
                <a:gd name="T53" fmla="*/ 11 h 17"/>
                <a:gd name="T54" fmla="*/ 4 w 9"/>
                <a:gd name="T55" fmla="*/ 11 h 17"/>
                <a:gd name="T56" fmla="*/ 4 w 9"/>
                <a:gd name="T57" fmla="*/ 11 h 17"/>
                <a:gd name="T58" fmla="*/ 4 w 9"/>
                <a:gd name="T59" fmla="*/ 11 h 17"/>
                <a:gd name="T60" fmla="*/ 4 w 9"/>
                <a:gd name="T61" fmla="*/ 11 h 17"/>
                <a:gd name="T62" fmla="*/ 4 w 9"/>
                <a:gd name="T63" fmla="*/ 11 h 17"/>
                <a:gd name="T64" fmla="*/ 4 w 9"/>
                <a:gd name="T65" fmla="*/ 11 h 17"/>
                <a:gd name="T66" fmla="*/ 4 w 9"/>
                <a:gd name="T67" fmla="*/ 11 h 17"/>
                <a:gd name="T68" fmla="*/ 4 w 9"/>
                <a:gd name="T69" fmla="*/ 11 h 17"/>
                <a:gd name="T70" fmla="*/ 4 w 9"/>
                <a:gd name="T71" fmla="*/ 11 h 17"/>
                <a:gd name="T72" fmla="*/ 4 w 9"/>
                <a:gd name="T73" fmla="*/ 11 h 17"/>
                <a:gd name="T74" fmla="*/ 4 w 9"/>
                <a:gd name="T75" fmla="*/ 11 h 17"/>
                <a:gd name="T76" fmla="*/ 4 w 9"/>
                <a:gd name="T77" fmla="*/ 11 h 17"/>
                <a:gd name="T78" fmla="*/ 4 w 9"/>
                <a:gd name="T79" fmla="*/ 11 h 17"/>
                <a:gd name="T80" fmla="*/ 4 w 9"/>
                <a:gd name="T81" fmla="*/ 11 h 17"/>
                <a:gd name="T82" fmla="*/ 4 w 9"/>
                <a:gd name="T83" fmla="*/ 11 h 17"/>
                <a:gd name="T84" fmla="*/ 9 w 9"/>
                <a:gd name="T85" fmla="*/ 11 h 17"/>
                <a:gd name="T86" fmla="*/ 9 w 9"/>
                <a:gd name="T87" fmla="*/ 11 h 17"/>
                <a:gd name="T88" fmla="*/ 9 w 9"/>
                <a:gd name="T89" fmla="*/ 11 h 17"/>
                <a:gd name="T90" fmla="*/ 9 w 9"/>
                <a:gd name="T91" fmla="*/ 11 h 17"/>
                <a:gd name="T92" fmla="*/ 9 w 9"/>
                <a:gd name="T93" fmla="*/ 17 h 17"/>
                <a:gd name="T94" fmla="*/ 9 w 9"/>
                <a:gd name="T95" fmla="*/ 17 h 17"/>
                <a:gd name="T96" fmla="*/ 9 w 9"/>
                <a:gd name="T97" fmla="*/ 17 h 17"/>
                <a:gd name="T98" fmla="*/ 9 w 9"/>
                <a:gd name="T99" fmla="*/ 17 h 17"/>
                <a:gd name="T100" fmla="*/ 9 w 9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7"/>
                <a:gd name="T155" fmla="*/ 9 w 9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7">
                  <a:moveTo>
                    <a:pt x="0" y="0"/>
                  </a:moveTo>
                  <a:lnTo>
                    <a:pt x="4" y="0"/>
                  </a:lnTo>
                  <a:lnTo>
                    <a:pt x="4" y="5"/>
                  </a:lnTo>
                  <a:lnTo>
                    <a:pt x="4" y="11"/>
                  </a:lnTo>
                  <a:lnTo>
                    <a:pt x="9" y="11"/>
                  </a:lnTo>
                  <a:lnTo>
                    <a:pt x="9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0" name="Freeform 177"/>
            <p:cNvSpPr>
              <a:spLocks/>
            </p:cNvSpPr>
            <p:nvPr/>
          </p:nvSpPr>
          <p:spPr bwMode="auto">
            <a:xfrm>
              <a:off x="5249" y="3290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0 h 11"/>
                <a:gd name="T22" fmla="*/ 0 w 5"/>
                <a:gd name="T23" fmla="*/ 0 h 11"/>
                <a:gd name="T24" fmla="*/ 0 w 5"/>
                <a:gd name="T25" fmla="*/ 0 h 11"/>
                <a:gd name="T26" fmla="*/ 0 w 5"/>
                <a:gd name="T27" fmla="*/ 0 h 11"/>
                <a:gd name="T28" fmla="*/ 0 w 5"/>
                <a:gd name="T29" fmla="*/ 0 h 11"/>
                <a:gd name="T30" fmla="*/ 0 w 5"/>
                <a:gd name="T31" fmla="*/ 0 h 11"/>
                <a:gd name="T32" fmla="*/ 0 w 5"/>
                <a:gd name="T33" fmla="*/ 0 h 11"/>
                <a:gd name="T34" fmla="*/ 0 w 5"/>
                <a:gd name="T35" fmla="*/ 0 h 11"/>
                <a:gd name="T36" fmla="*/ 0 w 5"/>
                <a:gd name="T37" fmla="*/ 6 h 11"/>
                <a:gd name="T38" fmla="*/ 0 w 5"/>
                <a:gd name="T39" fmla="*/ 6 h 11"/>
                <a:gd name="T40" fmla="*/ 0 w 5"/>
                <a:gd name="T41" fmla="*/ 6 h 11"/>
                <a:gd name="T42" fmla="*/ 0 w 5"/>
                <a:gd name="T43" fmla="*/ 6 h 11"/>
                <a:gd name="T44" fmla="*/ 0 w 5"/>
                <a:gd name="T45" fmla="*/ 6 h 11"/>
                <a:gd name="T46" fmla="*/ 0 w 5"/>
                <a:gd name="T47" fmla="*/ 6 h 11"/>
                <a:gd name="T48" fmla="*/ 0 w 5"/>
                <a:gd name="T49" fmla="*/ 6 h 11"/>
                <a:gd name="T50" fmla="*/ 0 w 5"/>
                <a:gd name="T51" fmla="*/ 6 h 11"/>
                <a:gd name="T52" fmla="*/ 0 w 5"/>
                <a:gd name="T53" fmla="*/ 6 h 11"/>
                <a:gd name="T54" fmla="*/ 0 w 5"/>
                <a:gd name="T55" fmla="*/ 6 h 11"/>
                <a:gd name="T56" fmla="*/ 0 w 5"/>
                <a:gd name="T57" fmla="*/ 6 h 11"/>
                <a:gd name="T58" fmla="*/ 0 w 5"/>
                <a:gd name="T59" fmla="*/ 6 h 11"/>
                <a:gd name="T60" fmla="*/ 0 w 5"/>
                <a:gd name="T61" fmla="*/ 6 h 11"/>
                <a:gd name="T62" fmla="*/ 0 w 5"/>
                <a:gd name="T63" fmla="*/ 6 h 11"/>
                <a:gd name="T64" fmla="*/ 5 w 5"/>
                <a:gd name="T65" fmla="*/ 6 h 11"/>
                <a:gd name="T66" fmla="*/ 5 w 5"/>
                <a:gd name="T67" fmla="*/ 6 h 11"/>
                <a:gd name="T68" fmla="*/ 5 w 5"/>
                <a:gd name="T69" fmla="*/ 6 h 11"/>
                <a:gd name="T70" fmla="*/ 5 w 5"/>
                <a:gd name="T71" fmla="*/ 6 h 11"/>
                <a:gd name="T72" fmla="*/ 5 w 5"/>
                <a:gd name="T73" fmla="*/ 6 h 11"/>
                <a:gd name="T74" fmla="*/ 5 w 5"/>
                <a:gd name="T75" fmla="*/ 6 h 11"/>
                <a:gd name="T76" fmla="*/ 5 w 5"/>
                <a:gd name="T77" fmla="*/ 6 h 11"/>
                <a:gd name="T78" fmla="*/ 5 w 5"/>
                <a:gd name="T79" fmla="*/ 6 h 11"/>
                <a:gd name="T80" fmla="*/ 5 w 5"/>
                <a:gd name="T81" fmla="*/ 6 h 11"/>
                <a:gd name="T82" fmla="*/ 5 w 5"/>
                <a:gd name="T83" fmla="*/ 6 h 11"/>
                <a:gd name="T84" fmla="*/ 5 w 5"/>
                <a:gd name="T85" fmla="*/ 11 h 11"/>
                <a:gd name="T86" fmla="*/ 5 w 5"/>
                <a:gd name="T87" fmla="*/ 11 h 11"/>
                <a:gd name="T88" fmla="*/ 5 w 5"/>
                <a:gd name="T89" fmla="*/ 11 h 11"/>
                <a:gd name="T90" fmla="*/ 5 w 5"/>
                <a:gd name="T91" fmla="*/ 11 h 11"/>
                <a:gd name="T92" fmla="*/ 5 w 5"/>
                <a:gd name="T93" fmla="*/ 11 h 11"/>
                <a:gd name="T94" fmla="*/ 5 w 5"/>
                <a:gd name="T95" fmla="*/ 11 h 11"/>
                <a:gd name="T96" fmla="*/ 5 w 5"/>
                <a:gd name="T97" fmla="*/ 11 h 11"/>
                <a:gd name="T98" fmla="*/ 5 w 5"/>
                <a:gd name="T99" fmla="*/ 11 h 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11"/>
                <a:gd name="T152" fmla="*/ 5 w 5"/>
                <a:gd name="T153" fmla="*/ 11 h 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1" name="Freeform 178"/>
            <p:cNvSpPr>
              <a:spLocks/>
            </p:cNvSpPr>
            <p:nvPr/>
          </p:nvSpPr>
          <p:spPr bwMode="auto">
            <a:xfrm>
              <a:off x="5254" y="3301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0 w 5"/>
                <a:gd name="T39" fmla="*/ 0 h 6"/>
                <a:gd name="T40" fmla="*/ 0 w 5"/>
                <a:gd name="T41" fmla="*/ 0 h 6"/>
                <a:gd name="T42" fmla="*/ 0 w 5"/>
                <a:gd name="T43" fmla="*/ 6 h 6"/>
                <a:gd name="T44" fmla="*/ 0 w 5"/>
                <a:gd name="T45" fmla="*/ 6 h 6"/>
                <a:gd name="T46" fmla="*/ 5 w 5"/>
                <a:gd name="T47" fmla="*/ 6 h 6"/>
                <a:gd name="T48" fmla="*/ 5 w 5"/>
                <a:gd name="T49" fmla="*/ 6 h 6"/>
                <a:gd name="T50" fmla="*/ 5 w 5"/>
                <a:gd name="T51" fmla="*/ 6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5 w 5"/>
                <a:gd name="T101" fmla="*/ 6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2" name="Freeform 179"/>
            <p:cNvSpPr>
              <a:spLocks/>
            </p:cNvSpPr>
            <p:nvPr/>
          </p:nvSpPr>
          <p:spPr bwMode="auto">
            <a:xfrm>
              <a:off x="5259" y="3307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6 h 11"/>
                <a:gd name="T10" fmla="*/ 0 w 5"/>
                <a:gd name="T11" fmla="*/ 6 h 11"/>
                <a:gd name="T12" fmla="*/ 0 w 5"/>
                <a:gd name="T13" fmla="*/ 6 h 11"/>
                <a:gd name="T14" fmla="*/ 0 w 5"/>
                <a:gd name="T15" fmla="*/ 6 h 11"/>
                <a:gd name="T16" fmla="*/ 0 w 5"/>
                <a:gd name="T17" fmla="*/ 6 h 11"/>
                <a:gd name="T18" fmla="*/ 0 w 5"/>
                <a:gd name="T19" fmla="*/ 6 h 11"/>
                <a:gd name="T20" fmla="*/ 0 w 5"/>
                <a:gd name="T21" fmla="*/ 6 h 11"/>
                <a:gd name="T22" fmla="*/ 0 w 5"/>
                <a:gd name="T23" fmla="*/ 6 h 11"/>
                <a:gd name="T24" fmla="*/ 0 w 5"/>
                <a:gd name="T25" fmla="*/ 6 h 11"/>
                <a:gd name="T26" fmla="*/ 0 w 5"/>
                <a:gd name="T27" fmla="*/ 6 h 11"/>
                <a:gd name="T28" fmla="*/ 5 w 5"/>
                <a:gd name="T29" fmla="*/ 6 h 11"/>
                <a:gd name="T30" fmla="*/ 5 w 5"/>
                <a:gd name="T31" fmla="*/ 6 h 11"/>
                <a:gd name="T32" fmla="*/ 5 w 5"/>
                <a:gd name="T33" fmla="*/ 6 h 11"/>
                <a:gd name="T34" fmla="*/ 5 w 5"/>
                <a:gd name="T35" fmla="*/ 6 h 11"/>
                <a:gd name="T36" fmla="*/ 5 w 5"/>
                <a:gd name="T37" fmla="*/ 6 h 11"/>
                <a:gd name="T38" fmla="*/ 5 w 5"/>
                <a:gd name="T39" fmla="*/ 6 h 11"/>
                <a:gd name="T40" fmla="*/ 5 w 5"/>
                <a:gd name="T41" fmla="*/ 6 h 11"/>
                <a:gd name="T42" fmla="*/ 5 w 5"/>
                <a:gd name="T43" fmla="*/ 6 h 11"/>
                <a:gd name="T44" fmla="*/ 5 w 5"/>
                <a:gd name="T45" fmla="*/ 6 h 11"/>
                <a:gd name="T46" fmla="*/ 5 w 5"/>
                <a:gd name="T47" fmla="*/ 6 h 11"/>
                <a:gd name="T48" fmla="*/ 5 w 5"/>
                <a:gd name="T49" fmla="*/ 6 h 11"/>
                <a:gd name="T50" fmla="*/ 5 w 5"/>
                <a:gd name="T51" fmla="*/ 6 h 11"/>
                <a:gd name="T52" fmla="*/ 5 w 5"/>
                <a:gd name="T53" fmla="*/ 6 h 11"/>
                <a:gd name="T54" fmla="*/ 5 w 5"/>
                <a:gd name="T55" fmla="*/ 6 h 11"/>
                <a:gd name="T56" fmla="*/ 5 w 5"/>
                <a:gd name="T57" fmla="*/ 6 h 11"/>
                <a:gd name="T58" fmla="*/ 5 w 5"/>
                <a:gd name="T59" fmla="*/ 6 h 11"/>
                <a:gd name="T60" fmla="*/ 5 w 5"/>
                <a:gd name="T61" fmla="*/ 6 h 11"/>
                <a:gd name="T62" fmla="*/ 5 w 5"/>
                <a:gd name="T63" fmla="*/ 6 h 11"/>
                <a:gd name="T64" fmla="*/ 5 w 5"/>
                <a:gd name="T65" fmla="*/ 6 h 11"/>
                <a:gd name="T66" fmla="*/ 5 w 5"/>
                <a:gd name="T67" fmla="*/ 6 h 11"/>
                <a:gd name="T68" fmla="*/ 5 w 5"/>
                <a:gd name="T69" fmla="*/ 6 h 11"/>
                <a:gd name="T70" fmla="*/ 5 w 5"/>
                <a:gd name="T71" fmla="*/ 6 h 11"/>
                <a:gd name="T72" fmla="*/ 5 w 5"/>
                <a:gd name="T73" fmla="*/ 6 h 11"/>
                <a:gd name="T74" fmla="*/ 5 w 5"/>
                <a:gd name="T75" fmla="*/ 6 h 11"/>
                <a:gd name="T76" fmla="*/ 5 w 5"/>
                <a:gd name="T77" fmla="*/ 6 h 11"/>
                <a:gd name="T78" fmla="*/ 5 w 5"/>
                <a:gd name="T79" fmla="*/ 6 h 11"/>
                <a:gd name="T80" fmla="*/ 5 w 5"/>
                <a:gd name="T81" fmla="*/ 6 h 11"/>
                <a:gd name="T82" fmla="*/ 5 w 5"/>
                <a:gd name="T83" fmla="*/ 6 h 11"/>
                <a:gd name="T84" fmla="*/ 5 w 5"/>
                <a:gd name="T85" fmla="*/ 6 h 11"/>
                <a:gd name="T86" fmla="*/ 5 w 5"/>
                <a:gd name="T87" fmla="*/ 6 h 11"/>
                <a:gd name="T88" fmla="*/ 5 w 5"/>
                <a:gd name="T89" fmla="*/ 6 h 11"/>
                <a:gd name="T90" fmla="*/ 5 w 5"/>
                <a:gd name="T91" fmla="*/ 6 h 11"/>
                <a:gd name="T92" fmla="*/ 5 w 5"/>
                <a:gd name="T93" fmla="*/ 6 h 11"/>
                <a:gd name="T94" fmla="*/ 5 w 5"/>
                <a:gd name="T95" fmla="*/ 6 h 11"/>
                <a:gd name="T96" fmla="*/ 5 w 5"/>
                <a:gd name="T97" fmla="*/ 11 h 11"/>
                <a:gd name="T98" fmla="*/ 5 w 5"/>
                <a:gd name="T99" fmla="*/ 11 h 11"/>
                <a:gd name="T100" fmla="*/ 5 w 5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3" name="Freeform 180"/>
            <p:cNvSpPr>
              <a:spLocks/>
            </p:cNvSpPr>
            <p:nvPr/>
          </p:nvSpPr>
          <p:spPr bwMode="auto">
            <a:xfrm>
              <a:off x="5264" y="3318"/>
              <a:ext cx="9" cy="1"/>
            </a:xfrm>
            <a:custGeom>
              <a:avLst/>
              <a:gdLst>
                <a:gd name="T0" fmla="*/ 0 w 9"/>
                <a:gd name="T1" fmla="*/ 0 h 1"/>
                <a:gd name="T2" fmla="*/ 0 w 9"/>
                <a:gd name="T3" fmla="*/ 0 h 1"/>
                <a:gd name="T4" fmla="*/ 0 w 9"/>
                <a:gd name="T5" fmla="*/ 0 h 1"/>
                <a:gd name="T6" fmla="*/ 4 w 9"/>
                <a:gd name="T7" fmla="*/ 0 h 1"/>
                <a:gd name="T8" fmla="*/ 4 w 9"/>
                <a:gd name="T9" fmla="*/ 0 h 1"/>
                <a:gd name="T10" fmla="*/ 4 w 9"/>
                <a:gd name="T11" fmla="*/ 0 h 1"/>
                <a:gd name="T12" fmla="*/ 4 w 9"/>
                <a:gd name="T13" fmla="*/ 0 h 1"/>
                <a:gd name="T14" fmla="*/ 4 w 9"/>
                <a:gd name="T15" fmla="*/ 0 h 1"/>
                <a:gd name="T16" fmla="*/ 4 w 9"/>
                <a:gd name="T17" fmla="*/ 0 h 1"/>
                <a:gd name="T18" fmla="*/ 4 w 9"/>
                <a:gd name="T19" fmla="*/ 0 h 1"/>
                <a:gd name="T20" fmla="*/ 4 w 9"/>
                <a:gd name="T21" fmla="*/ 0 h 1"/>
                <a:gd name="T22" fmla="*/ 4 w 9"/>
                <a:gd name="T23" fmla="*/ 0 h 1"/>
                <a:gd name="T24" fmla="*/ 4 w 9"/>
                <a:gd name="T25" fmla="*/ 0 h 1"/>
                <a:gd name="T26" fmla="*/ 4 w 9"/>
                <a:gd name="T27" fmla="*/ 0 h 1"/>
                <a:gd name="T28" fmla="*/ 4 w 9"/>
                <a:gd name="T29" fmla="*/ 0 h 1"/>
                <a:gd name="T30" fmla="*/ 4 w 9"/>
                <a:gd name="T31" fmla="*/ 0 h 1"/>
                <a:gd name="T32" fmla="*/ 4 w 9"/>
                <a:gd name="T33" fmla="*/ 0 h 1"/>
                <a:gd name="T34" fmla="*/ 4 w 9"/>
                <a:gd name="T35" fmla="*/ 0 h 1"/>
                <a:gd name="T36" fmla="*/ 4 w 9"/>
                <a:gd name="T37" fmla="*/ 0 h 1"/>
                <a:gd name="T38" fmla="*/ 4 w 9"/>
                <a:gd name="T39" fmla="*/ 0 h 1"/>
                <a:gd name="T40" fmla="*/ 4 w 9"/>
                <a:gd name="T41" fmla="*/ 0 h 1"/>
                <a:gd name="T42" fmla="*/ 4 w 9"/>
                <a:gd name="T43" fmla="*/ 0 h 1"/>
                <a:gd name="T44" fmla="*/ 4 w 9"/>
                <a:gd name="T45" fmla="*/ 0 h 1"/>
                <a:gd name="T46" fmla="*/ 4 w 9"/>
                <a:gd name="T47" fmla="*/ 0 h 1"/>
                <a:gd name="T48" fmla="*/ 4 w 9"/>
                <a:gd name="T49" fmla="*/ 0 h 1"/>
                <a:gd name="T50" fmla="*/ 4 w 9"/>
                <a:gd name="T51" fmla="*/ 0 h 1"/>
                <a:gd name="T52" fmla="*/ 4 w 9"/>
                <a:gd name="T53" fmla="*/ 0 h 1"/>
                <a:gd name="T54" fmla="*/ 4 w 9"/>
                <a:gd name="T55" fmla="*/ 0 h 1"/>
                <a:gd name="T56" fmla="*/ 4 w 9"/>
                <a:gd name="T57" fmla="*/ 0 h 1"/>
                <a:gd name="T58" fmla="*/ 4 w 9"/>
                <a:gd name="T59" fmla="*/ 0 h 1"/>
                <a:gd name="T60" fmla="*/ 4 w 9"/>
                <a:gd name="T61" fmla="*/ 0 h 1"/>
                <a:gd name="T62" fmla="*/ 4 w 9"/>
                <a:gd name="T63" fmla="*/ 0 h 1"/>
                <a:gd name="T64" fmla="*/ 4 w 9"/>
                <a:gd name="T65" fmla="*/ 0 h 1"/>
                <a:gd name="T66" fmla="*/ 4 w 9"/>
                <a:gd name="T67" fmla="*/ 0 h 1"/>
                <a:gd name="T68" fmla="*/ 4 w 9"/>
                <a:gd name="T69" fmla="*/ 0 h 1"/>
                <a:gd name="T70" fmla="*/ 4 w 9"/>
                <a:gd name="T71" fmla="*/ 0 h 1"/>
                <a:gd name="T72" fmla="*/ 4 w 9"/>
                <a:gd name="T73" fmla="*/ 0 h 1"/>
                <a:gd name="T74" fmla="*/ 4 w 9"/>
                <a:gd name="T75" fmla="*/ 0 h 1"/>
                <a:gd name="T76" fmla="*/ 4 w 9"/>
                <a:gd name="T77" fmla="*/ 0 h 1"/>
                <a:gd name="T78" fmla="*/ 4 w 9"/>
                <a:gd name="T79" fmla="*/ 0 h 1"/>
                <a:gd name="T80" fmla="*/ 4 w 9"/>
                <a:gd name="T81" fmla="*/ 0 h 1"/>
                <a:gd name="T82" fmla="*/ 4 w 9"/>
                <a:gd name="T83" fmla="*/ 0 h 1"/>
                <a:gd name="T84" fmla="*/ 4 w 9"/>
                <a:gd name="T85" fmla="*/ 0 h 1"/>
                <a:gd name="T86" fmla="*/ 4 w 9"/>
                <a:gd name="T87" fmla="*/ 0 h 1"/>
                <a:gd name="T88" fmla="*/ 9 w 9"/>
                <a:gd name="T89" fmla="*/ 0 h 1"/>
                <a:gd name="T90" fmla="*/ 9 w 9"/>
                <a:gd name="T91" fmla="*/ 0 h 1"/>
                <a:gd name="T92" fmla="*/ 9 w 9"/>
                <a:gd name="T93" fmla="*/ 0 h 1"/>
                <a:gd name="T94" fmla="*/ 9 w 9"/>
                <a:gd name="T95" fmla="*/ 0 h 1"/>
                <a:gd name="T96" fmla="*/ 9 w 9"/>
                <a:gd name="T97" fmla="*/ 0 h 1"/>
                <a:gd name="T98" fmla="*/ 9 w 9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"/>
                <a:gd name="T151" fmla="*/ 0 h 1"/>
                <a:gd name="T152" fmla="*/ 9 w 9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" h="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4" name="Freeform 181"/>
            <p:cNvSpPr>
              <a:spLocks/>
            </p:cNvSpPr>
            <p:nvPr/>
          </p:nvSpPr>
          <p:spPr bwMode="auto">
            <a:xfrm>
              <a:off x="5273" y="331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w 1"/>
                <a:gd name="T45" fmla="*/ 0 h 1"/>
                <a:gd name="T46" fmla="*/ 0 w 1"/>
                <a:gd name="T47" fmla="*/ 0 h 1"/>
                <a:gd name="T48" fmla="*/ 0 w 1"/>
                <a:gd name="T49" fmla="*/ 0 h 1"/>
                <a:gd name="T50" fmla="*/ 0 w 1"/>
                <a:gd name="T51" fmla="*/ 0 h 1"/>
                <a:gd name="T52" fmla="*/ 0 w 1"/>
                <a:gd name="T53" fmla="*/ 0 h 1"/>
                <a:gd name="T54" fmla="*/ 0 w 1"/>
                <a:gd name="T55" fmla="*/ 0 h 1"/>
                <a:gd name="T56" fmla="*/ 0 w 1"/>
                <a:gd name="T57" fmla="*/ 0 h 1"/>
                <a:gd name="T58" fmla="*/ 0 w 1"/>
                <a:gd name="T59" fmla="*/ 0 h 1"/>
                <a:gd name="T60" fmla="*/ 0 w 1"/>
                <a:gd name="T61" fmla="*/ 0 h 1"/>
                <a:gd name="T62" fmla="*/ 0 w 1"/>
                <a:gd name="T63" fmla="*/ 0 h 1"/>
                <a:gd name="T64" fmla="*/ 0 w 1"/>
                <a:gd name="T65" fmla="*/ 0 h 1"/>
                <a:gd name="T66" fmla="*/ 0 w 1"/>
                <a:gd name="T67" fmla="*/ 0 h 1"/>
                <a:gd name="T68" fmla="*/ 0 w 1"/>
                <a:gd name="T69" fmla="*/ 0 h 1"/>
                <a:gd name="T70" fmla="*/ 0 w 1"/>
                <a:gd name="T71" fmla="*/ 0 h 1"/>
                <a:gd name="T72" fmla="*/ 0 w 1"/>
                <a:gd name="T73" fmla="*/ 0 h 1"/>
                <a:gd name="T74" fmla="*/ 0 w 1"/>
                <a:gd name="T75" fmla="*/ 0 h 1"/>
                <a:gd name="T76" fmla="*/ 0 w 1"/>
                <a:gd name="T77" fmla="*/ 0 h 1"/>
                <a:gd name="T78" fmla="*/ 0 w 1"/>
                <a:gd name="T79" fmla="*/ 0 h 1"/>
                <a:gd name="T80" fmla="*/ 0 w 1"/>
                <a:gd name="T81" fmla="*/ 0 h 1"/>
                <a:gd name="T82" fmla="*/ 0 w 1"/>
                <a:gd name="T83" fmla="*/ 0 h 1"/>
                <a:gd name="T84" fmla="*/ 0 w 1"/>
                <a:gd name="T85" fmla="*/ 0 h 1"/>
                <a:gd name="T86" fmla="*/ 0 w 1"/>
                <a:gd name="T87" fmla="*/ 0 h 1"/>
                <a:gd name="T88" fmla="*/ 0 w 1"/>
                <a:gd name="T89" fmla="*/ 0 h 1"/>
                <a:gd name="T90" fmla="*/ 0 w 1"/>
                <a:gd name="T91" fmla="*/ 0 h 1"/>
                <a:gd name="T92" fmla="*/ 0 w 1"/>
                <a:gd name="T93" fmla="*/ 0 h 1"/>
                <a:gd name="T94" fmla="*/ 0 w 1"/>
                <a:gd name="T95" fmla="*/ 0 h 1"/>
                <a:gd name="T96" fmla="*/ 0 w 1"/>
                <a:gd name="T97" fmla="*/ 0 h 1"/>
                <a:gd name="T98" fmla="*/ 0 w 1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"/>
                <a:gd name="T151" fmla="*/ 0 h 1"/>
                <a:gd name="T152" fmla="*/ 1 w 1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5" name="Freeform 182"/>
            <p:cNvSpPr>
              <a:spLocks/>
            </p:cNvSpPr>
            <p:nvPr/>
          </p:nvSpPr>
          <p:spPr bwMode="auto">
            <a:xfrm>
              <a:off x="5273" y="3318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5 w 5"/>
                <a:gd name="T5" fmla="*/ 0 h 1"/>
                <a:gd name="T6" fmla="*/ 5 w 5"/>
                <a:gd name="T7" fmla="*/ 0 h 1"/>
                <a:gd name="T8" fmla="*/ 5 w 5"/>
                <a:gd name="T9" fmla="*/ 0 h 1"/>
                <a:gd name="T10" fmla="*/ 5 w 5"/>
                <a:gd name="T11" fmla="*/ 0 h 1"/>
                <a:gd name="T12" fmla="*/ 5 w 5"/>
                <a:gd name="T13" fmla="*/ 0 h 1"/>
                <a:gd name="T14" fmla="*/ 5 w 5"/>
                <a:gd name="T15" fmla="*/ 0 h 1"/>
                <a:gd name="T16" fmla="*/ 5 w 5"/>
                <a:gd name="T17" fmla="*/ 0 h 1"/>
                <a:gd name="T18" fmla="*/ 5 w 5"/>
                <a:gd name="T19" fmla="*/ 0 h 1"/>
                <a:gd name="T20" fmla="*/ 5 w 5"/>
                <a:gd name="T21" fmla="*/ 0 h 1"/>
                <a:gd name="T22" fmla="*/ 5 w 5"/>
                <a:gd name="T23" fmla="*/ 0 h 1"/>
                <a:gd name="T24" fmla="*/ 5 w 5"/>
                <a:gd name="T25" fmla="*/ 0 h 1"/>
                <a:gd name="T26" fmla="*/ 5 w 5"/>
                <a:gd name="T27" fmla="*/ 0 h 1"/>
                <a:gd name="T28" fmla="*/ 5 w 5"/>
                <a:gd name="T29" fmla="*/ 0 h 1"/>
                <a:gd name="T30" fmla="*/ 5 w 5"/>
                <a:gd name="T31" fmla="*/ 0 h 1"/>
                <a:gd name="T32" fmla="*/ 5 w 5"/>
                <a:gd name="T33" fmla="*/ 0 h 1"/>
                <a:gd name="T34" fmla="*/ 5 w 5"/>
                <a:gd name="T35" fmla="*/ 0 h 1"/>
                <a:gd name="T36" fmla="*/ 5 w 5"/>
                <a:gd name="T37" fmla="*/ 0 h 1"/>
                <a:gd name="T38" fmla="*/ 5 w 5"/>
                <a:gd name="T39" fmla="*/ 0 h 1"/>
                <a:gd name="T40" fmla="*/ 5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5 w 5"/>
                <a:gd name="T53" fmla="*/ 0 h 1"/>
                <a:gd name="T54" fmla="*/ 5 w 5"/>
                <a:gd name="T55" fmla="*/ 0 h 1"/>
                <a:gd name="T56" fmla="*/ 5 w 5"/>
                <a:gd name="T57" fmla="*/ 0 h 1"/>
                <a:gd name="T58" fmla="*/ 5 w 5"/>
                <a:gd name="T59" fmla="*/ 0 h 1"/>
                <a:gd name="T60" fmla="*/ 5 w 5"/>
                <a:gd name="T61" fmla="*/ 0 h 1"/>
                <a:gd name="T62" fmla="*/ 5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"/>
                <a:gd name="T112" fmla="*/ 0 h 1"/>
                <a:gd name="T113" fmla="*/ 5 w 5"/>
                <a:gd name="T114" fmla="*/ 1 h 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" h="1">
                  <a:moveTo>
                    <a:pt x="0" y="0"/>
                  </a:move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6" name="Freeform 183"/>
            <p:cNvSpPr>
              <a:spLocks/>
            </p:cNvSpPr>
            <p:nvPr/>
          </p:nvSpPr>
          <p:spPr bwMode="auto">
            <a:xfrm>
              <a:off x="5278" y="3313"/>
              <a:ext cx="9" cy="5"/>
            </a:xfrm>
            <a:custGeom>
              <a:avLst/>
              <a:gdLst>
                <a:gd name="T0" fmla="*/ 0 w 9"/>
                <a:gd name="T1" fmla="*/ 5 h 5"/>
                <a:gd name="T2" fmla="*/ 0 w 9"/>
                <a:gd name="T3" fmla="*/ 5 h 5"/>
                <a:gd name="T4" fmla="*/ 0 w 9"/>
                <a:gd name="T5" fmla="*/ 5 h 5"/>
                <a:gd name="T6" fmla="*/ 0 w 9"/>
                <a:gd name="T7" fmla="*/ 5 h 5"/>
                <a:gd name="T8" fmla="*/ 5 w 9"/>
                <a:gd name="T9" fmla="*/ 5 h 5"/>
                <a:gd name="T10" fmla="*/ 5 w 9"/>
                <a:gd name="T11" fmla="*/ 5 h 5"/>
                <a:gd name="T12" fmla="*/ 5 w 9"/>
                <a:gd name="T13" fmla="*/ 5 h 5"/>
                <a:gd name="T14" fmla="*/ 5 w 9"/>
                <a:gd name="T15" fmla="*/ 5 h 5"/>
                <a:gd name="T16" fmla="*/ 5 w 9"/>
                <a:gd name="T17" fmla="*/ 5 h 5"/>
                <a:gd name="T18" fmla="*/ 5 w 9"/>
                <a:gd name="T19" fmla="*/ 5 h 5"/>
                <a:gd name="T20" fmla="*/ 5 w 9"/>
                <a:gd name="T21" fmla="*/ 5 h 5"/>
                <a:gd name="T22" fmla="*/ 5 w 9"/>
                <a:gd name="T23" fmla="*/ 5 h 5"/>
                <a:gd name="T24" fmla="*/ 5 w 9"/>
                <a:gd name="T25" fmla="*/ 5 h 5"/>
                <a:gd name="T26" fmla="*/ 5 w 9"/>
                <a:gd name="T27" fmla="*/ 5 h 5"/>
                <a:gd name="T28" fmla="*/ 5 w 9"/>
                <a:gd name="T29" fmla="*/ 5 h 5"/>
                <a:gd name="T30" fmla="*/ 5 w 9"/>
                <a:gd name="T31" fmla="*/ 5 h 5"/>
                <a:gd name="T32" fmla="*/ 5 w 9"/>
                <a:gd name="T33" fmla="*/ 5 h 5"/>
                <a:gd name="T34" fmla="*/ 5 w 9"/>
                <a:gd name="T35" fmla="*/ 5 h 5"/>
                <a:gd name="T36" fmla="*/ 5 w 9"/>
                <a:gd name="T37" fmla="*/ 5 h 5"/>
                <a:gd name="T38" fmla="*/ 5 w 9"/>
                <a:gd name="T39" fmla="*/ 5 h 5"/>
                <a:gd name="T40" fmla="*/ 5 w 9"/>
                <a:gd name="T41" fmla="*/ 5 h 5"/>
                <a:gd name="T42" fmla="*/ 5 w 9"/>
                <a:gd name="T43" fmla="*/ 5 h 5"/>
                <a:gd name="T44" fmla="*/ 5 w 9"/>
                <a:gd name="T45" fmla="*/ 5 h 5"/>
                <a:gd name="T46" fmla="*/ 5 w 9"/>
                <a:gd name="T47" fmla="*/ 5 h 5"/>
                <a:gd name="T48" fmla="*/ 5 w 9"/>
                <a:gd name="T49" fmla="*/ 5 h 5"/>
                <a:gd name="T50" fmla="*/ 5 w 9"/>
                <a:gd name="T51" fmla="*/ 5 h 5"/>
                <a:gd name="T52" fmla="*/ 5 w 9"/>
                <a:gd name="T53" fmla="*/ 5 h 5"/>
                <a:gd name="T54" fmla="*/ 5 w 9"/>
                <a:gd name="T55" fmla="*/ 5 h 5"/>
                <a:gd name="T56" fmla="*/ 5 w 9"/>
                <a:gd name="T57" fmla="*/ 5 h 5"/>
                <a:gd name="T58" fmla="*/ 5 w 9"/>
                <a:gd name="T59" fmla="*/ 5 h 5"/>
                <a:gd name="T60" fmla="*/ 5 w 9"/>
                <a:gd name="T61" fmla="*/ 5 h 5"/>
                <a:gd name="T62" fmla="*/ 5 w 9"/>
                <a:gd name="T63" fmla="*/ 5 h 5"/>
                <a:gd name="T64" fmla="*/ 5 w 9"/>
                <a:gd name="T65" fmla="*/ 5 h 5"/>
                <a:gd name="T66" fmla="*/ 5 w 9"/>
                <a:gd name="T67" fmla="*/ 5 h 5"/>
                <a:gd name="T68" fmla="*/ 5 w 9"/>
                <a:gd name="T69" fmla="*/ 5 h 5"/>
                <a:gd name="T70" fmla="*/ 5 w 9"/>
                <a:gd name="T71" fmla="*/ 5 h 5"/>
                <a:gd name="T72" fmla="*/ 5 w 9"/>
                <a:gd name="T73" fmla="*/ 5 h 5"/>
                <a:gd name="T74" fmla="*/ 5 w 9"/>
                <a:gd name="T75" fmla="*/ 5 h 5"/>
                <a:gd name="T76" fmla="*/ 5 w 9"/>
                <a:gd name="T77" fmla="*/ 5 h 5"/>
                <a:gd name="T78" fmla="*/ 5 w 9"/>
                <a:gd name="T79" fmla="*/ 5 h 5"/>
                <a:gd name="T80" fmla="*/ 5 w 9"/>
                <a:gd name="T81" fmla="*/ 5 h 5"/>
                <a:gd name="T82" fmla="*/ 5 w 9"/>
                <a:gd name="T83" fmla="*/ 5 h 5"/>
                <a:gd name="T84" fmla="*/ 5 w 9"/>
                <a:gd name="T85" fmla="*/ 5 h 5"/>
                <a:gd name="T86" fmla="*/ 5 w 9"/>
                <a:gd name="T87" fmla="*/ 5 h 5"/>
                <a:gd name="T88" fmla="*/ 9 w 9"/>
                <a:gd name="T89" fmla="*/ 5 h 5"/>
                <a:gd name="T90" fmla="*/ 9 w 9"/>
                <a:gd name="T91" fmla="*/ 0 h 5"/>
                <a:gd name="T92" fmla="*/ 9 w 9"/>
                <a:gd name="T93" fmla="*/ 0 h 5"/>
                <a:gd name="T94" fmla="*/ 9 w 9"/>
                <a:gd name="T95" fmla="*/ 0 h 5"/>
                <a:gd name="T96" fmla="*/ 9 w 9"/>
                <a:gd name="T97" fmla="*/ 0 h 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"/>
                <a:gd name="T148" fmla="*/ 0 h 5"/>
                <a:gd name="T149" fmla="*/ 9 w 9"/>
                <a:gd name="T150" fmla="*/ 5 h 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" h="5">
                  <a:moveTo>
                    <a:pt x="0" y="5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9" y="5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7" name="Freeform 184"/>
            <p:cNvSpPr>
              <a:spLocks/>
            </p:cNvSpPr>
            <p:nvPr/>
          </p:nvSpPr>
          <p:spPr bwMode="auto">
            <a:xfrm>
              <a:off x="5287" y="3307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0 w 5"/>
                <a:gd name="T33" fmla="*/ 6 h 6"/>
                <a:gd name="T34" fmla="*/ 0 w 5"/>
                <a:gd name="T35" fmla="*/ 6 h 6"/>
                <a:gd name="T36" fmla="*/ 0 w 5"/>
                <a:gd name="T37" fmla="*/ 6 h 6"/>
                <a:gd name="T38" fmla="*/ 0 w 5"/>
                <a:gd name="T39" fmla="*/ 6 h 6"/>
                <a:gd name="T40" fmla="*/ 0 w 5"/>
                <a:gd name="T41" fmla="*/ 6 h 6"/>
                <a:gd name="T42" fmla="*/ 0 w 5"/>
                <a:gd name="T43" fmla="*/ 6 h 6"/>
                <a:gd name="T44" fmla="*/ 0 w 5"/>
                <a:gd name="T45" fmla="*/ 6 h 6"/>
                <a:gd name="T46" fmla="*/ 0 w 5"/>
                <a:gd name="T47" fmla="*/ 6 h 6"/>
                <a:gd name="T48" fmla="*/ 0 w 5"/>
                <a:gd name="T49" fmla="*/ 6 h 6"/>
                <a:gd name="T50" fmla="*/ 0 w 5"/>
                <a:gd name="T51" fmla="*/ 6 h 6"/>
                <a:gd name="T52" fmla="*/ 0 w 5"/>
                <a:gd name="T53" fmla="*/ 6 h 6"/>
                <a:gd name="T54" fmla="*/ 0 w 5"/>
                <a:gd name="T55" fmla="*/ 6 h 6"/>
                <a:gd name="T56" fmla="*/ 0 w 5"/>
                <a:gd name="T57" fmla="*/ 6 h 6"/>
                <a:gd name="T58" fmla="*/ 0 w 5"/>
                <a:gd name="T59" fmla="*/ 6 h 6"/>
                <a:gd name="T60" fmla="*/ 0 w 5"/>
                <a:gd name="T61" fmla="*/ 6 h 6"/>
                <a:gd name="T62" fmla="*/ 0 w 5"/>
                <a:gd name="T63" fmla="*/ 6 h 6"/>
                <a:gd name="T64" fmla="*/ 0 w 5"/>
                <a:gd name="T65" fmla="*/ 6 h 6"/>
                <a:gd name="T66" fmla="*/ 0 w 5"/>
                <a:gd name="T67" fmla="*/ 6 h 6"/>
                <a:gd name="T68" fmla="*/ 0 w 5"/>
                <a:gd name="T69" fmla="*/ 6 h 6"/>
                <a:gd name="T70" fmla="*/ 0 w 5"/>
                <a:gd name="T71" fmla="*/ 6 h 6"/>
                <a:gd name="T72" fmla="*/ 0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8" name="Freeform 185"/>
            <p:cNvSpPr>
              <a:spLocks/>
            </p:cNvSpPr>
            <p:nvPr/>
          </p:nvSpPr>
          <p:spPr bwMode="auto">
            <a:xfrm>
              <a:off x="5292" y="3301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6 h 6"/>
                <a:gd name="T4" fmla="*/ 0 w 5"/>
                <a:gd name="T5" fmla="*/ 6 h 6"/>
                <a:gd name="T6" fmla="*/ 0 w 5"/>
                <a:gd name="T7" fmla="*/ 6 h 6"/>
                <a:gd name="T8" fmla="*/ 0 w 5"/>
                <a:gd name="T9" fmla="*/ 6 h 6"/>
                <a:gd name="T10" fmla="*/ 0 w 5"/>
                <a:gd name="T11" fmla="*/ 6 h 6"/>
                <a:gd name="T12" fmla="*/ 0 w 5"/>
                <a:gd name="T13" fmla="*/ 6 h 6"/>
                <a:gd name="T14" fmla="*/ 0 w 5"/>
                <a:gd name="T15" fmla="*/ 6 h 6"/>
                <a:gd name="T16" fmla="*/ 0 w 5"/>
                <a:gd name="T17" fmla="*/ 6 h 6"/>
                <a:gd name="T18" fmla="*/ 0 w 5"/>
                <a:gd name="T19" fmla="*/ 6 h 6"/>
                <a:gd name="T20" fmla="*/ 0 w 5"/>
                <a:gd name="T21" fmla="*/ 6 h 6"/>
                <a:gd name="T22" fmla="*/ 0 w 5"/>
                <a:gd name="T23" fmla="*/ 6 h 6"/>
                <a:gd name="T24" fmla="*/ 0 w 5"/>
                <a:gd name="T25" fmla="*/ 6 h 6"/>
                <a:gd name="T26" fmla="*/ 0 w 5"/>
                <a:gd name="T27" fmla="*/ 6 h 6"/>
                <a:gd name="T28" fmla="*/ 0 w 5"/>
                <a:gd name="T29" fmla="*/ 6 h 6"/>
                <a:gd name="T30" fmla="*/ 0 w 5"/>
                <a:gd name="T31" fmla="*/ 6 h 6"/>
                <a:gd name="T32" fmla="*/ 0 w 5"/>
                <a:gd name="T33" fmla="*/ 6 h 6"/>
                <a:gd name="T34" fmla="*/ 0 w 5"/>
                <a:gd name="T35" fmla="*/ 6 h 6"/>
                <a:gd name="T36" fmla="*/ 0 w 5"/>
                <a:gd name="T37" fmla="*/ 6 h 6"/>
                <a:gd name="T38" fmla="*/ 0 w 5"/>
                <a:gd name="T39" fmla="*/ 6 h 6"/>
                <a:gd name="T40" fmla="*/ 0 w 5"/>
                <a:gd name="T41" fmla="*/ 6 h 6"/>
                <a:gd name="T42" fmla="*/ 0 w 5"/>
                <a:gd name="T43" fmla="*/ 6 h 6"/>
                <a:gd name="T44" fmla="*/ 0 w 5"/>
                <a:gd name="T45" fmla="*/ 6 h 6"/>
                <a:gd name="T46" fmla="*/ 0 w 5"/>
                <a:gd name="T47" fmla="*/ 6 h 6"/>
                <a:gd name="T48" fmla="*/ 0 w 5"/>
                <a:gd name="T49" fmla="*/ 6 h 6"/>
                <a:gd name="T50" fmla="*/ 0 w 5"/>
                <a:gd name="T51" fmla="*/ 0 h 6"/>
                <a:gd name="T52" fmla="*/ 0 w 5"/>
                <a:gd name="T53" fmla="*/ 0 h 6"/>
                <a:gd name="T54" fmla="*/ 5 w 5"/>
                <a:gd name="T55" fmla="*/ 0 h 6"/>
                <a:gd name="T56" fmla="*/ 5 w 5"/>
                <a:gd name="T57" fmla="*/ 0 h 6"/>
                <a:gd name="T58" fmla="*/ 5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69" name="Freeform 186"/>
            <p:cNvSpPr>
              <a:spLocks/>
            </p:cNvSpPr>
            <p:nvPr/>
          </p:nvSpPr>
          <p:spPr bwMode="auto">
            <a:xfrm>
              <a:off x="5297" y="3284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2 h 17"/>
                <a:gd name="T6" fmla="*/ 0 w 5"/>
                <a:gd name="T7" fmla="*/ 12 h 17"/>
                <a:gd name="T8" fmla="*/ 0 w 5"/>
                <a:gd name="T9" fmla="*/ 12 h 17"/>
                <a:gd name="T10" fmla="*/ 0 w 5"/>
                <a:gd name="T11" fmla="*/ 12 h 17"/>
                <a:gd name="T12" fmla="*/ 0 w 5"/>
                <a:gd name="T13" fmla="*/ 12 h 17"/>
                <a:gd name="T14" fmla="*/ 0 w 5"/>
                <a:gd name="T15" fmla="*/ 12 h 17"/>
                <a:gd name="T16" fmla="*/ 0 w 5"/>
                <a:gd name="T17" fmla="*/ 12 h 17"/>
                <a:gd name="T18" fmla="*/ 0 w 5"/>
                <a:gd name="T19" fmla="*/ 12 h 17"/>
                <a:gd name="T20" fmla="*/ 0 w 5"/>
                <a:gd name="T21" fmla="*/ 12 h 17"/>
                <a:gd name="T22" fmla="*/ 0 w 5"/>
                <a:gd name="T23" fmla="*/ 12 h 17"/>
                <a:gd name="T24" fmla="*/ 0 w 5"/>
                <a:gd name="T25" fmla="*/ 12 h 17"/>
                <a:gd name="T26" fmla="*/ 0 w 5"/>
                <a:gd name="T27" fmla="*/ 12 h 17"/>
                <a:gd name="T28" fmla="*/ 0 w 5"/>
                <a:gd name="T29" fmla="*/ 12 h 17"/>
                <a:gd name="T30" fmla="*/ 0 w 5"/>
                <a:gd name="T31" fmla="*/ 12 h 17"/>
                <a:gd name="T32" fmla="*/ 0 w 5"/>
                <a:gd name="T33" fmla="*/ 12 h 17"/>
                <a:gd name="T34" fmla="*/ 0 w 5"/>
                <a:gd name="T35" fmla="*/ 12 h 17"/>
                <a:gd name="T36" fmla="*/ 5 w 5"/>
                <a:gd name="T37" fmla="*/ 12 h 17"/>
                <a:gd name="T38" fmla="*/ 5 w 5"/>
                <a:gd name="T39" fmla="*/ 12 h 17"/>
                <a:gd name="T40" fmla="*/ 5 w 5"/>
                <a:gd name="T41" fmla="*/ 12 h 17"/>
                <a:gd name="T42" fmla="*/ 5 w 5"/>
                <a:gd name="T43" fmla="*/ 12 h 17"/>
                <a:gd name="T44" fmla="*/ 5 w 5"/>
                <a:gd name="T45" fmla="*/ 12 h 17"/>
                <a:gd name="T46" fmla="*/ 5 w 5"/>
                <a:gd name="T47" fmla="*/ 12 h 17"/>
                <a:gd name="T48" fmla="*/ 5 w 5"/>
                <a:gd name="T49" fmla="*/ 12 h 17"/>
                <a:gd name="T50" fmla="*/ 5 w 5"/>
                <a:gd name="T51" fmla="*/ 12 h 17"/>
                <a:gd name="T52" fmla="*/ 5 w 5"/>
                <a:gd name="T53" fmla="*/ 12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6 h 17"/>
                <a:gd name="T78" fmla="*/ 5 w 5"/>
                <a:gd name="T79" fmla="*/ 6 h 17"/>
                <a:gd name="T80" fmla="*/ 5 w 5"/>
                <a:gd name="T81" fmla="*/ 6 h 17"/>
                <a:gd name="T82" fmla="*/ 5 w 5"/>
                <a:gd name="T83" fmla="*/ 6 h 17"/>
                <a:gd name="T84" fmla="*/ 5 w 5"/>
                <a:gd name="T85" fmla="*/ 6 h 17"/>
                <a:gd name="T86" fmla="*/ 5 w 5"/>
                <a:gd name="T87" fmla="*/ 6 h 17"/>
                <a:gd name="T88" fmla="*/ 5 w 5"/>
                <a:gd name="T89" fmla="*/ 6 h 17"/>
                <a:gd name="T90" fmla="*/ 5 w 5"/>
                <a:gd name="T91" fmla="*/ 6 h 17"/>
                <a:gd name="T92" fmla="*/ 5 w 5"/>
                <a:gd name="T93" fmla="*/ 6 h 17"/>
                <a:gd name="T94" fmla="*/ 5 w 5"/>
                <a:gd name="T95" fmla="*/ 6 h 17"/>
                <a:gd name="T96" fmla="*/ 5 w 5"/>
                <a:gd name="T97" fmla="*/ 6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0" name="Freeform 187"/>
            <p:cNvSpPr>
              <a:spLocks/>
            </p:cNvSpPr>
            <p:nvPr/>
          </p:nvSpPr>
          <p:spPr bwMode="auto">
            <a:xfrm>
              <a:off x="5302" y="3273"/>
              <a:ext cx="9" cy="11"/>
            </a:xfrm>
            <a:custGeom>
              <a:avLst/>
              <a:gdLst>
                <a:gd name="T0" fmla="*/ 0 w 9"/>
                <a:gd name="T1" fmla="*/ 11 h 11"/>
                <a:gd name="T2" fmla="*/ 0 w 9"/>
                <a:gd name="T3" fmla="*/ 11 h 11"/>
                <a:gd name="T4" fmla="*/ 0 w 9"/>
                <a:gd name="T5" fmla="*/ 11 h 11"/>
                <a:gd name="T6" fmla="*/ 0 w 9"/>
                <a:gd name="T7" fmla="*/ 11 h 11"/>
                <a:gd name="T8" fmla="*/ 0 w 9"/>
                <a:gd name="T9" fmla="*/ 11 h 11"/>
                <a:gd name="T10" fmla="*/ 0 w 9"/>
                <a:gd name="T11" fmla="*/ 11 h 11"/>
                <a:gd name="T12" fmla="*/ 0 w 9"/>
                <a:gd name="T13" fmla="*/ 11 h 11"/>
                <a:gd name="T14" fmla="*/ 0 w 9"/>
                <a:gd name="T15" fmla="*/ 11 h 11"/>
                <a:gd name="T16" fmla="*/ 4 w 9"/>
                <a:gd name="T17" fmla="*/ 11 h 11"/>
                <a:gd name="T18" fmla="*/ 4 w 9"/>
                <a:gd name="T19" fmla="*/ 11 h 11"/>
                <a:gd name="T20" fmla="*/ 4 w 9"/>
                <a:gd name="T21" fmla="*/ 11 h 11"/>
                <a:gd name="T22" fmla="*/ 4 w 9"/>
                <a:gd name="T23" fmla="*/ 11 h 11"/>
                <a:gd name="T24" fmla="*/ 4 w 9"/>
                <a:gd name="T25" fmla="*/ 11 h 11"/>
                <a:gd name="T26" fmla="*/ 4 w 9"/>
                <a:gd name="T27" fmla="*/ 11 h 11"/>
                <a:gd name="T28" fmla="*/ 4 w 9"/>
                <a:gd name="T29" fmla="*/ 11 h 11"/>
                <a:gd name="T30" fmla="*/ 4 w 9"/>
                <a:gd name="T31" fmla="*/ 11 h 11"/>
                <a:gd name="T32" fmla="*/ 4 w 9"/>
                <a:gd name="T33" fmla="*/ 11 h 11"/>
                <a:gd name="T34" fmla="*/ 4 w 9"/>
                <a:gd name="T35" fmla="*/ 11 h 11"/>
                <a:gd name="T36" fmla="*/ 4 w 9"/>
                <a:gd name="T37" fmla="*/ 11 h 11"/>
                <a:gd name="T38" fmla="*/ 4 w 9"/>
                <a:gd name="T39" fmla="*/ 5 h 11"/>
                <a:gd name="T40" fmla="*/ 4 w 9"/>
                <a:gd name="T41" fmla="*/ 5 h 11"/>
                <a:gd name="T42" fmla="*/ 4 w 9"/>
                <a:gd name="T43" fmla="*/ 5 h 11"/>
                <a:gd name="T44" fmla="*/ 4 w 9"/>
                <a:gd name="T45" fmla="*/ 5 h 11"/>
                <a:gd name="T46" fmla="*/ 4 w 9"/>
                <a:gd name="T47" fmla="*/ 5 h 11"/>
                <a:gd name="T48" fmla="*/ 4 w 9"/>
                <a:gd name="T49" fmla="*/ 5 h 11"/>
                <a:gd name="T50" fmla="*/ 4 w 9"/>
                <a:gd name="T51" fmla="*/ 5 h 11"/>
                <a:gd name="T52" fmla="*/ 4 w 9"/>
                <a:gd name="T53" fmla="*/ 5 h 11"/>
                <a:gd name="T54" fmla="*/ 4 w 9"/>
                <a:gd name="T55" fmla="*/ 5 h 11"/>
                <a:gd name="T56" fmla="*/ 4 w 9"/>
                <a:gd name="T57" fmla="*/ 5 h 11"/>
                <a:gd name="T58" fmla="*/ 4 w 9"/>
                <a:gd name="T59" fmla="*/ 5 h 11"/>
                <a:gd name="T60" fmla="*/ 4 w 9"/>
                <a:gd name="T61" fmla="*/ 5 h 11"/>
                <a:gd name="T62" fmla="*/ 4 w 9"/>
                <a:gd name="T63" fmla="*/ 5 h 11"/>
                <a:gd name="T64" fmla="*/ 4 w 9"/>
                <a:gd name="T65" fmla="*/ 5 h 11"/>
                <a:gd name="T66" fmla="*/ 4 w 9"/>
                <a:gd name="T67" fmla="*/ 5 h 11"/>
                <a:gd name="T68" fmla="*/ 4 w 9"/>
                <a:gd name="T69" fmla="*/ 5 h 11"/>
                <a:gd name="T70" fmla="*/ 4 w 9"/>
                <a:gd name="T71" fmla="*/ 5 h 11"/>
                <a:gd name="T72" fmla="*/ 4 w 9"/>
                <a:gd name="T73" fmla="*/ 5 h 11"/>
                <a:gd name="T74" fmla="*/ 4 w 9"/>
                <a:gd name="T75" fmla="*/ 5 h 11"/>
                <a:gd name="T76" fmla="*/ 4 w 9"/>
                <a:gd name="T77" fmla="*/ 0 h 11"/>
                <a:gd name="T78" fmla="*/ 4 w 9"/>
                <a:gd name="T79" fmla="*/ 0 h 11"/>
                <a:gd name="T80" fmla="*/ 4 w 9"/>
                <a:gd name="T81" fmla="*/ 0 h 11"/>
                <a:gd name="T82" fmla="*/ 4 w 9"/>
                <a:gd name="T83" fmla="*/ 0 h 11"/>
                <a:gd name="T84" fmla="*/ 4 w 9"/>
                <a:gd name="T85" fmla="*/ 0 h 11"/>
                <a:gd name="T86" fmla="*/ 4 w 9"/>
                <a:gd name="T87" fmla="*/ 0 h 11"/>
                <a:gd name="T88" fmla="*/ 4 w 9"/>
                <a:gd name="T89" fmla="*/ 0 h 11"/>
                <a:gd name="T90" fmla="*/ 4 w 9"/>
                <a:gd name="T91" fmla="*/ 0 h 11"/>
                <a:gd name="T92" fmla="*/ 4 w 9"/>
                <a:gd name="T93" fmla="*/ 0 h 11"/>
                <a:gd name="T94" fmla="*/ 4 w 9"/>
                <a:gd name="T95" fmla="*/ 0 h 11"/>
                <a:gd name="T96" fmla="*/ 4 w 9"/>
                <a:gd name="T97" fmla="*/ 0 h 11"/>
                <a:gd name="T98" fmla="*/ 9 w 9"/>
                <a:gd name="T99" fmla="*/ 0 h 11"/>
                <a:gd name="T100" fmla="*/ 9 w 9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1"/>
                <a:gd name="T155" fmla="*/ 9 w 9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1">
                  <a:moveTo>
                    <a:pt x="0" y="11"/>
                  </a:moveTo>
                  <a:lnTo>
                    <a:pt x="0" y="11"/>
                  </a:lnTo>
                  <a:lnTo>
                    <a:pt x="4" y="11"/>
                  </a:lnTo>
                  <a:lnTo>
                    <a:pt x="4" y="5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1" name="Freeform 188"/>
            <p:cNvSpPr>
              <a:spLocks/>
            </p:cNvSpPr>
            <p:nvPr/>
          </p:nvSpPr>
          <p:spPr bwMode="auto">
            <a:xfrm>
              <a:off x="5311" y="3256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5 h 17"/>
                <a:gd name="T48" fmla="*/ 0 w 5"/>
                <a:gd name="T49" fmla="*/ 5 h 17"/>
                <a:gd name="T50" fmla="*/ 0 w 5"/>
                <a:gd name="T51" fmla="*/ 5 h 17"/>
                <a:gd name="T52" fmla="*/ 0 w 5"/>
                <a:gd name="T53" fmla="*/ 5 h 17"/>
                <a:gd name="T54" fmla="*/ 0 w 5"/>
                <a:gd name="T55" fmla="*/ 5 h 17"/>
                <a:gd name="T56" fmla="*/ 0 w 5"/>
                <a:gd name="T57" fmla="*/ 5 h 17"/>
                <a:gd name="T58" fmla="*/ 0 w 5"/>
                <a:gd name="T59" fmla="*/ 5 h 17"/>
                <a:gd name="T60" fmla="*/ 0 w 5"/>
                <a:gd name="T61" fmla="*/ 5 h 17"/>
                <a:gd name="T62" fmla="*/ 0 w 5"/>
                <a:gd name="T63" fmla="*/ 5 h 17"/>
                <a:gd name="T64" fmla="*/ 0 w 5"/>
                <a:gd name="T65" fmla="*/ 5 h 17"/>
                <a:gd name="T66" fmla="*/ 0 w 5"/>
                <a:gd name="T67" fmla="*/ 5 h 17"/>
                <a:gd name="T68" fmla="*/ 0 w 5"/>
                <a:gd name="T69" fmla="*/ 5 h 17"/>
                <a:gd name="T70" fmla="*/ 0 w 5"/>
                <a:gd name="T71" fmla="*/ 5 h 17"/>
                <a:gd name="T72" fmla="*/ 0 w 5"/>
                <a:gd name="T73" fmla="*/ 5 h 17"/>
                <a:gd name="T74" fmla="*/ 0 w 5"/>
                <a:gd name="T75" fmla="*/ 5 h 17"/>
                <a:gd name="T76" fmla="*/ 0 w 5"/>
                <a:gd name="T77" fmla="*/ 5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2" name="Freeform 189"/>
            <p:cNvSpPr>
              <a:spLocks/>
            </p:cNvSpPr>
            <p:nvPr/>
          </p:nvSpPr>
          <p:spPr bwMode="auto">
            <a:xfrm>
              <a:off x="5316" y="3233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17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0 w 5"/>
                <a:gd name="T43" fmla="*/ 11 h 23"/>
                <a:gd name="T44" fmla="*/ 0 w 5"/>
                <a:gd name="T45" fmla="*/ 11 h 23"/>
                <a:gd name="T46" fmla="*/ 0 w 5"/>
                <a:gd name="T47" fmla="*/ 11 h 23"/>
                <a:gd name="T48" fmla="*/ 0 w 5"/>
                <a:gd name="T49" fmla="*/ 11 h 23"/>
                <a:gd name="T50" fmla="*/ 0 w 5"/>
                <a:gd name="T51" fmla="*/ 11 h 23"/>
                <a:gd name="T52" fmla="*/ 0 w 5"/>
                <a:gd name="T53" fmla="*/ 11 h 23"/>
                <a:gd name="T54" fmla="*/ 0 w 5"/>
                <a:gd name="T55" fmla="*/ 11 h 23"/>
                <a:gd name="T56" fmla="*/ 0 w 5"/>
                <a:gd name="T57" fmla="*/ 11 h 23"/>
                <a:gd name="T58" fmla="*/ 0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1 h 23"/>
                <a:gd name="T66" fmla="*/ 5 w 5"/>
                <a:gd name="T67" fmla="*/ 11 h 23"/>
                <a:gd name="T68" fmla="*/ 5 w 5"/>
                <a:gd name="T69" fmla="*/ 11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6 h 23"/>
                <a:gd name="T96" fmla="*/ 5 w 5"/>
                <a:gd name="T97" fmla="*/ 6 h 23"/>
                <a:gd name="T98" fmla="*/ 5 w 5"/>
                <a:gd name="T99" fmla="*/ 6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3" name="Freeform 190"/>
            <p:cNvSpPr>
              <a:spLocks/>
            </p:cNvSpPr>
            <p:nvPr/>
          </p:nvSpPr>
          <p:spPr bwMode="auto">
            <a:xfrm>
              <a:off x="5321" y="3216"/>
              <a:ext cx="4" cy="17"/>
            </a:xfrm>
            <a:custGeom>
              <a:avLst/>
              <a:gdLst>
                <a:gd name="T0" fmla="*/ 0 w 4"/>
                <a:gd name="T1" fmla="*/ 17 h 17"/>
                <a:gd name="T2" fmla="*/ 0 w 4"/>
                <a:gd name="T3" fmla="*/ 17 h 17"/>
                <a:gd name="T4" fmla="*/ 0 w 4"/>
                <a:gd name="T5" fmla="*/ 17 h 17"/>
                <a:gd name="T6" fmla="*/ 0 w 4"/>
                <a:gd name="T7" fmla="*/ 17 h 17"/>
                <a:gd name="T8" fmla="*/ 0 w 4"/>
                <a:gd name="T9" fmla="*/ 17 h 17"/>
                <a:gd name="T10" fmla="*/ 0 w 4"/>
                <a:gd name="T11" fmla="*/ 17 h 17"/>
                <a:gd name="T12" fmla="*/ 0 w 4"/>
                <a:gd name="T13" fmla="*/ 17 h 17"/>
                <a:gd name="T14" fmla="*/ 0 w 4"/>
                <a:gd name="T15" fmla="*/ 17 h 17"/>
                <a:gd name="T16" fmla="*/ 0 w 4"/>
                <a:gd name="T17" fmla="*/ 17 h 17"/>
                <a:gd name="T18" fmla="*/ 0 w 4"/>
                <a:gd name="T19" fmla="*/ 17 h 17"/>
                <a:gd name="T20" fmla="*/ 0 w 4"/>
                <a:gd name="T21" fmla="*/ 17 h 17"/>
                <a:gd name="T22" fmla="*/ 0 w 4"/>
                <a:gd name="T23" fmla="*/ 17 h 17"/>
                <a:gd name="T24" fmla="*/ 0 w 4"/>
                <a:gd name="T25" fmla="*/ 17 h 17"/>
                <a:gd name="T26" fmla="*/ 0 w 4"/>
                <a:gd name="T27" fmla="*/ 17 h 17"/>
                <a:gd name="T28" fmla="*/ 0 w 4"/>
                <a:gd name="T29" fmla="*/ 11 h 17"/>
                <a:gd name="T30" fmla="*/ 0 w 4"/>
                <a:gd name="T31" fmla="*/ 11 h 17"/>
                <a:gd name="T32" fmla="*/ 0 w 4"/>
                <a:gd name="T33" fmla="*/ 11 h 17"/>
                <a:gd name="T34" fmla="*/ 0 w 4"/>
                <a:gd name="T35" fmla="*/ 11 h 17"/>
                <a:gd name="T36" fmla="*/ 0 w 4"/>
                <a:gd name="T37" fmla="*/ 11 h 17"/>
                <a:gd name="T38" fmla="*/ 0 w 4"/>
                <a:gd name="T39" fmla="*/ 11 h 17"/>
                <a:gd name="T40" fmla="*/ 4 w 4"/>
                <a:gd name="T41" fmla="*/ 11 h 17"/>
                <a:gd name="T42" fmla="*/ 4 w 4"/>
                <a:gd name="T43" fmla="*/ 11 h 17"/>
                <a:gd name="T44" fmla="*/ 4 w 4"/>
                <a:gd name="T45" fmla="*/ 11 h 17"/>
                <a:gd name="T46" fmla="*/ 4 w 4"/>
                <a:gd name="T47" fmla="*/ 11 h 17"/>
                <a:gd name="T48" fmla="*/ 4 w 4"/>
                <a:gd name="T49" fmla="*/ 11 h 17"/>
                <a:gd name="T50" fmla="*/ 4 w 4"/>
                <a:gd name="T51" fmla="*/ 11 h 17"/>
                <a:gd name="T52" fmla="*/ 4 w 4"/>
                <a:gd name="T53" fmla="*/ 11 h 17"/>
                <a:gd name="T54" fmla="*/ 4 w 4"/>
                <a:gd name="T55" fmla="*/ 6 h 17"/>
                <a:gd name="T56" fmla="*/ 4 w 4"/>
                <a:gd name="T57" fmla="*/ 6 h 17"/>
                <a:gd name="T58" fmla="*/ 4 w 4"/>
                <a:gd name="T59" fmla="*/ 6 h 17"/>
                <a:gd name="T60" fmla="*/ 4 w 4"/>
                <a:gd name="T61" fmla="*/ 6 h 17"/>
                <a:gd name="T62" fmla="*/ 4 w 4"/>
                <a:gd name="T63" fmla="*/ 6 h 17"/>
                <a:gd name="T64" fmla="*/ 4 w 4"/>
                <a:gd name="T65" fmla="*/ 6 h 17"/>
                <a:gd name="T66" fmla="*/ 4 w 4"/>
                <a:gd name="T67" fmla="*/ 6 h 17"/>
                <a:gd name="T68" fmla="*/ 4 w 4"/>
                <a:gd name="T69" fmla="*/ 6 h 17"/>
                <a:gd name="T70" fmla="*/ 4 w 4"/>
                <a:gd name="T71" fmla="*/ 6 h 17"/>
                <a:gd name="T72" fmla="*/ 4 w 4"/>
                <a:gd name="T73" fmla="*/ 6 h 17"/>
                <a:gd name="T74" fmla="*/ 4 w 4"/>
                <a:gd name="T75" fmla="*/ 6 h 17"/>
                <a:gd name="T76" fmla="*/ 4 w 4"/>
                <a:gd name="T77" fmla="*/ 6 h 17"/>
                <a:gd name="T78" fmla="*/ 4 w 4"/>
                <a:gd name="T79" fmla="*/ 6 h 17"/>
                <a:gd name="T80" fmla="*/ 4 w 4"/>
                <a:gd name="T81" fmla="*/ 6 h 17"/>
                <a:gd name="T82" fmla="*/ 4 w 4"/>
                <a:gd name="T83" fmla="*/ 0 h 17"/>
                <a:gd name="T84" fmla="*/ 4 w 4"/>
                <a:gd name="T85" fmla="*/ 0 h 17"/>
                <a:gd name="T86" fmla="*/ 4 w 4"/>
                <a:gd name="T87" fmla="*/ 0 h 17"/>
                <a:gd name="T88" fmla="*/ 4 w 4"/>
                <a:gd name="T89" fmla="*/ 0 h 17"/>
                <a:gd name="T90" fmla="*/ 4 w 4"/>
                <a:gd name="T91" fmla="*/ 0 h 17"/>
                <a:gd name="T92" fmla="*/ 4 w 4"/>
                <a:gd name="T93" fmla="*/ 0 h 17"/>
                <a:gd name="T94" fmla="*/ 4 w 4"/>
                <a:gd name="T95" fmla="*/ 0 h 17"/>
                <a:gd name="T96" fmla="*/ 4 w 4"/>
                <a:gd name="T97" fmla="*/ 0 h 17"/>
                <a:gd name="T98" fmla="*/ 4 w 4"/>
                <a:gd name="T99" fmla="*/ 0 h 17"/>
                <a:gd name="T100" fmla="*/ 4 w 4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7"/>
                <a:gd name="T155" fmla="*/ 4 w 4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4" name="Freeform 191"/>
            <p:cNvSpPr>
              <a:spLocks/>
            </p:cNvSpPr>
            <p:nvPr/>
          </p:nvSpPr>
          <p:spPr bwMode="auto">
            <a:xfrm>
              <a:off x="5325" y="3193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17 h 23"/>
                <a:gd name="T10" fmla="*/ 0 w 5"/>
                <a:gd name="T11" fmla="*/ 17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5 w 5"/>
                <a:gd name="T23" fmla="*/ 17 h 23"/>
                <a:gd name="T24" fmla="*/ 5 w 5"/>
                <a:gd name="T25" fmla="*/ 17 h 23"/>
                <a:gd name="T26" fmla="*/ 5 w 5"/>
                <a:gd name="T27" fmla="*/ 17 h 23"/>
                <a:gd name="T28" fmla="*/ 5 w 5"/>
                <a:gd name="T29" fmla="*/ 17 h 23"/>
                <a:gd name="T30" fmla="*/ 5 w 5"/>
                <a:gd name="T31" fmla="*/ 17 h 23"/>
                <a:gd name="T32" fmla="*/ 5 w 5"/>
                <a:gd name="T33" fmla="*/ 17 h 23"/>
                <a:gd name="T34" fmla="*/ 5 w 5"/>
                <a:gd name="T35" fmla="*/ 11 h 23"/>
                <a:gd name="T36" fmla="*/ 5 w 5"/>
                <a:gd name="T37" fmla="*/ 11 h 23"/>
                <a:gd name="T38" fmla="*/ 5 w 5"/>
                <a:gd name="T39" fmla="*/ 11 h 23"/>
                <a:gd name="T40" fmla="*/ 5 w 5"/>
                <a:gd name="T41" fmla="*/ 11 h 23"/>
                <a:gd name="T42" fmla="*/ 5 w 5"/>
                <a:gd name="T43" fmla="*/ 11 h 23"/>
                <a:gd name="T44" fmla="*/ 5 w 5"/>
                <a:gd name="T45" fmla="*/ 11 h 23"/>
                <a:gd name="T46" fmla="*/ 5 w 5"/>
                <a:gd name="T47" fmla="*/ 11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6 h 23"/>
                <a:gd name="T62" fmla="*/ 5 w 5"/>
                <a:gd name="T63" fmla="*/ 6 h 23"/>
                <a:gd name="T64" fmla="*/ 5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0 h 23"/>
                <a:gd name="T86" fmla="*/ 5 w 5"/>
                <a:gd name="T87" fmla="*/ 0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5" name="Freeform 192"/>
            <p:cNvSpPr>
              <a:spLocks/>
            </p:cNvSpPr>
            <p:nvPr/>
          </p:nvSpPr>
          <p:spPr bwMode="auto">
            <a:xfrm>
              <a:off x="5330" y="3170"/>
              <a:ext cx="10" cy="23"/>
            </a:xfrm>
            <a:custGeom>
              <a:avLst/>
              <a:gdLst>
                <a:gd name="T0" fmla="*/ 0 w 10"/>
                <a:gd name="T1" fmla="*/ 23 h 23"/>
                <a:gd name="T2" fmla="*/ 5 w 10"/>
                <a:gd name="T3" fmla="*/ 23 h 23"/>
                <a:gd name="T4" fmla="*/ 5 w 10"/>
                <a:gd name="T5" fmla="*/ 23 h 23"/>
                <a:gd name="T6" fmla="*/ 5 w 10"/>
                <a:gd name="T7" fmla="*/ 23 h 23"/>
                <a:gd name="T8" fmla="*/ 5 w 10"/>
                <a:gd name="T9" fmla="*/ 23 h 23"/>
                <a:gd name="T10" fmla="*/ 5 w 10"/>
                <a:gd name="T11" fmla="*/ 17 h 23"/>
                <a:gd name="T12" fmla="*/ 5 w 10"/>
                <a:gd name="T13" fmla="*/ 17 h 23"/>
                <a:gd name="T14" fmla="*/ 5 w 10"/>
                <a:gd name="T15" fmla="*/ 17 h 23"/>
                <a:gd name="T16" fmla="*/ 5 w 10"/>
                <a:gd name="T17" fmla="*/ 17 h 23"/>
                <a:gd name="T18" fmla="*/ 5 w 10"/>
                <a:gd name="T19" fmla="*/ 17 h 23"/>
                <a:gd name="T20" fmla="*/ 5 w 10"/>
                <a:gd name="T21" fmla="*/ 17 h 23"/>
                <a:gd name="T22" fmla="*/ 5 w 10"/>
                <a:gd name="T23" fmla="*/ 17 h 23"/>
                <a:gd name="T24" fmla="*/ 5 w 10"/>
                <a:gd name="T25" fmla="*/ 17 h 23"/>
                <a:gd name="T26" fmla="*/ 5 w 10"/>
                <a:gd name="T27" fmla="*/ 17 h 23"/>
                <a:gd name="T28" fmla="*/ 5 w 10"/>
                <a:gd name="T29" fmla="*/ 17 h 23"/>
                <a:gd name="T30" fmla="*/ 5 w 10"/>
                <a:gd name="T31" fmla="*/ 17 h 23"/>
                <a:gd name="T32" fmla="*/ 5 w 10"/>
                <a:gd name="T33" fmla="*/ 17 h 23"/>
                <a:gd name="T34" fmla="*/ 5 w 10"/>
                <a:gd name="T35" fmla="*/ 12 h 23"/>
                <a:gd name="T36" fmla="*/ 5 w 10"/>
                <a:gd name="T37" fmla="*/ 12 h 23"/>
                <a:gd name="T38" fmla="*/ 5 w 10"/>
                <a:gd name="T39" fmla="*/ 12 h 23"/>
                <a:gd name="T40" fmla="*/ 5 w 10"/>
                <a:gd name="T41" fmla="*/ 12 h 23"/>
                <a:gd name="T42" fmla="*/ 5 w 10"/>
                <a:gd name="T43" fmla="*/ 12 h 23"/>
                <a:gd name="T44" fmla="*/ 5 w 10"/>
                <a:gd name="T45" fmla="*/ 12 h 23"/>
                <a:gd name="T46" fmla="*/ 5 w 10"/>
                <a:gd name="T47" fmla="*/ 12 h 23"/>
                <a:gd name="T48" fmla="*/ 5 w 10"/>
                <a:gd name="T49" fmla="*/ 12 h 23"/>
                <a:gd name="T50" fmla="*/ 5 w 10"/>
                <a:gd name="T51" fmla="*/ 12 h 23"/>
                <a:gd name="T52" fmla="*/ 5 w 10"/>
                <a:gd name="T53" fmla="*/ 12 h 23"/>
                <a:gd name="T54" fmla="*/ 5 w 10"/>
                <a:gd name="T55" fmla="*/ 12 h 23"/>
                <a:gd name="T56" fmla="*/ 5 w 10"/>
                <a:gd name="T57" fmla="*/ 12 h 23"/>
                <a:gd name="T58" fmla="*/ 5 w 10"/>
                <a:gd name="T59" fmla="*/ 6 h 23"/>
                <a:gd name="T60" fmla="*/ 5 w 10"/>
                <a:gd name="T61" fmla="*/ 6 h 23"/>
                <a:gd name="T62" fmla="*/ 5 w 10"/>
                <a:gd name="T63" fmla="*/ 6 h 23"/>
                <a:gd name="T64" fmla="*/ 5 w 10"/>
                <a:gd name="T65" fmla="*/ 6 h 23"/>
                <a:gd name="T66" fmla="*/ 5 w 10"/>
                <a:gd name="T67" fmla="*/ 6 h 23"/>
                <a:gd name="T68" fmla="*/ 5 w 10"/>
                <a:gd name="T69" fmla="*/ 6 h 23"/>
                <a:gd name="T70" fmla="*/ 5 w 10"/>
                <a:gd name="T71" fmla="*/ 6 h 23"/>
                <a:gd name="T72" fmla="*/ 5 w 10"/>
                <a:gd name="T73" fmla="*/ 6 h 23"/>
                <a:gd name="T74" fmla="*/ 5 w 10"/>
                <a:gd name="T75" fmla="*/ 6 h 23"/>
                <a:gd name="T76" fmla="*/ 5 w 10"/>
                <a:gd name="T77" fmla="*/ 6 h 23"/>
                <a:gd name="T78" fmla="*/ 5 w 10"/>
                <a:gd name="T79" fmla="*/ 6 h 23"/>
                <a:gd name="T80" fmla="*/ 5 w 10"/>
                <a:gd name="T81" fmla="*/ 6 h 23"/>
                <a:gd name="T82" fmla="*/ 5 w 10"/>
                <a:gd name="T83" fmla="*/ 0 h 23"/>
                <a:gd name="T84" fmla="*/ 10 w 10"/>
                <a:gd name="T85" fmla="*/ 0 h 23"/>
                <a:gd name="T86" fmla="*/ 10 w 10"/>
                <a:gd name="T87" fmla="*/ 0 h 23"/>
                <a:gd name="T88" fmla="*/ 10 w 10"/>
                <a:gd name="T89" fmla="*/ 0 h 23"/>
                <a:gd name="T90" fmla="*/ 10 w 10"/>
                <a:gd name="T91" fmla="*/ 0 h 23"/>
                <a:gd name="T92" fmla="*/ 10 w 10"/>
                <a:gd name="T93" fmla="*/ 0 h 23"/>
                <a:gd name="T94" fmla="*/ 10 w 10"/>
                <a:gd name="T95" fmla="*/ 0 h 23"/>
                <a:gd name="T96" fmla="*/ 10 w 10"/>
                <a:gd name="T97" fmla="*/ 0 h 23"/>
                <a:gd name="T98" fmla="*/ 10 w 10"/>
                <a:gd name="T99" fmla="*/ 0 h 23"/>
                <a:gd name="T100" fmla="*/ 10 w 10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3"/>
                <a:gd name="T155" fmla="*/ 10 w 10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3">
                  <a:moveTo>
                    <a:pt x="0" y="23"/>
                  </a:moveTo>
                  <a:lnTo>
                    <a:pt x="5" y="23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6" name="Freeform 193"/>
            <p:cNvSpPr>
              <a:spLocks/>
            </p:cNvSpPr>
            <p:nvPr/>
          </p:nvSpPr>
          <p:spPr bwMode="auto">
            <a:xfrm>
              <a:off x="5340" y="3142"/>
              <a:ext cx="4" cy="28"/>
            </a:xfrm>
            <a:custGeom>
              <a:avLst/>
              <a:gdLst>
                <a:gd name="T0" fmla="*/ 0 w 4"/>
                <a:gd name="T1" fmla="*/ 28 h 28"/>
                <a:gd name="T2" fmla="*/ 0 w 4"/>
                <a:gd name="T3" fmla="*/ 28 h 28"/>
                <a:gd name="T4" fmla="*/ 0 w 4"/>
                <a:gd name="T5" fmla="*/ 28 h 28"/>
                <a:gd name="T6" fmla="*/ 0 w 4"/>
                <a:gd name="T7" fmla="*/ 23 h 28"/>
                <a:gd name="T8" fmla="*/ 0 w 4"/>
                <a:gd name="T9" fmla="*/ 23 h 28"/>
                <a:gd name="T10" fmla="*/ 0 w 4"/>
                <a:gd name="T11" fmla="*/ 23 h 28"/>
                <a:gd name="T12" fmla="*/ 0 w 4"/>
                <a:gd name="T13" fmla="*/ 23 h 28"/>
                <a:gd name="T14" fmla="*/ 0 w 4"/>
                <a:gd name="T15" fmla="*/ 23 h 28"/>
                <a:gd name="T16" fmla="*/ 0 w 4"/>
                <a:gd name="T17" fmla="*/ 23 h 28"/>
                <a:gd name="T18" fmla="*/ 0 w 4"/>
                <a:gd name="T19" fmla="*/ 23 h 28"/>
                <a:gd name="T20" fmla="*/ 0 w 4"/>
                <a:gd name="T21" fmla="*/ 23 h 28"/>
                <a:gd name="T22" fmla="*/ 0 w 4"/>
                <a:gd name="T23" fmla="*/ 23 h 28"/>
                <a:gd name="T24" fmla="*/ 0 w 4"/>
                <a:gd name="T25" fmla="*/ 23 h 28"/>
                <a:gd name="T26" fmla="*/ 0 w 4"/>
                <a:gd name="T27" fmla="*/ 23 h 28"/>
                <a:gd name="T28" fmla="*/ 0 w 4"/>
                <a:gd name="T29" fmla="*/ 23 h 28"/>
                <a:gd name="T30" fmla="*/ 0 w 4"/>
                <a:gd name="T31" fmla="*/ 17 h 28"/>
                <a:gd name="T32" fmla="*/ 0 w 4"/>
                <a:gd name="T33" fmla="*/ 17 h 28"/>
                <a:gd name="T34" fmla="*/ 0 w 4"/>
                <a:gd name="T35" fmla="*/ 17 h 28"/>
                <a:gd name="T36" fmla="*/ 0 w 4"/>
                <a:gd name="T37" fmla="*/ 17 h 28"/>
                <a:gd name="T38" fmla="*/ 0 w 4"/>
                <a:gd name="T39" fmla="*/ 17 h 28"/>
                <a:gd name="T40" fmla="*/ 0 w 4"/>
                <a:gd name="T41" fmla="*/ 17 h 28"/>
                <a:gd name="T42" fmla="*/ 0 w 4"/>
                <a:gd name="T43" fmla="*/ 17 h 28"/>
                <a:gd name="T44" fmla="*/ 0 w 4"/>
                <a:gd name="T45" fmla="*/ 17 h 28"/>
                <a:gd name="T46" fmla="*/ 0 w 4"/>
                <a:gd name="T47" fmla="*/ 17 h 28"/>
                <a:gd name="T48" fmla="*/ 0 w 4"/>
                <a:gd name="T49" fmla="*/ 17 h 28"/>
                <a:gd name="T50" fmla="*/ 0 w 4"/>
                <a:gd name="T51" fmla="*/ 17 h 28"/>
                <a:gd name="T52" fmla="*/ 0 w 4"/>
                <a:gd name="T53" fmla="*/ 17 h 28"/>
                <a:gd name="T54" fmla="*/ 0 w 4"/>
                <a:gd name="T55" fmla="*/ 11 h 28"/>
                <a:gd name="T56" fmla="*/ 0 w 4"/>
                <a:gd name="T57" fmla="*/ 11 h 28"/>
                <a:gd name="T58" fmla="*/ 0 w 4"/>
                <a:gd name="T59" fmla="*/ 11 h 28"/>
                <a:gd name="T60" fmla="*/ 0 w 4"/>
                <a:gd name="T61" fmla="*/ 11 h 28"/>
                <a:gd name="T62" fmla="*/ 0 w 4"/>
                <a:gd name="T63" fmla="*/ 11 h 28"/>
                <a:gd name="T64" fmla="*/ 4 w 4"/>
                <a:gd name="T65" fmla="*/ 11 h 28"/>
                <a:gd name="T66" fmla="*/ 4 w 4"/>
                <a:gd name="T67" fmla="*/ 11 h 28"/>
                <a:gd name="T68" fmla="*/ 4 w 4"/>
                <a:gd name="T69" fmla="*/ 11 h 28"/>
                <a:gd name="T70" fmla="*/ 4 w 4"/>
                <a:gd name="T71" fmla="*/ 11 h 28"/>
                <a:gd name="T72" fmla="*/ 4 w 4"/>
                <a:gd name="T73" fmla="*/ 11 h 28"/>
                <a:gd name="T74" fmla="*/ 4 w 4"/>
                <a:gd name="T75" fmla="*/ 11 h 28"/>
                <a:gd name="T76" fmla="*/ 4 w 4"/>
                <a:gd name="T77" fmla="*/ 11 h 28"/>
                <a:gd name="T78" fmla="*/ 4 w 4"/>
                <a:gd name="T79" fmla="*/ 6 h 28"/>
                <a:gd name="T80" fmla="*/ 4 w 4"/>
                <a:gd name="T81" fmla="*/ 6 h 28"/>
                <a:gd name="T82" fmla="*/ 4 w 4"/>
                <a:gd name="T83" fmla="*/ 6 h 28"/>
                <a:gd name="T84" fmla="*/ 4 w 4"/>
                <a:gd name="T85" fmla="*/ 6 h 28"/>
                <a:gd name="T86" fmla="*/ 4 w 4"/>
                <a:gd name="T87" fmla="*/ 6 h 28"/>
                <a:gd name="T88" fmla="*/ 4 w 4"/>
                <a:gd name="T89" fmla="*/ 6 h 28"/>
                <a:gd name="T90" fmla="*/ 4 w 4"/>
                <a:gd name="T91" fmla="*/ 6 h 28"/>
                <a:gd name="T92" fmla="*/ 4 w 4"/>
                <a:gd name="T93" fmla="*/ 6 h 28"/>
                <a:gd name="T94" fmla="*/ 4 w 4"/>
                <a:gd name="T95" fmla="*/ 6 h 28"/>
                <a:gd name="T96" fmla="*/ 4 w 4"/>
                <a:gd name="T97" fmla="*/ 6 h 28"/>
                <a:gd name="T98" fmla="*/ 4 w 4"/>
                <a:gd name="T99" fmla="*/ 6 h 28"/>
                <a:gd name="T100" fmla="*/ 4 w 4"/>
                <a:gd name="T101" fmla="*/ 0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8"/>
                <a:gd name="T155" fmla="*/ 4 w 4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8">
                  <a:moveTo>
                    <a:pt x="0" y="28"/>
                  </a:move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7" name="Freeform 194"/>
            <p:cNvSpPr>
              <a:spLocks/>
            </p:cNvSpPr>
            <p:nvPr/>
          </p:nvSpPr>
          <p:spPr bwMode="auto">
            <a:xfrm>
              <a:off x="5344" y="3119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23 h 23"/>
                <a:gd name="T18" fmla="*/ 0 w 5"/>
                <a:gd name="T19" fmla="*/ 23 h 23"/>
                <a:gd name="T20" fmla="*/ 0 w 5"/>
                <a:gd name="T21" fmla="*/ 23 h 23"/>
                <a:gd name="T22" fmla="*/ 0 w 5"/>
                <a:gd name="T23" fmla="*/ 23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7 h 23"/>
                <a:gd name="T30" fmla="*/ 0 w 5"/>
                <a:gd name="T31" fmla="*/ 17 h 23"/>
                <a:gd name="T32" fmla="*/ 0 w 5"/>
                <a:gd name="T33" fmla="*/ 17 h 23"/>
                <a:gd name="T34" fmla="*/ 0 w 5"/>
                <a:gd name="T35" fmla="*/ 17 h 23"/>
                <a:gd name="T36" fmla="*/ 0 w 5"/>
                <a:gd name="T37" fmla="*/ 17 h 23"/>
                <a:gd name="T38" fmla="*/ 0 w 5"/>
                <a:gd name="T39" fmla="*/ 17 h 23"/>
                <a:gd name="T40" fmla="*/ 0 w 5"/>
                <a:gd name="T41" fmla="*/ 17 h 23"/>
                <a:gd name="T42" fmla="*/ 0 w 5"/>
                <a:gd name="T43" fmla="*/ 17 h 23"/>
                <a:gd name="T44" fmla="*/ 0 w 5"/>
                <a:gd name="T45" fmla="*/ 17 h 23"/>
                <a:gd name="T46" fmla="*/ 5 w 5"/>
                <a:gd name="T47" fmla="*/ 17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1 h 23"/>
                <a:gd name="T58" fmla="*/ 5 w 5"/>
                <a:gd name="T59" fmla="*/ 11 h 23"/>
                <a:gd name="T60" fmla="*/ 5 w 5"/>
                <a:gd name="T61" fmla="*/ 11 h 23"/>
                <a:gd name="T62" fmla="*/ 5 w 5"/>
                <a:gd name="T63" fmla="*/ 11 h 23"/>
                <a:gd name="T64" fmla="*/ 5 w 5"/>
                <a:gd name="T65" fmla="*/ 11 h 23"/>
                <a:gd name="T66" fmla="*/ 5 w 5"/>
                <a:gd name="T67" fmla="*/ 11 h 23"/>
                <a:gd name="T68" fmla="*/ 5 w 5"/>
                <a:gd name="T69" fmla="*/ 11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6 h 23"/>
                <a:gd name="T88" fmla="*/ 5 w 5"/>
                <a:gd name="T89" fmla="*/ 6 h 23"/>
                <a:gd name="T90" fmla="*/ 5 w 5"/>
                <a:gd name="T91" fmla="*/ 6 h 23"/>
                <a:gd name="T92" fmla="*/ 5 w 5"/>
                <a:gd name="T93" fmla="*/ 6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8" name="Freeform 195"/>
            <p:cNvSpPr>
              <a:spLocks/>
            </p:cNvSpPr>
            <p:nvPr/>
          </p:nvSpPr>
          <p:spPr bwMode="auto">
            <a:xfrm>
              <a:off x="5349" y="3096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23 h 23"/>
                <a:gd name="T4" fmla="*/ 0 w 5"/>
                <a:gd name="T5" fmla="*/ 23 h 23"/>
                <a:gd name="T6" fmla="*/ 0 w 5"/>
                <a:gd name="T7" fmla="*/ 23 h 23"/>
                <a:gd name="T8" fmla="*/ 0 w 5"/>
                <a:gd name="T9" fmla="*/ 23 h 23"/>
                <a:gd name="T10" fmla="*/ 0 w 5"/>
                <a:gd name="T11" fmla="*/ 23 h 23"/>
                <a:gd name="T12" fmla="*/ 0 w 5"/>
                <a:gd name="T13" fmla="*/ 23 h 23"/>
                <a:gd name="T14" fmla="*/ 0 w 5"/>
                <a:gd name="T15" fmla="*/ 23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5 w 5"/>
                <a:gd name="T27" fmla="*/ 17 h 23"/>
                <a:gd name="T28" fmla="*/ 5 w 5"/>
                <a:gd name="T29" fmla="*/ 17 h 23"/>
                <a:gd name="T30" fmla="*/ 5 w 5"/>
                <a:gd name="T31" fmla="*/ 17 h 23"/>
                <a:gd name="T32" fmla="*/ 5 w 5"/>
                <a:gd name="T33" fmla="*/ 17 h 23"/>
                <a:gd name="T34" fmla="*/ 5 w 5"/>
                <a:gd name="T35" fmla="*/ 17 h 23"/>
                <a:gd name="T36" fmla="*/ 5 w 5"/>
                <a:gd name="T37" fmla="*/ 17 h 23"/>
                <a:gd name="T38" fmla="*/ 5 w 5"/>
                <a:gd name="T39" fmla="*/ 17 h 23"/>
                <a:gd name="T40" fmla="*/ 5 w 5"/>
                <a:gd name="T41" fmla="*/ 12 h 23"/>
                <a:gd name="T42" fmla="*/ 5 w 5"/>
                <a:gd name="T43" fmla="*/ 12 h 23"/>
                <a:gd name="T44" fmla="*/ 5 w 5"/>
                <a:gd name="T45" fmla="*/ 12 h 23"/>
                <a:gd name="T46" fmla="*/ 5 w 5"/>
                <a:gd name="T47" fmla="*/ 12 h 23"/>
                <a:gd name="T48" fmla="*/ 5 w 5"/>
                <a:gd name="T49" fmla="*/ 12 h 23"/>
                <a:gd name="T50" fmla="*/ 5 w 5"/>
                <a:gd name="T51" fmla="*/ 12 h 23"/>
                <a:gd name="T52" fmla="*/ 5 w 5"/>
                <a:gd name="T53" fmla="*/ 12 h 23"/>
                <a:gd name="T54" fmla="*/ 5 w 5"/>
                <a:gd name="T55" fmla="*/ 12 h 23"/>
                <a:gd name="T56" fmla="*/ 5 w 5"/>
                <a:gd name="T57" fmla="*/ 12 h 23"/>
                <a:gd name="T58" fmla="*/ 5 w 5"/>
                <a:gd name="T59" fmla="*/ 12 h 23"/>
                <a:gd name="T60" fmla="*/ 5 w 5"/>
                <a:gd name="T61" fmla="*/ 12 h 23"/>
                <a:gd name="T62" fmla="*/ 5 w 5"/>
                <a:gd name="T63" fmla="*/ 6 h 23"/>
                <a:gd name="T64" fmla="*/ 5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6 h 23"/>
                <a:gd name="T84" fmla="*/ 5 w 5"/>
                <a:gd name="T85" fmla="*/ 6 h 23"/>
                <a:gd name="T86" fmla="*/ 5 w 5"/>
                <a:gd name="T87" fmla="*/ 0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23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79" name="Freeform 196"/>
            <p:cNvSpPr>
              <a:spLocks/>
            </p:cNvSpPr>
            <p:nvPr/>
          </p:nvSpPr>
          <p:spPr bwMode="auto">
            <a:xfrm>
              <a:off x="5354" y="3074"/>
              <a:ext cx="10" cy="22"/>
            </a:xfrm>
            <a:custGeom>
              <a:avLst/>
              <a:gdLst>
                <a:gd name="T0" fmla="*/ 0 w 10"/>
                <a:gd name="T1" fmla="*/ 22 h 22"/>
                <a:gd name="T2" fmla="*/ 0 w 10"/>
                <a:gd name="T3" fmla="*/ 22 h 22"/>
                <a:gd name="T4" fmla="*/ 0 w 10"/>
                <a:gd name="T5" fmla="*/ 22 h 22"/>
                <a:gd name="T6" fmla="*/ 0 w 10"/>
                <a:gd name="T7" fmla="*/ 22 h 22"/>
                <a:gd name="T8" fmla="*/ 5 w 10"/>
                <a:gd name="T9" fmla="*/ 22 h 22"/>
                <a:gd name="T10" fmla="*/ 5 w 10"/>
                <a:gd name="T11" fmla="*/ 17 h 22"/>
                <a:gd name="T12" fmla="*/ 5 w 10"/>
                <a:gd name="T13" fmla="*/ 17 h 22"/>
                <a:gd name="T14" fmla="*/ 5 w 10"/>
                <a:gd name="T15" fmla="*/ 17 h 22"/>
                <a:gd name="T16" fmla="*/ 5 w 10"/>
                <a:gd name="T17" fmla="*/ 17 h 22"/>
                <a:gd name="T18" fmla="*/ 5 w 10"/>
                <a:gd name="T19" fmla="*/ 17 h 22"/>
                <a:gd name="T20" fmla="*/ 5 w 10"/>
                <a:gd name="T21" fmla="*/ 17 h 22"/>
                <a:gd name="T22" fmla="*/ 5 w 10"/>
                <a:gd name="T23" fmla="*/ 17 h 22"/>
                <a:gd name="T24" fmla="*/ 5 w 10"/>
                <a:gd name="T25" fmla="*/ 17 h 22"/>
                <a:gd name="T26" fmla="*/ 5 w 10"/>
                <a:gd name="T27" fmla="*/ 17 h 22"/>
                <a:gd name="T28" fmla="*/ 5 w 10"/>
                <a:gd name="T29" fmla="*/ 17 h 22"/>
                <a:gd name="T30" fmla="*/ 5 w 10"/>
                <a:gd name="T31" fmla="*/ 17 h 22"/>
                <a:gd name="T32" fmla="*/ 5 w 10"/>
                <a:gd name="T33" fmla="*/ 11 h 22"/>
                <a:gd name="T34" fmla="*/ 5 w 10"/>
                <a:gd name="T35" fmla="*/ 11 h 22"/>
                <a:gd name="T36" fmla="*/ 5 w 10"/>
                <a:gd name="T37" fmla="*/ 11 h 22"/>
                <a:gd name="T38" fmla="*/ 5 w 10"/>
                <a:gd name="T39" fmla="*/ 11 h 22"/>
                <a:gd name="T40" fmla="*/ 5 w 10"/>
                <a:gd name="T41" fmla="*/ 11 h 22"/>
                <a:gd name="T42" fmla="*/ 5 w 10"/>
                <a:gd name="T43" fmla="*/ 11 h 22"/>
                <a:gd name="T44" fmla="*/ 5 w 10"/>
                <a:gd name="T45" fmla="*/ 11 h 22"/>
                <a:gd name="T46" fmla="*/ 5 w 10"/>
                <a:gd name="T47" fmla="*/ 11 h 22"/>
                <a:gd name="T48" fmla="*/ 5 w 10"/>
                <a:gd name="T49" fmla="*/ 11 h 22"/>
                <a:gd name="T50" fmla="*/ 5 w 10"/>
                <a:gd name="T51" fmla="*/ 11 h 22"/>
                <a:gd name="T52" fmla="*/ 5 w 10"/>
                <a:gd name="T53" fmla="*/ 11 h 22"/>
                <a:gd name="T54" fmla="*/ 5 w 10"/>
                <a:gd name="T55" fmla="*/ 11 h 22"/>
                <a:gd name="T56" fmla="*/ 5 w 10"/>
                <a:gd name="T57" fmla="*/ 5 h 22"/>
                <a:gd name="T58" fmla="*/ 5 w 10"/>
                <a:gd name="T59" fmla="*/ 5 h 22"/>
                <a:gd name="T60" fmla="*/ 5 w 10"/>
                <a:gd name="T61" fmla="*/ 5 h 22"/>
                <a:gd name="T62" fmla="*/ 5 w 10"/>
                <a:gd name="T63" fmla="*/ 5 h 22"/>
                <a:gd name="T64" fmla="*/ 5 w 10"/>
                <a:gd name="T65" fmla="*/ 5 h 22"/>
                <a:gd name="T66" fmla="*/ 5 w 10"/>
                <a:gd name="T67" fmla="*/ 5 h 22"/>
                <a:gd name="T68" fmla="*/ 5 w 10"/>
                <a:gd name="T69" fmla="*/ 5 h 22"/>
                <a:gd name="T70" fmla="*/ 5 w 10"/>
                <a:gd name="T71" fmla="*/ 5 h 22"/>
                <a:gd name="T72" fmla="*/ 5 w 10"/>
                <a:gd name="T73" fmla="*/ 5 h 22"/>
                <a:gd name="T74" fmla="*/ 5 w 10"/>
                <a:gd name="T75" fmla="*/ 5 h 22"/>
                <a:gd name="T76" fmla="*/ 5 w 10"/>
                <a:gd name="T77" fmla="*/ 5 h 22"/>
                <a:gd name="T78" fmla="*/ 5 w 10"/>
                <a:gd name="T79" fmla="*/ 5 h 22"/>
                <a:gd name="T80" fmla="*/ 5 w 10"/>
                <a:gd name="T81" fmla="*/ 0 h 22"/>
                <a:gd name="T82" fmla="*/ 5 w 10"/>
                <a:gd name="T83" fmla="*/ 0 h 22"/>
                <a:gd name="T84" fmla="*/ 5 w 10"/>
                <a:gd name="T85" fmla="*/ 0 h 22"/>
                <a:gd name="T86" fmla="*/ 5 w 10"/>
                <a:gd name="T87" fmla="*/ 0 h 22"/>
                <a:gd name="T88" fmla="*/ 10 w 10"/>
                <a:gd name="T89" fmla="*/ 0 h 22"/>
                <a:gd name="T90" fmla="*/ 10 w 10"/>
                <a:gd name="T91" fmla="*/ 0 h 22"/>
                <a:gd name="T92" fmla="*/ 10 w 10"/>
                <a:gd name="T93" fmla="*/ 0 h 22"/>
                <a:gd name="T94" fmla="*/ 10 w 10"/>
                <a:gd name="T95" fmla="*/ 0 h 22"/>
                <a:gd name="T96" fmla="*/ 10 w 10"/>
                <a:gd name="T97" fmla="*/ 0 h 22"/>
                <a:gd name="T98" fmla="*/ 10 w 10"/>
                <a:gd name="T99" fmla="*/ 0 h 22"/>
                <a:gd name="T100" fmla="*/ 10 w 10"/>
                <a:gd name="T101" fmla="*/ 0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2"/>
                <a:gd name="T155" fmla="*/ 10 w 10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2">
                  <a:moveTo>
                    <a:pt x="0" y="22"/>
                  </a:moveTo>
                  <a:lnTo>
                    <a:pt x="0" y="22"/>
                  </a:lnTo>
                  <a:lnTo>
                    <a:pt x="5" y="22"/>
                  </a:lnTo>
                  <a:lnTo>
                    <a:pt x="5" y="17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0" name="Freeform 197"/>
            <p:cNvSpPr>
              <a:spLocks/>
            </p:cNvSpPr>
            <p:nvPr/>
          </p:nvSpPr>
          <p:spPr bwMode="auto">
            <a:xfrm>
              <a:off x="5364" y="3045"/>
              <a:ext cx="4" cy="29"/>
            </a:xfrm>
            <a:custGeom>
              <a:avLst/>
              <a:gdLst>
                <a:gd name="T0" fmla="*/ 0 w 4"/>
                <a:gd name="T1" fmla="*/ 29 h 29"/>
                <a:gd name="T2" fmla="*/ 0 w 4"/>
                <a:gd name="T3" fmla="*/ 29 h 29"/>
                <a:gd name="T4" fmla="*/ 0 w 4"/>
                <a:gd name="T5" fmla="*/ 23 h 29"/>
                <a:gd name="T6" fmla="*/ 0 w 4"/>
                <a:gd name="T7" fmla="*/ 23 h 29"/>
                <a:gd name="T8" fmla="*/ 0 w 4"/>
                <a:gd name="T9" fmla="*/ 23 h 29"/>
                <a:gd name="T10" fmla="*/ 0 w 4"/>
                <a:gd name="T11" fmla="*/ 23 h 29"/>
                <a:gd name="T12" fmla="*/ 0 w 4"/>
                <a:gd name="T13" fmla="*/ 23 h 29"/>
                <a:gd name="T14" fmla="*/ 0 w 4"/>
                <a:gd name="T15" fmla="*/ 23 h 29"/>
                <a:gd name="T16" fmla="*/ 0 w 4"/>
                <a:gd name="T17" fmla="*/ 23 h 29"/>
                <a:gd name="T18" fmla="*/ 0 w 4"/>
                <a:gd name="T19" fmla="*/ 23 h 29"/>
                <a:gd name="T20" fmla="*/ 0 w 4"/>
                <a:gd name="T21" fmla="*/ 23 h 29"/>
                <a:gd name="T22" fmla="*/ 0 w 4"/>
                <a:gd name="T23" fmla="*/ 23 h 29"/>
                <a:gd name="T24" fmla="*/ 0 w 4"/>
                <a:gd name="T25" fmla="*/ 23 h 29"/>
                <a:gd name="T26" fmla="*/ 0 w 4"/>
                <a:gd name="T27" fmla="*/ 17 h 29"/>
                <a:gd name="T28" fmla="*/ 0 w 4"/>
                <a:gd name="T29" fmla="*/ 17 h 29"/>
                <a:gd name="T30" fmla="*/ 0 w 4"/>
                <a:gd name="T31" fmla="*/ 17 h 29"/>
                <a:gd name="T32" fmla="*/ 0 w 4"/>
                <a:gd name="T33" fmla="*/ 17 h 29"/>
                <a:gd name="T34" fmla="*/ 0 w 4"/>
                <a:gd name="T35" fmla="*/ 17 h 29"/>
                <a:gd name="T36" fmla="*/ 0 w 4"/>
                <a:gd name="T37" fmla="*/ 17 h 29"/>
                <a:gd name="T38" fmla="*/ 0 w 4"/>
                <a:gd name="T39" fmla="*/ 17 h 29"/>
                <a:gd name="T40" fmla="*/ 0 w 4"/>
                <a:gd name="T41" fmla="*/ 17 h 29"/>
                <a:gd name="T42" fmla="*/ 0 w 4"/>
                <a:gd name="T43" fmla="*/ 17 h 29"/>
                <a:gd name="T44" fmla="*/ 0 w 4"/>
                <a:gd name="T45" fmla="*/ 17 h 29"/>
                <a:gd name="T46" fmla="*/ 0 w 4"/>
                <a:gd name="T47" fmla="*/ 17 h 29"/>
                <a:gd name="T48" fmla="*/ 0 w 4"/>
                <a:gd name="T49" fmla="*/ 17 h 29"/>
                <a:gd name="T50" fmla="*/ 0 w 4"/>
                <a:gd name="T51" fmla="*/ 17 h 29"/>
                <a:gd name="T52" fmla="*/ 0 w 4"/>
                <a:gd name="T53" fmla="*/ 11 h 29"/>
                <a:gd name="T54" fmla="*/ 0 w 4"/>
                <a:gd name="T55" fmla="*/ 11 h 29"/>
                <a:gd name="T56" fmla="*/ 0 w 4"/>
                <a:gd name="T57" fmla="*/ 11 h 29"/>
                <a:gd name="T58" fmla="*/ 0 w 4"/>
                <a:gd name="T59" fmla="*/ 11 h 29"/>
                <a:gd name="T60" fmla="*/ 0 w 4"/>
                <a:gd name="T61" fmla="*/ 11 h 29"/>
                <a:gd name="T62" fmla="*/ 0 w 4"/>
                <a:gd name="T63" fmla="*/ 11 h 29"/>
                <a:gd name="T64" fmla="*/ 0 w 4"/>
                <a:gd name="T65" fmla="*/ 11 h 29"/>
                <a:gd name="T66" fmla="*/ 0 w 4"/>
                <a:gd name="T67" fmla="*/ 11 h 29"/>
                <a:gd name="T68" fmla="*/ 0 w 4"/>
                <a:gd name="T69" fmla="*/ 11 h 29"/>
                <a:gd name="T70" fmla="*/ 4 w 4"/>
                <a:gd name="T71" fmla="*/ 11 h 29"/>
                <a:gd name="T72" fmla="*/ 4 w 4"/>
                <a:gd name="T73" fmla="*/ 11 h 29"/>
                <a:gd name="T74" fmla="*/ 4 w 4"/>
                <a:gd name="T75" fmla="*/ 11 h 29"/>
                <a:gd name="T76" fmla="*/ 4 w 4"/>
                <a:gd name="T77" fmla="*/ 6 h 29"/>
                <a:gd name="T78" fmla="*/ 4 w 4"/>
                <a:gd name="T79" fmla="*/ 6 h 29"/>
                <a:gd name="T80" fmla="*/ 4 w 4"/>
                <a:gd name="T81" fmla="*/ 6 h 29"/>
                <a:gd name="T82" fmla="*/ 4 w 4"/>
                <a:gd name="T83" fmla="*/ 6 h 29"/>
                <a:gd name="T84" fmla="*/ 4 w 4"/>
                <a:gd name="T85" fmla="*/ 6 h 29"/>
                <a:gd name="T86" fmla="*/ 4 w 4"/>
                <a:gd name="T87" fmla="*/ 6 h 29"/>
                <a:gd name="T88" fmla="*/ 4 w 4"/>
                <a:gd name="T89" fmla="*/ 6 h 29"/>
                <a:gd name="T90" fmla="*/ 4 w 4"/>
                <a:gd name="T91" fmla="*/ 6 h 29"/>
                <a:gd name="T92" fmla="*/ 4 w 4"/>
                <a:gd name="T93" fmla="*/ 6 h 29"/>
                <a:gd name="T94" fmla="*/ 4 w 4"/>
                <a:gd name="T95" fmla="*/ 6 h 29"/>
                <a:gd name="T96" fmla="*/ 4 w 4"/>
                <a:gd name="T97" fmla="*/ 6 h 29"/>
                <a:gd name="T98" fmla="*/ 4 w 4"/>
                <a:gd name="T99" fmla="*/ 6 h 29"/>
                <a:gd name="T100" fmla="*/ 4 w 4"/>
                <a:gd name="T101" fmla="*/ 0 h 2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9"/>
                <a:gd name="T155" fmla="*/ 4 w 4"/>
                <a:gd name="T156" fmla="*/ 29 h 2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9">
                  <a:moveTo>
                    <a:pt x="0" y="29"/>
                  </a:moveTo>
                  <a:lnTo>
                    <a:pt x="0" y="29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11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1" name="Freeform 198"/>
            <p:cNvSpPr>
              <a:spLocks/>
            </p:cNvSpPr>
            <p:nvPr/>
          </p:nvSpPr>
          <p:spPr bwMode="auto">
            <a:xfrm>
              <a:off x="5368" y="3028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0 w 5"/>
                <a:gd name="T37" fmla="*/ 11 h 17"/>
                <a:gd name="T38" fmla="*/ 0 w 5"/>
                <a:gd name="T39" fmla="*/ 11 h 17"/>
                <a:gd name="T40" fmla="*/ 0 w 5"/>
                <a:gd name="T41" fmla="*/ 11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11 h 17"/>
                <a:gd name="T48" fmla="*/ 0 w 5"/>
                <a:gd name="T49" fmla="*/ 11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0 h 17"/>
                <a:gd name="T78" fmla="*/ 5 w 5"/>
                <a:gd name="T79" fmla="*/ 0 h 17"/>
                <a:gd name="T80" fmla="*/ 5 w 5"/>
                <a:gd name="T81" fmla="*/ 0 h 17"/>
                <a:gd name="T82" fmla="*/ 5 w 5"/>
                <a:gd name="T83" fmla="*/ 0 h 17"/>
                <a:gd name="T84" fmla="*/ 5 w 5"/>
                <a:gd name="T85" fmla="*/ 0 h 17"/>
                <a:gd name="T86" fmla="*/ 5 w 5"/>
                <a:gd name="T87" fmla="*/ 0 h 17"/>
                <a:gd name="T88" fmla="*/ 5 w 5"/>
                <a:gd name="T89" fmla="*/ 0 h 17"/>
                <a:gd name="T90" fmla="*/ 5 w 5"/>
                <a:gd name="T91" fmla="*/ 0 h 17"/>
                <a:gd name="T92" fmla="*/ 5 w 5"/>
                <a:gd name="T93" fmla="*/ 0 h 17"/>
                <a:gd name="T94" fmla="*/ 5 w 5"/>
                <a:gd name="T95" fmla="*/ 0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2" name="Freeform 199"/>
            <p:cNvSpPr>
              <a:spLocks/>
            </p:cNvSpPr>
            <p:nvPr/>
          </p:nvSpPr>
          <p:spPr bwMode="auto">
            <a:xfrm>
              <a:off x="5373" y="3005"/>
              <a:ext cx="5" cy="23"/>
            </a:xfrm>
            <a:custGeom>
              <a:avLst/>
              <a:gdLst>
                <a:gd name="T0" fmla="*/ 0 w 5"/>
                <a:gd name="T1" fmla="*/ 23 h 23"/>
                <a:gd name="T2" fmla="*/ 0 w 5"/>
                <a:gd name="T3" fmla="*/ 17 h 23"/>
                <a:gd name="T4" fmla="*/ 0 w 5"/>
                <a:gd name="T5" fmla="*/ 17 h 23"/>
                <a:gd name="T6" fmla="*/ 0 w 5"/>
                <a:gd name="T7" fmla="*/ 17 h 23"/>
                <a:gd name="T8" fmla="*/ 0 w 5"/>
                <a:gd name="T9" fmla="*/ 17 h 23"/>
                <a:gd name="T10" fmla="*/ 0 w 5"/>
                <a:gd name="T11" fmla="*/ 17 h 23"/>
                <a:gd name="T12" fmla="*/ 0 w 5"/>
                <a:gd name="T13" fmla="*/ 17 h 23"/>
                <a:gd name="T14" fmla="*/ 0 w 5"/>
                <a:gd name="T15" fmla="*/ 17 h 23"/>
                <a:gd name="T16" fmla="*/ 0 w 5"/>
                <a:gd name="T17" fmla="*/ 17 h 23"/>
                <a:gd name="T18" fmla="*/ 0 w 5"/>
                <a:gd name="T19" fmla="*/ 17 h 23"/>
                <a:gd name="T20" fmla="*/ 0 w 5"/>
                <a:gd name="T21" fmla="*/ 17 h 23"/>
                <a:gd name="T22" fmla="*/ 0 w 5"/>
                <a:gd name="T23" fmla="*/ 17 h 23"/>
                <a:gd name="T24" fmla="*/ 0 w 5"/>
                <a:gd name="T25" fmla="*/ 17 h 23"/>
                <a:gd name="T26" fmla="*/ 0 w 5"/>
                <a:gd name="T27" fmla="*/ 17 h 23"/>
                <a:gd name="T28" fmla="*/ 0 w 5"/>
                <a:gd name="T29" fmla="*/ 12 h 23"/>
                <a:gd name="T30" fmla="*/ 0 w 5"/>
                <a:gd name="T31" fmla="*/ 12 h 23"/>
                <a:gd name="T32" fmla="*/ 5 w 5"/>
                <a:gd name="T33" fmla="*/ 12 h 23"/>
                <a:gd name="T34" fmla="*/ 5 w 5"/>
                <a:gd name="T35" fmla="*/ 12 h 23"/>
                <a:gd name="T36" fmla="*/ 5 w 5"/>
                <a:gd name="T37" fmla="*/ 12 h 23"/>
                <a:gd name="T38" fmla="*/ 5 w 5"/>
                <a:gd name="T39" fmla="*/ 12 h 23"/>
                <a:gd name="T40" fmla="*/ 5 w 5"/>
                <a:gd name="T41" fmla="*/ 12 h 23"/>
                <a:gd name="T42" fmla="*/ 5 w 5"/>
                <a:gd name="T43" fmla="*/ 12 h 23"/>
                <a:gd name="T44" fmla="*/ 5 w 5"/>
                <a:gd name="T45" fmla="*/ 12 h 23"/>
                <a:gd name="T46" fmla="*/ 5 w 5"/>
                <a:gd name="T47" fmla="*/ 12 h 23"/>
                <a:gd name="T48" fmla="*/ 5 w 5"/>
                <a:gd name="T49" fmla="*/ 12 h 23"/>
                <a:gd name="T50" fmla="*/ 5 w 5"/>
                <a:gd name="T51" fmla="*/ 12 h 23"/>
                <a:gd name="T52" fmla="*/ 5 w 5"/>
                <a:gd name="T53" fmla="*/ 12 h 23"/>
                <a:gd name="T54" fmla="*/ 5 w 5"/>
                <a:gd name="T55" fmla="*/ 6 h 23"/>
                <a:gd name="T56" fmla="*/ 5 w 5"/>
                <a:gd name="T57" fmla="*/ 6 h 23"/>
                <a:gd name="T58" fmla="*/ 5 w 5"/>
                <a:gd name="T59" fmla="*/ 6 h 23"/>
                <a:gd name="T60" fmla="*/ 5 w 5"/>
                <a:gd name="T61" fmla="*/ 6 h 23"/>
                <a:gd name="T62" fmla="*/ 5 w 5"/>
                <a:gd name="T63" fmla="*/ 6 h 23"/>
                <a:gd name="T64" fmla="*/ 5 w 5"/>
                <a:gd name="T65" fmla="*/ 6 h 23"/>
                <a:gd name="T66" fmla="*/ 5 w 5"/>
                <a:gd name="T67" fmla="*/ 6 h 23"/>
                <a:gd name="T68" fmla="*/ 5 w 5"/>
                <a:gd name="T69" fmla="*/ 6 h 23"/>
                <a:gd name="T70" fmla="*/ 5 w 5"/>
                <a:gd name="T71" fmla="*/ 6 h 23"/>
                <a:gd name="T72" fmla="*/ 5 w 5"/>
                <a:gd name="T73" fmla="*/ 6 h 23"/>
                <a:gd name="T74" fmla="*/ 5 w 5"/>
                <a:gd name="T75" fmla="*/ 6 h 23"/>
                <a:gd name="T76" fmla="*/ 5 w 5"/>
                <a:gd name="T77" fmla="*/ 6 h 23"/>
                <a:gd name="T78" fmla="*/ 5 w 5"/>
                <a:gd name="T79" fmla="*/ 6 h 23"/>
                <a:gd name="T80" fmla="*/ 5 w 5"/>
                <a:gd name="T81" fmla="*/ 6 h 23"/>
                <a:gd name="T82" fmla="*/ 5 w 5"/>
                <a:gd name="T83" fmla="*/ 0 h 23"/>
                <a:gd name="T84" fmla="*/ 5 w 5"/>
                <a:gd name="T85" fmla="*/ 0 h 23"/>
                <a:gd name="T86" fmla="*/ 5 w 5"/>
                <a:gd name="T87" fmla="*/ 0 h 23"/>
                <a:gd name="T88" fmla="*/ 5 w 5"/>
                <a:gd name="T89" fmla="*/ 0 h 23"/>
                <a:gd name="T90" fmla="*/ 5 w 5"/>
                <a:gd name="T91" fmla="*/ 0 h 23"/>
                <a:gd name="T92" fmla="*/ 5 w 5"/>
                <a:gd name="T93" fmla="*/ 0 h 23"/>
                <a:gd name="T94" fmla="*/ 5 w 5"/>
                <a:gd name="T95" fmla="*/ 0 h 23"/>
                <a:gd name="T96" fmla="*/ 5 w 5"/>
                <a:gd name="T97" fmla="*/ 0 h 23"/>
                <a:gd name="T98" fmla="*/ 5 w 5"/>
                <a:gd name="T99" fmla="*/ 0 h 23"/>
                <a:gd name="T100" fmla="*/ 5 w 5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23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3" name="Freeform 200"/>
            <p:cNvSpPr>
              <a:spLocks/>
            </p:cNvSpPr>
            <p:nvPr/>
          </p:nvSpPr>
          <p:spPr bwMode="auto">
            <a:xfrm>
              <a:off x="5378" y="2982"/>
              <a:ext cx="9" cy="23"/>
            </a:xfrm>
            <a:custGeom>
              <a:avLst/>
              <a:gdLst>
                <a:gd name="T0" fmla="*/ 0 w 9"/>
                <a:gd name="T1" fmla="*/ 23 h 23"/>
                <a:gd name="T2" fmla="*/ 0 w 9"/>
                <a:gd name="T3" fmla="*/ 23 h 23"/>
                <a:gd name="T4" fmla="*/ 0 w 9"/>
                <a:gd name="T5" fmla="*/ 23 h 23"/>
                <a:gd name="T6" fmla="*/ 0 w 9"/>
                <a:gd name="T7" fmla="*/ 23 h 23"/>
                <a:gd name="T8" fmla="*/ 0 w 9"/>
                <a:gd name="T9" fmla="*/ 23 h 23"/>
                <a:gd name="T10" fmla="*/ 0 w 9"/>
                <a:gd name="T11" fmla="*/ 18 h 23"/>
                <a:gd name="T12" fmla="*/ 5 w 9"/>
                <a:gd name="T13" fmla="*/ 18 h 23"/>
                <a:gd name="T14" fmla="*/ 5 w 9"/>
                <a:gd name="T15" fmla="*/ 18 h 23"/>
                <a:gd name="T16" fmla="*/ 5 w 9"/>
                <a:gd name="T17" fmla="*/ 18 h 23"/>
                <a:gd name="T18" fmla="*/ 5 w 9"/>
                <a:gd name="T19" fmla="*/ 18 h 23"/>
                <a:gd name="T20" fmla="*/ 5 w 9"/>
                <a:gd name="T21" fmla="*/ 18 h 23"/>
                <a:gd name="T22" fmla="*/ 5 w 9"/>
                <a:gd name="T23" fmla="*/ 18 h 23"/>
                <a:gd name="T24" fmla="*/ 5 w 9"/>
                <a:gd name="T25" fmla="*/ 18 h 23"/>
                <a:gd name="T26" fmla="*/ 5 w 9"/>
                <a:gd name="T27" fmla="*/ 18 h 23"/>
                <a:gd name="T28" fmla="*/ 5 w 9"/>
                <a:gd name="T29" fmla="*/ 18 h 23"/>
                <a:gd name="T30" fmla="*/ 5 w 9"/>
                <a:gd name="T31" fmla="*/ 18 h 23"/>
                <a:gd name="T32" fmla="*/ 5 w 9"/>
                <a:gd name="T33" fmla="*/ 18 h 23"/>
                <a:gd name="T34" fmla="*/ 5 w 9"/>
                <a:gd name="T35" fmla="*/ 18 h 23"/>
                <a:gd name="T36" fmla="*/ 5 w 9"/>
                <a:gd name="T37" fmla="*/ 18 h 23"/>
                <a:gd name="T38" fmla="*/ 5 w 9"/>
                <a:gd name="T39" fmla="*/ 12 h 23"/>
                <a:gd name="T40" fmla="*/ 5 w 9"/>
                <a:gd name="T41" fmla="*/ 12 h 23"/>
                <a:gd name="T42" fmla="*/ 5 w 9"/>
                <a:gd name="T43" fmla="*/ 12 h 23"/>
                <a:gd name="T44" fmla="*/ 5 w 9"/>
                <a:gd name="T45" fmla="*/ 12 h 23"/>
                <a:gd name="T46" fmla="*/ 5 w 9"/>
                <a:gd name="T47" fmla="*/ 12 h 23"/>
                <a:gd name="T48" fmla="*/ 5 w 9"/>
                <a:gd name="T49" fmla="*/ 12 h 23"/>
                <a:gd name="T50" fmla="*/ 5 w 9"/>
                <a:gd name="T51" fmla="*/ 12 h 23"/>
                <a:gd name="T52" fmla="*/ 5 w 9"/>
                <a:gd name="T53" fmla="*/ 12 h 23"/>
                <a:gd name="T54" fmla="*/ 5 w 9"/>
                <a:gd name="T55" fmla="*/ 12 h 23"/>
                <a:gd name="T56" fmla="*/ 5 w 9"/>
                <a:gd name="T57" fmla="*/ 12 h 23"/>
                <a:gd name="T58" fmla="*/ 5 w 9"/>
                <a:gd name="T59" fmla="*/ 12 h 23"/>
                <a:gd name="T60" fmla="*/ 5 w 9"/>
                <a:gd name="T61" fmla="*/ 12 h 23"/>
                <a:gd name="T62" fmla="*/ 5 w 9"/>
                <a:gd name="T63" fmla="*/ 12 h 23"/>
                <a:gd name="T64" fmla="*/ 5 w 9"/>
                <a:gd name="T65" fmla="*/ 12 h 23"/>
                <a:gd name="T66" fmla="*/ 5 w 9"/>
                <a:gd name="T67" fmla="*/ 12 h 23"/>
                <a:gd name="T68" fmla="*/ 5 w 9"/>
                <a:gd name="T69" fmla="*/ 6 h 23"/>
                <a:gd name="T70" fmla="*/ 5 w 9"/>
                <a:gd name="T71" fmla="*/ 6 h 23"/>
                <a:gd name="T72" fmla="*/ 5 w 9"/>
                <a:gd name="T73" fmla="*/ 6 h 23"/>
                <a:gd name="T74" fmla="*/ 5 w 9"/>
                <a:gd name="T75" fmla="*/ 6 h 23"/>
                <a:gd name="T76" fmla="*/ 5 w 9"/>
                <a:gd name="T77" fmla="*/ 6 h 23"/>
                <a:gd name="T78" fmla="*/ 5 w 9"/>
                <a:gd name="T79" fmla="*/ 6 h 23"/>
                <a:gd name="T80" fmla="*/ 5 w 9"/>
                <a:gd name="T81" fmla="*/ 6 h 23"/>
                <a:gd name="T82" fmla="*/ 5 w 9"/>
                <a:gd name="T83" fmla="*/ 6 h 23"/>
                <a:gd name="T84" fmla="*/ 5 w 9"/>
                <a:gd name="T85" fmla="*/ 6 h 23"/>
                <a:gd name="T86" fmla="*/ 5 w 9"/>
                <a:gd name="T87" fmla="*/ 6 h 23"/>
                <a:gd name="T88" fmla="*/ 5 w 9"/>
                <a:gd name="T89" fmla="*/ 6 h 23"/>
                <a:gd name="T90" fmla="*/ 5 w 9"/>
                <a:gd name="T91" fmla="*/ 6 h 23"/>
                <a:gd name="T92" fmla="*/ 5 w 9"/>
                <a:gd name="T93" fmla="*/ 6 h 23"/>
                <a:gd name="T94" fmla="*/ 9 w 9"/>
                <a:gd name="T95" fmla="*/ 6 h 23"/>
                <a:gd name="T96" fmla="*/ 9 w 9"/>
                <a:gd name="T97" fmla="*/ 6 h 23"/>
                <a:gd name="T98" fmla="*/ 9 w 9"/>
                <a:gd name="T99" fmla="*/ 0 h 23"/>
                <a:gd name="T100" fmla="*/ 9 w 9"/>
                <a:gd name="T101" fmla="*/ 0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23"/>
                  </a:moveTo>
                  <a:lnTo>
                    <a:pt x="0" y="23"/>
                  </a:lnTo>
                  <a:lnTo>
                    <a:pt x="0" y="18"/>
                  </a:lnTo>
                  <a:lnTo>
                    <a:pt x="5" y="18"/>
                  </a:lnTo>
                  <a:lnTo>
                    <a:pt x="5" y="12"/>
                  </a:lnTo>
                  <a:lnTo>
                    <a:pt x="5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4" name="Freeform 201"/>
            <p:cNvSpPr>
              <a:spLocks/>
            </p:cNvSpPr>
            <p:nvPr/>
          </p:nvSpPr>
          <p:spPr bwMode="auto">
            <a:xfrm>
              <a:off x="5387" y="2965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  <a:gd name="T12" fmla="*/ 0 w 5"/>
                <a:gd name="T13" fmla="*/ 17 h 17"/>
                <a:gd name="T14" fmla="*/ 0 w 5"/>
                <a:gd name="T15" fmla="*/ 17 h 17"/>
                <a:gd name="T16" fmla="*/ 0 w 5"/>
                <a:gd name="T17" fmla="*/ 17 h 17"/>
                <a:gd name="T18" fmla="*/ 0 w 5"/>
                <a:gd name="T19" fmla="*/ 17 h 17"/>
                <a:gd name="T20" fmla="*/ 0 w 5"/>
                <a:gd name="T21" fmla="*/ 17 h 17"/>
                <a:gd name="T22" fmla="*/ 0 w 5"/>
                <a:gd name="T23" fmla="*/ 17 h 17"/>
                <a:gd name="T24" fmla="*/ 0 w 5"/>
                <a:gd name="T25" fmla="*/ 17 h 17"/>
                <a:gd name="T26" fmla="*/ 0 w 5"/>
                <a:gd name="T27" fmla="*/ 17 h 17"/>
                <a:gd name="T28" fmla="*/ 0 w 5"/>
                <a:gd name="T29" fmla="*/ 17 h 17"/>
                <a:gd name="T30" fmla="*/ 0 w 5"/>
                <a:gd name="T31" fmla="*/ 12 h 17"/>
                <a:gd name="T32" fmla="*/ 0 w 5"/>
                <a:gd name="T33" fmla="*/ 12 h 17"/>
                <a:gd name="T34" fmla="*/ 0 w 5"/>
                <a:gd name="T35" fmla="*/ 12 h 17"/>
                <a:gd name="T36" fmla="*/ 0 w 5"/>
                <a:gd name="T37" fmla="*/ 12 h 17"/>
                <a:gd name="T38" fmla="*/ 0 w 5"/>
                <a:gd name="T39" fmla="*/ 12 h 17"/>
                <a:gd name="T40" fmla="*/ 0 w 5"/>
                <a:gd name="T41" fmla="*/ 12 h 17"/>
                <a:gd name="T42" fmla="*/ 0 w 5"/>
                <a:gd name="T43" fmla="*/ 12 h 17"/>
                <a:gd name="T44" fmla="*/ 0 w 5"/>
                <a:gd name="T45" fmla="*/ 12 h 17"/>
                <a:gd name="T46" fmla="*/ 0 w 5"/>
                <a:gd name="T47" fmla="*/ 12 h 17"/>
                <a:gd name="T48" fmla="*/ 0 w 5"/>
                <a:gd name="T49" fmla="*/ 12 h 17"/>
                <a:gd name="T50" fmla="*/ 0 w 5"/>
                <a:gd name="T51" fmla="*/ 12 h 17"/>
                <a:gd name="T52" fmla="*/ 0 w 5"/>
                <a:gd name="T53" fmla="*/ 12 h 17"/>
                <a:gd name="T54" fmla="*/ 0 w 5"/>
                <a:gd name="T55" fmla="*/ 12 h 17"/>
                <a:gd name="T56" fmla="*/ 0 w 5"/>
                <a:gd name="T57" fmla="*/ 12 h 17"/>
                <a:gd name="T58" fmla="*/ 0 w 5"/>
                <a:gd name="T59" fmla="*/ 12 h 17"/>
                <a:gd name="T60" fmla="*/ 0 w 5"/>
                <a:gd name="T61" fmla="*/ 12 h 17"/>
                <a:gd name="T62" fmla="*/ 0 w 5"/>
                <a:gd name="T63" fmla="*/ 6 h 17"/>
                <a:gd name="T64" fmla="*/ 0 w 5"/>
                <a:gd name="T65" fmla="*/ 6 h 17"/>
                <a:gd name="T66" fmla="*/ 0 w 5"/>
                <a:gd name="T67" fmla="*/ 6 h 17"/>
                <a:gd name="T68" fmla="*/ 0 w 5"/>
                <a:gd name="T69" fmla="*/ 6 h 17"/>
                <a:gd name="T70" fmla="*/ 0 w 5"/>
                <a:gd name="T71" fmla="*/ 6 h 17"/>
                <a:gd name="T72" fmla="*/ 0 w 5"/>
                <a:gd name="T73" fmla="*/ 6 h 17"/>
                <a:gd name="T74" fmla="*/ 5 w 5"/>
                <a:gd name="T75" fmla="*/ 6 h 17"/>
                <a:gd name="T76" fmla="*/ 5 w 5"/>
                <a:gd name="T77" fmla="*/ 6 h 17"/>
                <a:gd name="T78" fmla="*/ 5 w 5"/>
                <a:gd name="T79" fmla="*/ 6 h 17"/>
                <a:gd name="T80" fmla="*/ 5 w 5"/>
                <a:gd name="T81" fmla="*/ 6 h 17"/>
                <a:gd name="T82" fmla="*/ 5 w 5"/>
                <a:gd name="T83" fmla="*/ 6 h 17"/>
                <a:gd name="T84" fmla="*/ 5 w 5"/>
                <a:gd name="T85" fmla="*/ 6 h 17"/>
                <a:gd name="T86" fmla="*/ 5 w 5"/>
                <a:gd name="T87" fmla="*/ 6 h 17"/>
                <a:gd name="T88" fmla="*/ 5 w 5"/>
                <a:gd name="T89" fmla="*/ 6 h 17"/>
                <a:gd name="T90" fmla="*/ 5 w 5"/>
                <a:gd name="T91" fmla="*/ 6 h 17"/>
                <a:gd name="T92" fmla="*/ 5 w 5"/>
                <a:gd name="T93" fmla="*/ 6 h 17"/>
                <a:gd name="T94" fmla="*/ 5 w 5"/>
                <a:gd name="T95" fmla="*/ 6 h 17"/>
                <a:gd name="T96" fmla="*/ 5 w 5"/>
                <a:gd name="T97" fmla="*/ 0 h 17"/>
                <a:gd name="T98" fmla="*/ 5 w 5"/>
                <a:gd name="T99" fmla="*/ 0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2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5" name="Freeform 202"/>
            <p:cNvSpPr>
              <a:spLocks/>
            </p:cNvSpPr>
            <p:nvPr/>
          </p:nvSpPr>
          <p:spPr bwMode="auto">
            <a:xfrm>
              <a:off x="5392" y="2954"/>
              <a:ext cx="5" cy="11"/>
            </a:xfrm>
            <a:custGeom>
              <a:avLst/>
              <a:gdLst>
                <a:gd name="T0" fmla="*/ 0 w 5"/>
                <a:gd name="T1" fmla="*/ 11 h 11"/>
                <a:gd name="T2" fmla="*/ 0 w 5"/>
                <a:gd name="T3" fmla="*/ 11 h 11"/>
                <a:gd name="T4" fmla="*/ 0 w 5"/>
                <a:gd name="T5" fmla="*/ 11 h 11"/>
                <a:gd name="T6" fmla="*/ 0 w 5"/>
                <a:gd name="T7" fmla="*/ 11 h 11"/>
                <a:gd name="T8" fmla="*/ 0 w 5"/>
                <a:gd name="T9" fmla="*/ 11 h 11"/>
                <a:gd name="T10" fmla="*/ 0 w 5"/>
                <a:gd name="T11" fmla="*/ 11 h 11"/>
                <a:gd name="T12" fmla="*/ 0 w 5"/>
                <a:gd name="T13" fmla="*/ 11 h 11"/>
                <a:gd name="T14" fmla="*/ 0 w 5"/>
                <a:gd name="T15" fmla="*/ 11 h 11"/>
                <a:gd name="T16" fmla="*/ 0 w 5"/>
                <a:gd name="T17" fmla="*/ 11 h 11"/>
                <a:gd name="T18" fmla="*/ 0 w 5"/>
                <a:gd name="T19" fmla="*/ 11 h 11"/>
                <a:gd name="T20" fmla="*/ 0 w 5"/>
                <a:gd name="T21" fmla="*/ 11 h 11"/>
                <a:gd name="T22" fmla="*/ 0 w 5"/>
                <a:gd name="T23" fmla="*/ 11 h 11"/>
                <a:gd name="T24" fmla="*/ 0 w 5"/>
                <a:gd name="T25" fmla="*/ 11 h 11"/>
                <a:gd name="T26" fmla="*/ 0 w 5"/>
                <a:gd name="T27" fmla="*/ 11 h 11"/>
                <a:gd name="T28" fmla="*/ 0 w 5"/>
                <a:gd name="T29" fmla="*/ 11 h 11"/>
                <a:gd name="T30" fmla="*/ 0 w 5"/>
                <a:gd name="T31" fmla="*/ 11 h 11"/>
                <a:gd name="T32" fmla="*/ 0 w 5"/>
                <a:gd name="T33" fmla="*/ 6 h 11"/>
                <a:gd name="T34" fmla="*/ 0 w 5"/>
                <a:gd name="T35" fmla="*/ 6 h 11"/>
                <a:gd name="T36" fmla="*/ 0 w 5"/>
                <a:gd name="T37" fmla="*/ 6 h 11"/>
                <a:gd name="T38" fmla="*/ 0 w 5"/>
                <a:gd name="T39" fmla="*/ 6 h 11"/>
                <a:gd name="T40" fmla="*/ 0 w 5"/>
                <a:gd name="T41" fmla="*/ 6 h 11"/>
                <a:gd name="T42" fmla="*/ 0 w 5"/>
                <a:gd name="T43" fmla="*/ 6 h 11"/>
                <a:gd name="T44" fmla="*/ 0 w 5"/>
                <a:gd name="T45" fmla="*/ 6 h 11"/>
                <a:gd name="T46" fmla="*/ 0 w 5"/>
                <a:gd name="T47" fmla="*/ 6 h 11"/>
                <a:gd name="T48" fmla="*/ 0 w 5"/>
                <a:gd name="T49" fmla="*/ 6 h 11"/>
                <a:gd name="T50" fmla="*/ 0 w 5"/>
                <a:gd name="T51" fmla="*/ 6 h 11"/>
                <a:gd name="T52" fmla="*/ 0 w 5"/>
                <a:gd name="T53" fmla="*/ 6 h 11"/>
                <a:gd name="T54" fmla="*/ 0 w 5"/>
                <a:gd name="T55" fmla="*/ 6 h 11"/>
                <a:gd name="T56" fmla="*/ 5 w 5"/>
                <a:gd name="T57" fmla="*/ 6 h 11"/>
                <a:gd name="T58" fmla="*/ 5 w 5"/>
                <a:gd name="T59" fmla="*/ 6 h 11"/>
                <a:gd name="T60" fmla="*/ 5 w 5"/>
                <a:gd name="T61" fmla="*/ 6 h 11"/>
                <a:gd name="T62" fmla="*/ 5 w 5"/>
                <a:gd name="T63" fmla="*/ 6 h 11"/>
                <a:gd name="T64" fmla="*/ 5 w 5"/>
                <a:gd name="T65" fmla="*/ 6 h 11"/>
                <a:gd name="T66" fmla="*/ 5 w 5"/>
                <a:gd name="T67" fmla="*/ 6 h 11"/>
                <a:gd name="T68" fmla="*/ 5 w 5"/>
                <a:gd name="T69" fmla="*/ 6 h 11"/>
                <a:gd name="T70" fmla="*/ 5 w 5"/>
                <a:gd name="T71" fmla="*/ 0 h 11"/>
                <a:gd name="T72" fmla="*/ 5 w 5"/>
                <a:gd name="T73" fmla="*/ 0 h 11"/>
                <a:gd name="T74" fmla="*/ 5 w 5"/>
                <a:gd name="T75" fmla="*/ 0 h 11"/>
                <a:gd name="T76" fmla="*/ 5 w 5"/>
                <a:gd name="T77" fmla="*/ 0 h 11"/>
                <a:gd name="T78" fmla="*/ 5 w 5"/>
                <a:gd name="T79" fmla="*/ 0 h 11"/>
                <a:gd name="T80" fmla="*/ 5 w 5"/>
                <a:gd name="T81" fmla="*/ 0 h 11"/>
                <a:gd name="T82" fmla="*/ 5 w 5"/>
                <a:gd name="T83" fmla="*/ 0 h 11"/>
                <a:gd name="T84" fmla="*/ 5 w 5"/>
                <a:gd name="T85" fmla="*/ 0 h 11"/>
                <a:gd name="T86" fmla="*/ 5 w 5"/>
                <a:gd name="T87" fmla="*/ 0 h 11"/>
                <a:gd name="T88" fmla="*/ 5 w 5"/>
                <a:gd name="T89" fmla="*/ 0 h 11"/>
                <a:gd name="T90" fmla="*/ 5 w 5"/>
                <a:gd name="T91" fmla="*/ 0 h 11"/>
                <a:gd name="T92" fmla="*/ 5 w 5"/>
                <a:gd name="T93" fmla="*/ 0 h 11"/>
                <a:gd name="T94" fmla="*/ 5 w 5"/>
                <a:gd name="T95" fmla="*/ 0 h 11"/>
                <a:gd name="T96" fmla="*/ 5 w 5"/>
                <a:gd name="T97" fmla="*/ 0 h 11"/>
                <a:gd name="T98" fmla="*/ 5 w 5"/>
                <a:gd name="T99" fmla="*/ 0 h 11"/>
                <a:gd name="T100" fmla="*/ 5 w 5"/>
                <a:gd name="T101" fmla="*/ 0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11"/>
                  </a:moveTo>
                  <a:lnTo>
                    <a:pt x="0" y="11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6" name="Freeform 203"/>
            <p:cNvSpPr>
              <a:spLocks/>
            </p:cNvSpPr>
            <p:nvPr/>
          </p:nvSpPr>
          <p:spPr bwMode="auto">
            <a:xfrm>
              <a:off x="5397" y="2937"/>
              <a:ext cx="5" cy="17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17 h 17"/>
                <a:gd name="T4" fmla="*/ 0 w 5"/>
                <a:gd name="T5" fmla="*/ 17 h 17"/>
                <a:gd name="T6" fmla="*/ 0 w 5"/>
                <a:gd name="T7" fmla="*/ 17 h 17"/>
                <a:gd name="T8" fmla="*/ 0 w 5"/>
                <a:gd name="T9" fmla="*/ 17 h 17"/>
                <a:gd name="T10" fmla="*/ 0 w 5"/>
                <a:gd name="T11" fmla="*/ 11 h 17"/>
                <a:gd name="T12" fmla="*/ 0 w 5"/>
                <a:gd name="T13" fmla="*/ 11 h 17"/>
                <a:gd name="T14" fmla="*/ 0 w 5"/>
                <a:gd name="T15" fmla="*/ 11 h 17"/>
                <a:gd name="T16" fmla="*/ 0 w 5"/>
                <a:gd name="T17" fmla="*/ 11 h 17"/>
                <a:gd name="T18" fmla="*/ 0 w 5"/>
                <a:gd name="T19" fmla="*/ 11 h 17"/>
                <a:gd name="T20" fmla="*/ 0 w 5"/>
                <a:gd name="T21" fmla="*/ 11 h 17"/>
                <a:gd name="T22" fmla="*/ 0 w 5"/>
                <a:gd name="T23" fmla="*/ 11 h 17"/>
                <a:gd name="T24" fmla="*/ 0 w 5"/>
                <a:gd name="T25" fmla="*/ 11 h 17"/>
                <a:gd name="T26" fmla="*/ 0 w 5"/>
                <a:gd name="T27" fmla="*/ 11 h 17"/>
                <a:gd name="T28" fmla="*/ 0 w 5"/>
                <a:gd name="T29" fmla="*/ 11 h 17"/>
                <a:gd name="T30" fmla="*/ 0 w 5"/>
                <a:gd name="T31" fmla="*/ 11 h 17"/>
                <a:gd name="T32" fmla="*/ 0 w 5"/>
                <a:gd name="T33" fmla="*/ 11 h 17"/>
                <a:gd name="T34" fmla="*/ 0 w 5"/>
                <a:gd name="T35" fmla="*/ 11 h 17"/>
                <a:gd name="T36" fmla="*/ 5 w 5"/>
                <a:gd name="T37" fmla="*/ 11 h 17"/>
                <a:gd name="T38" fmla="*/ 5 w 5"/>
                <a:gd name="T39" fmla="*/ 11 h 17"/>
                <a:gd name="T40" fmla="*/ 5 w 5"/>
                <a:gd name="T41" fmla="*/ 11 h 17"/>
                <a:gd name="T42" fmla="*/ 5 w 5"/>
                <a:gd name="T43" fmla="*/ 11 h 17"/>
                <a:gd name="T44" fmla="*/ 5 w 5"/>
                <a:gd name="T45" fmla="*/ 11 h 17"/>
                <a:gd name="T46" fmla="*/ 5 w 5"/>
                <a:gd name="T47" fmla="*/ 11 h 17"/>
                <a:gd name="T48" fmla="*/ 5 w 5"/>
                <a:gd name="T49" fmla="*/ 11 h 17"/>
                <a:gd name="T50" fmla="*/ 5 w 5"/>
                <a:gd name="T51" fmla="*/ 11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6 h 17"/>
                <a:gd name="T64" fmla="*/ 5 w 5"/>
                <a:gd name="T65" fmla="*/ 6 h 17"/>
                <a:gd name="T66" fmla="*/ 5 w 5"/>
                <a:gd name="T67" fmla="*/ 6 h 17"/>
                <a:gd name="T68" fmla="*/ 5 w 5"/>
                <a:gd name="T69" fmla="*/ 6 h 17"/>
                <a:gd name="T70" fmla="*/ 5 w 5"/>
                <a:gd name="T71" fmla="*/ 6 h 17"/>
                <a:gd name="T72" fmla="*/ 5 w 5"/>
                <a:gd name="T73" fmla="*/ 6 h 17"/>
                <a:gd name="T74" fmla="*/ 5 w 5"/>
                <a:gd name="T75" fmla="*/ 6 h 17"/>
                <a:gd name="T76" fmla="*/ 5 w 5"/>
                <a:gd name="T77" fmla="*/ 6 h 17"/>
                <a:gd name="T78" fmla="*/ 5 w 5"/>
                <a:gd name="T79" fmla="*/ 6 h 17"/>
                <a:gd name="T80" fmla="*/ 5 w 5"/>
                <a:gd name="T81" fmla="*/ 6 h 17"/>
                <a:gd name="T82" fmla="*/ 5 w 5"/>
                <a:gd name="T83" fmla="*/ 6 h 17"/>
                <a:gd name="T84" fmla="*/ 5 w 5"/>
                <a:gd name="T85" fmla="*/ 6 h 17"/>
                <a:gd name="T86" fmla="*/ 5 w 5"/>
                <a:gd name="T87" fmla="*/ 6 h 17"/>
                <a:gd name="T88" fmla="*/ 5 w 5"/>
                <a:gd name="T89" fmla="*/ 6 h 17"/>
                <a:gd name="T90" fmla="*/ 5 w 5"/>
                <a:gd name="T91" fmla="*/ 6 h 17"/>
                <a:gd name="T92" fmla="*/ 5 w 5"/>
                <a:gd name="T93" fmla="*/ 6 h 17"/>
                <a:gd name="T94" fmla="*/ 5 w 5"/>
                <a:gd name="T95" fmla="*/ 6 h 17"/>
                <a:gd name="T96" fmla="*/ 5 w 5"/>
                <a:gd name="T97" fmla="*/ 6 h 17"/>
                <a:gd name="T98" fmla="*/ 5 w 5"/>
                <a:gd name="T99" fmla="*/ 6 h 17"/>
                <a:gd name="T100" fmla="*/ 5 w 5"/>
                <a:gd name="T101" fmla="*/ 0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17"/>
                  </a:moveTo>
                  <a:lnTo>
                    <a:pt x="0" y="17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7" name="Freeform 204"/>
            <p:cNvSpPr>
              <a:spLocks/>
            </p:cNvSpPr>
            <p:nvPr/>
          </p:nvSpPr>
          <p:spPr bwMode="auto">
            <a:xfrm>
              <a:off x="5402" y="2931"/>
              <a:ext cx="9" cy="6"/>
            </a:xfrm>
            <a:custGeom>
              <a:avLst/>
              <a:gdLst>
                <a:gd name="T0" fmla="*/ 0 w 9"/>
                <a:gd name="T1" fmla="*/ 6 h 6"/>
                <a:gd name="T2" fmla="*/ 0 w 9"/>
                <a:gd name="T3" fmla="*/ 6 h 6"/>
                <a:gd name="T4" fmla="*/ 0 w 9"/>
                <a:gd name="T5" fmla="*/ 6 h 6"/>
                <a:gd name="T6" fmla="*/ 0 w 9"/>
                <a:gd name="T7" fmla="*/ 6 h 6"/>
                <a:gd name="T8" fmla="*/ 0 w 9"/>
                <a:gd name="T9" fmla="*/ 6 h 6"/>
                <a:gd name="T10" fmla="*/ 0 w 9"/>
                <a:gd name="T11" fmla="*/ 6 h 6"/>
                <a:gd name="T12" fmla="*/ 0 w 9"/>
                <a:gd name="T13" fmla="*/ 6 h 6"/>
                <a:gd name="T14" fmla="*/ 0 w 9"/>
                <a:gd name="T15" fmla="*/ 6 h 6"/>
                <a:gd name="T16" fmla="*/ 0 w 9"/>
                <a:gd name="T17" fmla="*/ 6 h 6"/>
                <a:gd name="T18" fmla="*/ 4 w 9"/>
                <a:gd name="T19" fmla="*/ 6 h 6"/>
                <a:gd name="T20" fmla="*/ 4 w 9"/>
                <a:gd name="T21" fmla="*/ 6 h 6"/>
                <a:gd name="T22" fmla="*/ 4 w 9"/>
                <a:gd name="T23" fmla="*/ 6 h 6"/>
                <a:gd name="T24" fmla="*/ 4 w 9"/>
                <a:gd name="T25" fmla="*/ 6 h 6"/>
                <a:gd name="T26" fmla="*/ 4 w 9"/>
                <a:gd name="T27" fmla="*/ 6 h 6"/>
                <a:gd name="T28" fmla="*/ 4 w 9"/>
                <a:gd name="T29" fmla="*/ 6 h 6"/>
                <a:gd name="T30" fmla="*/ 4 w 9"/>
                <a:gd name="T31" fmla="*/ 6 h 6"/>
                <a:gd name="T32" fmla="*/ 4 w 9"/>
                <a:gd name="T33" fmla="*/ 6 h 6"/>
                <a:gd name="T34" fmla="*/ 4 w 9"/>
                <a:gd name="T35" fmla="*/ 6 h 6"/>
                <a:gd name="T36" fmla="*/ 4 w 9"/>
                <a:gd name="T37" fmla="*/ 6 h 6"/>
                <a:gd name="T38" fmla="*/ 4 w 9"/>
                <a:gd name="T39" fmla="*/ 6 h 6"/>
                <a:gd name="T40" fmla="*/ 4 w 9"/>
                <a:gd name="T41" fmla="*/ 6 h 6"/>
                <a:gd name="T42" fmla="*/ 4 w 9"/>
                <a:gd name="T43" fmla="*/ 6 h 6"/>
                <a:gd name="T44" fmla="*/ 4 w 9"/>
                <a:gd name="T45" fmla="*/ 6 h 6"/>
                <a:gd name="T46" fmla="*/ 4 w 9"/>
                <a:gd name="T47" fmla="*/ 6 h 6"/>
                <a:gd name="T48" fmla="*/ 4 w 9"/>
                <a:gd name="T49" fmla="*/ 6 h 6"/>
                <a:gd name="T50" fmla="*/ 4 w 9"/>
                <a:gd name="T51" fmla="*/ 6 h 6"/>
                <a:gd name="T52" fmla="*/ 4 w 9"/>
                <a:gd name="T53" fmla="*/ 6 h 6"/>
                <a:gd name="T54" fmla="*/ 4 w 9"/>
                <a:gd name="T55" fmla="*/ 0 h 6"/>
                <a:gd name="T56" fmla="*/ 4 w 9"/>
                <a:gd name="T57" fmla="*/ 0 h 6"/>
                <a:gd name="T58" fmla="*/ 4 w 9"/>
                <a:gd name="T59" fmla="*/ 0 h 6"/>
                <a:gd name="T60" fmla="*/ 4 w 9"/>
                <a:gd name="T61" fmla="*/ 0 h 6"/>
                <a:gd name="T62" fmla="*/ 4 w 9"/>
                <a:gd name="T63" fmla="*/ 0 h 6"/>
                <a:gd name="T64" fmla="*/ 4 w 9"/>
                <a:gd name="T65" fmla="*/ 0 h 6"/>
                <a:gd name="T66" fmla="*/ 4 w 9"/>
                <a:gd name="T67" fmla="*/ 0 h 6"/>
                <a:gd name="T68" fmla="*/ 4 w 9"/>
                <a:gd name="T69" fmla="*/ 0 h 6"/>
                <a:gd name="T70" fmla="*/ 4 w 9"/>
                <a:gd name="T71" fmla="*/ 0 h 6"/>
                <a:gd name="T72" fmla="*/ 4 w 9"/>
                <a:gd name="T73" fmla="*/ 0 h 6"/>
                <a:gd name="T74" fmla="*/ 4 w 9"/>
                <a:gd name="T75" fmla="*/ 0 h 6"/>
                <a:gd name="T76" fmla="*/ 4 w 9"/>
                <a:gd name="T77" fmla="*/ 0 h 6"/>
                <a:gd name="T78" fmla="*/ 4 w 9"/>
                <a:gd name="T79" fmla="*/ 0 h 6"/>
                <a:gd name="T80" fmla="*/ 4 w 9"/>
                <a:gd name="T81" fmla="*/ 0 h 6"/>
                <a:gd name="T82" fmla="*/ 4 w 9"/>
                <a:gd name="T83" fmla="*/ 0 h 6"/>
                <a:gd name="T84" fmla="*/ 4 w 9"/>
                <a:gd name="T85" fmla="*/ 0 h 6"/>
                <a:gd name="T86" fmla="*/ 4 w 9"/>
                <a:gd name="T87" fmla="*/ 0 h 6"/>
                <a:gd name="T88" fmla="*/ 4 w 9"/>
                <a:gd name="T89" fmla="*/ 0 h 6"/>
                <a:gd name="T90" fmla="*/ 4 w 9"/>
                <a:gd name="T91" fmla="*/ 0 h 6"/>
                <a:gd name="T92" fmla="*/ 4 w 9"/>
                <a:gd name="T93" fmla="*/ 0 h 6"/>
                <a:gd name="T94" fmla="*/ 4 w 9"/>
                <a:gd name="T95" fmla="*/ 0 h 6"/>
                <a:gd name="T96" fmla="*/ 4 w 9"/>
                <a:gd name="T97" fmla="*/ 0 h 6"/>
                <a:gd name="T98" fmla="*/ 9 w 9"/>
                <a:gd name="T99" fmla="*/ 0 h 6"/>
                <a:gd name="T100" fmla="*/ 9 w 9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6"/>
                <a:gd name="T155" fmla="*/ 9 w 9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6">
                  <a:moveTo>
                    <a:pt x="0" y="6"/>
                  </a:move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8" name="Freeform 205"/>
            <p:cNvSpPr>
              <a:spLocks/>
            </p:cNvSpPr>
            <p:nvPr/>
          </p:nvSpPr>
          <p:spPr bwMode="auto">
            <a:xfrm>
              <a:off x="5411" y="2926"/>
              <a:ext cx="5" cy="5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5 h 5"/>
                <a:gd name="T14" fmla="*/ 0 w 5"/>
                <a:gd name="T15" fmla="*/ 5 h 5"/>
                <a:gd name="T16" fmla="*/ 0 w 5"/>
                <a:gd name="T17" fmla="*/ 0 h 5"/>
                <a:gd name="T18" fmla="*/ 0 w 5"/>
                <a:gd name="T19" fmla="*/ 0 h 5"/>
                <a:gd name="T20" fmla="*/ 0 w 5"/>
                <a:gd name="T21" fmla="*/ 0 h 5"/>
                <a:gd name="T22" fmla="*/ 0 w 5"/>
                <a:gd name="T23" fmla="*/ 0 h 5"/>
                <a:gd name="T24" fmla="*/ 0 w 5"/>
                <a:gd name="T25" fmla="*/ 0 h 5"/>
                <a:gd name="T26" fmla="*/ 0 w 5"/>
                <a:gd name="T27" fmla="*/ 0 h 5"/>
                <a:gd name="T28" fmla="*/ 0 w 5"/>
                <a:gd name="T29" fmla="*/ 0 h 5"/>
                <a:gd name="T30" fmla="*/ 0 w 5"/>
                <a:gd name="T31" fmla="*/ 0 h 5"/>
                <a:gd name="T32" fmla="*/ 0 w 5"/>
                <a:gd name="T33" fmla="*/ 0 h 5"/>
                <a:gd name="T34" fmla="*/ 0 w 5"/>
                <a:gd name="T35" fmla="*/ 0 h 5"/>
                <a:gd name="T36" fmla="*/ 0 w 5"/>
                <a:gd name="T37" fmla="*/ 0 h 5"/>
                <a:gd name="T38" fmla="*/ 0 w 5"/>
                <a:gd name="T39" fmla="*/ 0 h 5"/>
                <a:gd name="T40" fmla="*/ 0 w 5"/>
                <a:gd name="T41" fmla="*/ 0 h 5"/>
                <a:gd name="T42" fmla="*/ 0 w 5"/>
                <a:gd name="T43" fmla="*/ 0 h 5"/>
                <a:gd name="T44" fmla="*/ 0 w 5"/>
                <a:gd name="T45" fmla="*/ 0 h 5"/>
                <a:gd name="T46" fmla="*/ 0 w 5"/>
                <a:gd name="T47" fmla="*/ 0 h 5"/>
                <a:gd name="T48" fmla="*/ 0 w 5"/>
                <a:gd name="T49" fmla="*/ 0 h 5"/>
                <a:gd name="T50" fmla="*/ 0 w 5"/>
                <a:gd name="T51" fmla="*/ 0 h 5"/>
                <a:gd name="T52" fmla="*/ 0 w 5"/>
                <a:gd name="T53" fmla="*/ 0 h 5"/>
                <a:gd name="T54" fmla="*/ 0 w 5"/>
                <a:gd name="T55" fmla="*/ 0 h 5"/>
                <a:gd name="T56" fmla="*/ 0 w 5"/>
                <a:gd name="T57" fmla="*/ 0 h 5"/>
                <a:gd name="T58" fmla="*/ 0 w 5"/>
                <a:gd name="T59" fmla="*/ 0 h 5"/>
                <a:gd name="T60" fmla="*/ 0 w 5"/>
                <a:gd name="T61" fmla="*/ 0 h 5"/>
                <a:gd name="T62" fmla="*/ 0 w 5"/>
                <a:gd name="T63" fmla="*/ 0 h 5"/>
                <a:gd name="T64" fmla="*/ 0 w 5"/>
                <a:gd name="T65" fmla="*/ 0 h 5"/>
                <a:gd name="T66" fmla="*/ 0 w 5"/>
                <a:gd name="T67" fmla="*/ 0 h 5"/>
                <a:gd name="T68" fmla="*/ 0 w 5"/>
                <a:gd name="T69" fmla="*/ 0 h 5"/>
                <a:gd name="T70" fmla="*/ 0 w 5"/>
                <a:gd name="T71" fmla="*/ 0 h 5"/>
                <a:gd name="T72" fmla="*/ 0 w 5"/>
                <a:gd name="T73" fmla="*/ 0 h 5"/>
                <a:gd name="T74" fmla="*/ 0 w 5"/>
                <a:gd name="T75" fmla="*/ 0 h 5"/>
                <a:gd name="T76" fmla="*/ 0 w 5"/>
                <a:gd name="T77" fmla="*/ 0 h 5"/>
                <a:gd name="T78" fmla="*/ 5 w 5"/>
                <a:gd name="T79" fmla="*/ 0 h 5"/>
                <a:gd name="T80" fmla="*/ 5 w 5"/>
                <a:gd name="T81" fmla="*/ 0 h 5"/>
                <a:gd name="T82" fmla="*/ 5 w 5"/>
                <a:gd name="T83" fmla="*/ 0 h 5"/>
                <a:gd name="T84" fmla="*/ 5 w 5"/>
                <a:gd name="T85" fmla="*/ 0 h 5"/>
                <a:gd name="T86" fmla="*/ 5 w 5"/>
                <a:gd name="T87" fmla="*/ 0 h 5"/>
                <a:gd name="T88" fmla="*/ 5 w 5"/>
                <a:gd name="T89" fmla="*/ 0 h 5"/>
                <a:gd name="T90" fmla="*/ 5 w 5"/>
                <a:gd name="T91" fmla="*/ 0 h 5"/>
                <a:gd name="T92" fmla="*/ 5 w 5"/>
                <a:gd name="T93" fmla="*/ 0 h 5"/>
                <a:gd name="T94" fmla="*/ 5 w 5"/>
                <a:gd name="T95" fmla="*/ 0 h 5"/>
                <a:gd name="T96" fmla="*/ 5 w 5"/>
                <a:gd name="T97" fmla="*/ 0 h 5"/>
                <a:gd name="T98" fmla="*/ 5 w 5"/>
                <a:gd name="T99" fmla="*/ 0 h 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5"/>
                <a:gd name="T152" fmla="*/ 5 w 5"/>
                <a:gd name="T153" fmla="*/ 5 h 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89" name="Freeform 206"/>
            <p:cNvSpPr>
              <a:spLocks/>
            </p:cNvSpPr>
            <p:nvPr/>
          </p:nvSpPr>
          <p:spPr bwMode="auto">
            <a:xfrm>
              <a:off x="5416" y="2920"/>
              <a:ext cx="5" cy="6"/>
            </a:xfrm>
            <a:custGeom>
              <a:avLst/>
              <a:gdLst>
                <a:gd name="T0" fmla="*/ 0 w 5"/>
                <a:gd name="T1" fmla="*/ 6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0 w 5"/>
                <a:gd name="T39" fmla="*/ 0 h 6"/>
                <a:gd name="T40" fmla="*/ 0 w 5"/>
                <a:gd name="T41" fmla="*/ 0 h 6"/>
                <a:gd name="T42" fmla="*/ 0 w 5"/>
                <a:gd name="T43" fmla="*/ 0 h 6"/>
                <a:gd name="T44" fmla="*/ 0 w 5"/>
                <a:gd name="T45" fmla="*/ 0 h 6"/>
                <a:gd name="T46" fmla="*/ 0 w 5"/>
                <a:gd name="T47" fmla="*/ 0 h 6"/>
                <a:gd name="T48" fmla="*/ 0 w 5"/>
                <a:gd name="T49" fmla="*/ 0 h 6"/>
                <a:gd name="T50" fmla="*/ 0 w 5"/>
                <a:gd name="T51" fmla="*/ 0 h 6"/>
                <a:gd name="T52" fmla="*/ 0 w 5"/>
                <a:gd name="T53" fmla="*/ 0 h 6"/>
                <a:gd name="T54" fmla="*/ 0 w 5"/>
                <a:gd name="T55" fmla="*/ 0 h 6"/>
                <a:gd name="T56" fmla="*/ 0 w 5"/>
                <a:gd name="T57" fmla="*/ 0 h 6"/>
                <a:gd name="T58" fmla="*/ 0 w 5"/>
                <a:gd name="T59" fmla="*/ 0 h 6"/>
                <a:gd name="T60" fmla="*/ 5 w 5"/>
                <a:gd name="T61" fmla="*/ 0 h 6"/>
                <a:gd name="T62" fmla="*/ 5 w 5"/>
                <a:gd name="T63" fmla="*/ 0 h 6"/>
                <a:gd name="T64" fmla="*/ 5 w 5"/>
                <a:gd name="T65" fmla="*/ 0 h 6"/>
                <a:gd name="T66" fmla="*/ 5 w 5"/>
                <a:gd name="T67" fmla="*/ 0 h 6"/>
                <a:gd name="T68" fmla="*/ 5 w 5"/>
                <a:gd name="T69" fmla="*/ 0 h 6"/>
                <a:gd name="T70" fmla="*/ 5 w 5"/>
                <a:gd name="T71" fmla="*/ 0 h 6"/>
                <a:gd name="T72" fmla="*/ 5 w 5"/>
                <a:gd name="T73" fmla="*/ 0 h 6"/>
                <a:gd name="T74" fmla="*/ 5 w 5"/>
                <a:gd name="T75" fmla="*/ 0 h 6"/>
                <a:gd name="T76" fmla="*/ 5 w 5"/>
                <a:gd name="T77" fmla="*/ 0 h 6"/>
                <a:gd name="T78" fmla="*/ 5 w 5"/>
                <a:gd name="T79" fmla="*/ 0 h 6"/>
                <a:gd name="T80" fmla="*/ 5 w 5"/>
                <a:gd name="T81" fmla="*/ 0 h 6"/>
                <a:gd name="T82" fmla="*/ 5 w 5"/>
                <a:gd name="T83" fmla="*/ 0 h 6"/>
                <a:gd name="T84" fmla="*/ 5 w 5"/>
                <a:gd name="T85" fmla="*/ 0 h 6"/>
                <a:gd name="T86" fmla="*/ 5 w 5"/>
                <a:gd name="T87" fmla="*/ 0 h 6"/>
                <a:gd name="T88" fmla="*/ 5 w 5"/>
                <a:gd name="T89" fmla="*/ 0 h 6"/>
                <a:gd name="T90" fmla="*/ 5 w 5"/>
                <a:gd name="T91" fmla="*/ 0 h 6"/>
                <a:gd name="T92" fmla="*/ 5 w 5"/>
                <a:gd name="T93" fmla="*/ 0 h 6"/>
                <a:gd name="T94" fmla="*/ 5 w 5"/>
                <a:gd name="T95" fmla="*/ 0 h 6"/>
                <a:gd name="T96" fmla="*/ 5 w 5"/>
                <a:gd name="T97" fmla="*/ 0 h 6"/>
                <a:gd name="T98" fmla="*/ 5 w 5"/>
                <a:gd name="T99" fmla="*/ 0 h 6"/>
                <a:gd name="T100" fmla="*/ 5 w 5"/>
                <a:gd name="T101" fmla="*/ 0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0" name="Freeform 207"/>
            <p:cNvSpPr>
              <a:spLocks/>
            </p:cNvSpPr>
            <p:nvPr/>
          </p:nvSpPr>
          <p:spPr bwMode="auto">
            <a:xfrm>
              <a:off x="5421" y="2920"/>
              <a:ext cx="4" cy="1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0 w 4"/>
                <a:gd name="T5" fmla="*/ 0 h 1"/>
                <a:gd name="T6" fmla="*/ 0 w 4"/>
                <a:gd name="T7" fmla="*/ 0 h 1"/>
                <a:gd name="T8" fmla="*/ 0 w 4"/>
                <a:gd name="T9" fmla="*/ 0 h 1"/>
                <a:gd name="T10" fmla="*/ 0 w 4"/>
                <a:gd name="T11" fmla="*/ 0 h 1"/>
                <a:gd name="T12" fmla="*/ 0 w 4"/>
                <a:gd name="T13" fmla="*/ 0 h 1"/>
                <a:gd name="T14" fmla="*/ 0 w 4"/>
                <a:gd name="T15" fmla="*/ 0 h 1"/>
                <a:gd name="T16" fmla="*/ 0 w 4"/>
                <a:gd name="T17" fmla="*/ 0 h 1"/>
                <a:gd name="T18" fmla="*/ 0 w 4"/>
                <a:gd name="T19" fmla="*/ 0 h 1"/>
                <a:gd name="T20" fmla="*/ 0 w 4"/>
                <a:gd name="T21" fmla="*/ 0 h 1"/>
                <a:gd name="T22" fmla="*/ 0 w 4"/>
                <a:gd name="T23" fmla="*/ 0 h 1"/>
                <a:gd name="T24" fmla="*/ 0 w 4"/>
                <a:gd name="T25" fmla="*/ 0 h 1"/>
                <a:gd name="T26" fmla="*/ 0 w 4"/>
                <a:gd name="T27" fmla="*/ 0 h 1"/>
                <a:gd name="T28" fmla="*/ 0 w 4"/>
                <a:gd name="T29" fmla="*/ 0 h 1"/>
                <a:gd name="T30" fmla="*/ 0 w 4"/>
                <a:gd name="T31" fmla="*/ 0 h 1"/>
                <a:gd name="T32" fmla="*/ 0 w 4"/>
                <a:gd name="T33" fmla="*/ 0 h 1"/>
                <a:gd name="T34" fmla="*/ 0 w 4"/>
                <a:gd name="T35" fmla="*/ 0 h 1"/>
                <a:gd name="T36" fmla="*/ 0 w 4"/>
                <a:gd name="T37" fmla="*/ 0 h 1"/>
                <a:gd name="T38" fmla="*/ 0 w 4"/>
                <a:gd name="T39" fmla="*/ 0 h 1"/>
                <a:gd name="T40" fmla="*/ 0 w 4"/>
                <a:gd name="T41" fmla="*/ 0 h 1"/>
                <a:gd name="T42" fmla="*/ 4 w 4"/>
                <a:gd name="T43" fmla="*/ 0 h 1"/>
                <a:gd name="T44" fmla="*/ 4 w 4"/>
                <a:gd name="T45" fmla="*/ 0 h 1"/>
                <a:gd name="T46" fmla="*/ 4 w 4"/>
                <a:gd name="T47" fmla="*/ 0 h 1"/>
                <a:gd name="T48" fmla="*/ 4 w 4"/>
                <a:gd name="T49" fmla="*/ 0 h 1"/>
                <a:gd name="T50" fmla="*/ 4 w 4"/>
                <a:gd name="T51" fmla="*/ 0 h 1"/>
                <a:gd name="T52" fmla="*/ 4 w 4"/>
                <a:gd name="T53" fmla="*/ 0 h 1"/>
                <a:gd name="T54" fmla="*/ 4 w 4"/>
                <a:gd name="T55" fmla="*/ 0 h 1"/>
                <a:gd name="T56" fmla="*/ 4 w 4"/>
                <a:gd name="T57" fmla="*/ 0 h 1"/>
                <a:gd name="T58" fmla="*/ 4 w 4"/>
                <a:gd name="T59" fmla="*/ 0 h 1"/>
                <a:gd name="T60" fmla="*/ 4 w 4"/>
                <a:gd name="T61" fmla="*/ 0 h 1"/>
                <a:gd name="T62" fmla="*/ 4 w 4"/>
                <a:gd name="T63" fmla="*/ 0 h 1"/>
                <a:gd name="T64" fmla="*/ 4 w 4"/>
                <a:gd name="T65" fmla="*/ 0 h 1"/>
                <a:gd name="T66" fmla="*/ 4 w 4"/>
                <a:gd name="T67" fmla="*/ 0 h 1"/>
                <a:gd name="T68" fmla="*/ 4 w 4"/>
                <a:gd name="T69" fmla="*/ 0 h 1"/>
                <a:gd name="T70" fmla="*/ 4 w 4"/>
                <a:gd name="T71" fmla="*/ 0 h 1"/>
                <a:gd name="T72" fmla="*/ 4 w 4"/>
                <a:gd name="T73" fmla="*/ 0 h 1"/>
                <a:gd name="T74" fmla="*/ 4 w 4"/>
                <a:gd name="T75" fmla="*/ 0 h 1"/>
                <a:gd name="T76" fmla="*/ 4 w 4"/>
                <a:gd name="T77" fmla="*/ 0 h 1"/>
                <a:gd name="T78" fmla="*/ 4 w 4"/>
                <a:gd name="T79" fmla="*/ 0 h 1"/>
                <a:gd name="T80" fmla="*/ 4 w 4"/>
                <a:gd name="T81" fmla="*/ 0 h 1"/>
                <a:gd name="T82" fmla="*/ 4 w 4"/>
                <a:gd name="T83" fmla="*/ 0 h 1"/>
                <a:gd name="T84" fmla="*/ 4 w 4"/>
                <a:gd name="T85" fmla="*/ 0 h 1"/>
                <a:gd name="T86" fmla="*/ 4 w 4"/>
                <a:gd name="T87" fmla="*/ 0 h 1"/>
                <a:gd name="T88" fmla="*/ 4 w 4"/>
                <a:gd name="T89" fmla="*/ 0 h 1"/>
                <a:gd name="T90" fmla="*/ 4 w 4"/>
                <a:gd name="T91" fmla="*/ 0 h 1"/>
                <a:gd name="T92" fmla="*/ 4 w 4"/>
                <a:gd name="T93" fmla="*/ 0 h 1"/>
                <a:gd name="T94" fmla="*/ 4 w 4"/>
                <a:gd name="T95" fmla="*/ 0 h 1"/>
                <a:gd name="T96" fmla="*/ 4 w 4"/>
                <a:gd name="T97" fmla="*/ 0 h 1"/>
                <a:gd name="T98" fmla="*/ 4 w 4"/>
                <a:gd name="T99" fmla="*/ 0 h 1"/>
                <a:gd name="T100" fmla="*/ 4 w 4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1"/>
                <a:gd name="T155" fmla="*/ 4 w 4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1" name="Freeform 208"/>
            <p:cNvSpPr>
              <a:spLocks/>
            </p:cNvSpPr>
            <p:nvPr/>
          </p:nvSpPr>
          <p:spPr bwMode="auto">
            <a:xfrm>
              <a:off x="5425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5 w 5"/>
                <a:gd name="T33" fmla="*/ 0 h 1"/>
                <a:gd name="T34" fmla="*/ 5 w 5"/>
                <a:gd name="T35" fmla="*/ 0 h 1"/>
                <a:gd name="T36" fmla="*/ 5 w 5"/>
                <a:gd name="T37" fmla="*/ 0 h 1"/>
                <a:gd name="T38" fmla="*/ 5 w 5"/>
                <a:gd name="T39" fmla="*/ 0 h 1"/>
                <a:gd name="T40" fmla="*/ 5 w 5"/>
                <a:gd name="T41" fmla="*/ 0 h 1"/>
                <a:gd name="T42" fmla="*/ 5 w 5"/>
                <a:gd name="T43" fmla="*/ 0 h 1"/>
                <a:gd name="T44" fmla="*/ 5 w 5"/>
                <a:gd name="T45" fmla="*/ 0 h 1"/>
                <a:gd name="T46" fmla="*/ 5 w 5"/>
                <a:gd name="T47" fmla="*/ 0 h 1"/>
                <a:gd name="T48" fmla="*/ 5 w 5"/>
                <a:gd name="T49" fmla="*/ 0 h 1"/>
                <a:gd name="T50" fmla="*/ 5 w 5"/>
                <a:gd name="T51" fmla="*/ 0 h 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"/>
                <a:gd name="T79" fmla="*/ 0 h 1"/>
                <a:gd name="T80" fmla="*/ 5 w 5"/>
                <a:gd name="T81" fmla="*/ 1 h 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2" name="Freeform 209"/>
            <p:cNvSpPr>
              <a:spLocks/>
            </p:cNvSpPr>
            <p:nvPr/>
          </p:nvSpPr>
          <p:spPr bwMode="auto">
            <a:xfrm>
              <a:off x="5430" y="2920"/>
              <a:ext cx="5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w 5"/>
                <a:gd name="T21" fmla="*/ 0 h 1"/>
                <a:gd name="T22" fmla="*/ 0 w 5"/>
                <a:gd name="T23" fmla="*/ 0 h 1"/>
                <a:gd name="T24" fmla="*/ 0 w 5"/>
                <a:gd name="T25" fmla="*/ 0 h 1"/>
                <a:gd name="T26" fmla="*/ 0 w 5"/>
                <a:gd name="T27" fmla="*/ 0 h 1"/>
                <a:gd name="T28" fmla="*/ 0 w 5"/>
                <a:gd name="T29" fmla="*/ 0 h 1"/>
                <a:gd name="T30" fmla="*/ 0 w 5"/>
                <a:gd name="T31" fmla="*/ 0 h 1"/>
                <a:gd name="T32" fmla="*/ 0 w 5"/>
                <a:gd name="T33" fmla="*/ 0 h 1"/>
                <a:gd name="T34" fmla="*/ 0 w 5"/>
                <a:gd name="T35" fmla="*/ 0 h 1"/>
                <a:gd name="T36" fmla="*/ 0 w 5"/>
                <a:gd name="T37" fmla="*/ 0 h 1"/>
                <a:gd name="T38" fmla="*/ 0 w 5"/>
                <a:gd name="T39" fmla="*/ 0 h 1"/>
                <a:gd name="T40" fmla="*/ 0 w 5"/>
                <a:gd name="T41" fmla="*/ 0 h 1"/>
                <a:gd name="T42" fmla="*/ 0 w 5"/>
                <a:gd name="T43" fmla="*/ 0 h 1"/>
                <a:gd name="T44" fmla="*/ 0 w 5"/>
                <a:gd name="T45" fmla="*/ 0 h 1"/>
                <a:gd name="T46" fmla="*/ 0 w 5"/>
                <a:gd name="T47" fmla="*/ 0 h 1"/>
                <a:gd name="T48" fmla="*/ 0 w 5"/>
                <a:gd name="T49" fmla="*/ 0 h 1"/>
                <a:gd name="T50" fmla="*/ 0 w 5"/>
                <a:gd name="T51" fmla="*/ 0 h 1"/>
                <a:gd name="T52" fmla="*/ 0 w 5"/>
                <a:gd name="T53" fmla="*/ 0 h 1"/>
                <a:gd name="T54" fmla="*/ 0 w 5"/>
                <a:gd name="T55" fmla="*/ 0 h 1"/>
                <a:gd name="T56" fmla="*/ 0 w 5"/>
                <a:gd name="T57" fmla="*/ 0 h 1"/>
                <a:gd name="T58" fmla="*/ 0 w 5"/>
                <a:gd name="T59" fmla="*/ 0 h 1"/>
                <a:gd name="T60" fmla="*/ 0 w 5"/>
                <a:gd name="T61" fmla="*/ 0 h 1"/>
                <a:gd name="T62" fmla="*/ 0 w 5"/>
                <a:gd name="T63" fmla="*/ 0 h 1"/>
                <a:gd name="T64" fmla="*/ 5 w 5"/>
                <a:gd name="T65" fmla="*/ 0 h 1"/>
                <a:gd name="T66" fmla="*/ 5 w 5"/>
                <a:gd name="T67" fmla="*/ 0 h 1"/>
                <a:gd name="T68" fmla="*/ 5 w 5"/>
                <a:gd name="T69" fmla="*/ 0 h 1"/>
                <a:gd name="T70" fmla="*/ 5 w 5"/>
                <a:gd name="T71" fmla="*/ 0 h 1"/>
                <a:gd name="T72" fmla="*/ 5 w 5"/>
                <a:gd name="T73" fmla="*/ 0 h 1"/>
                <a:gd name="T74" fmla="*/ 5 w 5"/>
                <a:gd name="T75" fmla="*/ 0 h 1"/>
                <a:gd name="T76" fmla="*/ 5 w 5"/>
                <a:gd name="T77" fmla="*/ 0 h 1"/>
                <a:gd name="T78" fmla="*/ 5 w 5"/>
                <a:gd name="T79" fmla="*/ 0 h 1"/>
                <a:gd name="T80" fmla="*/ 5 w 5"/>
                <a:gd name="T81" fmla="*/ 0 h 1"/>
                <a:gd name="T82" fmla="*/ 5 w 5"/>
                <a:gd name="T83" fmla="*/ 0 h 1"/>
                <a:gd name="T84" fmla="*/ 5 w 5"/>
                <a:gd name="T85" fmla="*/ 0 h 1"/>
                <a:gd name="T86" fmla="*/ 5 w 5"/>
                <a:gd name="T87" fmla="*/ 0 h 1"/>
                <a:gd name="T88" fmla="*/ 5 w 5"/>
                <a:gd name="T89" fmla="*/ 0 h 1"/>
                <a:gd name="T90" fmla="*/ 5 w 5"/>
                <a:gd name="T91" fmla="*/ 0 h 1"/>
                <a:gd name="T92" fmla="*/ 5 w 5"/>
                <a:gd name="T93" fmla="*/ 0 h 1"/>
                <a:gd name="T94" fmla="*/ 5 w 5"/>
                <a:gd name="T95" fmla="*/ 0 h 1"/>
                <a:gd name="T96" fmla="*/ 5 w 5"/>
                <a:gd name="T97" fmla="*/ 0 h 1"/>
                <a:gd name="T98" fmla="*/ 5 w 5"/>
                <a:gd name="T99" fmla="*/ 0 h 1"/>
                <a:gd name="T100" fmla="*/ 5 w 5"/>
                <a:gd name="T101" fmla="*/ 0 h 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"/>
                <a:gd name="T155" fmla="*/ 5 w 5"/>
                <a:gd name="T156" fmla="*/ 1 h 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3" name="Freeform 210"/>
            <p:cNvSpPr>
              <a:spLocks/>
            </p:cNvSpPr>
            <p:nvPr/>
          </p:nvSpPr>
          <p:spPr bwMode="auto">
            <a:xfrm>
              <a:off x="5435" y="2920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6 h 6"/>
                <a:gd name="T38" fmla="*/ 0 w 5"/>
                <a:gd name="T39" fmla="*/ 6 h 6"/>
                <a:gd name="T40" fmla="*/ 0 w 5"/>
                <a:gd name="T41" fmla="*/ 6 h 6"/>
                <a:gd name="T42" fmla="*/ 0 w 5"/>
                <a:gd name="T43" fmla="*/ 6 h 6"/>
                <a:gd name="T44" fmla="*/ 5 w 5"/>
                <a:gd name="T45" fmla="*/ 6 h 6"/>
                <a:gd name="T46" fmla="*/ 5 w 5"/>
                <a:gd name="T47" fmla="*/ 6 h 6"/>
                <a:gd name="T48" fmla="*/ 5 w 5"/>
                <a:gd name="T49" fmla="*/ 6 h 6"/>
                <a:gd name="T50" fmla="*/ 5 w 5"/>
                <a:gd name="T51" fmla="*/ 6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5 w 5"/>
                <a:gd name="T101" fmla="*/ 6 h 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6"/>
                <a:gd name="T155" fmla="*/ 5 w 5"/>
                <a:gd name="T156" fmla="*/ 6 h 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4" name="Freeform 211"/>
            <p:cNvSpPr>
              <a:spLocks/>
            </p:cNvSpPr>
            <p:nvPr/>
          </p:nvSpPr>
          <p:spPr bwMode="auto">
            <a:xfrm>
              <a:off x="5440" y="2926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5 h 11"/>
                <a:gd name="T22" fmla="*/ 0 w 5"/>
                <a:gd name="T23" fmla="*/ 5 h 11"/>
                <a:gd name="T24" fmla="*/ 0 w 5"/>
                <a:gd name="T25" fmla="*/ 5 h 11"/>
                <a:gd name="T26" fmla="*/ 5 w 5"/>
                <a:gd name="T27" fmla="*/ 5 h 11"/>
                <a:gd name="T28" fmla="*/ 5 w 5"/>
                <a:gd name="T29" fmla="*/ 5 h 11"/>
                <a:gd name="T30" fmla="*/ 5 w 5"/>
                <a:gd name="T31" fmla="*/ 5 h 11"/>
                <a:gd name="T32" fmla="*/ 5 w 5"/>
                <a:gd name="T33" fmla="*/ 5 h 11"/>
                <a:gd name="T34" fmla="*/ 5 w 5"/>
                <a:gd name="T35" fmla="*/ 5 h 11"/>
                <a:gd name="T36" fmla="*/ 5 w 5"/>
                <a:gd name="T37" fmla="*/ 5 h 11"/>
                <a:gd name="T38" fmla="*/ 5 w 5"/>
                <a:gd name="T39" fmla="*/ 5 h 11"/>
                <a:gd name="T40" fmla="*/ 5 w 5"/>
                <a:gd name="T41" fmla="*/ 5 h 11"/>
                <a:gd name="T42" fmla="*/ 5 w 5"/>
                <a:gd name="T43" fmla="*/ 5 h 11"/>
                <a:gd name="T44" fmla="*/ 5 w 5"/>
                <a:gd name="T45" fmla="*/ 5 h 11"/>
                <a:gd name="T46" fmla="*/ 5 w 5"/>
                <a:gd name="T47" fmla="*/ 5 h 11"/>
                <a:gd name="T48" fmla="*/ 5 w 5"/>
                <a:gd name="T49" fmla="*/ 5 h 11"/>
                <a:gd name="T50" fmla="*/ 5 w 5"/>
                <a:gd name="T51" fmla="*/ 5 h 11"/>
                <a:gd name="T52" fmla="*/ 5 w 5"/>
                <a:gd name="T53" fmla="*/ 5 h 11"/>
                <a:gd name="T54" fmla="*/ 5 w 5"/>
                <a:gd name="T55" fmla="*/ 5 h 11"/>
                <a:gd name="T56" fmla="*/ 5 w 5"/>
                <a:gd name="T57" fmla="*/ 5 h 11"/>
                <a:gd name="T58" fmla="*/ 5 w 5"/>
                <a:gd name="T59" fmla="*/ 5 h 11"/>
                <a:gd name="T60" fmla="*/ 5 w 5"/>
                <a:gd name="T61" fmla="*/ 5 h 11"/>
                <a:gd name="T62" fmla="*/ 5 w 5"/>
                <a:gd name="T63" fmla="*/ 5 h 11"/>
                <a:gd name="T64" fmla="*/ 5 w 5"/>
                <a:gd name="T65" fmla="*/ 5 h 11"/>
                <a:gd name="T66" fmla="*/ 5 w 5"/>
                <a:gd name="T67" fmla="*/ 5 h 11"/>
                <a:gd name="T68" fmla="*/ 5 w 5"/>
                <a:gd name="T69" fmla="*/ 5 h 11"/>
                <a:gd name="T70" fmla="*/ 5 w 5"/>
                <a:gd name="T71" fmla="*/ 5 h 11"/>
                <a:gd name="T72" fmla="*/ 5 w 5"/>
                <a:gd name="T73" fmla="*/ 5 h 11"/>
                <a:gd name="T74" fmla="*/ 5 w 5"/>
                <a:gd name="T75" fmla="*/ 5 h 11"/>
                <a:gd name="T76" fmla="*/ 5 w 5"/>
                <a:gd name="T77" fmla="*/ 5 h 11"/>
                <a:gd name="T78" fmla="*/ 5 w 5"/>
                <a:gd name="T79" fmla="*/ 5 h 11"/>
                <a:gd name="T80" fmla="*/ 5 w 5"/>
                <a:gd name="T81" fmla="*/ 5 h 11"/>
                <a:gd name="T82" fmla="*/ 5 w 5"/>
                <a:gd name="T83" fmla="*/ 5 h 11"/>
                <a:gd name="T84" fmla="*/ 5 w 5"/>
                <a:gd name="T85" fmla="*/ 11 h 11"/>
                <a:gd name="T86" fmla="*/ 5 w 5"/>
                <a:gd name="T87" fmla="*/ 11 h 11"/>
                <a:gd name="T88" fmla="*/ 5 w 5"/>
                <a:gd name="T89" fmla="*/ 11 h 11"/>
                <a:gd name="T90" fmla="*/ 5 w 5"/>
                <a:gd name="T91" fmla="*/ 11 h 11"/>
                <a:gd name="T92" fmla="*/ 5 w 5"/>
                <a:gd name="T93" fmla="*/ 11 h 11"/>
                <a:gd name="T94" fmla="*/ 5 w 5"/>
                <a:gd name="T95" fmla="*/ 11 h 11"/>
                <a:gd name="T96" fmla="*/ 5 w 5"/>
                <a:gd name="T97" fmla="*/ 11 h 11"/>
                <a:gd name="T98" fmla="*/ 5 w 5"/>
                <a:gd name="T99" fmla="*/ 11 h 11"/>
                <a:gd name="T100" fmla="*/ 5 w 5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5" name="Freeform 212"/>
            <p:cNvSpPr>
              <a:spLocks/>
            </p:cNvSpPr>
            <p:nvPr/>
          </p:nvSpPr>
          <p:spPr bwMode="auto">
            <a:xfrm>
              <a:off x="5445" y="2937"/>
              <a:ext cx="9" cy="11"/>
            </a:xfrm>
            <a:custGeom>
              <a:avLst/>
              <a:gdLst>
                <a:gd name="T0" fmla="*/ 0 w 9"/>
                <a:gd name="T1" fmla="*/ 0 h 11"/>
                <a:gd name="T2" fmla="*/ 0 w 9"/>
                <a:gd name="T3" fmla="*/ 0 h 11"/>
                <a:gd name="T4" fmla="*/ 0 w 9"/>
                <a:gd name="T5" fmla="*/ 0 h 11"/>
                <a:gd name="T6" fmla="*/ 4 w 9"/>
                <a:gd name="T7" fmla="*/ 0 h 11"/>
                <a:gd name="T8" fmla="*/ 4 w 9"/>
                <a:gd name="T9" fmla="*/ 0 h 11"/>
                <a:gd name="T10" fmla="*/ 4 w 9"/>
                <a:gd name="T11" fmla="*/ 0 h 11"/>
                <a:gd name="T12" fmla="*/ 4 w 9"/>
                <a:gd name="T13" fmla="*/ 0 h 11"/>
                <a:gd name="T14" fmla="*/ 4 w 9"/>
                <a:gd name="T15" fmla="*/ 0 h 11"/>
                <a:gd name="T16" fmla="*/ 4 w 9"/>
                <a:gd name="T17" fmla="*/ 0 h 11"/>
                <a:gd name="T18" fmla="*/ 4 w 9"/>
                <a:gd name="T19" fmla="*/ 0 h 11"/>
                <a:gd name="T20" fmla="*/ 4 w 9"/>
                <a:gd name="T21" fmla="*/ 0 h 11"/>
                <a:gd name="T22" fmla="*/ 4 w 9"/>
                <a:gd name="T23" fmla="*/ 0 h 11"/>
                <a:gd name="T24" fmla="*/ 4 w 9"/>
                <a:gd name="T25" fmla="*/ 0 h 11"/>
                <a:gd name="T26" fmla="*/ 4 w 9"/>
                <a:gd name="T27" fmla="*/ 0 h 11"/>
                <a:gd name="T28" fmla="*/ 4 w 9"/>
                <a:gd name="T29" fmla="*/ 0 h 11"/>
                <a:gd name="T30" fmla="*/ 4 w 9"/>
                <a:gd name="T31" fmla="*/ 0 h 11"/>
                <a:gd name="T32" fmla="*/ 4 w 9"/>
                <a:gd name="T33" fmla="*/ 0 h 11"/>
                <a:gd name="T34" fmla="*/ 4 w 9"/>
                <a:gd name="T35" fmla="*/ 0 h 11"/>
                <a:gd name="T36" fmla="*/ 4 w 9"/>
                <a:gd name="T37" fmla="*/ 0 h 11"/>
                <a:gd name="T38" fmla="*/ 4 w 9"/>
                <a:gd name="T39" fmla="*/ 6 h 11"/>
                <a:gd name="T40" fmla="*/ 4 w 9"/>
                <a:gd name="T41" fmla="*/ 6 h 11"/>
                <a:gd name="T42" fmla="*/ 4 w 9"/>
                <a:gd name="T43" fmla="*/ 6 h 11"/>
                <a:gd name="T44" fmla="*/ 4 w 9"/>
                <a:gd name="T45" fmla="*/ 6 h 11"/>
                <a:gd name="T46" fmla="*/ 4 w 9"/>
                <a:gd name="T47" fmla="*/ 6 h 11"/>
                <a:gd name="T48" fmla="*/ 4 w 9"/>
                <a:gd name="T49" fmla="*/ 6 h 11"/>
                <a:gd name="T50" fmla="*/ 4 w 9"/>
                <a:gd name="T51" fmla="*/ 6 h 11"/>
                <a:gd name="T52" fmla="*/ 4 w 9"/>
                <a:gd name="T53" fmla="*/ 6 h 11"/>
                <a:gd name="T54" fmla="*/ 4 w 9"/>
                <a:gd name="T55" fmla="*/ 6 h 11"/>
                <a:gd name="T56" fmla="*/ 4 w 9"/>
                <a:gd name="T57" fmla="*/ 6 h 11"/>
                <a:gd name="T58" fmla="*/ 4 w 9"/>
                <a:gd name="T59" fmla="*/ 6 h 11"/>
                <a:gd name="T60" fmla="*/ 4 w 9"/>
                <a:gd name="T61" fmla="*/ 6 h 11"/>
                <a:gd name="T62" fmla="*/ 4 w 9"/>
                <a:gd name="T63" fmla="*/ 6 h 11"/>
                <a:gd name="T64" fmla="*/ 4 w 9"/>
                <a:gd name="T65" fmla="*/ 6 h 11"/>
                <a:gd name="T66" fmla="*/ 4 w 9"/>
                <a:gd name="T67" fmla="*/ 6 h 11"/>
                <a:gd name="T68" fmla="*/ 4 w 9"/>
                <a:gd name="T69" fmla="*/ 6 h 11"/>
                <a:gd name="T70" fmla="*/ 4 w 9"/>
                <a:gd name="T71" fmla="*/ 6 h 11"/>
                <a:gd name="T72" fmla="*/ 4 w 9"/>
                <a:gd name="T73" fmla="*/ 6 h 11"/>
                <a:gd name="T74" fmla="*/ 4 w 9"/>
                <a:gd name="T75" fmla="*/ 6 h 11"/>
                <a:gd name="T76" fmla="*/ 4 w 9"/>
                <a:gd name="T77" fmla="*/ 6 h 11"/>
                <a:gd name="T78" fmla="*/ 4 w 9"/>
                <a:gd name="T79" fmla="*/ 6 h 11"/>
                <a:gd name="T80" fmla="*/ 4 w 9"/>
                <a:gd name="T81" fmla="*/ 6 h 11"/>
                <a:gd name="T82" fmla="*/ 4 w 9"/>
                <a:gd name="T83" fmla="*/ 6 h 11"/>
                <a:gd name="T84" fmla="*/ 4 w 9"/>
                <a:gd name="T85" fmla="*/ 6 h 11"/>
                <a:gd name="T86" fmla="*/ 4 w 9"/>
                <a:gd name="T87" fmla="*/ 11 h 11"/>
                <a:gd name="T88" fmla="*/ 9 w 9"/>
                <a:gd name="T89" fmla="*/ 11 h 11"/>
                <a:gd name="T90" fmla="*/ 9 w 9"/>
                <a:gd name="T91" fmla="*/ 11 h 11"/>
                <a:gd name="T92" fmla="*/ 9 w 9"/>
                <a:gd name="T93" fmla="*/ 11 h 11"/>
                <a:gd name="T94" fmla="*/ 9 w 9"/>
                <a:gd name="T95" fmla="*/ 11 h 11"/>
                <a:gd name="T96" fmla="*/ 9 w 9"/>
                <a:gd name="T97" fmla="*/ 11 h 11"/>
                <a:gd name="T98" fmla="*/ 9 w 9"/>
                <a:gd name="T99" fmla="*/ 11 h 11"/>
                <a:gd name="T100" fmla="*/ 9 w 9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1"/>
                <a:gd name="T155" fmla="*/ 9 w 9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1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11"/>
                  </a:lnTo>
                  <a:lnTo>
                    <a:pt x="9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6" name="Freeform 213"/>
            <p:cNvSpPr>
              <a:spLocks/>
            </p:cNvSpPr>
            <p:nvPr/>
          </p:nvSpPr>
          <p:spPr bwMode="auto">
            <a:xfrm>
              <a:off x="5454" y="2948"/>
              <a:ext cx="5" cy="12"/>
            </a:xfrm>
            <a:custGeom>
              <a:avLst/>
              <a:gdLst>
                <a:gd name="T0" fmla="*/ 0 w 5"/>
                <a:gd name="T1" fmla="*/ 0 h 12"/>
                <a:gd name="T2" fmla="*/ 0 w 5"/>
                <a:gd name="T3" fmla="*/ 0 h 12"/>
                <a:gd name="T4" fmla="*/ 0 w 5"/>
                <a:gd name="T5" fmla="*/ 0 h 12"/>
                <a:gd name="T6" fmla="*/ 0 w 5"/>
                <a:gd name="T7" fmla="*/ 0 h 12"/>
                <a:gd name="T8" fmla="*/ 0 w 5"/>
                <a:gd name="T9" fmla="*/ 0 h 12"/>
                <a:gd name="T10" fmla="*/ 0 w 5"/>
                <a:gd name="T11" fmla="*/ 0 h 12"/>
                <a:gd name="T12" fmla="*/ 0 w 5"/>
                <a:gd name="T13" fmla="*/ 0 h 12"/>
                <a:gd name="T14" fmla="*/ 0 w 5"/>
                <a:gd name="T15" fmla="*/ 0 h 12"/>
                <a:gd name="T16" fmla="*/ 0 w 5"/>
                <a:gd name="T17" fmla="*/ 0 h 12"/>
                <a:gd name="T18" fmla="*/ 0 w 5"/>
                <a:gd name="T19" fmla="*/ 0 h 12"/>
                <a:gd name="T20" fmla="*/ 0 w 5"/>
                <a:gd name="T21" fmla="*/ 0 h 12"/>
                <a:gd name="T22" fmla="*/ 0 w 5"/>
                <a:gd name="T23" fmla="*/ 0 h 12"/>
                <a:gd name="T24" fmla="*/ 0 w 5"/>
                <a:gd name="T25" fmla="*/ 0 h 12"/>
                <a:gd name="T26" fmla="*/ 0 w 5"/>
                <a:gd name="T27" fmla="*/ 0 h 12"/>
                <a:gd name="T28" fmla="*/ 0 w 5"/>
                <a:gd name="T29" fmla="*/ 6 h 12"/>
                <a:gd name="T30" fmla="*/ 0 w 5"/>
                <a:gd name="T31" fmla="*/ 6 h 12"/>
                <a:gd name="T32" fmla="*/ 0 w 5"/>
                <a:gd name="T33" fmla="*/ 6 h 12"/>
                <a:gd name="T34" fmla="*/ 0 w 5"/>
                <a:gd name="T35" fmla="*/ 6 h 12"/>
                <a:gd name="T36" fmla="*/ 0 w 5"/>
                <a:gd name="T37" fmla="*/ 6 h 12"/>
                <a:gd name="T38" fmla="*/ 0 w 5"/>
                <a:gd name="T39" fmla="*/ 6 h 12"/>
                <a:gd name="T40" fmla="*/ 0 w 5"/>
                <a:gd name="T41" fmla="*/ 6 h 12"/>
                <a:gd name="T42" fmla="*/ 0 w 5"/>
                <a:gd name="T43" fmla="*/ 6 h 12"/>
                <a:gd name="T44" fmla="*/ 0 w 5"/>
                <a:gd name="T45" fmla="*/ 6 h 12"/>
                <a:gd name="T46" fmla="*/ 0 w 5"/>
                <a:gd name="T47" fmla="*/ 6 h 12"/>
                <a:gd name="T48" fmla="*/ 0 w 5"/>
                <a:gd name="T49" fmla="*/ 6 h 12"/>
                <a:gd name="T50" fmla="*/ 0 w 5"/>
                <a:gd name="T51" fmla="*/ 6 h 12"/>
                <a:gd name="T52" fmla="*/ 0 w 5"/>
                <a:gd name="T53" fmla="*/ 6 h 12"/>
                <a:gd name="T54" fmla="*/ 0 w 5"/>
                <a:gd name="T55" fmla="*/ 6 h 12"/>
                <a:gd name="T56" fmla="*/ 0 w 5"/>
                <a:gd name="T57" fmla="*/ 6 h 12"/>
                <a:gd name="T58" fmla="*/ 0 w 5"/>
                <a:gd name="T59" fmla="*/ 6 h 12"/>
                <a:gd name="T60" fmla="*/ 0 w 5"/>
                <a:gd name="T61" fmla="*/ 6 h 12"/>
                <a:gd name="T62" fmla="*/ 0 w 5"/>
                <a:gd name="T63" fmla="*/ 6 h 12"/>
                <a:gd name="T64" fmla="*/ 0 w 5"/>
                <a:gd name="T65" fmla="*/ 6 h 12"/>
                <a:gd name="T66" fmla="*/ 0 w 5"/>
                <a:gd name="T67" fmla="*/ 6 h 12"/>
                <a:gd name="T68" fmla="*/ 5 w 5"/>
                <a:gd name="T69" fmla="*/ 12 h 12"/>
                <a:gd name="T70" fmla="*/ 5 w 5"/>
                <a:gd name="T71" fmla="*/ 12 h 12"/>
                <a:gd name="T72" fmla="*/ 5 w 5"/>
                <a:gd name="T73" fmla="*/ 12 h 12"/>
                <a:gd name="T74" fmla="*/ 5 w 5"/>
                <a:gd name="T75" fmla="*/ 12 h 12"/>
                <a:gd name="T76" fmla="*/ 5 w 5"/>
                <a:gd name="T77" fmla="*/ 12 h 12"/>
                <a:gd name="T78" fmla="*/ 5 w 5"/>
                <a:gd name="T79" fmla="*/ 12 h 12"/>
                <a:gd name="T80" fmla="*/ 5 w 5"/>
                <a:gd name="T81" fmla="*/ 12 h 12"/>
                <a:gd name="T82" fmla="*/ 5 w 5"/>
                <a:gd name="T83" fmla="*/ 12 h 12"/>
                <a:gd name="T84" fmla="*/ 5 w 5"/>
                <a:gd name="T85" fmla="*/ 12 h 12"/>
                <a:gd name="T86" fmla="*/ 5 w 5"/>
                <a:gd name="T87" fmla="*/ 12 h 12"/>
                <a:gd name="T88" fmla="*/ 5 w 5"/>
                <a:gd name="T89" fmla="*/ 12 h 12"/>
                <a:gd name="T90" fmla="*/ 5 w 5"/>
                <a:gd name="T91" fmla="*/ 12 h 12"/>
                <a:gd name="T92" fmla="*/ 5 w 5"/>
                <a:gd name="T93" fmla="*/ 12 h 12"/>
                <a:gd name="T94" fmla="*/ 5 w 5"/>
                <a:gd name="T95" fmla="*/ 12 h 12"/>
                <a:gd name="T96" fmla="*/ 5 w 5"/>
                <a:gd name="T97" fmla="*/ 12 h 12"/>
                <a:gd name="T98" fmla="*/ 5 w 5"/>
                <a:gd name="T99" fmla="*/ 12 h 12"/>
                <a:gd name="T100" fmla="*/ 5 w 5"/>
                <a:gd name="T101" fmla="*/ 12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2"/>
                <a:gd name="T155" fmla="*/ 5 w 5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7" name="Freeform 214"/>
            <p:cNvSpPr>
              <a:spLocks/>
            </p:cNvSpPr>
            <p:nvPr/>
          </p:nvSpPr>
          <p:spPr bwMode="auto">
            <a:xfrm>
              <a:off x="5459" y="2960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5 h 17"/>
                <a:gd name="T8" fmla="*/ 0 w 5"/>
                <a:gd name="T9" fmla="*/ 5 h 17"/>
                <a:gd name="T10" fmla="*/ 0 w 5"/>
                <a:gd name="T11" fmla="*/ 5 h 17"/>
                <a:gd name="T12" fmla="*/ 0 w 5"/>
                <a:gd name="T13" fmla="*/ 5 h 17"/>
                <a:gd name="T14" fmla="*/ 0 w 5"/>
                <a:gd name="T15" fmla="*/ 5 h 17"/>
                <a:gd name="T16" fmla="*/ 0 w 5"/>
                <a:gd name="T17" fmla="*/ 5 h 17"/>
                <a:gd name="T18" fmla="*/ 0 w 5"/>
                <a:gd name="T19" fmla="*/ 5 h 17"/>
                <a:gd name="T20" fmla="*/ 0 w 5"/>
                <a:gd name="T21" fmla="*/ 5 h 17"/>
                <a:gd name="T22" fmla="*/ 0 w 5"/>
                <a:gd name="T23" fmla="*/ 5 h 17"/>
                <a:gd name="T24" fmla="*/ 0 w 5"/>
                <a:gd name="T25" fmla="*/ 5 h 17"/>
                <a:gd name="T26" fmla="*/ 0 w 5"/>
                <a:gd name="T27" fmla="*/ 5 h 17"/>
                <a:gd name="T28" fmla="*/ 0 w 5"/>
                <a:gd name="T29" fmla="*/ 5 h 17"/>
                <a:gd name="T30" fmla="*/ 0 w 5"/>
                <a:gd name="T31" fmla="*/ 5 h 17"/>
                <a:gd name="T32" fmla="*/ 0 w 5"/>
                <a:gd name="T33" fmla="*/ 5 h 17"/>
                <a:gd name="T34" fmla="*/ 0 w 5"/>
                <a:gd name="T35" fmla="*/ 5 h 17"/>
                <a:gd name="T36" fmla="*/ 0 w 5"/>
                <a:gd name="T37" fmla="*/ 5 h 17"/>
                <a:gd name="T38" fmla="*/ 0 w 5"/>
                <a:gd name="T39" fmla="*/ 5 h 17"/>
                <a:gd name="T40" fmla="*/ 0 w 5"/>
                <a:gd name="T41" fmla="*/ 5 h 17"/>
                <a:gd name="T42" fmla="*/ 0 w 5"/>
                <a:gd name="T43" fmla="*/ 11 h 17"/>
                <a:gd name="T44" fmla="*/ 0 w 5"/>
                <a:gd name="T45" fmla="*/ 11 h 17"/>
                <a:gd name="T46" fmla="*/ 0 w 5"/>
                <a:gd name="T47" fmla="*/ 11 h 17"/>
                <a:gd name="T48" fmla="*/ 0 w 5"/>
                <a:gd name="T49" fmla="*/ 11 h 17"/>
                <a:gd name="T50" fmla="*/ 5 w 5"/>
                <a:gd name="T51" fmla="*/ 11 h 17"/>
                <a:gd name="T52" fmla="*/ 5 w 5"/>
                <a:gd name="T53" fmla="*/ 11 h 17"/>
                <a:gd name="T54" fmla="*/ 5 w 5"/>
                <a:gd name="T55" fmla="*/ 11 h 17"/>
                <a:gd name="T56" fmla="*/ 5 w 5"/>
                <a:gd name="T57" fmla="*/ 11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7 h 17"/>
                <a:gd name="T78" fmla="*/ 5 w 5"/>
                <a:gd name="T79" fmla="*/ 17 h 17"/>
                <a:gd name="T80" fmla="*/ 5 w 5"/>
                <a:gd name="T81" fmla="*/ 17 h 17"/>
                <a:gd name="T82" fmla="*/ 5 w 5"/>
                <a:gd name="T83" fmla="*/ 17 h 17"/>
                <a:gd name="T84" fmla="*/ 5 w 5"/>
                <a:gd name="T85" fmla="*/ 17 h 17"/>
                <a:gd name="T86" fmla="*/ 5 w 5"/>
                <a:gd name="T87" fmla="*/ 17 h 17"/>
                <a:gd name="T88" fmla="*/ 5 w 5"/>
                <a:gd name="T89" fmla="*/ 17 h 17"/>
                <a:gd name="T90" fmla="*/ 5 w 5"/>
                <a:gd name="T91" fmla="*/ 17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8" name="Freeform 215"/>
            <p:cNvSpPr>
              <a:spLocks/>
            </p:cNvSpPr>
            <p:nvPr/>
          </p:nvSpPr>
          <p:spPr bwMode="auto">
            <a:xfrm>
              <a:off x="5464" y="2977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5 h 23"/>
                <a:gd name="T10" fmla="*/ 0 w 4"/>
                <a:gd name="T11" fmla="*/ 5 h 23"/>
                <a:gd name="T12" fmla="*/ 0 w 4"/>
                <a:gd name="T13" fmla="*/ 5 h 23"/>
                <a:gd name="T14" fmla="*/ 0 w 4"/>
                <a:gd name="T15" fmla="*/ 5 h 23"/>
                <a:gd name="T16" fmla="*/ 0 w 4"/>
                <a:gd name="T17" fmla="*/ 5 h 23"/>
                <a:gd name="T18" fmla="*/ 0 w 4"/>
                <a:gd name="T19" fmla="*/ 5 h 23"/>
                <a:gd name="T20" fmla="*/ 0 w 4"/>
                <a:gd name="T21" fmla="*/ 5 h 23"/>
                <a:gd name="T22" fmla="*/ 0 w 4"/>
                <a:gd name="T23" fmla="*/ 5 h 23"/>
                <a:gd name="T24" fmla="*/ 0 w 4"/>
                <a:gd name="T25" fmla="*/ 5 h 23"/>
                <a:gd name="T26" fmla="*/ 0 w 4"/>
                <a:gd name="T27" fmla="*/ 5 h 23"/>
                <a:gd name="T28" fmla="*/ 0 w 4"/>
                <a:gd name="T29" fmla="*/ 5 h 23"/>
                <a:gd name="T30" fmla="*/ 4 w 4"/>
                <a:gd name="T31" fmla="*/ 5 h 23"/>
                <a:gd name="T32" fmla="*/ 4 w 4"/>
                <a:gd name="T33" fmla="*/ 5 h 23"/>
                <a:gd name="T34" fmla="*/ 4 w 4"/>
                <a:gd name="T35" fmla="*/ 5 h 23"/>
                <a:gd name="T36" fmla="*/ 4 w 4"/>
                <a:gd name="T37" fmla="*/ 5 h 23"/>
                <a:gd name="T38" fmla="*/ 4 w 4"/>
                <a:gd name="T39" fmla="*/ 5 h 23"/>
                <a:gd name="T40" fmla="*/ 4 w 4"/>
                <a:gd name="T41" fmla="*/ 11 h 23"/>
                <a:gd name="T42" fmla="*/ 4 w 4"/>
                <a:gd name="T43" fmla="*/ 11 h 23"/>
                <a:gd name="T44" fmla="*/ 4 w 4"/>
                <a:gd name="T45" fmla="*/ 11 h 23"/>
                <a:gd name="T46" fmla="*/ 4 w 4"/>
                <a:gd name="T47" fmla="*/ 11 h 23"/>
                <a:gd name="T48" fmla="*/ 4 w 4"/>
                <a:gd name="T49" fmla="*/ 11 h 23"/>
                <a:gd name="T50" fmla="*/ 4 w 4"/>
                <a:gd name="T51" fmla="*/ 11 h 23"/>
                <a:gd name="T52" fmla="*/ 4 w 4"/>
                <a:gd name="T53" fmla="*/ 11 h 23"/>
                <a:gd name="T54" fmla="*/ 4 w 4"/>
                <a:gd name="T55" fmla="*/ 11 h 23"/>
                <a:gd name="T56" fmla="*/ 4 w 4"/>
                <a:gd name="T57" fmla="*/ 11 h 23"/>
                <a:gd name="T58" fmla="*/ 4 w 4"/>
                <a:gd name="T59" fmla="*/ 11 h 23"/>
                <a:gd name="T60" fmla="*/ 4 w 4"/>
                <a:gd name="T61" fmla="*/ 11 h 23"/>
                <a:gd name="T62" fmla="*/ 4 w 4"/>
                <a:gd name="T63" fmla="*/ 11 h 23"/>
                <a:gd name="T64" fmla="*/ 4 w 4"/>
                <a:gd name="T65" fmla="*/ 11 h 23"/>
                <a:gd name="T66" fmla="*/ 4 w 4"/>
                <a:gd name="T67" fmla="*/ 11 h 23"/>
                <a:gd name="T68" fmla="*/ 4 w 4"/>
                <a:gd name="T69" fmla="*/ 11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17 h 23"/>
                <a:gd name="T88" fmla="*/ 4 w 4"/>
                <a:gd name="T89" fmla="*/ 17 h 23"/>
                <a:gd name="T90" fmla="*/ 4 w 4"/>
                <a:gd name="T91" fmla="*/ 17 h 23"/>
                <a:gd name="T92" fmla="*/ 4 w 4"/>
                <a:gd name="T93" fmla="*/ 17 h 23"/>
                <a:gd name="T94" fmla="*/ 4 w 4"/>
                <a:gd name="T95" fmla="*/ 17 h 23"/>
                <a:gd name="T96" fmla="*/ 4 w 4"/>
                <a:gd name="T97" fmla="*/ 17 h 23"/>
                <a:gd name="T98" fmla="*/ 4 w 4"/>
                <a:gd name="T99" fmla="*/ 17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11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99" name="Freeform 216"/>
            <p:cNvSpPr>
              <a:spLocks/>
            </p:cNvSpPr>
            <p:nvPr/>
          </p:nvSpPr>
          <p:spPr bwMode="auto">
            <a:xfrm>
              <a:off x="5468" y="3000"/>
              <a:ext cx="10" cy="17"/>
            </a:xfrm>
            <a:custGeom>
              <a:avLst/>
              <a:gdLst>
                <a:gd name="T0" fmla="*/ 0 w 10"/>
                <a:gd name="T1" fmla="*/ 0 h 17"/>
                <a:gd name="T2" fmla="*/ 0 w 10"/>
                <a:gd name="T3" fmla="*/ 0 h 17"/>
                <a:gd name="T4" fmla="*/ 0 w 10"/>
                <a:gd name="T5" fmla="*/ 0 h 17"/>
                <a:gd name="T6" fmla="*/ 0 w 10"/>
                <a:gd name="T7" fmla="*/ 0 h 17"/>
                <a:gd name="T8" fmla="*/ 0 w 10"/>
                <a:gd name="T9" fmla="*/ 0 h 17"/>
                <a:gd name="T10" fmla="*/ 0 w 10"/>
                <a:gd name="T11" fmla="*/ 0 h 17"/>
                <a:gd name="T12" fmla="*/ 5 w 10"/>
                <a:gd name="T13" fmla="*/ 0 h 17"/>
                <a:gd name="T14" fmla="*/ 5 w 10"/>
                <a:gd name="T15" fmla="*/ 0 h 17"/>
                <a:gd name="T16" fmla="*/ 5 w 10"/>
                <a:gd name="T17" fmla="*/ 0 h 17"/>
                <a:gd name="T18" fmla="*/ 5 w 10"/>
                <a:gd name="T19" fmla="*/ 0 h 17"/>
                <a:gd name="T20" fmla="*/ 5 w 10"/>
                <a:gd name="T21" fmla="*/ 0 h 17"/>
                <a:gd name="T22" fmla="*/ 5 w 10"/>
                <a:gd name="T23" fmla="*/ 0 h 17"/>
                <a:gd name="T24" fmla="*/ 5 w 10"/>
                <a:gd name="T25" fmla="*/ 0 h 17"/>
                <a:gd name="T26" fmla="*/ 5 w 10"/>
                <a:gd name="T27" fmla="*/ 0 h 17"/>
                <a:gd name="T28" fmla="*/ 5 w 10"/>
                <a:gd name="T29" fmla="*/ 5 h 17"/>
                <a:gd name="T30" fmla="*/ 5 w 10"/>
                <a:gd name="T31" fmla="*/ 5 h 17"/>
                <a:gd name="T32" fmla="*/ 5 w 10"/>
                <a:gd name="T33" fmla="*/ 5 h 17"/>
                <a:gd name="T34" fmla="*/ 5 w 10"/>
                <a:gd name="T35" fmla="*/ 5 h 17"/>
                <a:gd name="T36" fmla="*/ 5 w 10"/>
                <a:gd name="T37" fmla="*/ 5 h 17"/>
                <a:gd name="T38" fmla="*/ 5 w 10"/>
                <a:gd name="T39" fmla="*/ 5 h 17"/>
                <a:gd name="T40" fmla="*/ 5 w 10"/>
                <a:gd name="T41" fmla="*/ 5 h 17"/>
                <a:gd name="T42" fmla="*/ 5 w 10"/>
                <a:gd name="T43" fmla="*/ 5 h 17"/>
                <a:gd name="T44" fmla="*/ 5 w 10"/>
                <a:gd name="T45" fmla="*/ 5 h 17"/>
                <a:gd name="T46" fmla="*/ 5 w 10"/>
                <a:gd name="T47" fmla="*/ 5 h 17"/>
                <a:gd name="T48" fmla="*/ 5 w 10"/>
                <a:gd name="T49" fmla="*/ 5 h 17"/>
                <a:gd name="T50" fmla="*/ 5 w 10"/>
                <a:gd name="T51" fmla="*/ 5 h 17"/>
                <a:gd name="T52" fmla="*/ 5 w 10"/>
                <a:gd name="T53" fmla="*/ 5 h 17"/>
                <a:gd name="T54" fmla="*/ 5 w 10"/>
                <a:gd name="T55" fmla="*/ 5 h 17"/>
                <a:gd name="T56" fmla="*/ 5 w 10"/>
                <a:gd name="T57" fmla="*/ 11 h 17"/>
                <a:gd name="T58" fmla="*/ 5 w 10"/>
                <a:gd name="T59" fmla="*/ 11 h 17"/>
                <a:gd name="T60" fmla="*/ 5 w 10"/>
                <a:gd name="T61" fmla="*/ 11 h 17"/>
                <a:gd name="T62" fmla="*/ 5 w 10"/>
                <a:gd name="T63" fmla="*/ 11 h 17"/>
                <a:gd name="T64" fmla="*/ 5 w 10"/>
                <a:gd name="T65" fmla="*/ 11 h 17"/>
                <a:gd name="T66" fmla="*/ 5 w 10"/>
                <a:gd name="T67" fmla="*/ 11 h 17"/>
                <a:gd name="T68" fmla="*/ 5 w 10"/>
                <a:gd name="T69" fmla="*/ 11 h 17"/>
                <a:gd name="T70" fmla="*/ 5 w 10"/>
                <a:gd name="T71" fmla="*/ 11 h 17"/>
                <a:gd name="T72" fmla="*/ 5 w 10"/>
                <a:gd name="T73" fmla="*/ 11 h 17"/>
                <a:gd name="T74" fmla="*/ 5 w 10"/>
                <a:gd name="T75" fmla="*/ 11 h 17"/>
                <a:gd name="T76" fmla="*/ 5 w 10"/>
                <a:gd name="T77" fmla="*/ 11 h 17"/>
                <a:gd name="T78" fmla="*/ 5 w 10"/>
                <a:gd name="T79" fmla="*/ 11 h 17"/>
                <a:gd name="T80" fmla="*/ 5 w 10"/>
                <a:gd name="T81" fmla="*/ 11 h 17"/>
                <a:gd name="T82" fmla="*/ 5 w 10"/>
                <a:gd name="T83" fmla="*/ 11 h 17"/>
                <a:gd name="T84" fmla="*/ 5 w 10"/>
                <a:gd name="T85" fmla="*/ 17 h 17"/>
                <a:gd name="T86" fmla="*/ 5 w 10"/>
                <a:gd name="T87" fmla="*/ 17 h 17"/>
                <a:gd name="T88" fmla="*/ 5 w 10"/>
                <a:gd name="T89" fmla="*/ 17 h 17"/>
                <a:gd name="T90" fmla="*/ 5 w 10"/>
                <a:gd name="T91" fmla="*/ 17 h 17"/>
                <a:gd name="T92" fmla="*/ 10 w 10"/>
                <a:gd name="T93" fmla="*/ 17 h 17"/>
                <a:gd name="T94" fmla="*/ 10 w 10"/>
                <a:gd name="T95" fmla="*/ 17 h 17"/>
                <a:gd name="T96" fmla="*/ 10 w 10"/>
                <a:gd name="T97" fmla="*/ 17 h 17"/>
                <a:gd name="T98" fmla="*/ 10 w 10"/>
                <a:gd name="T99" fmla="*/ 17 h 17"/>
                <a:gd name="T100" fmla="*/ 10 w 10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17"/>
                <a:gd name="T155" fmla="*/ 10 w 10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17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0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0" name="Freeform 217"/>
            <p:cNvSpPr>
              <a:spLocks/>
            </p:cNvSpPr>
            <p:nvPr/>
          </p:nvSpPr>
          <p:spPr bwMode="auto">
            <a:xfrm>
              <a:off x="5478" y="3017"/>
              <a:ext cx="5" cy="22"/>
            </a:xfrm>
            <a:custGeom>
              <a:avLst/>
              <a:gdLst>
                <a:gd name="T0" fmla="*/ 0 w 5"/>
                <a:gd name="T1" fmla="*/ 0 h 22"/>
                <a:gd name="T2" fmla="*/ 0 w 5"/>
                <a:gd name="T3" fmla="*/ 0 h 22"/>
                <a:gd name="T4" fmla="*/ 0 w 5"/>
                <a:gd name="T5" fmla="*/ 0 h 22"/>
                <a:gd name="T6" fmla="*/ 0 w 5"/>
                <a:gd name="T7" fmla="*/ 0 h 22"/>
                <a:gd name="T8" fmla="*/ 0 w 5"/>
                <a:gd name="T9" fmla="*/ 0 h 22"/>
                <a:gd name="T10" fmla="*/ 0 w 5"/>
                <a:gd name="T11" fmla="*/ 5 h 22"/>
                <a:gd name="T12" fmla="*/ 0 w 5"/>
                <a:gd name="T13" fmla="*/ 5 h 22"/>
                <a:gd name="T14" fmla="*/ 0 w 5"/>
                <a:gd name="T15" fmla="*/ 5 h 22"/>
                <a:gd name="T16" fmla="*/ 0 w 5"/>
                <a:gd name="T17" fmla="*/ 5 h 22"/>
                <a:gd name="T18" fmla="*/ 0 w 5"/>
                <a:gd name="T19" fmla="*/ 5 h 22"/>
                <a:gd name="T20" fmla="*/ 0 w 5"/>
                <a:gd name="T21" fmla="*/ 5 h 22"/>
                <a:gd name="T22" fmla="*/ 0 w 5"/>
                <a:gd name="T23" fmla="*/ 5 h 22"/>
                <a:gd name="T24" fmla="*/ 0 w 5"/>
                <a:gd name="T25" fmla="*/ 5 h 22"/>
                <a:gd name="T26" fmla="*/ 0 w 5"/>
                <a:gd name="T27" fmla="*/ 5 h 22"/>
                <a:gd name="T28" fmla="*/ 0 w 5"/>
                <a:gd name="T29" fmla="*/ 5 h 22"/>
                <a:gd name="T30" fmla="*/ 0 w 5"/>
                <a:gd name="T31" fmla="*/ 5 h 22"/>
                <a:gd name="T32" fmla="*/ 0 w 5"/>
                <a:gd name="T33" fmla="*/ 5 h 22"/>
                <a:gd name="T34" fmla="*/ 0 w 5"/>
                <a:gd name="T35" fmla="*/ 5 h 22"/>
                <a:gd name="T36" fmla="*/ 0 w 5"/>
                <a:gd name="T37" fmla="*/ 11 h 22"/>
                <a:gd name="T38" fmla="*/ 0 w 5"/>
                <a:gd name="T39" fmla="*/ 11 h 22"/>
                <a:gd name="T40" fmla="*/ 0 w 5"/>
                <a:gd name="T41" fmla="*/ 11 h 22"/>
                <a:gd name="T42" fmla="*/ 0 w 5"/>
                <a:gd name="T43" fmla="*/ 11 h 22"/>
                <a:gd name="T44" fmla="*/ 0 w 5"/>
                <a:gd name="T45" fmla="*/ 11 h 22"/>
                <a:gd name="T46" fmla="*/ 0 w 5"/>
                <a:gd name="T47" fmla="*/ 11 h 22"/>
                <a:gd name="T48" fmla="*/ 0 w 5"/>
                <a:gd name="T49" fmla="*/ 11 h 22"/>
                <a:gd name="T50" fmla="*/ 0 w 5"/>
                <a:gd name="T51" fmla="*/ 11 h 22"/>
                <a:gd name="T52" fmla="*/ 0 w 5"/>
                <a:gd name="T53" fmla="*/ 11 h 22"/>
                <a:gd name="T54" fmla="*/ 0 w 5"/>
                <a:gd name="T55" fmla="*/ 11 h 22"/>
                <a:gd name="T56" fmla="*/ 0 w 5"/>
                <a:gd name="T57" fmla="*/ 11 h 22"/>
                <a:gd name="T58" fmla="*/ 0 w 5"/>
                <a:gd name="T59" fmla="*/ 11 h 22"/>
                <a:gd name="T60" fmla="*/ 0 w 5"/>
                <a:gd name="T61" fmla="*/ 11 h 22"/>
                <a:gd name="T62" fmla="*/ 0 w 5"/>
                <a:gd name="T63" fmla="*/ 17 h 22"/>
                <a:gd name="T64" fmla="*/ 0 w 5"/>
                <a:gd name="T65" fmla="*/ 17 h 22"/>
                <a:gd name="T66" fmla="*/ 0 w 5"/>
                <a:gd name="T67" fmla="*/ 17 h 22"/>
                <a:gd name="T68" fmla="*/ 0 w 5"/>
                <a:gd name="T69" fmla="*/ 17 h 22"/>
                <a:gd name="T70" fmla="*/ 0 w 5"/>
                <a:gd name="T71" fmla="*/ 17 h 22"/>
                <a:gd name="T72" fmla="*/ 0 w 5"/>
                <a:gd name="T73" fmla="*/ 17 h 22"/>
                <a:gd name="T74" fmla="*/ 5 w 5"/>
                <a:gd name="T75" fmla="*/ 17 h 22"/>
                <a:gd name="T76" fmla="*/ 5 w 5"/>
                <a:gd name="T77" fmla="*/ 17 h 22"/>
                <a:gd name="T78" fmla="*/ 5 w 5"/>
                <a:gd name="T79" fmla="*/ 17 h 22"/>
                <a:gd name="T80" fmla="*/ 5 w 5"/>
                <a:gd name="T81" fmla="*/ 17 h 22"/>
                <a:gd name="T82" fmla="*/ 5 w 5"/>
                <a:gd name="T83" fmla="*/ 17 h 22"/>
                <a:gd name="T84" fmla="*/ 5 w 5"/>
                <a:gd name="T85" fmla="*/ 17 h 22"/>
                <a:gd name="T86" fmla="*/ 5 w 5"/>
                <a:gd name="T87" fmla="*/ 17 h 22"/>
                <a:gd name="T88" fmla="*/ 5 w 5"/>
                <a:gd name="T89" fmla="*/ 22 h 22"/>
                <a:gd name="T90" fmla="*/ 5 w 5"/>
                <a:gd name="T91" fmla="*/ 22 h 22"/>
                <a:gd name="T92" fmla="*/ 5 w 5"/>
                <a:gd name="T93" fmla="*/ 22 h 22"/>
                <a:gd name="T94" fmla="*/ 5 w 5"/>
                <a:gd name="T95" fmla="*/ 22 h 22"/>
                <a:gd name="T96" fmla="*/ 5 w 5"/>
                <a:gd name="T97" fmla="*/ 22 h 22"/>
                <a:gd name="T98" fmla="*/ 5 w 5"/>
                <a:gd name="T99" fmla="*/ 22 h 22"/>
                <a:gd name="T100" fmla="*/ 5 w 5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17"/>
                  </a:lnTo>
                  <a:lnTo>
                    <a:pt x="5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1" name="Freeform 218"/>
            <p:cNvSpPr>
              <a:spLocks/>
            </p:cNvSpPr>
            <p:nvPr/>
          </p:nvSpPr>
          <p:spPr bwMode="auto">
            <a:xfrm>
              <a:off x="5483" y="3039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6 h 23"/>
                <a:gd name="T14" fmla="*/ 0 w 4"/>
                <a:gd name="T15" fmla="*/ 6 h 23"/>
                <a:gd name="T16" fmla="*/ 0 w 4"/>
                <a:gd name="T17" fmla="*/ 6 h 23"/>
                <a:gd name="T18" fmla="*/ 0 w 4"/>
                <a:gd name="T19" fmla="*/ 6 h 23"/>
                <a:gd name="T20" fmla="*/ 0 w 4"/>
                <a:gd name="T21" fmla="*/ 6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6 h 23"/>
                <a:gd name="T32" fmla="*/ 0 w 4"/>
                <a:gd name="T33" fmla="*/ 6 h 23"/>
                <a:gd name="T34" fmla="*/ 0 w 4"/>
                <a:gd name="T35" fmla="*/ 6 h 23"/>
                <a:gd name="T36" fmla="*/ 0 w 4"/>
                <a:gd name="T37" fmla="*/ 6 h 23"/>
                <a:gd name="T38" fmla="*/ 0 w 4"/>
                <a:gd name="T39" fmla="*/ 12 h 23"/>
                <a:gd name="T40" fmla="*/ 0 w 4"/>
                <a:gd name="T41" fmla="*/ 12 h 23"/>
                <a:gd name="T42" fmla="*/ 0 w 4"/>
                <a:gd name="T43" fmla="*/ 12 h 23"/>
                <a:gd name="T44" fmla="*/ 0 w 4"/>
                <a:gd name="T45" fmla="*/ 12 h 23"/>
                <a:gd name="T46" fmla="*/ 0 w 4"/>
                <a:gd name="T47" fmla="*/ 12 h 23"/>
                <a:gd name="T48" fmla="*/ 0 w 4"/>
                <a:gd name="T49" fmla="*/ 12 h 23"/>
                <a:gd name="T50" fmla="*/ 0 w 4"/>
                <a:gd name="T51" fmla="*/ 12 h 23"/>
                <a:gd name="T52" fmla="*/ 0 w 4"/>
                <a:gd name="T53" fmla="*/ 12 h 23"/>
                <a:gd name="T54" fmla="*/ 4 w 4"/>
                <a:gd name="T55" fmla="*/ 12 h 23"/>
                <a:gd name="T56" fmla="*/ 4 w 4"/>
                <a:gd name="T57" fmla="*/ 12 h 23"/>
                <a:gd name="T58" fmla="*/ 4 w 4"/>
                <a:gd name="T59" fmla="*/ 12 h 23"/>
                <a:gd name="T60" fmla="*/ 4 w 4"/>
                <a:gd name="T61" fmla="*/ 12 h 23"/>
                <a:gd name="T62" fmla="*/ 4 w 4"/>
                <a:gd name="T63" fmla="*/ 17 h 23"/>
                <a:gd name="T64" fmla="*/ 4 w 4"/>
                <a:gd name="T65" fmla="*/ 17 h 23"/>
                <a:gd name="T66" fmla="*/ 4 w 4"/>
                <a:gd name="T67" fmla="*/ 17 h 23"/>
                <a:gd name="T68" fmla="*/ 4 w 4"/>
                <a:gd name="T69" fmla="*/ 17 h 23"/>
                <a:gd name="T70" fmla="*/ 4 w 4"/>
                <a:gd name="T71" fmla="*/ 17 h 23"/>
                <a:gd name="T72" fmla="*/ 4 w 4"/>
                <a:gd name="T73" fmla="*/ 17 h 23"/>
                <a:gd name="T74" fmla="*/ 4 w 4"/>
                <a:gd name="T75" fmla="*/ 17 h 23"/>
                <a:gd name="T76" fmla="*/ 4 w 4"/>
                <a:gd name="T77" fmla="*/ 17 h 23"/>
                <a:gd name="T78" fmla="*/ 4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23 h 23"/>
                <a:gd name="T88" fmla="*/ 4 w 4"/>
                <a:gd name="T89" fmla="*/ 23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2" name="Freeform 219"/>
            <p:cNvSpPr>
              <a:spLocks/>
            </p:cNvSpPr>
            <p:nvPr/>
          </p:nvSpPr>
          <p:spPr bwMode="auto">
            <a:xfrm>
              <a:off x="5487" y="3062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12 h 23"/>
                <a:gd name="T36" fmla="*/ 5 w 5"/>
                <a:gd name="T37" fmla="*/ 12 h 23"/>
                <a:gd name="T38" fmla="*/ 5 w 5"/>
                <a:gd name="T39" fmla="*/ 12 h 23"/>
                <a:gd name="T40" fmla="*/ 5 w 5"/>
                <a:gd name="T41" fmla="*/ 12 h 23"/>
                <a:gd name="T42" fmla="*/ 5 w 5"/>
                <a:gd name="T43" fmla="*/ 12 h 23"/>
                <a:gd name="T44" fmla="*/ 5 w 5"/>
                <a:gd name="T45" fmla="*/ 12 h 23"/>
                <a:gd name="T46" fmla="*/ 5 w 5"/>
                <a:gd name="T47" fmla="*/ 12 h 23"/>
                <a:gd name="T48" fmla="*/ 5 w 5"/>
                <a:gd name="T49" fmla="*/ 12 h 23"/>
                <a:gd name="T50" fmla="*/ 5 w 5"/>
                <a:gd name="T51" fmla="*/ 12 h 23"/>
                <a:gd name="T52" fmla="*/ 5 w 5"/>
                <a:gd name="T53" fmla="*/ 12 h 23"/>
                <a:gd name="T54" fmla="*/ 5 w 5"/>
                <a:gd name="T55" fmla="*/ 12 h 23"/>
                <a:gd name="T56" fmla="*/ 5 w 5"/>
                <a:gd name="T57" fmla="*/ 12 h 23"/>
                <a:gd name="T58" fmla="*/ 5 w 5"/>
                <a:gd name="T59" fmla="*/ 17 h 23"/>
                <a:gd name="T60" fmla="*/ 5 w 5"/>
                <a:gd name="T61" fmla="*/ 17 h 23"/>
                <a:gd name="T62" fmla="*/ 5 w 5"/>
                <a:gd name="T63" fmla="*/ 17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23 h 23"/>
                <a:gd name="T84" fmla="*/ 5 w 5"/>
                <a:gd name="T85" fmla="*/ 23 h 23"/>
                <a:gd name="T86" fmla="*/ 5 w 5"/>
                <a:gd name="T87" fmla="*/ 23 h 23"/>
                <a:gd name="T88" fmla="*/ 5 w 5"/>
                <a:gd name="T89" fmla="*/ 23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3" name="Freeform 220"/>
            <p:cNvSpPr>
              <a:spLocks/>
            </p:cNvSpPr>
            <p:nvPr/>
          </p:nvSpPr>
          <p:spPr bwMode="auto">
            <a:xfrm>
              <a:off x="5492" y="3085"/>
              <a:ext cx="10" cy="28"/>
            </a:xfrm>
            <a:custGeom>
              <a:avLst/>
              <a:gdLst>
                <a:gd name="T0" fmla="*/ 0 w 10"/>
                <a:gd name="T1" fmla="*/ 0 h 28"/>
                <a:gd name="T2" fmla="*/ 0 w 10"/>
                <a:gd name="T3" fmla="*/ 0 h 28"/>
                <a:gd name="T4" fmla="*/ 0 w 10"/>
                <a:gd name="T5" fmla="*/ 0 h 28"/>
                <a:gd name="T6" fmla="*/ 0 w 10"/>
                <a:gd name="T7" fmla="*/ 6 h 28"/>
                <a:gd name="T8" fmla="*/ 0 w 10"/>
                <a:gd name="T9" fmla="*/ 6 h 28"/>
                <a:gd name="T10" fmla="*/ 0 w 10"/>
                <a:gd name="T11" fmla="*/ 6 h 28"/>
                <a:gd name="T12" fmla="*/ 0 w 10"/>
                <a:gd name="T13" fmla="*/ 6 h 28"/>
                <a:gd name="T14" fmla="*/ 0 w 10"/>
                <a:gd name="T15" fmla="*/ 6 h 28"/>
                <a:gd name="T16" fmla="*/ 0 w 10"/>
                <a:gd name="T17" fmla="*/ 6 h 28"/>
                <a:gd name="T18" fmla="*/ 5 w 10"/>
                <a:gd name="T19" fmla="*/ 6 h 28"/>
                <a:gd name="T20" fmla="*/ 5 w 10"/>
                <a:gd name="T21" fmla="*/ 6 h 28"/>
                <a:gd name="T22" fmla="*/ 5 w 10"/>
                <a:gd name="T23" fmla="*/ 6 h 28"/>
                <a:gd name="T24" fmla="*/ 5 w 10"/>
                <a:gd name="T25" fmla="*/ 6 h 28"/>
                <a:gd name="T26" fmla="*/ 5 w 10"/>
                <a:gd name="T27" fmla="*/ 6 h 28"/>
                <a:gd name="T28" fmla="*/ 5 w 10"/>
                <a:gd name="T29" fmla="*/ 11 h 28"/>
                <a:gd name="T30" fmla="*/ 5 w 10"/>
                <a:gd name="T31" fmla="*/ 11 h 28"/>
                <a:gd name="T32" fmla="*/ 5 w 10"/>
                <a:gd name="T33" fmla="*/ 11 h 28"/>
                <a:gd name="T34" fmla="*/ 5 w 10"/>
                <a:gd name="T35" fmla="*/ 11 h 28"/>
                <a:gd name="T36" fmla="*/ 5 w 10"/>
                <a:gd name="T37" fmla="*/ 11 h 28"/>
                <a:gd name="T38" fmla="*/ 5 w 10"/>
                <a:gd name="T39" fmla="*/ 11 h 28"/>
                <a:gd name="T40" fmla="*/ 5 w 10"/>
                <a:gd name="T41" fmla="*/ 11 h 28"/>
                <a:gd name="T42" fmla="*/ 5 w 10"/>
                <a:gd name="T43" fmla="*/ 11 h 28"/>
                <a:gd name="T44" fmla="*/ 5 w 10"/>
                <a:gd name="T45" fmla="*/ 11 h 28"/>
                <a:gd name="T46" fmla="*/ 5 w 10"/>
                <a:gd name="T47" fmla="*/ 11 h 28"/>
                <a:gd name="T48" fmla="*/ 5 w 10"/>
                <a:gd name="T49" fmla="*/ 11 h 28"/>
                <a:gd name="T50" fmla="*/ 5 w 10"/>
                <a:gd name="T51" fmla="*/ 11 h 28"/>
                <a:gd name="T52" fmla="*/ 5 w 10"/>
                <a:gd name="T53" fmla="*/ 17 h 28"/>
                <a:gd name="T54" fmla="*/ 5 w 10"/>
                <a:gd name="T55" fmla="*/ 17 h 28"/>
                <a:gd name="T56" fmla="*/ 5 w 10"/>
                <a:gd name="T57" fmla="*/ 17 h 28"/>
                <a:gd name="T58" fmla="*/ 5 w 10"/>
                <a:gd name="T59" fmla="*/ 17 h 28"/>
                <a:gd name="T60" fmla="*/ 5 w 10"/>
                <a:gd name="T61" fmla="*/ 17 h 28"/>
                <a:gd name="T62" fmla="*/ 5 w 10"/>
                <a:gd name="T63" fmla="*/ 17 h 28"/>
                <a:gd name="T64" fmla="*/ 5 w 10"/>
                <a:gd name="T65" fmla="*/ 17 h 28"/>
                <a:gd name="T66" fmla="*/ 5 w 10"/>
                <a:gd name="T67" fmla="*/ 17 h 28"/>
                <a:gd name="T68" fmla="*/ 5 w 10"/>
                <a:gd name="T69" fmla="*/ 17 h 28"/>
                <a:gd name="T70" fmla="*/ 5 w 10"/>
                <a:gd name="T71" fmla="*/ 17 h 28"/>
                <a:gd name="T72" fmla="*/ 5 w 10"/>
                <a:gd name="T73" fmla="*/ 17 h 28"/>
                <a:gd name="T74" fmla="*/ 5 w 10"/>
                <a:gd name="T75" fmla="*/ 23 h 28"/>
                <a:gd name="T76" fmla="*/ 5 w 10"/>
                <a:gd name="T77" fmla="*/ 23 h 28"/>
                <a:gd name="T78" fmla="*/ 5 w 10"/>
                <a:gd name="T79" fmla="*/ 23 h 28"/>
                <a:gd name="T80" fmla="*/ 5 w 10"/>
                <a:gd name="T81" fmla="*/ 23 h 28"/>
                <a:gd name="T82" fmla="*/ 5 w 10"/>
                <a:gd name="T83" fmla="*/ 23 h 28"/>
                <a:gd name="T84" fmla="*/ 5 w 10"/>
                <a:gd name="T85" fmla="*/ 23 h 28"/>
                <a:gd name="T86" fmla="*/ 5 w 10"/>
                <a:gd name="T87" fmla="*/ 23 h 28"/>
                <a:gd name="T88" fmla="*/ 5 w 10"/>
                <a:gd name="T89" fmla="*/ 23 h 28"/>
                <a:gd name="T90" fmla="*/ 5 w 10"/>
                <a:gd name="T91" fmla="*/ 23 h 28"/>
                <a:gd name="T92" fmla="*/ 5 w 10"/>
                <a:gd name="T93" fmla="*/ 23 h 28"/>
                <a:gd name="T94" fmla="*/ 5 w 10"/>
                <a:gd name="T95" fmla="*/ 23 h 28"/>
                <a:gd name="T96" fmla="*/ 5 w 10"/>
                <a:gd name="T97" fmla="*/ 23 h 28"/>
                <a:gd name="T98" fmla="*/ 10 w 10"/>
                <a:gd name="T99" fmla="*/ 28 h 28"/>
                <a:gd name="T100" fmla="*/ 10 w 10"/>
                <a:gd name="T101" fmla="*/ 28 h 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"/>
                <a:gd name="T154" fmla="*/ 0 h 28"/>
                <a:gd name="T155" fmla="*/ 10 w 10"/>
                <a:gd name="T156" fmla="*/ 28 h 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" h="28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  <a:lnTo>
                    <a:pt x="10" y="28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4" name="Freeform 221"/>
            <p:cNvSpPr>
              <a:spLocks/>
            </p:cNvSpPr>
            <p:nvPr/>
          </p:nvSpPr>
          <p:spPr bwMode="auto">
            <a:xfrm>
              <a:off x="5502" y="3113"/>
              <a:ext cx="4" cy="23"/>
            </a:xfrm>
            <a:custGeom>
              <a:avLst/>
              <a:gdLst>
                <a:gd name="T0" fmla="*/ 0 w 4"/>
                <a:gd name="T1" fmla="*/ 0 h 23"/>
                <a:gd name="T2" fmla="*/ 0 w 4"/>
                <a:gd name="T3" fmla="*/ 0 h 23"/>
                <a:gd name="T4" fmla="*/ 0 w 4"/>
                <a:gd name="T5" fmla="*/ 0 h 23"/>
                <a:gd name="T6" fmla="*/ 0 w 4"/>
                <a:gd name="T7" fmla="*/ 0 h 23"/>
                <a:gd name="T8" fmla="*/ 0 w 4"/>
                <a:gd name="T9" fmla="*/ 0 h 23"/>
                <a:gd name="T10" fmla="*/ 0 w 4"/>
                <a:gd name="T11" fmla="*/ 0 h 23"/>
                <a:gd name="T12" fmla="*/ 0 w 4"/>
                <a:gd name="T13" fmla="*/ 0 h 23"/>
                <a:gd name="T14" fmla="*/ 0 w 4"/>
                <a:gd name="T15" fmla="*/ 0 h 23"/>
                <a:gd name="T16" fmla="*/ 0 w 4"/>
                <a:gd name="T17" fmla="*/ 0 h 23"/>
                <a:gd name="T18" fmla="*/ 0 w 4"/>
                <a:gd name="T19" fmla="*/ 0 h 23"/>
                <a:gd name="T20" fmla="*/ 0 w 4"/>
                <a:gd name="T21" fmla="*/ 0 h 23"/>
                <a:gd name="T22" fmla="*/ 0 w 4"/>
                <a:gd name="T23" fmla="*/ 6 h 23"/>
                <a:gd name="T24" fmla="*/ 0 w 4"/>
                <a:gd name="T25" fmla="*/ 6 h 23"/>
                <a:gd name="T26" fmla="*/ 0 w 4"/>
                <a:gd name="T27" fmla="*/ 6 h 23"/>
                <a:gd name="T28" fmla="*/ 0 w 4"/>
                <a:gd name="T29" fmla="*/ 6 h 23"/>
                <a:gd name="T30" fmla="*/ 0 w 4"/>
                <a:gd name="T31" fmla="*/ 6 h 23"/>
                <a:gd name="T32" fmla="*/ 0 w 4"/>
                <a:gd name="T33" fmla="*/ 6 h 23"/>
                <a:gd name="T34" fmla="*/ 0 w 4"/>
                <a:gd name="T35" fmla="*/ 6 h 23"/>
                <a:gd name="T36" fmla="*/ 0 w 4"/>
                <a:gd name="T37" fmla="*/ 6 h 23"/>
                <a:gd name="T38" fmla="*/ 0 w 4"/>
                <a:gd name="T39" fmla="*/ 6 h 23"/>
                <a:gd name="T40" fmla="*/ 0 w 4"/>
                <a:gd name="T41" fmla="*/ 6 h 23"/>
                <a:gd name="T42" fmla="*/ 0 w 4"/>
                <a:gd name="T43" fmla="*/ 6 h 23"/>
                <a:gd name="T44" fmla="*/ 0 w 4"/>
                <a:gd name="T45" fmla="*/ 12 h 23"/>
                <a:gd name="T46" fmla="*/ 0 w 4"/>
                <a:gd name="T47" fmla="*/ 12 h 23"/>
                <a:gd name="T48" fmla="*/ 0 w 4"/>
                <a:gd name="T49" fmla="*/ 12 h 23"/>
                <a:gd name="T50" fmla="*/ 0 w 4"/>
                <a:gd name="T51" fmla="*/ 12 h 23"/>
                <a:gd name="T52" fmla="*/ 0 w 4"/>
                <a:gd name="T53" fmla="*/ 12 h 23"/>
                <a:gd name="T54" fmla="*/ 0 w 4"/>
                <a:gd name="T55" fmla="*/ 12 h 23"/>
                <a:gd name="T56" fmla="*/ 0 w 4"/>
                <a:gd name="T57" fmla="*/ 12 h 23"/>
                <a:gd name="T58" fmla="*/ 0 w 4"/>
                <a:gd name="T59" fmla="*/ 12 h 23"/>
                <a:gd name="T60" fmla="*/ 0 w 4"/>
                <a:gd name="T61" fmla="*/ 12 h 23"/>
                <a:gd name="T62" fmla="*/ 0 w 4"/>
                <a:gd name="T63" fmla="*/ 12 h 23"/>
                <a:gd name="T64" fmla="*/ 0 w 4"/>
                <a:gd name="T65" fmla="*/ 12 h 23"/>
                <a:gd name="T66" fmla="*/ 0 w 4"/>
                <a:gd name="T67" fmla="*/ 12 h 23"/>
                <a:gd name="T68" fmla="*/ 0 w 4"/>
                <a:gd name="T69" fmla="*/ 17 h 23"/>
                <a:gd name="T70" fmla="*/ 0 w 4"/>
                <a:gd name="T71" fmla="*/ 17 h 23"/>
                <a:gd name="T72" fmla="*/ 0 w 4"/>
                <a:gd name="T73" fmla="*/ 17 h 23"/>
                <a:gd name="T74" fmla="*/ 0 w 4"/>
                <a:gd name="T75" fmla="*/ 17 h 23"/>
                <a:gd name="T76" fmla="*/ 0 w 4"/>
                <a:gd name="T77" fmla="*/ 17 h 23"/>
                <a:gd name="T78" fmla="*/ 0 w 4"/>
                <a:gd name="T79" fmla="*/ 17 h 23"/>
                <a:gd name="T80" fmla="*/ 4 w 4"/>
                <a:gd name="T81" fmla="*/ 17 h 23"/>
                <a:gd name="T82" fmla="*/ 4 w 4"/>
                <a:gd name="T83" fmla="*/ 17 h 23"/>
                <a:gd name="T84" fmla="*/ 4 w 4"/>
                <a:gd name="T85" fmla="*/ 17 h 23"/>
                <a:gd name="T86" fmla="*/ 4 w 4"/>
                <a:gd name="T87" fmla="*/ 17 h 23"/>
                <a:gd name="T88" fmla="*/ 4 w 4"/>
                <a:gd name="T89" fmla="*/ 17 h 23"/>
                <a:gd name="T90" fmla="*/ 4 w 4"/>
                <a:gd name="T91" fmla="*/ 23 h 23"/>
                <a:gd name="T92" fmla="*/ 4 w 4"/>
                <a:gd name="T93" fmla="*/ 23 h 23"/>
                <a:gd name="T94" fmla="*/ 4 w 4"/>
                <a:gd name="T95" fmla="*/ 23 h 23"/>
                <a:gd name="T96" fmla="*/ 4 w 4"/>
                <a:gd name="T97" fmla="*/ 23 h 23"/>
                <a:gd name="T98" fmla="*/ 4 w 4"/>
                <a:gd name="T99" fmla="*/ 23 h 23"/>
                <a:gd name="T100" fmla="*/ 4 w 4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23"/>
                <a:gd name="T155" fmla="*/ 4 w 4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4" y="17"/>
                  </a:lnTo>
                  <a:lnTo>
                    <a:pt x="4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5" name="Freeform 222"/>
            <p:cNvSpPr>
              <a:spLocks/>
            </p:cNvSpPr>
            <p:nvPr/>
          </p:nvSpPr>
          <p:spPr bwMode="auto">
            <a:xfrm>
              <a:off x="5506" y="3136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0 h 23"/>
                <a:gd name="T12" fmla="*/ 0 w 5"/>
                <a:gd name="T13" fmla="*/ 0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5 w 5"/>
                <a:gd name="T61" fmla="*/ 17 h 23"/>
                <a:gd name="T62" fmla="*/ 5 w 5"/>
                <a:gd name="T63" fmla="*/ 17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23 h 23"/>
                <a:gd name="T86" fmla="*/ 5 w 5"/>
                <a:gd name="T87" fmla="*/ 23 h 23"/>
                <a:gd name="T88" fmla="*/ 5 w 5"/>
                <a:gd name="T89" fmla="*/ 23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6" name="Freeform 223"/>
            <p:cNvSpPr>
              <a:spLocks/>
            </p:cNvSpPr>
            <p:nvPr/>
          </p:nvSpPr>
          <p:spPr bwMode="auto">
            <a:xfrm>
              <a:off x="5511" y="3159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6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11 h 23"/>
                <a:gd name="T34" fmla="*/ 0 w 5"/>
                <a:gd name="T35" fmla="*/ 11 h 23"/>
                <a:gd name="T36" fmla="*/ 0 w 5"/>
                <a:gd name="T37" fmla="*/ 11 h 23"/>
                <a:gd name="T38" fmla="*/ 0 w 5"/>
                <a:gd name="T39" fmla="*/ 11 h 23"/>
                <a:gd name="T40" fmla="*/ 5 w 5"/>
                <a:gd name="T41" fmla="*/ 11 h 23"/>
                <a:gd name="T42" fmla="*/ 5 w 5"/>
                <a:gd name="T43" fmla="*/ 11 h 23"/>
                <a:gd name="T44" fmla="*/ 5 w 5"/>
                <a:gd name="T45" fmla="*/ 11 h 23"/>
                <a:gd name="T46" fmla="*/ 5 w 5"/>
                <a:gd name="T47" fmla="*/ 11 h 23"/>
                <a:gd name="T48" fmla="*/ 5 w 5"/>
                <a:gd name="T49" fmla="*/ 11 h 23"/>
                <a:gd name="T50" fmla="*/ 5 w 5"/>
                <a:gd name="T51" fmla="*/ 11 h 23"/>
                <a:gd name="T52" fmla="*/ 5 w 5"/>
                <a:gd name="T53" fmla="*/ 11 h 23"/>
                <a:gd name="T54" fmla="*/ 5 w 5"/>
                <a:gd name="T55" fmla="*/ 11 h 23"/>
                <a:gd name="T56" fmla="*/ 5 w 5"/>
                <a:gd name="T57" fmla="*/ 17 h 23"/>
                <a:gd name="T58" fmla="*/ 5 w 5"/>
                <a:gd name="T59" fmla="*/ 17 h 23"/>
                <a:gd name="T60" fmla="*/ 5 w 5"/>
                <a:gd name="T61" fmla="*/ 17 h 23"/>
                <a:gd name="T62" fmla="*/ 5 w 5"/>
                <a:gd name="T63" fmla="*/ 17 h 23"/>
                <a:gd name="T64" fmla="*/ 5 w 5"/>
                <a:gd name="T65" fmla="*/ 17 h 23"/>
                <a:gd name="T66" fmla="*/ 5 w 5"/>
                <a:gd name="T67" fmla="*/ 17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23 h 23"/>
                <a:gd name="T82" fmla="*/ 5 w 5"/>
                <a:gd name="T83" fmla="*/ 23 h 23"/>
                <a:gd name="T84" fmla="*/ 5 w 5"/>
                <a:gd name="T85" fmla="*/ 23 h 23"/>
                <a:gd name="T86" fmla="*/ 5 w 5"/>
                <a:gd name="T87" fmla="*/ 23 h 23"/>
                <a:gd name="T88" fmla="*/ 5 w 5"/>
                <a:gd name="T89" fmla="*/ 23 h 23"/>
                <a:gd name="T90" fmla="*/ 5 w 5"/>
                <a:gd name="T91" fmla="*/ 23 h 23"/>
                <a:gd name="T92" fmla="*/ 5 w 5"/>
                <a:gd name="T93" fmla="*/ 23 h 23"/>
                <a:gd name="T94" fmla="*/ 5 w 5"/>
                <a:gd name="T95" fmla="*/ 23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7" name="Freeform 224"/>
            <p:cNvSpPr>
              <a:spLocks/>
            </p:cNvSpPr>
            <p:nvPr/>
          </p:nvSpPr>
          <p:spPr bwMode="auto">
            <a:xfrm>
              <a:off x="5516" y="3182"/>
              <a:ext cx="5" cy="22"/>
            </a:xfrm>
            <a:custGeom>
              <a:avLst/>
              <a:gdLst>
                <a:gd name="T0" fmla="*/ 0 w 5"/>
                <a:gd name="T1" fmla="*/ 0 h 22"/>
                <a:gd name="T2" fmla="*/ 0 w 5"/>
                <a:gd name="T3" fmla="*/ 0 h 22"/>
                <a:gd name="T4" fmla="*/ 0 w 5"/>
                <a:gd name="T5" fmla="*/ 5 h 22"/>
                <a:gd name="T6" fmla="*/ 0 w 5"/>
                <a:gd name="T7" fmla="*/ 5 h 22"/>
                <a:gd name="T8" fmla="*/ 0 w 5"/>
                <a:gd name="T9" fmla="*/ 5 h 22"/>
                <a:gd name="T10" fmla="*/ 0 w 5"/>
                <a:gd name="T11" fmla="*/ 5 h 22"/>
                <a:gd name="T12" fmla="*/ 0 w 5"/>
                <a:gd name="T13" fmla="*/ 5 h 22"/>
                <a:gd name="T14" fmla="*/ 0 w 5"/>
                <a:gd name="T15" fmla="*/ 5 h 22"/>
                <a:gd name="T16" fmla="*/ 0 w 5"/>
                <a:gd name="T17" fmla="*/ 5 h 22"/>
                <a:gd name="T18" fmla="*/ 0 w 5"/>
                <a:gd name="T19" fmla="*/ 5 h 22"/>
                <a:gd name="T20" fmla="*/ 0 w 5"/>
                <a:gd name="T21" fmla="*/ 5 h 22"/>
                <a:gd name="T22" fmla="*/ 5 w 5"/>
                <a:gd name="T23" fmla="*/ 5 h 22"/>
                <a:gd name="T24" fmla="*/ 5 w 5"/>
                <a:gd name="T25" fmla="*/ 5 h 22"/>
                <a:gd name="T26" fmla="*/ 5 w 5"/>
                <a:gd name="T27" fmla="*/ 5 h 22"/>
                <a:gd name="T28" fmla="*/ 5 w 5"/>
                <a:gd name="T29" fmla="*/ 11 h 22"/>
                <a:gd name="T30" fmla="*/ 5 w 5"/>
                <a:gd name="T31" fmla="*/ 11 h 22"/>
                <a:gd name="T32" fmla="*/ 5 w 5"/>
                <a:gd name="T33" fmla="*/ 11 h 22"/>
                <a:gd name="T34" fmla="*/ 5 w 5"/>
                <a:gd name="T35" fmla="*/ 11 h 22"/>
                <a:gd name="T36" fmla="*/ 5 w 5"/>
                <a:gd name="T37" fmla="*/ 11 h 22"/>
                <a:gd name="T38" fmla="*/ 5 w 5"/>
                <a:gd name="T39" fmla="*/ 11 h 22"/>
                <a:gd name="T40" fmla="*/ 5 w 5"/>
                <a:gd name="T41" fmla="*/ 11 h 22"/>
                <a:gd name="T42" fmla="*/ 5 w 5"/>
                <a:gd name="T43" fmla="*/ 11 h 22"/>
                <a:gd name="T44" fmla="*/ 5 w 5"/>
                <a:gd name="T45" fmla="*/ 11 h 22"/>
                <a:gd name="T46" fmla="*/ 5 w 5"/>
                <a:gd name="T47" fmla="*/ 11 h 22"/>
                <a:gd name="T48" fmla="*/ 5 w 5"/>
                <a:gd name="T49" fmla="*/ 11 h 22"/>
                <a:gd name="T50" fmla="*/ 5 w 5"/>
                <a:gd name="T51" fmla="*/ 11 h 22"/>
                <a:gd name="T52" fmla="*/ 5 w 5"/>
                <a:gd name="T53" fmla="*/ 17 h 22"/>
                <a:gd name="T54" fmla="*/ 5 w 5"/>
                <a:gd name="T55" fmla="*/ 17 h 22"/>
                <a:gd name="T56" fmla="*/ 5 w 5"/>
                <a:gd name="T57" fmla="*/ 17 h 22"/>
                <a:gd name="T58" fmla="*/ 5 w 5"/>
                <a:gd name="T59" fmla="*/ 17 h 22"/>
                <a:gd name="T60" fmla="*/ 5 w 5"/>
                <a:gd name="T61" fmla="*/ 17 h 22"/>
                <a:gd name="T62" fmla="*/ 5 w 5"/>
                <a:gd name="T63" fmla="*/ 17 h 22"/>
                <a:gd name="T64" fmla="*/ 5 w 5"/>
                <a:gd name="T65" fmla="*/ 17 h 22"/>
                <a:gd name="T66" fmla="*/ 5 w 5"/>
                <a:gd name="T67" fmla="*/ 17 h 22"/>
                <a:gd name="T68" fmla="*/ 5 w 5"/>
                <a:gd name="T69" fmla="*/ 17 h 22"/>
                <a:gd name="T70" fmla="*/ 5 w 5"/>
                <a:gd name="T71" fmla="*/ 17 h 22"/>
                <a:gd name="T72" fmla="*/ 5 w 5"/>
                <a:gd name="T73" fmla="*/ 17 h 22"/>
                <a:gd name="T74" fmla="*/ 5 w 5"/>
                <a:gd name="T75" fmla="*/ 17 h 22"/>
                <a:gd name="T76" fmla="*/ 5 w 5"/>
                <a:gd name="T77" fmla="*/ 17 h 22"/>
                <a:gd name="T78" fmla="*/ 5 w 5"/>
                <a:gd name="T79" fmla="*/ 22 h 22"/>
                <a:gd name="T80" fmla="*/ 5 w 5"/>
                <a:gd name="T81" fmla="*/ 22 h 22"/>
                <a:gd name="T82" fmla="*/ 5 w 5"/>
                <a:gd name="T83" fmla="*/ 22 h 22"/>
                <a:gd name="T84" fmla="*/ 5 w 5"/>
                <a:gd name="T85" fmla="*/ 22 h 22"/>
                <a:gd name="T86" fmla="*/ 5 w 5"/>
                <a:gd name="T87" fmla="*/ 22 h 22"/>
                <a:gd name="T88" fmla="*/ 5 w 5"/>
                <a:gd name="T89" fmla="*/ 22 h 22"/>
                <a:gd name="T90" fmla="*/ 5 w 5"/>
                <a:gd name="T91" fmla="*/ 22 h 22"/>
                <a:gd name="T92" fmla="*/ 5 w 5"/>
                <a:gd name="T93" fmla="*/ 22 h 22"/>
                <a:gd name="T94" fmla="*/ 5 w 5"/>
                <a:gd name="T95" fmla="*/ 22 h 22"/>
                <a:gd name="T96" fmla="*/ 5 w 5"/>
                <a:gd name="T97" fmla="*/ 22 h 22"/>
                <a:gd name="T98" fmla="*/ 5 w 5"/>
                <a:gd name="T99" fmla="*/ 22 h 22"/>
                <a:gd name="T100" fmla="*/ 5 w 5"/>
                <a:gd name="T101" fmla="*/ 22 h 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2"/>
                <a:gd name="T155" fmla="*/ 5 w 5"/>
                <a:gd name="T156" fmla="*/ 22 h 2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2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5" y="2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8" name="Freeform 225"/>
            <p:cNvSpPr>
              <a:spLocks/>
            </p:cNvSpPr>
            <p:nvPr/>
          </p:nvSpPr>
          <p:spPr bwMode="auto">
            <a:xfrm>
              <a:off x="5521" y="3204"/>
              <a:ext cx="9" cy="23"/>
            </a:xfrm>
            <a:custGeom>
              <a:avLst/>
              <a:gdLst>
                <a:gd name="T0" fmla="*/ 0 w 9"/>
                <a:gd name="T1" fmla="*/ 0 h 23"/>
                <a:gd name="T2" fmla="*/ 4 w 9"/>
                <a:gd name="T3" fmla="*/ 0 h 23"/>
                <a:gd name="T4" fmla="*/ 4 w 9"/>
                <a:gd name="T5" fmla="*/ 6 h 23"/>
                <a:gd name="T6" fmla="*/ 4 w 9"/>
                <a:gd name="T7" fmla="*/ 6 h 23"/>
                <a:gd name="T8" fmla="*/ 4 w 9"/>
                <a:gd name="T9" fmla="*/ 6 h 23"/>
                <a:gd name="T10" fmla="*/ 4 w 9"/>
                <a:gd name="T11" fmla="*/ 6 h 23"/>
                <a:gd name="T12" fmla="*/ 4 w 9"/>
                <a:gd name="T13" fmla="*/ 6 h 23"/>
                <a:gd name="T14" fmla="*/ 4 w 9"/>
                <a:gd name="T15" fmla="*/ 6 h 23"/>
                <a:gd name="T16" fmla="*/ 4 w 9"/>
                <a:gd name="T17" fmla="*/ 6 h 23"/>
                <a:gd name="T18" fmla="*/ 4 w 9"/>
                <a:gd name="T19" fmla="*/ 6 h 23"/>
                <a:gd name="T20" fmla="*/ 4 w 9"/>
                <a:gd name="T21" fmla="*/ 6 h 23"/>
                <a:gd name="T22" fmla="*/ 4 w 9"/>
                <a:gd name="T23" fmla="*/ 6 h 23"/>
                <a:gd name="T24" fmla="*/ 4 w 9"/>
                <a:gd name="T25" fmla="*/ 6 h 23"/>
                <a:gd name="T26" fmla="*/ 4 w 9"/>
                <a:gd name="T27" fmla="*/ 6 h 23"/>
                <a:gd name="T28" fmla="*/ 4 w 9"/>
                <a:gd name="T29" fmla="*/ 6 h 23"/>
                <a:gd name="T30" fmla="*/ 4 w 9"/>
                <a:gd name="T31" fmla="*/ 12 h 23"/>
                <a:gd name="T32" fmla="*/ 4 w 9"/>
                <a:gd name="T33" fmla="*/ 12 h 23"/>
                <a:gd name="T34" fmla="*/ 4 w 9"/>
                <a:gd name="T35" fmla="*/ 12 h 23"/>
                <a:gd name="T36" fmla="*/ 4 w 9"/>
                <a:gd name="T37" fmla="*/ 12 h 23"/>
                <a:gd name="T38" fmla="*/ 4 w 9"/>
                <a:gd name="T39" fmla="*/ 12 h 23"/>
                <a:gd name="T40" fmla="*/ 4 w 9"/>
                <a:gd name="T41" fmla="*/ 12 h 23"/>
                <a:gd name="T42" fmla="*/ 4 w 9"/>
                <a:gd name="T43" fmla="*/ 12 h 23"/>
                <a:gd name="T44" fmla="*/ 4 w 9"/>
                <a:gd name="T45" fmla="*/ 12 h 23"/>
                <a:gd name="T46" fmla="*/ 4 w 9"/>
                <a:gd name="T47" fmla="*/ 12 h 23"/>
                <a:gd name="T48" fmla="*/ 4 w 9"/>
                <a:gd name="T49" fmla="*/ 12 h 23"/>
                <a:gd name="T50" fmla="*/ 4 w 9"/>
                <a:gd name="T51" fmla="*/ 12 h 23"/>
                <a:gd name="T52" fmla="*/ 4 w 9"/>
                <a:gd name="T53" fmla="*/ 12 h 23"/>
                <a:gd name="T54" fmla="*/ 4 w 9"/>
                <a:gd name="T55" fmla="*/ 12 h 23"/>
                <a:gd name="T56" fmla="*/ 4 w 9"/>
                <a:gd name="T57" fmla="*/ 18 h 23"/>
                <a:gd name="T58" fmla="*/ 4 w 9"/>
                <a:gd name="T59" fmla="*/ 18 h 23"/>
                <a:gd name="T60" fmla="*/ 4 w 9"/>
                <a:gd name="T61" fmla="*/ 18 h 23"/>
                <a:gd name="T62" fmla="*/ 4 w 9"/>
                <a:gd name="T63" fmla="*/ 18 h 23"/>
                <a:gd name="T64" fmla="*/ 4 w 9"/>
                <a:gd name="T65" fmla="*/ 18 h 23"/>
                <a:gd name="T66" fmla="*/ 4 w 9"/>
                <a:gd name="T67" fmla="*/ 18 h 23"/>
                <a:gd name="T68" fmla="*/ 4 w 9"/>
                <a:gd name="T69" fmla="*/ 18 h 23"/>
                <a:gd name="T70" fmla="*/ 4 w 9"/>
                <a:gd name="T71" fmla="*/ 18 h 23"/>
                <a:gd name="T72" fmla="*/ 4 w 9"/>
                <a:gd name="T73" fmla="*/ 18 h 23"/>
                <a:gd name="T74" fmla="*/ 4 w 9"/>
                <a:gd name="T75" fmla="*/ 18 h 23"/>
                <a:gd name="T76" fmla="*/ 4 w 9"/>
                <a:gd name="T77" fmla="*/ 18 h 23"/>
                <a:gd name="T78" fmla="*/ 4 w 9"/>
                <a:gd name="T79" fmla="*/ 18 h 23"/>
                <a:gd name="T80" fmla="*/ 4 w 9"/>
                <a:gd name="T81" fmla="*/ 18 h 23"/>
                <a:gd name="T82" fmla="*/ 4 w 9"/>
                <a:gd name="T83" fmla="*/ 23 h 23"/>
                <a:gd name="T84" fmla="*/ 9 w 9"/>
                <a:gd name="T85" fmla="*/ 23 h 23"/>
                <a:gd name="T86" fmla="*/ 9 w 9"/>
                <a:gd name="T87" fmla="*/ 23 h 23"/>
                <a:gd name="T88" fmla="*/ 9 w 9"/>
                <a:gd name="T89" fmla="*/ 23 h 23"/>
                <a:gd name="T90" fmla="*/ 9 w 9"/>
                <a:gd name="T91" fmla="*/ 23 h 23"/>
                <a:gd name="T92" fmla="*/ 9 w 9"/>
                <a:gd name="T93" fmla="*/ 23 h 23"/>
                <a:gd name="T94" fmla="*/ 9 w 9"/>
                <a:gd name="T95" fmla="*/ 23 h 23"/>
                <a:gd name="T96" fmla="*/ 9 w 9"/>
                <a:gd name="T97" fmla="*/ 23 h 23"/>
                <a:gd name="T98" fmla="*/ 9 w 9"/>
                <a:gd name="T99" fmla="*/ 23 h 23"/>
                <a:gd name="T100" fmla="*/ 9 w 9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23"/>
                <a:gd name="T155" fmla="*/ 9 w 9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23">
                  <a:moveTo>
                    <a:pt x="0" y="0"/>
                  </a:moveTo>
                  <a:lnTo>
                    <a:pt x="4" y="0"/>
                  </a:lnTo>
                  <a:lnTo>
                    <a:pt x="4" y="6"/>
                  </a:lnTo>
                  <a:lnTo>
                    <a:pt x="4" y="12"/>
                  </a:lnTo>
                  <a:lnTo>
                    <a:pt x="4" y="18"/>
                  </a:lnTo>
                  <a:lnTo>
                    <a:pt x="4" y="23"/>
                  </a:lnTo>
                  <a:lnTo>
                    <a:pt x="9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09" name="Freeform 226"/>
            <p:cNvSpPr>
              <a:spLocks/>
            </p:cNvSpPr>
            <p:nvPr/>
          </p:nvSpPr>
          <p:spPr bwMode="auto">
            <a:xfrm>
              <a:off x="5530" y="3227"/>
              <a:ext cx="5" cy="23"/>
            </a:xfrm>
            <a:custGeom>
              <a:avLst/>
              <a:gdLst>
                <a:gd name="T0" fmla="*/ 0 w 5"/>
                <a:gd name="T1" fmla="*/ 0 h 23"/>
                <a:gd name="T2" fmla="*/ 0 w 5"/>
                <a:gd name="T3" fmla="*/ 0 h 23"/>
                <a:gd name="T4" fmla="*/ 0 w 5"/>
                <a:gd name="T5" fmla="*/ 0 h 23"/>
                <a:gd name="T6" fmla="*/ 0 w 5"/>
                <a:gd name="T7" fmla="*/ 0 h 23"/>
                <a:gd name="T8" fmla="*/ 0 w 5"/>
                <a:gd name="T9" fmla="*/ 0 h 23"/>
                <a:gd name="T10" fmla="*/ 0 w 5"/>
                <a:gd name="T11" fmla="*/ 6 h 23"/>
                <a:gd name="T12" fmla="*/ 0 w 5"/>
                <a:gd name="T13" fmla="*/ 6 h 23"/>
                <a:gd name="T14" fmla="*/ 0 w 5"/>
                <a:gd name="T15" fmla="*/ 6 h 23"/>
                <a:gd name="T16" fmla="*/ 0 w 5"/>
                <a:gd name="T17" fmla="*/ 6 h 23"/>
                <a:gd name="T18" fmla="*/ 0 w 5"/>
                <a:gd name="T19" fmla="*/ 6 h 23"/>
                <a:gd name="T20" fmla="*/ 0 w 5"/>
                <a:gd name="T21" fmla="*/ 6 h 23"/>
                <a:gd name="T22" fmla="*/ 0 w 5"/>
                <a:gd name="T23" fmla="*/ 6 h 23"/>
                <a:gd name="T24" fmla="*/ 0 w 5"/>
                <a:gd name="T25" fmla="*/ 6 h 23"/>
                <a:gd name="T26" fmla="*/ 0 w 5"/>
                <a:gd name="T27" fmla="*/ 6 h 23"/>
                <a:gd name="T28" fmla="*/ 0 w 5"/>
                <a:gd name="T29" fmla="*/ 6 h 23"/>
                <a:gd name="T30" fmla="*/ 0 w 5"/>
                <a:gd name="T31" fmla="*/ 6 h 23"/>
                <a:gd name="T32" fmla="*/ 0 w 5"/>
                <a:gd name="T33" fmla="*/ 6 h 23"/>
                <a:gd name="T34" fmla="*/ 0 w 5"/>
                <a:gd name="T35" fmla="*/ 6 h 23"/>
                <a:gd name="T36" fmla="*/ 0 w 5"/>
                <a:gd name="T37" fmla="*/ 6 h 23"/>
                <a:gd name="T38" fmla="*/ 0 w 5"/>
                <a:gd name="T39" fmla="*/ 12 h 23"/>
                <a:gd name="T40" fmla="*/ 0 w 5"/>
                <a:gd name="T41" fmla="*/ 12 h 23"/>
                <a:gd name="T42" fmla="*/ 0 w 5"/>
                <a:gd name="T43" fmla="*/ 12 h 23"/>
                <a:gd name="T44" fmla="*/ 0 w 5"/>
                <a:gd name="T45" fmla="*/ 12 h 23"/>
                <a:gd name="T46" fmla="*/ 0 w 5"/>
                <a:gd name="T47" fmla="*/ 12 h 23"/>
                <a:gd name="T48" fmla="*/ 0 w 5"/>
                <a:gd name="T49" fmla="*/ 12 h 23"/>
                <a:gd name="T50" fmla="*/ 0 w 5"/>
                <a:gd name="T51" fmla="*/ 12 h 23"/>
                <a:gd name="T52" fmla="*/ 0 w 5"/>
                <a:gd name="T53" fmla="*/ 12 h 23"/>
                <a:gd name="T54" fmla="*/ 0 w 5"/>
                <a:gd name="T55" fmla="*/ 12 h 23"/>
                <a:gd name="T56" fmla="*/ 0 w 5"/>
                <a:gd name="T57" fmla="*/ 12 h 23"/>
                <a:gd name="T58" fmla="*/ 0 w 5"/>
                <a:gd name="T59" fmla="*/ 12 h 23"/>
                <a:gd name="T60" fmla="*/ 0 w 5"/>
                <a:gd name="T61" fmla="*/ 12 h 23"/>
                <a:gd name="T62" fmla="*/ 0 w 5"/>
                <a:gd name="T63" fmla="*/ 12 h 23"/>
                <a:gd name="T64" fmla="*/ 0 w 5"/>
                <a:gd name="T65" fmla="*/ 12 h 23"/>
                <a:gd name="T66" fmla="*/ 5 w 5"/>
                <a:gd name="T67" fmla="*/ 12 h 23"/>
                <a:gd name="T68" fmla="*/ 5 w 5"/>
                <a:gd name="T69" fmla="*/ 17 h 23"/>
                <a:gd name="T70" fmla="*/ 5 w 5"/>
                <a:gd name="T71" fmla="*/ 17 h 23"/>
                <a:gd name="T72" fmla="*/ 5 w 5"/>
                <a:gd name="T73" fmla="*/ 17 h 23"/>
                <a:gd name="T74" fmla="*/ 5 w 5"/>
                <a:gd name="T75" fmla="*/ 17 h 23"/>
                <a:gd name="T76" fmla="*/ 5 w 5"/>
                <a:gd name="T77" fmla="*/ 17 h 23"/>
                <a:gd name="T78" fmla="*/ 5 w 5"/>
                <a:gd name="T79" fmla="*/ 17 h 23"/>
                <a:gd name="T80" fmla="*/ 5 w 5"/>
                <a:gd name="T81" fmla="*/ 17 h 23"/>
                <a:gd name="T82" fmla="*/ 5 w 5"/>
                <a:gd name="T83" fmla="*/ 17 h 23"/>
                <a:gd name="T84" fmla="*/ 5 w 5"/>
                <a:gd name="T85" fmla="*/ 17 h 23"/>
                <a:gd name="T86" fmla="*/ 5 w 5"/>
                <a:gd name="T87" fmla="*/ 17 h 23"/>
                <a:gd name="T88" fmla="*/ 5 w 5"/>
                <a:gd name="T89" fmla="*/ 17 h 23"/>
                <a:gd name="T90" fmla="*/ 5 w 5"/>
                <a:gd name="T91" fmla="*/ 17 h 23"/>
                <a:gd name="T92" fmla="*/ 5 w 5"/>
                <a:gd name="T93" fmla="*/ 17 h 23"/>
                <a:gd name="T94" fmla="*/ 5 w 5"/>
                <a:gd name="T95" fmla="*/ 17 h 23"/>
                <a:gd name="T96" fmla="*/ 5 w 5"/>
                <a:gd name="T97" fmla="*/ 23 h 23"/>
                <a:gd name="T98" fmla="*/ 5 w 5"/>
                <a:gd name="T99" fmla="*/ 23 h 23"/>
                <a:gd name="T100" fmla="*/ 5 w 5"/>
                <a:gd name="T101" fmla="*/ 23 h 2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23"/>
                <a:gd name="T155" fmla="*/ 5 w 5"/>
                <a:gd name="T156" fmla="*/ 23 h 2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23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5" y="17"/>
                  </a:lnTo>
                  <a:lnTo>
                    <a:pt x="5" y="23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0" name="Freeform 227"/>
            <p:cNvSpPr>
              <a:spLocks/>
            </p:cNvSpPr>
            <p:nvPr/>
          </p:nvSpPr>
          <p:spPr bwMode="auto">
            <a:xfrm>
              <a:off x="5535" y="3250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0 h 17"/>
                <a:gd name="T26" fmla="*/ 0 w 5"/>
                <a:gd name="T27" fmla="*/ 0 h 17"/>
                <a:gd name="T28" fmla="*/ 0 w 5"/>
                <a:gd name="T29" fmla="*/ 6 h 17"/>
                <a:gd name="T30" fmla="*/ 0 w 5"/>
                <a:gd name="T31" fmla="*/ 6 h 17"/>
                <a:gd name="T32" fmla="*/ 0 w 5"/>
                <a:gd name="T33" fmla="*/ 6 h 17"/>
                <a:gd name="T34" fmla="*/ 0 w 5"/>
                <a:gd name="T35" fmla="*/ 6 h 17"/>
                <a:gd name="T36" fmla="*/ 0 w 5"/>
                <a:gd name="T37" fmla="*/ 6 h 17"/>
                <a:gd name="T38" fmla="*/ 0 w 5"/>
                <a:gd name="T39" fmla="*/ 6 h 17"/>
                <a:gd name="T40" fmla="*/ 0 w 5"/>
                <a:gd name="T41" fmla="*/ 6 h 17"/>
                <a:gd name="T42" fmla="*/ 0 w 5"/>
                <a:gd name="T43" fmla="*/ 6 h 17"/>
                <a:gd name="T44" fmla="*/ 0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11 h 17"/>
                <a:gd name="T60" fmla="*/ 5 w 5"/>
                <a:gd name="T61" fmla="*/ 11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1 h 17"/>
                <a:gd name="T82" fmla="*/ 5 w 5"/>
                <a:gd name="T83" fmla="*/ 11 h 17"/>
                <a:gd name="T84" fmla="*/ 5 w 5"/>
                <a:gd name="T85" fmla="*/ 11 h 17"/>
                <a:gd name="T86" fmla="*/ 5 w 5"/>
                <a:gd name="T87" fmla="*/ 11 h 17"/>
                <a:gd name="T88" fmla="*/ 5 w 5"/>
                <a:gd name="T89" fmla="*/ 11 h 17"/>
                <a:gd name="T90" fmla="*/ 5 w 5"/>
                <a:gd name="T91" fmla="*/ 11 h 17"/>
                <a:gd name="T92" fmla="*/ 5 w 5"/>
                <a:gd name="T93" fmla="*/ 17 h 17"/>
                <a:gd name="T94" fmla="*/ 5 w 5"/>
                <a:gd name="T95" fmla="*/ 17 h 17"/>
                <a:gd name="T96" fmla="*/ 5 w 5"/>
                <a:gd name="T97" fmla="*/ 17 h 17"/>
                <a:gd name="T98" fmla="*/ 5 w 5"/>
                <a:gd name="T99" fmla="*/ 17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1" name="Freeform 228"/>
            <p:cNvSpPr>
              <a:spLocks/>
            </p:cNvSpPr>
            <p:nvPr/>
          </p:nvSpPr>
          <p:spPr bwMode="auto">
            <a:xfrm>
              <a:off x="5540" y="3267"/>
              <a:ext cx="5" cy="17"/>
            </a:xfrm>
            <a:custGeom>
              <a:avLst/>
              <a:gdLst>
                <a:gd name="T0" fmla="*/ 0 w 5"/>
                <a:gd name="T1" fmla="*/ 0 h 17"/>
                <a:gd name="T2" fmla="*/ 0 w 5"/>
                <a:gd name="T3" fmla="*/ 0 h 17"/>
                <a:gd name="T4" fmla="*/ 0 w 5"/>
                <a:gd name="T5" fmla="*/ 0 h 17"/>
                <a:gd name="T6" fmla="*/ 0 w 5"/>
                <a:gd name="T7" fmla="*/ 0 h 17"/>
                <a:gd name="T8" fmla="*/ 0 w 5"/>
                <a:gd name="T9" fmla="*/ 0 h 17"/>
                <a:gd name="T10" fmla="*/ 0 w 5"/>
                <a:gd name="T11" fmla="*/ 0 h 17"/>
                <a:gd name="T12" fmla="*/ 0 w 5"/>
                <a:gd name="T13" fmla="*/ 0 h 17"/>
                <a:gd name="T14" fmla="*/ 0 w 5"/>
                <a:gd name="T15" fmla="*/ 0 h 17"/>
                <a:gd name="T16" fmla="*/ 0 w 5"/>
                <a:gd name="T17" fmla="*/ 0 h 17"/>
                <a:gd name="T18" fmla="*/ 0 w 5"/>
                <a:gd name="T19" fmla="*/ 0 h 17"/>
                <a:gd name="T20" fmla="*/ 0 w 5"/>
                <a:gd name="T21" fmla="*/ 0 h 17"/>
                <a:gd name="T22" fmla="*/ 0 w 5"/>
                <a:gd name="T23" fmla="*/ 0 h 17"/>
                <a:gd name="T24" fmla="*/ 0 w 5"/>
                <a:gd name="T25" fmla="*/ 0 h 17"/>
                <a:gd name="T26" fmla="*/ 0 w 5"/>
                <a:gd name="T27" fmla="*/ 6 h 17"/>
                <a:gd name="T28" fmla="*/ 5 w 5"/>
                <a:gd name="T29" fmla="*/ 6 h 17"/>
                <a:gd name="T30" fmla="*/ 5 w 5"/>
                <a:gd name="T31" fmla="*/ 6 h 17"/>
                <a:gd name="T32" fmla="*/ 5 w 5"/>
                <a:gd name="T33" fmla="*/ 6 h 17"/>
                <a:gd name="T34" fmla="*/ 5 w 5"/>
                <a:gd name="T35" fmla="*/ 6 h 17"/>
                <a:gd name="T36" fmla="*/ 5 w 5"/>
                <a:gd name="T37" fmla="*/ 6 h 17"/>
                <a:gd name="T38" fmla="*/ 5 w 5"/>
                <a:gd name="T39" fmla="*/ 6 h 17"/>
                <a:gd name="T40" fmla="*/ 5 w 5"/>
                <a:gd name="T41" fmla="*/ 6 h 17"/>
                <a:gd name="T42" fmla="*/ 5 w 5"/>
                <a:gd name="T43" fmla="*/ 6 h 17"/>
                <a:gd name="T44" fmla="*/ 5 w 5"/>
                <a:gd name="T45" fmla="*/ 6 h 17"/>
                <a:gd name="T46" fmla="*/ 5 w 5"/>
                <a:gd name="T47" fmla="*/ 6 h 17"/>
                <a:gd name="T48" fmla="*/ 5 w 5"/>
                <a:gd name="T49" fmla="*/ 6 h 17"/>
                <a:gd name="T50" fmla="*/ 5 w 5"/>
                <a:gd name="T51" fmla="*/ 6 h 17"/>
                <a:gd name="T52" fmla="*/ 5 w 5"/>
                <a:gd name="T53" fmla="*/ 6 h 17"/>
                <a:gd name="T54" fmla="*/ 5 w 5"/>
                <a:gd name="T55" fmla="*/ 6 h 17"/>
                <a:gd name="T56" fmla="*/ 5 w 5"/>
                <a:gd name="T57" fmla="*/ 6 h 17"/>
                <a:gd name="T58" fmla="*/ 5 w 5"/>
                <a:gd name="T59" fmla="*/ 6 h 17"/>
                <a:gd name="T60" fmla="*/ 5 w 5"/>
                <a:gd name="T61" fmla="*/ 6 h 17"/>
                <a:gd name="T62" fmla="*/ 5 w 5"/>
                <a:gd name="T63" fmla="*/ 11 h 17"/>
                <a:gd name="T64" fmla="*/ 5 w 5"/>
                <a:gd name="T65" fmla="*/ 11 h 17"/>
                <a:gd name="T66" fmla="*/ 5 w 5"/>
                <a:gd name="T67" fmla="*/ 11 h 17"/>
                <a:gd name="T68" fmla="*/ 5 w 5"/>
                <a:gd name="T69" fmla="*/ 11 h 17"/>
                <a:gd name="T70" fmla="*/ 5 w 5"/>
                <a:gd name="T71" fmla="*/ 11 h 17"/>
                <a:gd name="T72" fmla="*/ 5 w 5"/>
                <a:gd name="T73" fmla="*/ 11 h 17"/>
                <a:gd name="T74" fmla="*/ 5 w 5"/>
                <a:gd name="T75" fmla="*/ 11 h 17"/>
                <a:gd name="T76" fmla="*/ 5 w 5"/>
                <a:gd name="T77" fmla="*/ 11 h 17"/>
                <a:gd name="T78" fmla="*/ 5 w 5"/>
                <a:gd name="T79" fmla="*/ 11 h 17"/>
                <a:gd name="T80" fmla="*/ 5 w 5"/>
                <a:gd name="T81" fmla="*/ 11 h 17"/>
                <a:gd name="T82" fmla="*/ 5 w 5"/>
                <a:gd name="T83" fmla="*/ 11 h 17"/>
                <a:gd name="T84" fmla="*/ 5 w 5"/>
                <a:gd name="T85" fmla="*/ 11 h 17"/>
                <a:gd name="T86" fmla="*/ 5 w 5"/>
                <a:gd name="T87" fmla="*/ 11 h 17"/>
                <a:gd name="T88" fmla="*/ 5 w 5"/>
                <a:gd name="T89" fmla="*/ 11 h 17"/>
                <a:gd name="T90" fmla="*/ 5 w 5"/>
                <a:gd name="T91" fmla="*/ 11 h 17"/>
                <a:gd name="T92" fmla="*/ 5 w 5"/>
                <a:gd name="T93" fmla="*/ 11 h 17"/>
                <a:gd name="T94" fmla="*/ 5 w 5"/>
                <a:gd name="T95" fmla="*/ 11 h 17"/>
                <a:gd name="T96" fmla="*/ 5 w 5"/>
                <a:gd name="T97" fmla="*/ 11 h 17"/>
                <a:gd name="T98" fmla="*/ 5 w 5"/>
                <a:gd name="T99" fmla="*/ 11 h 17"/>
                <a:gd name="T100" fmla="*/ 5 w 5"/>
                <a:gd name="T101" fmla="*/ 17 h 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7"/>
                <a:gd name="T155" fmla="*/ 5 w 5"/>
                <a:gd name="T156" fmla="*/ 17 h 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7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1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2" name="Freeform 229"/>
            <p:cNvSpPr>
              <a:spLocks/>
            </p:cNvSpPr>
            <p:nvPr/>
          </p:nvSpPr>
          <p:spPr bwMode="auto">
            <a:xfrm>
              <a:off x="5545" y="3284"/>
              <a:ext cx="9" cy="12"/>
            </a:xfrm>
            <a:custGeom>
              <a:avLst/>
              <a:gdLst>
                <a:gd name="T0" fmla="*/ 0 w 9"/>
                <a:gd name="T1" fmla="*/ 0 h 12"/>
                <a:gd name="T2" fmla="*/ 0 w 9"/>
                <a:gd name="T3" fmla="*/ 0 h 12"/>
                <a:gd name="T4" fmla="*/ 0 w 9"/>
                <a:gd name="T5" fmla="*/ 0 h 12"/>
                <a:gd name="T6" fmla="*/ 0 w 9"/>
                <a:gd name="T7" fmla="*/ 0 h 12"/>
                <a:gd name="T8" fmla="*/ 4 w 9"/>
                <a:gd name="T9" fmla="*/ 0 h 12"/>
                <a:gd name="T10" fmla="*/ 4 w 9"/>
                <a:gd name="T11" fmla="*/ 0 h 12"/>
                <a:gd name="T12" fmla="*/ 4 w 9"/>
                <a:gd name="T13" fmla="*/ 0 h 12"/>
                <a:gd name="T14" fmla="*/ 4 w 9"/>
                <a:gd name="T15" fmla="*/ 0 h 12"/>
                <a:gd name="T16" fmla="*/ 4 w 9"/>
                <a:gd name="T17" fmla="*/ 0 h 12"/>
                <a:gd name="T18" fmla="*/ 4 w 9"/>
                <a:gd name="T19" fmla="*/ 0 h 12"/>
                <a:gd name="T20" fmla="*/ 4 w 9"/>
                <a:gd name="T21" fmla="*/ 0 h 12"/>
                <a:gd name="T22" fmla="*/ 4 w 9"/>
                <a:gd name="T23" fmla="*/ 0 h 12"/>
                <a:gd name="T24" fmla="*/ 4 w 9"/>
                <a:gd name="T25" fmla="*/ 0 h 12"/>
                <a:gd name="T26" fmla="*/ 4 w 9"/>
                <a:gd name="T27" fmla="*/ 0 h 12"/>
                <a:gd name="T28" fmla="*/ 4 w 9"/>
                <a:gd name="T29" fmla="*/ 0 h 12"/>
                <a:gd name="T30" fmla="*/ 4 w 9"/>
                <a:gd name="T31" fmla="*/ 0 h 12"/>
                <a:gd name="T32" fmla="*/ 4 w 9"/>
                <a:gd name="T33" fmla="*/ 0 h 12"/>
                <a:gd name="T34" fmla="*/ 4 w 9"/>
                <a:gd name="T35" fmla="*/ 0 h 12"/>
                <a:gd name="T36" fmla="*/ 4 w 9"/>
                <a:gd name="T37" fmla="*/ 0 h 12"/>
                <a:gd name="T38" fmla="*/ 4 w 9"/>
                <a:gd name="T39" fmla="*/ 0 h 12"/>
                <a:gd name="T40" fmla="*/ 4 w 9"/>
                <a:gd name="T41" fmla="*/ 6 h 12"/>
                <a:gd name="T42" fmla="*/ 4 w 9"/>
                <a:gd name="T43" fmla="*/ 6 h 12"/>
                <a:gd name="T44" fmla="*/ 4 w 9"/>
                <a:gd name="T45" fmla="*/ 6 h 12"/>
                <a:gd name="T46" fmla="*/ 4 w 9"/>
                <a:gd name="T47" fmla="*/ 6 h 12"/>
                <a:gd name="T48" fmla="*/ 4 w 9"/>
                <a:gd name="T49" fmla="*/ 6 h 12"/>
                <a:gd name="T50" fmla="*/ 4 w 9"/>
                <a:gd name="T51" fmla="*/ 6 h 12"/>
                <a:gd name="T52" fmla="*/ 4 w 9"/>
                <a:gd name="T53" fmla="*/ 6 h 12"/>
                <a:gd name="T54" fmla="*/ 4 w 9"/>
                <a:gd name="T55" fmla="*/ 6 h 12"/>
                <a:gd name="T56" fmla="*/ 4 w 9"/>
                <a:gd name="T57" fmla="*/ 6 h 12"/>
                <a:gd name="T58" fmla="*/ 4 w 9"/>
                <a:gd name="T59" fmla="*/ 6 h 12"/>
                <a:gd name="T60" fmla="*/ 4 w 9"/>
                <a:gd name="T61" fmla="*/ 6 h 12"/>
                <a:gd name="T62" fmla="*/ 4 w 9"/>
                <a:gd name="T63" fmla="*/ 6 h 12"/>
                <a:gd name="T64" fmla="*/ 4 w 9"/>
                <a:gd name="T65" fmla="*/ 6 h 12"/>
                <a:gd name="T66" fmla="*/ 4 w 9"/>
                <a:gd name="T67" fmla="*/ 6 h 12"/>
                <a:gd name="T68" fmla="*/ 4 w 9"/>
                <a:gd name="T69" fmla="*/ 6 h 12"/>
                <a:gd name="T70" fmla="*/ 4 w 9"/>
                <a:gd name="T71" fmla="*/ 6 h 12"/>
                <a:gd name="T72" fmla="*/ 4 w 9"/>
                <a:gd name="T73" fmla="*/ 6 h 12"/>
                <a:gd name="T74" fmla="*/ 4 w 9"/>
                <a:gd name="T75" fmla="*/ 6 h 12"/>
                <a:gd name="T76" fmla="*/ 4 w 9"/>
                <a:gd name="T77" fmla="*/ 6 h 12"/>
                <a:gd name="T78" fmla="*/ 4 w 9"/>
                <a:gd name="T79" fmla="*/ 6 h 12"/>
                <a:gd name="T80" fmla="*/ 4 w 9"/>
                <a:gd name="T81" fmla="*/ 6 h 12"/>
                <a:gd name="T82" fmla="*/ 4 w 9"/>
                <a:gd name="T83" fmla="*/ 6 h 12"/>
                <a:gd name="T84" fmla="*/ 4 w 9"/>
                <a:gd name="T85" fmla="*/ 12 h 12"/>
                <a:gd name="T86" fmla="*/ 4 w 9"/>
                <a:gd name="T87" fmla="*/ 12 h 12"/>
                <a:gd name="T88" fmla="*/ 4 w 9"/>
                <a:gd name="T89" fmla="*/ 12 h 12"/>
                <a:gd name="T90" fmla="*/ 9 w 9"/>
                <a:gd name="T91" fmla="*/ 12 h 12"/>
                <a:gd name="T92" fmla="*/ 9 w 9"/>
                <a:gd name="T93" fmla="*/ 12 h 12"/>
                <a:gd name="T94" fmla="*/ 9 w 9"/>
                <a:gd name="T95" fmla="*/ 12 h 12"/>
                <a:gd name="T96" fmla="*/ 9 w 9"/>
                <a:gd name="T97" fmla="*/ 12 h 12"/>
                <a:gd name="T98" fmla="*/ 9 w 9"/>
                <a:gd name="T99" fmla="*/ 12 h 12"/>
                <a:gd name="T100" fmla="*/ 9 w 9"/>
                <a:gd name="T101" fmla="*/ 12 h 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"/>
                <a:gd name="T154" fmla="*/ 0 h 12"/>
                <a:gd name="T155" fmla="*/ 9 w 9"/>
                <a:gd name="T156" fmla="*/ 12 h 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" h="12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12"/>
                  </a:lnTo>
                  <a:lnTo>
                    <a:pt x="9" y="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3" name="Freeform 230"/>
            <p:cNvSpPr>
              <a:spLocks/>
            </p:cNvSpPr>
            <p:nvPr/>
          </p:nvSpPr>
          <p:spPr bwMode="auto">
            <a:xfrm>
              <a:off x="5554" y="3296"/>
              <a:ext cx="5" cy="11"/>
            </a:xfrm>
            <a:custGeom>
              <a:avLst/>
              <a:gdLst>
                <a:gd name="T0" fmla="*/ 0 w 5"/>
                <a:gd name="T1" fmla="*/ 0 h 11"/>
                <a:gd name="T2" fmla="*/ 0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0 h 11"/>
                <a:gd name="T10" fmla="*/ 0 w 5"/>
                <a:gd name="T11" fmla="*/ 0 h 11"/>
                <a:gd name="T12" fmla="*/ 0 w 5"/>
                <a:gd name="T13" fmla="*/ 0 h 11"/>
                <a:gd name="T14" fmla="*/ 0 w 5"/>
                <a:gd name="T15" fmla="*/ 0 h 11"/>
                <a:gd name="T16" fmla="*/ 0 w 5"/>
                <a:gd name="T17" fmla="*/ 0 h 11"/>
                <a:gd name="T18" fmla="*/ 0 w 5"/>
                <a:gd name="T19" fmla="*/ 0 h 11"/>
                <a:gd name="T20" fmla="*/ 0 w 5"/>
                <a:gd name="T21" fmla="*/ 0 h 11"/>
                <a:gd name="T22" fmla="*/ 0 w 5"/>
                <a:gd name="T23" fmla="*/ 0 h 11"/>
                <a:gd name="T24" fmla="*/ 0 w 5"/>
                <a:gd name="T25" fmla="*/ 0 h 11"/>
                <a:gd name="T26" fmla="*/ 0 w 5"/>
                <a:gd name="T27" fmla="*/ 0 h 11"/>
                <a:gd name="T28" fmla="*/ 0 w 5"/>
                <a:gd name="T29" fmla="*/ 0 h 11"/>
                <a:gd name="T30" fmla="*/ 0 w 5"/>
                <a:gd name="T31" fmla="*/ 0 h 11"/>
                <a:gd name="T32" fmla="*/ 0 w 5"/>
                <a:gd name="T33" fmla="*/ 0 h 11"/>
                <a:gd name="T34" fmla="*/ 0 w 5"/>
                <a:gd name="T35" fmla="*/ 5 h 11"/>
                <a:gd name="T36" fmla="*/ 0 w 5"/>
                <a:gd name="T37" fmla="*/ 5 h 11"/>
                <a:gd name="T38" fmla="*/ 0 w 5"/>
                <a:gd name="T39" fmla="*/ 5 h 11"/>
                <a:gd name="T40" fmla="*/ 0 w 5"/>
                <a:gd name="T41" fmla="*/ 5 h 11"/>
                <a:gd name="T42" fmla="*/ 0 w 5"/>
                <a:gd name="T43" fmla="*/ 5 h 11"/>
                <a:gd name="T44" fmla="*/ 0 w 5"/>
                <a:gd name="T45" fmla="*/ 5 h 11"/>
                <a:gd name="T46" fmla="*/ 0 w 5"/>
                <a:gd name="T47" fmla="*/ 5 h 11"/>
                <a:gd name="T48" fmla="*/ 0 w 5"/>
                <a:gd name="T49" fmla="*/ 5 h 11"/>
                <a:gd name="T50" fmla="*/ 0 w 5"/>
                <a:gd name="T51" fmla="*/ 5 h 11"/>
                <a:gd name="T52" fmla="*/ 0 w 5"/>
                <a:gd name="T53" fmla="*/ 5 h 11"/>
                <a:gd name="T54" fmla="*/ 0 w 5"/>
                <a:gd name="T55" fmla="*/ 5 h 11"/>
                <a:gd name="T56" fmla="*/ 0 w 5"/>
                <a:gd name="T57" fmla="*/ 5 h 11"/>
                <a:gd name="T58" fmla="*/ 0 w 5"/>
                <a:gd name="T59" fmla="*/ 5 h 11"/>
                <a:gd name="T60" fmla="*/ 0 w 5"/>
                <a:gd name="T61" fmla="*/ 5 h 11"/>
                <a:gd name="T62" fmla="*/ 0 w 5"/>
                <a:gd name="T63" fmla="*/ 5 h 11"/>
                <a:gd name="T64" fmla="*/ 0 w 5"/>
                <a:gd name="T65" fmla="*/ 5 h 11"/>
                <a:gd name="T66" fmla="*/ 0 w 5"/>
                <a:gd name="T67" fmla="*/ 5 h 11"/>
                <a:gd name="T68" fmla="*/ 0 w 5"/>
                <a:gd name="T69" fmla="*/ 5 h 11"/>
                <a:gd name="T70" fmla="*/ 5 w 5"/>
                <a:gd name="T71" fmla="*/ 5 h 11"/>
                <a:gd name="T72" fmla="*/ 5 w 5"/>
                <a:gd name="T73" fmla="*/ 5 h 11"/>
                <a:gd name="T74" fmla="*/ 5 w 5"/>
                <a:gd name="T75" fmla="*/ 5 h 11"/>
                <a:gd name="T76" fmla="*/ 5 w 5"/>
                <a:gd name="T77" fmla="*/ 5 h 11"/>
                <a:gd name="T78" fmla="*/ 5 w 5"/>
                <a:gd name="T79" fmla="*/ 5 h 11"/>
                <a:gd name="T80" fmla="*/ 5 w 5"/>
                <a:gd name="T81" fmla="*/ 5 h 11"/>
                <a:gd name="T82" fmla="*/ 5 w 5"/>
                <a:gd name="T83" fmla="*/ 5 h 11"/>
                <a:gd name="T84" fmla="*/ 5 w 5"/>
                <a:gd name="T85" fmla="*/ 5 h 11"/>
                <a:gd name="T86" fmla="*/ 5 w 5"/>
                <a:gd name="T87" fmla="*/ 5 h 11"/>
                <a:gd name="T88" fmla="*/ 5 w 5"/>
                <a:gd name="T89" fmla="*/ 11 h 11"/>
                <a:gd name="T90" fmla="*/ 5 w 5"/>
                <a:gd name="T91" fmla="*/ 11 h 11"/>
                <a:gd name="T92" fmla="*/ 5 w 5"/>
                <a:gd name="T93" fmla="*/ 11 h 11"/>
                <a:gd name="T94" fmla="*/ 5 w 5"/>
                <a:gd name="T95" fmla="*/ 11 h 11"/>
                <a:gd name="T96" fmla="*/ 5 w 5"/>
                <a:gd name="T97" fmla="*/ 11 h 11"/>
                <a:gd name="T98" fmla="*/ 5 w 5"/>
                <a:gd name="T99" fmla="*/ 11 h 11"/>
                <a:gd name="T100" fmla="*/ 5 w 5"/>
                <a:gd name="T101" fmla="*/ 11 h 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"/>
                <a:gd name="T154" fmla="*/ 0 h 11"/>
                <a:gd name="T155" fmla="*/ 5 w 5"/>
                <a:gd name="T156" fmla="*/ 11 h 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" h="11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11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4" name="Freeform 231"/>
            <p:cNvSpPr>
              <a:spLocks/>
            </p:cNvSpPr>
            <p:nvPr/>
          </p:nvSpPr>
          <p:spPr bwMode="auto">
            <a:xfrm>
              <a:off x="5559" y="3307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0 h 6"/>
                <a:gd name="T4" fmla="*/ 0 w 5"/>
                <a:gd name="T5" fmla="*/ 0 h 6"/>
                <a:gd name="T6" fmla="*/ 0 w 5"/>
                <a:gd name="T7" fmla="*/ 0 h 6"/>
                <a:gd name="T8" fmla="*/ 0 w 5"/>
                <a:gd name="T9" fmla="*/ 0 h 6"/>
                <a:gd name="T10" fmla="*/ 0 w 5"/>
                <a:gd name="T11" fmla="*/ 0 h 6"/>
                <a:gd name="T12" fmla="*/ 0 w 5"/>
                <a:gd name="T13" fmla="*/ 0 h 6"/>
                <a:gd name="T14" fmla="*/ 0 w 5"/>
                <a:gd name="T15" fmla="*/ 0 h 6"/>
                <a:gd name="T16" fmla="*/ 0 w 5"/>
                <a:gd name="T17" fmla="*/ 0 h 6"/>
                <a:gd name="T18" fmla="*/ 0 w 5"/>
                <a:gd name="T19" fmla="*/ 0 h 6"/>
                <a:gd name="T20" fmla="*/ 0 w 5"/>
                <a:gd name="T21" fmla="*/ 0 h 6"/>
                <a:gd name="T22" fmla="*/ 0 w 5"/>
                <a:gd name="T23" fmla="*/ 0 h 6"/>
                <a:gd name="T24" fmla="*/ 0 w 5"/>
                <a:gd name="T25" fmla="*/ 0 h 6"/>
                <a:gd name="T26" fmla="*/ 0 w 5"/>
                <a:gd name="T27" fmla="*/ 0 h 6"/>
                <a:gd name="T28" fmla="*/ 0 w 5"/>
                <a:gd name="T29" fmla="*/ 0 h 6"/>
                <a:gd name="T30" fmla="*/ 0 w 5"/>
                <a:gd name="T31" fmla="*/ 0 h 6"/>
                <a:gd name="T32" fmla="*/ 0 w 5"/>
                <a:gd name="T33" fmla="*/ 0 h 6"/>
                <a:gd name="T34" fmla="*/ 0 w 5"/>
                <a:gd name="T35" fmla="*/ 0 h 6"/>
                <a:gd name="T36" fmla="*/ 0 w 5"/>
                <a:gd name="T37" fmla="*/ 0 h 6"/>
                <a:gd name="T38" fmla="*/ 0 w 5"/>
                <a:gd name="T39" fmla="*/ 0 h 6"/>
                <a:gd name="T40" fmla="*/ 0 w 5"/>
                <a:gd name="T41" fmla="*/ 0 h 6"/>
                <a:gd name="T42" fmla="*/ 0 w 5"/>
                <a:gd name="T43" fmla="*/ 0 h 6"/>
                <a:gd name="T44" fmla="*/ 0 w 5"/>
                <a:gd name="T45" fmla="*/ 0 h 6"/>
                <a:gd name="T46" fmla="*/ 0 w 5"/>
                <a:gd name="T47" fmla="*/ 0 h 6"/>
                <a:gd name="T48" fmla="*/ 0 w 5"/>
                <a:gd name="T49" fmla="*/ 0 h 6"/>
                <a:gd name="T50" fmla="*/ 5 w 5"/>
                <a:gd name="T51" fmla="*/ 0 h 6"/>
                <a:gd name="T52" fmla="*/ 5 w 5"/>
                <a:gd name="T53" fmla="*/ 6 h 6"/>
                <a:gd name="T54" fmla="*/ 5 w 5"/>
                <a:gd name="T55" fmla="*/ 6 h 6"/>
                <a:gd name="T56" fmla="*/ 5 w 5"/>
                <a:gd name="T57" fmla="*/ 6 h 6"/>
                <a:gd name="T58" fmla="*/ 5 w 5"/>
                <a:gd name="T59" fmla="*/ 6 h 6"/>
                <a:gd name="T60" fmla="*/ 5 w 5"/>
                <a:gd name="T61" fmla="*/ 6 h 6"/>
                <a:gd name="T62" fmla="*/ 5 w 5"/>
                <a:gd name="T63" fmla="*/ 6 h 6"/>
                <a:gd name="T64" fmla="*/ 5 w 5"/>
                <a:gd name="T65" fmla="*/ 6 h 6"/>
                <a:gd name="T66" fmla="*/ 5 w 5"/>
                <a:gd name="T67" fmla="*/ 6 h 6"/>
                <a:gd name="T68" fmla="*/ 5 w 5"/>
                <a:gd name="T69" fmla="*/ 6 h 6"/>
                <a:gd name="T70" fmla="*/ 5 w 5"/>
                <a:gd name="T71" fmla="*/ 6 h 6"/>
                <a:gd name="T72" fmla="*/ 5 w 5"/>
                <a:gd name="T73" fmla="*/ 6 h 6"/>
                <a:gd name="T74" fmla="*/ 5 w 5"/>
                <a:gd name="T75" fmla="*/ 6 h 6"/>
                <a:gd name="T76" fmla="*/ 5 w 5"/>
                <a:gd name="T77" fmla="*/ 6 h 6"/>
                <a:gd name="T78" fmla="*/ 5 w 5"/>
                <a:gd name="T79" fmla="*/ 6 h 6"/>
                <a:gd name="T80" fmla="*/ 5 w 5"/>
                <a:gd name="T81" fmla="*/ 6 h 6"/>
                <a:gd name="T82" fmla="*/ 5 w 5"/>
                <a:gd name="T83" fmla="*/ 6 h 6"/>
                <a:gd name="T84" fmla="*/ 5 w 5"/>
                <a:gd name="T85" fmla="*/ 6 h 6"/>
                <a:gd name="T86" fmla="*/ 5 w 5"/>
                <a:gd name="T87" fmla="*/ 6 h 6"/>
                <a:gd name="T88" fmla="*/ 5 w 5"/>
                <a:gd name="T89" fmla="*/ 6 h 6"/>
                <a:gd name="T90" fmla="*/ 5 w 5"/>
                <a:gd name="T91" fmla="*/ 6 h 6"/>
                <a:gd name="T92" fmla="*/ 5 w 5"/>
                <a:gd name="T93" fmla="*/ 6 h 6"/>
                <a:gd name="T94" fmla="*/ 5 w 5"/>
                <a:gd name="T95" fmla="*/ 6 h 6"/>
                <a:gd name="T96" fmla="*/ 5 w 5"/>
                <a:gd name="T97" fmla="*/ 6 h 6"/>
                <a:gd name="T98" fmla="*/ 5 w 5"/>
                <a:gd name="T99" fmla="*/ 6 h 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"/>
                <a:gd name="T151" fmla="*/ 0 h 6"/>
                <a:gd name="T152" fmla="*/ 5 w 5"/>
                <a:gd name="T153" fmla="*/ 6 h 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" h="6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5" name="Freeform 232"/>
            <p:cNvSpPr>
              <a:spLocks/>
            </p:cNvSpPr>
            <p:nvPr/>
          </p:nvSpPr>
          <p:spPr bwMode="auto">
            <a:xfrm>
              <a:off x="5564" y="3313"/>
              <a:ext cx="4" cy="5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0 h 5"/>
                <a:gd name="T6" fmla="*/ 0 w 4"/>
                <a:gd name="T7" fmla="*/ 0 h 5"/>
                <a:gd name="T8" fmla="*/ 0 w 4"/>
                <a:gd name="T9" fmla="*/ 0 h 5"/>
                <a:gd name="T10" fmla="*/ 0 w 4"/>
                <a:gd name="T11" fmla="*/ 0 h 5"/>
                <a:gd name="T12" fmla="*/ 0 w 4"/>
                <a:gd name="T13" fmla="*/ 0 h 5"/>
                <a:gd name="T14" fmla="*/ 0 w 4"/>
                <a:gd name="T15" fmla="*/ 0 h 5"/>
                <a:gd name="T16" fmla="*/ 0 w 4"/>
                <a:gd name="T17" fmla="*/ 0 h 5"/>
                <a:gd name="T18" fmla="*/ 0 w 4"/>
                <a:gd name="T19" fmla="*/ 0 h 5"/>
                <a:gd name="T20" fmla="*/ 0 w 4"/>
                <a:gd name="T21" fmla="*/ 0 h 5"/>
                <a:gd name="T22" fmla="*/ 0 w 4"/>
                <a:gd name="T23" fmla="*/ 0 h 5"/>
                <a:gd name="T24" fmla="*/ 0 w 4"/>
                <a:gd name="T25" fmla="*/ 0 h 5"/>
                <a:gd name="T26" fmla="*/ 0 w 4"/>
                <a:gd name="T27" fmla="*/ 0 h 5"/>
                <a:gd name="T28" fmla="*/ 0 w 4"/>
                <a:gd name="T29" fmla="*/ 0 h 5"/>
                <a:gd name="T30" fmla="*/ 0 w 4"/>
                <a:gd name="T31" fmla="*/ 0 h 5"/>
                <a:gd name="T32" fmla="*/ 4 w 4"/>
                <a:gd name="T33" fmla="*/ 0 h 5"/>
                <a:gd name="T34" fmla="*/ 4 w 4"/>
                <a:gd name="T35" fmla="*/ 0 h 5"/>
                <a:gd name="T36" fmla="*/ 4 w 4"/>
                <a:gd name="T37" fmla="*/ 0 h 5"/>
                <a:gd name="T38" fmla="*/ 4 w 4"/>
                <a:gd name="T39" fmla="*/ 0 h 5"/>
                <a:gd name="T40" fmla="*/ 4 w 4"/>
                <a:gd name="T41" fmla="*/ 0 h 5"/>
                <a:gd name="T42" fmla="*/ 4 w 4"/>
                <a:gd name="T43" fmla="*/ 0 h 5"/>
                <a:gd name="T44" fmla="*/ 4 w 4"/>
                <a:gd name="T45" fmla="*/ 5 h 5"/>
                <a:gd name="T46" fmla="*/ 4 w 4"/>
                <a:gd name="T47" fmla="*/ 5 h 5"/>
                <a:gd name="T48" fmla="*/ 4 w 4"/>
                <a:gd name="T49" fmla="*/ 5 h 5"/>
                <a:gd name="T50" fmla="*/ 4 w 4"/>
                <a:gd name="T51" fmla="*/ 5 h 5"/>
                <a:gd name="T52" fmla="*/ 4 w 4"/>
                <a:gd name="T53" fmla="*/ 5 h 5"/>
                <a:gd name="T54" fmla="*/ 4 w 4"/>
                <a:gd name="T55" fmla="*/ 5 h 5"/>
                <a:gd name="T56" fmla="*/ 4 w 4"/>
                <a:gd name="T57" fmla="*/ 5 h 5"/>
                <a:gd name="T58" fmla="*/ 4 w 4"/>
                <a:gd name="T59" fmla="*/ 5 h 5"/>
                <a:gd name="T60" fmla="*/ 4 w 4"/>
                <a:gd name="T61" fmla="*/ 5 h 5"/>
                <a:gd name="T62" fmla="*/ 4 w 4"/>
                <a:gd name="T63" fmla="*/ 5 h 5"/>
                <a:gd name="T64" fmla="*/ 4 w 4"/>
                <a:gd name="T65" fmla="*/ 5 h 5"/>
                <a:gd name="T66" fmla="*/ 4 w 4"/>
                <a:gd name="T67" fmla="*/ 5 h 5"/>
                <a:gd name="T68" fmla="*/ 4 w 4"/>
                <a:gd name="T69" fmla="*/ 5 h 5"/>
                <a:gd name="T70" fmla="*/ 4 w 4"/>
                <a:gd name="T71" fmla="*/ 5 h 5"/>
                <a:gd name="T72" fmla="*/ 4 w 4"/>
                <a:gd name="T73" fmla="*/ 5 h 5"/>
                <a:gd name="T74" fmla="*/ 4 w 4"/>
                <a:gd name="T75" fmla="*/ 5 h 5"/>
                <a:gd name="T76" fmla="*/ 4 w 4"/>
                <a:gd name="T77" fmla="*/ 5 h 5"/>
                <a:gd name="T78" fmla="*/ 4 w 4"/>
                <a:gd name="T79" fmla="*/ 5 h 5"/>
                <a:gd name="T80" fmla="*/ 4 w 4"/>
                <a:gd name="T81" fmla="*/ 5 h 5"/>
                <a:gd name="T82" fmla="*/ 4 w 4"/>
                <a:gd name="T83" fmla="*/ 5 h 5"/>
                <a:gd name="T84" fmla="*/ 4 w 4"/>
                <a:gd name="T85" fmla="*/ 5 h 5"/>
                <a:gd name="T86" fmla="*/ 4 w 4"/>
                <a:gd name="T87" fmla="*/ 5 h 5"/>
                <a:gd name="T88" fmla="*/ 4 w 4"/>
                <a:gd name="T89" fmla="*/ 5 h 5"/>
                <a:gd name="T90" fmla="*/ 4 w 4"/>
                <a:gd name="T91" fmla="*/ 5 h 5"/>
                <a:gd name="T92" fmla="*/ 4 w 4"/>
                <a:gd name="T93" fmla="*/ 5 h 5"/>
                <a:gd name="T94" fmla="*/ 4 w 4"/>
                <a:gd name="T95" fmla="*/ 5 h 5"/>
                <a:gd name="T96" fmla="*/ 4 w 4"/>
                <a:gd name="T97" fmla="*/ 5 h 5"/>
                <a:gd name="T98" fmla="*/ 4 w 4"/>
                <a:gd name="T99" fmla="*/ 5 h 5"/>
                <a:gd name="T100" fmla="*/ 4 w 4"/>
                <a:gd name="T101" fmla="*/ 5 h 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"/>
                <a:gd name="T154" fmla="*/ 0 h 5"/>
                <a:gd name="T155" fmla="*/ 4 w 4"/>
                <a:gd name="T156" fmla="*/ 5 h 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6" name="Freeform 233"/>
            <p:cNvSpPr>
              <a:spLocks/>
            </p:cNvSpPr>
            <p:nvPr/>
          </p:nvSpPr>
          <p:spPr bwMode="auto">
            <a:xfrm>
              <a:off x="5568" y="3318"/>
              <a:ext cx="10" cy="1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0 w 10"/>
                <a:gd name="T5" fmla="*/ 0 h 1"/>
                <a:gd name="T6" fmla="*/ 0 w 10"/>
                <a:gd name="T7" fmla="*/ 0 h 1"/>
                <a:gd name="T8" fmla="*/ 0 w 10"/>
                <a:gd name="T9" fmla="*/ 0 h 1"/>
                <a:gd name="T10" fmla="*/ 0 w 10"/>
                <a:gd name="T11" fmla="*/ 0 h 1"/>
                <a:gd name="T12" fmla="*/ 5 w 10"/>
                <a:gd name="T13" fmla="*/ 0 h 1"/>
                <a:gd name="T14" fmla="*/ 5 w 10"/>
                <a:gd name="T15" fmla="*/ 0 h 1"/>
                <a:gd name="T16" fmla="*/ 5 w 10"/>
                <a:gd name="T17" fmla="*/ 0 h 1"/>
                <a:gd name="T18" fmla="*/ 5 w 10"/>
                <a:gd name="T19" fmla="*/ 0 h 1"/>
                <a:gd name="T20" fmla="*/ 5 w 10"/>
                <a:gd name="T21" fmla="*/ 0 h 1"/>
                <a:gd name="T22" fmla="*/ 5 w 10"/>
                <a:gd name="T23" fmla="*/ 0 h 1"/>
                <a:gd name="T24" fmla="*/ 5 w 10"/>
                <a:gd name="T25" fmla="*/ 0 h 1"/>
                <a:gd name="T26" fmla="*/ 5 w 10"/>
                <a:gd name="T27" fmla="*/ 0 h 1"/>
                <a:gd name="T28" fmla="*/ 5 w 10"/>
                <a:gd name="T29" fmla="*/ 0 h 1"/>
                <a:gd name="T30" fmla="*/ 5 w 10"/>
                <a:gd name="T31" fmla="*/ 0 h 1"/>
                <a:gd name="T32" fmla="*/ 5 w 10"/>
                <a:gd name="T33" fmla="*/ 0 h 1"/>
                <a:gd name="T34" fmla="*/ 5 w 10"/>
                <a:gd name="T35" fmla="*/ 0 h 1"/>
                <a:gd name="T36" fmla="*/ 5 w 10"/>
                <a:gd name="T37" fmla="*/ 0 h 1"/>
                <a:gd name="T38" fmla="*/ 5 w 10"/>
                <a:gd name="T39" fmla="*/ 0 h 1"/>
                <a:gd name="T40" fmla="*/ 5 w 10"/>
                <a:gd name="T41" fmla="*/ 0 h 1"/>
                <a:gd name="T42" fmla="*/ 5 w 10"/>
                <a:gd name="T43" fmla="*/ 0 h 1"/>
                <a:gd name="T44" fmla="*/ 5 w 10"/>
                <a:gd name="T45" fmla="*/ 0 h 1"/>
                <a:gd name="T46" fmla="*/ 5 w 10"/>
                <a:gd name="T47" fmla="*/ 0 h 1"/>
                <a:gd name="T48" fmla="*/ 5 w 10"/>
                <a:gd name="T49" fmla="*/ 0 h 1"/>
                <a:gd name="T50" fmla="*/ 5 w 10"/>
                <a:gd name="T51" fmla="*/ 0 h 1"/>
                <a:gd name="T52" fmla="*/ 5 w 10"/>
                <a:gd name="T53" fmla="*/ 0 h 1"/>
                <a:gd name="T54" fmla="*/ 5 w 10"/>
                <a:gd name="T55" fmla="*/ 0 h 1"/>
                <a:gd name="T56" fmla="*/ 5 w 10"/>
                <a:gd name="T57" fmla="*/ 0 h 1"/>
                <a:gd name="T58" fmla="*/ 5 w 10"/>
                <a:gd name="T59" fmla="*/ 0 h 1"/>
                <a:gd name="T60" fmla="*/ 5 w 10"/>
                <a:gd name="T61" fmla="*/ 0 h 1"/>
                <a:gd name="T62" fmla="*/ 5 w 10"/>
                <a:gd name="T63" fmla="*/ 0 h 1"/>
                <a:gd name="T64" fmla="*/ 5 w 10"/>
                <a:gd name="T65" fmla="*/ 0 h 1"/>
                <a:gd name="T66" fmla="*/ 5 w 10"/>
                <a:gd name="T67" fmla="*/ 0 h 1"/>
                <a:gd name="T68" fmla="*/ 5 w 10"/>
                <a:gd name="T69" fmla="*/ 0 h 1"/>
                <a:gd name="T70" fmla="*/ 5 w 10"/>
                <a:gd name="T71" fmla="*/ 0 h 1"/>
                <a:gd name="T72" fmla="*/ 5 w 10"/>
                <a:gd name="T73" fmla="*/ 0 h 1"/>
                <a:gd name="T74" fmla="*/ 5 w 10"/>
                <a:gd name="T75" fmla="*/ 0 h 1"/>
                <a:gd name="T76" fmla="*/ 5 w 10"/>
                <a:gd name="T77" fmla="*/ 0 h 1"/>
                <a:gd name="T78" fmla="*/ 5 w 10"/>
                <a:gd name="T79" fmla="*/ 0 h 1"/>
                <a:gd name="T80" fmla="*/ 5 w 10"/>
                <a:gd name="T81" fmla="*/ 0 h 1"/>
                <a:gd name="T82" fmla="*/ 5 w 10"/>
                <a:gd name="T83" fmla="*/ 0 h 1"/>
                <a:gd name="T84" fmla="*/ 5 w 10"/>
                <a:gd name="T85" fmla="*/ 0 h 1"/>
                <a:gd name="T86" fmla="*/ 5 w 10"/>
                <a:gd name="T87" fmla="*/ 0 h 1"/>
                <a:gd name="T88" fmla="*/ 5 w 10"/>
                <a:gd name="T89" fmla="*/ 0 h 1"/>
                <a:gd name="T90" fmla="*/ 5 w 10"/>
                <a:gd name="T91" fmla="*/ 0 h 1"/>
                <a:gd name="T92" fmla="*/ 10 w 10"/>
                <a:gd name="T93" fmla="*/ 0 h 1"/>
                <a:gd name="T94" fmla="*/ 10 w 10"/>
                <a:gd name="T95" fmla="*/ 0 h 1"/>
                <a:gd name="T96" fmla="*/ 10 w 10"/>
                <a:gd name="T97" fmla="*/ 0 h 1"/>
                <a:gd name="T98" fmla="*/ 10 w 10"/>
                <a:gd name="T99" fmla="*/ 0 h 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"/>
                <a:gd name="T151" fmla="*/ 0 h 1"/>
                <a:gd name="T152" fmla="*/ 10 w 10"/>
                <a:gd name="T153" fmla="*/ 1 h 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7" name="Freeform 234"/>
            <p:cNvSpPr>
              <a:spLocks/>
            </p:cNvSpPr>
            <p:nvPr/>
          </p:nvSpPr>
          <p:spPr bwMode="auto">
            <a:xfrm>
              <a:off x="5578" y="3318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w 1"/>
                <a:gd name="T15" fmla="*/ 0 h 1"/>
                <a:gd name="T16" fmla="*/ 0 w 1"/>
                <a:gd name="T17" fmla="*/ 0 h 1"/>
                <a:gd name="T18" fmla="*/ 0 w 1"/>
                <a:gd name="T19" fmla="*/ 0 h 1"/>
                <a:gd name="T20" fmla="*/ 0 w 1"/>
                <a:gd name="T21" fmla="*/ 0 h 1"/>
                <a:gd name="T22" fmla="*/ 0 w 1"/>
                <a:gd name="T23" fmla="*/ 0 h 1"/>
                <a:gd name="T24" fmla="*/ 0 w 1"/>
                <a:gd name="T25" fmla="*/ 0 h 1"/>
                <a:gd name="T26" fmla="*/ 0 w 1"/>
                <a:gd name="T27" fmla="*/ 0 h 1"/>
                <a:gd name="T28" fmla="*/ 0 w 1"/>
                <a:gd name="T29" fmla="*/ 0 h 1"/>
                <a:gd name="T30" fmla="*/ 0 w 1"/>
                <a:gd name="T31" fmla="*/ 0 h 1"/>
                <a:gd name="T32" fmla="*/ 0 w 1"/>
                <a:gd name="T33" fmla="*/ 0 h 1"/>
                <a:gd name="T34" fmla="*/ 0 w 1"/>
                <a:gd name="T35" fmla="*/ 0 h 1"/>
                <a:gd name="T36" fmla="*/ 0 w 1"/>
                <a:gd name="T37" fmla="*/ 0 h 1"/>
                <a:gd name="T38" fmla="*/ 0 w 1"/>
                <a:gd name="T39" fmla="*/ 0 h 1"/>
                <a:gd name="T40" fmla="*/ 0 w 1"/>
                <a:gd name="T41" fmla="*/ 0 h 1"/>
                <a:gd name="T42" fmla="*/ 0 w 1"/>
                <a:gd name="T43" fmla="*/ 0 h 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"/>
                <a:gd name="T67" fmla="*/ 0 h 1"/>
                <a:gd name="T68" fmla="*/ 1 w 1"/>
                <a:gd name="T69" fmla="*/ 1 h 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18" name="Line 235"/>
            <p:cNvSpPr>
              <a:spLocks noChangeShapeType="1"/>
            </p:cNvSpPr>
            <p:nvPr/>
          </p:nvSpPr>
          <p:spPr bwMode="auto">
            <a:xfrm>
              <a:off x="4272" y="3312"/>
              <a:ext cx="148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19" name="Line 236"/>
            <p:cNvSpPr>
              <a:spLocks noChangeShapeType="1"/>
            </p:cNvSpPr>
            <p:nvPr/>
          </p:nvSpPr>
          <p:spPr bwMode="auto">
            <a:xfrm flipV="1">
              <a:off x="4368" y="2688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720" name="Object 237"/>
            <p:cNvGraphicFramePr>
              <a:graphicFrameLocks noChangeAspect="1"/>
            </p:cNvGraphicFramePr>
            <p:nvPr/>
          </p:nvGraphicFramePr>
          <p:xfrm>
            <a:off x="4400" y="2552"/>
            <a:ext cx="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4" name="Equation" r:id="rId13" imgW="152268" imgH="215713" progId="Equation.DSMT4">
                    <p:embed/>
                  </p:oleObj>
                </mc:Choice>
                <mc:Fallback>
                  <p:oleObj name="Equation" r:id="rId13" imgW="152268" imgH="215713" progId="Equation.DSMT4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0" y="2552"/>
                          <a:ext cx="1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21" name="Object 238"/>
            <p:cNvGraphicFramePr>
              <a:graphicFrameLocks noChangeAspect="1"/>
            </p:cNvGraphicFramePr>
            <p:nvPr/>
          </p:nvGraphicFramePr>
          <p:xfrm>
            <a:off x="5448" y="3320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5" name="Equation" r:id="rId15" imgW="190335" imgH="215713" progId="Equation.DSMT4">
                    <p:embed/>
                  </p:oleObj>
                </mc:Choice>
                <mc:Fallback>
                  <p:oleObj name="Equation" r:id="rId15" imgW="190335" imgH="215713" progId="Equation.DSMT4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3320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22" name="Object 239"/>
            <p:cNvGraphicFramePr>
              <a:graphicFrameLocks noChangeAspect="1"/>
            </p:cNvGraphicFramePr>
            <p:nvPr/>
          </p:nvGraphicFramePr>
          <p:xfrm>
            <a:off x="5636" y="3050"/>
            <a:ext cx="1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6" name="Equation" r:id="rId17" imgW="114201" imgH="203024" progId="Equation.DSMT4">
                    <p:embed/>
                  </p:oleObj>
                </mc:Choice>
                <mc:Fallback>
                  <p:oleObj name="Equation" r:id="rId17" imgW="114201" imgH="203024" progId="Equation.DSMT4">
                    <p:embed/>
                    <p:pic>
                      <p:nvPicPr>
                        <p:cNvPr id="0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6" y="3050"/>
                          <a:ext cx="1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23" name="Line 240"/>
            <p:cNvSpPr>
              <a:spLocks noChangeShapeType="1"/>
            </p:cNvSpPr>
            <p:nvPr/>
          </p:nvSpPr>
          <p:spPr bwMode="auto">
            <a:xfrm>
              <a:off x="4416" y="2928"/>
              <a:ext cx="1008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724" name="Object 241"/>
            <p:cNvGraphicFramePr>
              <a:graphicFrameLocks noChangeAspect="1"/>
            </p:cNvGraphicFramePr>
            <p:nvPr/>
          </p:nvGraphicFramePr>
          <p:xfrm>
            <a:off x="4131" y="2716"/>
            <a:ext cx="19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7" name="Equation" r:id="rId19" imgW="295255" imgH="676350" progId="Equation.DSMT4">
                    <p:embed/>
                  </p:oleObj>
                </mc:Choice>
                <mc:Fallback>
                  <p:oleObj name="Equation" r:id="rId19" imgW="295255" imgH="676350" progId="Equation.DSMT4">
                    <p:embed/>
                    <p:pic>
                      <p:nvPicPr>
                        <p:cNvPr id="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2716"/>
                          <a:ext cx="19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25" name="Object 242"/>
            <p:cNvGraphicFramePr>
              <a:graphicFrameLocks noChangeAspect="1"/>
            </p:cNvGraphicFramePr>
            <p:nvPr/>
          </p:nvGraphicFramePr>
          <p:xfrm>
            <a:off x="4606" y="3406"/>
            <a:ext cx="14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8" name="Equation" r:id="rId21" imgW="330057" imgH="672808" progId="Equation.DSMT4">
                    <p:embed/>
                  </p:oleObj>
                </mc:Choice>
                <mc:Fallback>
                  <p:oleObj name="Equation" r:id="rId21" imgW="330057" imgH="672808" progId="Equation.DSMT4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3406"/>
                          <a:ext cx="14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26" name="Object 243"/>
            <p:cNvGraphicFramePr>
              <a:graphicFrameLocks noChangeAspect="1"/>
            </p:cNvGraphicFramePr>
            <p:nvPr/>
          </p:nvGraphicFramePr>
          <p:xfrm>
            <a:off x="4306" y="3285"/>
            <a:ext cx="16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39" name="Equation" r:id="rId23" imgW="152334" imgH="228501" progId="Equation.DSMT4">
                    <p:embed/>
                  </p:oleObj>
                </mc:Choice>
                <mc:Fallback>
                  <p:oleObj name="Equation" r:id="rId23" imgW="152334" imgH="228501" progId="Equation.DSMT4">
                    <p:embed/>
                    <p:pic>
                      <p:nvPicPr>
                        <p:cNvPr id="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3285"/>
                          <a:ext cx="16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4"/>
          <p:cNvGrpSpPr>
            <a:grpSpLocks/>
          </p:cNvGrpSpPr>
          <p:nvPr/>
        </p:nvGrpSpPr>
        <p:grpSpPr bwMode="auto">
          <a:xfrm>
            <a:off x="4202113" y="1493838"/>
            <a:ext cx="4495800" cy="1720850"/>
            <a:chOff x="2832" y="840"/>
            <a:chExt cx="2832" cy="1084"/>
          </a:xfrm>
        </p:grpSpPr>
        <p:grpSp>
          <p:nvGrpSpPr>
            <p:cNvPr id="19474" name="Group 245"/>
            <p:cNvGrpSpPr>
              <a:grpSpLocks/>
            </p:cNvGrpSpPr>
            <p:nvPr/>
          </p:nvGrpSpPr>
          <p:grpSpPr bwMode="auto">
            <a:xfrm>
              <a:off x="3840" y="1296"/>
              <a:ext cx="240" cy="259"/>
              <a:chOff x="3408" y="2880"/>
              <a:chExt cx="240" cy="259"/>
            </a:xfrm>
          </p:grpSpPr>
          <p:sp>
            <p:nvSpPr>
              <p:cNvPr id="19511" name="Line 246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0" cy="25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2" name="Line 247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0" cy="259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5" name="Group 248"/>
            <p:cNvGrpSpPr>
              <a:grpSpLocks/>
            </p:cNvGrpSpPr>
            <p:nvPr/>
          </p:nvGrpSpPr>
          <p:grpSpPr bwMode="auto">
            <a:xfrm>
              <a:off x="4560" y="1344"/>
              <a:ext cx="314" cy="173"/>
              <a:chOff x="2784" y="3984"/>
              <a:chExt cx="314" cy="173"/>
            </a:xfrm>
          </p:grpSpPr>
          <p:sp>
            <p:nvSpPr>
              <p:cNvPr id="19509" name="Line 249"/>
              <p:cNvSpPr>
                <a:spLocks noChangeShapeType="1"/>
              </p:cNvSpPr>
              <p:nvPr/>
            </p:nvSpPr>
            <p:spPr bwMode="auto">
              <a:xfrm flipH="1">
                <a:off x="2784" y="3984"/>
                <a:ext cx="121" cy="17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0" name="Line 250"/>
              <p:cNvSpPr>
                <a:spLocks noChangeShapeType="1"/>
              </p:cNvSpPr>
              <p:nvPr/>
            </p:nvSpPr>
            <p:spPr bwMode="auto">
              <a:xfrm flipH="1">
                <a:off x="2976" y="3984"/>
                <a:ext cx="122" cy="173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9476" name="Object 251"/>
            <p:cNvGraphicFramePr>
              <a:graphicFrameLocks noChangeAspect="1"/>
            </p:cNvGraphicFramePr>
            <p:nvPr/>
          </p:nvGraphicFramePr>
          <p:xfrm>
            <a:off x="3840" y="1527"/>
            <a:ext cx="21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0" name="Equation" r:id="rId25" imgW="165028" imgH="228501" progId="Equation.DSMT4">
                    <p:embed/>
                  </p:oleObj>
                </mc:Choice>
                <mc:Fallback>
                  <p:oleObj name="Equation" r:id="rId25" imgW="165028" imgH="228501" progId="Equation.DSMT4">
                    <p:embed/>
                    <p:pic>
                      <p:nvPicPr>
                        <p:cNvPr id="0" name="Object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27"/>
                          <a:ext cx="21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52"/>
            <p:cNvGraphicFramePr>
              <a:graphicFrameLocks noChangeAspect="1"/>
            </p:cNvGraphicFramePr>
            <p:nvPr/>
          </p:nvGraphicFramePr>
          <p:xfrm>
            <a:off x="4608" y="1527"/>
            <a:ext cx="23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1" name="Equation" r:id="rId27" imgW="177646" imgH="228402" progId="Equation.DSMT4">
                    <p:embed/>
                  </p:oleObj>
                </mc:Choice>
                <mc:Fallback>
                  <p:oleObj name="Equation" r:id="rId27" imgW="177646" imgH="228402" progId="Equation.DSMT4">
                    <p:embed/>
                    <p:pic>
                      <p:nvPicPr>
                        <p:cNvPr id="0" name="Object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27"/>
                          <a:ext cx="23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8" name="Group 253"/>
            <p:cNvGrpSpPr>
              <a:grpSpLocks/>
            </p:cNvGrpSpPr>
            <p:nvPr/>
          </p:nvGrpSpPr>
          <p:grpSpPr bwMode="auto">
            <a:xfrm>
              <a:off x="5232" y="1344"/>
              <a:ext cx="347" cy="173"/>
              <a:chOff x="4416" y="3888"/>
              <a:chExt cx="347" cy="173"/>
            </a:xfrm>
          </p:grpSpPr>
          <p:sp>
            <p:nvSpPr>
              <p:cNvPr id="19507" name="Line 254"/>
              <p:cNvSpPr>
                <a:spLocks noChangeShapeType="1"/>
              </p:cNvSpPr>
              <p:nvPr/>
            </p:nvSpPr>
            <p:spPr bwMode="auto">
              <a:xfrm>
                <a:off x="4416" y="3888"/>
                <a:ext cx="203" cy="17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8" name="Line 255"/>
              <p:cNvSpPr>
                <a:spLocks noChangeShapeType="1"/>
              </p:cNvSpPr>
              <p:nvPr/>
            </p:nvSpPr>
            <p:spPr bwMode="auto">
              <a:xfrm>
                <a:off x="4560" y="3888"/>
                <a:ext cx="203" cy="173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9" name="Group 256"/>
            <p:cNvGrpSpPr>
              <a:grpSpLocks/>
            </p:cNvGrpSpPr>
            <p:nvPr/>
          </p:nvGrpSpPr>
          <p:grpSpPr bwMode="auto">
            <a:xfrm>
              <a:off x="4936" y="1176"/>
              <a:ext cx="283" cy="517"/>
              <a:chOff x="1680" y="3408"/>
              <a:chExt cx="336" cy="576"/>
            </a:xfrm>
          </p:grpSpPr>
          <p:sp>
            <p:nvSpPr>
              <p:cNvPr id="19505" name="Oval 257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6" name="Oval 258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19480" name="Group 259"/>
            <p:cNvGrpSpPr>
              <a:grpSpLocks/>
            </p:cNvGrpSpPr>
            <p:nvPr/>
          </p:nvGrpSpPr>
          <p:grpSpPr bwMode="auto">
            <a:xfrm>
              <a:off x="4208" y="1176"/>
              <a:ext cx="283" cy="517"/>
              <a:chOff x="1680" y="3408"/>
              <a:chExt cx="336" cy="576"/>
            </a:xfrm>
          </p:grpSpPr>
          <p:sp>
            <p:nvSpPr>
              <p:cNvPr id="19503" name="Oval 260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4" name="Oval 261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81" name="Line 262"/>
            <p:cNvSpPr>
              <a:spLocks noChangeShapeType="1"/>
            </p:cNvSpPr>
            <p:nvPr/>
          </p:nvSpPr>
          <p:spPr bwMode="auto">
            <a:xfrm>
              <a:off x="3682" y="1435"/>
              <a:ext cx="647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63"/>
            <p:cNvSpPr>
              <a:spLocks noChangeShapeType="1"/>
            </p:cNvSpPr>
            <p:nvPr/>
          </p:nvSpPr>
          <p:spPr bwMode="auto">
            <a:xfrm>
              <a:off x="4491" y="1435"/>
              <a:ext cx="566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64"/>
            <p:cNvSpPr>
              <a:spLocks noChangeShapeType="1"/>
            </p:cNvSpPr>
            <p:nvPr/>
          </p:nvSpPr>
          <p:spPr bwMode="auto">
            <a:xfrm>
              <a:off x="4329" y="1003"/>
              <a:ext cx="0" cy="82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265"/>
            <p:cNvSpPr>
              <a:spLocks noChangeShapeType="1"/>
            </p:cNvSpPr>
            <p:nvPr/>
          </p:nvSpPr>
          <p:spPr bwMode="auto">
            <a:xfrm flipH="1">
              <a:off x="4127" y="1133"/>
              <a:ext cx="404" cy="604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Arc 266"/>
            <p:cNvSpPr>
              <a:spLocks/>
            </p:cNvSpPr>
            <p:nvPr/>
          </p:nvSpPr>
          <p:spPr bwMode="auto">
            <a:xfrm>
              <a:off x="4329" y="1134"/>
              <a:ext cx="158" cy="302"/>
            </a:xfrm>
            <a:custGeom>
              <a:avLst/>
              <a:gdLst>
                <a:gd name="T0" fmla="*/ 0 w 14044"/>
                <a:gd name="T1" fmla="*/ 0 h 21591"/>
                <a:gd name="T2" fmla="*/ 0 w 14044"/>
                <a:gd name="T3" fmla="*/ 0 h 21591"/>
                <a:gd name="T4" fmla="*/ 0 w 14044"/>
                <a:gd name="T5" fmla="*/ 0 h 21591"/>
                <a:gd name="T6" fmla="*/ 0 60000 65536"/>
                <a:gd name="T7" fmla="*/ 0 60000 65536"/>
                <a:gd name="T8" fmla="*/ 0 60000 65536"/>
                <a:gd name="T9" fmla="*/ 0 w 14044"/>
                <a:gd name="T10" fmla="*/ 0 h 21591"/>
                <a:gd name="T11" fmla="*/ 14044 w 14044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44" h="21591" fill="none" extrusionOk="0">
                  <a:moveTo>
                    <a:pt x="614" y="-1"/>
                  </a:moveTo>
                  <a:cubicBezTo>
                    <a:pt x="5551" y="140"/>
                    <a:pt x="10290" y="1968"/>
                    <a:pt x="14043" y="5179"/>
                  </a:cubicBezTo>
                </a:path>
                <a:path w="14044" h="21591" stroke="0" extrusionOk="0">
                  <a:moveTo>
                    <a:pt x="614" y="-1"/>
                  </a:moveTo>
                  <a:cubicBezTo>
                    <a:pt x="5551" y="140"/>
                    <a:pt x="10290" y="1968"/>
                    <a:pt x="14043" y="5179"/>
                  </a:cubicBezTo>
                  <a:lnTo>
                    <a:pt x="0" y="21591"/>
                  </a:lnTo>
                  <a:lnTo>
                    <a:pt x="614" y="-1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86" name="Group 267"/>
            <p:cNvGrpSpPr>
              <a:grpSpLocks/>
            </p:cNvGrpSpPr>
            <p:nvPr/>
          </p:nvGrpSpPr>
          <p:grpSpPr bwMode="auto">
            <a:xfrm>
              <a:off x="3399" y="1176"/>
              <a:ext cx="283" cy="517"/>
              <a:chOff x="1680" y="3408"/>
              <a:chExt cx="336" cy="576"/>
            </a:xfrm>
          </p:grpSpPr>
          <p:sp>
            <p:nvSpPr>
              <p:cNvPr id="19501" name="Oval 268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9502" name="Oval 269"/>
              <p:cNvSpPr>
                <a:spLocks noChangeArrowheads="1"/>
              </p:cNvSpPr>
              <p:nvPr/>
            </p:nvSpPr>
            <p:spPr bwMode="auto">
              <a:xfrm>
                <a:off x="1680" y="3408"/>
                <a:ext cx="288" cy="576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9487" name="Line 270"/>
            <p:cNvSpPr>
              <a:spLocks noChangeShapeType="1"/>
            </p:cNvSpPr>
            <p:nvPr/>
          </p:nvSpPr>
          <p:spPr bwMode="auto">
            <a:xfrm>
              <a:off x="2832" y="1434"/>
              <a:ext cx="688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271"/>
            <p:cNvSpPr>
              <a:spLocks noChangeShapeType="1"/>
            </p:cNvSpPr>
            <p:nvPr/>
          </p:nvSpPr>
          <p:spPr bwMode="auto">
            <a:xfrm>
              <a:off x="3520" y="1003"/>
              <a:ext cx="0" cy="82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272"/>
            <p:cNvSpPr>
              <a:spLocks noChangeShapeType="1"/>
            </p:cNvSpPr>
            <p:nvPr/>
          </p:nvSpPr>
          <p:spPr bwMode="auto">
            <a:xfrm>
              <a:off x="2953" y="1305"/>
              <a:ext cx="0" cy="25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273"/>
            <p:cNvSpPr>
              <a:spLocks noChangeShapeType="1"/>
            </p:cNvSpPr>
            <p:nvPr/>
          </p:nvSpPr>
          <p:spPr bwMode="auto">
            <a:xfrm>
              <a:off x="3156" y="1305"/>
              <a:ext cx="0" cy="25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Oval 274"/>
            <p:cNvSpPr>
              <a:spLocks noChangeArrowheads="1"/>
            </p:cNvSpPr>
            <p:nvPr/>
          </p:nvSpPr>
          <p:spPr bwMode="auto">
            <a:xfrm>
              <a:off x="2994" y="1391"/>
              <a:ext cx="81" cy="87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92" name="Oval 275"/>
            <p:cNvSpPr>
              <a:spLocks noChangeArrowheads="1"/>
            </p:cNvSpPr>
            <p:nvPr/>
          </p:nvSpPr>
          <p:spPr bwMode="auto">
            <a:xfrm>
              <a:off x="3237" y="1391"/>
              <a:ext cx="81" cy="87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9493" name="Object 276"/>
            <p:cNvGraphicFramePr>
              <a:graphicFrameLocks noChangeAspect="1"/>
            </p:cNvGraphicFramePr>
            <p:nvPr/>
          </p:nvGraphicFramePr>
          <p:xfrm>
            <a:off x="3109" y="1599"/>
            <a:ext cx="226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2" name="Equation" r:id="rId29" imgW="215713" imgH="291847" progId="Equation.DSMT4">
                    <p:embed/>
                  </p:oleObj>
                </mc:Choice>
                <mc:Fallback>
                  <p:oleObj name="Equation" r:id="rId29" imgW="215713" imgH="291847" progId="Equation.DSMT4">
                    <p:embed/>
                    <p:pic>
                      <p:nvPicPr>
                        <p:cNvPr id="0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1599"/>
                          <a:ext cx="226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Line 277"/>
            <p:cNvSpPr>
              <a:spLocks noChangeShapeType="1"/>
            </p:cNvSpPr>
            <p:nvPr/>
          </p:nvSpPr>
          <p:spPr bwMode="auto">
            <a:xfrm>
              <a:off x="5057" y="960"/>
              <a:ext cx="0" cy="863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78"/>
            <p:cNvSpPr>
              <a:spLocks noChangeShapeType="1"/>
            </p:cNvSpPr>
            <p:nvPr/>
          </p:nvSpPr>
          <p:spPr bwMode="auto">
            <a:xfrm>
              <a:off x="4855" y="1262"/>
              <a:ext cx="445" cy="431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279"/>
            <p:cNvSpPr>
              <a:spLocks noChangeShapeType="1"/>
            </p:cNvSpPr>
            <p:nvPr/>
          </p:nvSpPr>
          <p:spPr bwMode="auto">
            <a:xfrm>
              <a:off x="5219" y="1435"/>
              <a:ext cx="445" cy="0"/>
            </a:xfrm>
            <a:prstGeom prst="line">
              <a:avLst/>
            </a:prstGeom>
            <a:noFill/>
            <a:ln w="28575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9497" name="Object 280"/>
            <p:cNvGraphicFramePr>
              <a:graphicFrameLocks noChangeAspect="1"/>
            </p:cNvGraphicFramePr>
            <p:nvPr/>
          </p:nvGraphicFramePr>
          <p:xfrm>
            <a:off x="5455" y="1491"/>
            <a:ext cx="20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3" name="Equation" r:id="rId31" imgW="152268" imgH="215713" progId="Equation.DSMT4">
                    <p:embed/>
                  </p:oleObj>
                </mc:Choice>
                <mc:Fallback>
                  <p:oleObj name="Equation" r:id="rId31" imgW="152268" imgH="215713" progId="Equation.DSMT4">
                    <p:embed/>
                    <p:pic>
                      <p:nvPicPr>
                        <p:cNvPr id="0" name="Object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5" y="1491"/>
                          <a:ext cx="20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281"/>
            <p:cNvGraphicFramePr>
              <a:graphicFrameLocks noChangeAspect="1"/>
            </p:cNvGraphicFramePr>
            <p:nvPr/>
          </p:nvGraphicFramePr>
          <p:xfrm>
            <a:off x="3480" y="840"/>
            <a:ext cx="104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4" name="Equation" r:id="rId33" imgW="164814" imgH="177492" progId="Equation.DSMT4">
                    <p:embed/>
                  </p:oleObj>
                </mc:Choice>
                <mc:Fallback>
                  <p:oleObj name="Equation" r:id="rId33" imgW="164814" imgH="177492" progId="Equation.DSMT4">
                    <p:embed/>
                    <p:pic>
                      <p:nvPicPr>
                        <p:cNvPr id="0" name="Object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840"/>
                          <a:ext cx="104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282"/>
            <p:cNvGraphicFramePr>
              <a:graphicFrameLocks noChangeAspect="1"/>
            </p:cNvGraphicFramePr>
            <p:nvPr/>
          </p:nvGraphicFramePr>
          <p:xfrm>
            <a:off x="4536" y="94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5" name="Equation" r:id="rId35" imgW="152334" imgH="228501" progId="Equation.DSMT4">
                    <p:embed/>
                  </p:oleObj>
                </mc:Choice>
                <mc:Fallback>
                  <p:oleObj name="Equation" r:id="rId35" imgW="152334" imgH="228501" progId="Equation.DSMT4">
                    <p:embed/>
                    <p:pic>
                      <p:nvPicPr>
                        <p:cNvPr id="0" name="Object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94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283"/>
            <p:cNvGraphicFramePr>
              <a:graphicFrameLocks noChangeAspect="1"/>
            </p:cNvGraphicFramePr>
            <p:nvPr/>
          </p:nvGraphicFramePr>
          <p:xfrm>
            <a:off x="5300" y="1752"/>
            <a:ext cx="96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46" name="Equation" r:id="rId37" imgW="152202" imgH="177569" progId="Equation.DSMT4">
                    <p:embed/>
                  </p:oleObj>
                </mc:Choice>
                <mc:Fallback>
                  <p:oleObj name="Equation" r:id="rId37" imgW="152202" imgH="177569" progId="Equation.DSMT4">
                    <p:embed/>
                    <p:pic>
                      <p:nvPicPr>
                        <p:cNvPr id="0" name="Object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0" y="1752"/>
                          <a:ext cx="96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48" name="Object 284"/>
          <p:cNvGraphicFramePr>
            <a:graphicFrameLocks noChangeAspect="1"/>
          </p:cNvGraphicFramePr>
          <p:nvPr/>
        </p:nvGraphicFramePr>
        <p:xfrm>
          <a:off x="1687513" y="4238625"/>
          <a:ext cx="40719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7" name="Equation" r:id="rId39" imgW="3898900" imgH="774700" progId="Equation.DSMT4">
                  <p:embed/>
                </p:oleObj>
              </mc:Choice>
              <mc:Fallback>
                <p:oleObj name="Equation" r:id="rId39" imgW="3898900" imgH="774700" progId="Equation.DSMT4">
                  <p:embed/>
                  <p:pic>
                    <p:nvPicPr>
                      <p:cNvPr id="0" name="Object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238625"/>
                        <a:ext cx="40719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9" name="Object 285"/>
          <p:cNvGraphicFramePr>
            <a:graphicFrameLocks noChangeAspect="1"/>
          </p:cNvGraphicFramePr>
          <p:nvPr/>
        </p:nvGraphicFramePr>
        <p:xfrm>
          <a:off x="1687513" y="5119688"/>
          <a:ext cx="27781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8" name="Equation" r:id="rId41" imgW="2578100" imgH="774700" progId="Equation.DSMT4">
                  <p:embed/>
                </p:oleObj>
              </mc:Choice>
              <mc:Fallback>
                <p:oleObj name="Equation" r:id="rId41" imgW="2578100" imgH="774700" progId="Equation.DSMT4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119688"/>
                        <a:ext cx="27781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53" name="Object 289"/>
          <p:cNvGraphicFramePr>
            <a:graphicFrameLocks noChangeAspect="1"/>
          </p:cNvGraphicFramePr>
          <p:nvPr/>
        </p:nvGraphicFramePr>
        <p:xfrm>
          <a:off x="1733550" y="2670175"/>
          <a:ext cx="17430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49" name="Equation" r:id="rId43" imgW="1637589" imgH="774364" progId="Equation.DSMT4">
                  <p:embed/>
                </p:oleObj>
              </mc:Choice>
              <mc:Fallback>
                <p:oleObj name="Equation" r:id="rId43" imgW="1637589" imgH="774364" progId="Equation.DSMT4">
                  <p:embed/>
                  <p:pic>
                    <p:nvPicPr>
                      <p:cNvPr id="0" name="Object 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670175"/>
                        <a:ext cx="17430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Box 270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1267" grpId="0"/>
      <p:bldP spid="11281" grpId="0" autoUpdateAnimBg="0"/>
      <p:bldP spid="11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7162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800" b="1" dirty="0">
                <a:latin typeface="+mn-ea"/>
                <a:ea typeface="+mn-ea"/>
              </a:rPr>
              <a:t>例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：一束光由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线偏振光和自然光</a:t>
            </a:r>
            <a:r>
              <a:rPr lang="zh-CN" altLang="en-US" sz="2800" b="1" dirty="0">
                <a:latin typeface="+mn-ea"/>
                <a:ea typeface="+mn-ea"/>
              </a:rPr>
              <a:t>混合而成，当它通过一理想偏振片时发现光强随着偏振片偏振化方向旋转而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出现 </a:t>
            </a:r>
            <a:r>
              <a:rPr lang="en-US" altLang="zh-CN" sz="2800" b="1" dirty="0">
                <a:solidFill>
                  <a:srgbClr val="0000CC"/>
                </a:solidFill>
                <a:latin typeface="+mn-ea"/>
                <a:ea typeface="+mn-ea"/>
              </a:rPr>
              <a:t>4 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倍的变化</a:t>
            </a:r>
            <a:r>
              <a:rPr lang="zh-CN" altLang="en-US" sz="2800" b="1" dirty="0">
                <a:latin typeface="+mn-ea"/>
                <a:ea typeface="+mn-ea"/>
              </a:rPr>
              <a:t>，求这两种光各占几分之几？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19175" y="26368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解：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938338" y="2435225"/>
          <a:ext cx="33924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3" imgW="1381190" imgH="390420" progId="Equation.DSMT4">
                  <p:embed/>
                </p:oleObj>
              </mc:Choice>
              <mc:Fallback>
                <p:oleObj name="Equation" r:id="rId3" imgW="1381190" imgH="3904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2435225"/>
                        <a:ext cx="33924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517775" y="3516313"/>
          <a:ext cx="16605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5" imgW="552422" imgH="323730" progId="Equation.DSMT4">
                  <p:embed/>
                </p:oleObj>
              </mc:Choice>
              <mc:Fallback>
                <p:oleObj name="Equation" r:id="rId5" imgW="552422" imgH="32373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516313"/>
                        <a:ext cx="16605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1908175" y="3933825"/>
            <a:ext cx="503238" cy="287338"/>
          </a:xfrm>
          <a:prstGeom prst="rightArrow">
            <a:avLst>
              <a:gd name="adj1" fmla="val 50000"/>
              <a:gd name="adj2" fmla="val 4378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516188" y="4667250"/>
          <a:ext cx="12334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7" imgW="428701" imgH="390420" progId="Equation.DSMT4">
                  <p:embed/>
                </p:oleObj>
              </mc:Choice>
              <mc:Fallback>
                <p:oleObj name="Equation" r:id="rId7" imgW="428701" imgH="3904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4667250"/>
                        <a:ext cx="1233487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4083050" y="4667250"/>
          <a:ext cx="12652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9" imgW="428701" imgH="390420" progId="Equation.DSMT4">
                  <p:embed/>
                </p:oleObj>
              </mc:Choice>
              <mc:Fallback>
                <p:oleObj name="Equation" r:id="rId9" imgW="428701" imgH="3904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4667250"/>
                        <a:ext cx="12652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1908175" y="5084763"/>
            <a:ext cx="503238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90" name="TextBox 3"/>
          <p:cNvSpPr txBox="1">
            <a:spLocks noChangeArrowheads="1"/>
          </p:cNvSpPr>
          <p:nvPr/>
        </p:nvSpPr>
        <p:spPr bwMode="auto">
          <a:xfrm>
            <a:off x="8675688" y="6394450"/>
            <a:ext cx="468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/>
      <p:bldP spid="63495" grpId="0" animBg="1"/>
      <p:bldP spid="635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825" y="3357563"/>
            <a:ext cx="8556625" cy="33559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0288" y="252413"/>
            <a:ext cx="74961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节  由反射产生偏振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Polarization by Reflection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4463" y="1339850"/>
            <a:ext cx="307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反射光的偏振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56100" y="3468688"/>
            <a:ext cx="3505200" cy="3244850"/>
            <a:chOff x="2016" y="864"/>
            <a:chExt cx="2208" cy="2208"/>
          </a:xfrm>
        </p:grpSpPr>
        <p:sp>
          <p:nvSpPr>
            <p:cNvPr id="21539" name="Line 6"/>
            <p:cNvSpPr>
              <a:spLocks noChangeShapeType="1"/>
            </p:cNvSpPr>
            <p:nvPr/>
          </p:nvSpPr>
          <p:spPr bwMode="auto">
            <a:xfrm>
              <a:off x="2016" y="2112"/>
              <a:ext cx="2208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7"/>
            <p:cNvSpPr>
              <a:spLocks noChangeShapeType="1"/>
            </p:cNvSpPr>
            <p:nvPr/>
          </p:nvSpPr>
          <p:spPr bwMode="auto">
            <a:xfrm>
              <a:off x="2016" y="1008"/>
              <a:ext cx="1104" cy="11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Line 8"/>
            <p:cNvSpPr>
              <a:spLocks noChangeShapeType="1"/>
            </p:cNvSpPr>
            <p:nvPr/>
          </p:nvSpPr>
          <p:spPr bwMode="auto">
            <a:xfrm flipV="1">
              <a:off x="3120" y="1104"/>
              <a:ext cx="1008" cy="10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960" cy="9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10"/>
            <p:cNvSpPr>
              <a:spLocks noChangeShapeType="1"/>
            </p:cNvSpPr>
            <p:nvPr/>
          </p:nvSpPr>
          <p:spPr bwMode="auto">
            <a:xfrm flipH="1">
              <a:off x="3264" y="22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1"/>
            <p:cNvSpPr>
              <a:spLocks noChangeShapeType="1"/>
            </p:cNvSpPr>
            <p:nvPr/>
          </p:nvSpPr>
          <p:spPr bwMode="auto">
            <a:xfrm flipH="1">
              <a:off x="2016" y="10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12"/>
            <p:cNvSpPr>
              <a:spLocks noChangeShapeType="1"/>
            </p:cNvSpPr>
            <p:nvPr/>
          </p:nvSpPr>
          <p:spPr bwMode="auto">
            <a:xfrm flipH="1">
              <a:off x="2256" y="12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13"/>
            <p:cNvSpPr>
              <a:spLocks noChangeShapeType="1"/>
            </p:cNvSpPr>
            <p:nvPr/>
          </p:nvSpPr>
          <p:spPr bwMode="auto">
            <a:xfrm flipH="1">
              <a:off x="2496" y="14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Line 14"/>
            <p:cNvSpPr>
              <a:spLocks noChangeShapeType="1"/>
            </p:cNvSpPr>
            <p:nvPr/>
          </p:nvSpPr>
          <p:spPr bwMode="auto">
            <a:xfrm flipH="1">
              <a:off x="2736" y="172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15"/>
            <p:cNvSpPr>
              <a:spLocks noChangeShapeType="1"/>
            </p:cNvSpPr>
            <p:nvPr/>
          </p:nvSpPr>
          <p:spPr bwMode="auto">
            <a:xfrm flipH="1">
              <a:off x="3456" y="24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Line 16"/>
            <p:cNvSpPr>
              <a:spLocks noChangeShapeType="1"/>
            </p:cNvSpPr>
            <p:nvPr/>
          </p:nvSpPr>
          <p:spPr bwMode="auto">
            <a:xfrm flipH="1">
              <a:off x="3696" y="26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Oval 17"/>
            <p:cNvSpPr>
              <a:spLocks noChangeArrowheads="1"/>
            </p:cNvSpPr>
            <p:nvPr/>
          </p:nvSpPr>
          <p:spPr bwMode="auto">
            <a:xfrm>
              <a:off x="2160" y="1152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1" name="Oval 18"/>
            <p:cNvSpPr>
              <a:spLocks noChangeArrowheads="1"/>
            </p:cNvSpPr>
            <p:nvPr/>
          </p:nvSpPr>
          <p:spPr bwMode="auto">
            <a:xfrm>
              <a:off x="3504" y="1632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2" name="Oval 19"/>
            <p:cNvSpPr>
              <a:spLocks noChangeArrowheads="1"/>
            </p:cNvSpPr>
            <p:nvPr/>
          </p:nvSpPr>
          <p:spPr bwMode="auto">
            <a:xfrm>
              <a:off x="2400" y="1392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3" name="Oval 20"/>
            <p:cNvSpPr>
              <a:spLocks noChangeArrowheads="1"/>
            </p:cNvSpPr>
            <p:nvPr/>
          </p:nvSpPr>
          <p:spPr bwMode="auto">
            <a:xfrm>
              <a:off x="2640" y="1632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4" name="Oval 21"/>
            <p:cNvSpPr>
              <a:spLocks noChangeArrowheads="1"/>
            </p:cNvSpPr>
            <p:nvPr/>
          </p:nvSpPr>
          <p:spPr bwMode="auto">
            <a:xfrm>
              <a:off x="3600" y="2592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5" name="Oval 22"/>
            <p:cNvSpPr>
              <a:spLocks noChangeArrowheads="1"/>
            </p:cNvSpPr>
            <p:nvPr/>
          </p:nvSpPr>
          <p:spPr bwMode="auto">
            <a:xfrm>
              <a:off x="2880" y="187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6" name="Oval 23"/>
            <p:cNvSpPr>
              <a:spLocks noChangeArrowheads="1"/>
            </p:cNvSpPr>
            <p:nvPr/>
          </p:nvSpPr>
          <p:spPr bwMode="auto">
            <a:xfrm>
              <a:off x="3312" y="1824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57" name="Arc 24"/>
            <p:cNvSpPr>
              <a:spLocks/>
            </p:cNvSpPr>
            <p:nvPr/>
          </p:nvSpPr>
          <p:spPr bwMode="auto">
            <a:xfrm>
              <a:off x="2779" y="1633"/>
              <a:ext cx="341" cy="423"/>
            </a:xfrm>
            <a:custGeom>
              <a:avLst/>
              <a:gdLst>
                <a:gd name="T0" fmla="*/ 0 w 19699"/>
                <a:gd name="T1" fmla="*/ 0 h 21600"/>
                <a:gd name="T2" fmla="*/ 0 w 19699"/>
                <a:gd name="T3" fmla="*/ 0 h 21600"/>
                <a:gd name="T4" fmla="*/ 0 w 19699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9"/>
                <a:gd name="T10" fmla="*/ 0 h 21600"/>
                <a:gd name="T11" fmla="*/ 19699 w 196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9" h="21600" fill="none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</a:path>
                <a:path w="19699" h="21600" stroke="0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  <a:lnTo>
                    <a:pt x="14216" y="21600"/>
                  </a:lnTo>
                  <a:lnTo>
                    <a:pt x="-1" y="533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Line 25"/>
            <p:cNvSpPr>
              <a:spLocks noChangeShapeType="1"/>
            </p:cNvSpPr>
            <p:nvPr/>
          </p:nvSpPr>
          <p:spPr bwMode="auto">
            <a:xfrm>
              <a:off x="3120" y="864"/>
              <a:ext cx="0" cy="19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Arc 26"/>
            <p:cNvSpPr>
              <a:spLocks/>
            </p:cNvSpPr>
            <p:nvPr/>
          </p:nvSpPr>
          <p:spPr bwMode="auto">
            <a:xfrm>
              <a:off x="3121" y="1442"/>
              <a:ext cx="469" cy="384"/>
            </a:xfrm>
            <a:custGeom>
              <a:avLst/>
              <a:gdLst>
                <a:gd name="T0" fmla="*/ 0 w 26414"/>
                <a:gd name="T1" fmla="*/ 0 h 21600"/>
                <a:gd name="T2" fmla="*/ 0 w 26414"/>
                <a:gd name="T3" fmla="*/ 0 h 21600"/>
                <a:gd name="T4" fmla="*/ 0 w 264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6414"/>
                <a:gd name="T10" fmla="*/ 0 h 21600"/>
                <a:gd name="T11" fmla="*/ 26414 w 264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14" h="21600" fill="none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</a:path>
                <a:path w="26414" h="21600" stroke="0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  <a:lnTo>
                    <a:pt x="8055" y="21600"/>
                  </a:lnTo>
                  <a:lnTo>
                    <a:pt x="0" y="155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60" name="Object 27"/>
            <p:cNvGraphicFramePr>
              <a:graphicFrameLocks noChangeAspect="1"/>
            </p:cNvGraphicFramePr>
            <p:nvPr/>
          </p:nvGraphicFramePr>
          <p:xfrm>
            <a:off x="2880" y="1632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5" name="Equation" r:id="rId3" imgW="180989" imgH="362070" progId="Equation.DSMT4">
                    <p:embed/>
                  </p:oleObj>
                </mc:Choice>
                <mc:Fallback>
                  <p:oleObj name="Equation" r:id="rId3" imgW="180989" imgH="36207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2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28"/>
            <p:cNvGraphicFramePr>
              <a:graphicFrameLocks noChangeAspect="1"/>
            </p:cNvGraphicFramePr>
            <p:nvPr/>
          </p:nvGraphicFramePr>
          <p:xfrm>
            <a:off x="3228" y="1496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6" name="Equation" r:id="rId5" imgW="180989" imgH="362070" progId="Equation.3">
                    <p:embed/>
                  </p:oleObj>
                </mc:Choice>
                <mc:Fallback>
                  <p:oleObj name="Equation" r:id="rId5" imgW="180989" imgH="36207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496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29"/>
            <p:cNvGraphicFramePr>
              <a:graphicFrameLocks noChangeAspect="1"/>
            </p:cNvGraphicFramePr>
            <p:nvPr/>
          </p:nvGraphicFramePr>
          <p:xfrm>
            <a:off x="3140" y="2387"/>
            <a:ext cx="10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Equation" r:id="rId7" imgW="66723" imgH="123930" progId="Equation.DSMT4">
                    <p:embed/>
                  </p:oleObj>
                </mc:Choice>
                <mc:Fallback>
                  <p:oleObj name="Equation" r:id="rId7" imgW="66723" imgH="12393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2387"/>
                          <a:ext cx="10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3" name="Arc 30"/>
            <p:cNvSpPr>
              <a:spLocks/>
            </p:cNvSpPr>
            <p:nvPr/>
          </p:nvSpPr>
          <p:spPr bwMode="auto">
            <a:xfrm>
              <a:off x="3120" y="2304"/>
              <a:ext cx="347" cy="326"/>
            </a:xfrm>
            <a:custGeom>
              <a:avLst/>
              <a:gdLst>
                <a:gd name="T0" fmla="*/ 0 w 29596"/>
                <a:gd name="T1" fmla="*/ 0 h 21600"/>
                <a:gd name="T2" fmla="*/ 0 w 29596"/>
                <a:gd name="T3" fmla="*/ 0 h 21600"/>
                <a:gd name="T4" fmla="*/ 0 w 295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596"/>
                <a:gd name="T10" fmla="*/ 0 h 21600"/>
                <a:gd name="T11" fmla="*/ 29596 w 29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96" h="21600" fill="none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</a:path>
                <a:path w="29596" h="21600" stroke="0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  <a:lnTo>
                    <a:pt x="11119" y="0"/>
                  </a:lnTo>
                  <a:lnTo>
                    <a:pt x="29596" y="11187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4" name="Oval 31"/>
            <p:cNvSpPr>
              <a:spLocks noChangeArrowheads="1"/>
            </p:cNvSpPr>
            <p:nvPr/>
          </p:nvSpPr>
          <p:spPr bwMode="auto">
            <a:xfrm>
              <a:off x="3696" y="1440"/>
              <a:ext cx="96" cy="96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55650" y="3608388"/>
            <a:ext cx="3360738" cy="2771775"/>
            <a:chOff x="192" y="2112"/>
            <a:chExt cx="2208" cy="2064"/>
          </a:xfrm>
        </p:grpSpPr>
        <p:sp>
          <p:nvSpPr>
            <p:cNvPr id="21516" name="Line 33"/>
            <p:cNvSpPr>
              <a:spLocks noChangeShapeType="1"/>
            </p:cNvSpPr>
            <p:nvPr/>
          </p:nvSpPr>
          <p:spPr bwMode="auto">
            <a:xfrm>
              <a:off x="192" y="3360"/>
              <a:ext cx="2208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34"/>
            <p:cNvSpPr>
              <a:spLocks noChangeShapeType="1"/>
            </p:cNvSpPr>
            <p:nvPr/>
          </p:nvSpPr>
          <p:spPr bwMode="auto">
            <a:xfrm>
              <a:off x="384" y="2208"/>
              <a:ext cx="912" cy="11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35"/>
            <p:cNvSpPr>
              <a:spLocks noChangeShapeType="1"/>
            </p:cNvSpPr>
            <p:nvPr/>
          </p:nvSpPr>
          <p:spPr bwMode="auto">
            <a:xfrm flipV="1">
              <a:off x="1296" y="2256"/>
              <a:ext cx="720" cy="11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36"/>
            <p:cNvSpPr>
              <a:spLocks noChangeShapeType="1"/>
            </p:cNvSpPr>
            <p:nvPr/>
          </p:nvSpPr>
          <p:spPr bwMode="auto">
            <a:xfrm>
              <a:off x="1296" y="3360"/>
              <a:ext cx="480" cy="81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37"/>
            <p:cNvSpPr>
              <a:spLocks noChangeShapeType="1"/>
            </p:cNvSpPr>
            <p:nvPr/>
          </p:nvSpPr>
          <p:spPr bwMode="auto">
            <a:xfrm flipH="1">
              <a:off x="1344" y="3504"/>
              <a:ext cx="192" cy="14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38"/>
            <p:cNvSpPr>
              <a:spLocks noChangeShapeType="1"/>
            </p:cNvSpPr>
            <p:nvPr/>
          </p:nvSpPr>
          <p:spPr bwMode="auto">
            <a:xfrm flipH="1">
              <a:off x="384" y="216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39"/>
            <p:cNvSpPr>
              <a:spLocks noChangeShapeType="1"/>
            </p:cNvSpPr>
            <p:nvPr/>
          </p:nvSpPr>
          <p:spPr bwMode="auto">
            <a:xfrm flipH="1">
              <a:off x="528" y="24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40"/>
            <p:cNvSpPr>
              <a:spLocks noChangeShapeType="1"/>
            </p:cNvSpPr>
            <p:nvPr/>
          </p:nvSpPr>
          <p:spPr bwMode="auto">
            <a:xfrm flipH="1">
              <a:off x="720" y="26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41"/>
            <p:cNvSpPr>
              <a:spLocks noChangeShapeType="1"/>
            </p:cNvSpPr>
            <p:nvPr/>
          </p:nvSpPr>
          <p:spPr bwMode="auto">
            <a:xfrm flipH="1">
              <a:off x="1536" y="3792"/>
              <a:ext cx="192" cy="144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42"/>
            <p:cNvSpPr>
              <a:spLocks noChangeShapeType="1"/>
            </p:cNvSpPr>
            <p:nvPr/>
          </p:nvSpPr>
          <p:spPr bwMode="auto">
            <a:xfrm>
              <a:off x="1632" y="2592"/>
              <a:ext cx="192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Oval 43"/>
            <p:cNvSpPr>
              <a:spLocks noChangeArrowheads="1"/>
            </p:cNvSpPr>
            <p:nvPr/>
          </p:nvSpPr>
          <p:spPr bwMode="auto">
            <a:xfrm>
              <a:off x="480" y="235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27" name="Oval 44"/>
            <p:cNvSpPr>
              <a:spLocks noChangeArrowheads="1"/>
            </p:cNvSpPr>
            <p:nvPr/>
          </p:nvSpPr>
          <p:spPr bwMode="auto">
            <a:xfrm>
              <a:off x="1584" y="283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28" name="Oval 45"/>
            <p:cNvSpPr>
              <a:spLocks noChangeArrowheads="1"/>
            </p:cNvSpPr>
            <p:nvPr/>
          </p:nvSpPr>
          <p:spPr bwMode="auto">
            <a:xfrm>
              <a:off x="624" y="254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29" name="Oval 46"/>
            <p:cNvSpPr>
              <a:spLocks noChangeArrowheads="1"/>
            </p:cNvSpPr>
            <p:nvPr/>
          </p:nvSpPr>
          <p:spPr bwMode="auto">
            <a:xfrm>
              <a:off x="816" y="278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30" name="Oval 47"/>
            <p:cNvSpPr>
              <a:spLocks noChangeArrowheads="1"/>
            </p:cNvSpPr>
            <p:nvPr/>
          </p:nvSpPr>
          <p:spPr bwMode="auto">
            <a:xfrm>
              <a:off x="1632" y="3936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31" name="Oval 48"/>
            <p:cNvSpPr>
              <a:spLocks noChangeArrowheads="1"/>
            </p:cNvSpPr>
            <p:nvPr/>
          </p:nvSpPr>
          <p:spPr bwMode="auto">
            <a:xfrm>
              <a:off x="1440" y="302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1532" name="Arc 49"/>
            <p:cNvSpPr>
              <a:spLocks/>
            </p:cNvSpPr>
            <p:nvPr/>
          </p:nvSpPr>
          <p:spPr bwMode="auto">
            <a:xfrm>
              <a:off x="955" y="2881"/>
              <a:ext cx="341" cy="423"/>
            </a:xfrm>
            <a:custGeom>
              <a:avLst/>
              <a:gdLst>
                <a:gd name="T0" fmla="*/ 0 w 19699"/>
                <a:gd name="T1" fmla="*/ 0 h 21600"/>
                <a:gd name="T2" fmla="*/ 0 w 19699"/>
                <a:gd name="T3" fmla="*/ 0 h 21600"/>
                <a:gd name="T4" fmla="*/ 0 w 19699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9"/>
                <a:gd name="T10" fmla="*/ 0 h 21600"/>
                <a:gd name="T11" fmla="*/ 19699 w 196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9" h="21600" fill="none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</a:path>
                <a:path w="19699" h="21600" stroke="0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  <a:lnTo>
                    <a:pt x="14216" y="21600"/>
                  </a:lnTo>
                  <a:lnTo>
                    <a:pt x="-1" y="5337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Line 50"/>
            <p:cNvSpPr>
              <a:spLocks noChangeShapeType="1"/>
            </p:cNvSpPr>
            <p:nvPr/>
          </p:nvSpPr>
          <p:spPr bwMode="auto">
            <a:xfrm>
              <a:off x="1296" y="2112"/>
              <a:ext cx="0" cy="19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Arc 51"/>
            <p:cNvSpPr>
              <a:spLocks/>
            </p:cNvSpPr>
            <p:nvPr/>
          </p:nvSpPr>
          <p:spPr bwMode="auto">
            <a:xfrm>
              <a:off x="1299" y="2692"/>
              <a:ext cx="362" cy="384"/>
            </a:xfrm>
            <a:custGeom>
              <a:avLst/>
              <a:gdLst>
                <a:gd name="T0" fmla="*/ 0 w 20408"/>
                <a:gd name="T1" fmla="*/ 0 h 21600"/>
                <a:gd name="T2" fmla="*/ 0 w 20408"/>
                <a:gd name="T3" fmla="*/ 0 h 21600"/>
                <a:gd name="T4" fmla="*/ 0 w 2040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408"/>
                <a:gd name="T10" fmla="*/ 0 h 21600"/>
                <a:gd name="T11" fmla="*/ 20408 w 204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08" h="21600" fill="none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2472" y="0"/>
                    <a:pt x="16784" y="1354"/>
                    <a:pt x="20408" y="3880"/>
                  </a:cubicBezTo>
                </a:path>
                <a:path w="20408" h="21600" stroke="0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2472" y="0"/>
                    <a:pt x="16784" y="1354"/>
                    <a:pt x="20408" y="3880"/>
                  </a:cubicBezTo>
                  <a:lnTo>
                    <a:pt x="8055" y="21600"/>
                  </a:lnTo>
                  <a:lnTo>
                    <a:pt x="0" y="1558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35" name="Object 52"/>
            <p:cNvGraphicFramePr>
              <a:graphicFrameLocks noChangeAspect="1"/>
            </p:cNvGraphicFramePr>
            <p:nvPr/>
          </p:nvGraphicFramePr>
          <p:xfrm>
            <a:off x="1171" y="2963"/>
            <a:ext cx="6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8" name="Equation" r:id="rId9" imgW="9455" imgH="123930" progId="Equation.DSMT4">
                    <p:embed/>
                  </p:oleObj>
                </mc:Choice>
                <mc:Fallback>
                  <p:oleObj name="Equation" r:id="rId9" imgW="9455" imgH="12393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963"/>
                          <a:ext cx="6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53"/>
            <p:cNvGraphicFramePr>
              <a:graphicFrameLocks noChangeAspect="1"/>
            </p:cNvGraphicFramePr>
            <p:nvPr/>
          </p:nvGraphicFramePr>
          <p:xfrm>
            <a:off x="1412" y="2819"/>
            <a:ext cx="6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11" imgW="9455" imgH="123930" progId="Equation.DSMT4">
                    <p:embed/>
                  </p:oleObj>
                </mc:Choice>
                <mc:Fallback>
                  <p:oleObj name="Equation" r:id="rId11" imgW="9455" imgH="12393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2819"/>
                          <a:ext cx="6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54"/>
            <p:cNvGraphicFramePr>
              <a:graphicFrameLocks noChangeAspect="1"/>
            </p:cNvGraphicFramePr>
            <p:nvPr/>
          </p:nvGraphicFramePr>
          <p:xfrm>
            <a:off x="1364" y="3683"/>
            <a:ext cx="10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12" imgW="66723" imgH="123930" progId="Equation.DSMT4">
                    <p:embed/>
                  </p:oleObj>
                </mc:Choice>
                <mc:Fallback>
                  <p:oleObj name="Equation" r:id="rId12" imgW="66723" imgH="12393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683"/>
                          <a:ext cx="10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8" name="Arc 55"/>
            <p:cNvSpPr>
              <a:spLocks/>
            </p:cNvSpPr>
            <p:nvPr/>
          </p:nvSpPr>
          <p:spPr bwMode="auto">
            <a:xfrm>
              <a:off x="1296" y="3552"/>
              <a:ext cx="276" cy="326"/>
            </a:xfrm>
            <a:custGeom>
              <a:avLst/>
              <a:gdLst>
                <a:gd name="T0" fmla="*/ 0 w 23551"/>
                <a:gd name="T1" fmla="*/ 0 h 21600"/>
                <a:gd name="T2" fmla="*/ 0 w 23551"/>
                <a:gd name="T3" fmla="*/ 0 h 21600"/>
                <a:gd name="T4" fmla="*/ 0 w 235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3551"/>
                <a:gd name="T10" fmla="*/ 0 h 21600"/>
                <a:gd name="T11" fmla="*/ 23551 w 235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51" h="21600" fill="none" extrusionOk="0">
                  <a:moveTo>
                    <a:pt x="23550" y="17663"/>
                  </a:moveTo>
                  <a:cubicBezTo>
                    <a:pt x="19911" y="20225"/>
                    <a:pt x="15569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</a:path>
                <a:path w="23551" h="21600" stroke="0" extrusionOk="0">
                  <a:moveTo>
                    <a:pt x="23550" y="17663"/>
                  </a:moveTo>
                  <a:cubicBezTo>
                    <a:pt x="19911" y="20225"/>
                    <a:pt x="15569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  <a:lnTo>
                    <a:pt x="11119" y="0"/>
                  </a:lnTo>
                  <a:lnTo>
                    <a:pt x="23550" y="17663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44" name="AutoShape 56"/>
          <p:cNvSpPr>
            <a:spLocks noChangeArrowheads="1"/>
          </p:cNvSpPr>
          <p:nvPr/>
        </p:nvSpPr>
        <p:spPr bwMode="auto">
          <a:xfrm>
            <a:off x="3563938" y="4324350"/>
            <a:ext cx="609600" cy="2057400"/>
          </a:xfrm>
          <a:prstGeom prst="wedgeRoundRectCallout">
            <a:avLst>
              <a:gd name="adj1" fmla="val -125486"/>
              <a:gd name="adj2" fmla="val -35870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ea typeface="楷体_GB2312"/>
                <a:cs typeface="楷体_GB2312"/>
              </a:rPr>
              <a:t>部分偏振光</a:t>
            </a:r>
          </a:p>
        </p:txBody>
      </p:sp>
      <p:sp>
        <p:nvSpPr>
          <p:cNvPr id="12345" name="AutoShape 57"/>
          <p:cNvSpPr>
            <a:spLocks noChangeArrowheads="1"/>
          </p:cNvSpPr>
          <p:nvPr/>
        </p:nvSpPr>
        <p:spPr bwMode="auto">
          <a:xfrm>
            <a:off x="7740650" y="3429000"/>
            <a:ext cx="609600" cy="2057400"/>
          </a:xfrm>
          <a:prstGeom prst="wedgeRoundRectCallout">
            <a:avLst>
              <a:gd name="adj1" fmla="val -145574"/>
              <a:gd name="adj2" fmla="val 15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ea typeface="楷体_GB2312"/>
                <a:cs typeface="楷体_GB2312"/>
              </a:rPr>
              <a:t>完全偏振光</a:t>
            </a:r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592138" y="1931988"/>
            <a:ext cx="8105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马吕斯发现：</a:t>
            </a:r>
            <a:r>
              <a:rPr kumimoji="1" lang="zh-CN" altLang="en-US" sz="2800" b="1">
                <a:solidFill>
                  <a:srgbClr val="0000CC"/>
                </a:solidFill>
              </a:rPr>
              <a:t>自然光反射时，可以</a:t>
            </a:r>
            <a:r>
              <a:rPr kumimoji="1" lang="zh-CN" altLang="en-US" sz="2800" b="1">
                <a:solidFill>
                  <a:srgbClr val="0000CC"/>
                </a:solidFill>
                <a:latin typeface="Arial" panose="020B0604020202020204" pitchFamily="34" charset="0"/>
              </a:rPr>
              <a:t>产生部分偏振光或完全偏振光</a:t>
            </a:r>
            <a:r>
              <a:rPr kumimoji="1" lang="zh-CN" altLang="en-US" sz="2800" b="1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2347" name="Text Box 59"/>
          <p:cNvSpPr txBox="1">
            <a:spLocks noChangeArrowheads="1"/>
          </p:cNvSpPr>
          <p:nvPr/>
        </p:nvSpPr>
        <p:spPr bwMode="auto">
          <a:xfrm>
            <a:off x="665163" y="2833688"/>
            <a:ext cx="814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时，反射光为完全偏振光，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叫“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起偏角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1515" name="TextBox 59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"/>
                                        <p:tgtEl>
                                          <p:spTgt spid="1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290" grpId="0" autoUpdateAnimBg="0"/>
      <p:bldP spid="12291" grpId="0" autoUpdateAnimBg="0"/>
      <p:bldP spid="12344" grpId="0" animBg="1" autoUpdateAnimBg="0"/>
      <p:bldP spid="12345" grpId="0" animBg="1" autoUpdateAnimBg="0"/>
      <p:bldP spid="12346" grpId="0" autoUpdateAnimBg="0"/>
      <p:bldP spid="123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19-n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38884"/>
            <a:ext cx="4368000" cy="327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19-n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00174"/>
            <a:ext cx="4248000" cy="318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32363" y="0"/>
            <a:ext cx="4032250" cy="36655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7950" y="1349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布儒斯特定律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57263" y="4865688"/>
            <a:ext cx="141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起偏角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19125" y="1574800"/>
          <a:ext cx="1476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3" imgW="1459866" imgH="672808" progId="Equation.DSMT4">
                  <p:embed/>
                </p:oleObj>
              </mc:Choice>
              <mc:Fallback>
                <p:oleObj name="Equation" r:id="rId3" imgW="1459866" imgH="67280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1574800"/>
                        <a:ext cx="14763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835150" y="3875088"/>
          <a:ext cx="22129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5" imgW="2070100" imgH="850900" progId="Equation.DSMT4">
                  <p:embed/>
                </p:oleObj>
              </mc:Choice>
              <mc:Fallback>
                <p:oleObj name="Equation" r:id="rId5" imgW="2070100" imgH="85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75088"/>
                        <a:ext cx="22129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73088" y="2420938"/>
          <a:ext cx="2741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7" imgW="2336800" imgH="431800" progId="Equation.DSMT4">
                  <p:embed/>
                </p:oleObj>
              </mc:Choice>
              <mc:Fallback>
                <p:oleObj name="Equation" r:id="rId7" imgW="2336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2420938"/>
                        <a:ext cx="27416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849563" y="3208338"/>
          <a:ext cx="15144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9" imgW="1333500" imgH="431800" progId="Equation.DSMT4">
                  <p:embed/>
                </p:oleObj>
              </mc:Choice>
              <mc:Fallback>
                <p:oleObj name="Equation" r:id="rId9" imgW="1333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208338"/>
                        <a:ext cx="15144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55625" y="765175"/>
            <a:ext cx="39798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/>
              <a:t>反射光是</a:t>
            </a:r>
            <a:r>
              <a:rPr kumimoji="1" lang="zh-CN" altLang="en-US" sz="2800" b="1">
                <a:solidFill>
                  <a:srgbClr val="FF0000"/>
                </a:solidFill>
              </a:rPr>
              <a:t>完全偏振光</a:t>
            </a:r>
            <a:r>
              <a:rPr kumimoji="1" lang="zh-CN" altLang="en-US" sz="2800" b="1"/>
              <a:t>时， </a:t>
            </a:r>
            <a:br>
              <a:rPr kumimoji="1" lang="zh-CN" altLang="en-US" sz="2800" b="1"/>
            </a:br>
            <a:r>
              <a:rPr kumimoji="1" lang="zh-CN" altLang="en-US" sz="2800" b="1"/>
              <a:t>实验证明：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65138" y="29987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995613" y="37988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584200" y="3065463"/>
          <a:ext cx="22685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11" imgW="2133600" imgH="673100" progId="Equation.DSMT4">
                  <p:embed/>
                </p:oleObj>
              </mc:Choice>
              <mc:Fallback>
                <p:oleObj name="Equation" r:id="rId11" imgW="21336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65463"/>
                        <a:ext cx="22685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462463" y="4916488"/>
            <a:ext cx="3190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ea typeface="楷体_GB2312"/>
                <a:cs typeface="楷体_GB2312"/>
              </a:rPr>
              <a:t>—— </a:t>
            </a:r>
            <a:r>
              <a:rPr kumimoji="1" lang="zh-CN" altLang="en-US" sz="2800" b="1">
                <a:solidFill>
                  <a:srgbClr val="0000CC"/>
                </a:solidFill>
                <a:ea typeface="楷体_GB2312"/>
                <a:cs typeface="楷体_GB2312"/>
              </a:rPr>
              <a:t>布儒斯特定律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119688" y="361950"/>
            <a:ext cx="3505200" cy="3244850"/>
            <a:chOff x="2016" y="864"/>
            <a:chExt cx="2208" cy="2208"/>
          </a:xfrm>
        </p:grpSpPr>
        <p:sp>
          <p:nvSpPr>
            <p:cNvPr id="23575" name="Line 45"/>
            <p:cNvSpPr>
              <a:spLocks noChangeShapeType="1"/>
            </p:cNvSpPr>
            <p:nvPr/>
          </p:nvSpPr>
          <p:spPr bwMode="auto">
            <a:xfrm>
              <a:off x="2016" y="2112"/>
              <a:ext cx="2208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46"/>
            <p:cNvSpPr>
              <a:spLocks noChangeShapeType="1"/>
            </p:cNvSpPr>
            <p:nvPr/>
          </p:nvSpPr>
          <p:spPr bwMode="auto">
            <a:xfrm>
              <a:off x="2016" y="1008"/>
              <a:ext cx="1104" cy="11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47"/>
            <p:cNvSpPr>
              <a:spLocks noChangeShapeType="1"/>
            </p:cNvSpPr>
            <p:nvPr/>
          </p:nvSpPr>
          <p:spPr bwMode="auto">
            <a:xfrm flipV="1">
              <a:off x="3120" y="1104"/>
              <a:ext cx="1008" cy="10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48"/>
            <p:cNvSpPr>
              <a:spLocks noChangeShapeType="1"/>
            </p:cNvSpPr>
            <p:nvPr/>
          </p:nvSpPr>
          <p:spPr bwMode="auto">
            <a:xfrm>
              <a:off x="3120" y="2112"/>
              <a:ext cx="960" cy="96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49"/>
            <p:cNvSpPr>
              <a:spLocks noChangeShapeType="1"/>
            </p:cNvSpPr>
            <p:nvPr/>
          </p:nvSpPr>
          <p:spPr bwMode="auto">
            <a:xfrm flipH="1">
              <a:off x="3264" y="22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50"/>
            <p:cNvSpPr>
              <a:spLocks noChangeShapeType="1"/>
            </p:cNvSpPr>
            <p:nvPr/>
          </p:nvSpPr>
          <p:spPr bwMode="auto">
            <a:xfrm flipH="1">
              <a:off x="2016" y="100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51"/>
            <p:cNvSpPr>
              <a:spLocks noChangeShapeType="1"/>
            </p:cNvSpPr>
            <p:nvPr/>
          </p:nvSpPr>
          <p:spPr bwMode="auto">
            <a:xfrm flipH="1">
              <a:off x="2256" y="12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52"/>
            <p:cNvSpPr>
              <a:spLocks noChangeShapeType="1"/>
            </p:cNvSpPr>
            <p:nvPr/>
          </p:nvSpPr>
          <p:spPr bwMode="auto">
            <a:xfrm flipH="1">
              <a:off x="2496" y="14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53"/>
            <p:cNvSpPr>
              <a:spLocks noChangeShapeType="1"/>
            </p:cNvSpPr>
            <p:nvPr/>
          </p:nvSpPr>
          <p:spPr bwMode="auto">
            <a:xfrm flipH="1">
              <a:off x="2736" y="1728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54"/>
            <p:cNvSpPr>
              <a:spLocks noChangeShapeType="1"/>
            </p:cNvSpPr>
            <p:nvPr/>
          </p:nvSpPr>
          <p:spPr bwMode="auto">
            <a:xfrm flipH="1">
              <a:off x="3456" y="240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55"/>
            <p:cNvSpPr>
              <a:spLocks noChangeShapeType="1"/>
            </p:cNvSpPr>
            <p:nvPr/>
          </p:nvSpPr>
          <p:spPr bwMode="auto">
            <a:xfrm flipH="1">
              <a:off x="3696" y="2640"/>
              <a:ext cx="144" cy="192"/>
            </a:xfrm>
            <a:prstGeom prst="line">
              <a:avLst/>
            </a:prstGeom>
            <a:noFill/>
            <a:ln w="381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56"/>
            <p:cNvSpPr>
              <a:spLocks noChangeArrowheads="1"/>
            </p:cNvSpPr>
            <p:nvPr/>
          </p:nvSpPr>
          <p:spPr bwMode="auto">
            <a:xfrm>
              <a:off x="2160" y="115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87" name="Oval 57"/>
            <p:cNvSpPr>
              <a:spLocks noChangeArrowheads="1"/>
            </p:cNvSpPr>
            <p:nvPr/>
          </p:nvSpPr>
          <p:spPr bwMode="auto">
            <a:xfrm>
              <a:off x="3504" y="163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88" name="Oval 58"/>
            <p:cNvSpPr>
              <a:spLocks noChangeArrowheads="1"/>
            </p:cNvSpPr>
            <p:nvPr/>
          </p:nvSpPr>
          <p:spPr bwMode="auto">
            <a:xfrm>
              <a:off x="2400" y="139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89" name="Oval 59"/>
            <p:cNvSpPr>
              <a:spLocks noChangeArrowheads="1"/>
            </p:cNvSpPr>
            <p:nvPr/>
          </p:nvSpPr>
          <p:spPr bwMode="auto">
            <a:xfrm>
              <a:off x="2640" y="163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90" name="Oval 60"/>
            <p:cNvSpPr>
              <a:spLocks noChangeArrowheads="1"/>
            </p:cNvSpPr>
            <p:nvPr/>
          </p:nvSpPr>
          <p:spPr bwMode="auto">
            <a:xfrm>
              <a:off x="3600" y="259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91" name="Oval 61"/>
            <p:cNvSpPr>
              <a:spLocks noChangeArrowheads="1"/>
            </p:cNvSpPr>
            <p:nvPr/>
          </p:nvSpPr>
          <p:spPr bwMode="auto">
            <a:xfrm>
              <a:off x="2880" y="187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92" name="Oval 62"/>
            <p:cNvSpPr>
              <a:spLocks noChangeArrowheads="1"/>
            </p:cNvSpPr>
            <p:nvPr/>
          </p:nvSpPr>
          <p:spPr bwMode="auto">
            <a:xfrm>
              <a:off x="3312" y="1824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3593" name="Arc 63"/>
            <p:cNvSpPr>
              <a:spLocks/>
            </p:cNvSpPr>
            <p:nvPr/>
          </p:nvSpPr>
          <p:spPr bwMode="auto">
            <a:xfrm>
              <a:off x="2779" y="1633"/>
              <a:ext cx="341" cy="423"/>
            </a:xfrm>
            <a:custGeom>
              <a:avLst/>
              <a:gdLst>
                <a:gd name="T0" fmla="*/ 0 w 19699"/>
                <a:gd name="T1" fmla="*/ 0 h 21600"/>
                <a:gd name="T2" fmla="*/ 0 w 19699"/>
                <a:gd name="T3" fmla="*/ 0 h 21600"/>
                <a:gd name="T4" fmla="*/ 0 w 19699"/>
                <a:gd name="T5" fmla="*/ 0 h 21600"/>
                <a:gd name="T6" fmla="*/ 0 60000 65536"/>
                <a:gd name="T7" fmla="*/ 0 60000 65536"/>
                <a:gd name="T8" fmla="*/ 0 60000 65536"/>
                <a:gd name="T9" fmla="*/ 0 w 19699"/>
                <a:gd name="T10" fmla="*/ 0 h 21600"/>
                <a:gd name="T11" fmla="*/ 19699 w 196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99" h="21600" fill="none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</a:path>
                <a:path w="19699" h="21600" stroke="0" extrusionOk="0">
                  <a:moveTo>
                    <a:pt x="-1" y="5337"/>
                  </a:moveTo>
                  <a:cubicBezTo>
                    <a:pt x="3936" y="1896"/>
                    <a:pt x="8987" y="-1"/>
                    <a:pt x="14216" y="0"/>
                  </a:cubicBezTo>
                  <a:cubicBezTo>
                    <a:pt x="16066" y="0"/>
                    <a:pt x="17909" y="237"/>
                    <a:pt x="19698" y="707"/>
                  </a:cubicBezTo>
                  <a:lnTo>
                    <a:pt x="14216" y="21600"/>
                  </a:lnTo>
                  <a:lnTo>
                    <a:pt x="-1" y="5337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Line 64"/>
            <p:cNvSpPr>
              <a:spLocks noChangeShapeType="1"/>
            </p:cNvSpPr>
            <p:nvPr/>
          </p:nvSpPr>
          <p:spPr bwMode="auto">
            <a:xfrm>
              <a:off x="3120" y="864"/>
              <a:ext cx="0" cy="1968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Arc 65"/>
            <p:cNvSpPr>
              <a:spLocks/>
            </p:cNvSpPr>
            <p:nvPr/>
          </p:nvSpPr>
          <p:spPr bwMode="auto">
            <a:xfrm>
              <a:off x="3121" y="1442"/>
              <a:ext cx="469" cy="384"/>
            </a:xfrm>
            <a:custGeom>
              <a:avLst/>
              <a:gdLst>
                <a:gd name="T0" fmla="*/ 0 w 26414"/>
                <a:gd name="T1" fmla="*/ 0 h 21600"/>
                <a:gd name="T2" fmla="*/ 0 w 26414"/>
                <a:gd name="T3" fmla="*/ 0 h 21600"/>
                <a:gd name="T4" fmla="*/ 0 w 26414"/>
                <a:gd name="T5" fmla="*/ 0 h 21600"/>
                <a:gd name="T6" fmla="*/ 0 60000 65536"/>
                <a:gd name="T7" fmla="*/ 0 60000 65536"/>
                <a:gd name="T8" fmla="*/ 0 60000 65536"/>
                <a:gd name="T9" fmla="*/ 0 w 26414"/>
                <a:gd name="T10" fmla="*/ 0 h 21600"/>
                <a:gd name="T11" fmla="*/ 26414 w 264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14" h="21600" fill="none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</a:path>
                <a:path w="26414" h="21600" stroke="0" extrusionOk="0">
                  <a:moveTo>
                    <a:pt x="0" y="1558"/>
                  </a:moveTo>
                  <a:cubicBezTo>
                    <a:pt x="2560" y="528"/>
                    <a:pt x="5295" y="-1"/>
                    <a:pt x="8055" y="0"/>
                  </a:cubicBezTo>
                  <a:cubicBezTo>
                    <a:pt x="15530" y="0"/>
                    <a:pt x="22475" y="3865"/>
                    <a:pt x="26414" y="10219"/>
                  </a:cubicBezTo>
                  <a:lnTo>
                    <a:pt x="8055" y="21600"/>
                  </a:lnTo>
                  <a:lnTo>
                    <a:pt x="0" y="155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596" name="Object 66"/>
            <p:cNvGraphicFramePr>
              <a:graphicFrameLocks noChangeAspect="1"/>
            </p:cNvGraphicFramePr>
            <p:nvPr/>
          </p:nvGraphicFramePr>
          <p:xfrm>
            <a:off x="2880" y="1632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quation" r:id="rId13" imgW="180989" imgH="362070" progId="Equation.DSMT4">
                    <p:embed/>
                  </p:oleObj>
                </mc:Choice>
                <mc:Fallback>
                  <p:oleObj name="Equation" r:id="rId13" imgW="180989" imgH="36207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2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7" name="Object 67"/>
            <p:cNvGraphicFramePr>
              <a:graphicFrameLocks noChangeAspect="1"/>
            </p:cNvGraphicFramePr>
            <p:nvPr/>
          </p:nvGraphicFramePr>
          <p:xfrm>
            <a:off x="3228" y="1496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公式" r:id="rId15" imgW="180989" imgH="362070" progId="Equation.3">
                    <p:embed/>
                  </p:oleObj>
                </mc:Choice>
                <mc:Fallback>
                  <p:oleObj name="公式" r:id="rId15" imgW="180989" imgH="36207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1496"/>
                          <a:ext cx="1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68"/>
            <p:cNvGraphicFramePr>
              <a:graphicFrameLocks noChangeAspect="1"/>
            </p:cNvGraphicFramePr>
            <p:nvPr/>
          </p:nvGraphicFramePr>
          <p:xfrm>
            <a:off x="3136" y="2387"/>
            <a:ext cx="11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Equation" r:id="rId17" imgW="85632" imgH="123930" progId="Equation.DSMT4">
                    <p:embed/>
                  </p:oleObj>
                </mc:Choice>
                <mc:Fallback>
                  <p:oleObj name="Equation" r:id="rId17" imgW="85632" imgH="12393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387"/>
                          <a:ext cx="11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9" name="Arc 69"/>
            <p:cNvSpPr>
              <a:spLocks/>
            </p:cNvSpPr>
            <p:nvPr/>
          </p:nvSpPr>
          <p:spPr bwMode="auto">
            <a:xfrm>
              <a:off x="3120" y="2304"/>
              <a:ext cx="347" cy="326"/>
            </a:xfrm>
            <a:custGeom>
              <a:avLst/>
              <a:gdLst>
                <a:gd name="T0" fmla="*/ 0 w 29596"/>
                <a:gd name="T1" fmla="*/ 0 h 21600"/>
                <a:gd name="T2" fmla="*/ 0 w 29596"/>
                <a:gd name="T3" fmla="*/ 0 h 21600"/>
                <a:gd name="T4" fmla="*/ 0 w 29596"/>
                <a:gd name="T5" fmla="*/ 0 h 21600"/>
                <a:gd name="T6" fmla="*/ 0 60000 65536"/>
                <a:gd name="T7" fmla="*/ 0 60000 65536"/>
                <a:gd name="T8" fmla="*/ 0 60000 65536"/>
                <a:gd name="T9" fmla="*/ 0 w 29596"/>
                <a:gd name="T10" fmla="*/ 0 h 21600"/>
                <a:gd name="T11" fmla="*/ 29596 w 295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96" h="21600" fill="none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</a:path>
                <a:path w="29596" h="21600" stroke="0" extrusionOk="0">
                  <a:moveTo>
                    <a:pt x="29596" y="11187"/>
                  </a:moveTo>
                  <a:cubicBezTo>
                    <a:pt x="25682" y="17651"/>
                    <a:pt x="18675" y="21599"/>
                    <a:pt x="11119" y="21600"/>
                  </a:cubicBezTo>
                  <a:cubicBezTo>
                    <a:pt x="7201" y="21600"/>
                    <a:pt x="3358" y="20534"/>
                    <a:pt x="-1" y="18518"/>
                  </a:cubicBezTo>
                  <a:lnTo>
                    <a:pt x="11119" y="0"/>
                  </a:lnTo>
                  <a:lnTo>
                    <a:pt x="29596" y="11187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Oval 70"/>
            <p:cNvSpPr>
              <a:spLocks noChangeArrowheads="1"/>
            </p:cNvSpPr>
            <p:nvPr/>
          </p:nvSpPr>
          <p:spPr bwMode="auto">
            <a:xfrm>
              <a:off x="3696" y="1440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7121525" y="1952625"/>
            <a:ext cx="2286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7121525" y="2181225"/>
            <a:ext cx="2286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4" name="Object 11"/>
          <p:cNvGraphicFramePr>
            <a:graphicFrameLocks noChangeAspect="1"/>
          </p:cNvGraphicFramePr>
          <p:nvPr/>
        </p:nvGraphicFramePr>
        <p:xfrm>
          <a:off x="2500313" y="4797425"/>
          <a:ext cx="18732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9" imgW="1752600" imgH="850900" progId="Equation.DSMT4">
                  <p:embed/>
                </p:oleObj>
              </mc:Choice>
              <mc:Fallback>
                <p:oleObj name="Equation" r:id="rId19" imgW="1752600" imgH="850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797425"/>
                        <a:ext cx="18732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Box 44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216900" y="1568450"/>
            <a:ext cx="50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i="1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8215313" y="2205038"/>
            <a:ext cx="504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i="1" baseline="-25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98475" y="5805488"/>
            <a:ext cx="83645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</a:rPr>
              <a:t>此时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反射光为完全线偏振光</a:t>
            </a:r>
            <a:r>
              <a:rPr lang="zh-CN" altLang="en-US" sz="2800" b="1">
                <a:latin typeface="Arial" panose="020B0604020202020204" pitchFamily="34" charset="0"/>
              </a:rPr>
              <a:t>，光矢量振动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垂直入射面</a:t>
            </a:r>
            <a:r>
              <a:rPr lang="zh-CN" altLang="en-US" sz="2800" b="1">
                <a:latin typeface="Arial" panose="020B0604020202020204" pitchFamily="34" charset="0"/>
              </a:rPr>
              <a:t>，折射光仍为部分偏振光。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9125" y="5268913"/>
            <a:ext cx="1936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Arial" panose="020B0604020202020204" pitchFamily="34" charset="0"/>
                <a:ea typeface="楷体_GB2312"/>
                <a:cs typeface="楷体_GB2312"/>
              </a:rPr>
              <a:t>(</a:t>
            </a:r>
            <a:r>
              <a:rPr kumimoji="1" lang="zh-CN" altLang="en-US" sz="2400" b="1">
                <a:latin typeface="Arial" panose="020B0604020202020204" pitchFamily="34" charset="0"/>
                <a:ea typeface="楷体_GB2312"/>
                <a:cs typeface="楷体_GB2312"/>
              </a:rPr>
              <a:t>布儒斯特角</a:t>
            </a:r>
            <a:r>
              <a:rPr kumimoji="1" lang="en-US" altLang="zh-CN" sz="2400" b="1">
                <a:latin typeface="Arial" panose="020B0604020202020204" pitchFamily="34" charset="0"/>
                <a:ea typeface="楷体_GB2312"/>
                <a:cs typeface="楷体_GB2312"/>
              </a:rPr>
              <a:t>)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75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75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362" grpId="0" autoUpdateAnimBg="0"/>
      <p:bldP spid="15363" grpId="0" autoUpdateAnimBg="0"/>
      <p:bldP spid="15369" grpId="0" autoUpdateAnimBg="0"/>
      <p:bldP spid="15370" grpId="0" animBg="1"/>
      <p:bldP spid="15371" grpId="0" animBg="1"/>
      <p:bldP spid="15373" grpId="0" autoUpdateAnimBg="0"/>
      <p:bldP spid="15401" grpId="0" animBg="1"/>
      <p:bldP spid="15402" grpId="0" animBg="1"/>
      <p:bldP spid="3" grpId="0"/>
      <p:bldP spid="45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91263" y="2786063"/>
            <a:ext cx="2457450" cy="1828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8375" y="623888"/>
            <a:ext cx="5470525" cy="2089150"/>
            <a:chOff x="2352" y="96"/>
            <a:chExt cx="3114" cy="1479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024" y="768"/>
              <a:ext cx="1680" cy="7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27682" name="Rectangle 6"/>
            <p:cNvSpPr>
              <a:spLocks noChangeArrowheads="1"/>
            </p:cNvSpPr>
            <p:nvPr/>
          </p:nvSpPr>
          <p:spPr bwMode="auto">
            <a:xfrm>
              <a:off x="3024" y="96"/>
              <a:ext cx="1680" cy="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/>
            </a:p>
          </p:txBody>
        </p:sp>
        <p:sp>
          <p:nvSpPr>
            <p:cNvPr id="24612" name="Line 7"/>
            <p:cNvSpPr>
              <a:spLocks noChangeShapeType="1"/>
            </p:cNvSpPr>
            <p:nvPr/>
          </p:nvSpPr>
          <p:spPr bwMode="auto">
            <a:xfrm>
              <a:off x="3840" y="24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8"/>
            <p:cNvSpPr>
              <a:spLocks noChangeShapeType="1"/>
            </p:cNvSpPr>
            <p:nvPr/>
          </p:nvSpPr>
          <p:spPr bwMode="auto">
            <a:xfrm>
              <a:off x="3120" y="240"/>
              <a:ext cx="720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Line 9"/>
            <p:cNvSpPr>
              <a:spLocks noChangeShapeType="1"/>
            </p:cNvSpPr>
            <p:nvPr/>
          </p:nvSpPr>
          <p:spPr bwMode="auto">
            <a:xfrm flipV="1">
              <a:off x="3840" y="240"/>
              <a:ext cx="81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10"/>
            <p:cNvSpPr>
              <a:spLocks noChangeShapeType="1"/>
            </p:cNvSpPr>
            <p:nvPr/>
          </p:nvSpPr>
          <p:spPr bwMode="auto">
            <a:xfrm>
              <a:off x="3840" y="816"/>
              <a:ext cx="384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Oval 11"/>
            <p:cNvSpPr>
              <a:spLocks noChangeArrowheads="1"/>
            </p:cNvSpPr>
            <p:nvPr/>
          </p:nvSpPr>
          <p:spPr bwMode="auto">
            <a:xfrm>
              <a:off x="3408" y="4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7" name="Oval 12"/>
            <p:cNvSpPr>
              <a:spLocks noChangeArrowheads="1"/>
            </p:cNvSpPr>
            <p:nvPr/>
          </p:nvSpPr>
          <p:spPr bwMode="auto">
            <a:xfrm>
              <a:off x="3600" y="62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8" name="Oval 13"/>
            <p:cNvSpPr>
              <a:spLocks noChangeArrowheads="1"/>
            </p:cNvSpPr>
            <p:nvPr/>
          </p:nvSpPr>
          <p:spPr bwMode="auto">
            <a:xfrm>
              <a:off x="3216" y="28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19" name="Oval 14"/>
            <p:cNvSpPr>
              <a:spLocks noChangeArrowheads="1"/>
            </p:cNvSpPr>
            <p:nvPr/>
          </p:nvSpPr>
          <p:spPr bwMode="auto">
            <a:xfrm>
              <a:off x="4272" y="43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0" name="Oval 15"/>
            <p:cNvSpPr>
              <a:spLocks noChangeArrowheads="1"/>
            </p:cNvSpPr>
            <p:nvPr/>
          </p:nvSpPr>
          <p:spPr bwMode="auto">
            <a:xfrm>
              <a:off x="4128" y="52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1" name="Oval 16"/>
            <p:cNvSpPr>
              <a:spLocks noChangeArrowheads="1"/>
            </p:cNvSpPr>
            <p:nvPr/>
          </p:nvSpPr>
          <p:spPr bwMode="auto">
            <a:xfrm>
              <a:off x="3984" y="62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622" name="Line 17"/>
            <p:cNvSpPr>
              <a:spLocks noChangeShapeType="1"/>
            </p:cNvSpPr>
            <p:nvPr/>
          </p:nvSpPr>
          <p:spPr bwMode="auto">
            <a:xfrm flipH="1">
              <a:off x="3840" y="864"/>
              <a:ext cx="19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Line 18"/>
            <p:cNvSpPr>
              <a:spLocks noChangeShapeType="1"/>
            </p:cNvSpPr>
            <p:nvPr/>
          </p:nvSpPr>
          <p:spPr bwMode="auto">
            <a:xfrm flipH="1">
              <a:off x="3888" y="960"/>
              <a:ext cx="19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Line 19"/>
            <p:cNvSpPr>
              <a:spLocks noChangeShapeType="1"/>
            </p:cNvSpPr>
            <p:nvPr/>
          </p:nvSpPr>
          <p:spPr bwMode="auto">
            <a:xfrm flipH="1">
              <a:off x="3984" y="1152"/>
              <a:ext cx="19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Line 20"/>
            <p:cNvSpPr>
              <a:spLocks noChangeShapeType="1"/>
            </p:cNvSpPr>
            <p:nvPr/>
          </p:nvSpPr>
          <p:spPr bwMode="auto">
            <a:xfrm flipH="1">
              <a:off x="4032" y="1248"/>
              <a:ext cx="192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Oval 21"/>
            <p:cNvSpPr>
              <a:spLocks noChangeArrowheads="1"/>
            </p:cNvSpPr>
            <p:nvPr/>
          </p:nvSpPr>
          <p:spPr bwMode="auto">
            <a:xfrm>
              <a:off x="3984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4627" name="Object 22"/>
            <p:cNvGraphicFramePr>
              <a:graphicFrameLocks noChangeAspect="1"/>
            </p:cNvGraphicFramePr>
            <p:nvPr/>
          </p:nvGraphicFramePr>
          <p:xfrm>
            <a:off x="3552" y="144"/>
            <a:ext cx="295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公式" r:id="rId3" imgW="152268" imgH="215713" progId="Equation.3">
                    <p:embed/>
                  </p:oleObj>
                </mc:Choice>
                <mc:Fallback>
                  <p:oleObj name="公式" r:id="rId3" imgW="152268" imgH="215713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4"/>
                          <a:ext cx="295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Arc 23"/>
            <p:cNvSpPr>
              <a:spLocks/>
            </p:cNvSpPr>
            <p:nvPr/>
          </p:nvSpPr>
          <p:spPr bwMode="auto">
            <a:xfrm flipH="1">
              <a:off x="3600" y="528"/>
              <a:ext cx="241" cy="288"/>
            </a:xfrm>
            <a:custGeom>
              <a:avLst/>
              <a:gdLst>
                <a:gd name="T0" fmla="*/ 0 w 13562"/>
                <a:gd name="T1" fmla="*/ 0 h 21600"/>
                <a:gd name="T2" fmla="*/ 0 w 13562"/>
                <a:gd name="T3" fmla="*/ 0 h 21600"/>
                <a:gd name="T4" fmla="*/ 0 w 13562"/>
                <a:gd name="T5" fmla="*/ 0 h 21600"/>
                <a:gd name="T6" fmla="*/ 0 60000 65536"/>
                <a:gd name="T7" fmla="*/ 0 60000 65536"/>
                <a:gd name="T8" fmla="*/ 0 60000 65536"/>
                <a:gd name="T9" fmla="*/ 0 w 13562"/>
                <a:gd name="T10" fmla="*/ 0 h 21600"/>
                <a:gd name="T11" fmla="*/ 13562 w 135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62" h="21600" fill="none" extrusionOk="0">
                  <a:moveTo>
                    <a:pt x="-1" y="0"/>
                  </a:moveTo>
                  <a:cubicBezTo>
                    <a:pt x="4935" y="0"/>
                    <a:pt x="9721" y="1689"/>
                    <a:pt x="13562" y="4788"/>
                  </a:cubicBezTo>
                </a:path>
                <a:path w="13562" h="21600" stroke="0" extrusionOk="0">
                  <a:moveTo>
                    <a:pt x="-1" y="0"/>
                  </a:moveTo>
                  <a:cubicBezTo>
                    <a:pt x="4935" y="0"/>
                    <a:pt x="9721" y="1689"/>
                    <a:pt x="13562" y="47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629" name="Object 24"/>
            <p:cNvGraphicFramePr>
              <a:graphicFrameLocks noChangeAspect="1"/>
            </p:cNvGraphicFramePr>
            <p:nvPr/>
          </p:nvGraphicFramePr>
          <p:xfrm>
            <a:off x="3072" y="432"/>
            <a:ext cx="27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公式" r:id="rId5" imgW="164885" imgH="215619" progId="Equation.3">
                    <p:embed/>
                  </p:oleObj>
                </mc:Choice>
                <mc:Fallback>
                  <p:oleObj name="公式" r:id="rId5" imgW="164885" imgH="21561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272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25"/>
            <p:cNvGraphicFramePr>
              <a:graphicFrameLocks noChangeAspect="1"/>
            </p:cNvGraphicFramePr>
            <p:nvPr/>
          </p:nvGraphicFramePr>
          <p:xfrm>
            <a:off x="3072" y="816"/>
            <a:ext cx="293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公式" r:id="rId7" imgW="177569" imgH="215619" progId="Equation.3">
                    <p:embed/>
                  </p:oleObj>
                </mc:Choice>
                <mc:Fallback>
                  <p:oleObj name="公式" r:id="rId7" imgW="177569" imgH="21561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293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1" name="Line 26"/>
            <p:cNvSpPr>
              <a:spLocks noChangeShapeType="1"/>
            </p:cNvSpPr>
            <p:nvPr/>
          </p:nvSpPr>
          <p:spPr bwMode="auto">
            <a:xfrm flipH="1">
              <a:off x="3072" y="192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27"/>
            <p:cNvSpPr>
              <a:spLocks noChangeShapeType="1"/>
            </p:cNvSpPr>
            <p:nvPr/>
          </p:nvSpPr>
          <p:spPr bwMode="auto">
            <a:xfrm flipH="1">
              <a:off x="3264" y="336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28"/>
            <p:cNvSpPr>
              <a:spLocks noChangeShapeType="1"/>
            </p:cNvSpPr>
            <p:nvPr/>
          </p:nvSpPr>
          <p:spPr bwMode="auto">
            <a:xfrm flipH="1">
              <a:off x="3456" y="480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Arc 29"/>
            <p:cNvSpPr>
              <a:spLocks/>
            </p:cNvSpPr>
            <p:nvPr/>
          </p:nvSpPr>
          <p:spPr bwMode="auto">
            <a:xfrm flipV="1">
              <a:off x="3840" y="912"/>
              <a:ext cx="173" cy="288"/>
            </a:xfrm>
            <a:custGeom>
              <a:avLst/>
              <a:gdLst>
                <a:gd name="T0" fmla="*/ 0 w 15526"/>
                <a:gd name="T1" fmla="*/ 0 h 21600"/>
                <a:gd name="T2" fmla="*/ 0 w 15526"/>
                <a:gd name="T3" fmla="*/ 0 h 21600"/>
                <a:gd name="T4" fmla="*/ 0 w 15526"/>
                <a:gd name="T5" fmla="*/ 0 h 21600"/>
                <a:gd name="T6" fmla="*/ 0 60000 65536"/>
                <a:gd name="T7" fmla="*/ 0 60000 65536"/>
                <a:gd name="T8" fmla="*/ 0 60000 65536"/>
                <a:gd name="T9" fmla="*/ 0 w 15526"/>
                <a:gd name="T10" fmla="*/ 0 h 21600"/>
                <a:gd name="T11" fmla="*/ 15526 w 155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26" h="21600" fill="none" extrusionOk="0">
                  <a:moveTo>
                    <a:pt x="-1" y="0"/>
                  </a:moveTo>
                  <a:cubicBezTo>
                    <a:pt x="5853" y="0"/>
                    <a:pt x="11456" y="2375"/>
                    <a:pt x="15526" y="6583"/>
                  </a:cubicBezTo>
                </a:path>
                <a:path w="15526" h="21600" stroke="0" extrusionOk="0">
                  <a:moveTo>
                    <a:pt x="-1" y="0"/>
                  </a:moveTo>
                  <a:cubicBezTo>
                    <a:pt x="5853" y="0"/>
                    <a:pt x="11456" y="2375"/>
                    <a:pt x="15526" y="658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635" name="Object 30"/>
            <p:cNvGraphicFramePr>
              <a:graphicFrameLocks noChangeAspect="1"/>
            </p:cNvGraphicFramePr>
            <p:nvPr/>
          </p:nvGraphicFramePr>
          <p:xfrm>
            <a:off x="3840" y="1200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公式" r:id="rId9" imgW="114102" imgH="126780" progId="Equation.3">
                    <p:embed/>
                  </p:oleObj>
                </mc:Choice>
                <mc:Fallback>
                  <p:oleObj name="公式" r:id="rId9" imgW="114102" imgH="1267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200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6" name="Line 31"/>
            <p:cNvSpPr>
              <a:spLocks noChangeShapeType="1"/>
            </p:cNvSpPr>
            <p:nvPr/>
          </p:nvSpPr>
          <p:spPr bwMode="auto">
            <a:xfrm>
              <a:off x="3936" y="720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32"/>
            <p:cNvSpPr>
              <a:spLocks noChangeShapeType="1"/>
            </p:cNvSpPr>
            <p:nvPr/>
          </p:nvSpPr>
          <p:spPr bwMode="auto">
            <a:xfrm flipH="1">
              <a:off x="3888" y="816"/>
              <a:ext cx="96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Rectangle 33"/>
            <p:cNvSpPr>
              <a:spLocks noChangeArrowheads="1"/>
            </p:cNvSpPr>
            <p:nvPr/>
          </p:nvSpPr>
          <p:spPr bwMode="auto">
            <a:xfrm>
              <a:off x="4656" y="177"/>
              <a:ext cx="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楷体_GB2312"/>
                  <a:ea typeface="楷体_GB2312"/>
                  <a:cs typeface="楷体_GB2312"/>
                </a:rPr>
                <a:t>线偏振光</a:t>
              </a:r>
              <a:endParaRPr kumimoji="1" lang="zh-CN" altLang="en-US" sz="1800" b="1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639" name="Rectangle 34"/>
            <p:cNvSpPr>
              <a:spLocks noChangeArrowheads="1"/>
            </p:cNvSpPr>
            <p:nvPr/>
          </p:nvSpPr>
          <p:spPr bwMode="auto">
            <a:xfrm>
              <a:off x="4272" y="1248"/>
              <a:ext cx="9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楷体_GB2312"/>
                  <a:ea typeface="楷体_GB2312"/>
                  <a:cs typeface="楷体_GB2312"/>
                </a:rPr>
                <a:t>部分偏振光</a:t>
              </a:r>
            </a:p>
          </p:txBody>
        </p:sp>
        <p:sp>
          <p:nvSpPr>
            <p:cNvPr id="24640" name="Text Box 35"/>
            <p:cNvSpPr txBox="1">
              <a:spLocks noChangeArrowheads="1"/>
            </p:cNvSpPr>
            <p:nvPr/>
          </p:nvSpPr>
          <p:spPr bwMode="auto">
            <a:xfrm>
              <a:off x="2352" y="192"/>
              <a:ext cx="6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楷体_GB2312"/>
                  <a:ea typeface="楷体_GB2312"/>
                  <a:cs typeface="楷体_GB2312"/>
                </a:rPr>
                <a:t>自然光</a:t>
              </a:r>
              <a:endParaRPr kumimoji="1" lang="zh-CN" altLang="en-US" sz="1800" b="1"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641" name="Oval 36"/>
            <p:cNvSpPr>
              <a:spLocks noChangeArrowheads="1"/>
            </p:cNvSpPr>
            <p:nvPr/>
          </p:nvSpPr>
          <p:spPr bwMode="auto">
            <a:xfrm>
              <a:off x="4416" y="33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541338" y="3911600"/>
            <a:ext cx="59658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讨论：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当光以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入射时，无反射光，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你能对入射光作出什么结论？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7623175" y="4038600"/>
            <a:ext cx="304800" cy="304800"/>
            <a:chOff x="4896" y="2496"/>
            <a:chExt cx="192" cy="192"/>
          </a:xfrm>
        </p:grpSpPr>
        <p:sp>
          <p:nvSpPr>
            <p:cNvPr id="24608" name="Line 42"/>
            <p:cNvSpPr>
              <a:spLocks noChangeShapeType="1"/>
            </p:cNvSpPr>
            <p:nvPr/>
          </p:nvSpPr>
          <p:spPr bwMode="auto">
            <a:xfrm flipH="1">
              <a:off x="4944" y="2592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43"/>
            <p:cNvSpPr>
              <a:spLocks noChangeShapeType="1"/>
            </p:cNvSpPr>
            <p:nvPr/>
          </p:nvSpPr>
          <p:spPr bwMode="auto">
            <a:xfrm flipH="1">
              <a:off x="4896" y="2496"/>
              <a:ext cx="144" cy="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47700" y="1412875"/>
            <a:ext cx="5219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：求玻璃的起偏角？</a:t>
            </a:r>
          </a:p>
        </p:txBody>
      </p:sp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2147888" y="2447925"/>
          <a:ext cx="15668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11" imgW="1524000" imgH="850900" progId="Equation.DSMT4">
                  <p:embed/>
                </p:oleObj>
              </mc:Choice>
              <mc:Fallback>
                <p:oleObj name="Equation" r:id="rId11" imgW="1524000" imgH="8509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447925"/>
                        <a:ext cx="15668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4" name="Rectangle 50"/>
          <p:cNvSpPr>
            <a:spLocks noChangeArrowheads="1"/>
          </p:cNvSpPr>
          <p:nvPr/>
        </p:nvSpPr>
        <p:spPr bwMode="auto">
          <a:xfrm>
            <a:off x="576263" y="5430838"/>
            <a:ext cx="4783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</a:rPr>
              <a:t>布儒斯特定律的实质：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1619250" y="4838700"/>
            <a:ext cx="6048375" cy="519113"/>
            <a:chOff x="1020" y="3022"/>
            <a:chExt cx="3810" cy="327"/>
          </a:xfrm>
        </p:grpSpPr>
        <p:sp>
          <p:nvSpPr>
            <p:cNvPr id="24606" name="Rectangle 52"/>
            <p:cNvSpPr>
              <a:spLocks noChangeArrowheads="1"/>
            </p:cNvSpPr>
            <p:nvPr/>
          </p:nvSpPr>
          <p:spPr bwMode="auto">
            <a:xfrm>
              <a:off x="1020" y="3022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  <a:latin typeface="楷体_GB2312"/>
                  <a:ea typeface="楷体_GB2312"/>
                  <a:cs typeface="楷体_GB2312"/>
                </a:rPr>
                <a:t>是线偏振光，且  平行入射面。</a:t>
              </a:r>
            </a:p>
          </p:txBody>
        </p:sp>
        <p:graphicFrame>
          <p:nvGraphicFramePr>
            <p:cNvPr id="24607" name="Object 54"/>
            <p:cNvGraphicFramePr>
              <a:graphicFrameLocks noChangeAspect="1"/>
            </p:cNvGraphicFramePr>
            <p:nvPr/>
          </p:nvGraphicFramePr>
          <p:xfrm>
            <a:off x="2653" y="3079"/>
            <a:ext cx="27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7" name="Equation" r:id="rId13" imgW="317225" imgH="393359" progId="Equation.DSMT4">
                    <p:embed/>
                  </p:oleObj>
                </mc:Choice>
                <mc:Fallback>
                  <p:oleObj name="Equation" r:id="rId13" imgW="317225" imgH="393359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079"/>
                          <a:ext cx="27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1008063" y="6005513"/>
            <a:ext cx="750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的平行分量在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角入射时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不反射全部透射。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6480175" y="2895600"/>
            <a:ext cx="2057400" cy="1676400"/>
            <a:chOff x="4176" y="1824"/>
            <a:chExt cx="1296" cy="1056"/>
          </a:xfrm>
        </p:grpSpPr>
        <p:sp>
          <p:nvSpPr>
            <p:cNvPr id="24598" name="Line 66"/>
            <p:cNvSpPr>
              <a:spLocks noChangeShapeType="1"/>
            </p:cNvSpPr>
            <p:nvPr/>
          </p:nvSpPr>
          <p:spPr bwMode="auto">
            <a:xfrm>
              <a:off x="4176" y="2400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67"/>
            <p:cNvSpPr>
              <a:spLocks noChangeShapeType="1"/>
            </p:cNvSpPr>
            <p:nvPr/>
          </p:nvSpPr>
          <p:spPr bwMode="auto">
            <a:xfrm>
              <a:off x="4848" y="2400"/>
              <a:ext cx="288" cy="48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4600" name="Object 68"/>
            <p:cNvGraphicFramePr>
              <a:graphicFrameLocks noChangeAspect="1"/>
            </p:cNvGraphicFramePr>
            <p:nvPr/>
          </p:nvGraphicFramePr>
          <p:xfrm>
            <a:off x="4176" y="2112"/>
            <a:ext cx="1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8" name="公式" r:id="rId15" imgW="164885" imgH="215619" progId="Equation.3">
                    <p:embed/>
                  </p:oleObj>
                </mc:Choice>
                <mc:Fallback>
                  <p:oleObj name="公式" r:id="rId15" imgW="164885" imgH="215619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199" cy="2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69"/>
            <p:cNvGraphicFramePr>
              <a:graphicFrameLocks noChangeAspect="1"/>
            </p:cNvGraphicFramePr>
            <p:nvPr/>
          </p:nvGraphicFramePr>
          <p:xfrm>
            <a:off x="4176" y="2400"/>
            <a:ext cx="213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9" name="公式" r:id="rId16" imgW="177569" imgH="215619" progId="Equation.3">
                    <p:embed/>
                  </p:oleObj>
                </mc:Choice>
                <mc:Fallback>
                  <p:oleObj name="公式" r:id="rId16" imgW="177569" imgH="215619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0"/>
                          <a:ext cx="213" cy="26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2" name="Object 70"/>
            <p:cNvGraphicFramePr>
              <a:graphicFrameLocks noChangeAspect="1"/>
            </p:cNvGraphicFramePr>
            <p:nvPr/>
          </p:nvGraphicFramePr>
          <p:xfrm>
            <a:off x="4608" y="1824"/>
            <a:ext cx="25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0" name="公式" r:id="rId17" imgW="152268" imgH="215713" progId="Equation.3">
                    <p:embed/>
                  </p:oleObj>
                </mc:Choice>
                <mc:Fallback>
                  <p:oleObj name="公式" r:id="rId17" imgW="152268" imgH="215713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251" cy="3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Arc 71"/>
            <p:cNvSpPr>
              <a:spLocks/>
            </p:cNvSpPr>
            <p:nvPr/>
          </p:nvSpPr>
          <p:spPr bwMode="auto">
            <a:xfrm flipH="1">
              <a:off x="4648" y="2205"/>
              <a:ext cx="241" cy="286"/>
            </a:xfrm>
            <a:custGeom>
              <a:avLst/>
              <a:gdLst>
                <a:gd name="T0" fmla="*/ 0 w 13562"/>
                <a:gd name="T1" fmla="*/ 0 h 21479"/>
                <a:gd name="T2" fmla="*/ 0 w 13562"/>
                <a:gd name="T3" fmla="*/ 0 h 21479"/>
                <a:gd name="T4" fmla="*/ 0 w 13562"/>
                <a:gd name="T5" fmla="*/ 0 h 21479"/>
                <a:gd name="T6" fmla="*/ 0 60000 65536"/>
                <a:gd name="T7" fmla="*/ 0 60000 65536"/>
                <a:gd name="T8" fmla="*/ 0 60000 65536"/>
                <a:gd name="T9" fmla="*/ 0 w 13562"/>
                <a:gd name="T10" fmla="*/ 0 h 21479"/>
                <a:gd name="T11" fmla="*/ 13562 w 13562"/>
                <a:gd name="T12" fmla="*/ 21479 h 21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62" h="21479" fill="none" extrusionOk="0">
                  <a:moveTo>
                    <a:pt x="2285" y="0"/>
                  </a:moveTo>
                  <a:cubicBezTo>
                    <a:pt x="6415" y="439"/>
                    <a:pt x="10330" y="2060"/>
                    <a:pt x="13562" y="4667"/>
                  </a:cubicBezTo>
                </a:path>
                <a:path w="13562" h="21479" stroke="0" extrusionOk="0">
                  <a:moveTo>
                    <a:pt x="2285" y="0"/>
                  </a:moveTo>
                  <a:cubicBezTo>
                    <a:pt x="6415" y="439"/>
                    <a:pt x="10330" y="2060"/>
                    <a:pt x="13562" y="4667"/>
                  </a:cubicBezTo>
                  <a:lnTo>
                    <a:pt x="0" y="21479"/>
                  </a:lnTo>
                  <a:lnTo>
                    <a:pt x="2285" y="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72"/>
            <p:cNvSpPr>
              <a:spLocks noChangeShapeType="1"/>
            </p:cNvSpPr>
            <p:nvPr/>
          </p:nvSpPr>
          <p:spPr bwMode="auto">
            <a:xfrm>
              <a:off x="4848" y="1968"/>
              <a:ext cx="0" cy="81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73"/>
            <p:cNvSpPr>
              <a:spLocks noChangeShapeType="1"/>
            </p:cNvSpPr>
            <p:nvPr/>
          </p:nvSpPr>
          <p:spPr bwMode="auto">
            <a:xfrm>
              <a:off x="4416" y="2064"/>
              <a:ext cx="432" cy="336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6784975" y="3200400"/>
            <a:ext cx="457200" cy="457200"/>
            <a:chOff x="3792" y="2592"/>
            <a:chExt cx="288" cy="288"/>
          </a:xfrm>
        </p:grpSpPr>
        <p:sp>
          <p:nvSpPr>
            <p:cNvPr id="24596" name="Line 75"/>
            <p:cNvSpPr>
              <a:spLocks noChangeShapeType="1"/>
            </p:cNvSpPr>
            <p:nvPr/>
          </p:nvSpPr>
          <p:spPr bwMode="auto">
            <a:xfrm flipH="1">
              <a:off x="3792" y="2592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76"/>
            <p:cNvSpPr>
              <a:spLocks noChangeShapeType="1"/>
            </p:cNvSpPr>
            <p:nvPr/>
          </p:nvSpPr>
          <p:spPr bwMode="auto">
            <a:xfrm flipH="1">
              <a:off x="3936" y="2688"/>
              <a:ext cx="144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1403350" y="1973263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 </a:t>
            </a:r>
            <a:r>
              <a:rPr kumimoji="1" lang="en-US" altLang="zh-CN" sz="2800" b="1" i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=1.5</a:t>
            </a:r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1428750" y="2586038"/>
            <a:ext cx="162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则</a:t>
            </a: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895350" y="476250"/>
            <a:ext cx="2165350" cy="920750"/>
            <a:chOff x="564" y="300"/>
            <a:chExt cx="1364" cy="580"/>
          </a:xfrm>
        </p:grpSpPr>
        <p:graphicFrame>
          <p:nvGraphicFramePr>
            <p:cNvPr id="24594" name="Object 3"/>
            <p:cNvGraphicFramePr>
              <a:graphicFrameLocks noChangeAspect="1"/>
            </p:cNvGraphicFramePr>
            <p:nvPr/>
          </p:nvGraphicFramePr>
          <p:xfrm>
            <a:off x="998" y="300"/>
            <a:ext cx="93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1" name="Equation" r:id="rId19" imgW="1346200" imgH="850900" progId="Equation.DSMT4">
                    <p:embed/>
                  </p:oleObj>
                </mc:Choice>
                <mc:Fallback>
                  <p:oleObj name="Equation" r:id="rId19" imgW="1346200" imgH="8509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300"/>
                          <a:ext cx="930" cy="58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85"/>
            <p:cNvGraphicFramePr>
              <a:graphicFrameLocks noChangeAspect="1"/>
            </p:cNvGraphicFramePr>
            <p:nvPr/>
          </p:nvGraphicFramePr>
          <p:xfrm>
            <a:off x="564" y="345"/>
            <a:ext cx="44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2" name="Clip" r:id="rId21" imgW="3190810" imgH="2943270" progId="">
                    <p:embed/>
                  </p:oleObj>
                </mc:Choice>
                <mc:Fallback>
                  <p:oleObj name="Clip" r:id="rId21" imgW="3190810" imgH="2943270" progId="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45"/>
                          <a:ext cx="44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71" name="Object 87"/>
          <p:cNvGraphicFramePr>
            <a:graphicFrameLocks noChangeAspect="1"/>
          </p:cNvGraphicFramePr>
          <p:nvPr/>
        </p:nvGraphicFramePr>
        <p:xfrm>
          <a:off x="2428875" y="3271838"/>
          <a:ext cx="238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23" imgW="2324100" imgH="469900" progId="Equation.DSMT4">
                  <p:embed/>
                </p:oleObj>
              </mc:Choice>
              <mc:Fallback>
                <p:oleObj name="Equation" r:id="rId23" imgW="2324100" imgH="4699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271838"/>
                        <a:ext cx="2387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Box 64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5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422" grpId="0"/>
      <p:bldP spid="16428" grpId="0" autoUpdateAnimBg="0"/>
      <p:bldP spid="16434" grpId="0" autoUpdateAnimBg="0"/>
      <p:bldP spid="16446" grpId="0"/>
      <p:bldP spid="16466" grpId="0" autoUpdateAnimBg="0"/>
      <p:bldP spid="1646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5183188" y="4433888"/>
            <a:ext cx="3175000" cy="2101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0113" y="1844675"/>
            <a:ext cx="7704137" cy="1460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82600" y="252413"/>
            <a:ext cx="260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应用：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511300" y="1325563"/>
            <a:ext cx="644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例如激光器中的布儒斯特窗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12788" y="388143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2</a:t>
            </a:r>
            <a:r>
              <a:rPr lang="en-US" altLang="zh-CN" sz="2800" b="1" baseline="30000">
                <a:solidFill>
                  <a:srgbClr val="0000CC"/>
                </a:solidFill>
              </a:rPr>
              <a:t>0  </a:t>
            </a:r>
            <a:r>
              <a:rPr lang="zh-CN" altLang="en-US" sz="2800" b="1">
                <a:solidFill>
                  <a:srgbClr val="0000CC"/>
                </a:solidFill>
              </a:rPr>
              <a:t>可测不透明媒质折射率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45138" y="4473575"/>
            <a:ext cx="2590800" cy="1828800"/>
            <a:chOff x="3648" y="2016"/>
            <a:chExt cx="1632" cy="1152"/>
          </a:xfrm>
        </p:grpSpPr>
        <p:sp>
          <p:nvSpPr>
            <p:cNvPr id="25653" name="Line 6"/>
            <p:cNvSpPr>
              <a:spLocks noChangeShapeType="1"/>
            </p:cNvSpPr>
            <p:nvPr/>
          </p:nvSpPr>
          <p:spPr bwMode="auto">
            <a:xfrm flipH="1">
              <a:off x="4176" y="2352"/>
              <a:ext cx="144" cy="192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4" name="Line 7"/>
            <p:cNvSpPr>
              <a:spLocks noChangeShapeType="1"/>
            </p:cNvSpPr>
            <p:nvPr/>
          </p:nvSpPr>
          <p:spPr bwMode="auto">
            <a:xfrm flipV="1">
              <a:off x="4656" y="2160"/>
              <a:ext cx="624" cy="62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655" name="Object 8"/>
            <p:cNvGraphicFramePr>
              <a:graphicFrameLocks noChangeAspect="1"/>
            </p:cNvGraphicFramePr>
            <p:nvPr/>
          </p:nvGraphicFramePr>
          <p:xfrm>
            <a:off x="3648" y="2496"/>
            <a:ext cx="48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7" name="Equation" r:id="rId3" imgW="927100" imgH="457200" progId="Equation.3">
                    <p:embed/>
                  </p:oleObj>
                </mc:Choice>
                <mc:Fallback>
                  <p:oleObj name="Equation" r:id="rId3" imgW="927100" imgH="457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6"/>
                          <a:ext cx="480" cy="23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6" name="Object 9"/>
            <p:cNvGraphicFramePr>
              <a:graphicFrameLocks noChangeAspect="1"/>
            </p:cNvGraphicFramePr>
            <p:nvPr/>
          </p:nvGraphicFramePr>
          <p:xfrm>
            <a:off x="3744" y="2880"/>
            <a:ext cx="60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8" name="Equation" r:id="rId5" imgW="1002865" imgH="457002" progId="Equation.3">
                    <p:embed/>
                  </p:oleObj>
                </mc:Choice>
                <mc:Fallback>
                  <p:oleObj name="Equation" r:id="rId5" imgW="1002865" imgH="4570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80"/>
                          <a:ext cx="605" cy="276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7" name="Object 10"/>
            <p:cNvGraphicFramePr>
              <a:graphicFrameLocks noChangeAspect="1"/>
            </p:cNvGraphicFramePr>
            <p:nvPr/>
          </p:nvGraphicFramePr>
          <p:xfrm>
            <a:off x="4406" y="2198"/>
            <a:ext cx="27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9" name="Equation" r:id="rId7" imgW="165028" imgH="228501" progId="Equation.DSMT4">
                    <p:embed/>
                  </p:oleObj>
                </mc:Choice>
                <mc:Fallback>
                  <p:oleObj name="Equation" r:id="rId7" imgW="165028" imgH="22850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2198"/>
                          <a:ext cx="27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8" name="Arc 11"/>
            <p:cNvSpPr>
              <a:spLocks/>
            </p:cNvSpPr>
            <p:nvPr/>
          </p:nvSpPr>
          <p:spPr bwMode="auto">
            <a:xfrm flipH="1">
              <a:off x="4464" y="2546"/>
              <a:ext cx="241" cy="286"/>
            </a:xfrm>
            <a:custGeom>
              <a:avLst/>
              <a:gdLst>
                <a:gd name="T0" fmla="*/ 0 w 13562"/>
                <a:gd name="T1" fmla="*/ 0 h 21479"/>
                <a:gd name="T2" fmla="*/ 0 w 13562"/>
                <a:gd name="T3" fmla="*/ 0 h 21479"/>
                <a:gd name="T4" fmla="*/ 0 w 13562"/>
                <a:gd name="T5" fmla="*/ 0 h 21479"/>
                <a:gd name="T6" fmla="*/ 0 60000 65536"/>
                <a:gd name="T7" fmla="*/ 0 60000 65536"/>
                <a:gd name="T8" fmla="*/ 0 60000 65536"/>
                <a:gd name="T9" fmla="*/ 0 w 13562"/>
                <a:gd name="T10" fmla="*/ 0 h 21479"/>
                <a:gd name="T11" fmla="*/ 13562 w 13562"/>
                <a:gd name="T12" fmla="*/ 21479 h 21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62" h="21479" fill="none" extrusionOk="0">
                  <a:moveTo>
                    <a:pt x="2285" y="0"/>
                  </a:moveTo>
                  <a:cubicBezTo>
                    <a:pt x="6415" y="439"/>
                    <a:pt x="10330" y="2060"/>
                    <a:pt x="13562" y="4667"/>
                  </a:cubicBezTo>
                </a:path>
                <a:path w="13562" h="21479" stroke="0" extrusionOk="0">
                  <a:moveTo>
                    <a:pt x="2285" y="0"/>
                  </a:moveTo>
                  <a:cubicBezTo>
                    <a:pt x="6415" y="439"/>
                    <a:pt x="10330" y="2060"/>
                    <a:pt x="13562" y="4667"/>
                  </a:cubicBezTo>
                  <a:lnTo>
                    <a:pt x="0" y="21479"/>
                  </a:lnTo>
                  <a:lnTo>
                    <a:pt x="2285" y="0"/>
                  </a:lnTo>
                  <a:close/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9" name="Line 12"/>
            <p:cNvSpPr>
              <a:spLocks noChangeShapeType="1"/>
            </p:cNvSpPr>
            <p:nvPr/>
          </p:nvSpPr>
          <p:spPr bwMode="auto">
            <a:xfrm>
              <a:off x="4656" y="2016"/>
              <a:ext cx="0" cy="11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0" name="Line 13"/>
            <p:cNvSpPr>
              <a:spLocks noChangeShapeType="1"/>
            </p:cNvSpPr>
            <p:nvPr/>
          </p:nvSpPr>
          <p:spPr bwMode="auto">
            <a:xfrm>
              <a:off x="3936" y="2208"/>
              <a:ext cx="720" cy="57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Line 14"/>
            <p:cNvSpPr>
              <a:spLocks noChangeShapeType="1"/>
            </p:cNvSpPr>
            <p:nvPr/>
          </p:nvSpPr>
          <p:spPr bwMode="auto">
            <a:xfrm flipH="1">
              <a:off x="4320" y="2496"/>
              <a:ext cx="144" cy="192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Oval 15"/>
            <p:cNvSpPr>
              <a:spLocks noChangeArrowheads="1"/>
            </p:cNvSpPr>
            <p:nvPr/>
          </p:nvSpPr>
          <p:spPr bwMode="auto">
            <a:xfrm>
              <a:off x="4272" y="2496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63" name="Oval 16"/>
            <p:cNvSpPr>
              <a:spLocks noChangeArrowheads="1"/>
            </p:cNvSpPr>
            <p:nvPr/>
          </p:nvSpPr>
          <p:spPr bwMode="auto">
            <a:xfrm>
              <a:off x="4464" y="2640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64" name="Oval 17"/>
            <p:cNvSpPr>
              <a:spLocks noChangeArrowheads="1"/>
            </p:cNvSpPr>
            <p:nvPr/>
          </p:nvSpPr>
          <p:spPr bwMode="auto">
            <a:xfrm>
              <a:off x="4896" y="2448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65" name="Oval 18"/>
            <p:cNvSpPr>
              <a:spLocks noChangeArrowheads="1"/>
            </p:cNvSpPr>
            <p:nvPr/>
          </p:nvSpPr>
          <p:spPr bwMode="auto">
            <a:xfrm>
              <a:off x="4752" y="2592"/>
              <a:ext cx="96" cy="9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66" name="Line 19"/>
            <p:cNvSpPr>
              <a:spLocks noChangeShapeType="1"/>
            </p:cNvSpPr>
            <p:nvPr/>
          </p:nvSpPr>
          <p:spPr bwMode="auto">
            <a:xfrm>
              <a:off x="3840" y="2784"/>
              <a:ext cx="13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065713" y="3933825"/>
          <a:ext cx="21351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9" imgW="2032000" imgH="431800" progId="Equation.DSMT4">
                  <p:embed/>
                </p:oleObj>
              </mc:Choice>
              <mc:Fallback>
                <p:oleObj name="Equation" r:id="rId9" imgW="20320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933825"/>
                        <a:ext cx="21351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719138" y="4581525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/>
              <a:t>3</a:t>
            </a:r>
            <a:r>
              <a:rPr lang="en-US" altLang="zh-CN" sz="2800" b="1" baseline="30000"/>
              <a:t>0 </a:t>
            </a:r>
            <a:r>
              <a:rPr lang="zh-CN" altLang="en-US" sz="2800" b="1"/>
              <a:t>若反射光是部分偏振光，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1073150" y="5151438"/>
            <a:ext cx="4513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利用偏振片可消去大部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分反射光</a:t>
            </a:r>
            <a:r>
              <a:rPr lang="zh-CN" altLang="en-US" sz="2800" b="1"/>
              <a:t>（如镜头前加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/>
              <a:t>偏振片、偏光望远镜等）。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44588" y="2024063"/>
            <a:ext cx="6991350" cy="1219200"/>
            <a:chOff x="672" y="768"/>
            <a:chExt cx="4404" cy="768"/>
          </a:xfrm>
        </p:grpSpPr>
        <p:sp>
          <p:nvSpPr>
            <p:cNvPr id="25624" name="AutoShape 24"/>
            <p:cNvSpPr>
              <a:spLocks noChangeArrowheads="1"/>
            </p:cNvSpPr>
            <p:nvPr/>
          </p:nvSpPr>
          <p:spPr bwMode="auto">
            <a:xfrm flipV="1">
              <a:off x="1392" y="912"/>
              <a:ext cx="28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08 w 21600"/>
                <a:gd name="T13" fmla="*/ 3600 h 21600"/>
                <a:gd name="T14" fmla="*/ 17992 w 21600"/>
                <a:gd name="T15" fmla="*/ 18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17" y="21600"/>
                  </a:lnTo>
                  <a:lnTo>
                    <a:pt x="1798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25"/>
            <p:cNvSpPr>
              <a:spLocks noChangeShapeType="1"/>
            </p:cNvSpPr>
            <p:nvPr/>
          </p:nvSpPr>
          <p:spPr bwMode="auto">
            <a:xfrm>
              <a:off x="3744" y="912"/>
              <a:ext cx="480" cy="384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H="1">
              <a:off x="1392" y="912"/>
              <a:ext cx="480" cy="384"/>
            </a:xfrm>
            <a:prstGeom prst="line">
              <a:avLst/>
            </a:prstGeom>
            <a:noFill/>
            <a:ln w="57150">
              <a:solidFill>
                <a:srgbClr val="D6009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768" y="1104"/>
              <a:ext cx="4224" cy="0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Line 28"/>
            <p:cNvSpPr>
              <a:spLocks noChangeShapeType="1"/>
            </p:cNvSpPr>
            <p:nvPr/>
          </p:nvSpPr>
          <p:spPr bwMode="auto">
            <a:xfrm>
              <a:off x="2352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2640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30"/>
            <p:cNvSpPr>
              <a:spLocks noChangeShapeType="1"/>
            </p:cNvSpPr>
            <p:nvPr/>
          </p:nvSpPr>
          <p:spPr bwMode="auto">
            <a:xfrm>
              <a:off x="3216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31"/>
            <p:cNvSpPr>
              <a:spLocks noChangeShapeType="1"/>
            </p:cNvSpPr>
            <p:nvPr/>
          </p:nvSpPr>
          <p:spPr bwMode="auto">
            <a:xfrm>
              <a:off x="2928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32"/>
            <p:cNvSpPr>
              <a:spLocks noChangeShapeType="1"/>
            </p:cNvSpPr>
            <p:nvPr/>
          </p:nvSpPr>
          <p:spPr bwMode="auto">
            <a:xfrm>
              <a:off x="4224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4368" y="1008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Oval 34"/>
            <p:cNvSpPr>
              <a:spLocks noChangeArrowheads="1"/>
            </p:cNvSpPr>
            <p:nvPr/>
          </p:nvSpPr>
          <p:spPr bwMode="auto">
            <a:xfrm>
              <a:off x="2448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5" name="Oval 35"/>
            <p:cNvSpPr>
              <a:spLocks noChangeArrowheads="1"/>
            </p:cNvSpPr>
            <p:nvPr/>
          </p:nvSpPr>
          <p:spPr bwMode="auto">
            <a:xfrm>
              <a:off x="2736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6" name="Oval 36"/>
            <p:cNvSpPr>
              <a:spLocks noChangeArrowheads="1"/>
            </p:cNvSpPr>
            <p:nvPr/>
          </p:nvSpPr>
          <p:spPr bwMode="auto">
            <a:xfrm>
              <a:off x="3024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7" name="Oval 37"/>
            <p:cNvSpPr>
              <a:spLocks noChangeArrowheads="1"/>
            </p:cNvSpPr>
            <p:nvPr/>
          </p:nvSpPr>
          <p:spPr bwMode="auto">
            <a:xfrm>
              <a:off x="3312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8" name="Oval 38"/>
            <p:cNvSpPr>
              <a:spLocks noChangeArrowheads="1"/>
            </p:cNvSpPr>
            <p:nvPr/>
          </p:nvSpPr>
          <p:spPr bwMode="auto">
            <a:xfrm>
              <a:off x="4416" y="105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 flipH="1">
              <a:off x="3696" y="912"/>
              <a:ext cx="432" cy="576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3984" y="1104"/>
              <a:ext cx="96" cy="432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Oval 41"/>
            <p:cNvSpPr>
              <a:spLocks noChangeArrowheads="1"/>
            </p:cNvSpPr>
            <p:nvPr/>
          </p:nvSpPr>
          <p:spPr bwMode="auto">
            <a:xfrm>
              <a:off x="3984" y="129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H="1" flipV="1">
              <a:off x="3888" y="768"/>
              <a:ext cx="96" cy="336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3" name="Oval 43"/>
            <p:cNvSpPr>
              <a:spLocks noChangeArrowheads="1"/>
            </p:cNvSpPr>
            <p:nvPr/>
          </p:nvSpPr>
          <p:spPr bwMode="auto">
            <a:xfrm>
              <a:off x="3888" y="91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44" name="Line 44"/>
            <p:cNvSpPr>
              <a:spLocks noChangeShapeType="1"/>
            </p:cNvSpPr>
            <p:nvPr/>
          </p:nvSpPr>
          <p:spPr bwMode="auto">
            <a:xfrm>
              <a:off x="1488" y="912"/>
              <a:ext cx="384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 flipH="1">
              <a:off x="1536" y="1104"/>
              <a:ext cx="96" cy="384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6" name="Line 46"/>
            <p:cNvSpPr>
              <a:spLocks noChangeShapeType="1"/>
            </p:cNvSpPr>
            <p:nvPr/>
          </p:nvSpPr>
          <p:spPr bwMode="auto">
            <a:xfrm flipV="1">
              <a:off x="1632" y="768"/>
              <a:ext cx="96" cy="336"/>
            </a:xfrm>
            <a:prstGeom prst="line">
              <a:avLst/>
            </a:prstGeom>
            <a:noFill/>
            <a:ln w="28575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7" name="Oval 47"/>
            <p:cNvSpPr>
              <a:spLocks noChangeArrowheads="1"/>
            </p:cNvSpPr>
            <p:nvPr/>
          </p:nvSpPr>
          <p:spPr bwMode="auto">
            <a:xfrm>
              <a:off x="1536" y="1248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5648" name="Oval 48"/>
            <p:cNvSpPr>
              <a:spLocks noChangeArrowheads="1"/>
            </p:cNvSpPr>
            <p:nvPr/>
          </p:nvSpPr>
          <p:spPr bwMode="auto">
            <a:xfrm>
              <a:off x="1632" y="912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5649" name="Object 49"/>
            <p:cNvGraphicFramePr>
              <a:graphicFrameLocks noChangeAspect="1"/>
            </p:cNvGraphicFramePr>
            <p:nvPr/>
          </p:nvGraphicFramePr>
          <p:xfrm>
            <a:off x="3498" y="1089"/>
            <a:ext cx="325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1" name="Equation" r:id="rId11" imgW="228501" imgH="304668" progId="Equation.DSMT4">
                    <p:embed/>
                  </p:oleObj>
                </mc:Choice>
                <mc:Fallback>
                  <p:oleObj name="Equation" r:id="rId11" imgW="228501" imgH="304668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1089"/>
                          <a:ext cx="325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0" name="Arc 50"/>
            <p:cNvSpPr>
              <a:spLocks/>
            </p:cNvSpPr>
            <p:nvPr/>
          </p:nvSpPr>
          <p:spPr bwMode="auto">
            <a:xfrm flipH="1" flipV="1">
              <a:off x="3744" y="1104"/>
              <a:ext cx="240" cy="170"/>
            </a:xfrm>
            <a:custGeom>
              <a:avLst/>
              <a:gdLst>
                <a:gd name="T0" fmla="*/ 0 w 21600"/>
                <a:gd name="T1" fmla="*/ 0 h 19150"/>
                <a:gd name="T2" fmla="*/ 0 w 21600"/>
                <a:gd name="T3" fmla="*/ 0 h 19150"/>
                <a:gd name="T4" fmla="*/ 0 w 21600"/>
                <a:gd name="T5" fmla="*/ 0 h 1915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150"/>
                <a:gd name="T11" fmla="*/ 21600 w 21600"/>
                <a:gd name="T12" fmla="*/ 19150 h 19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150" fill="none" extrusionOk="0">
                  <a:moveTo>
                    <a:pt x="9991" y="-1"/>
                  </a:moveTo>
                  <a:cubicBezTo>
                    <a:pt x="17126" y="3722"/>
                    <a:pt x="21600" y="11102"/>
                    <a:pt x="21600" y="19150"/>
                  </a:cubicBezTo>
                </a:path>
                <a:path w="21600" h="19150" stroke="0" extrusionOk="0">
                  <a:moveTo>
                    <a:pt x="9991" y="-1"/>
                  </a:moveTo>
                  <a:cubicBezTo>
                    <a:pt x="17126" y="3722"/>
                    <a:pt x="21600" y="11102"/>
                    <a:pt x="21600" y="19150"/>
                  </a:cubicBezTo>
                  <a:lnTo>
                    <a:pt x="0" y="19150"/>
                  </a:lnTo>
                  <a:lnTo>
                    <a:pt x="9991" y="-1"/>
                  </a:lnTo>
                  <a:close/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5651" name="Object 51"/>
            <p:cNvGraphicFramePr>
              <a:graphicFrameLocks noChangeAspect="1"/>
            </p:cNvGraphicFramePr>
            <p:nvPr/>
          </p:nvGraphicFramePr>
          <p:xfrm>
            <a:off x="4848" y="768"/>
            <a:ext cx="22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2" name="位图图像" r:id="rId13" imgW="361809" imgH="1028844" progId="PBrush">
                    <p:embed/>
                  </p:oleObj>
                </mc:Choice>
                <mc:Fallback>
                  <p:oleObj name="位图图像" r:id="rId13" imgW="361809" imgH="1028844" progId="PBrush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68"/>
                          <a:ext cx="22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52" name="Object 52"/>
            <p:cNvGraphicFramePr>
              <a:graphicFrameLocks noChangeAspect="1"/>
            </p:cNvGraphicFramePr>
            <p:nvPr/>
          </p:nvGraphicFramePr>
          <p:xfrm>
            <a:off x="672" y="768"/>
            <a:ext cx="228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73" name="BMP 图象" r:id="rId15" imgW="361809" imgH="1028844" progId="PBrush">
                    <p:embed/>
                  </p:oleObj>
                </mc:Choice>
                <mc:Fallback>
                  <p:oleObj name="BMP 图象" r:id="rId15" imgW="361809" imgH="1028844" progId="PBrush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8"/>
                          <a:ext cx="228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47813" y="3305175"/>
            <a:ext cx="5624512" cy="519113"/>
            <a:chOff x="1628" y="1913"/>
            <a:chExt cx="3543" cy="327"/>
          </a:xfrm>
        </p:grpSpPr>
        <p:grpSp>
          <p:nvGrpSpPr>
            <p:cNvPr id="25618" name="Group 66"/>
            <p:cNvGrpSpPr>
              <a:grpSpLocks/>
            </p:cNvGrpSpPr>
            <p:nvPr/>
          </p:nvGrpSpPr>
          <p:grpSpPr bwMode="auto">
            <a:xfrm>
              <a:off x="2684" y="1979"/>
              <a:ext cx="536" cy="192"/>
              <a:chOff x="2684" y="1979"/>
              <a:chExt cx="536" cy="192"/>
            </a:xfrm>
          </p:grpSpPr>
          <p:sp>
            <p:nvSpPr>
              <p:cNvPr id="25620" name="Line 55"/>
              <p:cNvSpPr>
                <a:spLocks noChangeShapeType="1"/>
              </p:cNvSpPr>
              <p:nvPr/>
            </p:nvSpPr>
            <p:spPr bwMode="auto">
              <a:xfrm>
                <a:off x="2684" y="1979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1" name="Line 56"/>
              <p:cNvSpPr>
                <a:spLocks noChangeShapeType="1"/>
              </p:cNvSpPr>
              <p:nvPr/>
            </p:nvSpPr>
            <p:spPr bwMode="auto">
              <a:xfrm>
                <a:off x="2857" y="1979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57"/>
              <p:cNvSpPr>
                <a:spLocks noChangeShapeType="1"/>
              </p:cNvSpPr>
              <p:nvPr/>
            </p:nvSpPr>
            <p:spPr bwMode="auto">
              <a:xfrm>
                <a:off x="3039" y="1979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3" name="Line 58"/>
              <p:cNvSpPr>
                <a:spLocks noChangeShapeType="1"/>
              </p:cNvSpPr>
              <p:nvPr/>
            </p:nvSpPr>
            <p:spPr bwMode="auto">
              <a:xfrm>
                <a:off x="3220" y="1979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19" name="Text Box 60"/>
            <p:cNvSpPr txBox="1">
              <a:spLocks noChangeArrowheads="1"/>
            </p:cNvSpPr>
            <p:nvPr/>
          </p:nvSpPr>
          <p:spPr bwMode="auto">
            <a:xfrm>
              <a:off x="1628" y="1913"/>
              <a:ext cx="35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/>
                <a:t>最后得到             的</a:t>
              </a:r>
              <a:r>
                <a:rPr lang="zh-CN" altLang="en-US" sz="2800" b="1">
                  <a:latin typeface="Arial" panose="020B0604020202020204" pitchFamily="34" charset="0"/>
                  <a:ea typeface="楷体_GB2312"/>
                  <a:cs typeface="楷体_GB2312"/>
                </a:rPr>
                <a:t>线偏振光</a:t>
              </a:r>
              <a:endParaRPr kumimoji="1" lang="zh-CN" altLang="en-US" sz="2800" b="1">
                <a:ea typeface="楷体_GB2312"/>
                <a:cs typeface="楷体_GB2312"/>
              </a:endParaRPr>
            </a:p>
          </p:txBody>
        </p:sp>
      </p:grpSp>
      <p:sp>
        <p:nvSpPr>
          <p:cNvPr id="17469" name="AutoShape 61"/>
          <p:cNvSpPr>
            <a:spLocks noChangeArrowheads="1"/>
          </p:cNvSpPr>
          <p:nvPr/>
        </p:nvSpPr>
        <p:spPr bwMode="auto">
          <a:xfrm>
            <a:off x="6300788" y="1376363"/>
            <a:ext cx="2057400" cy="503237"/>
          </a:xfrm>
          <a:prstGeom prst="wedgeRoundRectCallout">
            <a:avLst>
              <a:gd name="adj1" fmla="val -60338"/>
              <a:gd name="adj2" fmla="val 132968"/>
              <a:gd name="adj3" fmla="val 16667"/>
            </a:avLst>
          </a:prstGeom>
          <a:solidFill>
            <a:srgbClr val="CCFFFF"/>
          </a:solidFill>
          <a:ln w="190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楷体_GB2312" pitchFamily="49" charset="-122"/>
              </a:rPr>
              <a:t>布儒斯特窗</a:t>
            </a:r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738188" y="763588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1</a:t>
            </a:r>
            <a:r>
              <a:rPr lang="en-US" altLang="zh-CN" sz="2800" b="1" baseline="30000">
                <a:solidFill>
                  <a:srgbClr val="0000CC"/>
                </a:solidFill>
              </a:rPr>
              <a:t>0  </a:t>
            </a:r>
            <a:r>
              <a:rPr lang="zh-CN" altLang="en-US" sz="2800" b="1">
                <a:solidFill>
                  <a:srgbClr val="0000CC"/>
                </a:solidFill>
              </a:rPr>
              <a:t>可由反射获得线偏振光</a:t>
            </a:r>
          </a:p>
        </p:txBody>
      </p:sp>
      <p:sp>
        <p:nvSpPr>
          <p:cNvPr id="25617" name="TextBox 62"/>
          <p:cNvSpPr txBox="1">
            <a:spLocks noChangeArrowheads="1"/>
          </p:cNvSpPr>
          <p:nvPr/>
        </p:nvSpPr>
        <p:spPr bwMode="auto">
          <a:xfrm>
            <a:off x="8667750" y="6440488"/>
            <a:ext cx="5476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75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75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" grpId="0" animBg="1"/>
      <p:bldP spid="17410" grpId="0" autoUpdateAnimBg="0"/>
      <p:bldP spid="17411" grpId="0" autoUpdateAnimBg="0"/>
      <p:bldP spid="17412" grpId="0" autoUpdateAnimBg="0"/>
      <p:bldP spid="17429" grpId="0" autoUpdateAnimBg="0"/>
      <p:bldP spid="17430" grpId="0" autoUpdateAnimBg="0"/>
      <p:bldP spid="17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143000" y="2124075"/>
            <a:ext cx="5595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节  偏振光与自然光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43000" y="2762250"/>
            <a:ext cx="759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节  通过选择吸收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产生偏振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马吕斯定律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43000" y="40528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节  双折射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43000" y="3405188"/>
            <a:ext cx="538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节  由反射产生偏振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143000" y="4643438"/>
            <a:ext cx="731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节  波晶片  偏振光的干涉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366838" y="436563"/>
            <a:ext cx="6408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宋体" panose="02010600030101010101" pitchFamily="2" charset="-122"/>
              </a:rPr>
              <a:t>光</a:t>
            </a:r>
            <a:r>
              <a:rPr kumimoji="1" lang="zh-CN" altLang="en-US" b="1">
                <a:latin typeface="Arial" panose="020B0604020202020204" pitchFamily="34" charset="0"/>
              </a:rPr>
              <a:t>波</a:t>
            </a:r>
            <a:r>
              <a:rPr kumimoji="1" lang="zh-CN" altLang="en-US" b="1">
                <a:latin typeface="宋体" panose="02010600030101010101" pitchFamily="2" charset="-122"/>
              </a:rPr>
              <a:t>的偏振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447925" y="1146175"/>
            <a:ext cx="4511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Polarization of Light Waves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  <p:bldP spid="3077" grpId="0"/>
      <p:bldP spid="30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6" name="Text Box 22"/>
          <p:cNvSpPr txBox="1">
            <a:spLocks noChangeArrowheads="1"/>
          </p:cNvSpPr>
          <p:nvPr/>
        </p:nvSpPr>
        <p:spPr bwMode="auto">
          <a:xfrm>
            <a:off x="539750" y="422275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偏振太阳眼镜</a:t>
            </a:r>
          </a:p>
        </p:txBody>
      </p:sp>
      <p:grpSp>
        <p:nvGrpSpPr>
          <p:cNvPr id="149531" name="Group 27"/>
          <p:cNvGrpSpPr>
            <a:grpSpLocks/>
          </p:cNvGrpSpPr>
          <p:nvPr/>
        </p:nvGrpSpPr>
        <p:grpSpPr bwMode="auto">
          <a:xfrm>
            <a:off x="539750" y="1700213"/>
            <a:ext cx="5256213" cy="3598862"/>
            <a:chOff x="204" y="1298"/>
            <a:chExt cx="3311" cy="2267"/>
          </a:xfrm>
        </p:grpSpPr>
        <p:grpSp>
          <p:nvGrpSpPr>
            <p:cNvPr id="26635" name="Group 10"/>
            <p:cNvGrpSpPr>
              <a:grpSpLocks/>
            </p:cNvGrpSpPr>
            <p:nvPr/>
          </p:nvGrpSpPr>
          <p:grpSpPr bwMode="auto">
            <a:xfrm>
              <a:off x="249" y="1561"/>
              <a:ext cx="3085" cy="1868"/>
              <a:chOff x="2000232" y="4000504"/>
              <a:chExt cx="5254625" cy="2684462"/>
            </a:xfrm>
          </p:grpSpPr>
          <p:pic>
            <p:nvPicPr>
              <p:cNvPr id="26646" name="Picture 2" descr="http://www.district196.org/avhs/dept/science/acc_physics/polarizationfigure2.jpg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232" y="4000504"/>
                <a:ext cx="5254625" cy="268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43"/>
              <p:cNvSpPr/>
              <p:nvPr/>
            </p:nvSpPr>
            <p:spPr>
              <a:xfrm>
                <a:off x="4216201" y="6398988"/>
                <a:ext cx="855047" cy="2859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2417" y="2118"/>
              <a:ext cx="0" cy="377"/>
            </a:xfrm>
            <a:prstGeom prst="line">
              <a:avLst/>
            </a:prstGeom>
            <a:ln w="38100">
              <a:solidFill>
                <a:srgbClr val="0000CC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43"/>
            <p:cNvSpPr/>
            <p:nvPr/>
          </p:nvSpPr>
          <p:spPr bwMode="auto">
            <a:xfrm>
              <a:off x="2653" y="2250"/>
              <a:ext cx="681" cy="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43"/>
            <p:cNvSpPr/>
            <p:nvPr/>
          </p:nvSpPr>
          <p:spPr bwMode="auto">
            <a:xfrm>
              <a:off x="2563" y="2636"/>
              <a:ext cx="141" cy="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639" name="Rectangle 43"/>
            <p:cNvSpPr>
              <a:spLocks noChangeArrowheads="1"/>
            </p:cNvSpPr>
            <p:nvPr/>
          </p:nvSpPr>
          <p:spPr bwMode="auto">
            <a:xfrm>
              <a:off x="2653" y="1888"/>
              <a:ext cx="862" cy="99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光矢量振动方向平行于公路</a:t>
              </a:r>
            </a:p>
          </p:txBody>
        </p:sp>
        <p:cxnSp>
          <p:nvCxnSpPr>
            <p:cNvPr id="26640" name="直接连接符 3"/>
            <p:cNvCxnSpPr>
              <a:cxnSpLocks noChangeShapeType="1"/>
            </p:cNvCxnSpPr>
            <p:nvPr/>
          </p:nvCxnSpPr>
          <p:spPr bwMode="auto">
            <a:xfrm flipH="1">
              <a:off x="2712" y="2840"/>
              <a:ext cx="213" cy="347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1" name="TextBox 30"/>
            <p:cNvSpPr txBox="1">
              <a:spLocks noChangeArrowheads="1"/>
            </p:cNvSpPr>
            <p:nvPr/>
          </p:nvSpPr>
          <p:spPr bwMode="auto">
            <a:xfrm>
              <a:off x="225" y="3119"/>
              <a:ext cx="14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华文琥珀" panose="02010800040101010101" pitchFamily="2" charset="-122"/>
                  <a:ea typeface="华文琥珀" panose="02010800040101010101" pitchFamily="2" charset="-122"/>
                </a:rPr>
                <a:t>偏振太阳眼镜</a:t>
              </a:r>
            </a:p>
          </p:txBody>
        </p:sp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204" y="1298"/>
              <a:ext cx="3266" cy="2267"/>
            </a:xfrm>
            <a:prstGeom prst="rect">
              <a:avLst/>
            </a:prstGeom>
            <a:noFill/>
            <a:ln w="254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43" name="Rectangle 43"/>
            <p:cNvSpPr>
              <a:spLocks noChangeArrowheads="1"/>
            </p:cNvSpPr>
            <p:nvPr/>
          </p:nvSpPr>
          <p:spPr bwMode="auto">
            <a:xfrm>
              <a:off x="249" y="1622"/>
              <a:ext cx="1134" cy="31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 </a:t>
              </a:r>
            </a:p>
          </p:txBody>
        </p:sp>
        <p:sp>
          <p:nvSpPr>
            <p:cNvPr id="26644" name="Rectangle 43"/>
            <p:cNvSpPr>
              <a:spLocks noChangeArrowheads="1"/>
            </p:cNvSpPr>
            <p:nvPr/>
          </p:nvSpPr>
          <p:spPr bwMode="auto">
            <a:xfrm>
              <a:off x="249" y="1367"/>
              <a:ext cx="1379" cy="534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黑体" panose="02010609060101010101" pitchFamily="49" charset="-122"/>
                </a:rPr>
                <a:t>光矢量振动方向垂直于公路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111" y="1842"/>
              <a:ext cx="136" cy="182"/>
            </a:xfrm>
            <a:prstGeom prst="line">
              <a:avLst/>
            </a:prstGeom>
            <a:ln w="38100">
              <a:solidFill>
                <a:srgbClr val="0000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534" name="Group 30"/>
          <p:cNvGrpSpPr>
            <a:grpSpLocks/>
          </p:cNvGrpSpPr>
          <p:nvPr/>
        </p:nvGrpSpPr>
        <p:grpSpPr bwMode="auto">
          <a:xfrm>
            <a:off x="4932363" y="4221163"/>
            <a:ext cx="3673475" cy="2159000"/>
            <a:chOff x="3106" y="3294"/>
            <a:chExt cx="2314" cy="1360"/>
          </a:xfrm>
        </p:grpSpPr>
        <p:sp>
          <p:nvSpPr>
            <p:cNvPr id="5" name="矩形 13"/>
            <p:cNvSpPr/>
            <p:nvPr/>
          </p:nvSpPr>
          <p:spPr>
            <a:xfrm>
              <a:off x="3106" y="3294"/>
              <a:ext cx="2314" cy="1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6634" name="Picture 35" descr="C:\Documents and Settings\Administrator\桌面\polarised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8" t="48709" b="9657"/>
            <a:stretch>
              <a:fillRect/>
            </a:stretch>
          </p:blipFill>
          <p:spPr bwMode="auto">
            <a:xfrm>
              <a:off x="3152" y="3339"/>
              <a:ext cx="2227" cy="1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9535" name="Group 31"/>
          <p:cNvGrpSpPr>
            <a:grpSpLocks/>
          </p:cNvGrpSpPr>
          <p:nvPr/>
        </p:nvGrpSpPr>
        <p:grpSpPr bwMode="auto">
          <a:xfrm>
            <a:off x="4932363" y="476250"/>
            <a:ext cx="3671887" cy="2087563"/>
            <a:chOff x="3198" y="300"/>
            <a:chExt cx="2268" cy="1315"/>
          </a:xfrm>
        </p:grpSpPr>
        <p:sp>
          <p:nvSpPr>
            <p:cNvPr id="14" name="矩形 13"/>
            <p:cNvSpPr/>
            <p:nvPr/>
          </p:nvSpPr>
          <p:spPr>
            <a:xfrm>
              <a:off x="3198" y="300"/>
              <a:ext cx="2268" cy="13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pic>
          <p:nvPicPr>
            <p:cNvPr id="26632" name="Picture 35" descr="C:\Documents and Settings\Administrator\桌面\polarised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388" b="59843"/>
            <a:stretch>
              <a:fillRect/>
            </a:stretch>
          </p:blipFill>
          <p:spPr bwMode="auto">
            <a:xfrm>
              <a:off x="3243" y="345"/>
              <a:ext cx="2178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0" name="TextBox 3"/>
          <p:cNvSpPr txBox="1">
            <a:spLocks noChangeArrowheads="1"/>
          </p:cNvSpPr>
          <p:nvPr/>
        </p:nvSpPr>
        <p:spPr bwMode="auto">
          <a:xfrm>
            <a:off x="8604250" y="63801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4389438" y="4221163"/>
            <a:ext cx="3814762" cy="1879600"/>
            <a:chOff x="2580" y="2581"/>
            <a:chExt cx="2403" cy="1184"/>
          </a:xfrm>
        </p:grpSpPr>
        <p:sp>
          <p:nvSpPr>
            <p:cNvPr id="28810" name="Rectangle 4"/>
            <p:cNvSpPr>
              <a:spLocks noChangeArrowheads="1"/>
            </p:cNvSpPr>
            <p:nvPr/>
          </p:nvSpPr>
          <p:spPr bwMode="auto">
            <a:xfrm rot="-1390237">
              <a:off x="2580" y="2581"/>
              <a:ext cx="2403" cy="1035"/>
            </a:xfrm>
            <a:prstGeom prst="rect">
              <a:avLst/>
            </a:prstGeom>
            <a:solidFill>
              <a:srgbClr val="D1FFFF"/>
            </a:solidFill>
            <a:ln w="28575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8811" name="Group 5"/>
            <p:cNvGrpSpPr>
              <a:grpSpLocks/>
            </p:cNvGrpSpPr>
            <p:nvPr/>
          </p:nvGrpSpPr>
          <p:grpSpPr bwMode="auto">
            <a:xfrm>
              <a:off x="3518" y="2950"/>
              <a:ext cx="85" cy="238"/>
              <a:chOff x="315" y="2358"/>
              <a:chExt cx="85" cy="238"/>
            </a:xfrm>
          </p:grpSpPr>
          <p:sp>
            <p:nvSpPr>
              <p:cNvPr id="28821" name="Line 6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2" name="Line 7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812" name="Group 8"/>
            <p:cNvGrpSpPr>
              <a:grpSpLocks/>
            </p:cNvGrpSpPr>
            <p:nvPr/>
          </p:nvGrpSpPr>
          <p:grpSpPr bwMode="auto">
            <a:xfrm>
              <a:off x="3103" y="3505"/>
              <a:ext cx="129" cy="260"/>
              <a:chOff x="315" y="2358"/>
              <a:chExt cx="85" cy="238"/>
            </a:xfrm>
          </p:grpSpPr>
          <p:sp>
            <p:nvSpPr>
              <p:cNvPr id="28819" name="Line 9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0" name="Line 10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813" name="Group 11"/>
            <p:cNvGrpSpPr>
              <a:grpSpLocks/>
            </p:cNvGrpSpPr>
            <p:nvPr/>
          </p:nvGrpSpPr>
          <p:grpSpPr bwMode="auto">
            <a:xfrm>
              <a:off x="4666" y="2720"/>
              <a:ext cx="85" cy="238"/>
              <a:chOff x="315" y="2358"/>
              <a:chExt cx="85" cy="238"/>
            </a:xfrm>
          </p:grpSpPr>
          <p:sp>
            <p:nvSpPr>
              <p:cNvPr id="28817" name="Line 12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8" name="Line 13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814" name="Group 14"/>
            <p:cNvGrpSpPr>
              <a:grpSpLocks/>
            </p:cNvGrpSpPr>
            <p:nvPr/>
          </p:nvGrpSpPr>
          <p:grpSpPr bwMode="auto">
            <a:xfrm>
              <a:off x="2806" y="3065"/>
              <a:ext cx="85" cy="238"/>
              <a:chOff x="315" y="2358"/>
              <a:chExt cx="85" cy="238"/>
            </a:xfrm>
          </p:grpSpPr>
          <p:sp>
            <p:nvSpPr>
              <p:cNvPr id="28815" name="Line 15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6" name="Line 16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4592638" y="1779588"/>
            <a:ext cx="3079750" cy="736600"/>
            <a:chOff x="2752" y="916"/>
            <a:chExt cx="1940" cy="580"/>
          </a:xfrm>
        </p:grpSpPr>
        <p:sp>
          <p:nvSpPr>
            <p:cNvPr id="28808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2855" y="916"/>
              <a:ext cx="1777" cy="2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latin typeface="华文中宋" panose="02010600040101010101" pitchFamily="2" charset="-122"/>
                  <a:ea typeface="华文中宋" panose="02010600040101010101" pitchFamily="2" charset="-122"/>
                </a:rPr>
                <a:t>反射光都是光振动垂</a:t>
              </a:r>
              <a:endPara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8809" name="WordArt 22"/>
            <p:cNvSpPr>
              <a:spLocks noChangeArrowheads="1" noChangeShapeType="1" noTextEdit="1"/>
            </p:cNvSpPr>
            <p:nvPr/>
          </p:nvSpPr>
          <p:spPr bwMode="auto">
            <a:xfrm>
              <a:off x="2752" y="1242"/>
              <a:ext cx="1940" cy="25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latin typeface="华文中宋" panose="02010600040101010101" pitchFamily="2" charset="-122"/>
                  <a:ea typeface="华文中宋" panose="02010600040101010101" pitchFamily="2" charset="-122"/>
                </a:rPr>
                <a:t>直于入射面的完全偏振光</a:t>
              </a:r>
              <a:endParaRPr lang="en-US" sz="36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900113" y="5589588"/>
            <a:ext cx="7978775" cy="657225"/>
            <a:chOff x="314" y="3222"/>
            <a:chExt cx="5174" cy="749"/>
          </a:xfrm>
        </p:grpSpPr>
        <p:grpSp>
          <p:nvGrpSpPr>
            <p:cNvPr id="28802" name="Group 24"/>
            <p:cNvGrpSpPr>
              <a:grpSpLocks/>
            </p:cNvGrpSpPr>
            <p:nvPr/>
          </p:nvGrpSpPr>
          <p:grpSpPr bwMode="auto">
            <a:xfrm>
              <a:off x="319" y="3222"/>
              <a:ext cx="3365" cy="301"/>
              <a:chOff x="417" y="3222"/>
              <a:chExt cx="3365" cy="301"/>
            </a:xfrm>
          </p:grpSpPr>
          <p:sp>
            <p:nvSpPr>
              <p:cNvPr id="28806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9" y="3222"/>
                <a:ext cx="3363" cy="2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透射光中垂直于入射面的光振动成分越来越少。</a:t>
                </a:r>
                <a:endParaRPr lang="en-US" sz="3600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68686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8807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417" y="3225"/>
                <a:ext cx="3363" cy="29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透射光中垂直于入射面的光振动成分越来越少。</a:t>
                </a:r>
                <a:endParaRPr lang="en-US" sz="3600" kern="10">
                  <a:ln w="9525">
                    <a:solidFill>
                      <a:srgbClr val="008000"/>
                    </a:solidFill>
                    <a:round/>
                    <a:headEnd/>
                    <a:tailEnd/>
                  </a:ln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28803" name="Group 27"/>
            <p:cNvGrpSpPr>
              <a:grpSpLocks/>
            </p:cNvGrpSpPr>
            <p:nvPr/>
          </p:nvGrpSpPr>
          <p:grpSpPr bwMode="auto">
            <a:xfrm>
              <a:off x="314" y="3669"/>
              <a:ext cx="5174" cy="302"/>
              <a:chOff x="303" y="3658"/>
              <a:chExt cx="4946" cy="291"/>
            </a:xfrm>
          </p:grpSpPr>
          <p:sp>
            <p:nvSpPr>
              <p:cNvPr id="28804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" y="3663"/>
                <a:ext cx="4942" cy="2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127000">
                      <a:solidFill>
                        <a:schemeClr val="bg1"/>
                      </a:solidFill>
                      <a:round/>
                      <a:headEnd/>
                      <a:tailEnd/>
                    </a:ln>
                    <a:effectLst>
                      <a:outerShdw dist="35921" dir="2700000" algn="ctr" rotWithShape="0">
                        <a:srgbClr val="868686"/>
                      </a:outerShdw>
                    </a:effectLst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若玻璃平板足够多，透射光成为光振动在入射面内的完全偏振光。</a:t>
                </a:r>
                <a:endParaRPr lang="en-US" sz="3600" kern="10">
                  <a:ln w="127000">
                    <a:solidFill>
                      <a:schemeClr val="bg1"/>
                    </a:solidFill>
                    <a:round/>
                    <a:headEnd/>
                    <a:tailEnd/>
                  </a:ln>
                  <a:effectLst>
                    <a:outerShdw dist="35921" dir="2700000" algn="ctr" rotWithShape="0">
                      <a:srgbClr val="868686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8805" name="WordArt 2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3" y="3658"/>
                <a:ext cx="4942" cy="2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zh-CN" altLang="en-US" sz="3600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若玻璃平板足够多，透射光成为光振动在入射面内的完全偏振光。</a:t>
                </a:r>
                <a:endParaRPr lang="en-US" sz="3600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522288" y="3067050"/>
            <a:ext cx="3736975" cy="1793875"/>
            <a:chOff x="188" y="1854"/>
            <a:chExt cx="2354" cy="1130"/>
          </a:xfrm>
        </p:grpSpPr>
        <p:sp>
          <p:nvSpPr>
            <p:cNvPr id="28789" name="Rectangle 31"/>
            <p:cNvSpPr>
              <a:spLocks noChangeArrowheads="1"/>
            </p:cNvSpPr>
            <p:nvPr/>
          </p:nvSpPr>
          <p:spPr bwMode="auto">
            <a:xfrm rot="-1390237">
              <a:off x="188" y="1854"/>
              <a:ext cx="2354" cy="993"/>
            </a:xfrm>
            <a:prstGeom prst="rect">
              <a:avLst/>
            </a:prstGeom>
            <a:solidFill>
              <a:srgbClr val="D1FFFF"/>
            </a:solidFill>
            <a:ln w="28575">
              <a:solidFill>
                <a:srgbClr val="66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28790" name="Group 32"/>
            <p:cNvGrpSpPr>
              <a:grpSpLocks/>
            </p:cNvGrpSpPr>
            <p:nvPr/>
          </p:nvGrpSpPr>
          <p:grpSpPr bwMode="auto">
            <a:xfrm>
              <a:off x="410" y="2344"/>
              <a:ext cx="85" cy="238"/>
              <a:chOff x="315" y="2358"/>
              <a:chExt cx="85" cy="238"/>
            </a:xfrm>
          </p:grpSpPr>
          <p:sp>
            <p:nvSpPr>
              <p:cNvPr id="28800" name="Line 33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1" name="Line 34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91" name="Group 35"/>
            <p:cNvGrpSpPr>
              <a:grpSpLocks/>
            </p:cNvGrpSpPr>
            <p:nvPr/>
          </p:nvGrpSpPr>
          <p:grpSpPr bwMode="auto">
            <a:xfrm>
              <a:off x="801" y="2746"/>
              <a:ext cx="85" cy="238"/>
              <a:chOff x="315" y="2358"/>
              <a:chExt cx="85" cy="238"/>
            </a:xfrm>
          </p:grpSpPr>
          <p:sp>
            <p:nvSpPr>
              <p:cNvPr id="28798" name="Line 36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9" name="Line 37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92" name="Group 38"/>
            <p:cNvGrpSpPr>
              <a:grpSpLocks/>
            </p:cNvGrpSpPr>
            <p:nvPr/>
          </p:nvGrpSpPr>
          <p:grpSpPr bwMode="auto">
            <a:xfrm>
              <a:off x="1192" y="2288"/>
              <a:ext cx="85" cy="238"/>
              <a:chOff x="315" y="2358"/>
              <a:chExt cx="85" cy="238"/>
            </a:xfrm>
          </p:grpSpPr>
          <p:sp>
            <p:nvSpPr>
              <p:cNvPr id="28796" name="Line 39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7" name="Line 40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93" name="Group 41"/>
            <p:cNvGrpSpPr>
              <a:grpSpLocks/>
            </p:cNvGrpSpPr>
            <p:nvPr/>
          </p:nvGrpSpPr>
          <p:grpSpPr bwMode="auto">
            <a:xfrm>
              <a:off x="2212" y="1982"/>
              <a:ext cx="85" cy="238"/>
              <a:chOff x="315" y="2358"/>
              <a:chExt cx="85" cy="238"/>
            </a:xfrm>
          </p:grpSpPr>
          <p:sp>
            <p:nvSpPr>
              <p:cNvPr id="28794" name="Line 42"/>
              <p:cNvSpPr>
                <a:spLocks noChangeShapeType="1"/>
              </p:cNvSpPr>
              <p:nvPr/>
            </p:nvSpPr>
            <p:spPr bwMode="auto">
              <a:xfrm flipH="1">
                <a:off x="315" y="2358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5" name="Line 43"/>
              <p:cNvSpPr>
                <a:spLocks noChangeShapeType="1"/>
              </p:cNvSpPr>
              <p:nvPr/>
            </p:nvSpPr>
            <p:spPr bwMode="auto">
              <a:xfrm flipH="1">
                <a:off x="335" y="2400"/>
                <a:ext cx="65" cy="196"/>
              </a:xfrm>
              <a:prstGeom prst="line">
                <a:avLst/>
              </a:prstGeom>
              <a:noFill/>
              <a:ln w="9525">
                <a:solidFill>
                  <a:srgbClr val="59D4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796" name="Group 44"/>
          <p:cNvGrpSpPr>
            <a:grpSpLocks/>
          </p:cNvGrpSpPr>
          <p:nvPr/>
        </p:nvGrpSpPr>
        <p:grpSpPr bwMode="auto">
          <a:xfrm>
            <a:off x="0" y="1420813"/>
            <a:ext cx="5975350" cy="2990850"/>
            <a:chOff x="0" y="802"/>
            <a:chExt cx="3764" cy="1884"/>
          </a:xfrm>
        </p:grpSpPr>
        <p:sp>
          <p:nvSpPr>
            <p:cNvPr id="28727" name="Line 45"/>
            <p:cNvSpPr>
              <a:spLocks noChangeShapeType="1"/>
            </p:cNvSpPr>
            <p:nvPr/>
          </p:nvSpPr>
          <p:spPr bwMode="auto">
            <a:xfrm rot="20209763" flipH="1">
              <a:off x="1334" y="1179"/>
              <a:ext cx="2" cy="11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46"/>
            <p:cNvSpPr>
              <a:spLocks noChangeShapeType="1"/>
            </p:cNvSpPr>
            <p:nvPr/>
          </p:nvSpPr>
          <p:spPr bwMode="auto">
            <a:xfrm>
              <a:off x="1815" y="1751"/>
              <a:ext cx="369" cy="8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47"/>
            <p:cNvSpPr>
              <a:spLocks noChangeShapeType="1"/>
            </p:cNvSpPr>
            <p:nvPr/>
          </p:nvSpPr>
          <p:spPr bwMode="auto">
            <a:xfrm flipV="1">
              <a:off x="2161" y="802"/>
              <a:ext cx="609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Oval 48"/>
            <p:cNvSpPr>
              <a:spLocks noChangeArrowheads="1"/>
            </p:cNvSpPr>
            <p:nvPr/>
          </p:nvSpPr>
          <p:spPr bwMode="auto">
            <a:xfrm>
              <a:off x="2558" y="985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1" name="Line 49"/>
            <p:cNvSpPr>
              <a:spLocks noChangeShapeType="1"/>
            </p:cNvSpPr>
            <p:nvPr/>
          </p:nvSpPr>
          <p:spPr bwMode="auto">
            <a:xfrm flipV="1">
              <a:off x="1374" y="942"/>
              <a:ext cx="740" cy="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Oval 50"/>
            <p:cNvSpPr>
              <a:spLocks noChangeArrowheads="1"/>
            </p:cNvSpPr>
            <p:nvPr/>
          </p:nvSpPr>
          <p:spPr bwMode="auto">
            <a:xfrm>
              <a:off x="1811" y="1241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3" name="Line 51"/>
            <p:cNvSpPr>
              <a:spLocks noChangeShapeType="1"/>
            </p:cNvSpPr>
            <p:nvPr/>
          </p:nvSpPr>
          <p:spPr bwMode="auto">
            <a:xfrm flipH="1" flipV="1">
              <a:off x="2174" y="1518"/>
              <a:ext cx="0" cy="10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Oval 52"/>
            <p:cNvSpPr>
              <a:spLocks noChangeArrowheads="1"/>
            </p:cNvSpPr>
            <p:nvPr/>
          </p:nvSpPr>
          <p:spPr bwMode="auto">
            <a:xfrm>
              <a:off x="2141" y="1799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5" name="Line 53"/>
            <p:cNvSpPr>
              <a:spLocks noChangeShapeType="1"/>
            </p:cNvSpPr>
            <p:nvPr/>
          </p:nvSpPr>
          <p:spPr bwMode="auto">
            <a:xfrm>
              <a:off x="0" y="1845"/>
              <a:ext cx="1380" cy="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Oval 54"/>
            <p:cNvSpPr>
              <a:spLocks noChangeArrowheads="1"/>
            </p:cNvSpPr>
            <p:nvPr/>
          </p:nvSpPr>
          <p:spPr bwMode="auto">
            <a:xfrm>
              <a:off x="513" y="1817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7" name="Oval 55"/>
            <p:cNvSpPr>
              <a:spLocks noChangeArrowheads="1"/>
            </p:cNvSpPr>
            <p:nvPr/>
          </p:nvSpPr>
          <p:spPr bwMode="auto">
            <a:xfrm>
              <a:off x="684" y="1813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8" name="Oval 56"/>
            <p:cNvSpPr>
              <a:spLocks noChangeArrowheads="1"/>
            </p:cNvSpPr>
            <p:nvPr/>
          </p:nvSpPr>
          <p:spPr bwMode="auto">
            <a:xfrm>
              <a:off x="860" y="1817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39" name="Line 57"/>
            <p:cNvSpPr>
              <a:spLocks noChangeShapeType="1"/>
            </p:cNvSpPr>
            <p:nvPr/>
          </p:nvSpPr>
          <p:spPr bwMode="auto">
            <a:xfrm flipV="1">
              <a:off x="1138" y="1856"/>
              <a:ext cx="1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58"/>
            <p:cNvSpPr>
              <a:spLocks noChangeShapeType="1"/>
            </p:cNvSpPr>
            <p:nvPr/>
          </p:nvSpPr>
          <p:spPr bwMode="auto">
            <a:xfrm>
              <a:off x="472" y="1757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59"/>
            <p:cNvSpPr>
              <a:spLocks noChangeShapeType="1"/>
            </p:cNvSpPr>
            <p:nvPr/>
          </p:nvSpPr>
          <p:spPr bwMode="auto">
            <a:xfrm>
              <a:off x="627" y="1765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60"/>
            <p:cNvSpPr>
              <a:spLocks noChangeShapeType="1"/>
            </p:cNvSpPr>
            <p:nvPr/>
          </p:nvSpPr>
          <p:spPr bwMode="auto">
            <a:xfrm>
              <a:off x="791" y="1760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Oval 61"/>
            <p:cNvSpPr>
              <a:spLocks noChangeArrowheads="1"/>
            </p:cNvSpPr>
            <p:nvPr/>
          </p:nvSpPr>
          <p:spPr bwMode="auto">
            <a:xfrm>
              <a:off x="347" y="1812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44" name="Line 62"/>
            <p:cNvSpPr>
              <a:spLocks noChangeShapeType="1"/>
            </p:cNvSpPr>
            <p:nvPr/>
          </p:nvSpPr>
          <p:spPr bwMode="auto">
            <a:xfrm>
              <a:off x="296" y="1756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45" name="Group 63"/>
            <p:cNvGrpSpPr>
              <a:grpSpLocks/>
            </p:cNvGrpSpPr>
            <p:nvPr/>
          </p:nvGrpSpPr>
          <p:grpSpPr bwMode="auto">
            <a:xfrm>
              <a:off x="870" y="1418"/>
              <a:ext cx="205" cy="233"/>
              <a:chOff x="3074" y="3382"/>
              <a:chExt cx="271" cy="265"/>
            </a:xfrm>
          </p:grpSpPr>
          <p:sp>
            <p:nvSpPr>
              <p:cNvPr id="28787" name="WordArt 6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4" y="3382"/>
                <a:ext cx="156" cy="2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051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28788" name="WordArt 6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3" y="3479"/>
                <a:ext cx="112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28746" name="Line 66"/>
            <p:cNvSpPr>
              <a:spLocks noChangeShapeType="1"/>
            </p:cNvSpPr>
            <p:nvPr/>
          </p:nvSpPr>
          <p:spPr bwMode="auto">
            <a:xfrm>
              <a:off x="1356" y="1824"/>
              <a:ext cx="81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67"/>
            <p:cNvSpPr>
              <a:spLocks noChangeShapeType="1"/>
            </p:cNvSpPr>
            <p:nvPr/>
          </p:nvSpPr>
          <p:spPr bwMode="auto">
            <a:xfrm rot="-34520">
              <a:off x="1361" y="1830"/>
              <a:ext cx="816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48" name="Group 68"/>
            <p:cNvGrpSpPr>
              <a:grpSpLocks/>
            </p:cNvGrpSpPr>
            <p:nvPr/>
          </p:nvGrpSpPr>
          <p:grpSpPr bwMode="auto">
            <a:xfrm>
              <a:off x="1444" y="1910"/>
              <a:ext cx="155" cy="226"/>
              <a:chOff x="1318" y="1942"/>
              <a:chExt cx="155" cy="226"/>
            </a:xfrm>
          </p:grpSpPr>
          <p:sp>
            <p:nvSpPr>
              <p:cNvPr id="28784" name="Line 69"/>
              <p:cNvSpPr>
                <a:spLocks noChangeShapeType="1"/>
              </p:cNvSpPr>
              <p:nvPr/>
            </p:nvSpPr>
            <p:spPr bwMode="auto">
              <a:xfrm rot="2567713" flipH="1">
                <a:off x="1416" y="1944"/>
                <a:ext cx="5" cy="18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Line 70"/>
              <p:cNvSpPr>
                <a:spLocks noChangeShapeType="1"/>
              </p:cNvSpPr>
              <p:nvPr/>
            </p:nvSpPr>
            <p:spPr bwMode="auto">
              <a:xfrm rot="2567713" flipH="1">
                <a:off x="1466" y="1989"/>
                <a:ext cx="7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Oval 71"/>
              <p:cNvSpPr>
                <a:spLocks noChangeArrowheads="1"/>
              </p:cNvSpPr>
              <p:nvPr/>
            </p:nvSpPr>
            <p:spPr bwMode="auto">
              <a:xfrm rot="2567713">
                <a:off x="1318" y="1942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749" name="Group 72"/>
            <p:cNvGrpSpPr>
              <a:grpSpLocks/>
            </p:cNvGrpSpPr>
            <p:nvPr/>
          </p:nvGrpSpPr>
          <p:grpSpPr bwMode="auto">
            <a:xfrm rot="-2256751">
              <a:off x="1646" y="1811"/>
              <a:ext cx="202" cy="203"/>
              <a:chOff x="2121" y="2944"/>
              <a:chExt cx="229" cy="202"/>
            </a:xfrm>
          </p:grpSpPr>
          <p:grpSp>
            <p:nvGrpSpPr>
              <p:cNvPr id="28780" name="Group 73"/>
              <p:cNvGrpSpPr>
                <a:grpSpLocks/>
              </p:cNvGrpSpPr>
              <p:nvPr/>
            </p:nvGrpSpPr>
            <p:grpSpPr bwMode="auto">
              <a:xfrm>
                <a:off x="2121" y="2972"/>
                <a:ext cx="164" cy="174"/>
                <a:chOff x="3074" y="3382"/>
                <a:chExt cx="271" cy="265"/>
              </a:xfrm>
            </p:grpSpPr>
            <p:sp>
              <p:nvSpPr>
                <p:cNvPr id="28782" name="WordArt 74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74" y="3382"/>
                  <a:ext cx="156" cy="2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051"/>
                    </a:avLst>
                  </a:prstTxWarp>
                </a:bodyPr>
                <a:lstStyle/>
                <a:p>
                  <a:pPr algn="ctr"/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8783" name="WordArt 75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3" y="3479"/>
                  <a:ext cx="112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28781" name="Freeform 76"/>
              <p:cNvSpPr>
                <a:spLocks/>
              </p:cNvSpPr>
              <p:nvPr/>
            </p:nvSpPr>
            <p:spPr bwMode="auto">
              <a:xfrm>
                <a:off x="2285" y="2944"/>
                <a:ext cx="65" cy="7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50" name="Line 77"/>
            <p:cNvSpPr>
              <a:spLocks noChangeShapeType="1"/>
            </p:cNvSpPr>
            <p:nvPr/>
          </p:nvSpPr>
          <p:spPr bwMode="auto">
            <a:xfrm>
              <a:off x="1962" y="2395"/>
              <a:ext cx="108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Arc 78"/>
            <p:cNvSpPr>
              <a:spLocks/>
            </p:cNvSpPr>
            <p:nvPr/>
          </p:nvSpPr>
          <p:spPr bwMode="auto">
            <a:xfrm rot="590267">
              <a:off x="1669" y="1992"/>
              <a:ext cx="446" cy="521"/>
            </a:xfrm>
            <a:custGeom>
              <a:avLst/>
              <a:gdLst>
                <a:gd name="T0" fmla="*/ 0 w 17218"/>
                <a:gd name="T1" fmla="*/ 0 h 19085"/>
                <a:gd name="T2" fmla="*/ 0 w 17218"/>
                <a:gd name="T3" fmla="*/ 0 h 19085"/>
                <a:gd name="T4" fmla="*/ 0 w 17218"/>
                <a:gd name="T5" fmla="*/ 0 h 190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18" h="19085" fill="none" extrusionOk="0">
                  <a:moveTo>
                    <a:pt x="0" y="6042"/>
                  </a:moveTo>
                  <a:cubicBezTo>
                    <a:pt x="1899" y="3535"/>
                    <a:pt x="4323" y="1473"/>
                    <a:pt x="7102" y="0"/>
                  </a:cubicBezTo>
                </a:path>
                <a:path w="17218" h="19085" stroke="0" extrusionOk="0">
                  <a:moveTo>
                    <a:pt x="0" y="6042"/>
                  </a:moveTo>
                  <a:cubicBezTo>
                    <a:pt x="1899" y="3535"/>
                    <a:pt x="4323" y="1473"/>
                    <a:pt x="7102" y="0"/>
                  </a:cubicBezTo>
                  <a:lnTo>
                    <a:pt x="17218" y="19085"/>
                  </a:lnTo>
                  <a:lnTo>
                    <a:pt x="0" y="604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2" name="Arc 79"/>
            <p:cNvSpPr>
              <a:spLocks/>
            </p:cNvSpPr>
            <p:nvPr/>
          </p:nvSpPr>
          <p:spPr bwMode="auto">
            <a:xfrm rot="-325014">
              <a:off x="1044" y="1582"/>
              <a:ext cx="321" cy="332"/>
            </a:xfrm>
            <a:custGeom>
              <a:avLst/>
              <a:gdLst>
                <a:gd name="T0" fmla="*/ 0 w 20681"/>
                <a:gd name="T1" fmla="*/ 0 h 20756"/>
                <a:gd name="T2" fmla="*/ 0 w 20681"/>
                <a:gd name="T3" fmla="*/ 0 h 20756"/>
                <a:gd name="T4" fmla="*/ 0 w 20681"/>
                <a:gd name="T5" fmla="*/ 0 h 20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81" h="20756" fill="none" extrusionOk="0">
                  <a:moveTo>
                    <a:pt x="0" y="14521"/>
                  </a:moveTo>
                  <a:cubicBezTo>
                    <a:pt x="2117" y="7498"/>
                    <a:pt x="7653" y="2030"/>
                    <a:pt x="14701" y="-1"/>
                  </a:cubicBezTo>
                </a:path>
                <a:path w="20681" h="20756" stroke="0" extrusionOk="0">
                  <a:moveTo>
                    <a:pt x="0" y="14521"/>
                  </a:moveTo>
                  <a:cubicBezTo>
                    <a:pt x="2117" y="7498"/>
                    <a:pt x="7653" y="2030"/>
                    <a:pt x="14701" y="-1"/>
                  </a:cubicBezTo>
                  <a:lnTo>
                    <a:pt x="20681" y="20756"/>
                  </a:lnTo>
                  <a:lnTo>
                    <a:pt x="0" y="1452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3" name="Line 80"/>
            <p:cNvSpPr>
              <a:spLocks noChangeShapeType="1"/>
            </p:cNvSpPr>
            <p:nvPr/>
          </p:nvSpPr>
          <p:spPr bwMode="auto">
            <a:xfrm>
              <a:off x="2185" y="2597"/>
              <a:ext cx="15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Oval 81"/>
            <p:cNvSpPr>
              <a:spLocks noChangeArrowheads="1"/>
            </p:cNvSpPr>
            <p:nvPr/>
          </p:nvSpPr>
          <p:spPr bwMode="auto">
            <a:xfrm>
              <a:off x="2500" y="2551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55" name="Line 82"/>
            <p:cNvSpPr>
              <a:spLocks noChangeShapeType="1"/>
            </p:cNvSpPr>
            <p:nvPr/>
          </p:nvSpPr>
          <p:spPr bwMode="auto">
            <a:xfrm>
              <a:off x="2783" y="2499"/>
              <a:ext cx="0" cy="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Oval 83"/>
            <p:cNvSpPr>
              <a:spLocks noChangeArrowheads="1"/>
            </p:cNvSpPr>
            <p:nvPr/>
          </p:nvSpPr>
          <p:spPr bwMode="auto">
            <a:xfrm>
              <a:off x="2874" y="2555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57" name="Line 84"/>
            <p:cNvSpPr>
              <a:spLocks noChangeShapeType="1"/>
            </p:cNvSpPr>
            <p:nvPr/>
          </p:nvSpPr>
          <p:spPr bwMode="auto">
            <a:xfrm>
              <a:off x="3108" y="2497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85"/>
            <p:cNvSpPr>
              <a:spLocks noChangeShapeType="1"/>
            </p:cNvSpPr>
            <p:nvPr/>
          </p:nvSpPr>
          <p:spPr bwMode="auto">
            <a:xfrm>
              <a:off x="3035" y="2494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86"/>
            <p:cNvSpPr>
              <a:spLocks noChangeShapeType="1"/>
            </p:cNvSpPr>
            <p:nvPr/>
          </p:nvSpPr>
          <p:spPr bwMode="auto">
            <a:xfrm>
              <a:off x="3182" y="2498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87"/>
            <p:cNvSpPr>
              <a:spLocks noChangeShapeType="1"/>
            </p:cNvSpPr>
            <p:nvPr/>
          </p:nvSpPr>
          <p:spPr bwMode="auto">
            <a:xfrm>
              <a:off x="3364" y="2597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61" name="Group 88"/>
            <p:cNvGrpSpPr>
              <a:grpSpLocks/>
            </p:cNvGrpSpPr>
            <p:nvPr/>
          </p:nvGrpSpPr>
          <p:grpSpPr bwMode="auto">
            <a:xfrm>
              <a:off x="1788" y="2228"/>
              <a:ext cx="155" cy="226"/>
              <a:chOff x="1318" y="1942"/>
              <a:chExt cx="155" cy="226"/>
            </a:xfrm>
          </p:grpSpPr>
          <p:sp>
            <p:nvSpPr>
              <p:cNvPr id="28777" name="Line 89"/>
              <p:cNvSpPr>
                <a:spLocks noChangeShapeType="1"/>
              </p:cNvSpPr>
              <p:nvPr/>
            </p:nvSpPr>
            <p:spPr bwMode="auto">
              <a:xfrm rot="2567713" flipH="1">
                <a:off x="1416" y="1944"/>
                <a:ext cx="5" cy="18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Line 90"/>
              <p:cNvSpPr>
                <a:spLocks noChangeShapeType="1"/>
              </p:cNvSpPr>
              <p:nvPr/>
            </p:nvSpPr>
            <p:spPr bwMode="auto">
              <a:xfrm rot="2567713" flipH="1">
                <a:off x="1466" y="1989"/>
                <a:ext cx="7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Oval 91"/>
              <p:cNvSpPr>
                <a:spLocks noChangeArrowheads="1"/>
              </p:cNvSpPr>
              <p:nvPr/>
            </p:nvSpPr>
            <p:spPr bwMode="auto">
              <a:xfrm rot="2567713">
                <a:off x="1318" y="1942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762" name="Group 92"/>
            <p:cNvGrpSpPr>
              <a:grpSpLocks/>
            </p:cNvGrpSpPr>
            <p:nvPr/>
          </p:nvGrpSpPr>
          <p:grpSpPr bwMode="auto">
            <a:xfrm>
              <a:off x="1615" y="2072"/>
              <a:ext cx="155" cy="226"/>
              <a:chOff x="1318" y="1942"/>
              <a:chExt cx="155" cy="226"/>
            </a:xfrm>
          </p:grpSpPr>
          <p:sp>
            <p:nvSpPr>
              <p:cNvPr id="28774" name="Line 93"/>
              <p:cNvSpPr>
                <a:spLocks noChangeShapeType="1"/>
              </p:cNvSpPr>
              <p:nvPr/>
            </p:nvSpPr>
            <p:spPr bwMode="auto">
              <a:xfrm rot="2567713" flipH="1">
                <a:off x="1416" y="1944"/>
                <a:ext cx="5" cy="18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Line 94"/>
              <p:cNvSpPr>
                <a:spLocks noChangeShapeType="1"/>
              </p:cNvSpPr>
              <p:nvPr/>
            </p:nvSpPr>
            <p:spPr bwMode="auto">
              <a:xfrm rot="2567713" flipH="1">
                <a:off x="1466" y="1989"/>
                <a:ext cx="7" cy="17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Oval 95"/>
              <p:cNvSpPr>
                <a:spLocks noChangeArrowheads="1"/>
              </p:cNvSpPr>
              <p:nvPr/>
            </p:nvSpPr>
            <p:spPr bwMode="auto">
              <a:xfrm rot="2567713">
                <a:off x="1318" y="1942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763" name="Line 96"/>
            <p:cNvSpPr>
              <a:spLocks noChangeShapeType="1"/>
            </p:cNvSpPr>
            <p:nvPr/>
          </p:nvSpPr>
          <p:spPr bwMode="auto">
            <a:xfrm>
              <a:off x="2635" y="2498"/>
              <a:ext cx="0" cy="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97"/>
            <p:cNvSpPr>
              <a:spLocks noChangeShapeType="1"/>
            </p:cNvSpPr>
            <p:nvPr/>
          </p:nvSpPr>
          <p:spPr bwMode="auto">
            <a:xfrm>
              <a:off x="2711" y="2498"/>
              <a:ext cx="0" cy="18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Freeform 98"/>
            <p:cNvSpPr>
              <a:spLocks/>
            </p:cNvSpPr>
            <p:nvPr/>
          </p:nvSpPr>
          <p:spPr bwMode="auto">
            <a:xfrm>
              <a:off x="2173" y="2380"/>
              <a:ext cx="229" cy="217"/>
            </a:xfrm>
            <a:custGeom>
              <a:avLst/>
              <a:gdLst>
                <a:gd name="T0" fmla="*/ 0 w 229"/>
                <a:gd name="T1" fmla="*/ 0 h 217"/>
                <a:gd name="T2" fmla="*/ 229 w 229"/>
                <a:gd name="T3" fmla="*/ 0 h 217"/>
                <a:gd name="T4" fmla="*/ 218 w 229"/>
                <a:gd name="T5" fmla="*/ 217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217">
                  <a:moveTo>
                    <a:pt x="0" y="0"/>
                  </a:moveTo>
                  <a:lnTo>
                    <a:pt x="229" y="0"/>
                  </a:lnTo>
                  <a:lnTo>
                    <a:pt x="218" y="217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Freeform 99"/>
            <p:cNvSpPr>
              <a:spLocks/>
            </p:cNvSpPr>
            <p:nvPr/>
          </p:nvSpPr>
          <p:spPr bwMode="auto">
            <a:xfrm rot="2341880">
              <a:off x="1412" y="1727"/>
              <a:ext cx="229" cy="217"/>
            </a:xfrm>
            <a:custGeom>
              <a:avLst/>
              <a:gdLst>
                <a:gd name="T0" fmla="*/ 0 w 229"/>
                <a:gd name="T1" fmla="*/ 0 h 217"/>
                <a:gd name="T2" fmla="*/ 229 w 229"/>
                <a:gd name="T3" fmla="*/ 0 h 217"/>
                <a:gd name="T4" fmla="*/ 218 w 229"/>
                <a:gd name="T5" fmla="*/ 217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217">
                  <a:moveTo>
                    <a:pt x="0" y="0"/>
                  </a:moveTo>
                  <a:lnTo>
                    <a:pt x="229" y="0"/>
                  </a:lnTo>
                  <a:lnTo>
                    <a:pt x="218" y="217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100"/>
            <p:cNvSpPr>
              <a:spLocks noChangeShapeType="1"/>
            </p:cNvSpPr>
            <p:nvPr/>
          </p:nvSpPr>
          <p:spPr bwMode="auto">
            <a:xfrm>
              <a:off x="131" y="1755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Oval 101"/>
            <p:cNvSpPr>
              <a:spLocks noChangeArrowheads="1"/>
            </p:cNvSpPr>
            <p:nvPr/>
          </p:nvSpPr>
          <p:spPr bwMode="auto">
            <a:xfrm>
              <a:off x="182" y="1810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69" name="Oval 102"/>
            <p:cNvSpPr>
              <a:spLocks noChangeArrowheads="1"/>
            </p:cNvSpPr>
            <p:nvPr/>
          </p:nvSpPr>
          <p:spPr bwMode="auto">
            <a:xfrm>
              <a:off x="1032" y="1815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70" name="Line 103"/>
            <p:cNvSpPr>
              <a:spLocks noChangeShapeType="1"/>
            </p:cNvSpPr>
            <p:nvPr/>
          </p:nvSpPr>
          <p:spPr bwMode="auto">
            <a:xfrm>
              <a:off x="963" y="1758"/>
              <a:ext cx="0" cy="18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Oval 104"/>
            <p:cNvSpPr>
              <a:spLocks noChangeArrowheads="1"/>
            </p:cNvSpPr>
            <p:nvPr/>
          </p:nvSpPr>
          <p:spPr bwMode="auto">
            <a:xfrm>
              <a:off x="1607" y="1494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72" name="Oval 105"/>
            <p:cNvSpPr>
              <a:spLocks noChangeArrowheads="1"/>
            </p:cNvSpPr>
            <p:nvPr/>
          </p:nvSpPr>
          <p:spPr bwMode="auto">
            <a:xfrm>
              <a:off x="2372" y="1212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73" name="Oval 106"/>
            <p:cNvSpPr>
              <a:spLocks noChangeArrowheads="1"/>
            </p:cNvSpPr>
            <p:nvPr/>
          </p:nvSpPr>
          <p:spPr bwMode="auto">
            <a:xfrm>
              <a:off x="2129" y="2145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4859" name="Group 107"/>
          <p:cNvGrpSpPr>
            <a:grpSpLocks/>
          </p:cNvGrpSpPr>
          <p:nvPr/>
        </p:nvGrpSpPr>
        <p:grpSpPr bwMode="auto">
          <a:xfrm>
            <a:off x="5156200" y="2286000"/>
            <a:ext cx="3709988" cy="3790950"/>
            <a:chOff x="3248" y="1351"/>
            <a:chExt cx="2337" cy="2388"/>
          </a:xfrm>
        </p:grpSpPr>
        <p:grpSp>
          <p:nvGrpSpPr>
            <p:cNvPr id="28683" name="Group 108"/>
            <p:cNvGrpSpPr>
              <a:grpSpLocks/>
            </p:cNvGrpSpPr>
            <p:nvPr/>
          </p:nvGrpSpPr>
          <p:grpSpPr bwMode="auto">
            <a:xfrm>
              <a:off x="3248" y="2187"/>
              <a:ext cx="205" cy="233"/>
              <a:chOff x="3074" y="3382"/>
              <a:chExt cx="271" cy="265"/>
            </a:xfrm>
          </p:grpSpPr>
          <p:sp>
            <p:nvSpPr>
              <p:cNvPr id="28725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74" y="3382"/>
                <a:ext cx="156" cy="2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7051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28726" name="WordArt 1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33" y="3479"/>
                <a:ext cx="112" cy="16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28684" name="Line 111"/>
            <p:cNvSpPr>
              <a:spLocks noChangeShapeType="1"/>
            </p:cNvSpPr>
            <p:nvPr/>
          </p:nvSpPr>
          <p:spPr bwMode="auto">
            <a:xfrm rot="20209763" flipH="1">
              <a:off x="3806" y="2030"/>
              <a:ext cx="2" cy="1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Arc 112"/>
            <p:cNvSpPr>
              <a:spLocks/>
            </p:cNvSpPr>
            <p:nvPr/>
          </p:nvSpPr>
          <p:spPr bwMode="auto">
            <a:xfrm rot="-325014">
              <a:off x="3448" y="2341"/>
              <a:ext cx="321" cy="332"/>
            </a:xfrm>
            <a:custGeom>
              <a:avLst/>
              <a:gdLst>
                <a:gd name="T0" fmla="*/ 0 w 20681"/>
                <a:gd name="T1" fmla="*/ 0 h 20756"/>
                <a:gd name="T2" fmla="*/ 0 w 20681"/>
                <a:gd name="T3" fmla="*/ 0 h 20756"/>
                <a:gd name="T4" fmla="*/ 0 w 20681"/>
                <a:gd name="T5" fmla="*/ 0 h 20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81" h="20756" fill="none" extrusionOk="0">
                  <a:moveTo>
                    <a:pt x="0" y="14521"/>
                  </a:moveTo>
                  <a:cubicBezTo>
                    <a:pt x="2117" y="7498"/>
                    <a:pt x="7653" y="2030"/>
                    <a:pt x="14701" y="-1"/>
                  </a:cubicBezTo>
                </a:path>
                <a:path w="20681" h="20756" stroke="0" extrusionOk="0">
                  <a:moveTo>
                    <a:pt x="0" y="14521"/>
                  </a:moveTo>
                  <a:cubicBezTo>
                    <a:pt x="2117" y="7498"/>
                    <a:pt x="7653" y="2030"/>
                    <a:pt x="14701" y="-1"/>
                  </a:cubicBezTo>
                  <a:lnTo>
                    <a:pt x="20681" y="20756"/>
                  </a:lnTo>
                  <a:lnTo>
                    <a:pt x="0" y="1452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13"/>
            <p:cNvSpPr>
              <a:spLocks noChangeShapeType="1"/>
            </p:cNvSpPr>
            <p:nvPr/>
          </p:nvSpPr>
          <p:spPr bwMode="auto">
            <a:xfrm flipH="1" flipV="1">
              <a:off x="4631" y="2225"/>
              <a:ext cx="0" cy="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Oval 114"/>
            <p:cNvSpPr>
              <a:spLocks noChangeArrowheads="1"/>
            </p:cNvSpPr>
            <p:nvPr/>
          </p:nvSpPr>
          <p:spPr bwMode="auto">
            <a:xfrm>
              <a:off x="4592" y="2569"/>
              <a:ext cx="72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8" name="Line 115"/>
            <p:cNvSpPr>
              <a:spLocks noChangeShapeType="1"/>
            </p:cNvSpPr>
            <p:nvPr/>
          </p:nvSpPr>
          <p:spPr bwMode="auto">
            <a:xfrm>
              <a:off x="4261" y="2482"/>
              <a:ext cx="369" cy="8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9" name="Group 116"/>
            <p:cNvGrpSpPr>
              <a:grpSpLocks/>
            </p:cNvGrpSpPr>
            <p:nvPr/>
          </p:nvGrpSpPr>
          <p:grpSpPr bwMode="auto">
            <a:xfrm rot="-2256751">
              <a:off x="4113" y="2578"/>
              <a:ext cx="202" cy="203"/>
              <a:chOff x="2121" y="2944"/>
              <a:chExt cx="229" cy="202"/>
            </a:xfrm>
          </p:grpSpPr>
          <p:grpSp>
            <p:nvGrpSpPr>
              <p:cNvPr id="28721" name="Group 117"/>
              <p:cNvGrpSpPr>
                <a:grpSpLocks/>
              </p:cNvGrpSpPr>
              <p:nvPr/>
            </p:nvGrpSpPr>
            <p:grpSpPr bwMode="auto">
              <a:xfrm>
                <a:off x="2121" y="2972"/>
                <a:ext cx="164" cy="174"/>
                <a:chOff x="3074" y="3382"/>
                <a:chExt cx="271" cy="265"/>
              </a:xfrm>
            </p:grpSpPr>
            <p:sp>
              <p:nvSpPr>
                <p:cNvPr id="28723" name="WordArt 118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074" y="3382"/>
                  <a:ext cx="156" cy="244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7051"/>
                    </a:avLst>
                  </a:prstTxWarp>
                </a:bodyPr>
                <a:lstStyle/>
                <a:p>
                  <a:pPr algn="ctr"/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8724" name="WordArt 119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3233" y="3479"/>
                  <a:ext cx="112" cy="168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sz="3600" i="1" kern="10"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28722" name="Freeform 120"/>
              <p:cNvSpPr>
                <a:spLocks/>
              </p:cNvSpPr>
              <p:nvPr/>
            </p:nvSpPr>
            <p:spPr bwMode="auto">
              <a:xfrm>
                <a:off x="2285" y="2944"/>
                <a:ext cx="65" cy="72"/>
              </a:xfrm>
              <a:custGeom>
                <a:avLst/>
                <a:gdLst>
                  <a:gd name="T0" fmla="*/ 0 w 271"/>
                  <a:gd name="T1" fmla="*/ 0 h 305"/>
                  <a:gd name="T2" fmla="*/ 0 w 271"/>
                  <a:gd name="T3" fmla="*/ 0 h 305"/>
                  <a:gd name="T4" fmla="*/ 0 w 271"/>
                  <a:gd name="T5" fmla="*/ 0 h 305"/>
                  <a:gd name="T6" fmla="*/ 0 w 271"/>
                  <a:gd name="T7" fmla="*/ 0 h 3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1" h="305">
                    <a:moveTo>
                      <a:pt x="147" y="0"/>
                    </a:moveTo>
                    <a:lnTo>
                      <a:pt x="0" y="305"/>
                    </a:lnTo>
                    <a:lnTo>
                      <a:pt x="271" y="5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0" name="Arc 121"/>
            <p:cNvSpPr>
              <a:spLocks/>
            </p:cNvSpPr>
            <p:nvPr/>
          </p:nvSpPr>
          <p:spPr bwMode="auto">
            <a:xfrm rot="414284">
              <a:off x="4153" y="2799"/>
              <a:ext cx="446" cy="533"/>
            </a:xfrm>
            <a:custGeom>
              <a:avLst/>
              <a:gdLst>
                <a:gd name="T0" fmla="*/ 0 w 17218"/>
                <a:gd name="T1" fmla="*/ 0 h 19535"/>
                <a:gd name="T2" fmla="*/ 0 w 17218"/>
                <a:gd name="T3" fmla="*/ 0 h 19535"/>
                <a:gd name="T4" fmla="*/ 0 w 17218"/>
                <a:gd name="T5" fmla="*/ 0 h 195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18" h="19535" fill="none" extrusionOk="0">
                  <a:moveTo>
                    <a:pt x="0" y="6492"/>
                  </a:moveTo>
                  <a:cubicBezTo>
                    <a:pt x="2104" y="3714"/>
                    <a:pt x="4850" y="1486"/>
                    <a:pt x="8001" y="-1"/>
                  </a:cubicBezTo>
                </a:path>
                <a:path w="17218" h="19535" stroke="0" extrusionOk="0">
                  <a:moveTo>
                    <a:pt x="0" y="6492"/>
                  </a:moveTo>
                  <a:cubicBezTo>
                    <a:pt x="2104" y="3714"/>
                    <a:pt x="4850" y="1486"/>
                    <a:pt x="8001" y="-1"/>
                  </a:cubicBezTo>
                  <a:lnTo>
                    <a:pt x="17218" y="19535"/>
                  </a:lnTo>
                  <a:lnTo>
                    <a:pt x="0" y="649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1" name="Group 122"/>
            <p:cNvGrpSpPr>
              <a:grpSpLocks/>
            </p:cNvGrpSpPr>
            <p:nvPr/>
          </p:nvGrpSpPr>
          <p:grpSpPr bwMode="auto">
            <a:xfrm rot="-94961">
              <a:off x="3799" y="2586"/>
              <a:ext cx="821" cy="778"/>
              <a:chOff x="3616" y="2593"/>
              <a:chExt cx="821" cy="778"/>
            </a:xfrm>
          </p:grpSpPr>
          <p:sp>
            <p:nvSpPr>
              <p:cNvPr id="28710" name="Line 123"/>
              <p:cNvSpPr>
                <a:spLocks noChangeShapeType="1"/>
              </p:cNvSpPr>
              <p:nvPr/>
            </p:nvSpPr>
            <p:spPr bwMode="auto">
              <a:xfrm>
                <a:off x="3616" y="2593"/>
                <a:ext cx="815" cy="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Line 124"/>
              <p:cNvSpPr>
                <a:spLocks noChangeShapeType="1"/>
              </p:cNvSpPr>
              <p:nvPr/>
            </p:nvSpPr>
            <p:spPr bwMode="auto">
              <a:xfrm rot="-34520">
                <a:off x="3621" y="2599"/>
                <a:ext cx="816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Oval 125"/>
              <p:cNvSpPr>
                <a:spLocks noChangeArrowheads="1"/>
              </p:cNvSpPr>
              <p:nvPr/>
            </p:nvSpPr>
            <p:spPr bwMode="auto">
              <a:xfrm rot="2567713">
                <a:off x="3737" y="2711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13" name="Line 126"/>
              <p:cNvSpPr>
                <a:spLocks noChangeShapeType="1"/>
              </p:cNvSpPr>
              <p:nvPr/>
            </p:nvSpPr>
            <p:spPr bwMode="auto">
              <a:xfrm rot="2567713" flipH="1">
                <a:off x="3846" y="2729"/>
                <a:ext cx="6" cy="1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4" name="Oval 127"/>
              <p:cNvSpPr>
                <a:spLocks noChangeArrowheads="1"/>
              </p:cNvSpPr>
              <p:nvPr/>
            </p:nvSpPr>
            <p:spPr bwMode="auto">
              <a:xfrm rot="2567713">
                <a:off x="3998" y="2949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15" name="Line 128"/>
              <p:cNvSpPr>
                <a:spLocks noChangeShapeType="1"/>
              </p:cNvSpPr>
              <p:nvPr/>
            </p:nvSpPr>
            <p:spPr bwMode="auto">
              <a:xfrm rot="2567713" flipH="1">
                <a:off x="3902" y="2778"/>
                <a:ext cx="8" cy="1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Line 129"/>
              <p:cNvSpPr>
                <a:spLocks noChangeShapeType="1"/>
              </p:cNvSpPr>
              <p:nvPr/>
            </p:nvSpPr>
            <p:spPr bwMode="auto">
              <a:xfrm rot="2567713" flipH="1">
                <a:off x="3958" y="2832"/>
                <a:ext cx="5" cy="1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Line 130"/>
              <p:cNvSpPr>
                <a:spLocks noChangeShapeType="1"/>
              </p:cNvSpPr>
              <p:nvPr/>
            </p:nvSpPr>
            <p:spPr bwMode="auto">
              <a:xfrm rot="2567713" flipH="1">
                <a:off x="4100" y="2959"/>
                <a:ext cx="7" cy="1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8" name="Line 131"/>
              <p:cNvSpPr>
                <a:spLocks noChangeShapeType="1"/>
              </p:cNvSpPr>
              <p:nvPr/>
            </p:nvSpPr>
            <p:spPr bwMode="auto">
              <a:xfrm>
                <a:off x="4273" y="3209"/>
                <a:ext cx="108" cy="1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Line 132"/>
              <p:cNvSpPr>
                <a:spLocks noChangeShapeType="1"/>
              </p:cNvSpPr>
              <p:nvPr/>
            </p:nvSpPr>
            <p:spPr bwMode="auto">
              <a:xfrm rot="2567713" flipH="1">
                <a:off x="4157" y="3010"/>
                <a:ext cx="7" cy="1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Line 133"/>
              <p:cNvSpPr>
                <a:spLocks noChangeShapeType="1"/>
              </p:cNvSpPr>
              <p:nvPr/>
            </p:nvSpPr>
            <p:spPr bwMode="auto">
              <a:xfrm rot="2567713" flipH="1">
                <a:off x="4214" y="3064"/>
                <a:ext cx="7" cy="1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692" name="Group 134"/>
            <p:cNvGrpSpPr>
              <a:grpSpLocks/>
            </p:cNvGrpSpPr>
            <p:nvPr/>
          </p:nvGrpSpPr>
          <p:grpSpPr bwMode="auto">
            <a:xfrm>
              <a:off x="4769" y="2967"/>
              <a:ext cx="816" cy="772"/>
              <a:chOff x="4607" y="2989"/>
              <a:chExt cx="816" cy="772"/>
            </a:xfrm>
          </p:grpSpPr>
          <p:sp>
            <p:nvSpPr>
              <p:cNvPr id="28702" name="Line 135"/>
              <p:cNvSpPr>
                <a:spLocks noChangeShapeType="1"/>
              </p:cNvSpPr>
              <p:nvPr/>
            </p:nvSpPr>
            <p:spPr bwMode="auto">
              <a:xfrm rot="-2602233">
                <a:off x="4607" y="2989"/>
                <a:ext cx="816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Oval 136"/>
              <p:cNvSpPr>
                <a:spLocks noChangeArrowheads="1"/>
              </p:cNvSpPr>
              <p:nvPr/>
            </p:nvSpPr>
            <p:spPr bwMode="auto">
              <a:xfrm>
                <a:off x="4740" y="3339"/>
                <a:ext cx="69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8704" name="Line 137"/>
              <p:cNvSpPr>
                <a:spLocks noChangeShapeType="1"/>
              </p:cNvSpPr>
              <p:nvPr/>
            </p:nvSpPr>
            <p:spPr bwMode="auto">
              <a:xfrm>
                <a:off x="4903" y="3278"/>
                <a:ext cx="0" cy="18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5" name="Line 138"/>
              <p:cNvSpPr>
                <a:spLocks noChangeShapeType="1"/>
              </p:cNvSpPr>
              <p:nvPr/>
            </p:nvSpPr>
            <p:spPr bwMode="auto">
              <a:xfrm>
                <a:off x="4989" y="3277"/>
                <a:ext cx="0" cy="18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6" name="Line 139"/>
              <p:cNvSpPr>
                <a:spLocks noChangeShapeType="1"/>
              </p:cNvSpPr>
              <p:nvPr/>
            </p:nvSpPr>
            <p:spPr bwMode="auto">
              <a:xfrm>
                <a:off x="5077" y="3279"/>
                <a:ext cx="0" cy="18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7" name="Line 140"/>
              <p:cNvSpPr>
                <a:spLocks noChangeShapeType="1"/>
              </p:cNvSpPr>
              <p:nvPr/>
            </p:nvSpPr>
            <p:spPr bwMode="auto">
              <a:xfrm>
                <a:off x="5155" y="3282"/>
                <a:ext cx="0" cy="18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Line 141"/>
              <p:cNvSpPr>
                <a:spLocks noChangeShapeType="1"/>
              </p:cNvSpPr>
              <p:nvPr/>
            </p:nvSpPr>
            <p:spPr bwMode="auto">
              <a:xfrm>
                <a:off x="5236" y="3282"/>
                <a:ext cx="0" cy="18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Line 142"/>
              <p:cNvSpPr>
                <a:spLocks noChangeShapeType="1"/>
              </p:cNvSpPr>
              <p:nvPr/>
            </p:nvSpPr>
            <p:spPr bwMode="auto">
              <a:xfrm>
                <a:off x="5317" y="3285"/>
                <a:ext cx="0" cy="18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93" name="Freeform 143"/>
            <p:cNvSpPr>
              <a:spLocks/>
            </p:cNvSpPr>
            <p:nvPr/>
          </p:nvSpPr>
          <p:spPr bwMode="auto">
            <a:xfrm>
              <a:off x="4638" y="3139"/>
              <a:ext cx="229" cy="217"/>
            </a:xfrm>
            <a:custGeom>
              <a:avLst/>
              <a:gdLst>
                <a:gd name="T0" fmla="*/ 0 w 229"/>
                <a:gd name="T1" fmla="*/ 0 h 217"/>
                <a:gd name="T2" fmla="*/ 229 w 229"/>
                <a:gd name="T3" fmla="*/ 0 h 217"/>
                <a:gd name="T4" fmla="*/ 218 w 229"/>
                <a:gd name="T5" fmla="*/ 217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217">
                  <a:moveTo>
                    <a:pt x="0" y="0"/>
                  </a:moveTo>
                  <a:lnTo>
                    <a:pt x="229" y="0"/>
                  </a:lnTo>
                  <a:lnTo>
                    <a:pt x="218" y="217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Freeform 144"/>
            <p:cNvSpPr>
              <a:spLocks/>
            </p:cNvSpPr>
            <p:nvPr/>
          </p:nvSpPr>
          <p:spPr bwMode="auto">
            <a:xfrm rot="2137371">
              <a:off x="3836" y="2476"/>
              <a:ext cx="229" cy="217"/>
            </a:xfrm>
            <a:custGeom>
              <a:avLst/>
              <a:gdLst>
                <a:gd name="T0" fmla="*/ 0 w 229"/>
                <a:gd name="T1" fmla="*/ 0 h 217"/>
                <a:gd name="T2" fmla="*/ 229 w 229"/>
                <a:gd name="T3" fmla="*/ 0 h 217"/>
                <a:gd name="T4" fmla="*/ 218 w 229"/>
                <a:gd name="T5" fmla="*/ 217 h 2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9" h="217">
                  <a:moveTo>
                    <a:pt x="0" y="0"/>
                  </a:moveTo>
                  <a:lnTo>
                    <a:pt x="229" y="0"/>
                  </a:lnTo>
                  <a:lnTo>
                    <a:pt x="218" y="217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45"/>
            <p:cNvSpPr>
              <a:spLocks noChangeShapeType="1"/>
            </p:cNvSpPr>
            <p:nvPr/>
          </p:nvSpPr>
          <p:spPr bwMode="auto">
            <a:xfrm flipV="1">
              <a:off x="3774" y="1712"/>
              <a:ext cx="740" cy="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Oval 146"/>
            <p:cNvSpPr>
              <a:spLocks noChangeArrowheads="1"/>
            </p:cNvSpPr>
            <p:nvPr/>
          </p:nvSpPr>
          <p:spPr bwMode="auto">
            <a:xfrm>
              <a:off x="4245" y="1958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97" name="Line 147"/>
            <p:cNvSpPr>
              <a:spLocks noChangeShapeType="1"/>
            </p:cNvSpPr>
            <p:nvPr/>
          </p:nvSpPr>
          <p:spPr bwMode="auto">
            <a:xfrm flipV="1">
              <a:off x="4620" y="1351"/>
              <a:ext cx="740" cy="9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Oval 148"/>
            <p:cNvSpPr>
              <a:spLocks noChangeArrowheads="1"/>
            </p:cNvSpPr>
            <p:nvPr/>
          </p:nvSpPr>
          <p:spPr bwMode="auto">
            <a:xfrm>
              <a:off x="5101" y="1585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99" name="Oval 149"/>
            <p:cNvSpPr>
              <a:spLocks noChangeArrowheads="1"/>
            </p:cNvSpPr>
            <p:nvPr/>
          </p:nvSpPr>
          <p:spPr bwMode="auto">
            <a:xfrm>
              <a:off x="4026" y="2239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00" name="Oval 150"/>
            <p:cNvSpPr>
              <a:spLocks noChangeArrowheads="1"/>
            </p:cNvSpPr>
            <p:nvPr/>
          </p:nvSpPr>
          <p:spPr bwMode="auto">
            <a:xfrm>
              <a:off x="4601" y="2893"/>
              <a:ext cx="72" cy="7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701" name="Oval 151"/>
            <p:cNvSpPr>
              <a:spLocks noChangeArrowheads="1"/>
            </p:cNvSpPr>
            <p:nvPr/>
          </p:nvSpPr>
          <p:spPr bwMode="auto">
            <a:xfrm>
              <a:off x="4861" y="1877"/>
              <a:ext cx="69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80" name="Rectangle 2"/>
          <p:cNvSpPr>
            <a:spLocks noChangeArrowheads="1"/>
          </p:cNvSpPr>
          <p:nvPr/>
        </p:nvSpPr>
        <p:spPr bwMode="auto">
          <a:xfrm>
            <a:off x="117475" y="106363"/>
            <a:ext cx="4954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折射光的偏振</a:t>
            </a:r>
          </a:p>
        </p:txBody>
      </p:sp>
      <p:sp>
        <p:nvSpPr>
          <p:cNvPr id="28681" name="TextBox 3"/>
          <p:cNvSpPr txBox="1">
            <a:spLocks noChangeArrowheads="1"/>
          </p:cNvSpPr>
          <p:nvPr/>
        </p:nvSpPr>
        <p:spPr bwMode="auto">
          <a:xfrm>
            <a:off x="8569325" y="6448425"/>
            <a:ext cx="53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矩形 2"/>
          <p:cNvSpPr>
            <a:spLocks noChangeArrowheads="1"/>
          </p:cNvSpPr>
          <p:nvPr/>
        </p:nvSpPr>
        <p:spPr bwMode="auto">
          <a:xfrm>
            <a:off x="338138" y="725488"/>
            <a:ext cx="824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在平行玻璃板的上、下界面上，入射角都满足布儒斯特角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49275"/>
            <a:ext cx="5892800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8653463" y="6457950"/>
            <a:ext cx="46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3148013" y="215900"/>
            <a:ext cx="284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/>
              <a:t>上节内容回顾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3988" y="969963"/>
            <a:ext cx="2665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  光的偏振</a:t>
            </a:r>
          </a:p>
        </p:txBody>
      </p: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2195513" y="1547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偏振光</a:t>
            </a:r>
          </a:p>
        </p:txBody>
      </p:sp>
      <p:sp>
        <p:nvSpPr>
          <p:cNvPr id="82" name="AutoShape 4"/>
          <p:cNvSpPr>
            <a:spLocks/>
          </p:cNvSpPr>
          <p:nvPr/>
        </p:nvSpPr>
        <p:spPr bwMode="auto">
          <a:xfrm>
            <a:off x="3492500" y="1300163"/>
            <a:ext cx="357188" cy="1136650"/>
          </a:xfrm>
          <a:prstGeom prst="leftBrace">
            <a:avLst>
              <a:gd name="adj1" fmla="val 388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3779838" y="1125538"/>
            <a:ext cx="3349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完全偏振（线偏振）</a:t>
            </a:r>
            <a:endParaRPr kumimoji="1" lang="en-US" altLang="zh-CN" sz="2800" b="1" dirty="0"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部分偏振 </a:t>
            </a:r>
            <a:br>
              <a:rPr kumimoji="1" lang="zh-CN" altLang="en-US" sz="2800" b="1" dirty="0">
                <a:latin typeface="+mn-ea"/>
                <a:ea typeface="+mn-ea"/>
              </a:rPr>
            </a:br>
            <a:r>
              <a:rPr kumimoji="1" lang="zh-CN" altLang="en-US" sz="2800" b="1" dirty="0">
                <a:latin typeface="+mn-ea"/>
                <a:ea typeface="+mn-ea"/>
              </a:rPr>
              <a:t>椭圆（圆）偏振</a:t>
            </a:r>
          </a:p>
        </p:txBody>
      </p:sp>
      <p:sp>
        <p:nvSpPr>
          <p:cNvPr id="84" name="矩形 32"/>
          <p:cNvSpPr>
            <a:spLocks noChangeArrowheads="1"/>
          </p:cNvSpPr>
          <p:nvPr/>
        </p:nvSpPr>
        <p:spPr bwMode="auto">
          <a:xfrm>
            <a:off x="122238" y="1965325"/>
            <a:ext cx="290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121DFA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光的偏振态</a:t>
            </a:r>
            <a:endParaRPr lang="en-US" altLang="zh-CN" sz="2800" b="1">
              <a:solidFill>
                <a:srgbClr val="121DFA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4"/>
          <p:cNvSpPr>
            <a:spLocks/>
          </p:cNvSpPr>
          <p:nvPr/>
        </p:nvSpPr>
        <p:spPr bwMode="auto">
          <a:xfrm>
            <a:off x="2070100" y="1835150"/>
            <a:ext cx="125413" cy="865188"/>
          </a:xfrm>
          <a:prstGeom prst="leftBrace">
            <a:avLst>
              <a:gd name="adj1" fmla="val 3877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2195513" y="2436813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自然光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151688" y="1147763"/>
            <a:ext cx="1812925" cy="304800"/>
            <a:chOff x="1355700" y="4149080"/>
            <a:chExt cx="2700338" cy="304800"/>
          </a:xfrm>
        </p:grpSpPr>
        <p:sp>
          <p:nvSpPr>
            <p:cNvPr id="30820" name="Line 19"/>
            <p:cNvSpPr>
              <a:spLocks noChangeShapeType="1"/>
            </p:cNvSpPr>
            <p:nvPr/>
          </p:nvSpPr>
          <p:spPr bwMode="auto">
            <a:xfrm>
              <a:off x="1355700" y="4298305"/>
              <a:ext cx="2700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21" name="组合 28"/>
            <p:cNvGrpSpPr>
              <a:grpSpLocks/>
            </p:cNvGrpSpPr>
            <p:nvPr/>
          </p:nvGrpSpPr>
          <p:grpSpPr bwMode="auto">
            <a:xfrm>
              <a:off x="1763688" y="4149080"/>
              <a:ext cx="1795462" cy="304800"/>
              <a:chOff x="1841588" y="2631307"/>
              <a:chExt cx="1795463" cy="304800"/>
            </a:xfrm>
          </p:grpSpPr>
          <p:sp>
            <p:nvSpPr>
              <p:cNvPr id="30822" name="Line 20"/>
              <p:cNvSpPr>
                <a:spLocks noChangeShapeType="1"/>
              </p:cNvSpPr>
              <p:nvPr/>
            </p:nvSpPr>
            <p:spPr bwMode="auto">
              <a:xfrm flipH="1" flipV="1">
                <a:off x="1841588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Line 21"/>
              <p:cNvSpPr>
                <a:spLocks noChangeShapeType="1"/>
              </p:cNvSpPr>
              <p:nvPr/>
            </p:nvSpPr>
            <p:spPr bwMode="auto">
              <a:xfrm flipH="1" flipV="1">
                <a:off x="2562313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Line 22"/>
              <p:cNvSpPr>
                <a:spLocks noChangeShapeType="1"/>
              </p:cNvSpPr>
              <p:nvPr/>
            </p:nvSpPr>
            <p:spPr bwMode="auto">
              <a:xfrm flipH="1" flipV="1">
                <a:off x="22019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Line 23"/>
              <p:cNvSpPr>
                <a:spLocks noChangeShapeType="1"/>
              </p:cNvSpPr>
              <p:nvPr/>
            </p:nvSpPr>
            <p:spPr bwMode="auto">
              <a:xfrm flipH="1" flipV="1">
                <a:off x="2922676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Line 24"/>
              <p:cNvSpPr>
                <a:spLocks noChangeShapeType="1"/>
              </p:cNvSpPr>
              <p:nvPr/>
            </p:nvSpPr>
            <p:spPr bwMode="auto">
              <a:xfrm flipH="1" flipV="1">
                <a:off x="32814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Line 25"/>
              <p:cNvSpPr>
                <a:spLocks noChangeShapeType="1"/>
              </p:cNvSpPr>
              <p:nvPr/>
            </p:nvSpPr>
            <p:spPr bwMode="auto">
              <a:xfrm flipH="1" flipV="1">
                <a:off x="3637051" y="2631307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29463" y="1524000"/>
            <a:ext cx="1835150" cy="77788"/>
            <a:chOff x="4933925" y="4210992"/>
            <a:chExt cx="3060700" cy="128588"/>
          </a:xfrm>
        </p:grpSpPr>
        <p:sp>
          <p:nvSpPr>
            <p:cNvPr id="30812" name="Line 65"/>
            <p:cNvSpPr>
              <a:spLocks noChangeShapeType="1"/>
            </p:cNvSpPr>
            <p:nvPr/>
          </p:nvSpPr>
          <p:spPr bwMode="auto">
            <a:xfrm>
              <a:off x="4933925" y="4282430"/>
              <a:ext cx="3060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813" name="组合 29"/>
            <p:cNvGrpSpPr>
              <a:grpSpLocks/>
            </p:cNvGrpSpPr>
            <p:nvPr/>
          </p:nvGrpSpPr>
          <p:grpSpPr bwMode="auto">
            <a:xfrm>
              <a:off x="5322863" y="4210992"/>
              <a:ext cx="2144712" cy="128588"/>
              <a:chOff x="5329262" y="2714620"/>
              <a:chExt cx="2144708" cy="128587"/>
            </a:xfrm>
          </p:grpSpPr>
          <p:sp>
            <p:nvSpPr>
              <p:cNvPr id="30814" name="Oval 28"/>
              <p:cNvSpPr>
                <a:spLocks noChangeArrowheads="1"/>
              </p:cNvSpPr>
              <p:nvPr/>
            </p:nvSpPr>
            <p:spPr bwMode="auto">
              <a:xfrm>
                <a:off x="532926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5" name="Oval 66"/>
              <p:cNvSpPr>
                <a:spLocks noChangeArrowheads="1"/>
              </p:cNvSpPr>
              <p:nvPr/>
            </p:nvSpPr>
            <p:spPr bwMode="auto">
              <a:xfrm>
                <a:off x="573248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6" name="Oval 67"/>
              <p:cNvSpPr>
                <a:spLocks noChangeArrowheads="1"/>
              </p:cNvSpPr>
              <p:nvPr/>
            </p:nvSpPr>
            <p:spPr bwMode="auto">
              <a:xfrm>
                <a:off x="611348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7" name="Oval 68"/>
              <p:cNvSpPr>
                <a:spLocks noChangeArrowheads="1"/>
              </p:cNvSpPr>
              <p:nvPr/>
            </p:nvSpPr>
            <p:spPr bwMode="auto">
              <a:xfrm>
                <a:off x="651671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8" name="Oval 69"/>
              <p:cNvSpPr>
                <a:spLocks noChangeArrowheads="1"/>
              </p:cNvSpPr>
              <p:nvPr/>
            </p:nvSpPr>
            <p:spPr bwMode="auto">
              <a:xfrm>
                <a:off x="6919937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9" name="Oval 70"/>
              <p:cNvSpPr>
                <a:spLocks noChangeArrowheads="1"/>
              </p:cNvSpPr>
              <p:nvPr/>
            </p:nvSpPr>
            <p:spPr bwMode="auto">
              <a:xfrm>
                <a:off x="7358082" y="2714620"/>
                <a:ext cx="115888" cy="128587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962650" y="1690688"/>
            <a:ext cx="3001963" cy="214312"/>
            <a:chOff x="1870830" y="3425101"/>
            <a:chExt cx="3870790" cy="213066"/>
          </a:xfrm>
        </p:grpSpPr>
        <p:sp>
          <p:nvSpPr>
            <p:cNvPr id="30794" name="Line 36"/>
            <p:cNvSpPr>
              <a:spLocks noChangeShapeType="1"/>
            </p:cNvSpPr>
            <p:nvPr/>
          </p:nvSpPr>
          <p:spPr bwMode="auto">
            <a:xfrm>
              <a:off x="3861600" y="3531634"/>
              <a:ext cx="1880020" cy="66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41"/>
            <p:cNvSpPr>
              <a:spLocks noChangeShapeType="1"/>
            </p:cNvSpPr>
            <p:nvPr/>
          </p:nvSpPr>
          <p:spPr bwMode="auto">
            <a:xfrm>
              <a:off x="1870830" y="3531634"/>
              <a:ext cx="1892553" cy="55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96" name="组合 70"/>
            <p:cNvGrpSpPr>
              <a:grpSpLocks/>
            </p:cNvGrpSpPr>
            <p:nvPr/>
          </p:nvGrpSpPr>
          <p:grpSpPr bwMode="auto">
            <a:xfrm>
              <a:off x="2195736" y="3425101"/>
              <a:ext cx="1251418" cy="213066"/>
              <a:chOff x="4964815" y="6124596"/>
              <a:chExt cx="2059827" cy="304800"/>
            </a:xfrm>
          </p:grpSpPr>
          <p:sp>
            <p:nvSpPr>
              <p:cNvPr id="30805" name="Line 49"/>
              <p:cNvSpPr>
                <a:spLocks noChangeShapeType="1"/>
              </p:cNvSpPr>
              <p:nvPr/>
            </p:nvSpPr>
            <p:spPr bwMode="auto">
              <a:xfrm flipH="1" flipV="1">
                <a:off x="4964815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Line 50"/>
              <p:cNvSpPr>
                <a:spLocks noChangeShapeType="1"/>
              </p:cNvSpPr>
              <p:nvPr/>
            </p:nvSpPr>
            <p:spPr bwMode="auto">
              <a:xfrm flipH="1" flipV="1">
                <a:off x="5988052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Oval 57"/>
              <p:cNvSpPr>
                <a:spLocks noChangeArrowheads="1"/>
              </p:cNvSpPr>
              <p:nvPr/>
            </p:nvSpPr>
            <p:spPr bwMode="auto">
              <a:xfrm>
                <a:off x="5243390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08" name="Oval 58"/>
              <p:cNvSpPr>
                <a:spLocks noChangeArrowheads="1"/>
              </p:cNvSpPr>
              <p:nvPr/>
            </p:nvSpPr>
            <p:spPr bwMode="auto">
              <a:xfrm>
                <a:off x="5580002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09" name="Line 59"/>
              <p:cNvSpPr>
                <a:spLocks noChangeShapeType="1"/>
              </p:cNvSpPr>
              <p:nvPr/>
            </p:nvSpPr>
            <p:spPr bwMode="auto">
              <a:xfrm flipH="1" flipV="1">
                <a:off x="7024642" y="6124596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Oval 60"/>
              <p:cNvSpPr>
                <a:spLocks noChangeArrowheads="1"/>
              </p:cNvSpPr>
              <p:nvPr/>
            </p:nvSpPr>
            <p:spPr bwMode="auto">
              <a:xfrm>
                <a:off x="6288852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11" name="Oval 61"/>
              <p:cNvSpPr>
                <a:spLocks noChangeArrowheads="1"/>
              </p:cNvSpPr>
              <p:nvPr/>
            </p:nvSpPr>
            <p:spPr bwMode="auto">
              <a:xfrm>
                <a:off x="6649215" y="6225371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30797" name="组合 69"/>
            <p:cNvGrpSpPr>
              <a:grpSpLocks/>
            </p:cNvGrpSpPr>
            <p:nvPr/>
          </p:nvGrpSpPr>
          <p:grpSpPr bwMode="auto">
            <a:xfrm>
              <a:off x="4146014" y="3425101"/>
              <a:ext cx="1312157" cy="213066"/>
              <a:chOff x="4918074" y="5429264"/>
              <a:chExt cx="2160588" cy="304800"/>
            </a:xfrm>
          </p:grpSpPr>
          <p:sp>
            <p:nvSpPr>
              <p:cNvPr id="30798" name="Line 37"/>
              <p:cNvSpPr>
                <a:spLocks noChangeShapeType="1"/>
              </p:cNvSpPr>
              <p:nvPr/>
            </p:nvSpPr>
            <p:spPr bwMode="auto">
              <a:xfrm flipH="1" flipV="1">
                <a:off x="5629274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Line 38"/>
              <p:cNvSpPr>
                <a:spLocks noChangeShapeType="1"/>
              </p:cNvSpPr>
              <p:nvPr/>
            </p:nvSpPr>
            <p:spPr bwMode="auto">
              <a:xfrm flipH="1" flipV="1">
                <a:off x="5313362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Line 39"/>
              <p:cNvSpPr>
                <a:spLocks noChangeShapeType="1"/>
              </p:cNvSpPr>
              <p:nvPr/>
            </p:nvSpPr>
            <p:spPr bwMode="auto">
              <a:xfrm flipH="1" flipV="1">
                <a:off x="6357937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Line 40"/>
              <p:cNvSpPr>
                <a:spLocks noChangeShapeType="1"/>
              </p:cNvSpPr>
              <p:nvPr/>
            </p:nvSpPr>
            <p:spPr bwMode="auto">
              <a:xfrm flipH="1" flipV="1">
                <a:off x="6681787" y="542926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Oval 46"/>
              <p:cNvSpPr>
                <a:spLocks noChangeArrowheads="1"/>
              </p:cNvSpPr>
              <p:nvPr/>
            </p:nvSpPr>
            <p:spPr bwMode="auto">
              <a:xfrm>
                <a:off x="4918074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03" name="Oval 56"/>
              <p:cNvSpPr>
                <a:spLocks noChangeArrowheads="1"/>
              </p:cNvSpPr>
              <p:nvPr/>
            </p:nvSpPr>
            <p:spPr bwMode="auto">
              <a:xfrm>
                <a:off x="5926137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804" name="Oval 62"/>
              <p:cNvSpPr>
                <a:spLocks noChangeArrowheads="1"/>
              </p:cNvSpPr>
              <p:nvPr/>
            </p:nvSpPr>
            <p:spPr bwMode="auto">
              <a:xfrm>
                <a:off x="6970712" y="551816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6405563" y="1971675"/>
            <a:ext cx="1727200" cy="622300"/>
            <a:chOff x="6528801" y="2203522"/>
            <a:chExt cx="1728016" cy="622812"/>
          </a:xfrm>
        </p:grpSpPr>
        <p:grpSp>
          <p:nvGrpSpPr>
            <p:cNvPr id="30775" name="组合 149"/>
            <p:cNvGrpSpPr>
              <a:grpSpLocks/>
            </p:cNvGrpSpPr>
            <p:nvPr/>
          </p:nvGrpSpPr>
          <p:grpSpPr bwMode="auto">
            <a:xfrm>
              <a:off x="6534597" y="2203522"/>
              <a:ext cx="1722220" cy="287499"/>
              <a:chOff x="1828464" y="1382528"/>
              <a:chExt cx="1722220" cy="473075"/>
            </a:xfrm>
          </p:grpSpPr>
          <p:sp>
            <p:nvSpPr>
              <p:cNvPr id="30787" name="Line 82"/>
              <p:cNvSpPr>
                <a:spLocks noChangeShapeType="1"/>
              </p:cNvSpPr>
              <p:nvPr/>
            </p:nvSpPr>
            <p:spPr bwMode="auto">
              <a:xfrm>
                <a:off x="1828464" y="1641291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Line 83"/>
              <p:cNvSpPr>
                <a:spLocks noChangeShapeType="1"/>
              </p:cNvSpPr>
              <p:nvPr/>
            </p:nvSpPr>
            <p:spPr bwMode="auto">
              <a:xfrm flipH="1">
                <a:off x="2309569" y="1382528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Line 84"/>
              <p:cNvSpPr>
                <a:spLocks noChangeShapeType="1"/>
              </p:cNvSpPr>
              <p:nvPr/>
            </p:nvSpPr>
            <p:spPr bwMode="auto">
              <a:xfrm>
                <a:off x="2736887" y="1382528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Line 85"/>
              <p:cNvSpPr>
                <a:spLocks noChangeShapeType="1"/>
              </p:cNvSpPr>
              <p:nvPr/>
            </p:nvSpPr>
            <p:spPr bwMode="auto">
              <a:xfrm flipH="1">
                <a:off x="3146275" y="1382528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072023" y="1589063"/>
                <a:ext cx="111177" cy="1124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2475438" y="1586447"/>
                <a:ext cx="111177" cy="11241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2874090" y="1586447"/>
                <a:ext cx="111177" cy="11241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776" name="组合 159"/>
            <p:cNvGrpSpPr>
              <a:grpSpLocks/>
            </p:cNvGrpSpPr>
            <p:nvPr/>
          </p:nvGrpSpPr>
          <p:grpSpPr bwMode="auto">
            <a:xfrm>
              <a:off x="6528801" y="2510575"/>
              <a:ext cx="1722609" cy="315759"/>
              <a:chOff x="4139952" y="1381967"/>
              <a:chExt cx="1722220" cy="473075"/>
            </a:xfrm>
          </p:grpSpPr>
          <p:sp>
            <p:nvSpPr>
              <p:cNvPr id="30777" name="Line 82"/>
              <p:cNvSpPr>
                <a:spLocks noChangeShapeType="1"/>
              </p:cNvSpPr>
              <p:nvPr/>
            </p:nvSpPr>
            <p:spPr bwMode="auto">
              <a:xfrm>
                <a:off x="4139952" y="1640730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Line 83"/>
              <p:cNvSpPr>
                <a:spLocks noChangeShapeType="1"/>
              </p:cNvSpPr>
              <p:nvPr/>
            </p:nvSpPr>
            <p:spPr bwMode="auto">
              <a:xfrm flipH="1">
                <a:off x="4590106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Line 84"/>
              <p:cNvSpPr>
                <a:spLocks noChangeShapeType="1"/>
              </p:cNvSpPr>
              <p:nvPr/>
            </p:nvSpPr>
            <p:spPr bwMode="auto">
              <a:xfrm>
                <a:off x="5004048" y="1381967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Line 85"/>
              <p:cNvSpPr>
                <a:spLocks noChangeShapeType="1"/>
              </p:cNvSpPr>
              <p:nvPr/>
            </p:nvSpPr>
            <p:spPr bwMode="auto">
              <a:xfrm flipH="1">
                <a:off x="5397862" y="1381967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382899" y="1588440"/>
                <a:ext cx="111152" cy="11187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4786223" y="1586060"/>
                <a:ext cx="111152" cy="11187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5186372" y="1586060"/>
                <a:ext cx="111152" cy="11187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84" name="Line 83"/>
              <p:cNvSpPr>
                <a:spLocks noChangeShapeType="1"/>
              </p:cNvSpPr>
              <p:nvPr/>
            </p:nvSpPr>
            <p:spPr bwMode="auto">
              <a:xfrm flipH="1">
                <a:off x="4679751" y="1389633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Line 83"/>
              <p:cNvSpPr>
                <a:spLocks noChangeShapeType="1"/>
              </p:cNvSpPr>
              <p:nvPr/>
            </p:nvSpPr>
            <p:spPr bwMode="auto">
              <a:xfrm flipH="1">
                <a:off x="5093605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Line 83"/>
              <p:cNvSpPr>
                <a:spLocks noChangeShapeType="1"/>
              </p:cNvSpPr>
              <p:nvPr/>
            </p:nvSpPr>
            <p:spPr bwMode="auto">
              <a:xfrm flipH="1">
                <a:off x="5503124" y="139032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551238" y="2586038"/>
            <a:ext cx="2978150" cy="309562"/>
            <a:chOff x="871877" y="4612042"/>
            <a:chExt cx="6450084" cy="309563"/>
          </a:xfrm>
        </p:grpSpPr>
        <p:sp>
          <p:nvSpPr>
            <p:cNvPr id="30747" name="Line 65"/>
            <p:cNvSpPr>
              <a:spLocks noChangeShapeType="1"/>
            </p:cNvSpPr>
            <p:nvPr/>
          </p:nvSpPr>
          <p:spPr bwMode="auto">
            <a:xfrm>
              <a:off x="871877" y="4769205"/>
              <a:ext cx="3095625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67"/>
            <p:cNvSpPr>
              <a:spLocks noChangeShapeType="1"/>
            </p:cNvSpPr>
            <p:nvPr/>
          </p:nvSpPr>
          <p:spPr bwMode="auto">
            <a:xfrm flipH="1" flipV="1">
              <a:off x="1256052" y="4616805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70"/>
            <p:cNvSpPr>
              <a:spLocks noChangeShapeType="1"/>
            </p:cNvSpPr>
            <p:nvPr/>
          </p:nvSpPr>
          <p:spPr bwMode="auto">
            <a:xfrm>
              <a:off x="4205698" y="4766030"/>
              <a:ext cx="3116263" cy="7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Oval 71"/>
            <p:cNvSpPr>
              <a:spLocks noChangeArrowheads="1"/>
            </p:cNvSpPr>
            <p:nvPr/>
          </p:nvSpPr>
          <p:spPr bwMode="auto">
            <a:xfrm>
              <a:off x="1548152" y="4724755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51" name="Line 82"/>
            <p:cNvSpPr>
              <a:spLocks noChangeShapeType="1"/>
            </p:cNvSpPr>
            <p:nvPr/>
          </p:nvSpPr>
          <p:spPr bwMode="auto">
            <a:xfrm flipH="1" flipV="1">
              <a:off x="4597811" y="461204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Oval 83"/>
            <p:cNvSpPr>
              <a:spLocks noChangeArrowheads="1"/>
            </p:cNvSpPr>
            <p:nvPr/>
          </p:nvSpPr>
          <p:spPr bwMode="auto">
            <a:xfrm>
              <a:off x="4545423" y="4702530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30753" name="组合 58"/>
            <p:cNvGrpSpPr>
              <a:grpSpLocks/>
            </p:cNvGrpSpPr>
            <p:nvPr/>
          </p:nvGrpSpPr>
          <p:grpSpPr bwMode="auto">
            <a:xfrm>
              <a:off x="1946614" y="4616805"/>
              <a:ext cx="1676400" cy="304800"/>
              <a:chOff x="5932393" y="2571744"/>
              <a:chExt cx="1675816" cy="304800"/>
            </a:xfrm>
          </p:grpSpPr>
          <p:sp>
            <p:nvSpPr>
              <p:cNvPr id="30769" name="Line 66"/>
              <p:cNvSpPr>
                <a:spLocks noChangeShapeType="1"/>
              </p:cNvSpPr>
              <p:nvPr/>
            </p:nvSpPr>
            <p:spPr bwMode="auto">
              <a:xfrm flipH="1" flipV="1">
                <a:off x="5932393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Line 68"/>
              <p:cNvSpPr>
                <a:spLocks noChangeShapeType="1"/>
              </p:cNvSpPr>
              <p:nvPr/>
            </p:nvSpPr>
            <p:spPr bwMode="auto">
              <a:xfrm flipH="1" flipV="1">
                <a:off x="6589756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Line 69"/>
              <p:cNvSpPr>
                <a:spLocks noChangeShapeType="1"/>
              </p:cNvSpPr>
              <p:nvPr/>
            </p:nvSpPr>
            <p:spPr bwMode="auto">
              <a:xfrm flipH="1" flipV="1">
                <a:off x="7226281" y="2571744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Oval 75"/>
              <p:cNvSpPr>
                <a:spLocks noChangeArrowheads="1"/>
              </p:cNvSpPr>
              <p:nvPr/>
            </p:nvSpPr>
            <p:spPr bwMode="auto">
              <a:xfrm>
                <a:off x="6194469" y="267969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73" name="Oval 81"/>
              <p:cNvSpPr>
                <a:spLocks noChangeArrowheads="1"/>
              </p:cNvSpPr>
              <p:nvPr/>
            </p:nvSpPr>
            <p:spPr bwMode="auto">
              <a:xfrm>
                <a:off x="6843056" y="2679694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74" name="Oval 81"/>
              <p:cNvSpPr>
                <a:spLocks noChangeArrowheads="1"/>
              </p:cNvSpPr>
              <p:nvPr/>
            </p:nvSpPr>
            <p:spPr bwMode="auto">
              <a:xfrm>
                <a:off x="7500259" y="2678807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30754" name="组合 59"/>
            <p:cNvGrpSpPr>
              <a:grpSpLocks/>
            </p:cNvGrpSpPr>
            <p:nvPr/>
          </p:nvGrpSpPr>
          <p:grpSpPr bwMode="auto">
            <a:xfrm>
              <a:off x="4904198" y="4612042"/>
              <a:ext cx="2074863" cy="309563"/>
              <a:chOff x="5545181" y="3055932"/>
              <a:chExt cx="2074903" cy="308803"/>
            </a:xfrm>
          </p:grpSpPr>
          <p:sp>
            <p:nvSpPr>
              <p:cNvPr id="30755" name="Line 73"/>
              <p:cNvSpPr>
                <a:spLocks noChangeShapeType="1"/>
              </p:cNvSpPr>
              <p:nvPr/>
            </p:nvSpPr>
            <p:spPr bwMode="auto">
              <a:xfrm flipH="1" flipV="1">
                <a:off x="592300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Oval 77"/>
              <p:cNvSpPr>
                <a:spLocks noChangeArrowheads="1"/>
              </p:cNvSpPr>
              <p:nvPr/>
            </p:nvSpPr>
            <p:spPr bwMode="auto">
              <a:xfrm>
                <a:off x="587061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57" name="Line 84"/>
              <p:cNvSpPr>
                <a:spLocks noChangeShapeType="1"/>
              </p:cNvSpPr>
              <p:nvPr/>
            </p:nvSpPr>
            <p:spPr bwMode="auto">
              <a:xfrm flipH="1" flipV="1">
                <a:off x="5597569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Oval 85"/>
              <p:cNvSpPr>
                <a:spLocks noChangeArrowheads="1"/>
              </p:cNvSpPr>
              <p:nvPr/>
            </p:nvSpPr>
            <p:spPr bwMode="auto">
              <a:xfrm>
                <a:off x="5545181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59" name="Line 86"/>
              <p:cNvSpPr>
                <a:spLocks noChangeShapeType="1"/>
              </p:cNvSpPr>
              <p:nvPr/>
            </p:nvSpPr>
            <p:spPr bwMode="auto">
              <a:xfrm flipH="1" flipV="1">
                <a:off x="62468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Oval 87"/>
              <p:cNvSpPr>
                <a:spLocks noChangeArrowheads="1"/>
              </p:cNvSpPr>
              <p:nvPr/>
            </p:nvSpPr>
            <p:spPr bwMode="auto">
              <a:xfrm>
                <a:off x="61944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61" name="Line 88"/>
              <p:cNvSpPr>
                <a:spLocks noChangeShapeType="1"/>
              </p:cNvSpPr>
              <p:nvPr/>
            </p:nvSpPr>
            <p:spPr bwMode="auto">
              <a:xfrm flipH="1" flipV="1">
                <a:off x="65897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Oval 89"/>
              <p:cNvSpPr>
                <a:spLocks noChangeArrowheads="1"/>
              </p:cNvSpPr>
              <p:nvPr/>
            </p:nvSpPr>
            <p:spPr bwMode="auto">
              <a:xfrm>
                <a:off x="65373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63" name="Line 90"/>
              <p:cNvSpPr>
                <a:spLocks noChangeShapeType="1"/>
              </p:cNvSpPr>
              <p:nvPr/>
            </p:nvSpPr>
            <p:spPr bwMode="auto">
              <a:xfrm flipH="1" flipV="1">
                <a:off x="689455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Oval 91"/>
              <p:cNvSpPr>
                <a:spLocks noChangeArrowheads="1"/>
              </p:cNvSpPr>
              <p:nvPr/>
            </p:nvSpPr>
            <p:spPr bwMode="auto">
              <a:xfrm>
                <a:off x="684216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65" name="Line 92"/>
              <p:cNvSpPr>
                <a:spLocks noChangeShapeType="1"/>
              </p:cNvSpPr>
              <p:nvPr/>
            </p:nvSpPr>
            <p:spPr bwMode="auto">
              <a:xfrm flipH="1" flipV="1">
                <a:off x="7218406" y="3055932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Oval 93"/>
              <p:cNvSpPr>
                <a:spLocks noChangeArrowheads="1"/>
              </p:cNvSpPr>
              <p:nvPr/>
            </p:nvSpPr>
            <p:spPr bwMode="auto">
              <a:xfrm>
                <a:off x="7166019" y="3146419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0767" name="Line 92"/>
              <p:cNvSpPr>
                <a:spLocks noChangeShapeType="1"/>
              </p:cNvSpPr>
              <p:nvPr/>
            </p:nvSpPr>
            <p:spPr bwMode="auto">
              <a:xfrm flipH="1" flipV="1">
                <a:off x="7564521" y="3059935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Oval 93"/>
              <p:cNvSpPr>
                <a:spLocks noChangeArrowheads="1"/>
              </p:cNvSpPr>
              <p:nvPr/>
            </p:nvSpPr>
            <p:spPr bwMode="auto">
              <a:xfrm>
                <a:off x="7512134" y="3150422"/>
                <a:ext cx="107950" cy="10795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81" name="Text Box 30"/>
          <p:cNvSpPr txBox="1">
            <a:spLocks noChangeArrowheads="1"/>
          </p:cNvSpPr>
          <p:nvPr/>
        </p:nvSpPr>
        <p:spPr bwMode="auto">
          <a:xfrm>
            <a:off x="152400" y="3141663"/>
            <a:ext cx="5329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cs typeface="Times New Roman" panose="02020603050405020304" pitchFamily="18" charset="0"/>
              </a:rPr>
              <a:t>通过选择吸收产生偏振</a:t>
            </a:r>
          </a:p>
        </p:txBody>
      </p:sp>
      <p:sp>
        <p:nvSpPr>
          <p:cNvPr id="182" name="圆角矩形 181"/>
          <p:cNvSpPr>
            <a:spLocks noChangeArrowheads="1"/>
          </p:cNvSpPr>
          <p:nvPr/>
        </p:nvSpPr>
        <p:spPr bwMode="auto">
          <a:xfrm>
            <a:off x="459795" y="3789040"/>
            <a:ext cx="7667625" cy="211772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183" name="Object 15"/>
          <p:cNvGraphicFramePr>
            <a:graphicFrameLocks noChangeAspect="1"/>
          </p:cNvGraphicFramePr>
          <p:nvPr/>
        </p:nvGraphicFramePr>
        <p:xfrm>
          <a:off x="655638" y="3898900"/>
          <a:ext cx="455295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位图图像" r:id="rId3" imgW="4401164" imgH="1628571" progId="PBrush">
                  <p:embed/>
                </p:oleObj>
              </mc:Choice>
              <mc:Fallback>
                <p:oleObj name="位图图像" r:id="rId3" imgW="4401164" imgH="1628571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898900"/>
                        <a:ext cx="4552950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6"/>
          <p:cNvGraphicFramePr>
            <a:graphicFrameLocks noChangeAspect="1"/>
          </p:cNvGraphicFramePr>
          <p:nvPr/>
        </p:nvGraphicFramePr>
        <p:xfrm>
          <a:off x="5861050" y="3821113"/>
          <a:ext cx="199548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位图图像" r:id="rId5" imgW="2352381" imgH="2723810" progId="PBrush">
                  <p:embed/>
                </p:oleObj>
              </mc:Choice>
              <mc:Fallback>
                <p:oleObj name="位图图像" r:id="rId5" imgW="2352381" imgH="2723810" progId="PBrus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3821113"/>
                        <a:ext cx="199548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Line 19"/>
          <p:cNvSpPr>
            <a:spLocks noChangeShapeType="1"/>
          </p:cNvSpPr>
          <p:nvPr/>
        </p:nvSpPr>
        <p:spPr bwMode="auto">
          <a:xfrm flipV="1">
            <a:off x="3449638" y="412115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" name="Arc 20"/>
          <p:cNvSpPr>
            <a:spLocks/>
          </p:cNvSpPr>
          <p:nvPr/>
        </p:nvSpPr>
        <p:spPr bwMode="auto">
          <a:xfrm>
            <a:off x="3427413" y="4618038"/>
            <a:ext cx="373062" cy="434975"/>
          </a:xfrm>
          <a:custGeom>
            <a:avLst/>
            <a:gdLst>
              <a:gd name="T0" fmla="*/ 0 w 23700"/>
              <a:gd name="T1" fmla="*/ 2147483646 h 21600"/>
              <a:gd name="T2" fmla="*/ 2147483646 w 23700"/>
              <a:gd name="T3" fmla="*/ 2147483646 h 21600"/>
              <a:gd name="T4" fmla="*/ 2147483646 w 23700"/>
              <a:gd name="T5" fmla="*/ 2147483646 h 21600"/>
              <a:gd name="T6" fmla="*/ 0 60000 65536"/>
              <a:gd name="T7" fmla="*/ 0 60000 65536"/>
              <a:gd name="T8" fmla="*/ 0 60000 65536"/>
              <a:gd name="T9" fmla="*/ 0 w 23700"/>
              <a:gd name="T10" fmla="*/ 0 h 21600"/>
              <a:gd name="T11" fmla="*/ 23700 w 237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00" h="21600" fill="none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</a:path>
              <a:path w="23700" h="21600" stroke="0" extrusionOk="0">
                <a:moveTo>
                  <a:pt x="-1" y="119"/>
                </a:moveTo>
                <a:cubicBezTo>
                  <a:pt x="754" y="39"/>
                  <a:pt x="1513" y="-1"/>
                  <a:pt x="2272" y="0"/>
                </a:cubicBezTo>
                <a:cubicBezTo>
                  <a:pt x="13149" y="0"/>
                  <a:pt x="22329" y="8088"/>
                  <a:pt x="23699" y="18879"/>
                </a:cubicBezTo>
                <a:lnTo>
                  <a:pt x="2272" y="21600"/>
                </a:lnTo>
                <a:lnTo>
                  <a:pt x="-1" y="119"/>
                </a:lnTo>
                <a:close/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7" name="Object 21"/>
          <p:cNvGraphicFramePr>
            <a:graphicFrameLocks noChangeAspect="1"/>
          </p:cNvGraphicFramePr>
          <p:nvPr/>
        </p:nvGraphicFramePr>
        <p:xfrm>
          <a:off x="3622675" y="43656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" name="Equation" r:id="rId7" imgW="228532" imgH="190620" progId="Equation.DSMT4">
                  <p:embed/>
                </p:oleObj>
              </mc:Choice>
              <mc:Fallback>
                <p:oleObj name="Equation" r:id="rId7" imgW="228532" imgH="1906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365625"/>
                        <a:ext cx="2794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25"/>
          <p:cNvGraphicFramePr>
            <a:graphicFrameLocks noChangeAspect="1"/>
          </p:cNvGraphicFramePr>
          <p:nvPr/>
        </p:nvGraphicFramePr>
        <p:xfrm>
          <a:off x="1157288" y="6043613"/>
          <a:ext cx="20716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Equation" r:id="rId9" imgW="1752600" imgH="482600" progId="Equation.DSMT4">
                  <p:embed/>
                </p:oleObj>
              </mc:Choice>
              <mc:Fallback>
                <p:oleObj name="Equation" r:id="rId9" imgW="1752600" imgH="482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6043613"/>
                        <a:ext cx="20716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077913" y="6062663"/>
            <a:ext cx="2232025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0" name="Text Box 28"/>
          <p:cNvSpPr txBox="1">
            <a:spLocks noChangeArrowheads="1"/>
          </p:cNvSpPr>
          <p:nvPr/>
        </p:nvSpPr>
        <p:spPr bwMode="auto">
          <a:xfrm>
            <a:off x="3365500" y="6076950"/>
            <a:ext cx="2916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马吕斯定律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1" grpId="0"/>
      <p:bldP spid="82" grpId="0" animBg="1"/>
      <p:bldP spid="83" grpId="0"/>
      <p:bldP spid="84" grpId="0"/>
      <p:bldP spid="85" grpId="0" animBg="1"/>
      <p:bldP spid="86" grpId="0"/>
      <p:bldP spid="181" grpId="0"/>
      <p:bldP spid="185" grpId="0" animBg="1"/>
      <p:bldP spid="186" grpId="0" animBg="1"/>
      <p:bldP spid="189" grpId="0" animBg="1"/>
      <p:bldP spid="1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41"/>
          <p:cNvSpPr>
            <a:spLocks/>
          </p:cNvSpPr>
          <p:nvPr/>
        </p:nvSpPr>
        <p:spPr bwMode="auto">
          <a:xfrm>
            <a:off x="6654800" y="2714625"/>
            <a:ext cx="1417638" cy="1714500"/>
          </a:xfrm>
          <a:custGeom>
            <a:avLst/>
            <a:gdLst>
              <a:gd name="T0" fmla="*/ 0 w 2755"/>
              <a:gd name="T1" fmla="*/ 2147483646 h 704"/>
              <a:gd name="T2" fmla="*/ 2147483646 w 2755"/>
              <a:gd name="T3" fmla="*/ 0 h 704"/>
              <a:gd name="T4" fmla="*/ 2147483646 w 2755"/>
              <a:gd name="T5" fmla="*/ 2147483646 h 704"/>
              <a:gd name="T6" fmla="*/ 2147483646 w 2755"/>
              <a:gd name="T7" fmla="*/ 2147483646 h 704"/>
              <a:gd name="T8" fmla="*/ 2147483646 w 2755"/>
              <a:gd name="T9" fmla="*/ 2147483646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55"/>
              <a:gd name="T16" fmla="*/ 0 h 704"/>
              <a:gd name="T17" fmla="*/ 2755 w 2755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55" h="704">
                <a:moveTo>
                  <a:pt x="0" y="335"/>
                </a:moveTo>
                <a:cubicBezTo>
                  <a:pt x="206" y="167"/>
                  <a:pt x="413" y="0"/>
                  <a:pt x="629" y="0"/>
                </a:cubicBezTo>
                <a:cubicBezTo>
                  <a:pt x="845" y="0"/>
                  <a:pt x="1067" y="218"/>
                  <a:pt x="1299" y="335"/>
                </a:cubicBezTo>
                <a:cubicBezTo>
                  <a:pt x="1531" y="452"/>
                  <a:pt x="1779" y="704"/>
                  <a:pt x="2022" y="702"/>
                </a:cubicBezTo>
                <a:cubicBezTo>
                  <a:pt x="2265" y="700"/>
                  <a:pt x="2510" y="512"/>
                  <a:pt x="2755" y="325"/>
                </a:cubicBezTo>
              </a:path>
            </a:pathLst>
          </a:custGeom>
          <a:noFill/>
          <a:ln w="57150">
            <a:solidFill>
              <a:srgbClr val="FF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图文框 44"/>
          <p:cNvSpPr/>
          <p:nvPr/>
        </p:nvSpPr>
        <p:spPr>
          <a:xfrm>
            <a:off x="5453194" y="3071810"/>
            <a:ext cx="2285984" cy="900000"/>
          </a:xfrm>
          <a:prstGeom prst="frame">
            <a:avLst>
              <a:gd name="adj1" fmla="val 39678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>
              <a:rot lat="791687" lon="4149143" rev="21592465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32"/>
          <p:cNvSpPr>
            <a:spLocks noChangeArrowheads="1"/>
          </p:cNvSpPr>
          <p:nvPr/>
        </p:nvSpPr>
        <p:spPr bwMode="auto">
          <a:xfrm>
            <a:off x="285750" y="1262063"/>
            <a:ext cx="4714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光的偏振现象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94456" y="3571082"/>
            <a:ext cx="1571625" cy="1588"/>
          </a:xfrm>
          <a:prstGeom prst="straightConnector1">
            <a:avLst/>
          </a:prstGeom>
          <a:ln w="762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图文框 5"/>
          <p:cNvSpPr/>
          <p:nvPr/>
        </p:nvSpPr>
        <p:spPr>
          <a:xfrm>
            <a:off x="6167574" y="2500306"/>
            <a:ext cx="785818" cy="2286016"/>
          </a:xfrm>
          <a:prstGeom prst="frame">
            <a:avLst>
              <a:gd name="adj1" fmla="val 18544"/>
            </a:avLst>
          </a:prstGeom>
          <a:ln w="34925"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1Left">
              <a:rot lat="1375750" lon="3524646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822700" y="2714625"/>
            <a:ext cx="2833688" cy="1714500"/>
            <a:chOff x="3726619" y="1785926"/>
            <a:chExt cx="2833770" cy="1714512"/>
          </a:xfrm>
        </p:grpSpPr>
        <p:sp>
          <p:nvSpPr>
            <p:cNvPr id="7197" name="Freeform 41"/>
            <p:cNvSpPr>
              <a:spLocks/>
            </p:cNvSpPr>
            <p:nvPr/>
          </p:nvSpPr>
          <p:spPr bwMode="auto">
            <a:xfrm>
              <a:off x="3726619" y="1785926"/>
              <a:ext cx="1416885" cy="1714512"/>
            </a:xfrm>
            <a:custGeom>
              <a:avLst/>
              <a:gdLst>
                <a:gd name="T0" fmla="*/ 0 w 2755"/>
                <a:gd name="T1" fmla="*/ 2147483646 h 704"/>
                <a:gd name="T2" fmla="*/ 2147483646 w 2755"/>
                <a:gd name="T3" fmla="*/ 0 h 704"/>
                <a:gd name="T4" fmla="*/ 2147483646 w 2755"/>
                <a:gd name="T5" fmla="*/ 2147483646 h 704"/>
                <a:gd name="T6" fmla="*/ 2147483646 w 2755"/>
                <a:gd name="T7" fmla="*/ 2147483646 h 704"/>
                <a:gd name="T8" fmla="*/ 2147483646 w 2755"/>
                <a:gd name="T9" fmla="*/ 2147483646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5"/>
                <a:gd name="T16" fmla="*/ 0 h 704"/>
                <a:gd name="T17" fmla="*/ 2755 w 2755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5" h="704">
                  <a:moveTo>
                    <a:pt x="0" y="335"/>
                  </a:moveTo>
                  <a:cubicBezTo>
                    <a:pt x="206" y="167"/>
                    <a:pt x="413" y="0"/>
                    <a:pt x="629" y="0"/>
                  </a:cubicBezTo>
                  <a:cubicBezTo>
                    <a:pt x="845" y="0"/>
                    <a:pt x="1067" y="218"/>
                    <a:pt x="1299" y="335"/>
                  </a:cubicBezTo>
                  <a:cubicBezTo>
                    <a:pt x="1531" y="452"/>
                    <a:pt x="1779" y="704"/>
                    <a:pt x="2022" y="702"/>
                  </a:cubicBezTo>
                  <a:cubicBezTo>
                    <a:pt x="2265" y="700"/>
                    <a:pt x="2510" y="512"/>
                    <a:pt x="2755" y="325"/>
                  </a:cubicBezTo>
                </a:path>
              </a:pathLst>
            </a:custGeom>
            <a:noFill/>
            <a:ln w="5715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Freeform 41"/>
            <p:cNvSpPr>
              <a:spLocks/>
            </p:cNvSpPr>
            <p:nvPr/>
          </p:nvSpPr>
          <p:spPr bwMode="auto">
            <a:xfrm>
              <a:off x="5143504" y="1785926"/>
              <a:ext cx="1416885" cy="1714512"/>
            </a:xfrm>
            <a:custGeom>
              <a:avLst/>
              <a:gdLst>
                <a:gd name="T0" fmla="*/ 0 w 2755"/>
                <a:gd name="T1" fmla="*/ 2147483646 h 704"/>
                <a:gd name="T2" fmla="*/ 2147483646 w 2755"/>
                <a:gd name="T3" fmla="*/ 0 h 704"/>
                <a:gd name="T4" fmla="*/ 2147483646 w 2755"/>
                <a:gd name="T5" fmla="*/ 2147483646 h 704"/>
                <a:gd name="T6" fmla="*/ 2147483646 w 2755"/>
                <a:gd name="T7" fmla="*/ 2147483646 h 704"/>
                <a:gd name="T8" fmla="*/ 2147483646 w 2755"/>
                <a:gd name="T9" fmla="*/ 2147483646 h 7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5"/>
                <a:gd name="T16" fmla="*/ 0 h 704"/>
                <a:gd name="T17" fmla="*/ 2755 w 2755"/>
                <a:gd name="T18" fmla="*/ 704 h 7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5" h="704">
                  <a:moveTo>
                    <a:pt x="0" y="335"/>
                  </a:moveTo>
                  <a:cubicBezTo>
                    <a:pt x="206" y="167"/>
                    <a:pt x="413" y="0"/>
                    <a:pt x="629" y="0"/>
                  </a:cubicBezTo>
                  <a:cubicBezTo>
                    <a:pt x="845" y="0"/>
                    <a:pt x="1067" y="218"/>
                    <a:pt x="1299" y="335"/>
                  </a:cubicBezTo>
                  <a:cubicBezTo>
                    <a:pt x="1531" y="452"/>
                    <a:pt x="1779" y="704"/>
                    <a:pt x="2022" y="702"/>
                  </a:cubicBezTo>
                  <a:cubicBezTo>
                    <a:pt x="2265" y="700"/>
                    <a:pt x="2510" y="512"/>
                    <a:pt x="2755" y="325"/>
                  </a:cubicBezTo>
                </a:path>
              </a:pathLst>
            </a:custGeom>
            <a:noFill/>
            <a:ln w="57150">
              <a:solidFill>
                <a:srgbClr val="FF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26" name="Picture 2" descr="C:\Documents and Settings\Administrator\桌面\2531689_550x550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789" y="2643182"/>
            <a:ext cx="3013239" cy="2000264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cxnSp>
        <p:nvCxnSpPr>
          <p:cNvPr id="36" name="直接箭头连接符 35"/>
          <p:cNvCxnSpPr/>
          <p:nvPr/>
        </p:nvCxnSpPr>
        <p:spPr>
          <a:xfrm>
            <a:off x="500063" y="3570288"/>
            <a:ext cx="8358187" cy="1587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5400000">
            <a:off x="5608638" y="2249488"/>
            <a:ext cx="928687" cy="1587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上弧形箭头 36"/>
          <p:cNvSpPr/>
          <p:nvPr/>
        </p:nvSpPr>
        <p:spPr>
          <a:xfrm rot="10427947" flipH="1">
            <a:off x="7021513" y="4319588"/>
            <a:ext cx="642937" cy="428625"/>
          </a:xfrm>
          <a:prstGeom prst="curvedDownArrow">
            <a:avLst>
              <a:gd name="adj1" fmla="val 41363"/>
              <a:gd name="adj2" fmla="val 69549"/>
              <a:gd name="adj3" fmla="val 25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2100000">
            <a:off x="6297613" y="2767013"/>
            <a:ext cx="928687" cy="1587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643688" y="3563938"/>
            <a:ext cx="1714500" cy="1587"/>
          </a:xfrm>
          <a:prstGeom prst="line">
            <a:avLst/>
          </a:prstGeom>
          <a:ln w="5715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51"/>
          <p:cNvGrpSpPr>
            <a:grpSpLocks/>
          </p:cNvGrpSpPr>
          <p:nvPr/>
        </p:nvGrpSpPr>
        <p:grpSpPr bwMode="auto">
          <a:xfrm>
            <a:off x="3714750" y="1571625"/>
            <a:ext cx="2955925" cy="598488"/>
            <a:chOff x="3544572" y="972812"/>
            <a:chExt cx="2956254" cy="598800"/>
          </a:xfrm>
        </p:grpSpPr>
        <p:sp>
          <p:nvSpPr>
            <p:cNvPr id="49" name="圆角矩形 48"/>
            <p:cNvSpPr/>
            <p:nvPr/>
          </p:nvSpPr>
          <p:spPr>
            <a:xfrm>
              <a:off x="3544572" y="972812"/>
              <a:ext cx="1714691" cy="5988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571563" y="1012521"/>
              <a:ext cx="2929263" cy="52414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机械横波</a:t>
              </a: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71500" y="5762625"/>
            <a:ext cx="7715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 光波也是</a:t>
            </a:r>
            <a:r>
              <a:rPr lang="zh-CN" altLang="en-US" sz="2800" b="1">
                <a:solidFill>
                  <a:srgbClr val="0000CC"/>
                </a:solidFill>
              </a:rPr>
              <a:t>横波</a:t>
            </a:r>
            <a:r>
              <a:rPr lang="zh-CN" altLang="en-US" sz="2800" b="1"/>
              <a:t>，也会具有偏振现象</a:t>
            </a:r>
          </a:p>
        </p:txBody>
      </p:sp>
      <p:grpSp>
        <p:nvGrpSpPr>
          <p:cNvPr id="4" name="组合 53"/>
          <p:cNvGrpSpPr>
            <a:grpSpLocks/>
          </p:cNvGrpSpPr>
          <p:nvPr/>
        </p:nvGrpSpPr>
        <p:grpSpPr bwMode="auto">
          <a:xfrm>
            <a:off x="6858000" y="1543050"/>
            <a:ext cx="2428875" cy="528638"/>
            <a:chOff x="7187910" y="1007448"/>
            <a:chExt cx="2428892" cy="528576"/>
          </a:xfrm>
        </p:grpSpPr>
        <p:sp>
          <p:nvSpPr>
            <p:cNvPr id="44" name="TextBox 43"/>
            <p:cNvSpPr txBox="1"/>
            <p:nvPr/>
          </p:nvSpPr>
          <p:spPr>
            <a:xfrm>
              <a:off x="7215206" y="1012804"/>
              <a:ext cx="1643074" cy="523220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194" name="TextBox 52"/>
            <p:cNvSpPr txBox="1">
              <a:spLocks noChangeArrowheads="1"/>
            </p:cNvSpPr>
            <p:nvPr/>
          </p:nvSpPr>
          <p:spPr bwMode="auto">
            <a:xfrm>
              <a:off x="7187910" y="1007448"/>
              <a:ext cx="2428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偏振现象</a:t>
              </a:r>
            </a:p>
          </p:txBody>
        </p:sp>
      </p:grpSp>
      <p:sp>
        <p:nvSpPr>
          <p:cNvPr id="7185" name="TextBox 54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Picture 32" descr="F:\TDDOWNLOAD\7cd04275jw1dk0773eaxx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13" y="5000625"/>
            <a:ext cx="1571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" descr="C:\Users\Administrator\Desktop\20101125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7686" y="2000240"/>
            <a:ext cx="3236853" cy="2214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35" name="Picture 9" descr="C:\Users\Administrator\Desktop\b0429jianx01s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7686" y="2000240"/>
            <a:ext cx="3244803" cy="2214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46" name="Picture 12" descr="C:\Users\Administrator\AppData\Roaming\Tencent\Users\188541213\QQ\WinTemp\RichOle\XQJ4OR46OV@4[NKG8HH7$G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0364" y="4357694"/>
            <a:ext cx="2143140" cy="113157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93775" y="252413"/>
            <a:ext cx="6900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  <a:ea typeface="+mn-ea"/>
                <a:cs typeface="Times New Roman" pitchFamily="18" charset="0"/>
              </a:rPr>
              <a:t>节  偏振光与自然光</a:t>
            </a: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Polarized Light and Natural Light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28" grpId="0"/>
      <p:bldP spid="37" grpId="0" animBg="1"/>
      <p:bldP spid="37" grpId="1" animBg="1"/>
      <p:bldP spid="51" grpId="0"/>
      <p:bldP spid="2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28596" y="1785926"/>
            <a:ext cx="8501122" cy="35719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5224463" y="3214688"/>
            <a:ext cx="1368425" cy="357187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558352" y="2745114"/>
            <a:ext cx="1285884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825750" y="3200400"/>
            <a:ext cx="2376488" cy="357188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14375" y="3714750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太阳光</a:t>
            </a:r>
          </a:p>
        </p:txBody>
      </p:sp>
      <p:pic>
        <p:nvPicPr>
          <p:cNvPr id="16" name="Picture 30" descr="C:\Documents and Settings\开开\桌面\200806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786063"/>
            <a:ext cx="10001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214688" y="4252913"/>
            <a:ext cx="1785937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</a:t>
            </a:r>
            <a:r>
              <a:rPr lang="zh-CN" altLang="en-US" sz="2400" b="1">
                <a:solidFill>
                  <a:srgbClr val="FF0000"/>
                </a:solidFill>
              </a:rPr>
              <a:t>无</a:t>
            </a:r>
            <a:r>
              <a:rPr lang="zh-CN" altLang="en-US" sz="2400" b="1"/>
              <a:t>变化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57875" y="2357438"/>
            <a:ext cx="1785938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</a:t>
            </a:r>
            <a:r>
              <a:rPr lang="zh-CN" altLang="en-US" sz="2400" b="1">
                <a:solidFill>
                  <a:srgbClr val="FF0000"/>
                </a:solidFill>
              </a:rPr>
              <a:t>有</a:t>
            </a:r>
            <a:r>
              <a:rPr lang="zh-CN" altLang="en-US" sz="2400" b="1"/>
              <a:t>变化</a:t>
            </a:r>
          </a:p>
        </p:txBody>
      </p:sp>
      <p:sp>
        <p:nvSpPr>
          <p:cNvPr id="9228" name="TextBox 20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43108" y="2714620"/>
            <a:ext cx="1285884" cy="12858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1285875" y="3200400"/>
            <a:ext cx="1500188" cy="357188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285875" y="2286000"/>
            <a:ext cx="1214438" cy="466725"/>
            <a:chOff x="2643174" y="3209280"/>
            <a:chExt cx="1214446" cy="467071"/>
          </a:xfrm>
        </p:grpSpPr>
        <p:sp>
          <p:nvSpPr>
            <p:cNvPr id="10" name="TextBox 9"/>
            <p:cNvSpPr txBox="1"/>
            <p:nvPr/>
          </p:nvSpPr>
          <p:spPr>
            <a:xfrm>
              <a:off x="2643174" y="3214686"/>
              <a:ext cx="1214446" cy="461665"/>
            </a:xfrm>
            <a:prstGeom prst="rect">
              <a:avLst/>
            </a:prstGeom>
            <a:solidFill>
              <a:srgbClr val="FFC000"/>
            </a:solidFill>
            <a:ln w="3810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/>
            </a:p>
          </p:txBody>
        </p:sp>
        <p:sp>
          <p:nvSpPr>
            <p:cNvPr id="9244" name="矩形 23"/>
            <p:cNvSpPr>
              <a:spLocks noChangeArrowheads="1"/>
            </p:cNvSpPr>
            <p:nvPr/>
          </p:nvSpPr>
          <p:spPr bwMode="auto">
            <a:xfrm>
              <a:off x="2673377" y="3209280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偏振片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5400000">
            <a:off x="1793081" y="3325019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3143250" y="2214563"/>
            <a:ext cx="1571625" cy="571500"/>
            <a:chOff x="3500430" y="357166"/>
            <a:chExt cx="1571636" cy="571504"/>
          </a:xfrm>
        </p:grpSpPr>
        <p:sp>
          <p:nvSpPr>
            <p:cNvPr id="9239" name="矩形 27"/>
            <p:cNvSpPr>
              <a:spLocks noChangeArrowheads="1"/>
            </p:cNvSpPr>
            <p:nvPr/>
          </p:nvSpPr>
          <p:spPr bwMode="auto">
            <a:xfrm>
              <a:off x="3500430" y="428604"/>
              <a:ext cx="1571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透光轴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500430" y="357166"/>
              <a:ext cx="1143008" cy="571504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2" name="弧形 31"/>
          <p:cNvSpPr/>
          <p:nvPr/>
        </p:nvSpPr>
        <p:spPr>
          <a:xfrm rot="6375412">
            <a:off x="2640807" y="3542506"/>
            <a:ext cx="576262" cy="574675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3" name="Picture 1" descr="J:\修改动态娃娃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28575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直接连接符 35"/>
          <p:cNvCxnSpPr/>
          <p:nvPr/>
        </p:nvCxnSpPr>
        <p:spPr>
          <a:xfrm rot="5400000">
            <a:off x="4207669" y="3364707"/>
            <a:ext cx="201612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弧形 36"/>
          <p:cNvSpPr/>
          <p:nvPr/>
        </p:nvSpPr>
        <p:spPr>
          <a:xfrm rot="6375412">
            <a:off x="5070475" y="3570288"/>
            <a:ext cx="574675" cy="574675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28625" y="714375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演示实验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11" grpId="0"/>
      <p:bldP spid="17" grpId="0" animBg="1"/>
      <p:bldP spid="19" grpId="0" animBg="1"/>
      <p:bldP spid="14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500034" y="1143008"/>
            <a:ext cx="7000924" cy="542926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0" name="直接箭头连接符 129"/>
          <p:cNvCxnSpPr/>
          <p:nvPr/>
        </p:nvCxnSpPr>
        <p:spPr>
          <a:xfrm flipV="1">
            <a:off x="3776657" y="5448579"/>
            <a:ext cx="1152000" cy="4498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3827463" y="5459413"/>
            <a:ext cx="1150937" cy="4762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3786188" y="3729038"/>
            <a:ext cx="1152525" cy="3175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836988" y="2019300"/>
            <a:ext cx="1152525" cy="4763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214678" y="1472878"/>
            <a:ext cx="1152000" cy="11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33588" y="2022475"/>
            <a:ext cx="1763712" cy="1588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552162" y="1433392"/>
            <a:ext cx="1152000" cy="115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rot="5400000">
            <a:off x="1370013" y="2028825"/>
            <a:ext cx="1547812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28663" y="2019300"/>
            <a:ext cx="1403350" cy="4763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5400000">
            <a:off x="3032125" y="2065338"/>
            <a:ext cx="1547813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0628" y="2071678"/>
            <a:ext cx="2000264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偏振片透明</a:t>
            </a:r>
            <a:endParaRPr lang="en-US" altLang="zh-CN" sz="2400" b="1" dirty="0">
              <a:latin typeface="+mn-lt"/>
              <a:ea typeface="+mn-ea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光强最大</a:t>
            </a:r>
            <a:endParaRPr lang="en-US" altLang="zh-CN" sz="2400" b="1" dirty="0">
              <a:latin typeface="+mn-lt"/>
              <a:ea typeface="+mn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rot="1800000">
            <a:off x="2870200" y="5495925"/>
            <a:ext cx="1835150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>
            <a:off x="2835275" y="5457825"/>
            <a:ext cx="1906588" cy="158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072066" y="5181913"/>
            <a:ext cx="2786082" cy="46166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光强连续变化</a:t>
            </a:r>
          </a:p>
        </p:txBody>
      </p:sp>
      <p:sp>
        <p:nvSpPr>
          <p:cNvPr id="10263" name="TextBox 71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428625" y="428625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演示实验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3" name="组合 83"/>
          <p:cNvGrpSpPr>
            <a:grpSpLocks/>
          </p:cNvGrpSpPr>
          <p:nvPr/>
        </p:nvGrpSpPr>
        <p:grpSpPr bwMode="auto">
          <a:xfrm>
            <a:off x="1371600" y="2382838"/>
            <a:ext cx="1000125" cy="474662"/>
            <a:chOff x="1000100" y="1772278"/>
            <a:chExt cx="1000132" cy="475313"/>
          </a:xfrm>
        </p:grpSpPr>
        <p:sp>
          <p:nvSpPr>
            <p:cNvPr id="30" name="TextBox 29"/>
            <p:cNvSpPr txBox="1"/>
            <p:nvPr/>
          </p:nvSpPr>
          <p:spPr>
            <a:xfrm>
              <a:off x="1000100" y="1785926"/>
              <a:ext cx="42862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00100" y="1772278"/>
              <a:ext cx="1000132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4" name="组合 84"/>
          <p:cNvGrpSpPr>
            <a:grpSpLocks/>
          </p:cNvGrpSpPr>
          <p:nvPr/>
        </p:nvGrpSpPr>
        <p:grpSpPr bwMode="auto">
          <a:xfrm>
            <a:off x="3057525" y="2357438"/>
            <a:ext cx="1000125" cy="474662"/>
            <a:chOff x="1000100" y="1772278"/>
            <a:chExt cx="1000132" cy="475313"/>
          </a:xfrm>
        </p:grpSpPr>
        <p:sp>
          <p:nvSpPr>
            <p:cNvPr id="86" name="TextBox 85"/>
            <p:cNvSpPr txBox="1"/>
            <p:nvPr/>
          </p:nvSpPr>
          <p:spPr>
            <a:xfrm>
              <a:off x="1000100" y="1785926"/>
              <a:ext cx="42862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00100" y="1772278"/>
              <a:ext cx="1000132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B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91" name="弧形 90"/>
          <p:cNvSpPr/>
          <p:nvPr/>
        </p:nvSpPr>
        <p:spPr>
          <a:xfrm rot="6274054">
            <a:off x="3707606" y="3890170"/>
            <a:ext cx="574675" cy="576262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05"/>
          <p:cNvGrpSpPr>
            <a:grpSpLocks/>
          </p:cNvGrpSpPr>
          <p:nvPr/>
        </p:nvGrpSpPr>
        <p:grpSpPr bwMode="auto">
          <a:xfrm>
            <a:off x="714375" y="2903538"/>
            <a:ext cx="3660775" cy="1643062"/>
            <a:chOff x="642910" y="2689867"/>
            <a:chExt cx="3660184" cy="1643074"/>
          </a:xfrm>
        </p:grpSpPr>
        <p:grpSp>
          <p:nvGrpSpPr>
            <p:cNvPr id="10309" name="组合 104"/>
            <p:cNvGrpSpPr>
              <a:grpSpLocks/>
            </p:cNvGrpSpPr>
            <p:nvPr/>
          </p:nvGrpSpPr>
          <p:grpSpPr bwMode="auto">
            <a:xfrm>
              <a:off x="642910" y="2908837"/>
              <a:ext cx="3660184" cy="1424104"/>
              <a:chOff x="642910" y="2908837"/>
              <a:chExt cx="3660184" cy="1424104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51094" y="2948323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>
                <a:off x="1934926" y="3512198"/>
                <a:ext cx="1765015" cy="1587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椭圆 94"/>
              <p:cNvSpPr/>
              <p:nvPr/>
            </p:nvSpPr>
            <p:spPr>
              <a:xfrm>
                <a:off x="1480724" y="2908837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/>
            </p:nvCxnSpPr>
            <p:spPr>
              <a:xfrm>
                <a:off x="642910" y="3494735"/>
                <a:ext cx="1404711" cy="4763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15" name="组合 98"/>
              <p:cNvGrpSpPr>
                <a:grpSpLocks/>
              </p:cNvGrpSpPr>
              <p:nvPr/>
            </p:nvGrpSpPr>
            <p:grpSpPr bwMode="auto">
              <a:xfrm>
                <a:off x="1285852" y="3857628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316" name="组合 101"/>
              <p:cNvGrpSpPr>
                <a:grpSpLocks/>
              </p:cNvGrpSpPr>
              <p:nvPr/>
            </p:nvGrpSpPr>
            <p:grpSpPr bwMode="auto">
              <a:xfrm>
                <a:off x="2973068" y="3832875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03" name="TextBox 102"/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96" name="直接连接符 95"/>
            <p:cNvCxnSpPr/>
            <p:nvPr/>
          </p:nvCxnSpPr>
          <p:spPr>
            <a:xfrm rot="5400000">
              <a:off x="1249894" y="3498704"/>
              <a:ext cx="1619262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连接符 97"/>
          <p:cNvCxnSpPr/>
          <p:nvPr/>
        </p:nvCxnSpPr>
        <p:spPr>
          <a:xfrm rot="5400000">
            <a:off x="2990850" y="3765550"/>
            <a:ext cx="1620838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54"/>
          <p:cNvGrpSpPr>
            <a:grpSpLocks/>
          </p:cNvGrpSpPr>
          <p:nvPr/>
        </p:nvGrpSpPr>
        <p:grpSpPr bwMode="auto">
          <a:xfrm>
            <a:off x="4929188" y="3124200"/>
            <a:ext cx="2143125" cy="1590675"/>
            <a:chOff x="6715140" y="857232"/>
            <a:chExt cx="2143140" cy="1591402"/>
          </a:xfrm>
        </p:grpSpPr>
        <p:graphicFrame>
          <p:nvGraphicFramePr>
            <p:cNvPr id="10304" name="Object 2"/>
            <p:cNvGraphicFramePr>
              <a:graphicFrameLocks noChangeAspect="1"/>
            </p:cNvGraphicFramePr>
            <p:nvPr/>
          </p:nvGraphicFramePr>
          <p:xfrm>
            <a:off x="7147076" y="962773"/>
            <a:ext cx="1092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3" imgW="444114" imgH="164957" progId="Equation.DSMT4">
                    <p:embed/>
                  </p:oleObj>
                </mc:Choice>
                <mc:Fallback>
                  <p:oleObj name="Equation" r:id="rId3" imgW="444114" imgH="16495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7076" y="962773"/>
                          <a:ext cx="10922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6715140" y="1617637"/>
              <a:ext cx="2143140" cy="830997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+mn-lt"/>
                  <a:ea typeface="+mn-ea"/>
                </a:rPr>
                <a:t>偏振片全黑</a:t>
              </a:r>
              <a:endParaRPr lang="en-US" altLang="zh-CN" sz="2400" b="1" dirty="0">
                <a:latin typeface="+mn-lt"/>
                <a:ea typeface="+mn-ea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latin typeface="+mn-lt"/>
                  <a:ea typeface="+mn-ea"/>
                </a:rPr>
                <a:t>消光</a:t>
              </a: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7143768" y="857232"/>
              <a:ext cx="1143008" cy="643232"/>
            </a:xfrm>
            <a:prstGeom prst="roundRect">
              <a:avLst/>
            </a:prstGeom>
            <a:noFill/>
            <a:ln w="381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07"/>
          <p:cNvGrpSpPr>
            <a:grpSpLocks/>
          </p:cNvGrpSpPr>
          <p:nvPr/>
        </p:nvGrpSpPr>
        <p:grpSpPr bwMode="auto">
          <a:xfrm>
            <a:off x="714375" y="4646613"/>
            <a:ext cx="3660775" cy="1643062"/>
            <a:chOff x="642910" y="2689867"/>
            <a:chExt cx="3660184" cy="1643074"/>
          </a:xfrm>
        </p:grpSpPr>
        <p:grpSp>
          <p:nvGrpSpPr>
            <p:cNvPr id="10284" name="组合 108"/>
            <p:cNvGrpSpPr>
              <a:grpSpLocks/>
            </p:cNvGrpSpPr>
            <p:nvPr/>
          </p:nvGrpSpPr>
          <p:grpSpPr bwMode="auto">
            <a:xfrm>
              <a:off x="642910" y="2908837"/>
              <a:ext cx="3660184" cy="1424104"/>
              <a:chOff x="642910" y="2908837"/>
              <a:chExt cx="3660184" cy="1424104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3151094" y="2948323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12" name="直接箭头连接符 111"/>
              <p:cNvCxnSpPr/>
              <p:nvPr/>
            </p:nvCxnSpPr>
            <p:spPr>
              <a:xfrm>
                <a:off x="1949212" y="3497910"/>
                <a:ext cx="1692002" cy="1588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椭圆 112"/>
              <p:cNvSpPr/>
              <p:nvPr/>
            </p:nvSpPr>
            <p:spPr>
              <a:xfrm>
                <a:off x="1480724" y="2908837"/>
                <a:ext cx="1152000" cy="1152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4925">
                <a:solidFill>
                  <a:srgbClr val="FFFFFF"/>
                </a:solidFill>
              </a:ln>
              <a:effectLst>
                <a:outerShdw blurRad="317500" dir="2700000" algn="ctr">
                  <a:srgbClr val="000000">
                    <a:alpha val="43000"/>
                  </a:srgbClr>
                </a:outerShdw>
              </a:effectLst>
              <a:scene3d>
                <a:camera prst="isometricOffAxis1Left">
                  <a:rot lat="736269" lon="3201651" rev="21133640"/>
                </a:camera>
                <a:lightRig rig="threePt" dir="t">
                  <a:rot lat="0" lon="0" rev="0"/>
                </a:lightRig>
              </a:scene3d>
              <a:sp3d extrusionH="38100" prstMaterial="clear">
                <a:bevelT w="260350" h="50800"/>
                <a:bevelB h="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14" name="直接箭头连接符 113"/>
              <p:cNvCxnSpPr/>
              <p:nvPr/>
            </p:nvCxnSpPr>
            <p:spPr>
              <a:xfrm>
                <a:off x="642910" y="3494735"/>
                <a:ext cx="1404711" cy="4763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90" name="组合 114"/>
              <p:cNvGrpSpPr>
                <a:grpSpLocks/>
              </p:cNvGrpSpPr>
              <p:nvPr/>
            </p:nvGrpSpPr>
            <p:grpSpPr bwMode="auto">
              <a:xfrm>
                <a:off x="1285852" y="3857628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A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0291" name="组合 115"/>
              <p:cNvGrpSpPr>
                <a:grpSpLocks/>
              </p:cNvGrpSpPr>
              <p:nvPr/>
            </p:nvGrpSpPr>
            <p:grpSpPr bwMode="auto">
              <a:xfrm>
                <a:off x="2973068" y="3832875"/>
                <a:ext cx="1000132" cy="475313"/>
                <a:chOff x="1000100" y="1772278"/>
                <a:chExt cx="1000132" cy="475313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1000100" y="1785926"/>
                  <a:ext cx="428628" cy="46166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000100" y="1772278"/>
                  <a:ext cx="1000132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glow" dir="t">
                    <a:rot lat="0" lon="0" rev="14100000"/>
                  </a:lightRig>
                </a:scene3d>
                <a:sp3d prstMaterial="softEdge">
                  <a:bevelT w="127000" prst="artDeco"/>
                </a:sp3d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dirty="0">
                      <a:latin typeface="Times New Roman" pitchFamily="18" charset="0"/>
                      <a:ea typeface="+mn-ea"/>
                      <a:cs typeface="Times New Roman" pitchFamily="18" charset="0"/>
                    </a:rPr>
                    <a:t>B</a:t>
                  </a:r>
                  <a:endParaRPr lang="zh-CN" altLang="en-US" sz="2400" b="1" dirty="0"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</p:grpSp>
        <p:cxnSp>
          <p:nvCxnSpPr>
            <p:cNvPr id="110" name="直接连接符 109"/>
            <p:cNvCxnSpPr/>
            <p:nvPr/>
          </p:nvCxnSpPr>
          <p:spPr>
            <a:xfrm rot="5400000">
              <a:off x="1249894" y="3498704"/>
              <a:ext cx="1619262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接连接符 120"/>
          <p:cNvCxnSpPr/>
          <p:nvPr/>
        </p:nvCxnSpPr>
        <p:spPr>
          <a:xfrm rot="1800000">
            <a:off x="3027363" y="5494338"/>
            <a:ext cx="1547812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弧形 123"/>
          <p:cNvSpPr/>
          <p:nvPr/>
        </p:nvSpPr>
        <p:spPr>
          <a:xfrm rot="6274054">
            <a:off x="3635375" y="5635625"/>
            <a:ext cx="576263" cy="576263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rot="5400000">
            <a:off x="2986882" y="5514181"/>
            <a:ext cx="1619250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rot="7260000">
            <a:off x="2960688" y="5541963"/>
            <a:ext cx="1620837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弧形 127"/>
          <p:cNvSpPr/>
          <p:nvPr/>
        </p:nvSpPr>
        <p:spPr>
          <a:xfrm rot="-1080000">
            <a:off x="3714750" y="5116513"/>
            <a:ext cx="225425" cy="28575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786188" y="4786313"/>
          <a:ext cx="311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5" imgW="152334" imgH="139639" progId="Equation.DSMT4">
                  <p:embed/>
                </p:oleObj>
              </mc:Choice>
              <mc:Fallback>
                <p:oleObj name="Equation" r:id="rId5" imgW="152334" imgH="13963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786313"/>
                        <a:ext cx="3111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4"/>
          <p:cNvGrpSpPr>
            <a:grpSpLocks/>
          </p:cNvGrpSpPr>
          <p:nvPr/>
        </p:nvGrpSpPr>
        <p:grpSpPr bwMode="auto">
          <a:xfrm>
            <a:off x="5424488" y="1357313"/>
            <a:ext cx="1138237" cy="600075"/>
            <a:chOff x="5424493" y="1357298"/>
            <a:chExt cx="1138246" cy="600079"/>
          </a:xfrm>
        </p:grpSpPr>
        <p:sp>
          <p:nvSpPr>
            <p:cNvPr id="134" name="圆角矩形 133"/>
            <p:cNvSpPr/>
            <p:nvPr/>
          </p:nvSpPr>
          <p:spPr>
            <a:xfrm>
              <a:off x="5424493" y="1357298"/>
              <a:ext cx="1138246" cy="60007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10283" name="Picture 9" descr="C:\Users\Administrator\AppData\Roaming\Tencent\Users\188541213\QQ\WinTemp\RichOle\P]71UFO7TH(QT$`B_HO`%2S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226" y="1428736"/>
              <a:ext cx="9429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6" name="Picture 8" descr="C:\Users\Administrator\Desktop\IMG_20131018_065812.jpg"/>
          <p:cNvPicPr>
            <a:picLocks noChangeAspect="1" noChangeArrowheads="1"/>
          </p:cNvPicPr>
          <p:nvPr/>
        </p:nvPicPr>
        <p:blipFill>
          <a:blip r:embed="rId8" cstate="print"/>
          <a:srcRect l="17187" r="20937" b="1763"/>
          <a:stretch>
            <a:fillRect/>
          </a:stretch>
        </p:blipFill>
        <p:spPr bwMode="auto">
          <a:xfrm>
            <a:off x="7000892" y="571480"/>
            <a:ext cx="1928826" cy="18450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9" descr="C:\Users\Administrator\Desktop\IMG_20131018_065927.jpg"/>
          <p:cNvPicPr>
            <a:picLocks noChangeAspect="1" noChangeArrowheads="1"/>
          </p:cNvPicPr>
          <p:nvPr/>
        </p:nvPicPr>
        <p:blipFill>
          <a:blip r:embed="rId9" cstate="print">
            <a:lum bright="-30000"/>
          </a:blip>
          <a:srcRect l="16250" r="20937"/>
          <a:stretch>
            <a:fillRect/>
          </a:stretch>
        </p:blipFill>
        <p:spPr bwMode="auto">
          <a:xfrm>
            <a:off x="7000892" y="2643182"/>
            <a:ext cx="1928826" cy="1850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8" name="Picture 10" descr="C:\Users\Administrator\Desktop\IMG_20131018_065833.jpg"/>
          <p:cNvPicPr>
            <a:picLocks noChangeAspect="1" noChangeArrowheads="1"/>
          </p:cNvPicPr>
          <p:nvPr/>
        </p:nvPicPr>
        <p:blipFill>
          <a:blip r:embed="rId10" cstate="print"/>
          <a:srcRect l="19062" r="20937"/>
          <a:stretch>
            <a:fillRect/>
          </a:stretch>
        </p:blipFill>
        <p:spPr bwMode="auto">
          <a:xfrm>
            <a:off x="7072330" y="4714884"/>
            <a:ext cx="1857388" cy="18651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960000">
                                      <p:cBhvr>
                                        <p:cTn id="8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1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131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8763000" y="6440488"/>
            <a:ext cx="3571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42988" y="700088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偏振光：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898775" y="419100"/>
            <a:ext cx="357188" cy="1138238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86113" y="244475"/>
            <a:ext cx="33496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完全偏振（线偏振）</a:t>
            </a:r>
            <a:endParaRPr kumimoji="1" lang="en-US" altLang="zh-CN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部分偏振 </a:t>
            </a:r>
            <a:b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</a:b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椭圆（圆）偏振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1196975" y="296068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1604963" y="2811463"/>
            <a:ext cx="1795462" cy="304800"/>
            <a:chOff x="1841588" y="2631307"/>
            <a:chExt cx="1795463" cy="304800"/>
          </a:xfrm>
        </p:grpSpPr>
        <p:sp>
          <p:nvSpPr>
            <p:cNvPr id="11346" name="Line 20"/>
            <p:cNvSpPr>
              <a:spLocks noChangeShapeType="1"/>
            </p:cNvSpPr>
            <p:nvPr/>
          </p:nvSpPr>
          <p:spPr bwMode="auto">
            <a:xfrm flipH="1" flipV="1">
              <a:off x="1841588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7" name="Line 21"/>
            <p:cNvSpPr>
              <a:spLocks noChangeShapeType="1"/>
            </p:cNvSpPr>
            <p:nvPr/>
          </p:nvSpPr>
          <p:spPr bwMode="auto">
            <a:xfrm flipH="1" flipV="1">
              <a:off x="2562313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8" name="Line 22"/>
            <p:cNvSpPr>
              <a:spLocks noChangeShapeType="1"/>
            </p:cNvSpPr>
            <p:nvPr/>
          </p:nvSpPr>
          <p:spPr bwMode="auto">
            <a:xfrm flipH="1" flipV="1">
              <a:off x="2201951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3"/>
            <p:cNvSpPr>
              <a:spLocks noChangeShapeType="1"/>
            </p:cNvSpPr>
            <p:nvPr/>
          </p:nvSpPr>
          <p:spPr bwMode="auto">
            <a:xfrm flipH="1" flipV="1">
              <a:off x="2922676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0" name="Line 24"/>
            <p:cNvSpPr>
              <a:spLocks noChangeShapeType="1"/>
            </p:cNvSpPr>
            <p:nvPr/>
          </p:nvSpPr>
          <p:spPr bwMode="auto">
            <a:xfrm flipH="1" flipV="1">
              <a:off x="3281451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1" name="Line 25"/>
            <p:cNvSpPr>
              <a:spLocks noChangeShapeType="1"/>
            </p:cNvSpPr>
            <p:nvPr/>
          </p:nvSpPr>
          <p:spPr bwMode="auto">
            <a:xfrm flipH="1" flipV="1">
              <a:off x="3637051" y="2631307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968375" y="3259138"/>
            <a:ext cx="342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光振动方向与画面平行</a:t>
            </a: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4665663" y="3259138"/>
            <a:ext cx="330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光振动方向与画面垂直</a:t>
            </a:r>
          </a:p>
        </p:txBody>
      </p:sp>
      <p:sp>
        <p:nvSpPr>
          <p:cNvPr id="22" name="Line 65"/>
          <p:cNvSpPr>
            <a:spLocks noChangeShapeType="1"/>
          </p:cNvSpPr>
          <p:nvPr/>
        </p:nvSpPr>
        <p:spPr bwMode="auto">
          <a:xfrm>
            <a:off x="4775200" y="2944813"/>
            <a:ext cx="3060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5164138" y="2873375"/>
            <a:ext cx="2144712" cy="128588"/>
            <a:chOff x="5329262" y="2714620"/>
            <a:chExt cx="2144708" cy="128587"/>
          </a:xfrm>
        </p:grpSpPr>
        <p:sp>
          <p:nvSpPr>
            <p:cNvPr id="11340" name="Oval 28"/>
            <p:cNvSpPr>
              <a:spLocks noChangeArrowheads="1"/>
            </p:cNvSpPr>
            <p:nvPr/>
          </p:nvSpPr>
          <p:spPr bwMode="auto">
            <a:xfrm>
              <a:off x="5329262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41" name="Oval 66"/>
            <p:cNvSpPr>
              <a:spLocks noChangeArrowheads="1"/>
            </p:cNvSpPr>
            <p:nvPr/>
          </p:nvSpPr>
          <p:spPr bwMode="auto">
            <a:xfrm>
              <a:off x="5732487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42" name="Oval 67"/>
            <p:cNvSpPr>
              <a:spLocks noChangeArrowheads="1"/>
            </p:cNvSpPr>
            <p:nvPr/>
          </p:nvSpPr>
          <p:spPr bwMode="auto">
            <a:xfrm>
              <a:off x="6113487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43" name="Oval 68"/>
            <p:cNvSpPr>
              <a:spLocks noChangeArrowheads="1"/>
            </p:cNvSpPr>
            <p:nvPr/>
          </p:nvSpPr>
          <p:spPr bwMode="auto">
            <a:xfrm>
              <a:off x="6516712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44" name="Oval 69"/>
            <p:cNvSpPr>
              <a:spLocks noChangeArrowheads="1"/>
            </p:cNvSpPr>
            <p:nvPr/>
          </p:nvSpPr>
          <p:spPr bwMode="auto">
            <a:xfrm>
              <a:off x="6919937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45" name="Oval 70"/>
            <p:cNvSpPr>
              <a:spLocks noChangeArrowheads="1"/>
            </p:cNvSpPr>
            <p:nvPr/>
          </p:nvSpPr>
          <p:spPr bwMode="auto">
            <a:xfrm>
              <a:off x="7358082" y="2714620"/>
              <a:ext cx="115888" cy="1285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968375" y="4344988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/>
              <a:t>各个振动方向都有，但有一个方向占优势</a:t>
            </a:r>
            <a:endParaRPr kumimoji="1"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34"/>
          <p:cNvGrpSpPr>
            <a:grpSpLocks/>
          </p:cNvGrpSpPr>
          <p:nvPr/>
        </p:nvGrpSpPr>
        <p:grpSpPr bwMode="auto">
          <a:xfrm>
            <a:off x="468313" y="1516063"/>
            <a:ext cx="2427287" cy="523875"/>
            <a:chOff x="714348" y="1643050"/>
            <a:chExt cx="2426869" cy="523220"/>
          </a:xfrm>
        </p:grpSpPr>
        <p:sp>
          <p:nvSpPr>
            <p:cNvPr id="11336" name="Text Box 6"/>
            <p:cNvSpPr txBox="1">
              <a:spLocks noChangeArrowheads="1"/>
            </p:cNvSpPr>
            <p:nvPr/>
          </p:nvSpPr>
          <p:spPr bwMode="auto">
            <a:xfrm>
              <a:off x="714348" y="1643050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Calibri" panose="020F0502020204030204" pitchFamily="34" charset="0"/>
                <a:buAutoNum type="alphaLcParenR"/>
              </a:pPr>
              <a:r>
                <a:rPr kumimoji="1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285852" y="1643050"/>
              <a:ext cx="1855365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线偏振光：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84213" y="2135188"/>
            <a:ext cx="546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光矢量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的振动方向只有一个方向</a:t>
            </a:r>
          </a:p>
        </p:txBody>
      </p:sp>
      <p:grpSp>
        <p:nvGrpSpPr>
          <p:cNvPr id="11" name="组合 38"/>
          <p:cNvGrpSpPr>
            <a:grpSpLocks/>
          </p:cNvGrpSpPr>
          <p:nvPr/>
        </p:nvGrpSpPr>
        <p:grpSpPr bwMode="auto">
          <a:xfrm>
            <a:off x="468313" y="3841750"/>
            <a:ext cx="2857500" cy="523875"/>
            <a:chOff x="714348" y="4071942"/>
            <a:chExt cx="2857520" cy="523220"/>
          </a:xfrm>
        </p:grpSpPr>
        <p:sp>
          <p:nvSpPr>
            <p:cNvPr id="11332" name="Text Box 6"/>
            <p:cNvSpPr txBox="1">
              <a:spLocks noChangeArrowheads="1"/>
            </p:cNvSpPr>
            <p:nvPr/>
          </p:nvSpPr>
          <p:spPr bwMode="auto">
            <a:xfrm>
              <a:off x="714348" y="4071942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Calibri" panose="020F0502020204030204" pitchFamily="34" charset="0"/>
                <a:buAutoNum type="alphaLcParenR" startAt="2"/>
              </a:pPr>
              <a:r>
                <a:rPr kumimoji="1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85852" y="4071942"/>
              <a:ext cx="2286016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部分偏振光：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21" name="组合 68"/>
          <p:cNvGrpSpPr>
            <a:grpSpLocks/>
          </p:cNvGrpSpPr>
          <p:nvPr/>
        </p:nvGrpSpPr>
        <p:grpSpPr bwMode="auto">
          <a:xfrm>
            <a:off x="1327150" y="5002213"/>
            <a:ext cx="863600" cy="1524000"/>
            <a:chOff x="2023982" y="5214951"/>
            <a:chExt cx="864000" cy="1524000"/>
          </a:xfrm>
        </p:grpSpPr>
        <p:sp>
          <p:nvSpPr>
            <p:cNvPr id="11328" name="Line 10"/>
            <p:cNvSpPr>
              <a:spLocks noChangeShapeType="1"/>
            </p:cNvSpPr>
            <p:nvPr/>
          </p:nvSpPr>
          <p:spPr bwMode="auto">
            <a:xfrm>
              <a:off x="2023982" y="5976951"/>
              <a:ext cx="86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Line 11"/>
            <p:cNvSpPr>
              <a:spLocks noChangeShapeType="1"/>
            </p:cNvSpPr>
            <p:nvPr/>
          </p:nvSpPr>
          <p:spPr bwMode="auto">
            <a:xfrm rot="-5400000">
              <a:off x="1700194" y="5976951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12"/>
            <p:cNvSpPr>
              <a:spLocks noChangeShapeType="1"/>
            </p:cNvSpPr>
            <p:nvPr/>
          </p:nvSpPr>
          <p:spPr bwMode="auto">
            <a:xfrm rot="-3600000">
              <a:off x="1858671" y="5990864"/>
              <a:ext cx="11880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Line 13"/>
            <p:cNvSpPr>
              <a:spLocks noChangeShapeType="1"/>
            </p:cNvSpPr>
            <p:nvPr/>
          </p:nvSpPr>
          <p:spPr bwMode="auto">
            <a:xfrm rot="3600000">
              <a:off x="1858671" y="5978990"/>
              <a:ext cx="1188000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5057775" y="5395913"/>
            <a:ext cx="30956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5037138" y="6091238"/>
            <a:ext cx="3116262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" name="组合 70"/>
          <p:cNvGrpSpPr>
            <a:grpSpLocks/>
          </p:cNvGrpSpPr>
          <p:nvPr/>
        </p:nvGrpSpPr>
        <p:grpSpPr bwMode="auto">
          <a:xfrm>
            <a:off x="5572125" y="5938838"/>
            <a:ext cx="2060575" cy="304800"/>
            <a:chOff x="4964815" y="6124596"/>
            <a:chExt cx="2059827" cy="304800"/>
          </a:xfrm>
        </p:grpSpPr>
        <p:sp>
          <p:nvSpPr>
            <p:cNvPr id="11321" name="Line 49"/>
            <p:cNvSpPr>
              <a:spLocks noChangeShapeType="1"/>
            </p:cNvSpPr>
            <p:nvPr/>
          </p:nvSpPr>
          <p:spPr bwMode="auto">
            <a:xfrm flipH="1" flipV="1">
              <a:off x="4964815" y="6124596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2" name="Line 50"/>
            <p:cNvSpPr>
              <a:spLocks noChangeShapeType="1"/>
            </p:cNvSpPr>
            <p:nvPr/>
          </p:nvSpPr>
          <p:spPr bwMode="auto">
            <a:xfrm flipH="1" flipV="1">
              <a:off x="5988052" y="6124596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3" name="Oval 57"/>
            <p:cNvSpPr>
              <a:spLocks noChangeArrowheads="1"/>
            </p:cNvSpPr>
            <p:nvPr/>
          </p:nvSpPr>
          <p:spPr bwMode="auto">
            <a:xfrm>
              <a:off x="5243390" y="6225371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4" name="Oval 58"/>
            <p:cNvSpPr>
              <a:spLocks noChangeArrowheads="1"/>
            </p:cNvSpPr>
            <p:nvPr/>
          </p:nvSpPr>
          <p:spPr bwMode="auto">
            <a:xfrm>
              <a:off x="5580002" y="6225371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5" name="Line 59"/>
            <p:cNvSpPr>
              <a:spLocks noChangeShapeType="1"/>
            </p:cNvSpPr>
            <p:nvPr/>
          </p:nvSpPr>
          <p:spPr bwMode="auto">
            <a:xfrm flipH="1" flipV="1">
              <a:off x="7024642" y="6124596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26" name="Oval 60"/>
            <p:cNvSpPr>
              <a:spLocks noChangeArrowheads="1"/>
            </p:cNvSpPr>
            <p:nvPr/>
          </p:nvSpPr>
          <p:spPr bwMode="auto">
            <a:xfrm>
              <a:off x="6288852" y="6225371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7" name="Oval 61"/>
            <p:cNvSpPr>
              <a:spLocks noChangeArrowheads="1"/>
            </p:cNvSpPr>
            <p:nvPr/>
          </p:nvSpPr>
          <p:spPr bwMode="auto">
            <a:xfrm>
              <a:off x="6649215" y="6225371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0" name="组合 69"/>
          <p:cNvGrpSpPr>
            <a:grpSpLocks/>
          </p:cNvGrpSpPr>
          <p:nvPr/>
        </p:nvGrpSpPr>
        <p:grpSpPr bwMode="auto">
          <a:xfrm>
            <a:off x="5526088" y="5243513"/>
            <a:ext cx="2160587" cy="304800"/>
            <a:chOff x="4918074" y="5429264"/>
            <a:chExt cx="2160588" cy="304800"/>
          </a:xfrm>
        </p:grpSpPr>
        <p:sp>
          <p:nvSpPr>
            <p:cNvPr id="11314" name="Line 37"/>
            <p:cNvSpPr>
              <a:spLocks noChangeShapeType="1"/>
            </p:cNvSpPr>
            <p:nvPr/>
          </p:nvSpPr>
          <p:spPr bwMode="auto">
            <a:xfrm flipH="1" flipV="1">
              <a:off x="5629274" y="542926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5" name="Line 38"/>
            <p:cNvSpPr>
              <a:spLocks noChangeShapeType="1"/>
            </p:cNvSpPr>
            <p:nvPr/>
          </p:nvSpPr>
          <p:spPr bwMode="auto">
            <a:xfrm flipH="1" flipV="1">
              <a:off x="5313362" y="542926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6" name="Line 39"/>
            <p:cNvSpPr>
              <a:spLocks noChangeShapeType="1"/>
            </p:cNvSpPr>
            <p:nvPr/>
          </p:nvSpPr>
          <p:spPr bwMode="auto">
            <a:xfrm flipH="1" flipV="1">
              <a:off x="6357937" y="542926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7" name="Line 40"/>
            <p:cNvSpPr>
              <a:spLocks noChangeShapeType="1"/>
            </p:cNvSpPr>
            <p:nvPr/>
          </p:nvSpPr>
          <p:spPr bwMode="auto">
            <a:xfrm flipH="1" flipV="1">
              <a:off x="6681787" y="542926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Oval 46"/>
            <p:cNvSpPr>
              <a:spLocks noChangeArrowheads="1"/>
            </p:cNvSpPr>
            <p:nvPr/>
          </p:nvSpPr>
          <p:spPr bwMode="auto">
            <a:xfrm>
              <a:off x="4918074" y="5518164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19" name="Oval 56"/>
            <p:cNvSpPr>
              <a:spLocks noChangeArrowheads="1"/>
            </p:cNvSpPr>
            <p:nvPr/>
          </p:nvSpPr>
          <p:spPr bwMode="auto">
            <a:xfrm>
              <a:off x="5926137" y="5518164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20" name="Oval 62"/>
            <p:cNvSpPr>
              <a:spLocks noChangeArrowheads="1"/>
            </p:cNvSpPr>
            <p:nvPr/>
          </p:nvSpPr>
          <p:spPr bwMode="auto">
            <a:xfrm>
              <a:off x="6970712" y="5518164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67" name="Line 58"/>
          <p:cNvSpPr>
            <a:spLocks noChangeShapeType="1"/>
          </p:cNvSpPr>
          <p:nvPr/>
        </p:nvSpPr>
        <p:spPr bwMode="auto">
          <a:xfrm>
            <a:off x="1295400" y="5764213"/>
            <a:ext cx="97155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58"/>
          <p:cNvSpPr>
            <a:spLocks noChangeShapeType="1"/>
          </p:cNvSpPr>
          <p:nvPr/>
        </p:nvSpPr>
        <p:spPr bwMode="auto">
          <a:xfrm rot="-5400000">
            <a:off x="1109662" y="5768976"/>
            <a:ext cx="1800225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矩形 32"/>
          <p:cNvSpPr>
            <a:spLocks noChangeArrowheads="1"/>
          </p:cNvSpPr>
          <p:nvPr/>
        </p:nvSpPr>
        <p:spPr bwMode="auto">
          <a:xfrm>
            <a:off x="60325" y="63500"/>
            <a:ext cx="290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光的偏振态</a:t>
            </a:r>
            <a:endParaRPr lang="en-US" altLang="zh-CN" sz="28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11863" y="1125538"/>
            <a:ext cx="3024187" cy="1511300"/>
            <a:chOff x="6145088" y="1124744"/>
            <a:chExt cx="3024336" cy="1512168"/>
          </a:xfrm>
        </p:grpSpPr>
        <p:sp>
          <p:nvSpPr>
            <p:cNvPr id="4" name="矩形 3"/>
            <p:cNvSpPr/>
            <p:nvPr/>
          </p:nvSpPr>
          <p:spPr>
            <a:xfrm>
              <a:off x="6175251" y="1124744"/>
              <a:ext cx="2860816" cy="15121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9169424" y="1549650"/>
              <a:ext cx="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92" name="Group 31"/>
            <p:cNvGrpSpPr>
              <a:grpSpLocks/>
            </p:cNvGrpSpPr>
            <p:nvPr/>
          </p:nvGrpSpPr>
          <p:grpSpPr bwMode="auto">
            <a:xfrm>
              <a:off x="6145088" y="1176200"/>
              <a:ext cx="2819400" cy="1447800"/>
              <a:chOff x="384" y="1872"/>
              <a:chExt cx="1776" cy="912"/>
            </a:xfrm>
          </p:grpSpPr>
          <p:grpSp>
            <p:nvGrpSpPr>
              <p:cNvPr id="11293" name="Group 32"/>
              <p:cNvGrpSpPr>
                <a:grpSpLocks/>
              </p:cNvGrpSpPr>
              <p:nvPr/>
            </p:nvGrpSpPr>
            <p:grpSpPr bwMode="auto">
              <a:xfrm>
                <a:off x="384" y="1872"/>
                <a:ext cx="1776" cy="912"/>
                <a:chOff x="240" y="2688"/>
                <a:chExt cx="2688" cy="1104"/>
              </a:xfrm>
            </p:grpSpPr>
            <p:pic>
              <p:nvPicPr>
                <p:cNvPr id="11296" name="Picture 3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" y="2928"/>
                  <a:ext cx="2160" cy="8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297" name="Line 34"/>
                <p:cNvSpPr>
                  <a:spLocks noChangeShapeType="1"/>
                </p:cNvSpPr>
                <p:nvPr/>
              </p:nvSpPr>
              <p:spPr bwMode="auto">
                <a:xfrm>
                  <a:off x="1728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8" name="Line 35"/>
                <p:cNvSpPr>
                  <a:spLocks noChangeShapeType="1"/>
                </p:cNvSpPr>
                <p:nvPr/>
              </p:nvSpPr>
              <p:spPr bwMode="auto">
                <a:xfrm>
                  <a:off x="720" y="3360"/>
                  <a:ext cx="22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720" y="26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84" y="3360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11301" name="Object 38"/>
                <p:cNvGraphicFramePr>
                  <a:graphicFrameLocks noChangeAspect="1"/>
                </p:cNvGraphicFramePr>
                <p:nvPr/>
              </p:nvGraphicFramePr>
              <p:xfrm>
                <a:off x="528" y="2688"/>
                <a:ext cx="16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2" name="公式" r:id="rId5" imgW="139579" imgH="164957" progId="Equation.3">
                        <p:embed/>
                      </p:oleObj>
                    </mc:Choice>
                    <mc:Fallback>
                      <p:oleObj name="公式" r:id="rId5" imgW="139579" imgH="164957" progId="Equation.3">
                        <p:embed/>
                        <p:pic>
                          <p:nvPicPr>
                            <p:cNvPr id="0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688"/>
                              <a:ext cx="16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2" name="Object 39"/>
                <p:cNvGraphicFramePr>
                  <a:graphicFrameLocks noChangeAspect="1"/>
                </p:cNvGraphicFramePr>
                <p:nvPr/>
              </p:nvGraphicFramePr>
              <p:xfrm>
                <a:off x="2592" y="3408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3" name="公式" r:id="rId7" imgW="139700" imgH="139700" progId="Equation.3">
                        <p:embed/>
                      </p:oleObj>
                    </mc:Choice>
                    <mc:Fallback>
                      <p:oleObj name="公式" r:id="rId7" imgW="139700" imgH="139700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3408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03" name="Object 40"/>
                <p:cNvGraphicFramePr>
                  <a:graphicFrameLocks noChangeAspect="1"/>
                </p:cNvGraphicFramePr>
                <p:nvPr/>
              </p:nvGraphicFramePr>
              <p:xfrm>
                <a:off x="240" y="3600"/>
                <a:ext cx="155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4" name="公式" r:id="rId9" imgW="114201" imgH="139579" progId="Equation.3">
                        <p:embed/>
                      </p:oleObj>
                    </mc:Choice>
                    <mc:Fallback>
                      <p:oleObj name="公式" r:id="rId9" imgW="114201" imgH="139579" progId="Equation.3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600"/>
                              <a:ext cx="155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30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5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352" y="292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160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544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28" y="3360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11312" name="Object 49"/>
                <p:cNvGraphicFramePr>
                  <a:graphicFrameLocks noChangeAspect="1"/>
                </p:cNvGraphicFramePr>
                <p:nvPr/>
              </p:nvGraphicFramePr>
              <p:xfrm>
                <a:off x="480" y="2928"/>
                <a:ext cx="19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5" name="公式" r:id="rId11" imgW="164957" imgH="203024" progId="Equation.3">
                        <p:embed/>
                      </p:oleObj>
                    </mc:Choice>
                    <mc:Fallback>
                      <p:oleObj name="公式" r:id="rId11" imgW="164957" imgH="203024" progId="Equation.3">
                        <p:embed/>
                        <p:pic>
                          <p:nvPicPr>
                            <p:cNvPr id="0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2928"/>
                              <a:ext cx="195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313" name="Object 50"/>
                <p:cNvGraphicFramePr>
                  <a:graphicFrameLocks noChangeAspect="1"/>
                </p:cNvGraphicFramePr>
                <p:nvPr/>
              </p:nvGraphicFramePr>
              <p:xfrm>
                <a:off x="576" y="3504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56" name="公式" r:id="rId13" imgW="190417" imgH="203112" progId="Equation.3">
                        <p:embed/>
                      </p:oleObj>
                    </mc:Choice>
                    <mc:Fallback>
                      <p:oleObj name="公式" r:id="rId13" imgW="190417" imgH="203112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3504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294" name="Line 51"/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95" name="Object 52"/>
              <p:cNvGraphicFramePr>
                <a:graphicFrameLocks noChangeAspect="1"/>
              </p:cNvGraphicFramePr>
              <p:nvPr/>
            </p:nvGraphicFramePr>
            <p:xfrm>
              <a:off x="1104" y="1920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7" name="公式" r:id="rId15" imgW="139579" imgH="177646" progId="Equation.3">
                      <p:embed/>
                    </p:oleObj>
                  </mc:Choice>
                  <mc:Fallback>
                    <p:oleObj name="公式" r:id="rId15" imgW="139579" imgH="177646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920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2292350" y="5002213"/>
            <a:ext cx="2535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/>
              <a:t>各个振动方向的</a:t>
            </a:r>
            <a:r>
              <a:rPr kumimoji="1" lang="zh-CN" altLang="en-US" sz="2400" b="1">
                <a:solidFill>
                  <a:srgbClr val="FF0000"/>
                </a:solidFill>
              </a:rPr>
              <a:t>光矢量</a:t>
            </a:r>
            <a:r>
              <a:rPr kumimoji="1" lang="zh-CN" altLang="en-US" sz="2400" b="1"/>
              <a:t>可以分解为</a:t>
            </a:r>
            <a:r>
              <a:rPr kumimoji="1" lang="zh-CN" altLang="en-US" sz="2400" b="1">
                <a:solidFill>
                  <a:srgbClr val="FF0000"/>
                </a:solidFill>
              </a:rPr>
              <a:t>水平和垂直</a:t>
            </a:r>
            <a:r>
              <a:rPr kumimoji="1" lang="zh-CN" altLang="en-US" sz="2400" b="1"/>
              <a:t>方向的两个分量</a:t>
            </a:r>
            <a:endParaRPr kumimoji="1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7" grpId="0" autoUpdateAnimBg="0"/>
      <p:bldP spid="12" grpId="0" animBg="1"/>
      <p:bldP spid="19" grpId="0"/>
      <p:bldP spid="20" grpId="0"/>
      <p:bldP spid="22" grpId="0" animBg="1"/>
      <p:bldP spid="32" grpId="0" autoUpdateAnimBg="0"/>
      <p:bldP spid="34" grpId="0"/>
      <p:bldP spid="50" grpId="0" animBg="1"/>
      <p:bldP spid="55" grpId="0" animBg="1"/>
      <p:bldP spid="67" grpId="0" animBg="1"/>
      <p:bldP spid="68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/>
          <p:cNvSpPr txBox="1">
            <a:spLocks noChangeArrowheads="1"/>
          </p:cNvSpPr>
          <p:nvPr/>
        </p:nvSpPr>
        <p:spPr bwMode="auto">
          <a:xfrm>
            <a:off x="8675688" y="6394450"/>
            <a:ext cx="3571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315" name="组合 7"/>
          <p:cNvGrpSpPr>
            <a:grpSpLocks/>
          </p:cNvGrpSpPr>
          <p:nvPr/>
        </p:nvGrpSpPr>
        <p:grpSpPr bwMode="auto">
          <a:xfrm>
            <a:off x="611188" y="285750"/>
            <a:ext cx="4143375" cy="523875"/>
            <a:chOff x="857224" y="357166"/>
            <a:chExt cx="3452837" cy="523220"/>
          </a:xfrm>
        </p:grpSpPr>
        <p:sp>
          <p:nvSpPr>
            <p:cNvPr id="13408" name="Text Box 6"/>
            <p:cNvSpPr txBox="1">
              <a:spLocks noChangeArrowheads="1"/>
            </p:cNvSpPr>
            <p:nvPr/>
          </p:nvSpPr>
          <p:spPr bwMode="auto">
            <a:xfrm>
              <a:off x="857224" y="357166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Calibri" panose="020F0502020204030204" pitchFamily="34" charset="0"/>
                <a:buAutoNum type="alphaLcParenR" startAt="3"/>
              </a:pPr>
              <a:r>
                <a:rPr kumimoji="1"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28728" y="357166"/>
              <a:ext cx="2881333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椭圆（圆）偏振光：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6080125" y="1844675"/>
            <a:ext cx="2000250" cy="107156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7000082" y="1972469"/>
            <a:ext cx="539750" cy="357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16200000" flipV="1">
            <a:off x="6723063" y="2058987"/>
            <a:ext cx="571500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0" idx="1"/>
          </p:cNvCxnSpPr>
          <p:nvPr/>
        </p:nvCxnSpPr>
        <p:spPr>
          <a:xfrm rot="10800000">
            <a:off x="6373813" y="2001838"/>
            <a:ext cx="706437" cy="4143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rot="10800000" flipV="1">
            <a:off x="6151563" y="2416175"/>
            <a:ext cx="928687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5400000">
            <a:off x="6687344" y="2451894"/>
            <a:ext cx="428625" cy="3571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080250" y="2130425"/>
            <a:ext cx="857250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rot="16200000" flipH="1">
            <a:off x="6973093" y="2523332"/>
            <a:ext cx="500063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80250" y="2416175"/>
            <a:ext cx="928688" cy="1428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8043863" y="2344738"/>
            <a:ext cx="107950" cy="1079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443663" y="4149725"/>
            <a:ext cx="1295400" cy="1295400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6443663" y="4760913"/>
            <a:ext cx="1290637" cy="107950"/>
            <a:chOff x="5471467" y="2262213"/>
            <a:chExt cx="1290422" cy="95187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5501624" y="2297208"/>
              <a:ext cx="1260265" cy="28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圆角矩形 59"/>
            <p:cNvSpPr/>
            <p:nvPr/>
          </p:nvSpPr>
          <p:spPr>
            <a:xfrm>
              <a:off x="5471467" y="2262213"/>
              <a:ext cx="647592" cy="95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右箭头 61"/>
          <p:cNvSpPr/>
          <p:nvPr/>
        </p:nvSpPr>
        <p:spPr>
          <a:xfrm rot="5400000">
            <a:off x="6723063" y="3335338"/>
            <a:ext cx="785812" cy="5000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55650" y="2205038"/>
            <a:ext cx="4752975" cy="3240087"/>
            <a:chOff x="1478629" y="1381125"/>
            <a:chExt cx="4752528" cy="3240087"/>
          </a:xfrm>
        </p:grpSpPr>
        <p:sp>
          <p:nvSpPr>
            <p:cNvPr id="2" name="矩形 1"/>
            <p:cNvSpPr/>
            <p:nvPr/>
          </p:nvSpPr>
          <p:spPr>
            <a:xfrm>
              <a:off x="1478629" y="1438275"/>
              <a:ext cx="4752528" cy="3165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358" name="Group 3"/>
            <p:cNvGrpSpPr>
              <a:grpSpLocks/>
            </p:cNvGrpSpPr>
            <p:nvPr/>
          </p:nvGrpSpPr>
          <p:grpSpPr bwMode="auto">
            <a:xfrm>
              <a:off x="1776061" y="1381125"/>
              <a:ext cx="4157663" cy="3240087"/>
              <a:chOff x="3107" y="1797"/>
              <a:chExt cx="2619" cy="2041"/>
            </a:xfrm>
          </p:grpSpPr>
          <p:sp>
            <p:nvSpPr>
              <p:cNvPr id="13359" name="Line 4"/>
              <p:cNvSpPr>
                <a:spLocks noChangeShapeType="1"/>
              </p:cNvSpPr>
              <p:nvPr/>
            </p:nvSpPr>
            <p:spPr bwMode="auto">
              <a:xfrm>
                <a:off x="3782" y="2146"/>
                <a:ext cx="413" cy="59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0" name="Oval 5"/>
              <p:cNvSpPr>
                <a:spLocks noChangeArrowheads="1"/>
              </p:cNvSpPr>
              <p:nvPr/>
            </p:nvSpPr>
            <p:spPr bwMode="auto">
              <a:xfrm>
                <a:off x="3250" y="2200"/>
                <a:ext cx="405" cy="697"/>
              </a:xfrm>
              <a:prstGeom prst="ellipse">
                <a:avLst/>
              </a:pr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361" name="Line 6"/>
              <p:cNvSpPr>
                <a:spLocks noChangeShapeType="1"/>
              </p:cNvSpPr>
              <p:nvPr/>
            </p:nvSpPr>
            <p:spPr bwMode="auto">
              <a:xfrm flipV="1">
                <a:off x="3107" y="2422"/>
                <a:ext cx="809" cy="229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2" name="Line 7"/>
              <p:cNvSpPr>
                <a:spLocks noChangeShapeType="1"/>
              </p:cNvSpPr>
              <p:nvPr/>
            </p:nvSpPr>
            <p:spPr bwMode="auto">
              <a:xfrm>
                <a:off x="3464" y="1979"/>
                <a:ext cx="0" cy="1096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triangle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3" name="Oval 8"/>
              <p:cNvSpPr>
                <a:spLocks noChangeArrowheads="1"/>
              </p:cNvSpPr>
              <p:nvPr/>
            </p:nvSpPr>
            <p:spPr bwMode="auto">
              <a:xfrm>
                <a:off x="4750" y="2454"/>
                <a:ext cx="406" cy="696"/>
              </a:xfrm>
              <a:prstGeom prst="ellipse">
                <a:avLst/>
              </a:pr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364" name="Line 9"/>
              <p:cNvSpPr>
                <a:spLocks noChangeShapeType="1"/>
              </p:cNvSpPr>
              <p:nvPr/>
            </p:nvSpPr>
            <p:spPr bwMode="auto">
              <a:xfrm flipV="1">
                <a:off x="4583" y="2699"/>
                <a:ext cx="786" cy="21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5" name="Line 10"/>
              <p:cNvSpPr>
                <a:spLocks noChangeShapeType="1"/>
              </p:cNvSpPr>
              <p:nvPr/>
            </p:nvSpPr>
            <p:spPr bwMode="auto">
              <a:xfrm>
                <a:off x="4964" y="2216"/>
                <a:ext cx="1" cy="1078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triangle" w="med" len="lg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6" name="Line 11"/>
              <p:cNvSpPr>
                <a:spLocks noChangeShapeType="1"/>
              </p:cNvSpPr>
              <p:nvPr/>
            </p:nvSpPr>
            <p:spPr bwMode="auto">
              <a:xfrm>
                <a:off x="3456" y="2200"/>
                <a:ext cx="1493" cy="246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7" name="Line 12"/>
              <p:cNvSpPr>
                <a:spLocks noChangeShapeType="1"/>
              </p:cNvSpPr>
              <p:nvPr/>
            </p:nvSpPr>
            <p:spPr bwMode="auto">
              <a:xfrm>
                <a:off x="3472" y="2905"/>
                <a:ext cx="1493" cy="245"/>
              </a:xfrm>
              <a:prstGeom prst="line">
                <a:avLst/>
              </a:prstGeom>
              <a:noFill/>
              <a:ln w="31750">
                <a:solidFill>
                  <a:srgbClr val="800080"/>
                </a:solidFill>
                <a:prstDash val="sysDot"/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8" name="Line 13"/>
              <p:cNvSpPr>
                <a:spLocks noChangeShapeType="1"/>
              </p:cNvSpPr>
              <p:nvPr/>
            </p:nvSpPr>
            <p:spPr bwMode="auto">
              <a:xfrm>
                <a:off x="3464" y="2556"/>
                <a:ext cx="2104" cy="372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69" name="Arc 14"/>
              <p:cNvSpPr>
                <a:spLocks/>
              </p:cNvSpPr>
              <p:nvPr/>
            </p:nvSpPr>
            <p:spPr bwMode="auto">
              <a:xfrm flipH="1">
                <a:off x="4036" y="2319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0" name="Arc 15"/>
              <p:cNvSpPr>
                <a:spLocks/>
              </p:cNvSpPr>
              <p:nvPr/>
            </p:nvSpPr>
            <p:spPr bwMode="auto">
              <a:xfrm flipH="1" flipV="1">
                <a:off x="4028" y="2683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1" name="Arc 16"/>
              <p:cNvSpPr>
                <a:spLocks/>
              </p:cNvSpPr>
              <p:nvPr/>
            </p:nvSpPr>
            <p:spPr bwMode="auto">
              <a:xfrm flipH="1">
                <a:off x="3575" y="2248"/>
                <a:ext cx="176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2" name="Arc 17"/>
              <p:cNvSpPr>
                <a:spLocks/>
              </p:cNvSpPr>
              <p:nvPr/>
            </p:nvSpPr>
            <p:spPr bwMode="auto">
              <a:xfrm flipH="1" flipV="1">
                <a:off x="3567" y="2612"/>
                <a:ext cx="176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3" name="Arc 18"/>
              <p:cNvSpPr>
                <a:spLocks/>
              </p:cNvSpPr>
              <p:nvPr/>
            </p:nvSpPr>
            <p:spPr bwMode="auto">
              <a:xfrm flipH="1">
                <a:off x="3797" y="2303"/>
                <a:ext cx="176" cy="33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4" name="Arc 19"/>
              <p:cNvSpPr>
                <a:spLocks/>
              </p:cNvSpPr>
              <p:nvPr/>
            </p:nvSpPr>
            <p:spPr bwMode="auto">
              <a:xfrm flipH="1" flipV="1">
                <a:off x="3790" y="2667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5" name="Arc 20"/>
              <p:cNvSpPr>
                <a:spLocks/>
              </p:cNvSpPr>
              <p:nvPr/>
            </p:nvSpPr>
            <p:spPr bwMode="auto">
              <a:xfrm flipH="1">
                <a:off x="4520" y="2406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6" name="Arc 21"/>
              <p:cNvSpPr>
                <a:spLocks/>
              </p:cNvSpPr>
              <p:nvPr/>
            </p:nvSpPr>
            <p:spPr bwMode="auto">
              <a:xfrm flipH="1" flipV="1">
                <a:off x="4512" y="2770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7" name="Arc 22"/>
              <p:cNvSpPr>
                <a:spLocks/>
              </p:cNvSpPr>
              <p:nvPr/>
            </p:nvSpPr>
            <p:spPr bwMode="auto">
              <a:xfrm flipH="1">
                <a:off x="4274" y="2359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8" name="Arc 23"/>
              <p:cNvSpPr>
                <a:spLocks/>
              </p:cNvSpPr>
              <p:nvPr/>
            </p:nvSpPr>
            <p:spPr bwMode="auto">
              <a:xfrm flipH="1" flipV="1">
                <a:off x="4266" y="2723"/>
                <a:ext cx="175" cy="3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1750">
                <a:solidFill>
                  <a:srgbClr val="800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79" name="Line 24"/>
              <p:cNvSpPr>
                <a:spLocks noChangeShapeType="1"/>
              </p:cNvSpPr>
              <p:nvPr/>
            </p:nvSpPr>
            <p:spPr bwMode="auto">
              <a:xfrm>
                <a:off x="3470" y="2200"/>
                <a:ext cx="0" cy="364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triangl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0" name="Line 25"/>
              <p:cNvSpPr>
                <a:spLocks noChangeShapeType="1"/>
              </p:cNvSpPr>
              <p:nvPr/>
            </p:nvSpPr>
            <p:spPr bwMode="auto">
              <a:xfrm flipH="1">
                <a:off x="4963" y="2819"/>
                <a:ext cx="5" cy="339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1" name="Line 26"/>
              <p:cNvSpPr>
                <a:spLocks noChangeShapeType="1"/>
              </p:cNvSpPr>
              <p:nvPr/>
            </p:nvSpPr>
            <p:spPr bwMode="auto">
              <a:xfrm flipH="1" flipV="1">
                <a:off x="3595" y="2367"/>
                <a:ext cx="108" cy="237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2" name="Line 27"/>
              <p:cNvSpPr>
                <a:spLocks noChangeShapeType="1"/>
              </p:cNvSpPr>
              <p:nvPr/>
            </p:nvSpPr>
            <p:spPr bwMode="auto">
              <a:xfrm flipH="1" flipV="1">
                <a:off x="3807" y="2576"/>
                <a:ext cx="116" cy="6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3" name="Line 28"/>
              <p:cNvSpPr>
                <a:spLocks noChangeShapeType="1"/>
              </p:cNvSpPr>
              <p:nvPr/>
            </p:nvSpPr>
            <p:spPr bwMode="auto">
              <a:xfrm flipH="1">
                <a:off x="4030" y="2683"/>
                <a:ext cx="133" cy="10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4" name="Line 29"/>
              <p:cNvSpPr>
                <a:spLocks noChangeShapeType="1"/>
              </p:cNvSpPr>
              <p:nvPr/>
            </p:nvSpPr>
            <p:spPr bwMode="auto">
              <a:xfrm flipH="1">
                <a:off x="4325" y="2729"/>
                <a:ext cx="114" cy="22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5" name="Line 30"/>
              <p:cNvSpPr>
                <a:spLocks noChangeShapeType="1"/>
              </p:cNvSpPr>
              <p:nvPr/>
            </p:nvSpPr>
            <p:spPr bwMode="auto">
              <a:xfrm flipH="1">
                <a:off x="4605" y="2770"/>
                <a:ext cx="110" cy="29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6" name="Rectangle 31"/>
              <p:cNvSpPr>
                <a:spLocks noChangeArrowheads="1"/>
              </p:cNvSpPr>
              <p:nvPr/>
            </p:nvSpPr>
            <p:spPr bwMode="auto">
              <a:xfrm>
                <a:off x="3909" y="2730"/>
                <a:ext cx="96" cy="128"/>
              </a:xfrm>
              <a:prstGeom prst="rect">
                <a:avLst/>
              </a:prstGeom>
              <a:solidFill>
                <a:srgbClr val="FFFFFF"/>
              </a:solidFill>
              <a:ln w="3175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387" name="Line 32"/>
              <p:cNvSpPr>
                <a:spLocks noChangeShapeType="1"/>
              </p:cNvSpPr>
              <p:nvPr/>
            </p:nvSpPr>
            <p:spPr bwMode="auto">
              <a:xfrm>
                <a:off x="3948" y="2849"/>
                <a:ext cx="65" cy="49"/>
              </a:xfrm>
              <a:prstGeom prst="line">
                <a:avLst/>
              </a:prstGeom>
              <a:noFill/>
              <a:ln w="31750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8" name="Line 33"/>
              <p:cNvSpPr>
                <a:spLocks noChangeShapeType="1"/>
              </p:cNvSpPr>
              <p:nvPr/>
            </p:nvSpPr>
            <p:spPr bwMode="auto">
              <a:xfrm>
                <a:off x="4020" y="2881"/>
                <a:ext cx="64" cy="64"/>
              </a:xfrm>
              <a:prstGeom prst="line">
                <a:avLst/>
              </a:prstGeom>
              <a:noFill/>
              <a:ln w="31750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89" name="Line 34"/>
              <p:cNvSpPr>
                <a:spLocks noChangeShapeType="1"/>
              </p:cNvSpPr>
              <p:nvPr/>
            </p:nvSpPr>
            <p:spPr bwMode="auto">
              <a:xfrm flipH="1">
                <a:off x="4163" y="2889"/>
                <a:ext cx="8" cy="79"/>
              </a:xfrm>
              <a:prstGeom prst="line">
                <a:avLst/>
              </a:prstGeom>
              <a:noFill/>
              <a:ln w="31750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90" name="Rectangle 35"/>
              <p:cNvSpPr>
                <a:spLocks noChangeArrowheads="1"/>
              </p:cNvSpPr>
              <p:nvPr/>
            </p:nvSpPr>
            <p:spPr bwMode="auto">
              <a:xfrm>
                <a:off x="3450" y="1797"/>
                <a:ext cx="229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Arial" panose="020B0604020202020204" pitchFamily="34" charset="0"/>
                  </a:rPr>
                  <a:t> </a:t>
                </a:r>
                <a:r>
                  <a:rPr lang="en-US" altLang="zh-CN" sz="2400" i="1">
                    <a:latin typeface="Arial" panose="020B0604020202020204" pitchFamily="34" charset="0"/>
                  </a:rPr>
                  <a:t>z</a:t>
                </a:r>
                <a:endParaRPr lang="en-US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91" name="Rectangle 36"/>
              <p:cNvSpPr>
                <a:spLocks noChangeArrowheads="1"/>
              </p:cNvSpPr>
              <p:nvPr/>
            </p:nvSpPr>
            <p:spPr bwMode="auto">
              <a:xfrm>
                <a:off x="5019" y="2082"/>
                <a:ext cx="231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  <a:r>
                  <a:rPr lang="en-US" altLang="zh-CN" sz="2400" i="1">
                    <a:latin typeface="Arial" panose="020B0604020202020204" pitchFamily="34" charset="0"/>
                  </a:rPr>
                  <a:t>z</a:t>
                </a:r>
                <a:endParaRPr lang="en-US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92" name="Rectangle 37"/>
              <p:cNvSpPr>
                <a:spLocks noChangeArrowheads="1"/>
              </p:cNvSpPr>
              <p:nvPr/>
            </p:nvSpPr>
            <p:spPr bwMode="auto">
              <a:xfrm>
                <a:off x="5393" y="2552"/>
                <a:ext cx="13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3393" name="Rectangle 38"/>
              <p:cNvSpPr>
                <a:spLocks noChangeArrowheads="1"/>
              </p:cNvSpPr>
              <p:nvPr/>
            </p:nvSpPr>
            <p:spPr bwMode="auto">
              <a:xfrm>
                <a:off x="5535" y="2849"/>
                <a:ext cx="191" cy="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  <a:r>
                  <a:rPr lang="en-US" altLang="zh-CN" sz="2400" i="1">
                    <a:latin typeface="Arial" panose="020B0604020202020204" pitchFamily="34" charset="0"/>
                  </a:rPr>
                  <a:t>x</a:t>
                </a:r>
                <a:endParaRPr lang="en-US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94" name="Rectangle 39"/>
              <p:cNvSpPr>
                <a:spLocks noChangeArrowheads="1"/>
              </p:cNvSpPr>
              <p:nvPr/>
            </p:nvSpPr>
            <p:spPr bwMode="auto">
              <a:xfrm>
                <a:off x="4241" y="2069"/>
                <a:ext cx="691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Arial" panose="020B0604020202020204" pitchFamily="34" charset="0"/>
                  </a:rPr>
                  <a:t>传播方向</a:t>
                </a:r>
              </a:p>
            </p:txBody>
          </p:sp>
          <p:sp>
            <p:nvSpPr>
              <p:cNvPr id="13395" name="Rectangle 40"/>
              <p:cNvSpPr>
                <a:spLocks noChangeArrowheads="1"/>
              </p:cNvSpPr>
              <p:nvPr/>
            </p:nvSpPr>
            <p:spPr bwMode="auto">
              <a:xfrm>
                <a:off x="4059" y="3011"/>
                <a:ext cx="351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  <a:r>
                  <a:rPr lang="en-US" altLang="zh-CN" sz="2000" i="1">
                    <a:latin typeface="Arial" panose="020B0604020202020204" pitchFamily="34" charset="0"/>
                    <a:sym typeface="Symbol" panose="05050102010706020507" pitchFamily="18" charset="2"/>
                  </a:rPr>
                  <a:t></a:t>
                </a:r>
                <a:r>
                  <a:rPr lang="en-US" altLang="zh-CN" sz="2000">
                    <a:latin typeface="Arial" panose="020B0604020202020204" pitchFamily="34" charset="0"/>
                  </a:rPr>
                  <a:t> /2</a:t>
                </a:r>
              </a:p>
            </p:txBody>
          </p:sp>
          <p:sp>
            <p:nvSpPr>
              <p:cNvPr id="13396" name="Rectangle 41"/>
              <p:cNvSpPr>
                <a:spLocks noChangeArrowheads="1"/>
              </p:cNvSpPr>
              <p:nvPr/>
            </p:nvSpPr>
            <p:spPr bwMode="auto">
              <a:xfrm>
                <a:off x="3964" y="2319"/>
                <a:ext cx="184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Arial" panose="020B0604020202020204" pitchFamily="34" charset="0"/>
                  </a:rPr>
                  <a:t>y</a:t>
                </a:r>
                <a:endParaRPr lang="en-US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397" name="Line 42"/>
              <p:cNvSpPr>
                <a:spLocks noChangeShapeType="1"/>
              </p:cNvSpPr>
              <p:nvPr/>
            </p:nvSpPr>
            <p:spPr bwMode="auto">
              <a:xfrm flipV="1">
                <a:off x="3305" y="2167"/>
                <a:ext cx="64" cy="71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398" name="Rectangle 43"/>
              <p:cNvSpPr>
                <a:spLocks noChangeArrowheads="1"/>
              </p:cNvSpPr>
              <p:nvPr/>
            </p:nvSpPr>
            <p:spPr bwMode="auto">
              <a:xfrm>
                <a:off x="3561" y="3316"/>
                <a:ext cx="1723" cy="5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8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zh-CN" altLang="en-US" sz="2400">
                    <a:latin typeface="Arial" panose="020B0604020202020204" pitchFamily="34" charset="0"/>
                  </a:rPr>
                  <a:t>某时刻左旋圆偏振光 </a:t>
                </a:r>
                <a:r>
                  <a:rPr lang="en-US" altLang="zh-CN" sz="2400" i="1">
                    <a:latin typeface="Arial" panose="020B0604020202020204" pitchFamily="34" charset="0"/>
                  </a:rPr>
                  <a:t>E </a:t>
                </a:r>
                <a:r>
                  <a:rPr lang="zh-CN" altLang="en-US" sz="2400">
                    <a:latin typeface="Arial" panose="020B0604020202020204" pitchFamily="34" charset="0"/>
                  </a:rPr>
                  <a:t>随 </a:t>
                </a:r>
                <a:r>
                  <a:rPr lang="en-US" altLang="zh-CN" sz="2400" i="1">
                    <a:latin typeface="Arial" panose="020B0604020202020204" pitchFamily="34" charset="0"/>
                  </a:rPr>
                  <a:t>x  </a:t>
                </a:r>
                <a:r>
                  <a:rPr lang="zh-CN" altLang="en-US" sz="2400">
                    <a:latin typeface="Arial" panose="020B0604020202020204" pitchFamily="34" charset="0"/>
                  </a:rPr>
                  <a:t>的变化</a:t>
                </a:r>
              </a:p>
            </p:txBody>
          </p:sp>
          <p:sp>
            <p:nvSpPr>
              <p:cNvPr id="13399" name="Rectangle 44"/>
              <p:cNvSpPr>
                <a:spLocks noChangeArrowheads="1"/>
              </p:cNvSpPr>
              <p:nvPr/>
            </p:nvSpPr>
            <p:spPr bwMode="auto">
              <a:xfrm>
                <a:off x="3317" y="2278"/>
                <a:ext cx="159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80008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Arial" panose="020B0604020202020204" pitchFamily="34" charset="0"/>
                  </a:rPr>
                  <a:t>E</a:t>
                </a:r>
                <a:endParaRPr lang="en-US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3400" name="Line 45"/>
              <p:cNvSpPr>
                <a:spLocks noChangeShapeType="1"/>
              </p:cNvSpPr>
              <p:nvPr/>
            </p:nvSpPr>
            <p:spPr bwMode="auto">
              <a:xfrm flipV="1">
                <a:off x="3355" y="2287"/>
                <a:ext cx="103" cy="5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01" name="Line 46"/>
              <p:cNvSpPr>
                <a:spLocks noChangeShapeType="1"/>
              </p:cNvSpPr>
              <p:nvPr/>
            </p:nvSpPr>
            <p:spPr bwMode="auto">
              <a:xfrm flipV="1">
                <a:off x="3969" y="3566"/>
                <a:ext cx="140" cy="1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 type="none" w="med" len="sm"/>
                <a:tailEnd type="triangl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02" name="Freeform 47"/>
              <p:cNvSpPr>
                <a:spLocks/>
              </p:cNvSpPr>
              <p:nvPr/>
            </p:nvSpPr>
            <p:spPr bwMode="auto">
              <a:xfrm>
                <a:off x="3459" y="2206"/>
                <a:ext cx="1501" cy="944"/>
              </a:xfrm>
              <a:custGeom>
                <a:avLst/>
                <a:gdLst>
                  <a:gd name="T0" fmla="*/ 0 w 3780"/>
                  <a:gd name="T1" fmla="*/ 0 h 2385"/>
                  <a:gd name="T2" fmla="*/ 0 w 3780"/>
                  <a:gd name="T3" fmla="*/ 0 h 2385"/>
                  <a:gd name="T4" fmla="*/ 1 w 3780"/>
                  <a:gd name="T5" fmla="*/ 1 h 23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780" h="2385">
                    <a:moveTo>
                      <a:pt x="0" y="0"/>
                    </a:moveTo>
                    <a:cubicBezTo>
                      <a:pt x="547" y="626"/>
                      <a:pt x="1095" y="1253"/>
                      <a:pt x="1725" y="1650"/>
                    </a:cubicBezTo>
                    <a:cubicBezTo>
                      <a:pt x="2355" y="2047"/>
                      <a:pt x="3067" y="2216"/>
                      <a:pt x="3780" y="2385"/>
                    </a:cubicBezTo>
                  </a:path>
                </a:pathLst>
              </a:custGeom>
              <a:noFill/>
              <a:ln w="317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03" name="Line 48"/>
              <p:cNvSpPr>
                <a:spLocks noChangeShapeType="1"/>
              </p:cNvSpPr>
              <p:nvPr/>
            </p:nvSpPr>
            <p:spPr bwMode="auto">
              <a:xfrm>
                <a:off x="4358" y="3126"/>
                <a:ext cx="608" cy="9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04" name="Line 49"/>
              <p:cNvSpPr>
                <a:spLocks noChangeShapeType="1"/>
              </p:cNvSpPr>
              <p:nvPr/>
            </p:nvSpPr>
            <p:spPr bwMode="auto">
              <a:xfrm flipH="1" flipV="1">
                <a:off x="3465" y="2978"/>
                <a:ext cx="673" cy="112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3405" name="Text Box 50"/>
              <p:cNvSpPr txBox="1">
                <a:spLocks noChangeArrowheads="1"/>
              </p:cNvSpPr>
              <p:nvPr/>
            </p:nvSpPr>
            <p:spPr bwMode="auto">
              <a:xfrm>
                <a:off x="3268" y="2349"/>
                <a:ext cx="220" cy="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</a:p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Arial" panose="020B0604020202020204" pitchFamily="34" charset="0"/>
                  </a:rPr>
                  <a:t> </a:t>
                </a:r>
                <a:r>
                  <a:rPr lang="en-US" altLang="zh-CN" sz="2000" i="1">
                    <a:latin typeface="Arial" panose="020B0604020202020204" pitchFamily="34" charset="0"/>
                  </a:rPr>
                  <a:t>O</a:t>
                </a:r>
              </a:p>
            </p:txBody>
          </p:sp>
        </p:grp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11188" y="1052513"/>
            <a:ext cx="7569200" cy="954087"/>
            <a:chOff x="892210" y="856689"/>
            <a:chExt cx="7568222" cy="954107"/>
          </a:xfrm>
        </p:grpSpPr>
        <p:sp>
          <p:nvSpPr>
            <p:cNvPr id="6" name="矩形 5"/>
            <p:cNvSpPr/>
            <p:nvPr/>
          </p:nvSpPr>
          <p:spPr>
            <a:xfrm>
              <a:off x="892210" y="856689"/>
              <a:ext cx="7568222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kern="1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ea typeface="+mn-ea"/>
                </a:rPr>
                <a:t>光振动矢量</a:t>
              </a:r>
              <a:r>
                <a:rPr lang="en-US" altLang="zh-CN" sz="2800" i="1" kern="10" dirty="0">
                  <a:ln>
                    <a:solidFill>
                      <a:srgbClr val="FF0000"/>
                    </a:solidFill>
                  </a:ln>
                  <a:latin typeface="+mn-ea"/>
                  <a:ea typeface="+mn-ea"/>
                </a:rPr>
                <a:t>E</a:t>
              </a:r>
              <a:r>
                <a:rPr lang="zh-CN" altLang="en-US" sz="2800" kern="1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  <a:ea typeface="+mn-ea"/>
                </a:rPr>
                <a:t>是一个旋转矢量，矢量端点的运动轨迹是一个椭圆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2749345" y="909077"/>
              <a:ext cx="361903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617538" y="5729288"/>
            <a:ext cx="2438400" cy="1019175"/>
            <a:chOff x="1541593" y="897050"/>
            <a:chExt cx="2438400" cy="1018878"/>
          </a:xfrm>
        </p:grpSpPr>
        <p:sp>
          <p:nvSpPr>
            <p:cNvPr id="13345" name="Rectangle 78"/>
            <p:cNvSpPr>
              <a:spLocks noChangeArrowheads="1"/>
            </p:cNvSpPr>
            <p:nvPr/>
          </p:nvSpPr>
          <p:spPr bwMode="auto">
            <a:xfrm>
              <a:off x="2298689" y="897050"/>
              <a:ext cx="1250262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圆偏振光</a:t>
              </a:r>
            </a:p>
          </p:txBody>
        </p:sp>
        <p:sp>
          <p:nvSpPr>
            <p:cNvPr id="13346" name="Rectangle 81"/>
            <p:cNvSpPr>
              <a:spLocks noChangeArrowheads="1"/>
            </p:cNvSpPr>
            <p:nvPr/>
          </p:nvSpPr>
          <p:spPr bwMode="auto">
            <a:xfrm>
              <a:off x="1541593" y="1306328"/>
              <a:ext cx="24384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3347" name="组合 149"/>
            <p:cNvGrpSpPr>
              <a:grpSpLocks/>
            </p:cNvGrpSpPr>
            <p:nvPr/>
          </p:nvGrpSpPr>
          <p:grpSpPr bwMode="auto">
            <a:xfrm>
              <a:off x="2057692" y="1382528"/>
              <a:ext cx="1722220" cy="473075"/>
              <a:chOff x="1828464" y="1382528"/>
              <a:chExt cx="1722220" cy="473075"/>
            </a:xfrm>
          </p:grpSpPr>
          <p:sp>
            <p:nvSpPr>
              <p:cNvPr id="13348" name="Line 82"/>
              <p:cNvSpPr>
                <a:spLocks noChangeShapeType="1"/>
              </p:cNvSpPr>
              <p:nvPr/>
            </p:nvSpPr>
            <p:spPr bwMode="auto">
              <a:xfrm>
                <a:off x="1828464" y="1641291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83"/>
              <p:cNvSpPr>
                <a:spLocks noChangeShapeType="1"/>
              </p:cNvSpPr>
              <p:nvPr/>
            </p:nvSpPr>
            <p:spPr bwMode="auto">
              <a:xfrm flipH="1">
                <a:off x="2309569" y="1382528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84"/>
              <p:cNvSpPr>
                <a:spLocks noChangeShapeType="1"/>
              </p:cNvSpPr>
              <p:nvPr/>
            </p:nvSpPr>
            <p:spPr bwMode="auto">
              <a:xfrm>
                <a:off x="2736887" y="1382528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85"/>
              <p:cNvSpPr>
                <a:spLocks noChangeShapeType="1"/>
              </p:cNvSpPr>
              <p:nvPr/>
            </p:nvSpPr>
            <p:spPr bwMode="auto">
              <a:xfrm flipH="1">
                <a:off x="3146275" y="1382528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2071190" y="1588998"/>
                <a:ext cx="111125" cy="1110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2474415" y="1587410"/>
                <a:ext cx="111125" cy="1110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874465" y="1587410"/>
                <a:ext cx="111125" cy="1110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" name="组合 157"/>
          <p:cNvGrpSpPr>
            <a:grpSpLocks/>
          </p:cNvGrpSpPr>
          <p:nvPr/>
        </p:nvGrpSpPr>
        <p:grpSpPr bwMode="auto">
          <a:xfrm>
            <a:off x="3295650" y="5740400"/>
            <a:ext cx="2022475" cy="947738"/>
            <a:chOff x="4004525" y="908403"/>
            <a:chExt cx="2022018" cy="946639"/>
          </a:xfrm>
        </p:grpSpPr>
        <p:sp>
          <p:nvSpPr>
            <p:cNvPr id="13333" name="Rectangle 122"/>
            <p:cNvSpPr>
              <a:spLocks noChangeArrowheads="1"/>
            </p:cNvSpPr>
            <p:nvPr/>
          </p:nvSpPr>
          <p:spPr bwMode="auto">
            <a:xfrm>
              <a:off x="4004525" y="908403"/>
              <a:ext cx="2022018" cy="442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椭圆偏振光</a:t>
              </a:r>
            </a:p>
          </p:txBody>
        </p:sp>
        <p:grpSp>
          <p:nvGrpSpPr>
            <p:cNvPr id="13334" name="组合 159"/>
            <p:cNvGrpSpPr>
              <a:grpSpLocks/>
            </p:cNvGrpSpPr>
            <p:nvPr/>
          </p:nvGrpSpPr>
          <p:grpSpPr bwMode="auto">
            <a:xfrm>
              <a:off x="4139952" y="1381967"/>
              <a:ext cx="1722220" cy="473075"/>
              <a:chOff x="4139952" y="1381967"/>
              <a:chExt cx="1722220" cy="473075"/>
            </a:xfrm>
          </p:grpSpPr>
          <p:sp>
            <p:nvSpPr>
              <p:cNvPr id="13335" name="Line 82"/>
              <p:cNvSpPr>
                <a:spLocks noChangeShapeType="1"/>
              </p:cNvSpPr>
              <p:nvPr/>
            </p:nvSpPr>
            <p:spPr bwMode="auto">
              <a:xfrm>
                <a:off x="4139952" y="1640730"/>
                <a:ext cx="1722220" cy="158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none" w="med" len="sm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Line 83"/>
              <p:cNvSpPr>
                <a:spLocks noChangeShapeType="1"/>
              </p:cNvSpPr>
              <p:nvPr/>
            </p:nvSpPr>
            <p:spPr bwMode="auto">
              <a:xfrm flipH="1">
                <a:off x="4590106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Line 84"/>
              <p:cNvSpPr>
                <a:spLocks noChangeShapeType="1"/>
              </p:cNvSpPr>
              <p:nvPr/>
            </p:nvSpPr>
            <p:spPr bwMode="auto">
              <a:xfrm>
                <a:off x="5004048" y="1381967"/>
                <a:ext cx="996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85"/>
              <p:cNvSpPr>
                <a:spLocks noChangeShapeType="1"/>
              </p:cNvSpPr>
              <p:nvPr/>
            </p:nvSpPr>
            <p:spPr bwMode="auto">
              <a:xfrm flipH="1">
                <a:off x="5397862" y="1381967"/>
                <a:ext cx="4980" cy="473075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4382264" y="1588651"/>
                <a:ext cx="111100" cy="110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4785398" y="1587065"/>
                <a:ext cx="111100" cy="110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5185358" y="1587065"/>
                <a:ext cx="111100" cy="110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342" name="Line 83"/>
              <p:cNvSpPr>
                <a:spLocks noChangeShapeType="1"/>
              </p:cNvSpPr>
              <p:nvPr/>
            </p:nvSpPr>
            <p:spPr bwMode="auto">
              <a:xfrm flipH="1">
                <a:off x="4679751" y="1389633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3" name="Line 83"/>
              <p:cNvSpPr>
                <a:spLocks noChangeShapeType="1"/>
              </p:cNvSpPr>
              <p:nvPr/>
            </p:nvSpPr>
            <p:spPr bwMode="auto">
              <a:xfrm flipH="1">
                <a:off x="5093605" y="138196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4" name="Line 83"/>
              <p:cNvSpPr>
                <a:spLocks noChangeShapeType="1"/>
              </p:cNvSpPr>
              <p:nvPr/>
            </p:nvSpPr>
            <p:spPr bwMode="auto">
              <a:xfrm flipH="1">
                <a:off x="5503124" y="1390327"/>
                <a:ext cx="4980" cy="46355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med" len="sm"/>
                <a:tailEnd type="none" w="med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path" presetSubtype="0" repeatCount="2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069 C -0.0059 -0.04236 -0.05538 -0.07801 -0.11528 -0.07847 C -0.17604 -0.07778 -0.225 -0.04236 -0.22587 0.00046 C -0.22517 0.04467 -0.17552 0.0794 -0.11528 0.0794 C -0.05521 0.0794 -0.00642 0.04421 -0.00573 0.00069 Z " pathEditMode="relative" rAng="16200000" ptsTypes="AAAAA">
                                      <p:cBhvr>
                                        <p:cTn id="8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9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  <p:bldP spid="32" grpId="1" animBg="1"/>
      <p:bldP spid="56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11560" y="2299102"/>
            <a:ext cx="7572428" cy="2786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230813" y="3632200"/>
            <a:ext cx="1452562" cy="4763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F:\TDDOWNLOAD\131719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698500"/>
            <a:ext cx="1500187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4469212" y="2918106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475981" lon="3541708" rev="21206501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TextBox 72"/>
          <p:cNvSpPr txBox="1"/>
          <p:nvPr/>
        </p:nvSpPr>
        <p:spPr>
          <a:xfrm>
            <a:off x="4469212" y="4395150"/>
            <a:ext cx="428628" cy="52322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rPr>
              <a:t>B</a:t>
            </a:r>
            <a:endParaRPr lang="zh-CN" altLang="en-US" sz="28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4229894" y="3656807"/>
            <a:ext cx="190817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79"/>
          <p:cNvGrpSpPr>
            <a:grpSpLocks/>
          </p:cNvGrpSpPr>
          <p:nvPr/>
        </p:nvGrpSpPr>
        <p:grpSpPr bwMode="auto">
          <a:xfrm>
            <a:off x="663575" y="2670175"/>
            <a:ext cx="4519613" cy="2200275"/>
            <a:chOff x="909508" y="4252918"/>
            <a:chExt cx="4519748" cy="219963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86067" y="5213075"/>
              <a:ext cx="2143189" cy="1587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2500298" y="4500570"/>
              <a:ext cx="1428760" cy="14287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isometricOffAxis1Left">
                <a:rot lat="475981" lon="3541708" rev="21206501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  <a:bevelB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881087" y="5209901"/>
              <a:ext cx="1331953" cy="4761"/>
            </a:xfrm>
            <a:prstGeom prst="straightConnector1">
              <a:avLst/>
            </a:prstGeom>
            <a:ln w="76200">
              <a:solidFill>
                <a:srgbClr val="92D05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71"/>
            <p:cNvSpPr txBox="1"/>
            <p:nvPr/>
          </p:nvSpPr>
          <p:spPr>
            <a:xfrm>
              <a:off x="2571736" y="5929330"/>
              <a:ext cx="428628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zh-CN" altLang="en-US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5400000">
              <a:off x="2226703" y="5259892"/>
              <a:ext cx="2015536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2" descr="C:\Users\Administrator\Desktop\图片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9508" y="4310006"/>
              <a:ext cx="1876542" cy="1776413"/>
            </a:xfrm>
            <a:prstGeom prst="rect">
              <a:avLst/>
            </a:prstGeom>
            <a:noFill/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isometricOffAxis1Left">
                <a:rot lat="1075751" lon="3524645" rev="0"/>
              </a:camera>
              <a:lightRig rig="soft" dir="t">
                <a:rot lat="0" lon="0" rev="0"/>
              </a:lightRig>
            </a:scene3d>
            <a:sp3d prstMaterial="translucentPowder">
              <a:bevelT w="203200" h="50800"/>
            </a:sp3d>
          </p:spPr>
        </p:pic>
      </p:grpSp>
      <p:sp>
        <p:nvSpPr>
          <p:cNvPr id="17" name="TextBox 78"/>
          <p:cNvSpPr txBox="1">
            <a:spLocks noChangeArrowheads="1"/>
          </p:cNvSpPr>
          <p:nvPr/>
        </p:nvSpPr>
        <p:spPr bwMode="auto">
          <a:xfrm>
            <a:off x="3254375" y="2489200"/>
            <a:ext cx="1785938" cy="46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光强无变化</a:t>
            </a:r>
          </a:p>
        </p:txBody>
      </p:sp>
      <p:sp>
        <p:nvSpPr>
          <p:cNvPr id="18" name="TextBox 83"/>
          <p:cNvSpPr txBox="1">
            <a:spLocks noChangeArrowheads="1"/>
          </p:cNvSpPr>
          <p:nvPr/>
        </p:nvSpPr>
        <p:spPr bwMode="auto">
          <a:xfrm>
            <a:off x="5897563" y="2489200"/>
            <a:ext cx="1785937" cy="4619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光强有变化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251325" y="3141663"/>
            <a:ext cx="3175" cy="984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6889750" y="3132138"/>
          <a:ext cx="936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132138"/>
                        <a:ext cx="936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6826250" y="4060825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444114" imgH="164957" progId="Equation.DSMT4">
                  <p:embed/>
                </p:oleObj>
              </mc:Choice>
              <mc:Fallback>
                <p:oleObj name="Equation" r:id="rId7" imgW="444114" imgH="1649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060825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88"/>
          <p:cNvSpPr txBox="1">
            <a:spLocks noChangeArrowheads="1"/>
          </p:cNvSpPr>
          <p:nvPr/>
        </p:nvSpPr>
        <p:spPr bwMode="auto">
          <a:xfrm>
            <a:off x="6969125" y="363220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最强</a:t>
            </a:r>
          </a:p>
        </p:txBody>
      </p:sp>
      <p:cxnSp>
        <p:nvCxnSpPr>
          <p:cNvPr id="23" name="直接连接符 22"/>
          <p:cNvCxnSpPr/>
          <p:nvPr/>
        </p:nvCxnSpPr>
        <p:spPr>
          <a:xfrm rot="15600000" flipH="1">
            <a:off x="4606926" y="3257550"/>
            <a:ext cx="1249362" cy="9286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1"/>
          <p:cNvSpPr txBox="1">
            <a:spLocks noChangeArrowheads="1"/>
          </p:cNvSpPr>
          <p:nvPr/>
        </p:nvSpPr>
        <p:spPr bwMode="auto">
          <a:xfrm>
            <a:off x="6969125" y="4489450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最弱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254500" y="3138488"/>
            <a:ext cx="3175" cy="984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直接连接符 25"/>
          <p:cNvCxnSpPr/>
          <p:nvPr/>
        </p:nvCxnSpPr>
        <p:spPr>
          <a:xfrm rot="7440000">
            <a:off x="4221956" y="3675857"/>
            <a:ext cx="190817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弧形 26"/>
          <p:cNvSpPr/>
          <p:nvPr/>
        </p:nvSpPr>
        <p:spPr>
          <a:xfrm>
            <a:off x="5040313" y="3346450"/>
            <a:ext cx="285750" cy="214313"/>
          </a:xfrm>
          <a:prstGeom prst="arc">
            <a:avLst/>
          </a:prstGeom>
          <a:ln w="38100"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5254625" y="2774950"/>
          <a:ext cx="3746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152334" imgH="139639" progId="Equation.DSMT4">
                  <p:embed/>
                </p:oleObj>
              </mc:Choice>
              <mc:Fallback>
                <p:oleObj name="Equation" r:id="rId9" imgW="152334" imgH="13963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774950"/>
                        <a:ext cx="3746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7"/>
          <p:cNvSpPr>
            <a:spLocks noChangeShapeType="1"/>
          </p:cNvSpPr>
          <p:nvPr/>
        </p:nvSpPr>
        <p:spPr bwMode="auto">
          <a:xfrm rot="2100000">
            <a:off x="5195888" y="3268663"/>
            <a:ext cx="3175" cy="792162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5194300" y="3192463"/>
            <a:ext cx="241300" cy="1349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967288" y="3989388"/>
            <a:ext cx="239712" cy="13493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6274054">
            <a:off x="5032375" y="3981450"/>
            <a:ext cx="576263" cy="576263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65" name="TextBox 3"/>
          <p:cNvSpPr txBox="1">
            <a:spLocks noChangeArrowheads="1"/>
          </p:cNvSpPr>
          <p:nvPr/>
        </p:nvSpPr>
        <p:spPr bwMode="auto">
          <a:xfrm>
            <a:off x="8675688" y="6394450"/>
            <a:ext cx="3571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46 L 0.25018 0.0004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226 0.00324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023 L 0.10295 0.00301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9" grpId="1" animBg="1"/>
      <p:bldP spid="19" grpId="2" animBg="1"/>
      <p:bldP spid="22" grpId="0"/>
      <p:bldP spid="24" grpId="0"/>
      <p:bldP spid="25" grpId="0" animBg="1"/>
      <p:bldP spid="25" grpId="1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1"/>
          <p:cNvSpPr>
            <a:spLocks noChangeShapeType="1"/>
          </p:cNvSpPr>
          <p:nvPr/>
        </p:nvSpPr>
        <p:spPr bwMode="auto">
          <a:xfrm flipV="1">
            <a:off x="1331913" y="2401888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rot="16200000" flipV="1">
            <a:off x="1642268" y="2301082"/>
            <a:ext cx="1928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8"/>
          <p:cNvSpPr>
            <a:spLocks noChangeShapeType="1"/>
          </p:cNvSpPr>
          <p:nvPr/>
        </p:nvSpPr>
        <p:spPr bwMode="auto">
          <a:xfrm>
            <a:off x="2051050" y="2405063"/>
            <a:ext cx="1073150" cy="0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Line 58"/>
          <p:cNvSpPr>
            <a:spLocks noChangeShapeType="1"/>
          </p:cNvSpPr>
          <p:nvPr/>
        </p:nvSpPr>
        <p:spPr bwMode="auto">
          <a:xfrm rot="16200000" flipV="1">
            <a:off x="2062163" y="2449512"/>
            <a:ext cx="1092200" cy="3175"/>
          </a:xfrm>
          <a:prstGeom prst="line">
            <a:avLst/>
          </a:prstGeom>
          <a:noFill/>
          <a:ln w="38100">
            <a:solidFill>
              <a:schemeClr val="accent3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圆角矩形 78"/>
          <p:cNvSpPr/>
          <p:nvPr/>
        </p:nvSpPr>
        <p:spPr>
          <a:xfrm>
            <a:off x="957488" y="3844906"/>
            <a:ext cx="5786478" cy="25003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110417" y="4257498"/>
            <a:ext cx="1571636" cy="17145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63509" lon="3227099" rev="0"/>
            </a:camera>
            <a:lightRig rig="threePt" dir="t">
              <a:rot lat="0" lon="0" rev="0"/>
            </a:lightRig>
          </a:scene3d>
          <a:sp3d prstMaterial="clear">
            <a:bevelT w="247650" h="31750" prst="softRound"/>
            <a:bevelB w="6350"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rot="5400000">
            <a:off x="5289550" y="5149850"/>
            <a:ext cx="1214438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rot="15120000">
            <a:off x="5287169" y="5107781"/>
            <a:ext cx="121285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805238" y="5133975"/>
            <a:ext cx="2071687" cy="6350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395288" y="404813"/>
            <a:ext cx="764381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：实际的光源是大量原子发出自然光，包含着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无数多个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振动方向，且</a:t>
            </a: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机会均等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 flipH="1">
            <a:off x="2089150" y="1924050"/>
            <a:ext cx="1035050" cy="9382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4"/>
          <p:cNvSpPr>
            <a:spLocks noChangeShapeType="1"/>
          </p:cNvSpPr>
          <p:nvPr/>
        </p:nvSpPr>
        <p:spPr bwMode="auto">
          <a:xfrm rot="16200000" flipH="1">
            <a:off x="2137568" y="1875632"/>
            <a:ext cx="938213" cy="1035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>
            <a:off x="4538663" y="2128838"/>
            <a:ext cx="30956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67"/>
          <p:cNvSpPr>
            <a:spLocks noChangeShapeType="1"/>
          </p:cNvSpPr>
          <p:nvPr/>
        </p:nvSpPr>
        <p:spPr bwMode="auto">
          <a:xfrm flipH="1" flipV="1">
            <a:off x="4922838" y="1976438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70"/>
          <p:cNvSpPr>
            <a:spLocks noChangeShapeType="1"/>
          </p:cNvSpPr>
          <p:nvPr/>
        </p:nvSpPr>
        <p:spPr bwMode="auto">
          <a:xfrm>
            <a:off x="4527550" y="2614613"/>
            <a:ext cx="3116263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71"/>
          <p:cNvSpPr>
            <a:spLocks noChangeArrowheads="1"/>
          </p:cNvSpPr>
          <p:nvPr/>
        </p:nvSpPr>
        <p:spPr bwMode="auto">
          <a:xfrm>
            <a:off x="5214938" y="2084388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Text Box 74"/>
          <p:cNvSpPr txBox="1">
            <a:spLocks noChangeArrowheads="1"/>
          </p:cNvSpPr>
          <p:nvPr/>
        </p:nvSpPr>
        <p:spPr bwMode="auto">
          <a:xfrm>
            <a:off x="7396433" y="1447620"/>
            <a:ext cx="1143008" cy="4572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n-lt"/>
                <a:ea typeface="+mn-ea"/>
              </a:rPr>
              <a:t>自然光</a:t>
            </a:r>
          </a:p>
        </p:txBody>
      </p:sp>
      <p:sp>
        <p:nvSpPr>
          <p:cNvPr id="26" name="Line 82"/>
          <p:cNvSpPr>
            <a:spLocks noChangeShapeType="1"/>
          </p:cNvSpPr>
          <p:nvPr/>
        </p:nvSpPr>
        <p:spPr bwMode="auto">
          <a:xfrm flipH="1" flipV="1">
            <a:off x="4919663" y="2460625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83"/>
          <p:cNvSpPr>
            <a:spLocks noChangeArrowheads="1"/>
          </p:cNvSpPr>
          <p:nvPr/>
        </p:nvSpPr>
        <p:spPr bwMode="auto">
          <a:xfrm>
            <a:off x="4867275" y="255111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9" name="椭圆 38"/>
          <p:cNvSpPr/>
          <p:nvPr/>
        </p:nvSpPr>
        <p:spPr>
          <a:xfrm>
            <a:off x="1930400" y="1725613"/>
            <a:ext cx="1350963" cy="1350962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2918619" y="2191544"/>
            <a:ext cx="358775" cy="158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39" idx="7"/>
          </p:cNvCxnSpPr>
          <p:nvPr/>
        </p:nvCxnSpPr>
        <p:spPr>
          <a:xfrm flipV="1">
            <a:off x="2628900" y="1924050"/>
            <a:ext cx="454025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58"/>
          <p:cNvGrpSpPr>
            <a:grpSpLocks/>
          </p:cNvGrpSpPr>
          <p:nvPr/>
        </p:nvGrpSpPr>
        <p:grpSpPr bwMode="auto">
          <a:xfrm>
            <a:off x="5613400" y="1976438"/>
            <a:ext cx="1676400" cy="304800"/>
            <a:chOff x="5932393" y="2571744"/>
            <a:chExt cx="1675816" cy="304800"/>
          </a:xfrm>
        </p:grpSpPr>
        <p:sp>
          <p:nvSpPr>
            <p:cNvPr id="15420" name="Line 66"/>
            <p:cNvSpPr>
              <a:spLocks noChangeShapeType="1"/>
            </p:cNvSpPr>
            <p:nvPr/>
          </p:nvSpPr>
          <p:spPr bwMode="auto">
            <a:xfrm flipH="1" flipV="1">
              <a:off x="5932393" y="257174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68"/>
            <p:cNvSpPr>
              <a:spLocks noChangeShapeType="1"/>
            </p:cNvSpPr>
            <p:nvPr/>
          </p:nvSpPr>
          <p:spPr bwMode="auto">
            <a:xfrm flipH="1" flipV="1">
              <a:off x="6589756" y="257174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69"/>
            <p:cNvSpPr>
              <a:spLocks noChangeShapeType="1"/>
            </p:cNvSpPr>
            <p:nvPr/>
          </p:nvSpPr>
          <p:spPr bwMode="auto">
            <a:xfrm flipH="1" flipV="1">
              <a:off x="7226281" y="2571744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Oval 75"/>
            <p:cNvSpPr>
              <a:spLocks noChangeArrowheads="1"/>
            </p:cNvSpPr>
            <p:nvPr/>
          </p:nvSpPr>
          <p:spPr bwMode="auto">
            <a:xfrm>
              <a:off x="6194469" y="2679694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24" name="Oval 81"/>
            <p:cNvSpPr>
              <a:spLocks noChangeArrowheads="1"/>
            </p:cNvSpPr>
            <p:nvPr/>
          </p:nvSpPr>
          <p:spPr bwMode="auto">
            <a:xfrm>
              <a:off x="6843056" y="2679694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25" name="Oval 81"/>
            <p:cNvSpPr>
              <a:spLocks noChangeArrowheads="1"/>
            </p:cNvSpPr>
            <p:nvPr/>
          </p:nvSpPr>
          <p:spPr bwMode="auto">
            <a:xfrm>
              <a:off x="7500259" y="2678807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5" name="组合 59"/>
          <p:cNvGrpSpPr>
            <a:grpSpLocks/>
          </p:cNvGrpSpPr>
          <p:nvPr/>
        </p:nvGrpSpPr>
        <p:grpSpPr bwMode="auto">
          <a:xfrm>
            <a:off x="5226050" y="2460625"/>
            <a:ext cx="2074863" cy="309563"/>
            <a:chOff x="5545181" y="3055932"/>
            <a:chExt cx="2074903" cy="308803"/>
          </a:xfrm>
        </p:grpSpPr>
        <p:sp>
          <p:nvSpPr>
            <p:cNvPr id="15406" name="Line 73"/>
            <p:cNvSpPr>
              <a:spLocks noChangeShapeType="1"/>
            </p:cNvSpPr>
            <p:nvPr/>
          </p:nvSpPr>
          <p:spPr bwMode="auto">
            <a:xfrm flipH="1" flipV="1">
              <a:off x="5923006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Oval 77"/>
            <p:cNvSpPr>
              <a:spLocks noChangeArrowheads="1"/>
            </p:cNvSpPr>
            <p:nvPr/>
          </p:nvSpPr>
          <p:spPr bwMode="auto">
            <a:xfrm>
              <a:off x="5870619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08" name="Line 84"/>
            <p:cNvSpPr>
              <a:spLocks noChangeShapeType="1"/>
            </p:cNvSpPr>
            <p:nvPr/>
          </p:nvSpPr>
          <p:spPr bwMode="auto">
            <a:xfrm flipH="1" flipV="1">
              <a:off x="5597569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Oval 85"/>
            <p:cNvSpPr>
              <a:spLocks noChangeArrowheads="1"/>
            </p:cNvSpPr>
            <p:nvPr/>
          </p:nvSpPr>
          <p:spPr bwMode="auto">
            <a:xfrm>
              <a:off x="5545181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10" name="Line 86"/>
            <p:cNvSpPr>
              <a:spLocks noChangeShapeType="1"/>
            </p:cNvSpPr>
            <p:nvPr/>
          </p:nvSpPr>
          <p:spPr bwMode="auto">
            <a:xfrm flipH="1" flipV="1">
              <a:off x="6246856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Oval 87"/>
            <p:cNvSpPr>
              <a:spLocks noChangeArrowheads="1"/>
            </p:cNvSpPr>
            <p:nvPr/>
          </p:nvSpPr>
          <p:spPr bwMode="auto">
            <a:xfrm>
              <a:off x="6194469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12" name="Line 88"/>
            <p:cNvSpPr>
              <a:spLocks noChangeShapeType="1"/>
            </p:cNvSpPr>
            <p:nvPr/>
          </p:nvSpPr>
          <p:spPr bwMode="auto">
            <a:xfrm flipH="1" flipV="1">
              <a:off x="6589756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3" name="Oval 89"/>
            <p:cNvSpPr>
              <a:spLocks noChangeArrowheads="1"/>
            </p:cNvSpPr>
            <p:nvPr/>
          </p:nvSpPr>
          <p:spPr bwMode="auto">
            <a:xfrm>
              <a:off x="6537369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14" name="Line 90"/>
            <p:cNvSpPr>
              <a:spLocks noChangeShapeType="1"/>
            </p:cNvSpPr>
            <p:nvPr/>
          </p:nvSpPr>
          <p:spPr bwMode="auto">
            <a:xfrm flipH="1" flipV="1">
              <a:off x="6894556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5" name="Oval 91"/>
            <p:cNvSpPr>
              <a:spLocks noChangeArrowheads="1"/>
            </p:cNvSpPr>
            <p:nvPr/>
          </p:nvSpPr>
          <p:spPr bwMode="auto">
            <a:xfrm>
              <a:off x="6842169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16" name="Line 92"/>
            <p:cNvSpPr>
              <a:spLocks noChangeShapeType="1"/>
            </p:cNvSpPr>
            <p:nvPr/>
          </p:nvSpPr>
          <p:spPr bwMode="auto">
            <a:xfrm flipH="1" flipV="1">
              <a:off x="7218406" y="3055932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7" name="Oval 93"/>
            <p:cNvSpPr>
              <a:spLocks noChangeArrowheads="1"/>
            </p:cNvSpPr>
            <p:nvPr/>
          </p:nvSpPr>
          <p:spPr bwMode="auto">
            <a:xfrm>
              <a:off x="7166019" y="3146419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5418" name="Line 92"/>
            <p:cNvSpPr>
              <a:spLocks noChangeShapeType="1"/>
            </p:cNvSpPr>
            <p:nvPr/>
          </p:nvSpPr>
          <p:spPr bwMode="auto">
            <a:xfrm flipH="1" flipV="1">
              <a:off x="7564521" y="3059935"/>
              <a:ext cx="0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Oval 93"/>
            <p:cNvSpPr>
              <a:spLocks noChangeArrowheads="1"/>
            </p:cNvSpPr>
            <p:nvPr/>
          </p:nvSpPr>
          <p:spPr bwMode="auto">
            <a:xfrm>
              <a:off x="7512134" y="3150422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48" name="椭圆 47"/>
          <p:cNvSpPr/>
          <p:nvPr/>
        </p:nvSpPr>
        <p:spPr>
          <a:xfrm>
            <a:off x="3038715" y="4400374"/>
            <a:ext cx="1428760" cy="14287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isometricOffAxis1Left">
              <a:rot lat="736269" lon="3201651" rev="21133640"/>
            </a:camera>
            <a:lightRig rig="threePt" dir="t">
              <a:rot lat="0" lon="0" rev="0"/>
            </a:lightRig>
          </a:scene3d>
          <a:sp3d extrusionH="38100" prstMaterial="clear">
            <a:bevelT w="260350" h="50800"/>
            <a:bevelB h="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>
          <a:xfrm rot="5400000">
            <a:off x="2769394" y="5122069"/>
            <a:ext cx="2016125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752600" y="5113338"/>
            <a:ext cx="1979613" cy="6350"/>
          </a:xfrm>
          <a:prstGeom prst="straightConnector1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C:\Users\Administrator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699" y="4221697"/>
            <a:ext cx="1876542" cy="177641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OffAxis1Left">
              <a:rot lat="1075751" lon="3524645" rev="0"/>
            </a:camera>
            <a:lightRig rig="soft" dir="t">
              <a:rot lat="0" lon="0" rev="0"/>
            </a:lightRig>
          </a:scene3d>
          <a:sp3d prstMaterial="translucentPowder">
            <a:bevelT w="203200" h="50800"/>
          </a:sp3d>
        </p:spPr>
      </p:pic>
      <p:cxnSp>
        <p:nvCxnSpPr>
          <p:cNvPr id="71" name="直接连接符 70"/>
          <p:cNvCxnSpPr/>
          <p:nvPr/>
        </p:nvCxnSpPr>
        <p:spPr>
          <a:xfrm rot="15120000" flipH="1">
            <a:off x="2770981" y="5144294"/>
            <a:ext cx="2016125" cy="1588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824663" y="4659313"/>
            <a:ext cx="1785937" cy="4619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光强无变化</a:t>
            </a:r>
          </a:p>
        </p:txBody>
      </p:sp>
      <p:sp>
        <p:nvSpPr>
          <p:cNvPr id="15396" name="TextBox 76"/>
          <p:cNvSpPr txBox="1">
            <a:spLocks noChangeArrowheads="1"/>
          </p:cNvSpPr>
          <p:nvPr/>
        </p:nvSpPr>
        <p:spPr bwMode="auto">
          <a:xfrm>
            <a:off x="8763000" y="642937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Box 59"/>
          <p:cNvSpPr txBox="1">
            <a:spLocks noChangeArrowheads="1"/>
          </p:cNvSpPr>
          <p:nvPr/>
        </p:nvSpPr>
        <p:spPr bwMode="auto">
          <a:xfrm>
            <a:off x="395288" y="3271838"/>
            <a:ext cx="850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自然光可分解为两个垂直的、振幅相等的独立光振动</a:t>
            </a:r>
          </a:p>
        </p:txBody>
      </p:sp>
      <p:sp>
        <p:nvSpPr>
          <p:cNvPr id="55" name="弧形 54"/>
          <p:cNvSpPr/>
          <p:nvPr/>
        </p:nvSpPr>
        <p:spPr>
          <a:xfrm rot="809256">
            <a:off x="3636963" y="4291013"/>
            <a:ext cx="576262" cy="576262"/>
          </a:xfrm>
          <a:prstGeom prst="arc">
            <a:avLst>
              <a:gd name="adj1" fmla="val 14948840"/>
              <a:gd name="adj2" fmla="val 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55"/>
          <p:cNvGrpSpPr>
            <a:grpSpLocks/>
          </p:cNvGrpSpPr>
          <p:nvPr/>
        </p:nvGrpSpPr>
        <p:grpSpPr bwMode="auto">
          <a:xfrm>
            <a:off x="3109913" y="5718175"/>
            <a:ext cx="1000125" cy="474663"/>
            <a:chOff x="1000100" y="1772278"/>
            <a:chExt cx="1000132" cy="475313"/>
          </a:xfrm>
        </p:grpSpPr>
        <p:sp>
          <p:nvSpPr>
            <p:cNvPr id="57" name="TextBox 56"/>
            <p:cNvSpPr txBox="1"/>
            <p:nvPr/>
          </p:nvSpPr>
          <p:spPr>
            <a:xfrm>
              <a:off x="1000100" y="1785926"/>
              <a:ext cx="428628" cy="46166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0100" y="1772278"/>
              <a:ext cx="1000132" cy="46166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utoUpdateAnimBg="0"/>
      <p:bldP spid="8" grpId="0" animBg="1"/>
      <p:bldP spid="8" grpId="1" animBg="1"/>
      <p:bldP spid="9" grpId="0" animBg="1"/>
      <p:bldP spid="9" grpId="1" animBg="1"/>
      <p:bldP spid="14" grpId="0" animBg="1"/>
      <p:bldP spid="16" grpId="0" animBg="1"/>
      <p:bldP spid="19" grpId="0" animBg="1"/>
      <p:bldP spid="20" grpId="0" animBg="1"/>
      <p:bldP spid="26" grpId="0" animBg="1"/>
      <p:bldP spid="27" grpId="0" animBg="1"/>
      <p:bldP spid="39" grpId="0" animBg="1"/>
      <p:bldP spid="76" grpId="0" animBg="1"/>
      <p:bldP spid="7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829</Words>
  <Application>Microsoft Office PowerPoint</Application>
  <PresentationFormat>全屏显示(4:3)</PresentationFormat>
  <Paragraphs>189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3" baseType="lpstr">
      <vt:lpstr>Arial</vt:lpstr>
      <vt:lpstr>宋体</vt:lpstr>
      <vt:lpstr>Calibri</vt:lpstr>
      <vt:lpstr>隶书</vt:lpstr>
      <vt:lpstr>Times New Roman</vt:lpstr>
      <vt:lpstr>黑体</vt:lpstr>
      <vt:lpstr>Wingdings</vt:lpstr>
      <vt:lpstr>华文楷体</vt:lpstr>
      <vt:lpstr>Symbol</vt:lpstr>
      <vt:lpstr>楷体_GB2312</vt:lpstr>
      <vt:lpstr>华文琥珀</vt:lpstr>
      <vt:lpstr>Office 主题</vt:lpstr>
      <vt:lpstr>Equation</vt:lpstr>
      <vt:lpstr>Microsoft 公式 3.0</vt:lpstr>
      <vt:lpstr>Microsoft Equation 3.0</vt:lpstr>
      <vt:lpstr>公式</vt:lpstr>
      <vt:lpstr>MathType 6.0 Equation</vt:lpstr>
      <vt:lpstr>位图图像</vt:lpstr>
      <vt:lpstr>Clip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323</cp:revision>
  <cp:lastPrinted>2020-12-07T10:44:10Z</cp:lastPrinted>
  <dcterms:modified xsi:type="dcterms:W3CDTF">2022-11-16T03:27:30Z</dcterms:modified>
</cp:coreProperties>
</file>