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31" r:id="rId2"/>
    <p:sldId id="333" r:id="rId3"/>
    <p:sldId id="334" r:id="rId4"/>
    <p:sldId id="332" r:id="rId5"/>
    <p:sldId id="279" r:id="rId6"/>
    <p:sldId id="280" r:id="rId7"/>
    <p:sldId id="315" r:id="rId8"/>
    <p:sldId id="281" r:id="rId9"/>
    <p:sldId id="282" r:id="rId10"/>
    <p:sldId id="283" r:id="rId11"/>
    <p:sldId id="284" r:id="rId12"/>
    <p:sldId id="285" r:id="rId13"/>
    <p:sldId id="286" r:id="rId14"/>
    <p:sldId id="326" r:id="rId15"/>
    <p:sldId id="287" r:id="rId16"/>
    <p:sldId id="327" r:id="rId17"/>
    <p:sldId id="288" r:id="rId18"/>
    <p:sldId id="289" r:id="rId19"/>
    <p:sldId id="290" r:id="rId20"/>
    <p:sldId id="322" r:id="rId21"/>
    <p:sldId id="291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1" r:id="rId30"/>
    <p:sldId id="312" r:id="rId31"/>
    <p:sldId id="296" r:id="rId32"/>
    <p:sldId id="297" r:id="rId33"/>
    <p:sldId id="310" r:id="rId34"/>
    <p:sldId id="301" r:id="rId35"/>
    <p:sldId id="302" r:id="rId36"/>
    <p:sldId id="314" r:id="rId37"/>
    <p:sldId id="321" r:id="rId38"/>
    <p:sldId id="335" r:id="rId39"/>
    <p:sldId id="336" r:id="rId40"/>
  </p:sldIdLst>
  <p:sldSz cx="9144000" cy="6858000" type="screen4x3"/>
  <p:notesSz cx="10018713" cy="6888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>
          <p15:clr>
            <a:srgbClr val="A4A3A4"/>
          </p15:clr>
        </p15:guide>
        <p15:guide id="2" pos="3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21DFA"/>
    <a:srgbClr val="0000CC"/>
    <a:srgbClr val="9900FF"/>
    <a:srgbClr val="42006E"/>
    <a:srgbClr val="008000"/>
    <a:srgbClr val="0033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124" autoAdjust="0"/>
  </p:normalViewPr>
  <p:slideViewPr>
    <p:cSldViewPr>
      <p:cViewPr varScale="1">
        <p:scale>
          <a:sx n="79" d="100"/>
          <a:sy n="79" d="100"/>
        </p:scale>
        <p:origin x="80" y="4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562" y="-96"/>
      </p:cViewPr>
      <p:guideLst>
        <p:guide orient="horz" pos="2170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e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emf"/><Relationship Id="rId9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png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e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png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e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3.wmf"/><Relationship Id="rId7" Type="http://schemas.openxmlformats.org/officeDocument/2006/relationships/image" Target="../media/image106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82.png"/><Relationship Id="rId5" Type="http://schemas.openxmlformats.org/officeDocument/2006/relationships/image" Target="../media/image105.wmf"/><Relationship Id="rId4" Type="http://schemas.openxmlformats.org/officeDocument/2006/relationships/image" Target="../media/image10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3" Type="http://schemas.openxmlformats.org/officeDocument/2006/relationships/image" Target="../media/image125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1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40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9.wmf"/><Relationship Id="rId17" Type="http://schemas.openxmlformats.org/officeDocument/2006/relationships/image" Target="../media/image144.wmf"/><Relationship Id="rId2" Type="http://schemas.openxmlformats.org/officeDocument/2006/relationships/image" Target="../media/image124.wmf"/><Relationship Id="rId16" Type="http://schemas.openxmlformats.org/officeDocument/2006/relationships/image" Target="../media/image143.wmf"/><Relationship Id="rId1" Type="http://schemas.openxmlformats.org/officeDocument/2006/relationships/image" Target="../media/image137.wmf"/><Relationship Id="rId6" Type="http://schemas.openxmlformats.org/officeDocument/2006/relationships/image" Target="../media/image126.wmf"/><Relationship Id="rId11" Type="http://schemas.openxmlformats.org/officeDocument/2006/relationships/image" Target="../media/image138.wmf"/><Relationship Id="rId5" Type="http://schemas.openxmlformats.org/officeDocument/2006/relationships/image" Target="../media/image121.wmf"/><Relationship Id="rId15" Type="http://schemas.openxmlformats.org/officeDocument/2006/relationships/image" Target="../media/image142.wmf"/><Relationship Id="rId10" Type="http://schemas.openxmlformats.org/officeDocument/2006/relationships/image" Target="../media/image135.wmf"/><Relationship Id="rId4" Type="http://schemas.openxmlformats.org/officeDocument/2006/relationships/image" Target="../media/image125.wmf"/><Relationship Id="rId9" Type="http://schemas.openxmlformats.org/officeDocument/2006/relationships/image" Target="../media/image134.wmf"/><Relationship Id="rId14" Type="http://schemas.openxmlformats.org/officeDocument/2006/relationships/image" Target="../media/image14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Relationship Id="rId14" Type="http://schemas.openxmlformats.org/officeDocument/2006/relationships/image" Target="../media/image17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9.wmf"/><Relationship Id="rId5" Type="http://schemas.openxmlformats.org/officeDocument/2006/relationships/image" Target="../media/image168.wmf"/><Relationship Id="rId10" Type="http://schemas.openxmlformats.org/officeDocument/2006/relationships/image" Target="../media/image178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64.wmf"/><Relationship Id="rId7" Type="http://schemas.openxmlformats.org/officeDocument/2006/relationships/image" Target="../media/image184.wmf"/><Relationship Id="rId2" Type="http://schemas.openxmlformats.org/officeDocument/2006/relationships/image" Target="../media/image167.wmf"/><Relationship Id="rId1" Type="http://schemas.openxmlformats.org/officeDocument/2006/relationships/image" Target="../media/image180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10" Type="http://schemas.openxmlformats.org/officeDocument/2006/relationships/image" Target="../media/image187.wmf"/><Relationship Id="rId4" Type="http://schemas.openxmlformats.org/officeDocument/2006/relationships/image" Target="../media/image181.wmf"/><Relationship Id="rId9" Type="http://schemas.openxmlformats.org/officeDocument/2006/relationships/image" Target="../media/image186.png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7" Type="http://schemas.openxmlformats.org/officeDocument/2006/relationships/image" Target="../media/image189.png"/><Relationship Id="rId2" Type="http://schemas.openxmlformats.org/officeDocument/2006/relationships/image" Target="../media/image182.wmf"/><Relationship Id="rId1" Type="http://schemas.openxmlformats.org/officeDocument/2006/relationships/image" Target="../media/image167.wmf"/><Relationship Id="rId6" Type="http://schemas.openxmlformats.org/officeDocument/2006/relationships/image" Target="../media/image183.wmf"/><Relationship Id="rId5" Type="http://schemas.openxmlformats.org/officeDocument/2006/relationships/image" Target="../media/image164.wmf"/><Relationship Id="rId4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7" Type="http://schemas.openxmlformats.org/officeDocument/2006/relationships/image" Target="../media/image202.w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image" Target="../media/image215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12" Type="http://schemas.openxmlformats.org/officeDocument/2006/relationships/image" Target="../media/image214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11" Type="http://schemas.openxmlformats.org/officeDocument/2006/relationships/image" Target="../media/image213.wmf"/><Relationship Id="rId5" Type="http://schemas.openxmlformats.org/officeDocument/2006/relationships/image" Target="../media/image207.wmf"/><Relationship Id="rId15" Type="http://schemas.openxmlformats.org/officeDocument/2006/relationships/image" Target="../media/image217.wmf"/><Relationship Id="rId10" Type="http://schemas.openxmlformats.org/officeDocument/2006/relationships/image" Target="../media/image212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Relationship Id="rId14" Type="http://schemas.openxmlformats.org/officeDocument/2006/relationships/image" Target="../media/image2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5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png"/><Relationship Id="rId10" Type="http://schemas.openxmlformats.org/officeDocument/2006/relationships/image" Target="../media/image35.wmf"/><Relationship Id="rId4" Type="http://schemas.openxmlformats.org/officeDocument/2006/relationships/image" Target="../media/image29.e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B7A0DCE-D4FB-491C-BA86-5ADFCD61E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93584A-EB82-4388-A95D-7601B44021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1812" cy="346075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r">
              <a:defRPr sz="1200"/>
            </a:lvl1pPr>
          </a:lstStyle>
          <a:p>
            <a:pPr>
              <a:defRPr/>
            </a:pPr>
            <a:fld id="{7A8602F8-232C-4B01-BE02-78A571296C8E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E1AE51-00BC-4142-B9D8-7F1F263E8B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2720" tIns="46360" rIns="92720" bIns="4636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78D849-88CF-43FD-8BA8-D95D2C855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1812" cy="346075"/>
          </a:xfrm>
          <a:prstGeom prst="rect">
            <a:avLst/>
          </a:prstGeom>
        </p:spPr>
        <p:txBody>
          <a:bodyPr vert="horz" lIns="92720" tIns="46360" rIns="92720" bIns="46360" rtlCol="0" anchor="b"/>
          <a:lstStyle>
            <a:lvl1pPr algn="r">
              <a:defRPr sz="1200"/>
            </a:lvl1pPr>
          </a:lstStyle>
          <a:p>
            <a:pPr>
              <a:defRPr/>
            </a:pPr>
            <a:fld id="{7E9A62B0-CBBA-4030-8FBB-B1C1BA8E1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02DB8FB-1C73-448C-930D-E6FA30880E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225" cy="344488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02377A-9C3D-44C8-BD8A-497A442526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1812" cy="344488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14F20C-831B-4B86-9C77-BA53CBFC1B26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664445D-A8C9-4A30-BDD4-864EBA4859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5938"/>
            <a:ext cx="3446463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20" tIns="46360" rIns="92720" bIns="4636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B1A1D0B-8425-42EA-B819-4FA221647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5287" cy="3100387"/>
          </a:xfrm>
          <a:prstGeom prst="rect">
            <a:avLst/>
          </a:prstGeom>
        </p:spPr>
        <p:txBody>
          <a:bodyPr vert="horz" lIns="92720" tIns="46360" rIns="92720" bIns="4636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7665E-C671-4957-AD28-59603347D3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0225" cy="344487"/>
          </a:xfrm>
          <a:prstGeom prst="rect">
            <a:avLst/>
          </a:prstGeom>
        </p:spPr>
        <p:txBody>
          <a:bodyPr vert="horz" lIns="92720" tIns="46360" rIns="92720" bIns="4636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F97F9-798A-462B-8276-F7E9C495D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1812" cy="344487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FA432F-AF5E-4AB6-BC9E-FF0A629049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697D835-027F-4B20-9C31-DE87025B56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55CE5F2E-F17A-440D-B52C-500E35B315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106F7D20-4640-4300-BB3A-410BA388E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2475" indent="-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88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242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859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431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03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575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147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22620F-A81D-4334-B80C-A7D00FEB20E7}" type="slidenum">
              <a:rPr lang="zh-CN" altLang="en-US" smtClean="0">
                <a:latin typeface="Calibri" panose="020F0502020204030204" pitchFamily="34" charset="0"/>
              </a:rPr>
              <a:pPr/>
              <a:t>22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2ABE228F-F313-4E16-91B3-9A8FF4D842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755B788C-16F7-4EDC-9388-F66F6AB699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2BD83B37-5423-45FA-95F0-AE275E565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2475" indent="-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88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242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859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431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03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575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147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ECA006-C2D9-493E-8DC3-1828E32D41A0}" type="slidenum">
              <a:rPr lang="zh-CN" altLang="en-US" smtClean="0">
                <a:latin typeface="Calibri" panose="020F0502020204030204" pitchFamily="34" charset="0"/>
              </a:rPr>
              <a:pPr/>
              <a:t>23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3AC0878-D30D-4F12-B734-20634828C7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C185FD1E-4A59-49BF-9330-A51EF7368A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9F5AE03A-3A5B-4DF2-B297-6A46B15AF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2475" indent="-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88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242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859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431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03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575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147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CDD3A1-4400-4582-98E4-563997DC74D9}" type="slidenum">
              <a:rPr lang="zh-CN" altLang="en-US" smtClean="0">
                <a:latin typeface="Calibri" panose="020F0502020204030204" pitchFamily="34" charset="0"/>
              </a:rPr>
              <a:pPr/>
              <a:t>26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44532-798E-43BB-97CA-7BD89F8F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26EBB-63B1-4F64-B4EB-BA1C4C503791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1159-6695-4DB4-AD87-899EEA99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9C033-6FDB-4A66-9253-0F18721E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155C-1134-49D2-8628-DD951482B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61853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CEC6B-61B7-43AD-8B62-018CEA7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70C2E-C99E-49F4-8A6B-DDDB7ECE6E91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11D0C-EAEE-4139-8BA4-3B7197EE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40EDB-2DAA-4D00-B91C-146C32ED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EC452-550A-4A2F-B266-24B9C9DBF0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64778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F6952-C488-4DAB-BEC3-7A2A6FA2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A8C5E-175A-45A5-A295-3E4FC5251EBE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75205-A85A-434D-8CD2-CCCCE55C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E33D4-AC28-479A-BD78-15C423F0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F72C4-B5D2-415C-A081-2A1D8012D5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38838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AD714-C4C1-4C62-A481-3AE93626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53003-D0FC-4CBD-BF54-18DB3EEB850D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9F8EA-B2D6-4633-AF88-6EDE32B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B236F-1F76-4DBD-A84F-03276372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7A40B-D224-43B1-B685-279B8AE79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5352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FEE5F-3487-4BFF-86AF-D92917B6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6E790-FC59-4B97-99CC-D21163B962C7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3B760-2215-4C7D-81EE-26CEB71B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303C7-3D54-4DE5-994F-F22707B8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DBE9E-03DC-42D2-80E2-BC1C031FF3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39926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0226DC-FFAC-43DE-BCC6-1349CCCB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21741-4C3F-43F8-A7D9-3ED1383FF6C5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95DC813-76A6-4499-809C-B57D489C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C611F5A-6339-4823-BD74-0E944CD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43080-1D37-4E13-8A90-A8BD8192D3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97212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2C927DF-77F2-4927-BE42-59EB7C21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C1874-71B3-4509-9A41-10D7F505EF9A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BE0CCD1-F7CD-4B11-BD1D-3CE18205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EE0E575-F8D9-44DF-8F98-E5EABD33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D2D99-DC47-4D85-AE40-47E40CC109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49390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09B51DC-649E-4391-BB13-75510501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080B0-9744-4BD8-9F7B-DB24014D77D6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024C5B3-4EAD-4B00-A53A-CD9DAAB0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76F7BE8-2FC2-423F-B65E-0973C507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60AB1-A744-4C74-BFFC-3C13560CBC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50400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EAA05D0-9338-4853-90A8-46684EAA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F8B74-25AC-4F28-B34D-1F3DF19D5267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D078EFB-0636-4E18-AD74-BB790167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964023-1596-43A4-8FC0-7A26797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F545D-F4DF-45F9-8760-EE30A6ADA9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18786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778DDC4-2F09-4D1B-9605-BEDCA0D2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1D2F9-7FA8-4D50-B221-556E9E9AF817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3D21115-F28A-470D-A27E-8279CD25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CC4BF60-CAB1-4267-9B1F-F31E62FE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950F-2087-4E5C-BAB9-7411858686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9233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0DFEF1B-BF02-46C9-94CA-CC9DDFAD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43734-7E6C-4564-AF1F-7B6DB8A3084A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CF5FB8-82E1-404E-86D8-35EDF400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F03CFF4-BCE8-483C-B6CE-5A54F7B6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AA313-83CD-4C59-9285-6AA976387E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9537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47E1D80-627B-4D6F-A778-794CF882FE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A18A25E4-DE94-43CC-A689-C7BA79EE8B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4553F-CFE0-4085-8A33-F7156BB45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737EB-7E0E-4ED7-AB98-803A3A57CF7B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8A88D-2FF7-44F0-B00A-956BF28F4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8D86E-63A6-4BC3-809D-655A6C9B3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BB7625-18DD-482E-9A62-352439AF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56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53.wmf"/><Relationship Id="rId10" Type="http://schemas.openxmlformats.org/officeDocument/2006/relationships/image" Target="../media/image51.emf"/><Relationship Id="rId19" Type="http://schemas.openxmlformats.org/officeDocument/2006/relationships/image" Target="../media/image55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0.wmf"/><Relationship Id="rId4" Type="http://schemas.openxmlformats.org/officeDocument/2006/relationships/image" Target="../media/image57.png"/><Relationship Id="rId9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9.e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2.png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image" Target="../media/image100.png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04.e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1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2.wmf"/><Relationship Id="rId5" Type="http://schemas.openxmlformats.org/officeDocument/2006/relationships/image" Target="../media/image116.jpeg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06.bin"/><Relationship Id="rId4" Type="http://schemas.openxmlformats.org/officeDocument/2006/relationships/image" Target="../media/image115.jpeg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0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9.bin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6.gif"/><Relationship Id="rId4" Type="http://schemas.openxmlformats.org/officeDocument/2006/relationships/image" Target="../media/image120.wmf"/><Relationship Id="rId9" Type="http://schemas.openxmlformats.org/officeDocument/2006/relationships/image" Target="../media/image122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30.wmf"/><Relationship Id="rId34" Type="http://schemas.openxmlformats.org/officeDocument/2006/relationships/image" Target="../media/image118.jpeg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3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image" Target="../media/image134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122.bin"/><Relationship Id="rId32" Type="http://schemas.openxmlformats.org/officeDocument/2006/relationships/image" Target="../media/image6.gif"/><Relationship Id="rId5" Type="http://schemas.openxmlformats.org/officeDocument/2006/relationships/image" Target="../media/image123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28" Type="http://schemas.openxmlformats.org/officeDocument/2006/relationships/oleObject" Target="../embeddings/oleObject124.bin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129.wmf"/><Relationship Id="rId31" Type="http://schemas.openxmlformats.org/officeDocument/2006/relationships/image" Target="../media/image135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133.wmf"/><Relationship Id="rId30" Type="http://schemas.openxmlformats.org/officeDocument/2006/relationships/oleObject" Target="../embeddings/oleObject125.bin"/><Relationship Id="rId35" Type="http://schemas.openxmlformats.org/officeDocument/2006/relationships/image" Target="../media/image136.jpeg"/><Relationship Id="rId8" Type="http://schemas.openxmlformats.org/officeDocument/2006/relationships/oleObject" Target="../embeddings/oleObject114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28.wmf"/><Relationship Id="rId26" Type="http://schemas.openxmlformats.org/officeDocument/2006/relationships/image" Target="../media/image139.wmf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143.w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38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wmf"/><Relationship Id="rId20" Type="http://schemas.openxmlformats.org/officeDocument/2006/relationships/image" Target="../media/image134.wmf"/><Relationship Id="rId29" Type="http://schemas.openxmlformats.org/officeDocument/2006/relationships/oleObject" Target="../embeddings/oleObject14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8.wmf"/><Relationship Id="rId32" Type="http://schemas.openxmlformats.org/officeDocument/2006/relationships/image" Target="../media/image142.wmf"/><Relationship Id="rId37" Type="http://schemas.openxmlformats.org/officeDocument/2006/relationships/image" Target="../media/image6.gi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40.wmf"/><Relationship Id="rId36" Type="http://schemas.openxmlformats.org/officeDocument/2006/relationships/image" Target="../media/image144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6.wmf"/><Relationship Id="rId22" Type="http://schemas.openxmlformats.org/officeDocument/2006/relationships/image" Target="../media/image135.w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41.wmf"/><Relationship Id="rId35" Type="http://schemas.openxmlformats.org/officeDocument/2006/relationships/oleObject" Target="../embeddings/oleObject143.bin"/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3.jpeg"/><Relationship Id="rId3" Type="http://schemas.openxmlformats.org/officeDocument/2006/relationships/image" Target="../media/image151.jpeg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8.wmf"/><Relationship Id="rId17" Type="http://schemas.openxmlformats.org/officeDocument/2006/relationships/image" Target="../media/image11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7.wmf"/><Relationship Id="rId19" Type="http://schemas.openxmlformats.org/officeDocument/2006/relationships/image" Target="../media/image154.jpeg"/><Relationship Id="rId4" Type="http://schemas.openxmlformats.org/officeDocument/2006/relationships/image" Target="../media/image152.jpeg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5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oleObject" Target="../embeddings/oleObject5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jpeg"/><Relationship Id="rId4" Type="http://schemas.openxmlformats.org/officeDocument/2006/relationships/image" Target="../media/image7.wmf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1.wmf"/><Relationship Id="rId26" Type="http://schemas.openxmlformats.org/officeDocument/2006/relationships/image" Target="../media/image175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76.wmf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9.wmf"/><Relationship Id="rId22" Type="http://schemas.openxmlformats.org/officeDocument/2006/relationships/image" Target="../media/image173.w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7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79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69.wmf"/><Relationship Id="rId22" Type="http://schemas.openxmlformats.org/officeDocument/2006/relationships/image" Target="../media/image17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202.bin"/><Relationship Id="rId25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pn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99.bin"/><Relationship Id="rId24" Type="http://schemas.openxmlformats.org/officeDocument/2006/relationships/oleObject" Target="../embeddings/oleObject207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6.bin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83.wmf"/><Relationship Id="rId22" Type="http://schemas.openxmlformats.org/officeDocument/2006/relationships/oleObject" Target="../embeddings/oleObject20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13.bin"/><Relationship Id="rId18" Type="http://schemas.openxmlformats.org/officeDocument/2006/relationships/oleObject" Target="../embeddings/oleObject216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png"/><Relationship Id="rId20" Type="http://schemas.openxmlformats.org/officeDocument/2006/relationships/oleObject" Target="../embeddings/oleObject218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18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199.emf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01.w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7.wmf"/><Relationship Id="rId18" Type="http://schemas.openxmlformats.org/officeDocument/2006/relationships/oleObject" Target="../embeddings/oleObject233.bin"/><Relationship Id="rId26" Type="http://schemas.openxmlformats.org/officeDocument/2006/relationships/oleObject" Target="../embeddings/oleObject237.bin"/><Relationship Id="rId3" Type="http://schemas.openxmlformats.org/officeDocument/2006/relationships/image" Target="../media/image218.png"/><Relationship Id="rId21" Type="http://schemas.openxmlformats.org/officeDocument/2006/relationships/image" Target="../media/image211.wmf"/><Relationship Id="rId34" Type="http://schemas.openxmlformats.org/officeDocument/2006/relationships/image" Target="../media/image219.png"/><Relationship Id="rId7" Type="http://schemas.openxmlformats.org/officeDocument/2006/relationships/image" Target="../media/image204.wmf"/><Relationship Id="rId12" Type="http://schemas.openxmlformats.org/officeDocument/2006/relationships/oleObject" Target="../embeddings/oleObject230.bin"/><Relationship Id="rId17" Type="http://schemas.openxmlformats.org/officeDocument/2006/relationships/image" Target="../media/image209.wmf"/><Relationship Id="rId25" Type="http://schemas.openxmlformats.org/officeDocument/2006/relationships/image" Target="../media/image213.wmf"/><Relationship Id="rId33" Type="http://schemas.openxmlformats.org/officeDocument/2006/relationships/image" Target="../media/image2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2.bin"/><Relationship Id="rId20" Type="http://schemas.openxmlformats.org/officeDocument/2006/relationships/oleObject" Target="../embeddings/oleObject234.bin"/><Relationship Id="rId29" Type="http://schemas.openxmlformats.org/officeDocument/2006/relationships/image" Target="../media/image215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06.wmf"/><Relationship Id="rId24" Type="http://schemas.openxmlformats.org/officeDocument/2006/relationships/oleObject" Target="../embeddings/oleObject236.bin"/><Relationship Id="rId32" Type="http://schemas.openxmlformats.org/officeDocument/2006/relationships/oleObject" Target="../embeddings/oleObject240.bin"/><Relationship Id="rId5" Type="http://schemas.openxmlformats.org/officeDocument/2006/relationships/image" Target="../media/image203.wmf"/><Relationship Id="rId15" Type="http://schemas.openxmlformats.org/officeDocument/2006/relationships/image" Target="../media/image208.wmf"/><Relationship Id="rId23" Type="http://schemas.openxmlformats.org/officeDocument/2006/relationships/image" Target="../media/image212.wmf"/><Relationship Id="rId28" Type="http://schemas.openxmlformats.org/officeDocument/2006/relationships/oleObject" Target="../embeddings/oleObject238.bin"/><Relationship Id="rId10" Type="http://schemas.openxmlformats.org/officeDocument/2006/relationships/oleObject" Target="../embeddings/oleObject229.bin"/><Relationship Id="rId19" Type="http://schemas.openxmlformats.org/officeDocument/2006/relationships/image" Target="../media/image210.wmf"/><Relationship Id="rId31" Type="http://schemas.openxmlformats.org/officeDocument/2006/relationships/image" Target="../media/image216.wmf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05.wmf"/><Relationship Id="rId14" Type="http://schemas.openxmlformats.org/officeDocument/2006/relationships/oleObject" Target="../embeddings/oleObject231.bin"/><Relationship Id="rId22" Type="http://schemas.openxmlformats.org/officeDocument/2006/relationships/oleObject" Target="../embeddings/oleObject235.bin"/><Relationship Id="rId27" Type="http://schemas.openxmlformats.org/officeDocument/2006/relationships/image" Target="../media/image214.wmf"/><Relationship Id="rId30" Type="http://schemas.openxmlformats.org/officeDocument/2006/relationships/oleObject" Target="../embeddings/oleObject239.bin"/><Relationship Id="rId8" Type="http://schemas.openxmlformats.org/officeDocument/2006/relationships/oleObject" Target="../embeddings/oleObject22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png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>
            <a:extLst>
              <a:ext uri="{FF2B5EF4-FFF2-40B4-BE49-F238E27FC236}">
                <a16:creationId xmlns:a16="http://schemas.microsoft.com/office/drawing/2014/main" id="{59F2F2E7-536C-40E3-A345-6465FBB5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215900"/>
            <a:ext cx="284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/>
              <a:t>上节内容回顾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FC87848-C415-46E1-9C42-766ED320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969963"/>
            <a:ext cx="2665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121DFA"/>
                </a:solidFill>
                <a:cs typeface="Times New Roman" panose="02020603050405020304" pitchFamily="18" charset="0"/>
              </a:rPr>
              <a:t>  光的偏振</a:t>
            </a:r>
          </a:p>
        </p:txBody>
      </p:sp>
      <p:sp>
        <p:nvSpPr>
          <p:cNvPr id="81" name="Text Box 12">
            <a:extLst>
              <a:ext uri="{FF2B5EF4-FFF2-40B4-BE49-F238E27FC236}">
                <a16:creationId xmlns:a16="http://schemas.microsoft.com/office/drawing/2014/main" id="{69B6201C-F71C-40C3-83F2-F7822493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547813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偏振光</a:t>
            </a:r>
          </a:p>
        </p:txBody>
      </p:sp>
      <p:sp>
        <p:nvSpPr>
          <p:cNvPr id="82" name="AutoShape 4">
            <a:extLst>
              <a:ext uri="{FF2B5EF4-FFF2-40B4-BE49-F238E27FC236}">
                <a16:creationId xmlns:a16="http://schemas.microsoft.com/office/drawing/2014/main" id="{0D098302-E114-4B70-86DB-F82118EBB482}"/>
              </a:ext>
            </a:extLst>
          </p:cNvPr>
          <p:cNvSpPr>
            <a:spLocks/>
          </p:cNvSpPr>
          <p:nvPr/>
        </p:nvSpPr>
        <p:spPr bwMode="auto">
          <a:xfrm>
            <a:off x="3492500" y="1300163"/>
            <a:ext cx="357188" cy="1136650"/>
          </a:xfrm>
          <a:prstGeom prst="leftBrace">
            <a:avLst>
              <a:gd name="adj1" fmla="val 3883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30C4254F-A788-4E2B-8743-63429254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125538"/>
            <a:ext cx="33496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完全偏振（线偏振）</a:t>
            </a:r>
            <a:endParaRPr kumimoji="1" lang="en-US" altLang="zh-CN" sz="2800" b="1" dirty="0"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部分偏振 </a:t>
            </a:r>
            <a:br>
              <a:rPr kumimoji="1" lang="zh-CN" altLang="en-US" sz="2800" b="1" dirty="0">
                <a:latin typeface="+mn-ea"/>
                <a:ea typeface="+mn-ea"/>
              </a:rPr>
            </a:br>
            <a:r>
              <a:rPr kumimoji="1" lang="zh-CN" altLang="en-US" sz="2800" b="1" dirty="0">
                <a:latin typeface="+mn-ea"/>
                <a:ea typeface="+mn-ea"/>
              </a:rPr>
              <a:t>椭圆（圆）偏振</a:t>
            </a:r>
          </a:p>
        </p:txBody>
      </p:sp>
      <p:sp>
        <p:nvSpPr>
          <p:cNvPr id="84" name="矩形 32">
            <a:extLst>
              <a:ext uri="{FF2B5EF4-FFF2-40B4-BE49-F238E27FC236}">
                <a16:creationId xmlns:a16="http://schemas.microsoft.com/office/drawing/2014/main" id="{C63405B5-7C06-4181-A6E2-F76470C4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8" y="1965325"/>
            <a:ext cx="290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光的偏振态</a:t>
            </a:r>
            <a:endParaRPr lang="en-US" altLang="zh-CN" sz="2800" b="1">
              <a:solidFill>
                <a:srgbClr val="121DF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4">
            <a:extLst>
              <a:ext uri="{FF2B5EF4-FFF2-40B4-BE49-F238E27FC236}">
                <a16:creationId xmlns:a16="http://schemas.microsoft.com/office/drawing/2014/main" id="{0DBDCE2E-182C-446C-8183-05FD58AA0518}"/>
              </a:ext>
            </a:extLst>
          </p:cNvPr>
          <p:cNvSpPr>
            <a:spLocks/>
          </p:cNvSpPr>
          <p:nvPr/>
        </p:nvSpPr>
        <p:spPr bwMode="auto">
          <a:xfrm>
            <a:off x="2070100" y="1835150"/>
            <a:ext cx="125413" cy="865188"/>
          </a:xfrm>
          <a:prstGeom prst="leftBrace">
            <a:avLst>
              <a:gd name="adj1" fmla="val 3877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86" name="Text Box 12">
            <a:extLst>
              <a:ext uri="{FF2B5EF4-FFF2-40B4-BE49-F238E27FC236}">
                <a16:creationId xmlns:a16="http://schemas.microsoft.com/office/drawing/2014/main" id="{7E188A6D-5723-4EDC-A43B-03FAC1158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36813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自然光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DB588D-E7E5-4244-82CA-FCDE6CA9DA93}"/>
              </a:ext>
            </a:extLst>
          </p:cNvPr>
          <p:cNvGrpSpPr>
            <a:grpSpLocks/>
          </p:cNvGrpSpPr>
          <p:nvPr/>
        </p:nvGrpSpPr>
        <p:grpSpPr bwMode="auto">
          <a:xfrm>
            <a:off x="7151688" y="1147763"/>
            <a:ext cx="1812925" cy="304800"/>
            <a:chOff x="1355700" y="4149080"/>
            <a:chExt cx="2700338" cy="304800"/>
          </a:xfrm>
        </p:grpSpPr>
        <p:sp>
          <p:nvSpPr>
            <p:cNvPr id="41060" name="Line 19">
              <a:extLst>
                <a:ext uri="{FF2B5EF4-FFF2-40B4-BE49-F238E27FC236}">
                  <a16:creationId xmlns:a16="http://schemas.microsoft.com/office/drawing/2014/main" id="{82972DE0-A38F-424D-9722-C39B8C097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700" y="4298305"/>
              <a:ext cx="2700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61" name="组合 28">
              <a:extLst>
                <a:ext uri="{FF2B5EF4-FFF2-40B4-BE49-F238E27FC236}">
                  <a16:creationId xmlns:a16="http://schemas.microsoft.com/office/drawing/2014/main" id="{DC1F01FC-1538-4C1F-8D88-9E70B2D5B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688" y="4149080"/>
              <a:ext cx="1795462" cy="304800"/>
              <a:chOff x="1841588" y="2631307"/>
              <a:chExt cx="1795463" cy="304800"/>
            </a:xfrm>
          </p:grpSpPr>
          <p:sp>
            <p:nvSpPr>
              <p:cNvPr id="41062" name="Line 20">
                <a:extLst>
                  <a:ext uri="{FF2B5EF4-FFF2-40B4-BE49-F238E27FC236}">
                    <a16:creationId xmlns:a16="http://schemas.microsoft.com/office/drawing/2014/main" id="{92FFC2C9-4DB3-47B0-B30C-A5B062EA7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41588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3" name="Line 21">
                <a:extLst>
                  <a:ext uri="{FF2B5EF4-FFF2-40B4-BE49-F238E27FC236}">
                    <a16:creationId xmlns:a16="http://schemas.microsoft.com/office/drawing/2014/main" id="{80347815-D278-450F-B9CA-A03D12E8F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62313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4" name="Line 22">
                <a:extLst>
                  <a:ext uri="{FF2B5EF4-FFF2-40B4-BE49-F238E27FC236}">
                    <a16:creationId xmlns:a16="http://schemas.microsoft.com/office/drawing/2014/main" id="{874E3258-409A-4683-95F8-08E63F611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1951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5" name="Line 23">
                <a:extLst>
                  <a:ext uri="{FF2B5EF4-FFF2-40B4-BE49-F238E27FC236}">
                    <a16:creationId xmlns:a16="http://schemas.microsoft.com/office/drawing/2014/main" id="{73EE5BE3-0525-4469-A37F-5A72149B8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2676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6" name="Line 24">
                <a:extLst>
                  <a:ext uri="{FF2B5EF4-FFF2-40B4-BE49-F238E27FC236}">
                    <a16:creationId xmlns:a16="http://schemas.microsoft.com/office/drawing/2014/main" id="{903E04F2-228F-489A-B73E-28BCFADEE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1451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7" name="Line 25">
                <a:extLst>
                  <a:ext uri="{FF2B5EF4-FFF2-40B4-BE49-F238E27FC236}">
                    <a16:creationId xmlns:a16="http://schemas.microsoft.com/office/drawing/2014/main" id="{5F32C080-555C-4E5A-98E1-03106FCD4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7051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BD07AE-F84F-4C9A-8F4F-8DD127F1B6C4}"/>
              </a:ext>
            </a:extLst>
          </p:cNvPr>
          <p:cNvGrpSpPr>
            <a:grpSpLocks/>
          </p:cNvGrpSpPr>
          <p:nvPr/>
        </p:nvGrpSpPr>
        <p:grpSpPr bwMode="auto">
          <a:xfrm>
            <a:off x="7129463" y="1524000"/>
            <a:ext cx="1835150" cy="77788"/>
            <a:chOff x="4933925" y="4210992"/>
            <a:chExt cx="3060700" cy="128588"/>
          </a:xfrm>
        </p:grpSpPr>
        <p:sp>
          <p:nvSpPr>
            <p:cNvPr id="41052" name="Line 65">
              <a:extLst>
                <a:ext uri="{FF2B5EF4-FFF2-40B4-BE49-F238E27FC236}">
                  <a16:creationId xmlns:a16="http://schemas.microsoft.com/office/drawing/2014/main" id="{33331A83-F294-4575-BF25-8588F9E60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925" y="4282430"/>
              <a:ext cx="3060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53" name="组合 29">
              <a:extLst>
                <a:ext uri="{FF2B5EF4-FFF2-40B4-BE49-F238E27FC236}">
                  <a16:creationId xmlns:a16="http://schemas.microsoft.com/office/drawing/2014/main" id="{687C67AD-89C3-41A1-AE22-FD1367B49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2863" y="4210992"/>
              <a:ext cx="2144712" cy="128588"/>
              <a:chOff x="5329262" y="2714620"/>
              <a:chExt cx="2144708" cy="128587"/>
            </a:xfrm>
          </p:grpSpPr>
          <p:sp>
            <p:nvSpPr>
              <p:cNvPr id="41054" name="Oval 28">
                <a:extLst>
                  <a:ext uri="{FF2B5EF4-FFF2-40B4-BE49-F238E27FC236}">
                    <a16:creationId xmlns:a16="http://schemas.microsoft.com/office/drawing/2014/main" id="{9960A3D5-AEF9-413A-9CD3-75390641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262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55" name="Oval 66">
                <a:extLst>
                  <a:ext uri="{FF2B5EF4-FFF2-40B4-BE49-F238E27FC236}">
                    <a16:creationId xmlns:a16="http://schemas.microsoft.com/office/drawing/2014/main" id="{9AA454A3-4D3E-4F27-8DB7-D9189B8BF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2487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56" name="Oval 67">
                <a:extLst>
                  <a:ext uri="{FF2B5EF4-FFF2-40B4-BE49-F238E27FC236}">
                    <a16:creationId xmlns:a16="http://schemas.microsoft.com/office/drawing/2014/main" id="{35B5DDCF-4883-4B5D-8E74-1D2F7D603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487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57" name="Oval 68">
                <a:extLst>
                  <a:ext uri="{FF2B5EF4-FFF2-40B4-BE49-F238E27FC236}">
                    <a16:creationId xmlns:a16="http://schemas.microsoft.com/office/drawing/2014/main" id="{647810B5-95D9-4FC6-AD77-AF1E7FE0A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6712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58" name="Oval 69">
                <a:extLst>
                  <a:ext uri="{FF2B5EF4-FFF2-40B4-BE49-F238E27FC236}">
                    <a16:creationId xmlns:a16="http://schemas.microsoft.com/office/drawing/2014/main" id="{46D9534E-22F1-4694-91A4-08DC2A361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9937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59" name="Oval 70">
                <a:extLst>
                  <a:ext uri="{FF2B5EF4-FFF2-40B4-BE49-F238E27FC236}">
                    <a16:creationId xmlns:a16="http://schemas.microsoft.com/office/drawing/2014/main" id="{CD4E3558-2DCE-4D33-98CF-00089E78A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8082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9B8A0C8-0309-439E-B656-6874F402D6DD}"/>
              </a:ext>
            </a:extLst>
          </p:cNvPr>
          <p:cNvGrpSpPr>
            <a:grpSpLocks/>
          </p:cNvGrpSpPr>
          <p:nvPr/>
        </p:nvGrpSpPr>
        <p:grpSpPr bwMode="auto">
          <a:xfrm>
            <a:off x="5962650" y="1690688"/>
            <a:ext cx="3001963" cy="214312"/>
            <a:chOff x="1870830" y="3425101"/>
            <a:chExt cx="3870790" cy="213066"/>
          </a:xfrm>
        </p:grpSpPr>
        <p:sp>
          <p:nvSpPr>
            <p:cNvPr id="41034" name="Line 36">
              <a:extLst>
                <a:ext uri="{FF2B5EF4-FFF2-40B4-BE49-F238E27FC236}">
                  <a16:creationId xmlns:a16="http://schemas.microsoft.com/office/drawing/2014/main" id="{D9C41069-1372-4F0D-8E26-686FF915E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600" y="3531634"/>
              <a:ext cx="1880020" cy="66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5" name="Line 41">
              <a:extLst>
                <a:ext uri="{FF2B5EF4-FFF2-40B4-BE49-F238E27FC236}">
                  <a16:creationId xmlns:a16="http://schemas.microsoft.com/office/drawing/2014/main" id="{AF3DE331-CFC8-4852-9C6C-CAABDEEE8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830" y="3531634"/>
              <a:ext cx="1892553" cy="5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36" name="组合 70">
              <a:extLst>
                <a:ext uri="{FF2B5EF4-FFF2-40B4-BE49-F238E27FC236}">
                  <a16:creationId xmlns:a16="http://schemas.microsoft.com/office/drawing/2014/main" id="{FEC3C41E-45BE-4E54-AA17-ECA19E755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736" y="3425101"/>
              <a:ext cx="1251418" cy="213066"/>
              <a:chOff x="4964815" y="6124596"/>
              <a:chExt cx="2059827" cy="304800"/>
            </a:xfrm>
          </p:grpSpPr>
          <p:sp>
            <p:nvSpPr>
              <p:cNvPr id="41045" name="Line 49">
                <a:extLst>
                  <a:ext uri="{FF2B5EF4-FFF2-40B4-BE49-F238E27FC236}">
                    <a16:creationId xmlns:a16="http://schemas.microsoft.com/office/drawing/2014/main" id="{A60D22AA-A704-40D2-832F-2979B60E1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64815" y="6124596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6" name="Line 50">
                <a:extLst>
                  <a:ext uri="{FF2B5EF4-FFF2-40B4-BE49-F238E27FC236}">
                    <a16:creationId xmlns:a16="http://schemas.microsoft.com/office/drawing/2014/main" id="{A1F60BF5-02F0-4A9A-B9E1-9FA914953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88052" y="6124596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7" name="Oval 57">
                <a:extLst>
                  <a:ext uri="{FF2B5EF4-FFF2-40B4-BE49-F238E27FC236}">
                    <a16:creationId xmlns:a16="http://schemas.microsoft.com/office/drawing/2014/main" id="{1ED8BD94-6A81-489E-A871-5B4D18DDB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3390" y="6225371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48" name="Oval 58">
                <a:extLst>
                  <a:ext uri="{FF2B5EF4-FFF2-40B4-BE49-F238E27FC236}">
                    <a16:creationId xmlns:a16="http://schemas.microsoft.com/office/drawing/2014/main" id="{9FC19F8F-6232-4D6E-8A58-F2526A5C3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002" y="6225371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49" name="Line 59">
                <a:extLst>
                  <a:ext uri="{FF2B5EF4-FFF2-40B4-BE49-F238E27FC236}">
                    <a16:creationId xmlns:a16="http://schemas.microsoft.com/office/drawing/2014/main" id="{32048805-341A-45C8-9A20-A50713586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24642" y="6124596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0" name="Oval 60">
                <a:extLst>
                  <a:ext uri="{FF2B5EF4-FFF2-40B4-BE49-F238E27FC236}">
                    <a16:creationId xmlns:a16="http://schemas.microsoft.com/office/drawing/2014/main" id="{C1EF1BD3-ED49-4FE4-BC49-AD13E93EF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852" y="6225371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51" name="Oval 61">
                <a:extLst>
                  <a:ext uri="{FF2B5EF4-FFF2-40B4-BE49-F238E27FC236}">
                    <a16:creationId xmlns:a16="http://schemas.microsoft.com/office/drawing/2014/main" id="{1258769C-8159-4644-9AF5-EE393D973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9215" y="6225371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41037" name="组合 69">
              <a:extLst>
                <a:ext uri="{FF2B5EF4-FFF2-40B4-BE49-F238E27FC236}">
                  <a16:creationId xmlns:a16="http://schemas.microsoft.com/office/drawing/2014/main" id="{110B9E73-C486-44B6-A9E3-A5DD34608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014" y="3425101"/>
              <a:ext cx="1312157" cy="213066"/>
              <a:chOff x="4918074" y="5429264"/>
              <a:chExt cx="2160588" cy="304800"/>
            </a:xfrm>
          </p:grpSpPr>
          <p:sp>
            <p:nvSpPr>
              <p:cNvPr id="41038" name="Line 37">
                <a:extLst>
                  <a:ext uri="{FF2B5EF4-FFF2-40B4-BE49-F238E27FC236}">
                    <a16:creationId xmlns:a16="http://schemas.microsoft.com/office/drawing/2014/main" id="{AD74B320-CF28-48A6-8D9A-153B1DF3E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29274" y="542926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9" name="Line 38">
                <a:extLst>
                  <a:ext uri="{FF2B5EF4-FFF2-40B4-BE49-F238E27FC236}">
                    <a16:creationId xmlns:a16="http://schemas.microsoft.com/office/drawing/2014/main" id="{990E3CE8-D5BA-4EB4-8ED0-78FCDC156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13362" y="542926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0" name="Line 39">
                <a:extLst>
                  <a:ext uri="{FF2B5EF4-FFF2-40B4-BE49-F238E27FC236}">
                    <a16:creationId xmlns:a16="http://schemas.microsoft.com/office/drawing/2014/main" id="{64232387-175F-4E7D-976C-EFAB62501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57937" y="542926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1" name="Line 40">
                <a:extLst>
                  <a:ext uri="{FF2B5EF4-FFF2-40B4-BE49-F238E27FC236}">
                    <a16:creationId xmlns:a16="http://schemas.microsoft.com/office/drawing/2014/main" id="{99312D06-A331-496A-8C33-6407CC9B9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81787" y="542926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2" name="Oval 46">
                <a:extLst>
                  <a:ext uri="{FF2B5EF4-FFF2-40B4-BE49-F238E27FC236}">
                    <a16:creationId xmlns:a16="http://schemas.microsoft.com/office/drawing/2014/main" id="{4E8BCCF6-7E42-4C5E-A797-12472983D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8074" y="551816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43" name="Oval 56">
                <a:extLst>
                  <a:ext uri="{FF2B5EF4-FFF2-40B4-BE49-F238E27FC236}">
                    <a16:creationId xmlns:a16="http://schemas.microsoft.com/office/drawing/2014/main" id="{FEA3EF99-3A1A-457D-9375-683A2E181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6137" y="551816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44" name="Oval 62">
                <a:extLst>
                  <a:ext uri="{FF2B5EF4-FFF2-40B4-BE49-F238E27FC236}">
                    <a16:creationId xmlns:a16="http://schemas.microsoft.com/office/drawing/2014/main" id="{3282F307-5021-4EFC-B3A5-D10595A3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712" y="551816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210C1D8-6604-44FF-A61A-2989AE3CE257}"/>
              </a:ext>
            </a:extLst>
          </p:cNvPr>
          <p:cNvGrpSpPr>
            <a:grpSpLocks/>
          </p:cNvGrpSpPr>
          <p:nvPr/>
        </p:nvGrpSpPr>
        <p:grpSpPr bwMode="auto">
          <a:xfrm>
            <a:off x="6405563" y="1971675"/>
            <a:ext cx="1727200" cy="622300"/>
            <a:chOff x="6528801" y="2203522"/>
            <a:chExt cx="1728016" cy="622812"/>
          </a:xfrm>
        </p:grpSpPr>
        <p:grpSp>
          <p:nvGrpSpPr>
            <p:cNvPr id="41015" name="组合 149">
              <a:extLst>
                <a:ext uri="{FF2B5EF4-FFF2-40B4-BE49-F238E27FC236}">
                  <a16:creationId xmlns:a16="http://schemas.microsoft.com/office/drawing/2014/main" id="{423090D9-1C69-484F-AB90-7E069FF1C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4597" y="2203522"/>
              <a:ext cx="1722220" cy="287499"/>
              <a:chOff x="1828464" y="1382528"/>
              <a:chExt cx="1722220" cy="473075"/>
            </a:xfrm>
          </p:grpSpPr>
          <p:sp>
            <p:nvSpPr>
              <p:cNvPr id="41027" name="Line 82">
                <a:extLst>
                  <a:ext uri="{FF2B5EF4-FFF2-40B4-BE49-F238E27FC236}">
                    <a16:creationId xmlns:a16="http://schemas.microsoft.com/office/drawing/2014/main" id="{51BC8E20-8346-497A-AAB2-88AE021D3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464" y="1641291"/>
                <a:ext cx="172222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8" name="Line 83">
                <a:extLst>
                  <a:ext uri="{FF2B5EF4-FFF2-40B4-BE49-F238E27FC236}">
                    <a16:creationId xmlns:a16="http://schemas.microsoft.com/office/drawing/2014/main" id="{BAD1A984-0C84-4B90-9010-89E42B877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9569" y="1382528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9" name="Line 84">
                <a:extLst>
                  <a:ext uri="{FF2B5EF4-FFF2-40B4-BE49-F238E27FC236}">
                    <a16:creationId xmlns:a16="http://schemas.microsoft.com/office/drawing/2014/main" id="{6B86DA5F-B262-46D8-B582-00BAB30B4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887" y="1382528"/>
                <a:ext cx="996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0" name="Line 85">
                <a:extLst>
                  <a:ext uri="{FF2B5EF4-FFF2-40B4-BE49-F238E27FC236}">
                    <a16:creationId xmlns:a16="http://schemas.microsoft.com/office/drawing/2014/main" id="{4180397B-961D-4EE5-AE60-99A1D6B1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6275" y="1382528"/>
                <a:ext cx="4980" cy="47307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CDC0098-D24F-4737-BE3E-4B54BAA8FE54}"/>
                  </a:ext>
                </a:extLst>
              </p:cNvPr>
              <p:cNvSpPr/>
              <p:nvPr/>
            </p:nvSpPr>
            <p:spPr>
              <a:xfrm>
                <a:off x="2072023" y="1589063"/>
                <a:ext cx="111177" cy="1124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5FB2806D-E9F3-439C-858C-6AFE366D3081}"/>
                  </a:ext>
                </a:extLst>
              </p:cNvPr>
              <p:cNvSpPr/>
              <p:nvPr/>
            </p:nvSpPr>
            <p:spPr>
              <a:xfrm>
                <a:off x="2475438" y="1586447"/>
                <a:ext cx="111177" cy="11241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8343A024-38F9-4213-8FE1-BD6B4DEFDC69}"/>
                  </a:ext>
                </a:extLst>
              </p:cNvPr>
              <p:cNvSpPr/>
              <p:nvPr/>
            </p:nvSpPr>
            <p:spPr>
              <a:xfrm>
                <a:off x="2874090" y="1586447"/>
                <a:ext cx="111177" cy="11241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016" name="组合 159">
              <a:extLst>
                <a:ext uri="{FF2B5EF4-FFF2-40B4-BE49-F238E27FC236}">
                  <a16:creationId xmlns:a16="http://schemas.microsoft.com/office/drawing/2014/main" id="{B3965201-7CE4-4732-9EB0-C995C1C81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8801" y="2510575"/>
              <a:ext cx="1722609" cy="315759"/>
              <a:chOff x="4139952" y="1381967"/>
              <a:chExt cx="1722220" cy="473075"/>
            </a:xfrm>
          </p:grpSpPr>
          <p:sp>
            <p:nvSpPr>
              <p:cNvPr id="41017" name="Line 82">
                <a:extLst>
                  <a:ext uri="{FF2B5EF4-FFF2-40B4-BE49-F238E27FC236}">
                    <a16:creationId xmlns:a16="http://schemas.microsoft.com/office/drawing/2014/main" id="{A0F9EA16-3B89-495A-A8A9-D666F4E04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9952" y="1640730"/>
                <a:ext cx="172222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Line 83">
                <a:extLst>
                  <a:ext uri="{FF2B5EF4-FFF2-40B4-BE49-F238E27FC236}">
                    <a16:creationId xmlns:a16="http://schemas.microsoft.com/office/drawing/2014/main" id="{11EECE72-60D9-41B6-86AB-C744947A6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90106" y="1381967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9" name="Line 84">
                <a:extLst>
                  <a:ext uri="{FF2B5EF4-FFF2-40B4-BE49-F238E27FC236}">
                    <a16:creationId xmlns:a16="http://schemas.microsoft.com/office/drawing/2014/main" id="{571DC179-B5F0-4611-8E0E-4C461B4FF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4048" y="1381967"/>
                <a:ext cx="996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0" name="Line 85">
                <a:extLst>
                  <a:ext uri="{FF2B5EF4-FFF2-40B4-BE49-F238E27FC236}">
                    <a16:creationId xmlns:a16="http://schemas.microsoft.com/office/drawing/2014/main" id="{9BFFCD67-EBA7-4021-8367-EE003380C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97862" y="1381967"/>
                <a:ext cx="4980" cy="47307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6D5F5447-8EBE-4FEB-A980-9C3845322E76}"/>
                  </a:ext>
                </a:extLst>
              </p:cNvPr>
              <p:cNvSpPr/>
              <p:nvPr/>
            </p:nvSpPr>
            <p:spPr>
              <a:xfrm>
                <a:off x="4382899" y="1588440"/>
                <a:ext cx="111152" cy="1118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67DDF92E-BBFF-46E6-9B9E-C09426B6AC2E}"/>
                  </a:ext>
                </a:extLst>
              </p:cNvPr>
              <p:cNvSpPr/>
              <p:nvPr/>
            </p:nvSpPr>
            <p:spPr>
              <a:xfrm>
                <a:off x="4786223" y="1586060"/>
                <a:ext cx="111152" cy="11187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A17C4903-5E32-4128-9428-5973B39EB021}"/>
                  </a:ext>
                </a:extLst>
              </p:cNvPr>
              <p:cNvSpPr/>
              <p:nvPr/>
            </p:nvSpPr>
            <p:spPr>
              <a:xfrm>
                <a:off x="5186372" y="1586060"/>
                <a:ext cx="111152" cy="11187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024" name="Line 83">
                <a:extLst>
                  <a:ext uri="{FF2B5EF4-FFF2-40B4-BE49-F238E27FC236}">
                    <a16:creationId xmlns:a16="http://schemas.microsoft.com/office/drawing/2014/main" id="{8860D515-1D03-4CD1-890A-A7F5163B0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9751" y="1389633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5" name="Line 83">
                <a:extLst>
                  <a:ext uri="{FF2B5EF4-FFF2-40B4-BE49-F238E27FC236}">
                    <a16:creationId xmlns:a16="http://schemas.microsoft.com/office/drawing/2014/main" id="{D1F78738-ED06-4E2A-AEB2-A6C814DF3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93605" y="1381967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6" name="Line 83">
                <a:extLst>
                  <a:ext uri="{FF2B5EF4-FFF2-40B4-BE49-F238E27FC236}">
                    <a16:creationId xmlns:a16="http://schemas.microsoft.com/office/drawing/2014/main" id="{BC596331-F3A0-4867-B436-72C27DEAB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03124" y="1390327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C68D9B-1CC8-4462-B478-2D20F5238B97}"/>
              </a:ext>
            </a:extLst>
          </p:cNvPr>
          <p:cNvGrpSpPr>
            <a:grpSpLocks/>
          </p:cNvGrpSpPr>
          <p:nvPr/>
        </p:nvGrpSpPr>
        <p:grpSpPr bwMode="auto">
          <a:xfrm>
            <a:off x="3551238" y="2586038"/>
            <a:ext cx="2978150" cy="309562"/>
            <a:chOff x="871877" y="4612042"/>
            <a:chExt cx="6450084" cy="309563"/>
          </a:xfrm>
        </p:grpSpPr>
        <p:sp>
          <p:nvSpPr>
            <p:cNvPr id="40987" name="Line 65">
              <a:extLst>
                <a:ext uri="{FF2B5EF4-FFF2-40B4-BE49-F238E27FC236}">
                  <a16:creationId xmlns:a16="http://schemas.microsoft.com/office/drawing/2014/main" id="{495A4857-4566-496B-ABB8-DE9F83CEC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877" y="4769205"/>
              <a:ext cx="3095625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Line 67">
              <a:extLst>
                <a:ext uri="{FF2B5EF4-FFF2-40B4-BE49-F238E27FC236}">
                  <a16:creationId xmlns:a16="http://schemas.microsoft.com/office/drawing/2014/main" id="{55D61CD2-E08B-4015-804F-E5B8434B7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56052" y="4616805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Line 70">
              <a:extLst>
                <a:ext uri="{FF2B5EF4-FFF2-40B4-BE49-F238E27FC236}">
                  <a16:creationId xmlns:a16="http://schemas.microsoft.com/office/drawing/2014/main" id="{BC662332-5CBD-4A9E-B018-45B36FDBD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698" y="4766030"/>
              <a:ext cx="3116263" cy="7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0" name="Oval 71">
              <a:extLst>
                <a:ext uri="{FF2B5EF4-FFF2-40B4-BE49-F238E27FC236}">
                  <a16:creationId xmlns:a16="http://schemas.microsoft.com/office/drawing/2014/main" id="{3E1D0114-38A1-4C06-9C85-B07C0B362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152" y="4724755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91" name="Line 82">
              <a:extLst>
                <a:ext uri="{FF2B5EF4-FFF2-40B4-BE49-F238E27FC236}">
                  <a16:creationId xmlns:a16="http://schemas.microsoft.com/office/drawing/2014/main" id="{34CFF3FD-B4AC-4258-8124-D7F254341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7811" y="4612042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Oval 83">
              <a:extLst>
                <a:ext uri="{FF2B5EF4-FFF2-40B4-BE49-F238E27FC236}">
                  <a16:creationId xmlns:a16="http://schemas.microsoft.com/office/drawing/2014/main" id="{2C9EB14E-50FB-44F5-898D-88F0FB4E3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423" y="4702530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40993" name="组合 58">
              <a:extLst>
                <a:ext uri="{FF2B5EF4-FFF2-40B4-BE49-F238E27FC236}">
                  <a16:creationId xmlns:a16="http://schemas.microsoft.com/office/drawing/2014/main" id="{982F91CB-2D65-4EDF-B7F4-148B807A5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6614" y="4616805"/>
              <a:ext cx="1676400" cy="304800"/>
              <a:chOff x="5932393" y="2571744"/>
              <a:chExt cx="1675816" cy="304800"/>
            </a:xfrm>
          </p:grpSpPr>
          <p:sp>
            <p:nvSpPr>
              <p:cNvPr id="41009" name="Line 66">
                <a:extLst>
                  <a:ext uri="{FF2B5EF4-FFF2-40B4-BE49-F238E27FC236}">
                    <a16:creationId xmlns:a16="http://schemas.microsoft.com/office/drawing/2014/main" id="{2E120FBF-2A25-45F3-9282-4FFA9B072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32393" y="257174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0" name="Line 68">
                <a:extLst>
                  <a:ext uri="{FF2B5EF4-FFF2-40B4-BE49-F238E27FC236}">
                    <a16:creationId xmlns:a16="http://schemas.microsoft.com/office/drawing/2014/main" id="{68191052-65B8-4A9C-9FB4-7FCDD5AA0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89756" y="257174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1" name="Line 69">
                <a:extLst>
                  <a:ext uri="{FF2B5EF4-FFF2-40B4-BE49-F238E27FC236}">
                    <a16:creationId xmlns:a16="http://schemas.microsoft.com/office/drawing/2014/main" id="{C6C84EEE-9321-4ABA-8E37-131521B95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226281" y="257174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2" name="Oval 75">
                <a:extLst>
                  <a:ext uri="{FF2B5EF4-FFF2-40B4-BE49-F238E27FC236}">
                    <a16:creationId xmlns:a16="http://schemas.microsoft.com/office/drawing/2014/main" id="{3BB5AD8C-5254-45BF-8820-43636F848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4469" y="267969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13" name="Oval 81">
                <a:extLst>
                  <a:ext uri="{FF2B5EF4-FFF2-40B4-BE49-F238E27FC236}">
                    <a16:creationId xmlns:a16="http://schemas.microsoft.com/office/drawing/2014/main" id="{0F4D25BD-219C-43E3-B491-1B410ED10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3056" y="267969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14" name="Oval 81">
                <a:extLst>
                  <a:ext uri="{FF2B5EF4-FFF2-40B4-BE49-F238E27FC236}">
                    <a16:creationId xmlns:a16="http://schemas.microsoft.com/office/drawing/2014/main" id="{C179EB95-BFB0-4E75-B116-F4DA08E68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0259" y="2678807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40994" name="组合 59">
              <a:extLst>
                <a:ext uri="{FF2B5EF4-FFF2-40B4-BE49-F238E27FC236}">
                  <a16:creationId xmlns:a16="http://schemas.microsoft.com/office/drawing/2014/main" id="{221916B7-06D1-4490-96C0-5444AA06E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198" y="4612042"/>
              <a:ext cx="2074863" cy="309563"/>
              <a:chOff x="5545181" y="3055932"/>
              <a:chExt cx="2074903" cy="308803"/>
            </a:xfrm>
          </p:grpSpPr>
          <p:sp>
            <p:nvSpPr>
              <p:cNvPr id="40995" name="Line 73">
                <a:extLst>
                  <a:ext uri="{FF2B5EF4-FFF2-40B4-BE49-F238E27FC236}">
                    <a16:creationId xmlns:a16="http://schemas.microsoft.com/office/drawing/2014/main" id="{6AFC7FEF-6BD2-4471-B379-EEF14AA8D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2300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6" name="Oval 77">
                <a:extLst>
                  <a:ext uri="{FF2B5EF4-FFF2-40B4-BE49-F238E27FC236}">
                    <a16:creationId xmlns:a16="http://schemas.microsoft.com/office/drawing/2014/main" id="{53BBF618-7827-4492-AEBB-A9551C4F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61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997" name="Line 84">
                <a:extLst>
                  <a:ext uri="{FF2B5EF4-FFF2-40B4-BE49-F238E27FC236}">
                    <a16:creationId xmlns:a16="http://schemas.microsoft.com/office/drawing/2014/main" id="{CD17FC24-DA27-473B-AE43-485770C4A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97569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8" name="Oval 85">
                <a:extLst>
                  <a:ext uri="{FF2B5EF4-FFF2-40B4-BE49-F238E27FC236}">
                    <a16:creationId xmlns:a16="http://schemas.microsoft.com/office/drawing/2014/main" id="{CB6F06BB-D759-4FB9-A3BB-578C7DDCF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5181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999" name="Line 86">
                <a:extLst>
                  <a:ext uri="{FF2B5EF4-FFF2-40B4-BE49-F238E27FC236}">
                    <a16:creationId xmlns:a16="http://schemas.microsoft.com/office/drawing/2014/main" id="{6E1A5378-F3FA-4577-8B26-F91F19FF7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4685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0" name="Oval 87">
                <a:extLst>
                  <a:ext uri="{FF2B5EF4-FFF2-40B4-BE49-F238E27FC236}">
                    <a16:creationId xmlns:a16="http://schemas.microsoft.com/office/drawing/2014/main" id="{B6B119A6-B4DF-4FD7-974F-6027059AC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446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01" name="Line 88">
                <a:extLst>
                  <a:ext uri="{FF2B5EF4-FFF2-40B4-BE49-F238E27FC236}">
                    <a16:creationId xmlns:a16="http://schemas.microsoft.com/office/drawing/2014/main" id="{E7B3C63C-1235-4C40-8711-EBC9FDF65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8975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Oval 89">
                <a:extLst>
                  <a:ext uri="{FF2B5EF4-FFF2-40B4-BE49-F238E27FC236}">
                    <a16:creationId xmlns:a16="http://schemas.microsoft.com/office/drawing/2014/main" id="{3D3C974D-0A67-4528-B298-84E8B4CAE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736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03" name="Line 90">
                <a:extLst>
                  <a:ext uri="{FF2B5EF4-FFF2-40B4-BE49-F238E27FC236}">
                    <a16:creationId xmlns:a16="http://schemas.microsoft.com/office/drawing/2014/main" id="{408FCD38-0F89-4361-969E-2A19E1B30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9455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4" name="Oval 91">
                <a:extLst>
                  <a:ext uri="{FF2B5EF4-FFF2-40B4-BE49-F238E27FC236}">
                    <a16:creationId xmlns:a16="http://schemas.microsoft.com/office/drawing/2014/main" id="{664972A1-DC8C-428B-917D-A48A3071A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16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05" name="Line 92">
                <a:extLst>
                  <a:ext uri="{FF2B5EF4-FFF2-40B4-BE49-F238E27FC236}">
                    <a16:creationId xmlns:a16="http://schemas.microsoft.com/office/drawing/2014/main" id="{2D44D6AB-8730-4F2D-8932-3A5AF7BC3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21840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Oval 93">
                <a:extLst>
                  <a:ext uri="{FF2B5EF4-FFF2-40B4-BE49-F238E27FC236}">
                    <a16:creationId xmlns:a16="http://schemas.microsoft.com/office/drawing/2014/main" id="{2DB9EA78-C8D6-41C7-A0CD-A4B07A71D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601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007" name="Line 92">
                <a:extLst>
                  <a:ext uri="{FF2B5EF4-FFF2-40B4-BE49-F238E27FC236}">
                    <a16:creationId xmlns:a16="http://schemas.microsoft.com/office/drawing/2014/main" id="{93FBDD5C-7AFD-4657-83B7-0A925DBA1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64521" y="3059935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8" name="Oval 93">
                <a:extLst>
                  <a:ext uri="{FF2B5EF4-FFF2-40B4-BE49-F238E27FC236}">
                    <a16:creationId xmlns:a16="http://schemas.microsoft.com/office/drawing/2014/main" id="{FEEF6E80-B263-4509-AF7B-EB4F9765B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2134" y="3150422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181" name="Text Box 30">
            <a:extLst>
              <a:ext uri="{FF2B5EF4-FFF2-40B4-BE49-F238E27FC236}">
                <a16:creationId xmlns:a16="http://schemas.microsoft.com/office/drawing/2014/main" id="{7597C8CA-F554-4C85-85D6-2C21C5F4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41663"/>
            <a:ext cx="5329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121DFA"/>
                </a:solidFill>
                <a:cs typeface="Times New Roman" panose="02020603050405020304" pitchFamily="18" charset="0"/>
              </a:rPr>
              <a:t>通过选择吸收产生偏振</a:t>
            </a:r>
          </a:p>
        </p:txBody>
      </p:sp>
      <p:sp>
        <p:nvSpPr>
          <p:cNvPr id="182" name="圆角矩形 181">
            <a:extLst>
              <a:ext uri="{FF2B5EF4-FFF2-40B4-BE49-F238E27FC236}">
                <a16:creationId xmlns:a16="http://schemas.microsoft.com/office/drawing/2014/main" id="{83DE68CC-DAE3-45B9-8A20-BA7AA1E1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95" y="3789040"/>
            <a:ext cx="7667625" cy="211772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83" name="Object 15">
            <a:extLst>
              <a:ext uri="{FF2B5EF4-FFF2-40B4-BE49-F238E27FC236}">
                <a16:creationId xmlns:a16="http://schemas.microsoft.com/office/drawing/2014/main" id="{B9F75844-C401-4898-A71C-ADF6A8CFD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638" y="3898900"/>
          <a:ext cx="4552950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位图图像" r:id="rId3" imgW="4401164" imgH="1628571" progId="PBrush">
                  <p:embed/>
                </p:oleObj>
              </mc:Choice>
              <mc:Fallback>
                <p:oleObj name="位图图像" r:id="rId3" imgW="4401164" imgH="1628571" progId="PBrush">
                  <p:embed/>
                  <p:pic>
                    <p:nvPicPr>
                      <p:cNvPr id="183" name="Object 15">
                        <a:extLst>
                          <a:ext uri="{FF2B5EF4-FFF2-40B4-BE49-F238E27FC236}">
                            <a16:creationId xmlns:a16="http://schemas.microsoft.com/office/drawing/2014/main" id="{B9F75844-C401-4898-A71C-ADF6A8CFDF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898900"/>
                        <a:ext cx="4552950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6">
            <a:extLst>
              <a:ext uri="{FF2B5EF4-FFF2-40B4-BE49-F238E27FC236}">
                <a16:creationId xmlns:a16="http://schemas.microsoft.com/office/drawing/2014/main" id="{3F039D04-6521-4415-915F-3478E6825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1050" y="3821113"/>
          <a:ext cx="1995488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位图图像" r:id="rId5" imgW="2352381" imgH="2723810" progId="PBrush">
                  <p:embed/>
                </p:oleObj>
              </mc:Choice>
              <mc:Fallback>
                <p:oleObj name="位图图像" r:id="rId5" imgW="2352381" imgH="2723810" progId="PBrush">
                  <p:embed/>
                  <p:pic>
                    <p:nvPicPr>
                      <p:cNvPr id="184" name="Object 16">
                        <a:extLst>
                          <a:ext uri="{FF2B5EF4-FFF2-40B4-BE49-F238E27FC236}">
                            <a16:creationId xmlns:a16="http://schemas.microsoft.com/office/drawing/2014/main" id="{3F039D04-6521-4415-915F-3478E6825D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3821113"/>
                        <a:ext cx="1995488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Line 19">
            <a:extLst>
              <a:ext uri="{FF2B5EF4-FFF2-40B4-BE49-F238E27FC236}">
                <a16:creationId xmlns:a16="http://schemas.microsoft.com/office/drawing/2014/main" id="{E091834C-2392-41A7-9411-3276A21A2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9638" y="412115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Arc 20">
            <a:extLst>
              <a:ext uri="{FF2B5EF4-FFF2-40B4-BE49-F238E27FC236}">
                <a16:creationId xmlns:a16="http://schemas.microsoft.com/office/drawing/2014/main" id="{7C637C32-D8F6-4DE0-918B-EDB5F499799A}"/>
              </a:ext>
            </a:extLst>
          </p:cNvPr>
          <p:cNvSpPr>
            <a:spLocks/>
          </p:cNvSpPr>
          <p:nvPr/>
        </p:nvSpPr>
        <p:spPr bwMode="auto">
          <a:xfrm>
            <a:off x="3427413" y="4618038"/>
            <a:ext cx="373062" cy="434975"/>
          </a:xfrm>
          <a:custGeom>
            <a:avLst/>
            <a:gdLst>
              <a:gd name="T0" fmla="*/ 0 w 23700"/>
              <a:gd name="T1" fmla="*/ 2147483646 h 21600"/>
              <a:gd name="T2" fmla="*/ 2147483646 w 23700"/>
              <a:gd name="T3" fmla="*/ 2147483646 h 21600"/>
              <a:gd name="T4" fmla="*/ 2147483646 w 23700"/>
              <a:gd name="T5" fmla="*/ 2147483646 h 21600"/>
              <a:gd name="T6" fmla="*/ 0 60000 65536"/>
              <a:gd name="T7" fmla="*/ 0 60000 65536"/>
              <a:gd name="T8" fmla="*/ 0 60000 65536"/>
              <a:gd name="T9" fmla="*/ 0 w 23700"/>
              <a:gd name="T10" fmla="*/ 0 h 21600"/>
              <a:gd name="T11" fmla="*/ 23700 w 237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00" h="21600" fill="none" extrusionOk="0">
                <a:moveTo>
                  <a:pt x="-1" y="119"/>
                </a:moveTo>
                <a:cubicBezTo>
                  <a:pt x="754" y="39"/>
                  <a:pt x="1513" y="-1"/>
                  <a:pt x="2272" y="0"/>
                </a:cubicBezTo>
                <a:cubicBezTo>
                  <a:pt x="13149" y="0"/>
                  <a:pt x="22329" y="8088"/>
                  <a:pt x="23699" y="18879"/>
                </a:cubicBezTo>
              </a:path>
              <a:path w="23700" h="21600" stroke="0" extrusionOk="0">
                <a:moveTo>
                  <a:pt x="-1" y="119"/>
                </a:moveTo>
                <a:cubicBezTo>
                  <a:pt x="754" y="39"/>
                  <a:pt x="1513" y="-1"/>
                  <a:pt x="2272" y="0"/>
                </a:cubicBezTo>
                <a:cubicBezTo>
                  <a:pt x="13149" y="0"/>
                  <a:pt x="22329" y="8088"/>
                  <a:pt x="23699" y="18879"/>
                </a:cubicBezTo>
                <a:lnTo>
                  <a:pt x="2272" y="21600"/>
                </a:lnTo>
                <a:lnTo>
                  <a:pt x="-1" y="119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7" name="Object 21">
            <a:extLst>
              <a:ext uri="{FF2B5EF4-FFF2-40B4-BE49-F238E27FC236}">
                <a16:creationId xmlns:a16="http://schemas.microsoft.com/office/drawing/2014/main" id="{5146FDE4-1732-4D76-B22F-782253D6A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43656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7" imgW="228532" imgH="190620" progId="Equation.DSMT4">
                  <p:embed/>
                </p:oleObj>
              </mc:Choice>
              <mc:Fallback>
                <p:oleObj name="Equation" r:id="rId7" imgW="228532" imgH="190620" progId="Equation.DSMT4">
                  <p:embed/>
                  <p:pic>
                    <p:nvPicPr>
                      <p:cNvPr id="187" name="Object 21">
                        <a:extLst>
                          <a:ext uri="{FF2B5EF4-FFF2-40B4-BE49-F238E27FC236}">
                            <a16:creationId xmlns:a16="http://schemas.microsoft.com/office/drawing/2014/main" id="{5146FDE4-1732-4D76-B22F-782253D6A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4365625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25">
            <a:extLst>
              <a:ext uri="{FF2B5EF4-FFF2-40B4-BE49-F238E27FC236}">
                <a16:creationId xmlns:a16="http://schemas.microsoft.com/office/drawing/2014/main" id="{5050292E-2D05-4C77-B0ED-02028FB0A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6043613"/>
          <a:ext cx="20716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9" imgW="1752600" imgH="482600" progId="Equation.DSMT4">
                  <p:embed/>
                </p:oleObj>
              </mc:Choice>
              <mc:Fallback>
                <p:oleObj name="Equation" r:id="rId9" imgW="1752600" imgH="482600" progId="Equation.DSMT4">
                  <p:embed/>
                  <p:pic>
                    <p:nvPicPr>
                      <p:cNvPr id="188" name="Object 25">
                        <a:extLst>
                          <a:ext uri="{FF2B5EF4-FFF2-40B4-BE49-F238E27FC236}">
                            <a16:creationId xmlns:a16="http://schemas.microsoft.com/office/drawing/2014/main" id="{5050292E-2D05-4C77-B0ED-02028FB0A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6043613"/>
                        <a:ext cx="20716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" name="Rectangle 27">
            <a:extLst>
              <a:ext uri="{FF2B5EF4-FFF2-40B4-BE49-F238E27FC236}">
                <a16:creationId xmlns:a16="http://schemas.microsoft.com/office/drawing/2014/main" id="{7C84FDB5-3980-442C-883C-793614FC3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6062663"/>
            <a:ext cx="2232025" cy="57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0" name="Text Box 28">
            <a:extLst>
              <a:ext uri="{FF2B5EF4-FFF2-40B4-BE49-F238E27FC236}">
                <a16:creationId xmlns:a16="http://schemas.microsoft.com/office/drawing/2014/main" id="{5252B7B0-3F06-49A5-83EA-4F0D0C54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6076950"/>
            <a:ext cx="291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马吕斯定律</a:t>
            </a:r>
          </a:p>
        </p:txBody>
      </p:sp>
    </p:spTree>
    <p:extLst>
      <p:ext uri="{BB962C8B-B14F-4D97-AF65-F5344CB8AC3E}">
        <p14:creationId xmlns:p14="http://schemas.microsoft.com/office/powerpoint/2010/main" val="371604971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1" grpId="0"/>
      <p:bldP spid="82" grpId="0" animBg="1"/>
      <p:bldP spid="83" grpId="0"/>
      <p:bldP spid="84" grpId="0"/>
      <p:bldP spid="85" grpId="0" animBg="1"/>
      <p:bldP spid="86" grpId="0"/>
      <p:bldP spid="181" grpId="0"/>
      <p:bldP spid="189" grpId="0" animBg="1"/>
      <p:bldP spid="1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3EA70F1-467F-40A0-94BC-D16D40C3B555}"/>
              </a:ext>
            </a:extLst>
          </p:cNvPr>
          <p:cNvSpPr/>
          <p:nvPr/>
        </p:nvSpPr>
        <p:spPr>
          <a:xfrm>
            <a:off x="323850" y="836613"/>
            <a:ext cx="8640763" cy="51133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4" name="Oval 6">
            <a:extLst>
              <a:ext uri="{FF2B5EF4-FFF2-40B4-BE49-F238E27FC236}">
                <a16:creationId xmlns:a16="http://schemas.microsoft.com/office/drawing/2014/main" id="{6AA0CEA3-D40A-44A3-B2C6-48200AC66E59}"/>
              </a:ext>
            </a:extLst>
          </p:cNvPr>
          <p:cNvSpPr>
            <a:spLocks noChangeArrowheads="1"/>
          </p:cNvSpPr>
          <p:nvPr/>
        </p:nvSpPr>
        <p:spPr bwMode="auto">
          <a:xfrm rot="1876534">
            <a:off x="1228725" y="2095500"/>
            <a:ext cx="2767013" cy="1622425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30" name="Oval 2">
            <a:extLst>
              <a:ext uri="{FF2B5EF4-FFF2-40B4-BE49-F238E27FC236}">
                <a16:creationId xmlns:a16="http://schemas.microsoft.com/office/drawing/2014/main" id="{39A6265E-18F4-4B14-A58F-6ABB90C1848C}"/>
              </a:ext>
            </a:extLst>
          </p:cNvPr>
          <p:cNvSpPr>
            <a:spLocks noChangeArrowheads="1"/>
          </p:cNvSpPr>
          <p:nvPr/>
        </p:nvSpPr>
        <p:spPr bwMode="auto">
          <a:xfrm rot="1876534">
            <a:off x="5789613" y="2420938"/>
            <a:ext cx="1158875" cy="69215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6502EF44-72BF-4631-B1D2-7CA03173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92375"/>
            <a:ext cx="685800" cy="649288"/>
          </a:xfrm>
          <a:prstGeom prst="ellipse">
            <a:avLst/>
          </a:prstGeom>
          <a:solidFill>
            <a:srgbClr val="FF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99C23465-4063-46ED-92C9-B5B4C9C2CA4B}"/>
              </a:ext>
            </a:extLst>
          </p:cNvPr>
          <p:cNvSpPr>
            <a:spLocks noChangeArrowheads="1"/>
          </p:cNvSpPr>
          <p:nvPr/>
        </p:nvSpPr>
        <p:spPr bwMode="auto">
          <a:xfrm rot="1876534">
            <a:off x="3276600" y="2349500"/>
            <a:ext cx="2154238" cy="97155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E964884D-D23C-438B-A5EE-E6168851B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349500"/>
            <a:ext cx="1081088" cy="1079500"/>
          </a:xfrm>
          <a:prstGeom prst="ellipse">
            <a:avLst/>
          </a:prstGeom>
          <a:solidFill>
            <a:srgbClr val="FF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35" name="Oval 7">
            <a:extLst>
              <a:ext uri="{FF2B5EF4-FFF2-40B4-BE49-F238E27FC236}">
                <a16:creationId xmlns:a16="http://schemas.microsoft.com/office/drawing/2014/main" id="{A912D3D8-5094-4D03-AF0D-DFC1F8B81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2111375"/>
            <a:ext cx="1676400" cy="1600200"/>
          </a:xfrm>
          <a:prstGeom prst="ellipse">
            <a:avLst/>
          </a:prstGeom>
          <a:solidFill>
            <a:srgbClr val="FF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017BEE31-CE70-4BEE-8BBF-A9D7E2F7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134938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用惠更斯原理解释双折射现象</a:t>
            </a:r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46D282B4-4F09-4CA4-81F2-C8C4E4423F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250" y="2873375"/>
            <a:ext cx="1143000" cy="1219200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AD86FC35-909F-44D2-91E9-F497427D5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3100" y="2797175"/>
            <a:ext cx="6896100" cy="102711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DF9522DC-6F5F-4231-B6C2-FD386729E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2889250"/>
            <a:ext cx="6172200" cy="129540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DE111CC5-F201-4430-9293-327D85FC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25575"/>
            <a:ext cx="6477000" cy="14478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11F92516-DF85-460D-BB4A-948D91285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196975"/>
            <a:ext cx="1676400" cy="16764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830203DE-8ABB-4148-8EFA-780CA4876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113" y="1196975"/>
            <a:ext cx="1676400" cy="16764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1CF2FC99-1580-4C54-9CCD-8FF875DC2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196975"/>
            <a:ext cx="1676400" cy="16764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6">
            <a:extLst>
              <a:ext uri="{FF2B5EF4-FFF2-40B4-BE49-F238E27FC236}">
                <a16:creationId xmlns:a16="http://schemas.microsoft.com/office/drawing/2014/main" id="{6B4A759C-3F47-4E6D-96F0-529EE084B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196975"/>
            <a:ext cx="1676400" cy="16764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7">
            <a:extLst>
              <a:ext uri="{FF2B5EF4-FFF2-40B4-BE49-F238E27FC236}">
                <a16:creationId xmlns:a16="http://schemas.microsoft.com/office/drawing/2014/main" id="{65ABA46B-169B-4A76-9AD3-4313F628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873375"/>
            <a:ext cx="7696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8">
            <a:extLst>
              <a:ext uri="{FF2B5EF4-FFF2-40B4-BE49-F238E27FC236}">
                <a16:creationId xmlns:a16="http://schemas.microsoft.com/office/drawing/2014/main" id="{942433D5-F057-4E94-84FB-3A26DBFBE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73375"/>
            <a:ext cx="392113" cy="2211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19">
            <a:extLst>
              <a:ext uri="{FF2B5EF4-FFF2-40B4-BE49-F238E27FC236}">
                <a16:creationId xmlns:a16="http://schemas.microsoft.com/office/drawing/2014/main" id="{6A705F93-83A0-4633-8867-C96A6612C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73375"/>
            <a:ext cx="1257300" cy="2068513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0">
            <a:extLst>
              <a:ext uri="{FF2B5EF4-FFF2-40B4-BE49-F238E27FC236}">
                <a16:creationId xmlns:a16="http://schemas.microsoft.com/office/drawing/2014/main" id="{05654D29-C9FF-4114-918B-09C1A6DF2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89250"/>
            <a:ext cx="43180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1">
            <a:extLst>
              <a:ext uri="{FF2B5EF4-FFF2-40B4-BE49-F238E27FC236}">
                <a16:creationId xmlns:a16="http://schemas.microsoft.com/office/drawing/2014/main" id="{30F50421-18A8-41B6-B83B-A43F52E5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513" y="2889250"/>
            <a:ext cx="1331912" cy="2017713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22">
            <a:extLst>
              <a:ext uri="{FF2B5EF4-FFF2-40B4-BE49-F238E27FC236}">
                <a16:creationId xmlns:a16="http://schemas.microsoft.com/office/drawing/2014/main" id="{AFA0C935-E05B-49E8-8785-00E5ACCFD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89250"/>
            <a:ext cx="396875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23">
            <a:extLst>
              <a:ext uri="{FF2B5EF4-FFF2-40B4-BE49-F238E27FC236}">
                <a16:creationId xmlns:a16="http://schemas.microsoft.com/office/drawing/2014/main" id="{D236E234-FC7C-483A-84AF-1C32E5667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0175" y="2889250"/>
            <a:ext cx="1404938" cy="2016125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02D031B9-CA42-4B43-A5A3-26449CA31ABA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4595813"/>
            <a:ext cx="4286250" cy="404812"/>
            <a:chOff x="2475" y="2895"/>
            <a:chExt cx="2700" cy="255"/>
          </a:xfrm>
        </p:grpSpPr>
        <p:graphicFrame>
          <p:nvGraphicFramePr>
            <p:cNvPr id="9262" name="Object 27">
              <a:extLst>
                <a:ext uri="{FF2B5EF4-FFF2-40B4-BE49-F238E27FC236}">
                  <a16:creationId xmlns:a16="http://schemas.microsoft.com/office/drawing/2014/main" id="{65C939CD-C5D2-45A9-B658-17B0D00F7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5" y="2918"/>
            <a:ext cx="22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Equation" r:id="rId3" imgW="28634" imgH="57240" progId="Equation.DSMT4">
                    <p:embed/>
                  </p:oleObj>
                </mc:Choice>
                <mc:Fallback>
                  <p:oleObj name="Equation" r:id="rId3" imgW="28634" imgH="572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2918"/>
                          <a:ext cx="22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29">
              <a:extLst>
                <a:ext uri="{FF2B5EF4-FFF2-40B4-BE49-F238E27FC236}">
                  <a16:creationId xmlns:a16="http://schemas.microsoft.com/office/drawing/2014/main" id="{37D90000-04ED-4341-B551-FA17C4CA9A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5" y="2916"/>
            <a:ext cx="20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name="Equation" r:id="rId5" imgW="28634" imgH="57240" progId="Equation.DSMT4">
                    <p:embed/>
                  </p:oleObj>
                </mc:Choice>
                <mc:Fallback>
                  <p:oleObj name="Equation" r:id="rId5" imgW="28634" imgH="572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2916"/>
                          <a:ext cx="205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4" name="Object 31">
              <a:extLst>
                <a:ext uri="{FF2B5EF4-FFF2-40B4-BE49-F238E27FC236}">
                  <a16:creationId xmlns:a16="http://schemas.microsoft.com/office/drawing/2014/main" id="{F21CF52C-4A5C-4E60-87D1-DBBD64DAC3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0" y="2895"/>
            <a:ext cx="20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3" name="Equation" r:id="rId7" imgW="28634" imgH="57240" progId="Equation.DSMT4">
                    <p:embed/>
                  </p:oleObj>
                </mc:Choice>
                <mc:Fallback>
                  <p:oleObj name="Equation" r:id="rId7" imgW="28634" imgH="572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" y="2895"/>
                          <a:ext cx="205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0" name="Oval 32">
            <a:extLst>
              <a:ext uri="{FF2B5EF4-FFF2-40B4-BE49-F238E27FC236}">
                <a16:creationId xmlns:a16="http://schemas.microsoft.com/office/drawing/2014/main" id="{3AA89FAE-36CE-41F3-8DE4-96F79E65569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53400" y="27971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62" name="Text Box 34">
            <a:extLst>
              <a:ext uri="{FF2B5EF4-FFF2-40B4-BE49-F238E27FC236}">
                <a16:creationId xmlns:a16="http://schemas.microsoft.com/office/drawing/2014/main" id="{8EBDEB21-8CBF-4DB0-B20C-52801926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833938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2563" name="Text Box 35">
            <a:extLst>
              <a:ext uri="{FF2B5EF4-FFF2-40B4-BE49-F238E27FC236}">
                <a16:creationId xmlns:a16="http://schemas.microsoft.com/office/drawing/2014/main" id="{DC3261E6-DAF8-4D69-8AC8-2DEFFF3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79742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2564" name="Text Box 36">
            <a:extLst>
              <a:ext uri="{FF2B5EF4-FFF2-40B4-BE49-F238E27FC236}">
                <a16:creationId xmlns:a16="http://schemas.microsoft.com/office/drawing/2014/main" id="{A56EDCED-CE1E-43C5-BF38-E34C2186C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818063"/>
            <a:ext cx="360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2566" name="Text Box 38">
            <a:extLst>
              <a:ext uri="{FF2B5EF4-FFF2-40B4-BE49-F238E27FC236}">
                <a16:creationId xmlns:a16="http://schemas.microsoft.com/office/drawing/2014/main" id="{56D01DC3-9C26-4B8A-B6CE-8E5791976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573463"/>
            <a:ext cx="1258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楷体_GB2312"/>
                <a:cs typeface="楷体_GB2312"/>
              </a:rPr>
              <a:t>光轴</a:t>
            </a:r>
          </a:p>
        </p:txBody>
      </p:sp>
      <p:sp>
        <p:nvSpPr>
          <p:cNvPr id="9261" name="TextBox 34">
            <a:extLst>
              <a:ext uri="{FF2B5EF4-FFF2-40B4-BE49-F238E27FC236}">
                <a16:creationId xmlns:a16="http://schemas.microsoft.com/office/drawing/2014/main" id="{5F1EE714-6336-4957-9D34-E895D8CC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utoUpdateAnimBg="0"/>
      <p:bldP spid="22560" grpId="0" animBg="1"/>
      <p:bldP spid="22562" grpId="0"/>
      <p:bldP spid="22563" grpId="0"/>
      <p:bldP spid="22564" grpId="0"/>
      <p:bldP spid="225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D6ED8B1-7FC4-4354-9075-D5ECA20C06F6}"/>
              </a:ext>
            </a:extLst>
          </p:cNvPr>
          <p:cNvSpPr/>
          <p:nvPr/>
        </p:nvSpPr>
        <p:spPr>
          <a:xfrm>
            <a:off x="323850" y="836613"/>
            <a:ext cx="8496300" cy="5975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45BCE5A-E8CB-4307-9A5C-E0587F873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214313"/>
            <a:ext cx="49672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ea typeface="楷体_GB2312"/>
                <a:cs typeface="楷体_GB2312"/>
              </a:rPr>
              <a:t>双折射的几种情况</a:t>
            </a:r>
            <a:r>
              <a:rPr kumimoji="1" lang="en-US" altLang="zh-CN" sz="2800" b="1">
                <a:ea typeface="楷体_GB2312"/>
                <a:cs typeface="楷体_GB2312"/>
              </a:rPr>
              <a:t>(</a:t>
            </a:r>
            <a:r>
              <a:rPr kumimoji="1" lang="zh-CN" altLang="en-US" sz="2800" b="1">
                <a:ea typeface="楷体_GB2312"/>
                <a:cs typeface="楷体_GB2312"/>
              </a:rPr>
              <a:t>负晶体</a:t>
            </a:r>
            <a:r>
              <a:rPr kumimoji="1" lang="en-US" altLang="zh-CN" sz="2800" b="1">
                <a:ea typeface="楷体_GB2312"/>
                <a:cs typeface="楷体_GB2312"/>
              </a:rPr>
              <a:t>)</a:t>
            </a:r>
            <a:endParaRPr kumimoji="1" lang="zh-CN" altLang="en-US" sz="2800" b="1">
              <a:ea typeface="楷体_GB2312"/>
              <a:cs typeface="楷体_GB2312"/>
            </a:endParaRP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DFD8B8A4-2F02-4919-9502-8C423A0E94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1758950"/>
            <a:ext cx="685800" cy="9144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C432BB23-F7E5-46D3-B658-2A5D02C3C6DC}"/>
              </a:ext>
            </a:extLst>
          </p:cNvPr>
          <p:cNvSpPr>
            <a:spLocks noChangeArrowheads="1"/>
          </p:cNvSpPr>
          <p:nvPr/>
        </p:nvSpPr>
        <p:spPr bwMode="auto">
          <a:xfrm rot="1722524">
            <a:off x="5199063" y="1302296"/>
            <a:ext cx="1524000" cy="9144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9A6FE822-2CC9-428B-BAF2-D9442BD4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1302296"/>
            <a:ext cx="914400" cy="914400"/>
          </a:xfrm>
          <a:prstGeom prst="ellipse">
            <a:avLst/>
          </a:prstGeom>
          <a:solidFill>
            <a:srgbClr val="FF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C26F4011-941C-4E45-99EF-1E4A2622218A}"/>
              </a:ext>
            </a:extLst>
          </p:cNvPr>
          <p:cNvSpPr>
            <a:spLocks noChangeArrowheads="1"/>
          </p:cNvSpPr>
          <p:nvPr/>
        </p:nvSpPr>
        <p:spPr bwMode="auto">
          <a:xfrm rot="1722524">
            <a:off x="6646863" y="1302296"/>
            <a:ext cx="1524000" cy="9144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70BCC52E-0EE7-4EC4-B93C-F1C8C457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1302296"/>
            <a:ext cx="914400" cy="914400"/>
          </a:xfrm>
          <a:prstGeom prst="ellipse">
            <a:avLst/>
          </a:prstGeom>
          <a:solidFill>
            <a:srgbClr val="FF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A3D52866-4B6D-428D-B963-F7CE508DA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2216150"/>
            <a:ext cx="3048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7912C149-1A1E-4FE5-9A34-C4AF7AA1D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2309813"/>
            <a:ext cx="2971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3A5AC0A5-0FC5-421D-8073-5161CCD938D2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1793875"/>
            <a:ext cx="1447800" cy="1260475"/>
            <a:chOff x="3928" y="1488"/>
            <a:chExt cx="912" cy="794"/>
          </a:xfrm>
        </p:grpSpPr>
        <p:sp>
          <p:nvSpPr>
            <p:cNvPr id="10360" name="Line 11">
              <a:extLst>
                <a:ext uri="{FF2B5EF4-FFF2-40B4-BE49-F238E27FC236}">
                  <a16:creationId xmlns:a16="http://schemas.microsoft.com/office/drawing/2014/main" id="{9C5B3178-DACB-40CC-B00D-91DDD374D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8" y="1488"/>
              <a:ext cx="23" cy="79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1" name="Line 12">
              <a:extLst>
                <a:ext uri="{FF2B5EF4-FFF2-40B4-BE49-F238E27FC236}">
                  <a16:creationId xmlns:a16="http://schemas.microsoft.com/office/drawing/2014/main" id="{FF2EFCE6-C209-417D-B924-59B07FF72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0" y="1488"/>
              <a:ext cx="0" cy="78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8AF45AC0-B726-47FE-9573-18AF5933569B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1682750"/>
            <a:ext cx="2362200" cy="1524000"/>
            <a:chOff x="3928" y="1440"/>
            <a:chExt cx="1488" cy="960"/>
          </a:xfrm>
        </p:grpSpPr>
        <p:sp>
          <p:nvSpPr>
            <p:cNvPr id="10358" name="Line 14">
              <a:extLst>
                <a:ext uri="{FF2B5EF4-FFF2-40B4-BE49-F238E27FC236}">
                  <a16:creationId xmlns:a16="http://schemas.microsoft.com/office/drawing/2014/main" id="{A6350BF8-FCD5-4E72-AB8B-85B2DAB1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8" y="1440"/>
              <a:ext cx="515" cy="81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9" name="Line 15">
              <a:extLst>
                <a:ext uri="{FF2B5EF4-FFF2-40B4-BE49-F238E27FC236}">
                  <a16:creationId xmlns:a16="http://schemas.microsoft.com/office/drawing/2014/main" id="{7503B721-6502-4690-8591-67785DF63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0" y="1488"/>
              <a:ext cx="576" cy="9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8" name="Oval 16">
            <a:extLst>
              <a:ext uri="{FF2B5EF4-FFF2-40B4-BE49-F238E27FC236}">
                <a16:creationId xmlns:a16="http://schemas.microsoft.com/office/drawing/2014/main" id="{85F2A118-6439-4965-89A0-5C94B5439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066838"/>
            <a:ext cx="914400" cy="15240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69" name="Oval 17">
            <a:extLst>
              <a:ext uri="{FF2B5EF4-FFF2-40B4-BE49-F238E27FC236}">
                <a16:creationId xmlns:a16="http://schemas.microsoft.com/office/drawing/2014/main" id="{B7E673CB-B3F5-4E8C-928B-17A95A00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371638"/>
            <a:ext cx="914400" cy="914400"/>
          </a:xfrm>
          <a:prstGeom prst="ellipse">
            <a:avLst/>
          </a:prstGeom>
          <a:solidFill>
            <a:srgbClr val="FF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70" name="Oval 18">
            <a:extLst>
              <a:ext uri="{FF2B5EF4-FFF2-40B4-BE49-F238E27FC236}">
                <a16:creationId xmlns:a16="http://schemas.microsoft.com/office/drawing/2014/main" id="{053F206D-117B-463E-8DF5-92E3EF68E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4066838"/>
            <a:ext cx="914400" cy="15240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71" name="Oval 19">
            <a:extLst>
              <a:ext uri="{FF2B5EF4-FFF2-40B4-BE49-F238E27FC236}">
                <a16:creationId xmlns:a16="http://schemas.microsoft.com/office/drawing/2014/main" id="{F0B7E13C-5589-4604-837B-F8D9F94E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4371638"/>
            <a:ext cx="914400" cy="914400"/>
          </a:xfrm>
          <a:prstGeom prst="ellipse">
            <a:avLst/>
          </a:prstGeom>
          <a:solidFill>
            <a:srgbClr val="FFCCFF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72" name="Line 20">
            <a:extLst>
              <a:ext uri="{FF2B5EF4-FFF2-40B4-BE49-F238E27FC236}">
                <a16:creationId xmlns:a16="http://schemas.microsoft.com/office/drawing/2014/main" id="{22B43769-7E78-4508-BDDE-3B8374881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286375"/>
            <a:ext cx="2971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1A6C3AE3-C49D-4298-96CF-96D169034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450" y="5819775"/>
            <a:ext cx="304800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757AA58D-6BF3-4935-A184-8480E0387349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4829175"/>
            <a:ext cx="1516062" cy="1522413"/>
            <a:chOff x="1005" y="3120"/>
            <a:chExt cx="955" cy="959"/>
          </a:xfrm>
        </p:grpSpPr>
        <p:sp>
          <p:nvSpPr>
            <p:cNvPr id="10356" name="Line 23">
              <a:extLst>
                <a:ext uri="{FF2B5EF4-FFF2-40B4-BE49-F238E27FC236}">
                  <a16:creationId xmlns:a16="http://schemas.microsoft.com/office/drawing/2014/main" id="{7B45E7CF-3FE9-48CA-9BA3-78C46EC75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3120"/>
              <a:ext cx="4" cy="95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7" name="Line 24">
              <a:extLst>
                <a:ext uri="{FF2B5EF4-FFF2-40B4-BE49-F238E27FC236}">
                  <a16:creationId xmlns:a16="http://schemas.microsoft.com/office/drawing/2014/main" id="{AB761E4D-9C4A-47CB-B60D-A455AB2AA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7" y="3120"/>
              <a:ext cx="13" cy="95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7" name="Oval 25">
            <a:extLst>
              <a:ext uri="{FF2B5EF4-FFF2-40B4-BE49-F238E27FC236}">
                <a16:creationId xmlns:a16="http://schemas.microsoft.com/office/drawing/2014/main" id="{F4E845FA-527C-4836-93D5-6E32F74AF89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97500" y="4194868"/>
            <a:ext cx="914400" cy="15240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78" name="Oval 26">
            <a:extLst>
              <a:ext uri="{FF2B5EF4-FFF2-40B4-BE49-F238E27FC236}">
                <a16:creationId xmlns:a16="http://schemas.microsoft.com/office/drawing/2014/main" id="{1BE498E9-0F5E-45E5-8FE3-0B0A96BD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4499668"/>
            <a:ext cx="914400" cy="914400"/>
          </a:xfrm>
          <a:prstGeom prst="ellipse">
            <a:avLst/>
          </a:prstGeom>
          <a:solidFill>
            <a:srgbClr val="FFCCFF"/>
          </a:solidFill>
          <a:ln w="381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79" name="Oval 27">
            <a:extLst>
              <a:ext uri="{FF2B5EF4-FFF2-40B4-BE49-F238E27FC236}">
                <a16:creationId xmlns:a16="http://schemas.microsoft.com/office/drawing/2014/main" id="{BF6DF2FA-0159-4B21-A6EB-05ED77B028C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02500" y="4194868"/>
            <a:ext cx="914400" cy="15240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80" name="Oval 28">
            <a:extLst>
              <a:ext uri="{FF2B5EF4-FFF2-40B4-BE49-F238E27FC236}">
                <a16:creationId xmlns:a16="http://schemas.microsoft.com/office/drawing/2014/main" id="{5C4BC9C6-4C02-407D-867E-B2070116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4499668"/>
            <a:ext cx="914400" cy="914400"/>
          </a:xfrm>
          <a:prstGeom prst="ellipse">
            <a:avLst/>
          </a:prstGeom>
          <a:solidFill>
            <a:srgbClr val="FFCCFF"/>
          </a:solidFill>
          <a:ln w="381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0F04290D-4AD7-4BA5-B0A6-E62918E1C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2425" y="5413375"/>
            <a:ext cx="27146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1D729524-96E7-4102-85EB-5A59DCE1E554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4956175"/>
            <a:ext cx="1905000" cy="1265238"/>
            <a:chOff x="3688" y="3120"/>
            <a:chExt cx="1200" cy="797"/>
          </a:xfrm>
        </p:grpSpPr>
        <p:sp>
          <p:nvSpPr>
            <p:cNvPr id="10354" name="Line 31">
              <a:extLst>
                <a:ext uri="{FF2B5EF4-FFF2-40B4-BE49-F238E27FC236}">
                  <a16:creationId xmlns:a16="http://schemas.microsoft.com/office/drawing/2014/main" id="{A197ED8E-5595-4E07-9481-59095A445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8" y="3120"/>
              <a:ext cx="0" cy="79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5" name="Line 32">
              <a:extLst>
                <a:ext uri="{FF2B5EF4-FFF2-40B4-BE49-F238E27FC236}">
                  <a16:creationId xmlns:a16="http://schemas.microsoft.com/office/drawing/2014/main" id="{4CC9B399-9BC2-468E-B176-B7D187DDB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" y="3120"/>
              <a:ext cx="0" cy="79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85" name="Line 33">
            <a:extLst>
              <a:ext uri="{FF2B5EF4-FFF2-40B4-BE49-F238E27FC236}">
                <a16:creationId xmlns:a16="http://schemas.microsoft.com/office/drawing/2014/main" id="{5B13B8BF-3D29-4B5A-9EAA-72C5B66AC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956175"/>
            <a:ext cx="0" cy="1182688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EF213DD4-5849-4093-A8F1-192DDFEF8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591175"/>
            <a:ext cx="2895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88" name="Object 36">
            <a:extLst>
              <a:ext uri="{FF2B5EF4-FFF2-40B4-BE49-F238E27FC236}">
                <a16:creationId xmlns:a16="http://schemas.microsoft.com/office/drawing/2014/main" id="{BC1FA3E8-8A02-4B9F-9005-47ECE2C78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7050" y="6073775"/>
          <a:ext cx="2476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3" imgW="28634" imgH="57240" progId="Equation.DSMT4">
                  <p:embed/>
                </p:oleObj>
              </mc:Choice>
              <mc:Fallback>
                <p:oleObj name="Equation" r:id="rId3" imgW="28634" imgH="572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6073775"/>
                        <a:ext cx="2476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7">
            <a:extLst>
              <a:ext uri="{FF2B5EF4-FFF2-40B4-BE49-F238E27FC236}">
                <a16:creationId xmlns:a16="http://schemas.microsoft.com/office/drawing/2014/main" id="{EDF56FB6-2E43-4340-90FC-3402E93F2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997575"/>
          <a:ext cx="2063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5" imgW="28634" imgH="57240" progId="Equation.DSMT4">
                  <p:embed/>
                </p:oleObj>
              </mc:Choice>
              <mc:Fallback>
                <p:oleObj name="Equation" r:id="rId5" imgW="28634" imgH="572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997575"/>
                        <a:ext cx="2063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39">
            <a:extLst>
              <a:ext uri="{FF2B5EF4-FFF2-40B4-BE49-F238E27FC236}">
                <a16:creationId xmlns:a16="http://schemas.microsoft.com/office/drawing/2014/main" id="{6E4F41F7-3CD3-4E11-BC15-5A6B1CCB7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293846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7" imgW="114266" imgH="152280" progId="Equation.DSMT4">
                  <p:embed/>
                </p:oleObj>
              </mc:Choice>
              <mc:Fallback>
                <p:oleObj name="Equation" r:id="rId7" imgW="114266" imgH="1522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93846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2" name="Object 40">
            <a:extLst>
              <a:ext uri="{FF2B5EF4-FFF2-40B4-BE49-F238E27FC236}">
                <a16:creationId xmlns:a16="http://schemas.microsoft.com/office/drawing/2014/main" id="{8122C79A-C718-477D-9EAB-D84B651FA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5288" y="2863850"/>
          <a:ext cx="201612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9" imgW="28634" imgH="57240" progId="Equation.DSMT4">
                  <p:embed/>
                </p:oleObj>
              </mc:Choice>
              <mc:Fallback>
                <p:oleObj name="Equation" r:id="rId9" imgW="28634" imgH="572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2863850"/>
                        <a:ext cx="201612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3" name="Rectangle 41">
            <a:extLst>
              <a:ext uri="{FF2B5EF4-FFF2-40B4-BE49-F238E27FC236}">
                <a16:creationId xmlns:a16="http://schemas.microsoft.com/office/drawing/2014/main" id="{CC63DECE-82AC-4A52-ABBA-4FB416598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3914438"/>
            <a:ext cx="3200400" cy="9144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ED592E89-2426-43B5-880D-FDA8FE66657A}"/>
              </a:ext>
            </a:extLst>
          </p:cNvPr>
          <p:cNvGrpSpPr>
            <a:grpSpLocks/>
          </p:cNvGrpSpPr>
          <p:nvPr/>
        </p:nvGrpSpPr>
        <p:grpSpPr bwMode="auto">
          <a:xfrm>
            <a:off x="1746250" y="3735388"/>
            <a:ext cx="1524000" cy="1093787"/>
            <a:chOff x="1008" y="2431"/>
            <a:chExt cx="960" cy="689"/>
          </a:xfrm>
        </p:grpSpPr>
        <p:sp>
          <p:nvSpPr>
            <p:cNvPr id="10352" name="Line 43">
              <a:extLst>
                <a:ext uri="{FF2B5EF4-FFF2-40B4-BE49-F238E27FC236}">
                  <a16:creationId xmlns:a16="http://schemas.microsoft.com/office/drawing/2014/main" id="{C7FA9D1C-3F9F-4970-A476-72273E27A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31"/>
              <a:ext cx="1" cy="689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3" name="Line 44">
              <a:extLst>
                <a:ext uri="{FF2B5EF4-FFF2-40B4-BE49-F238E27FC236}">
                  <a16:creationId xmlns:a16="http://schemas.microsoft.com/office/drawing/2014/main" id="{821C7785-C73F-4EFA-8BF6-8E6F1FD97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2435"/>
              <a:ext cx="4" cy="68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5">
            <a:extLst>
              <a:ext uri="{FF2B5EF4-FFF2-40B4-BE49-F238E27FC236}">
                <a16:creationId xmlns:a16="http://schemas.microsoft.com/office/drawing/2014/main" id="{03CB2397-A3C6-4545-80FA-716E31726955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1000125"/>
            <a:ext cx="3365500" cy="2609850"/>
            <a:chOff x="376" y="700"/>
            <a:chExt cx="2120" cy="1644"/>
          </a:xfrm>
        </p:grpSpPr>
        <p:sp>
          <p:nvSpPr>
            <p:cNvPr id="10331" name="Line 46">
              <a:extLst>
                <a:ext uri="{FF2B5EF4-FFF2-40B4-BE49-F238E27FC236}">
                  <a16:creationId xmlns:a16="http://schemas.microsoft.com/office/drawing/2014/main" id="{5B612845-EF8E-40C8-BE59-5B131A729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1344"/>
              <a:ext cx="432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Oval 47">
              <a:extLst>
                <a:ext uri="{FF2B5EF4-FFF2-40B4-BE49-F238E27FC236}">
                  <a16:creationId xmlns:a16="http://schemas.microsoft.com/office/drawing/2014/main" id="{82385A8E-6BB6-4001-B80D-D35305ACA4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22524">
              <a:off x="952" y="1056"/>
              <a:ext cx="960" cy="576"/>
            </a:xfrm>
            <a:prstGeom prst="ellipse">
              <a:avLst/>
            </a:prstGeom>
            <a:solidFill>
              <a:srgbClr val="99CCFF"/>
            </a:solidFill>
            <a:ln w="3810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486" name="Oval 48">
              <a:extLst>
                <a:ext uri="{FF2B5EF4-FFF2-40B4-BE49-F238E27FC236}">
                  <a16:creationId xmlns:a16="http://schemas.microsoft.com/office/drawing/2014/main" id="{0D0CE750-0A97-4ADF-B4E2-F213523C4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056"/>
              <a:ext cx="576" cy="576"/>
            </a:xfrm>
            <a:prstGeom prst="ellipse">
              <a:avLst/>
            </a:prstGeom>
            <a:solidFill>
              <a:srgbClr val="FFCCFF"/>
            </a:solidFill>
            <a:ln w="3810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338" name="Line 49">
              <a:extLst>
                <a:ext uri="{FF2B5EF4-FFF2-40B4-BE49-F238E27FC236}">
                  <a16:creationId xmlns:a16="http://schemas.microsoft.com/office/drawing/2014/main" id="{766AE16A-EFB7-4D92-B41F-9393152F6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0" y="1344"/>
              <a:ext cx="1200" cy="52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9" name="Line 50">
              <a:extLst>
                <a:ext uri="{FF2B5EF4-FFF2-40B4-BE49-F238E27FC236}">
                  <a16:creationId xmlns:a16="http://schemas.microsoft.com/office/drawing/2014/main" id="{DBF3CC62-3098-4430-94E9-94368B7A5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1344"/>
              <a:ext cx="1104" cy="81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40" name="Group 51">
              <a:extLst>
                <a:ext uri="{FF2B5EF4-FFF2-40B4-BE49-F238E27FC236}">
                  <a16:creationId xmlns:a16="http://schemas.microsoft.com/office/drawing/2014/main" id="{5B82C51A-1D59-4787-9A9F-DA75ADD70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2" y="1344"/>
              <a:ext cx="710" cy="684"/>
              <a:chOff x="1432" y="1632"/>
              <a:chExt cx="710" cy="684"/>
            </a:xfrm>
          </p:grpSpPr>
          <p:sp>
            <p:nvSpPr>
              <p:cNvPr id="10350" name="Line 52">
                <a:extLst>
                  <a:ext uri="{FF2B5EF4-FFF2-40B4-BE49-F238E27FC236}">
                    <a16:creationId xmlns:a16="http://schemas.microsoft.com/office/drawing/2014/main" id="{04546C27-B77D-4B35-8538-F557BCDF5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2" y="1632"/>
                <a:ext cx="398" cy="684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1" name="Line 53">
                <a:extLst>
                  <a:ext uri="{FF2B5EF4-FFF2-40B4-BE49-F238E27FC236}">
                    <a16:creationId xmlns:a16="http://schemas.microsoft.com/office/drawing/2014/main" id="{49472C98-7E44-4F62-B88C-8AD4E6E26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6" y="1632"/>
                <a:ext cx="706" cy="576"/>
              </a:xfrm>
              <a:prstGeom prst="line">
                <a:avLst/>
              </a:prstGeom>
              <a:noFill/>
              <a:ln w="38100">
                <a:solidFill>
                  <a:srgbClr val="CC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341" name="Object 54">
              <a:extLst>
                <a:ext uri="{FF2B5EF4-FFF2-40B4-BE49-F238E27FC236}">
                  <a16:creationId xmlns:a16="http://schemas.microsoft.com/office/drawing/2014/main" id="{B252BD95-33E1-47E3-A1B7-22E82A90B4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0" y="2160"/>
            <a:ext cx="10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4" name="Equation" r:id="rId11" imgW="104812" imgH="247590" progId="Equation.DSMT4">
                    <p:embed/>
                  </p:oleObj>
                </mc:Choice>
                <mc:Fallback>
                  <p:oleObj name="Equation" r:id="rId11" imgW="104812" imgH="24759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2160"/>
                          <a:ext cx="10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2" name="Object 55">
              <a:extLst>
                <a:ext uri="{FF2B5EF4-FFF2-40B4-BE49-F238E27FC236}">
                  <a16:creationId xmlns:a16="http://schemas.microsoft.com/office/drawing/2014/main" id="{484A7207-6C8E-4819-BFFE-8619DC8A27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2" y="1893"/>
            <a:ext cx="13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5" name="Equation" r:id="rId13" imgW="28634" imgH="57240" progId="Equation.DSMT4">
                    <p:embed/>
                  </p:oleObj>
                </mc:Choice>
                <mc:Fallback>
                  <p:oleObj name="Equation" r:id="rId13" imgW="28634" imgH="5724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1893"/>
                          <a:ext cx="13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0" name="Rectangle 56">
              <a:extLst>
                <a:ext uri="{FF2B5EF4-FFF2-40B4-BE49-F238E27FC236}">
                  <a16:creationId xmlns:a16="http://schemas.microsoft.com/office/drawing/2014/main" id="{DA7F8147-248C-4B1E-B354-0EFBC8490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700"/>
              <a:ext cx="1920" cy="624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0346" name="Group 57">
              <a:extLst>
                <a:ext uri="{FF2B5EF4-FFF2-40B4-BE49-F238E27FC236}">
                  <a16:creationId xmlns:a16="http://schemas.microsoft.com/office/drawing/2014/main" id="{A62A7902-3319-4734-BBAB-CFEEDF94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296" cy="576"/>
              <a:chOff x="912" y="1056"/>
              <a:chExt cx="1296" cy="576"/>
            </a:xfrm>
          </p:grpSpPr>
          <p:sp>
            <p:nvSpPr>
              <p:cNvPr id="10348" name="Line 58">
                <a:extLst>
                  <a:ext uri="{FF2B5EF4-FFF2-40B4-BE49-F238E27FC236}">
                    <a16:creationId xmlns:a16="http://schemas.microsoft.com/office/drawing/2014/main" id="{8F2A738C-2357-4E25-A242-E2881EF53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104"/>
                <a:ext cx="528" cy="52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9" name="Line 59">
                <a:extLst>
                  <a:ext uri="{FF2B5EF4-FFF2-40B4-BE49-F238E27FC236}">
                    <a16:creationId xmlns:a16="http://schemas.microsoft.com/office/drawing/2014/main" id="{F7F56C61-041C-45F2-A636-0E1842EDF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056"/>
                <a:ext cx="576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47" name="Line 60">
              <a:extLst>
                <a:ext uri="{FF2B5EF4-FFF2-40B4-BE49-F238E27FC236}">
                  <a16:creationId xmlns:a16="http://schemas.microsoft.com/office/drawing/2014/main" id="{40D23148-3FE2-4F1D-9786-BF3621B95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330"/>
              <a:ext cx="177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23" name="Rectangle 61">
            <a:extLst>
              <a:ext uri="{FF2B5EF4-FFF2-40B4-BE49-F238E27FC236}">
                <a16:creationId xmlns:a16="http://schemas.microsoft.com/office/drawing/2014/main" id="{3DECF768-C487-4A1D-99BA-FF61941F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1073696"/>
            <a:ext cx="3048000" cy="6858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0" name="Group 62">
            <a:extLst>
              <a:ext uri="{FF2B5EF4-FFF2-40B4-BE49-F238E27FC236}">
                <a16:creationId xmlns:a16="http://schemas.microsoft.com/office/drawing/2014/main" id="{C415235D-E1D8-43A9-AB76-0E9D26484537}"/>
              </a:ext>
            </a:extLst>
          </p:cNvPr>
          <p:cNvGrpSpPr>
            <a:grpSpLocks/>
          </p:cNvGrpSpPr>
          <p:nvPr/>
        </p:nvGrpSpPr>
        <p:grpSpPr bwMode="auto">
          <a:xfrm>
            <a:off x="5973763" y="836613"/>
            <a:ext cx="1447800" cy="922337"/>
            <a:chOff x="3936" y="907"/>
            <a:chExt cx="912" cy="581"/>
          </a:xfrm>
        </p:grpSpPr>
        <p:sp>
          <p:nvSpPr>
            <p:cNvPr id="10329" name="Line 63">
              <a:extLst>
                <a:ext uri="{FF2B5EF4-FFF2-40B4-BE49-F238E27FC236}">
                  <a16:creationId xmlns:a16="http://schemas.microsoft.com/office/drawing/2014/main" id="{4B750D09-15F6-419F-A706-6F3155A72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907"/>
              <a:ext cx="0" cy="58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0" name="Line 64">
              <a:extLst>
                <a:ext uri="{FF2B5EF4-FFF2-40B4-BE49-F238E27FC236}">
                  <a16:creationId xmlns:a16="http://schemas.microsoft.com/office/drawing/2014/main" id="{9069251C-8A4E-4886-A89C-11FC581DA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912"/>
              <a:ext cx="0" cy="57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617" name="Line 65">
            <a:extLst>
              <a:ext uri="{FF2B5EF4-FFF2-40B4-BE49-F238E27FC236}">
                <a16:creationId xmlns:a16="http://schemas.microsoft.com/office/drawing/2014/main" id="{1E6B6B1E-C761-4404-BC4A-5DA8AFF40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2163" y="1758950"/>
            <a:ext cx="39624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8" name="Line 66">
            <a:extLst>
              <a:ext uri="{FF2B5EF4-FFF2-40B4-BE49-F238E27FC236}">
                <a16:creationId xmlns:a16="http://schemas.microsoft.com/office/drawing/2014/main" id="{53AECC86-3374-4AAD-8E5F-62FDA94B2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250" y="4829175"/>
            <a:ext cx="3048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9" name="Rectangle 67">
            <a:extLst>
              <a:ext uri="{FF2B5EF4-FFF2-40B4-BE49-F238E27FC236}">
                <a16:creationId xmlns:a16="http://schemas.microsoft.com/office/drawing/2014/main" id="{A9233C31-D49B-408A-B99D-9979F852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32072"/>
            <a:ext cx="3581400" cy="102479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1" name="Group 68">
            <a:extLst>
              <a:ext uri="{FF2B5EF4-FFF2-40B4-BE49-F238E27FC236}">
                <a16:creationId xmlns:a16="http://schemas.microsoft.com/office/drawing/2014/main" id="{321B0FAF-1F1E-40CB-9A63-330E1E7AED0D}"/>
              </a:ext>
            </a:extLst>
          </p:cNvPr>
          <p:cNvGrpSpPr>
            <a:grpSpLocks/>
          </p:cNvGrpSpPr>
          <p:nvPr/>
        </p:nvGrpSpPr>
        <p:grpSpPr bwMode="auto">
          <a:xfrm>
            <a:off x="5861050" y="3716338"/>
            <a:ext cx="1911350" cy="1239837"/>
            <a:chOff x="3692" y="2339"/>
            <a:chExt cx="1204" cy="781"/>
          </a:xfrm>
        </p:grpSpPr>
        <p:sp>
          <p:nvSpPr>
            <p:cNvPr id="10327" name="Line 69">
              <a:extLst>
                <a:ext uri="{FF2B5EF4-FFF2-40B4-BE49-F238E27FC236}">
                  <a16:creationId xmlns:a16="http://schemas.microsoft.com/office/drawing/2014/main" id="{FD50F600-2D97-42B4-8521-EED47CCAF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2339"/>
              <a:ext cx="4" cy="78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8" name="Line 70">
              <a:extLst>
                <a:ext uri="{FF2B5EF4-FFF2-40B4-BE49-F238E27FC236}">
                  <a16:creationId xmlns:a16="http://schemas.microsoft.com/office/drawing/2014/main" id="{A5879012-0BFF-4D8F-AB62-AB463943D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43"/>
              <a:ext cx="0" cy="77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623" name="Line 71">
            <a:extLst>
              <a:ext uri="{FF2B5EF4-FFF2-40B4-BE49-F238E27FC236}">
                <a16:creationId xmlns:a16="http://schemas.microsoft.com/office/drawing/2014/main" id="{1C5AAE35-4966-42DB-939F-9E0E2CC44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956175"/>
            <a:ext cx="419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76">
            <a:extLst>
              <a:ext uri="{FF2B5EF4-FFF2-40B4-BE49-F238E27FC236}">
                <a16:creationId xmlns:a16="http://schemas.microsoft.com/office/drawing/2014/main" id="{68883A2C-85DF-4019-AA97-3486C350E41F}"/>
              </a:ext>
            </a:extLst>
          </p:cNvPr>
          <p:cNvGrpSpPr>
            <a:grpSpLocks/>
          </p:cNvGrpSpPr>
          <p:nvPr/>
        </p:nvGrpSpPr>
        <p:grpSpPr bwMode="auto">
          <a:xfrm>
            <a:off x="3338513" y="5738813"/>
            <a:ext cx="1285875" cy="642937"/>
            <a:chOff x="3357554" y="5953470"/>
            <a:chExt cx="1285884" cy="642942"/>
          </a:xfrm>
        </p:grpSpPr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2ED78412-2929-483A-B4F0-F1C45A7286DD}"/>
                </a:ext>
              </a:extLst>
            </p:cNvPr>
            <p:cNvSpPr/>
            <p:nvPr/>
          </p:nvSpPr>
          <p:spPr>
            <a:xfrm>
              <a:off x="3357554" y="5953470"/>
              <a:ext cx="1285884" cy="642942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26" name="Text Box 72">
              <a:extLst>
                <a:ext uri="{FF2B5EF4-FFF2-40B4-BE49-F238E27FC236}">
                  <a16:creationId xmlns:a16="http://schemas.microsoft.com/office/drawing/2014/main" id="{41C7B2C1-A0DF-4045-AB85-259634389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992" y="6000768"/>
              <a:ext cx="9874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/>
                <a:t>重要！</a:t>
              </a:r>
            </a:p>
          </p:txBody>
        </p:sp>
      </p:grpSp>
      <p:graphicFrame>
        <p:nvGraphicFramePr>
          <p:cNvPr id="23626" name="Object 74">
            <a:extLst>
              <a:ext uri="{FF2B5EF4-FFF2-40B4-BE49-F238E27FC236}">
                <a16:creationId xmlns:a16="http://schemas.microsoft.com/office/drawing/2014/main" id="{4AC9FAA7-8337-4467-8687-9025DF423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599757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15" imgW="114266" imgH="152280" progId="Equation.DSMT4">
                  <p:embed/>
                </p:oleObj>
              </mc:Choice>
              <mc:Fallback>
                <p:oleObj name="Equation" r:id="rId15" imgW="114266" imgH="15228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997575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7" name="Object 75">
            <a:extLst>
              <a:ext uri="{FF2B5EF4-FFF2-40B4-BE49-F238E27FC236}">
                <a16:creationId xmlns:a16="http://schemas.microsoft.com/office/drawing/2014/main" id="{31501D61-AEAC-43AD-B1E4-68D0DD2E5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1175" y="30495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quation" r:id="rId17" imgW="114266" imgH="152280" progId="Equation.DSMT4">
                  <p:embed/>
                </p:oleObj>
              </mc:Choice>
              <mc:Fallback>
                <p:oleObj name="Equation" r:id="rId17" imgW="114266" imgH="15228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304958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8" name="Object 76">
            <a:extLst>
              <a:ext uri="{FF2B5EF4-FFF2-40B4-BE49-F238E27FC236}">
                <a16:creationId xmlns:a16="http://schemas.microsoft.com/office/drawing/2014/main" id="{F60334C7-E60D-45E5-8FD5-9D76B0D5A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3038" y="612616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19" imgW="114266" imgH="152280" progId="Equation.DSMT4">
                  <p:embed/>
                </p:oleObj>
              </mc:Choice>
              <mc:Fallback>
                <p:oleObj name="Equation" r:id="rId19" imgW="114266" imgH="15228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612616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6" name="TextBox 77">
            <a:extLst>
              <a:ext uri="{FF2B5EF4-FFF2-40B4-BE49-F238E27FC236}">
                <a16:creationId xmlns:a16="http://schemas.microsoft.com/office/drawing/2014/main" id="{E6799A6A-C48D-4E8E-AB54-DA641A234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AEBB15-39D2-4E7C-8695-0EE6977BD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2889250"/>
            <a:ext cx="70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光轴</a:t>
            </a:r>
          </a:p>
        </p:txBody>
      </p:sp>
      <p:sp>
        <p:nvSpPr>
          <p:cNvPr id="79" name="Text Box 9">
            <a:extLst>
              <a:ext uri="{FF2B5EF4-FFF2-40B4-BE49-F238E27FC236}">
                <a16:creationId xmlns:a16="http://schemas.microsoft.com/office/drawing/2014/main" id="{BF0289EF-6AEC-4790-8001-615B648E8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85725"/>
            <a:ext cx="3671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光的振动方向 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光的主平面</a:t>
            </a:r>
            <a:endParaRPr kumimoji="1"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光的振动方向 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// e 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光的主平面</a:t>
            </a: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E2C78C9B-B3BA-491A-8A15-E55151EC4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284538"/>
            <a:ext cx="411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chemeClr val="bg1"/>
                </a:solidFill>
                <a:ea typeface="楷体_GB2312"/>
                <a:cs typeface="楷体_GB2312"/>
              </a:rPr>
              <a:t>1.</a:t>
            </a:r>
            <a:r>
              <a:rPr kumimoji="1" lang="zh-CN" altLang="en-US" sz="1800" b="1">
                <a:solidFill>
                  <a:schemeClr val="bg1"/>
                </a:solidFill>
                <a:ea typeface="楷体_GB2312"/>
                <a:cs typeface="楷体_GB2312"/>
              </a:rPr>
              <a:t>光轴与晶体表面不垂直，光倾斜入射</a:t>
            </a: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214A6CD7-BB34-4049-9A18-00072623E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32131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chemeClr val="bg1"/>
                </a:solidFill>
                <a:ea typeface="楷体_GB2312"/>
                <a:cs typeface="楷体_GB2312"/>
              </a:rPr>
              <a:t>2.</a:t>
            </a:r>
            <a:r>
              <a:rPr kumimoji="1" lang="zh-CN" altLang="en-US" sz="1800" b="1">
                <a:solidFill>
                  <a:schemeClr val="bg1"/>
                </a:solidFill>
                <a:ea typeface="楷体_GB2312"/>
                <a:cs typeface="楷体_GB2312"/>
              </a:rPr>
              <a:t>光轴与晶体表面不垂直，光垂直入射</a:t>
            </a: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8B61984A-BE72-493E-BA01-3D83C76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81750"/>
            <a:ext cx="411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chemeClr val="bg1"/>
                </a:solidFill>
                <a:ea typeface="楷体_GB2312"/>
                <a:cs typeface="楷体_GB2312"/>
              </a:rPr>
              <a:t>3.</a:t>
            </a:r>
            <a:r>
              <a:rPr kumimoji="1" lang="zh-CN" altLang="en-US" sz="1800" b="1">
                <a:solidFill>
                  <a:schemeClr val="bg1"/>
                </a:solidFill>
                <a:ea typeface="楷体_GB2312"/>
                <a:cs typeface="楷体_GB2312"/>
              </a:rPr>
              <a:t>光轴与晶体表面平行，光垂直入射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FADCE08C-C596-4F79-9E3E-910B172FF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372225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chemeClr val="bg1"/>
                </a:solidFill>
                <a:ea typeface="楷体_GB2312"/>
                <a:cs typeface="楷体_GB2312"/>
              </a:rPr>
              <a:t>4.</a:t>
            </a:r>
            <a:r>
              <a:rPr kumimoji="1" lang="zh-CN" altLang="en-US" sz="1800" b="1">
                <a:solidFill>
                  <a:schemeClr val="bg1"/>
                </a:solidFill>
                <a:ea typeface="楷体_GB2312"/>
                <a:cs typeface="楷体_GB2312"/>
              </a:rPr>
              <a:t>光轴与晶体表面垂直，光垂直入射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7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9" grpId="0" autoUpdateAnimBg="0"/>
      <p:bldP spid="80" grpId="0"/>
      <p:bldP spid="81" grpId="0"/>
      <p:bldP spid="82" grpId="0"/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3B65EA-A57A-45AE-80A3-B8F64CFB9711}"/>
              </a:ext>
            </a:extLst>
          </p:cNvPr>
          <p:cNvSpPr/>
          <p:nvPr/>
        </p:nvSpPr>
        <p:spPr>
          <a:xfrm>
            <a:off x="1711325" y="801688"/>
            <a:ext cx="5472113" cy="32400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10E4F6A5-1DF3-4D5C-B367-9D30B6C2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536" y="2025377"/>
            <a:ext cx="3352800" cy="1219200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4589" name="Arc 13">
            <a:extLst>
              <a:ext uri="{FF2B5EF4-FFF2-40B4-BE49-F238E27FC236}">
                <a16:creationId xmlns:a16="http://schemas.microsoft.com/office/drawing/2014/main" id="{9E5D6E4B-793F-4513-82A9-537A276593E7}"/>
              </a:ext>
            </a:extLst>
          </p:cNvPr>
          <p:cNvSpPr>
            <a:spLocks/>
          </p:cNvSpPr>
          <p:nvPr/>
        </p:nvSpPr>
        <p:spPr bwMode="auto">
          <a:xfrm>
            <a:off x="3576638" y="2025650"/>
            <a:ext cx="990600" cy="533400"/>
          </a:xfrm>
          <a:custGeom>
            <a:avLst/>
            <a:gdLst>
              <a:gd name="T0" fmla="*/ 2147483646 w 43187"/>
              <a:gd name="T1" fmla="*/ 0 h 22308"/>
              <a:gd name="T2" fmla="*/ 0 w 43187"/>
              <a:gd name="T3" fmla="*/ 2147483646 h 22308"/>
              <a:gd name="T4" fmla="*/ 2147483646 w 43187"/>
              <a:gd name="T5" fmla="*/ 2147483646 h 22308"/>
              <a:gd name="T6" fmla="*/ 0 60000 65536"/>
              <a:gd name="T7" fmla="*/ 0 60000 65536"/>
              <a:gd name="T8" fmla="*/ 0 60000 65536"/>
              <a:gd name="T9" fmla="*/ 0 w 43187"/>
              <a:gd name="T10" fmla="*/ 0 h 22308"/>
              <a:gd name="T11" fmla="*/ 43187 w 43187"/>
              <a:gd name="T12" fmla="*/ 22308 h 223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7" h="22308" fill="none" extrusionOk="0">
                <a:moveTo>
                  <a:pt x="43175" y="-1"/>
                </a:moveTo>
                <a:cubicBezTo>
                  <a:pt x="43183" y="235"/>
                  <a:pt x="43187" y="471"/>
                  <a:pt x="43187" y="708"/>
                </a:cubicBezTo>
                <a:cubicBezTo>
                  <a:pt x="43187" y="12637"/>
                  <a:pt x="33516" y="22308"/>
                  <a:pt x="21587" y="22308"/>
                </a:cubicBezTo>
                <a:cubicBezTo>
                  <a:pt x="9946" y="22308"/>
                  <a:pt x="399" y="13083"/>
                  <a:pt x="-1" y="1450"/>
                </a:cubicBezTo>
              </a:path>
              <a:path w="43187" h="22308" stroke="0" extrusionOk="0">
                <a:moveTo>
                  <a:pt x="43175" y="-1"/>
                </a:moveTo>
                <a:cubicBezTo>
                  <a:pt x="43183" y="235"/>
                  <a:pt x="43187" y="471"/>
                  <a:pt x="43187" y="708"/>
                </a:cubicBezTo>
                <a:cubicBezTo>
                  <a:pt x="43187" y="12637"/>
                  <a:pt x="33516" y="22308"/>
                  <a:pt x="21587" y="22308"/>
                </a:cubicBezTo>
                <a:cubicBezTo>
                  <a:pt x="9946" y="22308"/>
                  <a:pt x="399" y="13083"/>
                  <a:pt x="-1" y="1450"/>
                </a:cubicBezTo>
                <a:lnTo>
                  <a:pt x="21587" y="708"/>
                </a:lnTo>
                <a:lnTo>
                  <a:pt x="43175" y="-1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478FB886-AFEC-4185-B8C6-A668B3DC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4078288"/>
            <a:ext cx="5389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这种特殊情况下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光、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51FF4F14-A48C-404B-B4B7-D82B26204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404177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光都可用折射定律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CE932800-8479-47EC-8478-54CAB8ABD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4768850"/>
          <a:ext cx="24479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3" imgW="2006600" imgH="431800" progId="Equation.DSMT4">
                  <p:embed/>
                </p:oleObj>
              </mc:Choice>
              <mc:Fallback>
                <p:oleObj name="Equation" r:id="rId3" imgW="2006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768850"/>
                        <a:ext cx="24479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557B8C96-BD81-49A9-A292-664B0CE20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797425"/>
          <a:ext cx="24479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5" imgW="1981200" imgH="431800" progId="Equation.DSMT4">
                  <p:embed/>
                </p:oleObj>
              </mc:Choice>
              <mc:Fallback>
                <p:oleObj name="Equation" r:id="rId5" imgW="1981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97425"/>
                        <a:ext cx="24479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>
            <a:extLst>
              <a:ext uri="{FF2B5EF4-FFF2-40B4-BE49-F238E27FC236}">
                <a16:creationId xmlns:a16="http://schemas.microsoft.com/office/drawing/2014/main" id="{141D46AE-C801-42E3-9745-71456DA95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1492250"/>
            <a:ext cx="374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0"/>
              <a:t>.</a:t>
            </a:r>
            <a:endParaRPr kumimoji="1" lang="en-US" altLang="zh-CN" sz="1800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17F66F6F-D316-4347-B813-4CBB5B0BE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1339850"/>
            <a:ext cx="8382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657537FE-ADF2-4AE0-952A-B6CA5877C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1263650"/>
            <a:ext cx="914400" cy="762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Arc 12">
            <a:extLst>
              <a:ext uri="{FF2B5EF4-FFF2-40B4-BE49-F238E27FC236}">
                <a16:creationId xmlns:a16="http://schemas.microsoft.com/office/drawing/2014/main" id="{239C0A8F-BC24-4336-B124-2392FF8FB88F}"/>
              </a:ext>
            </a:extLst>
          </p:cNvPr>
          <p:cNvSpPr>
            <a:spLocks/>
          </p:cNvSpPr>
          <p:nvPr/>
        </p:nvSpPr>
        <p:spPr bwMode="auto">
          <a:xfrm>
            <a:off x="3736975" y="2025650"/>
            <a:ext cx="682625" cy="381000"/>
          </a:xfrm>
          <a:custGeom>
            <a:avLst/>
            <a:gdLst>
              <a:gd name="T0" fmla="*/ 2147483646 w 43187"/>
              <a:gd name="T1" fmla="*/ 0 h 22308"/>
              <a:gd name="T2" fmla="*/ 0 w 43187"/>
              <a:gd name="T3" fmla="*/ 2147483646 h 22308"/>
              <a:gd name="T4" fmla="*/ 2147483646 w 43187"/>
              <a:gd name="T5" fmla="*/ 2147483646 h 22308"/>
              <a:gd name="T6" fmla="*/ 0 60000 65536"/>
              <a:gd name="T7" fmla="*/ 0 60000 65536"/>
              <a:gd name="T8" fmla="*/ 0 60000 65536"/>
              <a:gd name="T9" fmla="*/ 0 w 43187"/>
              <a:gd name="T10" fmla="*/ 0 h 22308"/>
              <a:gd name="T11" fmla="*/ 43187 w 43187"/>
              <a:gd name="T12" fmla="*/ 22308 h 223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7" h="22308" fill="none" extrusionOk="0">
                <a:moveTo>
                  <a:pt x="43175" y="-1"/>
                </a:moveTo>
                <a:cubicBezTo>
                  <a:pt x="43183" y="235"/>
                  <a:pt x="43187" y="471"/>
                  <a:pt x="43187" y="708"/>
                </a:cubicBezTo>
                <a:cubicBezTo>
                  <a:pt x="43187" y="12637"/>
                  <a:pt x="33516" y="22308"/>
                  <a:pt x="21587" y="22308"/>
                </a:cubicBezTo>
                <a:cubicBezTo>
                  <a:pt x="9946" y="22308"/>
                  <a:pt x="399" y="13083"/>
                  <a:pt x="-1" y="1450"/>
                </a:cubicBezTo>
              </a:path>
              <a:path w="43187" h="22308" stroke="0" extrusionOk="0">
                <a:moveTo>
                  <a:pt x="43175" y="-1"/>
                </a:moveTo>
                <a:cubicBezTo>
                  <a:pt x="43183" y="235"/>
                  <a:pt x="43187" y="471"/>
                  <a:pt x="43187" y="708"/>
                </a:cubicBezTo>
                <a:cubicBezTo>
                  <a:pt x="43187" y="12637"/>
                  <a:pt x="33516" y="22308"/>
                  <a:pt x="21587" y="22308"/>
                </a:cubicBezTo>
                <a:cubicBezTo>
                  <a:pt x="9946" y="22308"/>
                  <a:pt x="399" y="13083"/>
                  <a:pt x="-1" y="1450"/>
                </a:cubicBezTo>
                <a:lnTo>
                  <a:pt x="21587" y="708"/>
                </a:lnTo>
                <a:lnTo>
                  <a:pt x="43175" y="-1"/>
                </a:lnTo>
                <a:close/>
              </a:path>
            </a:pathLst>
          </a:custGeom>
          <a:solidFill>
            <a:srgbClr val="FFCCFF"/>
          </a:solidFill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52C90B42-1DFA-4667-8A06-51A591593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4488" y="2025650"/>
            <a:ext cx="10668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A2BD72BE-5C0A-47D5-B6CC-068DF9088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888" y="2025650"/>
            <a:ext cx="9144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54C2B62D-CABD-43E4-ACC5-2CE4BE0CF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8288" y="2025650"/>
            <a:ext cx="6096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BF8FE560-CF52-4FFA-8FA1-536045C63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8288" y="2025650"/>
            <a:ext cx="381000" cy="1219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03FB987B-FAE8-4F8F-916F-F827462CE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2025650"/>
            <a:ext cx="6096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18854027-B541-48FD-A2BF-F383A4765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2025650"/>
            <a:ext cx="381000" cy="1219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EA617BEF-3100-4E4C-8A79-47AC87C66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8288" y="1304925"/>
            <a:ext cx="0" cy="167640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id="{AEB1BE24-C903-4E57-93CA-AD37501DFF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8288" y="1492250"/>
            <a:ext cx="457200" cy="53340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FF043B1D-0473-435B-96F9-C75027A07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7888" y="3244850"/>
            <a:ext cx="609600" cy="533400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Line 23">
            <a:extLst>
              <a:ext uri="{FF2B5EF4-FFF2-40B4-BE49-F238E27FC236}">
                <a16:creationId xmlns:a16="http://schemas.microsoft.com/office/drawing/2014/main" id="{4007D001-20F3-4911-9A58-88BDF0CFB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3244850"/>
            <a:ext cx="609600" cy="5334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Line 24">
            <a:extLst>
              <a:ext uri="{FF2B5EF4-FFF2-40B4-BE49-F238E27FC236}">
                <a16:creationId xmlns:a16="http://schemas.microsoft.com/office/drawing/2014/main" id="{C480200D-95F3-4361-9C79-E9234EE30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2288" y="3244850"/>
            <a:ext cx="609600" cy="5334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436F6F25-277E-4C9E-A6F0-863FD73F0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3244850"/>
            <a:ext cx="609600" cy="533400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Oval 26">
            <a:extLst>
              <a:ext uri="{FF2B5EF4-FFF2-40B4-BE49-F238E27FC236}">
                <a16:creationId xmlns:a16="http://schemas.microsoft.com/office/drawing/2014/main" id="{AFC01819-59B0-49C2-99C1-0114DA0A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635250"/>
            <a:ext cx="152400" cy="152400"/>
          </a:xfrm>
          <a:prstGeom prst="ellipse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603" name="Oval 27">
            <a:extLst>
              <a:ext uri="{FF2B5EF4-FFF2-40B4-BE49-F238E27FC236}">
                <a16:creationId xmlns:a16="http://schemas.microsoft.com/office/drawing/2014/main" id="{34E05CBC-33C2-4D9A-9D19-4A4D83F9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3321050"/>
            <a:ext cx="152400" cy="1524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604" name="Oval 28">
            <a:extLst>
              <a:ext uri="{FF2B5EF4-FFF2-40B4-BE49-F238E27FC236}">
                <a16:creationId xmlns:a16="http://schemas.microsoft.com/office/drawing/2014/main" id="{6B441A2D-F56A-45E8-9613-7B663BC9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397250"/>
            <a:ext cx="152400" cy="1524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605" name="Line 29">
            <a:extLst>
              <a:ext uri="{FF2B5EF4-FFF2-40B4-BE49-F238E27FC236}">
                <a16:creationId xmlns:a16="http://schemas.microsoft.com/office/drawing/2014/main" id="{ECDBE2F1-FA85-4B1C-9BA7-325BBF72B8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6088" y="2940050"/>
            <a:ext cx="228600" cy="76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6" name="Line 30">
            <a:extLst>
              <a:ext uri="{FF2B5EF4-FFF2-40B4-BE49-F238E27FC236}">
                <a16:creationId xmlns:a16="http://schemas.microsoft.com/office/drawing/2014/main" id="{285032A0-D2FE-4D95-9269-909F403A0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4800" y="2854325"/>
            <a:ext cx="215900" cy="730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Line 31">
            <a:extLst>
              <a:ext uri="{FF2B5EF4-FFF2-40B4-BE49-F238E27FC236}">
                <a16:creationId xmlns:a16="http://schemas.microsoft.com/office/drawing/2014/main" id="{0292E7F5-A7A8-48E3-B900-0EE4211C3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9625" y="33940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8" name="Line 32">
            <a:extLst>
              <a:ext uri="{FF2B5EF4-FFF2-40B4-BE49-F238E27FC236}">
                <a16:creationId xmlns:a16="http://schemas.microsoft.com/office/drawing/2014/main" id="{0B601741-D514-44AF-A1F7-728B4DC2B9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4688" y="338455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609" name="Object 33">
            <a:extLst>
              <a:ext uri="{FF2B5EF4-FFF2-40B4-BE49-F238E27FC236}">
                <a16:creationId xmlns:a16="http://schemas.microsoft.com/office/drawing/2014/main" id="{63F5BB2B-2D95-4637-ABC1-9A55AAA92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0" y="3033713"/>
          <a:ext cx="2095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7" imgW="114266" imgH="152280" progId="Equation.DSMT4">
                  <p:embed/>
                </p:oleObj>
              </mc:Choice>
              <mc:Fallback>
                <p:oleObj name="Equation" r:id="rId7" imgW="114266" imgH="1522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3033713"/>
                        <a:ext cx="2095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34">
            <a:extLst>
              <a:ext uri="{FF2B5EF4-FFF2-40B4-BE49-F238E27FC236}">
                <a16:creationId xmlns:a16="http://schemas.microsoft.com/office/drawing/2014/main" id="{820E6F76-69B2-4B9F-ACFA-98A214900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7313" y="2889250"/>
          <a:ext cx="2095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9" imgW="114266" imgH="152280" progId="Equation.DSMT4">
                  <p:embed/>
                </p:oleObj>
              </mc:Choice>
              <mc:Fallback>
                <p:oleObj name="Equation" r:id="rId9" imgW="114266" imgH="1522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2889250"/>
                        <a:ext cx="20955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35">
            <a:extLst>
              <a:ext uri="{FF2B5EF4-FFF2-40B4-BE49-F238E27FC236}">
                <a16:creationId xmlns:a16="http://schemas.microsoft.com/office/drawing/2014/main" id="{88438ACE-CA86-4031-8327-AA1D56BCF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0888" y="2940050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公式" r:id="rId11" imgW="126835" imgH="139518" progId="Equation.3">
                  <p:embed/>
                </p:oleObj>
              </mc:Choice>
              <mc:Fallback>
                <p:oleObj name="公式" r:id="rId11" imgW="126835" imgH="13951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2940050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6">
            <a:extLst>
              <a:ext uri="{FF2B5EF4-FFF2-40B4-BE49-F238E27FC236}">
                <a16:creationId xmlns:a16="http://schemas.microsoft.com/office/drawing/2014/main" id="{4E879CC3-6C9E-4C3A-9A9B-012DDC5C1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7888" y="2940050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2940050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37">
            <a:extLst>
              <a:ext uri="{FF2B5EF4-FFF2-40B4-BE49-F238E27FC236}">
                <a16:creationId xmlns:a16="http://schemas.microsoft.com/office/drawing/2014/main" id="{0E7CF7E4-5F89-4A11-A32B-DA1139FB2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8538" y="1270000"/>
          <a:ext cx="5635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14" imgW="533169" imgH="304668" progId="Equation.DSMT4">
                  <p:embed/>
                </p:oleObj>
              </mc:Choice>
              <mc:Fallback>
                <p:oleObj name="Equation" r:id="rId14" imgW="533169" imgH="304668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1270000"/>
                        <a:ext cx="56356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4" name="Object 38">
            <a:extLst>
              <a:ext uri="{FF2B5EF4-FFF2-40B4-BE49-F238E27FC236}">
                <a16:creationId xmlns:a16="http://schemas.microsoft.com/office/drawing/2014/main" id="{20E33097-A9C6-4E62-A9CE-A5F1F273F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7288" y="1263650"/>
          <a:ext cx="2238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16" imgW="101468" imgH="177569" progId="Equation.DSMT4">
                  <p:embed/>
                </p:oleObj>
              </mc:Choice>
              <mc:Fallback>
                <p:oleObj name="Equation" r:id="rId16" imgW="101468" imgH="177569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1263650"/>
                        <a:ext cx="2238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5" name="Arc 39">
            <a:extLst>
              <a:ext uri="{FF2B5EF4-FFF2-40B4-BE49-F238E27FC236}">
                <a16:creationId xmlns:a16="http://schemas.microsoft.com/office/drawing/2014/main" id="{81073800-F77F-468F-8727-87C8EEEE7238}"/>
              </a:ext>
            </a:extLst>
          </p:cNvPr>
          <p:cNvSpPr>
            <a:spLocks/>
          </p:cNvSpPr>
          <p:nvPr/>
        </p:nvSpPr>
        <p:spPr bwMode="auto">
          <a:xfrm>
            <a:off x="4081463" y="2101850"/>
            <a:ext cx="309562" cy="687388"/>
          </a:xfrm>
          <a:custGeom>
            <a:avLst/>
            <a:gdLst>
              <a:gd name="T0" fmla="*/ 2147483646 w 14550"/>
              <a:gd name="T1" fmla="*/ 2147483646 h 21600"/>
              <a:gd name="T2" fmla="*/ 0 w 14550"/>
              <a:gd name="T3" fmla="*/ 2147483646 h 21600"/>
              <a:gd name="T4" fmla="*/ 2147483646 w 14550"/>
              <a:gd name="T5" fmla="*/ 0 h 21600"/>
              <a:gd name="T6" fmla="*/ 0 60000 65536"/>
              <a:gd name="T7" fmla="*/ 0 60000 65536"/>
              <a:gd name="T8" fmla="*/ 0 60000 65536"/>
              <a:gd name="T9" fmla="*/ 0 w 14550"/>
              <a:gd name="T10" fmla="*/ 0 h 21600"/>
              <a:gd name="T11" fmla="*/ 14550 w 145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0" h="21600" fill="none" extrusionOk="0">
                <a:moveTo>
                  <a:pt x="14550" y="17124"/>
                </a:moveTo>
                <a:cubicBezTo>
                  <a:pt x="10775" y="20026"/>
                  <a:pt x="6146" y="21599"/>
                  <a:pt x="1385" y="21600"/>
                </a:cubicBezTo>
                <a:cubicBezTo>
                  <a:pt x="922" y="21600"/>
                  <a:pt x="461" y="21585"/>
                  <a:pt x="0" y="21555"/>
                </a:cubicBezTo>
              </a:path>
              <a:path w="14550" h="21600" stroke="0" extrusionOk="0">
                <a:moveTo>
                  <a:pt x="14550" y="17124"/>
                </a:moveTo>
                <a:cubicBezTo>
                  <a:pt x="10775" y="20026"/>
                  <a:pt x="6146" y="21599"/>
                  <a:pt x="1385" y="21600"/>
                </a:cubicBezTo>
                <a:cubicBezTo>
                  <a:pt x="922" y="21600"/>
                  <a:pt x="461" y="21585"/>
                  <a:pt x="0" y="21555"/>
                </a:cubicBezTo>
                <a:lnTo>
                  <a:pt x="1385" y="0"/>
                </a:lnTo>
                <a:lnTo>
                  <a:pt x="14550" y="1712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6" name="Arc 40">
            <a:extLst>
              <a:ext uri="{FF2B5EF4-FFF2-40B4-BE49-F238E27FC236}">
                <a16:creationId xmlns:a16="http://schemas.microsoft.com/office/drawing/2014/main" id="{5259D307-DE67-45E4-B9D6-F520296186BB}"/>
              </a:ext>
            </a:extLst>
          </p:cNvPr>
          <p:cNvSpPr>
            <a:spLocks/>
          </p:cNvSpPr>
          <p:nvPr/>
        </p:nvSpPr>
        <p:spPr bwMode="auto">
          <a:xfrm>
            <a:off x="4002088" y="1949450"/>
            <a:ext cx="236537" cy="677863"/>
          </a:xfrm>
          <a:custGeom>
            <a:avLst/>
            <a:gdLst>
              <a:gd name="T0" fmla="*/ 2147483646 w 11152"/>
              <a:gd name="T1" fmla="*/ 2147483646 h 21292"/>
              <a:gd name="T2" fmla="*/ 2147483646 w 11152"/>
              <a:gd name="T3" fmla="*/ 2147483646 h 21292"/>
              <a:gd name="T4" fmla="*/ 0 w 11152"/>
              <a:gd name="T5" fmla="*/ 0 h 21292"/>
              <a:gd name="T6" fmla="*/ 0 60000 65536"/>
              <a:gd name="T7" fmla="*/ 0 60000 65536"/>
              <a:gd name="T8" fmla="*/ 0 60000 65536"/>
              <a:gd name="T9" fmla="*/ 0 w 11152"/>
              <a:gd name="T10" fmla="*/ 0 h 21292"/>
              <a:gd name="T11" fmla="*/ 11152 w 11152"/>
              <a:gd name="T12" fmla="*/ 21292 h 21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52" h="21292" fill="none" extrusionOk="0">
                <a:moveTo>
                  <a:pt x="11152" y="18498"/>
                </a:moveTo>
                <a:cubicBezTo>
                  <a:pt x="8843" y="19890"/>
                  <a:pt x="6294" y="20837"/>
                  <a:pt x="3636" y="21291"/>
                </a:cubicBezTo>
              </a:path>
              <a:path w="11152" h="21292" stroke="0" extrusionOk="0">
                <a:moveTo>
                  <a:pt x="11152" y="18498"/>
                </a:moveTo>
                <a:cubicBezTo>
                  <a:pt x="8843" y="19890"/>
                  <a:pt x="6294" y="20837"/>
                  <a:pt x="3636" y="21291"/>
                </a:cubicBezTo>
                <a:lnTo>
                  <a:pt x="0" y="0"/>
                </a:lnTo>
                <a:lnTo>
                  <a:pt x="11152" y="1849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617" name="Object 41">
            <a:extLst>
              <a:ext uri="{FF2B5EF4-FFF2-40B4-BE49-F238E27FC236}">
                <a16:creationId xmlns:a16="http://schemas.microsoft.com/office/drawing/2014/main" id="{13B73888-B0A1-42E1-92DC-D9B1E419F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9200" y="332105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18" imgW="152334" imgH="228501" progId="Equation.DSMT4">
                  <p:embed/>
                </p:oleObj>
              </mc:Choice>
              <mc:Fallback>
                <p:oleObj name="Equation" r:id="rId18" imgW="152334" imgH="228501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32105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8" name="Object 42">
            <a:extLst>
              <a:ext uri="{FF2B5EF4-FFF2-40B4-BE49-F238E27FC236}">
                <a16:creationId xmlns:a16="http://schemas.microsoft.com/office/drawing/2014/main" id="{D794C024-828B-47D9-A250-127A25E7A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2601913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20" imgW="253890" imgH="431613" progId="Equation.DSMT4">
                  <p:embed/>
                </p:oleObj>
              </mc:Choice>
              <mc:Fallback>
                <p:oleObj name="Equation" r:id="rId20" imgW="253890" imgH="431613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601913"/>
                        <a:ext cx="25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9" name="Line 43">
            <a:extLst>
              <a:ext uri="{FF2B5EF4-FFF2-40B4-BE49-F238E27FC236}">
                <a16:creationId xmlns:a16="http://schemas.microsoft.com/office/drawing/2014/main" id="{F1BC0284-B7B8-4A24-9DFF-3A5257AB11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9688" y="263525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Line 44">
            <a:extLst>
              <a:ext uri="{FF2B5EF4-FFF2-40B4-BE49-F238E27FC236}">
                <a16:creationId xmlns:a16="http://schemas.microsoft.com/office/drawing/2014/main" id="{2578001A-5D75-484F-8D29-809E987AC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2088" y="2787650"/>
            <a:ext cx="228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Text Box 45">
            <a:extLst>
              <a:ext uri="{FF2B5EF4-FFF2-40B4-BE49-F238E27FC236}">
                <a16:creationId xmlns:a16="http://schemas.microsoft.com/office/drawing/2014/main" id="{31F15727-B2DC-461F-A7BD-F37A5FA2E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1946275"/>
            <a:ext cx="179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光轴</a:t>
            </a:r>
          </a:p>
        </p:txBody>
      </p:sp>
      <p:sp>
        <p:nvSpPr>
          <p:cNvPr id="24622" name="Arc 46">
            <a:extLst>
              <a:ext uri="{FF2B5EF4-FFF2-40B4-BE49-F238E27FC236}">
                <a16:creationId xmlns:a16="http://schemas.microsoft.com/office/drawing/2014/main" id="{04404861-4498-4F80-90FF-438C3367C9CD}"/>
              </a:ext>
            </a:extLst>
          </p:cNvPr>
          <p:cNvSpPr>
            <a:spLocks/>
          </p:cNvSpPr>
          <p:nvPr/>
        </p:nvSpPr>
        <p:spPr bwMode="auto">
          <a:xfrm flipH="1" flipV="1">
            <a:off x="3773488" y="1644650"/>
            <a:ext cx="309562" cy="685800"/>
          </a:xfrm>
          <a:custGeom>
            <a:avLst/>
            <a:gdLst>
              <a:gd name="T0" fmla="*/ 2147483646 w 14550"/>
              <a:gd name="T1" fmla="*/ 2147483646 h 21600"/>
              <a:gd name="T2" fmla="*/ 0 w 14550"/>
              <a:gd name="T3" fmla="*/ 2147483646 h 21600"/>
              <a:gd name="T4" fmla="*/ 2147483646 w 14550"/>
              <a:gd name="T5" fmla="*/ 0 h 21600"/>
              <a:gd name="T6" fmla="*/ 0 60000 65536"/>
              <a:gd name="T7" fmla="*/ 0 60000 65536"/>
              <a:gd name="T8" fmla="*/ 0 60000 65536"/>
              <a:gd name="T9" fmla="*/ 0 w 14550"/>
              <a:gd name="T10" fmla="*/ 0 h 21600"/>
              <a:gd name="T11" fmla="*/ 14550 w 145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0" h="21600" fill="none" extrusionOk="0">
                <a:moveTo>
                  <a:pt x="14550" y="17124"/>
                </a:moveTo>
                <a:cubicBezTo>
                  <a:pt x="10775" y="20026"/>
                  <a:pt x="6146" y="21599"/>
                  <a:pt x="1385" y="21600"/>
                </a:cubicBezTo>
                <a:cubicBezTo>
                  <a:pt x="922" y="21600"/>
                  <a:pt x="461" y="21585"/>
                  <a:pt x="0" y="21555"/>
                </a:cubicBezTo>
              </a:path>
              <a:path w="14550" h="21600" stroke="0" extrusionOk="0">
                <a:moveTo>
                  <a:pt x="14550" y="17124"/>
                </a:moveTo>
                <a:cubicBezTo>
                  <a:pt x="10775" y="20026"/>
                  <a:pt x="6146" y="21599"/>
                  <a:pt x="1385" y="21600"/>
                </a:cubicBezTo>
                <a:cubicBezTo>
                  <a:pt x="922" y="21600"/>
                  <a:pt x="461" y="21585"/>
                  <a:pt x="0" y="21555"/>
                </a:cubicBezTo>
                <a:lnTo>
                  <a:pt x="1385" y="0"/>
                </a:lnTo>
                <a:lnTo>
                  <a:pt x="14550" y="17124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CAE3A363-9E16-46F4-B9E5-CF3DA57F696A}"/>
              </a:ext>
            </a:extLst>
          </p:cNvPr>
          <p:cNvGrpSpPr>
            <a:grpSpLocks/>
          </p:cNvGrpSpPr>
          <p:nvPr/>
        </p:nvGrpSpPr>
        <p:grpSpPr bwMode="auto">
          <a:xfrm>
            <a:off x="4556125" y="1449388"/>
            <a:ext cx="404813" cy="368300"/>
            <a:chOff x="2676" y="527"/>
            <a:chExt cx="255" cy="232"/>
          </a:xfrm>
        </p:grpSpPr>
        <p:sp>
          <p:nvSpPr>
            <p:cNvPr id="11318" name="Oval 51">
              <a:extLst>
                <a:ext uri="{FF2B5EF4-FFF2-40B4-BE49-F238E27FC236}">
                  <a16:creationId xmlns:a16="http://schemas.microsoft.com/office/drawing/2014/main" id="{9000C05B-96E2-463D-9819-86CF86CFD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663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19" name="Line 52">
              <a:extLst>
                <a:ext uri="{FF2B5EF4-FFF2-40B4-BE49-F238E27FC236}">
                  <a16:creationId xmlns:a16="http://schemas.microsoft.com/office/drawing/2014/main" id="{F342919E-67D9-4276-8EF5-2C27DE607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527"/>
              <a:ext cx="144" cy="15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4" name="Oval 8">
            <a:extLst>
              <a:ext uri="{FF2B5EF4-FFF2-40B4-BE49-F238E27FC236}">
                <a16:creationId xmlns:a16="http://schemas.microsoft.com/office/drawing/2014/main" id="{5DAE8DDE-83CD-425F-B9AB-EACEC03E4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2711450"/>
            <a:ext cx="152400" cy="152400"/>
          </a:xfrm>
          <a:prstGeom prst="ellipse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443422D2-E30F-40C4-BF26-BCB15A9C86B9}"/>
              </a:ext>
            </a:extLst>
          </p:cNvPr>
          <p:cNvGrpSpPr>
            <a:grpSpLocks/>
          </p:cNvGrpSpPr>
          <p:nvPr/>
        </p:nvGrpSpPr>
        <p:grpSpPr bwMode="auto">
          <a:xfrm>
            <a:off x="3224213" y="1304925"/>
            <a:ext cx="404812" cy="368300"/>
            <a:chOff x="2676" y="527"/>
            <a:chExt cx="255" cy="232"/>
          </a:xfrm>
        </p:grpSpPr>
        <p:sp>
          <p:nvSpPr>
            <p:cNvPr id="11316" name="Oval 56">
              <a:extLst>
                <a:ext uri="{FF2B5EF4-FFF2-40B4-BE49-F238E27FC236}">
                  <a16:creationId xmlns:a16="http://schemas.microsoft.com/office/drawing/2014/main" id="{20163F3F-80F0-4896-B4FE-40B2194AA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663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17" name="Line 57">
              <a:extLst>
                <a:ext uri="{FF2B5EF4-FFF2-40B4-BE49-F238E27FC236}">
                  <a16:creationId xmlns:a16="http://schemas.microsoft.com/office/drawing/2014/main" id="{9DD3FE6F-A8C8-4280-948B-33CA78121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527"/>
              <a:ext cx="144" cy="15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15" name="TextBox 53">
            <a:extLst>
              <a:ext uri="{FF2B5EF4-FFF2-40B4-BE49-F238E27FC236}">
                <a16:creationId xmlns:a16="http://schemas.microsoft.com/office/drawing/2014/main" id="{FC5BE0CC-487B-4C80-A5EF-8EE8A3AAD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5" grpId="0" autoUpdateAnimBg="0"/>
      <p:bldP spid="24602" grpId="0" animBg="1"/>
      <p:bldP spid="24603" grpId="0" animBg="1"/>
      <p:bldP spid="24604" grpId="0" animBg="1"/>
      <p:bldP spid="24621" grpId="0" autoUpdateAnimBg="0"/>
      <p:bldP spid="245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284D1F8-9854-4C02-AEDF-37B053B17341}"/>
              </a:ext>
            </a:extLst>
          </p:cNvPr>
          <p:cNvSpPr/>
          <p:nvPr/>
        </p:nvSpPr>
        <p:spPr>
          <a:xfrm>
            <a:off x="395288" y="1524000"/>
            <a:ext cx="8640762" cy="2625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EBA185FC-FDAE-4129-9E9C-4C58A1DB4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06363"/>
            <a:ext cx="5075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利用双折射获得线偏振光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E45A6A6E-E53D-4695-88A9-DA7BC79A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42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）尼科尔棱镜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DD315403-19DF-4DA2-9AA1-4B3FED0BA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437063"/>
            <a:ext cx="161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方解石</a:t>
            </a:r>
          </a:p>
        </p:txBody>
      </p:sp>
      <p:sp>
        <p:nvSpPr>
          <p:cNvPr id="25605" name="AutoShape 5">
            <a:extLst>
              <a:ext uri="{FF2B5EF4-FFF2-40B4-BE49-F238E27FC236}">
                <a16:creationId xmlns:a16="http://schemas.microsoft.com/office/drawing/2014/main" id="{DB7C4B3D-F847-4FCF-B15B-CC5B9986E1F1}"/>
              </a:ext>
            </a:extLst>
          </p:cNvPr>
          <p:cNvSpPr>
            <a:spLocks/>
          </p:cNvSpPr>
          <p:nvPr/>
        </p:nvSpPr>
        <p:spPr bwMode="auto">
          <a:xfrm>
            <a:off x="2446338" y="43132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7B61B7CD-5AF5-43A1-91B3-FFA783475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4508500"/>
            <a:ext cx="327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ea typeface="楷体_GB2312"/>
                <a:cs typeface="楷体_GB2312"/>
              </a:rPr>
              <a:t>加拿大树胶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F7F77C85-402F-408F-B60B-55DC74E5C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16563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（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）格兰</a:t>
            </a:r>
            <a:r>
              <a:rPr kumimoji="1" lang="en-US" altLang="zh-CN" sz="2800" b="1"/>
              <a:t>——</a:t>
            </a:r>
            <a:r>
              <a:rPr kumimoji="1" lang="zh-CN" altLang="en-US" sz="2800" b="1"/>
              <a:t>汤姆逊棱镜（</a:t>
            </a:r>
            <a:r>
              <a:rPr kumimoji="1" lang="zh-CN" altLang="en-US" sz="2800" b="1">
                <a:ea typeface="楷体_GB2312"/>
                <a:cs typeface="楷体_GB2312"/>
              </a:rPr>
              <a:t>略，出射 </a:t>
            </a:r>
            <a:r>
              <a:rPr kumimoji="1" lang="en-US" altLang="zh-CN" sz="2800" b="1">
                <a:ea typeface="楷体_GB2312"/>
                <a:cs typeface="楷体_GB2312"/>
              </a:rPr>
              <a:t>o</a:t>
            </a:r>
            <a:r>
              <a:rPr kumimoji="1" lang="zh-CN" altLang="en-US" sz="2800" b="1">
                <a:ea typeface="楷体_GB2312"/>
                <a:cs typeface="楷体_GB2312"/>
              </a:rPr>
              <a:t>光</a:t>
            </a:r>
            <a:r>
              <a:rPr kumimoji="1" lang="zh-CN" altLang="en-US" sz="2800" b="1"/>
              <a:t>）</a:t>
            </a:r>
          </a:p>
        </p:txBody>
      </p:sp>
      <p:graphicFrame>
        <p:nvGraphicFramePr>
          <p:cNvPr id="25614" name="Object 14">
            <a:extLst>
              <a:ext uri="{FF2B5EF4-FFF2-40B4-BE49-F238E27FC236}">
                <a16:creationId xmlns:a16="http://schemas.microsoft.com/office/drawing/2014/main" id="{0C0D0386-90D5-4E4F-9E41-F1023D362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1916113"/>
          <a:ext cx="45815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BMP 图象" r:id="rId3" imgW="4580952" imgH="2066667" progId="PBrush">
                  <p:embed/>
                </p:oleObj>
              </mc:Choice>
              <mc:Fallback>
                <p:oleObj name="BMP 图象" r:id="rId3" imgW="4580952" imgH="2066667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916113"/>
                        <a:ext cx="458152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1D0E96F0-70E3-4E31-9229-2F7FD388932E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2054225"/>
            <a:ext cx="5486400" cy="1828800"/>
            <a:chOff x="672" y="2016"/>
            <a:chExt cx="3456" cy="1152"/>
          </a:xfrm>
        </p:grpSpPr>
        <p:sp>
          <p:nvSpPr>
            <p:cNvPr id="12336" name="Line 16">
              <a:extLst>
                <a:ext uri="{FF2B5EF4-FFF2-40B4-BE49-F238E27FC236}">
                  <a16:creationId xmlns:a16="http://schemas.microsoft.com/office/drawing/2014/main" id="{514B830A-E341-487A-BD25-C47553DC1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68"/>
              <a:ext cx="345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17">
              <a:extLst>
                <a:ext uri="{FF2B5EF4-FFF2-40B4-BE49-F238E27FC236}">
                  <a16:creationId xmlns:a16="http://schemas.microsoft.com/office/drawing/2014/main" id="{CA2C7309-B991-473A-92E9-8C8297628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016"/>
              <a:ext cx="720" cy="115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18">
              <a:extLst>
                <a:ext uri="{FF2B5EF4-FFF2-40B4-BE49-F238E27FC236}">
                  <a16:creationId xmlns:a16="http://schemas.microsoft.com/office/drawing/2014/main" id="{6AE6F9C6-D450-4EAB-BFCF-BFADD7CC8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016"/>
              <a:ext cx="2736" cy="115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4A5887A1-14C7-4AFF-9618-4589AD2CD24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254250" y="1978025"/>
            <a:ext cx="5486400" cy="1828800"/>
            <a:chOff x="672" y="2016"/>
            <a:chExt cx="3456" cy="1152"/>
          </a:xfrm>
        </p:grpSpPr>
        <p:sp>
          <p:nvSpPr>
            <p:cNvPr id="12333" name="Line 20">
              <a:extLst>
                <a:ext uri="{FF2B5EF4-FFF2-40B4-BE49-F238E27FC236}">
                  <a16:creationId xmlns:a16="http://schemas.microsoft.com/office/drawing/2014/main" id="{70A1A7B5-E269-4869-9BE8-4292FA54B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68"/>
              <a:ext cx="345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Line 21">
              <a:extLst>
                <a:ext uri="{FF2B5EF4-FFF2-40B4-BE49-F238E27FC236}">
                  <a16:creationId xmlns:a16="http://schemas.microsoft.com/office/drawing/2014/main" id="{D2A323F3-019B-4CB9-B836-CFC181BBE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016"/>
              <a:ext cx="720" cy="115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22">
              <a:extLst>
                <a:ext uri="{FF2B5EF4-FFF2-40B4-BE49-F238E27FC236}">
                  <a16:creationId xmlns:a16="http://schemas.microsoft.com/office/drawing/2014/main" id="{AFDE7A0B-EC89-4165-A187-850FBD095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016"/>
              <a:ext cx="2736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3DAAF634-09F1-482F-9C40-2662F7FEF460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206625"/>
            <a:ext cx="457200" cy="214313"/>
            <a:chOff x="1392" y="1680"/>
            <a:chExt cx="288" cy="144"/>
          </a:xfrm>
        </p:grpSpPr>
        <p:sp>
          <p:nvSpPr>
            <p:cNvPr id="12331" name="Line 24">
              <a:extLst>
                <a:ext uri="{FF2B5EF4-FFF2-40B4-BE49-F238E27FC236}">
                  <a16:creationId xmlns:a16="http://schemas.microsoft.com/office/drawing/2014/main" id="{3005DAAF-92A5-450D-AA64-FCBE2C63C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28"/>
              <a:ext cx="192" cy="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Line 25">
              <a:extLst>
                <a:ext uri="{FF2B5EF4-FFF2-40B4-BE49-F238E27FC236}">
                  <a16:creationId xmlns:a16="http://schemas.microsoft.com/office/drawing/2014/main" id="{32711F8B-F693-4547-AB53-24C4268D9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680"/>
              <a:ext cx="96" cy="14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26" name="Object 26">
            <a:extLst>
              <a:ext uri="{FF2B5EF4-FFF2-40B4-BE49-F238E27FC236}">
                <a16:creationId xmlns:a16="http://schemas.microsoft.com/office/drawing/2014/main" id="{312CA2A8-EA72-4ED8-B349-669D9B049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3451225"/>
          <a:ext cx="506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5" imgW="507780" imgH="393529" progId="Equation.DSMT4">
                  <p:embed/>
                </p:oleObj>
              </mc:Choice>
              <mc:Fallback>
                <p:oleObj name="Equation" r:id="rId5" imgW="507780" imgH="393529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451225"/>
                        <a:ext cx="506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Line 27">
            <a:extLst>
              <a:ext uri="{FF2B5EF4-FFF2-40B4-BE49-F238E27FC236}">
                <a16:creationId xmlns:a16="http://schemas.microsoft.com/office/drawing/2014/main" id="{6F5E2093-8BF2-40CE-AD56-0AEFD92A2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8450" y="3044825"/>
            <a:ext cx="457200" cy="8382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28" name="Object 28">
            <a:extLst>
              <a:ext uri="{FF2B5EF4-FFF2-40B4-BE49-F238E27FC236}">
                <a16:creationId xmlns:a16="http://schemas.microsoft.com/office/drawing/2014/main" id="{5619EFB2-ED38-4CFE-8918-1B3F191B3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7963" y="4881563"/>
          <a:ext cx="18018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7" imgW="1435100" imgH="381000" progId="Equation.DSMT4">
                  <p:embed/>
                </p:oleObj>
              </mc:Choice>
              <mc:Fallback>
                <p:oleObj name="Equation" r:id="rId7" imgW="1435100" imgH="381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4881563"/>
                        <a:ext cx="180181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29">
            <a:extLst>
              <a:ext uri="{FF2B5EF4-FFF2-40B4-BE49-F238E27FC236}">
                <a16:creationId xmlns:a16="http://schemas.microsoft.com/office/drawing/2014/main" id="{1184A9A1-3C72-497C-877A-A3865490A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3" y="4264025"/>
          <a:ext cx="17462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9" imgW="1637589" imgH="431613" progId="Equation.DSMT4">
                  <p:embed/>
                </p:oleObj>
              </mc:Choice>
              <mc:Fallback>
                <p:oleObj name="Equation" r:id="rId9" imgW="1637589" imgH="431613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264025"/>
                        <a:ext cx="17462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0" name="Line 30">
            <a:extLst>
              <a:ext uri="{FF2B5EF4-FFF2-40B4-BE49-F238E27FC236}">
                <a16:creationId xmlns:a16="http://schemas.microsoft.com/office/drawing/2014/main" id="{7E3C4113-53D9-4BCF-9176-07DD4490C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" y="2740025"/>
            <a:ext cx="1143000" cy="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1" name="Line 31">
            <a:extLst>
              <a:ext uri="{FF2B5EF4-FFF2-40B4-BE49-F238E27FC236}">
                <a16:creationId xmlns:a16="http://schemas.microsoft.com/office/drawing/2014/main" id="{65CE5858-3108-4ED2-BF80-BE99F030D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" y="2463800"/>
            <a:ext cx="0" cy="5334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2" name="Oval 32">
            <a:extLst>
              <a:ext uri="{FF2B5EF4-FFF2-40B4-BE49-F238E27FC236}">
                <a16:creationId xmlns:a16="http://schemas.microsoft.com/office/drawing/2014/main" id="{F728C141-C0F6-430D-9099-2D0E53C2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663825"/>
            <a:ext cx="152400" cy="1524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33" name="Line 33">
            <a:extLst>
              <a:ext uri="{FF2B5EF4-FFF2-40B4-BE49-F238E27FC236}">
                <a16:creationId xmlns:a16="http://schemas.microsoft.com/office/drawing/2014/main" id="{25D7F13F-1F78-4929-ABA4-C4928BD54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250" y="2463800"/>
            <a:ext cx="0" cy="5334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4" name="Oval 34">
            <a:extLst>
              <a:ext uri="{FF2B5EF4-FFF2-40B4-BE49-F238E27FC236}">
                <a16:creationId xmlns:a16="http://schemas.microsoft.com/office/drawing/2014/main" id="{C4CBF1CC-0357-4A6B-B19A-605634D6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2663825"/>
            <a:ext cx="152400" cy="1524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35" name="Line 35">
            <a:extLst>
              <a:ext uri="{FF2B5EF4-FFF2-40B4-BE49-F238E27FC236}">
                <a16:creationId xmlns:a16="http://schemas.microsoft.com/office/drawing/2014/main" id="{33788384-4A89-4F3A-8794-2E4549BCB2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3050" y="2587625"/>
            <a:ext cx="3276600" cy="3048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6" name="Line 36">
            <a:extLst>
              <a:ext uri="{FF2B5EF4-FFF2-40B4-BE49-F238E27FC236}">
                <a16:creationId xmlns:a16="http://schemas.microsoft.com/office/drawing/2014/main" id="{84168FA9-1977-42A4-97CE-715C3DB56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9650" y="2282825"/>
            <a:ext cx="1676400" cy="3048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9D2C3D46-B4B5-4C6C-A7E9-15007FBAF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3392488"/>
            <a:ext cx="539750" cy="504825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8" name="Oval 38">
            <a:extLst>
              <a:ext uri="{FF2B5EF4-FFF2-40B4-BE49-F238E27FC236}">
                <a16:creationId xmlns:a16="http://schemas.microsoft.com/office/drawing/2014/main" id="{24C3198E-15F9-45AE-8D7B-6712077D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3527425"/>
            <a:ext cx="152400" cy="1524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39" name="Line 39">
            <a:extLst>
              <a:ext uri="{FF2B5EF4-FFF2-40B4-BE49-F238E27FC236}">
                <a16:creationId xmlns:a16="http://schemas.microsoft.com/office/drawing/2014/main" id="{6E3ED000-8FB3-4C0D-B7ED-107B0EAB4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2528888"/>
            <a:ext cx="36513" cy="431800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0" name="Line 40">
            <a:extLst>
              <a:ext uri="{FF2B5EF4-FFF2-40B4-BE49-F238E27FC236}">
                <a16:creationId xmlns:a16="http://schemas.microsoft.com/office/drawing/2014/main" id="{C7FF8377-6322-4494-9C20-1CAB73528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2511425"/>
            <a:ext cx="36513" cy="412750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1" name="Line 41">
            <a:extLst>
              <a:ext uri="{FF2B5EF4-FFF2-40B4-BE49-F238E27FC236}">
                <a16:creationId xmlns:a16="http://schemas.microsoft.com/office/drawing/2014/main" id="{EEF30FAF-B152-4503-A475-CFF10C055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563" y="2282825"/>
            <a:ext cx="63500" cy="390525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2" name="Line 42">
            <a:extLst>
              <a:ext uri="{FF2B5EF4-FFF2-40B4-BE49-F238E27FC236}">
                <a16:creationId xmlns:a16="http://schemas.microsoft.com/office/drawing/2014/main" id="{B21A93D9-76FF-48B5-94E0-60EC03232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5938" y="2241550"/>
            <a:ext cx="73025" cy="395288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4" name="Rectangle 54">
            <a:extLst>
              <a:ext uri="{FF2B5EF4-FFF2-40B4-BE49-F238E27FC236}">
                <a16:creationId xmlns:a16="http://schemas.microsoft.com/office/drawing/2014/main" id="{0F7ED650-56C8-4A47-B2B7-8B09263C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1653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5655" name="Rectangle 55">
            <a:extLst>
              <a:ext uri="{FF2B5EF4-FFF2-40B4-BE49-F238E27FC236}">
                <a16:creationId xmlns:a16="http://schemas.microsoft.com/office/drawing/2014/main" id="{42ECBE7F-3049-4459-874C-74863AAE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000125"/>
            <a:ext cx="5346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用方解石粘结而成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出射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光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5657" name="Object 57">
            <a:extLst>
              <a:ext uri="{FF2B5EF4-FFF2-40B4-BE49-F238E27FC236}">
                <a16:creationId xmlns:a16="http://schemas.microsoft.com/office/drawing/2014/main" id="{A4BB5C23-9776-499D-B508-8D46FF151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5463" y="4581525"/>
          <a:ext cx="13684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11" imgW="1205977" imgH="317362" progId="Equation.DSMT4">
                  <p:embed/>
                </p:oleObj>
              </mc:Choice>
              <mc:Fallback>
                <p:oleObj name="Equation" r:id="rId11" imgW="1205977" imgH="317362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581525"/>
                        <a:ext cx="13684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9">
            <a:extLst>
              <a:ext uri="{FF2B5EF4-FFF2-40B4-BE49-F238E27FC236}">
                <a16:creationId xmlns:a16="http://schemas.microsoft.com/office/drawing/2014/main" id="{A0CEE43E-25E9-44D1-B000-F4F9B7EC614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276475"/>
            <a:ext cx="3679825" cy="1422400"/>
            <a:chOff x="1066" y="1434"/>
            <a:chExt cx="2318" cy="896"/>
          </a:xfrm>
        </p:grpSpPr>
        <p:sp>
          <p:nvSpPr>
            <p:cNvPr id="12323" name="Line 44">
              <a:extLst>
                <a:ext uri="{FF2B5EF4-FFF2-40B4-BE49-F238E27FC236}">
                  <a16:creationId xmlns:a16="http://schemas.microsoft.com/office/drawing/2014/main" id="{05FC3814-6768-4412-9551-CE55727D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722"/>
              <a:ext cx="2318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47">
              <a:extLst>
                <a:ext uri="{FF2B5EF4-FFF2-40B4-BE49-F238E27FC236}">
                  <a16:creationId xmlns:a16="http://schemas.microsoft.com/office/drawing/2014/main" id="{754DD348-58F8-45E0-B33F-7200E7D4C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722"/>
              <a:ext cx="1578" cy="9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Oval 48">
              <a:extLst>
                <a:ext uri="{FF2B5EF4-FFF2-40B4-BE49-F238E27FC236}">
                  <a16:creationId xmlns:a16="http://schemas.microsoft.com/office/drawing/2014/main" id="{DB0AB9FF-C891-4CAD-8B37-602A3C27E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1914"/>
              <a:ext cx="98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26" name="Oval 49">
              <a:extLst>
                <a:ext uri="{FF2B5EF4-FFF2-40B4-BE49-F238E27FC236}">
                  <a16:creationId xmlns:a16="http://schemas.microsoft.com/office/drawing/2014/main" id="{402B8736-DA33-421F-905C-C502CF6B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1962"/>
              <a:ext cx="99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27" name="Line 51">
              <a:extLst>
                <a:ext uri="{FF2B5EF4-FFF2-40B4-BE49-F238E27FC236}">
                  <a16:creationId xmlns:a16="http://schemas.microsoft.com/office/drawing/2014/main" id="{551C42F2-EFDF-4EFF-9232-1583D0C5B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0" y="1684"/>
              <a:ext cx="22" cy="2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Rectangle 52">
              <a:extLst>
                <a:ext uri="{FF2B5EF4-FFF2-40B4-BE49-F238E27FC236}">
                  <a16:creationId xmlns:a16="http://schemas.microsoft.com/office/drawing/2014/main" id="{CC81D6C5-8FE7-4CBD-8136-090367D2A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434"/>
              <a:ext cx="2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329" name="Rectangle 53">
              <a:extLst>
                <a:ext uri="{FF2B5EF4-FFF2-40B4-BE49-F238E27FC236}">
                  <a16:creationId xmlns:a16="http://schemas.microsoft.com/office/drawing/2014/main" id="{ECB09F9C-DFC9-4EC6-8182-627F57A3D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962"/>
              <a:ext cx="2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2330" name="Line 58">
              <a:extLst>
                <a:ext uri="{FF2B5EF4-FFF2-40B4-BE49-F238E27FC236}">
                  <a16:creationId xmlns:a16="http://schemas.microsoft.com/office/drawing/2014/main" id="{A0E79257-C0AE-4C7A-95DF-957A5614F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6" y="1680"/>
              <a:ext cx="22" cy="2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22" name="TextBox 50">
            <a:extLst>
              <a:ext uri="{FF2B5EF4-FFF2-40B4-BE49-F238E27FC236}">
                <a16:creationId xmlns:a16="http://schemas.microsoft.com/office/drawing/2014/main" id="{C154E7F1-C85E-49F3-828F-D1018458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75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75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602" grpId="0" autoUpdateAnimBg="0"/>
      <p:bldP spid="25603" grpId="0" autoUpdateAnimBg="0"/>
      <p:bldP spid="25604" grpId="0" autoUpdateAnimBg="0"/>
      <p:bldP spid="25605" grpId="0" animBg="1"/>
      <p:bldP spid="25606" grpId="0" autoUpdateAnimBg="0"/>
      <p:bldP spid="25613" grpId="0" autoUpdateAnimBg="0"/>
      <p:bldP spid="25632" grpId="0" animBg="1"/>
      <p:bldP spid="25634" grpId="0" animBg="1"/>
      <p:bldP spid="25638" grpId="0" animBg="1"/>
      <p:bldP spid="25654" grpId="0" autoUpdateAnimBg="0"/>
      <p:bldP spid="256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4648FC-67E2-4F2C-801E-A501C3FA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2150"/>
            <a:ext cx="595312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06FCC027-D8C8-48E2-B4B6-9C99B6F6A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4292600"/>
            <a:ext cx="685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ym typeface="Symbol" panose="05050102010706020507" pitchFamily="18" charset="2"/>
              </a:rPr>
              <a:t></a:t>
            </a:r>
            <a:r>
              <a:rPr kumimoji="1" lang="en-US" altLang="zh-CN" sz="2800" b="1">
                <a:sym typeface="Symbol" panose="05050102010706020507" pitchFamily="18" charset="2"/>
              </a:rPr>
              <a:t> </a:t>
            </a:r>
            <a:r>
              <a:rPr kumimoji="1" lang="zh-CN" altLang="en-US" sz="2800" b="1"/>
              <a:t>为任意值，合振动的轨迹为一般椭圆             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87330ECD-2D91-4795-9416-CEFBE8975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325438"/>
            <a:ext cx="77771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节  波晶片 偏振光的干涉</a:t>
            </a:r>
            <a:b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Wave Plate Interference of Polarized Lights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7153482D-1694-459A-A923-B32F8B18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142081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椭圆偏振光与圆偏振光的产生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D8A09761-0792-4F78-9A3F-5E33A3AF2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2427288"/>
          <a:ext cx="30527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3" imgW="2425700" imgH="381000" progId="Equation.DSMT4">
                  <p:embed/>
                </p:oleObj>
              </mc:Choice>
              <mc:Fallback>
                <p:oleObj name="Equation" r:id="rId3" imgW="24257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427288"/>
                        <a:ext cx="30527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9A568EDB-DDDF-40A0-8905-97037D836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2938463"/>
          <a:ext cx="30448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5" imgW="2451100" imgH="381000" progId="Equation.DSMT4">
                  <p:embed/>
                </p:oleObj>
              </mc:Choice>
              <mc:Fallback>
                <p:oleObj name="Equation" r:id="rId5" imgW="24511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2938463"/>
                        <a:ext cx="30448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AutoShape 7">
            <a:extLst>
              <a:ext uri="{FF2B5EF4-FFF2-40B4-BE49-F238E27FC236}">
                <a16:creationId xmlns:a16="http://schemas.microsoft.com/office/drawing/2014/main" id="{6D415454-54A4-4CEB-9BE5-1102296744CA}"/>
              </a:ext>
            </a:extLst>
          </p:cNvPr>
          <p:cNvSpPr>
            <a:spLocks/>
          </p:cNvSpPr>
          <p:nvPr/>
        </p:nvSpPr>
        <p:spPr bwMode="auto">
          <a:xfrm>
            <a:off x="2089150" y="2609850"/>
            <a:ext cx="146050" cy="73025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C02F829B-CFE8-4C4A-9344-A75B0903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916113"/>
            <a:ext cx="6207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回顾两个互相垂直的机械振动的合成</a:t>
            </a:r>
          </a:p>
        </p:txBody>
      </p:sp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250B42F6-444B-4FE0-8C2E-B2960CDFD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6196013"/>
          <a:ext cx="1292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1308100" imgH="381000" progId="Equation.DSMT4">
                  <p:embed/>
                </p:oleObj>
              </mc:Choice>
              <mc:Fallback>
                <p:oleObj name="Equation" r:id="rId7" imgW="13081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6196013"/>
                        <a:ext cx="1292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3F8DE3F4-AEAD-4619-8407-E324E5A5D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5233988"/>
          <a:ext cx="221773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9" imgW="1993900" imgH="736600" progId="Equation.DSMT4">
                  <p:embed/>
                </p:oleObj>
              </mc:Choice>
              <mc:Fallback>
                <p:oleObj name="Equation" r:id="rId9" imgW="1993900" imgH="736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5233988"/>
                        <a:ext cx="2217738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B7436FDD-984D-4ACC-BC54-87079EDBF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4827588"/>
          <a:ext cx="13541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MathType 6.0 Equation" r:id="rId11" imgW="1129810" imgH="330057" progId="Equation.DSMT4">
                  <p:embed/>
                </p:oleObj>
              </mc:Choice>
              <mc:Fallback>
                <p:oleObj name="MathType 6.0 Equation" r:id="rId11" imgW="1129810" imgH="33005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827588"/>
                        <a:ext cx="13541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>
            <a:extLst>
              <a:ext uri="{FF2B5EF4-FFF2-40B4-BE49-F238E27FC236}">
                <a16:creationId xmlns:a16="http://schemas.microsoft.com/office/drawing/2014/main" id="{ABEBD822-09F1-4A41-8A57-7944728D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6057900"/>
            <a:ext cx="188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为直线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EA49DB19-CE73-462F-847D-F893AEC0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4816475"/>
            <a:ext cx="1460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为椭圆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ED4C63D7-DE78-49C1-99EC-F5BA0859B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5437188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为正椭圆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6640" name="AutoShape 16">
            <a:extLst>
              <a:ext uri="{FF2B5EF4-FFF2-40B4-BE49-F238E27FC236}">
                <a16:creationId xmlns:a16="http://schemas.microsoft.com/office/drawing/2014/main" id="{575EE048-3302-4606-8F43-ACE6C46EAB32}"/>
              </a:ext>
            </a:extLst>
          </p:cNvPr>
          <p:cNvSpPr>
            <a:spLocks/>
          </p:cNvSpPr>
          <p:nvPr/>
        </p:nvSpPr>
        <p:spPr bwMode="auto">
          <a:xfrm>
            <a:off x="1797050" y="4962525"/>
            <a:ext cx="288925" cy="1547813"/>
          </a:xfrm>
          <a:prstGeom prst="leftBrace">
            <a:avLst>
              <a:gd name="adj1" fmla="val 2986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E3F451DF-C578-4B57-94CB-83DFB27E0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5400675"/>
            <a:ext cx="195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为圆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44" name="Object 20">
            <a:extLst>
              <a:ext uri="{FF2B5EF4-FFF2-40B4-BE49-F238E27FC236}">
                <a16:creationId xmlns:a16="http://schemas.microsoft.com/office/drawing/2014/main" id="{5B9FB095-9098-4206-8D76-14040DCB5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0950" y="4926013"/>
          <a:ext cx="1766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3" imgW="1651000" imgH="393700" progId="Equation.DSMT4">
                  <p:embed/>
                </p:oleObj>
              </mc:Choice>
              <mc:Fallback>
                <p:oleObj name="Equation" r:id="rId13" imgW="16510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4926013"/>
                        <a:ext cx="17668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Box 21">
            <a:extLst>
              <a:ext uri="{FF2B5EF4-FFF2-40B4-BE49-F238E27FC236}">
                <a16:creationId xmlns:a16="http://schemas.microsoft.com/office/drawing/2014/main" id="{890A0900-4638-4C62-AFAC-CFBB5569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6287B217-9231-4525-959B-306F3A67B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8" y="3436938"/>
          <a:ext cx="57880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5" imgW="6286500" imgH="927100" progId="Equation.DSMT4">
                  <p:embed/>
                </p:oleObj>
              </mc:Choice>
              <mc:Fallback>
                <p:oleObj name="Equation" r:id="rId15" imgW="6286500" imgH="927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3436938"/>
                        <a:ext cx="57880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3325DB0-8D64-424B-A889-E310EB47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95688"/>
            <a:ext cx="1987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Arial" panose="020B0604020202020204" pitchFamily="34" charset="0"/>
              </a:rPr>
              <a:t>合振动方程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75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75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75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75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28" grpId="0" autoUpdateAnimBg="0"/>
      <p:bldP spid="26631" grpId="0" animBg="1"/>
      <p:bldP spid="26632" grpId="0" autoUpdateAnimBg="0"/>
      <p:bldP spid="26636" grpId="0" autoUpdateAnimBg="0"/>
      <p:bldP spid="26637" grpId="0" autoUpdateAnimBg="0"/>
      <p:bldP spid="26638" grpId="0" autoUpdateAnimBg="0"/>
      <p:bldP spid="26640" grpId="0" animBg="1"/>
      <p:bldP spid="26642" grpId="0" autoUpdateAnimBg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>
            <a:extLst>
              <a:ext uri="{FF2B5EF4-FFF2-40B4-BE49-F238E27FC236}">
                <a16:creationId xmlns:a16="http://schemas.microsoft.com/office/drawing/2014/main" id="{1D3DBA8C-4E6C-484B-A952-4B1AF5A0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325438"/>
            <a:ext cx="77771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节  波晶片 偏振光的干涉</a:t>
            </a:r>
            <a:b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Wave Plate Interference of Polarized Lights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E150DEF6-C9F8-40C9-A317-A9B31ACFD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142081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椭圆偏振光与圆偏振光的产生</a:t>
            </a:r>
          </a:p>
        </p:txBody>
      </p:sp>
      <p:pic>
        <p:nvPicPr>
          <p:cNvPr id="69783" name="Picture 151" descr="@JU2N9JM(~$)GEZKOY{9XI6">
            <a:extLst>
              <a:ext uri="{FF2B5EF4-FFF2-40B4-BE49-F238E27FC236}">
                <a16:creationId xmlns:a16="http://schemas.microsoft.com/office/drawing/2014/main" id="{584C7F99-0E20-4A2B-8A5C-32E92A8B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638543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5365" name="TextBox 21">
            <a:extLst>
              <a:ext uri="{FF2B5EF4-FFF2-40B4-BE49-F238E27FC236}">
                <a16:creationId xmlns:a16="http://schemas.microsoft.com/office/drawing/2014/main" id="{72B120D6-A700-4B98-AF8D-E2F5013BD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E6C1D12A-9FDF-476F-99FE-35C5E5647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449388"/>
            <a:ext cx="680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若</a:t>
            </a:r>
            <a:r>
              <a:rPr kumimoji="1" lang="zh-CN" altLang="en-US" sz="2800" b="1" i="1">
                <a:sym typeface="Symbol" panose="05050102010706020507" pitchFamily="18" charset="2"/>
              </a:rPr>
              <a:t></a:t>
            </a:r>
            <a:r>
              <a:rPr kumimoji="1" lang="zh-CN" altLang="en-US" sz="2800" b="1"/>
              <a:t>相同</a:t>
            </a:r>
            <a:r>
              <a:rPr kumimoji="1" lang="en-US" altLang="zh-CN" sz="2800" b="1"/>
              <a:t>, </a:t>
            </a:r>
            <a:r>
              <a:rPr kumimoji="1" lang="en-US" altLang="zh-CN" sz="2800" b="1" i="1">
                <a:sym typeface="Symbol" panose="05050102010706020507" pitchFamily="18" charset="2"/>
              </a:rPr>
              <a:t>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恒定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振动方向互相垂直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且</a:t>
            </a:r>
          </a:p>
        </p:txBody>
      </p:sp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B530EEE5-859E-40A7-88F4-229F3916D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2630488"/>
          <a:ext cx="1044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" imgW="1028700" imgH="381000" progId="Equation.DSMT4">
                  <p:embed/>
                </p:oleObj>
              </mc:Choice>
              <mc:Fallback>
                <p:oleObj name="Equation" r:id="rId3" imgW="10287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630488"/>
                        <a:ext cx="10445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AutoShape 10">
            <a:extLst>
              <a:ext uri="{FF2B5EF4-FFF2-40B4-BE49-F238E27FC236}">
                <a16:creationId xmlns:a16="http://schemas.microsoft.com/office/drawing/2014/main" id="{4F0D1C36-C28E-4D67-9CB2-6A51A621B348}"/>
              </a:ext>
            </a:extLst>
          </p:cNvPr>
          <p:cNvSpPr>
            <a:spLocks/>
          </p:cNvSpPr>
          <p:nvPr/>
        </p:nvSpPr>
        <p:spPr bwMode="auto">
          <a:xfrm>
            <a:off x="4716463" y="2176463"/>
            <a:ext cx="287337" cy="784225"/>
          </a:xfrm>
          <a:prstGeom prst="leftBrace">
            <a:avLst>
              <a:gd name="adj1" fmla="val 22744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38C85411-DD22-4FEA-BD9E-80D54B36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2066925"/>
            <a:ext cx="198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合振动为 任一椭圆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6827209D-0D4F-4EB6-B300-766F10707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1968500"/>
            <a:ext cx="135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正椭圆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669853AC-4FD9-4F97-9DCA-2BFBD0BFB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2516188"/>
            <a:ext cx="1293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圆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B8FC4841-2932-461C-BC7F-6A6F36BE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08388"/>
            <a:ext cx="5029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自然光在双折射晶体中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产生的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光、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光迭加，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能否产生椭圆偏振光？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550839C9-BEDB-4393-BA5C-E7F2471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08613"/>
            <a:ext cx="81740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线偏振光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在双折射晶体中分成的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光、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光可</a:t>
            </a:r>
            <a:b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能产生椭圆偏振光。从双折射晶体中出射的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  <a:r>
              <a:rPr kumimoji="1" lang="zh-CN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有恒定位相差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7664" name="Object 16">
            <a:extLst>
              <a:ext uri="{FF2B5EF4-FFF2-40B4-BE49-F238E27FC236}">
                <a16:creationId xmlns:a16="http://schemas.microsoft.com/office/drawing/2014/main" id="{D82559AA-F870-423A-B878-5725097CD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0" y="333375"/>
          <a:ext cx="27717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5" imgW="2933700" imgH="1054100" progId="Equation.DSMT4">
                  <p:embed/>
                </p:oleObj>
              </mc:Choice>
              <mc:Fallback>
                <p:oleObj name="Equation" r:id="rId5" imgW="2933700" imgH="1054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333375"/>
                        <a:ext cx="27717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AutoShape 17">
            <a:extLst>
              <a:ext uri="{FF2B5EF4-FFF2-40B4-BE49-F238E27FC236}">
                <a16:creationId xmlns:a16="http://schemas.microsoft.com/office/drawing/2014/main" id="{A3CAFC7F-8481-4A15-AB1B-4442AA63CB09}"/>
              </a:ext>
            </a:extLst>
          </p:cNvPr>
          <p:cNvSpPr>
            <a:spLocks/>
          </p:cNvSpPr>
          <p:nvPr/>
        </p:nvSpPr>
        <p:spPr bwMode="auto">
          <a:xfrm>
            <a:off x="2582863" y="463550"/>
            <a:ext cx="260350" cy="769938"/>
          </a:xfrm>
          <a:prstGeom prst="leftBrace">
            <a:avLst>
              <a:gd name="adj1" fmla="val 246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666" name="Object 18">
            <a:extLst>
              <a:ext uri="{FF2B5EF4-FFF2-40B4-BE49-F238E27FC236}">
                <a16:creationId xmlns:a16="http://schemas.microsoft.com/office/drawing/2014/main" id="{587CDCF7-9068-4FAA-B49A-1EF7CC61A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2688" y="1881188"/>
          <a:ext cx="19526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7" imgW="1993900" imgH="736600" progId="Equation.DSMT4">
                  <p:embed/>
                </p:oleObj>
              </mc:Choice>
              <mc:Fallback>
                <p:oleObj name="Equation" r:id="rId7" imgW="1993900" imgH="736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1881188"/>
                        <a:ext cx="19526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>
            <a:extLst>
              <a:ext uri="{FF2B5EF4-FFF2-40B4-BE49-F238E27FC236}">
                <a16:creationId xmlns:a16="http://schemas.microsoft.com/office/drawing/2014/main" id="{DB0826A4-63F8-494E-B1BE-40345113B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2454275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9" imgW="342603" imgH="215713" progId="Equation.DSMT4">
                  <p:embed/>
                </p:oleObj>
              </mc:Choice>
              <mc:Fallback>
                <p:oleObj name="Equation" r:id="rId9" imgW="342603" imgH="21571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454275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Rectangle 20">
            <a:extLst>
              <a:ext uri="{FF2B5EF4-FFF2-40B4-BE49-F238E27FC236}">
                <a16:creationId xmlns:a16="http://schemas.microsoft.com/office/drawing/2014/main" id="{3FE37FEA-CC01-4573-A5F8-DA36B513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3400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对光振动：</a:t>
            </a:r>
          </a:p>
        </p:txBody>
      </p:sp>
      <p:sp>
        <p:nvSpPr>
          <p:cNvPr id="27669" name="Rectangle 21">
            <a:extLst>
              <a:ext uri="{FF2B5EF4-FFF2-40B4-BE49-F238E27FC236}">
                <a16:creationId xmlns:a16="http://schemas.microsoft.com/office/drawing/2014/main" id="{0B2CD834-C0B3-4E55-8B8C-C5EC6612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4905375"/>
            <a:ext cx="429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不能！出射光仍为自然光</a:t>
            </a:r>
          </a:p>
        </p:txBody>
      </p:sp>
      <p:sp>
        <p:nvSpPr>
          <p:cNvPr id="27692" name="AutoShape 44">
            <a:extLst>
              <a:ext uri="{FF2B5EF4-FFF2-40B4-BE49-F238E27FC236}">
                <a16:creationId xmlns:a16="http://schemas.microsoft.com/office/drawing/2014/main" id="{BA625C0A-84B4-485D-90CB-8D4A6B1F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16225"/>
            <a:ext cx="1728787" cy="792163"/>
          </a:xfrm>
          <a:prstGeom prst="irregularSeal1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27694" name="Object 46">
            <a:extLst>
              <a:ext uri="{FF2B5EF4-FFF2-40B4-BE49-F238E27FC236}">
                <a16:creationId xmlns:a16="http://schemas.microsoft.com/office/drawing/2014/main" id="{4871E038-2EE7-487E-8FF5-B4F2A14B5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2276475"/>
          <a:ext cx="15001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1" imgW="1129810" imgH="330057" progId="Equation.DSMT4">
                  <p:embed/>
                </p:oleObj>
              </mc:Choice>
              <mc:Fallback>
                <p:oleObj name="Equation" r:id="rId11" imgW="1129810" imgH="330057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276475"/>
                        <a:ext cx="15001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5" name="Text Box 47">
            <a:extLst>
              <a:ext uri="{FF2B5EF4-FFF2-40B4-BE49-F238E27FC236}">
                <a16:creationId xmlns:a16="http://schemas.microsoft.com/office/drawing/2014/main" id="{C53BC68D-8B5F-4464-9622-F8B4359AA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816225"/>
            <a:ext cx="2268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latin typeface="Arial" panose="020B0604020202020204" pitchFamily="34" charset="0"/>
                <a:ea typeface="隶书" panose="02010509060101010101" pitchFamily="49" charset="-122"/>
              </a:rPr>
              <a:t>注意</a:t>
            </a:r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7C49BC32-1378-4D53-8961-3C5DCCB98191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249613"/>
            <a:ext cx="3203575" cy="2176462"/>
            <a:chOff x="1542" y="1447"/>
            <a:chExt cx="2018" cy="1371"/>
          </a:xfrm>
        </p:grpSpPr>
        <p:sp>
          <p:nvSpPr>
            <p:cNvPr id="22550" name="Rectangle 73">
              <a:extLst>
                <a:ext uri="{FF2B5EF4-FFF2-40B4-BE49-F238E27FC236}">
                  <a16:creationId xmlns:a16="http://schemas.microsoft.com/office/drawing/2014/main" id="{5CD9C9DE-1311-449B-849D-89B70C4F2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024"/>
              <a:ext cx="2018" cy="431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408" name="Line 74">
              <a:extLst>
                <a:ext uri="{FF2B5EF4-FFF2-40B4-BE49-F238E27FC236}">
                  <a16:creationId xmlns:a16="http://schemas.microsoft.com/office/drawing/2014/main" id="{35DDF7FC-B504-4CDB-BD3F-7108D622F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" y="1447"/>
              <a:ext cx="1" cy="100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09" name="Group 75">
              <a:extLst>
                <a:ext uri="{FF2B5EF4-FFF2-40B4-BE49-F238E27FC236}">
                  <a16:creationId xmlns:a16="http://schemas.microsoft.com/office/drawing/2014/main" id="{A006CD00-1CF3-4EE4-8336-D372BF163B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" y="2024"/>
              <a:ext cx="598" cy="431"/>
              <a:chOff x="2208" y="2016"/>
              <a:chExt cx="864" cy="576"/>
            </a:xfrm>
          </p:grpSpPr>
          <p:sp>
            <p:nvSpPr>
              <p:cNvPr id="16427" name="Line 76">
                <a:extLst>
                  <a:ext uri="{FF2B5EF4-FFF2-40B4-BE49-F238E27FC236}">
                    <a16:creationId xmlns:a16="http://schemas.microsoft.com/office/drawing/2014/main" id="{C7AC1303-DCEC-4B24-AC8A-801EE0A89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336" cy="57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8" name="Line 77">
                <a:extLst>
                  <a:ext uri="{FF2B5EF4-FFF2-40B4-BE49-F238E27FC236}">
                    <a16:creationId xmlns:a16="http://schemas.microsoft.com/office/drawing/2014/main" id="{C730AD08-7B07-4698-83AB-A207B503E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864" cy="57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0" name="Line 78">
              <a:extLst>
                <a:ext uri="{FF2B5EF4-FFF2-40B4-BE49-F238E27FC236}">
                  <a16:creationId xmlns:a16="http://schemas.microsoft.com/office/drawing/2014/main" id="{98F61482-67F0-4989-8683-05F84CF3C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2455"/>
              <a:ext cx="318" cy="36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79">
              <a:extLst>
                <a:ext uri="{FF2B5EF4-FFF2-40B4-BE49-F238E27FC236}">
                  <a16:creationId xmlns:a16="http://schemas.microsoft.com/office/drawing/2014/main" id="{7D946457-665C-4A94-AA06-A146314E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2432"/>
              <a:ext cx="522" cy="31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Oval 80">
              <a:extLst>
                <a:ext uri="{FF2B5EF4-FFF2-40B4-BE49-F238E27FC236}">
                  <a16:creationId xmlns:a16="http://schemas.microsoft.com/office/drawing/2014/main" id="{ABEE0529-D627-4C37-AAA0-C888D2F73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160"/>
              <a:ext cx="73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13" name="Line 81">
              <a:extLst>
                <a:ext uri="{FF2B5EF4-FFF2-40B4-BE49-F238E27FC236}">
                  <a16:creationId xmlns:a16="http://schemas.microsoft.com/office/drawing/2014/main" id="{077556D9-0695-42D9-88CE-77DD22E84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1468"/>
              <a:ext cx="434" cy="55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82">
              <a:extLst>
                <a:ext uri="{FF2B5EF4-FFF2-40B4-BE49-F238E27FC236}">
                  <a16:creationId xmlns:a16="http://schemas.microsoft.com/office/drawing/2014/main" id="{3D445F49-8E38-4509-A3E8-164A7D83D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1513"/>
              <a:ext cx="155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Line 83">
              <a:extLst>
                <a:ext uri="{FF2B5EF4-FFF2-40B4-BE49-F238E27FC236}">
                  <a16:creationId xmlns:a16="http://schemas.microsoft.com/office/drawing/2014/main" id="{9A70FAA3-D30E-408D-99BD-485D8B1BB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137"/>
              <a:ext cx="91" cy="1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84">
              <a:extLst>
                <a:ext uri="{FF2B5EF4-FFF2-40B4-BE49-F238E27FC236}">
                  <a16:creationId xmlns:a16="http://schemas.microsoft.com/office/drawing/2014/main" id="{DACE3EF9-51F0-412A-AD7E-E37424BCF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8" y="2478"/>
              <a:ext cx="91" cy="1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17" name="Object 85">
              <a:extLst>
                <a:ext uri="{FF2B5EF4-FFF2-40B4-BE49-F238E27FC236}">
                  <a16:creationId xmlns:a16="http://schemas.microsoft.com/office/drawing/2014/main" id="{095476DC-27C8-48CA-88F7-57E58D780C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205"/>
            <a:ext cx="116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公式" r:id="rId13" imgW="215713" imgH="253780" progId="Equation.3">
                    <p:embed/>
                  </p:oleObj>
                </mc:Choice>
                <mc:Fallback>
                  <p:oleObj name="公式" r:id="rId13" imgW="215713" imgH="25378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205"/>
                          <a:ext cx="116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8" name="Line 86">
              <a:extLst>
                <a:ext uri="{FF2B5EF4-FFF2-40B4-BE49-F238E27FC236}">
                  <a16:creationId xmlns:a16="http://schemas.microsoft.com/office/drawing/2014/main" id="{F2CF03FE-7ED3-49EB-9A32-92A91CDE8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2205"/>
              <a:ext cx="91" cy="1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Line 87">
              <a:extLst>
                <a:ext uri="{FF2B5EF4-FFF2-40B4-BE49-F238E27FC236}">
                  <a16:creationId xmlns:a16="http://schemas.microsoft.com/office/drawing/2014/main" id="{4CC0233A-B08E-4275-B91E-997C49E59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9" y="2546"/>
              <a:ext cx="91" cy="1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Oval 88">
              <a:extLst>
                <a:ext uri="{FF2B5EF4-FFF2-40B4-BE49-F238E27FC236}">
                  <a16:creationId xmlns:a16="http://schemas.microsoft.com/office/drawing/2014/main" id="{45737055-A2DF-4CE5-8EB6-CACDA621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273"/>
              <a:ext cx="73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21" name="Oval 89">
              <a:extLst>
                <a:ext uri="{FF2B5EF4-FFF2-40B4-BE49-F238E27FC236}">
                  <a16:creationId xmlns:a16="http://schemas.microsoft.com/office/drawing/2014/main" id="{A7600CE9-A074-48E5-8E0C-3866AC41A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" y="1649"/>
              <a:ext cx="73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22" name="Oval 90">
              <a:extLst>
                <a:ext uri="{FF2B5EF4-FFF2-40B4-BE49-F238E27FC236}">
                  <a16:creationId xmlns:a16="http://schemas.microsoft.com/office/drawing/2014/main" id="{94FF20F3-A44C-4102-B5F4-16AB9AEFF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31"/>
              <a:ext cx="73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23" name="Line 91">
              <a:extLst>
                <a:ext uri="{FF2B5EF4-FFF2-40B4-BE49-F238E27FC236}">
                  <a16:creationId xmlns:a16="http://schemas.microsoft.com/office/drawing/2014/main" id="{05B8A681-64D6-42E5-91DA-7F2F1EC56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0" y="1695"/>
              <a:ext cx="155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Text Box 92">
              <a:extLst>
                <a:ext uri="{FF2B5EF4-FFF2-40B4-BE49-F238E27FC236}">
                  <a16:creationId xmlns:a16="http://schemas.microsoft.com/office/drawing/2014/main" id="{1508BC04-F426-49A1-896F-486D9D75D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" y="2183"/>
              <a:ext cx="2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o</a:t>
              </a:r>
            </a:p>
          </p:txBody>
        </p:sp>
        <p:sp>
          <p:nvSpPr>
            <p:cNvPr id="16425" name="Oval 93">
              <a:extLst>
                <a:ext uri="{FF2B5EF4-FFF2-40B4-BE49-F238E27FC236}">
                  <a16:creationId xmlns:a16="http://schemas.microsoft.com/office/drawing/2014/main" id="{E2CF3BA2-8570-410E-9D9A-E8D7E578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523"/>
              <a:ext cx="73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26" name="Oval 94">
              <a:extLst>
                <a:ext uri="{FF2B5EF4-FFF2-40B4-BE49-F238E27FC236}">
                  <a16:creationId xmlns:a16="http://schemas.microsoft.com/office/drawing/2014/main" id="{B3430441-F58A-4E35-A0AB-EA380DB2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614"/>
              <a:ext cx="73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6404" name="TextBox 42">
            <a:extLst>
              <a:ext uri="{FF2B5EF4-FFF2-40B4-BE49-F238E27FC236}">
                <a16:creationId xmlns:a16="http://schemas.microsoft.com/office/drawing/2014/main" id="{D44B274F-81CD-4BFD-9527-E691CF7F2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75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75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8" grpId="0" animBg="1"/>
      <p:bldP spid="27659" grpId="0" autoUpdateAnimBg="0"/>
      <p:bldP spid="27660" grpId="0" autoUpdateAnimBg="0"/>
      <p:bldP spid="27661" grpId="0" autoUpdateAnimBg="0"/>
      <p:bldP spid="27662" grpId="0" autoUpdateAnimBg="0"/>
      <p:bldP spid="27663" grpId="0" autoUpdateAnimBg="0"/>
      <p:bldP spid="27665" grpId="0" animBg="1"/>
      <p:bldP spid="27668" grpId="0" autoUpdateAnimBg="0"/>
      <p:bldP spid="27669" grpId="0" autoUpdateAnimBg="0"/>
      <p:bldP spid="27692" grpId="0" animBg="1" autoUpdateAnimBg="0"/>
      <p:bldP spid="276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1D7B5796-B5C2-44E9-B317-B09C7E4A54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0325" y="1762125"/>
            <a:ext cx="43957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89BD1279-4C3A-4BC3-8665-F8987F31E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8225" y="2493963"/>
          <a:ext cx="29686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3" imgW="3175000" imgH="431800" progId="Equation.DSMT4">
                  <p:embed/>
                </p:oleObj>
              </mc:Choice>
              <mc:Fallback>
                <p:oleObj name="Equation" r:id="rId3" imgW="3175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2493963"/>
                        <a:ext cx="29686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91351386-45FD-48B4-97CB-E3E716157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1950" y="2449513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5" imgW="1002865" imgH="431613" progId="Equation.DSMT4">
                  <p:embed/>
                </p:oleObj>
              </mc:Choice>
              <mc:Fallback>
                <p:oleObj name="Equation" r:id="rId5" imgW="1002865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2449513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76F8408C-C893-4691-A6E8-CEE3A976C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763" y="3973513"/>
          <a:ext cx="4429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7" imgW="545626" imgH="317225" progId="Equation.DSMT4">
                  <p:embed/>
                </p:oleObj>
              </mc:Choice>
              <mc:Fallback>
                <p:oleObj name="Equation" r:id="rId7" imgW="545626" imgH="3172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973513"/>
                        <a:ext cx="4429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D398FCA5-683D-4AF7-B178-CBEE8989B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4329113"/>
          <a:ext cx="1549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9" imgW="1676400" imgH="673100" progId="Equation.DSMT4">
                  <p:embed/>
                </p:oleObj>
              </mc:Choice>
              <mc:Fallback>
                <p:oleObj name="Equation" r:id="rId9" imgW="1676400" imgH="673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329113"/>
                        <a:ext cx="15494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AutoShape 7">
            <a:extLst>
              <a:ext uri="{FF2B5EF4-FFF2-40B4-BE49-F238E27FC236}">
                <a16:creationId xmlns:a16="http://schemas.microsoft.com/office/drawing/2014/main" id="{57A74E86-546C-4D00-B527-156820A66DD3}"/>
              </a:ext>
            </a:extLst>
          </p:cNvPr>
          <p:cNvSpPr>
            <a:spLocks/>
          </p:cNvSpPr>
          <p:nvPr/>
        </p:nvSpPr>
        <p:spPr bwMode="auto">
          <a:xfrm>
            <a:off x="539750" y="4076700"/>
            <a:ext cx="250825" cy="684213"/>
          </a:xfrm>
          <a:prstGeom prst="leftBrace">
            <a:avLst>
              <a:gd name="adj1" fmla="val 2273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0" name="AutoShape 8">
            <a:extLst>
              <a:ext uri="{FF2B5EF4-FFF2-40B4-BE49-F238E27FC236}">
                <a16:creationId xmlns:a16="http://schemas.microsoft.com/office/drawing/2014/main" id="{8D27C51F-102F-42B2-A13D-757A8073FCF2}"/>
              </a:ext>
            </a:extLst>
          </p:cNvPr>
          <p:cNvSpPr>
            <a:spLocks/>
          </p:cNvSpPr>
          <p:nvPr/>
        </p:nvSpPr>
        <p:spPr bwMode="auto">
          <a:xfrm>
            <a:off x="6246813" y="397827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922CD72F-C57A-4097-8BDE-3A478642C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4788" y="3941763"/>
          <a:ext cx="15541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11" imgW="1282700" imgH="736600" progId="Equation.DSMT4">
                  <p:embed/>
                </p:oleObj>
              </mc:Choice>
              <mc:Fallback>
                <p:oleObj name="Equation" r:id="rId11" imgW="1282700" imgH="736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941763"/>
                        <a:ext cx="15541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>
            <a:extLst>
              <a:ext uri="{FF2B5EF4-FFF2-40B4-BE49-F238E27FC236}">
                <a16:creationId xmlns:a16="http://schemas.microsoft.com/office/drawing/2014/main" id="{9FEF611D-8F04-40F9-B1AA-778F09F8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926013"/>
            <a:ext cx="758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时晶片出来的光是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椭圆偏振光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	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8FF4D89F-BCF2-48D7-A037-5D86752C5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5805488"/>
            <a:ext cx="708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 = k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=1,2…)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仍为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线偏振光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8686" name="Object 14">
            <a:extLst>
              <a:ext uri="{FF2B5EF4-FFF2-40B4-BE49-F238E27FC236}">
                <a16:creationId xmlns:a16="http://schemas.microsoft.com/office/drawing/2014/main" id="{734450BC-BF1A-4B32-8509-BAE191C4E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165100"/>
          <a:ext cx="5508625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位图图像" r:id="rId13" imgW="5847619" imgH="2742857" progId="PBrush">
                  <p:embed/>
                </p:oleObj>
              </mc:Choice>
              <mc:Fallback>
                <p:oleObj name="位图图像" r:id="rId13" imgW="5847619" imgH="2742857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65100"/>
                        <a:ext cx="5508625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BDA07990-87AE-495E-8252-4D7ED066E8AA}"/>
              </a:ext>
            </a:extLst>
          </p:cNvPr>
          <p:cNvGrpSpPr>
            <a:grpSpLocks/>
          </p:cNvGrpSpPr>
          <p:nvPr/>
        </p:nvGrpSpPr>
        <p:grpSpPr bwMode="auto">
          <a:xfrm>
            <a:off x="257175" y="193675"/>
            <a:ext cx="5449888" cy="2533650"/>
            <a:chOff x="720" y="192"/>
            <a:chExt cx="3600" cy="1632"/>
          </a:xfrm>
        </p:grpSpPr>
        <p:sp>
          <p:nvSpPr>
            <p:cNvPr id="17484" name="Line 16">
              <a:extLst>
                <a:ext uri="{FF2B5EF4-FFF2-40B4-BE49-F238E27FC236}">
                  <a16:creationId xmlns:a16="http://schemas.microsoft.com/office/drawing/2014/main" id="{DE5F997C-89B0-40DB-8D2E-E19554886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92"/>
              <a:ext cx="72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5" name="Line 17">
              <a:extLst>
                <a:ext uri="{FF2B5EF4-FFF2-40B4-BE49-F238E27FC236}">
                  <a16:creationId xmlns:a16="http://schemas.microsoft.com/office/drawing/2014/main" id="{B1ED067F-C967-415D-9171-8EC9D81F9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2"/>
              <a:ext cx="2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18">
              <a:extLst>
                <a:ext uri="{FF2B5EF4-FFF2-40B4-BE49-F238E27FC236}">
                  <a16:creationId xmlns:a16="http://schemas.microsoft.com/office/drawing/2014/main" id="{2C823F57-A372-4BCC-9F4C-7822D9631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92"/>
              <a:ext cx="768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7" name="Line 20">
              <a:extLst>
                <a:ext uri="{FF2B5EF4-FFF2-40B4-BE49-F238E27FC236}">
                  <a16:creationId xmlns:a16="http://schemas.microsoft.com/office/drawing/2014/main" id="{E7F87D64-089A-4E8E-A2E9-D2FBAA75A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8" name="Line 21">
              <a:extLst>
                <a:ext uri="{FF2B5EF4-FFF2-40B4-BE49-F238E27FC236}">
                  <a16:creationId xmlns:a16="http://schemas.microsoft.com/office/drawing/2014/main" id="{F8B0835B-91ED-4DF0-AF05-A8E9F414D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9" name="Line 22">
              <a:extLst>
                <a:ext uri="{FF2B5EF4-FFF2-40B4-BE49-F238E27FC236}">
                  <a16:creationId xmlns:a16="http://schemas.microsoft.com/office/drawing/2014/main" id="{F25211B8-F876-42A3-82ED-CB1A191B9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824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0" name="Line 23">
              <a:extLst>
                <a:ext uri="{FF2B5EF4-FFF2-40B4-BE49-F238E27FC236}">
                  <a16:creationId xmlns:a16="http://schemas.microsoft.com/office/drawing/2014/main" id="{C1204EDA-046C-43DF-9ECE-4C4B8E3FD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200"/>
              <a:ext cx="76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1" name="Line 24">
              <a:extLst>
                <a:ext uri="{FF2B5EF4-FFF2-40B4-BE49-F238E27FC236}">
                  <a16:creationId xmlns:a16="http://schemas.microsoft.com/office/drawing/2014/main" id="{CA632E3F-7073-4789-B7E2-3AEA9A000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2" name="Line 19">
              <a:extLst>
                <a:ext uri="{FF2B5EF4-FFF2-40B4-BE49-F238E27FC236}">
                  <a16:creationId xmlns:a16="http://schemas.microsoft.com/office/drawing/2014/main" id="{FC45957A-274A-4300-89C3-D633425BC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864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97" name="Line 25">
            <a:extLst>
              <a:ext uri="{FF2B5EF4-FFF2-40B4-BE49-F238E27FC236}">
                <a16:creationId xmlns:a16="http://schemas.microsoft.com/office/drawing/2014/main" id="{90B6A66F-A096-49A2-A456-24D6CF96D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6838" y="169863"/>
            <a:ext cx="0" cy="1593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6">
            <a:extLst>
              <a:ext uri="{FF2B5EF4-FFF2-40B4-BE49-F238E27FC236}">
                <a16:creationId xmlns:a16="http://schemas.microsoft.com/office/drawing/2014/main" id="{54F185D6-CA17-4FC6-B7E7-F9A0848701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975" y="627063"/>
            <a:ext cx="1588" cy="14906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Text Box 27">
            <a:extLst>
              <a:ext uri="{FF2B5EF4-FFF2-40B4-BE49-F238E27FC236}">
                <a16:creationId xmlns:a16="http://schemas.microsoft.com/office/drawing/2014/main" id="{612972A8-71F9-4A27-B57E-73BB8B119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71438"/>
            <a:ext cx="436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8700" name="Line 28">
            <a:extLst>
              <a:ext uri="{FF2B5EF4-FFF2-40B4-BE49-F238E27FC236}">
                <a16:creationId xmlns:a16="http://schemas.microsoft.com/office/drawing/2014/main" id="{F44702A3-B6AC-4330-A343-C8D6280C91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28775" y="776288"/>
            <a:ext cx="436563" cy="1341437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0F06B84C-BAF2-4A95-95CE-30143A3FB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76238"/>
            <a:ext cx="741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02" name="Line 30">
            <a:extLst>
              <a:ext uri="{FF2B5EF4-FFF2-40B4-BE49-F238E27FC236}">
                <a16:creationId xmlns:a16="http://schemas.microsoft.com/office/drawing/2014/main" id="{680F5E80-73F3-4FCE-9A53-89AE77F14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975" y="1893888"/>
            <a:ext cx="508000" cy="223837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1A0C7CCA-8505-4693-93AF-47829B488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704975"/>
            <a:ext cx="1081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704" name="Arc 32">
            <a:extLst>
              <a:ext uri="{FF2B5EF4-FFF2-40B4-BE49-F238E27FC236}">
                <a16:creationId xmlns:a16="http://schemas.microsoft.com/office/drawing/2014/main" id="{14831AEE-FFCC-47AA-BFBD-52F967C76E7E}"/>
              </a:ext>
            </a:extLst>
          </p:cNvPr>
          <p:cNvSpPr>
            <a:spLocks/>
          </p:cNvSpPr>
          <p:nvPr/>
        </p:nvSpPr>
        <p:spPr bwMode="auto">
          <a:xfrm>
            <a:off x="1857375" y="1900238"/>
            <a:ext cx="479425" cy="514350"/>
          </a:xfrm>
          <a:custGeom>
            <a:avLst/>
            <a:gdLst>
              <a:gd name="T0" fmla="*/ 2147483646 w 15899"/>
              <a:gd name="T1" fmla="*/ 0 h 20217"/>
              <a:gd name="T2" fmla="*/ 2147483646 w 15899"/>
              <a:gd name="T3" fmla="*/ 2147483646 h 20217"/>
              <a:gd name="T4" fmla="*/ 0 w 15899"/>
              <a:gd name="T5" fmla="*/ 2147483646 h 20217"/>
              <a:gd name="T6" fmla="*/ 0 60000 65536"/>
              <a:gd name="T7" fmla="*/ 0 60000 65536"/>
              <a:gd name="T8" fmla="*/ 0 60000 65536"/>
              <a:gd name="T9" fmla="*/ 0 w 15899"/>
              <a:gd name="T10" fmla="*/ 0 h 20217"/>
              <a:gd name="T11" fmla="*/ 15899 w 15899"/>
              <a:gd name="T12" fmla="*/ 20217 h 202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99" h="20217" fill="none" extrusionOk="0">
                <a:moveTo>
                  <a:pt x="7604" y="-1"/>
                </a:moveTo>
                <a:cubicBezTo>
                  <a:pt x="10768" y="1190"/>
                  <a:pt x="13609" y="3106"/>
                  <a:pt x="15898" y="5595"/>
                </a:cubicBezTo>
              </a:path>
              <a:path w="15899" h="20217" stroke="0" extrusionOk="0">
                <a:moveTo>
                  <a:pt x="7604" y="-1"/>
                </a:moveTo>
                <a:cubicBezTo>
                  <a:pt x="10768" y="1190"/>
                  <a:pt x="13609" y="3106"/>
                  <a:pt x="15898" y="5595"/>
                </a:cubicBezTo>
                <a:lnTo>
                  <a:pt x="0" y="20217"/>
                </a:lnTo>
                <a:lnTo>
                  <a:pt x="7604" y="-1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6" name="Rectangle 34">
            <a:extLst>
              <a:ext uri="{FF2B5EF4-FFF2-40B4-BE49-F238E27FC236}">
                <a16:creationId xmlns:a16="http://schemas.microsoft.com/office/drawing/2014/main" id="{9759F4F3-2ABB-4901-9B3B-32986E1C5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2203450"/>
            <a:ext cx="2524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707" name="Object 35">
            <a:extLst>
              <a:ext uri="{FF2B5EF4-FFF2-40B4-BE49-F238E27FC236}">
                <a16:creationId xmlns:a16="http://schemas.microsoft.com/office/drawing/2014/main" id="{A0AA00E6-D867-4B6A-BDED-30E0816E3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5" y="1282700"/>
          <a:ext cx="1857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15" imgW="190500" imgH="279400" progId="Equation.DSMT4">
                  <p:embed/>
                </p:oleObj>
              </mc:Choice>
              <mc:Fallback>
                <p:oleObj name="Equation" r:id="rId15" imgW="190500" imgH="279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1282700"/>
                        <a:ext cx="1857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8" name="Line 36">
            <a:extLst>
              <a:ext uri="{FF2B5EF4-FFF2-40B4-BE49-F238E27FC236}">
                <a16:creationId xmlns:a16="http://schemas.microsoft.com/office/drawing/2014/main" id="{D3C6DC12-B518-443A-BC7C-7BFEDF1E8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888" y="427038"/>
            <a:ext cx="1162050" cy="119221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8709" name="Object 37">
            <a:extLst>
              <a:ext uri="{FF2B5EF4-FFF2-40B4-BE49-F238E27FC236}">
                <a16:creationId xmlns:a16="http://schemas.microsoft.com/office/drawing/2014/main" id="{10DDE10F-DE13-4417-AF71-F1883E36A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6688" y="803275"/>
          <a:ext cx="3016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17" imgW="215806" imgH="279279" progId="Equation.DSMT4">
                  <p:embed/>
                </p:oleObj>
              </mc:Choice>
              <mc:Fallback>
                <p:oleObj name="Equation" r:id="rId17" imgW="215806" imgH="279279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803275"/>
                        <a:ext cx="30162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0" name="AutoShape 38">
            <a:extLst>
              <a:ext uri="{FF2B5EF4-FFF2-40B4-BE49-F238E27FC236}">
                <a16:creationId xmlns:a16="http://schemas.microsoft.com/office/drawing/2014/main" id="{B8D239E3-7479-450B-89DE-52950119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054225"/>
            <a:ext cx="981075" cy="596900"/>
          </a:xfrm>
          <a:prstGeom prst="wedgeRoundRectCallout">
            <a:avLst>
              <a:gd name="adj1" fmla="val -20551"/>
              <a:gd name="adj2" fmla="val -118884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光轴</a:t>
            </a:r>
          </a:p>
        </p:txBody>
      </p:sp>
      <p:sp>
        <p:nvSpPr>
          <p:cNvPr id="28711" name="AutoShape 39">
            <a:extLst>
              <a:ext uri="{FF2B5EF4-FFF2-40B4-BE49-F238E27FC236}">
                <a16:creationId xmlns:a16="http://schemas.microsoft.com/office/drawing/2014/main" id="{4D43FA16-AD0D-4F7C-A724-392EA29D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73025"/>
            <a:ext cx="1271588" cy="596900"/>
          </a:xfrm>
          <a:prstGeom prst="wedgeRoundRectCallout">
            <a:avLst>
              <a:gd name="adj1" fmla="val 61486"/>
              <a:gd name="adj2" fmla="val 992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主平面</a:t>
            </a:r>
          </a:p>
        </p:txBody>
      </p:sp>
      <p:sp>
        <p:nvSpPr>
          <p:cNvPr id="28712" name="Line 40">
            <a:extLst>
              <a:ext uri="{FF2B5EF4-FFF2-40B4-BE49-F238E27FC236}">
                <a16:creationId xmlns:a16="http://schemas.microsoft.com/office/drawing/2014/main" id="{A6EF11B0-37F7-453A-AA9D-4D6C0B005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175" y="1236663"/>
            <a:ext cx="4287838" cy="149066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3" name="Line 41">
            <a:extLst>
              <a:ext uri="{FF2B5EF4-FFF2-40B4-BE49-F238E27FC236}">
                <a16:creationId xmlns:a16="http://schemas.microsoft.com/office/drawing/2014/main" id="{3573394C-1AC1-4500-A773-80535A400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3038" y="2120900"/>
            <a:ext cx="619125" cy="6429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714" name="Object 42">
            <a:extLst>
              <a:ext uri="{FF2B5EF4-FFF2-40B4-BE49-F238E27FC236}">
                <a16:creationId xmlns:a16="http://schemas.microsoft.com/office/drawing/2014/main" id="{8A780B20-7AB6-4546-80FE-6C9842597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7738" y="4160838"/>
          <a:ext cx="13795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Equation" r:id="rId19" imgW="1129810" imgH="330057" progId="Equation.DSMT4">
                  <p:embed/>
                </p:oleObj>
              </mc:Choice>
              <mc:Fallback>
                <p:oleObj name="Equation" r:id="rId19" imgW="1129810" imgH="330057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4160838"/>
                        <a:ext cx="13795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5" name="Rectangle 43">
            <a:extLst>
              <a:ext uri="{FF2B5EF4-FFF2-40B4-BE49-F238E27FC236}">
                <a16:creationId xmlns:a16="http://schemas.microsoft.com/office/drawing/2014/main" id="{898594A5-0847-4B42-8A12-6BE61A4B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5357813"/>
            <a:ext cx="566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=45°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，是圆偏振光。</a:t>
            </a:r>
          </a:p>
        </p:txBody>
      </p:sp>
      <p:graphicFrame>
        <p:nvGraphicFramePr>
          <p:cNvPr id="28716" name="Object 44">
            <a:extLst>
              <a:ext uri="{FF2B5EF4-FFF2-40B4-BE49-F238E27FC236}">
                <a16:creationId xmlns:a16="http://schemas.microsoft.com/office/drawing/2014/main" id="{5E338AA5-86E6-4413-BA71-D905661D9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3860800"/>
          <a:ext cx="13874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Equation" r:id="rId21" imgW="1358310" imgH="431613" progId="Equation.DSMT4">
                  <p:embed/>
                </p:oleObj>
              </mc:Choice>
              <mc:Fallback>
                <p:oleObj name="Equation" r:id="rId21" imgW="1358310" imgH="431613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860800"/>
                        <a:ext cx="13874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7" name="Text Box 45">
            <a:extLst>
              <a:ext uri="{FF2B5EF4-FFF2-40B4-BE49-F238E27FC236}">
                <a16:creationId xmlns:a16="http://schemas.microsoft.com/office/drawing/2014/main" id="{3005AA60-CB0C-4C99-8E12-C7394774A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348038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光从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面出射时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光程差和位相差分别为：</a:t>
            </a:r>
          </a:p>
        </p:txBody>
      </p:sp>
      <p:graphicFrame>
        <p:nvGraphicFramePr>
          <p:cNvPr id="28718" name="Object 46">
            <a:extLst>
              <a:ext uri="{FF2B5EF4-FFF2-40B4-BE49-F238E27FC236}">
                <a16:creationId xmlns:a16="http://schemas.microsoft.com/office/drawing/2014/main" id="{94FC3FC4-D7EF-408D-803E-B4C0EA5FB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75" y="4329113"/>
          <a:ext cx="19018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23" imgW="2057400" imgH="673100" progId="Equation.DSMT4">
                  <p:embed/>
                </p:oleObj>
              </mc:Choice>
              <mc:Fallback>
                <p:oleObj name="Equation" r:id="rId23" imgW="2057400" imgH="6731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329113"/>
                        <a:ext cx="19018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9" name="Line 47">
            <a:extLst>
              <a:ext uri="{FF2B5EF4-FFF2-40B4-BE49-F238E27FC236}">
                <a16:creationId xmlns:a16="http://schemas.microsoft.com/office/drawing/2014/main" id="{9700E8A5-CC69-4BDB-8038-9108FA38040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30201" y="1690687"/>
            <a:ext cx="963612" cy="11096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4" name="TextBox 48">
            <a:extLst>
              <a:ext uri="{FF2B5EF4-FFF2-40B4-BE49-F238E27FC236}">
                <a16:creationId xmlns:a16="http://schemas.microsoft.com/office/drawing/2014/main" id="{32BEBCAE-246E-49B3-9C44-5584BD51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A2D5FE-B1BC-48C6-84CF-8BBEA09B5E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3663" y="44450"/>
            <a:ext cx="2214562" cy="1757363"/>
            <a:chOff x="984250" y="3717925"/>
            <a:chExt cx="3200400" cy="2538736"/>
          </a:xfrm>
        </p:grpSpPr>
        <p:sp>
          <p:nvSpPr>
            <p:cNvPr id="47" name="Oval 16">
              <a:extLst>
                <a:ext uri="{FF2B5EF4-FFF2-40B4-BE49-F238E27FC236}">
                  <a16:creationId xmlns:a16="http://schemas.microsoft.com/office/drawing/2014/main" id="{0BA0EC7C-8403-422F-BB43-97645CFA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3870325"/>
              <a:ext cx="914400" cy="1524000"/>
            </a:xfrm>
            <a:prstGeom prst="ellipse">
              <a:avLst/>
            </a:prstGeom>
            <a:solidFill>
              <a:srgbClr val="99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Oval 17">
              <a:extLst>
                <a:ext uri="{FF2B5EF4-FFF2-40B4-BE49-F238E27FC236}">
                  <a16:creationId xmlns:a16="http://schemas.microsoft.com/office/drawing/2014/main" id="{147E1430-9BBA-4A65-BE28-D35D4D659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4175125"/>
              <a:ext cx="914400" cy="914400"/>
            </a:xfrm>
            <a:prstGeom prst="ellipse">
              <a:avLst/>
            </a:prstGeom>
            <a:solidFill>
              <a:srgbClr val="FF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8E53307B-82AA-4C8B-901A-028B91C2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350" y="3870325"/>
              <a:ext cx="914400" cy="1524000"/>
            </a:xfrm>
            <a:prstGeom prst="ellipse">
              <a:avLst/>
            </a:prstGeom>
            <a:solidFill>
              <a:srgbClr val="99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Oval 19">
              <a:extLst>
                <a:ext uri="{FF2B5EF4-FFF2-40B4-BE49-F238E27FC236}">
                  <a16:creationId xmlns:a16="http://schemas.microsoft.com/office/drawing/2014/main" id="{66670713-10D5-47C5-90C1-6293143BB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350" y="4175125"/>
              <a:ext cx="914400" cy="914400"/>
            </a:xfrm>
            <a:prstGeom prst="ellipse">
              <a:avLst/>
            </a:prstGeom>
            <a:solidFill>
              <a:srgbClr val="FF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69" name="Line 20">
              <a:extLst>
                <a:ext uri="{FF2B5EF4-FFF2-40B4-BE49-F238E27FC236}">
                  <a16:creationId xmlns:a16="http://schemas.microsoft.com/office/drawing/2014/main" id="{16AA53BA-BB77-4468-84F0-C71E2500E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750" y="5089525"/>
              <a:ext cx="297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0" name="Line 21">
              <a:extLst>
                <a:ext uri="{FF2B5EF4-FFF2-40B4-BE49-F238E27FC236}">
                  <a16:creationId xmlns:a16="http://schemas.microsoft.com/office/drawing/2014/main" id="{CAAD4F5B-D7B4-473E-BA18-ABF15D234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5622925"/>
              <a:ext cx="3048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71" name="Group 22">
              <a:extLst>
                <a:ext uri="{FF2B5EF4-FFF2-40B4-BE49-F238E27FC236}">
                  <a16:creationId xmlns:a16="http://schemas.microsoft.com/office/drawing/2014/main" id="{CEFFB0B2-B734-49C8-AD8D-E990AA8D8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3550" y="4632327"/>
              <a:ext cx="1524000" cy="1624013"/>
              <a:chOff x="1000" y="3120"/>
              <a:chExt cx="960" cy="1023"/>
            </a:xfrm>
          </p:grpSpPr>
          <p:sp>
            <p:nvSpPr>
              <p:cNvPr id="17482" name="Line 23">
                <a:extLst>
                  <a:ext uri="{FF2B5EF4-FFF2-40B4-BE49-F238E27FC236}">
                    <a16:creationId xmlns:a16="http://schemas.microsoft.com/office/drawing/2014/main" id="{87670C3C-99E8-4D3C-AABC-8746F465A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0" y="3120"/>
                <a:ext cx="0" cy="984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3" name="Line 24">
                <a:extLst>
                  <a:ext uri="{FF2B5EF4-FFF2-40B4-BE49-F238E27FC236}">
                    <a16:creationId xmlns:a16="http://schemas.microsoft.com/office/drawing/2014/main" id="{F1E80BA6-0D53-40E7-AEFA-DE50B5F5F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3120"/>
                <a:ext cx="0" cy="1023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72" name="Line 34">
              <a:extLst>
                <a:ext uri="{FF2B5EF4-FFF2-40B4-BE49-F238E27FC236}">
                  <a16:creationId xmlns:a16="http://schemas.microsoft.com/office/drawing/2014/main" id="{4F36136D-DBF2-4B21-87A5-BAA42D7A9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750" y="5394325"/>
              <a:ext cx="2895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73" name="Object 36">
              <a:extLst>
                <a:ext uri="{FF2B5EF4-FFF2-40B4-BE49-F238E27FC236}">
                  <a16:creationId xmlns:a16="http://schemas.microsoft.com/office/drawing/2014/main" id="{80794225-4765-4243-A910-45780D6B1E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2338" y="5903376"/>
            <a:ext cx="471074" cy="353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0" name="Equation" r:id="rId25" imgW="114201" imgH="139579" progId="Equation.DSMT4">
                    <p:embed/>
                  </p:oleObj>
                </mc:Choice>
                <mc:Fallback>
                  <p:oleObj name="Equation" r:id="rId25" imgW="114201" imgH="139579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338" y="5903376"/>
                          <a:ext cx="471074" cy="353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18B4B75D-9788-480C-8E06-06B04FF61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250" y="3717925"/>
              <a:ext cx="3200400" cy="914400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7477" name="Group 42">
              <a:extLst>
                <a:ext uri="{FF2B5EF4-FFF2-40B4-BE49-F238E27FC236}">
                  <a16:creationId xmlns:a16="http://schemas.microsoft.com/office/drawing/2014/main" id="{A1D7CBA7-5304-484F-BACC-5E35C92B3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250" y="3717925"/>
              <a:ext cx="1524000" cy="914400"/>
              <a:chOff x="1008" y="2544"/>
              <a:chExt cx="960" cy="576"/>
            </a:xfrm>
          </p:grpSpPr>
          <p:sp>
            <p:nvSpPr>
              <p:cNvPr id="17480" name="Line 43">
                <a:extLst>
                  <a:ext uri="{FF2B5EF4-FFF2-40B4-BE49-F238E27FC236}">
                    <a16:creationId xmlns:a16="http://schemas.microsoft.com/office/drawing/2014/main" id="{4E2B20B1-6380-4CE7-BF02-ECD1FE7EB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4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1" name="Line 44">
                <a:extLst>
                  <a:ext uri="{FF2B5EF4-FFF2-40B4-BE49-F238E27FC236}">
                    <a16:creationId xmlns:a16="http://schemas.microsoft.com/office/drawing/2014/main" id="{458AEBB9-F5D1-42A3-84AE-F2E3684A0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78" name="Line 66">
              <a:extLst>
                <a:ext uri="{FF2B5EF4-FFF2-40B4-BE49-F238E27FC236}">
                  <a16:creationId xmlns:a16="http://schemas.microsoft.com/office/drawing/2014/main" id="{D9E5DA72-17A0-4FD0-9B53-BD4AB0BB6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250" y="4632325"/>
              <a:ext cx="304800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79" name="Object 76">
              <a:extLst>
                <a:ext uri="{FF2B5EF4-FFF2-40B4-BE49-F238E27FC236}">
                  <a16:creationId xmlns:a16="http://schemas.microsoft.com/office/drawing/2014/main" id="{37043955-AB35-41F0-8E22-869787D3E0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9225" y="5974246"/>
            <a:ext cx="2032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1" name="Equation" r:id="rId27" imgW="114266" imgH="152280" progId="Equation.DSMT4">
                    <p:embed/>
                  </p:oleObj>
                </mc:Choice>
                <mc:Fallback>
                  <p:oleObj name="Equation" r:id="rId27" imgW="114266" imgH="15228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225" y="5974246"/>
                          <a:ext cx="2032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 Box 45">
            <a:extLst>
              <a:ext uri="{FF2B5EF4-FFF2-40B4-BE49-F238E27FC236}">
                <a16:creationId xmlns:a16="http://schemas.microsoft.com/office/drawing/2014/main" id="{06E44719-C651-47F5-865E-C3CF5013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97188"/>
            <a:ext cx="8531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α≠0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°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时，入射光由于双折射分成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光和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光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0DCBCD-8AB1-49C8-ADD1-DF00F06123D4}"/>
              </a:ext>
            </a:extLst>
          </p:cNvPr>
          <p:cNvSpPr/>
          <p:nvPr/>
        </p:nvSpPr>
        <p:spPr>
          <a:xfrm>
            <a:off x="323850" y="2879725"/>
            <a:ext cx="1536700" cy="53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Text Box 45">
            <a:extLst>
              <a:ext uri="{FF2B5EF4-FFF2-40B4-BE49-F238E27FC236}">
                <a16:creationId xmlns:a16="http://schemas.microsoft.com/office/drawing/2014/main" id="{5E6BCCE2-6DC5-4772-8412-49063B31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08725"/>
            <a:ext cx="8532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α=0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°)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，只有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光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(o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光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，仍为线偏光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B0045A-F88B-46BA-8FB2-855DBFDE7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306638"/>
            <a:ext cx="700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入射</a:t>
            </a:r>
          </a:p>
        </p:txBody>
      </p:sp>
      <p:sp>
        <p:nvSpPr>
          <p:cNvPr id="69" name="Line 41">
            <a:extLst>
              <a:ext uri="{FF2B5EF4-FFF2-40B4-BE49-F238E27FC236}">
                <a16:creationId xmlns:a16="http://schemas.microsoft.com/office/drawing/2014/main" id="{23F65EA3-EC62-4C29-8B6E-558F7739A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8513" y="990600"/>
            <a:ext cx="976312" cy="1116013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7AA102-5A40-42DE-A210-7870BB4AB358}"/>
              </a:ext>
            </a:extLst>
          </p:cNvPr>
          <p:cNvGrpSpPr>
            <a:grpSpLocks/>
          </p:cNvGrpSpPr>
          <p:nvPr/>
        </p:nvGrpSpPr>
        <p:grpSpPr bwMode="auto">
          <a:xfrm>
            <a:off x="1858963" y="1993900"/>
            <a:ext cx="490537" cy="360363"/>
            <a:chOff x="1859141" y="1994319"/>
            <a:chExt cx="489743" cy="360729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8EB42DF-1916-4FDB-A5AA-10A0FF391EA5}"/>
                </a:ext>
              </a:extLst>
            </p:cNvPr>
            <p:cNvCxnSpPr/>
            <p:nvPr/>
          </p:nvCxnSpPr>
          <p:spPr>
            <a:xfrm flipV="1">
              <a:off x="1859141" y="2270825"/>
              <a:ext cx="383553" cy="842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96D1302A-7365-4BEF-8A64-F55B69B08397}"/>
                </a:ext>
              </a:extLst>
            </p:cNvPr>
            <p:cNvCxnSpPr/>
            <p:nvPr/>
          </p:nvCxnSpPr>
          <p:spPr>
            <a:xfrm flipV="1">
              <a:off x="2244279" y="1994319"/>
              <a:ext cx="104605" cy="2765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DC657476-28E4-4A4C-A102-A59725E1B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663575"/>
            <a:ext cx="70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出射</a:t>
            </a:r>
          </a:p>
        </p:txBody>
      </p:sp>
      <p:sp>
        <p:nvSpPr>
          <p:cNvPr id="80" name="Text Box 9">
            <a:extLst>
              <a:ext uri="{FF2B5EF4-FFF2-40B4-BE49-F238E27FC236}">
                <a16:creationId xmlns:a16="http://schemas.microsoft.com/office/drawing/2014/main" id="{5E282CCD-3944-458C-89BA-69C359CB1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776413"/>
            <a:ext cx="34877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光振动方向 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光主平面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光振动方向 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// e 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光主平面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705" name="Text Box 33">
            <a:extLst>
              <a:ext uri="{FF2B5EF4-FFF2-40B4-BE49-F238E27FC236}">
                <a16:creationId xmlns:a16="http://schemas.microsoft.com/office/drawing/2014/main" id="{B9A57C83-AF87-4328-AFCF-93AFC8B45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509713"/>
            <a:ext cx="407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kumimoji="1"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7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75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75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75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80" grpId="0" animBg="1"/>
      <p:bldP spid="28682" grpId="0" autoUpdateAnimBg="0"/>
      <p:bldP spid="28683" grpId="0" autoUpdateAnimBg="0"/>
      <p:bldP spid="28699" grpId="0" autoUpdateAnimBg="0"/>
      <p:bldP spid="28701" grpId="0" autoUpdateAnimBg="0"/>
      <p:bldP spid="28703" grpId="0" autoUpdateAnimBg="0"/>
      <p:bldP spid="28706" grpId="0" autoUpdateAnimBg="0"/>
      <p:bldP spid="28710" grpId="0" animBg="1" autoUpdateAnimBg="0"/>
      <p:bldP spid="28711" grpId="0" animBg="1" autoUpdateAnimBg="0"/>
      <p:bldP spid="28715" grpId="0" autoUpdateAnimBg="0"/>
      <p:bldP spid="28717" grpId="0" autoUpdateAnimBg="0"/>
      <p:bldP spid="65" grpId="0" autoUpdateAnimBg="0"/>
      <p:bldP spid="4" grpId="0" animBg="1"/>
      <p:bldP spid="67" grpId="0" autoUpdateAnimBg="0"/>
      <p:bldP spid="5" grpId="0"/>
      <p:bldP spid="77" grpId="0"/>
      <p:bldP spid="80" grpId="0" autoUpdateAnimBg="0"/>
      <p:bldP spid="2870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DC59C35E-3894-4397-8CCB-F9BFA1EA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157163"/>
            <a:ext cx="1831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波晶片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DE99597F-9870-4EA5-B29D-E18F537F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63588"/>
            <a:ext cx="75168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波片：晶片的厚度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使光程差为 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D8EAB2A3-5506-4A99-98C8-702FC2DD4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1517650"/>
          <a:ext cx="21002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3" imgW="1892300" imgH="673100" progId="Equation.DSMT4">
                  <p:embed/>
                </p:oleObj>
              </mc:Choice>
              <mc:Fallback>
                <p:oleObj name="Equation" r:id="rId3" imgW="18923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517650"/>
                        <a:ext cx="21002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86949C21-8ECB-4D1C-A869-4D7A32207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2220913"/>
          <a:ext cx="25574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5" imgW="2730500" imgH="774700" progId="Equation.DSMT4">
                  <p:embed/>
                </p:oleObj>
              </mc:Choice>
              <mc:Fallback>
                <p:oleObj name="Equation" r:id="rId5" imgW="2730500" imgH="774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220913"/>
                        <a:ext cx="2557463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>
            <a:extLst>
              <a:ext uri="{FF2B5EF4-FFF2-40B4-BE49-F238E27FC236}">
                <a16:creationId xmlns:a16="http://schemas.microsoft.com/office/drawing/2014/main" id="{6C0012F4-E172-4703-8CB7-BA8DD919E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2387600"/>
            <a:ext cx="2301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符合</a:t>
            </a:r>
          </a:p>
        </p:txBody>
      </p:sp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79497DF0-EC7F-48C0-A0BF-ACDCFF555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2424113"/>
          <a:ext cx="13096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公式" r:id="rId7" imgW="866857" imgH="209520" progId="Equation.3">
                  <p:embed/>
                </p:oleObj>
              </mc:Choice>
              <mc:Fallback>
                <p:oleObj name="公式" r:id="rId7" imgW="866857" imgH="209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2424113"/>
                        <a:ext cx="13096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>
            <a:extLst>
              <a:ext uri="{FF2B5EF4-FFF2-40B4-BE49-F238E27FC236}">
                <a16:creationId xmlns:a16="http://schemas.microsoft.com/office/drawing/2014/main" id="{D4553B43-3D61-447E-B884-BB0238D21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13075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线偏振光入射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波片时，出来</a:t>
            </a:r>
          </a:p>
        </p:txBody>
      </p:sp>
      <p:graphicFrame>
        <p:nvGraphicFramePr>
          <p:cNvPr id="29706" name="Object 10">
            <a:extLst>
              <a:ext uri="{FF2B5EF4-FFF2-40B4-BE49-F238E27FC236}">
                <a16:creationId xmlns:a16="http://schemas.microsoft.com/office/drawing/2014/main" id="{9DBDD4EA-76D2-4799-917A-C0519C918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4775" y="1517650"/>
          <a:ext cx="25765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9" imgW="2273300" imgH="774700" progId="Equation.DSMT4">
                  <p:embed/>
                </p:oleObj>
              </mc:Choice>
              <mc:Fallback>
                <p:oleObj name="Equation" r:id="rId9" imgW="2273300" imgH="774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1517650"/>
                        <a:ext cx="25765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17">
            <a:extLst>
              <a:ext uri="{FF2B5EF4-FFF2-40B4-BE49-F238E27FC236}">
                <a16:creationId xmlns:a16="http://schemas.microsoft.com/office/drawing/2014/main" id="{313CEA6D-7C12-43D1-B7B2-4FF7AC8A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157163"/>
            <a:ext cx="3876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1/2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 1/4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波片）</a:t>
            </a:r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6DC1C497-0590-4C51-83BB-47537772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3008313"/>
            <a:ext cx="2628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  <a:ea typeface="楷体_GB2312"/>
                <a:cs typeface="楷体_GB2312"/>
              </a:rPr>
              <a:t>仍是线偏振光</a:t>
            </a:r>
            <a:endParaRPr kumimoji="1" lang="zh-CN" altLang="en-US" sz="2800" b="1">
              <a:solidFill>
                <a:srgbClr val="121DFA"/>
              </a:solidFill>
            </a:endParaRPr>
          </a:p>
        </p:txBody>
      </p:sp>
      <p:graphicFrame>
        <p:nvGraphicFramePr>
          <p:cNvPr id="29716" name="Object 20">
            <a:extLst>
              <a:ext uri="{FF2B5EF4-FFF2-40B4-BE49-F238E27FC236}">
                <a16:creationId xmlns:a16="http://schemas.microsoft.com/office/drawing/2014/main" id="{3C156812-9F14-4EF2-9AA9-179852F5D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013" y="2516188"/>
          <a:ext cx="6492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11" imgW="482391" imgH="203112" progId="Equation.DSMT4">
                  <p:embed/>
                </p:oleObj>
              </mc:Choice>
              <mc:Fallback>
                <p:oleObj name="Equation" r:id="rId11" imgW="482391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2516188"/>
                        <a:ext cx="6492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Box 22">
            <a:extLst>
              <a:ext uri="{FF2B5EF4-FFF2-40B4-BE49-F238E27FC236}">
                <a16:creationId xmlns:a16="http://schemas.microsoft.com/office/drawing/2014/main" id="{5E059304-5AC4-49FE-A19A-7C0F0CDF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6B1DACD4-3CDD-4EC5-95D0-596DF5296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554413"/>
            <a:ext cx="8455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它的偏振方向相对于入射线偏光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转过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l-GR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是入射光偏振方向与光轴的夹角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3E03F3-4E35-4D7B-9BCA-58A6414C4AF8}"/>
              </a:ext>
            </a:extLst>
          </p:cNvPr>
          <p:cNvCxnSpPr/>
          <p:nvPr/>
        </p:nvCxnSpPr>
        <p:spPr>
          <a:xfrm>
            <a:off x="3351213" y="5219700"/>
            <a:ext cx="2328862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7DC5246-3D57-4EA9-AC76-9F395F802F42}"/>
              </a:ext>
            </a:extLst>
          </p:cNvPr>
          <p:cNvCxnSpPr/>
          <p:nvPr/>
        </p:nvCxnSpPr>
        <p:spPr>
          <a:xfrm>
            <a:off x="4464050" y="4170363"/>
            <a:ext cx="0" cy="209708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1EA7F9-0C0F-4CAE-84E1-D37C2E855B1D}"/>
              </a:ext>
            </a:extLst>
          </p:cNvPr>
          <p:cNvCxnSpPr/>
          <p:nvPr/>
        </p:nvCxnSpPr>
        <p:spPr>
          <a:xfrm flipV="1">
            <a:off x="3344863" y="4792663"/>
            <a:ext cx="1793875" cy="8794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6283F0-0898-463D-A984-ACC668652B99}"/>
              </a:ext>
            </a:extLst>
          </p:cNvPr>
          <p:cNvCxnSpPr/>
          <p:nvPr/>
        </p:nvCxnSpPr>
        <p:spPr>
          <a:xfrm>
            <a:off x="5143500" y="4776788"/>
            <a:ext cx="0" cy="4318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7626D6A-DEA6-42C3-A2E2-BA0ECB6B3CB6}"/>
              </a:ext>
            </a:extLst>
          </p:cNvPr>
          <p:cNvCxnSpPr/>
          <p:nvPr/>
        </p:nvCxnSpPr>
        <p:spPr>
          <a:xfrm flipH="1">
            <a:off x="4260850" y="4768850"/>
            <a:ext cx="88265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19">
            <a:extLst>
              <a:ext uri="{FF2B5EF4-FFF2-40B4-BE49-F238E27FC236}">
                <a16:creationId xmlns:a16="http://schemas.microsoft.com/office/drawing/2014/main" id="{043229C6-B9C0-4B73-9AFC-756C8F3DD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495800"/>
          <a:ext cx="455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13" imgW="457200" imgH="381000" progId="Equation.DSMT4">
                  <p:embed/>
                </p:oleObj>
              </mc:Choice>
              <mc:Fallback>
                <p:oleObj name="Equation" r:id="rId13" imgW="457200" imgH="38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95800"/>
                        <a:ext cx="4556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CEBCAEC-B903-4757-8BD8-0AEAA73401C6}"/>
              </a:ext>
            </a:extLst>
          </p:cNvPr>
          <p:cNvCxnSpPr/>
          <p:nvPr/>
        </p:nvCxnSpPr>
        <p:spPr>
          <a:xfrm flipV="1">
            <a:off x="4260850" y="4732338"/>
            <a:ext cx="0" cy="533400"/>
          </a:xfrm>
          <a:prstGeom prst="straightConnector1">
            <a:avLst/>
          </a:prstGeom>
          <a:ln w="25400">
            <a:solidFill>
              <a:srgbClr val="121DF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3358B00-736A-4984-A3DC-9094B2E5C2D6}"/>
              </a:ext>
            </a:extLst>
          </p:cNvPr>
          <p:cNvCxnSpPr/>
          <p:nvPr/>
        </p:nvCxnSpPr>
        <p:spPr>
          <a:xfrm>
            <a:off x="4249738" y="5219700"/>
            <a:ext cx="893762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19">
            <a:extLst>
              <a:ext uri="{FF2B5EF4-FFF2-40B4-BE49-F238E27FC236}">
                <a16:creationId xmlns:a16="http://schemas.microsoft.com/office/drawing/2014/main" id="{35D0C37C-4670-438F-BC25-68A239F24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6838" y="5041900"/>
          <a:ext cx="442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15" imgW="444307" imgH="380835" progId="Equation.DSMT4">
                  <p:embed/>
                </p:oleObj>
              </mc:Choice>
              <mc:Fallback>
                <p:oleObj name="Equation" r:id="rId15" imgW="444307" imgH="38083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5041900"/>
                        <a:ext cx="442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E5AC5B8-B6D0-4F66-8049-63AC0D126682}"/>
              </a:ext>
            </a:extLst>
          </p:cNvPr>
          <p:cNvCxnSpPr/>
          <p:nvPr/>
        </p:nvCxnSpPr>
        <p:spPr>
          <a:xfrm>
            <a:off x="4260850" y="5159375"/>
            <a:ext cx="0" cy="5334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19">
            <a:extLst>
              <a:ext uri="{FF2B5EF4-FFF2-40B4-BE49-F238E27FC236}">
                <a16:creationId xmlns:a16="http://schemas.microsoft.com/office/drawing/2014/main" id="{822B0F27-D42E-44DC-A90D-28444CF72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9200" y="5453063"/>
          <a:ext cx="468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17" imgW="469696" imgH="380835" progId="Equation.DSMT4">
                  <p:embed/>
                </p:oleObj>
              </mc:Choice>
              <mc:Fallback>
                <p:oleObj name="Equation" r:id="rId17" imgW="469696" imgH="38083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5453063"/>
                        <a:ext cx="468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AEA2866-E3D1-44B4-9421-84BC13BCA048}"/>
              </a:ext>
            </a:extLst>
          </p:cNvPr>
          <p:cNvCxnSpPr/>
          <p:nvPr/>
        </p:nvCxnSpPr>
        <p:spPr>
          <a:xfrm>
            <a:off x="5143500" y="5286375"/>
            <a:ext cx="0" cy="4318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DBD8D2A-9A5A-4F66-B850-24435A61181B}"/>
              </a:ext>
            </a:extLst>
          </p:cNvPr>
          <p:cNvCxnSpPr/>
          <p:nvPr/>
        </p:nvCxnSpPr>
        <p:spPr>
          <a:xfrm flipH="1">
            <a:off x="4265613" y="5680075"/>
            <a:ext cx="881062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284CB39-371B-481E-8661-FC36CC55AD86}"/>
              </a:ext>
            </a:extLst>
          </p:cNvPr>
          <p:cNvCxnSpPr/>
          <p:nvPr/>
        </p:nvCxnSpPr>
        <p:spPr>
          <a:xfrm flipH="1" flipV="1">
            <a:off x="3351213" y="4778375"/>
            <a:ext cx="1795462" cy="8794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19">
            <a:extLst>
              <a:ext uri="{FF2B5EF4-FFF2-40B4-BE49-F238E27FC236}">
                <a16:creationId xmlns:a16="http://schemas.microsoft.com/office/drawing/2014/main" id="{54148ECE-E499-4692-9DD3-5E610DE68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9063" y="4537075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19" imgW="266353" imgH="266353" progId="Equation.DSMT4">
                  <p:embed/>
                </p:oleObj>
              </mc:Choice>
              <mc:Fallback>
                <p:oleObj name="Equation" r:id="rId19" imgW="266353" imgH="26635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4537075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弧形 24">
            <a:extLst>
              <a:ext uri="{FF2B5EF4-FFF2-40B4-BE49-F238E27FC236}">
                <a16:creationId xmlns:a16="http://schemas.microsoft.com/office/drawing/2014/main" id="{BF9E9E4C-51B7-4AF6-9671-745CF8D30BA6}"/>
              </a:ext>
            </a:extLst>
          </p:cNvPr>
          <p:cNvSpPr/>
          <p:nvPr/>
        </p:nvSpPr>
        <p:spPr>
          <a:xfrm>
            <a:off x="4321175" y="4997450"/>
            <a:ext cx="358775" cy="404813"/>
          </a:xfrm>
          <a:prstGeom prst="arc">
            <a:avLst>
              <a:gd name="adj1" fmla="val 18627389"/>
              <a:gd name="adj2" fmla="val 169176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1581A81-70C1-44E6-9A1F-0F0FA5DC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4891088"/>
            <a:ext cx="319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l-GR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62" name="弧形 61">
            <a:extLst>
              <a:ext uri="{FF2B5EF4-FFF2-40B4-BE49-F238E27FC236}">
                <a16:creationId xmlns:a16="http://schemas.microsoft.com/office/drawing/2014/main" id="{03908AFC-CA21-494F-89F7-CA09D0F53110}"/>
              </a:ext>
            </a:extLst>
          </p:cNvPr>
          <p:cNvSpPr/>
          <p:nvPr/>
        </p:nvSpPr>
        <p:spPr>
          <a:xfrm flipV="1">
            <a:off x="4357688" y="5051425"/>
            <a:ext cx="360362" cy="404813"/>
          </a:xfrm>
          <a:prstGeom prst="arc">
            <a:avLst>
              <a:gd name="adj1" fmla="val 18627389"/>
              <a:gd name="adj2" fmla="val 169176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156A032-47A1-45DF-A508-E4CD39E72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5156200"/>
            <a:ext cx="319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l-GR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E0FA1D-E74C-4C0F-8D08-91F7E5507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002213"/>
            <a:ext cx="80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光轴</a:t>
            </a:r>
          </a:p>
        </p:txBody>
      </p:sp>
      <p:graphicFrame>
        <p:nvGraphicFramePr>
          <p:cNvPr id="66" name="Object 19">
            <a:extLst>
              <a:ext uri="{FF2B5EF4-FFF2-40B4-BE49-F238E27FC236}">
                <a16:creationId xmlns:a16="http://schemas.microsoft.com/office/drawing/2014/main" id="{C0835D0F-A05E-4376-BC06-E34D05690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8575" y="5570538"/>
          <a:ext cx="355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21" imgW="355292" imgH="266469" progId="Equation.DSMT4">
                  <p:embed/>
                </p:oleObj>
              </mc:Choice>
              <mc:Fallback>
                <p:oleObj name="Equation" r:id="rId21" imgW="355292" imgH="26646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5570538"/>
                        <a:ext cx="355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环形箭头 31">
            <a:extLst>
              <a:ext uri="{FF2B5EF4-FFF2-40B4-BE49-F238E27FC236}">
                <a16:creationId xmlns:a16="http://schemas.microsoft.com/office/drawing/2014/main" id="{96473C1B-C792-4F4D-8847-3E68EC29F199}"/>
              </a:ext>
            </a:extLst>
          </p:cNvPr>
          <p:cNvSpPr/>
          <p:nvPr/>
        </p:nvSpPr>
        <p:spPr>
          <a:xfrm rot="5400000">
            <a:off x="4853782" y="4636293"/>
            <a:ext cx="1327150" cy="1192213"/>
          </a:xfrm>
          <a:prstGeom prst="circularArrow">
            <a:avLst>
              <a:gd name="adj1" fmla="val 4158"/>
              <a:gd name="adj2" fmla="val 1142319"/>
              <a:gd name="adj3" fmla="val 19709979"/>
              <a:gd name="adj4" fmla="val 10800000"/>
              <a:gd name="adj5" fmla="val 20416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3F10FD-717E-461C-BFD8-3EC67E8E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59197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负晶体</a:t>
            </a:r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id="{2459D835-C86B-466E-AC22-9678126E0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51575"/>
            <a:ext cx="8426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圆偏振光入射</a:t>
            </a:r>
            <a:r>
              <a:rPr kumimoji="1" lang="zh-CN" altLang="en-US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波片时，左旋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右旋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变右旋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左旋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800" b="1">
              <a:solidFill>
                <a:srgbClr val="121D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71" name="图片 1">
            <a:extLst>
              <a:ext uri="{FF2B5EF4-FFF2-40B4-BE49-F238E27FC236}">
                <a16:creationId xmlns:a16="http://schemas.microsoft.com/office/drawing/2014/main" id="{25D81EC3-8A45-4643-AF4B-39FBC1C042F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7150"/>
            <a:ext cx="32035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75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2" grpId="0" autoUpdateAnimBg="0"/>
      <p:bldP spid="29704" grpId="0" autoUpdateAnimBg="0"/>
      <p:bldP spid="29713" grpId="0" autoUpdateAnimBg="0"/>
      <p:bldP spid="29714" grpId="0" autoUpdateAnimBg="0"/>
      <p:bldP spid="23" grpId="0" autoUpdateAnimBg="0"/>
      <p:bldP spid="28" grpId="0"/>
      <p:bldP spid="63" grpId="0"/>
      <p:bldP spid="31" grpId="0"/>
      <p:bldP spid="33" grpId="0"/>
      <p:bldP spid="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C4EEDF1E-CA3F-4088-8883-4934C5DE05B9}"/>
              </a:ext>
            </a:extLst>
          </p:cNvPr>
          <p:cNvSpPr/>
          <p:nvPr/>
        </p:nvSpPr>
        <p:spPr>
          <a:xfrm>
            <a:off x="428596" y="1785926"/>
            <a:ext cx="8501122" cy="3571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1B6C052E-33FA-4F4E-A923-E5851F096FB1}"/>
              </a:ext>
            </a:extLst>
          </p:cNvPr>
          <p:cNvSpPr/>
          <p:nvPr/>
        </p:nvSpPr>
        <p:spPr>
          <a:xfrm>
            <a:off x="5224463" y="3214688"/>
            <a:ext cx="1368425" cy="357187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F326FD1-DC66-4EBB-9EDF-F2A82AC28A72}"/>
              </a:ext>
            </a:extLst>
          </p:cNvPr>
          <p:cNvSpPr/>
          <p:nvPr/>
        </p:nvSpPr>
        <p:spPr>
          <a:xfrm>
            <a:off x="4558352" y="2745114"/>
            <a:ext cx="1285884" cy="1285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1F36AFC4-630D-45D6-BEAD-2A93A8AF667C}"/>
              </a:ext>
            </a:extLst>
          </p:cNvPr>
          <p:cNvSpPr/>
          <p:nvPr/>
        </p:nvSpPr>
        <p:spPr>
          <a:xfrm>
            <a:off x="2825750" y="3200400"/>
            <a:ext cx="2376488" cy="357188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E4DD1-93E8-4E0A-8D84-55B71509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714750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太阳光</a:t>
            </a:r>
          </a:p>
        </p:txBody>
      </p:sp>
      <p:pic>
        <p:nvPicPr>
          <p:cNvPr id="16" name="Picture 30" descr="C:\Documents and Settings\开开\桌面\2008060.gif">
            <a:extLst>
              <a:ext uri="{FF2B5EF4-FFF2-40B4-BE49-F238E27FC236}">
                <a16:creationId xmlns:a16="http://schemas.microsoft.com/office/drawing/2014/main" id="{96EE9B06-C530-43F0-842E-A03FE6F81F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786063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364E12-0583-4D9E-93D1-7B4A8538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4252913"/>
            <a:ext cx="1785937" cy="461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光强</a:t>
            </a:r>
            <a:r>
              <a:rPr lang="zh-CN" altLang="en-US" sz="2400" b="1">
                <a:solidFill>
                  <a:srgbClr val="FF0000"/>
                </a:solidFill>
              </a:rPr>
              <a:t>无</a:t>
            </a:r>
            <a:r>
              <a:rPr lang="zh-CN" altLang="en-US" sz="2400" b="1"/>
              <a:t>变化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B32F1-F4B7-4B24-A331-A76EC90C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2357438"/>
            <a:ext cx="1785938" cy="461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光强</a:t>
            </a:r>
            <a:r>
              <a:rPr lang="zh-CN" altLang="en-US" sz="2400" b="1">
                <a:solidFill>
                  <a:srgbClr val="FF0000"/>
                </a:solidFill>
              </a:rPr>
              <a:t>有</a:t>
            </a:r>
            <a:r>
              <a:rPr lang="zh-CN" altLang="en-US" sz="2400" b="1"/>
              <a:t>变化</a:t>
            </a:r>
          </a:p>
        </p:txBody>
      </p:sp>
      <p:sp>
        <p:nvSpPr>
          <p:cNvPr id="41996" name="TextBox 20">
            <a:extLst>
              <a:ext uri="{FF2B5EF4-FFF2-40B4-BE49-F238E27FC236}">
                <a16:creationId xmlns:a16="http://schemas.microsoft.com/office/drawing/2014/main" id="{47806B8C-9BC0-4B36-A76A-EA317093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40488"/>
            <a:ext cx="3571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AC2A4BE-6564-418F-B021-1CA7D4F03210}"/>
              </a:ext>
            </a:extLst>
          </p:cNvPr>
          <p:cNvSpPr/>
          <p:nvPr/>
        </p:nvSpPr>
        <p:spPr>
          <a:xfrm>
            <a:off x="2143108" y="2714620"/>
            <a:ext cx="1285884" cy="1285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02A73068-044A-4491-B2EA-B58134DA139C}"/>
              </a:ext>
            </a:extLst>
          </p:cNvPr>
          <p:cNvSpPr/>
          <p:nvPr/>
        </p:nvSpPr>
        <p:spPr>
          <a:xfrm>
            <a:off x="1285875" y="3200400"/>
            <a:ext cx="1500188" cy="357188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24">
            <a:extLst>
              <a:ext uri="{FF2B5EF4-FFF2-40B4-BE49-F238E27FC236}">
                <a16:creationId xmlns:a16="http://schemas.microsoft.com/office/drawing/2014/main" id="{559FAE9D-D1BC-46E6-8411-E7F44FC25FA6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286000"/>
            <a:ext cx="1214438" cy="466725"/>
            <a:chOff x="2643174" y="3209280"/>
            <a:chExt cx="1214446" cy="4670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DD77C3-0EC6-4493-B01B-812401960134}"/>
                </a:ext>
              </a:extLst>
            </p:cNvPr>
            <p:cNvSpPr txBox="1"/>
            <p:nvPr/>
          </p:nvSpPr>
          <p:spPr>
            <a:xfrm>
              <a:off x="2643174" y="3214686"/>
              <a:ext cx="1214446" cy="461665"/>
            </a:xfrm>
            <a:prstGeom prst="rect">
              <a:avLst/>
            </a:prstGeom>
            <a:solidFill>
              <a:srgbClr val="FFC000"/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/>
            </a:p>
          </p:txBody>
        </p:sp>
        <p:sp>
          <p:nvSpPr>
            <p:cNvPr id="42012" name="矩形 23">
              <a:extLst>
                <a:ext uri="{FF2B5EF4-FFF2-40B4-BE49-F238E27FC236}">
                  <a16:creationId xmlns:a16="http://schemas.microsoft.com/office/drawing/2014/main" id="{395C6CAF-EB10-4F83-AB21-477A8D4D3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377" y="3209280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偏振片</a:t>
              </a: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39EC4D7-AEFF-4DE1-A27C-CBF6B9D26B84}"/>
              </a:ext>
            </a:extLst>
          </p:cNvPr>
          <p:cNvCxnSpPr/>
          <p:nvPr/>
        </p:nvCxnSpPr>
        <p:spPr>
          <a:xfrm rot="5400000">
            <a:off x="1793081" y="3325019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9">
            <a:extLst>
              <a:ext uri="{FF2B5EF4-FFF2-40B4-BE49-F238E27FC236}">
                <a16:creationId xmlns:a16="http://schemas.microsoft.com/office/drawing/2014/main" id="{549544CF-44A8-4F68-BBDB-F737F86F32F0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2214563"/>
            <a:ext cx="1571625" cy="571500"/>
            <a:chOff x="3500430" y="357166"/>
            <a:chExt cx="1571636" cy="571504"/>
          </a:xfrm>
        </p:grpSpPr>
        <p:sp>
          <p:nvSpPr>
            <p:cNvPr id="42007" name="矩形 27">
              <a:extLst>
                <a:ext uri="{FF2B5EF4-FFF2-40B4-BE49-F238E27FC236}">
                  <a16:creationId xmlns:a16="http://schemas.microsoft.com/office/drawing/2014/main" id="{114F767F-FB3A-4381-8990-41963C31D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430" y="428604"/>
              <a:ext cx="15716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透光轴</a:t>
              </a: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CFF06162-EEB8-4C34-BC62-429BF80194C7}"/>
                </a:ext>
              </a:extLst>
            </p:cNvPr>
            <p:cNvSpPr/>
            <p:nvPr/>
          </p:nvSpPr>
          <p:spPr>
            <a:xfrm>
              <a:off x="3500430" y="357166"/>
              <a:ext cx="1143008" cy="57150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2" name="弧形 31">
            <a:extLst>
              <a:ext uri="{FF2B5EF4-FFF2-40B4-BE49-F238E27FC236}">
                <a16:creationId xmlns:a16="http://schemas.microsoft.com/office/drawing/2014/main" id="{3E5CEF97-E3AF-4A87-91C0-1ADB3257218E}"/>
              </a:ext>
            </a:extLst>
          </p:cNvPr>
          <p:cNvSpPr/>
          <p:nvPr/>
        </p:nvSpPr>
        <p:spPr>
          <a:xfrm rot="6375412">
            <a:off x="2640807" y="3542506"/>
            <a:ext cx="576262" cy="574675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3" name="Picture 1" descr="J:\修改动态娃娃.gif">
            <a:extLst>
              <a:ext uri="{FF2B5EF4-FFF2-40B4-BE49-F238E27FC236}">
                <a16:creationId xmlns:a16="http://schemas.microsoft.com/office/drawing/2014/main" id="{4403CC7C-11C8-42D1-A048-AF34476FA5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8575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AC8CAB8-AFAD-4A21-A2C5-07B76D856486}"/>
              </a:ext>
            </a:extLst>
          </p:cNvPr>
          <p:cNvCxnSpPr/>
          <p:nvPr/>
        </p:nvCxnSpPr>
        <p:spPr>
          <a:xfrm rot="5400000">
            <a:off x="4207669" y="3364707"/>
            <a:ext cx="2016125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806E1278-D64F-450B-8EAC-8E7987F4CF11}"/>
              </a:ext>
            </a:extLst>
          </p:cNvPr>
          <p:cNvSpPr/>
          <p:nvPr/>
        </p:nvSpPr>
        <p:spPr>
          <a:xfrm rot="6375412">
            <a:off x="5070475" y="3570288"/>
            <a:ext cx="574675" cy="574675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81B6C-FAE3-402B-BF87-AA361ACE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714375"/>
            <a:ext cx="285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演示实验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966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1" grpId="0" animBg="1"/>
      <p:bldP spid="11" grpId="0"/>
      <p:bldP spid="17" grpId="0" animBg="1"/>
      <p:bldP spid="19" grpId="0" animBg="1"/>
      <p:bldP spid="14" grpId="0" animBg="1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9">
            <a:extLst>
              <a:ext uri="{FF2B5EF4-FFF2-40B4-BE49-F238E27FC236}">
                <a16:creationId xmlns:a16="http://schemas.microsoft.com/office/drawing/2014/main" id="{4783447C-DAD1-45B3-B25B-34CB93F6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/4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</a:t>
            </a:r>
          </a:p>
        </p:txBody>
      </p:sp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id="{FFE24B1C-E68F-4BC1-9403-32D7117A4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2989263"/>
          <a:ext cx="20716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3" imgW="1968500" imgH="673100" progId="Equation.DSMT4">
                  <p:embed/>
                </p:oleObj>
              </mc:Choice>
              <mc:Fallback>
                <p:oleObj name="Equation" r:id="rId3" imgW="1968500" imgH="673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2989263"/>
                        <a:ext cx="207168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>
            <a:extLst>
              <a:ext uri="{FF2B5EF4-FFF2-40B4-BE49-F238E27FC236}">
                <a16:creationId xmlns:a16="http://schemas.microsoft.com/office/drawing/2014/main" id="{F7A6BEBC-E14A-41E3-9EAC-DAB6CE656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4963" y="3027363"/>
          <a:ext cx="24860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5" imgW="2273300" imgH="774700" progId="Equation.DSMT4">
                  <p:embed/>
                </p:oleObj>
              </mc:Choice>
              <mc:Fallback>
                <p:oleObj name="Equation" r:id="rId5" imgW="2273300" imgH="774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3027363"/>
                        <a:ext cx="24860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>
            <a:extLst>
              <a:ext uri="{FF2B5EF4-FFF2-40B4-BE49-F238E27FC236}">
                <a16:creationId xmlns:a16="http://schemas.microsoft.com/office/drawing/2014/main" id="{7A2A0C5B-DE8D-4318-96F5-FD9D0EAD9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3900488"/>
          <a:ext cx="26019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7" imgW="2870200" imgH="774700" progId="Equation.DSMT4">
                  <p:embed/>
                </p:oleObj>
              </mc:Choice>
              <mc:Fallback>
                <p:oleObj name="Equation" r:id="rId7" imgW="2870200" imgH="774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900488"/>
                        <a:ext cx="26019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>
            <a:extLst>
              <a:ext uri="{FF2B5EF4-FFF2-40B4-BE49-F238E27FC236}">
                <a16:creationId xmlns:a16="http://schemas.microsoft.com/office/drawing/2014/main" id="{F6AB4C88-F756-4041-8CC9-3D409DD53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4043363"/>
            <a:ext cx="1719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符合</a:t>
            </a:r>
          </a:p>
        </p:txBody>
      </p:sp>
      <p:graphicFrame>
        <p:nvGraphicFramePr>
          <p:cNvPr id="29711" name="Object 15">
            <a:extLst>
              <a:ext uri="{FF2B5EF4-FFF2-40B4-BE49-F238E27FC236}">
                <a16:creationId xmlns:a16="http://schemas.microsoft.com/office/drawing/2014/main" id="{C893FD29-6A85-4B2E-9FDA-B2540924E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0488" y="4098925"/>
          <a:ext cx="13668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公式" r:id="rId9" imgW="866857" imgH="209520" progId="Equation.3">
                  <p:embed/>
                </p:oleObj>
              </mc:Choice>
              <mc:Fallback>
                <p:oleObj name="公式" r:id="rId9" imgW="866857" imgH="2095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098925"/>
                        <a:ext cx="13668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Rectangle 16">
            <a:extLst>
              <a:ext uri="{FF2B5EF4-FFF2-40B4-BE49-F238E27FC236}">
                <a16:creationId xmlns:a16="http://schemas.microsoft.com/office/drawing/2014/main" id="{3B3C440D-7D24-48E7-AF2F-2DE68741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725988"/>
            <a:ext cx="8312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线偏振光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垂直入射</a:t>
            </a:r>
            <a:r>
              <a:rPr kumimoji="1" lang="zh-CN" altLang="en-US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/4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波片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(α≠0,90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°)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出来是</a:t>
            </a: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914FAEF4-4502-403D-AE88-EDA8B46F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214938"/>
            <a:ext cx="2466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  <a:ea typeface="楷体_GB2312"/>
                <a:cs typeface="楷体_GB2312"/>
              </a:rPr>
              <a:t>椭圆偏振光</a:t>
            </a:r>
            <a:endParaRPr kumimoji="1" lang="zh-CN" altLang="en-US" sz="2800" b="1">
              <a:solidFill>
                <a:srgbClr val="121DFA"/>
              </a:solidFill>
            </a:endParaRPr>
          </a:p>
        </p:txBody>
      </p:sp>
      <p:graphicFrame>
        <p:nvGraphicFramePr>
          <p:cNvPr id="29717" name="Object 21">
            <a:extLst>
              <a:ext uri="{FF2B5EF4-FFF2-40B4-BE49-F238E27FC236}">
                <a16:creationId xmlns:a16="http://schemas.microsoft.com/office/drawing/2014/main" id="{DD45F4EF-8791-4022-A5C4-BE9CBC686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5" y="4003675"/>
          <a:ext cx="6651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11" imgW="609336" imgH="672808" progId="Equation.DSMT4">
                  <p:embed/>
                </p:oleObj>
              </mc:Choice>
              <mc:Fallback>
                <p:oleObj name="Equation" r:id="rId11" imgW="609336" imgH="672808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003675"/>
                        <a:ext cx="6651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Box 22">
            <a:extLst>
              <a:ext uri="{FF2B5EF4-FFF2-40B4-BE49-F238E27FC236}">
                <a16:creationId xmlns:a16="http://schemas.microsoft.com/office/drawing/2014/main" id="{359FD83A-FFCD-4FAD-AED0-CCF9693F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8" name="Line 2">
            <a:extLst>
              <a:ext uri="{FF2B5EF4-FFF2-40B4-BE49-F238E27FC236}">
                <a16:creationId xmlns:a16="http://schemas.microsoft.com/office/drawing/2014/main" id="{414CB899-34E4-44C9-A442-3E37564B6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1706563"/>
            <a:ext cx="4395787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9" name="Object 14">
            <a:extLst>
              <a:ext uri="{FF2B5EF4-FFF2-40B4-BE49-F238E27FC236}">
                <a16:creationId xmlns:a16="http://schemas.microsoft.com/office/drawing/2014/main" id="{038EAA71-6583-4A12-BE37-1A6E3EE9B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87313"/>
          <a:ext cx="5508625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位图图像" r:id="rId13" imgW="5847619" imgH="2742857" progId="PBrush">
                  <p:embed/>
                </p:oleObj>
              </mc:Choice>
              <mc:Fallback>
                <p:oleObj name="位图图像" r:id="rId13" imgW="5847619" imgH="2742857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87313"/>
                        <a:ext cx="5508625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0" name="Group 15">
            <a:extLst>
              <a:ext uri="{FF2B5EF4-FFF2-40B4-BE49-F238E27FC236}">
                <a16:creationId xmlns:a16="http://schemas.microsoft.com/office/drawing/2014/main" id="{C6AC3DD2-9F51-489D-88A6-47237D507F98}"/>
              </a:ext>
            </a:extLst>
          </p:cNvPr>
          <p:cNvGrpSpPr>
            <a:grpSpLocks/>
          </p:cNvGrpSpPr>
          <p:nvPr/>
        </p:nvGrpSpPr>
        <p:grpSpPr bwMode="auto">
          <a:xfrm>
            <a:off x="3570288" y="138113"/>
            <a:ext cx="5449887" cy="2533650"/>
            <a:chOff x="720" y="192"/>
            <a:chExt cx="3600" cy="1632"/>
          </a:xfrm>
        </p:grpSpPr>
        <p:sp>
          <p:nvSpPr>
            <p:cNvPr id="19492" name="Line 16">
              <a:extLst>
                <a:ext uri="{FF2B5EF4-FFF2-40B4-BE49-F238E27FC236}">
                  <a16:creationId xmlns:a16="http://schemas.microsoft.com/office/drawing/2014/main" id="{F81839CF-4203-4CA9-AF80-2A4B459CE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92"/>
              <a:ext cx="72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Line 17">
              <a:extLst>
                <a:ext uri="{FF2B5EF4-FFF2-40B4-BE49-F238E27FC236}">
                  <a16:creationId xmlns:a16="http://schemas.microsoft.com/office/drawing/2014/main" id="{F8FD01ED-25D1-4C9A-9F1E-BB853E962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2"/>
              <a:ext cx="2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4" name="Line 18">
              <a:extLst>
                <a:ext uri="{FF2B5EF4-FFF2-40B4-BE49-F238E27FC236}">
                  <a16:creationId xmlns:a16="http://schemas.microsoft.com/office/drawing/2014/main" id="{1F4C92DC-6413-4E6A-9AC5-8407B3973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92"/>
              <a:ext cx="768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Line 19">
              <a:extLst>
                <a:ext uri="{FF2B5EF4-FFF2-40B4-BE49-F238E27FC236}">
                  <a16:creationId xmlns:a16="http://schemas.microsoft.com/office/drawing/2014/main" id="{517D4CD2-AB32-45E2-932D-38E843304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864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Line 20">
              <a:extLst>
                <a:ext uri="{FF2B5EF4-FFF2-40B4-BE49-F238E27FC236}">
                  <a16:creationId xmlns:a16="http://schemas.microsoft.com/office/drawing/2014/main" id="{89D25E30-D699-4847-9018-C9A9F62EF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Line 21">
              <a:extLst>
                <a:ext uri="{FF2B5EF4-FFF2-40B4-BE49-F238E27FC236}">
                  <a16:creationId xmlns:a16="http://schemas.microsoft.com/office/drawing/2014/main" id="{B22AFDBE-3305-4ED2-B2F0-727706FE3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Line 22">
              <a:extLst>
                <a:ext uri="{FF2B5EF4-FFF2-40B4-BE49-F238E27FC236}">
                  <a16:creationId xmlns:a16="http://schemas.microsoft.com/office/drawing/2014/main" id="{EE844D35-CDE3-4E7E-8F9E-066A0437F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824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Line 23">
              <a:extLst>
                <a:ext uri="{FF2B5EF4-FFF2-40B4-BE49-F238E27FC236}">
                  <a16:creationId xmlns:a16="http://schemas.microsoft.com/office/drawing/2014/main" id="{F03607AB-0D4D-4898-9018-D5FF895AF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200"/>
              <a:ext cx="76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Line 24">
              <a:extLst>
                <a:ext uri="{FF2B5EF4-FFF2-40B4-BE49-F238E27FC236}">
                  <a16:creationId xmlns:a16="http://schemas.microsoft.com/office/drawing/2014/main" id="{80EEB64E-7841-47D3-89E8-EBF92CFDD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71" name="Line 25">
            <a:extLst>
              <a:ext uri="{FF2B5EF4-FFF2-40B4-BE49-F238E27FC236}">
                <a16:creationId xmlns:a16="http://schemas.microsoft.com/office/drawing/2014/main" id="{18DBF2A5-1E33-4B55-BAB2-54A9F5B70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114300"/>
            <a:ext cx="0" cy="1593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26">
            <a:extLst>
              <a:ext uri="{FF2B5EF4-FFF2-40B4-BE49-F238E27FC236}">
                <a16:creationId xmlns:a16="http://schemas.microsoft.com/office/drawing/2014/main" id="{4B5198FD-67CF-4977-B5D7-7503D55E23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9088" y="571500"/>
            <a:ext cx="1587" cy="14906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Text Box 27">
            <a:extLst>
              <a:ext uri="{FF2B5EF4-FFF2-40B4-BE49-F238E27FC236}">
                <a16:creationId xmlns:a16="http://schemas.microsoft.com/office/drawing/2014/main" id="{55198DAE-E60C-4BA0-9859-741177CB1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15875"/>
            <a:ext cx="43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474" name="Line 28">
            <a:extLst>
              <a:ext uri="{FF2B5EF4-FFF2-40B4-BE49-F238E27FC236}">
                <a16:creationId xmlns:a16="http://schemas.microsoft.com/office/drawing/2014/main" id="{80094A38-B431-497B-B594-2CBE6228AB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1888" y="720725"/>
            <a:ext cx="436562" cy="13414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Text Box 29">
            <a:extLst>
              <a:ext uri="{FF2B5EF4-FFF2-40B4-BE49-F238E27FC236}">
                <a16:creationId xmlns:a16="http://schemas.microsoft.com/office/drawing/2014/main" id="{DCE97AE8-DCED-4C02-B5BB-09ECCAA63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320675"/>
            <a:ext cx="741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6" name="Line 30">
            <a:extLst>
              <a:ext uri="{FF2B5EF4-FFF2-40B4-BE49-F238E27FC236}">
                <a16:creationId xmlns:a16="http://schemas.microsoft.com/office/drawing/2014/main" id="{DDEECACA-FA31-4A3D-8F8B-A8E15E254E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9088" y="1838325"/>
            <a:ext cx="508000" cy="2238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Text Box 31">
            <a:extLst>
              <a:ext uri="{FF2B5EF4-FFF2-40B4-BE49-F238E27FC236}">
                <a16:creationId xmlns:a16="http://schemas.microsoft.com/office/drawing/2014/main" id="{DE455A7C-3CBC-482C-B230-BF82BC253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13" y="1649413"/>
            <a:ext cx="1081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478" name="Arc 32">
            <a:extLst>
              <a:ext uri="{FF2B5EF4-FFF2-40B4-BE49-F238E27FC236}">
                <a16:creationId xmlns:a16="http://schemas.microsoft.com/office/drawing/2014/main" id="{9B8FA900-2277-4D28-9975-76017978A067}"/>
              </a:ext>
            </a:extLst>
          </p:cNvPr>
          <p:cNvSpPr>
            <a:spLocks/>
          </p:cNvSpPr>
          <p:nvPr/>
        </p:nvSpPr>
        <p:spPr bwMode="auto">
          <a:xfrm>
            <a:off x="5170488" y="1844675"/>
            <a:ext cx="479425" cy="514350"/>
          </a:xfrm>
          <a:custGeom>
            <a:avLst/>
            <a:gdLst>
              <a:gd name="T0" fmla="*/ 2147483646 w 15899"/>
              <a:gd name="T1" fmla="*/ 0 h 20217"/>
              <a:gd name="T2" fmla="*/ 2147483646 w 15899"/>
              <a:gd name="T3" fmla="*/ 2147483646 h 20217"/>
              <a:gd name="T4" fmla="*/ 0 w 15899"/>
              <a:gd name="T5" fmla="*/ 2147483646 h 20217"/>
              <a:gd name="T6" fmla="*/ 0 60000 65536"/>
              <a:gd name="T7" fmla="*/ 0 60000 65536"/>
              <a:gd name="T8" fmla="*/ 0 60000 65536"/>
              <a:gd name="T9" fmla="*/ 0 w 15899"/>
              <a:gd name="T10" fmla="*/ 0 h 20217"/>
              <a:gd name="T11" fmla="*/ 15899 w 15899"/>
              <a:gd name="T12" fmla="*/ 20217 h 202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99" h="20217" fill="none" extrusionOk="0">
                <a:moveTo>
                  <a:pt x="7604" y="-1"/>
                </a:moveTo>
                <a:cubicBezTo>
                  <a:pt x="10768" y="1190"/>
                  <a:pt x="13609" y="3106"/>
                  <a:pt x="15898" y="5595"/>
                </a:cubicBezTo>
              </a:path>
              <a:path w="15899" h="20217" stroke="0" extrusionOk="0">
                <a:moveTo>
                  <a:pt x="7604" y="-1"/>
                </a:moveTo>
                <a:cubicBezTo>
                  <a:pt x="10768" y="1190"/>
                  <a:pt x="13609" y="3106"/>
                  <a:pt x="15898" y="5595"/>
                </a:cubicBezTo>
                <a:lnTo>
                  <a:pt x="0" y="20217"/>
                </a:lnTo>
                <a:lnTo>
                  <a:pt x="7604" y="-1"/>
                </a:lnTo>
                <a:close/>
              </a:path>
            </a:pathLst>
          </a:cu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9" name="Text Box 33">
            <a:extLst>
              <a:ext uri="{FF2B5EF4-FFF2-40B4-BE49-F238E27FC236}">
                <a16:creationId xmlns:a16="http://schemas.microsoft.com/office/drawing/2014/main" id="{BAF70CCA-D2D4-4571-8AB8-005EDF532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1387475"/>
            <a:ext cx="407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kumimoji="1"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0" name="Rectangle 34">
            <a:extLst>
              <a:ext uri="{FF2B5EF4-FFF2-40B4-BE49-F238E27FC236}">
                <a16:creationId xmlns:a16="http://schemas.microsoft.com/office/drawing/2014/main" id="{B9C752FD-3CA7-4650-B03F-4AD312C0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2147888"/>
            <a:ext cx="2524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81" name="Object 35">
            <a:extLst>
              <a:ext uri="{FF2B5EF4-FFF2-40B4-BE49-F238E27FC236}">
                <a16:creationId xmlns:a16="http://schemas.microsoft.com/office/drawing/2014/main" id="{1DAC13FB-7D70-48A1-AE26-21910CC31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2688" y="1227138"/>
          <a:ext cx="1857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15" imgW="190500" imgH="279400" progId="Equation.DSMT4">
                  <p:embed/>
                </p:oleObj>
              </mc:Choice>
              <mc:Fallback>
                <p:oleObj name="Equation" r:id="rId15" imgW="190500" imgH="279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688" y="1227138"/>
                        <a:ext cx="1857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2" name="Line 36">
            <a:extLst>
              <a:ext uri="{FF2B5EF4-FFF2-40B4-BE49-F238E27FC236}">
                <a16:creationId xmlns:a16="http://schemas.microsoft.com/office/drawing/2014/main" id="{FD1C3B3A-5ADE-4112-97D8-EAA0538C9C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74000" y="371475"/>
            <a:ext cx="1162050" cy="1192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83" name="Object 37">
            <a:extLst>
              <a:ext uri="{FF2B5EF4-FFF2-40B4-BE49-F238E27FC236}">
                <a16:creationId xmlns:a16="http://schemas.microsoft.com/office/drawing/2014/main" id="{A9331707-3684-42F6-8C78-33E636B69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9800" y="747713"/>
          <a:ext cx="3397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7" imgW="215806" imgH="279279" progId="Equation.DSMT4">
                  <p:embed/>
                </p:oleObj>
              </mc:Choice>
              <mc:Fallback>
                <p:oleObj name="Equation" r:id="rId17" imgW="215806" imgH="279279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800" y="747713"/>
                        <a:ext cx="3397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AutoShape 38">
            <a:extLst>
              <a:ext uri="{FF2B5EF4-FFF2-40B4-BE49-F238E27FC236}">
                <a16:creationId xmlns:a16="http://schemas.microsoft.com/office/drawing/2014/main" id="{6D52EF90-D591-4DD5-927A-10EE2905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1998663"/>
            <a:ext cx="981075" cy="596900"/>
          </a:xfrm>
          <a:prstGeom prst="wedgeRoundRectCallout">
            <a:avLst>
              <a:gd name="adj1" fmla="val -20551"/>
              <a:gd name="adj2" fmla="val -118884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光轴</a:t>
            </a:r>
          </a:p>
        </p:txBody>
      </p:sp>
      <p:sp>
        <p:nvSpPr>
          <p:cNvPr id="19485" name="AutoShape 39">
            <a:extLst>
              <a:ext uri="{FF2B5EF4-FFF2-40B4-BE49-F238E27FC236}">
                <a16:creationId xmlns:a16="http://schemas.microsoft.com/office/drawing/2014/main" id="{8640611B-65DA-4D68-A12E-52E6A7CF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17463"/>
            <a:ext cx="1271587" cy="596900"/>
          </a:xfrm>
          <a:prstGeom prst="wedgeRoundRectCallout">
            <a:avLst>
              <a:gd name="adj1" fmla="val 61486"/>
              <a:gd name="adj2" fmla="val 992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主平面</a:t>
            </a:r>
          </a:p>
        </p:txBody>
      </p:sp>
      <p:sp>
        <p:nvSpPr>
          <p:cNvPr id="19486" name="Line 40">
            <a:extLst>
              <a:ext uri="{FF2B5EF4-FFF2-40B4-BE49-F238E27FC236}">
                <a16:creationId xmlns:a16="http://schemas.microsoft.com/office/drawing/2014/main" id="{B56F246C-565E-4936-9F8B-EF37FF739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1181100"/>
            <a:ext cx="4287837" cy="149066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Line 41">
            <a:extLst>
              <a:ext uri="{FF2B5EF4-FFF2-40B4-BE49-F238E27FC236}">
                <a16:creationId xmlns:a16="http://schemas.microsoft.com/office/drawing/2014/main" id="{819B6E68-6E00-4200-8FC5-B11CAD973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0413" y="2065338"/>
            <a:ext cx="804862" cy="6080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Line 47">
            <a:extLst>
              <a:ext uri="{FF2B5EF4-FFF2-40B4-BE49-F238E27FC236}">
                <a16:creationId xmlns:a16="http://schemas.microsoft.com/office/drawing/2014/main" id="{CFD2C7C8-1C82-4D77-A502-8D06B94397B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643312" y="1635126"/>
            <a:ext cx="963613" cy="1109662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45">
            <a:extLst>
              <a:ext uri="{FF2B5EF4-FFF2-40B4-BE49-F238E27FC236}">
                <a16:creationId xmlns:a16="http://schemas.microsoft.com/office/drawing/2014/main" id="{704B669A-B77E-452D-AAAC-0CA37173F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2473325"/>
            <a:ext cx="427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α≠0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°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光程差</a:t>
            </a:r>
          </a:p>
        </p:txBody>
      </p:sp>
      <p:sp>
        <p:nvSpPr>
          <p:cNvPr id="53" name="Text Box 45">
            <a:extLst>
              <a:ext uri="{FF2B5EF4-FFF2-40B4-BE49-F238E27FC236}">
                <a16:creationId xmlns:a16="http://schemas.microsoft.com/office/drawing/2014/main" id="{BC773E85-BEB0-49A1-BA42-8F756741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21388"/>
            <a:ext cx="853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α=0 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°)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，只有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光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(o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光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，仍为线偏光</a:t>
            </a:r>
            <a:endParaRPr kumimoji="1" lang="zh-CN" altLang="en-US" sz="2800" b="1">
              <a:solidFill>
                <a:srgbClr val="121D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Box 45">
            <a:extLst>
              <a:ext uri="{FF2B5EF4-FFF2-40B4-BE49-F238E27FC236}">
                <a16:creationId xmlns:a16="http://schemas.microsoft.com/office/drawing/2014/main" id="{41B547DC-CCAD-40E5-AF9B-C2597A547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5445125"/>
            <a:ext cx="7080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α=45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°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时，出射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圆偏振光</a:t>
            </a:r>
            <a:endParaRPr kumimoji="1" lang="zh-CN" altLang="en-US" sz="2800" b="1">
              <a:solidFill>
                <a:srgbClr val="121D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75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" grpId="0" autoUpdateAnimBg="0"/>
      <p:bldP spid="29712" grpId="0" autoUpdateAnimBg="0"/>
      <p:bldP spid="29715" grpId="0" autoUpdateAnimBg="0"/>
      <p:bldP spid="54" grpId="0" autoUpdateAnimBg="0"/>
      <p:bldP spid="53" grpId="0" autoUpdateAnimBg="0"/>
      <p:bldP spid="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7AABC753-E042-4899-A337-978848FF2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79771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自然光与部分偏振光两垂直成分无恒定相位差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椭圆和圆偏振光两垂直成分有恒定相位差。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8D8F5D37-CD89-4F31-8E74-E0FC5D3A9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33788"/>
            <a:ext cx="7883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椭圆与圆偏振光（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长轴或短轴平行于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波片的</a:t>
            </a:r>
            <a:b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光轴时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）经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1/4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波片后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两垂直成分位相差为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35526219-E91A-47D3-97EF-CFD9D4101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4437063"/>
          <a:ext cx="407193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3848100" imgH="673100" progId="Equation.DSMT4">
                  <p:embed/>
                </p:oleObj>
              </mc:Choice>
              <mc:Fallback>
                <p:oleObj name="Equation" r:id="rId3" imgW="38481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437063"/>
                        <a:ext cx="4071938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>
            <a:extLst>
              <a:ext uri="{FF2B5EF4-FFF2-40B4-BE49-F238E27FC236}">
                <a16:creationId xmlns:a16="http://schemas.microsoft.com/office/drawing/2014/main" id="{D38970A8-CF99-4C29-B772-8BD3FEDF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125538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波片、 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/4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波片是对一定的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而言的。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E0651E46-C145-4137-A398-0CA39A31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36838"/>
            <a:ext cx="7883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自然光、部分偏振光通过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/4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波片仍然是</a:t>
            </a:r>
            <a:b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自然光或部分偏振光。</a:t>
            </a:r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36AC401F-F7D2-4515-A57D-1DDC036C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425"/>
            <a:ext cx="2232025" cy="1016000"/>
          </a:xfrm>
          <a:prstGeom prst="irregularSeal1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2BE6895E-5693-4790-AB0E-9BCC219C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1972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DC7BBC13-9EC3-4A10-BEC4-F2BFC5D22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5084763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出射的是</a:t>
            </a:r>
            <a:r>
              <a:rPr kumimoji="1" lang="zh-CN" altLang="en-US" sz="2800" b="1">
                <a:solidFill>
                  <a:srgbClr val="121DFA"/>
                </a:solidFill>
              </a:rPr>
              <a:t>线偏振光</a:t>
            </a:r>
            <a:r>
              <a:rPr kumimoji="1" lang="zh-CN" altLang="en-US" sz="2800" b="1"/>
              <a:t>。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42E5C4AC-C795-4473-81B6-97131C03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222250"/>
            <a:ext cx="127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latin typeface="Arial" panose="020B0604020202020204" pitchFamily="34" charset="0"/>
                <a:ea typeface="隶书" panose="02010509060101010101" pitchFamily="49" charset="-122"/>
              </a:rPr>
              <a:t>注意</a:t>
            </a:r>
          </a:p>
        </p:txBody>
      </p:sp>
      <p:sp>
        <p:nvSpPr>
          <p:cNvPr id="20491" name="TextBox 11">
            <a:extLst>
              <a:ext uri="{FF2B5EF4-FFF2-40B4-BE49-F238E27FC236}">
                <a16:creationId xmlns:a16="http://schemas.microsoft.com/office/drawing/2014/main" id="{6F26904C-E991-42A0-8EA8-07EAD7065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4DFE949F-2566-4DE7-9152-811112E4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657850"/>
            <a:ext cx="7754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*如果椭圆偏光的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长轴或短轴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不平行于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波片的光轴</a:t>
            </a:r>
            <a:endParaRPr kumimoji="1" lang="zh-CN" altLang="en-US" sz="2800" b="1">
              <a:solidFill>
                <a:srgbClr val="121DFA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2083C4-F679-437E-9555-09AF7631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069013"/>
            <a:ext cx="4151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Arial" panose="020B0604020202020204" pitchFamily="34" charset="0"/>
              </a:rPr>
              <a:t>出射的仍是椭圆偏振光。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70B1C839-3B7B-42E8-B7F9-2DE272CAB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6115050"/>
          <a:ext cx="15176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5" imgW="1435100" imgH="393700" progId="Equation.DSMT4">
                  <p:embed/>
                </p:oleObj>
              </mc:Choice>
              <mc:Fallback>
                <p:oleObj name="Equation" r:id="rId5" imgW="14351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115050"/>
                        <a:ext cx="15176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5" grpId="0" autoUpdateAnimBg="0"/>
      <p:bldP spid="30726" grpId="0" autoUpdateAnimBg="0"/>
      <p:bldP spid="30727" grpId="0" animBg="1" autoUpdateAnimBg="0"/>
      <p:bldP spid="30729" grpId="0" autoUpdateAnimBg="0"/>
      <p:bldP spid="30731" grpId="0"/>
      <p:bldP spid="12" grpId="0" autoUpdateAnimBg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开开\桌面\T1Y.jpg">
            <a:extLst>
              <a:ext uri="{FF2B5EF4-FFF2-40B4-BE49-F238E27FC236}">
                <a16:creationId xmlns:a16="http://schemas.microsoft.com/office/drawing/2014/main" id="{CB8B72C9-A19A-4B5E-B51D-2F89D8F5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rot="10800000" flipV="1">
            <a:off x="6643702" y="214290"/>
            <a:ext cx="2228085" cy="1500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90EBBA-EC2B-44D6-BBE1-382E424A45F8}"/>
              </a:ext>
            </a:extLst>
          </p:cNvPr>
          <p:cNvCxnSpPr/>
          <p:nvPr/>
        </p:nvCxnSpPr>
        <p:spPr>
          <a:xfrm>
            <a:off x="5316538" y="2295525"/>
            <a:ext cx="1692275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7">
            <a:extLst>
              <a:ext uri="{FF2B5EF4-FFF2-40B4-BE49-F238E27FC236}">
                <a16:creationId xmlns:a16="http://schemas.microsoft.com/office/drawing/2014/main" id="{14A50EF7-772C-464C-AEFA-8BA548B5822C}"/>
              </a:ext>
            </a:extLst>
          </p:cNvPr>
          <p:cNvGrpSpPr>
            <a:grpSpLocks/>
          </p:cNvGrpSpPr>
          <p:nvPr/>
        </p:nvGrpSpPr>
        <p:grpSpPr bwMode="auto">
          <a:xfrm>
            <a:off x="7332663" y="4722813"/>
            <a:ext cx="1381125" cy="836612"/>
            <a:chOff x="4774376" y="5157192"/>
            <a:chExt cx="1381800" cy="836800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A3A96E5D-1613-4AB7-A5C1-1BE178E48307}"/>
                </a:ext>
              </a:extLst>
            </p:cNvPr>
            <p:cNvSpPr/>
            <p:nvPr/>
          </p:nvSpPr>
          <p:spPr>
            <a:xfrm>
              <a:off x="4774376" y="5661248"/>
              <a:ext cx="1296144" cy="2880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B6FF2B83-6FA6-45AA-A9EF-D75A7FD338CB}"/>
                </a:ext>
              </a:extLst>
            </p:cNvPr>
            <p:cNvCxnSpPr/>
            <p:nvPr/>
          </p:nvCxnSpPr>
          <p:spPr>
            <a:xfrm>
              <a:off x="5925875" y="5647839"/>
              <a:ext cx="0" cy="28740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1" name="TextBox 86">
              <a:extLst>
                <a:ext uri="{FF2B5EF4-FFF2-40B4-BE49-F238E27FC236}">
                  <a16:creationId xmlns:a16="http://schemas.microsoft.com/office/drawing/2014/main" id="{B63E084D-3CB3-49D9-ACE6-771A0DBE5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5157192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2" name="TextBox 87">
              <a:extLst>
                <a:ext uri="{FF2B5EF4-FFF2-40B4-BE49-F238E27FC236}">
                  <a16:creationId xmlns:a16="http://schemas.microsoft.com/office/drawing/2014/main" id="{A34D2E40-1C14-4E5E-A486-77C9ACD53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40" y="5532327"/>
              <a:ext cx="418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484ED17F-F884-4452-9085-3AA4F42072EE}"/>
              </a:ext>
            </a:extLst>
          </p:cNvPr>
          <p:cNvSpPr/>
          <p:nvPr/>
        </p:nvSpPr>
        <p:spPr>
          <a:xfrm>
            <a:off x="4585424" y="1553363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32">
            <a:extLst>
              <a:ext uri="{FF2B5EF4-FFF2-40B4-BE49-F238E27FC236}">
                <a16:creationId xmlns:a16="http://schemas.microsoft.com/office/drawing/2014/main" id="{5B463437-6EBC-4F83-90E8-6F50B7D12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404938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偏振光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368457E-4219-4730-9288-9E65EAF41D76}"/>
              </a:ext>
            </a:extLst>
          </p:cNvPr>
          <p:cNvCxnSpPr/>
          <p:nvPr/>
        </p:nvCxnSpPr>
        <p:spPr>
          <a:xfrm rot="5400000">
            <a:off x="4296569" y="2205832"/>
            <a:ext cx="2016125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F12E6A7-3D66-4356-B2AD-4779494DD7F2}"/>
              </a:ext>
            </a:extLst>
          </p:cNvPr>
          <p:cNvCxnSpPr/>
          <p:nvPr/>
        </p:nvCxnSpPr>
        <p:spPr>
          <a:xfrm>
            <a:off x="3679825" y="2306638"/>
            <a:ext cx="161925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Administrator\Desktop\图片1.jpg">
            <a:extLst>
              <a:ext uri="{FF2B5EF4-FFF2-40B4-BE49-F238E27FC236}">
                <a16:creationId xmlns:a16="http://schemas.microsoft.com/office/drawing/2014/main" id="{1449CEAA-499B-4693-A2AF-97C054AB2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1395699"/>
            <a:ext cx="1876542" cy="177641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OffAxis1Left">
              <a:rot lat="1075751" lon="3524645" rev="0"/>
            </a:camera>
            <a:lightRig rig="soft" dir="t">
              <a:rot lat="0" lon="0" rev="0"/>
            </a:lightRig>
          </a:scene3d>
          <a:sp3d prstMaterial="translucentPowder">
            <a:bevelT w="203200" h="50800"/>
          </a:sp3d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05B126A-33F4-4C44-9D3A-9FE6DA4D90E3}"/>
              </a:ext>
            </a:extLst>
          </p:cNvPr>
          <p:cNvSpPr txBox="1"/>
          <p:nvPr/>
        </p:nvSpPr>
        <p:spPr>
          <a:xfrm>
            <a:off x="5500694" y="3071810"/>
            <a:ext cx="1143008" cy="461665"/>
          </a:xfrm>
          <a:prstGeom prst="rect">
            <a:avLst/>
          </a:prstGeom>
          <a:solidFill>
            <a:srgbClr val="FFC000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偏振片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3E40A2-46AD-43C0-A4A0-C04370AFE4B0}"/>
              </a:ext>
            </a:extLst>
          </p:cNvPr>
          <p:cNvSpPr txBox="1"/>
          <p:nvPr/>
        </p:nvSpPr>
        <p:spPr>
          <a:xfrm>
            <a:off x="1928794" y="2538707"/>
            <a:ext cx="1143008" cy="461665"/>
          </a:xfrm>
          <a:prstGeom prst="rect">
            <a:avLst/>
          </a:prstGeom>
          <a:solidFill>
            <a:srgbClr val="FFC000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自然光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6A166CC-D5F8-4E41-A263-12DBA08F9A38}"/>
              </a:ext>
            </a:extLst>
          </p:cNvPr>
          <p:cNvCxnSpPr/>
          <p:nvPr/>
        </p:nvCxnSpPr>
        <p:spPr>
          <a:xfrm rot="5400000">
            <a:off x="4068763" y="2330450"/>
            <a:ext cx="1008062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32">
            <a:extLst>
              <a:ext uri="{FF2B5EF4-FFF2-40B4-BE49-F238E27FC236}">
                <a16:creationId xmlns:a16="http://schemas.microsoft.com/office/drawing/2014/main" id="{FB280FC2-FFF8-43D0-9DA1-9755EA80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548063"/>
            <a:ext cx="4071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光的干涉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AAE8EB-4F96-44AD-93FC-68A7203B858D}"/>
              </a:ext>
            </a:extLst>
          </p:cNvPr>
          <p:cNvSpPr txBox="1"/>
          <p:nvPr/>
        </p:nvSpPr>
        <p:spPr>
          <a:xfrm>
            <a:off x="7286644" y="2071678"/>
            <a:ext cx="1143008" cy="461665"/>
          </a:xfrm>
          <a:prstGeom prst="rect">
            <a:avLst/>
          </a:prstGeom>
          <a:solidFill>
            <a:srgbClr val="FFC000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线偏光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8E456E6D-CB73-40A2-ACD0-D2BE0EE6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262438"/>
            <a:ext cx="2928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相干光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C0AC10EC-379E-4D17-8457-E7EC0E062E2C}"/>
              </a:ext>
            </a:extLst>
          </p:cNvPr>
          <p:cNvSpPr>
            <a:spLocks/>
          </p:cNvSpPr>
          <p:nvPr/>
        </p:nvSpPr>
        <p:spPr bwMode="auto">
          <a:xfrm>
            <a:off x="719138" y="5072063"/>
            <a:ext cx="252412" cy="1004887"/>
          </a:xfrm>
          <a:prstGeom prst="leftBrace">
            <a:avLst>
              <a:gd name="adj1" fmla="val 3317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" name="Text Box 8">
            <a:extLst>
              <a:ext uri="{FF2B5EF4-FFF2-40B4-BE49-F238E27FC236}">
                <a16:creationId xmlns:a16="http://schemas.microsoft.com/office/drawing/2014/main" id="{9B4DEC04-4218-4A5B-9B9E-27B89EF2C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4959350"/>
            <a:ext cx="381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振动方向相同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频率相同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有恒定的位相差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F8A32BD-42F9-4B80-A3B3-90B4C7E537FD}"/>
              </a:ext>
            </a:extLst>
          </p:cNvPr>
          <p:cNvCxnSpPr/>
          <p:nvPr/>
        </p:nvCxnSpPr>
        <p:spPr>
          <a:xfrm rot="5400000">
            <a:off x="7238206" y="4471194"/>
            <a:ext cx="1512888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2E1204F-2E45-4735-942F-8E298696B2A3}"/>
              </a:ext>
            </a:extLst>
          </p:cNvPr>
          <p:cNvCxnSpPr/>
          <p:nvPr/>
        </p:nvCxnSpPr>
        <p:spPr>
          <a:xfrm flipV="1">
            <a:off x="7994650" y="3930650"/>
            <a:ext cx="0" cy="1296988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C619D85-13E5-4727-B386-752B2821B7C9}"/>
              </a:ext>
            </a:extLst>
          </p:cNvPr>
          <p:cNvCxnSpPr/>
          <p:nvPr/>
        </p:nvCxnSpPr>
        <p:spPr>
          <a:xfrm>
            <a:off x="7994650" y="5227638"/>
            <a:ext cx="0" cy="287337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156D76E-2D0F-4239-9294-520FAC2707DA}"/>
              </a:ext>
            </a:extLst>
          </p:cNvPr>
          <p:cNvCxnSpPr/>
          <p:nvPr/>
        </p:nvCxnSpPr>
        <p:spPr>
          <a:xfrm flipV="1">
            <a:off x="8210550" y="3930650"/>
            <a:ext cx="0" cy="1584325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3">
            <a:extLst>
              <a:ext uri="{FF2B5EF4-FFF2-40B4-BE49-F238E27FC236}">
                <a16:creationId xmlns:a16="http://schemas.microsoft.com/office/drawing/2014/main" id="{D3E6B6C1-118C-46A3-8CC2-C90BA777919F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5143500"/>
            <a:ext cx="2857500" cy="889000"/>
            <a:chOff x="4000496" y="5183951"/>
            <a:chExt cx="2857520" cy="888255"/>
          </a:xfrm>
        </p:grpSpPr>
        <p:grpSp>
          <p:nvGrpSpPr>
            <p:cNvPr id="21545" name="组合 42">
              <a:extLst>
                <a:ext uri="{FF2B5EF4-FFF2-40B4-BE49-F238E27FC236}">
                  <a16:creationId xmlns:a16="http://schemas.microsoft.com/office/drawing/2014/main" id="{7131D259-0C5C-49C7-A41E-9424E97F9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496" y="5183951"/>
              <a:ext cx="2857520" cy="888255"/>
              <a:chOff x="4000496" y="5183951"/>
              <a:chExt cx="2857520" cy="888255"/>
            </a:xfrm>
          </p:grpSpPr>
          <p:graphicFrame>
            <p:nvGraphicFramePr>
              <p:cNvPr id="21547" name="Object 7">
                <a:extLst>
                  <a:ext uri="{FF2B5EF4-FFF2-40B4-BE49-F238E27FC236}">
                    <a16:creationId xmlns:a16="http://schemas.microsoft.com/office/drawing/2014/main" id="{FA555AA0-FAC3-4896-A613-9E7F7FB9E1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66845" y="5183951"/>
              <a:ext cx="1991171" cy="888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63" name="Equation" r:id="rId6" imgW="2082800" imgH="927100" progId="Equation.DSMT4">
                      <p:embed/>
                    </p:oleObj>
                  </mc:Choice>
                  <mc:Fallback>
                    <p:oleObj name="Equation" r:id="rId6" imgW="2082800" imgH="9271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6845" y="5183951"/>
                            <a:ext cx="1991171" cy="888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8" name="TextBox 38">
                <a:extLst>
                  <a:ext uri="{FF2B5EF4-FFF2-40B4-BE49-F238E27FC236}">
                    <a16:creationId xmlns:a16="http://schemas.microsoft.com/office/drawing/2014/main" id="{F25AF14F-5BD3-4DC8-AE4D-C7366C8603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496" y="5357826"/>
                <a:ext cx="16430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46" name="AutoShape 10">
              <a:extLst>
                <a:ext uri="{FF2B5EF4-FFF2-40B4-BE49-F238E27FC236}">
                  <a16:creationId xmlns:a16="http://schemas.microsoft.com/office/drawing/2014/main" id="{13EAADB7-B768-4BF7-A157-C929D079D91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4498976" y="5286388"/>
              <a:ext cx="215900" cy="684213"/>
            </a:xfrm>
            <a:prstGeom prst="leftBrace">
              <a:avLst>
                <a:gd name="adj1" fmla="val 26409"/>
                <a:gd name="adj2" fmla="val 5180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" name="组合 39">
            <a:extLst>
              <a:ext uri="{FF2B5EF4-FFF2-40B4-BE49-F238E27FC236}">
                <a16:creationId xmlns:a16="http://schemas.microsoft.com/office/drawing/2014/main" id="{F31267BD-7104-45ED-8F8C-FE18F16E259C}"/>
              </a:ext>
            </a:extLst>
          </p:cNvPr>
          <p:cNvGrpSpPr>
            <a:grpSpLocks/>
          </p:cNvGrpSpPr>
          <p:nvPr/>
        </p:nvGrpSpPr>
        <p:grpSpPr bwMode="auto">
          <a:xfrm>
            <a:off x="7129463" y="5514975"/>
            <a:ext cx="1728787" cy="387350"/>
            <a:chOff x="4572000" y="5949280"/>
            <a:chExt cx="1728192" cy="387735"/>
          </a:xfrm>
        </p:grpSpPr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A4285473-BF7B-4E92-8D30-821DB4935D65}"/>
                </a:ext>
              </a:extLst>
            </p:cNvPr>
            <p:cNvSpPr/>
            <p:nvPr/>
          </p:nvSpPr>
          <p:spPr>
            <a:xfrm>
              <a:off x="4572000" y="5962928"/>
              <a:ext cx="1728192" cy="346392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1544" name="Object 4">
              <a:extLst>
                <a:ext uri="{FF2B5EF4-FFF2-40B4-BE49-F238E27FC236}">
                  <a16:creationId xmlns:a16="http://schemas.microsoft.com/office/drawing/2014/main" id="{41DFAAA8-2252-4A39-8D97-4EC6CA8FA2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8024" y="5949280"/>
            <a:ext cx="360040" cy="387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4" name="Equation" r:id="rId8" imgW="164814" imgH="177492" progId="Equation.DSMT4">
                    <p:embed/>
                  </p:oleObj>
                </mc:Choice>
                <mc:Fallback>
                  <p:oleObj name="Equation" r:id="rId8" imgW="164814" imgH="17749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5949280"/>
                          <a:ext cx="360040" cy="387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DECA91CF-575C-4788-B268-52CFCEB76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7775" y="5870575"/>
          <a:ext cx="8874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0" imgW="405872" imgH="177569" progId="Equation.DSMT4">
                  <p:embed/>
                </p:oleObj>
              </mc:Choice>
              <mc:Fallback>
                <p:oleObj name="Equation" r:id="rId10" imgW="405872" imgH="1775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5870575"/>
                        <a:ext cx="88741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6">
            <a:extLst>
              <a:ext uri="{FF2B5EF4-FFF2-40B4-BE49-F238E27FC236}">
                <a16:creationId xmlns:a16="http://schemas.microsoft.com/office/drawing/2014/main" id="{DFD3F4BF-0FB1-4373-88D7-02318B150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3525" y="4071938"/>
          <a:ext cx="18272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2" imgW="1612900" imgH="673100" progId="Equation.DSMT4">
                  <p:embed/>
                </p:oleObj>
              </mc:Choice>
              <mc:Fallback>
                <p:oleObj name="Equation" r:id="rId12" imgW="1612900" imgH="673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4071938"/>
                        <a:ext cx="18272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1">
            <a:extLst>
              <a:ext uri="{FF2B5EF4-FFF2-40B4-BE49-F238E27FC236}">
                <a16:creationId xmlns:a16="http://schemas.microsoft.com/office/drawing/2014/main" id="{46B97855-F243-465A-B54D-8C06A79E1F43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000500"/>
            <a:ext cx="1857375" cy="928688"/>
            <a:chOff x="3388048" y="4014152"/>
            <a:chExt cx="1857388" cy="928694"/>
          </a:xfrm>
        </p:grpSpPr>
        <p:graphicFrame>
          <p:nvGraphicFramePr>
            <p:cNvPr id="21539" name="Object 2">
              <a:extLst>
                <a:ext uri="{FF2B5EF4-FFF2-40B4-BE49-F238E27FC236}">
                  <a16:creationId xmlns:a16="http://schemas.microsoft.com/office/drawing/2014/main" id="{99CB7E48-27C1-4F03-B380-E8CF8A01C9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0" y="4099238"/>
            <a:ext cx="1643074" cy="747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Equation" r:id="rId14" imgW="1562100" imgH="673100" progId="Equation.DSMT4">
                    <p:embed/>
                  </p:oleObj>
                </mc:Choice>
                <mc:Fallback>
                  <p:oleObj name="Equation" r:id="rId14" imgW="1562100" imgH="673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4099238"/>
                          <a:ext cx="1643074" cy="747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613F5EEF-B9CB-451A-AEF9-6D96D48729FC}"/>
                </a:ext>
              </a:extLst>
            </p:cNvPr>
            <p:cNvSpPr/>
            <p:nvPr/>
          </p:nvSpPr>
          <p:spPr>
            <a:xfrm>
              <a:off x="3388048" y="4014152"/>
              <a:ext cx="1857388" cy="92869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 Box 36">
            <a:extLst>
              <a:ext uri="{FF2B5EF4-FFF2-40B4-BE49-F238E27FC236}">
                <a16:creationId xmlns:a16="http://schemas.microsoft.com/office/drawing/2014/main" id="{961ECD13-87E6-4CB1-A998-8A0B8CA0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173038"/>
            <a:ext cx="319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偏振光的干涉</a:t>
            </a:r>
          </a:p>
        </p:txBody>
      </p:sp>
      <p:sp>
        <p:nvSpPr>
          <p:cNvPr id="21538" name="TextBox 42">
            <a:extLst>
              <a:ext uri="{FF2B5EF4-FFF2-40B4-BE49-F238E27FC236}">
                <a16:creationId xmlns:a16="http://schemas.microsoft.com/office/drawing/2014/main" id="{2992D5FF-9FD7-48FF-96F4-7AE27434F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4736E-6 L 0.18125 4.84736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8" grpId="0"/>
      <p:bldP spid="72" grpId="0"/>
      <p:bldP spid="73" grpId="0" animBg="1"/>
      <p:bldP spid="74" grpId="0"/>
      <p:bldP spid="4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790F021E-A3B3-48B4-8E12-7D131C704F62}"/>
              </a:ext>
            </a:extLst>
          </p:cNvPr>
          <p:cNvSpPr/>
          <p:nvPr/>
        </p:nvSpPr>
        <p:spPr>
          <a:xfrm>
            <a:off x="827584" y="980728"/>
            <a:ext cx="8064896" cy="46085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76B48C6-6C1B-487F-98C7-0FB4247B563A}"/>
              </a:ext>
            </a:extLst>
          </p:cNvPr>
          <p:cNvCxnSpPr/>
          <p:nvPr/>
        </p:nvCxnSpPr>
        <p:spPr>
          <a:xfrm rot="-1140000">
            <a:off x="6346825" y="2444750"/>
            <a:ext cx="1079500" cy="0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F63D488-E8DF-483A-9F14-D3D3609F5470}"/>
              </a:ext>
            </a:extLst>
          </p:cNvPr>
          <p:cNvSpPr/>
          <p:nvPr/>
        </p:nvSpPr>
        <p:spPr>
          <a:xfrm>
            <a:off x="5698162" y="1899416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434600" lon="3504072" rev="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6C1EE2-E016-4E24-9176-8A79C709C581}"/>
              </a:ext>
            </a:extLst>
          </p:cNvPr>
          <p:cNvCxnSpPr/>
          <p:nvPr/>
        </p:nvCxnSpPr>
        <p:spPr>
          <a:xfrm rot="-1140000">
            <a:off x="5575300" y="2749550"/>
            <a:ext cx="863600" cy="0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5410ACB6-14C2-49B6-BA12-7BC0A3C13D97}"/>
              </a:ext>
            </a:extLst>
          </p:cNvPr>
          <p:cNvSpPr/>
          <p:nvPr/>
        </p:nvSpPr>
        <p:spPr>
          <a:xfrm rot="1814216">
            <a:off x="5387975" y="2559050"/>
            <a:ext cx="446088" cy="674688"/>
          </a:xfrm>
          <a:prstGeom prst="ellipse">
            <a:avLst/>
          </a:prstGeom>
          <a:solidFill>
            <a:schemeClr val="accent1">
              <a:alpha val="47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96DF488-EE83-4370-95A3-865C5CA1C958}"/>
              </a:ext>
            </a:extLst>
          </p:cNvPr>
          <p:cNvCxnSpPr/>
          <p:nvPr/>
        </p:nvCxnSpPr>
        <p:spPr>
          <a:xfrm rot="-1140000">
            <a:off x="4902200" y="3011488"/>
            <a:ext cx="720725" cy="0"/>
          </a:xfrm>
          <a:prstGeom prst="line">
            <a:avLst/>
          </a:prstGeom>
          <a:ln w="762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B75E98F-D082-4484-A0D1-F084E142E6A6}"/>
              </a:ext>
            </a:extLst>
          </p:cNvPr>
          <p:cNvSpPr/>
          <p:nvPr/>
        </p:nvSpPr>
        <p:spPr>
          <a:xfrm rot="2013948">
            <a:off x="4732338" y="2803525"/>
            <a:ext cx="446087" cy="674688"/>
          </a:xfrm>
          <a:prstGeom prst="ellipse">
            <a:avLst/>
          </a:prstGeom>
          <a:solidFill>
            <a:schemeClr val="accent1">
              <a:alpha val="47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49E1A20-76F1-4DB4-9D01-80862CD8EB00}"/>
              </a:ext>
            </a:extLst>
          </p:cNvPr>
          <p:cNvCxnSpPr/>
          <p:nvPr/>
        </p:nvCxnSpPr>
        <p:spPr>
          <a:xfrm rot="-1140000">
            <a:off x="3986213" y="3286125"/>
            <a:ext cx="971550" cy="0"/>
          </a:xfrm>
          <a:prstGeom prst="line">
            <a:avLst/>
          </a:prstGeom>
          <a:ln w="762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CE45720B-0C14-4BF1-B95F-0CEEF1D02B84}"/>
              </a:ext>
            </a:extLst>
          </p:cNvPr>
          <p:cNvSpPr/>
          <p:nvPr/>
        </p:nvSpPr>
        <p:spPr>
          <a:xfrm>
            <a:off x="3059832" y="2780928"/>
            <a:ext cx="1800200" cy="129614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LeftDown">
              <a:rot lat="2081748" lon="3430883" rev="0"/>
            </a:camera>
            <a:lightRig rig="threePt" dir="t">
              <a:rot lat="0" lon="0" rev="0"/>
            </a:lightRig>
          </a:scene3d>
          <a:sp3d extrusionH="1524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FE46D9F-0675-4354-AE1D-BA77CB990334}"/>
              </a:ext>
            </a:extLst>
          </p:cNvPr>
          <p:cNvCxnSpPr/>
          <p:nvPr/>
        </p:nvCxnSpPr>
        <p:spPr>
          <a:xfrm rot="-1140000">
            <a:off x="2636838" y="3643313"/>
            <a:ext cx="1403350" cy="2857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矩形 32">
            <a:extLst>
              <a:ext uri="{FF2B5EF4-FFF2-40B4-BE49-F238E27FC236}">
                <a16:creationId xmlns:a16="http://schemas.microsoft.com/office/drawing/2014/main" id="{6076C964-EE74-47BC-923B-A180B2306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5.3.1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偏振光干涉装置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B87E9E4-2E37-453D-BB63-E0A1E1114176}"/>
              </a:ext>
            </a:extLst>
          </p:cNvPr>
          <p:cNvSpPr/>
          <p:nvPr/>
        </p:nvSpPr>
        <p:spPr>
          <a:xfrm>
            <a:off x="1950416" y="3158384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434600" lon="3504072" rev="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7FE560-8777-4BC1-83E3-85CC6C7FF5A3}"/>
              </a:ext>
            </a:extLst>
          </p:cNvPr>
          <p:cNvCxnSpPr/>
          <p:nvPr/>
        </p:nvCxnSpPr>
        <p:spPr>
          <a:xfrm rot="5400000">
            <a:off x="1662906" y="3806032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9236E7-801E-4609-9F01-8DF990F379A8}"/>
              </a:ext>
            </a:extLst>
          </p:cNvPr>
          <p:cNvCxnSpPr/>
          <p:nvPr/>
        </p:nvCxnSpPr>
        <p:spPr>
          <a:xfrm rot="-1140000">
            <a:off x="1614488" y="4029075"/>
            <a:ext cx="1116012" cy="2857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Administrator\Desktop\图片1.jpg">
            <a:extLst>
              <a:ext uri="{FF2B5EF4-FFF2-40B4-BE49-F238E27FC236}">
                <a16:creationId xmlns:a16="http://schemas.microsoft.com/office/drawing/2014/main" id="{1588C809-1592-44A1-B370-6F7B0B2C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882" y="3308771"/>
            <a:ext cx="1876542" cy="177641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OffAxis1Left">
              <a:rot lat="1800000" lon="3839873" rev="0"/>
            </a:camera>
            <a:lightRig rig="soft" dir="t">
              <a:rot lat="0" lon="0" rev="0"/>
            </a:lightRig>
          </a:scene3d>
          <a:sp3d prstMaterial="translucentPowder">
            <a:bevelT w="203200" h="50800"/>
          </a:sp3d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60A667-CE3E-4138-9651-F77E7F31473A}"/>
              </a:ext>
            </a:extLst>
          </p:cNvPr>
          <p:cNvCxnSpPr/>
          <p:nvPr/>
        </p:nvCxnSpPr>
        <p:spPr>
          <a:xfrm rot="5400000">
            <a:off x="1836738" y="4044950"/>
            <a:ext cx="719138" cy="15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6A69C63-E9AE-40C0-9242-69EB73BDC6DD}"/>
              </a:ext>
            </a:extLst>
          </p:cNvPr>
          <p:cNvCxnSpPr/>
          <p:nvPr/>
        </p:nvCxnSpPr>
        <p:spPr>
          <a:xfrm rot="5400000">
            <a:off x="5406231" y="2609057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3514EEE-6110-496D-9BD1-EE2B17A543DE}"/>
              </a:ext>
            </a:extLst>
          </p:cNvPr>
          <p:cNvCxnSpPr/>
          <p:nvPr/>
        </p:nvCxnSpPr>
        <p:spPr>
          <a:xfrm rot="5400000">
            <a:off x="2025650" y="3946526"/>
            <a:ext cx="7207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7" name="Picture 1" descr="J:\修改动态娃娃.gif">
            <a:extLst>
              <a:ext uri="{FF2B5EF4-FFF2-40B4-BE49-F238E27FC236}">
                <a16:creationId xmlns:a16="http://schemas.microsoft.com/office/drawing/2014/main" id="{FCFE7D05-D8A2-4FB9-BB31-4C1AEC657D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15716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5C1F23-D9B4-485F-B2F3-B9527B13AE86}"/>
              </a:ext>
            </a:extLst>
          </p:cNvPr>
          <p:cNvSpPr txBox="1"/>
          <p:nvPr/>
        </p:nvSpPr>
        <p:spPr>
          <a:xfrm>
            <a:off x="1071538" y="5500702"/>
            <a:ext cx="117036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lt"/>
                <a:ea typeface="+mn-ea"/>
              </a:rPr>
              <a:t>自然光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98865-9120-4FD6-AADD-F5FC069D8E1F}"/>
              </a:ext>
            </a:extLst>
          </p:cNvPr>
          <p:cNvSpPr txBox="1"/>
          <p:nvPr/>
        </p:nvSpPr>
        <p:spPr>
          <a:xfrm>
            <a:off x="2482628" y="4967599"/>
            <a:ext cx="144643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偏振片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FF55F6-F484-4BE0-B542-F69BA79C4E4F}"/>
              </a:ext>
            </a:extLst>
          </p:cNvPr>
          <p:cNvSpPr txBox="1"/>
          <p:nvPr/>
        </p:nvSpPr>
        <p:spPr>
          <a:xfrm>
            <a:off x="4355976" y="4509120"/>
            <a:ext cx="1144718" cy="83099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双折射晶体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A1DC3D-A333-4B92-9AA2-F0246EEDE424}"/>
              </a:ext>
            </a:extLst>
          </p:cNvPr>
          <p:cNvSpPr txBox="1"/>
          <p:nvPr/>
        </p:nvSpPr>
        <p:spPr>
          <a:xfrm>
            <a:off x="2071688" y="2214563"/>
            <a:ext cx="1235075" cy="46196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线偏光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F636B-5581-41C7-AD34-6606EB41265A}"/>
              </a:ext>
            </a:extLst>
          </p:cNvPr>
          <p:cNvSpPr txBox="1"/>
          <p:nvPr/>
        </p:nvSpPr>
        <p:spPr>
          <a:xfrm>
            <a:off x="4283075" y="1928813"/>
            <a:ext cx="1217613" cy="46196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椭偏光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A78F36F-A24B-4CD4-8248-50F1B4E986A7}"/>
              </a:ext>
            </a:extLst>
          </p:cNvPr>
          <p:cNvCxnSpPr/>
          <p:nvPr/>
        </p:nvCxnSpPr>
        <p:spPr>
          <a:xfrm>
            <a:off x="3492500" y="2492375"/>
            <a:ext cx="935038" cy="180022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E7623A1-4D21-46BD-BC9B-B1AC2591BC48}"/>
              </a:ext>
            </a:extLst>
          </p:cNvPr>
          <p:cNvSpPr txBox="1"/>
          <p:nvPr/>
        </p:nvSpPr>
        <p:spPr>
          <a:xfrm>
            <a:off x="6084168" y="3573016"/>
            <a:ext cx="141679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偏振片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0D03F-4E61-493F-A1AC-C1B095D22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550" y="3854450"/>
            <a:ext cx="935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光轴</a:t>
            </a:r>
          </a:p>
        </p:txBody>
      </p:sp>
      <p:sp>
        <p:nvSpPr>
          <p:cNvPr id="23589" name="TextBox 34">
            <a:extLst>
              <a:ext uri="{FF2B5EF4-FFF2-40B4-BE49-F238E27FC236}">
                <a16:creationId xmlns:a16="http://schemas.microsoft.com/office/drawing/2014/main" id="{9E48901F-C300-4CA3-94A2-E16DC4D6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06 -0.0525 " pathEditMode="relative" ptsTypes="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06 -0.0525 " pathEditMode="relative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31" grpId="0" animBg="1"/>
      <p:bldP spid="32" grpId="0" animBg="1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新建文件夹\IMG_20131016_140507.jpg">
            <a:extLst>
              <a:ext uri="{FF2B5EF4-FFF2-40B4-BE49-F238E27FC236}">
                <a16:creationId xmlns:a16="http://schemas.microsoft.com/office/drawing/2014/main" id="{3FD84A0F-2257-4AE2-A3ED-95FDE229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6500" t="11138" r="32564" b="25738"/>
          <a:stretch>
            <a:fillRect/>
          </a:stretch>
        </p:blipFill>
        <p:spPr bwMode="auto">
          <a:xfrm rot="10800000">
            <a:off x="5357818" y="1643050"/>
            <a:ext cx="2714644" cy="333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6" name="Picture 31" descr="C:\Users\Administrator\AppData\Roaming\Tencent\Users\188541213\QQ\WinTemp\RichOle\M~QJ1TR5{[3S%[G2Q3H8IDG.jpg">
            <a:extLst>
              <a:ext uri="{FF2B5EF4-FFF2-40B4-BE49-F238E27FC236}">
                <a16:creationId xmlns:a16="http://schemas.microsoft.com/office/drawing/2014/main" id="{22283EF4-D122-4D9F-848A-2D3808F4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714375"/>
            <a:ext cx="1012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3" name="Picture 1" descr="C:\Users\Administrator\Desktop\131015-青年教师教学竞赛\新建文件夹\IMG_20131018_070140.jpg">
            <a:extLst>
              <a:ext uri="{FF2B5EF4-FFF2-40B4-BE49-F238E27FC236}">
                <a16:creationId xmlns:a16="http://schemas.microsoft.com/office/drawing/2014/main" id="{88A8AAB6-0100-4BBA-A5AB-44F6DEDF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35249" t="17284" r="35995" b="20988"/>
          <a:stretch>
            <a:fillRect/>
          </a:stretch>
        </p:blipFill>
        <p:spPr bwMode="auto">
          <a:xfrm>
            <a:off x="1142976" y="1714488"/>
            <a:ext cx="2571768" cy="3328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F1677B0E-0985-48E3-BBD1-702141640182}"/>
              </a:ext>
            </a:extLst>
          </p:cNvPr>
          <p:cNvSpPr/>
          <p:nvPr/>
        </p:nvSpPr>
        <p:spPr>
          <a:xfrm>
            <a:off x="4071938" y="2714625"/>
            <a:ext cx="928687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97B48F55-5B52-4BAA-ADB5-AAB986F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>
            <a:extLst>
              <a:ext uri="{FF2B5EF4-FFF2-40B4-BE49-F238E27FC236}">
                <a16:creationId xmlns:a16="http://schemas.microsoft.com/office/drawing/2014/main" id="{26FE8E8F-E795-494D-8CF7-47AFA22381CA}"/>
              </a:ext>
            </a:extLst>
          </p:cNvPr>
          <p:cNvSpPr/>
          <p:nvPr/>
        </p:nvSpPr>
        <p:spPr>
          <a:xfrm>
            <a:off x="677868" y="1714488"/>
            <a:ext cx="4608512" cy="30243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D277E3F-DE6B-44A6-B298-E8EDB36B61B2}"/>
              </a:ext>
            </a:extLst>
          </p:cNvPr>
          <p:cNvSpPr/>
          <p:nvPr/>
        </p:nvSpPr>
        <p:spPr>
          <a:xfrm>
            <a:off x="3779912" y="1656698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434600" lon="3504072" rev="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8FEF11D-FF1A-4698-A9A1-11B554CCF403}"/>
              </a:ext>
            </a:extLst>
          </p:cNvPr>
          <p:cNvCxnSpPr/>
          <p:nvPr/>
        </p:nvCxnSpPr>
        <p:spPr>
          <a:xfrm flipV="1">
            <a:off x="2928938" y="2325688"/>
            <a:ext cx="1584325" cy="50482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D16EB821-22C6-4C8F-A423-117F7145ABB1}"/>
              </a:ext>
            </a:extLst>
          </p:cNvPr>
          <p:cNvSpPr/>
          <p:nvPr/>
        </p:nvSpPr>
        <p:spPr>
          <a:xfrm>
            <a:off x="1728128" y="1915122"/>
            <a:ext cx="2160240" cy="1728192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LeftDown">
              <a:rot lat="2081748" lon="3430883" rev="0"/>
            </a:camera>
            <a:lightRig rig="threePt" dir="t">
              <a:rot lat="0" lon="0" rev="0"/>
            </a:lightRig>
          </a:scene3d>
          <a:sp3d extrusionH="2286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630" name="矩形 32">
            <a:extLst>
              <a:ext uri="{FF2B5EF4-FFF2-40B4-BE49-F238E27FC236}">
                <a16:creationId xmlns:a16="http://schemas.microsoft.com/office/drawing/2014/main" id="{18D8B6A0-89AB-4B2C-ADB2-35E77160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432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5.3.2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偏振光的干涉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93CBBF73-D948-4BAC-A63D-64CF88960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2547938"/>
            <a:ext cx="708025" cy="1182687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F8089654-5C52-463C-9F27-3F698E1E6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2784475"/>
            <a:ext cx="708025" cy="709613"/>
          </a:xfrm>
          <a:prstGeom prst="ellipse">
            <a:avLst/>
          </a:prstGeom>
          <a:solidFill>
            <a:srgbClr val="0000CC"/>
          </a:solidFill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C972ED44-CC4A-45E6-9122-A8709175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2547938"/>
            <a:ext cx="709612" cy="1182687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F29FFA0B-8EE2-4F21-A815-BFA9EEE5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2784475"/>
            <a:ext cx="709612" cy="709613"/>
          </a:xfrm>
          <a:prstGeom prst="ellipse">
            <a:avLst/>
          </a:prstGeom>
          <a:solidFill>
            <a:srgbClr val="0000CC"/>
          </a:solidFill>
          <a:ln w="38100">
            <a:solidFill>
              <a:srgbClr val="CC33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3757965B-7756-4B08-A8BB-C53F7833B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3524250"/>
            <a:ext cx="23050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639CD8EA-28C1-4256-B384-8D694959C514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3138488"/>
            <a:ext cx="1182688" cy="1290637"/>
            <a:chOff x="1000" y="3120"/>
            <a:chExt cx="960" cy="1200"/>
          </a:xfrm>
        </p:grpSpPr>
        <p:sp>
          <p:nvSpPr>
            <p:cNvPr id="26699" name="Line 23">
              <a:extLst>
                <a:ext uri="{FF2B5EF4-FFF2-40B4-BE49-F238E27FC236}">
                  <a16:creationId xmlns:a16="http://schemas.microsoft.com/office/drawing/2014/main" id="{8D100221-F5E6-4B42-A8B2-A0E7F8796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3120"/>
              <a:ext cx="0" cy="12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0" name="Line 24">
              <a:extLst>
                <a:ext uri="{FF2B5EF4-FFF2-40B4-BE49-F238E27FC236}">
                  <a16:creationId xmlns:a16="http://schemas.microsoft.com/office/drawing/2014/main" id="{B07929EA-95B6-48F6-A74A-3C8384205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3120"/>
              <a:ext cx="0" cy="12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Line 34">
            <a:extLst>
              <a:ext uri="{FF2B5EF4-FFF2-40B4-BE49-F238E27FC236}">
                <a16:creationId xmlns:a16="http://schemas.microsoft.com/office/drawing/2014/main" id="{8124A650-B364-4968-8E59-9CE91D3AC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3781425"/>
            <a:ext cx="224631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6">
            <a:extLst>
              <a:ext uri="{FF2B5EF4-FFF2-40B4-BE49-F238E27FC236}">
                <a16:creationId xmlns:a16="http://schemas.microsoft.com/office/drawing/2014/main" id="{29FF410E-8EF5-4C2B-B0A1-8121EBD54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975" y="3111500"/>
            <a:ext cx="2363788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4E385E-3AB5-4967-A589-C00D5F498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090863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BCD6E4-1B85-481D-B707-9884B13A5DC0}"/>
              </a:ext>
            </a:extLst>
          </p:cNvPr>
          <p:cNvCxnSpPr/>
          <p:nvPr/>
        </p:nvCxnSpPr>
        <p:spPr>
          <a:xfrm rot="-1140000">
            <a:off x="1497013" y="3046413"/>
            <a:ext cx="1403350" cy="2857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07F4250-F396-4C90-A510-7BAD7623353D}"/>
              </a:ext>
            </a:extLst>
          </p:cNvPr>
          <p:cNvCxnSpPr/>
          <p:nvPr/>
        </p:nvCxnSpPr>
        <p:spPr>
          <a:xfrm rot="5400000">
            <a:off x="1762919" y="3064669"/>
            <a:ext cx="720725" cy="15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3630E37-EB6F-428A-953A-66BB8795955F}"/>
              </a:ext>
            </a:extLst>
          </p:cNvPr>
          <p:cNvCxnSpPr/>
          <p:nvPr/>
        </p:nvCxnSpPr>
        <p:spPr>
          <a:xfrm rot="5400000">
            <a:off x="1978819" y="2988469"/>
            <a:ext cx="720725" cy="15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E44549B-4A82-4BFC-A7EF-9A56AE8ED41F}"/>
              </a:ext>
            </a:extLst>
          </p:cNvPr>
          <p:cNvCxnSpPr/>
          <p:nvPr/>
        </p:nvCxnSpPr>
        <p:spPr>
          <a:xfrm rot="-120000">
            <a:off x="2268538" y="1527175"/>
            <a:ext cx="1116012" cy="248443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EC568B-D355-4AC8-BF5B-CD1AAED8B07E}"/>
              </a:ext>
            </a:extLst>
          </p:cNvPr>
          <p:cNvCxnSpPr/>
          <p:nvPr/>
        </p:nvCxnSpPr>
        <p:spPr>
          <a:xfrm rot="3900000" flipH="1" flipV="1">
            <a:off x="2882900" y="2603500"/>
            <a:ext cx="142875" cy="288925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716" name="Object 44">
            <a:extLst>
              <a:ext uri="{FF2B5EF4-FFF2-40B4-BE49-F238E27FC236}">
                <a16:creationId xmlns:a16="http://schemas.microsoft.com/office/drawing/2014/main" id="{B7A01AFF-B836-4C5C-AB4D-BE90605EE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5113" y="4930775"/>
          <a:ext cx="22764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Equation" r:id="rId3" imgW="1854200" imgH="431800" progId="Equation.DSMT4">
                  <p:embed/>
                </p:oleObj>
              </mc:Choice>
              <mc:Fallback>
                <p:oleObj name="Equation" r:id="rId3" imgW="1854200" imgH="4318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4930775"/>
                        <a:ext cx="22764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95B5178-4EB3-40CA-8BDD-BC3F38BF83A4}"/>
              </a:ext>
            </a:extLst>
          </p:cNvPr>
          <p:cNvCxnSpPr/>
          <p:nvPr/>
        </p:nvCxnSpPr>
        <p:spPr>
          <a:xfrm rot="5400000">
            <a:off x="3504406" y="2293144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B475A76C-67EF-4CA0-A362-BCF7C0EFEBBC}"/>
              </a:ext>
            </a:extLst>
          </p:cNvPr>
          <p:cNvSpPr/>
          <p:nvPr/>
        </p:nvSpPr>
        <p:spPr>
          <a:xfrm>
            <a:off x="838984" y="2516424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434600" lon="3504072" rev="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940B0304-7DA0-41B8-941E-A7D644AEB467}"/>
              </a:ext>
            </a:extLst>
          </p:cNvPr>
          <p:cNvCxnSpPr/>
          <p:nvPr/>
        </p:nvCxnSpPr>
        <p:spPr>
          <a:xfrm rot="5400000">
            <a:off x="551656" y="3163094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83473B0-22E7-426E-BFF3-6627BCA4C6CF}"/>
              </a:ext>
            </a:extLst>
          </p:cNvPr>
          <p:cNvCxnSpPr/>
          <p:nvPr/>
        </p:nvCxnSpPr>
        <p:spPr>
          <a:xfrm rot="-1140000">
            <a:off x="447675" y="3427413"/>
            <a:ext cx="1116013" cy="2857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2C73788-D126-4A26-B61F-C4578E3E5280}"/>
              </a:ext>
            </a:extLst>
          </p:cNvPr>
          <p:cNvCxnSpPr/>
          <p:nvPr/>
        </p:nvCxnSpPr>
        <p:spPr>
          <a:xfrm flipV="1">
            <a:off x="2871788" y="2209800"/>
            <a:ext cx="0" cy="6477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0316E6B-671B-4B84-A721-410B959373EA}"/>
              </a:ext>
            </a:extLst>
          </p:cNvPr>
          <p:cNvSpPr txBox="1"/>
          <p:nvPr/>
        </p:nvSpPr>
        <p:spPr>
          <a:xfrm>
            <a:off x="1907704" y="3985900"/>
            <a:ext cx="44971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FB589E-FB86-45E8-A5F9-F0429475E922}"/>
              </a:ext>
            </a:extLst>
          </p:cNvPr>
          <p:cNvSpPr txBox="1"/>
          <p:nvPr/>
        </p:nvSpPr>
        <p:spPr>
          <a:xfrm>
            <a:off x="2918096" y="1142984"/>
            <a:ext cx="1153838" cy="83099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双折射晶体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798455-ACCB-4FEA-B3E9-F4E4B565E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706813"/>
            <a:ext cx="1285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光轴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4901218-2AD8-467C-8A6A-822F8E0C1ABB}"/>
              </a:ext>
            </a:extLst>
          </p:cNvPr>
          <p:cNvCxnSpPr/>
          <p:nvPr/>
        </p:nvCxnSpPr>
        <p:spPr>
          <a:xfrm rot="-180000">
            <a:off x="2905125" y="2282825"/>
            <a:ext cx="144463" cy="3603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E0CA129-83A9-4EB5-B176-23409F893A85}"/>
              </a:ext>
            </a:extLst>
          </p:cNvPr>
          <p:cNvCxnSpPr/>
          <p:nvPr/>
        </p:nvCxnSpPr>
        <p:spPr>
          <a:xfrm rot="-1680000" flipH="1">
            <a:off x="2613025" y="2327275"/>
            <a:ext cx="288925" cy="1444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9">
            <a:extLst>
              <a:ext uri="{FF2B5EF4-FFF2-40B4-BE49-F238E27FC236}">
                <a16:creationId xmlns:a16="http://schemas.microsoft.com/office/drawing/2014/main" id="{31FB2E9B-427B-4A4C-9DE8-BC322970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241" y="2376771"/>
            <a:ext cx="2160240" cy="7112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latin typeface="+mn-lt"/>
              <a:ea typeface="+mn-ea"/>
            </a:endParaRPr>
          </a:p>
        </p:txBody>
      </p:sp>
      <p:sp>
        <p:nvSpPr>
          <p:cNvPr id="106" name="Line 10">
            <a:extLst>
              <a:ext uri="{FF2B5EF4-FFF2-40B4-BE49-F238E27FC236}">
                <a16:creationId xmlns:a16="http://schemas.microsoft.com/office/drawing/2014/main" id="{6B3C61D4-9F0E-4B97-A588-95FA37C3A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1838" y="1900238"/>
            <a:ext cx="0" cy="115093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14">
            <a:extLst>
              <a:ext uri="{FF2B5EF4-FFF2-40B4-BE49-F238E27FC236}">
                <a16:creationId xmlns:a16="http://schemas.microsoft.com/office/drawing/2014/main" id="{A1413E7A-2811-49A6-8877-64F399F48FFC}"/>
              </a:ext>
            </a:extLst>
          </p:cNvPr>
          <p:cNvSpPr>
            <a:spLocks noChangeShapeType="1"/>
          </p:cNvSpPr>
          <p:nvPr/>
        </p:nvSpPr>
        <p:spPr bwMode="auto">
          <a:xfrm rot="-60000">
            <a:off x="6881813" y="2555875"/>
            <a:ext cx="381000" cy="15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Oval 15">
            <a:extLst>
              <a:ext uri="{FF2B5EF4-FFF2-40B4-BE49-F238E27FC236}">
                <a16:creationId xmlns:a16="http://schemas.microsoft.com/office/drawing/2014/main" id="{6F7CEBA1-4AA3-4B10-8ABC-E8A046AD7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2112963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9" name="Line 10">
            <a:extLst>
              <a:ext uri="{FF2B5EF4-FFF2-40B4-BE49-F238E27FC236}">
                <a16:creationId xmlns:a16="http://schemas.microsoft.com/office/drawing/2014/main" id="{72CFF2C9-EF31-4166-A772-591E88454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9763" y="1900238"/>
            <a:ext cx="0" cy="115093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14">
            <a:extLst>
              <a:ext uri="{FF2B5EF4-FFF2-40B4-BE49-F238E27FC236}">
                <a16:creationId xmlns:a16="http://schemas.microsoft.com/office/drawing/2014/main" id="{CFA56431-718B-488E-9FD2-8EDF5B9BB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549525"/>
            <a:ext cx="381000" cy="15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15">
            <a:extLst>
              <a:ext uri="{FF2B5EF4-FFF2-40B4-BE49-F238E27FC236}">
                <a16:creationId xmlns:a16="http://schemas.microsoft.com/office/drawing/2014/main" id="{D292A8BC-8A5F-4726-BF7B-92B469E8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38" y="212725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1CE3C303-3D75-4209-85C6-9E9B645A0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2808288"/>
            <a:ext cx="2627312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AC7FC3-F6C3-4B95-9E0E-3DD5210C6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3694113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359BB29-994E-422A-80A8-DEC3B9F68C6D}"/>
              </a:ext>
            </a:extLst>
          </p:cNvPr>
          <p:cNvCxnSpPr/>
          <p:nvPr/>
        </p:nvCxnSpPr>
        <p:spPr>
          <a:xfrm>
            <a:off x="500063" y="1416050"/>
            <a:ext cx="431800" cy="0"/>
          </a:xfrm>
          <a:prstGeom prst="straightConnector1">
            <a:avLst/>
          </a:prstGeom>
          <a:ln w="571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9B88377-E2A7-483C-BB56-FDE5C77B681A}"/>
              </a:ext>
            </a:extLst>
          </p:cNvPr>
          <p:cNvCxnSpPr/>
          <p:nvPr/>
        </p:nvCxnSpPr>
        <p:spPr>
          <a:xfrm>
            <a:off x="500063" y="1857375"/>
            <a:ext cx="4318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DCD04DC-558D-4DFB-8E8A-70A570D5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143000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CD5152-8203-463E-B25A-2B264F3E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571625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5E00822-7ADB-4B30-8B76-EB0C1FA9E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286375"/>
            <a:ext cx="2928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通过晶片后，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4EE222-C65E-4833-BB9B-C5D0714E6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967163"/>
            <a:ext cx="164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厚度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" name="Picture 1" descr="J:\修改动态娃娃.gif">
            <a:extLst>
              <a:ext uri="{FF2B5EF4-FFF2-40B4-BE49-F238E27FC236}">
                <a16:creationId xmlns:a16="http://schemas.microsoft.com/office/drawing/2014/main" id="{894E79F0-E990-44C0-9281-71BB28DE57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5716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F72BF7B-3F82-4979-BEDA-7764753E6C96}"/>
              </a:ext>
            </a:extLst>
          </p:cNvPr>
          <p:cNvSpPr txBox="1"/>
          <p:nvPr/>
        </p:nvSpPr>
        <p:spPr>
          <a:xfrm>
            <a:off x="4932040" y="2852936"/>
            <a:ext cx="42577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5" name="弧形 84">
            <a:extLst>
              <a:ext uri="{FF2B5EF4-FFF2-40B4-BE49-F238E27FC236}">
                <a16:creationId xmlns:a16="http://schemas.microsoft.com/office/drawing/2014/main" id="{37605F8E-42DE-4A82-AC71-B1BE68866C9E}"/>
              </a:ext>
            </a:extLst>
          </p:cNvPr>
          <p:cNvSpPr/>
          <p:nvPr/>
        </p:nvSpPr>
        <p:spPr>
          <a:xfrm rot="19539901">
            <a:off x="3074988" y="3511550"/>
            <a:ext cx="360362" cy="2159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86" name="Object 4">
            <a:extLst>
              <a:ext uri="{FF2B5EF4-FFF2-40B4-BE49-F238E27FC236}">
                <a16:creationId xmlns:a16="http://schemas.microsoft.com/office/drawing/2014/main" id="{722C3289-D9D1-4876-A81F-43C510AB4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3187700"/>
          <a:ext cx="296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6" imgW="152334" imgH="139639" progId="Equation.DSMT4">
                  <p:embed/>
                </p:oleObj>
              </mc:Choice>
              <mc:Fallback>
                <p:oleObj name="Equation" r:id="rId6" imgW="152334" imgH="13963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187700"/>
                        <a:ext cx="296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CDF151-EA34-45EC-A3A3-12A4E1CB83CF}"/>
              </a:ext>
            </a:extLst>
          </p:cNvPr>
          <p:cNvCxnSpPr/>
          <p:nvPr/>
        </p:nvCxnSpPr>
        <p:spPr>
          <a:xfrm rot="600000" flipH="1" flipV="1">
            <a:off x="2651125" y="2486025"/>
            <a:ext cx="215900" cy="325438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28">
            <a:extLst>
              <a:ext uri="{FF2B5EF4-FFF2-40B4-BE49-F238E27FC236}">
                <a16:creationId xmlns:a16="http://schemas.microsoft.com/office/drawing/2014/main" id="{BA92EEC6-51AE-49EF-A23E-F185966C17F2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2762250"/>
            <a:ext cx="112713" cy="211138"/>
            <a:chOff x="2901629" y="2779385"/>
            <a:chExt cx="111414" cy="210191"/>
          </a:xfrm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5E5CAFC-0B25-49C6-8B0F-AAD8BA05DEBD}"/>
                </a:ext>
              </a:extLst>
            </p:cNvPr>
            <p:cNvCxnSpPr/>
            <p:nvPr/>
          </p:nvCxnSpPr>
          <p:spPr>
            <a:xfrm rot="16200000" flipH="1">
              <a:off x="2896441" y="2811250"/>
              <a:ext cx="135913" cy="7218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C8E813B5-BE9E-4A3A-B9FC-C8CAE56AE2A7}"/>
                </a:ext>
              </a:extLst>
            </p:cNvPr>
            <p:cNvCxnSpPr/>
            <p:nvPr/>
          </p:nvCxnSpPr>
          <p:spPr>
            <a:xfrm rot="4680000">
              <a:off x="2920987" y="2897520"/>
              <a:ext cx="72697" cy="11141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704F89B-23F6-4FB5-A0B8-937F38C201FE}"/>
              </a:ext>
            </a:extLst>
          </p:cNvPr>
          <p:cNvCxnSpPr/>
          <p:nvPr/>
        </p:nvCxnSpPr>
        <p:spPr>
          <a:xfrm rot="5400000">
            <a:off x="3060701" y="3609975"/>
            <a:ext cx="684212" cy="158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148A861-7027-42F0-BF07-5624773DB78E}"/>
              </a:ext>
            </a:extLst>
          </p:cNvPr>
          <p:cNvSpPr/>
          <p:nvPr/>
        </p:nvSpPr>
        <p:spPr>
          <a:xfrm>
            <a:off x="6677025" y="1050925"/>
            <a:ext cx="1987550" cy="52387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双折射效应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B20454F-8AD8-4DB3-9CDF-BB67F60F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945063"/>
            <a:ext cx="2303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光程差：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93928E3-CD19-4FC1-BA38-7EA112D5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30875"/>
            <a:ext cx="2303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位相差：</a:t>
            </a:r>
          </a:p>
        </p:txBody>
      </p:sp>
      <p:grpSp>
        <p:nvGrpSpPr>
          <p:cNvPr id="4" name="组合 71">
            <a:extLst>
              <a:ext uri="{FF2B5EF4-FFF2-40B4-BE49-F238E27FC236}">
                <a16:creationId xmlns:a16="http://schemas.microsoft.com/office/drawing/2014/main" id="{B279BE02-7A56-4D92-8E0F-3BA78D067277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2516188"/>
            <a:ext cx="431800" cy="323850"/>
            <a:chOff x="-1500230" y="4085590"/>
            <a:chExt cx="433144" cy="324000"/>
          </a:xfrm>
        </p:grpSpPr>
        <p:grpSp>
          <p:nvGrpSpPr>
            <p:cNvPr id="26692" name="组合 113">
              <a:extLst>
                <a:ext uri="{FF2B5EF4-FFF2-40B4-BE49-F238E27FC236}">
                  <a16:creationId xmlns:a16="http://schemas.microsoft.com/office/drawing/2014/main" id="{9C24395A-00FE-45AE-AF36-3472EEC08A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230" y="4085590"/>
              <a:ext cx="433144" cy="324000"/>
              <a:chOff x="-2103033" y="3758341"/>
              <a:chExt cx="433144" cy="324000"/>
            </a:xfrm>
          </p:grpSpPr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0E2E0E25-880D-4C1E-9375-67D85E6A01CB}"/>
                  </a:ext>
                </a:extLst>
              </p:cNvPr>
              <p:cNvCxnSpPr/>
              <p:nvPr/>
            </p:nvCxnSpPr>
            <p:spPr>
              <a:xfrm rot="3900000" flipH="1" flipV="1">
                <a:off x="-1886269" y="3848489"/>
                <a:ext cx="144529" cy="288231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8B4540B3-C621-4FEF-A1E2-2902F7CC4674}"/>
                  </a:ext>
                </a:extLst>
              </p:cNvPr>
              <p:cNvCxnSpPr/>
              <p:nvPr/>
            </p:nvCxnSpPr>
            <p:spPr>
              <a:xfrm rot="600000" flipH="1" flipV="1">
                <a:off x="-2103033" y="3758341"/>
                <a:ext cx="216572" cy="324000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411B865-E537-4200-9256-085CE299210B}"/>
                </a:ext>
              </a:extLst>
            </p:cNvPr>
            <p:cNvCxnSpPr/>
            <p:nvPr/>
          </p:nvCxnSpPr>
          <p:spPr>
            <a:xfrm rot="5040000" flipH="1" flipV="1">
              <a:off x="-1344872" y="4237169"/>
              <a:ext cx="71470" cy="73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DC8B4C3-0AE5-446D-B352-3901A6AA8272}"/>
                </a:ext>
              </a:extLst>
            </p:cNvPr>
            <p:cNvCxnSpPr/>
            <p:nvPr/>
          </p:nvCxnSpPr>
          <p:spPr>
            <a:xfrm rot="780000" flipH="1" flipV="1">
              <a:off x="-1280473" y="4234884"/>
              <a:ext cx="71660" cy="73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75">
            <a:extLst>
              <a:ext uri="{FF2B5EF4-FFF2-40B4-BE49-F238E27FC236}">
                <a16:creationId xmlns:a16="http://schemas.microsoft.com/office/drawing/2014/main" id="{DB14C025-C496-419B-A2C9-455B84ED1AB9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5572125"/>
            <a:ext cx="3214688" cy="928688"/>
            <a:chOff x="4929190" y="5715016"/>
            <a:chExt cx="3214710" cy="928694"/>
          </a:xfrm>
        </p:grpSpPr>
        <p:graphicFrame>
          <p:nvGraphicFramePr>
            <p:cNvPr id="26690" name="Object 46">
              <a:extLst>
                <a:ext uri="{FF2B5EF4-FFF2-40B4-BE49-F238E27FC236}">
                  <a16:creationId xmlns:a16="http://schemas.microsoft.com/office/drawing/2014/main" id="{4A88C049-A8F6-4CA7-9176-1E8BC0FA07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6191" y="5744231"/>
            <a:ext cx="3054349" cy="828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9" name="Equation" r:id="rId8" imgW="2616200" imgH="673100" progId="Equation.DSMT4">
                    <p:embed/>
                  </p:oleObj>
                </mc:Choice>
                <mc:Fallback>
                  <p:oleObj name="Equation" r:id="rId8" imgW="2616200" imgH="6731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191" y="5744231"/>
                          <a:ext cx="3054349" cy="8280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圆角矩形 72">
              <a:extLst>
                <a:ext uri="{FF2B5EF4-FFF2-40B4-BE49-F238E27FC236}">
                  <a16:creationId xmlns:a16="http://schemas.microsoft.com/office/drawing/2014/main" id="{C22F2D0D-1B31-4999-8195-E92995663FF3}"/>
                </a:ext>
              </a:extLst>
            </p:cNvPr>
            <p:cNvSpPr/>
            <p:nvPr/>
          </p:nvSpPr>
          <p:spPr>
            <a:xfrm>
              <a:off x="4929190" y="5715016"/>
              <a:ext cx="3214710" cy="92869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689" name="TextBox 71">
            <a:extLst>
              <a:ext uri="{FF2B5EF4-FFF2-40B4-BE49-F238E27FC236}">
                <a16:creationId xmlns:a16="http://schemas.microsoft.com/office/drawing/2014/main" id="{8D159859-31B2-401D-8053-2C12DD55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82 -0.03145 " pathEditMode="relative" ptsTypes="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82 -0.03145 " pathEditMode="relative" ptsTypes="AA">
                                      <p:cBhvr>
                                        <p:cTn id="7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4.66235E-6 L 0.13542 -0.06291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43" grpId="0"/>
      <p:bldP spid="99" grpId="0"/>
      <p:bldP spid="108" grpId="0" animBg="1"/>
      <p:bldP spid="111" grpId="0" animBg="1"/>
      <p:bldP spid="112" grpId="0"/>
      <p:bldP spid="118" grpId="0"/>
      <p:bldP spid="119" grpId="0"/>
      <p:bldP spid="120" grpId="0"/>
      <p:bldP spid="79" grpId="0"/>
      <p:bldP spid="131" grpId="0" animBg="1"/>
      <p:bldP spid="133" grpId="0"/>
      <p:bldP spid="1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>
            <a:extLst>
              <a:ext uri="{FF2B5EF4-FFF2-40B4-BE49-F238E27FC236}">
                <a16:creationId xmlns:a16="http://schemas.microsoft.com/office/drawing/2014/main" id="{E500E4DC-F503-4464-B7B3-2C2173B4C54D}"/>
              </a:ext>
            </a:extLst>
          </p:cNvPr>
          <p:cNvSpPr/>
          <p:nvPr/>
        </p:nvSpPr>
        <p:spPr>
          <a:xfrm>
            <a:off x="6443663" y="1052513"/>
            <a:ext cx="2376487" cy="32400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AE0505D5-82E3-483C-B761-FB97B3C05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1125538"/>
          <a:ext cx="3111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4" imgW="266353" imgH="266353" progId="Equation.DSMT4">
                  <p:embed/>
                </p:oleObj>
              </mc:Choice>
              <mc:Fallback>
                <p:oleObj name="Equation" r:id="rId4" imgW="266353" imgH="26635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125538"/>
                        <a:ext cx="3111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7F37CB12-B3C2-45C9-BD0D-344E88335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3363" y="1141413"/>
          <a:ext cx="2746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6" imgW="266353" imgH="266353" progId="Equation.DSMT4">
                  <p:embed/>
                </p:oleObj>
              </mc:Choice>
              <mc:Fallback>
                <p:oleObj name="Equation" r:id="rId6" imgW="266353" imgH="26635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3363" y="1141413"/>
                        <a:ext cx="27463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881B57F1-C97C-4BA6-AC97-CBDC123C9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14843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8" imgW="266584" imgH="279279" progId="Equation.DSMT4">
                  <p:embed/>
                </p:oleObj>
              </mc:Choice>
              <mc:Fallback>
                <p:oleObj name="Equation" r:id="rId8" imgW="266584" imgH="27927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4843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DD4FC0D-C844-4B5E-B56C-F85E901E586F}"/>
              </a:ext>
            </a:extLst>
          </p:cNvPr>
          <p:cNvCxnSpPr/>
          <p:nvPr/>
        </p:nvCxnSpPr>
        <p:spPr>
          <a:xfrm rot="5400000">
            <a:off x="6299994" y="2766219"/>
            <a:ext cx="2736850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04BEE50-A6CE-4010-A5EA-D84E1424BF7E}"/>
              </a:ext>
            </a:extLst>
          </p:cNvPr>
          <p:cNvCxnSpPr/>
          <p:nvPr/>
        </p:nvCxnSpPr>
        <p:spPr>
          <a:xfrm>
            <a:off x="6732588" y="1700213"/>
            <a:ext cx="1223962" cy="25654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弧形 97">
            <a:extLst>
              <a:ext uri="{FF2B5EF4-FFF2-40B4-BE49-F238E27FC236}">
                <a16:creationId xmlns:a16="http://schemas.microsoft.com/office/drawing/2014/main" id="{072F9B4C-9FAB-492C-BA2C-730D49DF724C}"/>
              </a:ext>
            </a:extLst>
          </p:cNvPr>
          <p:cNvSpPr/>
          <p:nvPr/>
        </p:nvSpPr>
        <p:spPr>
          <a:xfrm rot="18934911">
            <a:off x="7277100" y="3089275"/>
            <a:ext cx="457200" cy="22542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F6FD5EF9-D5D8-4E34-8910-F07F44B72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2565400"/>
          <a:ext cx="3587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10" imgW="152334" imgH="139639" progId="Equation.DSMT4">
                  <p:embed/>
                </p:oleObj>
              </mc:Choice>
              <mc:Fallback>
                <p:oleObj name="Equation" r:id="rId10" imgW="152334" imgH="139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565400"/>
                        <a:ext cx="3587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3E311DC-7280-46E2-B1F4-94856FEE9FEA}"/>
              </a:ext>
            </a:extLst>
          </p:cNvPr>
          <p:cNvCxnSpPr/>
          <p:nvPr/>
        </p:nvCxnSpPr>
        <p:spPr>
          <a:xfrm flipV="1">
            <a:off x="7667625" y="2133600"/>
            <a:ext cx="0" cy="15113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800" name="Object 6">
            <a:extLst>
              <a:ext uri="{FF2B5EF4-FFF2-40B4-BE49-F238E27FC236}">
                <a16:creationId xmlns:a16="http://schemas.microsoft.com/office/drawing/2014/main" id="{6D578A4F-82A4-4B86-9769-E6DDEC99D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1844675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Equation" r:id="rId12" imgW="330057" imgH="380835" progId="Equation.DSMT4">
                  <p:embed/>
                </p:oleObj>
              </mc:Choice>
              <mc:Fallback>
                <p:oleObj name="Equation" r:id="rId12" imgW="330057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844675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31F1CC3-0431-4E7C-9AE1-50BAEB41459E}"/>
              </a:ext>
            </a:extLst>
          </p:cNvPr>
          <p:cNvCxnSpPr/>
          <p:nvPr/>
        </p:nvCxnSpPr>
        <p:spPr>
          <a:xfrm rot="60000" flipH="1" flipV="1">
            <a:off x="7092950" y="2492375"/>
            <a:ext cx="574675" cy="1152525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4E45FCA-1DFE-47B7-AFCA-FB6437CB7240}"/>
              </a:ext>
            </a:extLst>
          </p:cNvPr>
          <p:cNvCxnSpPr/>
          <p:nvPr/>
        </p:nvCxnSpPr>
        <p:spPr>
          <a:xfrm flipV="1">
            <a:off x="7667625" y="3284538"/>
            <a:ext cx="576263" cy="360362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DC3EDA8-E1E6-452F-9DE8-0565A214EF10}"/>
              </a:ext>
            </a:extLst>
          </p:cNvPr>
          <p:cNvCxnSpPr/>
          <p:nvPr/>
        </p:nvCxnSpPr>
        <p:spPr>
          <a:xfrm rot="300000" flipH="1">
            <a:off x="7150100" y="2166938"/>
            <a:ext cx="511175" cy="3492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AE40764A-B093-4808-8A84-05C26908CD03}"/>
              </a:ext>
            </a:extLst>
          </p:cNvPr>
          <p:cNvCxnSpPr/>
          <p:nvPr/>
        </p:nvCxnSpPr>
        <p:spPr>
          <a:xfrm>
            <a:off x="7691438" y="2205038"/>
            <a:ext cx="552450" cy="10795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806" name="Object 7">
            <a:extLst>
              <a:ext uri="{FF2B5EF4-FFF2-40B4-BE49-F238E27FC236}">
                <a16:creationId xmlns:a16="http://schemas.microsoft.com/office/drawing/2014/main" id="{0E3D70AE-9C92-473C-B87A-A36793EAB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2565400"/>
          <a:ext cx="4429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Equation" r:id="rId14" imgW="444307" imgH="380835" progId="Equation.DSMT4">
                  <p:embed/>
                </p:oleObj>
              </mc:Choice>
              <mc:Fallback>
                <p:oleObj name="Equation" r:id="rId14" imgW="444307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565400"/>
                        <a:ext cx="4429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9389B023-0E40-474C-B414-49990726A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3357563"/>
          <a:ext cx="455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Equation" r:id="rId16" imgW="457200" imgH="381000" progId="Equation.DSMT4">
                  <p:embed/>
                </p:oleObj>
              </mc:Choice>
              <mc:Fallback>
                <p:oleObj name="Equation" r:id="rId16" imgW="457200" imgH="38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357563"/>
                        <a:ext cx="4556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0143A5A-CD87-41C7-B00A-FE1C9A17E868}"/>
              </a:ext>
            </a:extLst>
          </p:cNvPr>
          <p:cNvCxnSpPr/>
          <p:nvPr/>
        </p:nvCxnSpPr>
        <p:spPr>
          <a:xfrm>
            <a:off x="7150100" y="2509838"/>
            <a:ext cx="5048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7EFE74-0900-48DC-A68D-083D07573A69}"/>
              </a:ext>
            </a:extLst>
          </p:cNvPr>
          <p:cNvCxnSpPr/>
          <p:nvPr/>
        </p:nvCxnSpPr>
        <p:spPr>
          <a:xfrm>
            <a:off x="7681913" y="3284538"/>
            <a:ext cx="5048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367F8ED-400E-4427-8DCB-90926F54D582}"/>
              </a:ext>
            </a:extLst>
          </p:cNvPr>
          <p:cNvCxnSpPr/>
          <p:nvPr/>
        </p:nvCxnSpPr>
        <p:spPr>
          <a:xfrm flipV="1">
            <a:off x="7667625" y="2492375"/>
            <a:ext cx="0" cy="1152525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CB8D027-2187-44BB-9B0B-CF9AE11784DC}"/>
              </a:ext>
            </a:extLst>
          </p:cNvPr>
          <p:cNvCxnSpPr/>
          <p:nvPr/>
        </p:nvCxnSpPr>
        <p:spPr>
          <a:xfrm flipV="1">
            <a:off x="7667625" y="3284538"/>
            <a:ext cx="0" cy="360362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821" name="Object 29">
            <a:extLst>
              <a:ext uri="{FF2B5EF4-FFF2-40B4-BE49-F238E27FC236}">
                <a16:creationId xmlns:a16="http://schemas.microsoft.com/office/drawing/2014/main" id="{0CB5265A-5C52-4CAE-A159-F0C255F28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5429250"/>
          <a:ext cx="19605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Equation" r:id="rId18" imgW="1752600" imgH="673100" progId="Equation.DSMT4">
                  <p:embed/>
                </p:oleObj>
              </mc:Choice>
              <mc:Fallback>
                <p:oleObj name="Equation" r:id="rId18" imgW="1752600" imgH="673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5429250"/>
                        <a:ext cx="196056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9">
            <a:extLst>
              <a:ext uri="{FF2B5EF4-FFF2-40B4-BE49-F238E27FC236}">
                <a16:creationId xmlns:a16="http://schemas.microsoft.com/office/drawing/2014/main" id="{F613F5A8-4534-4544-B5B3-9500850AEC1E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292600"/>
            <a:ext cx="3948112" cy="530225"/>
            <a:chOff x="4838942" y="4286256"/>
            <a:chExt cx="3947900" cy="529729"/>
          </a:xfrm>
        </p:grpSpPr>
        <p:graphicFrame>
          <p:nvGraphicFramePr>
            <p:cNvPr id="27729" name="Object 9">
              <a:extLst>
                <a:ext uri="{FF2B5EF4-FFF2-40B4-BE49-F238E27FC236}">
                  <a16:creationId xmlns:a16="http://schemas.microsoft.com/office/drawing/2014/main" id="{7637DA78-ACFC-422E-9510-16D596F982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59022" y="4286256"/>
            <a:ext cx="792088" cy="529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0" name="Equation" r:id="rId20" imgW="571252" imgH="380835" progId="Equation.DSMT4">
                    <p:embed/>
                  </p:oleObj>
                </mc:Choice>
                <mc:Fallback>
                  <p:oleObj name="Equation" r:id="rId20" imgW="571252" imgH="38083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9022" y="4286256"/>
                          <a:ext cx="792088" cy="529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30" name="Object 10">
              <a:extLst>
                <a:ext uri="{FF2B5EF4-FFF2-40B4-BE49-F238E27FC236}">
                  <a16:creationId xmlns:a16="http://schemas.microsoft.com/office/drawing/2014/main" id="{83B4DC95-F523-401A-8512-DD12B3D125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8942" y="4286256"/>
            <a:ext cx="648072" cy="527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1" name="Equation" r:id="rId22" imgW="469696" imgH="380835" progId="Equation.DSMT4">
                    <p:embed/>
                  </p:oleObj>
                </mc:Choice>
                <mc:Fallback>
                  <p:oleObj name="Equation" r:id="rId22" imgW="469696" imgH="38083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942" y="4286256"/>
                          <a:ext cx="648072" cy="527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31" name="TextBox 130">
              <a:extLst>
                <a:ext uri="{FF2B5EF4-FFF2-40B4-BE49-F238E27FC236}">
                  <a16:creationId xmlns:a16="http://schemas.microsoft.com/office/drawing/2014/main" id="{7A5B49CE-C870-4BFE-ABB5-5F6E40366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0578" y="4286256"/>
              <a:ext cx="23762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在同一直线上</a:t>
              </a:r>
            </a:p>
          </p:txBody>
        </p:sp>
      </p:grpSp>
      <p:graphicFrame>
        <p:nvGraphicFramePr>
          <p:cNvPr id="33814" name="Object 22">
            <a:extLst>
              <a:ext uri="{FF2B5EF4-FFF2-40B4-BE49-F238E27FC236}">
                <a16:creationId xmlns:a16="http://schemas.microsoft.com/office/drawing/2014/main" id="{A9503378-0391-4F56-ADD8-8E3B0FB06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288" y="5330825"/>
          <a:ext cx="1898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Equation" r:id="rId24" imgW="2082800" imgH="927100" progId="Equation.DSMT4">
                  <p:embed/>
                </p:oleObj>
              </mc:Choice>
              <mc:Fallback>
                <p:oleObj name="Equation" r:id="rId24" imgW="2082800" imgH="927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5330825"/>
                        <a:ext cx="18986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AutoShape 28">
            <a:extLst>
              <a:ext uri="{FF2B5EF4-FFF2-40B4-BE49-F238E27FC236}">
                <a16:creationId xmlns:a16="http://schemas.microsoft.com/office/drawing/2014/main" id="{D5D5FC96-B8C0-496C-A76C-00442FD11EB1}"/>
              </a:ext>
            </a:extLst>
          </p:cNvPr>
          <p:cNvSpPr>
            <a:spLocks/>
          </p:cNvSpPr>
          <p:nvPr/>
        </p:nvSpPr>
        <p:spPr bwMode="auto">
          <a:xfrm>
            <a:off x="4170363" y="5402263"/>
            <a:ext cx="155575" cy="738187"/>
          </a:xfrm>
          <a:prstGeom prst="leftBrace">
            <a:avLst>
              <a:gd name="adj1" fmla="val 3954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4" name="Text Box 42">
            <a:extLst>
              <a:ext uri="{FF2B5EF4-FFF2-40B4-BE49-F238E27FC236}">
                <a16:creationId xmlns:a16="http://schemas.microsoft.com/office/drawing/2014/main" id="{854BF06E-565D-4280-B8AE-DECAB883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5545138"/>
            <a:ext cx="596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35" name="右箭头 134">
            <a:extLst>
              <a:ext uri="{FF2B5EF4-FFF2-40B4-BE49-F238E27FC236}">
                <a16:creationId xmlns:a16="http://schemas.microsoft.com/office/drawing/2014/main" id="{DC397D8B-E23A-4B0C-97AC-DB39AF24B1F6}"/>
              </a:ext>
            </a:extLst>
          </p:cNvPr>
          <p:cNvSpPr/>
          <p:nvPr/>
        </p:nvSpPr>
        <p:spPr>
          <a:xfrm>
            <a:off x="6369050" y="5534025"/>
            <a:ext cx="650875" cy="431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137">
            <a:extLst>
              <a:ext uri="{FF2B5EF4-FFF2-40B4-BE49-F238E27FC236}">
                <a16:creationId xmlns:a16="http://schemas.microsoft.com/office/drawing/2014/main" id="{D97B9B5F-C782-4C6F-80FE-D39C66A7FD4C}"/>
              </a:ext>
            </a:extLst>
          </p:cNvPr>
          <p:cNvGrpSpPr>
            <a:grpSpLocks/>
          </p:cNvGrpSpPr>
          <p:nvPr/>
        </p:nvGrpSpPr>
        <p:grpSpPr bwMode="auto">
          <a:xfrm>
            <a:off x="7178675" y="5286375"/>
            <a:ext cx="1727200" cy="914400"/>
            <a:chOff x="7177936" y="5414160"/>
            <a:chExt cx="1728192" cy="914400"/>
          </a:xfrm>
        </p:grpSpPr>
        <p:graphicFrame>
          <p:nvGraphicFramePr>
            <p:cNvPr id="27727" name="Object 13">
              <a:extLst>
                <a:ext uri="{FF2B5EF4-FFF2-40B4-BE49-F238E27FC236}">
                  <a16:creationId xmlns:a16="http://schemas.microsoft.com/office/drawing/2014/main" id="{1F7EA109-01A7-4D99-82BD-913B35C980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36296" y="5445224"/>
            <a:ext cx="1584176" cy="849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3" name="Equation" r:id="rId26" imgW="1320227" imgH="672808" progId="Equation.DSMT4">
                    <p:embed/>
                  </p:oleObj>
                </mc:Choice>
                <mc:Fallback>
                  <p:oleObj name="Equation" r:id="rId26" imgW="1320227" imgH="672808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296" y="5445224"/>
                          <a:ext cx="1584176" cy="849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CC45949E-DB3A-43CC-B47E-D6D9CFAEB8AF}"/>
                </a:ext>
              </a:extLst>
            </p:cNvPr>
            <p:cNvSpPr/>
            <p:nvPr/>
          </p:nvSpPr>
          <p:spPr>
            <a:xfrm>
              <a:off x="7177936" y="5414160"/>
              <a:ext cx="1728192" cy="9144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CEBFD71D-8F11-4686-9CBF-1FD20E33D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3575" y="3213100"/>
          <a:ext cx="468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4" name="Equation" r:id="rId28" imgW="469696" imgH="380835" progId="Equation.DSMT4">
                  <p:embed/>
                </p:oleObj>
              </mc:Choice>
              <mc:Fallback>
                <p:oleObj name="Equation" r:id="rId28" imgW="469696" imgH="38083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3213100"/>
                        <a:ext cx="468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2348E417-689F-405C-B96A-5DF3EE6A8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2349500"/>
          <a:ext cx="468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5" name="Equation" r:id="rId30" imgW="469696" imgH="380835" progId="Equation.DSMT4">
                  <p:embed/>
                </p:oleObj>
              </mc:Choice>
              <mc:Fallback>
                <p:oleObj name="Equation" r:id="rId30" imgW="469696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349500"/>
                        <a:ext cx="468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圆角矩形 88">
            <a:extLst>
              <a:ext uri="{FF2B5EF4-FFF2-40B4-BE49-F238E27FC236}">
                <a16:creationId xmlns:a16="http://schemas.microsoft.com/office/drawing/2014/main" id="{34ADDF0D-6CF4-4CC3-A5DF-CB8C05D93F07}"/>
              </a:ext>
            </a:extLst>
          </p:cNvPr>
          <p:cNvSpPr/>
          <p:nvPr/>
        </p:nvSpPr>
        <p:spPr>
          <a:xfrm>
            <a:off x="677868" y="1714488"/>
            <a:ext cx="4608512" cy="30243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2A48CA1F-D79A-4950-BB4B-2D28AEE7E9C2}"/>
              </a:ext>
            </a:extLst>
          </p:cNvPr>
          <p:cNvSpPr/>
          <p:nvPr/>
        </p:nvSpPr>
        <p:spPr>
          <a:xfrm>
            <a:off x="3779912" y="1656698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434600" lon="3504072" rev="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BE380F0-8AF3-4E92-ACDE-D387BAC5D751}"/>
              </a:ext>
            </a:extLst>
          </p:cNvPr>
          <p:cNvCxnSpPr/>
          <p:nvPr/>
        </p:nvCxnSpPr>
        <p:spPr>
          <a:xfrm flipV="1">
            <a:off x="2928938" y="2325688"/>
            <a:ext cx="1584325" cy="50482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49802527-2F51-4641-B180-77DFD6A6810F}"/>
              </a:ext>
            </a:extLst>
          </p:cNvPr>
          <p:cNvSpPr/>
          <p:nvPr/>
        </p:nvSpPr>
        <p:spPr>
          <a:xfrm>
            <a:off x="1728128" y="1915122"/>
            <a:ext cx="2160240" cy="1728192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LeftDown">
              <a:rot lat="2081748" lon="3430883" rev="0"/>
            </a:camera>
            <a:lightRig rig="threePt" dir="t">
              <a:rot lat="0" lon="0" rev="0"/>
            </a:lightRig>
          </a:scene3d>
          <a:sp3d extrusionH="2286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EF09DE1-8D92-4462-A7F1-51475D7EFC9A}"/>
              </a:ext>
            </a:extLst>
          </p:cNvPr>
          <p:cNvCxnSpPr/>
          <p:nvPr/>
        </p:nvCxnSpPr>
        <p:spPr>
          <a:xfrm rot="-1140000">
            <a:off x="1497013" y="3046413"/>
            <a:ext cx="1403350" cy="2857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CFAC0F-ECC0-49BD-9639-362E742A921B}"/>
              </a:ext>
            </a:extLst>
          </p:cNvPr>
          <p:cNvCxnSpPr/>
          <p:nvPr/>
        </p:nvCxnSpPr>
        <p:spPr>
          <a:xfrm rot="5400000">
            <a:off x="1762919" y="3064669"/>
            <a:ext cx="720725" cy="15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47A92C3-4D1C-46C6-826C-52A432F3AF43}"/>
              </a:ext>
            </a:extLst>
          </p:cNvPr>
          <p:cNvCxnSpPr/>
          <p:nvPr/>
        </p:nvCxnSpPr>
        <p:spPr>
          <a:xfrm rot="5400000">
            <a:off x="1978819" y="2988469"/>
            <a:ext cx="720725" cy="15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5CD4BE4-141B-4015-BB4F-A455CE117D6B}"/>
              </a:ext>
            </a:extLst>
          </p:cNvPr>
          <p:cNvCxnSpPr/>
          <p:nvPr/>
        </p:nvCxnSpPr>
        <p:spPr>
          <a:xfrm rot="-120000">
            <a:off x="2268538" y="1527175"/>
            <a:ext cx="1116012" cy="248443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5CD1225-F9FA-4839-A408-DF51A0E9D0CF}"/>
              </a:ext>
            </a:extLst>
          </p:cNvPr>
          <p:cNvCxnSpPr/>
          <p:nvPr/>
        </p:nvCxnSpPr>
        <p:spPr>
          <a:xfrm rot="3900000" flipH="1" flipV="1">
            <a:off x="2882900" y="2603500"/>
            <a:ext cx="142875" cy="288925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AB348B2-8CD9-4EFE-82D0-3456A9E7873D}"/>
              </a:ext>
            </a:extLst>
          </p:cNvPr>
          <p:cNvCxnSpPr/>
          <p:nvPr/>
        </p:nvCxnSpPr>
        <p:spPr>
          <a:xfrm rot="5400000">
            <a:off x="3491706" y="2293144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00AB21F0-A95B-4998-89EE-B9B2B2ADCD7F}"/>
              </a:ext>
            </a:extLst>
          </p:cNvPr>
          <p:cNvSpPr/>
          <p:nvPr/>
        </p:nvSpPr>
        <p:spPr>
          <a:xfrm>
            <a:off x="838984" y="2516424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434600" lon="3504072" rev="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E8F521C-621A-43FC-A06D-98A0EA4B9580}"/>
              </a:ext>
            </a:extLst>
          </p:cNvPr>
          <p:cNvCxnSpPr/>
          <p:nvPr/>
        </p:nvCxnSpPr>
        <p:spPr>
          <a:xfrm rot="5400000">
            <a:off x="551656" y="3163094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C81A567-AAFA-4049-B885-FA455075F72A}"/>
              </a:ext>
            </a:extLst>
          </p:cNvPr>
          <p:cNvCxnSpPr/>
          <p:nvPr/>
        </p:nvCxnSpPr>
        <p:spPr>
          <a:xfrm rot="-1140000">
            <a:off x="447675" y="3427413"/>
            <a:ext cx="1116013" cy="2857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2BCA4AC-29DD-419D-AC04-BA7BE394FE57}"/>
              </a:ext>
            </a:extLst>
          </p:cNvPr>
          <p:cNvCxnSpPr/>
          <p:nvPr/>
        </p:nvCxnSpPr>
        <p:spPr>
          <a:xfrm flipV="1">
            <a:off x="2871788" y="2209800"/>
            <a:ext cx="0" cy="6477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346A684-CE11-4770-8FEE-7C82DD9D3282}"/>
              </a:ext>
            </a:extLst>
          </p:cNvPr>
          <p:cNvSpPr txBox="1"/>
          <p:nvPr/>
        </p:nvSpPr>
        <p:spPr>
          <a:xfrm>
            <a:off x="1907704" y="3985900"/>
            <a:ext cx="44971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C57FDD0-4FA2-4001-87C5-277609245D41}"/>
              </a:ext>
            </a:extLst>
          </p:cNvPr>
          <p:cNvSpPr txBox="1"/>
          <p:nvPr/>
        </p:nvSpPr>
        <p:spPr>
          <a:xfrm>
            <a:off x="2918096" y="1142984"/>
            <a:ext cx="1153838" cy="83099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双折射晶体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699" name="TextBox 118">
            <a:extLst>
              <a:ext uri="{FF2B5EF4-FFF2-40B4-BE49-F238E27FC236}">
                <a16:creationId xmlns:a16="http://schemas.microsoft.com/office/drawing/2014/main" id="{3B4A9A40-560A-4A60-8635-3D0336428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3673475"/>
            <a:ext cx="128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光轴</a:t>
            </a: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7A7DE411-8D40-4042-B0DD-02F9F4C41DE2}"/>
              </a:ext>
            </a:extLst>
          </p:cNvPr>
          <p:cNvCxnSpPr/>
          <p:nvPr/>
        </p:nvCxnSpPr>
        <p:spPr>
          <a:xfrm rot="-180000">
            <a:off x="2905125" y="2282825"/>
            <a:ext cx="144463" cy="3603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7A6A2C70-0C73-4784-8169-E43FF2EE9EAC}"/>
              </a:ext>
            </a:extLst>
          </p:cNvPr>
          <p:cNvCxnSpPr/>
          <p:nvPr/>
        </p:nvCxnSpPr>
        <p:spPr>
          <a:xfrm rot="-1680000" flipH="1">
            <a:off x="2613025" y="2327275"/>
            <a:ext cx="288925" cy="1444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D2D0FA4-0A45-48C7-BB90-4D2DF6F0A276}"/>
              </a:ext>
            </a:extLst>
          </p:cNvPr>
          <p:cNvCxnSpPr/>
          <p:nvPr/>
        </p:nvCxnSpPr>
        <p:spPr>
          <a:xfrm>
            <a:off x="500063" y="1416050"/>
            <a:ext cx="431800" cy="0"/>
          </a:xfrm>
          <a:prstGeom prst="straightConnector1">
            <a:avLst/>
          </a:prstGeom>
          <a:ln w="571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CD51640-3762-48F1-9D47-BCD753608A69}"/>
              </a:ext>
            </a:extLst>
          </p:cNvPr>
          <p:cNvCxnSpPr/>
          <p:nvPr/>
        </p:nvCxnSpPr>
        <p:spPr>
          <a:xfrm>
            <a:off x="500063" y="1857375"/>
            <a:ext cx="4318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04" name="TextBox 141">
            <a:extLst>
              <a:ext uri="{FF2B5EF4-FFF2-40B4-BE49-F238E27FC236}">
                <a16:creationId xmlns:a16="http://schemas.microsoft.com/office/drawing/2014/main" id="{9CB2119C-EC74-45A3-8EF2-B0066918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143000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  <p:sp>
        <p:nvSpPr>
          <p:cNvPr id="27705" name="TextBox 142">
            <a:extLst>
              <a:ext uri="{FF2B5EF4-FFF2-40B4-BE49-F238E27FC236}">
                <a16:creationId xmlns:a16="http://schemas.microsoft.com/office/drawing/2014/main" id="{3A224ED3-5D82-4202-BF96-BF494A75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571625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  <p:sp>
        <p:nvSpPr>
          <p:cNvPr id="27706" name="TextBox 143">
            <a:extLst>
              <a:ext uri="{FF2B5EF4-FFF2-40B4-BE49-F238E27FC236}">
                <a16:creationId xmlns:a16="http://schemas.microsoft.com/office/drawing/2014/main" id="{07D4D3FA-A417-4BF6-B968-C52BCC2FC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967163"/>
            <a:ext cx="164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厚度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5" name="Picture 1" descr="J:\修改动态娃娃.gif">
            <a:extLst>
              <a:ext uri="{FF2B5EF4-FFF2-40B4-BE49-F238E27FC236}">
                <a16:creationId xmlns:a16="http://schemas.microsoft.com/office/drawing/2014/main" id="{AFFB4664-3813-4821-9C0C-D3C3D4FE31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63988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660596FD-95DF-406A-AB01-516BAC9099DB}"/>
              </a:ext>
            </a:extLst>
          </p:cNvPr>
          <p:cNvSpPr txBox="1"/>
          <p:nvPr/>
        </p:nvSpPr>
        <p:spPr>
          <a:xfrm>
            <a:off x="4932040" y="2857496"/>
            <a:ext cx="42577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7" name="弧形 146">
            <a:extLst>
              <a:ext uri="{FF2B5EF4-FFF2-40B4-BE49-F238E27FC236}">
                <a16:creationId xmlns:a16="http://schemas.microsoft.com/office/drawing/2014/main" id="{C376A822-ADCD-490A-9B09-CBCE1351F6D7}"/>
              </a:ext>
            </a:extLst>
          </p:cNvPr>
          <p:cNvSpPr/>
          <p:nvPr/>
        </p:nvSpPr>
        <p:spPr>
          <a:xfrm rot="19539901">
            <a:off x="3074988" y="3511550"/>
            <a:ext cx="360362" cy="2159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7712" name="Object 16">
            <a:extLst>
              <a:ext uri="{FF2B5EF4-FFF2-40B4-BE49-F238E27FC236}">
                <a16:creationId xmlns:a16="http://schemas.microsoft.com/office/drawing/2014/main" id="{F06FF6C7-0D67-4D55-8E04-321A62106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3187700"/>
          <a:ext cx="296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Equation" r:id="rId33" imgW="152334" imgH="139639" progId="Equation.DSMT4">
                  <p:embed/>
                </p:oleObj>
              </mc:Choice>
              <mc:Fallback>
                <p:oleObj name="Equation" r:id="rId33" imgW="152334" imgH="13963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187700"/>
                        <a:ext cx="296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9F08BF6A-AEE2-4128-8098-C47C814F9308}"/>
              </a:ext>
            </a:extLst>
          </p:cNvPr>
          <p:cNvCxnSpPr/>
          <p:nvPr/>
        </p:nvCxnSpPr>
        <p:spPr>
          <a:xfrm rot="600000" flipH="1" flipV="1">
            <a:off x="2651125" y="2486025"/>
            <a:ext cx="215900" cy="325438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14" name="组合 149">
            <a:extLst>
              <a:ext uri="{FF2B5EF4-FFF2-40B4-BE49-F238E27FC236}">
                <a16:creationId xmlns:a16="http://schemas.microsoft.com/office/drawing/2014/main" id="{9D1101F8-470B-4157-8A12-D2B4F115A16D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2762250"/>
            <a:ext cx="112713" cy="211138"/>
            <a:chOff x="2901629" y="2779385"/>
            <a:chExt cx="111414" cy="210191"/>
          </a:xfrm>
        </p:grpSpPr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2323F25F-757A-4A29-8812-9CED1FA09398}"/>
                </a:ext>
              </a:extLst>
            </p:cNvPr>
            <p:cNvCxnSpPr/>
            <p:nvPr/>
          </p:nvCxnSpPr>
          <p:spPr>
            <a:xfrm rot="16200000" flipH="1">
              <a:off x="2896441" y="2811250"/>
              <a:ext cx="135913" cy="7218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FAB9ED4C-D650-40E5-88A4-A964E6F4996A}"/>
                </a:ext>
              </a:extLst>
            </p:cNvPr>
            <p:cNvCxnSpPr/>
            <p:nvPr/>
          </p:nvCxnSpPr>
          <p:spPr>
            <a:xfrm rot="4680000">
              <a:off x="2920987" y="2897520"/>
              <a:ext cx="72697" cy="11141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CBC8C84E-2ED6-4B2A-89CC-877B7671AFB2}"/>
              </a:ext>
            </a:extLst>
          </p:cNvPr>
          <p:cNvCxnSpPr/>
          <p:nvPr/>
        </p:nvCxnSpPr>
        <p:spPr>
          <a:xfrm rot="5400000">
            <a:off x="3060701" y="3609975"/>
            <a:ext cx="684212" cy="158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53">
            <a:extLst>
              <a:ext uri="{FF2B5EF4-FFF2-40B4-BE49-F238E27FC236}">
                <a16:creationId xmlns:a16="http://schemas.microsoft.com/office/drawing/2014/main" id="{D15EA46A-B5CF-4C20-A003-C835B580898D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2516188"/>
            <a:ext cx="431800" cy="323850"/>
            <a:chOff x="-1500230" y="4085590"/>
            <a:chExt cx="433144" cy="324000"/>
          </a:xfrm>
        </p:grpSpPr>
        <p:grpSp>
          <p:nvGrpSpPr>
            <p:cNvPr id="27720" name="组合 113">
              <a:extLst>
                <a:ext uri="{FF2B5EF4-FFF2-40B4-BE49-F238E27FC236}">
                  <a16:creationId xmlns:a16="http://schemas.microsoft.com/office/drawing/2014/main" id="{B2607F3C-6E3E-4337-ACD0-6E8F424CB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230" y="4085590"/>
              <a:ext cx="433144" cy="324000"/>
              <a:chOff x="-2103033" y="3758341"/>
              <a:chExt cx="433144" cy="324000"/>
            </a:xfrm>
          </p:grpSpPr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EC9F15C3-B47B-4BE6-98C0-765C78ECFEAA}"/>
                  </a:ext>
                </a:extLst>
              </p:cNvPr>
              <p:cNvCxnSpPr/>
              <p:nvPr/>
            </p:nvCxnSpPr>
            <p:spPr>
              <a:xfrm rot="3900000" flipH="1" flipV="1">
                <a:off x="-1886269" y="3848489"/>
                <a:ext cx="144529" cy="288231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A939761D-9FED-42F1-83C9-B8DC25728F87}"/>
                  </a:ext>
                </a:extLst>
              </p:cNvPr>
              <p:cNvCxnSpPr/>
              <p:nvPr/>
            </p:nvCxnSpPr>
            <p:spPr>
              <a:xfrm rot="600000" flipH="1" flipV="1">
                <a:off x="-2103033" y="3758341"/>
                <a:ext cx="216572" cy="324000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3935E66E-2157-493E-9622-A27EA879A759}"/>
                </a:ext>
              </a:extLst>
            </p:cNvPr>
            <p:cNvCxnSpPr/>
            <p:nvPr/>
          </p:nvCxnSpPr>
          <p:spPr>
            <a:xfrm rot="5040000" flipH="1" flipV="1">
              <a:off x="-1331337" y="4237966"/>
              <a:ext cx="71470" cy="71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4FC85B2B-8382-4178-90EA-CE6F6A647D87}"/>
                </a:ext>
              </a:extLst>
            </p:cNvPr>
            <p:cNvCxnSpPr/>
            <p:nvPr/>
          </p:nvCxnSpPr>
          <p:spPr>
            <a:xfrm rot="780000" flipH="1" flipV="1">
              <a:off x="-1280473" y="4234884"/>
              <a:ext cx="71660" cy="73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535" name="Picture 31" descr="C:\Users\Administrator\AppData\Roaming\Tencent\Users\188541213\QQ\WinTemp\RichOle\M~QJ1TR5{[3S%[G2Q3H8IDG.jpg">
            <a:extLst>
              <a:ext uri="{FF2B5EF4-FFF2-40B4-BE49-F238E27FC236}">
                <a16:creationId xmlns:a16="http://schemas.microsoft.com/office/drawing/2014/main" id="{DEF1B125-E2B2-47D1-BF30-B09EADAED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785813"/>
            <a:ext cx="1012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1" descr="C:\Users\Administrator\AppData\Roaming\Tencent\Users\188541213\QQ\WinTemp\RichOle\DTLECXHWA`C0O$2H@M(GCE3.jpg">
            <a:extLst>
              <a:ext uri="{FF2B5EF4-FFF2-40B4-BE49-F238E27FC236}">
                <a16:creationId xmlns:a16="http://schemas.microsoft.com/office/drawing/2014/main" id="{DA2523CA-AC1C-472C-88AF-06E40A5E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507038"/>
            <a:ext cx="10779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19" name="TextBox 78">
            <a:extLst>
              <a:ext uri="{FF2B5EF4-FFF2-40B4-BE49-F238E27FC236}">
                <a16:creationId xmlns:a16="http://schemas.microsoft.com/office/drawing/2014/main" id="{FF6B9345-46A6-42ED-A71F-888DFD4D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956E-6 L 0.18125 -0.07331 " pathEditMode="relative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33" grpId="0" animBg="1" autoUpdateAnimBg="0"/>
      <p:bldP spid="134" grpId="0" autoUpdateAnimBg="0"/>
      <p:bldP spid="13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圆角矩形 83">
            <a:extLst>
              <a:ext uri="{FF2B5EF4-FFF2-40B4-BE49-F238E27FC236}">
                <a16:creationId xmlns:a16="http://schemas.microsoft.com/office/drawing/2014/main" id="{E3103DB0-F23C-497F-B476-AC3A23DA16F7}"/>
              </a:ext>
            </a:extLst>
          </p:cNvPr>
          <p:cNvSpPr/>
          <p:nvPr/>
        </p:nvSpPr>
        <p:spPr>
          <a:xfrm>
            <a:off x="6300788" y="836613"/>
            <a:ext cx="2663825" cy="31686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50EF725-68FC-4772-995F-D65EF7FFAEFE}"/>
              </a:ext>
            </a:extLst>
          </p:cNvPr>
          <p:cNvCxnSpPr/>
          <p:nvPr/>
        </p:nvCxnSpPr>
        <p:spPr>
          <a:xfrm>
            <a:off x="6372225" y="3213100"/>
            <a:ext cx="2592388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2">
            <a:extLst>
              <a:ext uri="{FF2B5EF4-FFF2-40B4-BE49-F238E27FC236}">
                <a16:creationId xmlns:a16="http://schemas.microsoft.com/office/drawing/2014/main" id="{FEBAFC6C-44E0-4887-8D01-1420F27ED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571500"/>
          <a:ext cx="11874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Equation" r:id="rId3" imgW="837836" imgH="266584" progId="Equation.DSMT4">
                  <p:embed/>
                </p:oleObj>
              </mc:Choice>
              <mc:Fallback>
                <p:oleObj name="Equation" r:id="rId3" imgW="837836" imgH="26658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71500"/>
                        <a:ext cx="11874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弧形 58">
            <a:extLst>
              <a:ext uri="{FF2B5EF4-FFF2-40B4-BE49-F238E27FC236}">
                <a16:creationId xmlns:a16="http://schemas.microsoft.com/office/drawing/2014/main" id="{D22FC754-1A83-40A9-AE4E-A936A3E0DED8}"/>
              </a:ext>
            </a:extLst>
          </p:cNvPr>
          <p:cNvSpPr/>
          <p:nvPr/>
        </p:nvSpPr>
        <p:spPr>
          <a:xfrm rot="19710842">
            <a:off x="4248150" y="1160463"/>
            <a:ext cx="576263" cy="576262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62" name="Object 5">
            <a:extLst>
              <a:ext uri="{FF2B5EF4-FFF2-40B4-BE49-F238E27FC236}">
                <a16:creationId xmlns:a16="http://schemas.microsoft.com/office/drawing/2014/main" id="{AFF97206-B3F0-44A5-AC9F-C35AFE37D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3357563"/>
          <a:ext cx="2746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Equation" r:id="rId5" imgW="266353" imgH="266353" progId="Equation.DSMT4">
                  <p:embed/>
                </p:oleObj>
              </mc:Choice>
              <mc:Fallback>
                <p:oleObj name="Equation" r:id="rId5" imgW="266353" imgH="26635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357563"/>
                        <a:ext cx="27463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34">
            <a:extLst>
              <a:ext uri="{FF2B5EF4-FFF2-40B4-BE49-F238E27FC236}">
                <a16:creationId xmlns:a16="http://schemas.microsoft.com/office/drawing/2014/main" id="{FBF2DD3A-9D06-4A64-9F51-A214601CCA12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908050"/>
            <a:ext cx="1319213" cy="3097213"/>
            <a:chOff x="6804248" y="908720"/>
            <a:chExt cx="1319262" cy="3096040"/>
          </a:xfrm>
        </p:grpSpPr>
        <p:graphicFrame>
          <p:nvGraphicFramePr>
            <p:cNvPr id="29779" name="Object 4">
              <a:extLst>
                <a:ext uri="{FF2B5EF4-FFF2-40B4-BE49-F238E27FC236}">
                  <a16:creationId xmlns:a16="http://schemas.microsoft.com/office/drawing/2014/main" id="{1CCD3530-5FE3-45AF-BEFE-346ABEAEDE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360" y="908720"/>
            <a:ext cx="311150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3" name="Equation" r:id="rId7" imgW="266353" imgH="266353" progId="Equation.DSMT4">
                    <p:embed/>
                  </p:oleObj>
                </mc:Choice>
                <mc:Fallback>
                  <p:oleObj name="Equation" r:id="rId7" imgW="266353" imgH="26635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908720"/>
                          <a:ext cx="311150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80" name="Object 13">
              <a:extLst>
                <a:ext uri="{FF2B5EF4-FFF2-40B4-BE49-F238E27FC236}">
                  <a16:creationId xmlns:a16="http://schemas.microsoft.com/office/drawing/2014/main" id="{220716C9-A4AE-477C-8136-A966A7A8DD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4248" y="119675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4" name="Equation" r:id="rId9" imgW="266584" imgH="279279" progId="Equation.DSMT4">
                    <p:embed/>
                  </p:oleObj>
                </mc:Choice>
                <mc:Fallback>
                  <p:oleObj name="Equation" r:id="rId9" imgW="266584" imgH="27927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119675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DD69CE78-9F0B-4FDB-A54B-CA95FF7DD2DF}"/>
                </a:ext>
              </a:extLst>
            </p:cNvPr>
            <p:cNvCxnSpPr/>
            <p:nvPr/>
          </p:nvCxnSpPr>
          <p:spPr>
            <a:xfrm rot="5400000">
              <a:off x="6300767" y="2636059"/>
              <a:ext cx="2735813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4A922D2-F471-43BD-A57F-D61BD8F55365}"/>
                </a:ext>
              </a:extLst>
            </p:cNvPr>
            <p:cNvCxnSpPr/>
            <p:nvPr/>
          </p:nvCxnSpPr>
          <p:spPr>
            <a:xfrm>
              <a:off x="6804248" y="1413354"/>
              <a:ext cx="1224008" cy="256442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099D2D4D-1088-42DA-95FD-A7B0CA8EF638}"/>
                </a:ext>
              </a:extLst>
            </p:cNvPr>
            <p:cNvSpPr/>
            <p:nvPr/>
          </p:nvSpPr>
          <p:spPr>
            <a:xfrm rot="18934911">
              <a:off x="7250353" y="2620984"/>
              <a:ext cx="455629" cy="22375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29784" name="Object 6">
              <a:extLst>
                <a:ext uri="{FF2B5EF4-FFF2-40B4-BE49-F238E27FC236}">
                  <a16:creationId xmlns:a16="http://schemas.microsoft.com/office/drawing/2014/main" id="{B6FFCDAC-0423-4634-9AE5-462E48D579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83794" y="2132895"/>
            <a:ext cx="360040" cy="35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5" name="Equation" r:id="rId11" imgW="152334" imgH="139639" progId="Equation.DSMT4">
                    <p:embed/>
                  </p:oleObj>
                </mc:Choice>
                <mc:Fallback>
                  <p:oleObj name="Equation" r:id="rId11" imgW="152334" imgH="139639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3794" y="2132895"/>
                          <a:ext cx="360040" cy="35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33">
            <a:extLst>
              <a:ext uri="{FF2B5EF4-FFF2-40B4-BE49-F238E27FC236}">
                <a16:creationId xmlns:a16="http://schemas.microsoft.com/office/drawing/2014/main" id="{CF05C2CA-7E5E-4235-BEF5-B7F1D0EC17AE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1557338"/>
            <a:ext cx="2184400" cy="1655762"/>
            <a:chOff x="6660232" y="1556792"/>
            <a:chExt cx="2183804" cy="1656184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E0F2518-D35A-4884-98EA-AFFF191B8B9A}"/>
                </a:ext>
              </a:extLst>
            </p:cNvPr>
            <p:cNvCxnSpPr/>
            <p:nvPr/>
          </p:nvCxnSpPr>
          <p:spPr>
            <a:xfrm flipV="1">
              <a:off x="7668019" y="1701291"/>
              <a:ext cx="0" cy="15116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772" name="Object 7">
              <a:extLst>
                <a:ext uri="{FF2B5EF4-FFF2-40B4-BE49-F238E27FC236}">
                  <a16:creationId xmlns:a16="http://schemas.microsoft.com/office/drawing/2014/main" id="{49B3029E-8885-42D8-A62D-FD71E3B3BC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70192" y="1556792"/>
            <a:ext cx="330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6" name="Equation" r:id="rId13" imgW="330057" imgH="380835" progId="Equation.DSMT4">
                    <p:embed/>
                  </p:oleObj>
                </mc:Choice>
                <mc:Fallback>
                  <p:oleObj name="Equation" r:id="rId13" imgW="330057" imgH="38083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0192" y="1556792"/>
                          <a:ext cx="3302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C2E46ED-5A2B-4E80-A2F6-A5DAD4BFBC5F}"/>
                </a:ext>
              </a:extLst>
            </p:cNvPr>
            <p:cNvCxnSpPr/>
            <p:nvPr/>
          </p:nvCxnSpPr>
          <p:spPr>
            <a:xfrm rot="60000" flipH="1" flipV="1">
              <a:off x="7106197" y="2060157"/>
              <a:ext cx="576106" cy="1152819"/>
            </a:xfrm>
            <a:prstGeom prst="straightConnector1">
              <a:avLst/>
            </a:prstGeom>
            <a:ln w="38100"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F388745-B40B-4DBA-BCAC-491D75533EED}"/>
                </a:ext>
              </a:extLst>
            </p:cNvPr>
            <p:cNvCxnSpPr/>
            <p:nvPr/>
          </p:nvCxnSpPr>
          <p:spPr>
            <a:xfrm flipV="1">
              <a:off x="7668019" y="2852522"/>
              <a:ext cx="576106" cy="358866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C8258CDE-D4D2-45BE-BFC5-123722344BF0}"/>
                </a:ext>
              </a:extLst>
            </p:cNvPr>
            <p:cNvCxnSpPr/>
            <p:nvPr/>
          </p:nvCxnSpPr>
          <p:spPr>
            <a:xfrm rot="300000" flipH="1">
              <a:off x="7106197" y="1794978"/>
              <a:ext cx="511036" cy="34775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7E3C53E-36B3-4066-BC41-9001F121CF79}"/>
                </a:ext>
              </a:extLst>
            </p:cNvPr>
            <p:cNvCxnSpPr/>
            <p:nvPr/>
          </p:nvCxnSpPr>
          <p:spPr>
            <a:xfrm>
              <a:off x="7726741" y="1790213"/>
              <a:ext cx="553886" cy="1079775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777" name="Object 8">
              <a:extLst>
                <a:ext uri="{FF2B5EF4-FFF2-40B4-BE49-F238E27FC236}">
                  <a16:creationId xmlns:a16="http://schemas.microsoft.com/office/drawing/2014/main" id="{7653D241-E272-4DCA-B0D9-1ECE79EA5D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60232" y="2204864"/>
            <a:ext cx="4429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7" name="Equation" r:id="rId15" imgW="444307" imgH="380835" progId="Equation.DSMT4">
                    <p:embed/>
                  </p:oleObj>
                </mc:Choice>
                <mc:Fallback>
                  <p:oleObj name="Equation" r:id="rId15" imgW="444307" imgH="38083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2204864"/>
                          <a:ext cx="4429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8" name="Object 19">
              <a:extLst>
                <a:ext uri="{FF2B5EF4-FFF2-40B4-BE49-F238E27FC236}">
                  <a16:creationId xmlns:a16="http://schemas.microsoft.com/office/drawing/2014/main" id="{D9C2EE08-F6B1-42F5-B4F4-DE03365030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88424" y="2492896"/>
            <a:ext cx="455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8" name="Equation" r:id="rId17" imgW="457200" imgH="381000" progId="Equation.DSMT4">
                    <p:embed/>
                  </p:oleObj>
                </mc:Choice>
                <mc:Fallback>
                  <p:oleObj name="Equation" r:id="rId17" imgW="457200" imgH="381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8424" y="2492896"/>
                          <a:ext cx="4556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DB8B9B5-8997-4BF2-9AFA-C29A3D93009F}"/>
              </a:ext>
            </a:extLst>
          </p:cNvPr>
          <p:cNvCxnSpPr/>
          <p:nvPr/>
        </p:nvCxnSpPr>
        <p:spPr>
          <a:xfrm rot="16200000">
            <a:off x="6553200" y="2673350"/>
            <a:ext cx="10795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5E9AEB6-5A5F-4E83-9615-92786F273323}"/>
              </a:ext>
            </a:extLst>
          </p:cNvPr>
          <p:cNvCxnSpPr/>
          <p:nvPr/>
        </p:nvCxnSpPr>
        <p:spPr>
          <a:xfrm rot="16200000">
            <a:off x="8059737" y="3051176"/>
            <a:ext cx="39687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B7F8D5D-58C0-4D41-8101-EFEC3013C4E8}"/>
              </a:ext>
            </a:extLst>
          </p:cNvPr>
          <p:cNvCxnSpPr/>
          <p:nvPr/>
        </p:nvCxnSpPr>
        <p:spPr>
          <a:xfrm rot="16200000" flipV="1">
            <a:off x="7339807" y="2924968"/>
            <a:ext cx="0" cy="576263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B3034AF-B5A5-478E-96D9-0EDFA3DA0F43}"/>
              </a:ext>
            </a:extLst>
          </p:cNvPr>
          <p:cNvCxnSpPr/>
          <p:nvPr/>
        </p:nvCxnSpPr>
        <p:spPr>
          <a:xfrm rot="5400000" flipV="1">
            <a:off x="8010525" y="2943225"/>
            <a:ext cx="0" cy="539750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806" name="Object 10">
            <a:extLst>
              <a:ext uri="{FF2B5EF4-FFF2-40B4-BE49-F238E27FC236}">
                <a16:creationId xmlns:a16="http://schemas.microsoft.com/office/drawing/2014/main" id="{73FA2E21-3A85-41FA-A8BB-DD6D6323E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3357563"/>
          <a:ext cx="46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Equation" r:id="rId19" imgW="469696" imgH="380835" progId="Equation.DSMT4">
                  <p:embed/>
                </p:oleObj>
              </mc:Choice>
              <mc:Fallback>
                <p:oleObj name="Equation" r:id="rId19" imgW="469696" imgH="38083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357563"/>
                        <a:ext cx="4683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FB6AC4D7-F34D-4F40-9FEA-63DEC9345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3357563"/>
          <a:ext cx="468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0" name="Equation" r:id="rId21" imgW="469696" imgH="380835" progId="Equation.DSMT4">
                  <p:embed/>
                </p:oleObj>
              </mc:Choice>
              <mc:Fallback>
                <p:oleObj name="Equation" r:id="rId21" imgW="469696" imgH="3808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357563"/>
                        <a:ext cx="468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2">
            <a:extLst>
              <a:ext uri="{FF2B5EF4-FFF2-40B4-BE49-F238E27FC236}">
                <a16:creationId xmlns:a16="http://schemas.microsoft.com/office/drawing/2014/main" id="{7442B8ED-3256-4F0F-A83F-A48AAAE99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4000500"/>
          <a:ext cx="7921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Equation" r:id="rId23" imgW="571252" imgH="380835" progId="Equation.DSMT4">
                  <p:embed/>
                </p:oleObj>
              </mc:Choice>
              <mc:Fallback>
                <p:oleObj name="Equation" r:id="rId23" imgW="571252" imgH="38083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000500"/>
                        <a:ext cx="7921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3">
            <a:extLst>
              <a:ext uri="{FF2B5EF4-FFF2-40B4-BE49-F238E27FC236}">
                <a16:creationId xmlns:a16="http://schemas.microsoft.com/office/drawing/2014/main" id="{C282F5DA-1277-48D7-8141-081F46E80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4000500"/>
          <a:ext cx="6477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25" imgW="469696" imgH="380835" progId="Equation.DSMT4">
                  <p:embed/>
                </p:oleObj>
              </mc:Choice>
              <mc:Fallback>
                <p:oleObj name="Equation" r:id="rId25" imgW="469696" imgH="38083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000500"/>
                        <a:ext cx="6477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34CF9585-136F-4FE6-B121-4F8BE0EB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000500"/>
            <a:ext cx="292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在同一直线上</a:t>
            </a: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id="{BAB10777-C671-4743-ACD3-C35346DE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4691063"/>
            <a:ext cx="412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kern="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偏振片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附加位相差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838" name="Object 70">
            <a:extLst>
              <a:ext uri="{FF2B5EF4-FFF2-40B4-BE49-F238E27FC236}">
                <a16:creationId xmlns:a16="http://schemas.microsoft.com/office/drawing/2014/main" id="{64E957F1-B8FA-43B5-8824-6978F99F7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5975" y="5770563"/>
          <a:ext cx="649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27" imgW="469696" imgH="253890" progId="Equation.DSMT4">
                  <p:embed/>
                </p:oleObj>
              </mc:Choice>
              <mc:Fallback>
                <p:oleObj name="Equation" r:id="rId27" imgW="469696" imgH="25389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5770563"/>
                        <a:ext cx="6492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15">
            <a:extLst>
              <a:ext uri="{FF2B5EF4-FFF2-40B4-BE49-F238E27FC236}">
                <a16:creationId xmlns:a16="http://schemas.microsoft.com/office/drawing/2014/main" id="{68A748BE-F5FC-48D9-885E-E4BCEF859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5645150"/>
          <a:ext cx="1079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Equation" r:id="rId29" imgW="901309" imgH="380835" progId="Equation.DSMT4">
                  <p:embed/>
                </p:oleObj>
              </mc:Choice>
              <mc:Fallback>
                <p:oleObj name="Equation" r:id="rId29" imgW="901309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645150"/>
                        <a:ext cx="1079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29">
            <a:extLst>
              <a:ext uri="{FF2B5EF4-FFF2-40B4-BE49-F238E27FC236}">
                <a16:creationId xmlns:a16="http://schemas.microsoft.com/office/drawing/2014/main" id="{810E403E-84F4-4885-BE09-3FBF03CD4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573713"/>
          <a:ext cx="19621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31" imgW="1752600" imgH="673100" progId="Equation.DSMT4">
                  <p:embed/>
                </p:oleObj>
              </mc:Choice>
              <mc:Fallback>
                <p:oleObj name="Equation" r:id="rId31" imgW="1752600" imgH="673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573713"/>
                        <a:ext cx="19621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22">
            <a:extLst>
              <a:ext uri="{FF2B5EF4-FFF2-40B4-BE49-F238E27FC236}">
                <a16:creationId xmlns:a16="http://schemas.microsoft.com/office/drawing/2014/main" id="{AD0EC471-4D83-4533-B75D-2C108BC0F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9938" y="5502275"/>
          <a:ext cx="1898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Equation" r:id="rId33" imgW="2082800" imgH="927100" progId="Equation.DSMT4">
                  <p:embed/>
                </p:oleObj>
              </mc:Choice>
              <mc:Fallback>
                <p:oleObj name="Equation" r:id="rId33" imgW="2082800" imgH="927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5502275"/>
                        <a:ext cx="18986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AutoShape 28">
            <a:extLst>
              <a:ext uri="{FF2B5EF4-FFF2-40B4-BE49-F238E27FC236}">
                <a16:creationId xmlns:a16="http://schemas.microsoft.com/office/drawing/2014/main" id="{B9E5B7C3-4E23-4E08-A23B-13B87C6FBD57}"/>
              </a:ext>
            </a:extLst>
          </p:cNvPr>
          <p:cNvSpPr>
            <a:spLocks/>
          </p:cNvSpPr>
          <p:nvPr/>
        </p:nvSpPr>
        <p:spPr bwMode="auto">
          <a:xfrm>
            <a:off x="4364038" y="5573713"/>
            <a:ext cx="155575" cy="738187"/>
          </a:xfrm>
          <a:prstGeom prst="leftBrace">
            <a:avLst>
              <a:gd name="adj1" fmla="val 3954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4" name="Text Box 42">
            <a:extLst>
              <a:ext uri="{FF2B5EF4-FFF2-40B4-BE49-F238E27FC236}">
                <a16:creationId xmlns:a16="http://schemas.microsoft.com/office/drawing/2014/main" id="{D38B9008-8D07-4780-80CB-F4189F43B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5672138"/>
            <a:ext cx="596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97ED108-E15B-42C5-9847-05444440CBEA}"/>
              </a:ext>
            </a:extLst>
          </p:cNvPr>
          <p:cNvSpPr/>
          <p:nvPr/>
        </p:nvSpPr>
        <p:spPr>
          <a:xfrm>
            <a:off x="6357938" y="5645150"/>
            <a:ext cx="431800" cy="4333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95">
            <a:extLst>
              <a:ext uri="{FF2B5EF4-FFF2-40B4-BE49-F238E27FC236}">
                <a16:creationId xmlns:a16="http://schemas.microsoft.com/office/drawing/2014/main" id="{3EA2C33E-C39D-4956-8E17-8A601BAB7E2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357813"/>
            <a:ext cx="2195513" cy="1039812"/>
            <a:chOff x="6914009" y="5373216"/>
            <a:chExt cx="2195735" cy="1039176"/>
          </a:xfrm>
        </p:grpSpPr>
        <p:graphicFrame>
          <p:nvGraphicFramePr>
            <p:cNvPr id="29769" name="Object 18">
              <a:extLst>
                <a:ext uri="{FF2B5EF4-FFF2-40B4-BE49-F238E27FC236}">
                  <a16:creationId xmlns:a16="http://schemas.microsoft.com/office/drawing/2014/main" id="{1D1FB7D3-7D49-4CEB-8901-8B86FFA818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86017" y="5445572"/>
            <a:ext cx="2087563" cy="849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7" name="Equation" r:id="rId35" imgW="1739900" imgH="673100" progId="Equation.DSMT4">
                    <p:embed/>
                  </p:oleObj>
                </mc:Choice>
                <mc:Fallback>
                  <p:oleObj name="Equation" r:id="rId35" imgW="1739900" imgH="6731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6017" y="5445572"/>
                          <a:ext cx="2087563" cy="849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圆角矩形 97">
              <a:extLst>
                <a:ext uri="{FF2B5EF4-FFF2-40B4-BE49-F238E27FC236}">
                  <a16:creationId xmlns:a16="http://schemas.microsoft.com/office/drawing/2014/main" id="{7A9E1FF6-8CCB-4E35-9202-CA23909F5D94}"/>
                </a:ext>
              </a:extLst>
            </p:cNvPr>
            <p:cNvSpPr/>
            <p:nvPr/>
          </p:nvSpPr>
          <p:spPr>
            <a:xfrm>
              <a:off x="6914009" y="5373216"/>
              <a:ext cx="2195735" cy="10391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0C618448-852F-4BA7-89A6-E6770882BC69}"/>
              </a:ext>
            </a:extLst>
          </p:cNvPr>
          <p:cNvSpPr/>
          <p:nvPr/>
        </p:nvSpPr>
        <p:spPr>
          <a:xfrm>
            <a:off x="677868" y="1714488"/>
            <a:ext cx="4608512" cy="30243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6D37761-182F-4C96-93BD-E4F2EC7D3158}"/>
              </a:ext>
            </a:extLst>
          </p:cNvPr>
          <p:cNvSpPr/>
          <p:nvPr/>
        </p:nvSpPr>
        <p:spPr>
          <a:xfrm>
            <a:off x="3793560" y="1612556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434600" lon="3504072" rev="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998E1A2-FD9E-443F-A6E0-78E2FEFC7EC5}"/>
              </a:ext>
            </a:extLst>
          </p:cNvPr>
          <p:cNvCxnSpPr/>
          <p:nvPr/>
        </p:nvCxnSpPr>
        <p:spPr>
          <a:xfrm flipV="1">
            <a:off x="2928938" y="2339975"/>
            <a:ext cx="1584325" cy="503238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720FB6B4-4CB3-41B0-8F0B-ACABE8901AD4}"/>
              </a:ext>
            </a:extLst>
          </p:cNvPr>
          <p:cNvSpPr/>
          <p:nvPr/>
        </p:nvSpPr>
        <p:spPr>
          <a:xfrm>
            <a:off x="1728128" y="1915122"/>
            <a:ext cx="2160240" cy="1728192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LeftDown">
              <a:rot lat="2081748" lon="3430883" rev="0"/>
            </a:camera>
            <a:lightRig rig="threePt" dir="t">
              <a:rot lat="0" lon="0" rev="0"/>
            </a:lightRig>
          </a:scene3d>
          <a:sp3d extrusionH="2286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138A920-1C36-45C3-B1E0-21B1ADD87191}"/>
              </a:ext>
            </a:extLst>
          </p:cNvPr>
          <p:cNvCxnSpPr/>
          <p:nvPr/>
        </p:nvCxnSpPr>
        <p:spPr>
          <a:xfrm rot="-1140000">
            <a:off x="1497013" y="3046413"/>
            <a:ext cx="1403350" cy="2857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A950D36-42DF-4080-8A79-07655BBF73F7}"/>
              </a:ext>
            </a:extLst>
          </p:cNvPr>
          <p:cNvCxnSpPr/>
          <p:nvPr/>
        </p:nvCxnSpPr>
        <p:spPr>
          <a:xfrm rot="5400000">
            <a:off x="1762919" y="3064669"/>
            <a:ext cx="720725" cy="15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1F4A4AB-13A1-4CD2-8CBD-9AB0943528DD}"/>
              </a:ext>
            </a:extLst>
          </p:cNvPr>
          <p:cNvCxnSpPr/>
          <p:nvPr/>
        </p:nvCxnSpPr>
        <p:spPr>
          <a:xfrm rot="5400000">
            <a:off x="1978819" y="2988469"/>
            <a:ext cx="720725" cy="15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3413385-7588-462F-BDB4-895E3F1367D6}"/>
              </a:ext>
            </a:extLst>
          </p:cNvPr>
          <p:cNvCxnSpPr/>
          <p:nvPr/>
        </p:nvCxnSpPr>
        <p:spPr>
          <a:xfrm rot="-120000">
            <a:off x="2268538" y="1527175"/>
            <a:ext cx="1116012" cy="248443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8BA7CA0-F96D-432F-B1FA-57A4F0A0B6D2}"/>
              </a:ext>
            </a:extLst>
          </p:cNvPr>
          <p:cNvCxnSpPr/>
          <p:nvPr/>
        </p:nvCxnSpPr>
        <p:spPr>
          <a:xfrm rot="3900000" flipH="1" flipV="1">
            <a:off x="2882900" y="2603500"/>
            <a:ext cx="142875" cy="288925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F914BD40-385B-43E6-962F-91475353D01B}"/>
              </a:ext>
            </a:extLst>
          </p:cNvPr>
          <p:cNvSpPr/>
          <p:nvPr/>
        </p:nvSpPr>
        <p:spPr>
          <a:xfrm>
            <a:off x="838984" y="2516424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434600" lon="3504072" rev="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CC2F24D-1064-4430-9808-48DAEED12770}"/>
              </a:ext>
            </a:extLst>
          </p:cNvPr>
          <p:cNvCxnSpPr/>
          <p:nvPr/>
        </p:nvCxnSpPr>
        <p:spPr>
          <a:xfrm rot="5400000">
            <a:off x="551656" y="3163094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0A902D8-B0B9-4E70-9111-7E739E10DD76}"/>
              </a:ext>
            </a:extLst>
          </p:cNvPr>
          <p:cNvCxnSpPr/>
          <p:nvPr/>
        </p:nvCxnSpPr>
        <p:spPr>
          <a:xfrm rot="-1140000">
            <a:off x="447675" y="3427413"/>
            <a:ext cx="1116013" cy="2857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4B02254-4660-49E3-89F8-8637DCB918E7}"/>
              </a:ext>
            </a:extLst>
          </p:cNvPr>
          <p:cNvCxnSpPr/>
          <p:nvPr/>
        </p:nvCxnSpPr>
        <p:spPr>
          <a:xfrm flipV="1">
            <a:off x="2871788" y="2209800"/>
            <a:ext cx="0" cy="6477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023137A-B372-4B26-B704-F6D82EFB3FC7}"/>
              </a:ext>
            </a:extLst>
          </p:cNvPr>
          <p:cNvSpPr txBox="1"/>
          <p:nvPr/>
        </p:nvSpPr>
        <p:spPr>
          <a:xfrm>
            <a:off x="1907704" y="3985900"/>
            <a:ext cx="44971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77614F9-8EB0-4491-B7D3-38D8055FAF11}"/>
              </a:ext>
            </a:extLst>
          </p:cNvPr>
          <p:cNvSpPr txBox="1"/>
          <p:nvPr/>
        </p:nvSpPr>
        <p:spPr>
          <a:xfrm>
            <a:off x="2918096" y="1142984"/>
            <a:ext cx="1153838" cy="83099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双折射晶体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42" name="TextBox 109">
            <a:extLst>
              <a:ext uri="{FF2B5EF4-FFF2-40B4-BE49-F238E27FC236}">
                <a16:creationId xmlns:a16="http://schemas.microsoft.com/office/drawing/2014/main" id="{10836003-362A-44E6-B1D6-BAF232A3F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3671888"/>
            <a:ext cx="1285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光轴</a:t>
            </a: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3F046E2-92FE-4DED-8423-B9122B90BA3F}"/>
              </a:ext>
            </a:extLst>
          </p:cNvPr>
          <p:cNvCxnSpPr/>
          <p:nvPr/>
        </p:nvCxnSpPr>
        <p:spPr>
          <a:xfrm rot="-180000">
            <a:off x="2905125" y="2282825"/>
            <a:ext cx="144463" cy="3603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5B133B0-9380-4743-A610-4BFE2BD29464}"/>
              </a:ext>
            </a:extLst>
          </p:cNvPr>
          <p:cNvCxnSpPr/>
          <p:nvPr/>
        </p:nvCxnSpPr>
        <p:spPr>
          <a:xfrm rot="-1680000" flipH="1">
            <a:off x="2613025" y="2327275"/>
            <a:ext cx="288925" cy="1444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5ED7F4B-BB46-46C0-A81D-A1B643E44D03}"/>
              </a:ext>
            </a:extLst>
          </p:cNvPr>
          <p:cNvCxnSpPr/>
          <p:nvPr/>
        </p:nvCxnSpPr>
        <p:spPr>
          <a:xfrm>
            <a:off x="500063" y="1416050"/>
            <a:ext cx="431800" cy="0"/>
          </a:xfrm>
          <a:prstGeom prst="straightConnector1">
            <a:avLst/>
          </a:prstGeom>
          <a:ln w="571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FBEA258-4A18-4EEA-BCF2-273649DC8FEA}"/>
              </a:ext>
            </a:extLst>
          </p:cNvPr>
          <p:cNvCxnSpPr/>
          <p:nvPr/>
        </p:nvCxnSpPr>
        <p:spPr>
          <a:xfrm>
            <a:off x="500063" y="1857375"/>
            <a:ext cx="4318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7" name="TextBox 114">
            <a:extLst>
              <a:ext uri="{FF2B5EF4-FFF2-40B4-BE49-F238E27FC236}">
                <a16:creationId xmlns:a16="http://schemas.microsoft.com/office/drawing/2014/main" id="{67C0D74B-34CB-425E-9BC6-16DCC1C40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143000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  <p:sp>
        <p:nvSpPr>
          <p:cNvPr id="29748" name="TextBox 115">
            <a:extLst>
              <a:ext uri="{FF2B5EF4-FFF2-40B4-BE49-F238E27FC236}">
                <a16:creationId xmlns:a16="http://schemas.microsoft.com/office/drawing/2014/main" id="{48002079-0D94-4CE2-8CB9-EBF619F75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571625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光</a:t>
            </a:r>
          </a:p>
        </p:txBody>
      </p:sp>
      <p:sp>
        <p:nvSpPr>
          <p:cNvPr id="29749" name="TextBox 116">
            <a:extLst>
              <a:ext uri="{FF2B5EF4-FFF2-40B4-BE49-F238E27FC236}">
                <a16:creationId xmlns:a16="http://schemas.microsoft.com/office/drawing/2014/main" id="{AA0F9406-F029-4DD9-BD79-260A0329C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967163"/>
            <a:ext cx="164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厚度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Picture 1" descr="J:\修改动态娃娃.gif">
            <a:extLst>
              <a:ext uri="{FF2B5EF4-FFF2-40B4-BE49-F238E27FC236}">
                <a16:creationId xmlns:a16="http://schemas.microsoft.com/office/drawing/2014/main" id="{66A055A7-6290-4130-A6A7-7E0A153056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5716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1999A1D-79FE-4029-A951-48877E36C51D}"/>
              </a:ext>
            </a:extLst>
          </p:cNvPr>
          <p:cNvSpPr txBox="1"/>
          <p:nvPr/>
        </p:nvSpPr>
        <p:spPr>
          <a:xfrm>
            <a:off x="4932040" y="2857496"/>
            <a:ext cx="42577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0" name="弧形 119">
            <a:extLst>
              <a:ext uri="{FF2B5EF4-FFF2-40B4-BE49-F238E27FC236}">
                <a16:creationId xmlns:a16="http://schemas.microsoft.com/office/drawing/2014/main" id="{D6ECE0A2-12D1-47BD-BD41-16ABF9CB9831}"/>
              </a:ext>
            </a:extLst>
          </p:cNvPr>
          <p:cNvSpPr/>
          <p:nvPr/>
        </p:nvSpPr>
        <p:spPr>
          <a:xfrm rot="19539901">
            <a:off x="3074988" y="3511550"/>
            <a:ext cx="360362" cy="2159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9755" name="Object 19">
            <a:extLst>
              <a:ext uri="{FF2B5EF4-FFF2-40B4-BE49-F238E27FC236}">
                <a16:creationId xmlns:a16="http://schemas.microsoft.com/office/drawing/2014/main" id="{A6F4227F-C152-410E-97E4-B747C4A6F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3187700"/>
          <a:ext cx="296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Equation" r:id="rId38" imgW="152334" imgH="139639" progId="Equation.DSMT4">
                  <p:embed/>
                </p:oleObj>
              </mc:Choice>
              <mc:Fallback>
                <p:oleObj name="Equation" r:id="rId38" imgW="152334" imgH="13963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187700"/>
                        <a:ext cx="296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30F5B4-0473-4B5D-A141-76CAAD918C72}"/>
              </a:ext>
            </a:extLst>
          </p:cNvPr>
          <p:cNvCxnSpPr/>
          <p:nvPr/>
        </p:nvCxnSpPr>
        <p:spPr>
          <a:xfrm rot="600000" flipH="1" flipV="1">
            <a:off x="2651125" y="2486025"/>
            <a:ext cx="215900" cy="325438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57" name="组合 122">
            <a:extLst>
              <a:ext uri="{FF2B5EF4-FFF2-40B4-BE49-F238E27FC236}">
                <a16:creationId xmlns:a16="http://schemas.microsoft.com/office/drawing/2014/main" id="{B413CBC1-7147-4561-B439-5D32F9D46D9D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2762250"/>
            <a:ext cx="112713" cy="211138"/>
            <a:chOff x="2901629" y="2779385"/>
            <a:chExt cx="111414" cy="21019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1F7A3B6F-D0C3-47F5-BCC4-3ED235EF6EBF}"/>
                </a:ext>
              </a:extLst>
            </p:cNvPr>
            <p:cNvCxnSpPr/>
            <p:nvPr/>
          </p:nvCxnSpPr>
          <p:spPr>
            <a:xfrm rot="16200000" flipH="1">
              <a:off x="2896441" y="2811250"/>
              <a:ext cx="135913" cy="7218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8F50D2DA-2D5B-472F-A909-5B1C126CFA45}"/>
                </a:ext>
              </a:extLst>
            </p:cNvPr>
            <p:cNvCxnSpPr/>
            <p:nvPr/>
          </p:nvCxnSpPr>
          <p:spPr>
            <a:xfrm rot="4680000">
              <a:off x="2920987" y="2897520"/>
              <a:ext cx="72697" cy="11141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8A87FF4-8C7E-4D17-A786-D3B29FB63CFD}"/>
              </a:ext>
            </a:extLst>
          </p:cNvPr>
          <p:cNvCxnSpPr/>
          <p:nvPr/>
        </p:nvCxnSpPr>
        <p:spPr>
          <a:xfrm rot="5400000">
            <a:off x="3060701" y="3609975"/>
            <a:ext cx="684212" cy="158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A6D5EDD-EB71-4470-8659-7F27774DA899}"/>
              </a:ext>
            </a:extLst>
          </p:cNvPr>
          <p:cNvCxnSpPr/>
          <p:nvPr/>
        </p:nvCxnSpPr>
        <p:spPr>
          <a:xfrm rot="5400000">
            <a:off x="3505994" y="2348707"/>
            <a:ext cx="2016125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26">
            <a:extLst>
              <a:ext uri="{FF2B5EF4-FFF2-40B4-BE49-F238E27FC236}">
                <a16:creationId xmlns:a16="http://schemas.microsoft.com/office/drawing/2014/main" id="{6D48D77B-E58D-4773-8A83-AE4496361ED2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2516188"/>
            <a:ext cx="431800" cy="323850"/>
            <a:chOff x="-1500230" y="4085590"/>
            <a:chExt cx="433144" cy="324000"/>
          </a:xfrm>
        </p:grpSpPr>
        <p:grpSp>
          <p:nvGrpSpPr>
            <p:cNvPr id="29762" name="组合 113">
              <a:extLst>
                <a:ext uri="{FF2B5EF4-FFF2-40B4-BE49-F238E27FC236}">
                  <a16:creationId xmlns:a16="http://schemas.microsoft.com/office/drawing/2014/main" id="{A6A4D007-9A84-4FF8-821B-B1158F1DA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230" y="4085590"/>
              <a:ext cx="433144" cy="324000"/>
              <a:chOff x="-2103033" y="3758341"/>
              <a:chExt cx="433144" cy="324000"/>
            </a:xfrm>
          </p:grpSpPr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C8DB6CC-CD05-4D95-B450-03865A705777}"/>
                  </a:ext>
                </a:extLst>
              </p:cNvPr>
              <p:cNvCxnSpPr/>
              <p:nvPr/>
            </p:nvCxnSpPr>
            <p:spPr>
              <a:xfrm rot="3900000" flipH="1" flipV="1">
                <a:off x="-1886269" y="3848489"/>
                <a:ext cx="144529" cy="288231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7BB87907-F36A-48C3-B638-65B31004DAA7}"/>
                  </a:ext>
                </a:extLst>
              </p:cNvPr>
              <p:cNvCxnSpPr/>
              <p:nvPr/>
            </p:nvCxnSpPr>
            <p:spPr>
              <a:xfrm rot="600000" flipH="1" flipV="1">
                <a:off x="-2103033" y="3758341"/>
                <a:ext cx="216572" cy="324000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A9F2DCE-4E43-4CA0-BBED-B6AD6F0DE32A}"/>
                </a:ext>
              </a:extLst>
            </p:cNvPr>
            <p:cNvCxnSpPr/>
            <p:nvPr/>
          </p:nvCxnSpPr>
          <p:spPr>
            <a:xfrm rot="5040000" flipH="1" flipV="1">
              <a:off x="-1331337" y="4237966"/>
              <a:ext cx="71470" cy="71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FB096535-AA73-460A-B1B3-778BE66C39F8}"/>
                </a:ext>
              </a:extLst>
            </p:cNvPr>
            <p:cNvCxnSpPr/>
            <p:nvPr/>
          </p:nvCxnSpPr>
          <p:spPr>
            <a:xfrm rot="780000" flipH="1" flipV="1">
              <a:off x="-1280473" y="4234884"/>
              <a:ext cx="71660" cy="73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61" name="TextBox 95">
            <a:extLst>
              <a:ext uri="{FF2B5EF4-FFF2-40B4-BE49-F238E27FC236}">
                <a16:creationId xmlns:a16="http://schemas.microsoft.com/office/drawing/2014/main" id="{22816BB5-CEFB-4E11-82E2-68FEE97DC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440000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9889E-6 L 0.17795 -0.0793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build="allAtOnce"/>
      <p:bldP spid="86" grpId="0" autoUpdateAnimBg="0"/>
      <p:bldP spid="93" grpId="0" animBg="1"/>
      <p:bldP spid="94" grpId="0"/>
      <p:bldP spid="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C:\Users\Administrator\Desktop\新建文件夹\IMG_20131016_140350.jpg">
            <a:extLst>
              <a:ext uri="{FF2B5EF4-FFF2-40B4-BE49-F238E27FC236}">
                <a16:creationId xmlns:a16="http://schemas.microsoft.com/office/drawing/2014/main" id="{209CA767-7254-4EEC-8959-B97206AF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6500" t="9405" r="31750" b="26329"/>
          <a:stretch>
            <a:fillRect/>
          </a:stretch>
        </p:blipFill>
        <p:spPr bwMode="auto">
          <a:xfrm rot="10800000">
            <a:off x="6400706" y="2500306"/>
            <a:ext cx="2743326" cy="33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9704" name="Picture 8" descr="C:\Documents and Settings\开开\Application Data\Tencent\Users\188541213\QQ\WinTemp\RichOle\@V@FQYVIX1KWY$WD]@2D65N.jpg">
            <a:extLst>
              <a:ext uri="{FF2B5EF4-FFF2-40B4-BE49-F238E27FC236}">
                <a16:creationId xmlns:a16="http://schemas.microsoft.com/office/drawing/2014/main" id="{A769A408-6832-4E29-A3B0-5FBB4474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564904"/>
            <a:ext cx="3228975" cy="33147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651CCB-9DFB-4885-965C-575EC84E5977}"/>
              </a:ext>
            </a:extLst>
          </p:cNvPr>
          <p:cNvSpPr txBox="1"/>
          <p:nvPr/>
        </p:nvSpPr>
        <p:spPr>
          <a:xfrm>
            <a:off x="3635375" y="5497513"/>
            <a:ext cx="2160588" cy="5238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色光三原色</a:t>
            </a:r>
          </a:p>
        </p:txBody>
      </p:sp>
      <p:graphicFrame>
        <p:nvGraphicFramePr>
          <p:cNvPr id="32838" name="Object 70">
            <a:extLst>
              <a:ext uri="{FF2B5EF4-FFF2-40B4-BE49-F238E27FC236}">
                <a16:creationId xmlns:a16="http://schemas.microsoft.com/office/drawing/2014/main" id="{D69C58E1-6847-4F16-8858-A7F297929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7700" y="1274763"/>
          <a:ext cx="647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5" imgW="469696" imgH="253890" progId="Equation.DSMT4">
                  <p:embed/>
                </p:oleObj>
              </mc:Choice>
              <mc:Fallback>
                <p:oleObj name="Equation" r:id="rId5" imgW="469696" imgH="25389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00" y="1274763"/>
                        <a:ext cx="6477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7EF616E-FB36-46E4-B8FB-76BEB72BEC6B}"/>
              </a:ext>
            </a:extLst>
          </p:cNvPr>
          <p:cNvCxnSpPr/>
          <p:nvPr/>
        </p:nvCxnSpPr>
        <p:spPr>
          <a:xfrm>
            <a:off x="4643438" y="300038"/>
            <a:ext cx="0" cy="1628775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797" name="Object 7">
            <a:extLst>
              <a:ext uri="{FF2B5EF4-FFF2-40B4-BE49-F238E27FC236}">
                <a16:creationId xmlns:a16="http://schemas.microsoft.com/office/drawing/2014/main" id="{862F9377-F39A-4E81-A42A-C933F189D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344488"/>
          <a:ext cx="11874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7" imgW="837836" imgH="266584" progId="Equation.DSMT4">
                  <p:embed/>
                </p:oleObj>
              </mc:Choice>
              <mc:Fallback>
                <p:oleObj name="Equation" r:id="rId7" imgW="837836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44488"/>
                        <a:ext cx="11874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5">
            <a:extLst>
              <a:ext uri="{FF2B5EF4-FFF2-40B4-BE49-F238E27FC236}">
                <a16:creationId xmlns:a16="http://schemas.microsoft.com/office/drawing/2014/main" id="{45CF3C7D-4900-44EA-874C-AF7B50CCA3F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992188"/>
            <a:ext cx="3529013" cy="936625"/>
            <a:chOff x="755576" y="836712"/>
            <a:chExt cx="3528392" cy="936104"/>
          </a:xfrm>
        </p:grpSpPr>
        <p:graphicFrame>
          <p:nvGraphicFramePr>
            <p:cNvPr id="30739" name="Object 2">
              <a:extLst>
                <a:ext uri="{FF2B5EF4-FFF2-40B4-BE49-F238E27FC236}">
                  <a16:creationId xmlns:a16="http://schemas.microsoft.com/office/drawing/2014/main" id="{5115A091-CB84-4077-BB30-A91039E727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0113" y="971139"/>
            <a:ext cx="1060450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6" name="Equation" r:id="rId9" imgW="825500" imgH="431800" progId="Equation.DSMT4">
                    <p:embed/>
                  </p:oleObj>
                </mc:Choice>
                <mc:Fallback>
                  <p:oleObj name="Equation" r:id="rId9" imgW="8255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971139"/>
                          <a:ext cx="1060450" cy="714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0" name="Object 29">
              <a:extLst>
                <a:ext uri="{FF2B5EF4-FFF2-40B4-BE49-F238E27FC236}">
                  <a16:creationId xmlns:a16="http://schemas.microsoft.com/office/drawing/2014/main" id="{CC967334-65C7-48E6-875A-6236FDF6AB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5794" y="908720"/>
            <a:ext cx="1962150" cy="792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7" name="Equation" r:id="rId11" imgW="1752600" imgH="673100" progId="Equation.DSMT4">
                    <p:embed/>
                  </p:oleObj>
                </mc:Choice>
                <mc:Fallback>
                  <p:oleObj name="Equation" r:id="rId11" imgW="1752600" imgH="6731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794" y="908720"/>
                          <a:ext cx="1962150" cy="792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0664E9BE-DA05-4ECA-B8B8-E2E72EB37B94}"/>
                </a:ext>
              </a:extLst>
            </p:cNvPr>
            <p:cNvSpPr/>
            <p:nvPr/>
          </p:nvSpPr>
          <p:spPr>
            <a:xfrm>
              <a:off x="755576" y="836712"/>
              <a:ext cx="3528392" cy="9361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26">
            <a:extLst>
              <a:ext uri="{FF2B5EF4-FFF2-40B4-BE49-F238E27FC236}">
                <a16:creationId xmlns:a16="http://schemas.microsoft.com/office/drawing/2014/main" id="{7476B04F-6C37-4A7C-AAA5-D642DBC8F029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992188"/>
            <a:ext cx="3960813" cy="936625"/>
            <a:chOff x="5004048" y="836712"/>
            <a:chExt cx="3960440" cy="936104"/>
          </a:xfrm>
        </p:grpSpPr>
        <p:graphicFrame>
          <p:nvGraphicFramePr>
            <p:cNvPr id="30736" name="Object 5">
              <a:extLst>
                <a:ext uri="{FF2B5EF4-FFF2-40B4-BE49-F238E27FC236}">
                  <a16:creationId xmlns:a16="http://schemas.microsoft.com/office/drawing/2014/main" id="{7DB6D64E-FD64-48E5-B91C-705A8E9D3E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064" y="981671"/>
            <a:ext cx="1079500" cy="58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8" name="Equation" r:id="rId13" imgW="901309" imgH="380835" progId="Equation.DSMT4">
                    <p:embed/>
                  </p:oleObj>
                </mc:Choice>
                <mc:Fallback>
                  <p:oleObj name="Equation" r:id="rId13" imgW="901309" imgH="38083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981671"/>
                          <a:ext cx="1079500" cy="588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6">
              <a:extLst>
                <a:ext uri="{FF2B5EF4-FFF2-40B4-BE49-F238E27FC236}">
                  <a16:creationId xmlns:a16="http://schemas.microsoft.com/office/drawing/2014/main" id="{C102D1FD-6930-4B22-BD62-A4917D16F8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00192" y="908646"/>
            <a:ext cx="1962150" cy="792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9" name="Equation" r:id="rId15" imgW="1752600" imgH="673100" progId="Equation.DSMT4">
                    <p:embed/>
                  </p:oleObj>
                </mc:Choice>
                <mc:Fallback>
                  <p:oleObj name="Equation" r:id="rId15" imgW="1752600" imgH="673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908646"/>
                          <a:ext cx="1962150" cy="792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0DB4B25E-62B0-4FCA-9E77-A7C9C75CC19C}"/>
                </a:ext>
              </a:extLst>
            </p:cNvPr>
            <p:cNvSpPr/>
            <p:nvPr/>
          </p:nvSpPr>
          <p:spPr>
            <a:xfrm>
              <a:off x="5004048" y="836712"/>
              <a:ext cx="3960440" cy="9361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2" descr="C:\Users\Administrator\Desktop\新建文件夹\IMG_20131016_140507.jpg">
            <a:extLst>
              <a:ext uri="{FF2B5EF4-FFF2-40B4-BE49-F238E27FC236}">
                <a16:creationId xmlns:a16="http://schemas.microsoft.com/office/drawing/2014/main" id="{3F41BB30-8CE9-446E-BFC0-B2CC343E8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 l="36500" t="11138" r="32564" b="25738"/>
          <a:stretch>
            <a:fillRect/>
          </a:stretch>
        </p:blipFill>
        <p:spPr bwMode="auto">
          <a:xfrm rot="10800000">
            <a:off x="0" y="2446728"/>
            <a:ext cx="2714644" cy="333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731" name="Picture 15" descr="C:\Users\Administrator\AppData\Roaming\Tencent\Users\188541213\QQ\WinTemp\RichOle\B9P8SY[IP9T59OWD]MQ[84H.jpg">
            <a:extLst>
              <a:ext uri="{FF2B5EF4-FFF2-40B4-BE49-F238E27FC236}">
                <a16:creationId xmlns:a16="http://schemas.microsoft.com/office/drawing/2014/main" id="{ACEE73E3-293F-4AAB-9668-D48F9364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0038"/>
            <a:ext cx="11350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0D48949A-1480-4642-942F-5394D402B170}"/>
              </a:ext>
            </a:extLst>
          </p:cNvPr>
          <p:cNvSpPr/>
          <p:nvPr/>
        </p:nvSpPr>
        <p:spPr>
          <a:xfrm>
            <a:off x="8272463" y="714375"/>
            <a:ext cx="785812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59091B-31B5-4F0F-931D-A23F630035FF}"/>
              </a:ext>
            </a:extLst>
          </p:cNvPr>
          <p:cNvCxnSpPr/>
          <p:nvPr/>
        </p:nvCxnSpPr>
        <p:spPr>
          <a:xfrm flipV="1">
            <a:off x="5072063" y="3786188"/>
            <a:ext cx="2857500" cy="285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 descr="C:\Documents and Settings\开开\Application Data\Tencent\Users\188541213\QQ\WinTemp\RichOle\U[ENSNY_`$QB$CM$P]AQ6%4.jpg">
            <a:extLst>
              <a:ext uri="{FF2B5EF4-FFF2-40B4-BE49-F238E27FC236}">
                <a16:creationId xmlns:a16="http://schemas.microsoft.com/office/drawing/2014/main" id="{47BCD7FD-4767-4998-99F0-8BEC908E1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228027" y="1928802"/>
            <a:ext cx="4772865" cy="44789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735" name="TextBox 22">
            <a:extLst>
              <a:ext uri="{FF2B5EF4-FFF2-40B4-BE49-F238E27FC236}">
                <a16:creationId xmlns:a16="http://schemas.microsoft.com/office/drawing/2014/main" id="{CFAC866F-BD53-438B-986C-20183B06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Text Box 6">
            <a:extLst>
              <a:ext uri="{FF2B5EF4-FFF2-40B4-BE49-F238E27FC236}">
                <a16:creationId xmlns:a16="http://schemas.microsoft.com/office/drawing/2014/main" id="{88B9DA93-E1C6-4774-A4E2-7344D1A9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82454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例</a:t>
            </a:r>
            <a:r>
              <a:rPr kumimoji="1" lang="en-US" altLang="zh-CN" sz="2800" b="1"/>
              <a:t>3.  </a:t>
            </a:r>
            <a:r>
              <a:rPr kumimoji="1" lang="zh-CN" altLang="en-US" sz="2800" b="1"/>
              <a:t>用</a:t>
            </a:r>
            <a:r>
              <a:rPr kumimoji="1" lang="zh-CN" altLang="en-US" sz="2800" b="1">
                <a:solidFill>
                  <a:srgbClr val="121DFA"/>
                </a:solidFill>
              </a:rPr>
              <a:t>一块偏振片</a:t>
            </a:r>
            <a:r>
              <a:rPr kumimoji="1" lang="zh-CN" altLang="en-US" sz="2800" b="1"/>
              <a:t>和</a:t>
            </a:r>
            <a:r>
              <a:rPr kumimoji="1" lang="zh-CN" altLang="en-US" sz="2800" b="1">
                <a:solidFill>
                  <a:srgbClr val="121DFA"/>
                </a:solidFill>
              </a:rPr>
              <a:t>一块</a:t>
            </a:r>
            <a:r>
              <a:rPr kumimoji="1" lang="zh-CN" altLang="en-US" sz="2800" b="1" i="1">
                <a:solidFill>
                  <a:srgbClr val="121DFA"/>
                </a:solidFill>
                <a:ea typeface="楷体_GB2312"/>
                <a:cs typeface="楷体_GB2312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solidFill>
                  <a:srgbClr val="121DFA"/>
                </a:solidFill>
                <a:ea typeface="楷体_GB2312"/>
                <a:cs typeface="楷体_GB2312"/>
                <a:sym typeface="Symbol" panose="05050102010706020507" pitchFamily="18" charset="2"/>
              </a:rPr>
              <a:t>/4</a:t>
            </a:r>
            <a:r>
              <a:rPr kumimoji="1" lang="en-US" altLang="zh-CN" sz="2800" b="1">
                <a:solidFill>
                  <a:srgbClr val="121DFA"/>
                </a:solidFill>
              </a:rPr>
              <a:t> </a:t>
            </a:r>
            <a:r>
              <a:rPr kumimoji="1" lang="zh-CN" altLang="en-US" sz="2800" b="1">
                <a:solidFill>
                  <a:srgbClr val="121DFA"/>
                </a:solidFill>
              </a:rPr>
              <a:t>波片</a:t>
            </a:r>
            <a:r>
              <a:rPr kumimoji="1" lang="zh-CN" altLang="en-US" sz="2800" b="1"/>
              <a:t>去鉴别：自然</a:t>
            </a:r>
            <a:br>
              <a:rPr kumimoji="1" lang="zh-CN" altLang="en-US" sz="2800" b="1"/>
            </a:br>
            <a:r>
              <a:rPr kumimoji="1" lang="zh-CN" altLang="en-US" sz="2800" b="1"/>
              <a:t>         光、部分偏振光、线偏振光、圆偏振光与椭</a:t>
            </a:r>
            <a:br>
              <a:rPr kumimoji="1" lang="zh-CN" altLang="en-US" sz="2800" b="1"/>
            </a:br>
            <a:r>
              <a:rPr kumimoji="1" lang="zh-CN" altLang="en-US" sz="2800" b="1"/>
              <a:t>         圆偏振光。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0189B429-E5B0-4C1B-BCEE-887113518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809750"/>
            <a:ext cx="7885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（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）先用一偏振片</a:t>
            </a:r>
            <a:r>
              <a:rPr kumimoji="1" lang="en-US" altLang="zh-CN" sz="2800" b="1"/>
              <a:t>,</a:t>
            </a:r>
            <a:r>
              <a:rPr kumimoji="1" lang="zh-CN" altLang="en-US" sz="2800" b="1"/>
              <a:t>光通过转动的偏振片后</a:t>
            </a:r>
          </a:p>
        </p:txBody>
      </p:sp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FFA9D03C-2A92-4B13-BDE6-378AB9EED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295433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3" imgW="342603" imgH="215713" progId="Equation.DSMT4">
                  <p:embed/>
                </p:oleObj>
              </mc:Choice>
              <mc:Fallback>
                <p:oleObj name="Equation" r:id="rId3" imgW="342603" imgH="2157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95433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7C72172D-BEA4-467C-811B-FBE43EC84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4214813"/>
          <a:ext cx="6175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5" imgW="342603" imgH="215713" progId="Equation.DSMT4">
                  <p:embed/>
                </p:oleObj>
              </mc:Choice>
              <mc:Fallback>
                <p:oleObj name="Equation" r:id="rId5" imgW="342603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214813"/>
                        <a:ext cx="6175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0">
            <a:extLst>
              <a:ext uri="{FF2B5EF4-FFF2-40B4-BE49-F238E27FC236}">
                <a16:creationId xmlns:a16="http://schemas.microsoft.com/office/drawing/2014/main" id="{1E674D45-8C1B-4580-83D2-09CDB7A51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4124325"/>
            <a:ext cx="566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</a:rPr>
              <a:t>为部分偏振光或椭圆偏振光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3BFEBAEE-30B2-4272-8C7C-AE42C82E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2836863"/>
            <a:ext cx="5173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</a:rPr>
              <a:t>为自然光或圆偏振光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3D1A826D-A1EB-45FA-838A-CDDA5663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2333625"/>
            <a:ext cx="291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  <a:ea typeface="楷体_GB2312"/>
                <a:cs typeface="楷体_GB2312"/>
              </a:rPr>
              <a:t>光强不变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DE8E5EA7-BCCB-4CA5-B881-69BBDAC04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3500438"/>
            <a:ext cx="2808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  <a:ea typeface="楷体_GB2312"/>
                <a:cs typeface="楷体_GB2312"/>
              </a:rPr>
              <a:t>光强改变</a:t>
            </a:r>
          </a:p>
        </p:txBody>
      </p:sp>
      <p:sp>
        <p:nvSpPr>
          <p:cNvPr id="36928" name="Text Box 64">
            <a:extLst>
              <a:ext uri="{FF2B5EF4-FFF2-40B4-BE49-F238E27FC236}">
                <a16:creationId xmlns:a16="http://schemas.microsoft.com/office/drawing/2014/main" id="{3344A9B8-6E73-4553-9476-DE71A6B02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73238"/>
            <a:ext cx="1808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解：</a:t>
            </a:r>
          </a:p>
        </p:txBody>
      </p:sp>
      <p:sp>
        <p:nvSpPr>
          <p:cNvPr id="36929" name="Rectangle 65">
            <a:extLst>
              <a:ext uri="{FF2B5EF4-FFF2-40B4-BE49-F238E27FC236}">
                <a16:creationId xmlns:a16="http://schemas.microsoft.com/office/drawing/2014/main" id="{7B9C133E-3EC3-4F42-933B-E60D90D2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3481388"/>
            <a:ext cx="3313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</a:rPr>
              <a:t>（无消光）</a:t>
            </a:r>
          </a:p>
        </p:txBody>
      </p:sp>
      <p:sp>
        <p:nvSpPr>
          <p:cNvPr id="36930" name="Text Box 66">
            <a:extLst>
              <a:ext uri="{FF2B5EF4-FFF2-40B4-BE49-F238E27FC236}">
                <a16:creationId xmlns:a16="http://schemas.microsoft.com/office/drawing/2014/main" id="{A4A76F93-6E54-42AC-8066-A2EB6BF96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9340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）再用 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/4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波片及偏振片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进一步鉴别：</a:t>
            </a:r>
          </a:p>
        </p:txBody>
      </p:sp>
      <p:sp>
        <p:nvSpPr>
          <p:cNvPr id="31757" name="TextBox 13">
            <a:extLst>
              <a:ext uri="{FF2B5EF4-FFF2-40B4-BE49-F238E27FC236}">
                <a16:creationId xmlns:a16="http://schemas.microsoft.com/office/drawing/2014/main" id="{9DFC2B90-D8A3-4F95-9E52-4105B8EF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55A1D222-0C48-40B4-9C32-9358BD3CAE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3625" y="5445125"/>
          <a:ext cx="6175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7" imgW="342603" imgH="215713" progId="Equation.DSMT4">
                  <p:embed/>
                </p:oleObj>
              </mc:Choice>
              <mc:Fallback>
                <p:oleObj name="Equation" r:id="rId7" imgW="342603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5445125"/>
                        <a:ext cx="6175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>
            <a:extLst>
              <a:ext uri="{FF2B5EF4-FFF2-40B4-BE49-F238E27FC236}">
                <a16:creationId xmlns:a16="http://schemas.microsoft.com/office/drawing/2014/main" id="{195528F5-17BA-407B-8E50-F866EB37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5354638"/>
            <a:ext cx="566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</a:rPr>
              <a:t>线偏振光</a:t>
            </a:r>
          </a:p>
        </p:txBody>
      </p:sp>
      <p:sp>
        <p:nvSpPr>
          <p:cNvPr id="16" name="Rectangle 62">
            <a:extLst>
              <a:ext uri="{FF2B5EF4-FFF2-40B4-BE49-F238E27FC236}">
                <a16:creationId xmlns:a16="http://schemas.microsoft.com/office/drawing/2014/main" id="{1AA3DA2D-9368-4B93-AEA8-D329F79B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730750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  <a:ea typeface="楷体_GB2312"/>
                <a:cs typeface="楷体_GB2312"/>
              </a:rPr>
              <a:t>光强改变</a:t>
            </a: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040D4231-A4B8-4F1B-8C0F-FECB8863E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4711700"/>
            <a:ext cx="3313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</a:rPr>
              <a:t>（有消光）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75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75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1" grpId="0" autoUpdateAnimBg="0"/>
      <p:bldP spid="36874" grpId="0" autoUpdateAnimBg="0"/>
      <p:bldP spid="36924" grpId="0" autoUpdateAnimBg="0"/>
      <p:bldP spid="36925" grpId="0" autoUpdateAnimBg="0"/>
      <p:bldP spid="36926" grpId="0" autoUpdateAnimBg="0"/>
      <p:bldP spid="36928" grpId="0" autoUpdateAnimBg="0"/>
      <p:bldP spid="36929" grpId="0" autoUpdateAnimBg="0"/>
      <p:bldP spid="36930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>
            <a:extLst>
              <a:ext uri="{FF2B5EF4-FFF2-40B4-BE49-F238E27FC236}">
                <a16:creationId xmlns:a16="http://schemas.microsoft.com/office/drawing/2014/main" id="{7CCDB3ED-8CF7-4221-B009-8E34778159DC}"/>
              </a:ext>
            </a:extLst>
          </p:cNvPr>
          <p:cNvSpPr/>
          <p:nvPr/>
        </p:nvSpPr>
        <p:spPr>
          <a:xfrm>
            <a:off x="500034" y="1143008"/>
            <a:ext cx="7000924" cy="5429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C686528-6691-4F45-9C7F-90C7BD2BB58A}"/>
              </a:ext>
            </a:extLst>
          </p:cNvPr>
          <p:cNvCxnSpPr/>
          <p:nvPr/>
        </p:nvCxnSpPr>
        <p:spPr>
          <a:xfrm flipV="1">
            <a:off x="3776657" y="5448579"/>
            <a:ext cx="1152000" cy="4498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4579BA44-4F38-41BA-9329-464DBBB89BAC}"/>
              </a:ext>
            </a:extLst>
          </p:cNvPr>
          <p:cNvCxnSpPr/>
          <p:nvPr/>
        </p:nvCxnSpPr>
        <p:spPr>
          <a:xfrm flipV="1">
            <a:off x="3827463" y="5459413"/>
            <a:ext cx="1150937" cy="4762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6C476EB-A37F-442E-982B-FC70DD3516E3}"/>
              </a:ext>
            </a:extLst>
          </p:cNvPr>
          <p:cNvCxnSpPr/>
          <p:nvPr/>
        </p:nvCxnSpPr>
        <p:spPr>
          <a:xfrm flipV="1">
            <a:off x="3786188" y="3729038"/>
            <a:ext cx="1152525" cy="3175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01D1C7-6BB3-4E46-903E-01BCA6F3159E}"/>
              </a:ext>
            </a:extLst>
          </p:cNvPr>
          <p:cNvCxnSpPr/>
          <p:nvPr/>
        </p:nvCxnSpPr>
        <p:spPr>
          <a:xfrm flipV="1">
            <a:off x="3836988" y="2019300"/>
            <a:ext cx="1152525" cy="4763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73AED40-CA4A-408D-B8B0-ED166764CFF6}"/>
              </a:ext>
            </a:extLst>
          </p:cNvPr>
          <p:cNvSpPr/>
          <p:nvPr/>
        </p:nvSpPr>
        <p:spPr>
          <a:xfrm>
            <a:off x="3214678" y="1472878"/>
            <a:ext cx="1152000" cy="115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E98FE4E-8ED7-4482-A5C2-FDE1E6E5E2C4}"/>
              </a:ext>
            </a:extLst>
          </p:cNvPr>
          <p:cNvCxnSpPr/>
          <p:nvPr/>
        </p:nvCxnSpPr>
        <p:spPr>
          <a:xfrm>
            <a:off x="2033588" y="2022475"/>
            <a:ext cx="1763712" cy="1588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B60040B-613A-4921-9379-73DB62C098AB}"/>
              </a:ext>
            </a:extLst>
          </p:cNvPr>
          <p:cNvSpPr/>
          <p:nvPr/>
        </p:nvSpPr>
        <p:spPr>
          <a:xfrm>
            <a:off x="1552162" y="1433392"/>
            <a:ext cx="1152000" cy="115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EBEB09-C71B-4505-9D2C-8294EA4330F6}"/>
              </a:ext>
            </a:extLst>
          </p:cNvPr>
          <p:cNvCxnSpPr/>
          <p:nvPr/>
        </p:nvCxnSpPr>
        <p:spPr>
          <a:xfrm rot="5400000">
            <a:off x="1370013" y="2028825"/>
            <a:ext cx="1547812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8ECB9C8-27F2-4FFF-88D6-3A06A2332E8C}"/>
              </a:ext>
            </a:extLst>
          </p:cNvPr>
          <p:cNvCxnSpPr/>
          <p:nvPr/>
        </p:nvCxnSpPr>
        <p:spPr>
          <a:xfrm>
            <a:off x="728663" y="2019300"/>
            <a:ext cx="1403350" cy="4763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0963B63-3F50-42ED-BFF2-633A7038C52F}"/>
              </a:ext>
            </a:extLst>
          </p:cNvPr>
          <p:cNvCxnSpPr/>
          <p:nvPr/>
        </p:nvCxnSpPr>
        <p:spPr>
          <a:xfrm rot="5400000">
            <a:off x="3032125" y="2065338"/>
            <a:ext cx="1547813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E1611C-897A-4421-81E3-F4F6FE94E957}"/>
              </a:ext>
            </a:extLst>
          </p:cNvPr>
          <p:cNvSpPr txBox="1"/>
          <p:nvPr/>
        </p:nvSpPr>
        <p:spPr>
          <a:xfrm>
            <a:off x="5000628" y="2071678"/>
            <a:ext cx="2000264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lt"/>
                <a:ea typeface="+mn-ea"/>
              </a:rPr>
              <a:t>偏振片透明</a:t>
            </a:r>
            <a:endParaRPr lang="en-US" altLang="zh-CN" sz="2400" b="1" dirty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lt"/>
                <a:ea typeface="+mn-ea"/>
              </a:rPr>
              <a:t>光强最大</a:t>
            </a:r>
            <a:endParaRPr lang="en-US" altLang="zh-CN" sz="2400" b="1" dirty="0">
              <a:latin typeface="+mn-lt"/>
              <a:ea typeface="+mn-ea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F6EEA0A-133B-4018-851D-A7B2B5217028}"/>
              </a:ext>
            </a:extLst>
          </p:cNvPr>
          <p:cNvCxnSpPr/>
          <p:nvPr/>
        </p:nvCxnSpPr>
        <p:spPr>
          <a:xfrm rot="1800000">
            <a:off x="2870200" y="5495925"/>
            <a:ext cx="183515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84A29FF-E7DE-41B0-82E6-7F8CF08D3937}"/>
              </a:ext>
            </a:extLst>
          </p:cNvPr>
          <p:cNvCxnSpPr/>
          <p:nvPr/>
        </p:nvCxnSpPr>
        <p:spPr>
          <a:xfrm rot="5400000">
            <a:off x="2835275" y="5457825"/>
            <a:ext cx="1906588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E89DC1C-E8AE-4428-9129-EC227B76E20E}"/>
              </a:ext>
            </a:extLst>
          </p:cNvPr>
          <p:cNvSpPr txBox="1"/>
          <p:nvPr/>
        </p:nvSpPr>
        <p:spPr>
          <a:xfrm>
            <a:off x="5072066" y="5181913"/>
            <a:ext cx="278608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lt"/>
                <a:ea typeface="+mn-ea"/>
              </a:rPr>
              <a:t>光强连续变化</a:t>
            </a:r>
          </a:p>
        </p:txBody>
      </p:sp>
      <p:sp>
        <p:nvSpPr>
          <p:cNvPr id="43031" name="TextBox 71">
            <a:extLst>
              <a:ext uri="{FF2B5EF4-FFF2-40B4-BE49-F238E27FC236}">
                <a16:creationId xmlns:a16="http://schemas.microsoft.com/office/drawing/2014/main" id="{7102A672-F67E-412F-B28A-7B696EA51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40488"/>
            <a:ext cx="3571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7DE3E0-D71D-4F1D-9AFC-B881BFC47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28625"/>
            <a:ext cx="285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演示实验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3" name="组合 83">
            <a:extLst>
              <a:ext uri="{FF2B5EF4-FFF2-40B4-BE49-F238E27FC236}">
                <a16:creationId xmlns:a16="http://schemas.microsoft.com/office/drawing/2014/main" id="{A156DFF1-DA21-4DC6-B0E4-B96F76BEE11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382838"/>
            <a:ext cx="1000125" cy="474662"/>
            <a:chOff x="1000100" y="1772278"/>
            <a:chExt cx="1000132" cy="475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76A561-C794-41A2-899C-4431C6661967}"/>
                </a:ext>
              </a:extLst>
            </p:cNvPr>
            <p:cNvSpPr txBox="1"/>
            <p:nvPr/>
          </p:nvSpPr>
          <p:spPr>
            <a:xfrm>
              <a:off x="1000100" y="1785926"/>
              <a:ext cx="428628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9F16A5C-C2C6-4D76-B6DF-463934AD81FE}"/>
                </a:ext>
              </a:extLst>
            </p:cNvPr>
            <p:cNvSpPr txBox="1"/>
            <p:nvPr/>
          </p:nvSpPr>
          <p:spPr>
            <a:xfrm>
              <a:off x="1000100" y="1772278"/>
              <a:ext cx="1000132" cy="46166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4" name="组合 84">
            <a:extLst>
              <a:ext uri="{FF2B5EF4-FFF2-40B4-BE49-F238E27FC236}">
                <a16:creationId xmlns:a16="http://schemas.microsoft.com/office/drawing/2014/main" id="{DEC98B68-317F-4789-9488-76ADDFCA76FA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2357438"/>
            <a:ext cx="1000125" cy="474662"/>
            <a:chOff x="1000100" y="1772278"/>
            <a:chExt cx="1000132" cy="47531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765F82E-F2C3-4238-9934-D3147385CC88}"/>
                </a:ext>
              </a:extLst>
            </p:cNvPr>
            <p:cNvSpPr txBox="1"/>
            <p:nvPr/>
          </p:nvSpPr>
          <p:spPr>
            <a:xfrm>
              <a:off x="1000100" y="1785926"/>
              <a:ext cx="428628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FBC8D3-E9F8-41A3-8871-47196F1CBEC7}"/>
                </a:ext>
              </a:extLst>
            </p:cNvPr>
            <p:cNvSpPr txBox="1"/>
            <p:nvPr/>
          </p:nvSpPr>
          <p:spPr>
            <a:xfrm>
              <a:off x="1000100" y="1772278"/>
              <a:ext cx="1000132" cy="46166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91" name="弧形 90">
            <a:extLst>
              <a:ext uri="{FF2B5EF4-FFF2-40B4-BE49-F238E27FC236}">
                <a16:creationId xmlns:a16="http://schemas.microsoft.com/office/drawing/2014/main" id="{76599DE8-99F5-41B6-AF24-22130ECC2C00}"/>
              </a:ext>
            </a:extLst>
          </p:cNvPr>
          <p:cNvSpPr/>
          <p:nvPr/>
        </p:nvSpPr>
        <p:spPr>
          <a:xfrm rot="6274054">
            <a:off x="3707606" y="3890170"/>
            <a:ext cx="574675" cy="576262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105">
            <a:extLst>
              <a:ext uri="{FF2B5EF4-FFF2-40B4-BE49-F238E27FC236}">
                <a16:creationId xmlns:a16="http://schemas.microsoft.com/office/drawing/2014/main" id="{3C11AEEB-6763-480C-AA34-12CF1F5FB0BD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903538"/>
            <a:ext cx="3660775" cy="1643062"/>
            <a:chOff x="642910" y="2689867"/>
            <a:chExt cx="3660184" cy="1643074"/>
          </a:xfrm>
        </p:grpSpPr>
        <p:grpSp>
          <p:nvGrpSpPr>
            <p:cNvPr id="43077" name="组合 104">
              <a:extLst>
                <a:ext uri="{FF2B5EF4-FFF2-40B4-BE49-F238E27FC236}">
                  <a16:creationId xmlns:a16="http://schemas.microsoft.com/office/drawing/2014/main" id="{C2290320-8210-4DC4-B8A2-16FCF521D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910" y="2908837"/>
              <a:ext cx="3660184" cy="1424104"/>
              <a:chOff x="642910" y="2908837"/>
              <a:chExt cx="3660184" cy="1424104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C7B62C02-92D1-468D-90F5-95E679E3423C}"/>
                  </a:ext>
                </a:extLst>
              </p:cNvPr>
              <p:cNvSpPr/>
              <p:nvPr/>
            </p:nvSpPr>
            <p:spPr>
              <a:xfrm>
                <a:off x="3151094" y="2948323"/>
                <a:ext cx="1152000" cy="115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isometricOffAxis1Left">
                  <a:rot lat="736269" lon="3201651" rev="2113364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/>
                <a:bevelB h="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50A43FE3-3D1F-4801-B3CE-E8D386AD1561}"/>
                  </a:ext>
                </a:extLst>
              </p:cNvPr>
              <p:cNvCxnSpPr/>
              <p:nvPr/>
            </p:nvCxnSpPr>
            <p:spPr>
              <a:xfrm>
                <a:off x="1934926" y="3512198"/>
                <a:ext cx="1765015" cy="1587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11234AE-5BD5-4781-BA18-1BD5C085E3C6}"/>
                  </a:ext>
                </a:extLst>
              </p:cNvPr>
              <p:cNvSpPr/>
              <p:nvPr/>
            </p:nvSpPr>
            <p:spPr>
              <a:xfrm>
                <a:off x="1480724" y="2908837"/>
                <a:ext cx="1152000" cy="115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isometricOffAxis1Left">
                  <a:rot lat="736269" lon="3201651" rev="2113364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/>
                <a:bevelB h="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26A81E6B-F85D-4FB0-9BF5-F34CE882CB5B}"/>
                  </a:ext>
                </a:extLst>
              </p:cNvPr>
              <p:cNvCxnSpPr/>
              <p:nvPr/>
            </p:nvCxnSpPr>
            <p:spPr>
              <a:xfrm>
                <a:off x="642910" y="3494735"/>
                <a:ext cx="1404711" cy="4763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083" name="组合 98">
                <a:extLst>
                  <a:ext uri="{FF2B5EF4-FFF2-40B4-BE49-F238E27FC236}">
                    <a16:creationId xmlns:a16="http://schemas.microsoft.com/office/drawing/2014/main" id="{A9E5427D-3FBD-46CB-A842-0DE299888C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5852" y="3857628"/>
                <a:ext cx="1000132" cy="475313"/>
                <a:chOff x="1000100" y="1772278"/>
                <a:chExt cx="1000132" cy="475313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D4C4674-D892-4BE8-888D-22C74B9CCD3E}"/>
                    </a:ext>
                  </a:extLst>
                </p:cNvPr>
                <p:cNvSpPr txBox="1"/>
                <p:nvPr/>
              </p:nvSpPr>
              <p:spPr>
                <a:xfrm>
                  <a:off x="1000100" y="1785926"/>
                  <a:ext cx="428628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1B97E86-EB96-4E7D-ABE6-41F02802DC68}"/>
                    </a:ext>
                  </a:extLst>
                </p:cNvPr>
                <p:cNvSpPr txBox="1"/>
                <p:nvPr/>
              </p:nvSpPr>
              <p:spPr>
                <a:xfrm>
                  <a:off x="1000100" y="1772278"/>
                  <a:ext cx="100013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3084" name="组合 101">
                <a:extLst>
                  <a:ext uri="{FF2B5EF4-FFF2-40B4-BE49-F238E27FC236}">
                    <a16:creationId xmlns:a16="http://schemas.microsoft.com/office/drawing/2014/main" id="{3148F73F-9C91-4866-9447-03A025C616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068" y="3832875"/>
                <a:ext cx="1000132" cy="475313"/>
                <a:chOff x="1000100" y="1772278"/>
                <a:chExt cx="1000132" cy="475313"/>
              </a:xfrm>
            </p:grpSpPr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278F530-31AA-428E-89C0-7719A3D34F82}"/>
                    </a:ext>
                  </a:extLst>
                </p:cNvPr>
                <p:cNvSpPr txBox="1"/>
                <p:nvPr/>
              </p:nvSpPr>
              <p:spPr>
                <a:xfrm>
                  <a:off x="1000100" y="1785926"/>
                  <a:ext cx="428628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26F3A01-DF7A-42FD-9A6D-6E2399AB41C6}"/>
                    </a:ext>
                  </a:extLst>
                </p:cNvPr>
                <p:cNvSpPr txBox="1"/>
                <p:nvPr/>
              </p:nvSpPr>
              <p:spPr>
                <a:xfrm>
                  <a:off x="1000100" y="1772278"/>
                  <a:ext cx="100013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E037E9A3-E964-48CF-9767-F36794F804EA}"/>
                </a:ext>
              </a:extLst>
            </p:cNvPr>
            <p:cNvCxnSpPr/>
            <p:nvPr/>
          </p:nvCxnSpPr>
          <p:spPr>
            <a:xfrm rot="5400000">
              <a:off x="1249894" y="3498704"/>
              <a:ext cx="1619262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EC674A5E-EB49-4D7D-B9A6-F3823E24D9D6}"/>
              </a:ext>
            </a:extLst>
          </p:cNvPr>
          <p:cNvCxnSpPr/>
          <p:nvPr/>
        </p:nvCxnSpPr>
        <p:spPr>
          <a:xfrm rot="5400000">
            <a:off x="2990850" y="3765550"/>
            <a:ext cx="1620838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54">
            <a:extLst>
              <a:ext uri="{FF2B5EF4-FFF2-40B4-BE49-F238E27FC236}">
                <a16:creationId xmlns:a16="http://schemas.microsoft.com/office/drawing/2014/main" id="{DC44A6FC-8B73-4694-9EBF-9993C95F8DF4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3124200"/>
            <a:ext cx="2143125" cy="1590675"/>
            <a:chOff x="6715140" y="857232"/>
            <a:chExt cx="2143140" cy="1591402"/>
          </a:xfrm>
        </p:grpSpPr>
        <p:graphicFrame>
          <p:nvGraphicFramePr>
            <p:cNvPr id="43072" name="Object 2">
              <a:extLst>
                <a:ext uri="{FF2B5EF4-FFF2-40B4-BE49-F238E27FC236}">
                  <a16:creationId xmlns:a16="http://schemas.microsoft.com/office/drawing/2014/main" id="{28CAB9F0-46F6-463B-8828-5C739063BD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7076" y="962773"/>
            <a:ext cx="1092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2" name="Equation" r:id="rId3" imgW="444114" imgH="164957" progId="Equation.DSMT4">
                    <p:embed/>
                  </p:oleObj>
                </mc:Choice>
                <mc:Fallback>
                  <p:oleObj name="Equation" r:id="rId3" imgW="444114" imgH="164957" progId="Equation.DSMT4">
                    <p:embed/>
                    <p:pic>
                      <p:nvPicPr>
                        <p:cNvPr id="43072" name="Object 2">
                          <a:extLst>
                            <a:ext uri="{FF2B5EF4-FFF2-40B4-BE49-F238E27FC236}">
                              <a16:creationId xmlns:a16="http://schemas.microsoft.com/office/drawing/2014/main" id="{28CAB9F0-46F6-463B-8828-5C739063B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7076" y="962773"/>
                          <a:ext cx="10922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B41B57-6B8C-4584-B557-20905E1CD782}"/>
                </a:ext>
              </a:extLst>
            </p:cNvPr>
            <p:cNvSpPr txBox="1"/>
            <p:nvPr/>
          </p:nvSpPr>
          <p:spPr>
            <a:xfrm>
              <a:off x="6715140" y="1617637"/>
              <a:ext cx="2143140" cy="83099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+mn-lt"/>
                  <a:ea typeface="+mn-ea"/>
                </a:rPr>
                <a:t>偏振片全黑</a:t>
              </a:r>
              <a:endParaRPr lang="en-US" altLang="zh-CN" sz="2400" b="1" dirty="0">
                <a:latin typeface="+mn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+mn-lt"/>
                  <a:ea typeface="+mn-ea"/>
                </a:rPr>
                <a:t>消光</a:t>
              </a:r>
            </a:p>
          </p:txBody>
        </p:sp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122E83BA-49FD-448C-A23C-E77B177675C4}"/>
                </a:ext>
              </a:extLst>
            </p:cNvPr>
            <p:cNvSpPr/>
            <p:nvPr/>
          </p:nvSpPr>
          <p:spPr>
            <a:xfrm>
              <a:off x="7143768" y="857232"/>
              <a:ext cx="1143008" cy="643232"/>
            </a:xfrm>
            <a:prstGeom prst="round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07">
            <a:extLst>
              <a:ext uri="{FF2B5EF4-FFF2-40B4-BE49-F238E27FC236}">
                <a16:creationId xmlns:a16="http://schemas.microsoft.com/office/drawing/2014/main" id="{55D8F58D-3B70-4D42-81E1-E745AE116ACF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646613"/>
            <a:ext cx="3660775" cy="1643062"/>
            <a:chOff x="642910" y="2689867"/>
            <a:chExt cx="3660184" cy="1643074"/>
          </a:xfrm>
        </p:grpSpPr>
        <p:grpSp>
          <p:nvGrpSpPr>
            <p:cNvPr id="43052" name="组合 108">
              <a:extLst>
                <a:ext uri="{FF2B5EF4-FFF2-40B4-BE49-F238E27FC236}">
                  <a16:creationId xmlns:a16="http://schemas.microsoft.com/office/drawing/2014/main" id="{89BA52EE-AFD2-4085-AC42-CE97D5E49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910" y="2908837"/>
              <a:ext cx="3660184" cy="1424104"/>
              <a:chOff x="642910" y="2908837"/>
              <a:chExt cx="3660184" cy="1424104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7E06F10-BBA3-46A4-AC07-978E9FDA66DB}"/>
                  </a:ext>
                </a:extLst>
              </p:cNvPr>
              <p:cNvSpPr/>
              <p:nvPr/>
            </p:nvSpPr>
            <p:spPr>
              <a:xfrm>
                <a:off x="3151094" y="2948323"/>
                <a:ext cx="1152000" cy="115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isometricOffAxis1Left">
                  <a:rot lat="736269" lon="3201651" rev="2113364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/>
                <a:bevelB h="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02B8C5C-550C-4DFE-87A7-F649882818E3}"/>
                  </a:ext>
                </a:extLst>
              </p:cNvPr>
              <p:cNvCxnSpPr/>
              <p:nvPr/>
            </p:nvCxnSpPr>
            <p:spPr>
              <a:xfrm>
                <a:off x="1949212" y="3497910"/>
                <a:ext cx="1692002" cy="1588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38F5BA6E-81AF-426D-AD87-BD118779DA09}"/>
                  </a:ext>
                </a:extLst>
              </p:cNvPr>
              <p:cNvSpPr/>
              <p:nvPr/>
            </p:nvSpPr>
            <p:spPr>
              <a:xfrm>
                <a:off x="1480724" y="2908837"/>
                <a:ext cx="1152000" cy="115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isometricOffAxis1Left">
                  <a:rot lat="736269" lon="3201651" rev="2113364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/>
                <a:bevelB h="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CA45A0A6-9BA9-4FFF-8961-49B4F8DDCC4E}"/>
                  </a:ext>
                </a:extLst>
              </p:cNvPr>
              <p:cNvCxnSpPr/>
              <p:nvPr/>
            </p:nvCxnSpPr>
            <p:spPr>
              <a:xfrm>
                <a:off x="642910" y="3494735"/>
                <a:ext cx="1404711" cy="4763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058" name="组合 114">
                <a:extLst>
                  <a:ext uri="{FF2B5EF4-FFF2-40B4-BE49-F238E27FC236}">
                    <a16:creationId xmlns:a16="http://schemas.microsoft.com/office/drawing/2014/main" id="{E77F5ACD-33E1-48A6-AB79-CC64958113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5852" y="3857628"/>
                <a:ext cx="1000132" cy="475313"/>
                <a:chOff x="1000100" y="1772278"/>
                <a:chExt cx="1000132" cy="475313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0ED5DBC-7D5E-46AF-8429-E4710ECFF231}"/>
                    </a:ext>
                  </a:extLst>
                </p:cNvPr>
                <p:cNvSpPr txBox="1"/>
                <p:nvPr/>
              </p:nvSpPr>
              <p:spPr>
                <a:xfrm>
                  <a:off x="1000100" y="1785926"/>
                  <a:ext cx="428628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6D5D15F-BDD5-4D6C-B1C0-9E7B2052244D}"/>
                    </a:ext>
                  </a:extLst>
                </p:cNvPr>
                <p:cNvSpPr txBox="1"/>
                <p:nvPr/>
              </p:nvSpPr>
              <p:spPr>
                <a:xfrm>
                  <a:off x="1000100" y="1772278"/>
                  <a:ext cx="100013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3059" name="组合 115">
                <a:extLst>
                  <a:ext uri="{FF2B5EF4-FFF2-40B4-BE49-F238E27FC236}">
                    <a16:creationId xmlns:a16="http://schemas.microsoft.com/office/drawing/2014/main" id="{D490ED85-D13E-42BD-9074-DDDEF55879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068" y="3832875"/>
                <a:ext cx="1000132" cy="475313"/>
                <a:chOff x="1000100" y="1772278"/>
                <a:chExt cx="1000132" cy="475313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DC776318-D40E-45EC-B62E-BB726CF4E2EC}"/>
                    </a:ext>
                  </a:extLst>
                </p:cNvPr>
                <p:cNvSpPr txBox="1"/>
                <p:nvPr/>
              </p:nvSpPr>
              <p:spPr>
                <a:xfrm>
                  <a:off x="1000100" y="1785926"/>
                  <a:ext cx="428628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961DF87-132C-43AD-BD2B-1981C63A2594}"/>
                    </a:ext>
                  </a:extLst>
                </p:cNvPr>
                <p:cNvSpPr txBox="1"/>
                <p:nvPr/>
              </p:nvSpPr>
              <p:spPr>
                <a:xfrm>
                  <a:off x="1000100" y="1772278"/>
                  <a:ext cx="100013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5E1841E-5F87-4CBB-B74C-EC860C1C7E68}"/>
                </a:ext>
              </a:extLst>
            </p:cNvPr>
            <p:cNvCxnSpPr/>
            <p:nvPr/>
          </p:nvCxnSpPr>
          <p:spPr>
            <a:xfrm rot="5400000">
              <a:off x="1249894" y="3498704"/>
              <a:ext cx="1619262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31A44785-D0C1-4AC4-B908-C99D73D47570}"/>
              </a:ext>
            </a:extLst>
          </p:cNvPr>
          <p:cNvCxnSpPr/>
          <p:nvPr/>
        </p:nvCxnSpPr>
        <p:spPr>
          <a:xfrm rot="1800000">
            <a:off x="3027363" y="5494338"/>
            <a:ext cx="1547812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弧形 123">
            <a:extLst>
              <a:ext uri="{FF2B5EF4-FFF2-40B4-BE49-F238E27FC236}">
                <a16:creationId xmlns:a16="http://schemas.microsoft.com/office/drawing/2014/main" id="{39CB86B3-2FD6-4033-B688-53BBDA3815FF}"/>
              </a:ext>
            </a:extLst>
          </p:cNvPr>
          <p:cNvSpPr/>
          <p:nvPr/>
        </p:nvSpPr>
        <p:spPr>
          <a:xfrm rot="6274054">
            <a:off x="3635375" y="5635625"/>
            <a:ext cx="576263" cy="576263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FE128D0D-C16A-4CE9-AB27-CB40BA6A88FD}"/>
              </a:ext>
            </a:extLst>
          </p:cNvPr>
          <p:cNvCxnSpPr/>
          <p:nvPr/>
        </p:nvCxnSpPr>
        <p:spPr>
          <a:xfrm rot="5400000">
            <a:off x="2986882" y="5514181"/>
            <a:ext cx="1619250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774B195-92D4-4796-894D-1929296573C5}"/>
              </a:ext>
            </a:extLst>
          </p:cNvPr>
          <p:cNvCxnSpPr/>
          <p:nvPr/>
        </p:nvCxnSpPr>
        <p:spPr>
          <a:xfrm rot="7260000">
            <a:off x="2960688" y="5541963"/>
            <a:ext cx="1620837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弧形 127">
            <a:extLst>
              <a:ext uri="{FF2B5EF4-FFF2-40B4-BE49-F238E27FC236}">
                <a16:creationId xmlns:a16="http://schemas.microsoft.com/office/drawing/2014/main" id="{3ED0F2B5-46FA-4317-90F1-490D1D4362E3}"/>
              </a:ext>
            </a:extLst>
          </p:cNvPr>
          <p:cNvSpPr/>
          <p:nvPr/>
        </p:nvSpPr>
        <p:spPr>
          <a:xfrm rot="-1080000">
            <a:off x="3714750" y="5116513"/>
            <a:ext cx="225425" cy="28575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70B81999-DC3B-4F3D-BA97-830AD247C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4786313"/>
          <a:ext cx="311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1027" name="Object 6">
                        <a:extLst>
                          <a:ext uri="{FF2B5EF4-FFF2-40B4-BE49-F238E27FC236}">
                            <a16:creationId xmlns:a16="http://schemas.microsoft.com/office/drawing/2014/main" id="{70B81999-DC3B-4F3D-BA97-830AD247C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786313"/>
                        <a:ext cx="3111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4">
            <a:extLst>
              <a:ext uri="{FF2B5EF4-FFF2-40B4-BE49-F238E27FC236}">
                <a16:creationId xmlns:a16="http://schemas.microsoft.com/office/drawing/2014/main" id="{5D3C4DA4-C4CE-4CBA-AB2D-06DE2B265533}"/>
              </a:ext>
            </a:extLst>
          </p:cNvPr>
          <p:cNvGrpSpPr>
            <a:grpSpLocks/>
          </p:cNvGrpSpPr>
          <p:nvPr/>
        </p:nvGrpSpPr>
        <p:grpSpPr bwMode="auto">
          <a:xfrm>
            <a:off x="5424488" y="1357313"/>
            <a:ext cx="1138237" cy="600075"/>
            <a:chOff x="5424493" y="1357298"/>
            <a:chExt cx="1138246" cy="600079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FF0F1F8-9179-4E86-BF7B-7AFE2DE477BF}"/>
                </a:ext>
              </a:extLst>
            </p:cNvPr>
            <p:cNvSpPr/>
            <p:nvPr/>
          </p:nvSpPr>
          <p:spPr>
            <a:xfrm>
              <a:off x="5424493" y="1357298"/>
              <a:ext cx="1138246" cy="6000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43051" name="Picture 9" descr="C:\Users\Administrator\AppData\Roaming\Tencent\Users\188541213\QQ\WinTemp\RichOle\P]71UFO7TH(QT$`B_HO`%2S.jpg">
              <a:extLst>
                <a:ext uri="{FF2B5EF4-FFF2-40B4-BE49-F238E27FC236}">
                  <a16:creationId xmlns:a16="http://schemas.microsoft.com/office/drawing/2014/main" id="{9E5B1130-7DC4-4183-8AE8-D4B3BB565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226" y="1428736"/>
              <a:ext cx="9429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6" name="Picture 8" descr="C:\Users\Administrator\Desktop\IMG_20131018_065812.jpg">
            <a:extLst>
              <a:ext uri="{FF2B5EF4-FFF2-40B4-BE49-F238E27FC236}">
                <a16:creationId xmlns:a16="http://schemas.microsoft.com/office/drawing/2014/main" id="{BB512E57-31A6-4AE6-AE96-E801BAE79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 l="17187" r="20937" b="1763"/>
          <a:stretch>
            <a:fillRect/>
          </a:stretch>
        </p:blipFill>
        <p:spPr bwMode="auto">
          <a:xfrm>
            <a:off x="7000892" y="571480"/>
            <a:ext cx="1928826" cy="1845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9" descr="C:\Users\Administrator\Desktop\IMG_20131018_065927.jpg">
            <a:extLst>
              <a:ext uri="{FF2B5EF4-FFF2-40B4-BE49-F238E27FC236}">
                <a16:creationId xmlns:a16="http://schemas.microsoft.com/office/drawing/2014/main" id="{C771D8D9-267B-4ED9-9BE5-4BC981BB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-30000"/>
          </a:blip>
          <a:srcRect l="16250" r="20937"/>
          <a:stretch>
            <a:fillRect/>
          </a:stretch>
        </p:blipFill>
        <p:spPr bwMode="auto">
          <a:xfrm>
            <a:off x="7000892" y="2643182"/>
            <a:ext cx="1928826" cy="1850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8" name="Picture 10" descr="C:\Users\Administrator\Desktop\IMG_20131018_065833.jpg">
            <a:extLst>
              <a:ext uri="{FF2B5EF4-FFF2-40B4-BE49-F238E27FC236}">
                <a16:creationId xmlns:a16="http://schemas.microsoft.com/office/drawing/2014/main" id="{4E1849C2-5EBF-4968-94E3-6167CDA7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 l="19062" r="20937"/>
          <a:stretch>
            <a:fillRect/>
          </a:stretch>
        </p:blipFill>
        <p:spPr bwMode="auto">
          <a:xfrm>
            <a:off x="7072330" y="4714884"/>
            <a:ext cx="1857388" cy="18651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420397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960000">
                                      <p:cBhvr>
                                        <p:cTn id="8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1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3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3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3" name="Line 71">
            <a:extLst>
              <a:ext uri="{FF2B5EF4-FFF2-40B4-BE49-F238E27FC236}">
                <a16:creationId xmlns:a16="http://schemas.microsoft.com/office/drawing/2014/main" id="{59A0A5C1-C6BD-4A8D-A377-7128B6DAF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168525"/>
            <a:ext cx="4537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38" name="AutoShape 6">
            <a:extLst>
              <a:ext uri="{FF2B5EF4-FFF2-40B4-BE49-F238E27FC236}">
                <a16:creationId xmlns:a16="http://schemas.microsoft.com/office/drawing/2014/main" id="{F13A4B96-6CB9-4966-A818-05C6CCAE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592263"/>
            <a:ext cx="504825" cy="542925"/>
          </a:xfrm>
          <a:prstGeom prst="curvedDownArrow">
            <a:avLst>
              <a:gd name="adj1" fmla="val 8556"/>
              <a:gd name="adj2" fmla="val 40000"/>
              <a:gd name="adj3" fmla="val 3584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39" name="AutoShape 7">
            <a:extLst>
              <a:ext uri="{FF2B5EF4-FFF2-40B4-BE49-F238E27FC236}">
                <a16:creationId xmlns:a16="http://schemas.microsoft.com/office/drawing/2014/main" id="{E49DFCF8-4690-444E-BD3D-221E9CDF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584200"/>
            <a:ext cx="503238" cy="506413"/>
          </a:xfrm>
          <a:prstGeom prst="curvedDownArrow">
            <a:avLst>
              <a:gd name="adj1" fmla="val 10097"/>
              <a:gd name="adj2" fmla="val 37856"/>
              <a:gd name="adj3" fmla="val 3913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8DF8ADBF-EFF6-416F-927C-9DAC2AE9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844550"/>
            <a:ext cx="2681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ea"/>
                <a:ea typeface="+mn-ea"/>
              </a:rPr>
              <a:t>自然光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7A985385-99F7-4E18-A1BF-2827BC67B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852613"/>
            <a:ext cx="300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ea"/>
                <a:ea typeface="+mn-ea"/>
              </a:rPr>
              <a:t>圆偏振光</a:t>
            </a:r>
          </a:p>
        </p:txBody>
      </p:sp>
      <p:sp>
        <p:nvSpPr>
          <p:cNvPr id="44059" name="Rectangle 27">
            <a:extLst>
              <a:ext uri="{FF2B5EF4-FFF2-40B4-BE49-F238E27FC236}">
                <a16:creationId xmlns:a16="http://schemas.microsoft.com/office/drawing/2014/main" id="{0E183ED4-75B5-4523-BB86-30CE0051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868488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60" name="Oval 28">
            <a:extLst>
              <a:ext uri="{FF2B5EF4-FFF2-40B4-BE49-F238E27FC236}">
                <a16:creationId xmlns:a16="http://schemas.microsoft.com/office/drawing/2014/main" id="{412D8617-6F42-435C-8236-DA99731BE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1716088"/>
            <a:ext cx="152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61" name="Oval 29">
            <a:extLst>
              <a:ext uri="{FF2B5EF4-FFF2-40B4-BE49-F238E27FC236}">
                <a16:creationId xmlns:a16="http://schemas.microsoft.com/office/drawing/2014/main" id="{329BE63C-F198-46AA-9B90-2EFB07921F81}"/>
              </a:ext>
            </a:extLst>
          </p:cNvPr>
          <p:cNvSpPr>
            <a:spLocks noChangeArrowheads="1"/>
          </p:cNvSpPr>
          <p:nvPr/>
        </p:nvSpPr>
        <p:spPr bwMode="auto">
          <a:xfrm rot="-15801">
            <a:off x="2659063" y="2025650"/>
            <a:ext cx="220662" cy="312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graphicFrame>
        <p:nvGraphicFramePr>
          <p:cNvPr id="44062" name="Object 30">
            <a:extLst>
              <a:ext uri="{FF2B5EF4-FFF2-40B4-BE49-F238E27FC236}">
                <a16:creationId xmlns:a16="http://schemas.microsoft.com/office/drawing/2014/main" id="{3AB45834-E22D-48BD-BF4D-8B000E1B2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2460625"/>
          <a:ext cx="23034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Equation" r:id="rId3" imgW="1993900" imgH="736600" progId="Equation.DSMT4">
                  <p:embed/>
                </p:oleObj>
              </mc:Choice>
              <mc:Fallback>
                <p:oleObj name="Equation" r:id="rId3" imgW="1993900" imgH="736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460625"/>
                        <a:ext cx="230346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3" name="Object 31">
            <a:extLst>
              <a:ext uri="{FF2B5EF4-FFF2-40B4-BE49-F238E27FC236}">
                <a16:creationId xmlns:a16="http://schemas.microsoft.com/office/drawing/2014/main" id="{CAD4B7B7-B7E5-4411-81A9-C7C9DE237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2457450"/>
          <a:ext cx="26479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Equation" r:id="rId5" imgW="2527300" imgH="736600" progId="Equation.DSMT4">
                  <p:embed/>
                </p:oleObj>
              </mc:Choice>
              <mc:Fallback>
                <p:oleObj name="Equation" r:id="rId5" imgW="2527300" imgH="736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457450"/>
                        <a:ext cx="26479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4" name="Object 32">
            <a:extLst>
              <a:ext uri="{FF2B5EF4-FFF2-40B4-BE49-F238E27FC236}">
                <a16:creationId xmlns:a16="http://schemas.microsoft.com/office/drawing/2014/main" id="{FB0478E0-0FF7-4D51-BDCF-276F05248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7513" y="2744788"/>
          <a:ext cx="7207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Equation" r:id="rId7" imgW="812447" imgH="330057" progId="Equation.DSMT4">
                  <p:embed/>
                </p:oleObj>
              </mc:Choice>
              <mc:Fallback>
                <p:oleObj name="Equation" r:id="rId7" imgW="812447" imgH="330057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2744788"/>
                        <a:ext cx="7207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5" name="Line 33">
            <a:extLst>
              <a:ext uri="{FF2B5EF4-FFF2-40B4-BE49-F238E27FC236}">
                <a16:creationId xmlns:a16="http://schemas.microsoft.com/office/drawing/2014/main" id="{559918D0-F1FD-4469-82E9-55FB3DBC6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3350" y="2008188"/>
            <a:ext cx="15240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66" name="Line 34">
            <a:extLst>
              <a:ext uri="{FF2B5EF4-FFF2-40B4-BE49-F238E27FC236}">
                <a16:creationId xmlns:a16="http://schemas.microsoft.com/office/drawing/2014/main" id="{0E58C345-64AA-4CD3-A024-D48612D8FE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150" y="2008188"/>
            <a:ext cx="15240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1940DF1E-3165-48BA-AA4E-F7F6EC7A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620713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光强不变</a:t>
            </a:r>
          </a:p>
        </p:txBody>
      </p:sp>
      <p:sp>
        <p:nvSpPr>
          <p:cNvPr id="44068" name="AutoShape 36">
            <a:extLst>
              <a:ext uri="{FF2B5EF4-FFF2-40B4-BE49-F238E27FC236}">
                <a16:creationId xmlns:a16="http://schemas.microsoft.com/office/drawing/2014/main" id="{77832D00-2C8A-473D-A407-D6873B4DCF12}"/>
              </a:ext>
            </a:extLst>
          </p:cNvPr>
          <p:cNvSpPr>
            <a:spLocks/>
          </p:cNvSpPr>
          <p:nvPr/>
        </p:nvSpPr>
        <p:spPr bwMode="auto">
          <a:xfrm>
            <a:off x="684213" y="1050925"/>
            <a:ext cx="142875" cy="1117600"/>
          </a:xfrm>
          <a:prstGeom prst="leftBrace">
            <a:avLst>
              <a:gd name="adj1" fmla="val 65185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69" name="Line 37">
            <a:extLst>
              <a:ext uri="{FF2B5EF4-FFF2-40B4-BE49-F238E27FC236}">
                <a16:creationId xmlns:a16="http://schemas.microsoft.com/office/drawing/2014/main" id="{5BE32843-8380-4D11-B972-B4DD7A916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4076700"/>
            <a:ext cx="4213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70" name="Rectangle 38">
            <a:extLst>
              <a:ext uri="{FF2B5EF4-FFF2-40B4-BE49-F238E27FC236}">
                <a16:creationId xmlns:a16="http://schemas.microsoft.com/office/drawing/2014/main" id="{B6D223F4-7595-4227-830B-69D58CDC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721100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71" name="Oval 39">
            <a:extLst>
              <a:ext uri="{FF2B5EF4-FFF2-40B4-BE49-F238E27FC236}">
                <a16:creationId xmlns:a16="http://schemas.microsoft.com/office/drawing/2014/main" id="{C910A1B2-6A36-4A60-B9CD-667D4186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3656013"/>
            <a:ext cx="152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78" name="Line 46">
            <a:extLst>
              <a:ext uri="{FF2B5EF4-FFF2-40B4-BE49-F238E27FC236}">
                <a16:creationId xmlns:a16="http://schemas.microsoft.com/office/drawing/2014/main" id="{B2D42137-D1EA-4F11-9C70-BBB7C1214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5265738"/>
            <a:ext cx="4213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79" name="Rectangle 47">
            <a:extLst>
              <a:ext uri="{FF2B5EF4-FFF2-40B4-BE49-F238E27FC236}">
                <a16:creationId xmlns:a16="http://schemas.microsoft.com/office/drawing/2014/main" id="{28966D29-2465-4DA5-B289-2E847C64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4954588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80" name="Oval 48">
            <a:extLst>
              <a:ext uri="{FF2B5EF4-FFF2-40B4-BE49-F238E27FC236}">
                <a16:creationId xmlns:a16="http://schemas.microsoft.com/office/drawing/2014/main" id="{86AFAB32-E79F-439C-9794-52401325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4725988"/>
            <a:ext cx="152400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81" name="Oval 49">
            <a:extLst>
              <a:ext uri="{FF2B5EF4-FFF2-40B4-BE49-F238E27FC236}">
                <a16:creationId xmlns:a16="http://schemas.microsoft.com/office/drawing/2014/main" id="{5475BA22-F9D4-46D5-BD19-224F136235F8}"/>
              </a:ext>
            </a:extLst>
          </p:cNvPr>
          <p:cNvSpPr>
            <a:spLocks noChangeArrowheads="1"/>
          </p:cNvSpPr>
          <p:nvPr/>
        </p:nvSpPr>
        <p:spPr bwMode="auto">
          <a:xfrm rot="3412646">
            <a:off x="2929731" y="5188745"/>
            <a:ext cx="498475" cy="1825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graphicFrame>
        <p:nvGraphicFramePr>
          <p:cNvPr id="44082" name="Object 50">
            <a:extLst>
              <a:ext uri="{FF2B5EF4-FFF2-40B4-BE49-F238E27FC236}">
                <a16:creationId xmlns:a16="http://schemas.microsoft.com/office/drawing/2014/main" id="{C16D9451-BBDB-4373-B026-8686C2B6A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5" y="5627688"/>
          <a:ext cx="29495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9" imgW="2527300" imgH="736600" progId="Equation.DSMT4">
                  <p:embed/>
                </p:oleObj>
              </mc:Choice>
              <mc:Fallback>
                <p:oleObj name="Equation" r:id="rId9" imgW="2527300" imgH="736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5627688"/>
                        <a:ext cx="29495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3" name="Object 51">
            <a:extLst>
              <a:ext uri="{FF2B5EF4-FFF2-40B4-BE49-F238E27FC236}">
                <a16:creationId xmlns:a16="http://schemas.microsoft.com/office/drawing/2014/main" id="{2FE6D660-9119-4B56-A374-84B9F55B1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5" y="5913438"/>
          <a:ext cx="781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11" imgW="812447" imgH="330057" progId="Equation.DSMT4">
                  <p:embed/>
                </p:oleObj>
              </mc:Choice>
              <mc:Fallback>
                <p:oleObj name="Equation" r:id="rId11" imgW="812447" imgH="330057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5913438"/>
                        <a:ext cx="7810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4" name="Line 52">
            <a:extLst>
              <a:ext uri="{FF2B5EF4-FFF2-40B4-BE49-F238E27FC236}">
                <a16:creationId xmlns:a16="http://schemas.microsoft.com/office/drawing/2014/main" id="{E90CBB99-89D7-4B7D-B4F3-F8A840428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9288" y="5106988"/>
            <a:ext cx="15240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85" name="Line 53">
            <a:extLst>
              <a:ext uri="{FF2B5EF4-FFF2-40B4-BE49-F238E27FC236}">
                <a16:creationId xmlns:a16="http://schemas.microsoft.com/office/drawing/2014/main" id="{7A34E788-2775-4FF6-A3A5-466FBBEFE9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4088" y="5106988"/>
            <a:ext cx="15240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86" name="Text Box 54">
            <a:extLst>
              <a:ext uri="{FF2B5EF4-FFF2-40B4-BE49-F238E27FC236}">
                <a16:creationId xmlns:a16="http://schemas.microsoft.com/office/drawing/2014/main" id="{F99759FD-5AB5-4BA3-A2A1-0BF4063E9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573463"/>
            <a:ext cx="2986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光强变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无消光</a:t>
            </a:r>
          </a:p>
        </p:txBody>
      </p:sp>
      <p:sp>
        <p:nvSpPr>
          <p:cNvPr id="44087" name="Rectangle 55">
            <a:extLst>
              <a:ext uri="{FF2B5EF4-FFF2-40B4-BE49-F238E27FC236}">
                <a16:creationId xmlns:a16="http://schemas.microsoft.com/office/drawing/2014/main" id="{63FA7BD8-8F8E-4220-8CDA-12F50BCCD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789363"/>
            <a:ext cx="370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ea"/>
                <a:ea typeface="+mn-ea"/>
              </a:rPr>
              <a:t>部分偏振光</a:t>
            </a:r>
          </a:p>
        </p:txBody>
      </p:sp>
      <p:sp>
        <p:nvSpPr>
          <p:cNvPr id="44088" name="Rectangle 56">
            <a:extLst>
              <a:ext uri="{FF2B5EF4-FFF2-40B4-BE49-F238E27FC236}">
                <a16:creationId xmlns:a16="http://schemas.microsoft.com/office/drawing/2014/main" id="{EABBEC1B-2A72-42CA-84F1-E1FEBFFD4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941888"/>
            <a:ext cx="3636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ea"/>
                <a:ea typeface="+mn-ea"/>
              </a:rPr>
              <a:t>椭圆偏振光</a:t>
            </a:r>
          </a:p>
        </p:txBody>
      </p:sp>
      <p:sp>
        <p:nvSpPr>
          <p:cNvPr id="44089" name="AutoShape 57">
            <a:extLst>
              <a:ext uri="{FF2B5EF4-FFF2-40B4-BE49-F238E27FC236}">
                <a16:creationId xmlns:a16="http://schemas.microsoft.com/office/drawing/2014/main" id="{235F60DE-346C-416B-8730-9BF2F773A459}"/>
              </a:ext>
            </a:extLst>
          </p:cNvPr>
          <p:cNvSpPr>
            <a:spLocks/>
          </p:cNvSpPr>
          <p:nvPr/>
        </p:nvSpPr>
        <p:spPr bwMode="auto">
          <a:xfrm>
            <a:off x="755650" y="4076700"/>
            <a:ext cx="144463" cy="1211263"/>
          </a:xfrm>
          <a:prstGeom prst="leftBrace">
            <a:avLst>
              <a:gd name="adj1" fmla="val 69872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90" name="Rectangle 58">
            <a:extLst>
              <a:ext uri="{FF2B5EF4-FFF2-40B4-BE49-F238E27FC236}">
                <a16:creationId xmlns:a16="http://schemas.microsoft.com/office/drawing/2014/main" id="{DB43C033-2343-411E-86A9-52755B0D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1628775"/>
            <a:ext cx="298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光强变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有消光</a:t>
            </a:r>
          </a:p>
        </p:txBody>
      </p:sp>
      <p:sp>
        <p:nvSpPr>
          <p:cNvPr id="44091" name="Rectangle 59">
            <a:extLst>
              <a:ext uri="{FF2B5EF4-FFF2-40B4-BE49-F238E27FC236}">
                <a16:creationId xmlns:a16="http://schemas.microsoft.com/office/drawing/2014/main" id="{DF5B5CE2-5F79-4F85-BE42-96E5144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4762500"/>
            <a:ext cx="291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光强变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有消光</a:t>
            </a:r>
          </a:p>
        </p:txBody>
      </p:sp>
      <p:graphicFrame>
        <p:nvGraphicFramePr>
          <p:cNvPr id="44092" name="Object 60">
            <a:extLst>
              <a:ext uri="{FF2B5EF4-FFF2-40B4-BE49-F238E27FC236}">
                <a16:creationId xmlns:a16="http://schemas.microsoft.com/office/drawing/2014/main" id="{36E09D30-73AF-4AB7-8498-156A125F0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613400"/>
          <a:ext cx="22637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13" imgW="1993900" imgH="736600" progId="Equation.DSMT4">
                  <p:embed/>
                </p:oleObj>
              </mc:Choice>
              <mc:Fallback>
                <p:oleObj name="Equation" r:id="rId13" imgW="1993900" imgH="736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13400"/>
                        <a:ext cx="22637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7" name="Line 65">
            <a:extLst>
              <a:ext uri="{FF2B5EF4-FFF2-40B4-BE49-F238E27FC236}">
                <a16:creationId xmlns:a16="http://schemas.microsoft.com/office/drawing/2014/main" id="{29BAC244-9A6C-4562-9545-EC59F8D3E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563" y="1160463"/>
            <a:ext cx="4537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48" name="Rectangle 16">
            <a:extLst>
              <a:ext uri="{FF2B5EF4-FFF2-40B4-BE49-F238E27FC236}">
                <a16:creationId xmlns:a16="http://schemas.microsoft.com/office/drawing/2014/main" id="{52994E14-AA7B-4835-B876-3B48B6774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904875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49" name="Oval 17">
            <a:extLst>
              <a:ext uri="{FF2B5EF4-FFF2-40B4-BE49-F238E27FC236}">
                <a16:creationId xmlns:a16="http://schemas.microsoft.com/office/drawing/2014/main" id="{FAC1ABC1-1C9F-4BDF-9CCF-1367E866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5" y="828675"/>
            <a:ext cx="152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B6395F77-1D9A-4E44-AAA8-8435715DF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981075"/>
            <a:ext cx="7938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51" name="Oval 19">
            <a:extLst>
              <a:ext uri="{FF2B5EF4-FFF2-40B4-BE49-F238E27FC236}">
                <a16:creationId xmlns:a16="http://schemas.microsoft.com/office/drawing/2014/main" id="{61BC3355-275D-4EE2-BDE1-B2A1FCDD7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1089025"/>
            <a:ext cx="112712" cy="12065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53" name="Oval 21">
            <a:extLst>
              <a:ext uri="{FF2B5EF4-FFF2-40B4-BE49-F238E27FC236}">
                <a16:creationId xmlns:a16="http://schemas.microsoft.com/office/drawing/2014/main" id="{97C3428C-AA83-4FDF-881B-C0786A14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089025"/>
            <a:ext cx="107950" cy="1127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98" name="Line 66">
            <a:extLst>
              <a:ext uri="{FF2B5EF4-FFF2-40B4-BE49-F238E27FC236}">
                <a16:creationId xmlns:a16="http://schemas.microsoft.com/office/drawing/2014/main" id="{4C0CD240-2C33-4FAF-8936-458507097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981075"/>
            <a:ext cx="7937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099" name="Line 67">
            <a:extLst>
              <a:ext uri="{FF2B5EF4-FFF2-40B4-BE49-F238E27FC236}">
                <a16:creationId xmlns:a16="http://schemas.microsoft.com/office/drawing/2014/main" id="{FBE68502-8572-4AEA-B455-8E111D42F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981075"/>
            <a:ext cx="7937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00" name="Oval 68">
            <a:extLst>
              <a:ext uri="{FF2B5EF4-FFF2-40B4-BE49-F238E27FC236}">
                <a16:creationId xmlns:a16="http://schemas.microsoft.com/office/drawing/2014/main" id="{521F225F-AD0B-4C77-BF01-A3B00920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1089025"/>
            <a:ext cx="112713" cy="12065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01" name="Oval 69">
            <a:extLst>
              <a:ext uri="{FF2B5EF4-FFF2-40B4-BE49-F238E27FC236}">
                <a16:creationId xmlns:a16="http://schemas.microsoft.com/office/drawing/2014/main" id="{F9A56C56-3C8B-44E6-B0D5-6E6544A6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89025"/>
            <a:ext cx="107950" cy="1127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02" name="Line 70">
            <a:extLst>
              <a:ext uri="{FF2B5EF4-FFF2-40B4-BE49-F238E27FC236}">
                <a16:creationId xmlns:a16="http://schemas.microsoft.com/office/drawing/2014/main" id="{5091D437-3480-4B7C-A879-827489213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981075"/>
            <a:ext cx="7938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04" name="AutoShape 72">
            <a:extLst>
              <a:ext uri="{FF2B5EF4-FFF2-40B4-BE49-F238E27FC236}">
                <a16:creationId xmlns:a16="http://schemas.microsoft.com/office/drawing/2014/main" id="{172B8B02-579D-4F17-8E95-AEB4BD1CC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536950"/>
            <a:ext cx="503238" cy="506413"/>
          </a:xfrm>
          <a:prstGeom prst="curvedDownArrow">
            <a:avLst>
              <a:gd name="adj1" fmla="val 10097"/>
              <a:gd name="adj2" fmla="val 37856"/>
              <a:gd name="adj3" fmla="val 3913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05" name="AutoShape 73">
            <a:extLst>
              <a:ext uri="{FF2B5EF4-FFF2-40B4-BE49-F238E27FC236}">
                <a16:creationId xmlns:a16="http://schemas.microsoft.com/office/drawing/2014/main" id="{2E159942-74BC-4AA3-8730-0BB793FE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4581525"/>
            <a:ext cx="503237" cy="506413"/>
          </a:xfrm>
          <a:prstGeom prst="curvedDownArrow">
            <a:avLst>
              <a:gd name="adj1" fmla="val 10097"/>
              <a:gd name="adj2" fmla="val 37856"/>
              <a:gd name="adj3" fmla="val 3913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07" name="Line 75">
            <a:extLst>
              <a:ext uri="{FF2B5EF4-FFF2-40B4-BE49-F238E27FC236}">
                <a16:creationId xmlns:a16="http://schemas.microsoft.com/office/drawing/2014/main" id="{AB152718-AA79-40B9-962D-5269A8AEC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6250" y="3897313"/>
            <a:ext cx="7938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09" name="Oval 77">
            <a:extLst>
              <a:ext uri="{FF2B5EF4-FFF2-40B4-BE49-F238E27FC236}">
                <a16:creationId xmlns:a16="http://schemas.microsoft.com/office/drawing/2014/main" id="{6A2F14C4-812A-4859-BAC1-65D31A70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005263"/>
            <a:ext cx="107950" cy="112712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10" name="Line 78">
            <a:extLst>
              <a:ext uri="{FF2B5EF4-FFF2-40B4-BE49-F238E27FC236}">
                <a16:creationId xmlns:a16="http://schemas.microsoft.com/office/drawing/2014/main" id="{9EAC2A48-9C70-4B9B-AC4E-F97B5318A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897313"/>
            <a:ext cx="7938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11" name="Line 79">
            <a:extLst>
              <a:ext uri="{FF2B5EF4-FFF2-40B4-BE49-F238E27FC236}">
                <a16:creationId xmlns:a16="http://schemas.microsoft.com/office/drawing/2014/main" id="{42CF8C5C-2FC9-4DA5-BA0C-0E3915E68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113" y="3897313"/>
            <a:ext cx="7937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12" name="Oval 80">
            <a:extLst>
              <a:ext uri="{FF2B5EF4-FFF2-40B4-BE49-F238E27FC236}">
                <a16:creationId xmlns:a16="http://schemas.microsoft.com/office/drawing/2014/main" id="{9F271F82-A035-4379-B9B7-C6147F1F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4005263"/>
            <a:ext cx="107950" cy="112712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sp>
        <p:nvSpPr>
          <p:cNvPr id="44113" name="Line 81">
            <a:extLst>
              <a:ext uri="{FF2B5EF4-FFF2-40B4-BE49-F238E27FC236}">
                <a16:creationId xmlns:a16="http://schemas.microsoft.com/office/drawing/2014/main" id="{88BEE58A-8739-4160-83F5-CF61389B7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897313"/>
            <a:ext cx="7937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latin typeface="+mn-ea"/>
              <a:ea typeface="+mn-ea"/>
            </a:endParaRPr>
          </a:p>
        </p:txBody>
      </p:sp>
      <p:graphicFrame>
        <p:nvGraphicFramePr>
          <p:cNvPr id="44114" name="Object 82">
            <a:extLst>
              <a:ext uri="{FF2B5EF4-FFF2-40B4-BE49-F238E27FC236}">
                <a16:creationId xmlns:a16="http://schemas.microsoft.com/office/drawing/2014/main" id="{8D826E0F-5F8C-46B7-8B20-9B3919E07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03238"/>
          <a:ext cx="4683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Equation" r:id="rId15" imgW="583947" imgH="418918" progId="Equation.DSMT4">
                  <p:embed/>
                </p:oleObj>
              </mc:Choice>
              <mc:Fallback>
                <p:oleObj name="Equation" r:id="rId15" imgW="583947" imgH="418918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3238"/>
                        <a:ext cx="4683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3" name="TextBox 55">
            <a:extLst>
              <a:ext uri="{FF2B5EF4-FFF2-40B4-BE49-F238E27FC236}">
                <a16:creationId xmlns:a16="http://schemas.microsoft.com/office/drawing/2014/main" id="{3D1F2731-D16E-4B7D-AAAC-4D7C55751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75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75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75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75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5" grpId="0" autoUpdateAnimBg="0"/>
      <p:bldP spid="44046" grpId="0" autoUpdateAnimBg="0"/>
      <p:bldP spid="44059" grpId="0" animBg="1"/>
      <p:bldP spid="44060" grpId="0" animBg="1"/>
      <p:bldP spid="44061" grpId="0" animBg="1"/>
      <p:bldP spid="44067" grpId="0" autoUpdateAnimBg="0"/>
      <p:bldP spid="44068" grpId="0" animBg="1"/>
      <p:bldP spid="44070" grpId="0" animBg="1"/>
      <p:bldP spid="44071" grpId="0" animBg="1"/>
      <p:bldP spid="44079" grpId="0" animBg="1"/>
      <p:bldP spid="44080" grpId="0" animBg="1"/>
      <p:bldP spid="44081" grpId="0" animBg="1"/>
      <p:bldP spid="44086" grpId="0" autoUpdateAnimBg="0"/>
      <p:bldP spid="44087" grpId="0" autoUpdateAnimBg="0"/>
      <p:bldP spid="44088" grpId="0" autoUpdateAnimBg="0"/>
      <p:bldP spid="44089" grpId="0" animBg="1"/>
      <p:bldP spid="44090" grpId="0" autoUpdateAnimBg="0"/>
      <p:bldP spid="44091" grpId="0" autoUpdateAnimBg="0"/>
      <p:bldP spid="44048" grpId="0" animBg="1"/>
      <p:bldP spid="44049" grpId="0" animBg="1"/>
      <p:bldP spid="44051" grpId="0" animBg="1"/>
      <p:bldP spid="44053" grpId="0" animBg="1"/>
      <p:bldP spid="44100" grpId="0" animBg="1"/>
      <p:bldP spid="44101" grpId="0" animBg="1"/>
      <p:bldP spid="44104" grpId="0" animBg="1"/>
      <p:bldP spid="44105" grpId="0" animBg="1"/>
      <p:bldP spid="44109" grpId="0" animBg="1"/>
      <p:bldP spid="441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B940A0DE-E538-4994-A3B2-151A62F37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215900"/>
            <a:ext cx="88439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在两个偏振化方向互为正交的偏振片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之间放进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厚度为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=1.713×10</a:t>
            </a:r>
            <a:r>
              <a:rPr kumimoji="1" lang="en-US" altLang="zh-CN" sz="2800" b="1" baseline="30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晶体片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此晶</a:t>
            </a:r>
            <a:b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片的光轴平行于晶片表面而且与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的偏振</a:t>
            </a:r>
            <a:b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化方向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皆成 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kumimoji="1" lang="en-US" altLang="zh-CN" sz="2800" b="1" baseline="30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kumimoji="1" lang="zh-CN" altLang="en-US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=589.3 nm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的自然光垂直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入射到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该晶体对此光的折射率 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=1.658,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=1.486.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）说明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区域光的偏振态。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D1144A83-B731-485E-8131-1C63DB35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2808288"/>
            <a:ext cx="78994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）求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区域光强与入射光强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之比。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）若晶片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的光轴与晶片表面垂直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再次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求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区域光强与入射光强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之比。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，以上情况如何？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8E04EAC4-124C-4F97-A6C1-9E4658785198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4743450"/>
            <a:ext cx="6911975" cy="1800225"/>
            <a:chOff x="635" y="3044"/>
            <a:chExt cx="4354" cy="1134"/>
          </a:xfrm>
        </p:grpSpPr>
        <p:sp>
          <p:nvSpPr>
            <p:cNvPr id="30735" name="Rectangle 5">
              <a:extLst>
                <a:ext uri="{FF2B5EF4-FFF2-40B4-BE49-F238E27FC236}">
                  <a16:creationId xmlns:a16="http://schemas.microsoft.com/office/drawing/2014/main" id="{0B981F20-54A8-43B5-9D66-3E32D60D2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044"/>
              <a:ext cx="4354" cy="1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801" name="Oval 8">
              <a:extLst>
                <a:ext uri="{FF2B5EF4-FFF2-40B4-BE49-F238E27FC236}">
                  <a16:creationId xmlns:a16="http://schemas.microsoft.com/office/drawing/2014/main" id="{D4EF834F-437F-487F-9A09-A585D0789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200"/>
              <a:ext cx="204" cy="6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802" name="Line 9">
              <a:extLst>
                <a:ext uri="{FF2B5EF4-FFF2-40B4-BE49-F238E27FC236}">
                  <a16:creationId xmlns:a16="http://schemas.microsoft.com/office/drawing/2014/main" id="{AD2B40C9-A321-4CAB-8997-AD1F2D507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200"/>
              <a:ext cx="0" cy="6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AutoShape 10">
              <a:extLst>
                <a:ext uri="{FF2B5EF4-FFF2-40B4-BE49-F238E27FC236}">
                  <a16:creationId xmlns:a16="http://schemas.microsoft.com/office/drawing/2014/main" id="{0B92ED85-3F56-45BC-BCA4-77AF51213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10772">
              <a:off x="2285" y="3280"/>
              <a:ext cx="881" cy="582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3804" name="Object 11">
              <a:extLst>
                <a:ext uri="{FF2B5EF4-FFF2-40B4-BE49-F238E27FC236}">
                  <a16:creationId xmlns:a16="http://schemas.microsoft.com/office/drawing/2014/main" id="{6895CD7B-2BA9-4419-AEED-4FFE7EC446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7" y="3838"/>
            <a:ext cx="21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3" name="公式" r:id="rId3" imgW="317362" imgH="368140" progId="Equation.3">
                    <p:embed/>
                  </p:oleObj>
                </mc:Choice>
                <mc:Fallback>
                  <p:oleObj name="公式" r:id="rId3" imgW="317362" imgH="3681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3838"/>
                          <a:ext cx="21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" name="Line 12">
              <a:extLst>
                <a:ext uri="{FF2B5EF4-FFF2-40B4-BE49-F238E27FC236}">
                  <a16:creationId xmlns:a16="http://schemas.microsoft.com/office/drawing/2014/main" id="{577D6A5A-FCBD-4498-BA66-D99F865BE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543"/>
              <a:ext cx="98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Line 13">
              <a:extLst>
                <a:ext uri="{FF2B5EF4-FFF2-40B4-BE49-F238E27FC236}">
                  <a16:creationId xmlns:a16="http://schemas.microsoft.com/office/drawing/2014/main" id="{2F9730F7-E956-4A89-B848-CCFE0A658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249"/>
              <a:ext cx="900" cy="4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Oval 15">
              <a:extLst>
                <a:ext uri="{FF2B5EF4-FFF2-40B4-BE49-F238E27FC236}">
                  <a16:creationId xmlns:a16="http://schemas.microsoft.com/office/drawing/2014/main" id="{8E8F3644-9075-48ED-9B8C-2C8E405214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91" y="3200"/>
              <a:ext cx="205" cy="6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99AB38A5-9F97-4A98-8AD5-FD6936C98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3453"/>
              <a:ext cx="204" cy="1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CBA70F41-8ACD-44CF-96D0-451EFE452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" y="3161"/>
              <a:ext cx="13" cy="72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10" name="Object 18">
              <a:extLst>
                <a:ext uri="{FF2B5EF4-FFF2-40B4-BE49-F238E27FC236}">
                  <a16:creationId xmlns:a16="http://schemas.microsoft.com/office/drawing/2014/main" id="{9066E2D6-7337-4CE0-B1DC-CFD24FFA04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5" y="3347"/>
            <a:ext cx="15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4" name="Equation" r:id="rId5" imgW="279279" imgH="241195" progId="Equation.DSMT4">
                    <p:embed/>
                  </p:oleObj>
                </mc:Choice>
                <mc:Fallback>
                  <p:oleObj name="Equation" r:id="rId5" imgW="279279" imgH="24119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3347"/>
                          <a:ext cx="151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23">
              <a:extLst>
                <a:ext uri="{FF2B5EF4-FFF2-40B4-BE49-F238E27FC236}">
                  <a16:creationId xmlns:a16="http://schemas.microsoft.com/office/drawing/2014/main" id="{50B0D564-4A6D-4BB4-81A5-1D970B4455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2" y="3181"/>
            <a:ext cx="20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5" name="公式" r:id="rId7" imgW="291973" imgH="380835" progId="Equation.3">
                    <p:embed/>
                  </p:oleObj>
                </mc:Choice>
                <mc:Fallback>
                  <p:oleObj name="公式" r:id="rId7" imgW="291973" imgH="38083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3181"/>
                          <a:ext cx="20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Object 24">
              <a:extLst>
                <a:ext uri="{FF2B5EF4-FFF2-40B4-BE49-F238E27FC236}">
                  <a16:creationId xmlns:a16="http://schemas.microsoft.com/office/drawing/2014/main" id="{A60F1375-28AB-4374-A310-0A575CD0C3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3861"/>
            <a:ext cx="21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6" name="公式" r:id="rId9" imgW="291973" imgH="368140" progId="Equation.3">
                    <p:embed/>
                  </p:oleObj>
                </mc:Choice>
                <mc:Fallback>
                  <p:oleObj name="公式" r:id="rId9" imgW="291973" imgH="3681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861"/>
                          <a:ext cx="21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Object 25">
              <a:extLst>
                <a:ext uri="{FF2B5EF4-FFF2-40B4-BE49-F238E27FC236}">
                  <a16:creationId xmlns:a16="http://schemas.microsoft.com/office/drawing/2014/main" id="{0C6B50F0-F10B-4BF8-B113-413A6F9361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3903"/>
            <a:ext cx="18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7" name="公式" r:id="rId11" imgW="266584" imgH="279279" progId="Equation.3">
                    <p:embed/>
                  </p:oleObj>
                </mc:Choice>
                <mc:Fallback>
                  <p:oleObj name="公式" r:id="rId11" imgW="266584" imgH="27927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903"/>
                          <a:ext cx="18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Object 26">
              <a:extLst>
                <a:ext uri="{FF2B5EF4-FFF2-40B4-BE49-F238E27FC236}">
                  <a16:creationId xmlns:a16="http://schemas.microsoft.com/office/drawing/2014/main" id="{7E45A9DB-84BC-4C28-8D09-5E1D763F8B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5" y="3298"/>
            <a:ext cx="11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8" name="公式" r:id="rId13" imgW="164885" imgH="266353" progId="Equation.3">
                    <p:embed/>
                  </p:oleObj>
                </mc:Choice>
                <mc:Fallback>
                  <p:oleObj name="公式" r:id="rId13" imgW="164885" imgH="26635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3298"/>
                          <a:ext cx="11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5" name="Object 27">
              <a:extLst>
                <a:ext uri="{FF2B5EF4-FFF2-40B4-BE49-F238E27FC236}">
                  <a16:creationId xmlns:a16="http://schemas.microsoft.com/office/drawing/2014/main" id="{6AD0233B-23F0-4F2A-B3ED-2273AEE7F7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7" y="3294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9" name="公式" r:id="rId15" imgW="190335" imgH="266469" progId="Equation.3">
                    <p:embed/>
                  </p:oleObj>
                </mc:Choice>
                <mc:Fallback>
                  <p:oleObj name="公式" r:id="rId15" imgW="190335" imgH="26646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3294"/>
                          <a:ext cx="1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6" name="Line 28">
              <a:extLst>
                <a:ext uri="{FF2B5EF4-FFF2-40B4-BE49-F238E27FC236}">
                  <a16:creationId xmlns:a16="http://schemas.microsoft.com/office/drawing/2014/main" id="{5B0A7264-C726-42FD-B0AB-5442C5A92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3543"/>
              <a:ext cx="4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17" name="Object 29">
              <a:extLst>
                <a:ext uri="{FF2B5EF4-FFF2-40B4-BE49-F238E27FC236}">
                  <a16:creationId xmlns:a16="http://schemas.microsoft.com/office/drawing/2014/main" id="{ED5C075F-4B68-494A-8B00-40BF197C5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3294"/>
            <a:ext cx="1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0" name="公式" r:id="rId17" imgW="190500" imgH="279400" progId="Equation.3">
                    <p:embed/>
                  </p:oleObj>
                </mc:Choice>
                <mc:Fallback>
                  <p:oleObj name="公式" r:id="rId17" imgW="190500" imgH="2794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294"/>
                          <a:ext cx="1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8" name="Object 30">
              <a:extLst>
                <a:ext uri="{FF2B5EF4-FFF2-40B4-BE49-F238E27FC236}">
                  <a16:creationId xmlns:a16="http://schemas.microsoft.com/office/drawing/2014/main" id="{1F32CE9B-17EF-4043-87D6-582E3FFC3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3816"/>
            <a:ext cx="63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1" name="Equation" r:id="rId19" imgW="1117115" imgH="393529" progId="Equation.DSMT4">
                    <p:embed/>
                  </p:oleObj>
                </mc:Choice>
                <mc:Fallback>
                  <p:oleObj name="Equation" r:id="rId19" imgW="1117115" imgH="393529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816"/>
                          <a:ext cx="63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9" name="Line 7">
              <a:extLst>
                <a:ext uri="{FF2B5EF4-FFF2-40B4-BE49-F238E27FC236}">
                  <a16:creationId xmlns:a16="http://schemas.microsoft.com/office/drawing/2014/main" id="{6F10397D-C7A1-4B44-A412-F86A6F4EC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" y="3543"/>
              <a:ext cx="61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Line 14">
              <a:extLst>
                <a:ext uri="{FF2B5EF4-FFF2-40B4-BE49-F238E27FC236}">
                  <a16:creationId xmlns:a16="http://schemas.microsoft.com/office/drawing/2014/main" id="{46A554AE-CD13-48E9-B373-B3D800D5D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3543"/>
              <a:ext cx="105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Line 19">
              <a:extLst>
                <a:ext uri="{FF2B5EF4-FFF2-40B4-BE49-F238E27FC236}">
                  <a16:creationId xmlns:a16="http://schemas.microsoft.com/office/drawing/2014/main" id="{9185D167-BD45-4D90-A381-847EC50A1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3429"/>
              <a:ext cx="0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Line 20">
              <a:extLst>
                <a:ext uri="{FF2B5EF4-FFF2-40B4-BE49-F238E27FC236}">
                  <a16:creationId xmlns:a16="http://schemas.microsoft.com/office/drawing/2014/main" id="{84BB2C94-9E74-423A-A8F9-EFA55B25B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6" y="3429"/>
              <a:ext cx="0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3" name="Oval 21">
              <a:extLst>
                <a:ext uri="{FF2B5EF4-FFF2-40B4-BE49-F238E27FC236}">
                  <a16:creationId xmlns:a16="http://schemas.microsoft.com/office/drawing/2014/main" id="{142C91A3-DC2B-445E-B0DD-07837A615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3506"/>
              <a:ext cx="82" cy="7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824" name="Oval 22">
              <a:extLst>
                <a:ext uri="{FF2B5EF4-FFF2-40B4-BE49-F238E27FC236}">
                  <a16:creationId xmlns:a16="http://schemas.microsoft.com/office/drawing/2014/main" id="{ED2FF899-E7A6-448B-A198-264531207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3506"/>
              <a:ext cx="82" cy="7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3797" name="TextBox 30">
            <a:extLst>
              <a:ext uri="{FF2B5EF4-FFF2-40B4-BE49-F238E27FC236}">
                <a16:creationId xmlns:a16="http://schemas.microsoft.com/office/drawing/2014/main" id="{490A56DC-E442-4E63-9997-627033C3D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1">
            <a:extLst>
              <a:ext uri="{FF2B5EF4-FFF2-40B4-BE49-F238E27FC236}">
                <a16:creationId xmlns:a16="http://schemas.microsoft.com/office/drawing/2014/main" id="{FA062878-1D19-4B81-9EC8-4AD129133B2C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57188"/>
            <a:ext cx="6911975" cy="1800225"/>
            <a:chOff x="635" y="3044"/>
            <a:chExt cx="4354" cy="1134"/>
          </a:xfrm>
        </p:grpSpPr>
        <p:sp>
          <p:nvSpPr>
            <p:cNvPr id="31779" name="Rectangle 112">
              <a:extLst>
                <a:ext uri="{FF2B5EF4-FFF2-40B4-BE49-F238E27FC236}">
                  <a16:creationId xmlns:a16="http://schemas.microsoft.com/office/drawing/2014/main" id="{8CA4AA36-EBFF-4BCF-9692-A4AE48DA2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044"/>
              <a:ext cx="4354" cy="1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845" name="Oval 113">
              <a:extLst>
                <a:ext uri="{FF2B5EF4-FFF2-40B4-BE49-F238E27FC236}">
                  <a16:creationId xmlns:a16="http://schemas.microsoft.com/office/drawing/2014/main" id="{0725D246-44BE-4A9F-92CD-D4041484F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200"/>
              <a:ext cx="204" cy="6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6" name="Line 114">
              <a:extLst>
                <a:ext uri="{FF2B5EF4-FFF2-40B4-BE49-F238E27FC236}">
                  <a16:creationId xmlns:a16="http://schemas.microsoft.com/office/drawing/2014/main" id="{EB19990B-2A94-49B5-A88A-ADB1A2975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200"/>
              <a:ext cx="0" cy="6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AutoShape 115">
              <a:extLst>
                <a:ext uri="{FF2B5EF4-FFF2-40B4-BE49-F238E27FC236}">
                  <a16:creationId xmlns:a16="http://schemas.microsoft.com/office/drawing/2014/main" id="{4BB0655F-8E66-4A6F-BF16-712148B38C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10772">
              <a:off x="2285" y="3280"/>
              <a:ext cx="881" cy="582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4848" name="Object 116">
              <a:extLst>
                <a:ext uri="{FF2B5EF4-FFF2-40B4-BE49-F238E27FC236}">
                  <a16:creationId xmlns:a16="http://schemas.microsoft.com/office/drawing/2014/main" id="{D1D68769-3D41-4E46-A27D-91FB59C612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7" y="3838"/>
            <a:ext cx="21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7" name="公式" r:id="rId3" imgW="317362" imgH="368140" progId="Equation.3">
                    <p:embed/>
                  </p:oleObj>
                </mc:Choice>
                <mc:Fallback>
                  <p:oleObj name="公式" r:id="rId3" imgW="317362" imgH="36814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3838"/>
                          <a:ext cx="21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Line 117">
              <a:extLst>
                <a:ext uri="{FF2B5EF4-FFF2-40B4-BE49-F238E27FC236}">
                  <a16:creationId xmlns:a16="http://schemas.microsoft.com/office/drawing/2014/main" id="{B0FF3C71-CB1E-45DC-BA21-5DD99FABD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543"/>
              <a:ext cx="98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Line 118">
              <a:extLst>
                <a:ext uri="{FF2B5EF4-FFF2-40B4-BE49-F238E27FC236}">
                  <a16:creationId xmlns:a16="http://schemas.microsoft.com/office/drawing/2014/main" id="{8CAFAE95-29C6-4D29-AEF1-218BE9A6F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249"/>
              <a:ext cx="900" cy="4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Oval 119">
              <a:extLst>
                <a:ext uri="{FF2B5EF4-FFF2-40B4-BE49-F238E27FC236}">
                  <a16:creationId xmlns:a16="http://schemas.microsoft.com/office/drawing/2014/main" id="{441FCE0A-15D6-4661-86F9-071FD4724D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91" y="3200"/>
              <a:ext cx="205" cy="6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52" name="Line 120">
              <a:extLst>
                <a:ext uri="{FF2B5EF4-FFF2-40B4-BE49-F238E27FC236}">
                  <a16:creationId xmlns:a16="http://schemas.microsoft.com/office/drawing/2014/main" id="{A2154E82-A657-4B99-9B69-CD92221EF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3453"/>
              <a:ext cx="204" cy="1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121">
              <a:extLst>
                <a:ext uri="{FF2B5EF4-FFF2-40B4-BE49-F238E27FC236}">
                  <a16:creationId xmlns:a16="http://schemas.microsoft.com/office/drawing/2014/main" id="{C564CC28-3825-4C05-B40A-EF7100FF6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" y="3161"/>
              <a:ext cx="13" cy="72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54" name="Object 122">
              <a:extLst>
                <a:ext uri="{FF2B5EF4-FFF2-40B4-BE49-F238E27FC236}">
                  <a16:creationId xmlns:a16="http://schemas.microsoft.com/office/drawing/2014/main" id="{3C0ADAEB-E870-433F-BCC3-84CCFB662C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5" y="3347"/>
            <a:ext cx="15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8" name="Equation" r:id="rId5" imgW="279279" imgH="241195" progId="Equation.DSMT4">
                    <p:embed/>
                  </p:oleObj>
                </mc:Choice>
                <mc:Fallback>
                  <p:oleObj name="Equation" r:id="rId5" imgW="279279" imgH="241195" progId="Equation.DSMT4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3347"/>
                          <a:ext cx="151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5" name="Object 123">
              <a:extLst>
                <a:ext uri="{FF2B5EF4-FFF2-40B4-BE49-F238E27FC236}">
                  <a16:creationId xmlns:a16="http://schemas.microsoft.com/office/drawing/2014/main" id="{5E574F68-CB24-4AD8-B79D-FBB6C8E0C5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2" y="3181"/>
            <a:ext cx="20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9" name="公式" r:id="rId7" imgW="291973" imgH="380835" progId="Equation.3">
                    <p:embed/>
                  </p:oleObj>
                </mc:Choice>
                <mc:Fallback>
                  <p:oleObj name="公式" r:id="rId7" imgW="291973" imgH="380835" progId="Equation.3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3181"/>
                          <a:ext cx="20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6" name="Object 124">
              <a:extLst>
                <a:ext uri="{FF2B5EF4-FFF2-40B4-BE49-F238E27FC236}">
                  <a16:creationId xmlns:a16="http://schemas.microsoft.com/office/drawing/2014/main" id="{1D9EE8BD-3C8A-4FF1-9FDD-D9C1051315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3861"/>
            <a:ext cx="21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0" name="公式" r:id="rId9" imgW="291973" imgH="368140" progId="Equation.3">
                    <p:embed/>
                  </p:oleObj>
                </mc:Choice>
                <mc:Fallback>
                  <p:oleObj name="公式" r:id="rId9" imgW="291973" imgH="368140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861"/>
                          <a:ext cx="21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7" name="Object 125">
              <a:extLst>
                <a:ext uri="{FF2B5EF4-FFF2-40B4-BE49-F238E27FC236}">
                  <a16:creationId xmlns:a16="http://schemas.microsoft.com/office/drawing/2014/main" id="{EEB1CA4C-2023-4EBC-A0D3-1194D03525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3903"/>
            <a:ext cx="18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1" name="公式" r:id="rId11" imgW="266584" imgH="279279" progId="Equation.3">
                    <p:embed/>
                  </p:oleObj>
                </mc:Choice>
                <mc:Fallback>
                  <p:oleObj name="公式" r:id="rId11" imgW="266584" imgH="279279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903"/>
                          <a:ext cx="18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8" name="Object 126">
              <a:extLst>
                <a:ext uri="{FF2B5EF4-FFF2-40B4-BE49-F238E27FC236}">
                  <a16:creationId xmlns:a16="http://schemas.microsoft.com/office/drawing/2014/main" id="{3C9DD2D2-EC6F-4506-AEFE-0092661003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5" y="3224"/>
            <a:ext cx="11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2" name="公式" r:id="rId13" imgW="164885" imgH="266353" progId="Equation.3">
                    <p:embed/>
                  </p:oleObj>
                </mc:Choice>
                <mc:Fallback>
                  <p:oleObj name="公式" r:id="rId13" imgW="164885" imgH="266353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3224"/>
                          <a:ext cx="11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9" name="Object 127">
              <a:extLst>
                <a:ext uri="{FF2B5EF4-FFF2-40B4-BE49-F238E27FC236}">
                  <a16:creationId xmlns:a16="http://schemas.microsoft.com/office/drawing/2014/main" id="{35D3CED9-BDE2-468D-92EF-4006BCB72B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7" y="3224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3" name="公式" r:id="rId15" imgW="190335" imgH="266469" progId="Equation.3">
                    <p:embed/>
                  </p:oleObj>
                </mc:Choice>
                <mc:Fallback>
                  <p:oleObj name="公式" r:id="rId15" imgW="190335" imgH="266469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3224"/>
                          <a:ext cx="1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0" name="Line 128">
              <a:extLst>
                <a:ext uri="{FF2B5EF4-FFF2-40B4-BE49-F238E27FC236}">
                  <a16:creationId xmlns:a16="http://schemas.microsoft.com/office/drawing/2014/main" id="{97E88AC3-01CF-4A31-B9E4-2DA8AB28D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3543"/>
              <a:ext cx="4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61" name="Object 129">
              <a:extLst>
                <a:ext uri="{FF2B5EF4-FFF2-40B4-BE49-F238E27FC236}">
                  <a16:creationId xmlns:a16="http://schemas.microsoft.com/office/drawing/2014/main" id="{03B19C3B-0F7A-46A3-B7E9-793EFC8BC1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2" y="3224"/>
            <a:ext cx="1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4" name="公式" r:id="rId17" imgW="190500" imgH="279400" progId="Equation.3">
                    <p:embed/>
                  </p:oleObj>
                </mc:Choice>
                <mc:Fallback>
                  <p:oleObj name="公式" r:id="rId17" imgW="190500" imgH="27940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3224"/>
                          <a:ext cx="1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2" name="Object 130">
              <a:extLst>
                <a:ext uri="{FF2B5EF4-FFF2-40B4-BE49-F238E27FC236}">
                  <a16:creationId xmlns:a16="http://schemas.microsoft.com/office/drawing/2014/main" id="{883C0CD9-CFAF-43D3-A125-B8B97FF743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5" y="3816"/>
            <a:ext cx="63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5" name="Equation" r:id="rId19" imgW="1117115" imgH="393529" progId="Equation.DSMT4">
                    <p:embed/>
                  </p:oleObj>
                </mc:Choice>
                <mc:Fallback>
                  <p:oleObj name="Equation" r:id="rId19" imgW="1117115" imgH="393529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" y="3816"/>
                          <a:ext cx="63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3" name="Line 131">
              <a:extLst>
                <a:ext uri="{FF2B5EF4-FFF2-40B4-BE49-F238E27FC236}">
                  <a16:creationId xmlns:a16="http://schemas.microsoft.com/office/drawing/2014/main" id="{4538870C-9381-44A6-9CFE-3EFF6B8D5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" y="3543"/>
              <a:ext cx="61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Line 132">
              <a:extLst>
                <a:ext uri="{FF2B5EF4-FFF2-40B4-BE49-F238E27FC236}">
                  <a16:creationId xmlns:a16="http://schemas.microsoft.com/office/drawing/2014/main" id="{AD776B75-F012-4FCF-824B-CB6BE21C1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3543"/>
              <a:ext cx="105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5" name="Line 133">
              <a:extLst>
                <a:ext uri="{FF2B5EF4-FFF2-40B4-BE49-F238E27FC236}">
                  <a16:creationId xmlns:a16="http://schemas.microsoft.com/office/drawing/2014/main" id="{772BEAB8-02C9-4535-81D6-99022760C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3429"/>
              <a:ext cx="0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6" name="Line 134">
              <a:extLst>
                <a:ext uri="{FF2B5EF4-FFF2-40B4-BE49-F238E27FC236}">
                  <a16:creationId xmlns:a16="http://schemas.microsoft.com/office/drawing/2014/main" id="{A1133731-EAA5-4291-A198-94EE06B28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6" y="3429"/>
              <a:ext cx="0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7" name="Oval 135">
              <a:extLst>
                <a:ext uri="{FF2B5EF4-FFF2-40B4-BE49-F238E27FC236}">
                  <a16:creationId xmlns:a16="http://schemas.microsoft.com/office/drawing/2014/main" id="{26883776-BC55-4B25-8DCB-A78A69D0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3506"/>
              <a:ext cx="82" cy="7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68" name="Oval 136">
              <a:extLst>
                <a:ext uri="{FF2B5EF4-FFF2-40B4-BE49-F238E27FC236}">
                  <a16:creationId xmlns:a16="http://schemas.microsoft.com/office/drawing/2014/main" id="{9FAA89EB-9CEF-4255-A91A-A86D4DA06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3506"/>
              <a:ext cx="82" cy="7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5842" name="Text Box 2">
            <a:extLst>
              <a:ext uri="{FF2B5EF4-FFF2-40B4-BE49-F238E27FC236}">
                <a16:creationId xmlns:a16="http://schemas.microsoft.com/office/drawing/2014/main" id="{BB6790B3-3831-4CA7-BD11-08967457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357438"/>
            <a:ext cx="1808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C7CAEF4-979E-4606-AECA-53698601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29606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区域光的偏振态取决于</a:t>
            </a:r>
            <a:r>
              <a:rPr kumimoji="1" lang="zh-CN" altLang="en-US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endParaRPr kumimoji="1" lang="zh-CN" altLang="en-US" sz="2800" b="1" i="1">
              <a:solidFill>
                <a:srgbClr val="121D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C390FA17-CDF6-4CE1-B71E-111BCB3F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3486150"/>
            <a:ext cx="3563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800" b="1" dirty="0">
                <a:latin typeface="+mn-ea"/>
                <a:ea typeface="+mn-ea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符合</a:t>
            </a:r>
            <a:r>
              <a:rPr kumimoji="1" lang="zh-CN" altLang="en-US" sz="2800" b="1" i="1" dirty="0">
                <a:latin typeface="+mn-ea"/>
                <a:ea typeface="+mn-ea"/>
                <a:sym typeface="Symbol" pitchFamily="18" charset="2"/>
              </a:rPr>
              <a:t></a:t>
            </a:r>
            <a:r>
              <a:rPr kumimoji="1" lang="zh-CN" altLang="en-US" sz="28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kumimoji="1" lang="en-US" altLang="zh-CN" sz="2800" b="1" dirty="0">
                <a:latin typeface="+mn-ea"/>
                <a:ea typeface="+mn-ea"/>
                <a:sym typeface="Symbol" pitchFamily="18" charset="2"/>
              </a:rPr>
              <a:t>=</a:t>
            </a:r>
            <a:r>
              <a:rPr kumimoji="1" lang="en-US" altLang="zh-CN" sz="2800" b="1" i="1" dirty="0">
                <a:latin typeface="+mn-ea"/>
                <a:ea typeface="+mn-ea"/>
                <a:sym typeface="Symbol" pitchFamily="18" charset="2"/>
              </a:rPr>
              <a:t>k</a:t>
            </a:r>
            <a:endParaRPr kumimoji="1" lang="en-US" altLang="zh-CN" sz="2800" b="1" i="1" dirty="0">
              <a:latin typeface="+mn-ea"/>
              <a:ea typeface="+mn-ea"/>
            </a:endParaRPr>
          </a:p>
        </p:txBody>
      </p:sp>
      <p:sp>
        <p:nvSpPr>
          <p:cNvPr id="35867" name="Rectangle 27">
            <a:extLst>
              <a:ext uri="{FF2B5EF4-FFF2-40B4-BE49-F238E27FC236}">
                <a16:creationId xmlns:a16="http://schemas.microsoft.com/office/drawing/2014/main" id="{F22935BF-720A-4AA6-A8CE-C38791C3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4767263"/>
            <a:ext cx="4284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区域光的偏振态</a:t>
            </a:r>
          </a:p>
        </p:txBody>
      </p:sp>
      <p:sp>
        <p:nvSpPr>
          <p:cNvPr id="35879" name="Rectangle 39">
            <a:extLst>
              <a:ext uri="{FF2B5EF4-FFF2-40B4-BE49-F238E27FC236}">
                <a16:creationId xmlns:a16="http://schemas.microsoft.com/office/drawing/2014/main" id="{196AE11E-742C-497D-ABF8-645E2BB6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4195763"/>
            <a:ext cx="7272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为偶数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偏振方向不变，偏振态与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区域相同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531DEEF0-99C8-4913-96A6-ED17675DD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410200"/>
            <a:ext cx="3671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因相消干涉：</a:t>
            </a:r>
          </a:p>
        </p:txBody>
      </p:sp>
      <p:sp>
        <p:nvSpPr>
          <p:cNvPr id="35946" name="Line 106">
            <a:extLst>
              <a:ext uri="{FF2B5EF4-FFF2-40B4-BE49-F238E27FC236}">
                <a16:creationId xmlns:a16="http://schemas.microsoft.com/office/drawing/2014/main" id="{9C037151-8BEE-4D5A-83BD-0757EF225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000125"/>
            <a:ext cx="0" cy="317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7" name="Line 107">
            <a:extLst>
              <a:ext uri="{FF2B5EF4-FFF2-40B4-BE49-F238E27FC236}">
                <a16:creationId xmlns:a16="http://schemas.microsoft.com/office/drawing/2014/main" id="{257476D6-4F8B-4906-9A65-4E4CD5F4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000125"/>
            <a:ext cx="0" cy="317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8" name="Line 108">
            <a:extLst>
              <a:ext uri="{FF2B5EF4-FFF2-40B4-BE49-F238E27FC236}">
                <a16:creationId xmlns:a16="http://schemas.microsoft.com/office/drawing/2014/main" id="{AF2E0CF2-C20C-48B8-A384-B19616916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1000125"/>
            <a:ext cx="0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9" name="Line 109">
            <a:extLst>
              <a:ext uri="{FF2B5EF4-FFF2-40B4-BE49-F238E27FC236}">
                <a16:creationId xmlns:a16="http://schemas.microsoft.com/office/drawing/2014/main" id="{B0229C51-3DFF-49F4-8A90-17BE12BF6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1000125"/>
            <a:ext cx="0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77" name="Text Box 137">
            <a:extLst>
              <a:ext uri="{FF2B5EF4-FFF2-40B4-BE49-F238E27FC236}">
                <a16:creationId xmlns:a16="http://schemas.microsoft.com/office/drawing/2014/main" id="{60275EB2-EE13-43B5-B017-7732F528E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384425"/>
            <a:ext cx="6669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区域光的偏振态</a:t>
            </a:r>
          </a:p>
        </p:txBody>
      </p:sp>
      <p:grpSp>
        <p:nvGrpSpPr>
          <p:cNvPr id="3" name="Group 141">
            <a:extLst>
              <a:ext uri="{FF2B5EF4-FFF2-40B4-BE49-F238E27FC236}">
                <a16:creationId xmlns:a16="http://schemas.microsoft.com/office/drawing/2014/main" id="{4703F358-FE2F-4563-A7BF-1787E526BD87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528888"/>
            <a:ext cx="1752600" cy="323850"/>
            <a:chOff x="3152" y="1593"/>
            <a:chExt cx="1104" cy="204"/>
          </a:xfrm>
        </p:grpSpPr>
        <p:sp>
          <p:nvSpPr>
            <p:cNvPr id="34838" name="Line 8">
              <a:extLst>
                <a:ext uri="{FF2B5EF4-FFF2-40B4-BE49-F238E27FC236}">
                  <a16:creationId xmlns:a16="http://schemas.microsoft.com/office/drawing/2014/main" id="{5F8ACC9C-2B75-4F8D-9B4C-E094B2A32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692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9" name="Line 138">
              <a:extLst>
                <a:ext uri="{FF2B5EF4-FFF2-40B4-BE49-F238E27FC236}">
                  <a16:creationId xmlns:a16="http://schemas.microsoft.com/office/drawing/2014/main" id="{C08EA1FF-DF16-49BB-B00B-763B9E62F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93"/>
              <a:ext cx="0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139">
              <a:extLst>
                <a:ext uri="{FF2B5EF4-FFF2-40B4-BE49-F238E27FC236}">
                  <a16:creationId xmlns:a16="http://schemas.microsoft.com/office/drawing/2014/main" id="{67117AB9-543B-47EF-ADDF-6E348445F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1593"/>
              <a:ext cx="0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140">
              <a:extLst>
                <a:ext uri="{FF2B5EF4-FFF2-40B4-BE49-F238E27FC236}">
                  <a16:creationId xmlns:a16="http://schemas.microsoft.com/office/drawing/2014/main" id="{325BFE61-809C-48A1-B678-1458C0E9D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593"/>
              <a:ext cx="0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982" name="Object 142">
            <a:extLst>
              <a:ext uri="{FF2B5EF4-FFF2-40B4-BE49-F238E27FC236}">
                <a16:creationId xmlns:a16="http://schemas.microsoft.com/office/drawing/2014/main" id="{F64812E1-5CC8-4EEE-95D7-88CBBF5D1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465513"/>
          <a:ext cx="23542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name="Equation" r:id="rId21" imgW="2603500" imgH="673100" progId="Equation.DSMT4">
                  <p:embed/>
                </p:oleObj>
              </mc:Choice>
              <mc:Fallback>
                <p:oleObj name="Equation" r:id="rId21" imgW="2603500" imgH="67310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465513"/>
                        <a:ext cx="235426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83" name="Object 143">
            <a:extLst>
              <a:ext uri="{FF2B5EF4-FFF2-40B4-BE49-F238E27FC236}">
                <a16:creationId xmlns:a16="http://schemas.microsoft.com/office/drawing/2014/main" id="{8CC80065-4EE8-4B8F-A090-4246A95D1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9413" y="3609975"/>
          <a:ext cx="9540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Equation" r:id="rId23" imgW="1053643" imgH="317362" progId="Equation.DSMT4">
                  <p:embed/>
                </p:oleObj>
              </mc:Choice>
              <mc:Fallback>
                <p:oleObj name="Equation" r:id="rId23" imgW="1053643" imgH="317362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3609975"/>
                        <a:ext cx="95408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84" name="Object 144">
            <a:extLst>
              <a:ext uri="{FF2B5EF4-FFF2-40B4-BE49-F238E27FC236}">
                <a16:creationId xmlns:a16="http://schemas.microsoft.com/office/drawing/2014/main" id="{E4385928-0F94-4EE2-895D-8E907C882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5483225"/>
          <a:ext cx="3060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Equation" r:id="rId25" imgW="3263900" imgH="381000" progId="Equation.DSMT4">
                  <p:embed/>
                </p:oleObj>
              </mc:Choice>
              <mc:Fallback>
                <p:oleObj name="Equation" r:id="rId25" imgW="3263900" imgH="38100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483225"/>
                        <a:ext cx="3060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86" name="Object 146">
            <a:extLst>
              <a:ext uri="{FF2B5EF4-FFF2-40B4-BE49-F238E27FC236}">
                <a16:creationId xmlns:a16="http://schemas.microsoft.com/office/drawing/2014/main" id="{B6F62966-3716-4E07-8AF6-953354CD2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7313" y="5500688"/>
          <a:ext cx="793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Equation" r:id="rId27" imgW="876300" imgH="431800" progId="Equation.DSMT4">
                  <p:embed/>
                </p:oleObj>
              </mc:Choice>
              <mc:Fallback>
                <p:oleObj name="Equation" r:id="rId27" imgW="876300" imgH="431800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313" y="5500688"/>
                        <a:ext cx="7937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87" name="Text Box 147">
            <a:extLst>
              <a:ext uri="{FF2B5EF4-FFF2-40B4-BE49-F238E27FC236}">
                <a16:creationId xmlns:a16="http://schemas.microsoft.com/office/drawing/2014/main" id="{5FD7316B-6E31-4538-BBC7-963929E58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72188"/>
            <a:ext cx="7110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区域光强与入射光强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之比</a:t>
            </a:r>
          </a:p>
        </p:txBody>
      </p:sp>
      <p:graphicFrame>
        <p:nvGraphicFramePr>
          <p:cNvPr id="35988" name="Object 148">
            <a:extLst>
              <a:ext uri="{FF2B5EF4-FFF2-40B4-BE49-F238E27FC236}">
                <a16:creationId xmlns:a16="http://schemas.microsoft.com/office/drawing/2014/main" id="{9FC79B72-E272-426E-99DA-05DB855C8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929313"/>
          <a:ext cx="8397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Equation" r:id="rId29" imgW="927100" imgH="876300" progId="Equation.DSMT4">
                  <p:embed/>
                </p:oleObj>
              </mc:Choice>
              <mc:Fallback>
                <p:oleObj name="Equation" r:id="rId29" imgW="927100" imgH="87630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929313"/>
                        <a:ext cx="8397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TextBox 50">
            <a:extLst>
              <a:ext uri="{FF2B5EF4-FFF2-40B4-BE49-F238E27FC236}">
                <a16:creationId xmlns:a16="http://schemas.microsoft.com/office/drawing/2014/main" id="{58D7DB7D-41A4-4FF6-A288-309EF2A1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3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75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75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75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75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75"/>
                                        <p:tgtEl>
                                          <p:spTgt spid="3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66" grpId="0" autoUpdateAnimBg="0"/>
      <p:bldP spid="35867" grpId="0" autoUpdateAnimBg="0"/>
      <p:bldP spid="35879" grpId="0" autoUpdateAnimBg="0"/>
      <p:bldP spid="35880" grpId="0" autoUpdateAnimBg="0"/>
      <p:bldP spid="35977" grpId="0" autoUpdateAnimBg="0"/>
      <p:bldP spid="3598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Text Box 13">
            <a:extLst>
              <a:ext uri="{FF2B5EF4-FFF2-40B4-BE49-F238E27FC236}">
                <a16:creationId xmlns:a16="http://schemas.microsoft.com/office/drawing/2014/main" id="{082B5A08-F3AC-4B55-B8AA-2B3C4D5D4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2857500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区域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的线偏振光沿光轴透过晶片，</a:t>
            </a: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6D0E28B6-0FCF-432F-9840-8AE6B708E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5410200"/>
            <a:ext cx="4465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请同学们自己讨论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049EC650-D72F-4372-8D65-A0466D0B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409825"/>
            <a:ext cx="1808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47135" name="Text Box 31">
            <a:extLst>
              <a:ext uri="{FF2B5EF4-FFF2-40B4-BE49-F238E27FC236}">
                <a16:creationId xmlns:a16="http://schemas.microsoft.com/office/drawing/2014/main" id="{E03C6CD6-0D35-4C49-86A4-6141FDCE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357438"/>
            <a:ext cx="579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）晶片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的光轴与晶片表面垂直</a:t>
            </a:r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E1047F88-A33C-42B8-81E4-54E245F8C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5410200"/>
            <a:ext cx="669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4DA701DF-2584-4CAB-BE35-C9956C251289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00063"/>
            <a:ext cx="6911975" cy="1800225"/>
            <a:chOff x="635" y="3059"/>
            <a:chExt cx="4354" cy="1134"/>
          </a:xfrm>
        </p:grpSpPr>
        <p:sp>
          <p:nvSpPr>
            <p:cNvPr id="36883" name="Rectangle 34">
              <a:extLst>
                <a:ext uri="{FF2B5EF4-FFF2-40B4-BE49-F238E27FC236}">
                  <a16:creationId xmlns:a16="http://schemas.microsoft.com/office/drawing/2014/main" id="{55E5940F-F791-47BE-BB70-6928F299B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3059"/>
              <a:ext cx="4354" cy="1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5860" name="Oval 35">
              <a:extLst>
                <a:ext uri="{FF2B5EF4-FFF2-40B4-BE49-F238E27FC236}">
                  <a16:creationId xmlns:a16="http://schemas.microsoft.com/office/drawing/2014/main" id="{90944184-77C1-4E91-A8A7-846B4DACA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200"/>
              <a:ext cx="204" cy="6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1" name="Line 36">
              <a:extLst>
                <a:ext uri="{FF2B5EF4-FFF2-40B4-BE49-F238E27FC236}">
                  <a16:creationId xmlns:a16="http://schemas.microsoft.com/office/drawing/2014/main" id="{82C09691-8B1D-421A-B93B-9BD504EA2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200"/>
              <a:ext cx="0" cy="6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AutoShape 37">
              <a:extLst>
                <a:ext uri="{FF2B5EF4-FFF2-40B4-BE49-F238E27FC236}">
                  <a16:creationId xmlns:a16="http://schemas.microsoft.com/office/drawing/2014/main" id="{520168FB-2FD0-4EC1-9FD1-89062CFBFF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10772">
              <a:off x="2285" y="3280"/>
              <a:ext cx="881" cy="582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5863" name="Object 38">
              <a:extLst>
                <a:ext uri="{FF2B5EF4-FFF2-40B4-BE49-F238E27FC236}">
                  <a16:creationId xmlns:a16="http://schemas.microsoft.com/office/drawing/2014/main" id="{F53D9E15-E244-41A2-9FBE-253DDD6AE0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7" y="3838"/>
            <a:ext cx="21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6" name="公式" r:id="rId3" imgW="317362" imgH="368140" progId="Equation.3">
                    <p:embed/>
                  </p:oleObj>
                </mc:Choice>
                <mc:Fallback>
                  <p:oleObj name="公式" r:id="rId3" imgW="317362" imgH="3681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3838"/>
                          <a:ext cx="21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4" name="Line 39">
              <a:extLst>
                <a:ext uri="{FF2B5EF4-FFF2-40B4-BE49-F238E27FC236}">
                  <a16:creationId xmlns:a16="http://schemas.microsoft.com/office/drawing/2014/main" id="{BAABDF75-1E70-49D6-8F17-90190FEC0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543"/>
              <a:ext cx="98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40">
              <a:extLst>
                <a:ext uri="{FF2B5EF4-FFF2-40B4-BE49-F238E27FC236}">
                  <a16:creationId xmlns:a16="http://schemas.microsoft.com/office/drawing/2014/main" id="{73E52AF4-2B00-46C1-B193-20F730DF5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249"/>
              <a:ext cx="900" cy="4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Oval 41">
              <a:extLst>
                <a:ext uri="{FF2B5EF4-FFF2-40B4-BE49-F238E27FC236}">
                  <a16:creationId xmlns:a16="http://schemas.microsoft.com/office/drawing/2014/main" id="{A0E04A09-A1F7-4B60-84A8-1E7E36FFE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91" y="3200"/>
              <a:ext cx="205" cy="6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67" name="Line 42">
              <a:extLst>
                <a:ext uri="{FF2B5EF4-FFF2-40B4-BE49-F238E27FC236}">
                  <a16:creationId xmlns:a16="http://schemas.microsoft.com/office/drawing/2014/main" id="{806F1BD5-378E-4A59-9431-0C3B299AA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3453"/>
              <a:ext cx="204" cy="1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Line 43">
              <a:extLst>
                <a:ext uri="{FF2B5EF4-FFF2-40B4-BE49-F238E27FC236}">
                  <a16:creationId xmlns:a16="http://schemas.microsoft.com/office/drawing/2014/main" id="{2D4CDEA1-A9AB-45DE-8B60-F362FF305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" y="3161"/>
              <a:ext cx="13" cy="72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9" name="Object 44">
              <a:extLst>
                <a:ext uri="{FF2B5EF4-FFF2-40B4-BE49-F238E27FC236}">
                  <a16:creationId xmlns:a16="http://schemas.microsoft.com/office/drawing/2014/main" id="{B68B8312-19EB-45A0-9789-C4D6EEBF61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5" y="3347"/>
            <a:ext cx="15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7" name="Equation" r:id="rId5" imgW="279279" imgH="241195" progId="Equation.DSMT4">
                    <p:embed/>
                  </p:oleObj>
                </mc:Choice>
                <mc:Fallback>
                  <p:oleObj name="Equation" r:id="rId5" imgW="279279" imgH="241195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3347"/>
                          <a:ext cx="151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0" name="Object 45">
              <a:extLst>
                <a:ext uri="{FF2B5EF4-FFF2-40B4-BE49-F238E27FC236}">
                  <a16:creationId xmlns:a16="http://schemas.microsoft.com/office/drawing/2014/main" id="{3D89FFF9-68CC-4AC5-80B9-F8A8368FF7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2" y="3181"/>
            <a:ext cx="20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8" name="公式" r:id="rId7" imgW="291973" imgH="380835" progId="Equation.3">
                    <p:embed/>
                  </p:oleObj>
                </mc:Choice>
                <mc:Fallback>
                  <p:oleObj name="公式" r:id="rId7" imgW="291973" imgH="380835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3181"/>
                          <a:ext cx="20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1" name="Object 46">
              <a:extLst>
                <a:ext uri="{FF2B5EF4-FFF2-40B4-BE49-F238E27FC236}">
                  <a16:creationId xmlns:a16="http://schemas.microsoft.com/office/drawing/2014/main" id="{061167CA-EAB1-4E1C-9ABF-C9A26DA3AC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3861"/>
            <a:ext cx="21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9" name="公式" r:id="rId9" imgW="291973" imgH="368140" progId="Equation.3">
                    <p:embed/>
                  </p:oleObj>
                </mc:Choice>
                <mc:Fallback>
                  <p:oleObj name="公式" r:id="rId9" imgW="291973" imgH="3681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861"/>
                          <a:ext cx="21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2" name="Object 47">
              <a:extLst>
                <a:ext uri="{FF2B5EF4-FFF2-40B4-BE49-F238E27FC236}">
                  <a16:creationId xmlns:a16="http://schemas.microsoft.com/office/drawing/2014/main" id="{640C60E9-A522-4E96-81B8-EF76EBB981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3903"/>
            <a:ext cx="18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0" name="公式" r:id="rId11" imgW="266584" imgH="279279" progId="Equation.3">
                    <p:embed/>
                  </p:oleObj>
                </mc:Choice>
                <mc:Fallback>
                  <p:oleObj name="公式" r:id="rId11" imgW="266584" imgH="279279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903"/>
                          <a:ext cx="18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3" name="Object 48">
              <a:extLst>
                <a:ext uri="{FF2B5EF4-FFF2-40B4-BE49-F238E27FC236}">
                  <a16:creationId xmlns:a16="http://schemas.microsoft.com/office/drawing/2014/main" id="{E39309DA-BAD9-4C8E-9382-A6544E3721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5" y="3298"/>
            <a:ext cx="11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1" name="公式" r:id="rId13" imgW="164885" imgH="266353" progId="Equation.3">
                    <p:embed/>
                  </p:oleObj>
                </mc:Choice>
                <mc:Fallback>
                  <p:oleObj name="公式" r:id="rId13" imgW="164885" imgH="266353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3298"/>
                          <a:ext cx="11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4" name="Object 49">
              <a:extLst>
                <a:ext uri="{FF2B5EF4-FFF2-40B4-BE49-F238E27FC236}">
                  <a16:creationId xmlns:a16="http://schemas.microsoft.com/office/drawing/2014/main" id="{DA083B2E-62C3-4D7C-912B-F8585F67D2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7" y="3294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2" name="公式" r:id="rId15" imgW="190335" imgH="266469" progId="Equation.3">
                    <p:embed/>
                  </p:oleObj>
                </mc:Choice>
                <mc:Fallback>
                  <p:oleObj name="公式" r:id="rId15" imgW="190335" imgH="266469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3294"/>
                          <a:ext cx="1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5" name="Line 50">
              <a:extLst>
                <a:ext uri="{FF2B5EF4-FFF2-40B4-BE49-F238E27FC236}">
                  <a16:creationId xmlns:a16="http://schemas.microsoft.com/office/drawing/2014/main" id="{9CC886F6-C633-4CAC-83C2-9E2AC5582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3543"/>
              <a:ext cx="4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76" name="Object 51">
              <a:extLst>
                <a:ext uri="{FF2B5EF4-FFF2-40B4-BE49-F238E27FC236}">
                  <a16:creationId xmlns:a16="http://schemas.microsoft.com/office/drawing/2014/main" id="{00A755AE-E63A-4EE3-AB2A-B27707D29B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3294"/>
            <a:ext cx="1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3" name="公式" r:id="rId17" imgW="190500" imgH="279400" progId="Equation.3">
                    <p:embed/>
                  </p:oleObj>
                </mc:Choice>
                <mc:Fallback>
                  <p:oleObj name="公式" r:id="rId17" imgW="190500" imgH="2794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294"/>
                          <a:ext cx="1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7" name="Object 52">
              <a:extLst>
                <a:ext uri="{FF2B5EF4-FFF2-40B4-BE49-F238E27FC236}">
                  <a16:creationId xmlns:a16="http://schemas.microsoft.com/office/drawing/2014/main" id="{42A5B988-DBFC-4EFB-AB8F-D8E16EE3FC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3816"/>
            <a:ext cx="63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4" name="Equation" r:id="rId19" imgW="1117115" imgH="393529" progId="Equation.DSMT4">
                    <p:embed/>
                  </p:oleObj>
                </mc:Choice>
                <mc:Fallback>
                  <p:oleObj name="Equation" r:id="rId19" imgW="1117115" imgH="393529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816"/>
                          <a:ext cx="63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8" name="Line 53">
              <a:extLst>
                <a:ext uri="{FF2B5EF4-FFF2-40B4-BE49-F238E27FC236}">
                  <a16:creationId xmlns:a16="http://schemas.microsoft.com/office/drawing/2014/main" id="{F3B0829B-A537-443A-8190-115052E95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" y="3543"/>
              <a:ext cx="61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Line 54">
              <a:extLst>
                <a:ext uri="{FF2B5EF4-FFF2-40B4-BE49-F238E27FC236}">
                  <a16:creationId xmlns:a16="http://schemas.microsoft.com/office/drawing/2014/main" id="{B777B56A-D257-4DB6-9AA1-8977A856F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3543"/>
              <a:ext cx="105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Line 55">
              <a:extLst>
                <a:ext uri="{FF2B5EF4-FFF2-40B4-BE49-F238E27FC236}">
                  <a16:creationId xmlns:a16="http://schemas.microsoft.com/office/drawing/2014/main" id="{80C36AB0-FD4F-4FD5-8CF4-9AE4474D6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3429"/>
              <a:ext cx="0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Line 56">
              <a:extLst>
                <a:ext uri="{FF2B5EF4-FFF2-40B4-BE49-F238E27FC236}">
                  <a16:creationId xmlns:a16="http://schemas.microsoft.com/office/drawing/2014/main" id="{C03D9911-49FF-42C5-9060-F6465AF88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6" y="3429"/>
              <a:ext cx="0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Oval 57">
              <a:extLst>
                <a:ext uri="{FF2B5EF4-FFF2-40B4-BE49-F238E27FC236}">
                  <a16:creationId xmlns:a16="http://schemas.microsoft.com/office/drawing/2014/main" id="{FBDC8338-5417-4A0E-A130-509C1F0D6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3506"/>
              <a:ext cx="82" cy="7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3" name="Oval 58">
              <a:extLst>
                <a:ext uri="{FF2B5EF4-FFF2-40B4-BE49-F238E27FC236}">
                  <a16:creationId xmlns:a16="http://schemas.microsoft.com/office/drawing/2014/main" id="{ED98E76A-7FA2-4F6F-842F-4F0B40AE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3506"/>
              <a:ext cx="82" cy="7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7163" name="Line 59">
            <a:extLst>
              <a:ext uri="{FF2B5EF4-FFF2-40B4-BE49-F238E27FC236}">
                <a16:creationId xmlns:a16="http://schemas.microsoft.com/office/drawing/2014/main" id="{9C8A8627-3F78-4025-A28C-7C2C15E93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130300"/>
            <a:ext cx="0" cy="317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4" name="Line 60">
            <a:extLst>
              <a:ext uri="{FF2B5EF4-FFF2-40B4-BE49-F238E27FC236}">
                <a16:creationId xmlns:a16="http://schemas.microsoft.com/office/drawing/2014/main" id="{40543246-BF1A-4D4C-8E15-BC66FCDD1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123950"/>
            <a:ext cx="0" cy="317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5" name="Line 61">
            <a:extLst>
              <a:ext uri="{FF2B5EF4-FFF2-40B4-BE49-F238E27FC236}">
                <a16:creationId xmlns:a16="http://schemas.microsoft.com/office/drawing/2014/main" id="{E17AF6E7-60C4-48F7-B8F4-D1AD4080C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1123950"/>
            <a:ext cx="0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6" name="Line 62">
            <a:extLst>
              <a:ext uri="{FF2B5EF4-FFF2-40B4-BE49-F238E27FC236}">
                <a16:creationId xmlns:a16="http://schemas.microsoft.com/office/drawing/2014/main" id="{157FB41E-58EA-4B3F-88B2-EF7C1F373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1123950"/>
            <a:ext cx="0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7" name="Line 63">
            <a:extLst>
              <a:ext uri="{FF2B5EF4-FFF2-40B4-BE49-F238E27FC236}">
                <a16:creationId xmlns:a16="http://schemas.microsoft.com/office/drawing/2014/main" id="{6C24B89B-6E4F-4AFD-9FEC-BE7FED8F4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5" y="800100"/>
            <a:ext cx="1441450" cy="79216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8" name="Text Box 64">
            <a:extLst>
              <a:ext uri="{FF2B5EF4-FFF2-40B4-BE49-F238E27FC236}">
                <a16:creationId xmlns:a16="http://schemas.microsoft.com/office/drawing/2014/main" id="{11298AE2-D264-4361-A824-E91B9AE2C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3409950"/>
            <a:ext cx="396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无双折射，</a:t>
            </a:r>
          </a:p>
        </p:txBody>
      </p:sp>
      <p:sp>
        <p:nvSpPr>
          <p:cNvPr id="47169" name="Text Box 65">
            <a:extLst>
              <a:ext uri="{FF2B5EF4-FFF2-40B4-BE49-F238E27FC236}">
                <a16:creationId xmlns:a16="http://schemas.microsoft.com/office/drawing/2014/main" id="{A78401D7-8E09-4553-A7FE-A229658FE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3409950"/>
            <a:ext cx="4306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偏振方向不变，</a:t>
            </a:r>
          </a:p>
        </p:txBody>
      </p:sp>
      <p:sp>
        <p:nvSpPr>
          <p:cNvPr id="47170" name="Text Box 66">
            <a:extLst>
              <a:ext uri="{FF2B5EF4-FFF2-40B4-BE49-F238E27FC236}">
                <a16:creationId xmlns:a16="http://schemas.microsoft.com/office/drawing/2014/main" id="{73C0010D-E88E-4FD6-B4AD-5F279011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929063"/>
            <a:ext cx="6048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也无附加光程差，无光透过。</a:t>
            </a:r>
          </a:p>
        </p:txBody>
      </p:sp>
      <p:graphicFrame>
        <p:nvGraphicFramePr>
          <p:cNvPr id="47171" name="Object 67">
            <a:extLst>
              <a:ext uri="{FF2B5EF4-FFF2-40B4-BE49-F238E27FC236}">
                <a16:creationId xmlns:a16="http://schemas.microsoft.com/office/drawing/2014/main" id="{9E84080F-1455-4D9B-93CA-96B6550781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6513" y="4732338"/>
          <a:ext cx="11382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Equation" r:id="rId21" imgW="1257300" imgH="431800" progId="Equation.DSMT4">
                  <p:embed/>
                </p:oleObj>
              </mc:Choice>
              <mc:Fallback>
                <p:oleObj name="Equation" r:id="rId21" imgW="1257300" imgH="4318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4732338"/>
                        <a:ext cx="11382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2" name="Object 68">
            <a:extLst>
              <a:ext uri="{FF2B5EF4-FFF2-40B4-BE49-F238E27FC236}">
                <a16:creationId xmlns:a16="http://schemas.microsoft.com/office/drawing/2014/main" id="{FDED21D4-B883-46F8-83C5-BA248580A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3713" y="4522788"/>
          <a:ext cx="8397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Equation" r:id="rId23" imgW="927100" imgH="876300" progId="Equation.DSMT4">
                  <p:embed/>
                </p:oleObj>
              </mc:Choice>
              <mc:Fallback>
                <p:oleObj name="Equation" r:id="rId23" imgW="927100" imgH="8763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4522788"/>
                        <a:ext cx="8397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TextBox 43">
            <a:extLst>
              <a:ext uri="{FF2B5EF4-FFF2-40B4-BE49-F238E27FC236}">
                <a16:creationId xmlns:a16="http://schemas.microsoft.com/office/drawing/2014/main" id="{C5C14349-1F8F-4D8E-9A64-B3CF64C7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75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75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7" grpId="0" autoUpdateAnimBg="0"/>
      <p:bldP spid="47133" grpId="0" autoUpdateAnimBg="0"/>
      <p:bldP spid="47134" grpId="0" autoUpdateAnimBg="0"/>
      <p:bldP spid="47135" grpId="0" autoUpdateAnimBg="0"/>
      <p:bldP spid="47168" grpId="0" autoUpdateAnimBg="0"/>
      <p:bldP spid="47169" grpId="0" autoUpdateAnimBg="0"/>
      <p:bldP spid="4717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6">
            <a:extLst>
              <a:ext uri="{FF2B5EF4-FFF2-40B4-BE49-F238E27FC236}">
                <a16:creationId xmlns:a16="http://schemas.microsoft.com/office/drawing/2014/main" id="{D991E51A-B0FA-4021-9121-568C3867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1412875"/>
            <a:ext cx="3130550" cy="20161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7891" name="Rectangle 35">
            <a:extLst>
              <a:ext uri="{FF2B5EF4-FFF2-40B4-BE49-F238E27FC236}">
                <a16:creationId xmlns:a16="http://schemas.microsoft.com/office/drawing/2014/main" id="{2FEED95F-618F-42ED-A25C-B48CAF19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3529012" cy="1836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48A06DB-0358-49CA-81D4-3A4A68861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41325"/>
            <a:ext cx="8496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杨氏双缝干涉实验中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加三个偏振片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偏振化</a:t>
            </a:r>
            <a:b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方向为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各成 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kumimoji="1" lang="en-US" altLang="zh-CN" sz="2800" b="1" baseline="30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。问：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C70E5BE-9A4B-4C44-8B75-9DEDB432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414713"/>
            <a:ext cx="5364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/>
              <a:t>1</a:t>
            </a:r>
            <a:r>
              <a:rPr kumimoji="1" lang="en-US" altLang="zh-CN" sz="2800" b="1" baseline="30000"/>
              <a:t>0  </a:t>
            </a:r>
            <a:r>
              <a:rPr kumimoji="1" lang="zh-CN" altLang="en-US" sz="2800" b="1"/>
              <a:t>屏上有无干涉条纹？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950AF58-C6C3-4C79-B97E-9DFE2631C80F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1449388"/>
            <a:ext cx="2057400" cy="1916112"/>
            <a:chOff x="4464" y="1776"/>
            <a:chExt cx="1296" cy="1207"/>
          </a:xfrm>
        </p:grpSpPr>
        <p:sp>
          <p:nvSpPr>
            <p:cNvPr id="36886" name="Line 5">
              <a:extLst>
                <a:ext uri="{FF2B5EF4-FFF2-40B4-BE49-F238E27FC236}">
                  <a16:creationId xmlns:a16="http://schemas.microsoft.com/office/drawing/2014/main" id="{67A40EC2-06A0-4A09-A6EA-D363012D7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16"/>
              <a:ext cx="816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7" name="Object 6">
              <a:extLst>
                <a:ext uri="{FF2B5EF4-FFF2-40B4-BE49-F238E27FC236}">
                  <a16:creationId xmlns:a16="http://schemas.microsoft.com/office/drawing/2014/main" id="{7E1A1812-7881-4260-B107-2646779AF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5" name="公式" r:id="rId3" imgW="304668" imgH="380835" progId="Equation.3">
                    <p:embed/>
                  </p:oleObj>
                </mc:Choice>
                <mc:Fallback>
                  <p:oleObj name="公式" r:id="rId3" imgW="304668" imgH="38083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8" name="Line 7">
              <a:extLst>
                <a:ext uri="{FF2B5EF4-FFF2-40B4-BE49-F238E27FC236}">
                  <a16:creationId xmlns:a16="http://schemas.microsoft.com/office/drawing/2014/main" id="{908484B2-802D-4FF4-AC09-AB3442C61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8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8">
              <a:extLst>
                <a:ext uri="{FF2B5EF4-FFF2-40B4-BE49-F238E27FC236}">
                  <a16:creationId xmlns:a16="http://schemas.microsoft.com/office/drawing/2014/main" id="{75B00694-4CA7-477B-9801-F411EBFA7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82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0" name="Object 9">
              <a:extLst>
                <a:ext uri="{FF2B5EF4-FFF2-40B4-BE49-F238E27FC236}">
                  <a16:creationId xmlns:a16="http://schemas.microsoft.com/office/drawing/2014/main" id="{306DF3F3-5C92-44FE-9B51-750D902CDD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77" y="2736"/>
            <a:ext cx="18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" name="公式" r:id="rId5" imgW="291973" imgH="368140" progId="Equation.3">
                    <p:embed/>
                  </p:oleObj>
                </mc:Choice>
                <mc:Fallback>
                  <p:oleObj name="公式" r:id="rId5" imgW="291973" imgH="3681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7" y="2736"/>
                          <a:ext cx="18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1" name="Object 10">
              <a:extLst>
                <a:ext uri="{FF2B5EF4-FFF2-40B4-BE49-F238E27FC236}">
                  <a16:creationId xmlns:a16="http://schemas.microsoft.com/office/drawing/2014/main" id="{2B7F1809-BE3D-41AE-98EC-CBC81B8921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1776"/>
            <a:ext cx="1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7" name="公式" r:id="rId7" imgW="317362" imgH="368140" progId="Equation.3">
                    <p:embed/>
                  </p:oleObj>
                </mc:Choice>
                <mc:Fallback>
                  <p:oleObj name="公式" r:id="rId7" imgW="317362" imgH="3681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19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2" name="Line 11">
              <a:extLst>
                <a:ext uri="{FF2B5EF4-FFF2-40B4-BE49-F238E27FC236}">
                  <a16:creationId xmlns:a16="http://schemas.microsoft.com/office/drawing/2014/main" id="{F450F98D-65E4-4E1F-BD68-A560CEC9F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256"/>
              <a:ext cx="432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12">
              <a:extLst>
                <a:ext uri="{FF2B5EF4-FFF2-40B4-BE49-F238E27FC236}">
                  <a16:creationId xmlns:a16="http://schemas.microsoft.com/office/drawing/2014/main" id="{28D58BE1-DC37-4601-AA05-3FBB9E350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88"/>
              <a:ext cx="48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13">
              <a:extLst>
                <a:ext uri="{FF2B5EF4-FFF2-40B4-BE49-F238E27FC236}">
                  <a16:creationId xmlns:a16="http://schemas.microsoft.com/office/drawing/2014/main" id="{9F542AD9-2811-4F87-AEB3-7EAD8C2A49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64" y="2448"/>
              <a:ext cx="48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5" name="Object 14">
              <a:extLst>
                <a:ext uri="{FF2B5EF4-FFF2-40B4-BE49-F238E27FC236}">
                  <a16:creationId xmlns:a16="http://schemas.microsoft.com/office/drawing/2014/main" id="{B26B2F50-1AAC-4971-890E-00D083DEB9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249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8" name="公式" r:id="rId9" imgW="368140" imgH="406224" progId="Equation.3">
                    <p:embed/>
                  </p:oleObj>
                </mc:Choice>
                <mc:Fallback>
                  <p:oleObj name="公式" r:id="rId9" imgW="368140" imgH="40622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249"/>
                          <a:ext cx="23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15">
              <a:extLst>
                <a:ext uri="{FF2B5EF4-FFF2-40B4-BE49-F238E27FC236}">
                  <a16:creationId xmlns:a16="http://schemas.microsoft.com/office/drawing/2014/main" id="{892E64B4-7380-4A01-81BB-0D0D6B3970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736"/>
            <a:ext cx="22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9" name="公式" r:id="rId11" imgW="355292" imgH="393359" progId="Equation.3">
                    <p:embed/>
                  </p:oleObj>
                </mc:Choice>
                <mc:Fallback>
                  <p:oleObj name="公式" r:id="rId11" imgW="355292" imgH="39335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736"/>
                          <a:ext cx="22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16">
              <a:extLst>
                <a:ext uri="{FF2B5EF4-FFF2-40B4-BE49-F238E27FC236}">
                  <a16:creationId xmlns:a16="http://schemas.microsoft.com/office/drawing/2014/main" id="{81613A52-FEE7-4A5A-9C6C-585D561393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009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0" name="公式" r:id="rId13" imgW="368140" imgH="393529" progId="Equation.3">
                    <p:embed/>
                  </p:oleObj>
                </mc:Choice>
                <mc:Fallback>
                  <p:oleObj name="公式" r:id="rId13" imgW="368140" imgH="3935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009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8" name="Object 17">
              <a:extLst>
                <a:ext uri="{FF2B5EF4-FFF2-40B4-BE49-F238E27FC236}">
                  <a16:creationId xmlns:a16="http://schemas.microsoft.com/office/drawing/2014/main" id="{7DB04C87-5564-4497-B73C-D0259C894C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8" y="2436"/>
            <a:ext cx="31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1" name="Equation" r:id="rId15" imgW="507780" imgH="393529" progId="Equation.DSMT4">
                    <p:embed/>
                  </p:oleObj>
                </mc:Choice>
                <mc:Fallback>
                  <p:oleObj name="Equation" r:id="rId15" imgW="507780" imgH="393529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8" y="2436"/>
                          <a:ext cx="31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6" name="Text Box 18">
            <a:extLst>
              <a:ext uri="{FF2B5EF4-FFF2-40B4-BE49-F238E27FC236}">
                <a16:creationId xmlns:a16="http://schemas.microsoft.com/office/drawing/2014/main" id="{FE1D22B3-F9F6-4327-AA29-EDC3C18C3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392488"/>
            <a:ext cx="355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无干涉条纹</a:t>
            </a:r>
          </a:p>
        </p:txBody>
      </p:sp>
      <p:sp>
        <p:nvSpPr>
          <p:cNvPr id="37907" name="Text Box 19">
            <a:extLst>
              <a:ext uri="{FF2B5EF4-FFF2-40B4-BE49-F238E27FC236}">
                <a16:creationId xmlns:a16="http://schemas.microsoft.com/office/drawing/2014/main" id="{B47EF6CE-790E-4545-8E72-85B140438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041775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/>
              <a:t>2</a:t>
            </a:r>
            <a:r>
              <a:rPr kumimoji="1" lang="en-US" altLang="zh-CN" sz="2800" b="1" baseline="30000"/>
              <a:t>0  </a:t>
            </a:r>
            <a:r>
              <a:rPr kumimoji="1" lang="zh-CN" altLang="en-US" sz="2800" b="1"/>
              <a:t>屏上各处偏振态如何？</a:t>
            </a:r>
          </a:p>
        </p:txBody>
      </p:sp>
      <p:graphicFrame>
        <p:nvGraphicFramePr>
          <p:cNvPr id="37908" name="Object 20">
            <a:extLst>
              <a:ext uri="{FF2B5EF4-FFF2-40B4-BE49-F238E27FC236}">
                <a16:creationId xmlns:a16="http://schemas.microsoft.com/office/drawing/2014/main" id="{92345D77-3B5F-4C44-A4F5-04EBFE6F9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3" y="4986338"/>
          <a:ext cx="27447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17" imgW="2362200" imgH="736600" progId="Equation.DSMT4">
                  <p:embed/>
                </p:oleObj>
              </mc:Choice>
              <mc:Fallback>
                <p:oleObj name="Equation" r:id="rId17" imgW="2362200" imgH="736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4986338"/>
                        <a:ext cx="27447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AutoShape 21">
            <a:extLst>
              <a:ext uri="{FF2B5EF4-FFF2-40B4-BE49-F238E27FC236}">
                <a16:creationId xmlns:a16="http://schemas.microsoft.com/office/drawing/2014/main" id="{BEE036B5-E53F-4582-BBCB-48C6432257E6}"/>
              </a:ext>
            </a:extLst>
          </p:cNvPr>
          <p:cNvSpPr>
            <a:spLocks/>
          </p:cNvSpPr>
          <p:nvPr/>
        </p:nvSpPr>
        <p:spPr bwMode="auto">
          <a:xfrm>
            <a:off x="3276600" y="4848225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910" name="Text Box 22">
            <a:extLst>
              <a:ext uri="{FF2B5EF4-FFF2-40B4-BE49-F238E27FC236}">
                <a16:creationId xmlns:a16="http://schemas.microsoft.com/office/drawing/2014/main" id="{326F5C9B-3B63-4D1E-8C06-204613B3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4668838"/>
            <a:ext cx="533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原明、暗纹处为线偏振光</a:t>
            </a:r>
          </a:p>
        </p:txBody>
      </p:sp>
      <p:sp>
        <p:nvSpPr>
          <p:cNvPr id="37911" name="Text Box 23">
            <a:extLst>
              <a:ext uri="{FF2B5EF4-FFF2-40B4-BE49-F238E27FC236}">
                <a16:creationId xmlns:a16="http://schemas.microsoft.com/office/drawing/2014/main" id="{D0C36441-0662-4B5A-AC18-25B00C194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5305425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+1)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为圆偏振光</a:t>
            </a:r>
          </a:p>
        </p:txBody>
      </p:sp>
      <p:sp>
        <p:nvSpPr>
          <p:cNvPr id="37912" name="Text Box 24">
            <a:extLst>
              <a:ext uri="{FF2B5EF4-FFF2-40B4-BE49-F238E27FC236}">
                <a16:creationId xmlns:a16="http://schemas.microsoft.com/office/drawing/2014/main" id="{D475E75F-FAF3-4653-BB4D-EB0707AD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005513"/>
            <a:ext cx="5170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其它值时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为椭圆偏振光</a:t>
            </a: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06B2A3C7-61D8-4E53-9C18-01330D65900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628775"/>
            <a:ext cx="3124200" cy="1549400"/>
            <a:chOff x="1968" y="1872"/>
            <a:chExt cx="1968" cy="976"/>
          </a:xfrm>
        </p:grpSpPr>
        <p:graphicFrame>
          <p:nvGraphicFramePr>
            <p:cNvPr id="36880" name="Object 26">
              <a:extLst>
                <a:ext uri="{FF2B5EF4-FFF2-40B4-BE49-F238E27FC236}">
                  <a16:creationId xmlns:a16="http://schemas.microsoft.com/office/drawing/2014/main" id="{31D78DF8-8493-4647-83A8-1F282CB67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872"/>
            <a:ext cx="1824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3" name="位图图像" r:id="rId19" imgW="2704762" imgH="1448002" progId="PBrush">
                    <p:embed/>
                  </p:oleObj>
                </mc:Choice>
                <mc:Fallback>
                  <p:oleObj name="位图图像" r:id="rId19" imgW="2704762" imgH="1448002" progId="PBrush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872"/>
                          <a:ext cx="1824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27">
              <a:extLst>
                <a:ext uri="{FF2B5EF4-FFF2-40B4-BE49-F238E27FC236}">
                  <a16:creationId xmlns:a16="http://schemas.microsoft.com/office/drawing/2014/main" id="{10EA1B24-B73E-4A78-8AB1-9B1B8A894A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06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4" name="公式" r:id="rId21" imgW="304668" imgH="380835" progId="Equation.3">
                    <p:embed/>
                  </p:oleObj>
                </mc:Choice>
                <mc:Fallback>
                  <p:oleObj name="公式" r:id="rId21" imgW="304668" imgH="38083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06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Object 28">
              <a:extLst>
                <a:ext uri="{FF2B5EF4-FFF2-40B4-BE49-F238E27FC236}">
                  <a16:creationId xmlns:a16="http://schemas.microsoft.com/office/drawing/2014/main" id="{75CCC1A4-E52A-4314-87EF-7D728AF74B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968"/>
            <a:ext cx="18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5" name="公式" r:id="rId22" imgW="291973" imgH="368140" progId="Equation.3">
                    <p:embed/>
                  </p:oleObj>
                </mc:Choice>
                <mc:Fallback>
                  <p:oleObj name="公式" r:id="rId22" imgW="291973" imgH="3681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68"/>
                          <a:ext cx="18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29">
              <a:extLst>
                <a:ext uri="{FF2B5EF4-FFF2-40B4-BE49-F238E27FC236}">
                  <a16:creationId xmlns:a16="http://schemas.microsoft.com/office/drawing/2014/main" id="{1A9A9B3B-A992-4473-80D8-970217261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592"/>
            <a:ext cx="1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6" name="公式" r:id="rId23" imgW="317362" imgH="368140" progId="Equation.3">
                    <p:embed/>
                  </p:oleObj>
                </mc:Choice>
                <mc:Fallback>
                  <p:oleObj name="公式" r:id="rId23" imgW="317362" imgH="3681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592"/>
                          <a:ext cx="19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Oval 30">
              <a:extLst>
                <a:ext uri="{FF2B5EF4-FFF2-40B4-BE49-F238E27FC236}">
                  <a16:creationId xmlns:a16="http://schemas.microsoft.com/office/drawing/2014/main" id="{8A608620-E6E2-4B66-8A8D-8357C1669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6885" name="Object 31">
              <a:extLst>
                <a:ext uri="{FF2B5EF4-FFF2-40B4-BE49-F238E27FC236}">
                  <a16:creationId xmlns:a16="http://schemas.microsoft.com/office/drawing/2014/main" id="{1CC4CB27-3B61-4045-9FA7-3B0887D1A0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352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7" name="公式" r:id="rId24" imgW="203024" imgH="253780" progId="Equation.3">
                    <p:embed/>
                  </p:oleObj>
                </mc:Choice>
                <mc:Fallback>
                  <p:oleObj name="公式" r:id="rId24" imgW="203024" imgH="2537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52"/>
                          <a:ext cx="12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9" name="TextBox 34">
            <a:extLst>
              <a:ext uri="{FF2B5EF4-FFF2-40B4-BE49-F238E27FC236}">
                <a16:creationId xmlns:a16="http://schemas.microsoft.com/office/drawing/2014/main" id="{75BF025A-E836-4861-8E28-18F348F5C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75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75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75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37906" grpId="0" autoUpdateAnimBg="0"/>
      <p:bldP spid="37907" grpId="0" autoUpdateAnimBg="0"/>
      <p:bldP spid="37909" grpId="0" animBg="1"/>
      <p:bldP spid="37910" grpId="0" autoUpdateAnimBg="0"/>
      <p:bldP spid="37911" grpId="0" autoUpdateAnimBg="0"/>
      <p:bldP spid="3791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2">
            <a:extLst>
              <a:ext uri="{FF2B5EF4-FFF2-40B4-BE49-F238E27FC236}">
                <a16:creationId xmlns:a16="http://schemas.microsoft.com/office/drawing/2014/main" id="{5928E24C-F7F4-41DB-8A88-58996BC6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341438"/>
            <a:ext cx="7812088" cy="23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FBA56CD-A1CC-466D-807B-40C8A76CE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4278313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无条纹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4F3FFF0E-9F7D-4B5F-9F11-E3FC5582D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5105400"/>
            <a:ext cx="7381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去掉所有的偏振片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屏上有无条纹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A8627DE0-8C34-4A80-9A0F-9B267601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070475"/>
            <a:ext cx="2052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有条纹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8BDF1880-D613-4E82-B268-3D0E4FB4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0213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3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屏前加偏振片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偏振化方向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屏上</a:t>
            </a:r>
            <a:b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有无条纹？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9B75A9E8-0B05-440D-93A2-B3390BB94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02050"/>
            <a:ext cx="6516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有条纹，条纹位置与原来同。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7A57E4D-A6FA-4803-9C6E-F96955AF0308}"/>
              </a:ext>
            </a:extLst>
          </p:cNvPr>
          <p:cNvGrpSpPr>
            <a:grpSpLocks/>
          </p:cNvGrpSpPr>
          <p:nvPr/>
        </p:nvGrpSpPr>
        <p:grpSpPr bwMode="auto">
          <a:xfrm>
            <a:off x="5337175" y="1328738"/>
            <a:ext cx="2043113" cy="2373312"/>
            <a:chOff x="4320" y="1344"/>
            <a:chExt cx="1287" cy="1495"/>
          </a:xfrm>
        </p:grpSpPr>
        <p:sp>
          <p:nvSpPr>
            <p:cNvPr id="37907" name="Line 8">
              <a:extLst>
                <a:ext uri="{FF2B5EF4-FFF2-40B4-BE49-F238E27FC236}">
                  <a16:creationId xmlns:a16="http://schemas.microsoft.com/office/drawing/2014/main" id="{3F477459-75B6-4119-82D9-52E5362D9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496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08" name="Object 9">
              <a:extLst>
                <a:ext uri="{FF2B5EF4-FFF2-40B4-BE49-F238E27FC236}">
                  <a16:creationId xmlns:a16="http://schemas.microsoft.com/office/drawing/2014/main" id="{AE7CE264-301F-43A8-BF0E-4B5A3674C8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2352"/>
            <a:ext cx="18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2" name="公式" r:id="rId3" imgW="291973" imgH="368140" progId="Equation.3">
                    <p:embed/>
                  </p:oleObj>
                </mc:Choice>
                <mc:Fallback>
                  <p:oleObj name="公式" r:id="rId3" imgW="291973" imgH="3681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352"/>
                          <a:ext cx="18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9" name="Line 10">
              <a:extLst>
                <a:ext uri="{FF2B5EF4-FFF2-40B4-BE49-F238E27FC236}">
                  <a16:creationId xmlns:a16="http://schemas.microsoft.com/office/drawing/2014/main" id="{74A5CF17-7892-4D31-A931-10C05E884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208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11">
              <a:extLst>
                <a:ext uri="{FF2B5EF4-FFF2-40B4-BE49-F238E27FC236}">
                  <a16:creationId xmlns:a16="http://schemas.microsoft.com/office/drawing/2014/main" id="{344A3B2E-A697-4950-9817-B2C158CDD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496"/>
              <a:ext cx="5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12">
              <a:extLst>
                <a:ext uri="{FF2B5EF4-FFF2-40B4-BE49-F238E27FC236}">
                  <a16:creationId xmlns:a16="http://schemas.microsoft.com/office/drawing/2014/main" id="{BF5C9C22-F3EE-4098-A764-AB8B1846A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32" y="2208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12" name="Object 13">
              <a:extLst>
                <a:ext uri="{FF2B5EF4-FFF2-40B4-BE49-F238E27FC236}">
                  <a16:creationId xmlns:a16="http://schemas.microsoft.com/office/drawing/2014/main" id="{0EAA02E9-9DAD-413C-A02D-64195EF842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592"/>
            <a:ext cx="22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3" name="公式" r:id="rId5" imgW="355292" imgH="393359" progId="Equation.3">
                    <p:embed/>
                  </p:oleObj>
                </mc:Choice>
                <mc:Fallback>
                  <p:oleObj name="公式" r:id="rId5" imgW="355292" imgH="39335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592"/>
                          <a:ext cx="22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3" name="Line 14">
              <a:extLst>
                <a:ext uri="{FF2B5EF4-FFF2-40B4-BE49-F238E27FC236}">
                  <a16:creationId xmlns:a16="http://schemas.microsoft.com/office/drawing/2014/main" id="{ABF96C13-64CB-407D-A9D9-6460654CB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68"/>
              <a:ext cx="528" cy="52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15">
              <a:extLst>
                <a:ext uri="{FF2B5EF4-FFF2-40B4-BE49-F238E27FC236}">
                  <a16:creationId xmlns:a16="http://schemas.microsoft.com/office/drawing/2014/main" id="{9DD59E69-AE14-4AFB-8CDB-CF4547207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584"/>
              <a:ext cx="91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15" name="Object 16">
              <a:extLst>
                <a:ext uri="{FF2B5EF4-FFF2-40B4-BE49-F238E27FC236}">
                  <a16:creationId xmlns:a16="http://schemas.microsoft.com/office/drawing/2014/main" id="{EC279885-6918-4BDA-9ADA-D23967C914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1536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4" name="公式" r:id="rId7" imgW="317225" imgH="380670" progId="Equation.3">
                    <p:embed/>
                  </p:oleObj>
                </mc:Choice>
                <mc:Fallback>
                  <p:oleObj name="公式" r:id="rId7" imgW="317225" imgH="38067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536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6" name="Object 17">
              <a:extLst>
                <a:ext uri="{FF2B5EF4-FFF2-40B4-BE49-F238E27FC236}">
                  <a16:creationId xmlns:a16="http://schemas.microsoft.com/office/drawing/2014/main" id="{B0B56CDA-8D43-43F1-A0AA-F85A205865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9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5" name="公式" r:id="rId9" imgW="304668" imgH="380835" progId="Equation.3">
                    <p:embed/>
                  </p:oleObj>
                </mc:Choice>
                <mc:Fallback>
                  <p:oleObj name="公式" r:id="rId9" imgW="304668" imgH="38083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7" name="Object 18">
              <a:extLst>
                <a:ext uri="{FF2B5EF4-FFF2-40B4-BE49-F238E27FC236}">
                  <a16:creationId xmlns:a16="http://schemas.microsoft.com/office/drawing/2014/main" id="{236D8120-E51B-4773-BF28-B2B2F86BAF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344"/>
            <a:ext cx="1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6" name="公式" r:id="rId11" imgW="317362" imgH="368140" progId="Equation.3">
                    <p:embed/>
                  </p:oleObj>
                </mc:Choice>
                <mc:Fallback>
                  <p:oleObj name="公式" r:id="rId11" imgW="317362" imgH="3681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344"/>
                          <a:ext cx="19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8" name="Object 19">
              <a:extLst>
                <a:ext uri="{FF2B5EF4-FFF2-40B4-BE49-F238E27FC236}">
                  <a16:creationId xmlns:a16="http://schemas.microsoft.com/office/drawing/2014/main" id="{6A52481D-C48B-424C-B54A-2D49D83DE6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728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7" name="公式" r:id="rId13" imgW="368140" imgH="393529" progId="Equation.3">
                    <p:embed/>
                  </p:oleObj>
                </mc:Choice>
                <mc:Fallback>
                  <p:oleObj name="公式" r:id="rId13" imgW="368140" imgH="39352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728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Line 20">
              <a:extLst>
                <a:ext uri="{FF2B5EF4-FFF2-40B4-BE49-F238E27FC236}">
                  <a16:creationId xmlns:a16="http://schemas.microsoft.com/office/drawing/2014/main" id="{50745199-7AF4-46A3-95E7-3BC9DA7D5C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68" y="194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5BF23D92-BC05-449E-8DD1-E82CF18E57C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60538"/>
            <a:ext cx="2895600" cy="1549400"/>
            <a:chOff x="336" y="816"/>
            <a:chExt cx="1824" cy="976"/>
          </a:xfrm>
        </p:grpSpPr>
        <p:graphicFrame>
          <p:nvGraphicFramePr>
            <p:cNvPr id="37900" name="Object 22">
              <a:extLst>
                <a:ext uri="{FF2B5EF4-FFF2-40B4-BE49-F238E27FC236}">
                  <a16:creationId xmlns:a16="http://schemas.microsoft.com/office/drawing/2014/main" id="{83170D15-A696-4F16-B50F-ECBFF2F9B0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816"/>
            <a:ext cx="1824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8" name="BMP 图象" r:id="rId15" imgW="2704762" imgH="1448002" progId="PBrush">
                    <p:embed/>
                  </p:oleObj>
                </mc:Choice>
                <mc:Fallback>
                  <p:oleObj name="BMP 图象" r:id="rId15" imgW="2704762" imgH="1448002" progId="PBrush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816"/>
                          <a:ext cx="1824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23">
              <a:extLst>
                <a:ext uri="{FF2B5EF4-FFF2-40B4-BE49-F238E27FC236}">
                  <a16:creationId xmlns:a16="http://schemas.microsoft.com/office/drawing/2014/main" id="{6B638B16-0712-42EC-BC0A-5F6596A816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00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9" name="公式" r:id="rId17" imgW="304668" imgH="380835" progId="Equation.3">
                    <p:embed/>
                  </p:oleObj>
                </mc:Choice>
                <mc:Fallback>
                  <p:oleObj name="公式" r:id="rId17" imgW="304668" imgH="38083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00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24">
              <a:extLst>
                <a:ext uri="{FF2B5EF4-FFF2-40B4-BE49-F238E27FC236}">
                  <a16:creationId xmlns:a16="http://schemas.microsoft.com/office/drawing/2014/main" id="{DFA271B6-C7DB-49B7-B90C-F4AB7C352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912"/>
            <a:ext cx="18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0" name="公式" r:id="rId18" imgW="291973" imgH="368140" progId="Equation.3">
                    <p:embed/>
                  </p:oleObj>
                </mc:Choice>
                <mc:Fallback>
                  <p:oleObj name="公式" r:id="rId18" imgW="291973" imgH="3681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12"/>
                          <a:ext cx="18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25">
              <a:extLst>
                <a:ext uri="{FF2B5EF4-FFF2-40B4-BE49-F238E27FC236}">
                  <a16:creationId xmlns:a16="http://schemas.microsoft.com/office/drawing/2014/main" id="{64465A91-5157-47FE-BA59-2B83E47B63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536"/>
            <a:ext cx="1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1" name="公式" r:id="rId19" imgW="317362" imgH="368140" progId="Equation.3">
                    <p:embed/>
                  </p:oleObj>
                </mc:Choice>
                <mc:Fallback>
                  <p:oleObj name="公式" r:id="rId19" imgW="317362" imgH="3681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536"/>
                          <a:ext cx="19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4" name="Rectangle 26">
              <a:extLst>
                <a:ext uri="{FF2B5EF4-FFF2-40B4-BE49-F238E27FC236}">
                  <a16:creationId xmlns:a16="http://schemas.microsoft.com/office/drawing/2014/main" id="{7CBB7D4E-F980-4AA0-8A37-363B971C0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7905" name="Object 27">
              <a:extLst>
                <a:ext uri="{FF2B5EF4-FFF2-40B4-BE49-F238E27FC236}">
                  <a16:creationId xmlns:a16="http://schemas.microsoft.com/office/drawing/2014/main" id="{E6E66894-CF17-4ACD-92AA-8F5E43FA31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200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2" name="公式" r:id="rId20" imgW="317225" imgH="380670" progId="Equation.3">
                    <p:embed/>
                  </p:oleObj>
                </mc:Choice>
                <mc:Fallback>
                  <p:oleObj name="公式" r:id="rId20" imgW="317225" imgH="38067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6" name="Oval 28">
              <a:extLst>
                <a:ext uri="{FF2B5EF4-FFF2-40B4-BE49-F238E27FC236}">
                  <a16:creationId xmlns:a16="http://schemas.microsoft.com/office/drawing/2014/main" id="{F5D93307-D448-44F0-9783-7F6430CD9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44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8941" name="Rectangle 29">
            <a:extLst>
              <a:ext uri="{FF2B5EF4-FFF2-40B4-BE49-F238E27FC236}">
                <a16:creationId xmlns:a16="http://schemas.microsoft.com/office/drawing/2014/main" id="{C1D40623-6C89-4F60-B432-A42FD0DEE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13238"/>
            <a:ext cx="710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去掉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（无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屏上有无条纹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7899" name="TextBox 31">
            <a:extLst>
              <a:ext uri="{FF2B5EF4-FFF2-40B4-BE49-F238E27FC236}">
                <a16:creationId xmlns:a16="http://schemas.microsoft.com/office/drawing/2014/main" id="{D8502BD8-25B8-477C-81A3-1D65794D1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75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8915" grpId="0" autoUpdateAnimBg="0"/>
      <p:bldP spid="38916" grpId="0" autoUpdateAnimBg="0"/>
      <p:bldP spid="38917" grpId="0" autoUpdateAnimBg="0"/>
      <p:bldP spid="38918" grpId="0" autoUpdateAnimBg="0"/>
      <p:bldP spid="3894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C:\Users\Administrator\AppData\Roaming\Tencent\Users\188541213\QQ\WinTemp\RichOle\12QVGJ9__@G@]6V]A1_I@$2.png">
            <a:extLst>
              <a:ext uri="{FF2B5EF4-FFF2-40B4-BE49-F238E27FC236}">
                <a16:creationId xmlns:a16="http://schemas.microsoft.com/office/drawing/2014/main" id="{DBE619B0-3130-4434-8FEF-D0C28740E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92150"/>
            <a:ext cx="66278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2">
            <a:extLst>
              <a:ext uri="{FF2B5EF4-FFF2-40B4-BE49-F238E27FC236}">
                <a16:creationId xmlns:a16="http://schemas.microsoft.com/office/drawing/2014/main" id="{6136ED08-90AB-49DF-BDF8-48C28B50E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08275"/>
            <a:ext cx="6627812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3">
            <a:extLst>
              <a:ext uri="{FF2B5EF4-FFF2-40B4-BE49-F238E27FC236}">
                <a16:creationId xmlns:a16="http://schemas.microsoft.com/office/drawing/2014/main" id="{0897D7F3-7213-4475-9801-9F092FE53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68863"/>
            <a:ext cx="665638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564D4672-1C7A-4517-98EB-B63877EC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1375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迈克尔逊干涉仪两平面镜垂直且光程相等时的干涉图样是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不考虑半波损失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</a:p>
        </p:txBody>
      </p:sp>
      <p:pic>
        <p:nvPicPr>
          <p:cNvPr id="39939" name="图片 2">
            <a:extLst>
              <a:ext uri="{FF2B5EF4-FFF2-40B4-BE49-F238E27FC236}">
                <a16:creationId xmlns:a16="http://schemas.microsoft.com/office/drawing/2014/main" id="{DD8DB61A-D0FB-4D39-9641-33C5CDA5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1881188"/>
            <a:ext cx="18605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图片 3">
            <a:extLst>
              <a:ext uri="{FF2B5EF4-FFF2-40B4-BE49-F238E27FC236}">
                <a16:creationId xmlns:a16="http://schemas.microsoft.com/office/drawing/2014/main" id="{D2D24890-7D1A-4872-9E05-5DC85FA5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879600"/>
            <a:ext cx="1846263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4">
            <a:extLst>
              <a:ext uri="{FF2B5EF4-FFF2-40B4-BE49-F238E27FC236}">
                <a16:creationId xmlns:a16="http://schemas.microsoft.com/office/drawing/2014/main" id="{DA060EF1-7E9F-4BF0-B65B-2C8C8F6F1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16113"/>
            <a:ext cx="18716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文本框 5">
            <a:extLst>
              <a:ext uri="{FF2B5EF4-FFF2-40B4-BE49-F238E27FC236}">
                <a16:creationId xmlns:a16="http://schemas.microsoft.com/office/drawing/2014/main" id="{BDE97788-0574-41CA-9799-92A9F4BF2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892550"/>
            <a:ext cx="66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(A)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9943" name="文本框 6">
            <a:extLst>
              <a:ext uri="{FF2B5EF4-FFF2-40B4-BE49-F238E27FC236}">
                <a16:creationId xmlns:a16="http://schemas.microsoft.com/office/drawing/2014/main" id="{3BDC8768-85E6-43BA-8CDB-AF04E7E71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3892550"/>
            <a:ext cx="66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(B)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9944" name="文本框 7">
            <a:extLst>
              <a:ext uri="{FF2B5EF4-FFF2-40B4-BE49-F238E27FC236}">
                <a16:creationId xmlns:a16="http://schemas.microsoft.com/office/drawing/2014/main" id="{78CA6BA1-7B88-410E-A24A-D729E6ABC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92550"/>
            <a:ext cx="684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(C)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0">
            <a:extLst>
              <a:ext uri="{FF2B5EF4-FFF2-40B4-BE49-F238E27FC236}">
                <a16:creationId xmlns:a16="http://schemas.microsoft.com/office/drawing/2014/main" id="{9807BD23-67E9-4737-87AA-EA15739AD305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971550"/>
            <a:ext cx="1406525" cy="2308225"/>
            <a:chOff x="4211" y="736"/>
            <a:chExt cx="1200" cy="1968"/>
          </a:xfrm>
        </p:grpSpPr>
        <p:sp>
          <p:nvSpPr>
            <p:cNvPr id="45161" name="Oval 48">
              <a:extLst>
                <a:ext uri="{FF2B5EF4-FFF2-40B4-BE49-F238E27FC236}">
                  <a16:creationId xmlns:a16="http://schemas.microsoft.com/office/drawing/2014/main" id="{30C46EF0-C7EB-4121-9EA2-BD748607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024"/>
              <a:ext cx="1200" cy="1200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45162" name="Oval 49">
              <a:extLst>
                <a:ext uri="{FF2B5EF4-FFF2-40B4-BE49-F238E27FC236}">
                  <a16:creationId xmlns:a16="http://schemas.microsoft.com/office/drawing/2014/main" id="{4C791B66-DF54-429A-AA53-51602ABBA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024"/>
              <a:ext cx="480" cy="1200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45163" name="Line 50">
              <a:extLst>
                <a:ext uri="{FF2B5EF4-FFF2-40B4-BE49-F238E27FC236}">
                  <a16:creationId xmlns:a16="http://schemas.microsoft.com/office/drawing/2014/main" id="{FE030C11-0A8F-4011-B35E-D3E417EFF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" y="736"/>
              <a:ext cx="0" cy="1968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4" name="Line 51">
              <a:extLst>
                <a:ext uri="{FF2B5EF4-FFF2-40B4-BE49-F238E27FC236}">
                  <a16:creationId xmlns:a16="http://schemas.microsoft.com/office/drawing/2014/main" id="{320E60E1-75BE-44E5-A870-8D3AE32EE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" y="1648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5" name="Line 52">
              <a:extLst>
                <a:ext uri="{FF2B5EF4-FFF2-40B4-BE49-F238E27FC236}">
                  <a16:creationId xmlns:a16="http://schemas.microsoft.com/office/drawing/2014/main" id="{093B849D-5972-4579-8467-F4F6B4591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9" y="1648"/>
              <a:ext cx="478" cy="30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66" name="Object 53">
              <a:extLst>
                <a:ext uri="{FF2B5EF4-FFF2-40B4-BE49-F238E27FC236}">
                  <a16:creationId xmlns:a16="http://schemas.microsoft.com/office/drawing/2014/main" id="{30E76022-4ABD-4057-AD50-9D05430B11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8" y="1359"/>
            <a:ext cx="350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2" name="Equation" r:id="rId3" imgW="85632" imgH="152280" progId="Equation.DSMT4">
                    <p:embed/>
                  </p:oleObj>
                </mc:Choice>
                <mc:Fallback>
                  <p:oleObj name="Equation" r:id="rId3" imgW="85632" imgH="15228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1359"/>
                          <a:ext cx="350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67" name="Object 54">
              <a:extLst>
                <a:ext uri="{FF2B5EF4-FFF2-40B4-BE49-F238E27FC236}">
                  <a16:creationId xmlns:a16="http://schemas.microsoft.com/office/drawing/2014/main" id="{8B5C9FD4-282E-4E72-9D39-5D43919829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7" y="1456"/>
            <a:ext cx="30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3" name="公式" r:id="rId5" imgW="76177" imgH="152280" progId="Equation.3">
                    <p:embed/>
                  </p:oleObj>
                </mc:Choice>
                <mc:Fallback>
                  <p:oleObj name="公式" r:id="rId5" imgW="76177" imgH="1522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1456"/>
                          <a:ext cx="30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5">
            <a:extLst>
              <a:ext uri="{FF2B5EF4-FFF2-40B4-BE49-F238E27FC236}">
                <a16:creationId xmlns:a16="http://schemas.microsoft.com/office/drawing/2014/main" id="{E253E56C-4A8E-4402-91C7-108C59FC1D6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898525"/>
            <a:ext cx="2044700" cy="2336800"/>
            <a:chOff x="2016" y="432"/>
            <a:chExt cx="1680" cy="1920"/>
          </a:xfrm>
        </p:grpSpPr>
        <p:sp>
          <p:nvSpPr>
            <p:cNvPr id="45154" name="Oval 56">
              <a:extLst>
                <a:ext uri="{FF2B5EF4-FFF2-40B4-BE49-F238E27FC236}">
                  <a16:creationId xmlns:a16="http://schemas.microsoft.com/office/drawing/2014/main" id="{EBD36EBA-E678-4ADA-B536-F9D07D693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60"/>
              <a:ext cx="1680" cy="1008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45155" name="Oval 57">
              <a:extLst>
                <a:ext uri="{FF2B5EF4-FFF2-40B4-BE49-F238E27FC236}">
                  <a16:creationId xmlns:a16="http://schemas.microsoft.com/office/drawing/2014/main" id="{B8E81213-EF0F-4B7C-A739-DF03829D3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60"/>
              <a:ext cx="1008" cy="1008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45156" name="Line 58">
              <a:extLst>
                <a:ext uri="{FF2B5EF4-FFF2-40B4-BE49-F238E27FC236}">
                  <a16:creationId xmlns:a16="http://schemas.microsoft.com/office/drawing/2014/main" id="{9389FAE5-6FEE-47FA-B7EF-21868713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432"/>
              <a:ext cx="0" cy="192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7" name="Line 59">
              <a:extLst>
                <a:ext uri="{FF2B5EF4-FFF2-40B4-BE49-F238E27FC236}">
                  <a16:creationId xmlns:a16="http://schemas.microsoft.com/office/drawing/2014/main" id="{D98007FA-D8BA-4237-B85D-58EB5EC9F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8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8" name="Line 60">
              <a:extLst>
                <a:ext uri="{FF2B5EF4-FFF2-40B4-BE49-F238E27FC236}">
                  <a16:creationId xmlns:a16="http://schemas.microsoft.com/office/drawing/2014/main" id="{08C968D5-507A-40F4-B362-CEB186664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392"/>
              <a:ext cx="480" cy="3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59" name="Object 61">
              <a:extLst>
                <a:ext uri="{FF2B5EF4-FFF2-40B4-BE49-F238E27FC236}">
                  <a16:creationId xmlns:a16="http://schemas.microsoft.com/office/drawing/2014/main" id="{BD9C3A43-DDEB-4586-858D-A7C195BF8C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242"/>
            <a:ext cx="36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4" name="Equation" r:id="rId7" imgW="85632" imgH="152280" progId="Equation.DSMT4">
                    <p:embed/>
                  </p:oleObj>
                </mc:Choice>
                <mc:Fallback>
                  <p:oleObj name="Equation" r:id="rId7" imgW="85632" imgH="15228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242"/>
                          <a:ext cx="36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60" name="Object 62">
              <a:extLst>
                <a:ext uri="{FF2B5EF4-FFF2-40B4-BE49-F238E27FC236}">
                  <a16:creationId xmlns:a16="http://schemas.microsoft.com/office/drawing/2014/main" id="{70C039D6-A1AE-4561-A4A5-3D248780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6" y="1341"/>
            <a:ext cx="32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5" name="Equation" r:id="rId9" imgW="76177" imgH="152280" progId="Equation.3">
                    <p:embed/>
                  </p:oleObj>
                </mc:Choice>
                <mc:Fallback>
                  <p:oleObj name="Equation" r:id="rId9" imgW="76177" imgH="15228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1341"/>
                          <a:ext cx="32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64">
            <a:extLst>
              <a:ext uri="{FF2B5EF4-FFF2-40B4-BE49-F238E27FC236}">
                <a16:creationId xmlns:a16="http://schemas.microsoft.com/office/drawing/2014/main" id="{DCB098D0-585B-4933-A984-C4087497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898525"/>
            <a:ext cx="1497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</a:rPr>
              <a:t>负晶体</a:t>
            </a:r>
          </a:p>
        </p:txBody>
      </p:sp>
      <p:sp>
        <p:nvSpPr>
          <p:cNvPr id="48" name="Rectangle 65">
            <a:extLst>
              <a:ext uri="{FF2B5EF4-FFF2-40B4-BE49-F238E27FC236}">
                <a16:creationId xmlns:a16="http://schemas.microsoft.com/office/drawing/2014/main" id="{45400DA9-44E8-485C-90E4-630CB57F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898525"/>
            <a:ext cx="1497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</a:rPr>
              <a:t>正晶体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45687DB7-6055-4E2E-AB90-D6413125F461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2716213"/>
            <a:ext cx="1236662" cy="644525"/>
            <a:chOff x="883" y="924"/>
            <a:chExt cx="779" cy="406"/>
          </a:xfrm>
        </p:grpSpPr>
        <p:sp>
          <p:nvSpPr>
            <p:cNvPr id="45149" name="Rectangle 5">
              <a:extLst>
                <a:ext uri="{FF2B5EF4-FFF2-40B4-BE49-F238E27FC236}">
                  <a16:creationId xmlns:a16="http://schemas.microsoft.com/office/drawing/2014/main" id="{7A1DAE71-F5EA-414F-B8FB-E3AD743A7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117"/>
              <a:ext cx="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i="1">
                  <a:solidFill>
                    <a:srgbClr val="003300"/>
                  </a:solidFill>
                </a:rPr>
                <a:t>e</a:t>
              </a:r>
              <a:endParaRPr lang="en-US" altLang="zh-CN" sz="2400">
                <a:solidFill>
                  <a:srgbClr val="003300"/>
                </a:solidFill>
              </a:endParaRPr>
            </a:p>
          </p:txBody>
        </p:sp>
        <p:sp>
          <p:nvSpPr>
            <p:cNvPr id="45150" name="Rectangle 6">
              <a:extLst>
                <a:ext uri="{FF2B5EF4-FFF2-40B4-BE49-F238E27FC236}">
                  <a16:creationId xmlns:a16="http://schemas.microsoft.com/office/drawing/2014/main" id="{C492B63B-A547-4989-ACEC-085D37659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955"/>
              <a:ext cx="14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500" i="1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51" name="Rectangle 7">
              <a:extLst>
                <a:ext uri="{FF2B5EF4-FFF2-40B4-BE49-F238E27FC236}">
                  <a16:creationId xmlns:a16="http://schemas.microsoft.com/office/drawing/2014/main" id="{E0159243-84B0-42D0-9212-B81624E6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955"/>
              <a:ext cx="14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500" i="1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52" name="Rectangle 8">
              <a:extLst>
                <a:ext uri="{FF2B5EF4-FFF2-40B4-BE49-F238E27FC236}">
                  <a16:creationId xmlns:a16="http://schemas.microsoft.com/office/drawing/2014/main" id="{921056F3-E1B7-462B-90A0-F3F234072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924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500">
                  <a:solidFill>
                    <a:srgbClr val="003300"/>
                  </a:solidFill>
                  <a:latin typeface="Symbol" panose="05050102010706020507" pitchFamily="18" charset="2"/>
                </a:rPr>
                <a:t>³</a:t>
              </a:r>
              <a:endParaRPr lang="en-US" altLang="zh-CN" sz="2400">
                <a:solidFill>
                  <a:srgbClr val="003300"/>
                </a:solidFill>
              </a:endParaRPr>
            </a:p>
          </p:txBody>
        </p:sp>
        <p:sp>
          <p:nvSpPr>
            <p:cNvPr id="45153" name="Rectangle 9">
              <a:extLst>
                <a:ext uri="{FF2B5EF4-FFF2-40B4-BE49-F238E27FC236}">
                  <a16:creationId xmlns:a16="http://schemas.microsoft.com/office/drawing/2014/main" id="{0309FBA8-0323-44AD-88AC-23B56B666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1117"/>
              <a:ext cx="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3300"/>
                  </a:solidFill>
                </a:rPr>
                <a:t>o</a:t>
              </a:r>
              <a:endParaRPr lang="en-US" altLang="zh-CN" sz="2400">
                <a:solidFill>
                  <a:srgbClr val="003300"/>
                </a:solidFill>
              </a:endParaRPr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CDA67A03-B560-48BB-90BE-890733975BD4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2711450"/>
            <a:ext cx="1227137" cy="644525"/>
            <a:chOff x="883" y="924"/>
            <a:chExt cx="773" cy="406"/>
          </a:xfrm>
        </p:grpSpPr>
        <p:sp>
          <p:nvSpPr>
            <p:cNvPr id="45144" name="Rectangle 5">
              <a:extLst>
                <a:ext uri="{FF2B5EF4-FFF2-40B4-BE49-F238E27FC236}">
                  <a16:creationId xmlns:a16="http://schemas.microsoft.com/office/drawing/2014/main" id="{6DD86EBE-91B7-4625-A6A7-FE7086221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117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i="1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4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45" name="Rectangle 6">
              <a:extLst>
                <a:ext uri="{FF2B5EF4-FFF2-40B4-BE49-F238E27FC236}">
                  <a16:creationId xmlns:a16="http://schemas.microsoft.com/office/drawing/2014/main" id="{7852869C-1FF8-431E-9071-B4D7873F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955"/>
              <a:ext cx="14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500" i="1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46" name="Rectangle 7">
              <a:extLst>
                <a:ext uri="{FF2B5EF4-FFF2-40B4-BE49-F238E27FC236}">
                  <a16:creationId xmlns:a16="http://schemas.microsoft.com/office/drawing/2014/main" id="{43700378-1520-4135-951E-D495CC17C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955"/>
              <a:ext cx="14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500" i="1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47" name="Rectangle 8">
              <a:extLst>
                <a:ext uri="{FF2B5EF4-FFF2-40B4-BE49-F238E27FC236}">
                  <a16:creationId xmlns:a16="http://schemas.microsoft.com/office/drawing/2014/main" id="{CF09EC04-D573-46FA-876B-80DCCC0B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924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500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endParaRPr lang="en-US" altLang="zh-CN" sz="24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48" name="Rectangle 9">
              <a:extLst>
                <a:ext uri="{FF2B5EF4-FFF2-40B4-BE49-F238E27FC236}">
                  <a16:creationId xmlns:a16="http://schemas.microsoft.com/office/drawing/2014/main" id="{443E3135-D3D2-42F7-AD7B-11309C21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11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4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ectangle 8">
            <a:extLst>
              <a:ext uri="{FF2B5EF4-FFF2-40B4-BE49-F238E27FC236}">
                <a16:creationId xmlns:a16="http://schemas.microsoft.com/office/drawing/2014/main" id="{6186B696-69AB-44D4-AEF5-4601F687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3357563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121DFA"/>
                </a:solidFill>
                <a:cs typeface="Times New Roman" panose="02020603050405020304" pitchFamily="18" charset="0"/>
              </a:rPr>
              <a:t>用惠更斯原理解释双折射现象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AEAE8D-C939-4BE3-B27B-6CB11D75E102}"/>
              </a:ext>
            </a:extLst>
          </p:cNvPr>
          <p:cNvGrpSpPr>
            <a:grpSpLocks/>
          </p:cNvGrpSpPr>
          <p:nvPr/>
        </p:nvGrpSpPr>
        <p:grpSpPr bwMode="auto">
          <a:xfrm>
            <a:off x="114300" y="4064000"/>
            <a:ext cx="5253038" cy="2782888"/>
            <a:chOff x="476250" y="1196975"/>
            <a:chExt cx="8362950" cy="4479322"/>
          </a:xfrm>
        </p:grpSpPr>
        <p:sp>
          <p:nvSpPr>
            <p:cNvPr id="82" name="Oval 6">
              <a:extLst>
                <a:ext uri="{FF2B5EF4-FFF2-40B4-BE49-F238E27FC236}">
                  <a16:creationId xmlns:a16="http://schemas.microsoft.com/office/drawing/2014/main" id="{E3922E77-1473-45EA-A34D-6319FA165A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6534">
              <a:off x="1228725" y="2095500"/>
              <a:ext cx="2767013" cy="1622425"/>
            </a:xfrm>
            <a:prstGeom prst="ellipse">
              <a:avLst/>
            </a:prstGeom>
            <a:solidFill>
              <a:srgbClr val="99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33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Oval 2">
              <a:extLst>
                <a:ext uri="{FF2B5EF4-FFF2-40B4-BE49-F238E27FC236}">
                  <a16:creationId xmlns:a16="http://schemas.microsoft.com/office/drawing/2014/main" id="{9677CFB1-7A0B-4323-B30C-BD5F705101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6534">
              <a:off x="5789613" y="2420938"/>
              <a:ext cx="1158875" cy="692150"/>
            </a:xfrm>
            <a:prstGeom prst="ellipse">
              <a:avLst/>
            </a:prstGeom>
            <a:solidFill>
              <a:srgbClr val="99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3300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Oval 3">
              <a:extLst>
                <a:ext uri="{FF2B5EF4-FFF2-40B4-BE49-F238E27FC236}">
                  <a16:creationId xmlns:a16="http://schemas.microsoft.com/office/drawing/2014/main" id="{7A7C6F45-8E4B-4D87-962F-EB4C15696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492375"/>
              <a:ext cx="685800" cy="649288"/>
            </a:xfrm>
            <a:prstGeom prst="ellipse">
              <a:avLst/>
            </a:prstGeom>
            <a:solidFill>
              <a:srgbClr val="FF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3300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Oval 4">
              <a:extLst>
                <a:ext uri="{FF2B5EF4-FFF2-40B4-BE49-F238E27FC236}">
                  <a16:creationId xmlns:a16="http://schemas.microsoft.com/office/drawing/2014/main" id="{26C7F595-4B77-42CA-A8C8-3B3C5F465F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6534">
              <a:off x="3276600" y="2349500"/>
              <a:ext cx="2154238" cy="971550"/>
            </a:xfrm>
            <a:prstGeom prst="ellipse">
              <a:avLst/>
            </a:prstGeom>
            <a:solidFill>
              <a:srgbClr val="99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3300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Oval 5">
              <a:extLst>
                <a:ext uri="{FF2B5EF4-FFF2-40B4-BE49-F238E27FC236}">
                  <a16:creationId xmlns:a16="http://schemas.microsoft.com/office/drawing/2014/main" id="{F03F5D71-A278-4BFC-A84D-5E4013342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2349500"/>
              <a:ext cx="1081088" cy="1079500"/>
            </a:xfrm>
            <a:prstGeom prst="ellipse">
              <a:avLst/>
            </a:prstGeom>
            <a:solidFill>
              <a:srgbClr val="FF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3300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Oval 7">
              <a:extLst>
                <a:ext uri="{FF2B5EF4-FFF2-40B4-BE49-F238E27FC236}">
                  <a16:creationId xmlns:a16="http://schemas.microsoft.com/office/drawing/2014/main" id="{D43354A2-B36F-45BF-9FE9-573EA67DF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2111375"/>
              <a:ext cx="1676400" cy="1600200"/>
            </a:xfrm>
            <a:prstGeom prst="ellipse">
              <a:avLst/>
            </a:prstGeom>
            <a:solidFill>
              <a:srgbClr val="FF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3300"/>
                </a:solidFill>
                <a:latin typeface="+mn-lt"/>
                <a:ea typeface="+mn-ea"/>
              </a:endParaRPr>
            </a:p>
          </p:txBody>
        </p:sp>
        <p:sp>
          <p:nvSpPr>
            <p:cNvPr id="45118" name="Line 9">
              <a:extLst>
                <a:ext uri="{FF2B5EF4-FFF2-40B4-BE49-F238E27FC236}">
                  <a16:creationId xmlns:a16="http://schemas.microsoft.com/office/drawing/2014/main" id="{304EEE94-F1DF-4ED3-8C3D-ED336CA84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250" y="2873375"/>
              <a:ext cx="1143000" cy="121920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" name="Line 10">
              <a:extLst>
                <a:ext uri="{FF2B5EF4-FFF2-40B4-BE49-F238E27FC236}">
                  <a16:creationId xmlns:a16="http://schemas.microsoft.com/office/drawing/2014/main" id="{BC8A8945-9E42-4E8A-8793-4607D4A65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3100" y="2797175"/>
              <a:ext cx="6896100" cy="102711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Line 11">
              <a:extLst>
                <a:ext uri="{FF2B5EF4-FFF2-40B4-BE49-F238E27FC236}">
                  <a16:creationId xmlns:a16="http://schemas.microsoft.com/office/drawing/2014/main" id="{4685F968-39E2-476B-B643-97A9CF6D3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0780" y="2888538"/>
              <a:ext cx="6171750" cy="1295503"/>
            </a:xfrm>
            <a:prstGeom prst="line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2">
              <a:extLst>
                <a:ext uri="{FF2B5EF4-FFF2-40B4-BE49-F238E27FC236}">
                  <a16:creationId xmlns:a16="http://schemas.microsoft.com/office/drawing/2014/main" id="{3253B5B9-C65D-4047-AFFA-7BEE6C0F7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425575"/>
              <a:ext cx="6477000" cy="1447800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3300"/>
                </a:solidFill>
                <a:latin typeface="+mn-lt"/>
                <a:ea typeface="+mn-ea"/>
              </a:endParaRPr>
            </a:p>
          </p:txBody>
        </p:sp>
        <p:sp>
          <p:nvSpPr>
            <p:cNvPr id="45124" name="Line 13">
              <a:extLst>
                <a:ext uri="{FF2B5EF4-FFF2-40B4-BE49-F238E27FC236}">
                  <a16:creationId xmlns:a16="http://schemas.microsoft.com/office/drawing/2014/main" id="{24045783-A81F-4BE3-B9A1-D0C9DF9DC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1196975"/>
              <a:ext cx="1676400" cy="167640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5" name="Line 14">
              <a:extLst>
                <a:ext uri="{FF2B5EF4-FFF2-40B4-BE49-F238E27FC236}">
                  <a16:creationId xmlns:a16="http://schemas.microsoft.com/office/drawing/2014/main" id="{6C9D37A6-CAC9-437C-98D6-81E704377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113" y="1196975"/>
              <a:ext cx="1676400" cy="167640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6" name="Line 15">
              <a:extLst>
                <a:ext uri="{FF2B5EF4-FFF2-40B4-BE49-F238E27FC236}">
                  <a16:creationId xmlns:a16="http://schemas.microsoft.com/office/drawing/2014/main" id="{F0AC9BBD-B151-4FAA-B5B5-2B683F4D9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1196975"/>
              <a:ext cx="1676400" cy="167640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7" name="Line 16">
              <a:extLst>
                <a:ext uri="{FF2B5EF4-FFF2-40B4-BE49-F238E27FC236}">
                  <a16:creationId xmlns:a16="http://schemas.microsoft.com/office/drawing/2014/main" id="{6C9C86A5-7110-48E6-935C-EB81E35FB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1196975"/>
              <a:ext cx="1676400" cy="167640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8" name="Line 17">
              <a:extLst>
                <a:ext uri="{FF2B5EF4-FFF2-40B4-BE49-F238E27FC236}">
                  <a16:creationId xmlns:a16="http://schemas.microsoft.com/office/drawing/2014/main" id="{4B0BAB4A-F62D-471C-A94E-696654BF0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2873375"/>
              <a:ext cx="7696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9" name="Line 18">
              <a:extLst>
                <a:ext uri="{FF2B5EF4-FFF2-40B4-BE49-F238E27FC236}">
                  <a16:creationId xmlns:a16="http://schemas.microsoft.com/office/drawing/2014/main" id="{17B9AAD6-ABC4-46CE-9BC7-6CC1E8C53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873375"/>
              <a:ext cx="392113" cy="22113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0" name="Line 19">
              <a:extLst>
                <a:ext uri="{FF2B5EF4-FFF2-40B4-BE49-F238E27FC236}">
                  <a16:creationId xmlns:a16="http://schemas.microsoft.com/office/drawing/2014/main" id="{12EECA8F-19D1-4E48-BB45-CA3F0B7D9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873375"/>
              <a:ext cx="1257300" cy="2068513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1" name="Line 20">
              <a:extLst>
                <a:ext uri="{FF2B5EF4-FFF2-40B4-BE49-F238E27FC236}">
                  <a16:creationId xmlns:a16="http://schemas.microsoft.com/office/drawing/2014/main" id="{BC1262D1-C68F-441E-8A86-E1E234753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2889250"/>
              <a:ext cx="431800" cy="21605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2" name="Line 21">
              <a:extLst>
                <a:ext uri="{FF2B5EF4-FFF2-40B4-BE49-F238E27FC236}">
                  <a16:creationId xmlns:a16="http://schemas.microsoft.com/office/drawing/2014/main" id="{6F4B9E5A-B034-4ABA-A462-4F07F6A14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513" y="2889250"/>
              <a:ext cx="1331912" cy="2017713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3" name="Line 22">
              <a:extLst>
                <a:ext uri="{FF2B5EF4-FFF2-40B4-BE49-F238E27FC236}">
                  <a16:creationId xmlns:a16="http://schemas.microsoft.com/office/drawing/2014/main" id="{75E4940A-EF98-488E-96B5-C48BA295A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3663" y="2889250"/>
              <a:ext cx="396875" cy="21605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4" name="Line 23">
              <a:extLst>
                <a:ext uri="{FF2B5EF4-FFF2-40B4-BE49-F238E27FC236}">
                  <a16:creationId xmlns:a16="http://schemas.microsoft.com/office/drawing/2014/main" id="{3BC504B7-B11E-446C-BB69-37D5B5DA4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0175" y="2889250"/>
              <a:ext cx="1404938" cy="2016125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35" name="Group 37">
              <a:extLst>
                <a:ext uri="{FF2B5EF4-FFF2-40B4-BE49-F238E27FC236}">
                  <a16:creationId xmlns:a16="http://schemas.microsoft.com/office/drawing/2014/main" id="{88EF3704-462F-42A5-B381-7E8DA2B9E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2213" y="4716459"/>
              <a:ext cx="4784725" cy="577849"/>
              <a:chOff x="2351" y="2971"/>
              <a:chExt cx="3014" cy="364"/>
            </a:xfrm>
          </p:grpSpPr>
          <p:graphicFrame>
            <p:nvGraphicFramePr>
              <p:cNvPr id="45141" name="Object 27">
                <a:extLst>
                  <a:ext uri="{FF2B5EF4-FFF2-40B4-BE49-F238E27FC236}">
                    <a16:creationId xmlns:a16="http://schemas.microsoft.com/office/drawing/2014/main" id="{BFE77628-99B1-48C7-9A4F-67FD52C85B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1" y="3028"/>
              <a:ext cx="487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6" name="Equation" r:id="rId11" imgW="114201" imgH="139579" progId="Equation.DSMT4">
                      <p:embed/>
                    </p:oleObj>
                  </mc:Choice>
                  <mc:Fallback>
                    <p:oleObj name="Equation" r:id="rId11" imgW="114201" imgH="139579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1" y="3028"/>
                            <a:ext cx="487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42" name="Object 29">
                <a:extLst>
                  <a:ext uri="{FF2B5EF4-FFF2-40B4-BE49-F238E27FC236}">
                    <a16:creationId xmlns:a16="http://schemas.microsoft.com/office/drawing/2014/main" id="{66CAF49B-DED9-4CDC-976F-BEA668C383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12" y="3026"/>
              <a:ext cx="551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7" name="Equation" r:id="rId13" imgW="114201" imgH="139579" progId="Equation.DSMT4">
                      <p:embed/>
                    </p:oleObj>
                  </mc:Choice>
                  <mc:Fallback>
                    <p:oleObj name="Equation" r:id="rId13" imgW="114201" imgH="139579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2" y="3026"/>
                            <a:ext cx="551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43" name="Object 31">
                <a:extLst>
                  <a:ext uri="{FF2B5EF4-FFF2-40B4-BE49-F238E27FC236}">
                    <a16:creationId xmlns:a16="http://schemas.microsoft.com/office/drawing/2014/main" id="{2152FD16-D7F8-4623-89C0-7F260B8390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94" y="2971"/>
              <a:ext cx="571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8" name="Equation" r:id="rId15" imgW="114201" imgH="139579" progId="Equation.DSMT4">
                      <p:embed/>
                    </p:oleObj>
                  </mc:Choice>
                  <mc:Fallback>
                    <p:oleObj name="Equation" r:id="rId15" imgW="114201" imgH="139579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4" y="2971"/>
                            <a:ext cx="571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136" name="Oval 32">
              <a:extLst>
                <a:ext uri="{FF2B5EF4-FFF2-40B4-BE49-F238E27FC236}">
                  <a16:creationId xmlns:a16="http://schemas.microsoft.com/office/drawing/2014/main" id="{0B6F3380-714E-4279-9C41-866670D97E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53400" y="279717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45137" name="Text Box 34">
              <a:extLst>
                <a:ext uri="{FF2B5EF4-FFF2-40B4-BE49-F238E27FC236}">
                  <a16:creationId xmlns:a16="http://schemas.microsoft.com/office/drawing/2014/main" id="{7D03922D-A772-475F-8861-C4A547273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338" y="4833938"/>
              <a:ext cx="579817" cy="84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5138" name="Text Box 35">
              <a:extLst>
                <a:ext uri="{FF2B5EF4-FFF2-40B4-BE49-F238E27FC236}">
                  <a16:creationId xmlns:a16="http://schemas.microsoft.com/office/drawing/2014/main" id="{D55CC534-C944-46FB-BAC2-534F2016B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950" y="4797425"/>
              <a:ext cx="579817" cy="84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5139" name="Text Box 36">
              <a:extLst>
                <a:ext uri="{FF2B5EF4-FFF2-40B4-BE49-F238E27FC236}">
                  <a16:creationId xmlns:a16="http://schemas.microsoft.com/office/drawing/2014/main" id="{ACE930B5-52F8-4B9B-BB96-F09BFD9A2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4818063"/>
              <a:ext cx="360364" cy="84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5140" name="Text Box 38">
              <a:extLst>
                <a:ext uri="{FF2B5EF4-FFF2-40B4-BE49-F238E27FC236}">
                  <a16:creationId xmlns:a16="http://schemas.microsoft.com/office/drawing/2014/main" id="{8292CED7-CD8D-4BC2-B7E2-68B7A3AD2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726" y="3573463"/>
              <a:ext cx="1258888" cy="1536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光轴</a:t>
              </a:r>
            </a:p>
          </p:txBody>
        </p:sp>
      </p:grpSp>
      <p:sp>
        <p:nvSpPr>
          <p:cNvPr id="45066" name="Text Box 4">
            <a:extLst>
              <a:ext uri="{FF2B5EF4-FFF2-40B4-BE49-F238E27FC236}">
                <a16:creationId xmlns:a16="http://schemas.microsoft.com/office/drawing/2014/main" id="{5027A9B2-795E-4EC1-9BFE-098F059CA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188913"/>
            <a:ext cx="284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3300"/>
                </a:solidFill>
              </a:rPr>
              <a:t>上节内容回顾</a:t>
            </a:r>
          </a:p>
        </p:txBody>
      </p:sp>
      <p:grpSp>
        <p:nvGrpSpPr>
          <p:cNvPr id="89" name="组合 76">
            <a:extLst>
              <a:ext uri="{FF2B5EF4-FFF2-40B4-BE49-F238E27FC236}">
                <a16:creationId xmlns:a16="http://schemas.microsoft.com/office/drawing/2014/main" id="{E4951A56-F809-4415-9A4C-C24E67FE4B4C}"/>
              </a:ext>
            </a:extLst>
          </p:cNvPr>
          <p:cNvGrpSpPr>
            <a:grpSpLocks/>
          </p:cNvGrpSpPr>
          <p:nvPr/>
        </p:nvGrpSpPr>
        <p:grpSpPr bwMode="auto">
          <a:xfrm>
            <a:off x="7858125" y="6157913"/>
            <a:ext cx="1285875" cy="642937"/>
            <a:chOff x="3357554" y="5953470"/>
            <a:chExt cx="1285884" cy="642942"/>
          </a:xfrm>
        </p:grpSpPr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7028B0A4-CDB9-4D2E-9E07-77710B4D93FE}"/>
                </a:ext>
              </a:extLst>
            </p:cNvPr>
            <p:cNvSpPr/>
            <p:nvPr/>
          </p:nvSpPr>
          <p:spPr>
            <a:xfrm>
              <a:off x="3357554" y="5953470"/>
              <a:ext cx="1285884" cy="64294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099" name="Text Box 72">
              <a:extLst>
                <a:ext uri="{FF2B5EF4-FFF2-40B4-BE49-F238E27FC236}">
                  <a16:creationId xmlns:a16="http://schemas.microsoft.com/office/drawing/2014/main" id="{EEC8DEB0-7EE8-475D-9B03-E531D7BEF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992" y="6000768"/>
              <a:ext cx="9874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/>
                <a:t>重要！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30803F-AECE-4188-A914-2DC44D0EAEB3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3821113"/>
            <a:ext cx="3200400" cy="2911475"/>
            <a:chOff x="5671498" y="3787196"/>
            <a:chExt cx="3200400" cy="2912176"/>
          </a:xfrm>
        </p:grpSpPr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FB017A77-EBD3-4180-8744-2B11169A6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598" y="3939596"/>
              <a:ext cx="914400" cy="1524000"/>
            </a:xfrm>
            <a:prstGeom prst="ellipse">
              <a:avLst/>
            </a:prstGeom>
            <a:solidFill>
              <a:srgbClr val="99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F22F42E9-BB95-4A89-90A1-D818AA6A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598" y="4244396"/>
              <a:ext cx="914400" cy="914400"/>
            </a:xfrm>
            <a:prstGeom prst="ellipse">
              <a:avLst/>
            </a:prstGeom>
            <a:solidFill>
              <a:srgbClr val="FF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9D80982B-5867-4669-8F41-0E491A0C3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598" y="3939596"/>
              <a:ext cx="914400" cy="1524000"/>
            </a:xfrm>
            <a:prstGeom prst="ellipse">
              <a:avLst/>
            </a:prstGeom>
            <a:solidFill>
              <a:srgbClr val="99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38777EEF-28AF-41B8-BE7D-BDF094036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598" y="4244396"/>
              <a:ext cx="914400" cy="914400"/>
            </a:xfrm>
            <a:prstGeom prst="ellipse">
              <a:avLst/>
            </a:prstGeom>
            <a:solidFill>
              <a:srgbClr val="FF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081" name="Line 20">
              <a:extLst>
                <a:ext uri="{FF2B5EF4-FFF2-40B4-BE49-F238E27FC236}">
                  <a16:creationId xmlns:a16="http://schemas.microsoft.com/office/drawing/2014/main" id="{3D31B6EC-1350-4248-BF0B-996A80271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998" y="5158796"/>
              <a:ext cx="2971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Line 21">
              <a:extLst>
                <a:ext uri="{FF2B5EF4-FFF2-40B4-BE49-F238E27FC236}">
                  <a16:creationId xmlns:a16="http://schemas.microsoft.com/office/drawing/2014/main" id="{FBCDEB1D-BC8F-4B67-8F79-4D5FF6D6A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698" y="5692196"/>
              <a:ext cx="3048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83" name="Group 22">
              <a:extLst>
                <a:ext uri="{FF2B5EF4-FFF2-40B4-BE49-F238E27FC236}">
                  <a16:creationId xmlns:a16="http://schemas.microsoft.com/office/drawing/2014/main" id="{19A0D6F0-1F86-4DD8-9703-1EADCCB97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0798" y="4701596"/>
              <a:ext cx="1524000" cy="1905000"/>
              <a:chOff x="1000" y="3120"/>
              <a:chExt cx="960" cy="1200"/>
            </a:xfrm>
          </p:grpSpPr>
          <p:sp>
            <p:nvSpPr>
              <p:cNvPr id="45094" name="Line 23">
                <a:extLst>
                  <a:ext uri="{FF2B5EF4-FFF2-40B4-BE49-F238E27FC236}">
                    <a16:creationId xmlns:a16="http://schemas.microsoft.com/office/drawing/2014/main" id="{16CF00D1-DAC8-4258-8D18-BE7CBA82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0" y="3120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5" name="Line 24">
                <a:extLst>
                  <a:ext uri="{FF2B5EF4-FFF2-40B4-BE49-F238E27FC236}">
                    <a16:creationId xmlns:a16="http://schemas.microsoft.com/office/drawing/2014/main" id="{7E69E781-50BB-4A44-A99D-05FCFE93F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3120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84" name="Line 34">
              <a:extLst>
                <a:ext uri="{FF2B5EF4-FFF2-40B4-BE49-F238E27FC236}">
                  <a16:creationId xmlns:a16="http://schemas.microsoft.com/office/drawing/2014/main" id="{B3505380-5E6C-4146-9B2B-3835FFBB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998" y="5463596"/>
              <a:ext cx="2895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41">
              <a:extLst>
                <a:ext uri="{FF2B5EF4-FFF2-40B4-BE49-F238E27FC236}">
                  <a16:creationId xmlns:a16="http://schemas.microsoft.com/office/drawing/2014/main" id="{02FF7E84-02FA-4E5A-BF78-ACB74115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498" y="3787196"/>
              <a:ext cx="3200400" cy="914400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45088" name="Group 42">
              <a:extLst>
                <a:ext uri="{FF2B5EF4-FFF2-40B4-BE49-F238E27FC236}">
                  <a16:creationId xmlns:a16="http://schemas.microsoft.com/office/drawing/2014/main" id="{AECD9F9B-8779-4971-B42B-BD01F3A83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3498" y="3787196"/>
              <a:ext cx="1524000" cy="914400"/>
              <a:chOff x="1008" y="2544"/>
              <a:chExt cx="960" cy="576"/>
            </a:xfrm>
          </p:grpSpPr>
          <p:sp>
            <p:nvSpPr>
              <p:cNvPr id="45092" name="Line 43">
                <a:extLst>
                  <a:ext uri="{FF2B5EF4-FFF2-40B4-BE49-F238E27FC236}">
                    <a16:creationId xmlns:a16="http://schemas.microsoft.com/office/drawing/2014/main" id="{AB73ED7B-07D8-4199-849B-1D77C6225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4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3" name="Line 44">
                <a:extLst>
                  <a:ext uri="{FF2B5EF4-FFF2-40B4-BE49-F238E27FC236}">
                    <a16:creationId xmlns:a16="http://schemas.microsoft.com/office/drawing/2014/main" id="{6E39DAF0-9660-4762-A78E-05C8C2894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89" name="Line 66">
              <a:extLst>
                <a:ext uri="{FF2B5EF4-FFF2-40B4-BE49-F238E27FC236}">
                  <a16:creationId xmlns:a16="http://schemas.microsoft.com/office/drawing/2014/main" id="{547360C7-EA5F-4D3C-9427-000D00F74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1498" y="4701596"/>
              <a:ext cx="304800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0" name="Text Box 36">
              <a:extLst>
                <a:ext uri="{FF2B5EF4-FFF2-40B4-BE49-F238E27FC236}">
                  <a16:creationId xmlns:a16="http://schemas.microsoft.com/office/drawing/2014/main" id="{F96C1325-0224-4FDE-8934-C3831F907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488" y="6170034"/>
              <a:ext cx="226356" cy="52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091" name="Text Box 36">
              <a:extLst>
                <a:ext uri="{FF2B5EF4-FFF2-40B4-BE49-F238E27FC236}">
                  <a16:creationId xmlns:a16="http://schemas.microsoft.com/office/drawing/2014/main" id="{FBAD1D51-1B72-49C6-BC1E-75228092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618" y="6176036"/>
              <a:ext cx="226356" cy="52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8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7D514E1-BEB4-4AB3-AECA-0F04FF893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2990850"/>
            <a:ext cx="3387725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4">
            <a:extLst>
              <a:ext uri="{FF2B5EF4-FFF2-40B4-BE49-F238E27FC236}">
                <a16:creationId xmlns:a16="http://schemas.microsoft.com/office/drawing/2014/main" id="{E5B8B9C7-6CA4-4E39-9186-64F85B63D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188913"/>
            <a:ext cx="284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3300"/>
                </a:solidFill>
              </a:rPr>
              <a:t>上节内容回顾</a:t>
            </a:r>
          </a:p>
        </p:txBody>
      </p:sp>
      <p:sp>
        <p:nvSpPr>
          <p:cNvPr id="46084" name="矩形 1">
            <a:extLst>
              <a:ext uri="{FF2B5EF4-FFF2-40B4-BE49-F238E27FC236}">
                <a16:creationId xmlns:a16="http://schemas.microsoft.com/office/drawing/2014/main" id="{C9BF08DC-EBDB-48A8-B356-3656D81C4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92150"/>
            <a:ext cx="5335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121DFA"/>
                </a:solidFill>
                <a:cs typeface="Times New Roman" panose="02020603050405020304" pitchFamily="18" charset="0"/>
              </a:rPr>
              <a:t>椭圆偏振光与圆偏振光的产生</a:t>
            </a: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id="{D813C40F-867B-4417-ADFE-0D2052C4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1330325"/>
            <a:ext cx="3600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</a:rPr>
              <a:t>两垂直光振动的合成</a:t>
            </a:r>
          </a:p>
        </p:txBody>
      </p:sp>
      <p:graphicFrame>
        <p:nvGraphicFramePr>
          <p:cNvPr id="69" name="Object 9">
            <a:extLst>
              <a:ext uri="{FF2B5EF4-FFF2-40B4-BE49-F238E27FC236}">
                <a16:creationId xmlns:a16="http://schemas.microsoft.com/office/drawing/2014/main" id="{53A96519-460D-4C4D-8040-BE85A2B91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2492375"/>
          <a:ext cx="1044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4" imgW="1028700" imgH="381000" progId="Equation.DSMT4">
                  <p:embed/>
                </p:oleObj>
              </mc:Choice>
              <mc:Fallback>
                <p:oleObj name="Equation" r:id="rId4" imgW="10287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492375"/>
                        <a:ext cx="10445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AutoShape 10">
            <a:extLst>
              <a:ext uri="{FF2B5EF4-FFF2-40B4-BE49-F238E27FC236}">
                <a16:creationId xmlns:a16="http://schemas.microsoft.com/office/drawing/2014/main" id="{295C7DB4-AE50-4D28-B96B-9C57C24505D2}"/>
              </a:ext>
            </a:extLst>
          </p:cNvPr>
          <p:cNvSpPr>
            <a:spLocks/>
          </p:cNvSpPr>
          <p:nvPr/>
        </p:nvSpPr>
        <p:spPr bwMode="auto">
          <a:xfrm>
            <a:off x="4025900" y="2139950"/>
            <a:ext cx="287338" cy="668338"/>
          </a:xfrm>
          <a:prstGeom prst="leftBrace">
            <a:avLst>
              <a:gd name="adj1" fmla="val 2278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3300"/>
              </a:solidFill>
            </a:endParaRPr>
          </a:p>
        </p:txBody>
      </p:sp>
      <p:sp>
        <p:nvSpPr>
          <p:cNvPr id="71" name="Text Box 11">
            <a:extLst>
              <a:ext uri="{FF2B5EF4-FFF2-40B4-BE49-F238E27FC236}">
                <a16:creationId xmlns:a16="http://schemas.microsoft.com/office/drawing/2014/main" id="{A4E80A0C-8C30-4AA5-A828-C9A75FEB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2030413"/>
            <a:ext cx="1981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合振动为</a:t>
            </a:r>
            <a:endParaRPr kumimoji="1" lang="en-US" altLang="zh-CN" sz="2400" b="1">
              <a:solidFill>
                <a:srgbClr val="00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任一椭圆</a:t>
            </a:r>
          </a:p>
        </p:txBody>
      </p:sp>
      <p:sp>
        <p:nvSpPr>
          <p:cNvPr id="72" name="Text Box 12">
            <a:extLst>
              <a:ext uri="{FF2B5EF4-FFF2-40B4-BE49-F238E27FC236}">
                <a16:creationId xmlns:a16="http://schemas.microsoft.com/office/drawing/2014/main" id="{C2C7AC65-D44D-4C09-B00B-E6F6747E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2038350"/>
            <a:ext cx="1350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</a:rPr>
              <a:t>正椭圆</a:t>
            </a:r>
          </a:p>
        </p:txBody>
      </p:sp>
      <p:sp>
        <p:nvSpPr>
          <p:cNvPr id="73" name="Text Box 13">
            <a:extLst>
              <a:ext uri="{FF2B5EF4-FFF2-40B4-BE49-F238E27FC236}">
                <a16:creationId xmlns:a16="http://schemas.microsoft.com/office/drawing/2014/main" id="{8F7FFE98-0F51-4DAA-ADED-5538E8415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2586038"/>
            <a:ext cx="1293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</a:rPr>
              <a:t>圆</a:t>
            </a:r>
          </a:p>
        </p:txBody>
      </p:sp>
      <p:graphicFrame>
        <p:nvGraphicFramePr>
          <p:cNvPr id="74" name="Object 16">
            <a:extLst>
              <a:ext uri="{FF2B5EF4-FFF2-40B4-BE49-F238E27FC236}">
                <a16:creationId xmlns:a16="http://schemas.microsoft.com/office/drawing/2014/main" id="{C7308237-EBA9-437D-81EB-E40477DE3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125538"/>
          <a:ext cx="24384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6" imgW="2933700" imgH="1054100" progId="Equation.DSMT4">
                  <p:embed/>
                </p:oleObj>
              </mc:Choice>
              <mc:Fallback>
                <p:oleObj name="Equation" r:id="rId6" imgW="2933700" imgH="1054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25538"/>
                        <a:ext cx="24384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AutoShape 17">
            <a:extLst>
              <a:ext uri="{FF2B5EF4-FFF2-40B4-BE49-F238E27FC236}">
                <a16:creationId xmlns:a16="http://schemas.microsoft.com/office/drawing/2014/main" id="{6F4D1468-1DCC-480B-BB1A-F049D29FC06D}"/>
              </a:ext>
            </a:extLst>
          </p:cNvPr>
          <p:cNvSpPr>
            <a:spLocks/>
          </p:cNvSpPr>
          <p:nvPr/>
        </p:nvSpPr>
        <p:spPr bwMode="auto">
          <a:xfrm>
            <a:off x="1868488" y="1244600"/>
            <a:ext cx="260350" cy="647700"/>
          </a:xfrm>
          <a:prstGeom prst="leftBrace">
            <a:avLst>
              <a:gd name="adj1" fmla="val 2463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3300"/>
              </a:solidFill>
            </a:endParaRPr>
          </a:p>
        </p:txBody>
      </p:sp>
      <p:graphicFrame>
        <p:nvGraphicFramePr>
          <p:cNvPr id="76" name="Object 18">
            <a:extLst>
              <a:ext uri="{FF2B5EF4-FFF2-40B4-BE49-F238E27FC236}">
                <a16:creationId xmlns:a16="http://schemas.microsoft.com/office/drawing/2014/main" id="{9410FC82-E4E1-48FD-811E-53373981E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25" y="1844675"/>
          <a:ext cx="19526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8" imgW="1993900" imgH="736600" progId="Equation.DSMT4">
                  <p:embed/>
                </p:oleObj>
              </mc:Choice>
              <mc:Fallback>
                <p:oleObj name="Equation" r:id="rId8" imgW="1993900" imgH="736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1844675"/>
                        <a:ext cx="19526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9">
            <a:extLst>
              <a:ext uri="{FF2B5EF4-FFF2-40B4-BE49-F238E27FC236}">
                <a16:creationId xmlns:a16="http://schemas.microsoft.com/office/drawing/2014/main" id="{33F27679-6A15-430F-8334-F080CA309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2417763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10" imgW="342603" imgH="215713" progId="Equation.DSMT4">
                  <p:embed/>
                </p:oleObj>
              </mc:Choice>
              <mc:Fallback>
                <p:oleObj name="Equation" r:id="rId10" imgW="342603" imgH="21571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417763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20">
            <a:extLst>
              <a:ext uri="{FF2B5EF4-FFF2-40B4-BE49-F238E27FC236}">
                <a16:creationId xmlns:a16="http://schemas.microsoft.com/office/drawing/2014/main" id="{A7C6C582-4CDF-43E4-96FF-FC955BE1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03338"/>
            <a:ext cx="316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</a:rPr>
              <a:t>光振动：</a:t>
            </a:r>
          </a:p>
        </p:txBody>
      </p:sp>
      <p:graphicFrame>
        <p:nvGraphicFramePr>
          <p:cNvPr id="79" name="Object 46">
            <a:extLst>
              <a:ext uri="{FF2B5EF4-FFF2-40B4-BE49-F238E27FC236}">
                <a16:creationId xmlns:a16="http://schemas.microsoft.com/office/drawing/2014/main" id="{7790CCB0-D704-4144-993C-9A4F59739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2287588"/>
          <a:ext cx="12001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12" imgW="1129810" imgH="330057" progId="Equation.DSMT4">
                  <p:embed/>
                </p:oleObj>
              </mc:Choice>
              <mc:Fallback>
                <p:oleObj name="Equation" r:id="rId12" imgW="1129810" imgH="330057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287588"/>
                        <a:ext cx="12001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5">
            <a:extLst>
              <a:ext uri="{FF2B5EF4-FFF2-40B4-BE49-F238E27FC236}">
                <a16:creationId xmlns:a16="http://schemas.microsoft.com/office/drawing/2014/main" id="{85A0C958-18B0-4587-83F7-25266915A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2788" y="2903538"/>
          <a:ext cx="4429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14" imgW="545626" imgH="317225" progId="Equation.DSMT4">
                  <p:embed/>
                </p:oleObj>
              </mc:Choice>
              <mc:Fallback>
                <p:oleObj name="Equation" r:id="rId14" imgW="545626" imgH="3172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903538"/>
                        <a:ext cx="4429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6">
            <a:extLst>
              <a:ext uri="{FF2B5EF4-FFF2-40B4-BE49-F238E27FC236}">
                <a16:creationId xmlns:a16="http://schemas.microsoft.com/office/drawing/2014/main" id="{94A7BA0B-79AB-47E9-B9E2-4637A7010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3259138"/>
          <a:ext cx="1549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16" imgW="1676400" imgH="673100" progId="Equation.DSMT4">
                  <p:embed/>
                </p:oleObj>
              </mc:Choice>
              <mc:Fallback>
                <p:oleObj name="Equation" r:id="rId16" imgW="1676400" imgH="673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259138"/>
                        <a:ext cx="15494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AutoShape 7">
            <a:extLst>
              <a:ext uri="{FF2B5EF4-FFF2-40B4-BE49-F238E27FC236}">
                <a16:creationId xmlns:a16="http://schemas.microsoft.com/office/drawing/2014/main" id="{A927B432-21A6-4C31-A2D3-1D59B1D10A1F}"/>
              </a:ext>
            </a:extLst>
          </p:cNvPr>
          <p:cNvSpPr>
            <a:spLocks/>
          </p:cNvSpPr>
          <p:nvPr/>
        </p:nvSpPr>
        <p:spPr bwMode="auto">
          <a:xfrm>
            <a:off x="1628775" y="3006725"/>
            <a:ext cx="250825" cy="684213"/>
          </a:xfrm>
          <a:prstGeom prst="leftBrace">
            <a:avLst>
              <a:gd name="adj1" fmla="val 22732"/>
              <a:gd name="adj2" fmla="val 50000"/>
            </a:avLst>
          </a:prstGeom>
          <a:noFill/>
          <a:ln w="3810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 Box 10">
            <a:extLst>
              <a:ext uri="{FF2B5EF4-FFF2-40B4-BE49-F238E27FC236}">
                <a16:creationId xmlns:a16="http://schemas.microsoft.com/office/drawing/2014/main" id="{17F77734-81BC-4385-A6B7-6581810F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860800"/>
            <a:ext cx="7580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时晶片出来的光是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椭圆偏振光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	</a:t>
            </a:r>
          </a:p>
        </p:txBody>
      </p:sp>
      <p:sp>
        <p:nvSpPr>
          <p:cNvPr id="112" name="Text Box 11">
            <a:extLst>
              <a:ext uri="{FF2B5EF4-FFF2-40B4-BE49-F238E27FC236}">
                <a16:creationId xmlns:a16="http://schemas.microsoft.com/office/drawing/2014/main" id="{2CB626CA-C24B-40D2-A0F4-DD0CDFB6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4652963"/>
            <a:ext cx="708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 = k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=1,2…) 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仍为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线偏振光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C91D62A7-A132-4D42-AD91-D24F8450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4221163"/>
            <a:ext cx="566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=45°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baseline="-250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圆偏振光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17" name="Object 44">
            <a:extLst>
              <a:ext uri="{FF2B5EF4-FFF2-40B4-BE49-F238E27FC236}">
                <a16:creationId xmlns:a16="http://schemas.microsoft.com/office/drawing/2014/main" id="{49452FAD-8289-42FB-AE78-7F23B3364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763" y="2790825"/>
          <a:ext cx="13874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18" imgW="1358310" imgH="431613" progId="Equation.DSMT4">
                  <p:embed/>
                </p:oleObj>
              </mc:Choice>
              <mc:Fallback>
                <p:oleObj name="Equation" r:id="rId18" imgW="1358310" imgH="431613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790825"/>
                        <a:ext cx="13874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46">
            <a:extLst>
              <a:ext uri="{FF2B5EF4-FFF2-40B4-BE49-F238E27FC236}">
                <a16:creationId xmlns:a16="http://schemas.microsoft.com/office/drawing/2014/main" id="{D3CA3706-6EEE-4549-B051-5FF2C3D66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3259138"/>
          <a:ext cx="19018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20" imgW="2057400" imgH="673100" progId="Equation.DSMT4">
                  <p:embed/>
                </p:oleObj>
              </mc:Choice>
              <mc:Fallback>
                <p:oleObj name="Equation" r:id="rId20" imgW="2057400" imgH="6731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259138"/>
                        <a:ext cx="19018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">
            <a:extLst>
              <a:ext uri="{FF2B5EF4-FFF2-40B4-BE49-F238E27FC236}">
                <a16:creationId xmlns:a16="http://schemas.microsoft.com/office/drawing/2014/main" id="{D71E3C47-705C-4E3A-A069-75B3EE04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148263"/>
            <a:ext cx="1511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波片</a:t>
            </a:r>
            <a:endParaRPr kumimoji="1" lang="en-US" altLang="zh-CN" sz="2400" b="1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3" name="Object 4">
            <a:extLst>
              <a:ext uri="{FF2B5EF4-FFF2-40B4-BE49-F238E27FC236}">
                <a16:creationId xmlns:a16="http://schemas.microsoft.com/office/drawing/2014/main" id="{F0D18DBA-8120-4A39-A400-49A085DC4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5094288"/>
          <a:ext cx="1752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22" imgW="1892300" imgH="673100" progId="Equation.DSMT4">
                  <p:embed/>
                </p:oleObj>
              </mc:Choice>
              <mc:Fallback>
                <p:oleObj name="Equation" r:id="rId22" imgW="18923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5094288"/>
                        <a:ext cx="1752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">
            <a:extLst>
              <a:ext uri="{FF2B5EF4-FFF2-40B4-BE49-F238E27FC236}">
                <a16:creationId xmlns:a16="http://schemas.microsoft.com/office/drawing/2014/main" id="{CCAE612B-B28D-4EB2-B98F-7542736CF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5235575"/>
          <a:ext cx="974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24" imgW="1129810" imgH="380835" progId="Equation.DSMT4">
                  <p:embed/>
                </p:oleObj>
              </mc:Choice>
              <mc:Fallback>
                <p:oleObj name="Equation" r:id="rId24" imgW="1129810" imgH="38083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5235575"/>
                        <a:ext cx="974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">
            <a:extLst>
              <a:ext uri="{FF2B5EF4-FFF2-40B4-BE49-F238E27FC236}">
                <a16:creationId xmlns:a16="http://schemas.microsoft.com/office/drawing/2014/main" id="{A34AE6F3-71C1-412A-A0C4-51178D2F0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0" y="5084763"/>
          <a:ext cx="21653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Equation" r:id="rId26" imgW="2273300" imgH="774700" progId="Equation.DSMT4">
                  <p:embed/>
                </p:oleObj>
              </mc:Choice>
              <mc:Fallback>
                <p:oleObj name="Equation" r:id="rId26" imgW="2273300" imgH="774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5084763"/>
                        <a:ext cx="21653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9">
            <a:extLst>
              <a:ext uri="{FF2B5EF4-FFF2-40B4-BE49-F238E27FC236}">
                <a16:creationId xmlns:a16="http://schemas.microsoft.com/office/drawing/2014/main" id="{E2507A2E-E435-472F-AC1D-EB018F92C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7197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/4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波片</a:t>
            </a:r>
          </a:p>
        </p:txBody>
      </p:sp>
      <p:graphicFrame>
        <p:nvGraphicFramePr>
          <p:cNvPr id="47" name="Object 11">
            <a:extLst>
              <a:ext uri="{FF2B5EF4-FFF2-40B4-BE49-F238E27FC236}">
                <a16:creationId xmlns:a16="http://schemas.microsoft.com/office/drawing/2014/main" id="{B30EDB26-B2DA-4FEC-A92B-0AD0A5F99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5662613"/>
          <a:ext cx="17668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Equation" r:id="rId28" imgW="1968500" imgH="673100" progId="Equation.DSMT4">
                  <p:embed/>
                </p:oleObj>
              </mc:Choice>
              <mc:Fallback>
                <p:oleObj name="Equation" r:id="rId28" imgW="1968500" imgH="673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5662613"/>
                        <a:ext cx="17668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>
            <a:extLst>
              <a:ext uri="{FF2B5EF4-FFF2-40B4-BE49-F238E27FC236}">
                <a16:creationId xmlns:a16="http://schemas.microsoft.com/office/drawing/2014/main" id="{B4C3490B-16D4-434B-BC59-F166EB2FF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5662613"/>
          <a:ext cx="20748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Equation" r:id="rId30" imgW="2273300" imgH="774700" progId="Equation.DSMT4">
                  <p:embed/>
                </p:oleObj>
              </mc:Choice>
              <mc:Fallback>
                <p:oleObj name="Equation" r:id="rId30" imgW="2273300" imgH="774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5662613"/>
                        <a:ext cx="20748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3">
            <a:extLst>
              <a:ext uri="{FF2B5EF4-FFF2-40B4-BE49-F238E27FC236}">
                <a16:creationId xmlns:a16="http://schemas.microsoft.com/office/drawing/2014/main" id="{DEFE19B2-483B-41F9-8089-6A9D800A6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5813" y="5619750"/>
          <a:ext cx="10541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0" name="Equation" r:id="rId32" imgW="1256755" imgH="672808" progId="Equation.DSMT4">
                  <p:embed/>
                </p:oleObj>
              </mc:Choice>
              <mc:Fallback>
                <p:oleObj name="Equation" r:id="rId32" imgW="1256755" imgH="67280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5619750"/>
                        <a:ext cx="10541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6">
            <a:extLst>
              <a:ext uri="{FF2B5EF4-FFF2-40B4-BE49-F238E27FC236}">
                <a16:creationId xmlns:a16="http://schemas.microsoft.com/office/drawing/2014/main" id="{EF1361DF-D651-408A-BEA0-8E6C1603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6308725"/>
            <a:ext cx="793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线偏光、椭</a:t>
            </a:r>
            <a:r>
              <a:rPr kumimoji="1" lang="en-US" altLang="zh-CN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</a:t>
            </a:r>
            <a:r>
              <a:rPr kumimoji="1" lang="en-US" altLang="zh-CN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偏光入射</a:t>
            </a:r>
            <a:r>
              <a:rPr kumimoji="1" lang="zh-CN" altLang="en-US" sz="24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kumimoji="1" lang="en-US" altLang="zh-CN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波片、</a:t>
            </a:r>
            <a:r>
              <a:rPr kumimoji="1" lang="zh-CN" altLang="en-US" sz="24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/4</a:t>
            </a:r>
            <a:r>
              <a:rPr kumimoji="1" lang="en-US" altLang="zh-CN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波片，</a:t>
            </a:r>
            <a:r>
              <a:rPr kumimoji="1" lang="en-US" altLang="zh-CN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出来？？？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D0CB4A-2185-4D8D-96A4-CD15E878C9E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05350"/>
            <a:ext cx="21240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2">
            <a:extLst>
              <a:ext uri="{FF2B5EF4-FFF2-40B4-BE49-F238E27FC236}">
                <a16:creationId xmlns:a16="http://schemas.microsoft.com/office/drawing/2014/main" id="{349BCA3D-7F5C-4C71-B610-8C60DA3AA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916238"/>
            <a:ext cx="13477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</a:rPr>
              <a:t>双折射晶体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7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7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7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utoUpdateAnimBg="0"/>
      <p:bldP spid="70" grpId="0" animBg="1"/>
      <p:bldP spid="71" grpId="0" autoUpdateAnimBg="0"/>
      <p:bldP spid="72" grpId="0" autoUpdateAnimBg="0"/>
      <p:bldP spid="73" grpId="0" autoUpdateAnimBg="0"/>
      <p:bldP spid="75" grpId="0" animBg="1"/>
      <p:bldP spid="78" grpId="0" autoUpdateAnimBg="0"/>
      <p:bldP spid="108" grpId="0" animBg="1"/>
      <p:bldP spid="111" grpId="0" autoUpdateAnimBg="0"/>
      <p:bldP spid="112" grpId="0" autoUpdateAnimBg="0"/>
      <p:bldP spid="116" grpId="0" autoUpdateAnimBg="0"/>
      <p:bldP spid="42" grpId="0"/>
      <p:bldP spid="46" grpId="0"/>
      <p:bldP spid="50" grpId="0"/>
      <p:bldP spid="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D115F8-6C06-4223-908B-8F154BDB21D8}"/>
              </a:ext>
            </a:extLst>
          </p:cNvPr>
          <p:cNvSpPr/>
          <p:nvPr/>
        </p:nvSpPr>
        <p:spPr>
          <a:xfrm>
            <a:off x="5364163" y="908720"/>
            <a:ext cx="3698875" cy="330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ext Box 30">
            <a:extLst>
              <a:ext uri="{FF2B5EF4-FFF2-40B4-BE49-F238E27FC236}">
                <a16:creationId xmlns:a16="http://schemas.microsoft.com/office/drawing/2014/main" id="{BB5F7379-A2CC-405D-A13C-36458E7EF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22325"/>
            <a:ext cx="5329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121DFA"/>
                </a:solidFill>
                <a:cs typeface="Times New Roman" panose="02020603050405020304" pitchFamily="18" charset="0"/>
              </a:rPr>
              <a:t>通过反射产生偏振</a:t>
            </a:r>
          </a:p>
        </p:txBody>
      </p:sp>
      <p:grpSp>
        <p:nvGrpSpPr>
          <p:cNvPr id="3" name="Group 44">
            <a:extLst>
              <a:ext uri="{FF2B5EF4-FFF2-40B4-BE49-F238E27FC236}">
                <a16:creationId xmlns:a16="http://schemas.microsoft.com/office/drawing/2014/main" id="{4B25EEBF-A1D4-4E48-90F2-7203625EB391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081023"/>
            <a:ext cx="3505200" cy="2962275"/>
            <a:chOff x="2016" y="864"/>
            <a:chExt cx="2208" cy="2015"/>
          </a:xfrm>
        </p:grpSpPr>
        <p:sp>
          <p:nvSpPr>
            <p:cNvPr id="44080" name="Line 45">
              <a:extLst>
                <a:ext uri="{FF2B5EF4-FFF2-40B4-BE49-F238E27FC236}">
                  <a16:creationId xmlns:a16="http://schemas.microsoft.com/office/drawing/2014/main" id="{F5CF1C91-F9B0-47BE-B0C9-07EFBC928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12"/>
              <a:ext cx="2208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Line 46">
              <a:extLst>
                <a:ext uri="{FF2B5EF4-FFF2-40B4-BE49-F238E27FC236}">
                  <a16:creationId xmlns:a16="http://schemas.microsoft.com/office/drawing/2014/main" id="{7C75D349-7CD6-4217-9946-8BA3C8A6C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08"/>
              <a:ext cx="1104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Line 47">
              <a:extLst>
                <a:ext uri="{FF2B5EF4-FFF2-40B4-BE49-F238E27FC236}">
                  <a16:creationId xmlns:a16="http://schemas.microsoft.com/office/drawing/2014/main" id="{C8841FFF-91D3-4B1F-AE34-1F235E11A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104"/>
              <a:ext cx="1008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Line 48">
              <a:extLst>
                <a:ext uri="{FF2B5EF4-FFF2-40B4-BE49-F238E27FC236}">
                  <a16:creationId xmlns:a16="http://schemas.microsoft.com/office/drawing/2014/main" id="{C140C775-340D-48FD-B7DC-70C6398DA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112"/>
              <a:ext cx="788" cy="7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Line 49">
              <a:extLst>
                <a:ext uri="{FF2B5EF4-FFF2-40B4-BE49-F238E27FC236}">
                  <a16:creationId xmlns:a16="http://schemas.microsoft.com/office/drawing/2014/main" id="{9AECDB2F-DE54-495A-9D51-63A753A27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Line 50">
              <a:extLst>
                <a:ext uri="{FF2B5EF4-FFF2-40B4-BE49-F238E27FC236}">
                  <a16:creationId xmlns:a16="http://schemas.microsoft.com/office/drawing/2014/main" id="{09DA9696-D691-45A6-9A7F-45F95D6C3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008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Line 51">
              <a:extLst>
                <a:ext uri="{FF2B5EF4-FFF2-40B4-BE49-F238E27FC236}">
                  <a16:creationId xmlns:a16="http://schemas.microsoft.com/office/drawing/2014/main" id="{2668B6B1-534F-4595-AF5D-EFC7E55A5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20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Line 52">
              <a:extLst>
                <a:ext uri="{FF2B5EF4-FFF2-40B4-BE49-F238E27FC236}">
                  <a16:creationId xmlns:a16="http://schemas.microsoft.com/office/drawing/2014/main" id="{0CB8F083-1DB7-4D25-9D04-62400932E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44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3">
              <a:extLst>
                <a:ext uri="{FF2B5EF4-FFF2-40B4-BE49-F238E27FC236}">
                  <a16:creationId xmlns:a16="http://schemas.microsoft.com/office/drawing/2014/main" id="{E1BDAB68-F99E-4206-8C90-6F19F2C0A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728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4">
              <a:extLst>
                <a:ext uri="{FF2B5EF4-FFF2-40B4-BE49-F238E27FC236}">
                  <a16:creationId xmlns:a16="http://schemas.microsoft.com/office/drawing/2014/main" id="{88EE1E15-5C95-42F9-BB32-720BFA660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40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0" name="Line 55">
              <a:extLst>
                <a:ext uri="{FF2B5EF4-FFF2-40B4-BE49-F238E27FC236}">
                  <a16:creationId xmlns:a16="http://schemas.microsoft.com/office/drawing/2014/main" id="{BEAC9155-D25A-43F7-A381-710B7F120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4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1" name="Oval 56">
              <a:extLst>
                <a:ext uri="{FF2B5EF4-FFF2-40B4-BE49-F238E27FC236}">
                  <a16:creationId xmlns:a16="http://schemas.microsoft.com/office/drawing/2014/main" id="{CD89554B-B7D0-449D-8D04-82ED1B03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15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92" name="Oval 57">
              <a:extLst>
                <a:ext uri="{FF2B5EF4-FFF2-40B4-BE49-F238E27FC236}">
                  <a16:creationId xmlns:a16="http://schemas.microsoft.com/office/drawing/2014/main" id="{0C7B1DBE-4A70-48B0-81F8-EC6E4A37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63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93" name="Oval 58">
              <a:extLst>
                <a:ext uri="{FF2B5EF4-FFF2-40B4-BE49-F238E27FC236}">
                  <a16:creationId xmlns:a16="http://schemas.microsoft.com/office/drawing/2014/main" id="{EBA78AFC-90A1-4A62-B33E-3ACDB979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9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94" name="Oval 59">
              <a:extLst>
                <a:ext uri="{FF2B5EF4-FFF2-40B4-BE49-F238E27FC236}">
                  <a16:creationId xmlns:a16="http://schemas.microsoft.com/office/drawing/2014/main" id="{5702D4E2-ACF7-4AD9-A726-8AF5BADE5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63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95" name="Oval 60">
              <a:extLst>
                <a:ext uri="{FF2B5EF4-FFF2-40B4-BE49-F238E27FC236}">
                  <a16:creationId xmlns:a16="http://schemas.microsoft.com/office/drawing/2014/main" id="{2927F192-BE88-4BA3-8E6D-03188017C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84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96" name="Oval 61">
              <a:extLst>
                <a:ext uri="{FF2B5EF4-FFF2-40B4-BE49-F238E27FC236}">
                  <a16:creationId xmlns:a16="http://schemas.microsoft.com/office/drawing/2014/main" id="{64C6ADDB-3362-4F10-B851-466595F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7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97" name="Oval 62">
              <a:extLst>
                <a:ext uri="{FF2B5EF4-FFF2-40B4-BE49-F238E27FC236}">
                  <a16:creationId xmlns:a16="http://schemas.microsoft.com/office/drawing/2014/main" id="{807EB308-9DB8-40DE-B6A6-3660D8FA3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4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98" name="Arc 63">
              <a:extLst>
                <a:ext uri="{FF2B5EF4-FFF2-40B4-BE49-F238E27FC236}">
                  <a16:creationId xmlns:a16="http://schemas.microsoft.com/office/drawing/2014/main" id="{F6D0358A-7DBF-4422-9D2F-B979BEA0D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" y="1633"/>
              <a:ext cx="341" cy="423"/>
            </a:xfrm>
            <a:custGeom>
              <a:avLst/>
              <a:gdLst>
                <a:gd name="T0" fmla="*/ 0 w 19699"/>
                <a:gd name="T1" fmla="*/ 0 h 21600"/>
                <a:gd name="T2" fmla="*/ 0 w 19699"/>
                <a:gd name="T3" fmla="*/ 0 h 21600"/>
                <a:gd name="T4" fmla="*/ 0 w 19699"/>
                <a:gd name="T5" fmla="*/ 0 h 21600"/>
                <a:gd name="T6" fmla="*/ 0 60000 65536"/>
                <a:gd name="T7" fmla="*/ 0 60000 65536"/>
                <a:gd name="T8" fmla="*/ 0 60000 65536"/>
                <a:gd name="T9" fmla="*/ 0 w 19699"/>
                <a:gd name="T10" fmla="*/ 0 h 21600"/>
                <a:gd name="T11" fmla="*/ 19699 w 196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99" h="21600" fill="none" extrusionOk="0">
                  <a:moveTo>
                    <a:pt x="-1" y="5337"/>
                  </a:moveTo>
                  <a:cubicBezTo>
                    <a:pt x="3936" y="1896"/>
                    <a:pt x="8987" y="-1"/>
                    <a:pt x="14216" y="0"/>
                  </a:cubicBezTo>
                  <a:cubicBezTo>
                    <a:pt x="16066" y="0"/>
                    <a:pt x="17909" y="237"/>
                    <a:pt x="19698" y="707"/>
                  </a:cubicBezTo>
                </a:path>
                <a:path w="19699" h="21600" stroke="0" extrusionOk="0">
                  <a:moveTo>
                    <a:pt x="-1" y="5337"/>
                  </a:moveTo>
                  <a:cubicBezTo>
                    <a:pt x="3936" y="1896"/>
                    <a:pt x="8987" y="-1"/>
                    <a:pt x="14216" y="0"/>
                  </a:cubicBezTo>
                  <a:cubicBezTo>
                    <a:pt x="16066" y="0"/>
                    <a:pt x="17909" y="237"/>
                    <a:pt x="19698" y="707"/>
                  </a:cubicBezTo>
                  <a:lnTo>
                    <a:pt x="14216" y="21600"/>
                  </a:lnTo>
                  <a:lnTo>
                    <a:pt x="-1" y="5337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9" name="Line 64">
              <a:extLst>
                <a:ext uri="{FF2B5EF4-FFF2-40B4-BE49-F238E27FC236}">
                  <a16:creationId xmlns:a16="http://schemas.microsoft.com/office/drawing/2014/main" id="{7BB36328-4D90-4C6B-95FE-7A7162618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64"/>
              <a:ext cx="0" cy="196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0" name="Arc 65">
              <a:extLst>
                <a:ext uri="{FF2B5EF4-FFF2-40B4-BE49-F238E27FC236}">
                  <a16:creationId xmlns:a16="http://schemas.microsoft.com/office/drawing/2014/main" id="{87D24B1E-1AFD-42B4-90AF-4A4254FA8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1442"/>
              <a:ext cx="469" cy="384"/>
            </a:xfrm>
            <a:custGeom>
              <a:avLst/>
              <a:gdLst>
                <a:gd name="T0" fmla="*/ 0 w 26414"/>
                <a:gd name="T1" fmla="*/ 0 h 21600"/>
                <a:gd name="T2" fmla="*/ 0 w 26414"/>
                <a:gd name="T3" fmla="*/ 0 h 21600"/>
                <a:gd name="T4" fmla="*/ 0 w 26414"/>
                <a:gd name="T5" fmla="*/ 0 h 21600"/>
                <a:gd name="T6" fmla="*/ 0 60000 65536"/>
                <a:gd name="T7" fmla="*/ 0 60000 65536"/>
                <a:gd name="T8" fmla="*/ 0 60000 65536"/>
                <a:gd name="T9" fmla="*/ 0 w 26414"/>
                <a:gd name="T10" fmla="*/ 0 h 21600"/>
                <a:gd name="T11" fmla="*/ 26414 w 264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14" h="21600" fill="none" extrusionOk="0">
                  <a:moveTo>
                    <a:pt x="0" y="1558"/>
                  </a:moveTo>
                  <a:cubicBezTo>
                    <a:pt x="2560" y="528"/>
                    <a:pt x="5295" y="-1"/>
                    <a:pt x="8055" y="0"/>
                  </a:cubicBezTo>
                  <a:cubicBezTo>
                    <a:pt x="15530" y="0"/>
                    <a:pt x="22475" y="3865"/>
                    <a:pt x="26414" y="10219"/>
                  </a:cubicBezTo>
                </a:path>
                <a:path w="26414" h="21600" stroke="0" extrusionOk="0">
                  <a:moveTo>
                    <a:pt x="0" y="1558"/>
                  </a:moveTo>
                  <a:cubicBezTo>
                    <a:pt x="2560" y="528"/>
                    <a:pt x="5295" y="-1"/>
                    <a:pt x="8055" y="0"/>
                  </a:cubicBezTo>
                  <a:cubicBezTo>
                    <a:pt x="15530" y="0"/>
                    <a:pt x="22475" y="3865"/>
                    <a:pt x="26414" y="10219"/>
                  </a:cubicBezTo>
                  <a:lnTo>
                    <a:pt x="8055" y="21600"/>
                  </a:lnTo>
                  <a:lnTo>
                    <a:pt x="0" y="155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101" name="Object 66">
              <a:extLst>
                <a:ext uri="{FF2B5EF4-FFF2-40B4-BE49-F238E27FC236}">
                  <a16:creationId xmlns:a16="http://schemas.microsoft.com/office/drawing/2014/main" id="{D9721AAC-846F-4047-8A73-0443AA63F5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632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0" name="Equation" r:id="rId3" imgW="228532" imgH="409590" progId="Equation.DSMT4">
                    <p:embed/>
                  </p:oleObj>
                </mc:Choice>
                <mc:Fallback>
                  <p:oleObj name="Equation" r:id="rId3" imgW="228532" imgH="409590" progId="Equation.DSMT4">
                    <p:embed/>
                    <p:pic>
                      <p:nvPicPr>
                        <p:cNvPr id="44101" name="Object 66">
                          <a:extLst>
                            <a:ext uri="{FF2B5EF4-FFF2-40B4-BE49-F238E27FC236}">
                              <a16:creationId xmlns:a16="http://schemas.microsoft.com/office/drawing/2014/main" id="{D9721AAC-846F-4047-8A73-0443AA63F5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2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02" name="Object 67">
              <a:extLst>
                <a:ext uri="{FF2B5EF4-FFF2-40B4-BE49-F238E27FC236}">
                  <a16:creationId xmlns:a16="http://schemas.microsoft.com/office/drawing/2014/main" id="{256FEDDC-E838-45CF-8215-E892ED5DA0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8" y="1496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1" name="公式" r:id="rId5" imgW="228532" imgH="409590" progId="Equation.3">
                    <p:embed/>
                  </p:oleObj>
                </mc:Choice>
                <mc:Fallback>
                  <p:oleObj name="公式" r:id="rId5" imgW="228532" imgH="409590" progId="Equation.3">
                    <p:embed/>
                    <p:pic>
                      <p:nvPicPr>
                        <p:cNvPr id="44102" name="Object 67">
                          <a:extLst>
                            <a:ext uri="{FF2B5EF4-FFF2-40B4-BE49-F238E27FC236}">
                              <a16:creationId xmlns:a16="http://schemas.microsoft.com/office/drawing/2014/main" id="{256FEDDC-E838-45CF-8215-E892ED5DA0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1496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03" name="Object 68">
              <a:extLst>
                <a:ext uri="{FF2B5EF4-FFF2-40B4-BE49-F238E27FC236}">
                  <a16:creationId xmlns:a16="http://schemas.microsoft.com/office/drawing/2014/main" id="{B8394687-8791-4BAD-87C1-EECC1A71C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436"/>
            <a:ext cx="14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2" name="Equation" r:id="rId7" imgW="177569" imgH="215619" progId="Equation.DSMT4">
                    <p:embed/>
                  </p:oleObj>
                </mc:Choice>
                <mc:Fallback>
                  <p:oleObj name="Equation" r:id="rId7" imgW="177569" imgH="215619" progId="Equation.DSMT4">
                    <p:embed/>
                    <p:pic>
                      <p:nvPicPr>
                        <p:cNvPr id="44103" name="Object 68">
                          <a:extLst>
                            <a:ext uri="{FF2B5EF4-FFF2-40B4-BE49-F238E27FC236}">
                              <a16:creationId xmlns:a16="http://schemas.microsoft.com/office/drawing/2014/main" id="{B8394687-8791-4BAD-87C1-EECC1A71CD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436"/>
                          <a:ext cx="14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04" name="Arc 69">
              <a:extLst>
                <a:ext uri="{FF2B5EF4-FFF2-40B4-BE49-F238E27FC236}">
                  <a16:creationId xmlns:a16="http://schemas.microsoft.com/office/drawing/2014/main" id="{2FD1A7C4-7DA6-4ADB-BF73-8EA2BC609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304"/>
              <a:ext cx="347" cy="326"/>
            </a:xfrm>
            <a:custGeom>
              <a:avLst/>
              <a:gdLst>
                <a:gd name="T0" fmla="*/ 0 w 29596"/>
                <a:gd name="T1" fmla="*/ 0 h 21600"/>
                <a:gd name="T2" fmla="*/ 0 w 29596"/>
                <a:gd name="T3" fmla="*/ 0 h 21600"/>
                <a:gd name="T4" fmla="*/ 0 w 295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9596"/>
                <a:gd name="T10" fmla="*/ 0 h 21600"/>
                <a:gd name="T11" fmla="*/ 29596 w 295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596" h="21600" fill="none" extrusionOk="0">
                  <a:moveTo>
                    <a:pt x="29596" y="11187"/>
                  </a:moveTo>
                  <a:cubicBezTo>
                    <a:pt x="25682" y="17651"/>
                    <a:pt x="18675" y="21599"/>
                    <a:pt x="11119" y="21600"/>
                  </a:cubicBezTo>
                  <a:cubicBezTo>
                    <a:pt x="7201" y="21600"/>
                    <a:pt x="3358" y="20534"/>
                    <a:pt x="-1" y="18518"/>
                  </a:cubicBezTo>
                </a:path>
                <a:path w="29596" h="21600" stroke="0" extrusionOk="0">
                  <a:moveTo>
                    <a:pt x="29596" y="11187"/>
                  </a:moveTo>
                  <a:cubicBezTo>
                    <a:pt x="25682" y="17651"/>
                    <a:pt x="18675" y="21599"/>
                    <a:pt x="11119" y="21600"/>
                  </a:cubicBezTo>
                  <a:cubicBezTo>
                    <a:pt x="7201" y="21600"/>
                    <a:pt x="3358" y="20534"/>
                    <a:pt x="-1" y="18518"/>
                  </a:cubicBezTo>
                  <a:lnTo>
                    <a:pt x="11119" y="0"/>
                  </a:lnTo>
                  <a:lnTo>
                    <a:pt x="29596" y="11187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5" name="Oval 70">
              <a:extLst>
                <a:ext uri="{FF2B5EF4-FFF2-40B4-BE49-F238E27FC236}">
                  <a16:creationId xmlns:a16="http://schemas.microsoft.com/office/drawing/2014/main" id="{2138C867-B1FD-4B7B-A3C6-B98EFBFF7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40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0" name="Line 41">
            <a:extLst>
              <a:ext uri="{FF2B5EF4-FFF2-40B4-BE49-F238E27FC236}">
                <a16:creationId xmlns:a16="http://schemas.microsoft.com/office/drawing/2014/main" id="{F3013352-C45B-4093-B17E-3B960E43B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2671698"/>
            <a:ext cx="2286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42">
            <a:extLst>
              <a:ext uri="{FF2B5EF4-FFF2-40B4-BE49-F238E27FC236}">
                <a16:creationId xmlns:a16="http://schemas.microsoft.com/office/drawing/2014/main" id="{CF072BEF-ED47-4766-8B91-6928C97F5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6000" y="2900298"/>
            <a:ext cx="2286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EE3046-6FF2-47F2-93B2-7D1C989E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75" y="2287523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F60B1A-9B6A-4A23-8A4E-EE9411527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788" y="2924110"/>
            <a:ext cx="504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482A7EE-616A-48B6-890F-17E8D9449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424732"/>
            <a:ext cx="1411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/>
              <a:t>起偏角</a:t>
            </a: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1EEB494D-9703-4FCF-9DD7-A359536A5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2420888"/>
            <a:ext cx="319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121DFA"/>
                </a:solidFill>
                <a:ea typeface="楷体_GB2312"/>
                <a:cs typeface="楷体_GB2312"/>
              </a:rPr>
              <a:t>—— </a:t>
            </a:r>
            <a:r>
              <a:rPr kumimoji="1" lang="zh-CN" altLang="en-US" sz="2800" b="1" dirty="0">
                <a:solidFill>
                  <a:srgbClr val="121DFA"/>
                </a:solidFill>
                <a:ea typeface="楷体_GB2312"/>
                <a:cs typeface="楷体_GB2312"/>
              </a:rPr>
              <a:t>布儒斯特定律</a:t>
            </a:r>
          </a:p>
        </p:txBody>
      </p:sp>
      <p:graphicFrame>
        <p:nvGraphicFramePr>
          <p:cNvPr id="36" name="Object 11">
            <a:extLst>
              <a:ext uri="{FF2B5EF4-FFF2-40B4-BE49-F238E27FC236}">
                <a16:creationId xmlns:a16="http://schemas.microsoft.com/office/drawing/2014/main" id="{862F3602-48BF-4C7B-90E1-51C2B0E76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78857"/>
              </p:ext>
            </p:extLst>
          </p:nvPr>
        </p:nvGraphicFramePr>
        <p:xfrm>
          <a:off x="2295525" y="1511251"/>
          <a:ext cx="18732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9" imgW="1752600" imgH="850900" progId="Equation.DSMT4">
                  <p:embed/>
                </p:oleObj>
              </mc:Choice>
              <mc:Fallback>
                <p:oleObj name="Equation" r:id="rId9" imgW="1752600" imgH="850900" progId="Equation.DSMT4">
                  <p:embed/>
                  <p:pic>
                    <p:nvPicPr>
                      <p:cNvPr id="36" name="Object 11">
                        <a:extLst>
                          <a:ext uri="{FF2B5EF4-FFF2-40B4-BE49-F238E27FC236}">
                            <a16:creationId xmlns:a16="http://schemas.microsoft.com/office/drawing/2014/main" id="{862F3602-48BF-4C7B-90E1-51C2B0E76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511251"/>
                        <a:ext cx="18732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5780AFBF-178C-4E48-B1D6-095C0CE9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275" y="1848595"/>
            <a:ext cx="1936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Arial" panose="020B0604020202020204" pitchFamily="34" charset="0"/>
                <a:ea typeface="楷体_GB2312"/>
                <a:cs typeface="楷体_GB2312"/>
              </a:rPr>
              <a:t>(</a:t>
            </a:r>
            <a:r>
              <a:rPr kumimoji="1" lang="zh-CN" altLang="en-US" sz="2400" b="1" dirty="0">
                <a:latin typeface="Arial" panose="020B0604020202020204" pitchFamily="34" charset="0"/>
                <a:ea typeface="楷体_GB2312"/>
                <a:cs typeface="楷体_GB2312"/>
              </a:rPr>
              <a:t>布儒斯特角</a:t>
            </a:r>
            <a:r>
              <a:rPr kumimoji="1" lang="en-US" altLang="zh-CN" sz="2400" b="1" dirty="0">
                <a:latin typeface="Arial" panose="020B0604020202020204" pitchFamily="34" charset="0"/>
                <a:ea typeface="楷体_GB2312"/>
                <a:cs typeface="楷体_GB2312"/>
              </a:rPr>
              <a:t>)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19C2767-A008-44F3-9255-5B1A9299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75" y="2924944"/>
            <a:ext cx="518442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反射光为完全线偏振光，光矢量振动垂直入射面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，折射光仍为部分偏振光。</a:t>
            </a:r>
          </a:p>
        </p:txBody>
      </p:sp>
      <p:sp>
        <p:nvSpPr>
          <p:cNvPr id="44051" name="Text Box 4">
            <a:extLst>
              <a:ext uri="{FF2B5EF4-FFF2-40B4-BE49-F238E27FC236}">
                <a16:creationId xmlns:a16="http://schemas.microsoft.com/office/drawing/2014/main" id="{BB54E26C-4000-4434-AA73-C005478DF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188913"/>
            <a:ext cx="284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/>
              <a:t>上节内容回顾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2FE2C9-FFE8-4119-B6A2-E5560A9BBB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2919" y="4483737"/>
            <a:ext cx="2781362" cy="2117377"/>
          </a:xfrm>
          <a:prstGeom prst="rect">
            <a:avLst/>
          </a:prstGeom>
        </p:spPr>
      </p:pic>
      <p:sp>
        <p:nvSpPr>
          <p:cNvPr id="75" name="Text Box 38">
            <a:extLst>
              <a:ext uri="{FF2B5EF4-FFF2-40B4-BE49-F238E27FC236}">
                <a16:creationId xmlns:a16="http://schemas.microsoft.com/office/drawing/2014/main" id="{BA9C5E87-477F-4A5F-8AD2-F0712C4BC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7" y="4551279"/>
            <a:ext cx="59658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讨论：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当光以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入射时，无反射光，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你能对入射光作出什么结论？</a:t>
            </a:r>
          </a:p>
        </p:txBody>
      </p:sp>
      <p:grpSp>
        <p:nvGrpSpPr>
          <p:cNvPr id="76" name="Group 89">
            <a:extLst>
              <a:ext uri="{FF2B5EF4-FFF2-40B4-BE49-F238E27FC236}">
                <a16:creationId xmlns:a16="http://schemas.microsoft.com/office/drawing/2014/main" id="{0E2BC89A-F10D-4BDE-94BB-31B3B2AEEEBA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5656246"/>
            <a:ext cx="6048375" cy="519113"/>
            <a:chOff x="1020" y="3022"/>
            <a:chExt cx="3810" cy="327"/>
          </a:xfrm>
        </p:grpSpPr>
        <p:sp>
          <p:nvSpPr>
            <p:cNvPr id="77" name="Rectangle 52">
              <a:extLst>
                <a:ext uri="{FF2B5EF4-FFF2-40B4-BE49-F238E27FC236}">
                  <a16:creationId xmlns:a16="http://schemas.microsoft.com/office/drawing/2014/main" id="{C6125E16-51C5-4033-860A-9FC97FC0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22"/>
              <a:ext cx="3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0000CC"/>
                  </a:solidFill>
                  <a:latin typeface="楷体_GB2312"/>
                  <a:ea typeface="楷体_GB2312"/>
                  <a:cs typeface="楷体_GB2312"/>
                </a:rPr>
                <a:t>是线偏振光，且  平行入射面。</a:t>
              </a:r>
            </a:p>
          </p:txBody>
        </p:sp>
        <p:graphicFrame>
          <p:nvGraphicFramePr>
            <p:cNvPr id="78" name="Object 54">
              <a:extLst>
                <a:ext uri="{FF2B5EF4-FFF2-40B4-BE49-F238E27FC236}">
                  <a16:creationId xmlns:a16="http://schemas.microsoft.com/office/drawing/2014/main" id="{D7DA69F4-7458-4D39-8825-7A6BBAF8A7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8388628"/>
                </p:ext>
              </p:extLst>
            </p:nvPr>
          </p:nvGraphicFramePr>
          <p:xfrm>
            <a:off x="2608" y="3060"/>
            <a:ext cx="27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4" name="Equation" r:id="rId12" imgW="317225" imgH="393359" progId="Equation.DSMT4">
                    <p:embed/>
                  </p:oleObj>
                </mc:Choice>
                <mc:Fallback>
                  <p:oleObj name="Equation" r:id="rId12" imgW="317225" imgH="393359" progId="Equation.DSMT4">
                    <p:embed/>
                    <p:pic>
                      <p:nvPicPr>
                        <p:cNvPr id="2460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060"/>
                          <a:ext cx="27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0540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2" grpId="0"/>
      <p:bldP spid="33" grpId="0"/>
      <p:bldP spid="34" grpId="0"/>
      <p:bldP spid="35" grpId="0"/>
      <p:bldP spid="37" grpId="0"/>
      <p:bldP spid="3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B6F0F3A1-CA90-4DE6-9EED-3B047A95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60350"/>
            <a:ext cx="60975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节 双折射</a:t>
            </a:r>
            <a:br>
              <a:rPr kumimoji="1" lang="zh-CN" altLang="en-US" sz="3200" dirty="0">
                <a:latin typeface="宋体" pitchFamily="2" charset="-122"/>
              </a:rPr>
            </a:br>
            <a:r>
              <a:rPr kumimoji="1" lang="zh-CN" altLang="en-US" sz="2400" dirty="0">
                <a:latin typeface="+mn-lt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Double Refraction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C36DF6C-4B96-49D0-BCDE-783F11FA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8" y="1355725"/>
            <a:ext cx="445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晶体对光的双折射现象</a:t>
            </a:r>
          </a:p>
        </p:txBody>
      </p:sp>
      <p:sp>
        <p:nvSpPr>
          <p:cNvPr id="4100" name="TextBox 31">
            <a:extLst>
              <a:ext uri="{FF2B5EF4-FFF2-40B4-BE49-F238E27FC236}">
                <a16:creationId xmlns:a16="http://schemas.microsoft.com/office/drawing/2014/main" id="{B2212B71-AF11-4A5D-983D-A925827B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55">
            <a:extLst>
              <a:ext uri="{FF2B5EF4-FFF2-40B4-BE49-F238E27FC236}">
                <a16:creationId xmlns:a16="http://schemas.microsoft.com/office/drawing/2014/main" id="{2A939544-54AA-4463-8A38-9AA7E964D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9825" y="2043113"/>
            <a:ext cx="0" cy="838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244B58DD-5C15-497F-A6E7-1023BDEF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840038"/>
            <a:ext cx="1752600" cy="647700"/>
          </a:xfrm>
          <a:prstGeom prst="rect">
            <a:avLst/>
          </a:prstGeom>
          <a:solidFill>
            <a:srgbClr val="00CCFF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BB5C9322-6FE5-4B43-8E8B-854A7323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2881313"/>
            <a:ext cx="1676400" cy="609600"/>
          </a:xfrm>
          <a:prstGeom prst="rect">
            <a:avLst/>
          </a:prstGeom>
          <a:solidFill>
            <a:srgbClr val="FF99CC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4E2B715F-BCDA-40A1-BB3E-1D246B456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9825" y="2881313"/>
            <a:ext cx="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64386976-FE10-49DB-A5C3-E540A828B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9825" y="2881313"/>
            <a:ext cx="3810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23FD7C3E-C7D3-4788-978F-B375C126C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3490913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F97A7E32-C411-4E27-95C4-B44E490D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2843213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玻璃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B745066C-F88E-4C41-A014-36EAC6291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957513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晶体（方解石）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id="{293407A1-71FA-48F2-848E-25271327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2271713"/>
            <a:ext cx="177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自然光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AC220A4E-69E0-4CE0-A85E-5A17EAEE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2262188"/>
            <a:ext cx="173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自然光</a:t>
            </a:r>
          </a:p>
        </p:txBody>
      </p:sp>
      <p:graphicFrame>
        <p:nvGraphicFramePr>
          <p:cNvPr id="42" name="Object 15">
            <a:extLst>
              <a:ext uri="{FF2B5EF4-FFF2-40B4-BE49-F238E27FC236}">
                <a16:creationId xmlns:a16="http://schemas.microsoft.com/office/drawing/2014/main" id="{4C32A4BD-B905-4A21-ACDF-B48B26BAE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1525" y="3494088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3494088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6">
            <a:extLst>
              <a:ext uri="{FF2B5EF4-FFF2-40B4-BE49-F238E27FC236}">
                <a16:creationId xmlns:a16="http://schemas.microsoft.com/office/drawing/2014/main" id="{F609C78B-0EF1-4EC4-8963-7240EA51D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7513" y="3500438"/>
          <a:ext cx="369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114201" imgH="139579" progId="Equation.DSMT4">
                  <p:embed/>
                </p:oleObj>
              </mc:Choice>
              <mc:Fallback>
                <p:oleObj name="Equation" r:id="rId5" imgW="114201" imgH="13957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3500438"/>
                        <a:ext cx="369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59">
            <a:extLst>
              <a:ext uri="{FF2B5EF4-FFF2-40B4-BE49-F238E27FC236}">
                <a16:creationId xmlns:a16="http://schemas.microsoft.com/office/drawing/2014/main" id="{F193299C-A385-4431-A0D0-F931C01DF19F}"/>
              </a:ext>
            </a:extLst>
          </p:cNvPr>
          <p:cNvGrpSpPr>
            <a:grpSpLocks/>
          </p:cNvGrpSpPr>
          <p:nvPr/>
        </p:nvGrpSpPr>
        <p:grpSpPr bwMode="auto">
          <a:xfrm>
            <a:off x="5178425" y="3643313"/>
            <a:ext cx="304800" cy="152400"/>
            <a:chOff x="3936" y="1392"/>
            <a:chExt cx="192" cy="96"/>
          </a:xfrm>
        </p:grpSpPr>
        <p:sp>
          <p:nvSpPr>
            <p:cNvPr id="4138" name="Line 20">
              <a:extLst>
                <a:ext uri="{FF2B5EF4-FFF2-40B4-BE49-F238E27FC236}">
                  <a16:creationId xmlns:a16="http://schemas.microsoft.com/office/drawing/2014/main" id="{431EFC44-C291-47C5-A622-8184D0CCE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Line 22">
              <a:extLst>
                <a:ext uri="{FF2B5EF4-FFF2-40B4-BE49-F238E27FC236}">
                  <a16:creationId xmlns:a16="http://schemas.microsoft.com/office/drawing/2014/main" id="{8D64B132-4D24-46BB-B575-9EA5B3B38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Line 34">
            <a:extLst>
              <a:ext uri="{FF2B5EF4-FFF2-40B4-BE49-F238E27FC236}">
                <a16:creationId xmlns:a16="http://schemas.microsoft.com/office/drawing/2014/main" id="{91F59D4A-6F5D-41D9-A1D9-7F44DC0EF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6025" y="3109913"/>
            <a:ext cx="228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36">
            <a:extLst>
              <a:ext uri="{FF2B5EF4-FFF2-40B4-BE49-F238E27FC236}">
                <a16:creationId xmlns:a16="http://schemas.microsoft.com/office/drawing/2014/main" id="{4A12E5F5-2612-471D-97AA-124B3F4D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1903413"/>
            <a:ext cx="533400" cy="528637"/>
          </a:xfrm>
          <a:prstGeom prst="curvedRightArrow">
            <a:avLst>
              <a:gd name="adj1" fmla="val 8157"/>
              <a:gd name="adj2" fmla="val 36731"/>
              <a:gd name="adj3" fmla="val 31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49" name="Group 58">
            <a:extLst>
              <a:ext uri="{FF2B5EF4-FFF2-40B4-BE49-F238E27FC236}">
                <a16:creationId xmlns:a16="http://schemas.microsoft.com/office/drawing/2014/main" id="{F748403A-A1E8-4405-A2DD-0BB82AB7C257}"/>
              </a:ext>
            </a:extLst>
          </p:cNvPr>
          <p:cNvGrpSpPr>
            <a:grpSpLocks/>
          </p:cNvGrpSpPr>
          <p:nvPr/>
        </p:nvGrpSpPr>
        <p:grpSpPr bwMode="auto">
          <a:xfrm>
            <a:off x="4873625" y="3109913"/>
            <a:ext cx="152400" cy="762000"/>
            <a:chOff x="3744" y="1056"/>
            <a:chExt cx="96" cy="480"/>
          </a:xfrm>
        </p:grpSpPr>
        <p:sp>
          <p:nvSpPr>
            <p:cNvPr id="4135" name="Oval 49">
              <a:extLst>
                <a:ext uri="{FF2B5EF4-FFF2-40B4-BE49-F238E27FC236}">
                  <a16:creationId xmlns:a16="http://schemas.microsoft.com/office/drawing/2014/main" id="{EF67122C-46F2-444E-AE2B-466C80244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36" name="Oval 50">
              <a:extLst>
                <a:ext uri="{FF2B5EF4-FFF2-40B4-BE49-F238E27FC236}">
                  <a16:creationId xmlns:a16="http://schemas.microsoft.com/office/drawing/2014/main" id="{E38F3E85-8AFD-423E-ACCD-E551F412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4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37" name="Oval 51">
              <a:extLst>
                <a:ext uri="{FF2B5EF4-FFF2-40B4-BE49-F238E27FC236}">
                  <a16:creationId xmlns:a16="http://schemas.microsoft.com/office/drawing/2014/main" id="{BB9028E8-881E-41F8-A416-901544D6B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3" name="Group 57">
            <a:extLst>
              <a:ext uri="{FF2B5EF4-FFF2-40B4-BE49-F238E27FC236}">
                <a16:creationId xmlns:a16="http://schemas.microsoft.com/office/drawing/2014/main" id="{6A218EC0-741A-4C40-9C7F-9B6F651770F6}"/>
              </a:ext>
            </a:extLst>
          </p:cNvPr>
          <p:cNvGrpSpPr>
            <a:grpSpLocks/>
          </p:cNvGrpSpPr>
          <p:nvPr/>
        </p:nvGrpSpPr>
        <p:grpSpPr bwMode="auto">
          <a:xfrm>
            <a:off x="4797425" y="2424113"/>
            <a:ext cx="304800" cy="228600"/>
            <a:chOff x="3696" y="624"/>
            <a:chExt cx="192" cy="144"/>
          </a:xfrm>
        </p:grpSpPr>
        <p:sp>
          <p:nvSpPr>
            <p:cNvPr id="4133" name="Line 21">
              <a:extLst>
                <a:ext uri="{FF2B5EF4-FFF2-40B4-BE49-F238E27FC236}">
                  <a16:creationId xmlns:a16="http://schemas.microsoft.com/office/drawing/2014/main" id="{DDED33B7-1C63-4A2D-88DE-D07D45A22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24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52">
              <a:extLst>
                <a:ext uri="{FF2B5EF4-FFF2-40B4-BE49-F238E27FC236}">
                  <a16:creationId xmlns:a16="http://schemas.microsoft.com/office/drawing/2014/main" id="{C1B2D50F-7741-406C-83AD-DCDD4218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67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6" name="Line 5">
            <a:extLst>
              <a:ext uri="{FF2B5EF4-FFF2-40B4-BE49-F238E27FC236}">
                <a16:creationId xmlns:a16="http://schemas.microsoft.com/office/drawing/2014/main" id="{097FB858-A37A-4DB1-BAD7-E9915A73F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2233613"/>
            <a:ext cx="15875" cy="1973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470DF89-0ADB-42B9-825C-AEC5C7FC1752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2479675"/>
            <a:ext cx="288925" cy="1223963"/>
            <a:chOff x="2256" y="720"/>
            <a:chExt cx="192" cy="816"/>
          </a:xfrm>
        </p:grpSpPr>
        <p:sp>
          <p:nvSpPr>
            <p:cNvPr id="4127" name="Line 17">
              <a:extLst>
                <a:ext uri="{FF2B5EF4-FFF2-40B4-BE49-F238E27FC236}">
                  <a16:creationId xmlns:a16="http://schemas.microsoft.com/office/drawing/2014/main" id="{024DA01B-230C-440D-B504-432112835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72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Line 18">
              <a:extLst>
                <a:ext uri="{FF2B5EF4-FFF2-40B4-BE49-F238E27FC236}">
                  <a16:creationId xmlns:a16="http://schemas.microsoft.com/office/drawing/2014/main" id="{D27A9D67-2A72-4CDF-9C80-2BEF47FAD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05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Line 19">
              <a:extLst>
                <a:ext uri="{FF2B5EF4-FFF2-40B4-BE49-F238E27FC236}">
                  <a16:creationId xmlns:a16="http://schemas.microsoft.com/office/drawing/2014/main" id="{3DDC6872-B93F-4FDD-9357-EA6DF6237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44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47">
              <a:extLst>
                <a:ext uri="{FF2B5EF4-FFF2-40B4-BE49-F238E27FC236}">
                  <a16:creationId xmlns:a16="http://schemas.microsoft.com/office/drawing/2014/main" id="{F1C0BFD1-01D6-4D4B-A554-F70B7A9E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31" name="Oval 48">
              <a:extLst>
                <a:ext uri="{FF2B5EF4-FFF2-40B4-BE49-F238E27FC236}">
                  <a16:creationId xmlns:a16="http://schemas.microsoft.com/office/drawing/2014/main" id="{B49CC69B-0F8A-4F7D-9482-268E472D0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5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32" name="Oval 53">
              <a:extLst>
                <a:ext uri="{FF2B5EF4-FFF2-40B4-BE49-F238E27FC236}">
                  <a16:creationId xmlns:a16="http://schemas.microsoft.com/office/drawing/2014/main" id="{D89AEB69-F1FF-45D2-BCAD-D3AAB84DA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4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4" name="Object 61">
            <a:extLst>
              <a:ext uri="{FF2B5EF4-FFF2-40B4-BE49-F238E27FC236}">
                <a16:creationId xmlns:a16="http://schemas.microsoft.com/office/drawing/2014/main" id="{2EFD6209-9B26-457E-859B-E1CE7A813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8788" y="3303588"/>
          <a:ext cx="1003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508000" imgH="228600" progId="Equation.DSMT4">
                  <p:embed/>
                </p:oleObj>
              </mc:Choice>
              <mc:Fallback>
                <p:oleObj name="Equation" r:id="rId7" imgW="508000" imgH="2286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3303588"/>
                        <a:ext cx="1003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37">
            <a:extLst>
              <a:ext uri="{FF2B5EF4-FFF2-40B4-BE49-F238E27FC236}">
                <a16:creationId xmlns:a16="http://schemas.microsoft.com/office/drawing/2014/main" id="{B829BC28-8A01-4246-81D9-546DA70AA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4260850"/>
            <a:ext cx="7920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自然光入射到晶体上一般产生</a:t>
            </a:r>
            <a:r>
              <a:rPr lang="zh-CN" altLang="en-US" sz="2800" b="1">
                <a:solidFill>
                  <a:srgbClr val="121DFA"/>
                </a:solidFill>
                <a:latin typeface="Arial" panose="020B0604020202020204" pitchFamily="34" charset="0"/>
              </a:rPr>
              <a:t>两条</a:t>
            </a:r>
            <a:r>
              <a:rPr lang="zh-CN" altLang="en-US" sz="2800" b="1">
                <a:latin typeface="Arial" panose="020B0604020202020204" pitchFamily="34" charset="0"/>
              </a:rPr>
              <a:t>折射光 </a:t>
            </a:r>
          </a:p>
        </p:txBody>
      </p:sp>
      <p:sp>
        <p:nvSpPr>
          <p:cNvPr id="66" name="Text Box 38">
            <a:extLst>
              <a:ext uri="{FF2B5EF4-FFF2-40B4-BE49-F238E27FC236}">
                <a16:creationId xmlns:a16="http://schemas.microsoft.com/office/drawing/2014/main" id="{27000330-2AB3-4E79-88D3-F3BBDEA2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59325"/>
            <a:ext cx="6624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一条遵守折射定律，称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寻常光</a:t>
            </a:r>
            <a:r>
              <a:rPr lang="zh-CN" altLang="en-US" sz="2800" b="1"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光</a:t>
            </a:r>
            <a:r>
              <a:rPr lang="zh-CN" altLang="en-US" sz="2800" b="1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67" name="Rectangle 39">
            <a:extLst>
              <a:ext uri="{FF2B5EF4-FFF2-40B4-BE49-F238E27FC236}">
                <a16:creationId xmlns:a16="http://schemas.microsoft.com/office/drawing/2014/main" id="{A81D5F4E-6044-4E57-8F3D-1715CCBE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264150"/>
            <a:ext cx="71294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一条不遵守折射定律，称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非寻常光</a:t>
            </a:r>
            <a:r>
              <a:rPr lang="zh-CN" altLang="en-US" sz="2800" b="1">
                <a:latin typeface="Arial" panose="020B0604020202020204" pitchFamily="34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光</a:t>
            </a:r>
            <a:r>
              <a:rPr lang="zh-CN" altLang="en-US" sz="2800" b="1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68" name="Text Box 40">
            <a:extLst>
              <a:ext uri="{FF2B5EF4-FFF2-40B4-BE49-F238E27FC236}">
                <a16:creationId xmlns:a16="http://schemas.microsoft.com/office/drawing/2014/main" id="{AADF39FF-0420-4A8F-9112-FD795E397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67388"/>
            <a:ext cx="74882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它们都是线偏振光，且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振动方向互相垂直</a:t>
            </a:r>
            <a:r>
              <a:rPr lang="zh-CN" altLang="en-US" sz="2800" b="1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69" name="AutoShape 41">
            <a:extLst>
              <a:ext uri="{FF2B5EF4-FFF2-40B4-BE49-F238E27FC236}">
                <a16:creationId xmlns:a16="http://schemas.microsoft.com/office/drawing/2014/main" id="{A93D38AD-9BC5-4550-B599-AA15934A9CBB}"/>
              </a:ext>
            </a:extLst>
          </p:cNvPr>
          <p:cNvSpPr>
            <a:spLocks/>
          </p:cNvSpPr>
          <p:nvPr/>
        </p:nvSpPr>
        <p:spPr bwMode="auto">
          <a:xfrm>
            <a:off x="612775" y="4903788"/>
            <a:ext cx="142875" cy="682625"/>
          </a:xfrm>
          <a:prstGeom prst="leftBrace">
            <a:avLst>
              <a:gd name="adj1" fmla="val 39815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70" name="Rectangle 66">
            <a:extLst>
              <a:ext uri="{FF2B5EF4-FFF2-40B4-BE49-F238E27FC236}">
                <a16:creationId xmlns:a16="http://schemas.microsoft.com/office/drawing/2014/main" id="{4EE94823-0FE1-41CF-90FB-90F3AB1C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32525"/>
            <a:ext cx="6985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双折射的原因是晶体的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各向异性</a:t>
            </a: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33" grpId="0" animBg="1"/>
      <p:bldP spid="34" grpId="0" animBg="1"/>
      <p:bldP spid="38" grpId="0" autoUpdateAnimBg="0"/>
      <p:bldP spid="39" grpId="0" autoUpdateAnimBg="0"/>
      <p:bldP spid="40" grpId="0" autoUpdateAnimBg="0"/>
      <p:bldP spid="41" grpId="0" autoUpdateAnimBg="0"/>
      <p:bldP spid="48" grpId="0" animBg="1"/>
      <p:bldP spid="65" grpId="0" autoUpdateAnimBg="0"/>
      <p:bldP spid="66" grpId="0" autoUpdateAnimBg="0"/>
      <p:bldP spid="67" grpId="0" autoUpdateAnimBg="0"/>
      <p:bldP spid="68" grpId="0" autoUpdateAnimBg="0"/>
      <p:bldP spid="69" grpId="0" animBg="1"/>
      <p:bldP spid="7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>
            <a:extLst>
              <a:ext uri="{FF2B5EF4-FFF2-40B4-BE49-F238E27FC236}">
                <a16:creationId xmlns:a16="http://schemas.microsoft.com/office/drawing/2014/main" id="{73367908-FF38-4B0C-9F66-93D5ACDCC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06363"/>
            <a:ext cx="5545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双折射现象产生的原因 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328F5B95-4130-49AE-9035-CF8C1188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20938"/>
            <a:ext cx="3600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光：一个折射率             对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光：无数个折射率</a:t>
            </a:r>
          </a:p>
        </p:txBody>
      </p:sp>
      <p:sp>
        <p:nvSpPr>
          <p:cNvPr id="40966" name="AutoShape 6">
            <a:extLst>
              <a:ext uri="{FF2B5EF4-FFF2-40B4-BE49-F238E27FC236}">
                <a16:creationId xmlns:a16="http://schemas.microsoft.com/office/drawing/2014/main" id="{314D499E-F412-4EE4-A237-672B44AED7A6}"/>
              </a:ext>
            </a:extLst>
          </p:cNvPr>
          <p:cNvSpPr>
            <a:spLocks/>
          </p:cNvSpPr>
          <p:nvPr/>
        </p:nvSpPr>
        <p:spPr bwMode="auto">
          <a:xfrm>
            <a:off x="935038" y="2600325"/>
            <a:ext cx="215900" cy="612775"/>
          </a:xfrm>
          <a:prstGeom prst="leftBrace">
            <a:avLst>
              <a:gd name="adj1" fmla="val 28369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EAB2FBDD-8DFD-4B26-86E1-CFD1E7E07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7145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CaCO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等类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各向异性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晶体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40A7516B-2D96-419E-94B8-1228C538F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4724939"/>
            <a:ext cx="3352800" cy="9144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latin typeface="+mn-lt"/>
              <a:ea typeface="+mn-ea"/>
            </a:endParaRPr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5F5194CD-F61E-4FEA-89BC-D7A7CFD6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3505200"/>
            <a:ext cx="1588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id="{63A7BF49-3F11-4DE0-AA95-0F34C41D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4724400"/>
            <a:ext cx="1588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7B2A348E-09F7-44F9-BF86-2CD493FA8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4724400"/>
            <a:ext cx="7620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54D39D74-D639-4BF2-97B6-F6AFE0142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75" y="5638800"/>
            <a:ext cx="1588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1A457403-FA63-4095-8856-8A9347503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3733800"/>
            <a:ext cx="3810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Oval 15">
            <a:extLst>
              <a:ext uri="{FF2B5EF4-FFF2-40B4-BE49-F238E27FC236}">
                <a16:creationId xmlns:a16="http://schemas.microsoft.com/office/drawing/2014/main" id="{6B131FC7-B755-42BE-B1D3-5ACCFF894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76" name="Oval 16">
            <a:extLst>
              <a:ext uri="{FF2B5EF4-FFF2-40B4-BE49-F238E27FC236}">
                <a16:creationId xmlns:a16="http://schemas.microsoft.com/office/drawing/2014/main" id="{5D532D77-5937-4831-AC14-05CCC7B2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77" name="Oval 17">
            <a:extLst>
              <a:ext uri="{FF2B5EF4-FFF2-40B4-BE49-F238E27FC236}">
                <a16:creationId xmlns:a16="http://schemas.microsoft.com/office/drawing/2014/main" id="{A7DAAA41-586F-4EC3-89DF-290B281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334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78" name="Oval 18">
            <a:extLst>
              <a:ext uri="{FF2B5EF4-FFF2-40B4-BE49-F238E27FC236}">
                <a16:creationId xmlns:a16="http://schemas.microsoft.com/office/drawing/2014/main" id="{F402F295-6AF8-41AD-8EE0-3902BFF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943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2BABA98D-8647-4733-9134-F19D70FF7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2913" y="4894263"/>
            <a:ext cx="280987" cy="231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90F68089-7C4E-4023-87AF-C0DF4F20B0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375" y="5100638"/>
            <a:ext cx="287338" cy="24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Line 21">
            <a:extLst>
              <a:ext uri="{FF2B5EF4-FFF2-40B4-BE49-F238E27FC236}">
                <a16:creationId xmlns:a16="http://schemas.microsoft.com/office/drawing/2014/main" id="{1F0CB279-2061-4A78-83BF-95AAC9EAA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225" y="6019800"/>
            <a:ext cx="3810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Oval 22">
            <a:extLst>
              <a:ext uri="{FF2B5EF4-FFF2-40B4-BE49-F238E27FC236}">
                <a16:creationId xmlns:a16="http://schemas.microsoft.com/office/drawing/2014/main" id="{6D1BD372-B5C1-4035-9803-72EC6A19D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17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83" name="Line 23">
            <a:extLst>
              <a:ext uri="{FF2B5EF4-FFF2-40B4-BE49-F238E27FC236}">
                <a16:creationId xmlns:a16="http://schemas.microsoft.com/office/drawing/2014/main" id="{F193DCC0-D684-4AD1-87F8-8FB4A6BBD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225" y="6248400"/>
            <a:ext cx="3810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Rectangle 24">
            <a:extLst>
              <a:ext uri="{FF2B5EF4-FFF2-40B4-BE49-F238E27FC236}">
                <a16:creationId xmlns:a16="http://schemas.microsoft.com/office/drawing/2014/main" id="{896B3780-F178-47CA-8837-BA7D8639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4724400"/>
            <a:ext cx="122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CaCO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985" name="Text Box 25">
            <a:extLst>
              <a:ext uri="{FF2B5EF4-FFF2-40B4-BE49-F238E27FC236}">
                <a16:creationId xmlns:a16="http://schemas.microsoft.com/office/drawing/2014/main" id="{C1D3B2C0-1296-4C91-BF93-4ED6D6937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692150"/>
            <a:ext cx="7559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各向同性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的介质各方向对光的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折射率</a:t>
            </a:r>
            <a:r>
              <a:rPr kumimoji="1" lang="en-US" altLang="zh-CN" sz="2800" b="1" i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b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不产生双折射。</a:t>
            </a:r>
          </a:p>
        </p:txBody>
      </p:sp>
      <p:sp>
        <p:nvSpPr>
          <p:cNvPr id="5145" name="TextBox 38">
            <a:extLst>
              <a:ext uri="{FF2B5EF4-FFF2-40B4-BE49-F238E27FC236}">
                <a16:creationId xmlns:a16="http://schemas.microsoft.com/office/drawing/2014/main" id="{24B0A8E9-F192-40AF-9657-9F2779A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66" grpId="0" animBg="1"/>
      <p:bldP spid="40967" grpId="0" autoUpdateAnimBg="0"/>
      <p:bldP spid="40975" grpId="0" animBg="1"/>
      <p:bldP spid="40976" grpId="0" animBg="1"/>
      <p:bldP spid="40977" grpId="0" animBg="1"/>
      <p:bldP spid="40978" grpId="0" animBg="1"/>
      <p:bldP spid="40982" grpId="0" animBg="1"/>
      <p:bldP spid="40984" grpId="0" autoUpdateAnimBg="0"/>
      <p:bldP spid="409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B569C9CB-E507-4663-A027-BCBB4798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31825"/>
            <a:ext cx="2525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几个概念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6389D-ED57-48E6-9C8F-AE7E01F3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836613"/>
            <a:ext cx="2514600" cy="1143000"/>
          </a:xfrm>
          <a:prstGeom prst="rect">
            <a:avLst/>
          </a:prstGeom>
          <a:solidFill>
            <a:srgbClr val="66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D7C096DC-79E2-4032-8B84-4AA68E696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609600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E92AC525-6C64-47EB-984B-943DFFBBDB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685800"/>
            <a:ext cx="863600" cy="9429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2FF043AE-74A9-4E4D-82D4-D25625C8E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762000"/>
            <a:ext cx="228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73583E5-EBCA-4E5B-9CCF-406CD007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1198563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光轴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2CE8EB8-6212-489F-B186-7670615C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DC1CC771-274B-4A25-B295-BE4427747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1000"/>
            <a:ext cx="838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087DC5BE-7418-466B-9095-DA4C6F3AE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838200"/>
            <a:ext cx="4572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84C8DE08-8997-406F-B2D1-48FF954A4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838200"/>
            <a:ext cx="9144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3C0993BD-6561-4055-8003-DA48221FC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9888" y="304800"/>
          <a:ext cx="282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304800"/>
                        <a:ext cx="2825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8">
            <a:extLst>
              <a:ext uri="{FF2B5EF4-FFF2-40B4-BE49-F238E27FC236}">
                <a16:creationId xmlns:a16="http://schemas.microsoft.com/office/drawing/2014/main" id="{2DBD14CE-3150-45FD-8B34-713FFAFA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41438"/>
            <a:ext cx="382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•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B0F4341A-A771-41D1-B3AE-E221958B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981075"/>
            <a:ext cx="32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•</a:t>
            </a: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C106D03E-C755-44AD-980A-5DE3F4B28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1219200"/>
            <a:ext cx="152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7DDB0DB5-C014-415B-8D19-4995D4681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1524000"/>
            <a:ext cx="152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Object 22">
            <a:extLst>
              <a:ext uri="{FF2B5EF4-FFF2-40B4-BE49-F238E27FC236}">
                <a16:creationId xmlns:a16="http://schemas.microsoft.com/office/drawing/2014/main" id="{7835B1BC-57B0-423E-B717-07ABA4658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600200"/>
          <a:ext cx="2682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5" imgW="126835" imgH="139518" progId="Equation.3">
                  <p:embed/>
                </p:oleObj>
              </mc:Choice>
              <mc:Fallback>
                <p:oleObj name="公式" r:id="rId5" imgW="126835" imgH="13951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00200"/>
                        <a:ext cx="26828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>
            <a:extLst>
              <a:ext uri="{FF2B5EF4-FFF2-40B4-BE49-F238E27FC236}">
                <a16:creationId xmlns:a16="http://schemas.microsoft.com/office/drawing/2014/main" id="{CF1794FE-9795-472D-810A-A1964DD87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1075" y="1371600"/>
          <a:ext cx="3032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7" imgW="114201" imgH="139579" progId="Equation.3">
                  <p:embed/>
                </p:oleObj>
              </mc:Choice>
              <mc:Fallback>
                <p:oleObj name="公式" r:id="rId7" imgW="114201" imgH="1395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1371600"/>
                        <a:ext cx="3032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4">
            <a:extLst>
              <a:ext uri="{FF2B5EF4-FFF2-40B4-BE49-F238E27FC236}">
                <a16:creationId xmlns:a16="http://schemas.microsoft.com/office/drawing/2014/main" id="{3C49AF28-5957-49BB-8061-741D6A50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24400"/>
            <a:ext cx="817245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若入射光线在主截面内，则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光在主截面内，此时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光主平面就与主截面重合（否则不一定）。</a:t>
            </a: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B4AFA76B-8C40-4616-B3AF-4E1117F6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22500"/>
            <a:ext cx="81724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晶体的</a:t>
            </a:r>
            <a:r>
              <a:rPr lang="zh-CN" altLang="en-US" sz="2800" b="1">
                <a:solidFill>
                  <a:srgbClr val="121DFA"/>
                </a:solidFill>
                <a:latin typeface="Arial" panose="020B0604020202020204" pitchFamily="34" charset="0"/>
              </a:rPr>
              <a:t>光轴</a:t>
            </a:r>
            <a:r>
              <a:rPr lang="zh-CN" altLang="en-US" sz="2800" b="1">
                <a:latin typeface="Arial" panose="020B0604020202020204" pitchFamily="34" charset="0"/>
              </a:rPr>
              <a:t>：表示一个特殊的方向，沿此方向传播</a:t>
            </a:r>
            <a:r>
              <a:rPr lang="en-US" altLang="zh-CN" sz="2800" b="1">
                <a:solidFill>
                  <a:srgbClr val="121DFA"/>
                </a:solidFill>
                <a:latin typeface="Arial" panose="020B0604020202020204" pitchFamily="34" charset="0"/>
              </a:rPr>
              <a:t>o</a:t>
            </a:r>
            <a:r>
              <a:rPr lang="zh-CN" altLang="en-US" sz="2800" b="1">
                <a:solidFill>
                  <a:srgbClr val="121DFA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>
                <a:solidFill>
                  <a:srgbClr val="121DFA"/>
                </a:solidFill>
                <a:latin typeface="Arial" panose="020B0604020202020204" pitchFamily="34" charset="0"/>
              </a:rPr>
              <a:t>e</a:t>
            </a:r>
            <a:r>
              <a:rPr lang="zh-CN" altLang="en-US" sz="2800" b="1">
                <a:solidFill>
                  <a:srgbClr val="121DFA"/>
                </a:solidFill>
                <a:latin typeface="Arial" panose="020B0604020202020204" pitchFamily="34" charset="0"/>
              </a:rPr>
              <a:t>光速度相同</a:t>
            </a:r>
            <a:r>
              <a:rPr lang="en-US" altLang="zh-CN" sz="2800" b="1">
                <a:solidFill>
                  <a:srgbClr val="121DFA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>
                <a:solidFill>
                  <a:srgbClr val="121DFA"/>
                </a:solidFill>
                <a:latin typeface="Arial" panose="020B0604020202020204" pitchFamily="34" charset="0"/>
              </a:rPr>
              <a:t>折射率相同</a:t>
            </a:r>
            <a:r>
              <a:rPr lang="en-US" altLang="zh-CN" sz="2800" b="1">
                <a:solidFill>
                  <a:srgbClr val="121DFA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800" b="1">
                <a:latin typeface="Arial" panose="020B0604020202020204" pitchFamily="34" charset="0"/>
              </a:rPr>
              <a:t>，不发生双折射。</a:t>
            </a: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291734A9-C036-401F-BDC8-97529E8F2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2163"/>
            <a:ext cx="8120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晶体的</a:t>
            </a:r>
            <a:r>
              <a:rPr lang="zh-CN" altLang="en-US" sz="2800" b="1">
                <a:solidFill>
                  <a:srgbClr val="121DFA"/>
                </a:solidFill>
                <a:latin typeface="Arial" panose="020B0604020202020204" pitchFamily="34" charset="0"/>
              </a:rPr>
              <a:t>主截面</a:t>
            </a:r>
            <a:r>
              <a:rPr lang="zh-CN" altLang="en-US" sz="2800" b="1">
                <a:latin typeface="Arial" panose="020B0604020202020204" pitchFamily="34" charset="0"/>
              </a:rPr>
              <a:t>：光轴与</a:t>
            </a:r>
            <a:r>
              <a:rPr lang="zh-CN" altLang="en-US" sz="2800" b="1">
                <a:solidFill>
                  <a:srgbClr val="121DFA"/>
                </a:solidFill>
                <a:latin typeface="Arial" panose="020B0604020202020204" pitchFamily="34" charset="0"/>
              </a:rPr>
              <a:t>晶体表面法线</a:t>
            </a:r>
            <a:r>
              <a:rPr lang="zh-CN" altLang="en-US" sz="2800" b="1">
                <a:latin typeface="Arial" panose="020B0604020202020204" pitchFamily="34" charset="0"/>
              </a:rPr>
              <a:t>组成的平面。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FD1779AD-D03A-49CD-B3C5-53505637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95750"/>
            <a:ext cx="77581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光线的</a:t>
            </a:r>
            <a:r>
              <a:rPr lang="zh-CN" altLang="en-US" sz="2800" b="1">
                <a:solidFill>
                  <a:srgbClr val="121DFA"/>
                </a:solidFill>
                <a:latin typeface="Arial" panose="020B0604020202020204" pitchFamily="34" charset="0"/>
              </a:rPr>
              <a:t>主平面</a:t>
            </a:r>
            <a:r>
              <a:rPr lang="zh-CN" altLang="en-US" sz="2800" b="1">
                <a:latin typeface="Arial" panose="020B0604020202020204" pitchFamily="34" charset="0"/>
              </a:rPr>
              <a:t>：光轴与</a:t>
            </a:r>
            <a:r>
              <a:rPr lang="zh-CN" altLang="en-US" sz="2800" b="1">
                <a:solidFill>
                  <a:srgbClr val="121DFA"/>
                </a:solidFill>
                <a:latin typeface="Arial" panose="020B0604020202020204" pitchFamily="34" charset="0"/>
              </a:rPr>
              <a:t>晶体中光线</a:t>
            </a:r>
            <a:r>
              <a:rPr lang="zh-CN" altLang="en-US" sz="2800" b="1">
                <a:latin typeface="Arial" panose="020B0604020202020204" pitchFamily="34" charset="0"/>
              </a:rPr>
              <a:t>组成的平面。</a:t>
            </a: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69D5D5A2-26BB-43E0-98C1-8F934858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0" y="6461125"/>
            <a:ext cx="469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38" name="Line 49">
            <a:extLst>
              <a:ext uri="{FF2B5EF4-FFF2-40B4-BE49-F238E27FC236}">
                <a16:creationId xmlns:a16="http://schemas.microsoft.com/office/drawing/2014/main" id="{2B0DDA41-77F9-402C-B66C-66E42F7AB8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6825" y="765175"/>
            <a:ext cx="904875" cy="10080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8" grpId="0" autoUpdateAnimBg="0"/>
      <p:bldP spid="14" grpId="0" autoUpdateAnimBg="0"/>
      <p:bldP spid="15" grpId="0" autoUpdateAnimBg="0"/>
      <p:bldP spid="20" grpId="0" autoUpdateAnimBg="0"/>
      <p:bldP spid="28" grpId="0"/>
      <p:bldP spid="31" grpId="0"/>
      <p:bldP spid="34" grpId="0"/>
      <p:bldP spid="3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>
            <a:extLst>
              <a:ext uri="{FF2B5EF4-FFF2-40B4-BE49-F238E27FC236}">
                <a16:creationId xmlns:a16="http://schemas.microsoft.com/office/drawing/2014/main" id="{DC9805E8-D5BD-432F-B93B-3CB034F29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4813"/>
            <a:ext cx="3132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5A7DD46E-8C45-447A-A96A-EF25B24D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716338"/>
            <a:ext cx="217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重点研究：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A960DDCA-760D-49BD-A5E8-E013981FB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44563"/>
            <a:ext cx="6372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光的主平面不一定相同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E75E5331-5079-4CC3-975C-EB4B35DD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2279650"/>
            <a:ext cx="580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光的振动方向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光的主平面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3FF2E959-41C6-48EC-8AD9-CE5DC070C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2889250"/>
            <a:ext cx="588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光的振动方向 </a:t>
            </a: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光的主平面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85E017DB-9BF7-41B5-B777-CA6DB226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4378325"/>
            <a:ext cx="792321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入射光在主（晶轴）截面内 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主平面（光线）、主截面（晶轴）为同一平面 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光振动方向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光振动方向</a:t>
            </a: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343A7C73-529D-492F-B232-D06662EA981C}"/>
              </a:ext>
            </a:extLst>
          </p:cNvPr>
          <p:cNvSpPr>
            <a:spLocks/>
          </p:cNvSpPr>
          <p:nvPr/>
        </p:nvSpPr>
        <p:spPr bwMode="auto">
          <a:xfrm>
            <a:off x="1150938" y="2528888"/>
            <a:ext cx="179387" cy="755650"/>
          </a:xfrm>
          <a:prstGeom prst="leftBrace">
            <a:avLst>
              <a:gd name="adj1" fmla="val 35103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BA12462E-3C01-49AB-B7C9-31ED8B4D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700213"/>
            <a:ext cx="627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主截面，主平面不一定相同。</a:t>
            </a:r>
          </a:p>
        </p:txBody>
      </p:sp>
      <p:sp>
        <p:nvSpPr>
          <p:cNvPr id="7178" name="TextBox 20">
            <a:extLst>
              <a:ext uri="{FF2B5EF4-FFF2-40B4-BE49-F238E27FC236}">
                <a16:creationId xmlns:a16="http://schemas.microsoft.com/office/drawing/2014/main" id="{0D489395-0D3D-42BC-9148-EC9C53385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FED23F8-3D82-4295-897D-38FFE683B94B}"/>
              </a:ext>
            </a:extLst>
          </p:cNvPr>
          <p:cNvGrpSpPr>
            <a:grpSpLocks/>
          </p:cNvGrpSpPr>
          <p:nvPr/>
        </p:nvGrpSpPr>
        <p:grpSpPr bwMode="auto">
          <a:xfrm>
            <a:off x="5878513" y="95250"/>
            <a:ext cx="3219450" cy="1916113"/>
            <a:chOff x="5868988" y="53979"/>
            <a:chExt cx="3219471" cy="1916144"/>
          </a:xfrm>
        </p:grpSpPr>
        <p:grpSp>
          <p:nvGrpSpPr>
            <p:cNvPr id="7180" name="组合 36">
              <a:extLst>
                <a:ext uri="{FF2B5EF4-FFF2-40B4-BE49-F238E27FC236}">
                  <a16:creationId xmlns:a16="http://schemas.microsoft.com/office/drawing/2014/main" id="{BAF01F76-9716-4343-B4B7-88948D5FB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8988" y="53979"/>
              <a:ext cx="3219471" cy="1916144"/>
              <a:chOff x="5767407" y="4770471"/>
              <a:chExt cx="3219451" cy="1916113"/>
            </a:xfrm>
          </p:grpSpPr>
          <p:sp>
            <p:nvSpPr>
              <p:cNvPr id="15373" name="Rectangle 39">
                <a:extLst>
                  <a:ext uri="{FF2B5EF4-FFF2-40B4-BE49-F238E27FC236}">
                    <a16:creationId xmlns:a16="http://schemas.microsoft.com/office/drawing/2014/main" id="{877BD393-766C-4215-B73F-0D70019C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963" y="4797425"/>
                <a:ext cx="3168650" cy="187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grpSp>
            <p:nvGrpSpPr>
              <p:cNvPr id="7190" name="Group 40">
                <a:extLst>
                  <a:ext uri="{FF2B5EF4-FFF2-40B4-BE49-F238E27FC236}">
                    <a16:creationId xmlns:a16="http://schemas.microsoft.com/office/drawing/2014/main" id="{E058F45B-A8A6-4408-BA2A-7BC146F6E0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7407" y="4770471"/>
                <a:ext cx="3219451" cy="1916113"/>
                <a:chOff x="1760" y="3516"/>
                <a:chExt cx="2028" cy="1207"/>
              </a:xfrm>
            </p:grpSpPr>
            <p:graphicFrame>
              <p:nvGraphicFramePr>
                <p:cNvPr id="7191" name="Object 30">
                  <a:extLst>
                    <a:ext uri="{FF2B5EF4-FFF2-40B4-BE49-F238E27FC236}">
                      <a16:creationId xmlns:a16="http://schemas.microsoft.com/office/drawing/2014/main" id="{C3E1893A-A2AA-4257-9941-75DFEB6CF0E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60" y="3516"/>
                <a:ext cx="2028" cy="1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02" name="BMP 图像" r:id="rId3" imgW="0" imgH="0" progId="Paint.Picture">
                        <p:embed/>
                      </p:oleObj>
                    </mc:Choice>
                    <mc:Fallback>
                      <p:oleObj name="BMP 图像" r:id="rId3" imgW="0" imgH="0" progId="Paint.Picture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0" y="3516"/>
                              <a:ext cx="2028" cy="1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192" name="Line 33">
                  <a:extLst>
                    <a:ext uri="{FF2B5EF4-FFF2-40B4-BE49-F238E27FC236}">
                      <a16:creationId xmlns:a16="http://schemas.microsoft.com/office/drawing/2014/main" id="{F7E66A00-C8C6-4F2A-9C0E-3C14817DC2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2" y="3692"/>
                  <a:ext cx="340" cy="499"/>
                </a:xfrm>
                <a:prstGeom prst="line">
                  <a:avLst/>
                </a:prstGeom>
                <a:noFill/>
                <a:ln w="38100">
                  <a:solidFill>
                    <a:srgbClr val="0033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3" name="Line 34">
                  <a:extLst>
                    <a:ext uri="{FF2B5EF4-FFF2-40B4-BE49-F238E27FC236}">
                      <a16:creationId xmlns:a16="http://schemas.microsoft.com/office/drawing/2014/main" id="{CF443259-DC9B-409A-997B-2621C170D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2" y="4191"/>
                  <a:ext cx="408" cy="317"/>
                </a:xfrm>
                <a:prstGeom prst="line">
                  <a:avLst/>
                </a:prstGeom>
                <a:noFill/>
                <a:ln w="28575">
                  <a:solidFill>
                    <a:srgbClr val="0054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4" name="Line 35">
                  <a:extLst>
                    <a:ext uri="{FF2B5EF4-FFF2-40B4-BE49-F238E27FC236}">
                      <a16:creationId xmlns:a16="http://schemas.microsoft.com/office/drawing/2014/main" id="{D49E4DE8-7FB1-47AC-82B6-9AD4287A5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2" y="4191"/>
                  <a:ext cx="159" cy="453"/>
                </a:xfrm>
                <a:prstGeom prst="line">
                  <a:avLst/>
                </a:prstGeom>
                <a:noFill/>
                <a:ln w="28575">
                  <a:solidFill>
                    <a:srgbClr val="66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5" name="Text Box 36">
                  <a:extLst>
                    <a:ext uri="{FF2B5EF4-FFF2-40B4-BE49-F238E27FC236}">
                      <a16:creationId xmlns:a16="http://schemas.microsoft.com/office/drawing/2014/main" id="{7F60B28C-F985-4B34-9017-59644744ED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8" y="3797"/>
                  <a:ext cx="7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latin typeface="Arial" panose="020B0604020202020204" pitchFamily="34" charset="0"/>
                      <a:ea typeface="楷体_GB2312"/>
                      <a:cs typeface="楷体_GB2312"/>
                    </a:rPr>
                    <a:t>光线</a:t>
                  </a:r>
                </a:p>
              </p:txBody>
            </p:sp>
          </p:grpSp>
        </p:grpSp>
        <p:sp>
          <p:nvSpPr>
            <p:cNvPr id="7181" name="Rectangle 18">
              <a:extLst>
                <a:ext uri="{FF2B5EF4-FFF2-40B4-BE49-F238E27FC236}">
                  <a16:creationId xmlns:a16="http://schemas.microsoft.com/office/drawing/2014/main" id="{2DBA483D-47FF-41E1-B914-8BFBDA40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098" y="1346253"/>
              <a:ext cx="38258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•</a:t>
              </a:r>
            </a:p>
          </p:txBody>
        </p:sp>
        <p:sp>
          <p:nvSpPr>
            <p:cNvPr id="7182" name="Rectangle 19">
              <a:extLst>
                <a:ext uri="{FF2B5EF4-FFF2-40B4-BE49-F238E27FC236}">
                  <a16:creationId xmlns:a16="http://schemas.microsoft.com/office/drawing/2014/main" id="{BAB67A64-05DA-48E9-BAA6-7F81A942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861" y="985890"/>
              <a:ext cx="32702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•</a:t>
              </a:r>
            </a:p>
          </p:txBody>
        </p:sp>
        <p:sp>
          <p:nvSpPr>
            <p:cNvPr id="7183" name="Line 20">
              <a:extLst>
                <a:ext uri="{FF2B5EF4-FFF2-40B4-BE49-F238E27FC236}">
                  <a16:creationId xmlns:a16="http://schemas.microsoft.com/office/drawing/2014/main" id="{F7294695-4453-42D2-8D0D-F75A22CA1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9498" y="1224015"/>
              <a:ext cx="1524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21">
              <a:extLst>
                <a:ext uri="{FF2B5EF4-FFF2-40B4-BE49-F238E27FC236}">
                  <a16:creationId xmlns:a16="http://schemas.microsoft.com/office/drawing/2014/main" id="{B0B07BDC-50F3-42F4-9B09-51FF0C078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88098" y="1412776"/>
              <a:ext cx="1524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5" name="Object 22">
              <a:extLst>
                <a:ext uri="{FF2B5EF4-FFF2-40B4-BE49-F238E27FC236}">
                  <a16:creationId xmlns:a16="http://schemas.microsoft.com/office/drawing/2014/main" id="{8A94EF72-3DDC-4184-9EC5-4BA4D77DC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08304" y="1556792"/>
            <a:ext cx="2682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name="公式" r:id="rId5" imgW="126835" imgH="139518" progId="Equation.3">
                    <p:embed/>
                  </p:oleObj>
                </mc:Choice>
                <mc:Fallback>
                  <p:oleObj name="公式" r:id="rId5" imgW="126835" imgH="13951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304" y="1556792"/>
                          <a:ext cx="2682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23">
              <a:extLst>
                <a:ext uri="{FF2B5EF4-FFF2-40B4-BE49-F238E27FC236}">
                  <a16:creationId xmlns:a16="http://schemas.microsoft.com/office/drawing/2014/main" id="{76B687F0-C609-4957-B33E-F050C46DD5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1195" y="1254150"/>
            <a:ext cx="303213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公式" r:id="rId7" imgW="114201" imgH="139579" progId="Equation.3">
                    <p:embed/>
                  </p:oleObj>
                </mc:Choice>
                <mc:Fallback>
                  <p:oleObj name="公式" r:id="rId7" imgW="114201" imgH="13957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1195" y="1254150"/>
                          <a:ext cx="303213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  <p:bldP spid="20487" grpId="0" autoUpdateAnimBg="0"/>
      <p:bldP spid="20488" grpId="0" autoUpdateAnimBg="0"/>
      <p:bldP spid="20489" grpId="0" autoUpdateAnimBg="0"/>
      <p:bldP spid="20490" grpId="0" autoUpdateAnimBg="0"/>
      <p:bldP spid="20491" grpId="0" autoUpdateAnimBg="0"/>
      <p:bldP spid="20494" grpId="0" animBg="1"/>
      <p:bldP spid="2049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2820EBC6-1406-4CAE-864F-2C1E514BF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4813"/>
            <a:ext cx="5197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kumimoji="1"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正晶体   负晶体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4246D39-C613-4FF5-8955-55D251B6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228850"/>
            <a:ext cx="2195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ea typeface="楷体_GB2312"/>
                <a:cs typeface="楷体_GB2312"/>
              </a:rPr>
              <a:t>负晶体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5EA40646-74B3-4994-9824-A4DB9F79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931863"/>
            <a:ext cx="232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B200DEEC-3183-4700-934E-5226C77B3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4705350"/>
            <a:ext cx="4422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在垂直于光轴的方向上：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8698A7-01A3-46BB-9011-5CC3E0179CC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395913"/>
            <a:ext cx="350837" cy="593725"/>
            <a:chOff x="1561041" y="5746331"/>
            <a:chExt cx="350630" cy="592508"/>
          </a:xfrm>
        </p:grpSpPr>
        <p:sp>
          <p:nvSpPr>
            <p:cNvPr id="8231" name="Rectangle 22">
              <a:extLst>
                <a:ext uri="{FF2B5EF4-FFF2-40B4-BE49-F238E27FC236}">
                  <a16:creationId xmlns:a16="http://schemas.microsoft.com/office/drawing/2014/main" id="{D0F1851A-5B0F-4060-9B4E-08F778B2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488" y="5969988"/>
              <a:ext cx="136183" cy="36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2" name="Rectangle 24">
              <a:extLst>
                <a:ext uri="{FF2B5EF4-FFF2-40B4-BE49-F238E27FC236}">
                  <a16:creationId xmlns:a16="http://schemas.microsoft.com/office/drawing/2014/main" id="{BD02CA88-85BB-4B6E-AEBE-4CA2FD177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041" y="5746331"/>
              <a:ext cx="200269" cy="43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531" name="Rectangle 27">
            <a:extLst>
              <a:ext uri="{FF2B5EF4-FFF2-40B4-BE49-F238E27FC236}">
                <a16:creationId xmlns:a16="http://schemas.microsoft.com/office/drawing/2014/main" id="{92BD75A5-ED57-4371-AD9F-7B7EFBA8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5395913"/>
            <a:ext cx="83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Symbol" panose="05050102010706020507" pitchFamily="18" charset="2"/>
              </a:rPr>
              <a:t>Þ</a:t>
            </a:r>
            <a:endParaRPr lang="en-US" altLang="zh-CN" sz="1600"/>
          </a:p>
        </p:txBody>
      </p:sp>
      <p:sp>
        <p:nvSpPr>
          <p:cNvPr id="21535" name="Text Box 31">
            <a:extLst>
              <a:ext uri="{FF2B5EF4-FFF2-40B4-BE49-F238E27FC236}">
                <a16:creationId xmlns:a16="http://schemas.microsoft.com/office/drawing/2014/main" id="{A88D9FA0-D993-4D80-BAE2-CF5FD440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453063"/>
            <a:ext cx="291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ea typeface="楷体_GB2312"/>
                <a:cs typeface="楷体_GB2312"/>
              </a:rPr>
              <a:t>晶体的主折射率</a:t>
            </a:r>
          </a:p>
        </p:txBody>
      </p:sp>
      <p:sp>
        <p:nvSpPr>
          <p:cNvPr id="21536" name="AutoShape 32">
            <a:extLst>
              <a:ext uri="{FF2B5EF4-FFF2-40B4-BE49-F238E27FC236}">
                <a16:creationId xmlns:a16="http://schemas.microsoft.com/office/drawing/2014/main" id="{DB554920-FABB-4E21-BED4-887DE60B4049}"/>
              </a:ext>
            </a:extLst>
          </p:cNvPr>
          <p:cNvSpPr>
            <a:spLocks/>
          </p:cNvSpPr>
          <p:nvPr/>
        </p:nvSpPr>
        <p:spPr bwMode="auto">
          <a:xfrm>
            <a:off x="911225" y="1182688"/>
            <a:ext cx="217488" cy="755650"/>
          </a:xfrm>
          <a:prstGeom prst="leftBrace">
            <a:avLst>
              <a:gd name="adj1" fmla="val 28954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3" name="Group 70">
            <a:extLst>
              <a:ext uri="{FF2B5EF4-FFF2-40B4-BE49-F238E27FC236}">
                <a16:creationId xmlns:a16="http://schemas.microsoft.com/office/drawing/2014/main" id="{851547E9-DFE6-41D4-B541-31AE891E9029}"/>
              </a:ext>
            </a:extLst>
          </p:cNvPr>
          <p:cNvGrpSpPr>
            <a:grpSpLocks/>
          </p:cNvGrpSpPr>
          <p:nvPr/>
        </p:nvGrpSpPr>
        <p:grpSpPr bwMode="auto">
          <a:xfrm>
            <a:off x="6464300" y="1168400"/>
            <a:ext cx="2125663" cy="3124200"/>
            <a:chOff x="4072" y="736"/>
            <a:chExt cx="1339" cy="1968"/>
          </a:xfrm>
        </p:grpSpPr>
        <p:sp>
          <p:nvSpPr>
            <p:cNvPr id="8224" name="Oval 48">
              <a:extLst>
                <a:ext uri="{FF2B5EF4-FFF2-40B4-BE49-F238E27FC236}">
                  <a16:creationId xmlns:a16="http://schemas.microsoft.com/office/drawing/2014/main" id="{47B419EB-73EB-49BF-B1ED-8FA5DD2F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024"/>
              <a:ext cx="1200" cy="1200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201" name="Oval 49">
              <a:extLst>
                <a:ext uri="{FF2B5EF4-FFF2-40B4-BE49-F238E27FC236}">
                  <a16:creationId xmlns:a16="http://schemas.microsoft.com/office/drawing/2014/main" id="{01F16D1B-E4F2-4F08-9F7F-2C01E808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024"/>
              <a:ext cx="480" cy="1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121DF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8226" name="Line 50">
              <a:extLst>
                <a:ext uri="{FF2B5EF4-FFF2-40B4-BE49-F238E27FC236}">
                  <a16:creationId xmlns:a16="http://schemas.microsoft.com/office/drawing/2014/main" id="{63795A2C-A8EC-43E0-AC8A-82DA6457F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" y="736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51">
              <a:extLst>
                <a:ext uri="{FF2B5EF4-FFF2-40B4-BE49-F238E27FC236}">
                  <a16:creationId xmlns:a16="http://schemas.microsoft.com/office/drawing/2014/main" id="{76C28B3E-8916-4D43-B97F-A0C5AA57A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" y="1648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52">
              <a:extLst>
                <a:ext uri="{FF2B5EF4-FFF2-40B4-BE49-F238E27FC236}">
                  <a16:creationId xmlns:a16="http://schemas.microsoft.com/office/drawing/2014/main" id="{73F43DAA-2341-4089-BCD2-1071F8152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9" y="1648"/>
              <a:ext cx="478" cy="30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29" name="Object 53">
              <a:extLst>
                <a:ext uri="{FF2B5EF4-FFF2-40B4-BE49-F238E27FC236}">
                  <a16:creationId xmlns:a16="http://schemas.microsoft.com/office/drawing/2014/main" id="{3DF4D210-D24A-4FF6-A5AD-00C642BDB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2" y="1789"/>
            <a:ext cx="350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Equation" r:id="rId3" imgW="76177" imgH="142830" progId="Equation.DSMT4">
                    <p:embed/>
                  </p:oleObj>
                </mc:Choice>
                <mc:Fallback>
                  <p:oleObj name="Equation" r:id="rId3" imgW="76177" imgH="14283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1789"/>
                          <a:ext cx="350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Object 54">
              <a:extLst>
                <a:ext uri="{FF2B5EF4-FFF2-40B4-BE49-F238E27FC236}">
                  <a16:creationId xmlns:a16="http://schemas.microsoft.com/office/drawing/2014/main" id="{0A83ADD5-6FE3-4706-AB01-A56C56F7D6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7" y="1456"/>
            <a:ext cx="30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Equation" r:id="rId5" imgW="66723" imgH="142830" progId="Equation.3">
                    <p:embed/>
                  </p:oleObj>
                </mc:Choice>
                <mc:Fallback>
                  <p:oleObj name="Equation" r:id="rId5" imgW="66723" imgH="14283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1456"/>
                          <a:ext cx="30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id="{51AA653A-A42C-4A79-AFB0-3C8A88D66639}"/>
              </a:ext>
            </a:extLst>
          </p:cNvPr>
          <p:cNvGrpSpPr>
            <a:grpSpLocks/>
          </p:cNvGrpSpPr>
          <p:nvPr/>
        </p:nvGrpSpPr>
        <p:grpSpPr bwMode="auto">
          <a:xfrm>
            <a:off x="3705225" y="1077913"/>
            <a:ext cx="2667000" cy="3048000"/>
            <a:chOff x="2016" y="432"/>
            <a:chExt cx="1680" cy="1920"/>
          </a:xfrm>
        </p:grpSpPr>
        <p:sp>
          <p:nvSpPr>
            <p:cNvPr id="7193" name="Oval 56">
              <a:extLst>
                <a:ext uri="{FF2B5EF4-FFF2-40B4-BE49-F238E27FC236}">
                  <a16:creationId xmlns:a16="http://schemas.microsoft.com/office/drawing/2014/main" id="{E28CECD0-DBB2-4857-867F-0C42AA161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60"/>
              <a:ext cx="1680" cy="1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121DF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8218" name="Oval 57">
              <a:extLst>
                <a:ext uri="{FF2B5EF4-FFF2-40B4-BE49-F238E27FC236}">
                  <a16:creationId xmlns:a16="http://schemas.microsoft.com/office/drawing/2014/main" id="{0AE5F038-29A3-49AB-88F7-C96DF5E07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60"/>
              <a:ext cx="1008" cy="1008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219" name="Line 58">
              <a:extLst>
                <a:ext uri="{FF2B5EF4-FFF2-40B4-BE49-F238E27FC236}">
                  <a16:creationId xmlns:a16="http://schemas.microsoft.com/office/drawing/2014/main" id="{C20E2D42-33E2-4253-86D5-61AD237DC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432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59">
              <a:extLst>
                <a:ext uri="{FF2B5EF4-FFF2-40B4-BE49-F238E27FC236}">
                  <a16:creationId xmlns:a16="http://schemas.microsoft.com/office/drawing/2014/main" id="{A0892C0F-C6B2-4DAD-9BA7-A70F54C03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8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60">
              <a:extLst>
                <a:ext uri="{FF2B5EF4-FFF2-40B4-BE49-F238E27FC236}">
                  <a16:creationId xmlns:a16="http://schemas.microsoft.com/office/drawing/2014/main" id="{597F6ADA-2C02-484A-96FC-CBC81E02D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40"/>
              <a:ext cx="472" cy="28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22" name="Object 61">
              <a:extLst>
                <a:ext uri="{FF2B5EF4-FFF2-40B4-BE49-F238E27FC236}">
                  <a16:creationId xmlns:a16="http://schemas.microsoft.com/office/drawing/2014/main" id="{B8427B00-6427-4806-A70B-D3834DD918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440"/>
            <a:ext cx="36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Equation" r:id="rId7" imgW="76177" imgH="142830" progId="Equation.DSMT4">
                    <p:embed/>
                  </p:oleObj>
                </mc:Choice>
                <mc:Fallback>
                  <p:oleObj name="Equation" r:id="rId7" imgW="76177" imgH="14283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440"/>
                          <a:ext cx="36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" name="Object 62">
              <a:extLst>
                <a:ext uri="{FF2B5EF4-FFF2-40B4-BE49-F238E27FC236}">
                  <a16:creationId xmlns:a16="http://schemas.microsoft.com/office/drawing/2014/main" id="{732A5696-0571-4048-BED3-2C3548FF1F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296"/>
            <a:ext cx="30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Equation" r:id="rId9" imgW="66723" imgH="142830" progId="Equation.3">
                    <p:embed/>
                  </p:oleObj>
                </mc:Choice>
                <mc:Fallback>
                  <p:oleObj name="Equation" r:id="rId9" imgW="66723" imgH="14283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96"/>
                          <a:ext cx="30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67" name="Rectangle 63">
            <a:extLst>
              <a:ext uri="{FF2B5EF4-FFF2-40B4-BE49-F238E27FC236}">
                <a16:creationId xmlns:a16="http://schemas.microsoft.com/office/drawing/2014/main" id="{9E347FAA-B3B4-4765-A2A6-42BDD97BA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541463"/>
            <a:ext cx="2036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</a:p>
        </p:txBody>
      </p:sp>
      <p:sp>
        <p:nvSpPr>
          <p:cNvPr id="21568" name="Text Box 64">
            <a:extLst>
              <a:ext uri="{FF2B5EF4-FFF2-40B4-BE49-F238E27FC236}">
                <a16:creationId xmlns:a16="http://schemas.microsoft.com/office/drawing/2014/main" id="{24BC3780-9A51-4493-9FE3-28FD37860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133850"/>
            <a:ext cx="1943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/>
              <a:t>负晶体</a:t>
            </a:r>
          </a:p>
        </p:txBody>
      </p:sp>
      <p:sp>
        <p:nvSpPr>
          <p:cNvPr id="21569" name="Rectangle 65">
            <a:extLst>
              <a:ext uri="{FF2B5EF4-FFF2-40B4-BE49-F238E27FC236}">
                <a16:creationId xmlns:a16="http://schemas.microsoft.com/office/drawing/2014/main" id="{D4F53CF0-4CA8-41A4-9B3C-2BF076FD1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13213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/>
              <a:t>正晶体</a:t>
            </a:r>
          </a:p>
        </p:txBody>
      </p:sp>
      <p:grpSp>
        <p:nvGrpSpPr>
          <p:cNvPr id="5" name="Group 69">
            <a:extLst>
              <a:ext uri="{FF2B5EF4-FFF2-40B4-BE49-F238E27FC236}">
                <a16:creationId xmlns:a16="http://schemas.microsoft.com/office/drawing/2014/main" id="{E5262937-4003-47F9-96FE-3ECE0B40D253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441325"/>
            <a:ext cx="1908175" cy="719138"/>
            <a:chOff x="3674" y="278"/>
            <a:chExt cx="1202" cy="453"/>
          </a:xfrm>
        </p:grpSpPr>
        <p:graphicFrame>
          <p:nvGraphicFramePr>
            <p:cNvPr id="8214" name="Object 46">
              <a:extLst>
                <a:ext uri="{FF2B5EF4-FFF2-40B4-BE49-F238E27FC236}">
                  <a16:creationId xmlns:a16="http://schemas.microsoft.com/office/drawing/2014/main" id="{BD3F8E8F-EACF-49B8-973B-08144125F1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6" y="300"/>
            <a:ext cx="43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位图图像" r:id="rId11" imgW="895238" imgH="847843" progId="PBrush">
                    <p:embed/>
                  </p:oleObj>
                </mc:Choice>
                <mc:Fallback>
                  <p:oleObj name="位图图像" r:id="rId11" imgW="895238" imgH="847843" progId="PBrush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300"/>
                          <a:ext cx="43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67">
              <a:extLst>
                <a:ext uri="{FF2B5EF4-FFF2-40B4-BE49-F238E27FC236}">
                  <a16:creationId xmlns:a16="http://schemas.microsoft.com/office/drawing/2014/main" id="{7C642002-2836-4424-8575-6BDD4510C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278"/>
            <a:ext cx="547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13" imgW="825500" imgH="673100" progId="Equation.DSMT4">
                    <p:embed/>
                  </p:oleObj>
                </mc:Choice>
                <mc:Fallback>
                  <p:oleObj name="Equation" r:id="rId13" imgW="825500" imgH="6731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78"/>
                          <a:ext cx="547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Rectangle 68">
              <a:extLst>
                <a:ext uri="{FF2B5EF4-FFF2-40B4-BE49-F238E27FC236}">
                  <a16:creationId xmlns:a16="http://schemas.microsoft.com/office/drawing/2014/main" id="{2AE891BC-8A11-4269-84D7-4493FD88C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00"/>
              <a:ext cx="771" cy="431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55" name="Object 8">
            <a:extLst>
              <a:ext uri="{FF2B5EF4-FFF2-40B4-BE49-F238E27FC236}">
                <a16:creationId xmlns:a16="http://schemas.microsoft.com/office/drawing/2014/main" id="{EB8DA1CC-CA83-4E24-A7F8-12E35AEA7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2611438"/>
          <a:ext cx="12239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15" imgW="952087" imgH="431613" progId="Equation.DSMT4">
                  <p:embed/>
                </p:oleObj>
              </mc:Choice>
              <mc:Fallback>
                <p:oleObj name="Equation" r:id="rId15" imgW="952087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611438"/>
                        <a:ext cx="12239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9">
            <a:extLst>
              <a:ext uri="{FF2B5EF4-FFF2-40B4-BE49-F238E27FC236}">
                <a16:creationId xmlns:a16="http://schemas.microsoft.com/office/drawing/2014/main" id="{4550DF98-439B-4021-9CFB-B1EE3943D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6475" y="2611438"/>
          <a:ext cx="11588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17" imgW="1002865" imgH="431613" progId="Equation.DSMT4">
                  <p:embed/>
                </p:oleObj>
              </mc:Choice>
              <mc:Fallback>
                <p:oleObj name="Equation" r:id="rId17" imgW="1002865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611438"/>
                        <a:ext cx="11588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Box 43">
            <a:extLst>
              <a:ext uri="{FF2B5EF4-FFF2-40B4-BE49-F238E27FC236}">
                <a16:creationId xmlns:a16="http://schemas.microsoft.com/office/drawing/2014/main" id="{FD05E92A-1B93-4F92-B9A4-5CA456D8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440488"/>
            <a:ext cx="403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3">
            <a:extLst>
              <a:ext uri="{FF2B5EF4-FFF2-40B4-BE49-F238E27FC236}">
                <a16:creationId xmlns:a16="http://schemas.microsoft.com/office/drawing/2014/main" id="{B450DF0F-031D-48F3-86A9-6BF244D4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3176588"/>
            <a:ext cx="219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ea typeface="楷体_GB2312"/>
                <a:cs typeface="楷体_GB2312"/>
              </a:rPr>
              <a:t>正晶体</a:t>
            </a:r>
          </a:p>
        </p:txBody>
      </p:sp>
      <p:graphicFrame>
        <p:nvGraphicFramePr>
          <p:cNvPr id="45" name="Object 8">
            <a:extLst>
              <a:ext uri="{FF2B5EF4-FFF2-40B4-BE49-F238E27FC236}">
                <a16:creationId xmlns:a16="http://schemas.microsoft.com/office/drawing/2014/main" id="{ABEB7362-7D22-4CE4-A3A5-C5537BD06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3560763"/>
          <a:ext cx="11715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9" imgW="952087" imgH="431613" progId="Equation.DSMT4">
                  <p:embed/>
                </p:oleObj>
              </mc:Choice>
              <mc:Fallback>
                <p:oleObj name="Equation" r:id="rId19" imgW="952087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560763"/>
                        <a:ext cx="11715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>
            <a:extLst>
              <a:ext uri="{FF2B5EF4-FFF2-40B4-BE49-F238E27FC236}">
                <a16:creationId xmlns:a16="http://schemas.microsoft.com/office/drawing/2014/main" id="{1BDA8763-ADA9-4EB2-94BC-65CB67591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3" y="3560763"/>
          <a:ext cx="11557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21" imgW="1002865" imgH="431613" progId="Equation.DSMT4">
                  <p:embed/>
                </p:oleObj>
              </mc:Choice>
              <mc:Fallback>
                <p:oleObj name="Equation" r:id="rId21" imgW="1002865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560763"/>
                        <a:ext cx="11557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7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75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21" grpId="0" autoUpdateAnimBg="0"/>
      <p:bldP spid="21522" grpId="0" autoUpdateAnimBg="0"/>
      <p:bldP spid="21531" grpId="0"/>
      <p:bldP spid="21535" grpId="0" autoUpdateAnimBg="0"/>
      <p:bldP spid="21536" grpId="0" animBg="1"/>
      <p:bldP spid="21567" grpId="0" autoUpdateAnimBg="0"/>
      <p:bldP spid="21568" grpId="0" autoUpdateAnimBg="0"/>
      <p:bldP spid="21569" grpId="0" autoUpdateAnimBg="0"/>
      <p:bldP spid="4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1839</Words>
  <Application>Microsoft Office PowerPoint</Application>
  <PresentationFormat>全屏显示(4:3)</PresentationFormat>
  <Paragraphs>375</Paragraphs>
  <Slides>39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黑体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Equation</vt:lpstr>
      <vt:lpstr>公式</vt:lpstr>
      <vt:lpstr>BMP 图像</vt:lpstr>
      <vt:lpstr>位图图像</vt:lpstr>
      <vt:lpstr>BMP 图象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liu wei</cp:lastModifiedBy>
  <cp:revision>432</cp:revision>
  <cp:lastPrinted>2020-12-07T10:43:00Z</cp:lastPrinted>
  <dcterms:modified xsi:type="dcterms:W3CDTF">2022-11-20T09:32:21Z</dcterms:modified>
</cp:coreProperties>
</file>