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83" r:id="rId2"/>
    <p:sldId id="288" r:id="rId3"/>
    <p:sldId id="297" r:id="rId4"/>
    <p:sldId id="294" r:id="rId5"/>
    <p:sldId id="295" r:id="rId6"/>
    <p:sldId id="296" r:id="rId7"/>
    <p:sldId id="289" r:id="rId8"/>
    <p:sldId id="287" r:id="rId9"/>
    <p:sldId id="291" r:id="rId10"/>
    <p:sldId id="305" r:id="rId11"/>
    <p:sldId id="271" r:id="rId12"/>
    <p:sldId id="306" r:id="rId13"/>
    <p:sldId id="258" r:id="rId14"/>
    <p:sldId id="307" r:id="rId15"/>
    <p:sldId id="260" r:id="rId16"/>
    <p:sldId id="262" r:id="rId17"/>
    <p:sldId id="293" r:id="rId18"/>
    <p:sldId id="263" r:id="rId19"/>
    <p:sldId id="264" r:id="rId20"/>
    <p:sldId id="308" r:id="rId21"/>
    <p:sldId id="309" r:id="rId22"/>
    <p:sldId id="274" r:id="rId23"/>
    <p:sldId id="265" r:id="rId24"/>
    <p:sldId id="275" r:id="rId25"/>
    <p:sldId id="266" r:id="rId26"/>
    <p:sldId id="312" r:id="rId27"/>
    <p:sldId id="310" r:id="rId28"/>
    <p:sldId id="311" r:id="rId29"/>
    <p:sldId id="313" r:id="rId30"/>
    <p:sldId id="314" r:id="rId31"/>
    <p:sldId id="315" r:id="rId32"/>
    <p:sldId id="285" r:id="rId33"/>
    <p:sldId id="324" r:id="rId34"/>
    <p:sldId id="325" r:id="rId35"/>
  </p:sldIdLst>
  <p:sldSz cx="9144000" cy="6858000" type="screen4x3"/>
  <p:notesSz cx="98742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00"/>
    <a:srgbClr val="660066"/>
    <a:srgbClr val="00FF00"/>
    <a:srgbClr val="9900FF"/>
    <a:srgbClr val="42006E"/>
    <a:srgbClr val="CC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0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emf"/><Relationship Id="rId5" Type="http://schemas.openxmlformats.org/officeDocument/2006/relationships/image" Target="../media/image63.wmf"/><Relationship Id="rId10" Type="http://schemas.openxmlformats.org/officeDocument/2006/relationships/image" Target="../media/image68.e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10" Type="http://schemas.openxmlformats.org/officeDocument/2006/relationships/image" Target="../media/image80.emf"/><Relationship Id="rId4" Type="http://schemas.openxmlformats.org/officeDocument/2006/relationships/image" Target="../media/image74.wmf"/><Relationship Id="rId9" Type="http://schemas.openxmlformats.org/officeDocument/2006/relationships/image" Target="../media/image7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18" Type="http://schemas.openxmlformats.org/officeDocument/2006/relationships/image" Target="../media/image11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17" Type="http://schemas.openxmlformats.org/officeDocument/2006/relationships/image" Target="../media/image117.wmf"/><Relationship Id="rId2" Type="http://schemas.openxmlformats.org/officeDocument/2006/relationships/image" Target="../media/image102.wmf"/><Relationship Id="rId16" Type="http://schemas.openxmlformats.org/officeDocument/2006/relationships/image" Target="../media/image116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49913" y="0"/>
            <a:ext cx="4179887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292600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49913" y="6454775"/>
            <a:ext cx="4179887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B397EA-22C8-4D87-A141-8924429D1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78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49913" y="0"/>
            <a:ext cx="4179887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90888" y="523875"/>
            <a:ext cx="3360737" cy="2519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55725" y="3254375"/>
            <a:ext cx="7231063" cy="304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292600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49913" y="6454775"/>
            <a:ext cx="4179887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5926C3-182D-4273-9E7D-5B97F6D625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551B3A-41BA-47FB-88DF-874088C16C58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20050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157993-2F6C-43EE-9BA1-AD180193D419}" type="slidenum">
              <a:rPr lang="en-US" altLang="zh-CN" smtClean="0"/>
              <a:pPr>
                <a:spcBef>
                  <a:spcPct val="0"/>
                </a:spcBef>
              </a:pPr>
              <a:t>15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4855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36A427-D905-41B3-8C54-3B1CF0489742}" type="slidenum">
              <a:rPr lang="en-US" altLang="zh-CN" smtClean="0"/>
              <a:pPr>
                <a:spcBef>
                  <a:spcPct val="0"/>
                </a:spcBef>
              </a:pPr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645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B81624-9670-445B-B556-69587A96F621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0994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D64E2E-3797-4CDA-BEE5-7A80C353FAA5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694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180140-7E5D-4BB4-B0AD-EC38F15153DA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9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C2672D-F2A2-47E2-8689-986D42298A13}" type="slidenum">
              <a:rPr lang="en-US" altLang="zh-CN" smtClean="0"/>
              <a:pPr>
                <a:spcBef>
                  <a:spcPct val="0"/>
                </a:spcBef>
              </a:pPr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1272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0974A3-856F-4393-8C6C-DC0A1D5F1C04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ea typeface="宋体" panose="02010600030101010101" pitchFamily="2" charset="-122"/>
              </a:rPr>
              <a:t>光电效应是光子和金属表面密集排列的“束缚电荷”的相互作用，而康普顿是光子和自由电子的相互作用。</a:t>
            </a:r>
          </a:p>
        </p:txBody>
      </p:sp>
    </p:spTree>
    <p:extLst>
      <p:ext uri="{BB962C8B-B14F-4D97-AF65-F5344CB8AC3E}">
        <p14:creationId xmlns:p14="http://schemas.microsoft.com/office/powerpoint/2010/main" val="273143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09133D-8332-4743-A1CE-B8D1425451A7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756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D3B00-72C3-42EE-9D63-2B4530615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0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2008-1561-45D7-AB7B-5B5B5EE99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08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BCC0D-E4B5-4133-B6D0-AA680A576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3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71534-AF12-4E7E-8521-66F4A962F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5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7299-8A42-4D2F-BF5D-E4358829E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7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1A2F-84DE-4B2C-BDDE-433745D5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3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B054A-1AB6-4755-B955-D65082E32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44D2-9ABF-4DA8-9A26-1648F9C33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72AC1-B6FD-450F-88B0-1271BD483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8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5199-4BAE-4D19-981B-EB26FADD9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2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5089E-ABC2-4D71-ADFE-773B61CEB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84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FB932-CB76-4E03-87C4-45D4D053B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5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A919EEA-E03D-4EDB-B89A-7BB03EF14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image" Target="../media/image21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jpeg"/><Relationship Id="rId4" Type="http://schemas.openxmlformats.org/officeDocument/2006/relationships/image" Target="../media/image16.wmf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5.e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hyperlink" Target="&#24247;&#26222;&#39039;&#25928;&#24212;.exe" TargetMode="Externa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8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4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65.wmf"/><Relationship Id="rId25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.bin"/><Relationship Id="rId20" Type="http://schemas.openxmlformats.org/officeDocument/2006/relationships/oleObject" Target="../embeddings/oleObject46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48.bin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23" Type="http://schemas.openxmlformats.org/officeDocument/2006/relationships/image" Target="../media/image68.e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0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76.wmf"/><Relationship Id="rId22" Type="http://schemas.openxmlformats.org/officeDocument/2006/relationships/image" Target="../media/image8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8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9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00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9" Type="http://schemas.openxmlformats.org/officeDocument/2006/relationships/image" Target="../media/image113.wmf"/><Relationship Id="rId21" Type="http://schemas.openxmlformats.org/officeDocument/2006/relationships/image" Target="../media/image109.wmf"/><Relationship Id="rId34" Type="http://schemas.openxmlformats.org/officeDocument/2006/relationships/oleObject" Target="../embeddings/oleObject99.bin"/><Relationship Id="rId42" Type="http://schemas.openxmlformats.org/officeDocument/2006/relationships/image" Target="../media/image114.wmf"/><Relationship Id="rId47" Type="http://schemas.openxmlformats.org/officeDocument/2006/relationships/oleObject" Target="../embeddings/oleObject105.bin"/><Relationship Id="rId50" Type="http://schemas.openxmlformats.org/officeDocument/2006/relationships/image" Target="../media/image118.wmf"/><Relationship Id="rId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9" Type="http://schemas.openxmlformats.org/officeDocument/2006/relationships/oleObject" Target="../embeddings/oleObject94.bin"/><Relationship Id="rId11" Type="http://schemas.openxmlformats.org/officeDocument/2006/relationships/image" Target="../media/image104.wmf"/><Relationship Id="rId24" Type="http://schemas.openxmlformats.org/officeDocument/2006/relationships/image" Target="../media/image110.wmf"/><Relationship Id="rId32" Type="http://schemas.openxmlformats.org/officeDocument/2006/relationships/oleObject" Target="../embeddings/oleObject97.bin"/><Relationship Id="rId37" Type="http://schemas.openxmlformats.org/officeDocument/2006/relationships/image" Target="../media/image112.wmf"/><Relationship Id="rId40" Type="http://schemas.openxmlformats.org/officeDocument/2006/relationships/image" Target="../media/image121.jpeg"/><Relationship Id="rId45" Type="http://schemas.openxmlformats.org/officeDocument/2006/relationships/oleObject" Target="../embeddings/oleObject104.bin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oleObject" Target="../embeddings/oleObject89.bin"/><Relationship Id="rId28" Type="http://schemas.openxmlformats.org/officeDocument/2006/relationships/oleObject" Target="../embeddings/oleObject93.bin"/><Relationship Id="rId36" Type="http://schemas.openxmlformats.org/officeDocument/2006/relationships/oleObject" Target="../embeddings/oleObject100.bin"/><Relationship Id="rId49" Type="http://schemas.openxmlformats.org/officeDocument/2006/relationships/oleObject" Target="../embeddings/oleObject106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108.wmf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115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120.jpeg"/><Relationship Id="rId27" Type="http://schemas.openxmlformats.org/officeDocument/2006/relationships/oleObject" Target="../embeddings/oleObject92.bin"/><Relationship Id="rId30" Type="http://schemas.openxmlformats.org/officeDocument/2006/relationships/oleObject" Target="../embeddings/oleObject95.bin"/><Relationship Id="rId35" Type="http://schemas.openxmlformats.org/officeDocument/2006/relationships/image" Target="../media/image111.wmf"/><Relationship Id="rId43" Type="http://schemas.openxmlformats.org/officeDocument/2006/relationships/oleObject" Target="../embeddings/oleObject103.bin"/><Relationship Id="rId48" Type="http://schemas.openxmlformats.org/officeDocument/2006/relationships/image" Target="../media/image117.wmf"/><Relationship Id="rId8" Type="http://schemas.openxmlformats.org/officeDocument/2006/relationships/oleObject" Target="../embeddings/oleObject82.bin"/><Relationship Id="rId3" Type="http://schemas.openxmlformats.org/officeDocument/2006/relationships/image" Target="../media/image119.png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107.wmf"/><Relationship Id="rId25" Type="http://schemas.openxmlformats.org/officeDocument/2006/relationships/oleObject" Target="../embeddings/oleObject90.bin"/><Relationship Id="rId33" Type="http://schemas.openxmlformats.org/officeDocument/2006/relationships/oleObject" Target="../embeddings/oleObject98.bin"/><Relationship Id="rId38" Type="http://schemas.openxmlformats.org/officeDocument/2006/relationships/oleObject" Target="../embeddings/oleObject101.bin"/><Relationship Id="rId46" Type="http://schemas.openxmlformats.org/officeDocument/2006/relationships/image" Target="../media/image116.wmf"/><Relationship Id="rId20" Type="http://schemas.openxmlformats.org/officeDocument/2006/relationships/oleObject" Target="../embeddings/oleObject88.bin"/><Relationship Id="rId41" Type="http://schemas.openxmlformats.org/officeDocument/2006/relationships/oleObject" Target="../embeddings/oleObject102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08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0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 descr="PP_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928938" y="2500313"/>
            <a:ext cx="3471862" cy="173672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54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第六篇</a:t>
            </a:r>
            <a:br>
              <a:rPr kumimoji="1" lang="zh-CN" altLang="en-US" sz="54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kumimoji="1" lang="zh-CN" altLang="en-US" sz="54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量子物理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71550" y="1697038"/>
          <a:ext cx="17716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3" imgW="1600200" imgH="393700" progId="Equation.DSMT4">
                  <p:embed/>
                </p:oleObj>
              </mc:Choice>
              <mc:Fallback>
                <p:oleObj name="Equation" r:id="rId3" imgW="16002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97038"/>
                        <a:ext cx="17716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65113" y="141288"/>
            <a:ext cx="85550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辐射出射度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：单位时间，温度为</a:t>
            </a: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的物体表面，单位面积发射出的各种波长的电磁波能量之和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59288" y="1136650"/>
          <a:ext cx="21542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5" imgW="2387600" imgH="749300" progId="Equation.DSMT4">
                  <p:embed/>
                </p:oleObj>
              </mc:Choice>
              <mc:Fallback>
                <p:oleObj name="Equation" r:id="rId5" imgW="23876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1136650"/>
                        <a:ext cx="21542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179763" y="1768475"/>
            <a:ext cx="714375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3300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708275" y="1357313"/>
            <a:ext cx="172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单色辐出度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00550" y="2073275"/>
          <a:ext cx="2744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7" imgW="2946400" imgH="622300" progId="Equation.DSMT4">
                  <p:embed/>
                </p:oleObj>
              </mc:Choice>
              <mc:Fallback>
                <p:oleObj name="Equation" r:id="rId7" imgW="29464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2073275"/>
                        <a:ext cx="2744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65113" y="3289300"/>
            <a:ext cx="7858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黑体</a:t>
            </a:r>
            <a:r>
              <a:rPr lang="zh-CN" altLang="en-US" sz="2800" b="1">
                <a:solidFill>
                  <a:srgbClr val="003300"/>
                </a:solidFill>
              </a:rPr>
              <a:t>：任意温度下，对任何波长</a:t>
            </a:r>
            <a:r>
              <a:rPr lang="zh-CN" altLang="en-US" sz="2800" b="1">
                <a:solidFill>
                  <a:srgbClr val="FF0000"/>
                </a:solidFill>
              </a:rPr>
              <a:t>全部吸收</a:t>
            </a:r>
            <a:r>
              <a:rPr lang="zh-CN" altLang="en-US" sz="2800" b="1">
                <a:solidFill>
                  <a:srgbClr val="003300"/>
                </a:solidFill>
              </a:rPr>
              <a:t>的物体，叫绝对黑体</a:t>
            </a:r>
          </a:p>
        </p:txBody>
      </p:sp>
      <p:pic>
        <p:nvPicPr>
          <p:cNvPr id="11" name="Picture 2" descr="C:\Documents and Settings\Administrator\桌面\c75c10385343fbf2c03262c8b07eca8065388f3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289425"/>
            <a:ext cx="227488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Documents and Settings\Administrator\桌面\00e93901213fb80e1a6f49d836d12f2eb93894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289425"/>
            <a:ext cx="22558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C:\Documents and Settings\Administrator\桌面\0bd162d9f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4289425"/>
            <a:ext cx="15716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765675" y="4003675"/>
            <a:ext cx="2214563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空腔小孔模型</a:t>
            </a:r>
          </a:p>
        </p:txBody>
      </p: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301625" y="2759075"/>
            <a:ext cx="88090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实验表明，辐射能力越强的物体，其吸收能力也越强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98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0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495800" y="1649413"/>
            <a:ext cx="4540250" cy="3571875"/>
          </a:xfrm>
          <a:prstGeom prst="rect">
            <a:avLst/>
          </a:prstGeom>
          <a:solidFill>
            <a:schemeClr val="accent6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500563" y="1700213"/>
            <a:ext cx="4071937" cy="3122612"/>
            <a:chOff x="3327" y="2418"/>
            <a:chExt cx="2121" cy="1729"/>
          </a:xfrm>
        </p:grpSpPr>
        <p:sp>
          <p:nvSpPr>
            <p:cNvPr id="17430" name="Line 27"/>
            <p:cNvSpPr>
              <a:spLocks noChangeShapeType="1"/>
            </p:cNvSpPr>
            <p:nvPr/>
          </p:nvSpPr>
          <p:spPr bwMode="auto">
            <a:xfrm>
              <a:off x="3513" y="2666"/>
              <a:ext cx="0" cy="1433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8"/>
            <p:cNvSpPr>
              <a:spLocks noChangeShapeType="1"/>
            </p:cNvSpPr>
            <p:nvPr/>
          </p:nvSpPr>
          <p:spPr bwMode="auto">
            <a:xfrm>
              <a:off x="3513" y="4099"/>
              <a:ext cx="1619" cy="0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29"/>
            <p:cNvSpPr>
              <a:spLocks/>
            </p:cNvSpPr>
            <p:nvPr/>
          </p:nvSpPr>
          <p:spPr bwMode="auto">
            <a:xfrm>
              <a:off x="3617" y="2719"/>
              <a:ext cx="1831" cy="1250"/>
            </a:xfrm>
            <a:custGeom>
              <a:avLst/>
              <a:gdLst>
                <a:gd name="T0" fmla="*/ 0 w 1954"/>
                <a:gd name="T1" fmla="*/ 177 h 1381"/>
                <a:gd name="T2" fmla="*/ 112 w 1954"/>
                <a:gd name="T3" fmla="*/ 5 h 1381"/>
                <a:gd name="T4" fmla="*/ 533 w 1954"/>
                <a:gd name="T5" fmla="*/ 188 h 1381"/>
                <a:gd name="T6" fmla="*/ 0 60000 65536"/>
                <a:gd name="T7" fmla="*/ 0 60000 65536"/>
                <a:gd name="T8" fmla="*/ 0 60000 65536"/>
                <a:gd name="T9" fmla="*/ 0 w 1954"/>
                <a:gd name="T10" fmla="*/ 0 h 1381"/>
                <a:gd name="T11" fmla="*/ 1954 w 1954"/>
                <a:gd name="T12" fmla="*/ 1381 h 13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4" h="1381">
                  <a:moveTo>
                    <a:pt x="0" y="1297"/>
                  </a:moveTo>
                  <a:cubicBezTo>
                    <a:pt x="205" y="776"/>
                    <a:pt x="79" y="0"/>
                    <a:pt x="405" y="14"/>
                  </a:cubicBezTo>
                  <a:cubicBezTo>
                    <a:pt x="731" y="28"/>
                    <a:pt x="1089" y="1367"/>
                    <a:pt x="1954" y="1381"/>
                  </a:cubicBezTo>
                </a:path>
              </a:pathLst>
            </a:custGeom>
            <a:noFill/>
            <a:ln w="4445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Freeform 30"/>
            <p:cNvSpPr>
              <a:spLocks/>
            </p:cNvSpPr>
            <p:nvPr/>
          </p:nvSpPr>
          <p:spPr bwMode="auto">
            <a:xfrm>
              <a:off x="3749" y="3173"/>
              <a:ext cx="1385" cy="867"/>
            </a:xfrm>
            <a:custGeom>
              <a:avLst/>
              <a:gdLst>
                <a:gd name="T0" fmla="*/ 0 w 1479"/>
                <a:gd name="T1" fmla="*/ 118 h 958"/>
                <a:gd name="T2" fmla="*/ 102 w 1479"/>
                <a:gd name="T3" fmla="*/ 5 h 958"/>
                <a:gd name="T4" fmla="*/ 398 w 1479"/>
                <a:gd name="T5" fmla="*/ 130 h 958"/>
                <a:gd name="T6" fmla="*/ 0 60000 65536"/>
                <a:gd name="T7" fmla="*/ 0 60000 65536"/>
                <a:gd name="T8" fmla="*/ 0 60000 65536"/>
                <a:gd name="T9" fmla="*/ 0 w 1479"/>
                <a:gd name="T10" fmla="*/ 0 h 958"/>
                <a:gd name="T11" fmla="*/ 1479 w 1479"/>
                <a:gd name="T12" fmla="*/ 958 h 9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9" h="958">
                  <a:moveTo>
                    <a:pt x="0" y="874"/>
                  </a:moveTo>
                  <a:cubicBezTo>
                    <a:pt x="151" y="529"/>
                    <a:pt x="107" y="0"/>
                    <a:pt x="377" y="9"/>
                  </a:cubicBezTo>
                  <a:cubicBezTo>
                    <a:pt x="623" y="23"/>
                    <a:pt x="670" y="776"/>
                    <a:pt x="1479" y="958"/>
                  </a:cubicBezTo>
                </a:path>
              </a:pathLst>
            </a:custGeom>
            <a:noFill/>
            <a:ln w="444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1"/>
            <p:cNvSpPr>
              <a:spLocks/>
            </p:cNvSpPr>
            <p:nvPr/>
          </p:nvSpPr>
          <p:spPr bwMode="auto">
            <a:xfrm>
              <a:off x="3853" y="3535"/>
              <a:ext cx="1054" cy="521"/>
            </a:xfrm>
            <a:custGeom>
              <a:avLst/>
              <a:gdLst>
                <a:gd name="T0" fmla="*/ 0 w 1126"/>
                <a:gd name="T1" fmla="*/ 73 h 576"/>
                <a:gd name="T2" fmla="*/ 109 w 1126"/>
                <a:gd name="T3" fmla="*/ 5 h 576"/>
                <a:gd name="T4" fmla="*/ 300 w 1126"/>
                <a:gd name="T5" fmla="*/ 78 h 576"/>
                <a:gd name="T6" fmla="*/ 0 60000 65536"/>
                <a:gd name="T7" fmla="*/ 0 60000 65536"/>
                <a:gd name="T8" fmla="*/ 0 60000 65536"/>
                <a:gd name="T9" fmla="*/ 0 w 1126"/>
                <a:gd name="T10" fmla="*/ 0 h 576"/>
                <a:gd name="T11" fmla="*/ 1126 w 112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6" h="576">
                  <a:moveTo>
                    <a:pt x="0" y="545"/>
                  </a:moveTo>
                  <a:cubicBezTo>
                    <a:pt x="196" y="294"/>
                    <a:pt x="223" y="0"/>
                    <a:pt x="411" y="5"/>
                  </a:cubicBezTo>
                  <a:cubicBezTo>
                    <a:pt x="599" y="10"/>
                    <a:pt x="601" y="467"/>
                    <a:pt x="1126" y="576"/>
                  </a:cubicBezTo>
                </a:path>
              </a:pathLst>
            </a:custGeom>
            <a:noFill/>
            <a:ln w="444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Freeform 32"/>
            <p:cNvSpPr>
              <a:spLocks/>
            </p:cNvSpPr>
            <p:nvPr/>
          </p:nvSpPr>
          <p:spPr bwMode="auto">
            <a:xfrm>
              <a:off x="3957" y="2753"/>
              <a:ext cx="6" cy="1362"/>
            </a:xfrm>
            <a:custGeom>
              <a:avLst/>
              <a:gdLst>
                <a:gd name="T0" fmla="*/ 6 w 6"/>
                <a:gd name="T1" fmla="*/ 0 h 1506"/>
                <a:gd name="T2" fmla="*/ 0 w 6"/>
                <a:gd name="T3" fmla="*/ 202 h 1506"/>
                <a:gd name="T4" fmla="*/ 0 60000 65536"/>
                <a:gd name="T5" fmla="*/ 0 60000 65536"/>
                <a:gd name="T6" fmla="*/ 0 w 6"/>
                <a:gd name="T7" fmla="*/ 0 h 1506"/>
                <a:gd name="T8" fmla="*/ 6 w 6"/>
                <a:gd name="T9" fmla="*/ 1506 h 1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506">
                  <a:moveTo>
                    <a:pt x="6" y="0"/>
                  </a:moveTo>
                  <a:lnTo>
                    <a:pt x="0" y="1506"/>
                  </a:lnTo>
                </a:path>
              </a:pathLst>
            </a:custGeom>
            <a:noFill/>
            <a:ln w="444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Freeform 33"/>
            <p:cNvSpPr>
              <a:spLocks/>
            </p:cNvSpPr>
            <p:nvPr/>
          </p:nvSpPr>
          <p:spPr bwMode="auto">
            <a:xfrm>
              <a:off x="4201" y="3535"/>
              <a:ext cx="6" cy="590"/>
            </a:xfrm>
            <a:custGeom>
              <a:avLst/>
              <a:gdLst>
                <a:gd name="T0" fmla="*/ 6 w 6"/>
                <a:gd name="T1" fmla="*/ 0 h 1506"/>
                <a:gd name="T2" fmla="*/ 0 w 6"/>
                <a:gd name="T3" fmla="*/ 0 h 1506"/>
                <a:gd name="T4" fmla="*/ 0 60000 65536"/>
                <a:gd name="T5" fmla="*/ 0 60000 65536"/>
                <a:gd name="T6" fmla="*/ 0 w 6"/>
                <a:gd name="T7" fmla="*/ 0 h 1506"/>
                <a:gd name="T8" fmla="*/ 6 w 6"/>
                <a:gd name="T9" fmla="*/ 1506 h 1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506">
                  <a:moveTo>
                    <a:pt x="6" y="0"/>
                  </a:moveTo>
                  <a:lnTo>
                    <a:pt x="0" y="1506"/>
                  </a:lnTo>
                </a:path>
              </a:pathLst>
            </a:custGeom>
            <a:noFill/>
            <a:ln w="444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Freeform 34"/>
            <p:cNvSpPr>
              <a:spLocks/>
            </p:cNvSpPr>
            <p:nvPr/>
          </p:nvSpPr>
          <p:spPr bwMode="auto">
            <a:xfrm>
              <a:off x="4074" y="3230"/>
              <a:ext cx="5" cy="829"/>
            </a:xfrm>
            <a:custGeom>
              <a:avLst/>
              <a:gdLst>
                <a:gd name="T0" fmla="*/ 3 w 6"/>
                <a:gd name="T1" fmla="*/ 0 h 1506"/>
                <a:gd name="T2" fmla="*/ 0 w 6"/>
                <a:gd name="T3" fmla="*/ 1 h 1506"/>
                <a:gd name="T4" fmla="*/ 0 60000 65536"/>
                <a:gd name="T5" fmla="*/ 0 60000 65536"/>
                <a:gd name="T6" fmla="*/ 0 w 6"/>
                <a:gd name="T7" fmla="*/ 0 h 1506"/>
                <a:gd name="T8" fmla="*/ 6 w 6"/>
                <a:gd name="T9" fmla="*/ 1506 h 1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506">
                  <a:moveTo>
                    <a:pt x="6" y="0"/>
                  </a:moveTo>
                  <a:lnTo>
                    <a:pt x="0" y="1506"/>
                  </a:lnTo>
                </a:path>
              </a:pathLst>
            </a:custGeom>
            <a:noFill/>
            <a:ln w="444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38" name="Object 35"/>
            <p:cNvGraphicFramePr>
              <a:graphicFrameLocks noChangeAspect="1"/>
            </p:cNvGraphicFramePr>
            <p:nvPr/>
          </p:nvGraphicFramePr>
          <p:xfrm>
            <a:off x="3327" y="2418"/>
            <a:ext cx="68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3" name="Equation" r:id="rId3" imgW="1206500" imgH="381000" progId="Equation.DSMT4">
                    <p:embed/>
                  </p:oleObj>
                </mc:Choice>
                <mc:Fallback>
                  <p:oleObj name="Equation" r:id="rId3" imgW="1206500" imgH="3810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" y="2418"/>
                          <a:ext cx="68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44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36"/>
            <p:cNvGraphicFramePr>
              <a:graphicFrameLocks/>
            </p:cNvGraphicFramePr>
            <p:nvPr/>
          </p:nvGraphicFramePr>
          <p:xfrm>
            <a:off x="5172" y="3972"/>
            <a:ext cx="14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Equation" r:id="rId5" imgW="228600" imgH="279400" progId="Equation.DSMT4">
                    <p:embed/>
                  </p:oleObj>
                </mc:Choice>
                <mc:Fallback>
                  <p:oleObj name="Equation" r:id="rId5" imgW="228600" imgH="279400" progId="Equation.DSMT4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3972"/>
                          <a:ext cx="14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44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AutoShape 37"/>
            <p:cNvSpPr>
              <a:spLocks noChangeArrowheads="1"/>
            </p:cNvSpPr>
            <p:nvPr/>
          </p:nvSpPr>
          <p:spPr bwMode="auto">
            <a:xfrm>
              <a:off x="4406" y="2576"/>
              <a:ext cx="540" cy="217"/>
            </a:xfrm>
            <a:prstGeom prst="wedgeRoundRectCallout">
              <a:avLst>
                <a:gd name="adj1" fmla="val -44097"/>
                <a:gd name="adj2" fmla="val 174167"/>
                <a:gd name="adj3" fmla="val 16667"/>
              </a:avLst>
            </a:prstGeom>
            <a:noFill/>
            <a:ln w="444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1700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41" name="AutoShape 38"/>
            <p:cNvSpPr>
              <a:spLocks noChangeArrowheads="1"/>
            </p:cNvSpPr>
            <p:nvPr/>
          </p:nvSpPr>
          <p:spPr bwMode="auto">
            <a:xfrm>
              <a:off x="4704" y="3011"/>
              <a:ext cx="539" cy="217"/>
            </a:xfrm>
            <a:prstGeom prst="wedgeRoundRectCallout">
              <a:avLst>
                <a:gd name="adj1" fmla="val -80731"/>
                <a:gd name="adj2" fmla="val 176250"/>
                <a:gd name="adj3" fmla="val 16667"/>
              </a:avLst>
            </a:prstGeom>
            <a:noFill/>
            <a:ln w="444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1500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42" name="AutoShape 39"/>
            <p:cNvSpPr>
              <a:spLocks noChangeArrowheads="1"/>
            </p:cNvSpPr>
            <p:nvPr/>
          </p:nvSpPr>
          <p:spPr bwMode="auto">
            <a:xfrm>
              <a:off x="4815" y="3328"/>
              <a:ext cx="539" cy="217"/>
            </a:xfrm>
            <a:prstGeom prst="wedgeRoundRectCallout">
              <a:avLst>
                <a:gd name="adj1" fmla="val -80731"/>
                <a:gd name="adj2" fmla="val 176250"/>
                <a:gd name="adj3" fmla="val 16667"/>
              </a:avLst>
            </a:prstGeom>
            <a:noFill/>
            <a:ln w="444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1300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4686300" y="5181600"/>
            <a:ext cx="4121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上图为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不同温度下，黑体辐射能量与波长的关系图。</a:t>
            </a:r>
          </a:p>
        </p:txBody>
      </p:sp>
      <p:sp>
        <p:nvSpPr>
          <p:cNvPr id="17413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>
              <a:solidFill>
                <a:srgbClr val="003300"/>
              </a:solidFill>
            </a:endParaRPr>
          </a:p>
        </p:txBody>
      </p:sp>
      <p:graphicFrame>
        <p:nvGraphicFramePr>
          <p:cNvPr id="15364" name="Object 20"/>
          <p:cNvGraphicFramePr>
            <a:graphicFrameLocks noChangeAspect="1"/>
          </p:cNvGraphicFramePr>
          <p:nvPr/>
        </p:nvGraphicFramePr>
        <p:xfrm>
          <a:off x="4495800" y="1195388"/>
          <a:ext cx="116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7" imgW="1295400" imgH="431800" progId="Equation.DSMT4">
                  <p:embed/>
                </p:oleObj>
              </mc:Choice>
              <mc:Fallback>
                <p:oleObj name="Equation" r:id="rId7" imgW="12954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95388"/>
                        <a:ext cx="1168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1125538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为绝对黑体的辐出度</a:t>
            </a:r>
          </a:p>
        </p:txBody>
      </p: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flipH="1" flipV="1">
            <a:off x="5653088" y="2043113"/>
            <a:ext cx="633412" cy="2157412"/>
          </a:xfrm>
          <a:prstGeom prst="straightConnector1">
            <a:avLst/>
          </a:prstGeom>
          <a:noFill/>
          <a:ln w="5715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4450" y="889000"/>
            <a:ext cx="457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1. </a:t>
            </a:r>
            <a:r>
              <a:rPr lang="zh-CN" altLang="en-US" sz="2800" b="1">
                <a:solidFill>
                  <a:srgbClr val="003300"/>
                </a:solidFill>
              </a:rPr>
              <a:t>斯特藩</a:t>
            </a:r>
            <a:r>
              <a:rPr lang="en-US" altLang="zh-CN" sz="2800" b="1">
                <a:solidFill>
                  <a:srgbClr val="003300"/>
                </a:solidFill>
              </a:rPr>
              <a:t>—</a:t>
            </a:r>
            <a:r>
              <a:rPr lang="zh-CN" altLang="en-US" sz="2800" b="1">
                <a:solidFill>
                  <a:srgbClr val="003300"/>
                </a:solidFill>
              </a:rPr>
              <a:t>玻尔兹曼定律</a:t>
            </a:r>
          </a:p>
        </p:txBody>
      </p:sp>
      <p:graphicFrame>
        <p:nvGraphicFramePr>
          <p:cNvPr id="28" name="Object 35"/>
          <p:cNvGraphicFramePr>
            <a:graphicFrameLocks noChangeAspect="1"/>
          </p:cNvGraphicFramePr>
          <p:nvPr/>
        </p:nvGraphicFramePr>
        <p:xfrm>
          <a:off x="144463" y="1500188"/>
          <a:ext cx="4067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公式" r:id="rId9" imgW="1705079" imgH="209520" progId="Equation.3">
                  <p:embed/>
                </p:oleObj>
              </mc:Choice>
              <mc:Fallback>
                <p:oleObj name="公式" r:id="rId9" imgW="1705079" imgH="2095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500188"/>
                        <a:ext cx="4067175" cy="7048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6"/>
          <p:cNvGrpSpPr>
            <a:grpSpLocks/>
          </p:cNvGrpSpPr>
          <p:nvPr/>
        </p:nvGrpSpPr>
        <p:grpSpPr bwMode="auto">
          <a:xfrm>
            <a:off x="173038" y="2314575"/>
            <a:ext cx="4065587" cy="1065213"/>
            <a:chOff x="463" y="1632"/>
            <a:chExt cx="2561" cy="671"/>
          </a:xfrm>
        </p:grpSpPr>
        <p:graphicFrame>
          <p:nvGraphicFramePr>
            <p:cNvPr id="17428" name="Object 37"/>
            <p:cNvGraphicFramePr>
              <a:graphicFrameLocks noChangeAspect="1"/>
            </p:cNvGraphicFramePr>
            <p:nvPr/>
          </p:nvGraphicFramePr>
          <p:xfrm>
            <a:off x="499" y="1971"/>
            <a:ext cx="24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name="Equation" r:id="rId11" imgW="1743168" imgH="133380" progId="Equation.DSMT4">
                    <p:embed/>
                  </p:oleObj>
                </mc:Choice>
                <mc:Fallback>
                  <p:oleObj name="Equation" r:id="rId11" imgW="1743168" imgH="1333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971"/>
                          <a:ext cx="240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Rectangle 38"/>
            <p:cNvSpPr>
              <a:spLocks noChangeArrowheads="1"/>
            </p:cNvSpPr>
            <p:nvPr/>
          </p:nvSpPr>
          <p:spPr bwMode="auto">
            <a:xfrm>
              <a:off x="463" y="1632"/>
              <a:ext cx="25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斯特藩</a:t>
              </a:r>
              <a:r>
                <a:rPr lang="en-US" altLang="zh-CN" sz="2800" b="1">
                  <a:solidFill>
                    <a:srgbClr val="003300"/>
                  </a:solidFill>
                </a:rPr>
                <a:t>—</a:t>
              </a: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玻尔兹曼常量</a:t>
              </a: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4450" y="3476625"/>
            <a:ext cx="3765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2.  </a:t>
            </a:r>
            <a:r>
              <a:rPr lang="zh-CN" altLang="en-US" sz="2800" b="1">
                <a:solidFill>
                  <a:srgbClr val="003300"/>
                </a:solidFill>
              </a:rPr>
              <a:t>维恩位移定律</a:t>
            </a:r>
          </a:p>
        </p:txBody>
      </p:sp>
      <p:graphicFrame>
        <p:nvGraphicFramePr>
          <p:cNvPr id="34" name="Object 40"/>
          <p:cNvGraphicFramePr>
            <a:graphicFrameLocks noChangeAspect="1"/>
          </p:cNvGraphicFramePr>
          <p:nvPr/>
        </p:nvGraphicFramePr>
        <p:xfrm>
          <a:off x="1157288" y="4159250"/>
          <a:ext cx="19192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公式" r:id="rId13" imgW="409522" imgH="85860" progId="Equation.3">
                  <p:embed/>
                </p:oleObj>
              </mc:Choice>
              <mc:Fallback>
                <p:oleObj name="公式" r:id="rId13" imgW="409522" imgH="858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4159250"/>
                        <a:ext cx="1919287" cy="671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folHlink"/>
                          </a:gs>
                          <a:gs pos="5000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53"/>
          <p:cNvGrpSpPr>
            <a:grpSpLocks/>
          </p:cNvGrpSpPr>
          <p:nvPr/>
        </p:nvGrpSpPr>
        <p:grpSpPr bwMode="auto">
          <a:xfrm>
            <a:off x="260350" y="5838825"/>
            <a:ext cx="3900488" cy="523875"/>
            <a:chOff x="340" y="3648"/>
            <a:chExt cx="2457" cy="330"/>
          </a:xfrm>
        </p:grpSpPr>
        <p:graphicFrame>
          <p:nvGraphicFramePr>
            <p:cNvPr id="17426" name="Object 42"/>
            <p:cNvGraphicFramePr>
              <a:graphicFrameLocks noChangeAspect="1"/>
            </p:cNvGraphicFramePr>
            <p:nvPr/>
          </p:nvGraphicFramePr>
          <p:xfrm>
            <a:off x="892" y="3658"/>
            <a:ext cx="190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9" name="Equation" r:id="rId15" imgW="1238289" imgH="104760" progId="Equation.DSMT4">
                    <p:embed/>
                  </p:oleObj>
                </mc:Choice>
                <mc:Fallback>
                  <p:oleObj name="Equation" r:id="rId15" imgW="1238289" imgH="10476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658"/>
                          <a:ext cx="1905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43"/>
            <p:cNvSpPr>
              <a:spLocks noChangeArrowheads="1"/>
            </p:cNvSpPr>
            <p:nvPr/>
          </p:nvSpPr>
          <p:spPr bwMode="auto">
            <a:xfrm>
              <a:off x="340" y="3648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常量</a:t>
              </a:r>
            </a:p>
          </p:txBody>
        </p:sp>
      </p:grp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747713" y="5153025"/>
            <a:ext cx="1643062" cy="519113"/>
          </a:xfrm>
          <a:prstGeom prst="wedgeRectCallout">
            <a:avLst>
              <a:gd name="adj1" fmla="val -9227"/>
              <a:gd name="adj2" fmla="val -132875"/>
            </a:avLst>
          </a:prstGeom>
          <a:solidFill>
            <a:schemeClr val="accent1">
              <a:alpha val="50195"/>
            </a:schemeClr>
          </a:solidFill>
          <a:ln w="19050">
            <a:solidFill>
              <a:srgbClr val="9900CC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峰值波长</a:t>
            </a:r>
          </a:p>
        </p:txBody>
      </p:sp>
      <p:sp>
        <p:nvSpPr>
          <p:cNvPr id="14351" name="Text Box 50"/>
          <p:cNvSpPr txBox="1">
            <a:spLocks noChangeArrowheads="1"/>
          </p:cNvSpPr>
          <p:nvPr/>
        </p:nvSpPr>
        <p:spPr bwMode="auto">
          <a:xfrm>
            <a:off x="44450" y="293688"/>
            <a:ext cx="3189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1.2 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黑体辐射定律</a:t>
            </a:r>
          </a:p>
        </p:txBody>
      </p:sp>
      <p:graphicFrame>
        <p:nvGraphicFramePr>
          <p:cNvPr id="14352" name="Object 36"/>
          <p:cNvGraphicFramePr>
            <a:graphicFrameLocks/>
          </p:cNvGraphicFramePr>
          <p:nvPr/>
        </p:nvGraphicFramePr>
        <p:xfrm>
          <a:off x="6054725" y="4791075"/>
          <a:ext cx="4635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7" imgW="380835" imgH="380835" progId="Equation.DSMT4">
                  <p:embed/>
                </p:oleObj>
              </mc:Choice>
              <mc:Fallback>
                <p:oleObj name="Equation" r:id="rId17" imgW="380835" imgH="380835" progId="Equation.DSMT4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791075"/>
                        <a:ext cx="4635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6" grpId="0" autoUpdateAnimBg="0"/>
      <p:bldP spid="21" grpId="0"/>
      <p:bldP spid="27" grpId="0" autoUpdateAnimBg="0"/>
      <p:bldP spid="33" grpId="0" autoUpdateAnimBg="0"/>
      <p:bldP spid="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687513" y="2543175"/>
          <a:ext cx="58451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3" imgW="2105146" imgH="362070" progId="Equation.DSMT4">
                  <p:embed/>
                </p:oleObj>
              </mc:Choice>
              <mc:Fallback>
                <p:oleObj name="Equation" r:id="rId3" imgW="2105146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543175"/>
                        <a:ext cx="58451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9"/>
          <p:cNvGrpSpPr>
            <a:grpSpLocks/>
          </p:cNvGrpSpPr>
          <p:nvPr/>
        </p:nvGrpSpPr>
        <p:grpSpPr bwMode="auto">
          <a:xfrm>
            <a:off x="434975" y="628650"/>
            <a:ext cx="8389938" cy="1057275"/>
            <a:chOff x="274" y="396"/>
            <a:chExt cx="5285" cy="666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274" y="396"/>
              <a:ext cx="5285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 b="1">
                  <a:solidFill>
                    <a:srgbClr val="003300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003300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太阳的单色辐出度的峰值波长           ，试由此估算太阳表面的温度</a:t>
              </a:r>
              <a:r>
                <a:rPr lang="en-US" altLang="zh-CN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8441" name="Object 5"/>
            <p:cNvGraphicFramePr>
              <a:graphicFrameLocks noChangeAspect="1"/>
            </p:cNvGraphicFramePr>
            <p:nvPr/>
          </p:nvGraphicFramePr>
          <p:xfrm>
            <a:off x="3964" y="415"/>
            <a:ext cx="12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" name="Equation" r:id="rId5" imgW="742866" imgH="133380" progId="Equation.DSMT4">
                    <p:embed/>
                  </p:oleObj>
                </mc:Choice>
                <mc:Fallback>
                  <p:oleObj name="Equation" r:id="rId5" imgW="742866" imgH="1333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415"/>
                          <a:ext cx="12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14400" y="1800225"/>
            <a:ext cx="2362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17650" y="1800225"/>
            <a:ext cx="396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由维恩位移定律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71550" y="3611563"/>
            <a:ext cx="76327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    对宇宙中其他发光星体的表面温度也可用这种方法进行推测</a:t>
            </a:r>
          </a:p>
        </p:txBody>
      </p:sp>
      <p:sp>
        <p:nvSpPr>
          <p:cNvPr id="18439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716463" y="115888"/>
            <a:ext cx="4319587" cy="3657600"/>
          </a:xfrm>
          <a:prstGeom prst="rect">
            <a:avLst/>
          </a:prstGeom>
          <a:solidFill>
            <a:schemeClr val="accent6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2875" y="214313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1.3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经典理论的解释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85750" y="3841750"/>
            <a:ext cx="772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b. </a:t>
            </a:r>
            <a:r>
              <a:rPr kumimoji="1" lang="zh-CN" altLang="en-US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瑞利</a:t>
            </a:r>
            <a:r>
              <a:rPr kumimoji="1" lang="en-US" altLang="zh-CN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(1900)-</a:t>
            </a:r>
            <a:r>
              <a:rPr kumimoji="1" lang="zh-CN" altLang="en-US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金斯</a:t>
            </a:r>
            <a:r>
              <a:rPr kumimoji="1" lang="en-US" altLang="zh-CN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(1905)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</a:t>
            </a: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Rayleigh-Jeans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公式</a:t>
            </a:r>
            <a:endParaRPr kumimoji="1" lang="en-US" altLang="zh-CN" sz="2800" b="1">
              <a:solidFill>
                <a:srgbClr val="FF6600"/>
              </a:solidFill>
              <a:latin typeface="楷体_GB2312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6546850" y="977900"/>
            <a:ext cx="1462088" cy="2325688"/>
          </a:xfrm>
          <a:custGeom>
            <a:avLst/>
            <a:gdLst>
              <a:gd name="T0" fmla="*/ 0 w 921"/>
              <a:gd name="T1" fmla="*/ 0 h 1465"/>
              <a:gd name="T2" fmla="*/ 2147483646 w 921"/>
              <a:gd name="T3" fmla="*/ 2147483646 h 1465"/>
              <a:gd name="T4" fmla="*/ 2147483646 w 921"/>
              <a:gd name="T5" fmla="*/ 2147483646 h 1465"/>
              <a:gd name="T6" fmla="*/ 0 60000 65536"/>
              <a:gd name="T7" fmla="*/ 0 60000 65536"/>
              <a:gd name="T8" fmla="*/ 0 60000 65536"/>
              <a:gd name="T9" fmla="*/ 0 w 921"/>
              <a:gd name="T10" fmla="*/ 0 h 1465"/>
              <a:gd name="T11" fmla="*/ 921 w 921"/>
              <a:gd name="T12" fmla="*/ 1465 h 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1" h="1465">
                <a:moveTo>
                  <a:pt x="0" y="0"/>
                </a:moveTo>
                <a:cubicBezTo>
                  <a:pt x="58" y="158"/>
                  <a:pt x="181" y="705"/>
                  <a:pt x="335" y="949"/>
                </a:cubicBezTo>
                <a:cubicBezTo>
                  <a:pt x="488" y="1186"/>
                  <a:pt x="516" y="1297"/>
                  <a:pt x="921" y="1465"/>
                </a:cubicBezTo>
              </a:path>
            </a:pathLst>
          </a:custGeom>
          <a:noFill/>
          <a:ln w="412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5022850" y="1119188"/>
            <a:ext cx="2557463" cy="2297112"/>
          </a:xfrm>
          <a:custGeom>
            <a:avLst/>
            <a:gdLst>
              <a:gd name="T0" fmla="*/ 0 w 1611"/>
              <a:gd name="T1" fmla="*/ 2147483646 h 1447"/>
              <a:gd name="T2" fmla="*/ 2147483646 w 1611"/>
              <a:gd name="T3" fmla="*/ 2147483646 h 1447"/>
              <a:gd name="T4" fmla="*/ 2147483646 w 1611"/>
              <a:gd name="T5" fmla="*/ 2147483646 h 1447"/>
              <a:gd name="T6" fmla="*/ 2147483646 w 1611"/>
              <a:gd name="T7" fmla="*/ 2147483646 h 1447"/>
              <a:gd name="T8" fmla="*/ 0 60000 65536"/>
              <a:gd name="T9" fmla="*/ 0 60000 65536"/>
              <a:gd name="T10" fmla="*/ 0 60000 65536"/>
              <a:gd name="T11" fmla="*/ 0 60000 65536"/>
              <a:gd name="T12" fmla="*/ 0 w 1611"/>
              <a:gd name="T13" fmla="*/ 0 h 1447"/>
              <a:gd name="T14" fmla="*/ 1611 w 1611"/>
              <a:gd name="T15" fmla="*/ 1447 h 14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1" h="1447">
                <a:moveTo>
                  <a:pt x="0" y="1353"/>
                </a:moveTo>
                <a:cubicBezTo>
                  <a:pt x="205" y="832"/>
                  <a:pt x="79" y="56"/>
                  <a:pt x="405" y="70"/>
                </a:cubicBezTo>
                <a:cubicBezTo>
                  <a:pt x="564" y="0"/>
                  <a:pt x="754" y="701"/>
                  <a:pt x="955" y="931"/>
                </a:cubicBezTo>
                <a:cubicBezTo>
                  <a:pt x="1156" y="1161"/>
                  <a:pt x="1454" y="1334"/>
                  <a:pt x="1611" y="1447"/>
                </a:cubicBezTo>
              </a:path>
            </a:pathLst>
          </a:custGeom>
          <a:noFill/>
          <a:ln w="41275">
            <a:solidFill>
              <a:srgbClr val="CC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7019925" y="901700"/>
            <a:ext cx="1944688" cy="609600"/>
          </a:xfrm>
          <a:prstGeom prst="wedgeEllipseCallout">
            <a:avLst>
              <a:gd name="adj1" fmla="val -61671"/>
              <a:gd name="adj2" fmla="val 63023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358063" y="2105025"/>
            <a:ext cx="1296987" cy="609600"/>
          </a:xfrm>
          <a:prstGeom prst="wedgeEllipseCallout">
            <a:avLst>
              <a:gd name="adj1" fmla="val -93421"/>
              <a:gd name="adj2" fmla="val 33593"/>
            </a:avLst>
          </a:prstGeom>
          <a:noFill/>
          <a:ln w="28575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935538" y="9779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935538" y="3492500"/>
            <a:ext cx="2743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Freeform 10"/>
          <p:cNvSpPr>
            <a:spLocks/>
          </p:cNvSpPr>
          <p:nvPr/>
        </p:nvSpPr>
        <p:spPr bwMode="auto">
          <a:xfrm>
            <a:off x="5111750" y="1130300"/>
            <a:ext cx="3101975" cy="2192338"/>
          </a:xfrm>
          <a:custGeom>
            <a:avLst/>
            <a:gdLst>
              <a:gd name="T0" fmla="*/ 0 w 1954"/>
              <a:gd name="T1" fmla="*/ 2147483646 h 1381"/>
              <a:gd name="T2" fmla="*/ 2147483646 w 1954"/>
              <a:gd name="T3" fmla="*/ 2147483646 h 1381"/>
              <a:gd name="T4" fmla="*/ 2147483646 w 1954"/>
              <a:gd name="T5" fmla="*/ 2147483646 h 1381"/>
              <a:gd name="T6" fmla="*/ 0 60000 65536"/>
              <a:gd name="T7" fmla="*/ 0 60000 65536"/>
              <a:gd name="T8" fmla="*/ 0 60000 65536"/>
              <a:gd name="T9" fmla="*/ 0 w 1954"/>
              <a:gd name="T10" fmla="*/ 0 h 1381"/>
              <a:gd name="T11" fmla="*/ 1954 w 1954"/>
              <a:gd name="T12" fmla="*/ 1381 h 1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4" h="1381">
                <a:moveTo>
                  <a:pt x="0" y="1297"/>
                </a:moveTo>
                <a:cubicBezTo>
                  <a:pt x="205" y="776"/>
                  <a:pt x="79" y="0"/>
                  <a:pt x="405" y="14"/>
                </a:cubicBezTo>
                <a:cubicBezTo>
                  <a:pt x="731" y="28"/>
                  <a:pt x="1089" y="1367"/>
                  <a:pt x="1954" y="1381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5688013" y="1130300"/>
            <a:ext cx="9525" cy="2390775"/>
          </a:xfrm>
          <a:custGeom>
            <a:avLst/>
            <a:gdLst>
              <a:gd name="T0" fmla="*/ 2147483646 w 6"/>
              <a:gd name="T1" fmla="*/ 0 h 1506"/>
              <a:gd name="T2" fmla="*/ 0 w 6"/>
              <a:gd name="T3" fmla="*/ 2147483646 h 1506"/>
              <a:gd name="T4" fmla="*/ 0 60000 65536"/>
              <a:gd name="T5" fmla="*/ 0 60000 65536"/>
              <a:gd name="T6" fmla="*/ 0 w 6"/>
              <a:gd name="T7" fmla="*/ 0 h 1506"/>
              <a:gd name="T8" fmla="*/ 6 w 6"/>
              <a:gd name="T9" fmla="*/ 1506 h 15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506">
                <a:moveTo>
                  <a:pt x="6" y="0"/>
                </a:moveTo>
                <a:lnTo>
                  <a:pt x="0" y="1506"/>
                </a:lnTo>
              </a:path>
            </a:pathLst>
          </a:cu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741863" y="647700"/>
          <a:ext cx="1016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4" imgW="1206500" imgH="381000" progId="Equation.DSMT4">
                  <p:embed/>
                </p:oleObj>
              </mc:Choice>
              <mc:Fallback>
                <p:oleObj name="Equation" r:id="rId4" imgW="12065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647700"/>
                        <a:ext cx="1016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661275" y="3438525"/>
          <a:ext cx="3016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6" imgW="228600" imgH="279400" progId="Equation.DSMT4">
                  <p:embed/>
                </p:oleObj>
              </mc:Choice>
              <mc:Fallback>
                <p:oleObj name="Equation" r:id="rId6" imgW="2286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275" y="3438525"/>
                        <a:ext cx="3016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5795963" y="444500"/>
            <a:ext cx="1584325" cy="609600"/>
          </a:xfrm>
          <a:prstGeom prst="cloudCallout">
            <a:avLst>
              <a:gd name="adj1" fmla="val -23046"/>
              <a:gd name="adj2" fmla="val 11094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645150" y="3035300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T=1646K</a:t>
            </a:r>
            <a:endParaRPr kumimoji="1" lang="en-US" altLang="zh-CN" sz="2400" b="1">
              <a:solidFill>
                <a:schemeClr val="bg1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431925" y="5084763"/>
          <a:ext cx="28527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8" imgW="2794000" imgH="762000" progId="Equation.DSMT4">
                  <p:embed/>
                </p:oleObj>
              </mc:Choice>
              <mc:Fallback>
                <p:oleObj name="Equation" r:id="rId8" imgW="2794000" imgH="7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084763"/>
                        <a:ext cx="28527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006475" y="59912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只适于长波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85750" y="785813"/>
            <a:ext cx="449103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</a:t>
            </a:r>
            <a:r>
              <a:rPr kumimoji="1" lang="en-US" altLang="zh-CN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.</a:t>
            </a:r>
            <a:r>
              <a:rPr kumimoji="1" lang="zh-CN" altLang="en-US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维恩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 </a:t>
            </a: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Wien 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公式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(1896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年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kumimoji="1" lang="en-US" altLang="zh-CN" sz="2800" b="1">
              <a:solidFill>
                <a:srgbClr val="FF6600"/>
              </a:solidFill>
              <a:latin typeface="楷体_GB2312"/>
              <a:ea typeface="楷体_GB2312"/>
              <a:cs typeface="楷体_GB231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  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根据经典热力学得出：</a:t>
            </a:r>
            <a:endParaRPr kumimoji="1" lang="zh-CN" altLang="zh-CN" sz="2800" b="1">
              <a:solidFill>
                <a:srgbClr val="003300"/>
              </a:solidFill>
              <a:latin typeface="楷体_GB2312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1071563" y="1928813"/>
          <a:ext cx="27479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10" imgW="2794000" imgH="901700" progId="Equation.DSMT4">
                  <p:embed/>
                </p:oleObj>
              </mc:Choice>
              <mc:Fallback>
                <p:oleObj name="Equation" r:id="rId10" imgW="2794000" imgH="901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928813"/>
                        <a:ext cx="27479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987675" y="6005513"/>
            <a:ext cx="3700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紫外灾难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”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090613" y="2960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只适于短波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083300" y="47625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实测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216775" y="955675"/>
            <a:ext cx="171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瑞利</a:t>
            </a:r>
            <a:r>
              <a:rPr kumimoji="1" lang="en-US" altLang="zh-CN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-</a:t>
            </a:r>
            <a:r>
              <a:rPr kumimoji="1"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琼斯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7572375" y="2181225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ea typeface="楷体_GB2312"/>
                <a:cs typeface="楷体_GB2312"/>
              </a:rPr>
              <a:t>维恩</a:t>
            </a: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094288" y="5008563"/>
            <a:ext cx="3835400" cy="8318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在黑体辐射研究中经典物理面临不可克服的困难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 !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11188" y="4373563"/>
            <a:ext cx="559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用能量均分定理、电磁理论得出：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6" grpId="0"/>
      <p:bldP spid="6147" grpId="0" autoUpdateAnimBg="0"/>
      <p:bldP spid="6148" grpId="0" animBg="1"/>
      <p:bldP spid="6149" grpId="0" animBg="1"/>
      <p:bldP spid="6150" grpId="0" animBg="1" autoUpdateAnimBg="0"/>
      <p:bldP spid="6151" grpId="0" animBg="1" autoUpdateAnimBg="0"/>
      <p:bldP spid="6152" grpId="0" animBg="1"/>
      <p:bldP spid="6153" grpId="0" animBg="1"/>
      <p:bldP spid="6154" grpId="0" animBg="1"/>
      <p:bldP spid="6155" grpId="0" animBg="1"/>
      <p:bldP spid="6158" grpId="0" animBg="1" autoUpdateAnimBg="0"/>
      <p:bldP spid="6159" grpId="0" autoUpdateAnimBg="0"/>
      <p:bldP spid="6161" grpId="0" autoUpdateAnimBg="0"/>
      <p:bldP spid="6162" grpId="0" autoUpdateAnimBg="0"/>
      <p:bldP spid="6166" grpId="0" autoUpdateAnimBg="0"/>
      <p:bldP spid="6167" grpId="0" autoUpdateAnimBg="0"/>
      <p:bldP spid="6174" grpId="0"/>
      <p:bldP spid="6175" grpId="0"/>
      <p:bldP spid="6176" grpId="0"/>
      <p:bldP spid="27" grpId="0" animBg="1" autoUpdateAnimBg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554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1.4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普朗克黑体辐射公式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(1900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6238" y="620713"/>
            <a:ext cx="5870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1.  </a:t>
            </a:r>
            <a:r>
              <a:rPr lang="zh-CN" altLang="en-US" sz="2400" b="1">
                <a:solidFill>
                  <a:srgbClr val="003300"/>
                </a:solidFill>
              </a:rPr>
              <a:t>普朗克的能量子假说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4213" y="3429000"/>
            <a:ext cx="7402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</a:rPr>
              <a:t>h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    </a:t>
            </a:r>
            <a:r>
              <a:rPr lang="en-US" altLang="zh-CN" sz="2400" b="1" i="1">
                <a:solidFill>
                  <a:srgbClr val="FF0000"/>
                </a:solidFill>
              </a:rPr>
              <a:t>h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6.626</a:t>
            </a:r>
            <a:r>
              <a:rPr lang="en-US" altLang="zh-CN" sz="2400" b="1">
                <a:solidFill>
                  <a:srgbClr val="FF0000"/>
                </a:solidFill>
              </a:rPr>
              <a:t>176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solidFill>
                  <a:srgbClr val="FF0000"/>
                </a:solidFill>
                <a:sym typeface="Symbol" panose="05050102010706020507" pitchFamily="18" charset="2"/>
              </a:rPr>
              <a:t>34 </a:t>
            </a:r>
            <a:r>
              <a:rPr lang="en-US" altLang="zh-CN" sz="2400" b="1">
                <a:solidFill>
                  <a:srgbClr val="FF0000"/>
                </a:solidFill>
              </a:rPr>
              <a:t>J·s —</a:t>
            </a:r>
            <a:r>
              <a:rPr lang="zh-CN" altLang="en-US" sz="2400" b="1">
                <a:solidFill>
                  <a:srgbClr val="FF0000"/>
                </a:solidFill>
              </a:rPr>
              <a:t>普朗克常数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58763" y="1139825"/>
            <a:ext cx="8610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3300"/>
                </a:solidFill>
              </a:rPr>
              <a:t>(1) 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组成黑体腔壁的分子或原子视为带电的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线性谐振子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58763" y="1557338"/>
            <a:ext cx="861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rgbClr val="003300"/>
                </a:solidFill>
              </a:rPr>
              <a:t>(2) 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这些谐振子和空腔中的辐射场相互作用过程中吸收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3300"/>
                </a:solidFill>
              </a:rPr>
              <a:t>     和发射的能量是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量子化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的，只能取一些分立值：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    </a:t>
            </a:r>
            <a:r>
              <a:rPr lang="zh-CN" altLang="en-US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， 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， ，</a:t>
            </a:r>
            <a:r>
              <a:rPr lang="en-US" altLang="zh-CN" sz="24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n</a:t>
            </a:r>
            <a:endParaRPr lang="zh-CN" altLang="en-US" sz="2400" b="1" dirty="0" smtClean="0">
              <a:solidFill>
                <a:schemeClr val="tx1">
                  <a:lumMod val="60000"/>
                  <a:lumOff val="4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58763" y="2708275"/>
            <a:ext cx="8610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(3) </a:t>
            </a:r>
            <a:r>
              <a:rPr lang="zh-CN" altLang="en-US" sz="2400" b="1">
                <a:solidFill>
                  <a:srgbClr val="003300"/>
                </a:solidFill>
              </a:rPr>
              <a:t>频率为 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  </a:t>
            </a:r>
            <a:r>
              <a:rPr lang="zh-CN" altLang="en-US" sz="2400" b="1">
                <a:solidFill>
                  <a:srgbClr val="003300"/>
                </a:solidFill>
              </a:rPr>
              <a:t>的谐振子，吸收和发射能量的最小值称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     为能量子，简称量子 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288" y="3860800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普朗克黑体辐射公式</a:t>
            </a:r>
            <a:r>
              <a:rPr kumimoji="1" lang="en-US" altLang="zh-CN" sz="2800" b="1" dirty="0">
                <a:solidFill>
                  <a:srgbClr val="0033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16013" y="6223000"/>
            <a:ext cx="5241925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在全波段与实验结果惊人符合！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2763" y="5219700"/>
            <a:ext cx="6013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其中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c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分别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是玻尔兹曼常数和光速，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是黑体的绝对温度。</a:t>
            </a:r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067550" y="3933825"/>
            <a:ext cx="1874838" cy="2595563"/>
            <a:chOff x="4286" y="164"/>
            <a:chExt cx="1181" cy="1635"/>
          </a:xfrm>
        </p:grpSpPr>
        <p:pic>
          <p:nvPicPr>
            <p:cNvPr id="21518" name="Picture 21" descr="planck19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164"/>
              <a:ext cx="1157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9" name="Rectangle 22"/>
            <p:cNvSpPr>
              <a:spLocks noChangeArrowheads="1"/>
            </p:cNvSpPr>
            <p:nvPr/>
          </p:nvSpPr>
          <p:spPr bwMode="auto">
            <a:xfrm>
              <a:off x="4967" y="151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1918</a:t>
              </a:r>
            </a:p>
          </p:txBody>
        </p:sp>
      </p:grpSp>
      <p:graphicFrame>
        <p:nvGraphicFramePr>
          <p:cNvPr id="21" name="Object 2048"/>
          <p:cNvGraphicFramePr>
            <a:graphicFrameLocks noChangeAspect="1"/>
          </p:cNvGraphicFramePr>
          <p:nvPr/>
        </p:nvGraphicFramePr>
        <p:xfrm>
          <a:off x="1052513" y="4365625"/>
          <a:ext cx="4105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Equation" r:id="rId4" imgW="3975100" imgH="800100" progId="Equation.DSMT4">
                  <p:embed/>
                </p:oleObj>
              </mc:Choice>
              <mc:Fallback>
                <p:oleObj name="Equation" r:id="rId4" imgW="3975100" imgH="8001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365625"/>
                        <a:ext cx="41052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  <p:bldP spid="7" grpId="0"/>
      <p:bldP spid="15" grpId="0" autoUpdateAnimBg="0"/>
      <p:bldP spid="16" grpId="0" animBg="1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292725" y="3776663"/>
            <a:ext cx="3201988" cy="28527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2857500" y="214313"/>
            <a:ext cx="4105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节  光电效应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Photoelectric Effect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72188" y="1000125"/>
            <a:ext cx="2422525" cy="2474913"/>
            <a:chOff x="3402" y="624"/>
            <a:chExt cx="1926" cy="1920"/>
          </a:xfrm>
        </p:grpSpPr>
        <p:sp>
          <p:nvSpPr>
            <p:cNvPr id="22556" name="Line 37"/>
            <p:cNvSpPr>
              <a:spLocks noChangeShapeType="1"/>
            </p:cNvSpPr>
            <p:nvPr/>
          </p:nvSpPr>
          <p:spPr bwMode="auto">
            <a:xfrm>
              <a:off x="3537" y="1844"/>
              <a:ext cx="4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Oval 38"/>
            <p:cNvSpPr>
              <a:spLocks noChangeArrowheads="1"/>
            </p:cNvSpPr>
            <p:nvPr/>
          </p:nvSpPr>
          <p:spPr bwMode="auto">
            <a:xfrm>
              <a:off x="3936" y="1728"/>
              <a:ext cx="198" cy="24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2558" name="Line 39"/>
            <p:cNvSpPr>
              <a:spLocks noChangeShapeType="1"/>
            </p:cNvSpPr>
            <p:nvPr/>
          </p:nvSpPr>
          <p:spPr bwMode="auto">
            <a:xfrm>
              <a:off x="4134" y="1844"/>
              <a:ext cx="119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40"/>
            <p:cNvSpPr>
              <a:spLocks noChangeShapeType="1"/>
            </p:cNvSpPr>
            <p:nvPr/>
          </p:nvSpPr>
          <p:spPr bwMode="auto">
            <a:xfrm>
              <a:off x="3537" y="2077"/>
              <a:ext cx="0" cy="3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41"/>
            <p:cNvSpPr>
              <a:spLocks noChangeShapeType="1"/>
            </p:cNvSpPr>
            <p:nvPr/>
          </p:nvSpPr>
          <p:spPr bwMode="auto">
            <a:xfrm flipV="1">
              <a:off x="4080" y="2444"/>
              <a:ext cx="620" cy="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42"/>
            <p:cNvSpPr>
              <a:spLocks noChangeShapeType="1"/>
            </p:cNvSpPr>
            <p:nvPr/>
          </p:nvSpPr>
          <p:spPr bwMode="auto">
            <a:xfrm>
              <a:off x="4794" y="2444"/>
              <a:ext cx="53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43"/>
            <p:cNvSpPr>
              <a:spLocks noChangeShapeType="1"/>
            </p:cNvSpPr>
            <p:nvPr/>
          </p:nvSpPr>
          <p:spPr bwMode="auto">
            <a:xfrm>
              <a:off x="5328" y="2077"/>
              <a:ext cx="0" cy="3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Rectangle 44"/>
            <p:cNvSpPr>
              <a:spLocks noChangeArrowheads="1"/>
            </p:cNvSpPr>
            <p:nvPr/>
          </p:nvSpPr>
          <p:spPr bwMode="auto">
            <a:xfrm>
              <a:off x="4040" y="2044"/>
              <a:ext cx="848" cy="6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22564" name="Line 45"/>
            <p:cNvSpPr>
              <a:spLocks noChangeShapeType="1"/>
            </p:cNvSpPr>
            <p:nvPr/>
          </p:nvSpPr>
          <p:spPr bwMode="auto">
            <a:xfrm>
              <a:off x="4448" y="1910"/>
              <a:ext cx="8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46"/>
            <p:cNvSpPr>
              <a:spLocks noChangeShapeType="1"/>
            </p:cNvSpPr>
            <p:nvPr/>
          </p:nvSpPr>
          <p:spPr bwMode="auto">
            <a:xfrm>
              <a:off x="4032" y="2344"/>
              <a:ext cx="0" cy="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47"/>
            <p:cNvSpPr>
              <a:spLocks noChangeShapeType="1"/>
            </p:cNvSpPr>
            <p:nvPr/>
          </p:nvSpPr>
          <p:spPr bwMode="auto">
            <a:xfrm>
              <a:off x="3936" y="2344"/>
              <a:ext cx="0" cy="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48"/>
            <p:cNvSpPr>
              <a:spLocks noChangeShapeType="1"/>
            </p:cNvSpPr>
            <p:nvPr/>
          </p:nvSpPr>
          <p:spPr bwMode="auto">
            <a:xfrm>
              <a:off x="4080" y="2400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49"/>
            <p:cNvSpPr>
              <a:spLocks noChangeShapeType="1"/>
            </p:cNvSpPr>
            <p:nvPr/>
          </p:nvSpPr>
          <p:spPr bwMode="auto">
            <a:xfrm>
              <a:off x="3984" y="2411"/>
              <a:ext cx="0" cy="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50"/>
            <p:cNvSpPr>
              <a:spLocks noChangeShapeType="1"/>
            </p:cNvSpPr>
            <p:nvPr/>
          </p:nvSpPr>
          <p:spPr bwMode="auto">
            <a:xfrm>
              <a:off x="3537" y="2444"/>
              <a:ext cx="37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51"/>
            <p:cNvSpPr>
              <a:spLocks noChangeShapeType="1"/>
            </p:cNvSpPr>
            <p:nvPr/>
          </p:nvSpPr>
          <p:spPr bwMode="auto">
            <a:xfrm flipV="1">
              <a:off x="4700" y="2377"/>
              <a:ext cx="125" cy="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52"/>
            <p:cNvSpPr>
              <a:spLocks noChangeShapeType="1"/>
            </p:cNvSpPr>
            <p:nvPr/>
          </p:nvSpPr>
          <p:spPr bwMode="auto">
            <a:xfrm flipV="1">
              <a:off x="3537" y="2064"/>
              <a:ext cx="495" cy="1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53"/>
            <p:cNvSpPr>
              <a:spLocks noChangeShapeType="1"/>
            </p:cNvSpPr>
            <p:nvPr/>
          </p:nvSpPr>
          <p:spPr bwMode="auto">
            <a:xfrm>
              <a:off x="4888" y="2077"/>
              <a:ext cx="4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54"/>
            <p:cNvSpPr>
              <a:spLocks noChangeShapeType="1"/>
            </p:cNvSpPr>
            <p:nvPr/>
          </p:nvSpPr>
          <p:spPr bwMode="auto">
            <a:xfrm flipV="1">
              <a:off x="3537" y="1677"/>
              <a:ext cx="0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55"/>
            <p:cNvSpPr>
              <a:spLocks noChangeShapeType="1"/>
            </p:cNvSpPr>
            <p:nvPr/>
          </p:nvSpPr>
          <p:spPr bwMode="auto">
            <a:xfrm flipV="1">
              <a:off x="5328" y="1710"/>
              <a:ext cx="0" cy="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56"/>
            <p:cNvSpPr>
              <a:spLocks noChangeShapeType="1"/>
            </p:cNvSpPr>
            <p:nvPr/>
          </p:nvSpPr>
          <p:spPr bwMode="auto">
            <a:xfrm>
              <a:off x="3537" y="1710"/>
              <a:ext cx="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57"/>
            <p:cNvSpPr>
              <a:spLocks noChangeShapeType="1"/>
            </p:cNvSpPr>
            <p:nvPr/>
          </p:nvSpPr>
          <p:spPr bwMode="auto">
            <a:xfrm>
              <a:off x="3537" y="1677"/>
              <a:ext cx="56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Line 58"/>
            <p:cNvSpPr>
              <a:spLocks noChangeShapeType="1"/>
            </p:cNvSpPr>
            <p:nvPr/>
          </p:nvSpPr>
          <p:spPr bwMode="auto">
            <a:xfrm>
              <a:off x="4480" y="1677"/>
              <a:ext cx="8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59"/>
            <p:cNvSpPr>
              <a:spLocks noChangeShapeType="1"/>
            </p:cNvSpPr>
            <p:nvPr/>
          </p:nvSpPr>
          <p:spPr bwMode="auto">
            <a:xfrm>
              <a:off x="5328" y="1677"/>
              <a:ext cx="0" cy="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Line 60"/>
            <p:cNvSpPr>
              <a:spLocks noChangeShapeType="1"/>
            </p:cNvSpPr>
            <p:nvPr/>
          </p:nvSpPr>
          <p:spPr bwMode="auto">
            <a:xfrm>
              <a:off x="3537" y="1543"/>
              <a:ext cx="56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61"/>
            <p:cNvSpPr>
              <a:spLocks noChangeShapeType="1"/>
            </p:cNvSpPr>
            <p:nvPr/>
          </p:nvSpPr>
          <p:spPr bwMode="auto">
            <a:xfrm>
              <a:off x="4448" y="1543"/>
              <a:ext cx="8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62"/>
            <p:cNvSpPr>
              <a:spLocks noChangeShapeType="1"/>
            </p:cNvSpPr>
            <p:nvPr/>
          </p:nvSpPr>
          <p:spPr bwMode="auto">
            <a:xfrm flipV="1">
              <a:off x="4103" y="1344"/>
              <a:ext cx="313" cy="3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Freeform 63"/>
            <p:cNvSpPr>
              <a:spLocks/>
            </p:cNvSpPr>
            <p:nvPr/>
          </p:nvSpPr>
          <p:spPr bwMode="auto">
            <a:xfrm>
              <a:off x="4080" y="1344"/>
              <a:ext cx="409" cy="336"/>
            </a:xfrm>
            <a:custGeom>
              <a:avLst/>
              <a:gdLst>
                <a:gd name="T0" fmla="*/ 0 w 624"/>
                <a:gd name="T1" fmla="*/ 0 h 379"/>
                <a:gd name="T2" fmla="*/ 1 w 624"/>
                <a:gd name="T3" fmla="*/ 11 h 379"/>
                <a:gd name="T4" fmla="*/ 1 w 624"/>
                <a:gd name="T5" fmla="*/ 10 h 379"/>
                <a:gd name="T6" fmla="*/ 1 w 624"/>
                <a:gd name="T7" fmla="*/ 24 h 379"/>
                <a:gd name="T8" fmla="*/ 1 w 624"/>
                <a:gd name="T9" fmla="*/ 35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79"/>
                <a:gd name="T17" fmla="*/ 624 w 624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79">
                  <a:moveTo>
                    <a:pt x="0" y="0"/>
                  </a:moveTo>
                  <a:cubicBezTo>
                    <a:pt x="34" y="20"/>
                    <a:pt x="140" y="100"/>
                    <a:pt x="201" y="118"/>
                  </a:cubicBezTo>
                  <a:cubicBezTo>
                    <a:pt x="262" y="136"/>
                    <a:pt x="335" y="82"/>
                    <a:pt x="369" y="105"/>
                  </a:cubicBezTo>
                  <a:cubicBezTo>
                    <a:pt x="453" y="142"/>
                    <a:pt x="361" y="213"/>
                    <a:pt x="404" y="259"/>
                  </a:cubicBezTo>
                  <a:cubicBezTo>
                    <a:pt x="447" y="305"/>
                    <a:pt x="578" y="354"/>
                    <a:pt x="624" y="37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3" name="Line 64"/>
            <p:cNvSpPr>
              <a:spLocks noChangeShapeType="1"/>
            </p:cNvSpPr>
            <p:nvPr/>
          </p:nvSpPr>
          <p:spPr bwMode="auto">
            <a:xfrm flipV="1">
              <a:off x="3537" y="1410"/>
              <a:ext cx="0" cy="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4" name="Oval 65"/>
            <p:cNvSpPr>
              <a:spLocks noChangeArrowheads="1"/>
            </p:cNvSpPr>
            <p:nvPr/>
          </p:nvSpPr>
          <p:spPr bwMode="auto">
            <a:xfrm>
              <a:off x="3408" y="1243"/>
              <a:ext cx="240" cy="24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85" name="Line 66"/>
            <p:cNvSpPr>
              <a:spLocks noChangeShapeType="1"/>
            </p:cNvSpPr>
            <p:nvPr/>
          </p:nvSpPr>
          <p:spPr bwMode="auto">
            <a:xfrm flipV="1">
              <a:off x="3536" y="1110"/>
              <a:ext cx="2" cy="1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67"/>
            <p:cNvSpPr>
              <a:spLocks noChangeShapeType="1"/>
            </p:cNvSpPr>
            <p:nvPr/>
          </p:nvSpPr>
          <p:spPr bwMode="auto">
            <a:xfrm>
              <a:off x="3402" y="1110"/>
              <a:ext cx="355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Line 68"/>
            <p:cNvSpPr>
              <a:spLocks noChangeShapeType="1"/>
            </p:cNvSpPr>
            <p:nvPr/>
          </p:nvSpPr>
          <p:spPr bwMode="auto">
            <a:xfrm>
              <a:off x="3663" y="1110"/>
              <a:ext cx="25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8" name="Line 69"/>
            <p:cNvSpPr>
              <a:spLocks noChangeShapeType="1"/>
            </p:cNvSpPr>
            <p:nvPr/>
          </p:nvSpPr>
          <p:spPr bwMode="auto">
            <a:xfrm>
              <a:off x="3914" y="1043"/>
              <a:ext cx="0" cy="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9" name="Line 70"/>
            <p:cNvSpPr>
              <a:spLocks noChangeShapeType="1"/>
            </p:cNvSpPr>
            <p:nvPr/>
          </p:nvSpPr>
          <p:spPr bwMode="auto">
            <a:xfrm>
              <a:off x="4762" y="1143"/>
              <a:ext cx="53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Line 71"/>
            <p:cNvSpPr>
              <a:spLocks noChangeShapeType="1"/>
            </p:cNvSpPr>
            <p:nvPr/>
          </p:nvSpPr>
          <p:spPr bwMode="auto">
            <a:xfrm>
              <a:off x="5297" y="1143"/>
              <a:ext cx="0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Line 72"/>
            <p:cNvSpPr>
              <a:spLocks noChangeShapeType="1"/>
            </p:cNvSpPr>
            <p:nvPr/>
          </p:nvSpPr>
          <p:spPr bwMode="auto">
            <a:xfrm>
              <a:off x="4762" y="1076"/>
              <a:ext cx="0" cy="1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Line 73"/>
            <p:cNvSpPr>
              <a:spLocks noChangeShapeType="1"/>
            </p:cNvSpPr>
            <p:nvPr/>
          </p:nvSpPr>
          <p:spPr bwMode="auto">
            <a:xfrm rot="492594">
              <a:off x="3895" y="691"/>
              <a:ext cx="157" cy="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3" name="Line 74"/>
            <p:cNvSpPr>
              <a:spLocks noChangeShapeType="1"/>
            </p:cNvSpPr>
            <p:nvPr/>
          </p:nvSpPr>
          <p:spPr bwMode="auto">
            <a:xfrm>
              <a:off x="4166" y="876"/>
              <a:ext cx="377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Line 75"/>
            <p:cNvSpPr>
              <a:spLocks noChangeShapeType="1"/>
            </p:cNvSpPr>
            <p:nvPr/>
          </p:nvSpPr>
          <p:spPr bwMode="auto">
            <a:xfrm>
              <a:off x="3958" y="624"/>
              <a:ext cx="157" cy="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Line 76"/>
            <p:cNvSpPr>
              <a:spLocks noChangeShapeType="1"/>
            </p:cNvSpPr>
            <p:nvPr/>
          </p:nvSpPr>
          <p:spPr bwMode="auto">
            <a:xfrm>
              <a:off x="3851" y="976"/>
              <a:ext cx="3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6" name="Line 77"/>
            <p:cNvSpPr>
              <a:spLocks noChangeShapeType="1"/>
            </p:cNvSpPr>
            <p:nvPr/>
          </p:nvSpPr>
          <p:spPr bwMode="auto">
            <a:xfrm>
              <a:off x="4605" y="976"/>
              <a:ext cx="2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Freeform 78"/>
            <p:cNvSpPr>
              <a:spLocks/>
            </p:cNvSpPr>
            <p:nvPr/>
          </p:nvSpPr>
          <p:spPr bwMode="auto">
            <a:xfrm flipH="1">
              <a:off x="4794" y="976"/>
              <a:ext cx="112" cy="267"/>
            </a:xfrm>
            <a:custGeom>
              <a:avLst/>
              <a:gdLst>
                <a:gd name="T0" fmla="*/ 1 w 171"/>
                <a:gd name="T1" fmla="*/ 0 h 384"/>
                <a:gd name="T2" fmla="*/ 1 w 171"/>
                <a:gd name="T3" fmla="*/ 1 h 384"/>
                <a:gd name="T4" fmla="*/ 1 w 171"/>
                <a:gd name="T5" fmla="*/ 1 h 384"/>
                <a:gd name="T6" fmla="*/ 1 w 171"/>
                <a:gd name="T7" fmla="*/ 1 h 384"/>
                <a:gd name="T8" fmla="*/ 1 w 171"/>
                <a:gd name="T9" fmla="*/ 1 h 384"/>
                <a:gd name="T10" fmla="*/ 1 w 171"/>
                <a:gd name="T11" fmla="*/ 1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384"/>
                <a:gd name="T20" fmla="*/ 171 w 171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384">
                  <a:moveTo>
                    <a:pt x="123" y="0"/>
                  </a:moveTo>
                  <a:cubicBezTo>
                    <a:pt x="83" y="32"/>
                    <a:pt x="47" y="58"/>
                    <a:pt x="27" y="96"/>
                  </a:cubicBezTo>
                  <a:cubicBezTo>
                    <a:pt x="7" y="134"/>
                    <a:pt x="0" y="190"/>
                    <a:pt x="3" y="225"/>
                  </a:cubicBezTo>
                  <a:cubicBezTo>
                    <a:pt x="6" y="260"/>
                    <a:pt x="27" y="286"/>
                    <a:pt x="45" y="309"/>
                  </a:cubicBezTo>
                  <a:cubicBezTo>
                    <a:pt x="63" y="332"/>
                    <a:pt x="93" y="353"/>
                    <a:pt x="114" y="365"/>
                  </a:cubicBezTo>
                  <a:cubicBezTo>
                    <a:pt x="135" y="377"/>
                    <a:pt x="159" y="380"/>
                    <a:pt x="171" y="38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Freeform 79"/>
            <p:cNvSpPr>
              <a:spLocks/>
            </p:cNvSpPr>
            <p:nvPr/>
          </p:nvSpPr>
          <p:spPr bwMode="auto">
            <a:xfrm>
              <a:off x="3771" y="976"/>
              <a:ext cx="112" cy="267"/>
            </a:xfrm>
            <a:custGeom>
              <a:avLst/>
              <a:gdLst>
                <a:gd name="T0" fmla="*/ 1 w 171"/>
                <a:gd name="T1" fmla="*/ 0 h 384"/>
                <a:gd name="T2" fmla="*/ 1 w 171"/>
                <a:gd name="T3" fmla="*/ 1 h 384"/>
                <a:gd name="T4" fmla="*/ 1 w 171"/>
                <a:gd name="T5" fmla="*/ 1 h 384"/>
                <a:gd name="T6" fmla="*/ 1 w 171"/>
                <a:gd name="T7" fmla="*/ 1 h 384"/>
                <a:gd name="T8" fmla="*/ 1 w 171"/>
                <a:gd name="T9" fmla="*/ 1 h 384"/>
                <a:gd name="T10" fmla="*/ 1 w 171"/>
                <a:gd name="T11" fmla="*/ 1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384"/>
                <a:gd name="T20" fmla="*/ 171 w 171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384">
                  <a:moveTo>
                    <a:pt x="123" y="0"/>
                  </a:moveTo>
                  <a:cubicBezTo>
                    <a:pt x="83" y="32"/>
                    <a:pt x="47" y="58"/>
                    <a:pt x="27" y="96"/>
                  </a:cubicBezTo>
                  <a:cubicBezTo>
                    <a:pt x="7" y="134"/>
                    <a:pt x="0" y="190"/>
                    <a:pt x="3" y="225"/>
                  </a:cubicBezTo>
                  <a:cubicBezTo>
                    <a:pt x="6" y="260"/>
                    <a:pt x="27" y="286"/>
                    <a:pt x="45" y="309"/>
                  </a:cubicBezTo>
                  <a:cubicBezTo>
                    <a:pt x="63" y="332"/>
                    <a:pt x="93" y="353"/>
                    <a:pt x="114" y="365"/>
                  </a:cubicBezTo>
                  <a:cubicBezTo>
                    <a:pt x="135" y="377"/>
                    <a:pt x="159" y="380"/>
                    <a:pt x="171" y="38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Line 80"/>
            <p:cNvSpPr>
              <a:spLocks noChangeShapeType="1"/>
            </p:cNvSpPr>
            <p:nvPr/>
          </p:nvSpPr>
          <p:spPr bwMode="auto">
            <a:xfrm>
              <a:off x="3883" y="1243"/>
              <a:ext cx="91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0" name="Line 81"/>
            <p:cNvSpPr>
              <a:spLocks noChangeShapeType="1"/>
            </p:cNvSpPr>
            <p:nvPr/>
          </p:nvSpPr>
          <p:spPr bwMode="auto">
            <a:xfrm>
              <a:off x="4272" y="791"/>
              <a:ext cx="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82"/>
            <p:cNvSpPr>
              <a:spLocks noChangeShapeType="1"/>
            </p:cNvSpPr>
            <p:nvPr/>
          </p:nvSpPr>
          <p:spPr bwMode="auto">
            <a:xfrm flipH="1" flipV="1">
              <a:off x="4040" y="876"/>
              <a:ext cx="157" cy="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2" name="Line 83"/>
            <p:cNvSpPr>
              <a:spLocks noChangeShapeType="1"/>
            </p:cNvSpPr>
            <p:nvPr/>
          </p:nvSpPr>
          <p:spPr bwMode="auto">
            <a:xfrm flipH="1" flipV="1">
              <a:off x="4228" y="743"/>
              <a:ext cx="377" cy="2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Line 84"/>
            <p:cNvSpPr>
              <a:spLocks noChangeShapeType="1"/>
            </p:cNvSpPr>
            <p:nvPr/>
          </p:nvSpPr>
          <p:spPr bwMode="auto">
            <a:xfrm rot="206706" flipH="1">
              <a:off x="4008" y="709"/>
              <a:ext cx="252" cy="20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4" name="Line 85"/>
            <p:cNvSpPr>
              <a:spLocks noChangeShapeType="1"/>
            </p:cNvSpPr>
            <p:nvPr/>
          </p:nvSpPr>
          <p:spPr bwMode="auto">
            <a:xfrm>
              <a:off x="4210" y="809"/>
              <a:ext cx="377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5" name="Line 86"/>
            <p:cNvSpPr>
              <a:spLocks noChangeShapeType="1"/>
            </p:cNvSpPr>
            <p:nvPr/>
          </p:nvSpPr>
          <p:spPr bwMode="auto">
            <a:xfrm>
              <a:off x="4080" y="1440"/>
              <a:ext cx="4" cy="10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6" name="Line 87"/>
            <p:cNvSpPr>
              <a:spLocks noChangeShapeType="1"/>
            </p:cNvSpPr>
            <p:nvPr/>
          </p:nvSpPr>
          <p:spPr bwMode="auto">
            <a:xfrm flipH="1">
              <a:off x="4461" y="1440"/>
              <a:ext cx="3" cy="10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Line 88"/>
            <p:cNvSpPr>
              <a:spLocks noChangeShapeType="1"/>
            </p:cNvSpPr>
            <p:nvPr/>
          </p:nvSpPr>
          <p:spPr bwMode="auto">
            <a:xfrm>
              <a:off x="4464" y="1920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214313" y="1285875"/>
            <a:ext cx="2951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2.1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光电效应实验</a:t>
            </a:r>
            <a:endParaRPr kumimoji="1" lang="zh-CN" altLang="en-US" sz="2000" dirty="0">
              <a:solidFill>
                <a:srgbClr val="00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282" name="Rectangle 90"/>
          <p:cNvSpPr>
            <a:spLocks noChangeArrowheads="1"/>
          </p:cNvSpPr>
          <p:nvPr/>
        </p:nvSpPr>
        <p:spPr bwMode="auto">
          <a:xfrm>
            <a:off x="827088" y="1989138"/>
            <a:ext cx="367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ea typeface="楷体_GB2312"/>
                <a:cs typeface="楷体_GB2312"/>
              </a:rPr>
              <a:t>实验装置见右图</a:t>
            </a:r>
          </a:p>
        </p:txBody>
      </p:sp>
      <p:sp>
        <p:nvSpPr>
          <p:cNvPr id="8283" name="Text Box 91"/>
          <p:cNvSpPr txBox="1">
            <a:spLocks noChangeArrowheads="1"/>
          </p:cNvSpPr>
          <p:nvPr/>
        </p:nvSpPr>
        <p:spPr bwMode="auto">
          <a:xfrm>
            <a:off x="179388" y="2708275"/>
            <a:ext cx="2687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2.2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实验规律</a:t>
            </a:r>
          </a:p>
        </p:txBody>
      </p: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684213" y="4437063"/>
            <a:ext cx="453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(2)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饱和光电流强度与入射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光强度成正比。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6156325" y="388302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光电流随</a:t>
            </a:r>
            <a:r>
              <a: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U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增加</a:t>
            </a:r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5072063" y="3857625"/>
            <a:ext cx="2922587" cy="2771775"/>
            <a:chOff x="480" y="2304"/>
            <a:chExt cx="1841" cy="1843"/>
          </a:xfrm>
        </p:grpSpPr>
        <p:sp>
          <p:nvSpPr>
            <p:cNvPr id="22542" name="Line 95"/>
            <p:cNvSpPr>
              <a:spLocks noChangeShapeType="1"/>
            </p:cNvSpPr>
            <p:nvPr/>
          </p:nvSpPr>
          <p:spPr bwMode="auto">
            <a:xfrm>
              <a:off x="480" y="3840"/>
              <a:ext cx="1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96"/>
            <p:cNvSpPr>
              <a:spLocks noChangeShapeType="1"/>
            </p:cNvSpPr>
            <p:nvPr/>
          </p:nvSpPr>
          <p:spPr bwMode="auto">
            <a:xfrm flipV="1">
              <a:off x="1152" y="2352"/>
              <a:ext cx="0" cy="1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Freeform 97"/>
            <p:cNvSpPr>
              <a:spLocks/>
            </p:cNvSpPr>
            <p:nvPr/>
          </p:nvSpPr>
          <p:spPr bwMode="auto">
            <a:xfrm>
              <a:off x="720" y="2832"/>
              <a:ext cx="1423" cy="1018"/>
            </a:xfrm>
            <a:custGeom>
              <a:avLst/>
              <a:gdLst>
                <a:gd name="T0" fmla="*/ 1423 w 1423"/>
                <a:gd name="T1" fmla="*/ 0 h 1018"/>
                <a:gd name="T2" fmla="*/ 1074 w 1423"/>
                <a:gd name="T3" fmla="*/ 70 h 1018"/>
                <a:gd name="T4" fmla="*/ 853 w 1423"/>
                <a:gd name="T5" fmla="*/ 255 h 1018"/>
                <a:gd name="T6" fmla="*/ 728 w 1423"/>
                <a:gd name="T7" fmla="*/ 398 h 1018"/>
                <a:gd name="T8" fmla="*/ 625 w 1423"/>
                <a:gd name="T9" fmla="*/ 526 h 1018"/>
                <a:gd name="T10" fmla="*/ 548 w 1423"/>
                <a:gd name="T11" fmla="*/ 652 h 1018"/>
                <a:gd name="T12" fmla="*/ 404 w 1423"/>
                <a:gd name="T13" fmla="*/ 804 h 1018"/>
                <a:gd name="T14" fmla="*/ 278 w 1423"/>
                <a:gd name="T15" fmla="*/ 914 h 1018"/>
                <a:gd name="T16" fmla="*/ 188 w 1423"/>
                <a:gd name="T17" fmla="*/ 965 h 1018"/>
                <a:gd name="T18" fmla="*/ 0 w 1423"/>
                <a:gd name="T19" fmla="*/ 1018 h 10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3"/>
                <a:gd name="T31" fmla="*/ 0 h 1018"/>
                <a:gd name="T32" fmla="*/ 1423 w 1423"/>
                <a:gd name="T33" fmla="*/ 1018 h 10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3" h="1018">
                  <a:moveTo>
                    <a:pt x="1423" y="0"/>
                  </a:moveTo>
                  <a:cubicBezTo>
                    <a:pt x="1363" y="23"/>
                    <a:pt x="1155" y="25"/>
                    <a:pt x="1074" y="70"/>
                  </a:cubicBezTo>
                  <a:cubicBezTo>
                    <a:pt x="993" y="115"/>
                    <a:pt x="908" y="198"/>
                    <a:pt x="853" y="255"/>
                  </a:cubicBezTo>
                  <a:lnTo>
                    <a:pt x="728" y="398"/>
                  </a:lnTo>
                  <a:lnTo>
                    <a:pt x="625" y="526"/>
                  </a:lnTo>
                  <a:lnTo>
                    <a:pt x="548" y="652"/>
                  </a:lnTo>
                  <a:lnTo>
                    <a:pt x="404" y="804"/>
                  </a:lnTo>
                  <a:lnTo>
                    <a:pt x="278" y="914"/>
                  </a:lnTo>
                  <a:lnTo>
                    <a:pt x="188" y="965"/>
                  </a:lnTo>
                  <a:lnTo>
                    <a:pt x="0" y="1018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98"/>
            <p:cNvSpPr txBox="1">
              <a:spLocks noChangeArrowheads="1"/>
            </p:cNvSpPr>
            <p:nvPr/>
          </p:nvSpPr>
          <p:spPr bwMode="auto">
            <a:xfrm>
              <a:off x="576" y="3840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46" name="Text Box 99"/>
            <p:cNvSpPr txBox="1">
              <a:spLocks noChangeArrowheads="1"/>
            </p:cNvSpPr>
            <p:nvPr/>
          </p:nvSpPr>
          <p:spPr bwMode="auto">
            <a:xfrm>
              <a:off x="1968" y="278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22547" name="Text Box 100"/>
            <p:cNvSpPr txBox="1">
              <a:spLocks noChangeArrowheads="1"/>
            </p:cNvSpPr>
            <p:nvPr/>
          </p:nvSpPr>
          <p:spPr bwMode="auto">
            <a:xfrm>
              <a:off x="1776" y="336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2548" name="Text Box 101"/>
            <p:cNvSpPr txBox="1">
              <a:spLocks noChangeArrowheads="1"/>
            </p:cNvSpPr>
            <p:nvPr/>
          </p:nvSpPr>
          <p:spPr bwMode="auto">
            <a:xfrm>
              <a:off x="1872" y="302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2549" name="Text Box 102"/>
            <p:cNvSpPr txBox="1">
              <a:spLocks noChangeArrowheads="1"/>
            </p:cNvSpPr>
            <p:nvPr/>
          </p:nvSpPr>
          <p:spPr bwMode="auto">
            <a:xfrm>
              <a:off x="2064" y="3840"/>
              <a:ext cx="2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50" name="Text Box 103"/>
            <p:cNvSpPr txBox="1">
              <a:spLocks noChangeArrowheads="1"/>
            </p:cNvSpPr>
            <p:nvPr/>
          </p:nvSpPr>
          <p:spPr bwMode="auto">
            <a:xfrm>
              <a:off x="864" y="2304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51" name="Line 104"/>
            <p:cNvSpPr>
              <a:spLocks noChangeShapeType="1"/>
            </p:cNvSpPr>
            <p:nvPr/>
          </p:nvSpPr>
          <p:spPr bwMode="auto">
            <a:xfrm>
              <a:off x="1200" y="2799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Text Box 105"/>
            <p:cNvSpPr txBox="1">
              <a:spLocks noChangeArrowheads="1"/>
            </p:cNvSpPr>
            <p:nvPr/>
          </p:nvSpPr>
          <p:spPr bwMode="auto">
            <a:xfrm>
              <a:off x="864" y="2640"/>
              <a:ext cx="26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53" name="Text Box 106"/>
            <p:cNvSpPr txBox="1">
              <a:spLocks noChangeArrowheads="1"/>
            </p:cNvSpPr>
            <p:nvPr/>
          </p:nvSpPr>
          <p:spPr bwMode="auto">
            <a:xfrm>
              <a:off x="1056" y="384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22554" name="Freeform 107"/>
            <p:cNvSpPr>
              <a:spLocks/>
            </p:cNvSpPr>
            <p:nvPr/>
          </p:nvSpPr>
          <p:spPr bwMode="auto">
            <a:xfrm>
              <a:off x="822" y="3041"/>
              <a:ext cx="1341" cy="795"/>
            </a:xfrm>
            <a:custGeom>
              <a:avLst/>
              <a:gdLst>
                <a:gd name="T0" fmla="*/ 1341 w 1341"/>
                <a:gd name="T1" fmla="*/ 0 h 795"/>
                <a:gd name="T2" fmla="*/ 1020 w 1341"/>
                <a:gd name="T3" fmla="*/ 84 h 795"/>
                <a:gd name="T4" fmla="*/ 671 w 1341"/>
                <a:gd name="T5" fmla="*/ 349 h 795"/>
                <a:gd name="T6" fmla="*/ 278 w 1341"/>
                <a:gd name="T7" fmla="*/ 691 h 795"/>
                <a:gd name="T8" fmla="*/ 188 w 1341"/>
                <a:gd name="T9" fmla="*/ 742 h 795"/>
                <a:gd name="T10" fmla="*/ 0 w 1341"/>
                <a:gd name="T11" fmla="*/ 795 h 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1"/>
                <a:gd name="T19" fmla="*/ 0 h 795"/>
                <a:gd name="T20" fmla="*/ 1341 w 1341"/>
                <a:gd name="T21" fmla="*/ 795 h 7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1" h="795">
                  <a:moveTo>
                    <a:pt x="1341" y="0"/>
                  </a:moveTo>
                  <a:cubicBezTo>
                    <a:pt x="1229" y="14"/>
                    <a:pt x="1160" y="27"/>
                    <a:pt x="1020" y="84"/>
                  </a:cubicBezTo>
                  <a:cubicBezTo>
                    <a:pt x="905" y="123"/>
                    <a:pt x="795" y="248"/>
                    <a:pt x="671" y="349"/>
                  </a:cubicBezTo>
                  <a:cubicBezTo>
                    <a:pt x="547" y="450"/>
                    <a:pt x="358" y="626"/>
                    <a:pt x="278" y="691"/>
                  </a:cubicBezTo>
                  <a:lnTo>
                    <a:pt x="188" y="742"/>
                  </a:lnTo>
                  <a:lnTo>
                    <a:pt x="0" y="795"/>
                  </a:lnTo>
                </a:path>
              </a:pathLst>
            </a:custGeom>
            <a:noFill/>
            <a:ln w="412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08"/>
            <p:cNvSpPr>
              <a:spLocks/>
            </p:cNvSpPr>
            <p:nvPr/>
          </p:nvSpPr>
          <p:spPr bwMode="auto">
            <a:xfrm>
              <a:off x="774" y="3273"/>
              <a:ext cx="1328" cy="584"/>
            </a:xfrm>
            <a:custGeom>
              <a:avLst/>
              <a:gdLst>
                <a:gd name="T0" fmla="*/ 1328 w 1328"/>
                <a:gd name="T1" fmla="*/ 0 h 584"/>
                <a:gd name="T2" fmla="*/ 886 w 1328"/>
                <a:gd name="T3" fmla="*/ 159 h 584"/>
                <a:gd name="T4" fmla="*/ 398 w 1328"/>
                <a:gd name="T5" fmla="*/ 466 h 584"/>
                <a:gd name="T6" fmla="*/ 0 w 1328"/>
                <a:gd name="T7" fmla="*/ 584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"/>
                <a:gd name="T13" fmla="*/ 0 h 584"/>
                <a:gd name="T14" fmla="*/ 1328 w 1328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" h="584">
                  <a:moveTo>
                    <a:pt x="1328" y="0"/>
                  </a:moveTo>
                  <a:cubicBezTo>
                    <a:pt x="1123" y="19"/>
                    <a:pt x="1041" y="81"/>
                    <a:pt x="886" y="159"/>
                  </a:cubicBezTo>
                  <a:cubicBezTo>
                    <a:pt x="731" y="237"/>
                    <a:pt x="527" y="400"/>
                    <a:pt x="398" y="466"/>
                  </a:cubicBezTo>
                  <a:lnTo>
                    <a:pt x="0" y="584"/>
                  </a:lnTo>
                </a:path>
              </a:pathLst>
            </a:custGeom>
            <a:noFill/>
            <a:ln w="41275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3300"/>
                </a:solidFill>
              </a:endParaRPr>
            </a:p>
          </p:txBody>
        </p:sp>
      </p:grpSp>
      <p:sp>
        <p:nvSpPr>
          <p:cNvPr id="8301" name="Text Box 109"/>
          <p:cNvSpPr txBox="1">
            <a:spLocks noChangeArrowheads="1"/>
          </p:cNvSpPr>
          <p:nvPr/>
        </p:nvSpPr>
        <p:spPr bwMode="auto">
          <a:xfrm>
            <a:off x="684213" y="3429000"/>
            <a:ext cx="4887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(1)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对一定光强，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光电流强度</a:t>
            </a:r>
            <a:r>
              <a:rPr kumimoji="1" lang="en-US" altLang="zh-CN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随电压</a:t>
            </a:r>
            <a:r>
              <a:rPr kumimoji="1" lang="en-US" altLang="zh-CN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增加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8302" name="Text Box 110"/>
          <p:cNvSpPr txBox="1">
            <a:spLocks noChangeArrowheads="1"/>
          </p:cNvSpPr>
          <p:nvPr/>
        </p:nvSpPr>
        <p:spPr bwMode="auto">
          <a:xfrm>
            <a:off x="684213" y="5395913"/>
            <a:ext cx="33877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(3)  </a:t>
            </a:r>
            <a:r>
              <a:rPr kumimoji="1" lang="en-US" altLang="zh-CN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I=0 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U= –</a:t>
            </a:r>
            <a:r>
              <a:rPr kumimoji="1" lang="en-US" altLang="zh-CN" sz="2800" b="1" i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i="1" baseline="-250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 dirty="0" err="1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遏止电压。</a:t>
            </a:r>
          </a:p>
        </p:txBody>
      </p:sp>
      <p:sp>
        <p:nvSpPr>
          <p:cNvPr id="22541" name="Text Box 112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7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226" grpId="0"/>
      <p:bldP spid="8281" grpId="0"/>
      <p:bldP spid="8282" grpId="0"/>
      <p:bldP spid="8283" grpId="0"/>
      <p:bldP spid="8284" grpId="0" autoUpdateAnimBg="0"/>
      <p:bldP spid="8285" grpId="0" autoUpdateAnimBg="0"/>
      <p:bldP spid="8301" grpId="0" autoUpdateAnimBg="0"/>
      <p:bldP spid="83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591175" y="3198813"/>
            <a:ext cx="2868613" cy="2822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4691063" y="5910263"/>
            <a:ext cx="415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相同频率不同入射光强度</a:t>
            </a:r>
          </a:p>
        </p:txBody>
      </p: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661988" y="1989138"/>
            <a:ext cx="78390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(5)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光电子的初动能与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入射光强度无关，而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随入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射光的频率线性增加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。只有当入射光频率</a:t>
            </a:r>
            <a:r>
              <a:rPr kumimoji="1"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于一定的频率</a:t>
            </a:r>
            <a:r>
              <a:rPr kumimoji="1"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en-US" altLang="zh-CN" sz="2800" b="1" i="1" baseline="-25000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红限频率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才会产生光电效应。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684213" y="352425"/>
            <a:ext cx="76327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(4)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遏止电压的大小反映光电子初动能的大小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光电子的最大初动能为：</a:t>
            </a:r>
          </a:p>
        </p:txBody>
      </p: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682625" y="4652963"/>
            <a:ext cx="518477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(6)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光电效应具有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瞬时性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响应速度很快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延迟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时间不超过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sz="2800" b="1" baseline="30000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-9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320" name="Object 80"/>
          <p:cNvGraphicFramePr>
            <a:graphicFrameLocks/>
          </p:cNvGraphicFramePr>
          <p:nvPr/>
        </p:nvGraphicFramePr>
        <p:xfrm>
          <a:off x="3071813" y="1428750"/>
          <a:ext cx="2468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4" imgW="2870200" imgH="457200" progId="Equation.DSMT4">
                  <p:embed/>
                </p:oleObj>
              </mc:Choice>
              <mc:Fallback>
                <p:oleObj name="Equation" r:id="rId4" imgW="2870200" imgH="457200" progId="Equation.DSMT4">
                  <p:embed/>
                  <p:pic>
                    <p:nvPicPr>
                      <p:cNvPr id="0" name="Object 8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428750"/>
                        <a:ext cx="2468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9" name="Object 89"/>
          <p:cNvGraphicFramePr>
            <a:graphicFrameLocks noChangeAspect="1"/>
          </p:cNvGraphicFramePr>
          <p:nvPr/>
        </p:nvGraphicFramePr>
        <p:xfrm>
          <a:off x="3484563" y="3786188"/>
          <a:ext cx="11588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6" imgW="1218671" imgH="761669" progId="Equation.DSMT4">
                  <p:embed/>
                </p:oleObj>
              </mc:Choice>
              <mc:Fallback>
                <p:oleObj name="Equation" r:id="rId6" imgW="1218671" imgH="761669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786188"/>
                        <a:ext cx="11588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5438775" y="3198813"/>
            <a:ext cx="2922588" cy="2771775"/>
            <a:chOff x="480" y="2304"/>
            <a:chExt cx="1841" cy="1843"/>
          </a:xfrm>
        </p:grpSpPr>
        <p:sp>
          <p:nvSpPr>
            <p:cNvPr id="24587" name="Line 92"/>
            <p:cNvSpPr>
              <a:spLocks noChangeShapeType="1"/>
            </p:cNvSpPr>
            <p:nvPr/>
          </p:nvSpPr>
          <p:spPr bwMode="auto">
            <a:xfrm>
              <a:off x="480" y="3840"/>
              <a:ext cx="1650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93"/>
            <p:cNvSpPr>
              <a:spLocks noChangeShapeType="1"/>
            </p:cNvSpPr>
            <p:nvPr/>
          </p:nvSpPr>
          <p:spPr bwMode="auto">
            <a:xfrm flipV="1">
              <a:off x="1152" y="2352"/>
              <a:ext cx="0" cy="1454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Freeform 94"/>
            <p:cNvSpPr>
              <a:spLocks/>
            </p:cNvSpPr>
            <p:nvPr/>
          </p:nvSpPr>
          <p:spPr bwMode="auto">
            <a:xfrm>
              <a:off x="720" y="2832"/>
              <a:ext cx="1423" cy="1018"/>
            </a:xfrm>
            <a:custGeom>
              <a:avLst/>
              <a:gdLst>
                <a:gd name="T0" fmla="*/ 1423 w 1423"/>
                <a:gd name="T1" fmla="*/ 0 h 1018"/>
                <a:gd name="T2" fmla="*/ 1074 w 1423"/>
                <a:gd name="T3" fmla="*/ 70 h 1018"/>
                <a:gd name="T4" fmla="*/ 853 w 1423"/>
                <a:gd name="T5" fmla="*/ 255 h 1018"/>
                <a:gd name="T6" fmla="*/ 728 w 1423"/>
                <a:gd name="T7" fmla="*/ 398 h 1018"/>
                <a:gd name="T8" fmla="*/ 625 w 1423"/>
                <a:gd name="T9" fmla="*/ 526 h 1018"/>
                <a:gd name="T10" fmla="*/ 548 w 1423"/>
                <a:gd name="T11" fmla="*/ 652 h 1018"/>
                <a:gd name="T12" fmla="*/ 404 w 1423"/>
                <a:gd name="T13" fmla="*/ 804 h 1018"/>
                <a:gd name="T14" fmla="*/ 278 w 1423"/>
                <a:gd name="T15" fmla="*/ 914 h 1018"/>
                <a:gd name="T16" fmla="*/ 188 w 1423"/>
                <a:gd name="T17" fmla="*/ 965 h 1018"/>
                <a:gd name="T18" fmla="*/ 0 w 1423"/>
                <a:gd name="T19" fmla="*/ 1018 h 10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3"/>
                <a:gd name="T31" fmla="*/ 0 h 1018"/>
                <a:gd name="T32" fmla="*/ 1423 w 1423"/>
                <a:gd name="T33" fmla="*/ 1018 h 10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3" h="1018">
                  <a:moveTo>
                    <a:pt x="1423" y="0"/>
                  </a:moveTo>
                  <a:cubicBezTo>
                    <a:pt x="1363" y="23"/>
                    <a:pt x="1155" y="25"/>
                    <a:pt x="1074" y="70"/>
                  </a:cubicBezTo>
                  <a:cubicBezTo>
                    <a:pt x="993" y="115"/>
                    <a:pt x="908" y="198"/>
                    <a:pt x="853" y="255"/>
                  </a:cubicBezTo>
                  <a:lnTo>
                    <a:pt x="728" y="398"/>
                  </a:lnTo>
                  <a:lnTo>
                    <a:pt x="625" y="526"/>
                  </a:lnTo>
                  <a:lnTo>
                    <a:pt x="548" y="652"/>
                  </a:lnTo>
                  <a:lnTo>
                    <a:pt x="404" y="804"/>
                  </a:lnTo>
                  <a:lnTo>
                    <a:pt x="278" y="914"/>
                  </a:lnTo>
                  <a:lnTo>
                    <a:pt x="188" y="965"/>
                  </a:lnTo>
                  <a:lnTo>
                    <a:pt x="0" y="1018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95"/>
            <p:cNvSpPr txBox="1">
              <a:spLocks noChangeArrowheads="1"/>
            </p:cNvSpPr>
            <p:nvPr/>
          </p:nvSpPr>
          <p:spPr bwMode="auto">
            <a:xfrm>
              <a:off x="576" y="3840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1" name="Text Box 96"/>
            <p:cNvSpPr txBox="1">
              <a:spLocks noChangeArrowheads="1"/>
            </p:cNvSpPr>
            <p:nvPr/>
          </p:nvSpPr>
          <p:spPr bwMode="auto">
            <a:xfrm>
              <a:off x="1968" y="278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24592" name="Text Box 97"/>
            <p:cNvSpPr txBox="1">
              <a:spLocks noChangeArrowheads="1"/>
            </p:cNvSpPr>
            <p:nvPr/>
          </p:nvSpPr>
          <p:spPr bwMode="auto">
            <a:xfrm>
              <a:off x="1776" y="336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4593" name="Text Box 98"/>
            <p:cNvSpPr txBox="1">
              <a:spLocks noChangeArrowheads="1"/>
            </p:cNvSpPr>
            <p:nvPr/>
          </p:nvSpPr>
          <p:spPr bwMode="auto">
            <a:xfrm>
              <a:off x="1872" y="302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4594" name="Text Box 99"/>
            <p:cNvSpPr txBox="1">
              <a:spLocks noChangeArrowheads="1"/>
            </p:cNvSpPr>
            <p:nvPr/>
          </p:nvSpPr>
          <p:spPr bwMode="auto">
            <a:xfrm>
              <a:off x="2064" y="3840"/>
              <a:ext cx="2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5" name="Text Box 100"/>
            <p:cNvSpPr txBox="1">
              <a:spLocks noChangeArrowheads="1"/>
            </p:cNvSpPr>
            <p:nvPr/>
          </p:nvSpPr>
          <p:spPr bwMode="auto">
            <a:xfrm>
              <a:off x="864" y="2304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6" name="Line 101"/>
            <p:cNvSpPr>
              <a:spLocks noChangeShapeType="1"/>
            </p:cNvSpPr>
            <p:nvPr/>
          </p:nvSpPr>
          <p:spPr bwMode="auto">
            <a:xfrm>
              <a:off x="1200" y="2799"/>
              <a:ext cx="880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102"/>
            <p:cNvSpPr txBox="1">
              <a:spLocks noChangeArrowheads="1"/>
            </p:cNvSpPr>
            <p:nvPr/>
          </p:nvSpPr>
          <p:spPr bwMode="auto">
            <a:xfrm>
              <a:off x="864" y="2640"/>
              <a:ext cx="26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8" name="Text Box 103"/>
            <p:cNvSpPr txBox="1">
              <a:spLocks noChangeArrowheads="1"/>
            </p:cNvSpPr>
            <p:nvPr/>
          </p:nvSpPr>
          <p:spPr bwMode="auto">
            <a:xfrm>
              <a:off x="1056" y="384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24599" name="Freeform 104"/>
            <p:cNvSpPr>
              <a:spLocks/>
            </p:cNvSpPr>
            <p:nvPr/>
          </p:nvSpPr>
          <p:spPr bwMode="auto">
            <a:xfrm>
              <a:off x="822" y="3041"/>
              <a:ext cx="1341" cy="795"/>
            </a:xfrm>
            <a:custGeom>
              <a:avLst/>
              <a:gdLst>
                <a:gd name="T0" fmla="*/ 1341 w 1341"/>
                <a:gd name="T1" fmla="*/ 0 h 795"/>
                <a:gd name="T2" fmla="*/ 1020 w 1341"/>
                <a:gd name="T3" fmla="*/ 84 h 795"/>
                <a:gd name="T4" fmla="*/ 671 w 1341"/>
                <a:gd name="T5" fmla="*/ 349 h 795"/>
                <a:gd name="T6" fmla="*/ 278 w 1341"/>
                <a:gd name="T7" fmla="*/ 691 h 795"/>
                <a:gd name="T8" fmla="*/ 188 w 1341"/>
                <a:gd name="T9" fmla="*/ 742 h 795"/>
                <a:gd name="T10" fmla="*/ 0 w 1341"/>
                <a:gd name="T11" fmla="*/ 795 h 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1"/>
                <a:gd name="T19" fmla="*/ 0 h 795"/>
                <a:gd name="T20" fmla="*/ 1341 w 1341"/>
                <a:gd name="T21" fmla="*/ 795 h 7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1" h="795">
                  <a:moveTo>
                    <a:pt x="1341" y="0"/>
                  </a:moveTo>
                  <a:cubicBezTo>
                    <a:pt x="1229" y="14"/>
                    <a:pt x="1160" y="27"/>
                    <a:pt x="1020" y="84"/>
                  </a:cubicBezTo>
                  <a:cubicBezTo>
                    <a:pt x="905" y="123"/>
                    <a:pt x="795" y="248"/>
                    <a:pt x="671" y="349"/>
                  </a:cubicBezTo>
                  <a:cubicBezTo>
                    <a:pt x="547" y="450"/>
                    <a:pt x="358" y="626"/>
                    <a:pt x="278" y="691"/>
                  </a:cubicBezTo>
                  <a:lnTo>
                    <a:pt x="188" y="742"/>
                  </a:lnTo>
                  <a:lnTo>
                    <a:pt x="0" y="795"/>
                  </a:lnTo>
                </a:path>
              </a:pathLst>
            </a:custGeom>
            <a:noFill/>
            <a:ln w="412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774" y="3273"/>
              <a:ext cx="1328" cy="584"/>
            </a:xfrm>
            <a:custGeom>
              <a:avLst/>
              <a:gdLst>
                <a:gd name="T0" fmla="*/ 1328 w 1328"/>
                <a:gd name="T1" fmla="*/ 0 h 584"/>
                <a:gd name="T2" fmla="*/ 886 w 1328"/>
                <a:gd name="T3" fmla="*/ 159 h 584"/>
                <a:gd name="T4" fmla="*/ 398 w 1328"/>
                <a:gd name="T5" fmla="*/ 466 h 584"/>
                <a:gd name="T6" fmla="*/ 0 w 1328"/>
                <a:gd name="T7" fmla="*/ 584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"/>
                <a:gd name="T13" fmla="*/ 0 h 584"/>
                <a:gd name="T14" fmla="*/ 1328 w 1328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" h="584">
                  <a:moveTo>
                    <a:pt x="1328" y="0"/>
                  </a:moveTo>
                  <a:cubicBezTo>
                    <a:pt x="1123" y="19"/>
                    <a:pt x="1041" y="81"/>
                    <a:pt x="886" y="159"/>
                  </a:cubicBezTo>
                  <a:cubicBezTo>
                    <a:pt x="731" y="237"/>
                    <a:pt x="527" y="400"/>
                    <a:pt x="398" y="466"/>
                  </a:cubicBezTo>
                  <a:lnTo>
                    <a:pt x="0" y="584"/>
                  </a:lnTo>
                </a:path>
              </a:pathLst>
            </a:custGeom>
            <a:noFill/>
            <a:ln w="41275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3300"/>
                </a:solidFill>
              </a:endParaRPr>
            </a:p>
          </p:txBody>
        </p:sp>
      </p:grpSp>
      <p:sp>
        <p:nvSpPr>
          <p:cNvPr id="24586" name="Text Box 106"/>
          <p:cNvSpPr txBox="1">
            <a:spLocks noChangeArrowheads="1"/>
          </p:cNvSpPr>
          <p:nvPr/>
        </p:nvSpPr>
        <p:spPr bwMode="auto">
          <a:xfrm>
            <a:off x="8786813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8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3" grpId="0" autoUpdateAnimBg="0"/>
      <p:bldP spid="10314" grpId="0" autoUpdateAnimBg="0"/>
      <p:bldP spid="10315" grpId="0" autoUpdateAnimBg="0"/>
      <p:bldP spid="103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500063" y="2928938"/>
            <a:ext cx="784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光波是连续传播的，只要入射光有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足够的强度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，任何频率的入射光都应产生光电效应。</a:t>
            </a: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85750" y="285750"/>
            <a:ext cx="3643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2.3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经典理论的解释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85813" y="928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按照光的经典电磁理论：</a:t>
            </a: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571500" y="1643063"/>
            <a:ext cx="784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光电子的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最大初动能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应决定于入射光的强度而不是频率。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500063" y="4143375"/>
            <a:ext cx="81438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光电子需吸收一定的能量才能逸出金属表面， 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阴极电子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积累能量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克服逸出功需要一段时间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光电效应不可能瞬时发生！</a:t>
            </a:r>
          </a:p>
        </p:txBody>
      </p:sp>
      <p:sp>
        <p:nvSpPr>
          <p:cNvPr id="26631" name="Text Box 1033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9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927475" y="5827713"/>
            <a:ext cx="3835400" cy="461962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经典理论的解释极其困难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 autoUpdateAnimBg="0"/>
      <p:bldP spid="5" grpId="0" autoUpdateAnimBg="0"/>
      <p:bldP spid="6" grpId="0" autoUpdateAnimBg="0"/>
      <p:bldP spid="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00125" y="214313"/>
            <a:ext cx="72723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节  光子  爱因斯坦光电方程</a:t>
            </a:r>
            <a:r>
              <a:rPr kumimoji="1" lang="zh-CN" altLang="en-US" sz="32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en-US" altLang="zh-CN" sz="2800" b="1" dirty="0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Photon Photoelectric  Equation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6263" y="1906588"/>
            <a:ext cx="5495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爱因斯坦在能量子假说的基础上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提出光子理论：</a:t>
            </a:r>
            <a:endParaRPr kumimoji="1" lang="zh-CN" altLang="en-US" sz="2800">
              <a:solidFill>
                <a:srgbClr val="003300"/>
              </a:solidFill>
              <a:latin typeface="宋体" panose="02010600030101010101" pitchFamily="2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57188" y="2786063"/>
            <a:ext cx="8001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一束光，是一束以光速 运动的粒子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流，这些粒子称为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光量子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光子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。光的能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量不是均匀地分布在波阵面上，而是集中在微粒上。每个频率为</a:t>
            </a:r>
            <a:r>
              <a:rPr kumimoji="1"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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的单个光子的能量为：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05600" y="4119563"/>
            <a:ext cx="1214438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 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=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h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000875" y="1143000"/>
            <a:ext cx="1720850" cy="2435225"/>
            <a:chOff x="4694" y="119"/>
            <a:chExt cx="902" cy="1278"/>
          </a:xfrm>
        </p:grpSpPr>
        <p:pic>
          <p:nvPicPr>
            <p:cNvPr id="27659" name="Picture 21" descr="einstein19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119"/>
              <a:ext cx="902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0" name="Text Box 22"/>
            <p:cNvSpPr txBox="1">
              <a:spLocks noChangeArrowheads="1"/>
            </p:cNvSpPr>
            <p:nvPr/>
          </p:nvSpPr>
          <p:spPr bwMode="auto">
            <a:xfrm>
              <a:off x="4830" y="1155"/>
              <a:ext cx="72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1921</a:t>
              </a:r>
            </a:p>
          </p:txBody>
        </p:sp>
      </p:grp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42875" y="1357313"/>
            <a:ext cx="306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3.1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光子</a:t>
            </a:r>
            <a:endParaRPr kumimoji="1"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42875" y="471487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3.2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光子假说对光电效应的解释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71500" y="5286375"/>
            <a:ext cx="8458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Both"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入射光强度越大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光子数越多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光子与电子相互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作用的数目越多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逸出的光电子数目多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饱和光电流与入射光强度成正比</a:t>
            </a:r>
          </a:p>
        </p:txBody>
      </p:sp>
      <p:sp>
        <p:nvSpPr>
          <p:cNvPr id="27658" name="Text Box 29"/>
          <p:cNvSpPr txBox="1">
            <a:spLocks noChangeArrowheads="1"/>
          </p:cNvSpPr>
          <p:nvPr/>
        </p:nvSpPr>
        <p:spPr bwMode="auto">
          <a:xfrm>
            <a:off x="8675688" y="64008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10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 autoUpdateAnimBg="0"/>
      <p:bldP spid="11272" grpId="0"/>
      <p:bldP spid="11273" grpId="0" animBg="1"/>
      <p:bldP spid="11288" grpId="0" autoUpdateAnimBg="0"/>
      <p:bldP spid="11289" grpId="0"/>
      <p:bldP spid="112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61988" y="5210175"/>
            <a:ext cx="7981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光电效应具有瞬时性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：当光照射金属时，电子吸收能量是一次性的，不需要能量积累，电子逸出是瞬间，无明显时间延迟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114425" y="350043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所以当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A/h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时，不发生光电效应。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550" y="4005263"/>
            <a:ext cx="7100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产生光电效应的最小频率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红限频率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000" b="1" dirty="0" smtClean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987675" y="4446588"/>
          <a:ext cx="1046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Equation" r:id="rId4" imgW="1066800" imgH="711200" progId="Equation.DSMT4">
                  <p:embed/>
                </p:oleObj>
              </mc:Choice>
              <mc:Fallback>
                <p:oleObj name="Equation" r:id="rId4" imgW="10668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46588"/>
                        <a:ext cx="10461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8064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最大初动能与频率成线性关系</a:t>
            </a:r>
            <a:endParaRPr kumimoji="1"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一个光子被一个电子所吸收，使电子获得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400" b="1" i="1" dirty="0" smtClean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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能量，一部分用于脱离金属表面，由能量守恒</a:t>
            </a:r>
            <a:endParaRPr kumimoji="1" lang="en-US" altLang="zh-CN" sz="2800" b="1" dirty="0" smtClean="0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可得</a:t>
            </a:r>
            <a:r>
              <a:rPr kumimoji="1" lang="zh-CN" altLang="en-US" sz="2800" b="1" dirty="0" smtClean="0">
                <a:solidFill>
                  <a:srgbClr val="003300"/>
                </a:solidFill>
                <a:ea typeface="楷体_GB2312"/>
                <a:cs typeface="楷体_GB2312"/>
              </a:rPr>
              <a:t>最大初动能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 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4475163" y="2198688"/>
            <a:ext cx="673100" cy="762000"/>
          </a:xfrm>
          <a:prstGeom prst="cloudCallout">
            <a:avLst>
              <a:gd name="adj1" fmla="val 125000"/>
              <a:gd name="adj2" fmla="val -39583"/>
            </a:avLst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580063" y="20240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逸出功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284663" y="45085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红限波长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961063" y="4437063"/>
          <a:ext cx="12112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Equation" r:id="rId6" imgW="1168400" imgH="711200" progId="Equation.DSMT4">
                  <p:embed/>
                </p:oleObj>
              </mc:Choice>
              <mc:Fallback>
                <p:oleObj name="Equation" r:id="rId6" imgW="1168400" imgH="71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4437063"/>
                        <a:ext cx="12112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419475" y="298132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————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爱因斯坦的光电方程</a:t>
            </a: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555875" y="2205038"/>
          <a:ext cx="227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Equation" r:id="rId8" imgW="2273300" imgH="698500" progId="Equation.DSMT4">
                  <p:embed/>
                </p:oleObj>
              </mc:Choice>
              <mc:Fallback>
                <p:oleObj name="Equation" r:id="rId8" imgW="2273300" imgH="698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2273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29"/>
          <p:cNvSpPr txBox="1">
            <a:spLocks noChangeArrowheads="1"/>
          </p:cNvSpPr>
          <p:nvPr/>
        </p:nvSpPr>
        <p:spPr bwMode="auto">
          <a:xfrm>
            <a:off x="8658225" y="64008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utoUpdateAnimBg="0"/>
      <p:bldP spid="12294" grpId="0" autoUpdateAnimBg="0"/>
      <p:bldP spid="12295" grpId="0" autoUpdateAnimBg="0"/>
      <p:bldP spid="12297" grpId="0" autoUpdateAnimBg="0"/>
      <p:bldP spid="12298" grpId="0" animBg="1" autoUpdateAnimBg="0"/>
      <p:bldP spid="12299" grpId="0" autoUpdateAnimBg="0"/>
      <p:bldP spid="12302" grpId="0" autoUpdateAnimBg="0"/>
      <p:bldP spid="123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136775" y="2349500"/>
            <a:ext cx="4379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早期量子论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143125" y="2995613"/>
            <a:ext cx="4737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量子力学基础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143125" y="3643313"/>
            <a:ext cx="5348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激光与半导体简介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1857375" y="1000125"/>
            <a:ext cx="5143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/>
              <a:t>第六篇    量子物理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173288" y="4294188"/>
            <a:ext cx="534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原子核物理简介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547813" y="285750"/>
            <a:ext cx="655320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    </a:t>
            </a:r>
            <a:r>
              <a:rPr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第</a:t>
            </a:r>
            <a:r>
              <a:rPr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节 光子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的波粒二象性</a:t>
            </a:r>
            <a:r>
              <a:rPr kumimoji="1" lang="zh-CN" altLang="en-US" sz="3200" b="1" dirty="0">
                <a:solidFill>
                  <a:srgbClr val="00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sz="2400" b="1" i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 b="1" dirty="0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Wave-Particle Duality of Photons</a:t>
            </a:r>
          </a:p>
        </p:txBody>
      </p:sp>
      <p:sp>
        <p:nvSpPr>
          <p:cNvPr id="31747" name="Text Box 24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12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0038" y="1285875"/>
            <a:ext cx="38846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4.1.  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光子的质量 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01675" y="1963738"/>
            <a:ext cx="3602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由相对论质能关系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19088" y="4724400"/>
            <a:ext cx="44037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4.2. </a:t>
            </a:r>
            <a:r>
              <a:rPr lang="zh-CN" altLang="en-US" sz="28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光子的动量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3419475" y="1844675"/>
          <a:ext cx="23764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3" imgW="752590" imgH="123930" progId="Equation.DSMT4">
                  <p:embed/>
                </p:oleObj>
              </mc:Choice>
              <mc:Fallback>
                <p:oleObj name="Equation" r:id="rId3" imgW="752590" imgH="12393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4675"/>
                        <a:ext cx="23764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2720975" y="2538413"/>
          <a:ext cx="216058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5" imgW="752590" imgH="314280" progId="Equation.DSMT4">
                  <p:embed/>
                </p:oleObj>
              </mc:Choice>
              <mc:Fallback>
                <p:oleObj name="Equation" r:id="rId5" imgW="752590" imgH="314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538413"/>
                        <a:ext cx="216058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5254625" y="2566988"/>
          <a:ext cx="21685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7" imgW="961943" imgH="352350" progId="Equation.DSMT4">
                  <p:embed/>
                </p:oleObj>
              </mc:Choice>
              <mc:Fallback>
                <p:oleObj name="Equation" r:id="rId7" imgW="961943" imgH="3523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566988"/>
                        <a:ext cx="21685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822325" y="5253038"/>
          <a:ext cx="28416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9" imgW="1000032" imgH="314280" progId="Equation.DSMT4">
                  <p:embed/>
                </p:oleObj>
              </mc:Choice>
              <mc:Fallback>
                <p:oleObj name="Equation" r:id="rId9" imgW="1000032" imgH="314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253038"/>
                        <a:ext cx="28416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01675" y="2841625"/>
            <a:ext cx="2417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光子的质量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592388" y="3919538"/>
            <a:ext cx="2527300" cy="476250"/>
          </a:xfrm>
          <a:prstGeom prst="rect">
            <a:avLst/>
          </a:prstGeom>
          <a:solidFill>
            <a:srgbClr val="FFFF66"/>
          </a:solidFill>
          <a:ln w="1905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光子的运动质量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297488" y="3919538"/>
            <a:ext cx="3086100" cy="476250"/>
          </a:xfrm>
          <a:prstGeom prst="rect">
            <a:avLst/>
          </a:prstGeom>
          <a:solidFill>
            <a:srgbClr val="FFFF66"/>
          </a:solidFill>
          <a:ln w="1905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光子的静止质量为零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22" grpId="0"/>
      <p:bldP spid="23" grpId="0" autoUpdateAnimBg="0"/>
      <p:bldP spid="24" grpId="0"/>
      <p:bldP spid="30" grpId="0" autoUpdateAnimBg="0"/>
      <p:bldP spid="31" grpId="0" animBg="1" autoUpdateAnimBg="0"/>
      <p:bldP spid="3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41388" y="4268788"/>
            <a:ext cx="1808162" cy="1320800"/>
            <a:chOff x="288" y="1539"/>
            <a:chExt cx="1139" cy="832"/>
          </a:xfrm>
        </p:grpSpPr>
        <p:sp>
          <p:nvSpPr>
            <p:cNvPr id="32783" name="Text Box 3"/>
            <p:cNvSpPr txBox="1">
              <a:spLocks noChangeArrowheads="1"/>
            </p:cNvSpPr>
            <p:nvPr/>
          </p:nvSpPr>
          <p:spPr bwMode="auto">
            <a:xfrm>
              <a:off x="288" y="1539"/>
              <a:ext cx="1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黑体辐射 </a:t>
              </a:r>
            </a:p>
          </p:txBody>
        </p:sp>
        <p:sp>
          <p:nvSpPr>
            <p:cNvPr id="32784" name="Text Box 4"/>
            <p:cNvSpPr txBox="1">
              <a:spLocks noChangeArrowheads="1"/>
            </p:cNvSpPr>
            <p:nvPr/>
          </p:nvSpPr>
          <p:spPr bwMode="auto">
            <a:xfrm>
              <a:off x="288" y="1791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光电效应</a:t>
              </a:r>
            </a:p>
          </p:txBody>
        </p:sp>
        <p:sp>
          <p:nvSpPr>
            <p:cNvPr id="32785" name="Text Box 5"/>
            <p:cNvSpPr txBox="1">
              <a:spLocks noChangeArrowheads="1"/>
            </p:cNvSpPr>
            <p:nvPr/>
          </p:nvSpPr>
          <p:spPr bwMode="auto">
            <a:xfrm>
              <a:off x="288" y="2080"/>
              <a:ext cx="11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康普顿效应 </a:t>
              </a: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50913" y="5746750"/>
            <a:ext cx="6978650" cy="830263"/>
          </a:xfrm>
          <a:prstGeom prst="rect">
            <a:avLst/>
          </a:prstGeom>
          <a:solidFill>
            <a:srgbClr val="FFCCFF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 光的波粒二象性：光具有波动和微粒的双重性质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                    但粒子不是经典粒子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波也不是经典波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1225" y="2957513"/>
            <a:ext cx="2032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光的干涉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光的衍射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光的电磁理论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43425" y="3360738"/>
            <a:ext cx="3581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 肯定了光的</a:t>
            </a:r>
            <a:r>
              <a:rPr lang="zh-CN" altLang="en-US" sz="2400" b="1">
                <a:solidFill>
                  <a:srgbClr val="FF0000"/>
                </a:solidFill>
              </a:rPr>
              <a:t>波动性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19625" y="4629150"/>
            <a:ext cx="3913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证实了光具有</a:t>
            </a:r>
            <a:r>
              <a:rPr lang="zh-CN" altLang="en-US" sz="2400" b="1">
                <a:solidFill>
                  <a:srgbClr val="FF0000"/>
                </a:solidFill>
              </a:rPr>
              <a:t>粒子性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3850" y="169863"/>
            <a:ext cx="6586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4.3.  </a:t>
            </a:r>
            <a:r>
              <a:rPr lang="zh-CN" altLang="en-US" sz="28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光的波粒二象性  光子方程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100" y="1196975"/>
            <a:ext cx="3248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爱因斯坦光子方程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08625" y="985838"/>
            <a:ext cx="3433763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定量地表现了光的波动性和粒子性。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84213" y="2468563"/>
            <a:ext cx="8001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光的粒子性(</a:t>
            </a:r>
            <a:r>
              <a:rPr lang="en-US" altLang="zh-CN" sz="2400" b="1" i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</a:t>
            </a:r>
            <a:r>
              <a:rPr lang="zh-CN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b="1" i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和波动性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 </a:t>
            </a:r>
            <a:r>
              <a:rPr lang="en-US" altLang="zh-CN" sz="2400" b="1" i="1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</a:t>
            </a:r>
            <a:r>
              <a:rPr lang="zh-CN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  <a:sym typeface="SymbolPS" pitchFamily="18" charset="2"/>
              </a:rPr>
              <a:t>，</a:t>
            </a:r>
            <a:r>
              <a:rPr lang="zh-CN" altLang="en-US" sz="2400" b="1" i="1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zh-CN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b="1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联系在一起。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635375" y="842963"/>
          <a:ext cx="1609725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3" imgW="390612" imgH="476280" progId="Equation.3">
                  <p:embed/>
                </p:oleObj>
              </mc:Choice>
              <mc:Fallback>
                <p:oleObj name="公式" r:id="rId3" imgW="390612" imgH="476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842963"/>
                        <a:ext cx="1609725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3059113" y="3332163"/>
            <a:ext cx="1304925" cy="485775"/>
          </a:xfrm>
          <a:prstGeom prst="notchedRightArrow">
            <a:avLst>
              <a:gd name="adj1" fmla="val 50000"/>
              <a:gd name="adj2" fmla="val 67157"/>
            </a:avLst>
          </a:prstGeom>
          <a:solidFill>
            <a:srgbClr val="FF00FF"/>
          </a:solidFill>
          <a:ln w="9525" algn="ctr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3300"/>
              </a:solidFill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3122613" y="4629150"/>
            <a:ext cx="1304925" cy="485775"/>
          </a:xfrm>
          <a:prstGeom prst="notchedRightArrow">
            <a:avLst>
              <a:gd name="adj1" fmla="val 50000"/>
              <a:gd name="adj2" fmla="val 67157"/>
            </a:avLst>
          </a:prstGeom>
          <a:solidFill>
            <a:srgbClr val="FF00FF"/>
          </a:solidFill>
          <a:ln w="9525" algn="ctr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3300"/>
              </a:solidFill>
            </a:endParaRPr>
          </a:p>
        </p:txBody>
      </p:sp>
      <p:sp>
        <p:nvSpPr>
          <p:cNvPr id="32782" name="Text Box 41"/>
          <p:cNvSpPr txBox="1">
            <a:spLocks noChangeArrowheads="1"/>
          </p:cNvSpPr>
          <p:nvPr/>
        </p:nvSpPr>
        <p:spPr bwMode="auto">
          <a:xfrm>
            <a:off x="8675688" y="64008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13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 autoUpdateAnimBg="0"/>
      <p:bldP spid="13" grpId="0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317500" y="4832350"/>
            <a:ext cx="174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实验规律：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1714500" y="357188"/>
            <a:ext cx="542607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节   康普顿效应</a:t>
            </a:r>
            <a:r>
              <a:rPr kumimoji="1" lang="zh-CN" altLang="en-US" sz="32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Compton Effect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827088" y="2133600"/>
            <a:ext cx="5622925" cy="2667000"/>
            <a:chOff x="521" y="1434"/>
            <a:chExt cx="3542" cy="1680"/>
          </a:xfrm>
        </p:grpSpPr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 flipV="1">
              <a:off x="1559" y="2622"/>
              <a:ext cx="0" cy="43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>
              <a:off x="1559" y="14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08" name="Line 5"/>
            <p:cNvSpPr>
              <a:spLocks noChangeShapeType="1"/>
            </p:cNvSpPr>
            <p:nvPr/>
          </p:nvSpPr>
          <p:spPr bwMode="auto">
            <a:xfrm>
              <a:off x="1415" y="2622"/>
              <a:ext cx="0" cy="43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 flipV="1">
              <a:off x="1415" y="14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0" name="AutoShape 11"/>
            <p:cNvSpPr>
              <a:spLocks noChangeArrowheads="1"/>
            </p:cNvSpPr>
            <p:nvPr/>
          </p:nvSpPr>
          <p:spPr bwMode="auto">
            <a:xfrm>
              <a:off x="1439" y="2124"/>
              <a:ext cx="228" cy="696"/>
            </a:xfrm>
            <a:prstGeom prst="rtTriangl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1" name="AutoShape 13"/>
            <p:cNvSpPr>
              <a:spLocks noChangeArrowheads="1"/>
            </p:cNvSpPr>
            <p:nvPr/>
          </p:nvSpPr>
          <p:spPr bwMode="auto">
            <a:xfrm flipV="1">
              <a:off x="1445" y="1680"/>
              <a:ext cx="228" cy="696"/>
            </a:xfrm>
            <a:prstGeom prst="rtTriangl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423" y="2490"/>
              <a:ext cx="0" cy="624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3" name="Oval 23"/>
            <p:cNvSpPr>
              <a:spLocks noChangeArrowheads="1"/>
            </p:cNvSpPr>
            <p:nvPr/>
          </p:nvSpPr>
          <p:spPr bwMode="auto">
            <a:xfrm rot="-3807263">
              <a:off x="3643" y="1761"/>
              <a:ext cx="161" cy="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4" name="Oval 4"/>
            <p:cNvSpPr>
              <a:spLocks noChangeArrowheads="1"/>
            </p:cNvSpPr>
            <p:nvPr/>
          </p:nvSpPr>
          <p:spPr bwMode="auto">
            <a:xfrm>
              <a:off x="1079" y="2241"/>
              <a:ext cx="161" cy="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5" name="Line 6"/>
            <p:cNvSpPr>
              <a:spLocks noChangeShapeType="1"/>
            </p:cNvSpPr>
            <p:nvPr/>
          </p:nvSpPr>
          <p:spPr bwMode="auto">
            <a:xfrm>
              <a:off x="1415" y="3054"/>
              <a:ext cx="14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6" name="Line 9"/>
            <p:cNvSpPr>
              <a:spLocks noChangeShapeType="1"/>
            </p:cNvSpPr>
            <p:nvPr/>
          </p:nvSpPr>
          <p:spPr bwMode="auto">
            <a:xfrm flipV="1">
              <a:off x="1415" y="143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7" name="Rectangle 12"/>
            <p:cNvSpPr>
              <a:spLocks noChangeArrowheads="1"/>
            </p:cNvSpPr>
            <p:nvPr/>
          </p:nvSpPr>
          <p:spPr bwMode="auto">
            <a:xfrm>
              <a:off x="1445" y="2631"/>
              <a:ext cx="90" cy="23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8" name="Rectangle 14"/>
            <p:cNvSpPr>
              <a:spLocks noChangeArrowheads="1"/>
            </p:cNvSpPr>
            <p:nvPr/>
          </p:nvSpPr>
          <p:spPr bwMode="auto">
            <a:xfrm flipV="1">
              <a:off x="1439" y="1908"/>
              <a:ext cx="96" cy="23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9" name="Line 15"/>
            <p:cNvSpPr>
              <a:spLocks noChangeShapeType="1"/>
            </p:cNvSpPr>
            <p:nvPr/>
          </p:nvSpPr>
          <p:spPr bwMode="auto">
            <a:xfrm>
              <a:off x="2423" y="1818"/>
              <a:ext cx="0" cy="576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0" name="Line 17"/>
            <p:cNvSpPr>
              <a:spLocks noChangeShapeType="1"/>
            </p:cNvSpPr>
            <p:nvPr/>
          </p:nvSpPr>
          <p:spPr bwMode="auto">
            <a:xfrm>
              <a:off x="1463" y="2442"/>
              <a:ext cx="912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1" name="Line 18"/>
            <p:cNvSpPr>
              <a:spLocks noChangeShapeType="1"/>
            </p:cNvSpPr>
            <p:nvPr/>
          </p:nvSpPr>
          <p:spPr bwMode="auto">
            <a:xfrm flipV="1">
              <a:off x="1463" y="2202"/>
              <a:ext cx="912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2" name="Line 19"/>
            <p:cNvSpPr>
              <a:spLocks noChangeShapeType="1"/>
            </p:cNvSpPr>
            <p:nvPr/>
          </p:nvSpPr>
          <p:spPr bwMode="auto">
            <a:xfrm>
              <a:off x="1463" y="2442"/>
              <a:ext cx="91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3" name="Rectangle 20" descr="花岗岩"/>
            <p:cNvSpPr>
              <a:spLocks noChangeArrowheads="1"/>
            </p:cNvSpPr>
            <p:nvPr/>
          </p:nvSpPr>
          <p:spPr bwMode="auto">
            <a:xfrm>
              <a:off x="3016" y="2325"/>
              <a:ext cx="91" cy="23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24" name="Line 21"/>
            <p:cNvSpPr>
              <a:spLocks noChangeShapeType="1"/>
            </p:cNvSpPr>
            <p:nvPr/>
          </p:nvSpPr>
          <p:spPr bwMode="auto">
            <a:xfrm>
              <a:off x="2375" y="2442"/>
              <a:ext cx="62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5" name="Rectangle 22"/>
            <p:cNvSpPr>
              <a:spLocks noChangeArrowheads="1"/>
            </p:cNvSpPr>
            <p:nvPr/>
          </p:nvSpPr>
          <p:spPr bwMode="auto">
            <a:xfrm rot="2373580">
              <a:off x="3718" y="1749"/>
              <a:ext cx="115" cy="23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26" name="Line 24"/>
            <p:cNvSpPr>
              <a:spLocks noChangeShapeType="1"/>
            </p:cNvSpPr>
            <p:nvPr/>
          </p:nvSpPr>
          <p:spPr bwMode="auto">
            <a:xfrm flipV="1">
              <a:off x="3103" y="1962"/>
              <a:ext cx="57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7" name="Text Box 25"/>
            <p:cNvSpPr txBox="1">
              <a:spLocks noChangeArrowheads="1"/>
            </p:cNvSpPr>
            <p:nvPr/>
          </p:nvSpPr>
          <p:spPr bwMode="auto">
            <a:xfrm>
              <a:off x="521" y="1933"/>
              <a:ext cx="9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  <a:r>
                <a:rPr kumimoji="1" lang="zh-CN" altLang="en-US" sz="28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射线管</a:t>
              </a:r>
            </a:p>
          </p:txBody>
        </p:sp>
        <p:sp>
          <p:nvSpPr>
            <p:cNvPr id="33828" name="Text Box 26"/>
            <p:cNvSpPr txBox="1">
              <a:spLocks noChangeArrowheads="1"/>
            </p:cNvSpPr>
            <p:nvPr/>
          </p:nvSpPr>
          <p:spPr bwMode="auto">
            <a:xfrm>
              <a:off x="2711" y="2548"/>
              <a:ext cx="115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石墨晶体</a:t>
              </a:r>
            </a:p>
          </p:txBody>
        </p:sp>
        <p:sp>
          <p:nvSpPr>
            <p:cNvPr id="33829" name="Text Box 27"/>
            <p:cNvSpPr txBox="1">
              <a:spLocks noChangeArrowheads="1"/>
            </p:cNvSpPr>
            <p:nvPr/>
          </p:nvSpPr>
          <p:spPr bwMode="auto">
            <a:xfrm>
              <a:off x="3016" y="1525"/>
              <a:ext cx="91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检测器</a:t>
              </a:r>
            </a:p>
          </p:txBody>
        </p:sp>
        <p:sp>
          <p:nvSpPr>
            <p:cNvPr id="33830" name="Line 28"/>
            <p:cNvSpPr>
              <a:spLocks noChangeShapeType="1"/>
            </p:cNvSpPr>
            <p:nvPr/>
          </p:nvSpPr>
          <p:spPr bwMode="auto">
            <a:xfrm>
              <a:off x="3103" y="2442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31" name="Arc 29"/>
            <p:cNvSpPr>
              <a:spLocks/>
            </p:cNvSpPr>
            <p:nvPr/>
          </p:nvSpPr>
          <p:spPr bwMode="auto">
            <a:xfrm>
              <a:off x="3151" y="2253"/>
              <a:ext cx="115" cy="2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3832" name="Object 30"/>
            <p:cNvGraphicFramePr>
              <a:graphicFrameLocks noChangeAspect="1"/>
            </p:cNvGraphicFramePr>
            <p:nvPr/>
          </p:nvGraphicFramePr>
          <p:xfrm>
            <a:off x="3296" y="2181"/>
            <a:ext cx="2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6" name="Equation" r:id="rId5" imgW="66723" imgH="104760" progId="Equation.DSMT4">
                    <p:embed/>
                  </p:oleObj>
                </mc:Choice>
                <mc:Fallback>
                  <p:oleObj name="Equation" r:id="rId5" imgW="66723" imgH="10476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181"/>
                          <a:ext cx="2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3" name="Rectangle 38"/>
            <p:cNvSpPr>
              <a:spLocks noChangeArrowheads="1"/>
            </p:cNvSpPr>
            <p:nvPr/>
          </p:nvSpPr>
          <p:spPr bwMode="auto">
            <a:xfrm>
              <a:off x="1511" y="2635"/>
              <a:ext cx="9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入射光</a:t>
              </a:r>
              <a:r>
                <a:rPr kumimoji="1" lang="zh-CN" altLang="en-US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r>
                <a:rPr kumimoji="1" lang="en-US" altLang="zh-CN" sz="2800" b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33834" name="Rectangle 39"/>
            <p:cNvSpPr>
              <a:spLocks noChangeArrowheads="1"/>
            </p:cNvSpPr>
            <p:nvPr/>
          </p:nvSpPr>
          <p:spPr bwMode="auto">
            <a:xfrm>
              <a:off x="1943" y="1483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准直系统</a:t>
              </a:r>
            </a:p>
          </p:txBody>
        </p:sp>
        <p:sp>
          <p:nvSpPr>
            <p:cNvPr id="33835" name="Rectangle 40"/>
            <p:cNvSpPr>
              <a:spLocks noChangeArrowheads="1"/>
            </p:cNvSpPr>
            <p:nvPr/>
          </p:nvSpPr>
          <p:spPr bwMode="auto">
            <a:xfrm>
              <a:off x="2653" y="1878"/>
              <a:ext cx="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散射光</a:t>
              </a:r>
              <a:r>
                <a:rPr kumimoji="1" lang="zh-CN" altLang="en-US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en-US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</p:grp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142875" y="1428750"/>
            <a:ext cx="45100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5.1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康普顿效应的实验规律  </a:t>
            </a:r>
          </a:p>
        </p:txBody>
      </p:sp>
      <p:sp>
        <p:nvSpPr>
          <p:cNvPr id="33798" name="Text Box 29"/>
          <p:cNvSpPr txBox="1">
            <a:spLocks noChangeArrowheads="1"/>
          </p:cNvSpPr>
          <p:nvPr/>
        </p:nvSpPr>
        <p:spPr bwMode="auto">
          <a:xfrm>
            <a:off x="865822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800">
              <a:solidFill>
                <a:srgbClr val="003300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616700" y="1214438"/>
            <a:ext cx="2486025" cy="3184525"/>
            <a:chOff x="6616701" y="1214438"/>
            <a:chExt cx="2486578" cy="3185244"/>
          </a:xfrm>
        </p:grpSpPr>
        <p:grpSp>
          <p:nvGrpSpPr>
            <p:cNvPr id="33802" name="Group 48"/>
            <p:cNvGrpSpPr>
              <a:grpSpLocks/>
            </p:cNvGrpSpPr>
            <p:nvPr/>
          </p:nvGrpSpPr>
          <p:grpSpPr bwMode="auto">
            <a:xfrm>
              <a:off x="6815138" y="1214438"/>
              <a:ext cx="1828800" cy="2624137"/>
              <a:chOff x="4637" y="1616"/>
              <a:chExt cx="959" cy="1376"/>
            </a:xfrm>
          </p:grpSpPr>
          <p:pic>
            <p:nvPicPr>
              <p:cNvPr id="33804" name="Picture 46" descr="compton192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7" y="1616"/>
                <a:ext cx="959" cy="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05" name="Text Box 47"/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63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1927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6616701" y="3815350"/>
              <a:ext cx="2486578" cy="58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latin typeface="+mn-ea"/>
                  <a:ea typeface="+mn-ea"/>
                </a:rPr>
                <a:t>康普顿，美国物理学家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600" b="1" dirty="0">
                  <a:latin typeface="+mn-ea"/>
                  <a:ea typeface="+mn-ea"/>
                </a:rPr>
                <a:t>获</a:t>
              </a:r>
              <a:r>
                <a:rPr lang="en-US" altLang="zh-CN" sz="1600" b="1" dirty="0">
                  <a:latin typeface="+mn-ea"/>
                  <a:ea typeface="+mn-ea"/>
                </a:rPr>
                <a:t>1927</a:t>
              </a:r>
              <a:r>
                <a:rPr lang="zh-CN" altLang="en-US" sz="1600" b="1" dirty="0">
                  <a:latin typeface="+mn-ea"/>
                  <a:ea typeface="+mn-ea"/>
                </a:rPr>
                <a:t>年诺贝尔物理学奖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997075" y="5765800"/>
            <a:ext cx="71056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波长的变化量与散射角有关</a:t>
            </a: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而与原波长和散射物质无关。</a:t>
            </a:r>
            <a:endParaRPr 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070100" y="4811713"/>
            <a:ext cx="67691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散射光中除了有波长与入射光相同的成份外，还有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波长大于原波长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的成份。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9" grpId="0"/>
      <p:bldP spid="22564" grpId="0"/>
      <p:bldP spid="22569" grpId="0"/>
      <p:bldP spid="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20713" y="3889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实验结果：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3300413" y="501650"/>
            <a:ext cx="56896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散射光中有与 入射波长</a:t>
            </a:r>
            <a:r>
              <a:rPr kumimoji="1"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i="1" baseline="-25000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相同的成分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也有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波长</a:t>
            </a:r>
            <a:r>
              <a:rPr kumimoji="1" lang="zh-CN" altLang="en-US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en-US" altLang="zh-CN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&gt;</a:t>
            </a:r>
            <a:r>
              <a:rPr kumimoji="1" lang="en-US" altLang="zh-CN" sz="2800" b="1" i="1" baseline="-250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的成分。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286125" y="1785938"/>
            <a:ext cx="51720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散射光波长的改变量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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＝</a:t>
            </a:r>
            <a:r>
              <a:rPr kumimoji="1" lang="zh-CN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－</a:t>
            </a:r>
            <a:r>
              <a:rPr kumimoji="1" lang="zh-CN" altLang="en-US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i="1" baseline="-25000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随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散射角</a:t>
            </a:r>
            <a:r>
              <a:rPr kumimoji="1" lang="zh-CN" altLang="en-US" sz="2800" b="1" i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的增加而增加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dirty="0" smtClean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317875" y="3429000"/>
            <a:ext cx="5540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对同一散射角</a:t>
            </a:r>
            <a:r>
              <a:rPr kumimoji="1"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波长的增加量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i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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相同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与散射物质无关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3275013" y="4581525"/>
            <a:ext cx="5583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康普顿散射的强度与散射物质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有关。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原子量小的散射物质，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康普顿散射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波强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较强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，反之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 康普顿散射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波强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较弱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1247775" y="1219200"/>
            <a:ext cx="11113" cy="5029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95300" y="914400"/>
            <a:ext cx="2636838" cy="1676400"/>
            <a:chOff x="289" y="672"/>
            <a:chExt cx="1661" cy="1056"/>
          </a:xfrm>
        </p:grpSpPr>
        <p:sp>
          <p:nvSpPr>
            <p:cNvPr id="35873" name="Line 49"/>
            <p:cNvSpPr>
              <a:spLocks noChangeShapeType="1"/>
            </p:cNvSpPr>
            <p:nvPr/>
          </p:nvSpPr>
          <p:spPr bwMode="auto">
            <a:xfrm flipV="1">
              <a:off x="480" y="864"/>
              <a:ext cx="0" cy="72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50"/>
            <p:cNvSpPr>
              <a:spLocks noChangeShapeType="1"/>
            </p:cNvSpPr>
            <p:nvPr/>
          </p:nvSpPr>
          <p:spPr bwMode="auto">
            <a:xfrm>
              <a:off x="480" y="1584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Freeform 51"/>
            <p:cNvSpPr>
              <a:spLocks/>
            </p:cNvSpPr>
            <p:nvPr/>
          </p:nvSpPr>
          <p:spPr bwMode="auto">
            <a:xfrm>
              <a:off x="586" y="672"/>
              <a:ext cx="516" cy="1032"/>
            </a:xfrm>
            <a:custGeom>
              <a:avLst/>
              <a:gdLst>
                <a:gd name="T0" fmla="*/ 0 w 516"/>
                <a:gd name="T1" fmla="*/ 893 h 1032"/>
                <a:gd name="T2" fmla="*/ 195 w 516"/>
                <a:gd name="T3" fmla="*/ 153 h 1032"/>
                <a:gd name="T4" fmla="*/ 516 w 516"/>
                <a:gd name="T5" fmla="*/ 893 h 1032"/>
                <a:gd name="T6" fmla="*/ 0 60000 65536"/>
                <a:gd name="T7" fmla="*/ 0 60000 65536"/>
                <a:gd name="T8" fmla="*/ 0 60000 65536"/>
                <a:gd name="T9" fmla="*/ 0 w 516"/>
                <a:gd name="T10" fmla="*/ 0 h 1032"/>
                <a:gd name="T11" fmla="*/ 516 w 516"/>
                <a:gd name="T12" fmla="*/ 1032 h 10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1032">
                  <a:moveTo>
                    <a:pt x="0" y="893"/>
                  </a:moveTo>
                  <a:cubicBezTo>
                    <a:pt x="122" y="968"/>
                    <a:pt x="139" y="306"/>
                    <a:pt x="195" y="153"/>
                  </a:cubicBezTo>
                  <a:cubicBezTo>
                    <a:pt x="251" y="0"/>
                    <a:pt x="140" y="1032"/>
                    <a:pt x="516" y="893"/>
                  </a:cubicBezTo>
                </a:path>
              </a:pathLst>
            </a:custGeom>
            <a:noFill/>
            <a:ln w="412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Text Box 52"/>
            <p:cNvSpPr txBox="1">
              <a:spLocks noChangeArrowheads="1"/>
            </p:cNvSpPr>
            <p:nvPr/>
          </p:nvSpPr>
          <p:spPr bwMode="auto">
            <a:xfrm>
              <a:off x="289" y="79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77" name="Text Box 53"/>
            <p:cNvSpPr txBox="1">
              <a:spLocks noChangeArrowheads="1"/>
            </p:cNvSpPr>
            <p:nvPr/>
          </p:nvSpPr>
          <p:spPr bwMode="auto">
            <a:xfrm>
              <a:off x="1728" y="144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78" name="Text Box 54"/>
            <p:cNvSpPr txBox="1">
              <a:spLocks noChangeArrowheads="1"/>
            </p:cNvSpPr>
            <p:nvPr/>
          </p:nvSpPr>
          <p:spPr bwMode="auto">
            <a:xfrm>
              <a:off x="1200" y="1200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=0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90538" y="2362200"/>
            <a:ext cx="2713037" cy="1524000"/>
            <a:chOff x="289" y="1766"/>
            <a:chExt cx="1709" cy="960"/>
          </a:xfrm>
        </p:grpSpPr>
        <p:sp>
          <p:nvSpPr>
            <p:cNvPr id="35867" name="Text Box 56"/>
            <p:cNvSpPr txBox="1">
              <a:spLocks noChangeArrowheads="1"/>
            </p:cNvSpPr>
            <p:nvPr/>
          </p:nvSpPr>
          <p:spPr bwMode="auto">
            <a:xfrm>
              <a:off x="1776" y="243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8" name="Line 57"/>
            <p:cNvSpPr>
              <a:spLocks noChangeShapeType="1"/>
            </p:cNvSpPr>
            <p:nvPr/>
          </p:nvSpPr>
          <p:spPr bwMode="auto">
            <a:xfrm>
              <a:off x="481" y="2582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58"/>
            <p:cNvSpPr>
              <a:spLocks noChangeShapeType="1"/>
            </p:cNvSpPr>
            <p:nvPr/>
          </p:nvSpPr>
          <p:spPr bwMode="auto">
            <a:xfrm flipV="1">
              <a:off x="480" y="1929"/>
              <a:ext cx="0" cy="65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Freeform 59"/>
            <p:cNvSpPr>
              <a:spLocks/>
            </p:cNvSpPr>
            <p:nvPr/>
          </p:nvSpPr>
          <p:spPr bwMode="auto">
            <a:xfrm>
              <a:off x="576" y="1800"/>
              <a:ext cx="720" cy="888"/>
            </a:xfrm>
            <a:custGeom>
              <a:avLst/>
              <a:gdLst>
                <a:gd name="T0" fmla="*/ 0 w 528"/>
                <a:gd name="T1" fmla="*/ 44 h 1032"/>
                <a:gd name="T2" fmla="*/ 47613 w 528"/>
                <a:gd name="T3" fmla="*/ 38 h 1032"/>
                <a:gd name="T4" fmla="*/ 77025 w 528"/>
                <a:gd name="T5" fmla="*/ 14 h 1032"/>
                <a:gd name="T6" fmla="*/ 102308 w 528"/>
                <a:gd name="T7" fmla="*/ 8 h 1032"/>
                <a:gd name="T8" fmla="*/ 261027 w 528"/>
                <a:gd name="T9" fmla="*/ 44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32"/>
                <a:gd name="T17" fmla="*/ 528 w 528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32">
                  <a:moveTo>
                    <a:pt x="0" y="894"/>
                  </a:moveTo>
                  <a:cubicBezTo>
                    <a:pt x="2" y="876"/>
                    <a:pt x="73" y="858"/>
                    <a:pt x="96" y="756"/>
                  </a:cubicBezTo>
                  <a:cubicBezTo>
                    <a:pt x="122" y="654"/>
                    <a:pt x="108" y="120"/>
                    <a:pt x="156" y="282"/>
                  </a:cubicBezTo>
                  <a:cubicBezTo>
                    <a:pt x="204" y="444"/>
                    <a:pt x="137" y="53"/>
                    <a:pt x="207" y="153"/>
                  </a:cubicBezTo>
                  <a:cubicBezTo>
                    <a:pt x="263" y="0"/>
                    <a:pt x="152" y="1032"/>
                    <a:pt x="528" y="893"/>
                  </a:cubicBezTo>
                </a:path>
              </a:pathLst>
            </a:custGeom>
            <a:noFill/>
            <a:ln w="412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Text Box 60"/>
            <p:cNvSpPr txBox="1">
              <a:spLocks noChangeArrowheads="1"/>
            </p:cNvSpPr>
            <p:nvPr/>
          </p:nvSpPr>
          <p:spPr bwMode="auto">
            <a:xfrm>
              <a:off x="289" y="176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72" name="Text Box 61"/>
            <p:cNvSpPr txBox="1">
              <a:spLocks noChangeArrowheads="1"/>
            </p:cNvSpPr>
            <p:nvPr/>
          </p:nvSpPr>
          <p:spPr bwMode="auto">
            <a:xfrm>
              <a:off x="1200" y="2102"/>
              <a:ext cx="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=45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90538" y="3657600"/>
            <a:ext cx="2713037" cy="1524000"/>
            <a:chOff x="289" y="2496"/>
            <a:chExt cx="1709" cy="960"/>
          </a:xfrm>
        </p:grpSpPr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480" y="3264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 flipV="1">
              <a:off x="480" y="2611"/>
              <a:ext cx="0" cy="65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Freeform 65"/>
            <p:cNvSpPr>
              <a:spLocks/>
            </p:cNvSpPr>
            <p:nvPr/>
          </p:nvSpPr>
          <p:spPr bwMode="auto">
            <a:xfrm>
              <a:off x="612" y="2676"/>
              <a:ext cx="540" cy="593"/>
            </a:xfrm>
            <a:custGeom>
              <a:avLst/>
              <a:gdLst>
                <a:gd name="T0" fmla="*/ 0 w 540"/>
                <a:gd name="T1" fmla="*/ 593 h 593"/>
                <a:gd name="T2" fmla="*/ 168 w 540"/>
                <a:gd name="T3" fmla="*/ 240 h 593"/>
                <a:gd name="T4" fmla="*/ 342 w 540"/>
                <a:gd name="T5" fmla="*/ 54 h 593"/>
                <a:gd name="T6" fmla="*/ 540 w 540"/>
                <a:gd name="T7" fmla="*/ 474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593"/>
                <a:gd name="T14" fmla="*/ 540 w 54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593">
                  <a:moveTo>
                    <a:pt x="0" y="593"/>
                  </a:moveTo>
                  <a:cubicBezTo>
                    <a:pt x="156" y="546"/>
                    <a:pt x="144" y="0"/>
                    <a:pt x="168" y="240"/>
                  </a:cubicBezTo>
                  <a:cubicBezTo>
                    <a:pt x="192" y="480"/>
                    <a:pt x="280" y="15"/>
                    <a:pt x="342" y="54"/>
                  </a:cubicBezTo>
                  <a:cubicBezTo>
                    <a:pt x="404" y="93"/>
                    <a:pt x="426" y="426"/>
                    <a:pt x="540" y="474"/>
                  </a:cubicBezTo>
                </a:path>
              </a:pathLst>
            </a:custGeom>
            <a:noFill/>
            <a:ln w="412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289" y="24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5" name="Text Box 67"/>
            <p:cNvSpPr txBox="1">
              <a:spLocks noChangeArrowheads="1"/>
            </p:cNvSpPr>
            <p:nvPr/>
          </p:nvSpPr>
          <p:spPr bwMode="auto">
            <a:xfrm>
              <a:off x="1776" y="316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6" name="Text Box 68"/>
            <p:cNvSpPr txBox="1">
              <a:spLocks noChangeArrowheads="1"/>
            </p:cNvSpPr>
            <p:nvPr/>
          </p:nvSpPr>
          <p:spPr bwMode="auto">
            <a:xfrm>
              <a:off x="1248" y="2832"/>
              <a:ext cx="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=90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25463" y="5029200"/>
            <a:ext cx="2606675" cy="1371600"/>
            <a:chOff x="308" y="3360"/>
            <a:chExt cx="1642" cy="864"/>
          </a:xfrm>
        </p:grpSpPr>
        <p:sp>
          <p:nvSpPr>
            <p:cNvPr id="35855" name="Line 70"/>
            <p:cNvSpPr>
              <a:spLocks noChangeShapeType="1"/>
            </p:cNvSpPr>
            <p:nvPr/>
          </p:nvSpPr>
          <p:spPr bwMode="auto">
            <a:xfrm>
              <a:off x="500" y="4128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71"/>
            <p:cNvSpPr>
              <a:spLocks noChangeShapeType="1"/>
            </p:cNvSpPr>
            <p:nvPr/>
          </p:nvSpPr>
          <p:spPr bwMode="auto">
            <a:xfrm flipV="1">
              <a:off x="480" y="3475"/>
              <a:ext cx="0" cy="65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Freeform 72"/>
            <p:cNvSpPr>
              <a:spLocks/>
            </p:cNvSpPr>
            <p:nvPr/>
          </p:nvSpPr>
          <p:spPr bwMode="auto">
            <a:xfrm>
              <a:off x="638" y="3546"/>
              <a:ext cx="739" cy="594"/>
            </a:xfrm>
            <a:custGeom>
              <a:avLst/>
              <a:gdLst>
                <a:gd name="T0" fmla="*/ 0 w 739"/>
                <a:gd name="T1" fmla="*/ 578 h 594"/>
                <a:gd name="T2" fmla="*/ 126 w 739"/>
                <a:gd name="T3" fmla="*/ 144 h 594"/>
                <a:gd name="T4" fmla="*/ 258 w 739"/>
                <a:gd name="T5" fmla="*/ 540 h 594"/>
                <a:gd name="T6" fmla="*/ 460 w 739"/>
                <a:gd name="T7" fmla="*/ 1 h 594"/>
                <a:gd name="T8" fmla="*/ 739 w 739"/>
                <a:gd name="T9" fmla="*/ 532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9"/>
                <a:gd name="T16" fmla="*/ 0 h 594"/>
                <a:gd name="T17" fmla="*/ 739 w 739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9" h="594">
                  <a:moveTo>
                    <a:pt x="0" y="578"/>
                  </a:moveTo>
                  <a:cubicBezTo>
                    <a:pt x="156" y="531"/>
                    <a:pt x="83" y="150"/>
                    <a:pt x="126" y="144"/>
                  </a:cubicBezTo>
                  <a:cubicBezTo>
                    <a:pt x="169" y="138"/>
                    <a:pt x="216" y="594"/>
                    <a:pt x="258" y="540"/>
                  </a:cubicBezTo>
                  <a:cubicBezTo>
                    <a:pt x="351" y="558"/>
                    <a:pt x="391" y="2"/>
                    <a:pt x="460" y="1"/>
                  </a:cubicBezTo>
                  <a:cubicBezTo>
                    <a:pt x="540" y="0"/>
                    <a:pt x="474" y="476"/>
                    <a:pt x="739" y="532"/>
                  </a:cubicBezTo>
                </a:path>
              </a:pathLst>
            </a:custGeom>
            <a:noFill/>
            <a:ln w="4127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73"/>
            <p:cNvSpPr txBox="1">
              <a:spLocks noChangeArrowheads="1"/>
            </p:cNvSpPr>
            <p:nvPr/>
          </p:nvSpPr>
          <p:spPr bwMode="auto">
            <a:xfrm>
              <a:off x="308" y="336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59" name="Text Box 74"/>
            <p:cNvSpPr txBox="1">
              <a:spLocks noChangeArrowheads="1"/>
            </p:cNvSpPr>
            <p:nvPr/>
          </p:nvSpPr>
          <p:spPr bwMode="auto">
            <a:xfrm>
              <a:off x="1728" y="3936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0" name="Text Box 75"/>
            <p:cNvSpPr txBox="1">
              <a:spLocks noChangeArrowheads="1"/>
            </p:cNvSpPr>
            <p:nvPr/>
          </p:nvSpPr>
          <p:spPr bwMode="auto">
            <a:xfrm>
              <a:off x="1243" y="3696"/>
              <a:ext cx="6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=135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1077913" y="6248400"/>
            <a:ext cx="41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</a:t>
            </a:r>
            <a:r>
              <a:rPr kumimoji="1" lang="en-US" altLang="zh-CN" sz="2000" b="1" baseline="-250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0</a:t>
            </a:r>
            <a:endParaRPr kumimoji="1" lang="en-US" altLang="zh-CN" sz="2000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5853" name="Text Box 79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>
            <a:off x="1282700" y="2271713"/>
            <a:ext cx="612775" cy="39766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42" grpId="0" autoUpdateAnimBg="0"/>
      <p:bldP spid="13346" grpId="0" autoUpdateAnimBg="0"/>
      <p:bldP spid="13350" grpId="0" autoUpdateAnimBg="0"/>
      <p:bldP spid="13352" grpId="0" autoUpdateAnimBg="0"/>
      <p:bldP spid="13359" grpId="0" animBg="1"/>
      <p:bldP spid="13388" grpId="0" autoUpdateAnimBg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85813" y="928688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由于物质中的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外层电子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的动能远小于入射光子的动能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碰撞前电子可以看作是静止的。碰撞过程中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光子的一部分能量传递给电子，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能量减小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频率减小</a:t>
            </a:r>
            <a:r>
              <a:rPr kumimoji="1"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因而波长增大</a:t>
            </a: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14313" y="285750"/>
            <a:ext cx="4500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5.2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康普顿效应的量子解释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55650" y="2909888"/>
            <a:ext cx="770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None/>
            </a:pP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</a:rPr>
              <a:t> X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</a:rPr>
              <a:t>射线光子与“静止”的“自由电子”弹性碰撞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96925" y="3397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碰撞前后系统的</a:t>
            </a:r>
            <a:r>
              <a:rPr kumimoji="1"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楷体_GB2312"/>
                <a:ea typeface="楷体_GB2312"/>
                <a:cs typeface="楷体_GB2312"/>
              </a:rPr>
              <a:t>能量与动量守恒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714625" y="4038600"/>
          <a:ext cx="2778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4" imgW="3060700" imgH="469900" progId="Equation.DSMT4">
                  <p:embed/>
                </p:oleObj>
              </mc:Choice>
              <mc:Fallback>
                <p:oleObj name="Equation" r:id="rId4" imgW="30607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038600"/>
                        <a:ext cx="2778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/>
          </p:cNvGraphicFramePr>
          <p:nvPr/>
        </p:nvGraphicFramePr>
        <p:xfrm>
          <a:off x="2700338" y="4621213"/>
          <a:ext cx="2376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6" imgW="2565400" imgH="774700" progId="Equation.DSMT4">
                  <p:embed/>
                </p:oleObj>
              </mc:Choice>
              <mc:Fallback>
                <p:oleObj name="Equation" r:id="rId6" imgW="2565400" imgH="774700" progId="Equation.DSMT4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21213"/>
                        <a:ext cx="23764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/>
          </p:cNvGraphicFramePr>
          <p:nvPr/>
        </p:nvGraphicFramePr>
        <p:xfrm>
          <a:off x="3111500" y="5830888"/>
          <a:ext cx="23256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8" imgW="2324100" imgH="838200" progId="Equation.DSMT4">
                  <p:embed/>
                </p:oleObj>
              </mc:Choice>
              <mc:Fallback>
                <p:oleObj name="Equation" r:id="rId8" imgW="2324100" imgH="838200" progId="Equation.DSMT4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830888"/>
                        <a:ext cx="23256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1403350" y="5484813"/>
            <a:ext cx="332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电子相对论质量：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835025" y="4006850"/>
            <a:ext cx="2728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能量守恒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835025" y="4706938"/>
            <a:ext cx="287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动量守恒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178425" y="3716338"/>
            <a:ext cx="3438525" cy="2560637"/>
            <a:chOff x="3198" y="2361"/>
            <a:chExt cx="2166" cy="1613"/>
          </a:xfrm>
        </p:grpSpPr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3198" y="322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47"/>
            <p:cNvSpPr>
              <a:spLocks noChangeShapeType="1"/>
            </p:cNvSpPr>
            <p:nvPr/>
          </p:nvSpPr>
          <p:spPr bwMode="auto">
            <a:xfrm>
              <a:off x="3822" y="3228"/>
              <a:ext cx="124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48"/>
            <p:cNvSpPr>
              <a:spLocks noChangeShapeType="1"/>
            </p:cNvSpPr>
            <p:nvPr/>
          </p:nvSpPr>
          <p:spPr bwMode="auto">
            <a:xfrm flipV="1">
              <a:off x="3822" y="2700"/>
              <a:ext cx="76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49"/>
            <p:cNvSpPr>
              <a:spLocks noChangeShapeType="1"/>
            </p:cNvSpPr>
            <p:nvPr/>
          </p:nvSpPr>
          <p:spPr bwMode="auto">
            <a:xfrm>
              <a:off x="3822" y="3228"/>
              <a:ext cx="52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Line 50"/>
            <p:cNvSpPr>
              <a:spLocks noChangeShapeType="1"/>
            </p:cNvSpPr>
            <p:nvPr/>
          </p:nvSpPr>
          <p:spPr bwMode="auto">
            <a:xfrm flipV="1">
              <a:off x="4302" y="3180"/>
              <a:ext cx="816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51"/>
            <p:cNvSpPr>
              <a:spLocks noChangeShapeType="1"/>
            </p:cNvSpPr>
            <p:nvPr/>
          </p:nvSpPr>
          <p:spPr bwMode="auto">
            <a:xfrm>
              <a:off x="4542" y="2700"/>
              <a:ext cx="528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52"/>
            <p:cNvSpPr txBox="1">
              <a:spLocks noChangeArrowheads="1"/>
            </p:cNvSpPr>
            <p:nvPr/>
          </p:nvSpPr>
          <p:spPr bwMode="auto">
            <a:xfrm>
              <a:off x="3678" y="31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e</a:t>
              </a:r>
              <a:endParaRPr kumimoji="1" lang="en-US" altLang="zh-CN" sz="2400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37913" name="Object 53"/>
            <p:cNvGraphicFramePr>
              <a:graphicFrameLocks noChangeAspect="1"/>
            </p:cNvGraphicFramePr>
            <p:nvPr/>
          </p:nvGraphicFramePr>
          <p:xfrm>
            <a:off x="4286" y="2361"/>
            <a:ext cx="43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9" name="Equation" r:id="rId10" imgW="723586" imgH="723586" progId="Equation.DSMT4">
                    <p:embed/>
                  </p:oleObj>
                </mc:Choice>
                <mc:Fallback>
                  <p:oleObj name="Equation" r:id="rId10" imgW="723586" imgH="723586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61"/>
                          <a:ext cx="43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54"/>
            <p:cNvGraphicFramePr>
              <a:graphicFrameLocks noChangeAspect="1"/>
            </p:cNvGraphicFramePr>
            <p:nvPr/>
          </p:nvGraphicFramePr>
          <p:xfrm>
            <a:off x="4876" y="3256"/>
            <a:ext cx="47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0" name="Equation" r:id="rId12" imgW="901309" imgH="774364" progId="Equation.DSMT4">
                    <p:embed/>
                  </p:oleObj>
                </mc:Choice>
                <mc:Fallback>
                  <p:oleObj name="Equation" r:id="rId12" imgW="901309" imgH="774364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56"/>
                          <a:ext cx="473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5" name="Line 55"/>
            <p:cNvSpPr>
              <a:spLocks noChangeShapeType="1"/>
            </p:cNvSpPr>
            <p:nvPr/>
          </p:nvSpPr>
          <p:spPr bwMode="auto">
            <a:xfrm>
              <a:off x="4014" y="308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Line 56"/>
            <p:cNvSpPr>
              <a:spLocks noChangeShapeType="1"/>
            </p:cNvSpPr>
            <p:nvPr/>
          </p:nvSpPr>
          <p:spPr bwMode="auto">
            <a:xfrm flipH="1">
              <a:off x="3966" y="32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7917" name="Object 57"/>
            <p:cNvGraphicFramePr>
              <a:graphicFrameLocks noChangeAspect="1"/>
            </p:cNvGraphicFramePr>
            <p:nvPr/>
          </p:nvGraphicFramePr>
          <p:xfrm>
            <a:off x="4202" y="3730"/>
            <a:ext cx="35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1" name="Equation" r:id="rId14" imgW="622030" imgH="406224" progId="Equation.DSMT4">
                    <p:embed/>
                  </p:oleObj>
                </mc:Choice>
                <mc:Fallback>
                  <p:oleObj name="Equation" r:id="rId14" imgW="622030" imgH="406224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3730"/>
                          <a:ext cx="35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Text Box 58"/>
            <p:cNvSpPr txBox="1">
              <a:spLocks noChangeArrowheads="1"/>
            </p:cNvSpPr>
            <p:nvPr/>
          </p:nvSpPr>
          <p:spPr bwMode="auto">
            <a:xfrm>
              <a:off x="3989" y="320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</a:t>
              </a:r>
              <a:endPara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7919" name="Text Box 59"/>
            <p:cNvSpPr txBox="1">
              <a:spLocks noChangeArrowheads="1"/>
            </p:cNvSpPr>
            <p:nvPr/>
          </p:nvSpPr>
          <p:spPr bwMode="auto">
            <a:xfrm>
              <a:off x="4013" y="291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37920" name="Group 60"/>
            <p:cNvGrpSpPr>
              <a:grpSpLocks/>
            </p:cNvGrpSpPr>
            <p:nvPr/>
          </p:nvGrpSpPr>
          <p:grpSpPr bwMode="auto">
            <a:xfrm>
              <a:off x="3661" y="3058"/>
              <a:ext cx="214" cy="291"/>
              <a:chOff x="3487" y="1056"/>
              <a:chExt cx="214" cy="291"/>
            </a:xfrm>
          </p:grpSpPr>
          <p:sp>
            <p:nvSpPr>
              <p:cNvPr id="37924" name="Oval 61"/>
              <p:cNvSpPr>
                <a:spLocks noChangeArrowheads="1"/>
              </p:cNvSpPr>
              <p:nvPr/>
            </p:nvSpPr>
            <p:spPr bwMode="auto">
              <a:xfrm>
                <a:off x="3540" y="1178"/>
                <a:ext cx="96" cy="96"/>
              </a:xfrm>
              <a:prstGeom prst="ellipse">
                <a:avLst/>
              </a:prstGeom>
              <a:solidFill>
                <a:srgbClr val="0066CC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  <p:sp>
            <p:nvSpPr>
              <p:cNvPr id="37925" name="Text Box 62"/>
              <p:cNvSpPr txBox="1">
                <a:spLocks noChangeArrowheads="1"/>
              </p:cNvSpPr>
              <p:nvPr/>
            </p:nvSpPr>
            <p:spPr bwMode="auto">
              <a:xfrm>
                <a:off x="3487" y="105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楷体_GB2312"/>
                    <a:ea typeface="楷体_GB2312"/>
                    <a:cs typeface="楷体_GB2312"/>
                  </a:rPr>
                  <a:t>-</a:t>
                </a:r>
              </a:p>
            </p:txBody>
          </p:sp>
        </p:grpSp>
        <p:sp>
          <p:nvSpPr>
            <p:cNvPr id="37921" name="Rectangle 63"/>
            <p:cNvSpPr>
              <a:spLocks noChangeArrowheads="1"/>
            </p:cNvSpPr>
            <p:nvPr/>
          </p:nvSpPr>
          <p:spPr bwMode="auto">
            <a:xfrm>
              <a:off x="3288" y="2734"/>
              <a:ext cx="14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散射的光子</a:t>
              </a:r>
              <a:endPara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2" name="Rectangle 64"/>
            <p:cNvSpPr>
              <a:spLocks noChangeArrowheads="1"/>
            </p:cNvSpPr>
            <p:nvPr/>
          </p:nvSpPr>
          <p:spPr bwMode="auto">
            <a:xfrm>
              <a:off x="3250" y="3442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反冲电子</a:t>
              </a:r>
            </a:p>
          </p:txBody>
        </p:sp>
        <p:sp>
          <p:nvSpPr>
            <p:cNvPr id="37923" name="Rectangle 65"/>
            <p:cNvSpPr>
              <a:spLocks noChangeArrowheads="1"/>
            </p:cNvSpPr>
            <p:nvPr/>
          </p:nvSpPr>
          <p:spPr bwMode="auto">
            <a:xfrm>
              <a:off x="4468" y="2886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入射光子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011863" y="138113"/>
            <a:ext cx="2903537" cy="914400"/>
            <a:chOff x="3696" y="42"/>
            <a:chExt cx="1920" cy="576"/>
          </a:xfrm>
        </p:grpSpPr>
        <p:graphicFrame>
          <p:nvGraphicFramePr>
            <p:cNvPr id="37904" name="Object 43"/>
            <p:cNvGraphicFramePr>
              <a:graphicFrameLocks noChangeAspect="1"/>
            </p:cNvGraphicFramePr>
            <p:nvPr/>
          </p:nvGraphicFramePr>
          <p:xfrm>
            <a:off x="4320" y="127"/>
            <a:ext cx="129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2" name="Equation" r:id="rId16" imgW="2057400" imgH="723900" progId="Equation.DSMT4">
                    <p:embed/>
                  </p:oleObj>
                </mc:Choice>
                <mc:Fallback>
                  <p:oleObj name="Equation" r:id="rId16" imgW="2057400" imgH="7239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7"/>
                          <a:ext cx="1296" cy="45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70"/>
            <p:cNvGraphicFramePr>
              <a:graphicFrameLocks noChangeAspect="1"/>
            </p:cNvGraphicFramePr>
            <p:nvPr/>
          </p:nvGraphicFramePr>
          <p:xfrm>
            <a:off x="3696" y="42"/>
            <a:ext cx="6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33" name="剪辑" r:id="rId18" imgW="3133812" imgH="2886030" progId="MS_ClipArt_Gallery.2">
                    <p:embed/>
                  </p:oleObj>
                </mc:Choice>
                <mc:Fallback>
                  <p:oleObj name="剪辑" r:id="rId18" imgW="3133812" imgH="288603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2"/>
                          <a:ext cx="62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Text Box 29"/>
          <p:cNvSpPr txBox="1">
            <a:spLocks noChangeArrowheads="1"/>
          </p:cNvSpPr>
          <p:nvPr/>
        </p:nvSpPr>
        <p:spPr bwMode="auto">
          <a:xfrm>
            <a:off x="865822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16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3" name="矩形 2">
            <a:hlinkClick r:id="rId20" action="ppaction://hlinkfile"/>
          </p:cNvPr>
          <p:cNvSpPr>
            <a:spLocks noChangeArrowheads="1"/>
          </p:cNvSpPr>
          <p:nvPr/>
        </p:nvSpPr>
        <p:spPr bwMode="auto">
          <a:xfrm>
            <a:off x="5572125" y="2303463"/>
            <a:ext cx="147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u="sng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康普顿效应</a:t>
            </a:r>
            <a:endParaRPr lang="zh-CN" altLang="en-US" sz="2000" u="sng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9" grpId="0"/>
      <p:bldP spid="23560" grpId="0"/>
      <p:bldP spid="23561" grpId="0" autoUpdateAnimBg="0"/>
      <p:bldP spid="23588" grpId="0" autoUpdateAnimBg="0"/>
      <p:bldP spid="23593" grpId="0" autoUpdateAnimBg="0"/>
      <p:bldP spid="23594" grpId="0" autoUpdateAnimBg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50863" y="2286000"/>
            <a:ext cx="6469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由上几式得波长偏移</a:t>
            </a: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推导过程附后</a:t>
            </a: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):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717550" y="3375025"/>
          <a:ext cx="1282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Equation" r:id="rId4" imgW="1282700" imgH="774700" progId="Equation.DSMT4">
                  <p:embed/>
                </p:oleObj>
              </mc:Choice>
              <mc:Fallback>
                <p:oleObj name="Equation" r:id="rId4" imgW="1282700" imgH="774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375025"/>
                        <a:ext cx="1282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062163" y="3429000"/>
          <a:ext cx="2311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Equation" r:id="rId6" imgW="1040948" imgH="241195" progId="Equation.DSMT4">
                  <p:embed/>
                </p:oleObj>
              </mc:Choice>
              <mc:Fallback>
                <p:oleObj name="Equation" r:id="rId6" imgW="1040948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429000"/>
                        <a:ext cx="2311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4373563" y="3429000"/>
            <a:ext cx="3046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——Compton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波长</a:t>
            </a:r>
          </a:p>
        </p:txBody>
      </p:sp>
      <p:graphicFrame>
        <p:nvGraphicFramePr>
          <p:cNvPr id="14396" name="Object 60"/>
          <p:cNvGraphicFramePr>
            <a:graphicFrameLocks noChangeAspect="1"/>
          </p:cNvGraphicFramePr>
          <p:nvPr/>
        </p:nvGraphicFramePr>
        <p:xfrm>
          <a:off x="684213" y="2767013"/>
          <a:ext cx="53530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MathType 6.0 Equation" r:id="rId8" imgW="5816600" imgH="774700" progId="Equation.DSMT4">
                  <p:embed/>
                </p:oleObj>
              </mc:Choice>
              <mc:Fallback>
                <p:oleObj name="MathType 6.0 Equation" r:id="rId8" imgW="5816600" imgH="7747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67013"/>
                        <a:ext cx="53530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400675" y="115888"/>
            <a:ext cx="3438525" cy="2560637"/>
            <a:chOff x="3198" y="2361"/>
            <a:chExt cx="2166" cy="1613"/>
          </a:xfrm>
        </p:grpSpPr>
        <p:sp>
          <p:nvSpPr>
            <p:cNvPr id="39958" name="Line 64"/>
            <p:cNvSpPr>
              <a:spLocks noChangeShapeType="1"/>
            </p:cNvSpPr>
            <p:nvPr/>
          </p:nvSpPr>
          <p:spPr bwMode="auto">
            <a:xfrm>
              <a:off x="3198" y="322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65"/>
            <p:cNvSpPr>
              <a:spLocks noChangeShapeType="1"/>
            </p:cNvSpPr>
            <p:nvPr/>
          </p:nvSpPr>
          <p:spPr bwMode="auto">
            <a:xfrm>
              <a:off x="3822" y="3228"/>
              <a:ext cx="124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66"/>
            <p:cNvSpPr>
              <a:spLocks noChangeShapeType="1"/>
            </p:cNvSpPr>
            <p:nvPr/>
          </p:nvSpPr>
          <p:spPr bwMode="auto">
            <a:xfrm flipV="1">
              <a:off x="3822" y="2700"/>
              <a:ext cx="76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67"/>
            <p:cNvSpPr>
              <a:spLocks noChangeShapeType="1"/>
            </p:cNvSpPr>
            <p:nvPr/>
          </p:nvSpPr>
          <p:spPr bwMode="auto">
            <a:xfrm>
              <a:off x="3822" y="3228"/>
              <a:ext cx="52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68"/>
            <p:cNvSpPr>
              <a:spLocks noChangeShapeType="1"/>
            </p:cNvSpPr>
            <p:nvPr/>
          </p:nvSpPr>
          <p:spPr bwMode="auto">
            <a:xfrm flipV="1">
              <a:off x="4302" y="3180"/>
              <a:ext cx="816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69"/>
            <p:cNvSpPr>
              <a:spLocks noChangeShapeType="1"/>
            </p:cNvSpPr>
            <p:nvPr/>
          </p:nvSpPr>
          <p:spPr bwMode="auto">
            <a:xfrm>
              <a:off x="4542" y="2700"/>
              <a:ext cx="528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70"/>
            <p:cNvSpPr txBox="1">
              <a:spLocks noChangeArrowheads="1"/>
            </p:cNvSpPr>
            <p:nvPr/>
          </p:nvSpPr>
          <p:spPr bwMode="auto">
            <a:xfrm>
              <a:off x="3678" y="31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e</a:t>
              </a:r>
              <a:endParaRPr kumimoji="1" lang="en-US" altLang="zh-CN" sz="2400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39965" name="Object 71"/>
            <p:cNvGraphicFramePr>
              <a:graphicFrameLocks noChangeAspect="1"/>
            </p:cNvGraphicFramePr>
            <p:nvPr/>
          </p:nvGraphicFramePr>
          <p:xfrm>
            <a:off x="4286" y="2361"/>
            <a:ext cx="43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1" name="Equation" r:id="rId10" imgW="723586" imgH="723586" progId="Equation.DSMT4">
                    <p:embed/>
                  </p:oleObj>
                </mc:Choice>
                <mc:Fallback>
                  <p:oleObj name="Equation" r:id="rId10" imgW="723586" imgH="723586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61"/>
                          <a:ext cx="43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72"/>
            <p:cNvGraphicFramePr>
              <a:graphicFrameLocks noChangeAspect="1"/>
            </p:cNvGraphicFramePr>
            <p:nvPr/>
          </p:nvGraphicFramePr>
          <p:xfrm>
            <a:off x="4876" y="3256"/>
            <a:ext cx="47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2" name="Equation" r:id="rId12" imgW="901309" imgH="774364" progId="Equation.DSMT4">
                    <p:embed/>
                  </p:oleObj>
                </mc:Choice>
                <mc:Fallback>
                  <p:oleObj name="Equation" r:id="rId12" imgW="901309" imgH="774364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56"/>
                          <a:ext cx="473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Line 73"/>
            <p:cNvSpPr>
              <a:spLocks noChangeShapeType="1"/>
            </p:cNvSpPr>
            <p:nvPr/>
          </p:nvSpPr>
          <p:spPr bwMode="auto">
            <a:xfrm>
              <a:off x="4014" y="3084"/>
              <a:ext cx="48" cy="144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74"/>
            <p:cNvSpPr>
              <a:spLocks noChangeShapeType="1"/>
            </p:cNvSpPr>
            <p:nvPr/>
          </p:nvSpPr>
          <p:spPr bwMode="auto">
            <a:xfrm flipH="1">
              <a:off x="3966" y="3228"/>
              <a:ext cx="144" cy="192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969" name="Object 75"/>
            <p:cNvGraphicFramePr>
              <a:graphicFrameLocks noChangeAspect="1"/>
            </p:cNvGraphicFramePr>
            <p:nvPr/>
          </p:nvGraphicFramePr>
          <p:xfrm>
            <a:off x="4202" y="3730"/>
            <a:ext cx="35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3" name="Equation" r:id="rId14" imgW="622030" imgH="406224" progId="Equation.DSMT4">
                    <p:embed/>
                  </p:oleObj>
                </mc:Choice>
                <mc:Fallback>
                  <p:oleObj name="Equation" r:id="rId14" imgW="622030" imgH="406224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3730"/>
                          <a:ext cx="35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0" name="Text Box 76"/>
            <p:cNvSpPr txBox="1">
              <a:spLocks noChangeArrowheads="1"/>
            </p:cNvSpPr>
            <p:nvPr/>
          </p:nvSpPr>
          <p:spPr bwMode="auto">
            <a:xfrm>
              <a:off x="3982" y="320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</a:t>
              </a:r>
              <a:endPara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1" name="Text Box 77"/>
            <p:cNvSpPr txBox="1">
              <a:spLocks noChangeArrowheads="1"/>
            </p:cNvSpPr>
            <p:nvPr/>
          </p:nvSpPr>
          <p:spPr bwMode="auto">
            <a:xfrm>
              <a:off x="4034" y="290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39972" name="Group 78"/>
            <p:cNvGrpSpPr>
              <a:grpSpLocks/>
            </p:cNvGrpSpPr>
            <p:nvPr/>
          </p:nvGrpSpPr>
          <p:grpSpPr bwMode="auto">
            <a:xfrm>
              <a:off x="3661" y="3058"/>
              <a:ext cx="214" cy="291"/>
              <a:chOff x="3487" y="1056"/>
              <a:chExt cx="214" cy="291"/>
            </a:xfrm>
          </p:grpSpPr>
          <p:sp>
            <p:nvSpPr>
              <p:cNvPr id="39976" name="Oval 79"/>
              <p:cNvSpPr>
                <a:spLocks noChangeArrowheads="1"/>
              </p:cNvSpPr>
              <p:nvPr/>
            </p:nvSpPr>
            <p:spPr bwMode="auto">
              <a:xfrm>
                <a:off x="3540" y="1178"/>
                <a:ext cx="96" cy="96"/>
              </a:xfrm>
              <a:prstGeom prst="ellipse">
                <a:avLst/>
              </a:prstGeom>
              <a:solidFill>
                <a:srgbClr val="0066CC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  <p:sp>
            <p:nvSpPr>
              <p:cNvPr id="39977" name="Text Box 80"/>
              <p:cNvSpPr txBox="1">
                <a:spLocks noChangeArrowheads="1"/>
              </p:cNvSpPr>
              <p:nvPr/>
            </p:nvSpPr>
            <p:spPr bwMode="auto">
              <a:xfrm>
                <a:off x="3487" y="105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楷体_GB2312"/>
                    <a:ea typeface="楷体_GB2312"/>
                    <a:cs typeface="楷体_GB2312"/>
                  </a:rPr>
                  <a:t>-</a:t>
                </a:r>
              </a:p>
            </p:txBody>
          </p:sp>
        </p:grpSp>
        <p:sp>
          <p:nvSpPr>
            <p:cNvPr id="39973" name="Rectangle 81"/>
            <p:cNvSpPr>
              <a:spLocks noChangeArrowheads="1"/>
            </p:cNvSpPr>
            <p:nvPr/>
          </p:nvSpPr>
          <p:spPr bwMode="auto">
            <a:xfrm>
              <a:off x="3288" y="2734"/>
              <a:ext cx="14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散射的光子</a:t>
              </a:r>
              <a:endPara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74" name="Rectangle 82"/>
            <p:cNvSpPr>
              <a:spLocks noChangeArrowheads="1"/>
            </p:cNvSpPr>
            <p:nvPr/>
          </p:nvSpPr>
          <p:spPr bwMode="auto">
            <a:xfrm>
              <a:off x="3250" y="3442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反冲电子</a:t>
              </a:r>
            </a:p>
          </p:txBody>
        </p:sp>
        <p:sp>
          <p:nvSpPr>
            <p:cNvPr id="39975" name="Rectangle 83"/>
            <p:cNvSpPr>
              <a:spLocks noChangeArrowheads="1"/>
            </p:cNvSpPr>
            <p:nvPr/>
          </p:nvSpPr>
          <p:spPr bwMode="auto">
            <a:xfrm>
              <a:off x="4468" y="2886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入射光子</a:t>
              </a:r>
            </a:p>
          </p:txBody>
        </p:sp>
      </p:grpSp>
      <p:grpSp>
        <p:nvGrpSpPr>
          <p:cNvPr id="39944" name="Group 89"/>
          <p:cNvGrpSpPr>
            <a:grpSpLocks/>
          </p:cNvGrpSpPr>
          <p:nvPr/>
        </p:nvGrpSpPr>
        <p:grpSpPr bwMode="auto">
          <a:xfrm>
            <a:off x="684213" y="115888"/>
            <a:ext cx="3930650" cy="2071687"/>
            <a:chOff x="431" y="164"/>
            <a:chExt cx="2476" cy="1305"/>
          </a:xfrm>
        </p:grpSpPr>
        <p:graphicFrame>
          <p:nvGraphicFramePr>
            <p:cNvPr id="39954" name="Object 50"/>
            <p:cNvGraphicFramePr>
              <a:graphicFrameLocks/>
            </p:cNvGraphicFramePr>
            <p:nvPr/>
          </p:nvGraphicFramePr>
          <p:xfrm>
            <a:off x="1186" y="917"/>
            <a:ext cx="148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4" name="Equation" r:id="rId16" imgW="2362200" imgH="876300" progId="Equation.DSMT4">
                    <p:embed/>
                  </p:oleObj>
                </mc:Choice>
                <mc:Fallback>
                  <p:oleObj name="Equation" r:id="rId16" imgW="2362200" imgH="876300" progId="Equation.DSMT4">
                    <p:embed/>
                    <p:pic>
                      <p:nvPicPr>
                        <p:cNvPr id="0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917"/>
                          <a:ext cx="148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61"/>
            <p:cNvGraphicFramePr>
              <a:graphicFrameLocks/>
            </p:cNvGraphicFramePr>
            <p:nvPr/>
          </p:nvGraphicFramePr>
          <p:xfrm>
            <a:off x="1161" y="482"/>
            <a:ext cx="1497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5" name="Equation" r:id="rId18" imgW="2565400" imgH="774700" progId="Equation.DSMT4">
                    <p:embed/>
                  </p:oleObj>
                </mc:Choice>
                <mc:Fallback>
                  <p:oleObj name="Equation" r:id="rId18" imgW="2565400" imgH="774700" progId="Equation.DSMT4">
                    <p:embed/>
                    <p:pic>
                      <p:nvPicPr>
                        <p:cNvPr id="0" name="Object 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482"/>
                          <a:ext cx="1497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6" name="Object 62"/>
            <p:cNvGraphicFramePr>
              <a:graphicFrameLocks noChangeAspect="1"/>
            </p:cNvGraphicFramePr>
            <p:nvPr/>
          </p:nvGraphicFramePr>
          <p:xfrm>
            <a:off x="975" y="164"/>
            <a:ext cx="1932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6" name="Equation" r:id="rId20" imgW="3378200" imgH="1638300" progId="Equation.DSMT4">
                    <p:embed/>
                  </p:oleObj>
                </mc:Choice>
                <mc:Fallback>
                  <p:oleObj name="Equation" r:id="rId20" imgW="3378200" imgH="16383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64"/>
                          <a:ext cx="1932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7" name="Object 86"/>
            <p:cNvGraphicFramePr>
              <a:graphicFrameLocks noChangeAspect="1"/>
            </p:cNvGraphicFramePr>
            <p:nvPr/>
          </p:nvGraphicFramePr>
          <p:xfrm>
            <a:off x="431" y="471"/>
            <a:ext cx="5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7" name="剪辑" r:id="rId22" imgW="3133812" imgH="2886030" progId="MS_ClipArt_Gallery.2">
                    <p:embed/>
                  </p:oleObj>
                </mc:Choice>
                <mc:Fallback>
                  <p:oleObj name="剪辑" r:id="rId22" imgW="3133812" imgH="2886030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71"/>
                          <a:ext cx="5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5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17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1204913" y="5087938"/>
            <a:ext cx="6823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1º  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只与散射角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有关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 , 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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；</a:t>
            </a: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39750" y="4165600"/>
            <a:ext cx="6870700" cy="815975"/>
            <a:chOff x="559" y="2188"/>
            <a:chExt cx="4328" cy="514"/>
          </a:xfrm>
        </p:grpSpPr>
        <p:graphicFrame>
          <p:nvGraphicFramePr>
            <p:cNvPr id="39952" name="Object 17"/>
            <p:cNvGraphicFramePr>
              <a:graphicFrameLocks noChangeAspect="1"/>
            </p:cNvGraphicFramePr>
            <p:nvPr/>
          </p:nvGraphicFramePr>
          <p:xfrm>
            <a:off x="1921" y="2188"/>
            <a:ext cx="296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8" name="公式" r:id="rId24" imgW="1876343" imgH="276210" progId="Equation.3">
                    <p:embed/>
                  </p:oleObj>
                </mc:Choice>
                <mc:Fallback>
                  <p:oleObj name="公式" r:id="rId24" imgW="1876343" imgH="27621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2188"/>
                          <a:ext cx="2966" cy="51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99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Text Box 18"/>
            <p:cNvSpPr txBox="1">
              <a:spLocks noChangeArrowheads="1"/>
            </p:cNvSpPr>
            <p:nvPr/>
          </p:nvSpPr>
          <p:spPr bwMode="auto">
            <a:xfrm>
              <a:off x="559" y="2265"/>
              <a:ext cx="12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康普顿公式</a:t>
              </a: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595313" y="5335588"/>
            <a:ext cx="609600" cy="83026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结论 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1690688" y="6383338"/>
            <a:ext cx="5868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但康普顿散射效应的强弱与散射物质有关</a:t>
            </a:r>
            <a:endParaRPr lang="en-US" altLang="zh-CN" sz="2400" b="1">
              <a:solidFill>
                <a:srgbClr val="003300"/>
              </a:solidFill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204913" y="5519738"/>
            <a:ext cx="6642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2º  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400" b="1">
                <a:solidFill>
                  <a:srgbClr val="003300"/>
                </a:solidFill>
              </a:rPr>
              <a:t>入射波长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无关；</a:t>
            </a:r>
            <a:endParaRPr lang="en-US" altLang="zh-CN" sz="2400" b="1">
              <a:solidFill>
                <a:srgbClr val="003300"/>
              </a:solidFill>
            </a:endParaRPr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1204913" y="5951538"/>
            <a:ext cx="6307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3º  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solidFill>
                  <a:srgbClr val="003300"/>
                </a:solidFill>
              </a:rPr>
              <a:t>与散射物质无关；</a:t>
            </a:r>
            <a:endParaRPr lang="en-US" altLang="zh-CN" sz="2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94" grpId="0"/>
      <p:bldP spid="38" grpId="0"/>
      <p:bldP spid="42" grpId="0" animBg="1"/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95288" y="3779838"/>
            <a:ext cx="81883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1º   </a:t>
            </a:r>
            <a:r>
              <a:rPr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康普顿散射进一步证实了光具有波粒二象性，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   证明了光子能量、动量表示式的正确性。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9388" y="4897438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2º   </a:t>
            </a:r>
            <a:r>
              <a:rPr lang="zh-CN" altLang="en-US" sz="2800" b="1">
                <a:solidFill>
                  <a:srgbClr val="003300"/>
                </a:solidFill>
              </a:rPr>
              <a:t>另外证明在光电相互作用的过程中严格遵守能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         量、动量守恒定律。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79388" y="2157413"/>
            <a:ext cx="7315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CC"/>
              </a:buClr>
              <a:buFontTx/>
              <a:buNone/>
              <a:defRPr/>
            </a:pPr>
            <a:r>
              <a:rPr lang="zh-CN" altLang="en-US" sz="2800" b="1" i="1" dirty="0" smtClean="0">
                <a:solidFill>
                  <a:srgbClr val="0033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所以</a:t>
            </a:r>
            <a:r>
              <a:rPr lang="en-US" altLang="zh-CN" sz="2800" b="1" dirty="0" smtClean="0">
                <a:solidFill>
                  <a:srgbClr val="003300"/>
                </a:solidFill>
              </a:rPr>
              <a:t>X</a:t>
            </a:r>
            <a:r>
              <a:rPr lang="en-US" altLang="zh-CN" sz="2800" b="1" i="1" dirty="0" smtClean="0">
                <a:solidFill>
                  <a:srgbClr val="003300"/>
                </a:solidFill>
              </a:rPr>
              <a:t> 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射线光子与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束缚很紧的电子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碰撞</a:t>
            </a:r>
            <a:r>
              <a:rPr lang="en-US" altLang="zh-CN" sz="2800" b="1" dirty="0" smtClean="0">
                <a:solidFill>
                  <a:srgbClr val="003300"/>
                </a:solidFill>
              </a:rPr>
              <a:t>: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6565900" y="2095500"/>
          <a:ext cx="15192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3" imgW="466790" imgH="162000" progId="Equation.DSMT4">
                  <p:embed/>
                </p:oleObj>
              </mc:Choice>
              <mc:Fallback>
                <p:oleObj name="Equation" r:id="rId3" imgW="466790" imgH="1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095500"/>
                        <a:ext cx="15192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34963" y="477838"/>
            <a:ext cx="81851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003300"/>
                </a:solidFill>
              </a:rPr>
              <a:t>光子与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内层电子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的碰撞可看作是与原子的碰撞。由于原子的质量远大于光子，碰撞过程中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光子的能量几乎不变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，因而波长保持不变。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95288" y="3038475"/>
            <a:ext cx="1363662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黑体" panose="02010609060101010101" pitchFamily="49" charset="-122"/>
              </a:rPr>
              <a:t>意义 </a:t>
            </a:r>
          </a:p>
        </p:txBody>
      </p:sp>
      <p:sp>
        <p:nvSpPr>
          <p:cNvPr id="41992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18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utoUpdateAnimBg="0"/>
      <p:bldP spid="6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4"/>
          <p:cNvGrpSpPr>
            <a:grpSpLocks/>
          </p:cNvGrpSpPr>
          <p:nvPr/>
        </p:nvGrpSpPr>
        <p:grpSpPr bwMode="auto">
          <a:xfrm>
            <a:off x="293688" y="4097338"/>
            <a:ext cx="8704262" cy="1198562"/>
            <a:chOff x="164" y="1834"/>
            <a:chExt cx="5483" cy="755"/>
          </a:xfrm>
        </p:grpSpPr>
        <p:graphicFrame>
          <p:nvGraphicFramePr>
            <p:cNvPr id="43031" name="Object 3"/>
            <p:cNvGraphicFramePr>
              <a:graphicFrameLocks noChangeAspect="1"/>
            </p:cNvGraphicFramePr>
            <p:nvPr/>
          </p:nvGraphicFramePr>
          <p:xfrm>
            <a:off x="507" y="2111"/>
            <a:ext cx="4291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4" name="Equation" r:id="rId3" imgW="2514668" imgH="162000" progId="Equation.DSMT4">
                    <p:embed/>
                  </p:oleObj>
                </mc:Choice>
                <mc:Fallback>
                  <p:oleObj name="Equation" r:id="rId3" imgW="2514668" imgH="162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" y="2111"/>
                          <a:ext cx="4291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Text Box 4"/>
            <p:cNvSpPr txBox="1">
              <a:spLocks noChangeArrowheads="1"/>
            </p:cNvSpPr>
            <p:nvPr/>
          </p:nvSpPr>
          <p:spPr bwMode="auto">
            <a:xfrm>
              <a:off x="164" y="1834"/>
              <a:ext cx="29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相对论能量和动量关系</a:t>
              </a:r>
            </a:p>
          </p:txBody>
        </p:sp>
        <p:sp>
          <p:nvSpPr>
            <p:cNvPr id="43033" name="Text Box 5"/>
            <p:cNvSpPr txBox="1">
              <a:spLocks noChangeArrowheads="1"/>
            </p:cNvSpPr>
            <p:nvPr/>
          </p:nvSpPr>
          <p:spPr bwMode="auto">
            <a:xfrm>
              <a:off x="4820" y="2200"/>
              <a:ext cx="8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（3）</a:t>
              </a:r>
            </a:p>
          </p:txBody>
        </p:sp>
      </p:grpSp>
      <p:grpSp>
        <p:nvGrpSpPr>
          <p:cNvPr id="43011" name="Group 33"/>
          <p:cNvGrpSpPr>
            <a:grpSpLocks/>
          </p:cNvGrpSpPr>
          <p:nvPr/>
        </p:nvGrpSpPr>
        <p:grpSpPr bwMode="auto">
          <a:xfrm>
            <a:off x="328613" y="3100388"/>
            <a:ext cx="8669337" cy="1141412"/>
            <a:chOff x="186" y="1253"/>
            <a:chExt cx="5461" cy="719"/>
          </a:xfrm>
        </p:grpSpPr>
        <p:graphicFrame>
          <p:nvGraphicFramePr>
            <p:cNvPr id="43028" name="Object 16"/>
            <p:cNvGraphicFramePr>
              <a:graphicFrameLocks noChangeAspect="1"/>
            </p:cNvGraphicFramePr>
            <p:nvPr/>
          </p:nvGraphicFramePr>
          <p:xfrm>
            <a:off x="1770" y="1253"/>
            <a:ext cx="194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name="Equation" r:id="rId5" imgW="1095389" imgH="352350" progId="Equation.DSMT4">
                    <p:embed/>
                  </p:oleObj>
                </mc:Choice>
                <mc:Fallback>
                  <p:oleObj name="Equation" r:id="rId5" imgW="1095389" imgH="35235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253"/>
                          <a:ext cx="194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Text Box 17"/>
            <p:cNvSpPr txBox="1">
              <a:spLocks noChangeArrowheads="1"/>
            </p:cNvSpPr>
            <p:nvPr/>
          </p:nvSpPr>
          <p:spPr bwMode="auto">
            <a:xfrm>
              <a:off x="186" y="1432"/>
              <a:ext cx="17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能量守恒变形</a:t>
              </a:r>
            </a:p>
          </p:txBody>
        </p:sp>
        <p:sp>
          <p:nvSpPr>
            <p:cNvPr id="43030" name="Text Box 18"/>
            <p:cNvSpPr txBox="1">
              <a:spLocks noChangeArrowheads="1"/>
            </p:cNvSpPr>
            <p:nvPr/>
          </p:nvSpPr>
          <p:spPr bwMode="auto">
            <a:xfrm>
              <a:off x="4798" y="1432"/>
              <a:ext cx="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（2）</a:t>
              </a:r>
            </a:p>
          </p:txBody>
        </p:sp>
      </p:grpSp>
      <p:grpSp>
        <p:nvGrpSpPr>
          <p:cNvPr id="43012" name="Group 19"/>
          <p:cNvGrpSpPr>
            <a:grpSpLocks/>
          </p:cNvGrpSpPr>
          <p:nvPr/>
        </p:nvGrpSpPr>
        <p:grpSpPr bwMode="auto">
          <a:xfrm>
            <a:off x="328613" y="2060575"/>
            <a:ext cx="8524875" cy="1222375"/>
            <a:chOff x="195" y="3455"/>
            <a:chExt cx="5370" cy="770"/>
          </a:xfrm>
        </p:grpSpPr>
        <p:graphicFrame>
          <p:nvGraphicFramePr>
            <p:cNvPr id="43025" name="Object 20"/>
            <p:cNvGraphicFramePr>
              <a:graphicFrameLocks noChangeAspect="1"/>
            </p:cNvGraphicFramePr>
            <p:nvPr/>
          </p:nvGraphicFramePr>
          <p:xfrm>
            <a:off x="1730" y="3455"/>
            <a:ext cx="3116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name="Equation" r:id="rId7" imgW="1762077" imgH="380970" progId="Equation.DSMT4">
                    <p:embed/>
                  </p:oleObj>
                </mc:Choice>
                <mc:Fallback>
                  <p:oleObj name="Equation" r:id="rId7" imgW="1762077" imgH="38097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3455"/>
                          <a:ext cx="3116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Text Box 21"/>
            <p:cNvSpPr txBox="1">
              <a:spLocks noChangeArrowheads="1"/>
            </p:cNvSpPr>
            <p:nvPr/>
          </p:nvSpPr>
          <p:spPr bwMode="auto">
            <a:xfrm>
              <a:off x="195" y="3656"/>
              <a:ext cx="17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应用余弦定理</a:t>
              </a:r>
              <a:endParaRPr lang="en-US" altLang="zh-CN" sz="2800" b="1">
                <a:solidFill>
                  <a:srgbClr val="003300"/>
                </a:solidFill>
              </a:endParaRPr>
            </a:p>
          </p:txBody>
        </p:sp>
        <p:sp>
          <p:nvSpPr>
            <p:cNvPr id="43027" name="Text Box 22"/>
            <p:cNvSpPr txBox="1">
              <a:spLocks noChangeArrowheads="1"/>
            </p:cNvSpPr>
            <p:nvPr/>
          </p:nvSpPr>
          <p:spPr bwMode="auto">
            <a:xfrm>
              <a:off x="4780" y="3656"/>
              <a:ext cx="7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（1）</a:t>
              </a:r>
            </a:p>
          </p:txBody>
        </p:sp>
      </p:grpSp>
      <p:grpSp>
        <p:nvGrpSpPr>
          <p:cNvPr id="43013" name="Group 28"/>
          <p:cNvGrpSpPr>
            <a:grpSpLocks/>
          </p:cNvGrpSpPr>
          <p:nvPr/>
        </p:nvGrpSpPr>
        <p:grpSpPr bwMode="auto">
          <a:xfrm>
            <a:off x="33338" y="1065213"/>
            <a:ext cx="4762500" cy="914400"/>
            <a:chOff x="0" y="0"/>
            <a:chExt cx="3000" cy="576"/>
          </a:xfrm>
        </p:grpSpPr>
        <p:graphicFrame>
          <p:nvGraphicFramePr>
            <p:cNvPr id="43023" name="Object 24"/>
            <p:cNvGraphicFramePr>
              <a:graphicFrameLocks noChangeAspect="1"/>
            </p:cNvGraphicFramePr>
            <p:nvPr/>
          </p:nvGraphicFramePr>
          <p:xfrm>
            <a:off x="568" y="24"/>
            <a:ext cx="2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7" name="公式" r:id="rId9" imgW="1485900" imgH="241300" progId="Equation.3">
                    <p:embed/>
                  </p:oleObj>
                </mc:Choice>
                <mc:Fallback>
                  <p:oleObj name="公式" r:id="rId9" imgW="1485900" imgH="241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4"/>
                          <a:ext cx="2432" cy="39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26"/>
            <p:cNvGraphicFramePr>
              <a:graphicFrameLocks noChangeAspect="1"/>
            </p:cNvGraphicFramePr>
            <p:nvPr/>
          </p:nvGraphicFramePr>
          <p:xfrm>
            <a:off x="0" y="0"/>
            <a:ext cx="5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8" name="剪辑" r:id="rId11" imgW="3152722" imgH="2905200" progId="MS_ClipArt_Gallery.2">
                    <p:embed/>
                  </p:oleObj>
                </mc:Choice>
                <mc:Fallback>
                  <p:oleObj name="剪辑" r:id="rId11" imgW="3152722" imgH="2905200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4" name="Group 29"/>
          <p:cNvGrpSpPr>
            <a:grpSpLocks/>
          </p:cNvGrpSpPr>
          <p:nvPr/>
        </p:nvGrpSpPr>
        <p:grpSpPr bwMode="auto">
          <a:xfrm>
            <a:off x="5003800" y="827088"/>
            <a:ext cx="3981450" cy="1181100"/>
            <a:chOff x="3134" y="-159"/>
            <a:chExt cx="2508" cy="744"/>
          </a:xfrm>
        </p:grpSpPr>
        <p:graphicFrame>
          <p:nvGraphicFramePr>
            <p:cNvPr id="43021" name="Object 25"/>
            <p:cNvGraphicFramePr>
              <a:graphicFrameLocks noChangeAspect="1"/>
            </p:cNvGraphicFramePr>
            <p:nvPr/>
          </p:nvGraphicFramePr>
          <p:xfrm>
            <a:off x="3696" y="-159"/>
            <a:ext cx="1946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9" name="公式" r:id="rId13" imgW="1155199" imgH="444307" progId="Equation.3">
                    <p:embed/>
                  </p:oleObj>
                </mc:Choice>
                <mc:Fallback>
                  <p:oleObj name="公式" r:id="rId13" imgW="1155199" imgH="44430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-159"/>
                          <a:ext cx="1946" cy="74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27"/>
            <p:cNvGraphicFramePr>
              <a:graphicFrameLocks noChangeAspect="1"/>
            </p:cNvGraphicFramePr>
            <p:nvPr/>
          </p:nvGraphicFramePr>
          <p:xfrm>
            <a:off x="3134" y="0"/>
            <a:ext cx="5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0" name="剪辑" r:id="rId15" imgW="3152722" imgH="2905200" progId="MS_ClipArt_Gallery.2">
                    <p:embed/>
                  </p:oleObj>
                </mc:Choice>
                <mc:Fallback>
                  <p:oleObj name="剪辑" r:id="rId15" imgW="3152722" imgH="290520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0"/>
                          <a:ext cx="5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5" name="矩形 26"/>
          <p:cNvSpPr>
            <a:spLocks noChangeArrowheads="1"/>
          </p:cNvSpPr>
          <p:nvPr/>
        </p:nvSpPr>
        <p:spPr bwMode="auto">
          <a:xfrm>
            <a:off x="161925" y="260350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附：推导过程</a:t>
            </a:r>
            <a:endParaRPr lang="zh-CN" altLang="en-US" sz="2800">
              <a:solidFill>
                <a:srgbClr val="003300"/>
              </a:solidFill>
            </a:endParaRPr>
          </a:p>
        </p:txBody>
      </p:sp>
      <p:grpSp>
        <p:nvGrpSpPr>
          <p:cNvPr id="43016" name="组合 2"/>
          <p:cNvGrpSpPr>
            <a:grpSpLocks/>
          </p:cNvGrpSpPr>
          <p:nvPr/>
        </p:nvGrpSpPr>
        <p:grpSpPr bwMode="auto">
          <a:xfrm>
            <a:off x="2890838" y="5300663"/>
            <a:ext cx="3519487" cy="1409700"/>
            <a:chOff x="2890120" y="5469136"/>
            <a:chExt cx="3520301" cy="1409549"/>
          </a:xfrm>
        </p:grpSpPr>
        <p:sp>
          <p:nvSpPr>
            <p:cNvPr id="43017" name="直角三角形 1"/>
            <p:cNvSpPr>
              <a:spLocks noChangeArrowheads="1"/>
            </p:cNvSpPr>
            <p:nvPr/>
          </p:nvSpPr>
          <p:spPr bwMode="auto">
            <a:xfrm flipH="1">
              <a:off x="2890120" y="5469136"/>
              <a:ext cx="3168352" cy="1080120"/>
            </a:xfrm>
            <a:prstGeom prst="rtTriangle">
              <a:avLst/>
            </a:prstGeom>
            <a:noFill/>
            <a:ln w="25400" cap="sq" algn="ctr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3018" name="Object 3"/>
            <p:cNvGraphicFramePr>
              <a:graphicFrameLocks noChangeAspect="1"/>
            </p:cNvGraphicFramePr>
            <p:nvPr/>
          </p:nvGraphicFramePr>
          <p:xfrm>
            <a:off x="4387850" y="5545291"/>
            <a:ext cx="265954" cy="345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name="Equation" r:id="rId17" imgW="76177" imgH="85860" progId="Equation.DSMT4">
                    <p:embed/>
                  </p:oleObj>
                </mc:Choice>
                <mc:Fallback>
                  <p:oleObj name="Equation" r:id="rId17" imgW="76177" imgH="858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5545291"/>
                          <a:ext cx="265954" cy="345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3"/>
            <p:cNvGraphicFramePr>
              <a:graphicFrameLocks noChangeAspect="1"/>
            </p:cNvGraphicFramePr>
            <p:nvPr/>
          </p:nvGraphicFramePr>
          <p:xfrm>
            <a:off x="6078634" y="5771071"/>
            <a:ext cx="3317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2" name="Equation" r:id="rId19" imgW="114266" imgH="152280" progId="Equation.DSMT4">
                    <p:embed/>
                  </p:oleObj>
                </mc:Choice>
                <mc:Fallback>
                  <p:oleObj name="Equation" r:id="rId19" imgW="114266" imgH="1522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634" y="5771071"/>
                          <a:ext cx="331787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3"/>
            <p:cNvGraphicFramePr>
              <a:graphicFrameLocks noChangeAspect="1"/>
            </p:cNvGraphicFramePr>
            <p:nvPr/>
          </p:nvGraphicFramePr>
          <p:xfrm>
            <a:off x="4653804" y="6534197"/>
            <a:ext cx="376238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3" name="Equation" r:id="rId21" imgW="142900" imgH="85860" progId="Equation.DSMT4">
                    <p:embed/>
                  </p:oleObj>
                </mc:Choice>
                <mc:Fallback>
                  <p:oleObj name="Equation" r:id="rId21" imgW="142900" imgH="858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3804" y="6534197"/>
                          <a:ext cx="376238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004888" y="4724400"/>
          <a:ext cx="1955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3" imgW="657233" imgH="152280" progId="Equation.DSMT4">
                  <p:embed/>
                </p:oleObj>
              </mc:Choice>
              <mc:Fallback>
                <p:oleObj name="Equation" r:id="rId3" imgW="657233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724400"/>
                        <a:ext cx="1955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962025" y="5554663"/>
          <a:ext cx="5529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5" imgW="2466854" imgH="352350" progId="Equation.DSMT4">
                  <p:embed/>
                </p:oleObj>
              </mc:Choice>
              <mc:Fallback>
                <p:oleObj name="Equation" r:id="rId5" imgW="2466854" imgH="3523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5554663"/>
                        <a:ext cx="5529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6453188" y="5807075"/>
            <a:ext cx="2476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ea typeface="黑体" panose="02010609060101010101" pitchFamily="49" charset="-122"/>
              </a:rPr>
              <a:t>Compton</a:t>
            </a:r>
            <a:r>
              <a:rPr lang="zh-CN" altLang="en-US" sz="2800" b="1">
                <a:solidFill>
                  <a:srgbClr val="003300"/>
                </a:solidFill>
                <a:ea typeface="黑体" panose="02010609060101010101" pitchFamily="49" charset="-122"/>
              </a:rPr>
              <a:t>波长</a:t>
            </a:r>
          </a:p>
        </p:txBody>
      </p:sp>
      <p:graphicFrame>
        <p:nvGraphicFramePr>
          <p:cNvPr id="44037" name="Object 21"/>
          <p:cNvGraphicFramePr>
            <a:graphicFrameLocks noChangeAspect="1"/>
          </p:cNvGraphicFramePr>
          <p:nvPr/>
        </p:nvGraphicFramePr>
        <p:xfrm>
          <a:off x="2919413" y="4508500"/>
          <a:ext cx="27590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7" imgW="981123" imgH="352350" progId="Equation.DSMT4">
                  <p:embed/>
                </p:oleObj>
              </mc:Choice>
              <mc:Fallback>
                <p:oleObj name="Equation" r:id="rId7" imgW="981123" imgH="3523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508500"/>
                        <a:ext cx="27590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2"/>
          <p:cNvGraphicFramePr>
            <a:graphicFrameLocks noChangeAspect="1"/>
          </p:cNvGraphicFramePr>
          <p:nvPr/>
        </p:nvGraphicFramePr>
        <p:xfrm>
          <a:off x="5659438" y="4508500"/>
          <a:ext cx="2260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9" imgW="733411" imgH="352350" progId="Equation.DSMT4">
                  <p:embed/>
                </p:oleObj>
              </mc:Choice>
              <mc:Fallback>
                <p:oleObj name="Equation" r:id="rId9" imgW="733411" imgH="3523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508500"/>
                        <a:ext cx="2260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9" name="Group 35"/>
          <p:cNvGrpSpPr>
            <a:grpSpLocks/>
          </p:cNvGrpSpPr>
          <p:nvPr/>
        </p:nvGrpSpPr>
        <p:grpSpPr bwMode="auto">
          <a:xfrm>
            <a:off x="179388" y="333375"/>
            <a:ext cx="8597900" cy="1616075"/>
            <a:chOff x="144" y="2457"/>
            <a:chExt cx="5416" cy="1018"/>
          </a:xfrm>
        </p:grpSpPr>
        <p:graphicFrame>
          <p:nvGraphicFramePr>
            <p:cNvPr id="44046" name="Object 7"/>
            <p:cNvGraphicFramePr>
              <a:graphicFrameLocks noChangeAspect="1"/>
            </p:cNvGraphicFramePr>
            <p:nvPr/>
          </p:nvGraphicFramePr>
          <p:xfrm>
            <a:off x="470" y="2689"/>
            <a:ext cx="4348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name="Equation" r:id="rId11" imgW="2200233" imgH="380970" progId="Equation.DSMT4">
                    <p:embed/>
                  </p:oleObj>
                </mc:Choice>
                <mc:Fallback>
                  <p:oleObj name="Equation" r:id="rId11" imgW="2200233" imgH="38097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689"/>
                          <a:ext cx="4348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144" y="2457"/>
              <a:ext cx="2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将(3)式代入(1)式得</a:t>
              </a:r>
              <a:endParaRPr lang="en-US" altLang="zh-CN" sz="2800" b="1">
                <a:solidFill>
                  <a:srgbClr val="003300"/>
                </a:solidFill>
              </a:endParaRPr>
            </a:p>
          </p:txBody>
        </p:sp>
        <p:sp>
          <p:nvSpPr>
            <p:cNvPr id="44048" name="Text Box 9"/>
            <p:cNvSpPr txBox="1">
              <a:spLocks noChangeArrowheads="1"/>
            </p:cNvSpPr>
            <p:nvPr/>
          </p:nvSpPr>
          <p:spPr bwMode="auto">
            <a:xfrm>
              <a:off x="4848" y="2875"/>
              <a:ext cx="7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（4）</a:t>
              </a:r>
            </a:p>
          </p:txBody>
        </p:sp>
      </p:grpSp>
      <p:grpSp>
        <p:nvGrpSpPr>
          <p:cNvPr id="44040" name="Group 36"/>
          <p:cNvGrpSpPr>
            <a:grpSpLocks/>
          </p:cNvGrpSpPr>
          <p:nvPr/>
        </p:nvGrpSpPr>
        <p:grpSpPr bwMode="auto">
          <a:xfrm>
            <a:off x="179388" y="1830388"/>
            <a:ext cx="8175625" cy="1574800"/>
            <a:chOff x="144" y="3388"/>
            <a:chExt cx="5150" cy="992"/>
          </a:xfrm>
        </p:grpSpPr>
        <p:graphicFrame>
          <p:nvGraphicFramePr>
            <p:cNvPr id="44044" name="Object 11"/>
            <p:cNvGraphicFramePr>
              <a:graphicFrameLocks noChangeAspect="1"/>
            </p:cNvGraphicFramePr>
            <p:nvPr/>
          </p:nvGraphicFramePr>
          <p:xfrm>
            <a:off x="640" y="3642"/>
            <a:ext cx="4654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4" name="Equation" r:id="rId13" imgW="2162144" imgH="380970" progId="Equation.DSMT4">
                    <p:embed/>
                  </p:oleObj>
                </mc:Choice>
                <mc:Fallback>
                  <p:oleObj name="Equation" r:id="rId13" imgW="2162144" imgH="38097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642"/>
                          <a:ext cx="4654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5" name="Text Box 12"/>
            <p:cNvSpPr txBox="1">
              <a:spLocks noChangeArrowheads="1"/>
            </p:cNvSpPr>
            <p:nvPr/>
          </p:nvSpPr>
          <p:spPr bwMode="auto">
            <a:xfrm>
              <a:off x="144" y="3388"/>
              <a:ext cx="30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将(2)式平方减去(4)式得</a:t>
              </a:r>
              <a:endParaRPr lang="en-US" altLang="zh-CN" sz="2800" b="1">
                <a:solidFill>
                  <a:srgbClr val="003300"/>
                </a:solidFill>
              </a:endParaRPr>
            </a:p>
          </p:txBody>
        </p:sp>
      </p:grpSp>
      <p:graphicFrame>
        <p:nvGraphicFramePr>
          <p:cNvPr id="44041" name="Object 24"/>
          <p:cNvGraphicFramePr>
            <a:graphicFrameLocks noChangeAspect="1"/>
          </p:cNvGraphicFramePr>
          <p:nvPr/>
        </p:nvGraphicFramePr>
        <p:xfrm>
          <a:off x="973138" y="3354388"/>
          <a:ext cx="63769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15" imgW="2124055" imgH="380970" progId="Equation.DSMT4">
                  <p:embed/>
                </p:oleObj>
              </mc:Choice>
              <mc:Fallback>
                <p:oleObj name="Equation" r:id="rId15" imgW="2124055" imgH="38097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354388"/>
                        <a:ext cx="637698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522288" y="3678238"/>
            <a:ext cx="61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即</a:t>
            </a:r>
            <a:endParaRPr lang="en-US" altLang="zh-CN" sz="2800" b="1">
              <a:solidFill>
                <a:srgbClr val="003300"/>
              </a:solidFill>
            </a:endParaRPr>
          </a:p>
        </p:txBody>
      </p:sp>
      <p:sp>
        <p:nvSpPr>
          <p:cNvPr id="44043" name="Text Box 12"/>
          <p:cNvSpPr txBox="1">
            <a:spLocks noChangeArrowheads="1"/>
          </p:cNvSpPr>
          <p:nvPr/>
        </p:nvSpPr>
        <p:spPr bwMode="auto">
          <a:xfrm>
            <a:off x="280988" y="4776788"/>
            <a:ext cx="9366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可得</a:t>
            </a:r>
            <a:endParaRPr lang="en-US" altLang="zh-CN" sz="28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069975" y="4186238"/>
            <a:ext cx="985838" cy="461962"/>
          </a:xfrm>
          <a:prstGeom prst="rect">
            <a:avLst/>
          </a:prstGeom>
          <a:solidFill>
            <a:srgbClr val="FF99FF"/>
          </a:solidFill>
          <a:ln w="9525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光子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457575" y="4125913"/>
            <a:ext cx="985838" cy="461962"/>
          </a:xfrm>
          <a:prstGeom prst="rect">
            <a:avLst/>
          </a:prstGeom>
          <a:solidFill>
            <a:srgbClr val="00FF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电子</a:t>
            </a: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2090738" y="4052888"/>
            <a:ext cx="1255712" cy="733425"/>
          </a:xfrm>
          <a:prstGeom prst="leftRightArrow">
            <a:avLst>
              <a:gd name="adj1" fmla="val 50000"/>
              <a:gd name="adj2" fmla="val 930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3300"/>
              </a:solidFill>
            </a:endParaRPr>
          </a:p>
        </p:txBody>
      </p:sp>
      <p:grpSp>
        <p:nvGrpSpPr>
          <p:cNvPr id="165913" name="Group 25"/>
          <p:cNvGrpSpPr>
            <a:grpSpLocks/>
          </p:cNvGrpSpPr>
          <p:nvPr/>
        </p:nvGrpSpPr>
        <p:grpSpPr bwMode="auto">
          <a:xfrm>
            <a:off x="1141413" y="3246438"/>
            <a:ext cx="914400" cy="922337"/>
            <a:chOff x="578" y="1246"/>
            <a:chExt cx="576" cy="581"/>
          </a:xfrm>
        </p:grpSpPr>
        <p:sp>
          <p:nvSpPr>
            <p:cNvPr id="45078" name="Oval 6"/>
            <p:cNvSpPr>
              <a:spLocks noChangeArrowheads="1"/>
            </p:cNvSpPr>
            <p:nvPr/>
          </p:nvSpPr>
          <p:spPr bwMode="auto">
            <a:xfrm>
              <a:off x="578" y="1500"/>
              <a:ext cx="164" cy="327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079" name="Line 7"/>
            <p:cNvSpPr>
              <a:spLocks noChangeShapeType="1"/>
            </p:cNvSpPr>
            <p:nvPr/>
          </p:nvSpPr>
          <p:spPr bwMode="auto">
            <a:xfrm>
              <a:off x="747" y="1661"/>
              <a:ext cx="40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5080" name="Object 8"/>
            <p:cNvGraphicFramePr>
              <a:graphicFrameLocks noChangeAspect="1"/>
            </p:cNvGraphicFramePr>
            <p:nvPr/>
          </p:nvGraphicFramePr>
          <p:xfrm>
            <a:off x="707" y="1246"/>
            <a:ext cx="4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1" name="Equation" r:id="rId3" imgW="241300" imgH="228600" progId="Equation.DSMT4">
                    <p:embed/>
                  </p:oleObj>
                </mc:Choice>
                <mc:Fallback>
                  <p:oleObj name="Equation" r:id="rId3" imgW="2413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246"/>
                          <a:ext cx="4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915" name="Group 27"/>
          <p:cNvGrpSpPr>
            <a:grpSpLocks/>
          </p:cNvGrpSpPr>
          <p:nvPr/>
        </p:nvGrpSpPr>
        <p:grpSpPr bwMode="auto">
          <a:xfrm>
            <a:off x="3844925" y="3952875"/>
            <a:ext cx="2449513" cy="1066800"/>
            <a:chOff x="3258" y="2926"/>
            <a:chExt cx="1543" cy="672"/>
          </a:xfrm>
        </p:grpSpPr>
        <p:sp>
          <p:nvSpPr>
            <p:cNvPr id="45074" name="Oval 10"/>
            <p:cNvSpPr>
              <a:spLocks noChangeArrowheads="1"/>
            </p:cNvSpPr>
            <p:nvPr/>
          </p:nvSpPr>
          <p:spPr bwMode="auto">
            <a:xfrm>
              <a:off x="3873" y="3056"/>
              <a:ext cx="164" cy="3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graphicFrame>
          <p:nvGraphicFramePr>
            <p:cNvPr id="45075" name="Object 11"/>
            <p:cNvGraphicFramePr>
              <a:graphicFrameLocks noChangeAspect="1"/>
            </p:cNvGraphicFramePr>
            <p:nvPr/>
          </p:nvGraphicFramePr>
          <p:xfrm>
            <a:off x="3620" y="3305"/>
            <a:ext cx="50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2" name="Equation" r:id="rId5" imgW="241195" imgH="139639" progId="Equation.DSMT4">
                    <p:embed/>
                  </p:oleObj>
                </mc:Choice>
                <mc:Fallback>
                  <p:oleObj name="Equation" r:id="rId5" imgW="241195" imgH="13963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3305"/>
                          <a:ext cx="50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6" name="Line 12"/>
            <p:cNvSpPr>
              <a:spLocks noChangeShapeType="1"/>
            </p:cNvSpPr>
            <p:nvPr/>
          </p:nvSpPr>
          <p:spPr bwMode="auto">
            <a:xfrm>
              <a:off x="3258" y="2926"/>
              <a:ext cx="785" cy="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077" name="Line 13"/>
            <p:cNvSpPr>
              <a:spLocks noChangeShapeType="1"/>
            </p:cNvSpPr>
            <p:nvPr/>
          </p:nvSpPr>
          <p:spPr bwMode="auto">
            <a:xfrm>
              <a:off x="4016" y="3242"/>
              <a:ext cx="785" cy="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6" name="Group 28"/>
          <p:cNvGrpSpPr>
            <a:grpSpLocks/>
          </p:cNvGrpSpPr>
          <p:nvPr/>
        </p:nvGrpSpPr>
        <p:grpSpPr bwMode="auto">
          <a:xfrm>
            <a:off x="3763963" y="1217613"/>
            <a:ext cx="2654300" cy="2670175"/>
            <a:chOff x="1317" y="0"/>
            <a:chExt cx="1672" cy="1682"/>
          </a:xfrm>
        </p:grpSpPr>
        <p:sp>
          <p:nvSpPr>
            <p:cNvPr id="45070" name="Oval 15"/>
            <p:cNvSpPr>
              <a:spLocks noChangeArrowheads="1"/>
            </p:cNvSpPr>
            <p:nvPr/>
          </p:nvSpPr>
          <p:spPr bwMode="auto">
            <a:xfrm>
              <a:off x="2044" y="688"/>
              <a:ext cx="164" cy="3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graphicFrame>
          <p:nvGraphicFramePr>
            <p:cNvPr id="45071" name="Object 16"/>
            <p:cNvGraphicFramePr>
              <a:graphicFrameLocks noChangeAspect="1"/>
            </p:cNvGraphicFramePr>
            <p:nvPr/>
          </p:nvGraphicFramePr>
          <p:xfrm>
            <a:off x="1692" y="511"/>
            <a:ext cx="39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3" name="Equation" r:id="rId7" imgW="202936" imgH="177569" progId="Equation.DSMT4">
                    <p:embed/>
                  </p:oleObj>
                </mc:Choice>
                <mc:Fallback>
                  <p:oleObj name="Equation" r:id="rId7" imgW="202936" imgH="177569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511"/>
                          <a:ext cx="39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Line 17"/>
            <p:cNvSpPr>
              <a:spLocks noChangeShapeType="1"/>
            </p:cNvSpPr>
            <p:nvPr/>
          </p:nvSpPr>
          <p:spPr bwMode="auto">
            <a:xfrm flipV="1">
              <a:off x="1317" y="841"/>
              <a:ext cx="836" cy="8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 flipV="1">
              <a:off x="2153" y="0"/>
              <a:ext cx="836" cy="8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4" name="Group 26"/>
          <p:cNvGrpSpPr>
            <a:grpSpLocks/>
          </p:cNvGrpSpPr>
          <p:nvPr/>
        </p:nvGrpSpPr>
        <p:grpSpPr bwMode="auto">
          <a:xfrm>
            <a:off x="3419475" y="3146425"/>
            <a:ext cx="557213" cy="1022350"/>
            <a:chOff x="993" y="1187"/>
            <a:chExt cx="351" cy="644"/>
          </a:xfrm>
        </p:grpSpPr>
        <p:sp>
          <p:nvSpPr>
            <p:cNvPr id="45068" name="Oval 20"/>
            <p:cNvSpPr>
              <a:spLocks noChangeArrowheads="1"/>
            </p:cNvSpPr>
            <p:nvPr/>
          </p:nvSpPr>
          <p:spPr bwMode="auto">
            <a:xfrm>
              <a:off x="1125" y="1504"/>
              <a:ext cx="164" cy="3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graphicFrame>
          <p:nvGraphicFramePr>
            <p:cNvPr id="45069" name="Object 21"/>
            <p:cNvGraphicFramePr>
              <a:graphicFrameLocks noChangeAspect="1"/>
            </p:cNvGraphicFramePr>
            <p:nvPr/>
          </p:nvGraphicFramePr>
          <p:xfrm>
            <a:off x="993" y="1187"/>
            <a:ext cx="35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4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187"/>
                          <a:ext cx="35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5219700" y="3554413"/>
            <a:ext cx="28543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康普顿效应？</a:t>
            </a: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5040313" y="2900363"/>
            <a:ext cx="28543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光电效应？</a:t>
            </a:r>
            <a:endParaRPr lang="zh-CN" altLang="en-US" sz="4000" b="1">
              <a:solidFill>
                <a:srgbClr val="003300"/>
              </a:solidFill>
            </a:endParaRPr>
          </a:p>
        </p:txBody>
      </p:sp>
      <p:sp>
        <p:nvSpPr>
          <p:cNvPr id="45067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19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advTm="40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 autoUpdateAnimBg="0"/>
      <p:bldP spid="165891" grpId="0" animBg="1" autoUpdateAnimBg="0"/>
      <p:bldP spid="165892" grpId="0" animBg="1"/>
      <p:bldP spid="165910" grpId="0" autoUpdateAnimBg="0"/>
      <p:bldP spid="1659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927年第五届索尔维会议29（17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78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9" descr="http://imgsrc.baidu.com/forum/pic/item/037859da81cb39db371b3c32d6160924aa1830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/>
          <a:stretch>
            <a:fillRect/>
          </a:stretch>
        </p:blipFill>
        <p:spPr bwMode="auto">
          <a:xfrm>
            <a:off x="0" y="1792288"/>
            <a:ext cx="9466263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716463" y="4581525"/>
            <a:ext cx="7762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爱因斯坦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580063" y="4724400"/>
            <a:ext cx="776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朗之万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563938" y="4724400"/>
            <a:ext cx="776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洛仑兹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2484438" y="4581525"/>
            <a:ext cx="7762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居里夫人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403350" y="4724400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普朗克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250825" y="19891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德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拜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411413" y="836613"/>
            <a:ext cx="7762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埃伦费斯特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1619250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布喇格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4140200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狄拉克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787900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薛定谔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292725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康普顿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6372225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利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7019925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海森堡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8604250" y="19891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尔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7885113" y="1341438"/>
            <a:ext cx="776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恩</a:t>
            </a: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1979613" y="2492375"/>
            <a:ext cx="288925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4572000" y="2492375"/>
            <a:ext cx="0" cy="649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 flipH="1">
            <a:off x="5508625" y="2492375"/>
            <a:ext cx="142875" cy="649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H="1">
            <a:off x="8459788" y="3141663"/>
            <a:ext cx="433387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 flipH="1">
            <a:off x="7596188" y="2492375"/>
            <a:ext cx="647700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1311275" y="115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454025" y="188913"/>
            <a:ext cx="861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1927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年第五届索尔维会议（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29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人中先后获诺奖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17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人）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1728788" y="298450"/>
            <a:ext cx="61706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3300"/>
                </a:solidFill>
              </a:rPr>
              <a:t>康普顿效应与光电效应的异同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95288" y="1239838"/>
            <a:ext cx="8353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3300"/>
                </a:solidFill>
              </a:rPr>
              <a:t>     康普顿效应与光电效应都涉及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光子与电子的相互作用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457200" y="1984375"/>
            <a:ext cx="81565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3300"/>
                </a:solidFill>
              </a:rPr>
              <a:t>     在光电效应中，入射光为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可见光或紫外线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，其光子能量为</a:t>
            </a:r>
            <a:r>
              <a:rPr lang="en-US" altLang="zh-CN" sz="2400" b="1" dirty="0" smtClean="0">
                <a:solidFill>
                  <a:srgbClr val="003300"/>
                </a:solidFill>
              </a:rPr>
              <a:t>eV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数量级</a:t>
            </a:r>
            <a:r>
              <a:rPr lang="en-US" altLang="zh-CN" sz="2400" b="1" dirty="0" smtClean="0">
                <a:solidFill>
                  <a:srgbClr val="003300"/>
                </a:solidFill>
              </a:rPr>
              <a:t>, 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与原子中电子的束缚能相差不远，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光子能量全部交给电子使之逸出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，并具有初动能。光电效应证实了此过程服从能量守恒定律。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519113" y="3754438"/>
            <a:ext cx="82534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3300"/>
                </a:solidFill>
              </a:rPr>
              <a:t>    在康普顿效应中，入射光为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射线或 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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射线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，光子能量为</a:t>
            </a:r>
            <a:r>
              <a:rPr lang="en-US" altLang="zh-CN" sz="2400" b="1" dirty="0" smtClean="0">
                <a:solidFill>
                  <a:srgbClr val="003300"/>
                </a:solidFill>
              </a:rPr>
              <a:t>10  eV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数量级甚至更高</a:t>
            </a:r>
            <a:r>
              <a:rPr lang="en-US" altLang="zh-CN" sz="2400" b="1" dirty="0" smtClean="0">
                <a:solidFill>
                  <a:srgbClr val="003300"/>
                </a:solidFill>
              </a:rPr>
              <a:t>, 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远大于散射物质中电子的束缚能</a:t>
            </a:r>
            <a:r>
              <a:rPr lang="en-US" altLang="zh-CN" sz="2400" b="1" dirty="0" smtClean="0">
                <a:solidFill>
                  <a:srgbClr val="003300"/>
                </a:solidFill>
              </a:rPr>
              <a:t>, 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原子中的外层的电子可视为自由电子，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光子能量只被自由电子吸收了一部分并发生散射</a:t>
            </a:r>
            <a:r>
              <a:rPr lang="zh-CN" altLang="en-US" sz="2400" b="1" dirty="0" smtClean="0">
                <a:solidFill>
                  <a:srgbClr val="003300"/>
                </a:solidFill>
              </a:rPr>
              <a:t>。康普顿效应证实了此过程可视为弹性碰撞过程，能量、动量均守恒，更有力地证实了光的粒子性。</a:t>
            </a:r>
          </a:p>
        </p:txBody>
      </p:sp>
      <p:sp>
        <p:nvSpPr>
          <p:cNvPr id="46086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20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  <p:bldP spid="166918" grpId="0" autoUpdateAnimBg="0"/>
      <p:bldP spid="47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9"/>
          <p:cNvSpPr txBox="1">
            <a:spLocks noChangeArrowheads="1"/>
          </p:cNvSpPr>
          <p:nvPr/>
        </p:nvSpPr>
        <p:spPr bwMode="auto">
          <a:xfrm>
            <a:off x="465138" y="188913"/>
            <a:ext cx="84280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用波长为 </a:t>
            </a:r>
            <a:r>
              <a:rPr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200  nm 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的光照射铝（</a:t>
            </a:r>
            <a:r>
              <a:rPr lang="en-US" altLang="zh-CN" sz="2800" b="1" dirty="0" smtClean="0">
                <a:solidFill>
                  <a:srgbClr val="003300"/>
                </a:solidFill>
              </a:rPr>
              <a:t>Al 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的 截止频率为 </a:t>
            </a:r>
            <a:r>
              <a:rPr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9.03×10</a:t>
            </a:r>
            <a:r>
              <a:rPr lang="en-US" altLang="zh-CN" sz="2800" b="1" baseline="30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14</a:t>
            </a:r>
            <a:r>
              <a:rPr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Hz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），能否产生光电效应？能否观察到康普顿效应（假定所用的仪器不能分辨出小于入射波长的千分之一的波长偏移）？</a:t>
            </a:r>
          </a:p>
        </p:txBody>
      </p:sp>
      <p:sp>
        <p:nvSpPr>
          <p:cNvPr id="47107" name="Text Box 92"/>
          <p:cNvSpPr txBox="1">
            <a:spLocks noChangeArrowheads="1"/>
          </p:cNvSpPr>
          <p:nvPr/>
        </p:nvSpPr>
        <p:spPr bwMode="auto">
          <a:xfrm>
            <a:off x="5618163" y="6092825"/>
            <a:ext cx="3778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观察不到康普顿效应</a:t>
            </a:r>
          </a:p>
        </p:txBody>
      </p:sp>
      <p:sp>
        <p:nvSpPr>
          <p:cNvPr id="47108" name="Text Box 117"/>
          <p:cNvSpPr txBox="1">
            <a:spLocks noChangeArrowheads="1"/>
          </p:cNvSpPr>
          <p:nvPr/>
        </p:nvSpPr>
        <p:spPr bwMode="auto">
          <a:xfrm>
            <a:off x="5884863" y="2840038"/>
            <a:ext cx="2790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可产生光电效应</a:t>
            </a:r>
          </a:p>
        </p:txBody>
      </p:sp>
      <p:grpSp>
        <p:nvGrpSpPr>
          <p:cNvPr id="47109" name="组合 119"/>
          <p:cNvGrpSpPr>
            <a:grpSpLocks/>
          </p:cNvGrpSpPr>
          <p:nvPr/>
        </p:nvGrpSpPr>
        <p:grpSpPr bwMode="auto">
          <a:xfrm>
            <a:off x="1025525" y="1919288"/>
            <a:ext cx="6397625" cy="1403350"/>
            <a:chOff x="1483145" y="1920002"/>
            <a:chExt cx="6397734" cy="1401602"/>
          </a:xfrm>
        </p:grpSpPr>
        <p:sp>
          <p:nvSpPr>
            <p:cNvPr id="47115" name="Text Box 94"/>
            <p:cNvSpPr txBox="1">
              <a:spLocks noChangeArrowheads="1"/>
            </p:cNvSpPr>
            <p:nvPr/>
          </p:nvSpPr>
          <p:spPr bwMode="auto">
            <a:xfrm>
              <a:off x="4400972" y="1953146"/>
              <a:ext cx="517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8</a:t>
              </a:r>
            </a:p>
          </p:txBody>
        </p:sp>
        <p:sp>
          <p:nvSpPr>
            <p:cNvPr id="47116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2278485" y="2188096"/>
              <a:ext cx="212725" cy="2524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407"/>
                </a:avLst>
              </a:prstTxWarp>
            </a:bodyPr>
            <a:lstStyle/>
            <a:p>
              <a:pPr algn="ctr"/>
              <a:r>
                <a:rPr lang="en-US" sz="24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47117" name="Group 96"/>
            <p:cNvGrpSpPr>
              <a:grpSpLocks/>
            </p:cNvGrpSpPr>
            <p:nvPr/>
          </p:nvGrpSpPr>
          <p:grpSpPr bwMode="auto">
            <a:xfrm>
              <a:off x="1903835" y="2250008"/>
              <a:ext cx="279400" cy="87313"/>
              <a:chOff x="1949" y="2020"/>
              <a:chExt cx="341" cy="111"/>
            </a:xfrm>
          </p:grpSpPr>
          <p:sp>
            <p:nvSpPr>
              <p:cNvPr id="47136" name="Line 97"/>
              <p:cNvSpPr>
                <a:spLocks noChangeShapeType="1"/>
              </p:cNvSpPr>
              <p:nvPr/>
            </p:nvSpPr>
            <p:spPr bwMode="auto">
              <a:xfrm>
                <a:off x="1949" y="2020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Line 98"/>
              <p:cNvSpPr>
                <a:spLocks noChangeShapeType="1"/>
              </p:cNvSpPr>
              <p:nvPr/>
            </p:nvSpPr>
            <p:spPr bwMode="auto">
              <a:xfrm>
                <a:off x="1959" y="2131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8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2707110" y="2176983"/>
              <a:ext cx="333375" cy="292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222"/>
                </a:avLst>
              </a:prstTxWarp>
            </a:bodyPr>
            <a:lstStyle/>
            <a:p>
              <a:pPr algn="ctr"/>
              <a:r>
                <a:rPr lang="en-US" sz="24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47119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619672" y="2180158"/>
              <a:ext cx="241300" cy="2825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4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Symbol" panose="05050102010706020507" pitchFamily="18" charset="2"/>
                </a:rPr>
                <a:t>n</a:t>
              </a:r>
            </a:p>
          </p:txBody>
        </p:sp>
        <p:sp>
          <p:nvSpPr>
            <p:cNvPr id="47120" name="Line 101"/>
            <p:cNvSpPr>
              <a:spLocks noChangeShapeType="1"/>
            </p:cNvSpPr>
            <p:nvPr/>
          </p:nvSpPr>
          <p:spPr bwMode="auto">
            <a:xfrm flipV="1">
              <a:off x="2519785" y="2096021"/>
              <a:ext cx="241300" cy="39687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21" name="Group 102"/>
            <p:cNvGrpSpPr>
              <a:grpSpLocks/>
            </p:cNvGrpSpPr>
            <p:nvPr/>
          </p:nvGrpSpPr>
          <p:grpSpPr bwMode="auto">
            <a:xfrm>
              <a:off x="3151610" y="2259533"/>
              <a:ext cx="279400" cy="87313"/>
              <a:chOff x="1949" y="2020"/>
              <a:chExt cx="341" cy="111"/>
            </a:xfrm>
          </p:grpSpPr>
          <p:sp>
            <p:nvSpPr>
              <p:cNvPr id="47134" name="Line 103"/>
              <p:cNvSpPr>
                <a:spLocks noChangeShapeType="1"/>
              </p:cNvSpPr>
              <p:nvPr/>
            </p:nvSpPr>
            <p:spPr bwMode="auto">
              <a:xfrm>
                <a:off x="1949" y="2020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104"/>
              <p:cNvSpPr>
                <a:spLocks noChangeShapeType="1"/>
              </p:cNvSpPr>
              <p:nvPr/>
            </p:nvSpPr>
            <p:spPr bwMode="auto">
              <a:xfrm>
                <a:off x="1959" y="2131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2" name="Line 105"/>
            <p:cNvSpPr>
              <a:spLocks noChangeShapeType="1"/>
            </p:cNvSpPr>
            <p:nvPr/>
          </p:nvSpPr>
          <p:spPr bwMode="auto">
            <a:xfrm flipH="1">
              <a:off x="4730801" y="2096021"/>
              <a:ext cx="239713" cy="373063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Text Box 106"/>
            <p:cNvSpPr txBox="1">
              <a:spLocks noChangeArrowheads="1"/>
            </p:cNvSpPr>
            <p:nvPr/>
          </p:nvSpPr>
          <p:spPr bwMode="auto">
            <a:xfrm>
              <a:off x="3549131" y="2021408"/>
              <a:ext cx="134937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3×10</a:t>
              </a:r>
            </a:p>
          </p:txBody>
        </p:sp>
        <p:grpSp>
          <p:nvGrpSpPr>
            <p:cNvPr id="47124" name="Group 107"/>
            <p:cNvGrpSpPr>
              <a:grpSpLocks/>
            </p:cNvGrpSpPr>
            <p:nvPr/>
          </p:nvGrpSpPr>
          <p:grpSpPr bwMode="auto">
            <a:xfrm>
              <a:off x="4802716" y="1920002"/>
              <a:ext cx="3078163" cy="608013"/>
              <a:chOff x="3484" y="1470"/>
              <a:chExt cx="1939" cy="383"/>
            </a:xfrm>
          </p:grpSpPr>
          <p:sp>
            <p:nvSpPr>
              <p:cNvPr id="47132" name="Text Box 108"/>
              <p:cNvSpPr txBox="1">
                <a:spLocks noChangeArrowheads="1"/>
              </p:cNvSpPr>
              <p:nvPr/>
            </p:nvSpPr>
            <p:spPr bwMode="auto">
              <a:xfrm>
                <a:off x="3484" y="1562"/>
                <a:ext cx="193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3300"/>
                    </a:solidFill>
                  </a:rPr>
                  <a:t>（ </a:t>
                </a:r>
                <a:r>
                  <a:rPr lang="en-US" altLang="zh-CN" sz="2400" b="1">
                    <a:solidFill>
                      <a:srgbClr val="003300"/>
                    </a:solidFill>
                  </a:rPr>
                  <a:t>200×10    </a:t>
                </a:r>
                <a:r>
                  <a:rPr lang="zh-CN" altLang="en-US" sz="2400" b="1">
                    <a:solidFill>
                      <a:srgbClr val="003300"/>
                    </a:solidFill>
                  </a:rPr>
                  <a:t>）</a:t>
                </a:r>
              </a:p>
            </p:txBody>
          </p:sp>
          <p:sp>
            <p:nvSpPr>
              <p:cNvPr id="47133" name="Text Box 109"/>
              <p:cNvSpPr txBox="1">
                <a:spLocks noChangeArrowheads="1"/>
              </p:cNvSpPr>
              <p:nvPr/>
            </p:nvSpPr>
            <p:spPr bwMode="auto">
              <a:xfrm>
                <a:off x="4455" y="1470"/>
                <a:ext cx="4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3300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>
                    <a:solidFill>
                      <a:srgbClr val="003300"/>
                    </a:solidFill>
                  </a:rPr>
                  <a:t>9</a:t>
                </a:r>
              </a:p>
            </p:txBody>
          </p:sp>
        </p:grpSp>
        <p:grpSp>
          <p:nvGrpSpPr>
            <p:cNvPr id="47125" name="Group 110"/>
            <p:cNvGrpSpPr>
              <a:grpSpLocks/>
            </p:cNvGrpSpPr>
            <p:nvPr/>
          </p:nvGrpSpPr>
          <p:grpSpPr bwMode="auto">
            <a:xfrm>
              <a:off x="1483145" y="3100009"/>
              <a:ext cx="279400" cy="87313"/>
              <a:chOff x="1949" y="2020"/>
              <a:chExt cx="341" cy="111"/>
            </a:xfrm>
          </p:grpSpPr>
          <p:sp>
            <p:nvSpPr>
              <p:cNvPr id="47130" name="Line 111"/>
              <p:cNvSpPr>
                <a:spLocks noChangeShapeType="1"/>
              </p:cNvSpPr>
              <p:nvPr/>
            </p:nvSpPr>
            <p:spPr bwMode="auto">
              <a:xfrm>
                <a:off x="1949" y="2020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112"/>
              <p:cNvSpPr>
                <a:spLocks noChangeShapeType="1"/>
              </p:cNvSpPr>
              <p:nvPr/>
            </p:nvSpPr>
            <p:spPr bwMode="auto">
              <a:xfrm>
                <a:off x="1959" y="2131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6" name="Text Box 113"/>
            <p:cNvSpPr txBox="1">
              <a:spLocks noChangeArrowheads="1"/>
            </p:cNvSpPr>
            <p:nvPr/>
          </p:nvSpPr>
          <p:spPr bwMode="auto">
            <a:xfrm>
              <a:off x="1711746" y="2860297"/>
              <a:ext cx="2453824" cy="46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1.5×10     (Hz)     </a:t>
              </a:r>
            </a:p>
          </p:txBody>
        </p:sp>
        <p:sp>
          <p:nvSpPr>
            <p:cNvPr id="47127" name="Text Box 114"/>
            <p:cNvSpPr txBox="1">
              <a:spLocks noChangeArrowheads="1"/>
            </p:cNvSpPr>
            <p:nvPr/>
          </p:nvSpPr>
          <p:spPr bwMode="auto">
            <a:xfrm>
              <a:off x="2784639" y="2784097"/>
              <a:ext cx="5987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15 </a:t>
              </a:r>
            </a:p>
          </p:txBody>
        </p:sp>
        <p:sp>
          <p:nvSpPr>
            <p:cNvPr id="47128" name="Freeform 115"/>
            <p:cNvSpPr>
              <a:spLocks/>
            </p:cNvSpPr>
            <p:nvPr/>
          </p:nvSpPr>
          <p:spPr bwMode="auto">
            <a:xfrm flipH="1">
              <a:off x="3959645" y="3014284"/>
              <a:ext cx="273050" cy="201613"/>
            </a:xfrm>
            <a:custGeom>
              <a:avLst/>
              <a:gdLst>
                <a:gd name="T0" fmla="*/ 2147483646 w 576"/>
                <a:gd name="T1" fmla="*/ 0 h 576"/>
                <a:gd name="T2" fmla="*/ 0 w 576"/>
                <a:gd name="T3" fmla="*/ 2147483646 h 576"/>
                <a:gd name="T4" fmla="*/ 2147483646 w 576"/>
                <a:gd name="T5" fmla="*/ 214748364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Text Box 118"/>
            <p:cNvSpPr txBox="1">
              <a:spLocks noChangeArrowheads="1"/>
            </p:cNvSpPr>
            <p:nvPr/>
          </p:nvSpPr>
          <p:spPr bwMode="auto">
            <a:xfrm>
              <a:off x="4310483" y="2836484"/>
              <a:ext cx="197326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截止频率</a:t>
              </a:r>
            </a:p>
          </p:txBody>
        </p:sp>
      </p:grpSp>
      <p:graphicFrame>
        <p:nvGraphicFramePr>
          <p:cNvPr id="47110" name="Object 24"/>
          <p:cNvGraphicFramePr>
            <a:graphicFrameLocks noChangeAspect="1"/>
          </p:cNvGraphicFramePr>
          <p:nvPr/>
        </p:nvGraphicFramePr>
        <p:xfrm>
          <a:off x="909638" y="3446463"/>
          <a:ext cx="30051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943034" imgH="314280" progId="Equation.DSMT4">
                  <p:embed/>
                </p:oleObj>
              </mc:Choice>
              <mc:Fallback>
                <p:oleObj name="Equation" r:id="rId3" imgW="943034" imgH="314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446463"/>
                        <a:ext cx="300513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24"/>
          <p:cNvGraphicFramePr>
            <a:graphicFrameLocks noChangeAspect="1"/>
          </p:cNvGraphicFramePr>
          <p:nvPr/>
        </p:nvGraphicFramePr>
        <p:xfrm>
          <a:off x="925513" y="4383088"/>
          <a:ext cx="7681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2581390" imgH="152280" progId="Equation.DSMT4">
                  <p:embed/>
                </p:oleObj>
              </mc:Choice>
              <mc:Fallback>
                <p:oleObj name="Equation" r:id="rId5" imgW="2581390" imgH="152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383088"/>
                        <a:ext cx="76819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24"/>
          <p:cNvGraphicFramePr>
            <a:graphicFrameLocks noChangeAspect="1"/>
          </p:cNvGraphicFramePr>
          <p:nvPr/>
        </p:nvGraphicFramePr>
        <p:xfrm>
          <a:off x="860425" y="5103813"/>
          <a:ext cx="74469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7" imgW="2486033" imgH="314280" progId="Equation.DSMT4">
                  <p:embed/>
                </p:oleObj>
              </mc:Choice>
              <mc:Fallback>
                <p:oleObj name="Equation" r:id="rId7" imgW="2486033" imgH="314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5103813"/>
                        <a:ext cx="74469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矩形 120"/>
          <p:cNvSpPr>
            <a:spLocks noChangeArrowheads="1"/>
          </p:cNvSpPr>
          <p:nvPr/>
        </p:nvSpPr>
        <p:spPr bwMode="auto">
          <a:xfrm>
            <a:off x="490538" y="204787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解：</a:t>
            </a:r>
            <a:endParaRPr lang="zh-CN" altLang="en-US" sz="2400">
              <a:solidFill>
                <a:srgbClr val="003300"/>
              </a:solidFill>
            </a:endParaRPr>
          </a:p>
        </p:txBody>
      </p:sp>
      <p:sp>
        <p:nvSpPr>
          <p:cNvPr id="47114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21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28625" y="214313"/>
            <a:ext cx="84566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波长为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2.0 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Å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射线射到碳块上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由于康普顿    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散射，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波长改变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0.04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％，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求：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该光子的散射角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  <a:b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(2)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使这个光子散射的反冲电子获得的能量。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63575" y="2197100"/>
            <a:ext cx="578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解：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由已知条件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endParaRPr kumimoji="1" lang="en-US" altLang="zh-CN" sz="2800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730500" y="3389313"/>
          <a:ext cx="452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2" name="Equation" r:id="rId3" imgW="4381556" imgH="342900" progId="Equation.DSMT4">
                  <p:embed/>
                </p:oleObj>
              </mc:Choice>
              <mc:Fallback>
                <p:oleObj name="Equation" r:id="rId3" imgW="4381556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389313"/>
                        <a:ext cx="4521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965450" y="3948113"/>
          <a:ext cx="4295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3" name="Equation" r:id="rId5" imgW="3819410" imgH="238140" progId="Equation.DSMT4">
                  <p:embed/>
                </p:oleObj>
              </mc:Choice>
              <mc:Fallback>
                <p:oleObj name="Equation" r:id="rId5" imgW="3819410" imgH="2381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948113"/>
                        <a:ext cx="4295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924050" y="3846513"/>
            <a:ext cx="17843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解出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476375" y="4419600"/>
            <a:ext cx="7467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由能量守恒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反冲电子获得的能量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即光子损失的能量：</a:t>
            </a:r>
          </a:p>
        </p:txBody>
      </p:sp>
      <p:graphicFrame>
        <p:nvGraphicFramePr>
          <p:cNvPr id="93193" name="Object 9"/>
          <p:cNvGraphicFramePr>
            <a:graphicFrameLocks/>
          </p:cNvGraphicFramePr>
          <p:nvPr/>
        </p:nvGraphicFramePr>
        <p:xfrm>
          <a:off x="2449513" y="5360988"/>
          <a:ext cx="28273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name="Equation" r:id="rId7" imgW="2676477" imgH="342900" progId="Equation.DSMT4">
                  <p:embed/>
                </p:oleObj>
              </mc:Choice>
              <mc:Fallback>
                <p:oleObj name="Equation" r:id="rId7" imgW="2676477" imgH="3429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360988"/>
                        <a:ext cx="28273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2809875" y="5854700"/>
          <a:ext cx="47132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5" name="Equation" r:id="rId9" imgW="4572000" imgH="771660" progId="Equation.DSMT4">
                  <p:embed/>
                </p:oleObj>
              </mc:Choice>
              <mc:Fallback>
                <p:oleObj name="Equation" r:id="rId9" imgW="4572000" imgH="7716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854700"/>
                        <a:ext cx="47132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2552700" y="2652713"/>
          <a:ext cx="22367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11" imgW="2234230" imgH="774364" progId="Equation.DSMT4">
                  <p:embed/>
                </p:oleObj>
              </mc:Choice>
              <mc:Fallback>
                <p:oleObj name="Equation" r:id="rId11" imgW="2234230" imgH="77436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652713"/>
                        <a:ext cx="22367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5292725" y="5195888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13" imgW="1676400" imgH="825500" progId="Equation.DSMT4">
                  <p:embed/>
                </p:oleObj>
              </mc:Choice>
              <mc:Fallback>
                <p:oleObj name="Equation" r:id="rId13" imgW="1676400" imgH="825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95888"/>
                        <a:ext cx="167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627313" y="5589588"/>
            <a:ext cx="1100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3300"/>
                </a:solidFill>
              </a:rPr>
              <a:t>电子</a:t>
            </a:r>
          </a:p>
        </p:txBody>
      </p:sp>
      <p:sp>
        <p:nvSpPr>
          <p:cNvPr id="48141" name="Text Box 19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22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  <p:bldP spid="93191" grpId="0" autoUpdateAnimBg="0"/>
      <p:bldP spid="93192" grpId="0" autoUpdateAnimBg="0"/>
      <p:bldP spid="9320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148013" y="188913"/>
            <a:ext cx="284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003300"/>
                </a:solidFill>
                <a:latin typeface="Calibri" panose="020F0502020204030204" pitchFamily="34" charset="0"/>
              </a:rPr>
              <a:t>上节内容回顾</a:t>
            </a:r>
          </a:p>
        </p:txBody>
      </p:sp>
      <p:sp>
        <p:nvSpPr>
          <p:cNvPr id="6147" name="矩形 1"/>
          <p:cNvSpPr>
            <a:spLocks noChangeArrowheads="1"/>
          </p:cNvSpPr>
          <p:nvPr/>
        </p:nvSpPr>
        <p:spPr bwMode="auto">
          <a:xfrm>
            <a:off x="179388" y="692150"/>
            <a:ext cx="280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偏振光的干涉</a:t>
            </a:r>
          </a:p>
        </p:txBody>
      </p:sp>
      <p:pic>
        <p:nvPicPr>
          <p:cNvPr id="6148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/>
          <a:stretch>
            <a:fillRect/>
          </a:stretch>
        </p:blipFill>
        <p:spPr bwMode="auto">
          <a:xfrm>
            <a:off x="107950" y="1341438"/>
            <a:ext cx="440213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圆角矩形 66"/>
          <p:cNvSpPr/>
          <p:nvPr/>
        </p:nvSpPr>
        <p:spPr>
          <a:xfrm>
            <a:off x="4572000" y="1341438"/>
            <a:ext cx="2170113" cy="32400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5364163" y="1414463"/>
          <a:ext cx="3111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4" imgW="266353" imgH="266353" progId="Equation.DSMT4">
                  <p:embed/>
                </p:oleObj>
              </mc:Choice>
              <mc:Fallback>
                <p:oleObj name="Equation" r:id="rId4" imgW="266353" imgH="2663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14463"/>
                        <a:ext cx="3111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"/>
          <p:cNvGraphicFramePr>
            <a:graphicFrameLocks noChangeAspect="1"/>
          </p:cNvGraphicFramePr>
          <p:nvPr/>
        </p:nvGraphicFramePr>
        <p:xfrm>
          <a:off x="5981700" y="1430338"/>
          <a:ext cx="2746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6" imgW="266353" imgH="266353" progId="Equation.DSMT4">
                  <p:embed/>
                </p:oleObj>
              </mc:Choice>
              <mc:Fallback>
                <p:oleObj name="Equation" r:id="rId6" imgW="266353" imgH="2663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430338"/>
                        <a:ext cx="274638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3"/>
          <p:cNvGraphicFramePr>
            <a:graphicFrameLocks noChangeAspect="1"/>
          </p:cNvGraphicFramePr>
          <p:nvPr/>
        </p:nvGraphicFramePr>
        <p:xfrm>
          <a:off x="4932363" y="17732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Equation" r:id="rId8" imgW="266584" imgH="279279" progId="Equation.DSMT4">
                  <p:embed/>
                </p:oleObj>
              </mc:Choice>
              <mc:Fallback>
                <p:oleObj name="Equation" r:id="rId8" imgW="266584" imgH="27927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773238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直接连接符 70"/>
          <p:cNvCxnSpPr/>
          <p:nvPr/>
        </p:nvCxnSpPr>
        <p:spPr>
          <a:xfrm rot="5400000">
            <a:off x="4428332" y="3055144"/>
            <a:ext cx="2736850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860925" y="1989138"/>
            <a:ext cx="1223963" cy="2565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弧形 72"/>
          <p:cNvSpPr/>
          <p:nvPr/>
        </p:nvSpPr>
        <p:spPr>
          <a:xfrm rot="18934911">
            <a:off x="5405438" y="3378200"/>
            <a:ext cx="457200" cy="2254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74" name="Object 5"/>
          <p:cNvGraphicFramePr>
            <a:graphicFrameLocks noChangeAspect="1"/>
          </p:cNvGraphicFramePr>
          <p:nvPr/>
        </p:nvGraphicFramePr>
        <p:xfrm>
          <a:off x="5437188" y="2854325"/>
          <a:ext cx="3587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10" imgW="152334" imgH="139639" progId="Equation.DSMT4">
                  <p:embed/>
                </p:oleObj>
              </mc:Choice>
              <mc:Fallback>
                <p:oleObj name="Equation" r:id="rId10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854325"/>
                        <a:ext cx="3587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/>
          <p:cNvCxnSpPr/>
          <p:nvPr/>
        </p:nvCxnSpPr>
        <p:spPr>
          <a:xfrm flipV="1">
            <a:off x="5795963" y="2422525"/>
            <a:ext cx="0" cy="1511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6"/>
          <p:cNvGraphicFramePr>
            <a:graphicFrameLocks noChangeAspect="1"/>
          </p:cNvGraphicFramePr>
          <p:nvPr/>
        </p:nvGraphicFramePr>
        <p:xfrm>
          <a:off x="5940425" y="2133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Equation" r:id="rId12" imgW="330057" imgH="380835" progId="Equation.DSMT4">
                  <p:embed/>
                </p:oleObj>
              </mc:Choice>
              <mc:Fallback>
                <p:oleObj name="Equation" r:id="rId12" imgW="33005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133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箭头连接符 76"/>
          <p:cNvCxnSpPr/>
          <p:nvPr/>
        </p:nvCxnSpPr>
        <p:spPr>
          <a:xfrm rot="60000" flipH="1" flipV="1">
            <a:off x="5221288" y="2781300"/>
            <a:ext cx="574675" cy="1152525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5795963" y="3573463"/>
            <a:ext cx="576262" cy="3603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300000" flipH="1">
            <a:off x="5278438" y="2455863"/>
            <a:ext cx="511175" cy="3492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819775" y="2493963"/>
            <a:ext cx="552450" cy="10795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7"/>
          <p:cNvGraphicFramePr>
            <a:graphicFrameLocks noChangeAspect="1"/>
          </p:cNvGraphicFramePr>
          <p:nvPr/>
        </p:nvGraphicFramePr>
        <p:xfrm>
          <a:off x="4716463" y="2854325"/>
          <a:ext cx="442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Equation" r:id="rId14" imgW="444307" imgH="380835" progId="Equation.DSMT4">
                  <p:embed/>
                </p:oleObj>
              </mc:Choice>
              <mc:Fallback>
                <p:oleObj name="Equation" r:id="rId14" imgW="444307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4325"/>
                        <a:ext cx="442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9"/>
          <p:cNvGraphicFramePr>
            <a:graphicFrameLocks noChangeAspect="1"/>
          </p:cNvGraphicFramePr>
          <p:nvPr/>
        </p:nvGraphicFramePr>
        <p:xfrm>
          <a:off x="6156325" y="3646488"/>
          <a:ext cx="455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Equation" r:id="rId16" imgW="457200" imgH="381000" progId="Equation.DSMT4">
                  <p:embed/>
                </p:oleObj>
              </mc:Choice>
              <mc:Fallback>
                <p:oleObj name="Equation" r:id="rId16" imgW="4572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646488"/>
                        <a:ext cx="4556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直接连接符 82"/>
          <p:cNvCxnSpPr/>
          <p:nvPr/>
        </p:nvCxnSpPr>
        <p:spPr>
          <a:xfrm>
            <a:off x="5278438" y="2798763"/>
            <a:ext cx="5048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810250" y="3573463"/>
            <a:ext cx="5048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5795963" y="2781300"/>
            <a:ext cx="0" cy="1152525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795963" y="3573463"/>
            <a:ext cx="0" cy="3603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14"/>
          <p:cNvGraphicFramePr>
            <a:graphicFrameLocks noChangeAspect="1"/>
          </p:cNvGraphicFramePr>
          <p:nvPr/>
        </p:nvGraphicFramePr>
        <p:xfrm>
          <a:off x="5141913" y="3502025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Equation" r:id="rId18" imgW="469696" imgH="380835" progId="Equation.DSMT4">
                  <p:embed/>
                </p:oleObj>
              </mc:Choice>
              <mc:Fallback>
                <p:oleObj name="Equation" r:id="rId18" imgW="469696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502025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5"/>
          <p:cNvGraphicFramePr>
            <a:graphicFrameLocks noChangeAspect="1"/>
          </p:cNvGraphicFramePr>
          <p:nvPr/>
        </p:nvGraphicFramePr>
        <p:xfrm>
          <a:off x="5795963" y="2638425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Equation" r:id="rId20" imgW="469696" imgH="380835" progId="Equation.DSMT4">
                  <p:embed/>
                </p:oleObj>
              </mc:Choice>
              <mc:Fallback>
                <p:oleObj name="Equation" r:id="rId20" imgW="469696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8425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" name="Picture 31" descr="C:\Users\Administrator\AppData\Roaming\Tencent\Users\188541213\QQ\WinTemp\RichOle\M~QJ1TR5{[3S%[G2Q3H8IDG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755650"/>
            <a:ext cx="1012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圆角矩形 89"/>
          <p:cNvSpPr/>
          <p:nvPr/>
        </p:nvSpPr>
        <p:spPr>
          <a:xfrm>
            <a:off x="6851650" y="1374775"/>
            <a:ext cx="2214563" cy="3168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118350" y="3752850"/>
            <a:ext cx="1731963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2"/>
          <p:cNvGraphicFramePr>
            <a:graphicFrameLocks noChangeAspect="1"/>
          </p:cNvGraphicFramePr>
          <p:nvPr/>
        </p:nvGraphicFramePr>
        <p:xfrm>
          <a:off x="7451725" y="885825"/>
          <a:ext cx="11874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MathType 6.0 Equation" r:id="rId23" imgW="837836" imgH="266584" progId="Equation.DSMT4">
                  <p:embed/>
                </p:oleObj>
              </mc:Choice>
              <mc:Fallback>
                <p:oleObj name="MathType 6.0 Equation" r:id="rId23" imgW="837836" imgH="26658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885825"/>
                        <a:ext cx="11874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5"/>
          <p:cNvGraphicFramePr>
            <a:graphicFrameLocks noChangeAspect="1"/>
          </p:cNvGraphicFramePr>
          <p:nvPr/>
        </p:nvGraphicFramePr>
        <p:xfrm>
          <a:off x="6935788" y="3776663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Equation" r:id="rId25" imgW="266353" imgH="266353" progId="Equation.DSMT4">
                  <p:embed/>
                </p:oleObj>
              </mc:Choice>
              <mc:Fallback>
                <p:oleObj name="Equation" r:id="rId25" imgW="266353" imgH="2663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3776663"/>
                        <a:ext cx="2746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组合 134"/>
          <p:cNvGrpSpPr>
            <a:grpSpLocks/>
          </p:cNvGrpSpPr>
          <p:nvPr/>
        </p:nvGrpSpPr>
        <p:grpSpPr bwMode="auto">
          <a:xfrm>
            <a:off x="7118350" y="1446213"/>
            <a:ext cx="1319213" cy="3097212"/>
            <a:chOff x="6804248" y="908720"/>
            <a:chExt cx="1319262" cy="3096040"/>
          </a:xfrm>
        </p:grpSpPr>
        <p:graphicFrame>
          <p:nvGraphicFramePr>
            <p:cNvPr id="6213" name="Object 4"/>
            <p:cNvGraphicFramePr>
              <a:graphicFrameLocks noChangeAspect="1"/>
            </p:cNvGraphicFramePr>
            <p:nvPr/>
          </p:nvGraphicFramePr>
          <p:xfrm>
            <a:off x="7812360" y="908720"/>
            <a:ext cx="31115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0" name="Equation" r:id="rId26" imgW="266353" imgH="266353" progId="Equation.DSMT4">
                    <p:embed/>
                  </p:oleObj>
                </mc:Choice>
                <mc:Fallback>
                  <p:oleObj name="Equation" r:id="rId26" imgW="266353" imgH="26635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908720"/>
                          <a:ext cx="311150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4" name="Object 13"/>
            <p:cNvGraphicFramePr>
              <a:graphicFrameLocks noChangeAspect="1"/>
            </p:cNvGraphicFramePr>
            <p:nvPr/>
          </p:nvGraphicFramePr>
          <p:xfrm>
            <a:off x="6804248" y="119675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1" name="Equation" r:id="rId27" imgW="266584" imgH="279279" progId="Equation.DSMT4">
                    <p:embed/>
                  </p:oleObj>
                </mc:Choice>
                <mc:Fallback>
                  <p:oleObj name="Equation" r:id="rId27" imgW="266584" imgH="27927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119675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直接连接符 96"/>
            <p:cNvCxnSpPr/>
            <p:nvPr/>
          </p:nvCxnSpPr>
          <p:spPr>
            <a:xfrm rot="5400000">
              <a:off x="6300767" y="2636059"/>
              <a:ext cx="2735814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04248" y="1413354"/>
              <a:ext cx="1224008" cy="256442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弧形 98"/>
            <p:cNvSpPr/>
            <p:nvPr/>
          </p:nvSpPr>
          <p:spPr>
            <a:xfrm rot="18934911">
              <a:off x="7250353" y="2620984"/>
              <a:ext cx="455629" cy="22375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6218" name="Object 6"/>
            <p:cNvGraphicFramePr>
              <a:graphicFrameLocks noChangeAspect="1"/>
            </p:cNvGraphicFramePr>
            <p:nvPr/>
          </p:nvGraphicFramePr>
          <p:xfrm>
            <a:off x="7283794" y="2132895"/>
            <a:ext cx="360040" cy="35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2" name="Equation" r:id="rId28" imgW="152334" imgH="139639" progId="Equation.DSMT4">
                    <p:embed/>
                  </p:oleObj>
                </mc:Choice>
                <mc:Fallback>
                  <p:oleObj name="Equation" r:id="rId28" imgW="152334" imgH="13963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794" y="2132895"/>
                          <a:ext cx="360040" cy="35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" name="组合 133"/>
          <p:cNvGrpSpPr>
            <a:grpSpLocks/>
          </p:cNvGrpSpPr>
          <p:nvPr/>
        </p:nvGrpSpPr>
        <p:grpSpPr bwMode="auto">
          <a:xfrm>
            <a:off x="6973888" y="2095500"/>
            <a:ext cx="2054225" cy="1655763"/>
            <a:chOff x="6660232" y="1556792"/>
            <a:chExt cx="2053787" cy="1656184"/>
          </a:xfrm>
        </p:grpSpPr>
        <p:cxnSp>
          <p:nvCxnSpPr>
            <p:cNvPr id="102" name="直接箭头连接符 101"/>
            <p:cNvCxnSpPr/>
            <p:nvPr/>
          </p:nvCxnSpPr>
          <p:spPr>
            <a:xfrm flipV="1">
              <a:off x="7668079" y="1701292"/>
              <a:ext cx="0" cy="1511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06" name="Object 7"/>
            <p:cNvGraphicFramePr>
              <a:graphicFrameLocks noChangeAspect="1"/>
            </p:cNvGraphicFramePr>
            <p:nvPr/>
          </p:nvGraphicFramePr>
          <p:xfrm>
            <a:off x="7770192" y="1556792"/>
            <a:ext cx="330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Equation" r:id="rId29" imgW="330057" imgH="380835" progId="Equation.DSMT4">
                    <p:embed/>
                  </p:oleObj>
                </mc:Choice>
                <mc:Fallback>
                  <p:oleObj name="Equation" r:id="rId29" imgW="330057" imgH="38083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0192" y="1556792"/>
                          <a:ext cx="3302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直接箭头连接符 103"/>
            <p:cNvCxnSpPr/>
            <p:nvPr/>
          </p:nvCxnSpPr>
          <p:spPr>
            <a:xfrm rot="60000" flipH="1" flipV="1">
              <a:off x="7106224" y="2060158"/>
              <a:ext cx="576140" cy="1152818"/>
            </a:xfrm>
            <a:prstGeom prst="straightConnector1">
              <a:avLst/>
            </a:prstGeom>
            <a:ln w="38100"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7668079" y="2852521"/>
              <a:ext cx="576140" cy="358866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300000" flipH="1">
              <a:off x="7106224" y="1794978"/>
              <a:ext cx="511066" cy="34775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726805" y="1790214"/>
              <a:ext cx="553919" cy="107977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11" name="Object 8"/>
            <p:cNvGraphicFramePr>
              <a:graphicFrameLocks noChangeAspect="1"/>
            </p:cNvGraphicFramePr>
            <p:nvPr/>
          </p:nvGraphicFramePr>
          <p:xfrm>
            <a:off x="6660232" y="2204864"/>
            <a:ext cx="4429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Equation" r:id="rId30" imgW="444307" imgH="380835" progId="Equation.DSMT4">
                    <p:embed/>
                  </p:oleObj>
                </mc:Choice>
                <mc:Fallback>
                  <p:oleObj name="Equation" r:id="rId30" imgW="444307" imgH="38083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2204864"/>
                          <a:ext cx="4429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2" name="Object 19"/>
            <p:cNvGraphicFramePr>
              <a:graphicFrameLocks noChangeAspect="1"/>
            </p:cNvGraphicFramePr>
            <p:nvPr/>
          </p:nvGraphicFramePr>
          <p:xfrm>
            <a:off x="8258407" y="2571610"/>
            <a:ext cx="455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Equation" r:id="rId31" imgW="457200" imgH="381000" progId="Equation.DSMT4">
                    <p:embed/>
                  </p:oleObj>
                </mc:Choice>
                <mc:Fallback>
                  <p:oleObj name="Equation" r:id="rId31" imgW="457200" imgH="381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8407" y="2571610"/>
                          <a:ext cx="4556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0" name="直接连接符 109"/>
          <p:cNvCxnSpPr/>
          <p:nvPr/>
        </p:nvCxnSpPr>
        <p:spPr>
          <a:xfrm rot="16200000">
            <a:off x="6867525" y="3211513"/>
            <a:ext cx="10795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6200000">
            <a:off x="8374062" y="3589338"/>
            <a:ext cx="39687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rot="16200000" flipV="1">
            <a:off x="7654132" y="3463131"/>
            <a:ext cx="0" cy="576263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 flipV="1">
            <a:off x="8324850" y="3481388"/>
            <a:ext cx="0" cy="539750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10"/>
          <p:cNvGraphicFramePr>
            <a:graphicFrameLocks noChangeAspect="1"/>
          </p:cNvGraphicFramePr>
          <p:nvPr/>
        </p:nvGraphicFramePr>
        <p:xfrm>
          <a:off x="8415338" y="3895725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2" imgW="469696" imgH="380835" progId="Equation.DSMT4">
                  <p:embed/>
                </p:oleObj>
              </mc:Choice>
              <mc:Fallback>
                <p:oleObj name="Equation" r:id="rId32" imgW="469696" imgH="3808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338" y="3895725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"/>
          <p:cNvGraphicFramePr>
            <a:graphicFrameLocks noChangeAspect="1"/>
          </p:cNvGraphicFramePr>
          <p:nvPr/>
        </p:nvGraphicFramePr>
        <p:xfrm>
          <a:off x="7334250" y="3895725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33" imgW="469696" imgH="380835" progId="Equation.DSMT4">
                  <p:embed/>
                </p:oleObj>
              </mc:Choice>
              <mc:Fallback>
                <p:oleObj name="Equation" r:id="rId33" imgW="469696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3895725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29"/>
          <p:cNvGraphicFramePr>
            <a:graphicFrameLocks noChangeAspect="1"/>
          </p:cNvGraphicFramePr>
          <p:nvPr/>
        </p:nvGraphicFramePr>
        <p:xfrm>
          <a:off x="1354138" y="4746625"/>
          <a:ext cx="17160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34" imgW="1752600" imgH="673100" progId="Equation.DSMT4">
                  <p:embed/>
                </p:oleObj>
              </mc:Choice>
              <mc:Fallback>
                <p:oleObj name="Equation" r:id="rId34" imgW="1752600" imgH="673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746625"/>
                        <a:ext cx="17160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22"/>
          <p:cNvGraphicFramePr>
            <a:graphicFrameLocks noChangeAspect="1"/>
          </p:cNvGraphicFramePr>
          <p:nvPr/>
        </p:nvGraphicFramePr>
        <p:xfrm>
          <a:off x="3722688" y="4697413"/>
          <a:ext cx="17414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36" imgW="2082800" imgH="927100" progId="Equation.DSMT4">
                  <p:embed/>
                </p:oleObj>
              </mc:Choice>
              <mc:Fallback>
                <p:oleObj name="Equation" r:id="rId36" imgW="2082800" imgH="927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697413"/>
                        <a:ext cx="17414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AutoShape 28"/>
          <p:cNvSpPr>
            <a:spLocks/>
          </p:cNvSpPr>
          <p:nvPr/>
        </p:nvSpPr>
        <p:spPr bwMode="auto">
          <a:xfrm>
            <a:off x="3514725" y="4802188"/>
            <a:ext cx="109538" cy="584200"/>
          </a:xfrm>
          <a:prstGeom prst="leftBrace">
            <a:avLst>
              <a:gd name="adj1" fmla="val 3975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3073400" y="4832350"/>
            <a:ext cx="596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22" name="右箭头 121"/>
          <p:cNvSpPr/>
          <p:nvPr/>
        </p:nvSpPr>
        <p:spPr>
          <a:xfrm>
            <a:off x="5480050" y="4900613"/>
            <a:ext cx="650875" cy="431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3" name="组合 137"/>
          <p:cNvGrpSpPr>
            <a:grpSpLocks/>
          </p:cNvGrpSpPr>
          <p:nvPr/>
        </p:nvGrpSpPr>
        <p:grpSpPr bwMode="auto">
          <a:xfrm>
            <a:off x="6372225" y="4662488"/>
            <a:ext cx="1476375" cy="820737"/>
            <a:chOff x="7177936" y="5414160"/>
            <a:chExt cx="1728192" cy="914400"/>
          </a:xfrm>
        </p:grpSpPr>
        <p:graphicFrame>
          <p:nvGraphicFramePr>
            <p:cNvPr id="6203" name="Object 13"/>
            <p:cNvGraphicFramePr>
              <a:graphicFrameLocks noChangeAspect="1"/>
            </p:cNvGraphicFramePr>
            <p:nvPr/>
          </p:nvGraphicFramePr>
          <p:xfrm>
            <a:off x="7236296" y="5445224"/>
            <a:ext cx="1584176" cy="849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38" imgW="1320227" imgH="672808" progId="Equation.DSMT4">
                    <p:embed/>
                  </p:oleObj>
                </mc:Choice>
                <mc:Fallback>
                  <p:oleObj name="Equation" r:id="rId38" imgW="1320227" imgH="672808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5445224"/>
                          <a:ext cx="1584176" cy="849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圆角矩形 124"/>
            <p:cNvSpPr/>
            <p:nvPr/>
          </p:nvSpPr>
          <p:spPr>
            <a:xfrm>
              <a:off x="7177936" y="5414160"/>
              <a:ext cx="1728192" cy="914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6" name="Picture 31" descr="C:\Users\Administrator\AppData\Roaming\Tencent\Users\188541213\QQ\WinTemp\RichOle\DTLECXHWA`C0O$2H@M(GCE3.jp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40288"/>
            <a:ext cx="8699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7" name="Object 70"/>
          <p:cNvGraphicFramePr>
            <a:graphicFrameLocks noChangeAspect="1"/>
          </p:cNvGraphicFramePr>
          <p:nvPr/>
        </p:nvGraphicFramePr>
        <p:xfrm>
          <a:off x="3151188" y="5845175"/>
          <a:ext cx="527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41" imgW="469696" imgH="253890" progId="Equation.DSMT4">
                  <p:embed/>
                </p:oleObj>
              </mc:Choice>
              <mc:Fallback>
                <p:oleObj name="Equation" r:id="rId41" imgW="469696" imgH="25389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845175"/>
                        <a:ext cx="527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5"/>
          <p:cNvGraphicFramePr>
            <a:graphicFrameLocks noChangeAspect="1"/>
          </p:cNvGraphicFramePr>
          <p:nvPr/>
        </p:nvGraphicFramePr>
        <p:xfrm>
          <a:off x="363538" y="5746750"/>
          <a:ext cx="922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MathType 6.0 Equation" r:id="rId43" imgW="901309" imgH="380835" progId="Equation.DSMT4">
                  <p:embed/>
                </p:oleObj>
              </mc:Choice>
              <mc:Fallback>
                <p:oleObj name="MathType 6.0 Equation" r:id="rId43" imgW="901309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5746750"/>
                        <a:ext cx="9223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29"/>
          <p:cNvGraphicFramePr>
            <a:graphicFrameLocks noChangeAspect="1"/>
          </p:cNvGraphicFramePr>
          <p:nvPr/>
        </p:nvGraphicFramePr>
        <p:xfrm>
          <a:off x="1354138" y="5759450"/>
          <a:ext cx="1749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45" imgW="1752600" imgH="673100" progId="Equation.DSMT4">
                  <p:embed/>
                </p:oleObj>
              </mc:Choice>
              <mc:Fallback>
                <p:oleObj name="Equation" r:id="rId45" imgW="1752600" imgH="673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759450"/>
                        <a:ext cx="1749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22"/>
          <p:cNvGraphicFramePr>
            <a:graphicFrameLocks noChangeAspect="1"/>
          </p:cNvGraphicFramePr>
          <p:nvPr/>
        </p:nvGraphicFramePr>
        <p:xfrm>
          <a:off x="4278313" y="5603875"/>
          <a:ext cx="17145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47" imgW="2082800" imgH="927100" progId="Equation.DSMT4">
                  <p:embed/>
                </p:oleObj>
              </mc:Choice>
              <mc:Fallback>
                <p:oleObj name="Equation" r:id="rId47" imgW="2082800" imgH="927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5603875"/>
                        <a:ext cx="17145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AutoShape 28"/>
          <p:cNvSpPr>
            <a:spLocks/>
          </p:cNvSpPr>
          <p:nvPr/>
        </p:nvSpPr>
        <p:spPr bwMode="auto">
          <a:xfrm>
            <a:off x="4035425" y="5697538"/>
            <a:ext cx="168275" cy="601662"/>
          </a:xfrm>
          <a:prstGeom prst="leftBrace">
            <a:avLst>
              <a:gd name="adj1" fmla="val 397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3654425" y="5737225"/>
            <a:ext cx="596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33" name="右箭头 132"/>
          <p:cNvSpPr/>
          <p:nvPr/>
        </p:nvSpPr>
        <p:spPr>
          <a:xfrm>
            <a:off x="5903913" y="5697538"/>
            <a:ext cx="606425" cy="4333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4" name="组合 95"/>
          <p:cNvGrpSpPr>
            <a:grpSpLocks/>
          </p:cNvGrpSpPr>
          <p:nvPr/>
        </p:nvGrpSpPr>
        <p:grpSpPr bwMode="auto">
          <a:xfrm>
            <a:off x="6591300" y="5516563"/>
            <a:ext cx="1760538" cy="722312"/>
            <a:chOff x="6914009" y="5445572"/>
            <a:chExt cx="2195735" cy="891317"/>
          </a:xfrm>
        </p:grpSpPr>
        <p:graphicFrame>
          <p:nvGraphicFramePr>
            <p:cNvPr id="6201" name="Object 18"/>
            <p:cNvGraphicFramePr>
              <a:graphicFrameLocks noChangeAspect="1"/>
            </p:cNvGraphicFramePr>
            <p:nvPr/>
          </p:nvGraphicFramePr>
          <p:xfrm>
            <a:off x="6986017" y="5445572"/>
            <a:ext cx="2087563" cy="849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49" imgW="1739900" imgH="673100" progId="Equation.DSMT4">
                    <p:embed/>
                  </p:oleObj>
                </mc:Choice>
                <mc:Fallback>
                  <p:oleObj name="Equation" r:id="rId49" imgW="1739900" imgH="6731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017" y="5445572"/>
                          <a:ext cx="2087563" cy="849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圆角矩形 135"/>
            <p:cNvSpPr/>
            <p:nvPr/>
          </p:nvSpPr>
          <p:spPr>
            <a:xfrm>
              <a:off x="6914009" y="5459284"/>
              <a:ext cx="2195735" cy="8776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7" name="Text Box 10"/>
          <p:cNvSpPr txBox="1">
            <a:spLocks noChangeArrowheads="1"/>
          </p:cNvSpPr>
          <p:nvPr/>
        </p:nvSpPr>
        <p:spPr bwMode="auto">
          <a:xfrm>
            <a:off x="5203825" y="4560888"/>
            <a:ext cx="1414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相长干涉</a:t>
            </a:r>
          </a:p>
        </p:txBody>
      </p:sp>
      <p:sp>
        <p:nvSpPr>
          <p:cNvPr id="139" name="矩形 138"/>
          <p:cNvSpPr/>
          <p:nvPr/>
        </p:nvSpPr>
        <p:spPr>
          <a:xfrm>
            <a:off x="346075" y="6388100"/>
            <a:ext cx="78644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3300"/>
                </a:solidFill>
                <a:latin typeface="+mn-ea"/>
              </a:rPr>
              <a:t>不满足干涉条件</a:t>
            </a:r>
            <a:r>
              <a:rPr kumimoji="1" lang="en-US" altLang="zh-CN" sz="2400" b="1" dirty="0">
                <a:solidFill>
                  <a:srgbClr val="003300"/>
                </a:solidFill>
                <a:latin typeface="+mn-ea"/>
              </a:rPr>
              <a:t>(</a:t>
            </a:r>
            <a:r>
              <a:rPr kumimoji="1" lang="zh-CN" altLang="en-US" sz="2400" b="1" dirty="0">
                <a:solidFill>
                  <a:srgbClr val="003300"/>
                </a:solidFill>
                <a:latin typeface="+mn-ea"/>
              </a:rPr>
              <a:t>振动方向垂直</a:t>
            </a:r>
            <a:r>
              <a:rPr kumimoji="1" lang="en-US" altLang="zh-CN" sz="2400" b="1" dirty="0">
                <a:solidFill>
                  <a:srgbClr val="003300"/>
                </a:solidFill>
                <a:latin typeface="+mn-ea"/>
              </a:rPr>
              <a:t>)</a:t>
            </a:r>
            <a:r>
              <a:rPr kumimoji="1" lang="zh-CN" altLang="en-US" sz="2400" b="1" dirty="0">
                <a:solidFill>
                  <a:srgbClr val="003300"/>
                </a:solidFill>
                <a:latin typeface="+mn-ea"/>
              </a:rPr>
              <a:t>：</a:t>
            </a:r>
            <a:r>
              <a:rPr kumimoji="1"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垂直振动的叠加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" grpId="0" animBg="1"/>
      <p:bldP spid="120" grpId="0" animBg="1" autoUpdateAnimBg="0"/>
      <p:bldP spid="121" grpId="0" autoUpdateAnimBg="0"/>
      <p:bldP spid="122" grpId="0" animBg="1" autoUpdateAnimBg="0"/>
      <p:bldP spid="131" grpId="0" animBg="1"/>
      <p:bldP spid="132" grpId="0"/>
      <p:bldP spid="133" grpId="0" animBg="1"/>
      <p:bldP spid="137" grpId="0"/>
      <p:bldP spid="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3203575" y="115888"/>
            <a:ext cx="2808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内容回顾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11113" y="836613"/>
            <a:ext cx="5832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黑体辐射与普朗克能量子假说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635375" y="3154363"/>
            <a:ext cx="3960813" cy="523875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E=n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 ,n=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1,2,3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…...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65113" y="3157538"/>
            <a:ext cx="449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物体辐射或吸收能量</a:t>
            </a:r>
            <a:r>
              <a:rPr kumimoji="1" lang="en-US" altLang="zh-CN" sz="2400" b="1" i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 </a:t>
            </a:r>
            <a:r>
              <a:rPr kumimoji="1" lang="en-US" altLang="zh-CN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17488" y="2006600"/>
            <a:ext cx="612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存在着能量的最小单元：</a:t>
            </a:r>
            <a:r>
              <a:rPr kumimoji="1" lang="zh-CN" altLang="en-US" sz="2400" b="1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能量子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82575" y="2557463"/>
            <a:ext cx="6265863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 =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 ,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6.626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0755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-34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J·s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——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普朗克常数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17488" y="1441450"/>
            <a:ext cx="725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物体辐射的能量是分立值（</a:t>
            </a:r>
            <a:r>
              <a:rPr kumimoji="1" lang="zh-CN" altLang="en-US" sz="2400" b="1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能量不是连续的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 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4585" name="TextBox 10"/>
          <p:cNvSpPr txBox="1">
            <a:spLocks noChangeArrowheads="1"/>
          </p:cNvSpPr>
          <p:nvPr/>
        </p:nvSpPr>
        <p:spPr bwMode="auto">
          <a:xfrm>
            <a:off x="84138" y="3836988"/>
            <a:ext cx="7069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光电效应与光子假说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1084263"/>
            <a:ext cx="2122488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 noChangeAspect="1"/>
          </p:cNvGrpSpPr>
          <p:nvPr/>
        </p:nvGrpSpPr>
        <p:grpSpPr bwMode="auto">
          <a:xfrm>
            <a:off x="6640513" y="4019550"/>
            <a:ext cx="2457450" cy="2433638"/>
            <a:chOff x="6156176" y="3953757"/>
            <a:chExt cx="2881337" cy="2851226"/>
          </a:xfrm>
        </p:grpSpPr>
        <p:sp>
          <p:nvSpPr>
            <p:cNvPr id="34836" name="圆角矩形 2"/>
            <p:cNvSpPr>
              <a:spLocks noChangeArrowheads="1"/>
            </p:cNvSpPr>
            <p:nvPr/>
          </p:nvSpPr>
          <p:spPr bwMode="auto">
            <a:xfrm>
              <a:off x="6156176" y="3953757"/>
              <a:ext cx="2808745" cy="280658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endParaRPr lang="zh-CN" altLang="en-US" sz="1800" smtClean="0">
                <a:solidFill>
                  <a:schemeClr val="tx2"/>
                </a:solidFill>
              </a:endParaRPr>
            </a:p>
          </p:txBody>
        </p:sp>
        <p:grpSp>
          <p:nvGrpSpPr>
            <p:cNvPr id="49173" name="Group 91"/>
            <p:cNvGrpSpPr>
              <a:grpSpLocks/>
            </p:cNvGrpSpPr>
            <p:nvPr/>
          </p:nvGrpSpPr>
          <p:grpSpPr bwMode="auto">
            <a:xfrm>
              <a:off x="6270500" y="3953757"/>
              <a:ext cx="2767013" cy="2851226"/>
              <a:chOff x="622" y="2304"/>
              <a:chExt cx="1743" cy="1896"/>
            </a:xfrm>
          </p:grpSpPr>
          <p:sp>
            <p:nvSpPr>
              <p:cNvPr id="49174" name="Line 92"/>
              <p:cNvSpPr>
                <a:spLocks noChangeShapeType="1"/>
              </p:cNvSpPr>
              <p:nvPr/>
            </p:nvSpPr>
            <p:spPr bwMode="auto">
              <a:xfrm>
                <a:off x="622" y="3840"/>
                <a:ext cx="1508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5" name="Line 93"/>
              <p:cNvSpPr>
                <a:spLocks noChangeShapeType="1"/>
              </p:cNvSpPr>
              <p:nvPr/>
            </p:nvSpPr>
            <p:spPr bwMode="auto">
              <a:xfrm flipV="1">
                <a:off x="1152" y="2352"/>
                <a:ext cx="0" cy="145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6" name="Freeform 94"/>
              <p:cNvSpPr>
                <a:spLocks/>
              </p:cNvSpPr>
              <p:nvPr/>
            </p:nvSpPr>
            <p:spPr bwMode="auto">
              <a:xfrm>
                <a:off x="720" y="2832"/>
                <a:ext cx="1423" cy="1018"/>
              </a:xfrm>
              <a:custGeom>
                <a:avLst/>
                <a:gdLst>
                  <a:gd name="T0" fmla="*/ 1423 w 1423"/>
                  <a:gd name="T1" fmla="*/ 0 h 1018"/>
                  <a:gd name="T2" fmla="*/ 1074 w 1423"/>
                  <a:gd name="T3" fmla="*/ 70 h 1018"/>
                  <a:gd name="T4" fmla="*/ 853 w 1423"/>
                  <a:gd name="T5" fmla="*/ 255 h 1018"/>
                  <a:gd name="T6" fmla="*/ 728 w 1423"/>
                  <a:gd name="T7" fmla="*/ 398 h 1018"/>
                  <a:gd name="T8" fmla="*/ 625 w 1423"/>
                  <a:gd name="T9" fmla="*/ 526 h 1018"/>
                  <a:gd name="T10" fmla="*/ 548 w 1423"/>
                  <a:gd name="T11" fmla="*/ 652 h 1018"/>
                  <a:gd name="T12" fmla="*/ 404 w 1423"/>
                  <a:gd name="T13" fmla="*/ 804 h 1018"/>
                  <a:gd name="T14" fmla="*/ 278 w 1423"/>
                  <a:gd name="T15" fmla="*/ 914 h 1018"/>
                  <a:gd name="T16" fmla="*/ 188 w 1423"/>
                  <a:gd name="T17" fmla="*/ 965 h 1018"/>
                  <a:gd name="T18" fmla="*/ 0 w 1423"/>
                  <a:gd name="T19" fmla="*/ 1018 h 101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23"/>
                  <a:gd name="T31" fmla="*/ 0 h 1018"/>
                  <a:gd name="T32" fmla="*/ 1423 w 1423"/>
                  <a:gd name="T33" fmla="*/ 1018 h 101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23" h="1018">
                    <a:moveTo>
                      <a:pt x="1423" y="0"/>
                    </a:moveTo>
                    <a:cubicBezTo>
                      <a:pt x="1363" y="23"/>
                      <a:pt x="1155" y="25"/>
                      <a:pt x="1074" y="70"/>
                    </a:cubicBezTo>
                    <a:cubicBezTo>
                      <a:pt x="993" y="115"/>
                      <a:pt x="908" y="198"/>
                      <a:pt x="853" y="255"/>
                    </a:cubicBezTo>
                    <a:lnTo>
                      <a:pt x="728" y="398"/>
                    </a:lnTo>
                    <a:lnTo>
                      <a:pt x="625" y="526"/>
                    </a:lnTo>
                    <a:lnTo>
                      <a:pt x="548" y="652"/>
                    </a:lnTo>
                    <a:lnTo>
                      <a:pt x="404" y="804"/>
                    </a:lnTo>
                    <a:lnTo>
                      <a:pt x="278" y="914"/>
                    </a:lnTo>
                    <a:lnTo>
                      <a:pt x="188" y="965"/>
                    </a:lnTo>
                    <a:lnTo>
                      <a:pt x="0" y="1018"/>
                    </a:lnTo>
                  </a:path>
                </a:pathLst>
              </a:cu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77" name="Text Box 95"/>
              <p:cNvSpPr txBox="1">
                <a:spLocks noChangeArrowheads="1"/>
              </p:cNvSpPr>
              <p:nvPr/>
            </p:nvSpPr>
            <p:spPr bwMode="auto">
              <a:xfrm>
                <a:off x="641" y="3823"/>
                <a:ext cx="377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U</a:t>
                </a:r>
                <a:r>
                  <a:rPr kumimoji="1" lang="en-US" altLang="zh-CN" sz="24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a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49178" name="Text Box 96"/>
              <p:cNvSpPr txBox="1">
                <a:spLocks noChangeArrowheads="1"/>
              </p:cNvSpPr>
              <p:nvPr/>
            </p:nvSpPr>
            <p:spPr bwMode="auto">
              <a:xfrm>
                <a:off x="2005" y="2510"/>
                <a:ext cx="25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3</a:t>
                </a:r>
              </a:p>
            </p:txBody>
          </p:sp>
          <p:sp>
            <p:nvSpPr>
              <p:cNvPr id="49179" name="Text Box 97"/>
              <p:cNvSpPr txBox="1">
                <a:spLocks noChangeArrowheads="1"/>
              </p:cNvSpPr>
              <p:nvPr/>
            </p:nvSpPr>
            <p:spPr bwMode="auto">
              <a:xfrm>
                <a:off x="1931" y="3223"/>
                <a:ext cx="25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1</a:t>
                </a:r>
              </a:p>
            </p:txBody>
          </p:sp>
          <p:sp>
            <p:nvSpPr>
              <p:cNvPr id="49180" name="Text Box 98"/>
              <p:cNvSpPr txBox="1">
                <a:spLocks noChangeArrowheads="1"/>
              </p:cNvSpPr>
              <p:nvPr/>
            </p:nvSpPr>
            <p:spPr bwMode="auto">
              <a:xfrm>
                <a:off x="2097" y="2860"/>
                <a:ext cx="25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2</a:t>
                </a:r>
              </a:p>
            </p:txBody>
          </p:sp>
          <p:sp>
            <p:nvSpPr>
              <p:cNvPr id="49181" name="Text Box 99"/>
              <p:cNvSpPr txBox="1">
                <a:spLocks noChangeArrowheads="1"/>
              </p:cNvSpPr>
              <p:nvPr/>
            </p:nvSpPr>
            <p:spPr bwMode="auto">
              <a:xfrm>
                <a:off x="2064" y="3840"/>
                <a:ext cx="301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U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49182" name="Text Box 100"/>
              <p:cNvSpPr txBox="1">
                <a:spLocks noChangeArrowheads="1"/>
              </p:cNvSpPr>
              <p:nvPr/>
            </p:nvSpPr>
            <p:spPr bwMode="auto">
              <a:xfrm>
                <a:off x="864" y="2304"/>
                <a:ext cx="225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I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49183" name="Line 101"/>
              <p:cNvSpPr>
                <a:spLocks noChangeShapeType="1"/>
              </p:cNvSpPr>
              <p:nvPr/>
            </p:nvSpPr>
            <p:spPr bwMode="auto">
              <a:xfrm>
                <a:off x="1200" y="2799"/>
                <a:ext cx="880" cy="0"/>
              </a:xfrm>
              <a:prstGeom prst="line">
                <a:avLst/>
              </a:prstGeom>
              <a:noFill/>
              <a:ln w="9525">
                <a:solidFill>
                  <a:srgbClr val="FFFF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4" name="Text Box 102"/>
              <p:cNvSpPr txBox="1">
                <a:spLocks noChangeArrowheads="1"/>
              </p:cNvSpPr>
              <p:nvPr/>
            </p:nvSpPr>
            <p:spPr bwMode="auto">
              <a:xfrm>
                <a:off x="864" y="2640"/>
                <a:ext cx="309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I</a:t>
                </a:r>
                <a:r>
                  <a:rPr kumimoji="1" lang="en-US" altLang="zh-CN" sz="2400" b="1" i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S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49185" name="Text Box 103"/>
              <p:cNvSpPr txBox="1">
                <a:spLocks noChangeArrowheads="1"/>
              </p:cNvSpPr>
              <p:nvPr/>
            </p:nvSpPr>
            <p:spPr bwMode="auto">
              <a:xfrm>
                <a:off x="1056" y="3840"/>
                <a:ext cx="250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0</a:t>
                </a:r>
              </a:p>
            </p:txBody>
          </p:sp>
          <p:sp>
            <p:nvSpPr>
              <p:cNvPr id="49186" name="Freeform 104"/>
              <p:cNvSpPr>
                <a:spLocks/>
              </p:cNvSpPr>
              <p:nvPr/>
            </p:nvSpPr>
            <p:spPr bwMode="auto">
              <a:xfrm>
                <a:off x="822" y="3041"/>
                <a:ext cx="1341" cy="795"/>
              </a:xfrm>
              <a:custGeom>
                <a:avLst/>
                <a:gdLst>
                  <a:gd name="T0" fmla="*/ 1341 w 1341"/>
                  <a:gd name="T1" fmla="*/ 0 h 795"/>
                  <a:gd name="T2" fmla="*/ 1020 w 1341"/>
                  <a:gd name="T3" fmla="*/ 84 h 795"/>
                  <a:gd name="T4" fmla="*/ 671 w 1341"/>
                  <a:gd name="T5" fmla="*/ 349 h 795"/>
                  <a:gd name="T6" fmla="*/ 278 w 1341"/>
                  <a:gd name="T7" fmla="*/ 691 h 795"/>
                  <a:gd name="T8" fmla="*/ 188 w 1341"/>
                  <a:gd name="T9" fmla="*/ 742 h 795"/>
                  <a:gd name="T10" fmla="*/ 0 w 1341"/>
                  <a:gd name="T11" fmla="*/ 795 h 7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41"/>
                  <a:gd name="T19" fmla="*/ 0 h 795"/>
                  <a:gd name="T20" fmla="*/ 1341 w 1341"/>
                  <a:gd name="T21" fmla="*/ 795 h 79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41" h="795">
                    <a:moveTo>
                      <a:pt x="1341" y="0"/>
                    </a:moveTo>
                    <a:cubicBezTo>
                      <a:pt x="1229" y="14"/>
                      <a:pt x="1160" y="27"/>
                      <a:pt x="1020" y="84"/>
                    </a:cubicBezTo>
                    <a:cubicBezTo>
                      <a:pt x="905" y="123"/>
                      <a:pt x="795" y="248"/>
                      <a:pt x="671" y="349"/>
                    </a:cubicBezTo>
                    <a:cubicBezTo>
                      <a:pt x="547" y="450"/>
                      <a:pt x="358" y="626"/>
                      <a:pt x="278" y="691"/>
                    </a:cubicBezTo>
                    <a:lnTo>
                      <a:pt x="188" y="742"/>
                    </a:lnTo>
                    <a:lnTo>
                      <a:pt x="0" y="795"/>
                    </a:lnTo>
                  </a:path>
                </a:pathLst>
              </a:custGeom>
              <a:noFill/>
              <a:ln w="412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87" name="Freeform 105"/>
              <p:cNvSpPr>
                <a:spLocks/>
              </p:cNvSpPr>
              <p:nvPr/>
            </p:nvSpPr>
            <p:spPr bwMode="auto">
              <a:xfrm>
                <a:off x="774" y="3273"/>
                <a:ext cx="1328" cy="584"/>
              </a:xfrm>
              <a:custGeom>
                <a:avLst/>
                <a:gdLst>
                  <a:gd name="T0" fmla="*/ 1328 w 1328"/>
                  <a:gd name="T1" fmla="*/ 0 h 584"/>
                  <a:gd name="T2" fmla="*/ 886 w 1328"/>
                  <a:gd name="T3" fmla="*/ 159 h 584"/>
                  <a:gd name="T4" fmla="*/ 398 w 1328"/>
                  <a:gd name="T5" fmla="*/ 466 h 584"/>
                  <a:gd name="T6" fmla="*/ 0 w 1328"/>
                  <a:gd name="T7" fmla="*/ 584 h 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28"/>
                  <a:gd name="T13" fmla="*/ 0 h 584"/>
                  <a:gd name="T14" fmla="*/ 1328 w 1328"/>
                  <a:gd name="T15" fmla="*/ 584 h 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28" h="584">
                    <a:moveTo>
                      <a:pt x="1328" y="0"/>
                    </a:moveTo>
                    <a:cubicBezTo>
                      <a:pt x="1123" y="19"/>
                      <a:pt x="1041" y="81"/>
                      <a:pt x="886" y="159"/>
                    </a:cubicBezTo>
                    <a:cubicBezTo>
                      <a:pt x="731" y="237"/>
                      <a:pt x="527" y="400"/>
                      <a:pt x="398" y="466"/>
                    </a:cubicBezTo>
                    <a:lnTo>
                      <a:pt x="0" y="584"/>
                    </a:lnTo>
                  </a:path>
                </a:pathLst>
              </a:custGeom>
              <a:noFill/>
              <a:ln w="412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17488" y="4405313"/>
            <a:ext cx="334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光由</a:t>
            </a:r>
            <a:r>
              <a:rPr kumimoji="1" lang="zh-CN" altLang="en-US" sz="2400" b="1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光量子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组成</a:t>
            </a:r>
            <a:endParaRPr kumimoji="1" lang="zh-CN" altLang="en-US" sz="2400" b="1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217488" y="4970463"/>
            <a:ext cx="3346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每个光子的能量</a:t>
            </a:r>
            <a:endParaRPr kumimoji="1" lang="zh-CN" altLang="en-US" sz="2400" b="1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6" name="Object 18"/>
          <p:cNvGraphicFramePr>
            <a:graphicFrameLocks noChangeAspect="1"/>
          </p:cNvGraphicFramePr>
          <p:nvPr/>
        </p:nvGraphicFramePr>
        <p:xfrm>
          <a:off x="2881313" y="5064125"/>
          <a:ext cx="12477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4" imgW="1085934" imgH="257310" progId="Equation.DSMT4">
                  <p:embed/>
                </p:oleObj>
              </mc:Choice>
              <mc:Fallback>
                <p:oleObj name="Equation" r:id="rId4" imgW="1085934" imgH="25731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5064125"/>
                        <a:ext cx="12477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122738" y="5018088"/>
            <a:ext cx="803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动量</a:t>
            </a:r>
          </a:p>
        </p:txBody>
      </p:sp>
      <p:graphicFrame>
        <p:nvGraphicFramePr>
          <p:cNvPr id="38" name="Object 19"/>
          <p:cNvGraphicFramePr>
            <a:graphicFrameLocks noChangeAspect="1"/>
          </p:cNvGraphicFramePr>
          <p:nvPr/>
        </p:nvGraphicFramePr>
        <p:xfrm>
          <a:off x="4841875" y="4864100"/>
          <a:ext cx="90011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6" imgW="895221" imgH="666630" progId="Equation.DSMT4">
                  <p:embed/>
                </p:oleObj>
              </mc:Choice>
              <mc:Fallback>
                <p:oleObj name="Equation" r:id="rId6" imgW="895221" imgH="66663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4864100"/>
                        <a:ext cx="90011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3381375" y="5668963"/>
            <a:ext cx="3248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爱因斯坦光子方程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268538" y="4830763"/>
            <a:ext cx="3743325" cy="795337"/>
          </a:xfrm>
          <a:prstGeom prst="rect">
            <a:avLst/>
          </a:prstGeom>
          <a:noFill/>
          <a:ln w="25400" cap="sq" algn="ctr">
            <a:solidFill>
              <a:srgbClr val="0033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2"/>
              </a:solidFill>
            </a:endParaRP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333375" y="6140450"/>
            <a:ext cx="5662613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定量地表现了光的波动性和粒子性。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6" grpId="0" animBg="1"/>
      <p:bldP spid="7" grpId="0"/>
      <p:bldP spid="8" grpId="0"/>
      <p:bldP spid="9" grpId="0" animBg="1"/>
      <p:bldP spid="10" grpId="0"/>
      <p:bldP spid="24585" grpId="0"/>
      <p:bldP spid="34" grpId="0"/>
      <p:bldP spid="35" grpId="0"/>
      <p:bldP spid="12" grpId="0"/>
      <p:bldP spid="39" grpId="0"/>
      <p:bldP spid="13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914525" y="422275"/>
            <a:ext cx="500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量子力学的诞生与发展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-31750" y="1581150"/>
            <a:ext cx="25685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普朗克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能量子假说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(1900)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73060" name="Picture 4" descr="Planck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563"/>
            <a:ext cx="21336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1" name="Picture 5" descr="einste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22563"/>
            <a:ext cx="2432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2243138" y="1573213"/>
            <a:ext cx="2673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爱因斯坦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光量子假说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(1905)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04775" y="5627688"/>
            <a:ext cx="2133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1918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 </a:t>
            </a:r>
            <a:r>
              <a:rPr lang="en-US" altLang="zh-CN" sz="2400"/>
              <a:t>Nobel Price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617788" y="5627688"/>
            <a:ext cx="2122487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1921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6978650" y="1490663"/>
            <a:ext cx="19954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康普顿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康普顿效应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(1922)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269875" y="1146175"/>
            <a:ext cx="3725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 量子概念的形成</a:t>
            </a:r>
          </a:p>
        </p:txBody>
      </p:sp>
      <p:pic>
        <p:nvPicPr>
          <p:cNvPr id="173069" name="Picture 13" descr="comp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722563"/>
            <a:ext cx="24098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7146925" y="5627688"/>
            <a:ext cx="193516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1927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pic>
        <p:nvPicPr>
          <p:cNvPr id="16" name="Picture 9" descr="nboh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722563"/>
            <a:ext cx="21685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27588" y="5627688"/>
            <a:ext cx="19050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1922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827588" y="1484313"/>
            <a:ext cx="15319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玻尔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原子结构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(1913)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624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59" grpId="0" autoUpdateAnimBg="0"/>
      <p:bldP spid="173062" grpId="0" autoUpdateAnimBg="0"/>
      <p:bldP spid="173063" grpId="0" autoUpdateAnimBg="0"/>
      <p:bldP spid="173064" grpId="0" autoUpdateAnimBg="0"/>
      <p:bldP spid="173067" grpId="0" autoUpdateAnimBg="0"/>
      <p:bldP spid="173068" grpId="0" autoUpdateAnimBg="0"/>
      <p:bldP spid="173071" grpId="0" autoUpdateAnimBg="0"/>
      <p:bldP spid="17" grpId="0" autoUpdateAnimBg="0"/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65125" y="476250"/>
            <a:ext cx="3322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量子力学的诞生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63513" y="1049338"/>
            <a:ext cx="1908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海森堡创立</a:t>
            </a:r>
            <a:r>
              <a:rPr lang="zh-CN" altLang="en-US" sz="2400">
                <a:solidFill>
                  <a:srgbClr val="FF0000"/>
                </a:solidFill>
              </a:rPr>
              <a:t>量子力学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(1925)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90488" y="5661025"/>
            <a:ext cx="21955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1932 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228975" y="5661025"/>
            <a:ext cx="26971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1933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pic>
        <p:nvPicPr>
          <p:cNvPr id="174086" name="Picture 6" descr="hei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9488"/>
            <a:ext cx="22860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087" name="Group 7"/>
          <p:cNvGrpSpPr>
            <a:grpSpLocks/>
          </p:cNvGrpSpPr>
          <p:nvPr/>
        </p:nvGrpSpPr>
        <p:grpSpPr bwMode="auto">
          <a:xfrm>
            <a:off x="2286000" y="2249488"/>
            <a:ext cx="4572000" cy="3308350"/>
            <a:chOff x="1440" y="1417"/>
            <a:chExt cx="2880" cy="2084"/>
          </a:xfrm>
        </p:grpSpPr>
        <p:pic>
          <p:nvPicPr>
            <p:cNvPr id="11276" name="Picture 8" descr="Schroding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417"/>
              <a:ext cx="1444" cy="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7" name="Picture 9" descr="dira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1417"/>
              <a:ext cx="1496" cy="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090" name="Picture 10" descr="born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49488"/>
            <a:ext cx="233838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2386013" y="1079500"/>
            <a:ext cx="41592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薛定谔、狄拉克引入量子力学</a:t>
            </a:r>
            <a:r>
              <a:rPr lang="zh-CN" altLang="en-US" sz="2400">
                <a:solidFill>
                  <a:srgbClr val="FF0000"/>
                </a:solidFill>
              </a:rPr>
              <a:t>波动方程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(1925,1927)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6864350" y="1079500"/>
            <a:ext cx="21193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波恩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统计解释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(1926)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6740525" y="5686425"/>
            <a:ext cx="2794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1954 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</p:spTree>
  </p:cSld>
  <p:clrMapOvr>
    <a:masterClrMapping/>
  </p:clrMapOvr>
  <p:transition advTm="49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  <p:bldP spid="174084" grpId="0" autoUpdateAnimBg="0"/>
      <p:bldP spid="174085" grpId="0" autoUpdateAnimBg="0"/>
      <p:bldP spid="174091" grpId="0"/>
      <p:bldP spid="174092" grpId="0"/>
      <p:bldP spid="1740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250825" y="827088"/>
            <a:ext cx="8629650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1918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普朗克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能量子  </a:t>
            </a:r>
            <a:r>
              <a:rPr lang="zh-CN" altLang="en-US" sz="2400"/>
              <a:t>（</a:t>
            </a:r>
            <a:r>
              <a:rPr lang="en-US" altLang="zh-CN" sz="2400"/>
              <a:t>1900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1921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爱因斯坦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光子说和光电效应解释  </a:t>
            </a:r>
            <a:r>
              <a:rPr lang="zh-CN" altLang="en-US" sz="2400"/>
              <a:t>（</a:t>
            </a:r>
            <a:r>
              <a:rPr lang="en-US" altLang="zh-CN" sz="2400"/>
              <a:t>1905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1922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玻尔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原子模型及其发光 </a:t>
            </a:r>
            <a:r>
              <a:rPr lang="zh-CN" altLang="en-US" sz="2400"/>
              <a:t>（</a:t>
            </a:r>
            <a:r>
              <a:rPr lang="en-US" altLang="zh-CN" sz="2400"/>
              <a:t>1913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1923</a:t>
            </a:r>
            <a:r>
              <a:rPr lang="zh-CN" altLang="en-US" sz="2400"/>
              <a:t>年 密立根</a:t>
            </a:r>
            <a:r>
              <a:rPr lang="en-US" altLang="zh-CN" sz="2400"/>
              <a:t>—</a:t>
            </a:r>
            <a:r>
              <a:rPr lang="zh-CN" altLang="en-US" sz="2400"/>
              <a:t>电子电量测量</a:t>
            </a:r>
            <a:r>
              <a:rPr lang="en-US" altLang="zh-CN" sz="2400"/>
              <a:t>(1911)</a:t>
            </a:r>
            <a:r>
              <a:rPr lang="zh-CN" altLang="en-US" sz="2400"/>
              <a:t>和</a:t>
            </a:r>
            <a:r>
              <a:rPr lang="en-US" altLang="zh-CN" sz="2400" i="1"/>
              <a:t>h</a:t>
            </a:r>
            <a:r>
              <a:rPr lang="zh-CN" altLang="en-US" sz="2400"/>
              <a:t>的测量</a:t>
            </a:r>
            <a:r>
              <a:rPr lang="en-US" altLang="zh-CN" sz="2400"/>
              <a:t>(1914)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1925</a:t>
            </a:r>
            <a:r>
              <a:rPr lang="zh-CN" altLang="en-US" sz="2400"/>
              <a:t>年 弗兰克和赫兹</a:t>
            </a:r>
            <a:r>
              <a:rPr lang="en-US" altLang="zh-CN" sz="2400"/>
              <a:t>—</a:t>
            </a:r>
            <a:r>
              <a:rPr lang="zh-CN" altLang="en-US" sz="2400"/>
              <a:t>电子原子碰撞实验  （</a:t>
            </a:r>
            <a:r>
              <a:rPr lang="en-US" altLang="zh-CN" sz="2400"/>
              <a:t>1914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1927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康普顿和威尔逊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康普顿效应 </a:t>
            </a:r>
            <a:r>
              <a:rPr lang="en-US" altLang="zh-CN" sz="2400"/>
              <a:t>(1922)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1929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德布罗意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物质波（</a:t>
            </a:r>
            <a:r>
              <a:rPr lang="en-US" altLang="zh-CN" sz="2400">
                <a:solidFill>
                  <a:srgbClr val="FF0000"/>
                </a:solidFill>
              </a:rPr>
              <a:t>1924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1932</a:t>
            </a:r>
            <a:r>
              <a:rPr lang="zh-CN" altLang="en-US" sz="2400"/>
              <a:t>年 海森伯</a:t>
            </a:r>
            <a:r>
              <a:rPr lang="en-US" altLang="zh-CN" sz="2400"/>
              <a:t>—</a:t>
            </a:r>
            <a:r>
              <a:rPr lang="zh-CN" altLang="en-US" sz="2400"/>
              <a:t>量子力学（</a:t>
            </a:r>
            <a:r>
              <a:rPr lang="en-US" altLang="zh-CN" sz="2400"/>
              <a:t>1925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1933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薛定谔和狄拉克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量子波动力学</a:t>
            </a:r>
            <a:r>
              <a:rPr lang="en-US" altLang="zh-CN" sz="2400"/>
              <a:t>(1925</a:t>
            </a:r>
            <a:r>
              <a:rPr lang="zh-CN" altLang="en-US" sz="2400"/>
              <a:t>、</a:t>
            </a:r>
            <a:r>
              <a:rPr lang="en-US" altLang="zh-CN" sz="2400"/>
              <a:t>1927)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1937</a:t>
            </a:r>
            <a:r>
              <a:rPr lang="zh-CN" altLang="en-US" sz="2400"/>
              <a:t>年 戴维逊和汤姆逊</a:t>
            </a:r>
            <a:r>
              <a:rPr lang="en-US" altLang="zh-CN" sz="2400"/>
              <a:t>—</a:t>
            </a:r>
            <a:r>
              <a:rPr lang="zh-CN" altLang="en-US" sz="2400"/>
              <a:t>电子衍射实验 （</a:t>
            </a:r>
            <a:r>
              <a:rPr lang="en-US" altLang="zh-CN" sz="2400"/>
              <a:t>1927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1945</a:t>
            </a:r>
            <a:r>
              <a:rPr lang="zh-CN" altLang="en-US" sz="2400"/>
              <a:t>年 泡利</a:t>
            </a:r>
            <a:r>
              <a:rPr lang="en-US" altLang="zh-CN" sz="2400"/>
              <a:t>—</a:t>
            </a:r>
            <a:r>
              <a:rPr lang="zh-CN" altLang="en-US" sz="2400"/>
              <a:t>泡利不相容原理 （</a:t>
            </a:r>
            <a:r>
              <a:rPr lang="en-US" altLang="zh-CN" sz="2400"/>
              <a:t>1924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1954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玻恩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波函数统计解释（</a:t>
            </a:r>
            <a:r>
              <a:rPr lang="en-US" altLang="zh-CN" sz="2400">
                <a:solidFill>
                  <a:srgbClr val="FF0000"/>
                </a:solidFill>
              </a:rPr>
              <a:t>1926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1986</a:t>
            </a:r>
            <a:r>
              <a:rPr lang="zh-CN" altLang="en-US" sz="2400"/>
              <a:t>年 毕宁和罗尔</a:t>
            </a:r>
            <a:r>
              <a:rPr lang="en-US" altLang="zh-CN" sz="2400"/>
              <a:t>—</a:t>
            </a:r>
            <a:r>
              <a:rPr lang="zh-CN" altLang="en-US" sz="2400"/>
              <a:t>扫描隧道显微镜（</a:t>
            </a:r>
            <a:r>
              <a:rPr lang="en-US" altLang="zh-CN" sz="2400"/>
              <a:t>1981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PP_228"/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0438" y="0"/>
            <a:ext cx="5643562" cy="6858000"/>
          </a:xfrm>
          <a:noFill/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500063" y="1143000"/>
            <a:ext cx="27146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800" b="1">
                <a:ea typeface="隶书" panose="02010509060101010101" pitchFamily="49" charset="-122"/>
              </a:rPr>
              <a:t>  </a:t>
            </a:r>
            <a:r>
              <a:rPr kumimoji="1" lang="zh-CN" altLang="en-US" sz="4800" b="1">
                <a:ea typeface="隶书" panose="02010509060101010101" pitchFamily="49" charset="-122"/>
              </a:rPr>
              <a:t>第六篇</a:t>
            </a:r>
            <a:br>
              <a:rPr kumimoji="1" lang="zh-CN" altLang="en-US" sz="4800" b="1">
                <a:ea typeface="隶书" panose="02010509060101010101" pitchFamily="49" charset="-122"/>
              </a:rPr>
            </a:br>
            <a:r>
              <a:rPr kumimoji="1" lang="zh-CN" altLang="en-US" sz="4800">
                <a:ea typeface="隶书" panose="02010509060101010101" pitchFamily="49" charset="-122"/>
              </a:rPr>
              <a:t>量子物理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14313" y="3929063"/>
            <a:ext cx="3214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早期量子理论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976438" y="2500313"/>
            <a:ext cx="4310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第</a:t>
            </a:r>
            <a:r>
              <a:rPr kumimoji="1"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节   普朗克能量子理论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974850" y="3119438"/>
            <a:ext cx="2811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</a:t>
            </a:r>
            <a:r>
              <a:rPr kumimoji="1"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节   光电效应</a:t>
            </a:r>
            <a:endParaRPr kumimoji="1" lang="zh-CN" altLang="en-US" sz="2800" b="1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974850" y="3679825"/>
            <a:ext cx="524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</a:t>
            </a:r>
            <a:r>
              <a:rPr kumimoji="1"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节   光子 爱因斯坦光电方程</a:t>
            </a:r>
            <a:endParaRPr kumimoji="1" lang="zh-CN" altLang="en-US" sz="2800" b="1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974850" y="4278313"/>
            <a:ext cx="4311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第</a:t>
            </a:r>
            <a:r>
              <a:rPr kumimoji="1"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节  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光子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的波粒二象性</a:t>
            </a:r>
            <a:endParaRPr kumimoji="1" lang="zh-CN" altLang="en-US" sz="2800" b="1" dirty="0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1962150" y="4857750"/>
            <a:ext cx="445293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节   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康普顿效应</a:t>
            </a:r>
            <a:r>
              <a:rPr lang="en-US" altLang="zh-CN" sz="2800" b="1" dirty="0">
                <a:solidFill>
                  <a:srgbClr val="0033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重点</a:t>
            </a:r>
            <a:r>
              <a:rPr lang="en-US" altLang="zh-CN" sz="2800" b="1" dirty="0">
                <a:solidFill>
                  <a:srgbClr val="003300"/>
                </a:solidFill>
              </a:rPr>
              <a:t>)</a:t>
            </a:r>
            <a:endParaRPr lang="en-US" altLang="zh-CN" sz="2800" b="1" dirty="0">
              <a:solidFill>
                <a:srgbClr val="00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1436688" y="841375"/>
            <a:ext cx="63166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3600" b="1">
                <a:solidFill>
                  <a:srgbClr val="003300"/>
                </a:solidFill>
                <a:latin typeface="宋体" panose="02010600030101010101" pitchFamily="2" charset="-122"/>
              </a:rPr>
              <a:t>14</a:t>
            </a: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章</a:t>
            </a:r>
            <a:r>
              <a:rPr kumimoji="1" lang="en-US" altLang="zh-CN" sz="3600" b="1">
                <a:solidFill>
                  <a:srgbClr val="0033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3600" b="1">
                <a:solidFill>
                  <a:srgbClr val="0033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  光的量子理论</a:t>
            </a:r>
            <a:endParaRPr kumimoji="1" lang="en-US" altLang="zh-CN" sz="3600" b="1">
              <a:solidFill>
                <a:srgbClr val="00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Theory of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/>
      <p:bldP spid="130055" grpId="0"/>
      <p:bldP spid="130056" grpId="0"/>
      <p:bldP spid="1300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 descr="C:\Documents and Settings\Administrator\桌面\5467534520100217204909041_640.jpg"/>
          <p:cNvPicPr>
            <a:picLocks noChangeAspect="1" noChangeArrowheads="1"/>
          </p:cNvPicPr>
          <p:nvPr/>
        </p:nvPicPr>
        <p:blipFill>
          <a:blip r:embed="rId2"/>
          <a:srcRect b="16843"/>
          <a:stretch>
            <a:fillRect/>
          </a:stretch>
        </p:blipFill>
        <p:spPr bwMode="auto">
          <a:xfrm>
            <a:off x="4713512" y="2066015"/>
            <a:ext cx="3571650" cy="208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500188" y="142875"/>
            <a:ext cx="5616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节 普朗克能量子理论</a:t>
            </a:r>
          </a:p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            </a:t>
            </a:r>
            <a:r>
              <a:rPr kumimoji="1" lang="en-US" altLang="zh-CN" sz="2400" b="1" i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Quantum Theory of</a:t>
            </a: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Planck</a:t>
            </a:r>
            <a:endParaRPr kumimoji="1" lang="en-US" altLang="zh-CN" sz="2400" b="1" dirty="0">
              <a:solidFill>
                <a:srgbClr val="00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8" y="1125538"/>
            <a:ext cx="3786187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热辐射与黑体辐射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7500" y="1557338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热辐射</a:t>
            </a:r>
            <a:r>
              <a:rPr lang="zh-CN" altLang="en-US" sz="2800" b="1">
                <a:solidFill>
                  <a:srgbClr val="003300"/>
                </a:solidFill>
              </a:rPr>
              <a:t>：物体由于具有温度而辐射出电磁波的现象</a:t>
            </a:r>
          </a:p>
        </p:txBody>
      </p:sp>
      <p:pic>
        <p:nvPicPr>
          <p:cNvPr id="46082" name="Picture 2" descr="C:\Documents and Settings\Administrator\桌面\09350619C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157413"/>
            <a:ext cx="1547812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C:\Documents and Settings\Administrator\桌面\1412106_062339357029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8"/>
          <a:stretch>
            <a:fillRect/>
          </a:stretch>
        </p:blipFill>
        <p:spPr bwMode="auto">
          <a:xfrm>
            <a:off x="2663825" y="2155825"/>
            <a:ext cx="169227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C:\Documents and Settings\Administrator\桌面\led_sewenduizha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9138"/>
            <a:ext cx="38433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1788" y="5867400"/>
            <a:ext cx="8488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温度越高</a:t>
            </a:r>
            <a:r>
              <a:rPr lang="zh-CN" altLang="en-US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，单位时间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辐射能增多</a:t>
            </a:r>
            <a:r>
              <a:rPr lang="zh-CN" altLang="en-US" sz="2800" b="1" dirty="0" smtClean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，辐射能的分布逐渐向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短波部分移动（蓝移）</a:t>
            </a:r>
          </a:p>
        </p:txBody>
      </p:sp>
      <p:sp>
        <p:nvSpPr>
          <p:cNvPr id="15370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83175" y="231933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6500 K</a:t>
            </a:r>
            <a:endParaRPr lang="zh-CN" altLang="en-US" sz="2400" b="1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21525" y="2311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3500 K</a:t>
            </a:r>
            <a:endParaRPr lang="zh-CN" altLang="en-US" sz="2400" b="1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12738" y="4995863"/>
            <a:ext cx="8786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003300"/>
                </a:solidFill>
              </a:rPr>
              <a:t>色温：如果某一光源发出的光，与</a:t>
            </a:r>
            <a:r>
              <a:rPr lang="en-US" altLang="zh-CN" sz="2800" b="1" dirty="0" smtClean="0">
                <a:solidFill>
                  <a:srgbClr val="003300"/>
                </a:solidFill>
              </a:rPr>
              <a:t>T</a:t>
            </a:r>
            <a:r>
              <a:rPr lang="zh-CN" altLang="en-US" sz="2800" b="1" dirty="0" smtClean="0">
                <a:solidFill>
                  <a:srgbClr val="003300"/>
                </a:solidFill>
              </a:rPr>
              <a:t>温度下黑体发出的光所含的光谱成分相同．则称</a:t>
            </a:r>
            <a:r>
              <a:rPr lang="zh-CN" altLang="en-US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光源的色温为</a:t>
            </a:r>
            <a:r>
              <a:rPr lang="en-US" altLang="zh-CN" sz="28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 (K)</a:t>
            </a:r>
            <a:endParaRPr lang="zh-CN" altLang="en-US" sz="2800" b="1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323850" y="4168775"/>
            <a:ext cx="81518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黑体</a:t>
            </a:r>
            <a:r>
              <a:rPr lang="zh-CN" altLang="en-US" sz="2800" b="1">
                <a:solidFill>
                  <a:srgbClr val="003300"/>
                </a:solidFill>
              </a:rPr>
              <a:t>：任意温度下，对任何波长</a:t>
            </a:r>
            <a:r>
              <a:rPr lang="zh-CN" altLang="en-US" sz="2800" b="1">
                <a:solidFill>
                  <a:srgbClr val="FF0000"/>
                </a:solidFill>
              </a:rPr>
              <a:t>全部吸收</a:t>
            </a:r>
            <a:r>
              <a:rPr lang="zh-CN" altLang="en-US" sz="2800" b="1">
                <a:solidFill>
                  <a:srgbClr val="003300"/>
                </a:solidFill>
              </a:rPr>
              <a:t>的物体，叫绝对黑体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  <p:bldP spid="13" grpId="0"/>
      <p:bldP spid="14" grpId="0"/>
      <p:bldP spid="2" grpId="0"/>
      <p:bldP spid="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66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5848</TotalTime>
  <Words>2467</Words>
  <Application>Microsoft Office PowerPoint</Application>
  <PresentationFormat>全屏显示(4:3)</PresentationFormat>
  <Paragraphs>415</Paragraphs>
  <Slides>34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宋体</vt:lpstr>
      <vt:lpstr>Times New Roman</vt:lpstr>
      <vt:lpstr>Calibri</vt:lpstr>
      <vt:lpstr>Symbol</vt:lpstr>
      <vt:lpstr>Wingdings</vt:lpstr>
      <vt:lpstr>楷体_GB2312</vt:lpstr>
      <vt:lpstr>隶书</vt:lpstr>
      <vt:lpstr>黑体</vt:lpstr>
      <vt:lpstr>SymbolPS</vt:lpstr>
      <vt:lpstr>仿宋</vt:lpstr>
      <vt:lpstr>默认设计模板</vt:lpstr>
      <vt:lpstr>Equation</vt:lpstr>
      <vt:lpstr>MathType 6.0 Equation</vt:lpstr>
      <vt:lpstr>Microsoft 公式 3.0</vt:lpstr>
      <vt:lpstr>MathType 5.0 Equation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第六篇  量子物理</dc:title>
  <dc:creator>ZHANG Yanbin,Elian</dc:creator>
  <cp:lastModifiedBy>Administrator</cp:lastModifiedBy>
  <cp:revision>291</cp:revision>
  <cp:lastPrinted>2019-11-28T12:59:50Z</cp:lastPrinted>
  <dcterms:created xsi:type="dcterms:W3CDTF">2001-07-24T09:04:28Z</dcterms:created>
  <dcterms:modified xsi:type="dcterms:W3CDTF">2022-11-23T01:25:50Z</dcterms:modified>
</cp:coreProperties>
</file>