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283" r:id="rId2"/>
    <p:sldId id="288" r:id="rId3"/>
    <p:sldId id="297" r:id="rId4"/>
    <p:sldId id="294" r:id="rId5"/>
    <p:sldId id="295" r:id="rId6"/>
    <p:sldId id="296" r:id="rId7"/>
    <p:sldId id="289" r:id="rId8"/>
    <p:sldId id="287" r:id="rId9"/>
    <p:sldId id="291" r:id="rId10"/>
    <p:sldId id="305" r:id="rId11"/>
    <p:sldId id="271" r:id="rId12"/>
    <p:sldId id="306" r:id="rId13"/>
    <p:sldId id="258" r:id="rId14"/>
    <p:sldId id="307" r:id="rId15"/>
    <p:sldId id="326" r:id="rId16"/>
    <p:sldId id="324" r:id="rId17"/>
    <p:sldId id="325" r:id="rId18"/>
    <p:sldId id="260" r:id="rId19"/>
    <p:sldId id="262" r:id="rId20"/>
    <p:sldId id="293" r:id="rId21"/>
    <p:sldId id="263" r:id="rId22"/>
    <p:sldId id="264" r:id="rId23"/>
    <p:sldId id="308" r:id="rId24"/>
    <p:sldId id="309" r:id="rId25"/>
    <p:sldId id="274" r:id="rId26"/>
    <p:sldId id="265" r:id="rId27"/>
    <p:sldId id="275" r:id="rId28"/>
    <p:sldId id="266" r:id="rId29"/>
    <p:sldId id="312" r:id="rId30"/>
    <p:sldId id="310" r:id="rId31"/>
    <p:sldId id="311" r:id="rId32"/>
    <p:sldId id="313" r:id="rId33"/>
    <p:sldId id="314" r:id="rId34"/>
    <p:sldId id="315" r:id="rId35"/>
    <p:sldId id="285" r:id="rId36"/>
  </p:sldIdLst>
  <p:sldSz cx="9144000" cy="6858000" type="screen4x3"/>
  <p:notesSz cx="9874250" cy="67976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6600"/>
    <a:srgbClr val="660066"/>
    <a:srgbClr val="00FF00"/>
    <a:srgbClr val="9900FF"/>
    <a:srgbClr val="42006E"/>
    <a:srgbClr val="CCFF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0" autoAdjust="0"/>
  </p:normalViewPr>
  <p:slideViewPr>
    <p:cSldViewPr>
      <p:cViewPr varScale="1">
        <p:scale>
          <a:sx n="95" d="100"/>
          <a:sy n="95" d="100"/>
        </p:scale>
        <p:origin x="33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4" Type="http://schemas.openxmlformats.org/officeDocument/2006/relationships/image" Target="../media/image7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emf"/><Relationship Id="rId5" Type="http://schemas.openxmlformats.org/officeDocument/2006/relationships/image" Target="../media/image94.wmf"/><Relationship Id="rId10" Type="http://schemas.openxmlformats.org/officeDocument/2006/relationships/image" Target="../media/image99.e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Relationship Id="rId6" Type="http://schemas.openxmlformats.org/officeDocument/2006/relationships/image" Target="../media/image107.wmf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wmf"/><Relationship Id="rId9" Type="http://schemas.openxmlformats.org/officeDocument/2006/relationships/image" Target="../media/image110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7" Type="http://schemas.openxmlformats.org/officeDocument/2006/relationships/image" Target="../media/image118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4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e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" Type="http://schemas.openxmlformats.org/officeDocument/2006/relationships/image" Target="../media/image12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17" Type="http://schemas.openxmlformats.org/officeDocument/2006/relationships/image" Target="../media/image63.wmf"/><Relationship Id="rId2" Type="http://schemas.openxmlformats.org/officeDocument/2006/relationships/image" Target="../media/image48.wmf"/><Relationship Id="rId16" Type="http://schemas.openxmlformats.org/officeDocument/2006/relationships/image" Target="../media/image62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5" Type="http://schemas.openxmlformats.org/officeDocument/2006/relationships/image" Target="../media/image6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Relationship Id="rId14" Type="http://schemas.openxmlformats.org/officeDocument/2006/relationships/image" Target="../media/image6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49913" y="0"/>
            <a:ext cx="4179887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292600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49913" y="6454775"/>
            <a:ext cx="4179887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B397EA-22C8-4D87-A141-8924429D15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5878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49913" y="0"/>
            <a:ext cx="4179887" cy="314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90888" y="523875"/>
            <a:ext cx="3360737" cy="2519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55725" y="3254375"/>
            <a:ext cx="7231063" cy="3043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292600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49913" y="6454775"/>
            <a:ext cx="4179887" cy="3683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226" tIns="46113" rIns="92226" bIns="4611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45926C3-182D-4273-9E7D-5B97F6D625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220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D551B3A-41BA-47FB-88DF-874088C16C58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506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157993-2F6C-43EE-9BA1-AD180193D419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55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36A427-D905-41B3-8C54-3B1CF0489742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5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2B81624-9670-445B-B556-69587A96F621}" type="slidenum">
              <a:rPr lang="en-US" altLang="zh-CN" smtClean="0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942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D64E2E-3797-4CDA-BEE5-7A80C353FAA5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4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180140-7E5D-4BB4-B0AD-EC38F15153DA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9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C2672D-F2A2-47E2-8689-986D42298A13}" type="slidenum">
              <a:rPr lang="en-US" altLang="zh-CN" smtClean="0"/>
              <a:pPr>
                <a:spcBef>
                  <a:spcPct val="0"/>
                </a:spcBef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724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0974A3-856F-4393-8C6C-DC0A1D5F1C04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光电效应是光子和金属表面密集排列的“束缚电荷”的相互作用，而康普顿是光子和自由电子的相互作用。</a:t>
            </a:r>
          </a:p>
        </p:txBody>
      </p:sp>
    </p:spTree>
    <p:extLst>
      <p:ext uri="{BB962C8B-B14F-4D97-AF65-F5344CB8AC3E}">
        <p14:creationId xmlns:p14="http://schemas.microsoft.com/office/powerpoint/2010/main" val="2731430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9300" indent="-28733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52525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12900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74863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320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892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464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03663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09133D-8332-4743-A1CE-B8D1425451A7}" type="slidenum">
              <a:rPr lang="en-US" altLang="zh-CN" smtClean="0"/>
              <a:pPr>
                <a:spcBef>
                  <a:spcPct val="0"/>
                </a:spcBef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80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D3B00-72C3-42EE-9D63-2B45306159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00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A2008-1561-45D7-AB7B-5B5B5EE99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08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BCC0D-E4B5-4133-B6D0-AA680A5760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313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171534-AF12-4E7E-8521-66F4A962F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56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77299-8A42-4D2F-BF5D-E4358829E4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7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01A2F-84DE-4B2C-BDDE-433745D5D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3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B054A-1AB6-4755-B955-D65082E320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31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A44D2-9ABF-4DA8-9A26-1648F9C33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72AC1-B6FD-450F-88B0-1271BD483A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85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D5199-4BAE-4D19-981B-EB26FADD99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26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5089E-ABC2-4D71-ADFE-773B61CEB8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84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FB932-CB76-4E03-87C4-45D4D053B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095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AA919EEA-E03D-4EDB-B89A-7BB03EF14D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wmf"/><Relationship Id="rId11" Type="http://schemas.openxmlformats.org/officeDocument/2006/relationships/image" Target="../media/image21.jpe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0.jpeg"/><Relationship Id="rId4" Type="http://schemas.openxmlformats.org/officeDocument/2006/relationships/image" Target="../media/image16.wmf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5.emf"/><Relationship Id="rId19" Type="http://schemas.openxmlformats.org/officeDocument/2006/relationships/image" Target="../media/image30.png"/><Relationship Id="rId4" Type="http://schemas.openxmlformats.org/officeDocument/2006/relationships/image" Target="../media/image22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43.wmf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png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32.bin"/><Relationship Id="rId26" Type="http://schemas.openxmlformats.org/officeDocument/2006/relationships/oleObject" Target="../embeddings/oleObject36.bin"/><Relationship Id="rId39" Type="http://schemas.openxmlformats.org/officeDocument/2006/relationships/image" Target="../media/image59.wmf"/><Relationship Id="rId21" Type="http://schemas.openxmlformats.org/officeDocument/2006/relationships/image" Target="../media/image55.wmf"/><Relationship Id="rId34" Type="http://schemas.openxmlformats.org/officeDocument/2006/relationships/oleObject" Target="../embeddings/oleObject44.bin"/><Relationship Id="rId42" Type="http://schemas.openxmlformats.org/officeDocument/2006/relationships/image" Target="../media/image60.wmf"/><Relationship Id="rId47" Type="http://schemas.openxmlformats.org/officeDocument/2006/relationships/oleObject" Target="../embeddings/oleObject50.bin"/><Relationship Id="rId50" Type="http://schemas.openxmlformats.org/officeDocument/2006/relationships/image" Target="../media/image64.wmf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9" Type="http://schemas.openxmlformats.org/officeDocument/2006/relationships/oleObject" Target="../embeddings/oleObject39.bin"/><Relationship Id="rId11" Type="http://schemas.openxmlformats.org/officeDocument/2006/relationships/image" Target="../media/image50.wmf"/><Relationship Id="rId24" Type="http://schemas.openxmlformats.org/officeDocument/2006/relationships/image" Target="../media/image56.wmf"/><Relationship Id="rId32" Type="http://schemas.openxmlformats.org/officeDocument/2006/relationships/oleObject" Target="../embeddings/oleObject42.bin"/><Relationship Id="rId37" Type="http://schemas.openxmlformats.org/officeDocument/2006/relationships/image" Target="../media/image58.wmf"/><Relationship Id="rId40" Type="http://schemas.openxmlformats.org/officeDocument/2006/relationships/image" Target="../media/image67.jpeg"/><Relationship Id="rId45" Type="http://schemas.openxmlformats.org/officeDocument/2006/relationships/oleObject" Target="../embeddings/oleObject49.bin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oleObject" Target="../embeddings/oleObject34.bin"/><Relationship Id="rId28" Type="http://schemas.openxmlformats.org/officeDocument/2006/relationships/oleObject" Target="../embeddings/oleObject38.bin"/><Relationship Id="rId36" Type="http://schemas.openxmlformats.org/officeDocument/2006/relationships/oleObject" Target="../embeddings/oleObject45.bin"/><Relationship Id="rId49" Type="http://schemas.openxmlformats.org/officeDocument/2006/relationships/oleObject" Target="../embeddings/oleObject51.bin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54.wmf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61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30.bin"/><Relationship Id="rId22" Type="http://schemas.openxmlformats.org/officeDocument/2006/relationships/image" Target="../media/image66.jpeg"/><Relationship Id="rId27" Type="http://schemas.openxmlformats.org/officeDocument/2006/relationships/oleObject" Target="../embeddings/oleObject37.bin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57.wmf"/><Relationship Id="rId43" Type="http://schemas.openxmlformats.org/officeDocument/2006/relationships/oleObject" Target="../embeddings/oleObject48.bin"/><Relationship Id="rId48" Type="http://schemas.openxmlformats.org/officeDocument/2006/relationships/image" Target="../media/image63.wmf"/><Relationship Id="rId8" Type="http://schemas.openxmlformats.org/officeDocument/2006/relationships/oleObject" Target="../embeddings/oleObject27.bin"/><Relationship Id="rId3" Type="http://schemas.openxmlformats.org/officeDocument/2006/relationships/image" Target="../media/image65.png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53.wmf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43.bin"/><Relationship Id="rId38" Type="http://schemas.openxmlformats.org/officeDocument/2006/relationships/oleObject" Target="../embeddings/oleObject46.bin"/><Relationship Id="rId46" Type="http://schemas.openxmlformats.org/officeDocument/2006/relationships/image" Target="../media/image62.wmf"/><Relationship Id="rId20" Type="http://schemas.openxmlformats.org/officeDocument/2006/relationships/oleObject" Target="../embeddings/oleObject33.bin"/><Relationship Id="rId41" Type="http://schemas.openxmlformats.org/officeDocument/2006/relationships/oleObject" Target="../embeddings/oleObject47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78.emf"/><Relationship Id="rId4" Type="http://schemas.openxmlformats.org/officeDocument/2006/relationships/image" Target="../media/image75.emf"/><Relationship Id="rId9" Type="http://schemas.openxmlformats.org/officeDocument/2006/relationships/oleObject" Target="../embeddings/oleObject6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9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0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70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67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9.bin"/><Relationship Id="rId20" Type="http://schemas.openxmlformats.org/officeDocument/2006/relationships/hyperlink" Target="&#24247;&#26222;&#39039;&#25928;&#24212;.exe" TargetMode="Externa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89.e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78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96.wmf"/><Relationship Id="rId25" Type="http://schemas.openxmlformats.org/officeDocument/2006/relationships/image" Target="../media/image10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93.wmf"/><Relationship Id="rId24" Type="http://schemas.openxmlformats.org/officeDocument/2006/relationships/oleObject" Target="../embeddings/oleObject81.bin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e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109.e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106.emf"/><Relationship Id="rId1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emf"/><Relationship Id="rId20" Type="http://schemas.openxmlformats.org/officeDocument/2006/relationships/image" Target="../media/image110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3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107.wmf"/><Relationship Id="rId22" Type="http://schemas.openxmlformats.org/officeDocument/2006/relationships/image" Target="../media/image11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3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10" Type="http://schemas.openxmlformats.org/officeDocument/2006/relationships/image" Target="../media/image115.emf"/><Relationship Id="rId4" Type="http://schemas.openxmlformats.org/officeDocument/2006/relationships/image" Target="../media/image112.e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1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22.wmf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03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2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3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9" descr="PP_2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7"/>
          <p:cNvSpPr>
            <a:spLocks noChangeArrowheads="1"/>
          </p:cNvSpPr>
          <p:nvPr/>
        </p:nvSpPr>
        <p:spPr bwMode="auto">
          <a:xfrm>
            <a:off x="2928938" y="2500313"/>
            <a:ext cx="3471862" cy="1736725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54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第六篇</a:t>
            </a:r>
            <a:br>
              <a:rPr kumimoji="1" lang="zh-CN" altLang="en-US" sz="54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kumimoji="1" lang="zh-CN" altLang="en-US" sz="5400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量子物理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971550" y="1697038"/>
          <a:ext cx="17716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3" imgW="1600200" imgH="393700" progId="Equation.DSMT4">
                  <p:embed/>
                </p:oleObj>
              </mc:Choice>
              <mc:Fallback>
                <p:oleObj name="Equation" r:id="rId3" imgW="16002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97038"/>
                        <a:ext cx="17716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265113" y="141288"/>
            <a:ext cx="855503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辐射出射度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：单位时间，温度为</a:t>
            </a: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的物体表面，单位面积发射出的各种波长的电磁波能量之和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459288" y="1136650"/>
          <a:ext cx="21542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5" imgW="2387600" imgH="749300" progId="Equation.DSMT4">
                  <p:embed/>
                </p:oleObj>
              </mc:Choice>
              <mc:Fallback>
                <p:oleObj name="Equation" r:id="rId5" imgW="2387600" imgH="749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1136650"/>
                        <a:ext cx="21542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右箭头 6"/>
          <p:cNvSpPr>
            <a:spLocks noChangeArrowheads="1"/>
          </p:cNvSpPr>
          <p:nvPr/>
        </p:nvSpPr>
        <p:spPr bwMode="auto">
          <a:xfrm>
            <a:off x="3179763" y="1768475"/>
            <a:ext cx="714375" cy="42862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3300"/>
              </a:solidFill>
            </a:endParaRPr>
          </a:p>
        </p:txBody>
      </p:sp>
      <p:sp>
        <p:nvSpPr>
          <p:cNvPr id="8" name="TextBox 14"/>
          <p:cNvSpPr txBox="1">
            <a:spLocks noChangeArrowheads="1"/>
          </p:cNvSpPr>
          <p:nvPr/>
        </p:nvSpPr>
        <p:spPr bwMode="auto">
          <a:xfrm>
            <a:off x="2708275" y="1357313"/>
            <a:ext cx="1727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单色辐出度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00550" y="2073275"/>
          <a:ext cx="274478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7" imgW="2946400" imgH="622300" progId="Equation.DSMT4">
                  <p:embed/>
                </p:oleObj>
              </mc:Choice>
              <mc:Fallback>
                <p:oleObj name="Equation" r:id="rId7" imgW="2946400" imgH="622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2073275"/>
                        <a:ext cx="274478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65113" y="3289300"/>
            <a:ext cx="78581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黑体</a:t>
            </a:r>
            <a:r>
              <a:rPr lang="zh-CN" altLang="en-US" sz="2800" b="1">
                <a:solidFill>
                  <a:srgbClr val="003300"/>
                </a:solidFill>
              </a:rPr>
              <a:t>：任意温度下，对任何波长</a:t>
            </a:r>
            <a:r>
              <a:rPr lang="zh-CN" altLang="en-US" sz="2800" b="1">
                <a:solidFill>
                  <a:srgbClr val="FF0000"/>
                </a:solidFill>
              </a:rPr>
              <a:t>全部吸收</a:t>
            </a:r>
            <a:r>
              <a:rPr lang="zh-CN" altLang="en-US" sz="2800" b="1">
                <a:solidFill>
                  <a:srgbClr val="003300"/>
                </a:solidFill>
              </a:rPr>
              <a:t>的物体，叫绝对黑体</a:t>
            </a:r>
          </a:p>
        </p:txBody>
      </p:sp>
      <p:pic>
        <p:nvPicPr>
          <p:cNvPr id="11" name="Picture 2" descr="C:\Documents and Settings\Administrator\桌面\c75c10385343fbf2c03262c8b07eca8065388f3b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4289425"/>
            <a:ext cx="2274887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 descr="C:\Documents and Settings\Administrator\桌面\00e93901213fb80e1a6f49d836d12f2eb9389406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289425"/>
            <a:ext cx="22558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C:\Documents and Settings\Administrator\桌面\0bd162d9f2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788" y="4289425"/>
            <a:ext cx="15716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765675" y="4003675"/>
            <a:ext cx="2214563" cy="57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空腔小孔模型</a:t>
            </a:r>
          </a:p>
        </p:txBody>
      </p: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301625" y="2759075"/>
            <a:ext cx="880903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实验表明，辐射能力越强的物体，其吸收能力也越强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98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0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4495800" y="1649413"/>
            <a:ext cx="4540250" cy="3571875"/>
          </a:xfrm>
          <a:prstGeom prst="rect">
            <a:avLst/>
          </a:prstGeom>
          <a:solidFill>
            <a:schemeClr val="accent6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4500563" y="1700213"/>
            <a:ext cx="4071937" cy="3122612"/>
            <a:chOff x="3327" y="2418"/>
            <a:chExt cx="2121" cy="1729"/>
          </a:xfrm>
        </p:grpSpPr>
        <p:sp>
          <p:nvSpPr>
            <p:cNvPr id="17430" name="Line 27"/>
            <p:cNvSpPr>
              <a:spLocks noChangeShapeType="1"/>
            </p:cNvSpPr>
            <p:nvPr/>
          </p:nvSpPr>
          <p:spPr bwMode="auto">
            <a:xfrm>
              <a:off x="3513" y="2666"/>
              <a:ext cx="0" cy="1433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8"/>
            <p:cNvSpPr>
              <a:spLocks noChangeShapeType="1"/>
            </p:cNvSpPr>
            <p:nvPr/>
          </p:nvSpPr>
          <p:spPr bwMode="auto">
            <a:xfrm>
              <a:off x="3513" y="4099"/>
              <a:ext cx="1619" cy="0"/>
            </a:xfrm>
            <a:prstGeom prst="line">
              <a:avLst/>
            </a:prstGeom>
            <a:noFill/>
            <a:ln w="444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29"/>
            <p:cNvSpPr>
              <a:spLocks/>
            </p:cNvSpPr>
            <p:nvPr/>
          </p:nvSpPr>
          <p:spPr bwMode="auto">
            <a:xfrm>
              <a:off x="3617" y="2719"/>
              <a:ext cx="1831" cy="1250"/>
            </a:xfrm>
            <a:custGeom>
              <a:avLst/>
              <a:gdLst>
                <a:gd name="T0" fmla="*/ 0 w 1954"/>
                <a:gd name="T1" fmla="*/ 177 h 1381"/>
                <a:gd name="T2" fmla="*/ 112 w 1954"/>
                <a:gd name="T3" fmla="*/ 5 h 1381"/>
                <a:gd name="T4" fmla="*/ 533 w 1954"/>
                <a:gd name="T5" fmla="*/ 188 h 1381"/>
                <a:gd name="T6" fmla="*/ 0 60000 65536"/>
                <a:gd name="T7" fmla="*/ 0 60000 65536"/>
                <a:gd name="T8" fmla="*/ 0 60000 65536"/>
                <a:gd name="T9" fmla="*/ 0 w 1954"/>
                <a:gd name="T10" fmla="*/ 0 h 1381"/>
                <a:gd name="T11" fmla="*/ 1954 w 1954"/>
                <a:gd name="T12" fmla="*/ 1381 h 13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4" h="1381">
                  <a:moveTo>
                    <a:pt x="0" y="1297"/>
                  </a:moveTo>
                  <a:cubicBezTo>
                    <a:pt x="205" y="776"/>
                    <a:pt x="79" y="0"/>
                    <a:pt x="405" y="14"/>
                  </a:cubicBezTo>
                  <a:cubicBezTo>
                    <a:pt x="731" y="28"/>
                    <a:pt x="1089" y="1367"/>
                    <a:pt x="1954" y="1381"/>
                  </a:cubicBezTo>
                </a:path>
              </a:pathLst>
            </a:custGeom>
            <a:noFill/>
            <a:ln w="44450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Freeform 30"/>
            <p:cNvSpPr>
              <a:spLocks/>
            </p:cNvSpPr>
            <p:nvPr/>
          </p:nvSpPr>
          <p:spPr bwMode="auto">
            <a:xfrm>
              <a:off x="3749" y="3173"/>
              <a:ext cx="1385" cy="867"/>
            </a:xfrm>
            <a:custGeom>
              <a:avLst/>
              <a:gdLst>
                <a:gd name="T0" fmla="*/ 0 w 1479"/>
                <a:gd name="T1" fmla="*/ 118 h 958"/>
                <a:gd name="T2" fmla="*/ 102 w 1479"/>
                <a:gd name="T3" fmla="*/ 5 h 958"/>
                <a:gd name="T4" fmla="*/ 398 w 1479"/>
                <a:gd name="T5" fmla="*/ 130 h 958"/>
                <a:gd name="T6" fmla="*/ 0 60000 65536"/>
                <a:gd name="T7" fmla="*/ 0 60000 65536"/>
                <a:gd name="T8" fmla="*/ 0 60000 65536"/>
                <a:gd name="T9" fmla="*/ 0 w 1479"/>
                <a:gd name="T10" fmla="*/ 0 h 958"/>
                <a:gd name="T11" fmla="*/ 1479 w 1479"/>
                <a:gd name="T12" fmla="*/ 958 h 95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9" h="958">
                  <a:moveTo>
                    <a:pt x="0" y="874"/>
                  </a:moveTo>
                  <a:cubicBezTo>
                    <a:pt x="151" y="529"/>
                    <a:pt x="107" y="0"/>
                    <a:pt x="377" y="9"/>
                  </a:cubicBezTo>
                  <a:cubicBezTo>
                    <a:pt x="623" y="23"/>
                    <a:pt x="670" y="776"/>
                    <a:pt x="1479" y="958"/>
                  </a:cubicBezTo>
                </a:path>
              </a:pathLst>
            </a:custGeom>
            <a:noFill/>
            <a:ln w="4445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Freeform 31"/>
            <p:cNvSpPr>
              <a:spLocks/>
            </p:cNvSpPr>
            <p:nvPr/>
          </p:nvSpPr>
          <p:spPr bwMode="auto">
            <a:xfrm>
              <a:off x="3853" y="3535"/>
              <a:ext cx="1054" cy="521"/>
            </a:xfrm>
            <a:custGeom>
              <a:avLst/>
              <a:gdLst>
                <a:gd name="T0" fmla="*/ 0 w 1126"/>
                <a:gd name="T1" fmla="*/ 73 h 576"/>
                <a:gd name="T2" fmla="*/ 109 w 1126"/>
                <a:gd name="T3" fmla="*/ 5 h 576"/>
                <a:gd name="T4" fmla="*/ 300 w 1126"/>
                <a:gd name="T5" fmla="*/ 78 h 576"/>
                <a:gd name="T6" fmla="*/ 0 60000 65536"/>
                <a:gd name="T7" fmla="*/ 0 60000 65536"/>
                <a:gd name="T8" fmla="*/ 0 60000 65536"/>
                <a:gd name="T9" fmla="*/ 0 w 1126"/>
                <a:gd name="T10" fmla="*/ 0 h 576"/>
                <a:gd name="T11" fmla="*/ 1126 w 112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6" h="576">
                  <a:moveTo>
                    <a:pt x="0" y="545"/>
                  </a:moveTo>
                  <a:cubicBezTo>
                    <a:pt x="196" y="294"/>
                    <a:pt x="223" y="0"/>
                    <a:pt x="411" y="5"/>
                  </a:cubicBezTo>
                  <a:cubicBezTo>
                    <a:pt x="599" y="10"/>
                    <a:pt x="601" y="467"/>
                    <a:pt x="1126" y="576"/>
                  </a:cubicBezTo>
                </a:path>
              </a:pathLst>
            </a:custGeom>
            <a:noFill/>
            <a:ln w="4445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Freeform 32"/>
            <p:cNvSpPr>
              <a:spLocks/>
            </p:cNvSpPr>
            <p:nvPr/>
          </p:nvSpPr>
          <p:spPr bwMode="auto">
            <a:xfrm>
              <a:off x="3957" y="2753"/>
              <a:ext cx="6" cy="1362"/>
            </a:xfrm>
            <a:custGeom>
              <a:avLst/>
              <a:gdLst>
                <a:gd name="T0" fmla="*/ 6 w 6"/>
                <a:gd name="T1" fmla="*/ 0 h 1506"/>
                <a:gd name="T2" fmla="*/ 0 w 6"/>
                <a:gd name="T3" fmla="*/ 202 h 1506"/>
                <a:gd name="T4" fmla="*/ 0 60000 65536"/>
                <a:gd name="T5" fmla="*/ 0 60000 65536"/>
                <a:gd name="T6" fmla="*/ 0 w 6"/>
                <a:gd name="T7" fmla="*/ 0 h 1506"/>
                <a:gd name="T8" fmla="*/ 6 w 6"/>
                <a:gd name="T9" fmla="*/ 1506 h 1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506">
                  <a:moveTo>
                    <a:pt x="6" y="0"/>
                  </a:moveTo>
                  <a:lnTo>
                    <a:pt x="0" y="1506"/>
                  </a:lnTo>
                </a:path>
              </a:pathLst>
            </a:custGeom>
            <a:noFill/>
            <a:ln w="444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Freeform 33"/>
            <p:cNvSpPr>
              <a:spLocks/>
            </p:cNvSpPr>
            <p:nvPr/>
          </p:nvSpPr>
          <p:spPr bwMode="auto">
            <a:xfrm>
              <a:off x="4201" y="3535"/>
              <a:ext cx="6" cy="590"/>
            </a:xfrm>
            <a:custGeom>
              <a:avLst/>
              <a:gdLst>
                <a:gd name="T0" fmla="*/ 6 w 6"/>
                <a:gd name="T1" fmla="*/ 0 h 1506"/>
                <a:gd name="T2" fmla="*/ 0 w 6"/>
                <a:gd name="T3" fmla="*/ 0 h 1506"/>
                <a:gd name="T4" fmla="*/ 0 60000 65536"/>
                <a:gd name="T5" fmla="*/ 0 60000 65536"/>
                <a:gd name="T6" fmla="*/ 0 w 6"/>
                <a:gd name="T7" fmla="*/ 0 h 1506"/>
                <a:gd name="T8" fmla="*/ 6 w 6"/>
                <a:gd name="T9" fmla="*/ 1506 h 1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506">
                  <a:moveTo>
                    <a:pt x="6" y="0"/>
                  </a:moveTo>
                  <a:lnTo>
                    <a:pt x="0" y="1506"/>
                  </a:lnTo>
                </a:path>
              </a:pathLst>
            </a:custGeom>
            <a:noFill/>
            <a:ln w="444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Freeform 34"/>
            <p:cNvSpPr>
              <a:spLocks/>
            </p:cNvSpPr>
            <p:nvPr/>
          </p:nvSpPr>
          <p:spPr bwMode="auto">
            <a:xfrm>
              <a:off x="4074" y="3230"/>
              <a:ext cx="5" cy="829"/>
            </a:xfrm>
            <a:custGeom>
              <a:avLst/>
              <a:gdLst>
                <a:gd name="T0" fmla="*/ 3 w 6"/>
                <a:gd name="T1" fmla="*/ 0 h 1506"/>
                <a:gd name="T2" fmla="*/ 0 w 6"/>
                <a:gd name="T3" fmla="*/ 1 h 1506"/>
                <a:gd name="T4" fmla="*/ 0 60000 65536"/>
                <a:gd name="T5" fmla="*/ 0 60000 65536"/>
                <a:gd name="T6" fmla="*/ 0 w 6"/>
                <a:gd name="T7" fmla="*/ 0 h 1506"/>
                <a:gd name="T8" fmla="*/ 6 w 6"/>
                <a:gd name="T9" fmla="*/ 1506 h 150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1506">
                  <a:moveTo>
                    <a:pt x="6" y="0"/>
                  </a:moveTo>
                  <a:lnTo>
                    <a:pt x="0" y="1506"/>
                  </a:lnTo>
                </a:path>
              </a:pathLst>
            </a:custGeom>
            <a:noFill/>
            <a:ln w="44450">
              <a:solidFill>
                <a:srgbClr val="FF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38" name="Object 35"/>
            <p:cNvGraphicFramePr>
              <a:graphicFrameLocks noChangeAspect="1"/>
            </p:cNvGraphicFramePr>
            <p:nvPr/>
          </p:nvGraphicFramePr>
          <p:xfrm>
            <a:off x="3327" y="2418"/>
            <a:ext cx="68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3" name="Equation" r:id="rId3" imgW="1206500" imgH="381000" progId="Equation.DSMT4">
                    <p:embed/>
                  </p:oleObj>
                </mc:Choice>
                <mc:Fallback>
                  <p:oleObj name="Equation" r:id="rId3" imgW="1206500" imgH="3810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" y="2418"/>
                          <a:ext cx="68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44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9" name="Object 36"/>
            <p:cNvGraphicFramePr>
              <a:graphicFrameLocks/>
            </p:cNvGraphicFramePr>
            <p:nvPr/>
          </p:nvGraphicFramePr>
          <p:xfrm>
            <a:off x="5172" y="3972"/>
            <a:ext cx="14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4" name="Equation" r:id="rId5" imgW="228600" imgH="279400" progId="Equation.DSMT4">
                    <p:embed/>
                  </p:oleObj>
                </mc:Choice>
                <mc:Fallback>
                  <p:oleObj name="Equation" r:id="rId5" imgW="228600" imgH="279400" progId="Equation.DSMT4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3972"/>
                          <a:ext cx="144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444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AutoShape 37"/>
            <p:cNvSpPr>
              <a:spLocks noChangeArrowheads="1"/>
            </p:cNvSpPr>
            <p:nvPr/>
          </p:nvSpPr>
          <p:spPr bwMode="auto">
            <a:xfrm>
              <a:off x="4406" y="2576"/>
              <a:ext cx="540" cy="217"/>
            </a:xfrm>
            <a:prstGeom prst="wedgeRoundRectCallout">
              <a:avLst>
                <a:gd name="adj1" fmla="val -44097"/>
                <a:gd name="adj2" fmla="val 174167"/>
                <a:gd name="adj3" fmla="val 16667"/>
              </a:avLst>
            </a:prstGeom>
            <a:noFill/>
            <a:ln w="444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1700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41" name="AutoShape 38"/>
            <p:cNvSpPr>
              <a:spLocks noChangeArrowheads="1"/>
            </p:cNvSpPr>
            <p:nvPr/>
          </p:nvSpPr>
          <p:spPr bwMode="auto">
            <a:xfrm>
              <a:off x="4704" y="3011"/>
              <a:ext cx="539" cy="217"/>
            </a:xfrm>
            <a:prstGeom prst="wedgeRoundRectCallout">
              <a:avLst>
                <a:gd name="adj1" fmla="val -80731"/>
                <a:gd name="adj2" fmla="val 176250"/>
                <a:gd name="adj3" fmla="val 16667"/>
              </a:avLst>
            </a:prstGeom>
            <a:noFill/>
            <a:ln w="444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1500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7442" name="AutoShape 39"/>
            <p:cNvSpPr>
              <a:spLocks noChangeArrowheads="1"/>
            </p:cNvSpPr>
            <p:nvPr/>
          </p:nvSpPr>
          <p:spPr bwMode="auto">
            <a:xfrm>
              <a:off x="4815" y="3328"/>
              <a:ext cx="539" cy="217"/>
            </a:xfrm>
            <a:prstGeom prst="wedgeRoundRectCallout">
              <a:avLst>
                <a:gd name="adj1" fmla="val -80731"/>
                <a:gd name="adj2" fmla="val 176250"/>
                <a:gd name="adj3" fmla="val 16667"/>
              </a:avLst>
            </a:prstGeom>
            <a:noFill/>
            <a:ln w="44450">
              <a:solidFill>
                <a:srgbClr val="CC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1300</a:t>
              </a:r>
              <a:r>
                <a:rPr kumimoji="1" lang="en-US" altLang="zh-CN" sz="2400" b="1" i="1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K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4686300" y="5181600"/>
            <a:ext cx="41211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上图为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不同温度下，黑体辐射能量与波长的关系图。</a:t>
            </a:r>
          </a:p>
        </p:txBody>
      </p:sp>
      <p:sp>
        <p:nvSpPr>
          <p:cNvPr id="17413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3</a:t>
            </a:r>
            <a:endParaRPr lang="en-US" altLang="zh-CN" sz="1800">
              <a:solidFill>
                <a:srgbClr val="003300"/>
              </a:solidFill>
            </a:endParaRPr>
          </a:p>
        </p:txBody>
      </p:sp>
      <p:graphicFrame>
        <p:nvGraphicFramePr>
          <p:cNvPr id="15364" name="Object 20"/>
          <p:cNvGraphicFramePr>
            <a:graphicFrameLocks noChangeAspect="1"/>
          </p:cNvGraphicFramePr>
          <p:nvPr/>
        </p:nvGraphicFramePr>
        <p:xfrm>
          <a:off x="4495800" y="1195388"/>
          <a:ext cx="116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name="Equation" r:id="rId7" imgW="1295400" imgH="431800" progId="Equation.DSMT4">
                  <p:embed/>
                </p:oleObj>
              </mc:Choice>
              <mc:Fallback>
                <p:oleObj name="Equation" r:id="rId7" imgW="1295400" imgH="431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95388"/>
                        <a:ext cx="1168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08638" y="1125538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为绝对黑体的辐出度</a:t>
            </a:r>
          </a:p>
        </p:txBody>
      </p: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flipH="1" flipV="1">
            <a:off x="5653088" y="2043113"/>
            <a:ext cx="633412" cy="2157412"/>
          </a:xfrm>
          <a:prstGeom prst="straightConnector1">
            <a:avLst/>
          </a:prstGeom>
          <a:noFill/>
          <a:ln w="57150" cap="sq" algn="ctr">
            <a:solidFill>
              <a:srgbClr val="FF0000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4450" y="889000"/>
            <a:ext cx="4572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</a:rPr>
              <a:t>1. </a:t>
            </a:r>
            <a:r>
              <a:rPr lang="zh-CN" altLang="en-US" sz="2800" b="1" dirty="0">
                <a:solidFill>
                  <a:srgbClr val="003300"/>
                </a:solidFill>
              </a:rPr>
              <a:t>斯特藩</a:t>
            </a:r>
            <a:r>
              <a:rPr lang="en-US" altLang="zh-CN" sz="2800" b="1" dirty="0">
                <a:solidFill>
                  <a:srgbClr val="003300"/>
                </a:solidFill>
              </a:rPr>
              <a:t>—</a:t>
            </a:r>
            <a:r>
              <a:rPr lang="zh-CN" altLang="en-US" sz="2800" b="1" dirty="0">
                <a:solidFill>
                  <a:srgbClr val="003300"/>
                </a:solidFill>
              </a:rPr>
              <a:t>玻尔兹曼定律</a:t>
            </a:r>
          </a:p>
        </p:txBody>
      </p:sp>
      <p:graphicFrame>
        <p:nvGraphicFramePr>
          <p:cNvPr id="28" name="Object 35"/>
          <p:cNvGraphicFramePr>
            <a:graphicFrameLocks noChangeAspect="1"/>
          </p:cNvGraphicFramePr>
          <p:nvPr/>
        </p:nvGraphicFramePr>
        <p:xfrm>
          <a:off x="144463" y="1500188"/>
          <a:ext cx="4067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6" name="公式" r:id="rId9" imgW="1705079" imgH="209520" progId="Equation.3">
                  <p:embed/>
                </p:oleObj>
              </mc:Choice>
              <mc:Fallback>
                <p:oleObj name="公式" r:id="rId9" imgW="1705079" imgH="20952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1500188"/>
                        <a:ext cx="4067175" cy="7048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6"/>
          <p:cNvGrpSpPr>
            <a:grpSpLocks/>
          </p:cNvGrpSpPr>
          <p:nvPr/>
        </p:nvGrpSpPr>
        <p:grpSpPr bwMode="auto">
          <a:xfrm>
            <a:off x="173038" y="2314575"/>
            <a:ext cx="4065587" cy="1065213"/>
            <a:chOff x="463" y="1632"/>
            <a:chExt cx="2561" cy="671"/>
          </a:xfrm>
        </p:grpSpPr>
        <p:graphicFrame>
          <p:nvGraphicFramePr>
            <p:cNvPr id="17428" name="Object 37"/>
            <p:cNvGraphicFramePr>
              <a:graphicFrameLocks noChangeAspect="1"/>
            </p:cNvGraphicFramePr>
            <p:nvPr/>
          </p:nvGraphicFramePr>
          <p:xfrm>
            <a:off x="499" y="1971"/>
            <a:ext cx="240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7" name="Equation" r:id="rId11" imgW="1743168" imgH="133380" progId="Equation.DSMT4">
                    <p:embed/>
                  </p:oleObj>
                </mc:Choice>
                <mc:Fallback>
                  <p:oleObj name="Equation" r:id="rId11" imgW="1743168" imgH="1333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1971"/>
                          <a:ext cx="240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9" name="Rectangle 38"/>
            <p:cNvSpPr>
              <a:spLocks noChangeArrowheads="1"/>
            </p:cNvSpPr>
            <p:nvPr/>
          </p:nvSpPr>
          <p:spPr bwMode="auto">
            <a:xfrm>
              <a:off x="463" y="1632"/>
              <a:ext cx="25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斯特藩</a:t>
              </a:r>
              <a:r>
                <a:rPr lang="en-US" altLang="zh-CN" sz="2800" b="1">
                  <a:solidFill>
                    <a:srgbClr val="003300"/>
                  </a:solidFill>
                </a:rPr>
                <a:t>—</a:t>
              </a: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玻尔兹曼常量</a:t>
              </a:r>
            </a:p>
          </p:txBody>
        </p:sp>
      </p:grp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4450" y="3476625"/>
            <a:ext cx="37655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rgbClr val="003300"/>
                </a:solidFill>
              </a:rPr>
              <a:t>2.  </a:t>
            </a:r>
            <a:r>
              <a:rPr lang="zh-CN" altLang="en-US" sz="2800" b="1" dirty="0">
                <a:solidFill>
                  <a:srgbClr val="003300"/>
                </a:solidFill>
              </a:rPr>
              <a:t>维恩位移定律</a:t>
            </a:r>
          </a:p>
        </p:txBody>
      </p:sp>
      <p:graphicFrame>
        <p:nvGraphicFramePr>
          <p:cNvPr id="34" name="Object 40"/>
          <p:cNvGraphicFramePr>
            <a:graphicFrameLocks noChangeAspect="1"/>
          </p:cNvGraphicFramePr>
          <p:nvPr/>
        </p:nvGraphicFramePr>
        <p:xfrm>
          <a:off x="1157288" y="4159250"/>
          <a:ext cx="1919287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8" name="公式" r:id="rId13" imgW="409522" imgH="85860" progId="Equation.3">
                  <p:embed/>
                </p:oleObj>
              </mc:Choice>
              <mc:Fallback>
                <p:oleObj name="公式" r:id="rId13" imgW="409522" imgH="858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4159250"/>
                        <a:ext cx="1919287" cy="6715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folHlink"/>
                          </a:gs>
                          <a:gs pos="50000">
                            <a:srgbClr val="FFFFFF"/>
                          </a:gs>
                          <a:gs pos="100000">
                            <a:schemeClr val="folHlink"/>
                          </a:gs>
                        </a:gsLst>
                        <a:lin ang="5400000" scaled="1"/>
                      </a:gra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53"/>
          <p:cNvGrpSpPr>
            <a:grpSpLocks/>
          </p:cNvGrpSpPr>
          <p:nvPr/>
        </p:nvGrpSpPr>
        <p:grpSpPr bwMode="auto">
          <a:xfrm>
            <a:off x="260350" y="5838825"/>
            <a:ext cx="3900488" cy="523875"/>
            <a:chOff x="340" y="3648"/>
            <a:chExt cx="2457" cy="330"/>
          </a:xfrm>
        </p:grpSpPr>
        <p:graphicFrame>
          <p:nvGraphicFramePr>
            <p:cNvPr id="17426" name="Object 42"/>
            <p:cNvGraphicFramePr>
              <a:graphicFrameLocks noChangeAspect="1"/>
            </p:cNvGraphicFramePr>
            <p:nvPr/>
          </p:nvGraphicFramePr>
          <p:xfrm>
            <a:off x="892" y="3658"/>
            <a:ext cx="190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9" name="Equation" r:id="rId15" imgW="1238289" imgH="104760" progId="Equation.DSMT4">
                    <p:embed/>
                  </p:oleObj>
                </mc:Choice>
                <mc:Fallback>
                  <p:oleObj name="Equation" r:id="rId15" imgW="1238289" imgH="10476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658"/>
                          <a:ext cx="1905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43"/>
            <p:cNvSpPr>
              <a:spLocks noChangeArrowheads="1"/>
            </p:cNvSpPr>
            <p:nvPr/>
          </p:nvSpPr>
          <p:spPr bwMode="auto">
            <a:xfrm>
              <a:off x="340" y="3648"/>
              <a:ext cx="6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常量</a:t>
              </a:r>
            </a:p>
          </p:txBody>
        </p:sp>
      </p:grpSp>
      <p:sp>
        <p:nvSpPr>
          <p:cNvPr id="38" name="AutoShape 44"/>
          <p:cNvSpPr>
            <a:spLocks noChangeArrowheads="1"/>
          </p:cNvSpPr>
          <p:nvPr/>
        </p:nvSpPr>
        <p:spPr bwMode="auto">
          <a:xfrm>
            <a:off x="747713" y="5153025"/>
            <a:ext cx="1643062" cy="519113"/>
          </a:xfrm>
          <a:prstGeom prst="wedgeRectCallout">
            <a:avLst>
              <a:gd name="adj1" fmla="val -9227"/>
              <a:gd name="adj2" fmla="val -132875"/>
            </a:avLst>
          </a:prstGeom>
          <a:solidFill>
            <a:schemeClr val="accent1">
              <a:alpha val="50195"/>
            </a:schemeClr>
          </a:solidFill>
          <a:ln w="19050">
            <a:solidFill>
              <a:srgbClr val="9900CC"/>
            </a:solidFill>
            <a:miter lim="800000"/>
            <a:headEnd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峰值波长</a:t>
            </a:r>
          </a:p>
        </p:txBody>
      </p:sp>
      <p:sp>
        <p:nvSpPr>
          <p:cNvPr id="14351" name="Text Box 50"/>
          <p:cNvSpPr txBox="1">
            <a:spLocks noChangeArrowheads="1"/>
          </p:cNvSpPr>
          <p:nvPr/>
        </p:nvSpPr>
        <p:spPr bwMode="auto">
          <a:xfrm>
            <a:off x="44450" y="293688"/>
            <a:ext cx="31892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1.2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黑体辐射定律</a:t>
            </a:r>
          </a:p>
        </p:txBody>
      </p:sp>
      <p:graphicFrame>
        <p:nvGraphicFramePr>
          <p:cNvPr id="14352" name="Object 36"/>
          <p:cNvGraphicFramePr>
            <a:graphicFrameLocks/>
          </p:cNvGraphicFramePr>
          <p:nvPr/>
        </p:nvGraphicFramePr>
        <p:xfrm>
          <a:off x="6054725" y="4791075"/>
          <a:ext cx="4635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0" name="Equation" r:id="rId17" imgW="380835" imgH="380835" progId="Equation.DSMT4">
                  <p:embed/>
                </p:oleObj>
              </mc:Choice>
              <mc:Fallback>
                <p:oleObj name="Equation" r:id="rId17" imgW="380835" imgH="380835" progId="Equation.DSMT4">
                  <p:embed/>
                  <p:pic>
                    <p:nvPicPr>
                      <p:cNvPr id="0" name="Object 36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4791075"/>
                        <a:ext cx="4635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57515" y="27180"/>
            <a:ext cx="2786485" cy="719093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6" grpId="0" autoUpdateAnimBg="0"/>
      <p:bldP spid="21" grpId="0"/>
      <p:bldP spid="27" grpId="0" autoUpdateAnimBg="0"/>
      <p:bldP spid="33" grpId="0" autoUpdateAnimBg="0"/>
      <p:bldP spid="3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687513" y="2543175"/>
          <a:ext cx="58451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3" imgW="2105146" imgH="362070" progId="Equation.DSMT4">
                  <p:embed/>
                </p:oleObj>
              </mc:Choice>
              <mc:Fallback>
                <p:oleObj name="Equation" r:id="rId3" imgW="2105146" imgH="36207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2543175"/>
                        <a:ext cx="58451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5" name="Group 9"/>
          <p:cNvGrpSpPr>
            <a:grpSpLocks/>
          </p:cNvGrpSpPr>
          <p:nvPr/>
        </p:nvGrpSpPr>
        <p:grpSpPr bwMode="auto">
          <a:xfrm>
            <a:off x="434975" y="628650"/>
            <a:ext cx="8389938" cy="1057275"/>
            <a:chOff x="274" y="396"/>
            <a:chExt cx="5285" cy="666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274" y="396"/>
              <a:ext cx="5285" cy="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  </a:t>
              </a:r>
              <a:r>
                <a:rPr lang="zh-CN" altLang="en-US" sz="2800" b="1">
                  <a:solidFill>
                    <a:srgbClr val="003300"/>
                  </a:solidFill>
                  <a:ea typeface="黑体" panose="02010609060101010101" pitchFamily="49" charset="-122"/>
                </a:rPr>
                <a:t>例</a:t>
              </a:r>
              <a:r>
                <a:rPr lang="en-US" altLang="zh-CN" sz="2800" b="1">
                  <a:solidFill>
                    <a:srgbClr val="003300"/>
                  </a:solidFill>
                  <a:ea typeface="黑体" panose="02010609060101010101" pitchFamily="49" charset="-122"/>
                </a:rPr>
                <a:t>1</a:t>
              </a:r>
              <a:r>
                <a:rPr lang="en-US" altLang="zh-CN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太阳的单色辐出度的峰值波长           ，试由此估算太阳表面的温度</a:t>
              </a:r>
              <a:r>
                <a:rPr lang="en-US" altLang="zh-CN" sz="2800" b="1">
                  <a:solidFill>
                    <a:srgbClr val="003300"/>
                  </a:solidFill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8441" name="Object 5"/>
            <p:cNvGraphicFramePr>
              <a:graphicFrameLocks noChangeAspect="1"/>
            </p:cNvGraphicFramePr>
            <p:nvPr/>
          </p:nvGraphicFramePr>
          <p:xfrm>
            <a:off x="3964" y="415"/>
            <a:ext cx="12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63" name="Equation" r:id="rId5" imgW="742866" imgH="133380" progId="Equation.DSMT4">
                    <p:embed/>
                  </p:oleObj>
                </mc:Choice>
                <mc:Fallback>
                  <p:oleObj name="Equation" r:id="rId5" imgW="742866" imgH="1333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" y="415"/>
                          <a:ext cx="12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14400" y="1800225"/>
            <a:ext cx="2362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517650" y="1800225"/>
            <a:ext cx="3962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由维恩位移定律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971550" y="3611563"/>
            <a:ext cx="76327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    对宇宙中其他发光星体的表面温度也可用这种方法进行推测</a:t>
            </a:r>
          </a:p>
        </p:txBody>
      </p:sp>
      <p:sp>
        <p:nvSpPr>
          <p:cNvPr id="18439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4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4716463" y="115888"/>
            <a:ext cx="4319587" cy="3657600"/>
          </a:xfrm>
          <a:prstGeom prst="rect">
            <a:avLst/>
          </a:prstGeom>
          <a:solidFill>
            <a:schemeClr val="accent6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2875" y="214313"/>
            <a:ext cx="3429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1.3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经典理论的解释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285750" y="3841750"/>
            <a:ext cx="7723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b. </a:t>
            </a:r>
            <a:r>
              <a:rPr kumimoji="1" lang="zh-CN" altLang="en-US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瑞利</a:t>
            </a:r>
            <a:r>
              <a:rPr kumimoji="1" lang="en-US" altLang="zh-CN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(1900)-</a:t>
            </a:r>
            <a:r>
              <a:rPr kumimoji="1" lang="zh-CN" altLang="en-US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金斯</a:t>
            </a:r>
            <a:r>
              <a:rPr kumimoji="1" lang="en-US" altLang="zh-CN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(1905)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</a:t>
            </a: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Rayleigh-Jeans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公式</a:t>
            </a:r>
            <a:endParaRPr kumimoji="1" lang="en-US" altLang="zh-CN" sz="2800" b="1">
              <a:solidFill>
                <a:srgbClr val="FF6600"/>
              </a:solidFill>
              <a:latin typeface="楷体_GB2312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sp>
        <p:nvSpPr>
          <p:cNvPr id="6148" name="Freeform 4"/>
          <p:cNvSpPr>
            <a:spLocks/>
          </p:cNvSpPr>
          <p:nvPr/>
        </p:nvSpPr>
        <p:spPr bwMode="auto">
          <a:xfrm>
            <a:off x="6546850" y="977900"/>
            <a:ext cx="1462088" cy="2325688"/>
          </a:xfrm>
          <a:custGeom>
            <a:avLst/>
            <a:gdLst>
              <a:gd name="T0" fmla="*/ 0 w 921"/>
              <a:gd name="T1" fmla="*/ 0 h 1465"/>
              <a:gd name="T2" fmla="*/ 2147483646 w 921"/>
              <a:gd name="T3" fmla="*/ 2147483646 h 1465"/>
              <a:gd name="T4" fmla="*/ 2147483646 w 921"/>
              <a:gd name="T5" fmla="*/ 2147483646 h 1465"/>
              <a:gd name="T6" fmla="*/ 0 60000 65536"/>
              <a:gd name="T7" fmla="*/ 0 60000 65536"/>
              <a:gd name="T8" fmla="*/ 0 60000 65536"/>
              <a:gd name="T9" fmla="*/ 0 w 921"/>
              <a:gd name="T10" fmla="*/ 0 h 1465"/>
              <a:gd name="T11" fmla="*/ 921 w 921"/>
              <a:gd name="T12" fmla="*/ 1465 h 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1" h="1465">
                <a:moveTo>
                  <a:pt x="0" y="0"/>
                </a:moveTo>
                <a:cubicBezTo>
                  <a:pt x="58" y="158"/>
                  <a:pt x="181" y="705"/>
                  <a:pt x="335" y="949"/>
                </a:cubicBezTo>
                <a:cubicBezTo>
                  <a:pt x="488" y="1186"/>
                  <a:pt x="516" y="1297"/>
                  <a:pt x="921" y="1465"/>
                </a:cubicBezTo>
              </a:path>
            </a:pathLst>
          </a:custGeom>
          <a:noFill/>
          <a:ln w="4127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Freeform 5"/>
          <p:cNvSpPr>
            <a:spLocks/>
          </p:cNvSpPr>
          <p:nvPr/>
        </p:nvSpPr>
        <p:spPr bwMode="auto">
          <a:xfrm>
            <a:off x="5022850" y="1119188"/>
            <a:ext cx="2557463" cy="2297112"/>
          </a:xfrm>
          <a:custGeom>
            <a:avLst/>
            <a:gdLst>
              <a:gd name="T0" fmla="*/ 0 w 1611"/>
              <a:gd name="T1" fmla="*/ 2147483646 h 1447"/>
              <a:gd name="T2" fmla="*/ 2147483646 w 1611"/>
              <a:gd name="T3" fmla="*/ 2147483646 h 1447"/>
              <a:gd name="T4" fmla="*/ 2147483646 w 1611"/>
              <a:gd name="T5" fmla="*/ 2147483646 h 1447"/>
              <a:gd name="T6" fmla="*/ 2147483646 w 1611"/>
              <a:gd name="T7" fmla="*/ 2147483646 h 1447"/>
              <a:gd name="T8" fmla="*/ 0 60000 65536"/>
              <a:gd name="T9" fmla="*/ 0 60000 65536"/>
              <a:gd name="T10" fmla="*/ 0 60000 65536"/>
              <a:gd name="T11" fmla="*/ 0 60000 65536"/>
              <a:gd name="T12" fmla="*/ 0 w 1611"/>
              <a:gd name="T13" fmla="*/ 0 h 1447"/>
              <a:gd name="T14" fmla="*/ 1611 w 1611"/>
              <a:gd name="T15" fmla="*/ 1447 h 144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1" h="1447">
                <a:moveTo>
                  <a:pt x="0" y="1353"/>
                </a:moveTo>
                <a:cubicBezTo>
                  <a:pt x="205" y="832"/>
                  <a:pt x="79" y="56"/>
                  <a:pt x="405" y="70"/>
                </a:cubicBezTo>
                <a:cubicBezTo>
                  <a:pt x="564" y="0"/>
                  <a:pt x="754" y="701"/>
                  <a:pt x="955" y="931"/>
                </a:cubicBezTo>
                <a:cubicBezTo>
                  <a:pt x="1156" y="1161"/>
                  <a:pt x="1454" y="1334"/>
                  <a:pt x="1611" y="1447"/>
                </a:cubicBezTo>
              </a:path>
            </a:pathLst>
          </a:custGeom>
          <a:noFill/>
          <a:ln w="41275">
            <a:solidFill>
              <a:srgbClr val="CC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7019925" y="901700"/>
            <a:ext cx="1944688" cy="609600"/>
          </a:xfrm>
          <a:prstGeom prst="wedgeEllipseCallout">
            <a:avLst>
              <a:gd name="adj1" fmla="val -61671"/>
              <a:gd name="adj2" fmla="val 63023"/>
            </a:avLst>
          </a:prstGeom>
          <a:noFill/>
          <a:ln w="2857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7358063" y="2105025"/>
            <a:ext cx="1296987" cy="609600"/>
          </a:xfrm>
          <a:prstGeom prst="wedgeEllipseCallout">
            <a:avLst>
              <a:gd name="adj1" fmla="val -93421"/>
              <a:gd name="adj2" fmla="val 33593"/>
            </a:avLst>
          </a:prstGeom>
          <a:noFill/>
          <a:ln w="28575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935538" y="977900"/>
            <a:ext cx="0" cy="2514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4935538" y="3492500"/>
            <a:ext cx="27432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Freeform 10"/>
          <p:cNvSpPr>
            <a:spLocks/>
          </p:cNvSpPr>
          <p:nvPr/>
        </p:nvSpPr>
        <p:spPr bwMode="auto">
          <a:xfrm>
            <a:off x="5111750" y="1130300"/>
            <a:ext cx="3101975" cy="2192338"/>
          </a:xfrm>
          <a:custGeom>
            <a:avLst/>
            <a:gdLst>
              <a:gd name="T0" fmla="*/ 0 w 1954"/>
              <a:gd name="T1" fmla="*/ 2147483646 h 1381"/>
              <a:gd name="T2" fmla="*/ 2147483646 w 1954"/>
              <a:gd name="T3" fmla="*/ 2147483646 h 1381"/>
              <a:gd name="T4" fmla="*/ 2147483646 w 1954"/>
              <a:gd name="T5" fmla="*/ 2147483646 h 1381"/>
              <a:gd name="T6" fmla="*/ 0 60000 65536"/>
              <a:gd name="T7" fmla="*/ 0 60000 65536"/>
              <a:gd name="T8" fmla="*/ 0 60000 65536"/>
              <a:gd name="T9" fmla="*/ 0 w 1954"/>
              <a:gd name="T10" fmla="*/ 0 h 1381"/>
              <a:gd name="T11" fmla="*/ 1954 w 1954"/>
              <a:gd name="T12" fmla="*/ 1381 h 138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4" h="1381">
                <a:moveTo>
                  <a:pt x="0" y="1297"/>
                </a:moveTo>
                <a:cubicBezTo>
                  <a:pt x="205" y="776"/>
                  <a:pt x="79" y="0"/>
                  <a:pt x="405" y="14"/>
                </a:cubicBezTo>
                <a:cubicBezTo>
                  <a:pt x="731" y="28"/>
                  <a:pt x="1089" y="1367"/>
                  <a:pt x="1954" y="1381"/>
                </a:cubicBezTo>
              </a:path>
            </a:pathLst>
          </a:cu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Freeform 11"/>
          <p:cNvSpPr>
            <a:spLocks/>
          </p:cNvSpPr>
          <p:nvPr/>
        </p:nvSpPr>
        <p:spPr bwMode="auto">
          <a:xfrm>
            <a:off x="5688013" y="1130300"/>
            <a:ext cx="9525" cy="2390775"/>
          </a:xfrm>
          <a:custGeom>
            <a:avLst/>
            <a:gdLst>
              <a:gd name="T0" fmla="*/ 2147483646 w 6"/>
              <a:gd name="T1" fmla="*/ 0 h 1506"/>
              <a:gd name="T2" fmla="*/ 0 w 6"/>
              <a:gd name="T3" fmla="*/ 2147483646 h 1506"/>
              <a:gd name="T4" fmla="*/ 0 60000 65536"/>
              <a:gd name="T5" fmla="*/ 0 60000 65536"/>
              <a:gd name="T6" fmla="*/ 0 w 6"/>
              <a:gd name="T7" fmla="*/ 0 h 1506"/>
              <a:gd name="T8" fmla="*/ 6 w 6"/>
              <a:gd name="T9" fmla="*/ 1506 h 150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506">
                <a:moveTo>
                  <a:pt x="6" y="0"/>
                </a:moveTo>
                <a:lnTo>
                  <a:pt x="0" y="1506"/>
                </a:lnTo>
              </a:path>
            </a:pathLst>
          </a:custGeom>
          <a:noFill/>
          <a:ln w="952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4741863" y="647700"/>
          <a:ext cx="1016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4" imgW="1206500" imgH="381000" progId="Equation.DSMT4">
                  <p:embed/>
                </p:oleObj>
              </mc:Choice>
              <mc:Fallback>
                <p:oleObj name="Equation" r:id="rId4" imgW="1206500" imgH="381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863" y="647700"/>
                        <a:ext cx="1016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661275" y="3438525"/>
          <a:ext cx="3016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6" imgW="228600" imgH="279400" progId="Equation.DSMT4">
                  <p:embed/>
                </p:oleObj>
              </mc:Choice>
              <mc:Fallback>
                <p:oleObj name="Equation" r:id="rId6" imgW="2286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1275" y="3438525"/>
                        <a:ext cx="301625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AutoShape 14"/>
          <p:cNvSpPr>
            <a:spLocks noChangeArrowheads="1"/>
          </p:cNvSpPr>
          <p:nvPr/>
        </p:nvSpPr>
        <p:spPr bwMode="auto">
          <a:xfrm>
            <a:off x="5795963" y="444500"/>
            <a:ext cx="1584325" cy="609600"/>
          </a:xfrm>
          <a:prstGeom prst="cloudCallout">
            <a:avLst>
              <a:gd name="adj1" fmla="val -23046"/>
              <a:gd name="adj2" fmla="val 11094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5645150" y="3035300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T=1646K</a:t>
            </a:r>
            <a:endParaRPr kumimoji="1" lang="en-US" altLang="zh-CN" sz="2400" b="1">
              <a:solidFill>
                <a:schemeClr val="bg1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431925" y="5084763"/>
          <a:ext cx="285273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7" name="Equation" r:id="rId8" imgW="2794000" imgH="762000" progId="Equation.DSMT4">
                  <p:embed/>
                </p:oleObj>
              </mc:Choice>
              <mc:Fallback>
                <p:oleObj name="Equation" r:id="rId8" imgW="2794000" imgH="7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084763"/>
                        <a:ext cx="285273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1006475" y="5991225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只适于长波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285750" y="785813"/>
            <a:ext cx="449103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a</a:t>
            </a:r>
            <a:r>
              <a:rPr kumimoji="1" lang="en-US" altLang="zh-CN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.</a:t>
            </a:r>
            <a:r>
              <a:rPr kumimoji="1" lang="zh-CN" altLang="en-US" sz="2800" b="1">
                <a:solidFill>
                  <a:srgbClr val="FF66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维恩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 </a:t>
            </a:r>
            <a:r>
              <a:rPr kumimoji="1"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Wien 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公式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(1896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年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)</a:t>
            </a:r>
            <a:endParaRPr kumimoji="1" lang="en-US" altLang="zh-CN" sz="2800" b="1">
              <a:solidFill>
                <a:srgbClr val="FF6600"/>
              </a:solidFill>
              <a:latin typeface="楷体_GB2312"/>
              <a:ea typeface="楷体_GB2312"/>
              <a:cs typeface="楷体_GB2312"/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  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根据经典热力学得出：</a:t>
            </a:r>
            <a:endParaRPr kumimoji="1" lang="zh-CN" altLang="zh-CN" sz="2800" b="1">
              <a:solidFill>
                <a:srgbClr val="003300"/>
              </a:solidFill>
              <a:latin typeface="楷体_GB2312"/>
              <a:ea typeface="楷体_GB2312"/>
              <a:cs typeface="楷体_GB2312"/>
              <a:sym typeface="Symbol" panose="05050102010706020507" pitchFamily="18" charset="2"/>
            </a:endParaRPr>
          </a:p>
        </p:txBody>
      </p:sp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1071563" y="1928813"/>
          <a:ext cx="274796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10" imgW="2794000" imgH="901700" progId="Equation.DSMT4">
                  <p:embed/>
                </p:oleObj>
              </mc:Choice>
              <mc:Fallback>
                <p:oleObj name="Equation" r:id="rId10" imgW="2794000" imgH="901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928813"/>
                        <a:ext cx="2747962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2987675" y="6005513"/>
            <a:ext cx="3700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“</a:t>
            </a:r>
            <a:r>
              <a:rPr kumimoji="1" lang="zh-CN" altLang="en-US" sz="28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紫外灾难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”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1090613" y="2960688"/>
            <a:ext cx="312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只适于短波</a:t>
            </a:r>
          </a:p>
        </p:txBody>
      </p:sp>
      <p:sp>
        <p:nvSpPr>
          <p:cNvPr id="6174" name="Text Box 30"/>
          <p:cNvSpPr txBox="1">
            <a:spLocks noChangeArrowheads="1"/>
          </p:cNvSpPr>
          <p:nvPr/>
        </p:nvSpPr>
        <p:spPr bwMode="auto">
          <a:xfrm>
            <a:off x="6083300" y="476250"/>
            <a:ext cx="208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chemeClr val="bg1"/>
                </a:solidFill>
                <a:ea typeface="楷体_GB2312"/>
                <a:cs typeface="楷体_GB2312"/>
              </a:rPr>
              <a:t>实测</a:t>
            </a:r>
          </a:p>
        </p:txBody>
      </p:sp>
      <p:sp>
        <p:nvSpPr>
          <p:cNvPr id="6175" name="Text Box 31"/>
          <p:cNvSpPr txBox="1">
            <a:spLocks noChangeArrowheads="1"/>
          </p:cNvSpPr>
          <p:nvPr/>
        </p:nvSpPr>
        <p:spPr bwMode="auto">
          <a:xfrm>
            <a:off x="7216775" y="955675"/>
            <a:ext cx="1712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瑞利</a:t>
            </a:r>
            <a:r>
              <a:rPr kumimoji="1" lang="en-US" altLang="zh-CN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-</a:t>
            </a:r>
            <a:r>
              <a:rPr kumimoji="1" lang="zh-CN" altLang="en-US" sz="2400" b="1">
                <a:solidFill>
                  <a:schemeClr val="bg1"/>
                </a:solidFill>
                <a:latin typeface="楷体_GB2312"/>
                <a:ea typeface="楷体_GB2312"/>
                <a:cs typeface="楷体_GB2312"/>
              </a:rPr>
              <a:t>琼斯</a:t>
            </a:r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auto">
          <a:xfrm>
            <a:off x="7572375" y="2181225"/>
            <a:ext cx="857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chemeClr val="bg1"/>
                </a:solidFill>
                <a:ea typeface="楷体_GB2312"/>
                <a:cs typeface="楷体_GB2312"/>
              </a:rPr>
              <a:t>维恩</a:t>
            </a:r>
          </a:p>
        </p:txBody>
      </p:sp>
      <p:sp>
        <p:nvSpPr>
          <p:cNvPr id="19482" name="Text Box 33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5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5094288" y="5008563"/>
            <a:ext cx="3835400" cy="83185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在黑体辐射研究中经典物理面临不可克服的困难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 !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611188" y="4373563"/>
            <a:ext cx="559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  <a:sym typeface="Symbol" panose="05050102010706020507" pitchFamily="18" charset="2"/>
              </a:rPr>
              <a:t>用能量均分定理、电磁理论得出：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1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46" grpId="0"/>
      <p:bldP spid="6147" grpId="0" autoUpdateAnimBg="0"/>
      <p:bldP spid="6148" grpId="0" animBg="1"/>
      <p:bldP spid="6149" grpId="0" animBg="1"/>
      <p:bldP spid="6150" grpId="0" animBg="1" autoUpdateAnimBg="0"/>
      <p:bldP spid="6151" grpId="0" animBg="1" autoUpdateAnimBg="0"/>
      <p:bldP spid="6152" grpId="0" animBg="1"/>
      <p:bldP spid="6153" grpId="0" animBg="1"/>
      <p:bldP spid="6154" grpId="0" animBg="1"/>
      <p:bldP spid="6155" grpId="0" animBg="1"/>
      <p:bldP spid="6158" grpId="0" animBg="1" autoUpdateAnimBg="0"/>
      <p:bldP spid="6159" grpId="0" autoUpdateAnimBg="0"/>
      <p:bldP spid="6161" grpId="0" autoUpdateAnimBg="0"/>
      <p:bldP spid="6162" grpId="0" autoUpdateAnimBg="0"/>
      <p:bldP spid="6166" grpId="0" autoUpdateAnimBg="0"/>
      <p:bldP spid="6167" grpId="0" autoUpdateAnimBg="0"/>
      <p:bldP spid="6174" grpId="0"/>
      <p:bldP spid="6175" grpId="0"/>
      <p:bldP spid="6176" grpId="0"/>
      <p:bldP spid="27" grpId="0" animBg="1" autoUpdateAnimBg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115888"/>
            <a:ext cx="55451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1.4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普朗克黑体辐射公式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(1900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年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76238" y="620713"/>
            <a:ext cx="58705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1.  </a:t>
            </a:r>
            <a:r>
              <a:rPr lang="zh-CN" altLang="en-US" sz="2400" b="1">
                <a:solidFill>
                  <a:srgbClr val="003300"/>
                </a:solidFill>
              </a:rPr>
              <a:t>普朗克的能量子假说</a:t>
            </a:r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684213" y="3429000"/>
            <a:ext cx="74025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i="1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>
                <a:solidFill>
                  <a:srgbClr val="FF0000"/>
                </a:solidFill>
              </a:rPr>
              <a:t>h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    </a:t>
            </a:r>
            <a:r>
              <a:rPr lang="en-US" altLang="zh-CN" sz="2400" b="1" i="1">
                <a:solidFill>
                  <a:srgbClr val="FF0000"/>
                </a:solidFill>
              </a:rPr>
              <a:t>h</a:t>
            </a:r>
            <a:r>
              <a:rPr lang="en-US" altLang="zh-CN" sz="2400" b="1">
                <a:solidFill>
                  <a:srgbClr val="FF0000"/>
                </a:solidFill>
              </a:rPr>
              <a:t>=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6.626</a:t>
            </a:r>
            <a:r>
              <a:rPr lang="en-US" altLang="zh-CN" sz="2400" b="1">
                <a:solidFill>
                  <a:srgbClr val="FF0000"/>
                </a:solidFill>
              </a:rPr>
              <a:t>176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10</a:t>
            </a:r>
            <a:r>
              <a:rPr lang="en-US" altLang="zh-CN" sz="2400" b="1" baseline="30000">
                <a:solidFill>
                  <a:srgbClr val="FF0000"/>
                </a:solidFill>
                <a:sym typeface="Symbol" panose="05050102010706020507" pitchFamily="18" charset="2"/>
              </a:rPr>
              <a:t>34 </a:t>
            </a:r>
            <a:r>
              <a:rPr lang="en-US" altLang="zh-CN" sz="2400" b="1">
                <a:solidFill>
                  <a:srgbClr val="FF0000"/>
                </a:solidFill>
              </a:rPr>
              <a:t>J·s —</a:t>
            </a:r>
            <a:r>
              <a:rPr lang="zh-CN" altLang="en-US" sz="2400" b="1">
                <a:solidFill>
                  <a:srgbClr val="FF0000"/>
                </a:solidFill>
              </a:rPr>
              <a:t>普朗克常数</a:t>
            </a:r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258763" y="1139825"/>
            <a:ext cx="8610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3300"/>
                </a:solidFill>
              </a:rPr>
              <a:t>(1) </a:t>
            </a:r>
            <a:r>
              <a:rPr lang="zh-CN" altLang="en-US" sz="2400" b="1" dirty="0">
                <a:solidFill>
                  <a:srgbClr val="003300"/>
                </a:solidFill>
              </a:rPr>
              <a:t>组成黑体腔壁的分子或原子视为带电的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线性谐振子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58763" y="1557338"/>
            <a:ext cx="86106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003300"/>
                </a:solidFill>
              </a:rPr>
              <a:t>(2) </a:t>
            </a:r>
            <a:r>
              <a:rPr lang="zh-CN" altLang="en-US" sz="2400" b="1" dirty="0">
                <a:solidFill>
                  <a:srgbClr val="003300"/>
                </a:solidFill>
              </a:rPr>
              <a:t>这些谐振子和空腔中的辐射场相互作用过程中吸收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</a:rPr>
              <a:t>     和发射的能量是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量子化</a:t>
            </a:r>
            <a:r>
              <a:rPr lang="zh-CN" altLang="en-US" sz="2400" b="1" dirty="0">
                <a:solidFill>
                  <a:srgbClr val="003300"/>
                </a:solidFill>
              </a:rPr>
              <a:t>的，只能取一些分立值：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    </a:t>
            </a:r>
            <a:r>
              <a:rPr lang="zh-CN" altLang="en-US" sz="2400" b="1" i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b="1" i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，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b="1" i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， ，</a:t>
            </a:r>
            <a:r>
              <a:rPr lang="en-US" altLang="zh-CN" sz="2400" b="1" i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n</a:t>
            </a:r>
            <a:endParaRPr lang="zh-CN" altLang="en-US" sz="2400" b="1" dirty="0">
              <a:solidFill>
                <a:schemeClr val="tx1">
                  <a:lumMod val="60000"/>
                  <a:lumOff val="40000"/>
                </a:schemeClr>
              </a:solidFill>
              <a:sym typeface="Symbol" panose="05050102010706020507" pitchFamily="18" charset="2"/>
            </a:endParaRP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258763" y="2708275"/>
            <a:ext cx="86106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(3) </a:t>
            </a:r>
            <a:r>
              <a:rPr lang="zh-CN" altLang="en-US" sz="2400" b="1">
                <a:solidFill>
                  <a:srgbClr val="003300"/>
                </a:solidFill>
              </a:rPr>
              <a:t>频率为 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  </a:t>
            </a:r>
            <a:r>
              <a:rPr lang="zh-CN" altLang="en-US" sz="2400" b="1">
                <a:solidFill>
                  <a:srgbClr val="003300"/>
                </a:solidFill>
              </a:rPr>
              <a:t>的谐振子，吸收和发射能量的最小值称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     为能量子，简称量子 </a:t>
            </a: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95288" y="3860800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普朗克黑体辐射公式</a:t>
            </a:r>
            <a:r>
              <a:rPr kumimoji="1" lang="en-US" altLang="zh-CN" sz="2800" b="1" dirty="0">
                <a:solidFill>
                  <a:srgbClr val="003300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116013" y="6223000"/>
            <a:ext cx="5241925" cy="519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在全波段与实验结果惊人符合！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12763" y="5219700"/>
            <a:ext cx="6013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其中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c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分别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是玻尔兹曼常数和光速，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是黑体的绝对温度。</a:t>
            </a:r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067550" y="3933825"/>
            <a:ext cx="1874838" cy="2595563"/>
            <a:chOff x="4286" y="164"/>
            <a:chExt cx="1181" cy="1635"/>
          </a:xfrm>
        </p:grpSpPr>
        <p:pic>
          <p:nvPicPr>
            <p:cNvPr id="21518" name="Picture 21" descr="planck191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" y="164"/>
              <a:ext cx="1157" cy="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9" name="Rectangle 22"/>
            <p:cNvSpPr>
              <a:spLocks noChangeArrowheads="1"/>
            </p:cNvSpPr>
            <p:nvPr/>
          </p:nvSpPr>
          <p:spPr bwMode="auto">
            <a:xfrm>
              <a:off x="4967" y="1511"/>
              <a:ext cx="5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1918</a:t>
              </a:r>
            </a:p>
          </p:txBody>
        </p:sp>
      </p:grpSp>
      <p:graphicFrame>
        <p:nvGraphicFramePr>
          <p:cNvPr id="21" name="Object 2048"/>
          <p:cNvGraphicFramePr>
            <a:graphicFrameLocks noChangeAspect="1"/>
          </p:cNvGraphicFramePr>
          <p:nvPr/>
        </p:nvGraphicFramePr>
        <p:xfrm>
          <a:off x="1052513" y="4365625"/>
          <a:ext cx="4105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4" imgW="3975100" imgH="800100" progId="Equation.DSMT4">
                  <p:embed/>
                </p:oleObj>
              </mc:Choice>
              <mc:Fallback>
                <p:oleObj name="Equation" r:id="rId4" imgW="3975100" imgH="8001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365625"/>
                        <a:ext cx="41052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6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5" grpId="0"/>
      <p:bldP spid="6" grpId="0"/>
      <p:bldP spid="7" grpId="0"/>
      <p:bldP spid="15" grpId="0" autoUpdateAnimBg="0"/>
      <p:bldP spid="16" grpId="0" animBg="1" autoUpdateAnimBg="0"/>
      <p:bldP spid="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4">
            <a:extLst>
              <a:ext uri="{FF2B5EF4-FFF2-40B4-BE49-F238E27FC236}">
                <a16:creationId xmlns:a16="http://schemas.microsoft.com/office/drawing/2014/main" id="{261C6218-DE83-4B58-A3D5-10D168EA5F53}"/>
              </a:ext>
            </a:extLst>
          </p:cNvPr>
          <p:cNvGrpSpPr>
            <a:grpSpLocks/>
          </p:cNvGrpSpPr>
          <p:nvPr/>
        </p:nvGrpSpPr>
        <p:grpSpPr bwMode="auto">
          <a:xfrm>
            <a:off x="179636" y="1153691"/>
            <a:ext cx="2427287" cy="523875"/>
            <a:chOff x="714348" y="1643050"/>
            <a:chExt cx="2426869" cy="523220"/>
          </a:xfrm>
        </p:grpSpPr>
        <p:sp>
          <p:nvSpPr>
            <p:cNvPr id="3" name="Text Box 6">
              <a:extLst>
                <a:ext uri="{FF2B5EF4-FFF2-40B4-BE49-F238E27FC236}">
                  <a16:creationId xmlns:a16="http://schemas.microsoft.com/office/drawing/2014/main" id="{1497D11D-9ED3-47B8-B3B0-6ED4251ED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48" y="1643050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DA61ED-3B9A-463D-91ED-E048E0BB5747}"/>
                </a:ext>
              </a:extLst>
            </p:cNvPr>
            <p:cNvSpPr/>
            <p:nvPr/>
          </p:nvSpPr>
          <p:spPr>
            <a:xfrm>
              <a:off x="1285852" y="1643050"/>
              <a:ext cx="1855365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514350" indent="-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线偏振光：</a:t>
              </a:r>
              <a:endPara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34F4BE01-A09B-464E-90F4-666D0361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772816"/>
            <a:ext cx="546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光矢量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的振动方向只有一个方向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934C30-1775-4ECA-930F-AA3C7C18C3D3}"/>
              </a:ext>
            </a:extLst>
          </p:cNvPr>
          <p:cNvGrpSpPr>
            <a:grpSpLocks/>
          </p:cNvGrpSpPr>
          <p:nvPr/>
        </p:nvGrpSpPr>
        <p:grpSpPr bwMode="auto">
          <a:xfrm>
            <a:off x="5723186" y="763166"/>
            <a:ext cx="3024187" cy="1511300"/>
            <a:chOff x="6145088" y="1124744"/>
            <a:chExt cx="3024336" cy="151216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E7803C7-FCFC-4B63-BE9E-21776A1CB059}"/>
                </a:ext>
              </a:extLst>
            </p:cNvPr>
            <p:cNvSpPr/>
            <p:nvPr/>
          </p:nvSpPr>
          <p:spPr>
            <a:xfrm>
              <a:off x="6175251" y="1124744"/>
              <a:ext cx="2860816" cy="15121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Line 27">
              <a:extLst>
                <a:ext uri="{FF2B5EF4-FFF2-40B4-BE49-F238E27FC236}">
                  <a16:creationId xmlns:a16="http://schemas.microsoft.com/office/drawing/2014/main" id="{2663D6D5-824D-4AE3-BD7F-63B7DE8C95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69424" y="1549650"/>
              <a:ext cx="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31">
              <a:extLst>
                <a:ext uri="{FF2B5EF4-FFF2-40B4-BE49-F238E27FC236}">
                  <a16:creationId xmlns:a16="http://schemas.microsoft.com/office/drawing/2014/main" id="{254C278F-CDC9-477D-993A-04D2AC28C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5088" y="1176200"/>
              <a:ext cx="2819400" cy="1447800"/>
              <a:chOff x="384" y="1872"/>
              <a:chExt cx="1776" cy="912"/>
            </a:xfrm>
          </p:grpSpPr>
          <p:grpSp>
            <p:nvGrpSpPr>
              <p:cNvPr id="10" name="Group 32">
                <a:extLst>
                  <a:ext uri="{FF2B5EF4-FFF2-40B4-BE49-F238E27FC236}">
                    <a16:creationId xmlns:a16="http://schemas.microsoft.com/office/drawing/2014/main" id="{E638A2B4-E033-4684-992B-549B2795A3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872"/>
                <a:ext cx="1776" cy="912"/>
                <a:chOff x="240" y="2688"/>
                <a:chExt cx="2688" cy="1104"/>
              </a:xfrm>
            </p:grpSpPr>
            <p:pic>
              <p:nvPicPr>
                <p:cNvPr id="13" name="Picture 33">
                  <a:extLst>
                    <a:ext uri="{FF2B5EF4-FFF2-40B4-BE49-F238E27FC236}">
                      <a16:creationId xmlns:a16="http://schemas.microsoft.com/office/drawing/2014/main" id="{413F1510-775E-4516-AE34-87D88F158A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2" y="2928"/>
                  <a:ext cx="2160" cy="8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4" name="Line 34">
                  <a:extLst>
                    <a:ext uri="{FF2B5EF4-FFF2-40B4-BE49-F238E27FC236}">
                      <a16:creationId xmlns:a16="http://schemas.microsoft.com/office/drawing/2014/main" id="{F3D05588-73F3-4A0A-8E24-F729DE652D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8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35">
                  <a:extLst>
                    <a:ext uri="{FF2B5EF4-FFF2-40B4-BE49-F238E27FC236}">
                      <a16:creationId xmlns:a16="http://schemas.microsoft.com/office/drawing/2014/main" id="{6A9DAD54-8A31-4E0D-A2FC-546F44769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360"/>
                  <a:ext cx="22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36">
                  <a:extLst>
                    <a:ext uri="{FF2B5EF4-FFF2-40B4-BE49-F238E27FC236}">
                      <a16:creationId xmlns:a16="http://schemas.microsoft.com/office/drawing/2014/main" id="{7D7ED16B-5285-4598-B470-F2648BA904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26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37">
                  <a:extLst>
                    <a:ext uri="{FF2B5EF4-FFF2-40B4-BE49-F238E27FC236}">
                      <a16:creationId xmlns:a16="http://schemas.microsoft.com/office/drawing/2014/main" id="{90898A8F-15B9-46A3-BF54-3A920788B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" y="3360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18" name="Object 38">
                  <a:extLst>
                    <a:ext uri="{FF2B5EF4-FFF2-40B4-BE49-F238E27FC236}">
                      <a16:creationId xmlns:a16="http://schemas.microsoft.com/office/drawing/2014/main" id="{1D55ED34-8744-4D2A-BCB8-303B056A7B5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8" y="2688"/>
                <a:ext cx="16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1" name="公式" r:id="rId4" imgW="139579" imgH="164957" progId="Equation.3">
                        <p:embed/>
                      </p:oleObj>
                    </mc:Choice>
                    <mc:Fallback>
                      <p:oleObj name="公式" r:id="rId4" imgW="139579" imgH="164957" progId="Equation.3">
                        <p:embed/>
                        <p:pic>
                          <p:nvPicPr>
                            <p:cNvPr id="11301" name="Object 3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2688"/>
                              <a:ext cx="16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" name="Object 39">
                  <a:extLst>
                    <a:ext uri="{FF2B5EF4-FFF2-40B4-BE49-F238E27FC236}">
                      <a16:creationId xmlns:a16="http://schemas.microsoft.com/office/drawing/2014/main" id="{7A43F1F1-439E-4191-A143-8C1F9497270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92" y="3408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2" name="公式" r:id="rId6" imgW="139700" imgH="139700" progId="Equation.3">
                        <p:embed/>
                      </p:oleObj>
                    </mc:Choice>
                    <mc:Fallback>
                      <p:oleObj name="公式" r:id="rId6" imgW="139700" imgH="139700" progId="Equation.3">
                        <p:embed/>
                        <p:pic>
                          <p:nvPicPr>
                            <p:cNvPr id="11302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" y="3408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" name="Object 40">
                  <a:extLst>
                    <a:ext uri="{FF2B5EF4-FFF2-40B4-BE49-F238E27FC236}">
                      <a16:creationId xmlns:a16="http://schemas.microsoft.com/office/drawing/2014/main" id="{A6FED348-1CC5-4DD5-B620-200B5052A3D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0" y="3600"/>
                <a:ext cx="155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3" name="公式" r:id="rId8" imgW="114201" imgH="139579" progId="Equation.3">
                        <p:embed/>
                      </p:oleObj>
                    </mc:Choice>
                    <mc:Fallback>
                      <p:oleObj name="公式" r:id="rId8" imgW="114201" imgH="139579" progId="Equation.3">
                        <p:embed/>
                        <p:pic>
                          <p:nvPicPr>
                            <p:cNvPr id="11303" name="Object 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600"/>
                              <a:ext cx="155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" name="Line 41">
                  <a:extLst>
                    <a:ext uri="{FF2B5EF4-FFF2-40B4-BE49-F238E27FC236}">
                      <a16:creationId xmlns:a16="http://schemas.microsoft.com/office/drawing/2014/main" id="{409DF667-56B0-4240-A161-947FEE9E8C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42">
                  <a:extLst>
                    <a:ext uri="{FF2B5EF4-FFF2-40B4-BE49-F238E27FC236}">
                      <a16:creationId xmlns:a16="http://schemas.microsoft.com/office/drawing/2014/main" id="{4D4CB04F-D73A-4EEA-9A33-653B3D0D0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3360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43">
                  <a:extLst>
                    <a:ext uri="{FF2B5EF4-FFF2-40B4-BE49-F238E27FC236}">
                      <a16:creationId xmlns:a16="http://schemas.microsoft.com/office/drawing/2014/main" id="{B93C1370-4F35-4E58-B831-56ECC6921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52" y="292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44">
                  <a:extLst>
                    <a:ext uri="{FF2B5EF4-FFF2-40B4-BE49-F238E27FC236}">
                      <a16:creationId xmlns:a16="http://schemas.microsoft.com/office/drawing/2014/main" id="{E9C0EEDB-504F-46E9-9CA4-C347624919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12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45">
                  <a:extLst>
                    <a:ext uri="{FF2B5EF4-FFF2-40B4-BE49-F238E27FC236}">
                      <a16:creationId xmlns:a16="http://schemas.microsoft.com/office/drawing/2014/main" id="{57D190EF-C7FA-4F5F-82AF-E9D5B82A5C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60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46">
                  <a:extLst>
                    <a:ext uri="{FF2B5EF4-FFF2-40B4-BE49-F238E27FC236}">
                      <a16:creationId xmlns:a16="http://schemas.microsoft.com/office/drawing/2014/main" id="{EDC08897-9954-4281-B470-83270C157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072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47">
                  <a:extLst>
                    <a:ext uri="{FF2B5EF4-FFF2-40B4-BE49-F238E27FC236}">
                      <a16:creationId xmlns:a16="http://schemas.microsoft.com/office/drawing/2014/main" id="{AD3B13B5-35CD-43C3-B076-C5EB6D2519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3360"/>
                  <a:ext cx="0" cy="288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48">
                  <a:extLst>
                    <a:ext uri="{FF2B5EF4-FFF2-40B4-BE49-F238E27FC236}">
                      <a16:creationId xmlns:a16="http://schemas.microsoft.com/office/drawing/2014/main" id="{5C9DFF83-084B-4303-B4CA-84A0898F4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28" y="3360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29" name="Object 49">
                  <a:extLst>
                    <a:ext uri="{FF2B5EF4-FFF2-40B4-BE49-F238E27FC236}">
                      <a16:creationId xmlns:a16="http://schemas.microsoft.com/office/drawing/2014/main" id="{81B23A7B-D38F-4C8A-BBCF-5A43978C7CE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" y="2928"/>
                <a:ext cx="19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4" name="公式" r:id="rId10" imgW="164957" imgH="203024" progId="Equation.3">
                        <p:embed/>
                      </p:oleObj>
                    </mc:Choice>
                    <mc:Fallback>
                      <p:oleObj name="公式" r:id="rId10" imgW="164957" imgH="203024" progId="Equation.3">
                        <p:embed/>
                        <p:pic>
                          <p:nvPicPr>
                            <p:cNvPr id="11312" name="Object 4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2928"/>
                              <a:ext cx="195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" name="Object 50">
                  <a:extLst>
                    <a:ext uri="{FF2B5EF4-FFF2-40B4-BE49-F238E27FC236}">
                      <a16:creationId xmlns:a16="http://schemas.microsoft.com/office/drawing/2014/main" id="{C1112EFC-6A9F-45F6-A5AA-2DA56FF68E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6" y="3504"/>
                <a:ext cx="22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5" name="公式" r:id="rId12" imgW="190417" imgH="203112" progId="Equation.3">
                        <p:embed/>
                      </p:oleObj>
                    </mc:Choice>
                    <mc:Fallback>
                      <p:oleObj name="公式" r:id="rId12" imgW="190417" imgH="203112" progId="Equation.3">
                        <p:embed/>
                        <p:pic>
                          <p:nvPicPr>
                            <p:cNvPr id="11313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3504"/>
                              <a:ext cx="22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" name="Line 51">
                <a:extLst>
                  <a:ext uri="{FF2B5EF4-FFF2-40B4-BE49-F238E27FC236}">
                    <a16:creationId xmlns:a16="http://schemas.microsoft.com/office/drawing/2014/main" id="{6C255C0F-D47E-4B7D-A651-524B6BFEB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160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2" name="Object 52">
                <a:extLst>
                  <a:ext uri="{FF2B5EF4-FFF2-40B4-BE49-F238E27FC236}">
                    <a16:creationId xmlns:a16="http://schemas.microsoft.com/office/drawing/2014/main" id="{A4148B61-68C8-4BD2-835D-0F8453AF21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04" y="1920"/>
              <a:ext cx="19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16" name="公式" r:id="rId14" imgW="139579" imgH="177646" progId="Equation.3">
                      <p:embed/>
                    </p:oleObj>
                  </mc:Choice>
                  <mc:Fallback>
                    <p:oleObj name="公式" r:id="rId14" imgW="139579" imgH="177646" progId="Equation.3">
                      <p:embed/>
                      <p:pic>
                        <p:nvPicPr>
                          <p:cNvPr id="11295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920"/>
                            <a:ext cx="19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CE149C67-5A8B-4670-95FB-09317826E0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42943" y="2420888"/>
            <a:ext cx="3281809" cy="2261456"/>
          </a:xfrm>
          <a:prstGeom prst="rect">
            <a:avLst/>
          </a:prstGeom>
        </p:spPr>
      </p:pic>
      <p:grpSp>
        <p:nvGrpSpPr>
          <p:cNvPr id="32" name="组合 7">
            <a:extLst>
              <a:ext uri="{FF2B5EF4-FFF2-40B4-BE49-F238E27FC236}">
                <a16:creationId xmlns:a16="http://schemas.microsoft.com/office/drawing/2014/main" id="{31B3E0E8-2DB4-4813-ACC0-F2E11E017ED2}"/>
              </a:ext>
            </a:extLst>
          </p:cNvPr>
          <p:cNvGrpSpPr>
            <a:grpSpLocks/>
          </p:cNvGrpSpPr>
          <p:nvPr/>
        </p:nvGrpSpPr>
        <p:grpSpPr bwMode="auto">
          <a:xfrm>
            <a:off x="179636" y="2492896"/>
            <a:ext cx="4143375" cy="523875"/>
            <a:chOff x="857224" y="357166"/>
            <a:chExt cx="3452837" cy="523220"/>
          </a:xfrm>
        </p:grpSpPr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BEC84A3E-46D0-44B3-AB1E-07C047DF9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357166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E9BA0C7-60C1-4940-B0AB-0A0A92517E23}"/>
                </a:ext>
              </a:extLst>
            </p:cNvPr>
            <p:cNvSpPr/>
            <p:nvPr/>
          </p:nvSpPr>
          <p:spPr>
            <a:xfrm>
              <a:off x="1428728" y="357166"/>
              <a:ext cx="2881333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514350" indent="-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椭圆（圆）偏振光：</a:t>
              </a:r>
              <a:endPara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0B40B17-10F5-4D54-A50D-D04F28154CA3}"/>
              </a:ext>
            </a:extLst>
          </p:cNvPr>
          <p:cNvGrpSpPr>
            <a:grpSpLocks/>
          </p:cNvGrpSpPr>
          <p:nvPr/>
        </p:nvGrpSpPr>
        <p:grpSpPr bwMode="auto">
          <a:xfrm>
            <a:off x="179636" y="3212976"/>
            <a:ext cx="5328468" cy="954087"/>
            <a:chOff x="892210" y="536777"/>
            <a:chExt cx="7568222" cy="95410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9FCC211-8F58-473E-A174-AC8F59C73949}"/>
                </a:ext>
              </a:extLst>
            </p:cNvPr>
            <p:cNvSpPr/>
            <p:nvPr/>
          </p:nvSpPr>
          <p:spPr>
            <a:xfrm>
              <a:off x="892210" y="536777"/>
              <a:ext cx="7568222" cy="95410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800" b="1" dirty="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光振动矢量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zh-CN" altLang="en-US" sz="2800" b="1" dirty="0">
                  <a:solidFill>
                    <a:srgbClr val="00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是一个旋转矢量，矢量端点的运动轨迹是一个椭圆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7BC07D4-12AF-4836-A7B3-A004BAE3A584}"/>
                </a:ext>
              </a:extLst>
            </p:cNvPr>
            <p:cNvCxnSpPr/>
            <p:nvPr/>
          </p:nvCxnSpPr>
          <p:spPr>
            <a:xfrm>
              <a:off x="3530782" y="576907"/>
              <a:ext cx="361903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 Box 12">
            <a:extLst>
              <a:ext uri="{FF2B5EF4-FFF2-40B4-BE49-F238E27FC236}">
                <a16:creationId xmlns:a16="http://schemas.microsoft.com/office/drawing/2014/main" id="{8D41067C-C51D-404B-8A0A-7BEFABE08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27" y="4956456"/>
            <a:ext cx="5328468" cy="1653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>
                <a:schemeClr val="bg1"/>
              </a:buClr>
              <a:buNone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实际的光源是大量原子发出自然光，包含着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无数多个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振动方向，且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机会均等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56C4670-2962-4927-8DD6-248A798B1D31}"/>
              </a:ext>
            </a:extLst>
          </p:cNvPr>
          <p:cNvGrpSpPr>
            <a:grpSpLocks/>
          </p:cNvGrpSpPr>
          <p:nvPr/>
        </p:nvGrpSpPr>
        <p:grpSpPr bwMode="auto">
          <a:xfrm>
            <a:off x="5719105" y="5213845"/>
            <a:ext cx="2890837" cy="1585214"/>
            <a:chOff x="6145088" y="1050788"/>
            <a:chExt cx="2890979" cy="158612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8018D45-361F-42CB-982D-FDD274B461A8}"/>
                </a:ext>
              </a:extLst>
            </p:cNvPr>
            <p:cNvSpPr/>
            <p:nvPr/>
          </p:nvSpPr>
          <p:spPr>
            <a:xfrm>
              <a:off x="6175251" y="1124744"/>
              <a:ext cx="2860816" cy="15121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2" name="Group 31">
              <a:extLst>
                <a:ext uri="{FF2B5EF4-FFF2-40B4-BE49-F238E27FC236}">
                  <a16:creationId xmlns:a16="http://schemas.microsoft.com/office/drawing/2014/main" id="{C4ABA6E4-24B0-4250-8887-50D8EFA4B9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5088" y="1050788"/>
              <a:ext cx="2819400" cy="1573213"/>
              <a:chOff x="384" y="1793"/>
              <a:chExt cx="1776" cy="991"/>
            </a:xfrm>
          </p:grpSpPr>
          <p:grpSp>
            <p:nvGrpSpPr>
              <p:cNvPr id="43" name="Group 32">
                <a:extLst>
                  <a:ext uri="{FF2B5EF4-FFF2-40B4-BE49-F238E27FC236}">
                    <a16:creationId xmlns:a16="http://schemas.microsoft.com/office/drawing/2014/main" id="{80044CF8-511A-4FAB-AA1C-2A9C4F2398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1872"/>
                <a:ext cx="1776" cy="912"/>
                <a:chOff x="240" y="2688"/>
                <a:chExt cx="2688" cy="1104"/>
              </a:xfrm>
            </p:grpSpPr>
            <p:sp>
              <p:nvSpPr>
                <p:cNvPr id="48" name="Line 35">
                  <a:extLst>
                    <a:ext uri="{FF2B5EF4-FFF2-40B4-BE49-F238E27FC236}">
                      <a16:creationId xmlns:a16="http://schemas.microsoft.com/office/drawing/2014/main" id="{E0F48767-12B6-46D8-B7F0-B5F85D6D0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0" y="3360"/>
                  <a:ext cx="220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6">
                  <a:extLst>
                    <a:ext uri="{FF2B5EF4-FFF2-40B4-BE49-F238E27FC236}">
                      <a16:creationId xmlns:a16="http://schemas.microsoft.com/office/drawing/2014/main" id="{74994555-5372-4CA9-B10D-77E0822EA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268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7">
                  <a:extLst>
                    <a:ext uri="{FF2B5EF4-FFF2-40B4-BE49-F238E27FC236}">
                      <a16:creationId xmlns:a16="http://schemas.microsoft.com/office/drawing/2014/main" id="{32E01470-1B2E-43F3-A754-157084CC9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4" y="3360"/>
                  <a:ext cx="336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51" name="Object 38">
                  <a:extLst>
                    <a:ext uri="{FF2B5EF4-FFF2-40B4-BE49-F238E27FC236}">
                      <a16:creationId xmlns:a16="http://schemas.microsoft.com/office/drawing/2014/main" id="{5FAE46F2-261E-496E-A430-A5B3027794C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28" y="2688"/>
                <a:ext cx="164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7" name="公式" r:id="rId4" imgW="139579" imgH="164957" progId="Equation.3">
                        <p:embed/>
                      </p:oleObj>
                    </mc:Choice>
                    <mc:Fallback>
                      <p:oleObj name="公式" r:id="rId4" imgW="139579" imgH="164957" progId="Equation.3">
                        <p:embed/>
                        <p:pic>
                          <p:nvPicPr>
                            <p:cNvPr id="18" name="Object 38">
                              <a:extLst>
                                <a:ext uri="{FF2B5EF4-FFF2-40B4-BE49-F238E27FC236}">
                                  <a16:creationId xmlns:a16="http://schemas.microsoft.com/office/drawing/2014/main" id="{1D55ED34-8744-4D2A-BCB8-303B056A7B5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8" y="2688"/>
                              <a:ext cx="164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2" name="Object 39">
                  <a:extLst>
                    <a:ext uri="{FF2B5EF4-FFF2-40B4-BE49-F238E27FC236}">
                      <a16:creationId xmlns:a16="http://schemas.microsoft.com/office/drawing/2014/main" id="{B5E4CD92-3A8B-447B-8A45-346553DE1AE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92" y="3408"/>
                <a:ext cx="24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8" name="公式" r:id="rId6" imgW="139700" imgH="139700" progId="Equation.3">
                        <p:embed/>
                      </p:oleObj>
                    </mc:Choice>
                    <mc:Fallback>
                      <p:oleObj name="公式" r:id="rId6" imgW="139700" imgH="139700" progId="Equation.3">
                        <p:embed/>
                        <p:pic>
                          <p:nvPicPr>
                            <p:cNvPr id="19" name="Object 39">
                              <a:extLst>
                                <a:ext uri="{FF2B5EF4-FFF2-40B4-BE49-F238E27FC236}">
                                  <a16:creationId xmlns:a16="http://schemas.microsoft.com/office/drawing/2014/main" id="{7A43F1F1-439E-4191-A143-8C1F9497270E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92" y="3408"/>
                              <a:ext cx="24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40">
                  <a:extLst>
                    <a:ext uri="{FF2B5EF4-FFF2-40B4-BE49-F238E27FC236}">
                      <a16:creationId xmlns:a16="http://schemas.microsoft.com/office/drawing/2014/main" id="{C5204FA0-276B-4E71-A7AD-4555B3E52BB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0" y="3600"/>
                <a:ext cx="155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19" name="公式" r:id="rId8" imgW="114201" imgH="139579" progId="Equation.3">
                        <p:embed/>
                      </p:oleObj>
                    </mc:Choice>
                    <mc:Fallback>
                      <p:oleObj name="公式" r:id="rId8" imgW="114201" imgH="139579" progId="Equation.3">
                        <p:embed/>
                        <p:pic>
                          <p:nvPicPr>
                            <p:cNvPr id="20" name="Object 40">
                              <a:extLst>
                                <a:ext uri="{FF2B5EF4-FFF2-40B4-BE49-F238E27FC236}">
                                  <a16:creationId xmlns:a16="http://schemas.microsoft.com/office/drawing/2014/main" id="{A6FED348-1CC5-4DD5-B620-200B5052A3D7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0" y="3600"/>
                              <a:ext cx="155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4" name="Line 41">
                  <a:extLst>
                    <a:ext uri="{FF2B5EF4-FFF2-40B4-BE49-F238E27FC236}">
                      <a16:creationId xmlns:a16="http://schemas.microsoft.com/office/drawing/2014/main" id="{3FD38226-B0CB-4415-A680-3B2B69B9CF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20" y="2928"/>
                  <a:ext cx="0" cy="43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aphicFrame>
              <p:nvGraphicFramePr>
                <p:cNvPr id="62" name="Object 49">
                  <a:extLst>
                    <a:ext uri="{FF2B5EF4-FFF2-40B4-BE49-F238E27FC236}">
                      <a16:creationId xmlns:a16="http://schemas.microsoft.com/office/drawing/2014/main" id="{FC047565-4860-4E5C-8C40-2647DBFD8D5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0" y="2928"/>
                <a:ext cx="195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220" name="公式" r:id="rId10" imgW="164957" imgH="203024" progId="Equation.3">
                        <p:embed/>
                      </p:oleObj>
                    </mc:Choice>
                    <mc:Fallback>
                      <p:oleObj name="公式" r:id="rId10" imgW="164957" imgH="203024" progId="Equation.3">
                        <p:embed/>
                        <p:pic>
                          <p:nvPicPr>
                            <p:cNvPr id="29" name="Object 49">
                              <a:extLst>
                                <a:ext uri="{FF2B5EF4-FFF2-40B4-BE49-F238E27FC236}">
                                  <a16:creationId xmlns:a16="http://schemas.microsoft.com/office/drawing/2014/main" id="{81B23A7B-D38F-4C8A-BBCF-5A43978C7CE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" y="2928"/>
                              <a:ext cx="195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4" name="Line 51">
                <a:extLst>
                  <a:ext uri="{FF2B5EF4-FFF2-40B4-BE49-F238E27FC236}">
                    <a16:creationId xmlns:a16="http://schemas.microsoft.com/office/drawing/2014/main" id="{3731F946-7F2A-4432-BCFA-A0F09A40E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6" y="2033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5" name="Object 52">
                <a:extLst>
                  <a:ext uri="{FF2B5EF4-FFF2-40B4-BE49-F238E27FC236}">
                    <a16:creationId xmlns:a16="http://schemas.microsoft.com/office/drawing/2014/main" id="{D6709D15-6F54-4480-A35D-0318095E24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3755647"/>
                  </p:ext>
                </p:extLst>
              </p:nvPr>
            </p:nvGraphicFramePr>
            <p:xfrm>
              <a:off x="1304" y="1793"/>
              <a:ext cx="197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221" name="公式" r:id="rId14" imgW="139579" imgH="177646" progId="Equation.3">
                      <p:embed/>
                    </p:oleObj>
                  </mc:Choice>
                  <mc:Fallback>
                    <p:oleObj name="公式" r:id="rId14" imgW="139579" imgH="177646" progId="Equation.3">
                      <p:embed/>
                      <p:pic>
                        <p:nvPicPr>
                          <p:cNvPr id="12" name="Object 52">
                            <a:extLst>
                              <a:ext uri="{FF2B5EF4-FFF2-40B4-BE49-F238E27FC236}">
                                <a16:creationId xmlns:a16="http://schemas.microsoft.com/office/drawing/2014/main" id="{A4148B61-68C8-4BD2-835D-0F8453AF21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4" y="1793"/>
                            <a:ext cx="197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4" name="Line 41">
            <a:extLst>
              <a:ext uri="{FF2B5EF4-FFF2-40B4-BE49-F238E27FC236}">
                <a16:creationId xmlns:a16="http://schemas.microsoft.com/office/drawing/2014/main" id="{1D2F268D-4369-4DC7-A550-F6BBD104C1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1298" y="6031210"/>
            <a:ext cx="363101" cy="188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41">
            <a:extLst>
              <a:ext uri="{FF2B5EF4-FFF2-40B4-BE49-F238E27FC236}">
                <a16:creationId xmlns:a16="http://schemas.microsoft.com/office/drawing/2014/main" id="{C49C6CC6-528B-4F51-BA21-852D69E6DE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824" y="6203390"/>
            <a:ext cx="261147" cy="33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8B4B41A0-938F-4948-A4D3-CD10E3D28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170" y="6176021"/>
            <a:ext cx="98526" cy="4685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B070214A-7575-4D13-A162-9C0EC1B82B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957" y="5905395"/>
            <a:ext cx="185736" cy="2778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41">
            <a:extLst>
              <a:ext uri="{FF2B5EF4-FFF2-40B4-BE49-F238E27FC236}">
                <a16:creationId xmlns:a16="http://schemas.microsoft.com/office/drawing/2014/main" id="{2707DABA-E5BA-4D2A-89D2-FD0BD67E8C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7872" y="6050406"/>
            <a:ext cx="363101" cy="188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41">
            <a:extLst>
              <a:ext uri="{FF2B5EF4-FFF2-40B4-BE49-F238E27FC236}">
                <a16:creationId xmlns:a16="http://schemas.microsoft.com/office/drawing/2014/main" id="{9060520F-AE97-4830-B227-A96F9C43B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7398" y="6222586"/>
            <a:ext cx="261147" cy="33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41">
            <a:extLst>
              <a:ext uri="{FF2B5EF4-FFF2-40B4-BE49-F238E27FC236}">
                <a16:creationId xmlns:a16="http://schemas.microsoft.com/office/drawing/2014/main" id="{33CDAF44-485A-474A-AADD-8C33DE164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9744" y="6195217"/>
            <a:ext cx="98526" cy="4685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41">
            <a:extLst>
              <a:ext uri="{FF2B5EF4-FFF2-40B4-BE49-F238E27FC236}">
                <a16:creationId xmlns:a16="http://schemas.microsoft.com/office/drawing/2014/main" id="{0080AA29-F516-4F2D-BE77-02AA81823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8531" y="5924591"/>
            <a:ext cx="185736" cy="2778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41">
            <a:extLst>
              <a:ext uri="{FF2B5EF4-FFF2-40B4-BE49-F238E27FC236}">
                <a16:creationId xmlns:a16="http://schemas.microsoft.com/office/drawing/2014/main" id="{AA5BD4A5-26A4-42F6-A990-39184A4B6E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33638" y="6037310"/>
            <a:ext cx="363101" cy="1887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41">
            <a:extLst>
              <a:ext uri="{FF2B5EF4-FFF2-40B4-BE49-F238E27FC236}">
                <a16:creationId xmlns:a16="http://schemas.microsoft.com/office/drawing/2014/main" id="{B31928B2-117A-4811-8667-0070C6FA0C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3164" y="6209490"/>
            <a:ext cx="261147" cy="3311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41">
            <a:extLst>
              <a:ext uri="{FF2B5EF4-FFF2-40B4-BE49-F238E27FC236}">
                <a16:creationId xmlns:a16="http://schemas.microsoft.com/office/drawing/2014/main" id="{B4CC6A16-E363-430C-94D8-4A45A1E18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510" y="6182121"/>
            <a:ext cx="98526" cy="46859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41">
            <a:extLst>
              <a:ext uri="{FF2B5EF4-FFF2-40B4-BE49-F238E27FC236}">
                <a16:creationId xmlns:a16="http://schemas.microsoft.com/office/drawing/2014/main" id="{51A2AD12-F3CF-4EB0-8470-22313E9E6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4297" y="5911495"/>
            <a:ext cx="185736" cy="2778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41">
            <a:extLst>
              <a:ext uri="{FF2B5EF4-FFF2-40B4-BE49-F238E27FC236}">
                <a16:creationId xmlns:a16="http://schemas.microsoft.com/office/drawing/2014/main" id="{A9465099-0087-4FB6-BE87-D67FCC0CD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3733" y="5641488"/>
            <a:ext cx="0" cy="5662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41">
            <a:extLst>
              <a:ext uri="{FF2B5EF4-FFF2-40B4-BE49-F238E27FC236}">
                <a16:creationId xmlns:a16="http://schemas.microsoft.com/office/drawing/2014/main" id="{A0E33CB8-F61D-4E17-B451-AD0B9AC31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5510" y="5617012"/>
            <a:ext cx="0" cy="56620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组合 7">
            <a:extLst>
              <a:ext uri="{FF2B5EF4-FFF2-40B4-BE49-F238E27FC236}">
                <a16:creationId xmlns:a16="http://schemas.microsoft.com/office/drawing/2014/main" id="{C4521AFB-30A9-406E-87A6-162FE8AC8455}"/>
              </a:ext>
            </a:extLst>
          </p:cNvPr>
          <p:cNvGrpSpPr>
            <a:grpSpLocks/>
          </p:cNvGrpSpPr>
          <p:nvPr/>
        </p:nvGrpSpPr>
        <p:grpSpPr bwMode="auto">
          <a:xfrm>
            <a:off x="179637" y="4365104"/>
            <a:ext cx="2112508" cy="523875"/>
            <a:chOff x="857224" y="357166"/>
            <a:chExt cx="2196091" cy="523220"/>
          </a:xfrm>
        </p:grpSpPr>
        <p:sp>
          <p:nvSpPr>
            <p:cNvPr id="79" name="Text Box 6">
              <a:extLst>
                <a:ext uri="{FF2B5EF4-FFF2-40B4-BE49-F238E27FC236}">
                  <a16:creationId xmlns:a16="http://schemas.microsoft.com/office/drawing/2014/main" id="{6C8DFFE8-4AA0-408F-A689-2EC57BF56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24" y="357166"/>
              <a:ext cx="185738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14350" indent="-51435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eaLnBrk="1" hangingPunct="1">
                <a:spcBef>
                  <a:spcPct val="0"/>
                </a:spcBef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33902F3-5440-47B3-9ADF-1E8E72D9AC2C}"/>
                </a:ext>
              </a:extLst>
            </p:cNvPr>
            <p:cNvSpPr/>
            <p:nvPr/>
          </p:nvSpPr>
          <p:spPr>
            <a:xfrm>
              <a:off x="1428728" y="357166"/>
              <a:ext cx="1624587" cy="5232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 marL="514350" indent="-51435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dirty="0">
                  <a:latin typeface="Times New Roman" pitchFamily="18" charset="0"/>
                  <a:ea typeface="+mn-ea"/>
                  <a:cs typeface="Times New Roman" pitchFamily="18" charset="0"/>
                </a:rPr>
                <a:t>自然光：</a:t>
              </a:r>
              <a:endParaRPr kumimoji="1" lang="en-US" altLang="zh-CN" sz="2800" b="1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81" name="Text Box 4">
            <a:extLst>
              <a:ext uri="{FF2B5EF4-FFF2-40B4-BE49-F238E27FC236}">
                <a16:creationId xmlns:a16="http://schemas.microsoft.com/office/drawing/2014/main" id="{97D31391-A9F3-4FE7-9FF9-238D6A6F5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331" y="81756"/>
            <a:ext cx="2103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  <a:latin typeface="Calibri" panose="020F0502020204030204" pitchFamily="34" charset="0"/>
              </a:rPr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11986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3539331" y="81756"/>
            <a:ext cx="284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  <a:latin typeface="Calibri" panose="020F0502020204030204" pitchFamily="34" charset="0"/>
              </a:rPr>
              <a:t>内容回顾</a:t>
            </a:r>
          </a:p>
        </p:txBody>
      </p:sp>
      <p:sp>
        <p:nvSpPr>
          <p:cNvPr id="6147" name="矩形 1"/>
          <p:cNvSpPr>
            <a:spLocks noChangeArrowheads="1"/>
          </p:cNvSpPr>
          <p:nvPr/>
        </p:nvSpPr>
        <p:spPr bwMode="auto">
          <a:xfrm>
            <a:off x="179388" y="692150"/>
            <a:ext cx="2809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rgbClr val="121DFA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偏振光的干涉</a:t>
            </a:r>
          </a:p>
        </p:txBody>
      </p:sp>
      <p:pic>
        <p:nvPicPr>
          <p:cNvPr id="6148" name="图片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/>
          <a:stretch>
            <a:fillRect/>
          </a:stretch>
        </p:blipFill>
        <p:spPr bwMode="auto">
          <a:xfrm>
            <a:off x="107950" y="1341438"/>
            <a:ext cx="4402138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圆角矩形 66"/>
          <p:cNvSpPr/>
          <p:nvPr/>
        </p:nvSpPr>
        <p:spPr>
          <a:xfrm>
            <a:off x="4572000" y="1341438"/>
            <a:ext cx="2170113" cy="324008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68" name="Object 4"/>
          <p:cNvGraphicFramePr>
            <a:graphicFrameLocks noChangeAspect="1"/>
          </p:cNvGraphicFramePr>
          <p:nvPr/>
        </p:nvGraphicFramePr>
        <p:xfrm>
          <a:off x="5364163" y="1414463"/>
          <a:ext cx="31115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9" name="Equation" r:id="rId4" imgW="266353" imgH="266353" progId="Equation.DSMT4">
                  <p:embed/>
                </p:oleObj>
              </mc:Choice>
              <mc:Fallback>
                <p:oleObj name="Equation" r:id="rId4" imgW="266353" imgH="26635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14463"/>
                        <a:ext cx="311150" cy="30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"/>
          <p:cNvGraphicFramePr>
            <a:graphicFrameLocks noChangeAspect="1"/>
          </p:cNvGraphicFramePr>
          <p:nvPr/>
        </p:nvGraphicFramePr>
        <p:xfrm>
          <a:off x="5981700" y="1430338"/>
          <a:ext cx="274638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0" name="Equation" r:id="rId6" imgW="266353" imgH="266353" progId="Equation.DSMT4">
                  <p:embed/>
                </p:oleObj>
              </mc:Choice>
              <mc:Fallback>
                <p:oleObj name="Equation" r:id="rId6" imgW="266353" imgH="2663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430338"/>
                        <a:ext cx="274638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3"/>
          <p:cNvGraphicFramePr>
            <a:graphicFrameLocks noChangeAspect="1"/>
          </p:cNvGraphicFramePr>
          <p:nvPr/>
        </p:nvGraphicFramePr>
        <p:xfrm>
          <a:off x="4932363" y="1773238"/>
          <a:ext cx="265112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1" name="Equation" r:id="rId8" imgW="266584" imgH="279279" progId="Equation.DSMT4">
                  <p:embed/>
                </p:oleObj>
              </mc:Choice>
              <mc:Fallback>
                <p:oleObj name="Equation" r:id="rId8" imgW="266584" imgH="27927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773238"/>
                        <a:ext cx="265112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" name="直接连接符 70"/>
          <p:cNvCxnSpPr/>
          <p:nvPr/>
        </p:nvCxnSpPr>
        <p:spPr>
          <a:xfrm rot="5400000">
            <a:off x="4428332" y="3055144"/>
            <a:ext cx="2736850" cy="1587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860925" y="1989138"/>
            <a:ext cx="1223963" cy="25654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弧形 72"/>
          <p:cNvSpPr/>
          <p:nvPr/>
        </p:nvSpPr>
        <p:spPr>
          <a:xfrm rot="18934911">
            <a:off x="5405438" y="3378200"/>
            <a:ext cx="457200" cy="225425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aphicFrame>
        <p:nvGraphicFramePr>
          <p:cNvPr id="74" name="Object 5"/>
          <p:cNvGraphicFramePr>
            <a:graphicFrameLocks noChangeAspect="1"/>
          </p:cNvGraphicFramePr>
          <p:nvPr/>
        </p:nvGraphicFramePr>
        <p:xfrm>
          <a:off x="5437188" y="2854325"/>
          <a:ext cx="3587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2" name="Equation" r:id="rId10" imgW="152334" imgH="139639" progId="Equation.DSMT4">
                  <p:embed/>
                </p:oleObj>
              </mc:Choice>
              <mc:Fallback>
                <p:oleObj name="Equation" r:id="rId10" imgW="152334" imgH="13963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854325"/>
                        <a:ext cx="358775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5" name="直接箭头连接符 74"/>
          <p:cNvCxnSpPr/>
          <p:nvPr/>
        </p:nvCxnSpPr>
        <p:spPr>
          <a:xfrm flipV="1">
            <a:off x="5795963" y="2422525"/>
            <a:ext cx="0" cy="15113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Object 6"/>
          <p:cNvGraphicFramePr>
            <a:graphicFrameLocks noChangeAspect="1"/>
          </p:cNvGraphicFramePr>
          <p:nvPr/>
        </p:nvGraphicFramePr>
        <p:xfrm>
          <a:off x="5940425" y="2133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3" name="Equation" r:id="rId12" imgW="330057" imgH="380835" progId="Equation.DSMT4">
                  <p:embed/>
                </p:oleObj>
              </mc:Choice>
              <mc:Fallback>
                <p:oleObj name="Equation" r:id="rId12" imgW="330057" imgH="380835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133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直接箭头连接符 76"/>
          <p:cNvCxnSpPr/>
          <p:nvPr/>
        </p:nvCxnSpPr>
        <p:spPr>
          <a:xfrm rot="60000" flipH="1" flipV="1">
            <a:off x="5221288" y="2781300"/>
            <a:ext cx="574675" cy="1152525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5795963" y="3573463"/>
            <a:ext cx="576262" cy="3603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 rot="300000" flipH="1">
            <a:off x="5278438" y="2455863"/>
            <a:ext cx="511175" cy="34925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5819775" y="2493963"/>
            <a:ext cx="552450" cy="107950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7"/>
          <p:cNvGraphicFramePr>
            <a:graphicFrameLocks noChangeAspect="1"/>
          </p:cNvGraphicFramePr>
          <p:nvPr/>
        </p:nvGraphicFramePr>
        <p:xfrm>
          <a:off x="4716463" y="2854325"/>
          <a:ext cx="442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4" name="Equation" r:id="rId14" imgW="444307" imgH="380835" progId="Equation.DSMT4">
                  <p:embed/>
                </p:oleObj>
              </mc:Choice>
              <mc:Fallback>
                <p:oleObj name="Equation" r:id="rId14" imgW="444307" imgH="38083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854325"/>
                        <a:ext cx="4429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9"/>
          <p:cNvGraphicFramePr>
            <a:graphicFrameLocks noChangeAspect="1"/>
          </p:cNvGraphicFramePr>
          <p:nvPr/>
        </p:nvGraphicFramePr>
        <p:xfrm>
          <a:off x="6156325" y="3646488"/>
          <a:ext cx="4556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5" name="Equation" r:id="rId16" imgW="457200" imgH="381000" progId="Equation.DSMT4">
                  <p:embed/>
                </p:oleObj>
              </mc:Choice>
              <mc:Fallback>
                <p:oleObj name="Equation" r:id="rId16" imgW="457200" imgH="381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646488"/>
                        <a:ext cx="4556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3" name="直接连接符 82"/>
          <p:cNvCxnSpPr/>
          <p:nvPr/>
        </p:nvCxnSpPr>
        <p:spPr>
          <a:xfrm>
            <a:off x="5278438" y="2798763"/>
            <a:ext cx="5048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5810250" y="3573463"/>
            <a:ext cx="5048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5795963" y="2781300"/>
            <a:ext cx="0" cy="1152525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5795963" y="3573463"/>
            <a:ext cx="0" cy="360362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Object 14"/>
          <p:cNvGraphicFramePr>
            <a:graphicFrameLocks noChangeAspect="1"/>
          </p:cNvGraphicFramePr>
          <p:nvPr/>
        </p:nvGraphicFramePr>
        <p:xfrm>
          <a:off x="5141913" y="3502025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6" name="Equation" r:id="rId18" imgW="469696" imgH="380835" progId="Equation.DSMT4">
                  <p:embed/>
                </p:oleObj>
              </mc:Choice>
              <mc:Fallback>
                <p:oleObj name="Equation" r:id="rId18" imgW="469696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3502025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5"/>
          <p:cNvGraphicFramePr>
            <a:graphicFrameLocks noChangeAspect="1"/>
          </p:cNvGraphicFramePr>
          <p:nvPr/>
        </p:nvGraphicFramePr>
        <p:xfrm>
          <a:off x="5795963" y="2638425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7" name="Equation" r:id="rId20" imgW="469696" imgH="380835" progId="Equation.DSMT4">
                  <p:embed/>
                </p:oleObj>
              </mc:Choice>
              <mc:Fallback>
                <p:oleObj name="Equation" r:id="rId20" imgW="469696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38425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" name="Picture 31" descr="C:\Users\Administrator\AppData\Roaming\Tencent\Users\188541213\QQ\WinTemp\RichOle\M~QJ1TR5{[3S%[G2Q3H8IDG.jp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755650"/>
            <a:ext cx="1012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圆角矩形 89"/>
          <p:cNvSpPr/>
          <p:nvPr/>
        </p:nvSpPr>
        <p:spPr>
          <a:xfrm>
            <a:off x="6851650" y="1374775"/>
            <a:ext cx="2214563" cy="316865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91" name="直接连接符 90"/>
          <p:cNvCxnSpPr/>
          <p:nvPr/>
        </p:nvCxnSpPr>
        <p:spPr>
          <a:xfrm>
            <a:off x="7118350" y="3752850"/>
            <a:ext cx="1731963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Object 2"/>
          <p:cNvGraphicFramePr>
            <a:graphicFrameLocks noChangeAspect="1"/>
          </p:cNvGraphicFramePr>
          <p:nvPr/>
        </p:nvGraphicFramePr>
        <p:xfrm>
          <a:off x="7451725" y="885825"/>
          <a:ext cx="11874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8" name="MathType 6.0 Equation" r:id="rId23" imgW="837836" imgH="266584" progId="Equation.DSMT4">
                  <p:embed/>
                </p:oleObj>
              </mc:Choice>
              <mc:Fallback>
                <p:oleObj name="MathType 6.0 Equation" r:id="rId23" imgW="837836" imgH="26658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885825"/>
                        <a:ext cx="11874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5"/>
          <p:cNvGraphicFramePr>
            <a:graphicFrameLocks noChangeAspect="1"/>
          </p:cNvGraphicFramePr>
          <p:nvPr/>
        </p:nvGraphicFramePr>
        <p:xfrm>
          <a:off x="6935788" y="3776663"/>
          <a:ext cx="274637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99" name="Equation" r:id="rId25" imgW="266353" imgH="266353" progId="Equation.DSMT4">
                  <p:embed/>
                </p:oleObj>
              </mc:Choice>
              <mc:Fallback>
                <p:oleObj name="Equation" r:id="rId25" imgW="266353" imgH="26635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5788" y="3776663"/>
                        <a:ext cx="274637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" name="组合 134"/>
          <p:cNvGrpSpPr>
            <a:grpSpLocks/>
          </p:cNvGrpSpPr>
          <p:nvPr/>
        </p:nvGrpSpPr>
        <p:grpSpPr bwMode="auto">
          <a:xfrm>
            <a:off x="7118350" y="1446213"/>
            <a:ext cx="1319213" cy="3097212"/>
            <a:chOff x="6804248" y="908720"/>
            <a:chExt cx="1319262" cy="3096040"/>
          </a:xfrm>
        </p:grpSpPr>
        <p:graphicFrame>
          <p:nvGraphicFramePr>
            <p:cNvPr id="6213" name="Object 4"/>
            <p:cNvGraphicFramePr>
              <a:graphicFrameLocks noChangeAspect="1"/>
            </p:cNvGraphicFramePr>
            <p:nvPr/>
          </p:nvGraphicFramePr>
          <p:xfrm>
            <a:off x="7812360" y="908720"/>
            <a:ext cx="311150" cy="309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0" name="Equation" r:id="rId26" imgW="266353" imgH="266353" progId="Equation.DSMT4">
                    <p:embed/>
                  </p:oleObj>
                </mc:Choice>
                <mc:Fallback>
                  <p:oleObj name="Equation" r:id="rId26" imgW="266353" imgH="266353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2360" y="908720"/>
                          <a:ext cx="311150" cy="309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4" name="Object 13"/>
            <p:cNvGraphicFramePr>
              <a:graphicFrameLocks noChangeAspect="1"/>
            </p:cNvGraphicFramePr>
            <p:nvPr/>
          </p:nvGraphicFramePr>
          <p:xfrm>
            <a:off x="6804248" y="1196752"/>
            <a:ext cx="265113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1" name="Equation" r:id="rId27" imgW="266584" imgH="279279" progId="Equation.DSMT4">
                    <p:embed/>
                  </p:oleObj>
                </mc:Choice>
                <mc:Fallback>
                  <p:oleObj name="Equation" r:id="rId27" imgW="266584" imgH="279279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4248" y="1196752"/>
                          <a:ext cx="265113" cy="279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7" name="直接连接符 96"/>
            <p:cNvCxnSpPr/>
            <p:nvPr/>
          </p:nvCxnSpPr>
          <p:spPr>
            <a:xfrm rot="5400000">
              <a:off x="6300767" y="2636059"/>
              <a:ext cx="2735814" cy="1588"/>
            </a:xfrm>
            <a:prstGeom prst="line">
              <a:avLst/>
            </a:prstGeom>
            <a:ln w="38100"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6804248" y="1413354"/>
              <a:ext cx="1224008" cy="2564429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弧形 98"/>
            <p:cNvSpPr/>
            <p:nvPr/>
          </p:nvSpPr>
          <p:spPr>
            <a:xfrm rot="18934911">
              <a:off x="7250353" y="2620984"/>
              <a:ext cx="455629" cy="223753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graphicFrame>
          <p:nvGraphicFramePr>
            <p:cNvPr id="6218" name="Object 6"/>
            <p:cNvGraphicFramePr>
              <a:graphicFrameLocks noChangeAspect="1"/>
            </p:cNvGraphicFramePr>
            <p:nvPr/>
          </p:nvGraphicFramePr>
          <p:xfrm>
            <a:off x="7283794" y="2132895"/>
            <a:ext cx="360040" cy="353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2" name="Equation" r:id="rId28" imgW="152334" imgH="139639" progId="Equation.DSMT4">
                    <p:embed/>
                  </p:oleObj>
                </mc:Choice>
                <mc:Fallback>
                  <p:oleObj name="Equation" r:id="rId28" imgW="152334" imgH="139639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3794" y="2132895"/>
                          <a:ext cx="360040" cy="353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" name="组合 133"/>
          <p:cNvGrpSpPr>
            <a:grpSpLocks/>
          </p:cNvGrpSpPr>
          <p:nvPr/>
        </p:nvGrpSpPr>
        <p:grpSpPr bwMode="auto">
          <a:xfrm>
            <a:off x="6973888" y="2095500"/>
            <a:ext cx="2054225" cy="1655763"/>
            <a:chOff x="6660232" y="1556792"/>
            <a:chExt cx="2053787" cy="1656184"/>
          </a:xfrm>
        </p:grpSpPr>
        <p:cxnSp>
          <p:nvCxnSpPr>
            <p:cNvPr id="102" name="直接箭头连接符 101"/>
            <p:cNvCxnSpPr/>
            <p:nvPr/>
          </p:nvCxnSpPr>
          <p:spPr>
            <a:xfrm flipV="1">
              <a:off x="7668079" y="1701292"/>
              <a:ext cx="0" cy="151168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06" name="Object 7"/>
            <p:cNvGraphicFramePr>
              <a:graphicFrameLocks noChangeAspect="1"/>
            </p:cNvGraphicFramePr>
            <p:nvPr/>
          </p:nvGraphicFramePr>
          <p:xfrm>
            <a:off x="7770192" y="1556792"/>
            <a:ext cx="3302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3" name="Equation" r:id="rId29" imgW="330057" imgH="380835" progId="Equation.DSMT4">
                    <p:embed/>
                  </p:oleObj>
                </mc:Choice>
                <mc:Fallback>
                  <p:oleObj name="Equation" r:id="rId29" imgW="330057" imgH="38083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0192" y="1556792"/>
                          <a:ext cx="330200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4" name="直接箭头连接符 103"/>
            <p:cNvCxnSpPr/>
            <p:nvPr/>
          </p:nvCxnSpPr>
          <p:spPr>
            <a:xfrm rot="60000" flipH="1" flipV="1">
              <a:off x="7106224" y="2060158"/>
              <a:ext cx="576140" cy="1152818"/>
            </a:xfrm>
            <a:prstGeom prst="straightConnector1">
              <a:avLst/>
            </a:prstGeom>
            <a:ln w="38100">
              <a:solidFill>
                <a:srgbClr val="00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7668079" y="2852521"/>
              <a:ext cx="576140" cy="358866"/>
            </a:xfrm>
            <a:prstGeom prst="straightConnector1">
              <a:avLst/>
            </a:prstGeom>
            <a:ln w="38100">
              <a:solidFill>
                <a:srgbClr val="0000C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rot="300000" flipH="1">
              <a:off x="7106224" y="1794978"/>
              <a:ext cx="511066" cy="347751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7726805" y="1790214"/>
              <a:ext cx="553919" cy="1079774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211" name="Object 8"/>
            <p:cNvGraphicFramePr>
              <a:graphicFrameLocks noChangeAspect="1"/>
            </p:cNvGraphicFramePr>
            <p:nvPr/>
          </p:nvGraphicFramePr>
          <p:xfrm>
            <a:off x="6660232" y="2204864"/>
            <a:ext cx="442913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4" name="Equation" r:id="rId30" imgW="444307" imgH="380835" progId="Equation.DSMT4">
                    <p:embed/>
                  </p:oleObj>
                </mc:Choice>
                <mc:Fallback>
                  <p:oleObj name="Equation" r:id="rId30" imgW="444307" imgH="380835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2204864"/>
                          <a:ext cx="442913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12" name="Object 19"/>
            <p:cNvGraphicFramePr>
              <a:graphicFrameLocks noChangeAspect="1"/>
            </p:cNvGraphicFramePr>
            <p:nvPr/>
          </p:nvGraphicFramePr>
          <p:xfrm>
            <a:off x="8258407" y="2571610"/>
            <a:ext cx="455612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05" name="Equation" r:id="rId31" imgW="457200" imgH="381000" progId="Equation.DSMT4">
                    <p:embed/>
                  </p:oleObj>
                </mc:Choice>
                <mc:Fallback>
                  <p:oleObj name="Equation" r:id="rId31" imgW="457200" imgH="3810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8407" y="2571610"/>
                          <a:ext cx="455612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0" name="直接连接符 109"/>
          <p:cNvCxnSpPr/>
          <p:nvPr/>
        </p:nvCxnSpPr>
        <p:spPr>
          <a:xfrm rot="16200000">
            <a:off x="6867525" y="3211513"/>
            <a:ext cx="10795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 rot="16200000">
            <a:off x="8374062" y="3589338"/>
            <a:ext cx="39687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 rot="16200000" flipV="1">
            <a:off x="7654132" y="3463131"/>
            <a:ext cx="0" cy="576263"/>
          </a:xfrm>
          <a:prstGeom prst="straightConnector1">
            <a:avLst/>
          </a:prstGeom>
          <a:ln w="38100">
            <a:solidFill>
              <a:srgbClr val="00FF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/>
          <p:nvPr/>
        </p:nvCxnSpPr>
        <p:spPr>
          <a:xfrm rot="5400000" flipV="1">
            <a:off x="8324850" y="3481388"/>
            <a:ext cx="0" cy="539750"/>
          </a:xfrm>
          <a:prstGeom prst="straightConnector1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10"/>
          <p:cNvGraphicFramePr>
            <a:graphicFrameLocks noChangeAspect="1"/>
          </p:cNvGraphicFramePr>
          <p:nvPr/>
        </p:nvGraphicFramePr>
        <p:xfrm>
          <a:off x="8415338" y="3895725"/>
          <a:ext cx="468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6" name="Equation" r:id="rId32" imgW="469696" imgH="380835" progId="Equation.DSMT4">
                  <p:embed/>
                </p:oleObj>
              </mc:Choice>
              <mc:Fallback>
                <p:oleObj name="Equation" r:id="rId32" imgW="469696" imgH="38083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338" y="3895725"/>
                        <a:ext cx="468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"/>
          <p:cNvGraphicFramePr>
            <a:graphicFrameLocks noChangeAspect="1"/>
          </p:cNvGraphicFramePr>
          <p:nvPr/>
        </p:nvGraphicFramePr>
        <p:xfrm>
          <a:off x="7334250" y="3895725"/>
          <a:ext cx="468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7" name="Equation" r:id="rId33" imgW="469696" imgH="380835" progId="Equation.DSMT4">
                  <p:embed/>
                </p:oleObj>
              </mc:Choice>
              <mc:Fallback>
                <p:oleObj name="Equation" r:id="rId33" imgW="469696" imgH="38083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3895725"/>
                        <a:ext cx="468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29"/>
          <p:cNvGraphicFramePr>
            <a:graphicFrameLocks noChangeAspect="1"/>
          </p:cNvGraphicFramePr>
          <p:nvPr/>
        </p:nvGraphicFramePr>
        <p:xfrm>
          <a:off x="1354138" y="4746625"/>
          <a:ext cx="171608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8" name="Equation" r:id="rId34" imgW="1752600" imgH="673100" progId="Equation.DSMT4">
                  <p:embed/>
                </p:oleObj>
              </mc:Choice>
              <mc:Fallback>
                <p:oleObj name="Equation" r:id="rId34" imgW="1752600" imgH="673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746625"/>
                        <a:ext cx="171608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" name="Object 22"/>
          <p:cNvGraphicFramePr>
            <a:graphicFrameLocks noChangeAspect="1"/>
          </p:cNvGraphicFramePr>
          <p:nvPr/>
        </p:nvGraphicFramePr>
        <p:xfrm>
          <a:off x="3722688" y="4697413"/>
          <a:ext cx="174148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36" imgW="2082800" imgH="927100" progId="Equation.DSMT4">
                  <p:embed/>
                </p:oleObj>
              </mc:Choice>
              <mc:Fallback>
                <p:oleObj name="Equation" r:id="rId36" imgW="2082800" imgH="927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4697413"/>
                        <a:ext cx="1741487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" name="AutoShape 28"/>
          <p:cNvSpPr>
            <a:spLocks/>
          </p:cNvSpPr>
          <p:nvPr/>
        </p:nvSpPr>
        <p:spPr bwMode="auto">
          <a:xfrm>
            <a:off x="3514725" y="4802188"/>
            <a:ext cx="109538" cy="584200"/>
          </a:xfrm>
          <a:prstGeom prst="leftBrace">
            <a:avLst>
              <a:gd name="adj1" fmla="val 3975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21" name="Text Box 42"/>
          <p:cNvSpPr txBox="1">
            <a:spLocks noChangeArrowheads="1"/>
          </p:cNvSpPr>
          <p:nvPr/>
        </p:nvSpPr>
        <p:spPr bwMode="auto">
          <a:xfrm>
            <a:off x="3073400" y="4832350"/>
            <a:ext cx="596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22" name="右箭头 121"/>
          <p:cNvSpPr/>
          <p:nvPr/>
        </p:nvSpPr>
        <p:spPr>
          <a:xfrm>
            <a:off x="5480050" y="4900613"/>
            <a:ext cx="650875" cy="4318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3" name="组合 137"/>
          <p:cNvGrpSpPr>
            <a:grpSpLocks/>
          </p:cNvGrpSpPr>
          <p:nvPr/>
        </p:nvGrpSpPr>
        <p:grpSpPr bwMode="auto">
          <a:xfrm>
            <a:off x="6372225" y="4662488"/>
            <a:ext cx="1476375" cy="820737"/>
            <a:chOff x="7177936" y="5414160"/>
            <a:chExt cx="1728192" cy="914400"/>
          </a:xfrm>
        </p:grpSpPr>
        <p:graphicFrame>
          <p:nvGraphicFramePr>
            <p:cNvPr id="6203" name="Object 13"/>
            <p:cNvGraphicFramePr>
              <a:graphicFrameLocks noChangeAspect="1"/>
            </p:cNvGraphicFramePr>
            <p:nvPr/>
          </p:nvGraphicFramePr>
          <p:xfrm>
            <a:off x="7236296" y="5445224"/>
            <a:ext cx="1584176" cy="8490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" name="Equation" r:id="rId38" imgW="1320227" imgH="672808" progId="Equation.DSMT4">
                    <p:embed/>
                  </p:oleObj>
                </mc:Choice>
                <mc:Fallback>
                  <p:oleObj name="Equation" r:id="rId38" imgW="1320227" imgH="672808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6296" y="5445224"/>
                          <a:ext cx="1584176" cy="8490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圆角矩形 124"/>
            <p:cNvSpPr/>
            <p:nvPr/>
          </p:nvSpPr>
          <p:spPr>
            <a:xfrm>
              <a:off x="7177936" y="5414160"/>
              <a:ext cx="1728192" cy="91440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26" name="Picture 31" descr="C:\Users\Administrator\AppData\Roaming\Tencent\Users\188541213\QQ\WinTemp\RichOle\DTLECXHWA`C0O$2H@M(GCE3.jpg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4840288"/>
            <a:ext cx="8699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7" name="Object 70"/>
          <p:cNvGraphicFramePr>
            <a:graphicFrameLocks noChangeAspect="1"/>
          </p:cNvGraphicFramePr>
          <p:nvPr/>
        </p:nvGraphicFramePr>
        <p:xfrm>
          <a:off x="3151188" y="5845175"/>
          <a:ext cx="52705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Equation" r:id="rId41" imgW="469696" imgH="253890" progId="Equation.DSMT4">
                  <p:embed/>
                </p:oleObj>
              </mc:Choice>
              <mc:Fallback>
                <p:oleObj name="Equation" r:id="rId41" imgW="469696" imgH="253890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188" y="5845175"/>
                        <a:ext cx="52705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5"/>
          <p:cNvGraphicFramePr>
            <a:graphicFrameLocks noChangeAspect="1"/>
          </p:cNvGraphicFramePr>
          <p:nvPr/>
        </p:nvGraphicFramePr>
        <p:xfrm>
          <a:off x="363538" y="5746750"/>
          <a:ext cx="922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2" name="MathType 6.0 Equation" r:id="rId43" imgW="901309" imgH="380835" progId="Equation.DSMT4">
                  <p:embed/>
                </p:oleObj>
              </mc:Choice>
              <mc:Fallback>
                <p:oleObj name="MathType 6.0 Equation" r:id="rId43" imgW="901309" imgH="380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5746750"/>
                        <a:ext cx="9223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Object 29"/>
          <p:cNvGraphicFramePr>
            <a:graphicFrameLocks noChangeAspect="1"/>
          </p:cNvGraphicFramePr>
          <p:nvPr/>
        </p:nvGraphicFramePr>
        <p:xfrm>
          <a:off x="1354138" y="5759450"/>
          <a:ext cx="174942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3" name="Equation" r:id="rId45" imgW="1752600" imgH="673100" progId="Equation.DSMT4">
                  <p:embed/>
                </p:oleObj>
              </mc:Choice>
              <mc:Fallback>
                <p:oleObj name="Equation" r:id="rId45" imgW="1752600" imgH="6731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759450"/>
                        <a:ext cx="1749425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" name="Object 22"/>
          <p:cNvGraphicFramePr>
            <a:graphicFrameLocks noChangeAspect="1"/>
          </p:cNvGraphicFramePr>
          <p:nvPr/>
        </p:nvGraphicFramePr>
        <p:xfrm>
          <a:off x="4278313" y="5603875"/>
          <a:ext cx="17145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4" name="Equation" r:id="rId47" imgW="2082800" imgH="927100" progId="Equation.DSMT4">
                  <p:embed/>
                </p:oleObj>
              </mc:Choice>
              <mc:Fallback>
                <p:oleObj name="Equation" r:id="rId47" imgW="2082800" imgH="927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5603875"/>
                        <a:ext cx="17145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AutoShape 28"/>
          <p:cNvSpPr>
            <a:spLocks/>
          </p:cNvSpPr>
          <p:nvPr/>
        </p:nvSpPr>
        <p:spPr bwMode="auto">
          <a:xfrm>
            <a:off x="4035425" y="5697538"/>
            <a:ext cx="168275" cy="601662"/>
          </a:xfrm>
          <a:prstGeom prst="leftBrace">
            <a:avLst>
              <a:gd name="adj1" fmla="val 39711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Calibri" panose="020F0502020204030204" pitchFamily="34" charset="0"/>
            </a:endParaRPr>
          </a:p>
        </p:txBody>
      </p:sp>
      <p:sp>
        <p:nvSpPr>
          <p:cNvPr id="132" name="Text Box 42"/>
          <p:cNvSpPr txBox="1">
            <a:spLocks noChangeArrowheads="1"/>
          </p:cNvSpPr>
          <p:nvPr/>
        </p:nvSpPr>
        <p:spPr bwMode="auto">
          <a:xfrm>
            <a:off x="3654425" y="5737225"/>
            <a:ext cx="5969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33" name="右箭头 132"/>
          <p:cNvSpPr/>
          <p:nvPr/>
        </p:nvSpPr>
        <p:spPr>
          <a:xfrm>
            <a:off x="5903913" y="5697538"/>
            <a:ext cx="606425" cy="43338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34" name="组合 95"/>
          <p:cNvGrpSpPr>
            <a:grpSpLocks/>
          </p:cNvGrpSpPr>
          <p:nvPr/>
        </p:nvGrpSpPr>
        <p:grpSpPr bwMode="auto">
          <a:xfrm>
            <a:off x="6591300" y="5516563"/>
            <a:ext cx="1760538" cy="722312"/>
            <a:chOff x="6914009" y="5445572"/>
            <a:chExt cx="2195735" cy="891317"/>
          </a:xfrm>
        </p:grpSpPr>
        <p:graphicFrame>
          <p:nvGraphicFramePr>
            <p:cNvPr id="6201" name="Object 18"/>
            <p:cNvGraphicFramePr>
              <a:graphicFrameLocks noChangeAspect="1"/>
            </p:cNvGraphicFramePr>
            <p:nvPr/>
          </p:nvGraphicFramePr>
          <p:xfrm>
            <a:off x="6986017" y="5445572"/>
            <a:ext cx="2087563" cy="849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5" name="Equation" r:id="rId49" imgW="1739900" imgH="673100" progId="Equation.DSMT4">
                    <p:embed/>
                  </p:oleObj>
                </mc:Choice>
                <mc:Fallback>
                  <p:oleObj name="Equation" r:id="rId49" imgW="1739900" imgH="6731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6017" y="5445572"/>
                          <a:ext cx="2087563" cy="849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" name="圆角矩形 135"/>
            <p:cNvSpPr/>
            <p:nvPr/>
          </p:nvSpPr>
          <p:spPr>
            <a:xfrm>
              <a:off x="6914009" y="5459284"/>
              <a:ext cx="2195735" cy="87760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7" name="Text Box 10"/>
          <p:cNvSpPr txBox="1">
            <a:spLocks noChangeArrowheads="1"/>
          </p:cNvSpPr>
          <p:nvPr/>
        </p:nvSpPr>
        <p:spPr bwMode="auto">
          <a:xfrm>
            <a:off x="5203825" y="4560888"/>
            <a:ext cx="14144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相长干涉</a:t>
            </a:r>
          </a:p>
        </p:txBody>
      </p:sp>
      <p:sp>
        <p:nvSpPr>
          <p:cNvPr id="139" name="矩形 138"/>
          <p:cNvSpPr/>
          <p:nvPr/>
        </p:nvSpPr>
        <p:spPr>
          <a:xfrm>
            <a:off x="346075" y="6388100"/>
            <a:ext cx="786447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sz="2400" b="1" dirty="0">
                <a:solidFill>
                  <a:srgbClr val="003300"/>
                </a:solidFill>
                <a:latin typeface="+mn-ea"/>
              </a:rPr>
              <a:t>不满足干涉条件</a:t>
            </a:r>
            <a:r>
              <a:rPr kumimoji="1" lang="en-US" altLang="zh-CN" sz="2400" b="1" dirty="0">
                <a:solidFill>
                  <a:srgbClr val="003300"/>
                </a:solidFill>
                <a:latin typeface="+mn-ea"/>
              </a:rPr>
              <a:t>(</a:t>
            </a:r>
            <a:r>
              <a:rPr kumimoji="1" lang="zh-CN" altLang="en-US" sz="2400" b="1" dirty="0">
                <a:solidFill>
                  <a:srgbClr val="003300"/>
                </a:solidFill>
                <a:latin typeface="+mn-ea"/>
              </a:rPr>
              <a:t>振动方向垂直</a:t>
            </a:r>
            <a:r>
              <a:rPr kumimoji="1" lang="en-US" altLang="zh-CN" sz="2400" b="1" dirty="0">
                <a:solidFill>
                  <a:srgbClr val="003300"/>
                </a:solidFill>
                <a:latin typeface="+mn-ea"/>
              </a:rPr>
              <a:t>)</a:t>
            </a:r>
            <a:r>
              <a:rPr kumimoji="1" lang="zh-CN" altLang="en-US" sz="2400" b="1" dirty="0">
                <a:solidFill>
                  <a:srgbClr val="003300"/>
                </a:solidFill>
                <a:latin typeface="+mn-ea"/>
              </a:rPr>
              <a:t>：</a:t>
            </a:r>
            <a:r>
              <a:rPr kumimoji="1"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垂直振动的叠加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0" grpId="0" animBg="1"/>
      <p:bldP spid="120" grpId="0" animBg="1" autoUpdateAnimBg="0"/>
      <p:bldP spid="121" grpId="0" autoUpdateAnimBg="0"/>
      <p:bldP spid="122" grpId="0" animBg="1" autoUpdateAnimBg="0"/>
      <p:bldP spid="131" grpId="0" animBg="1"/>
      <p:bldP spid="132" grpId="0"/>
      <p:bldP spid="133" grpId="0" animBg="1"/>
      <p:bldP spid="137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3"/>
          <p:cNvSpPr txBox="1">
            <a:spLocks noChangeArrowheads="1"/>
          </p:cNvSpPr>
          <p:nvPr/>
        </p:nvSpPr>
        <p:spPr bwMode="auto">
          <a:xfrm>
            <a:off x="3203575" y="115888"/>
            <a:ext cx="28082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3300"/>
                </a:solidFill>
                <a:latin typeface="Calibri" panose="020F0502020204030204" pitchFamily="34" charset="0"/>
              </a:rPr>
              <a:t>内容回顾</a:t>
            </a:r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11113" y="836613"/>
            <a:ext cx="5832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普朗克能量子假说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46943" y="3873491"/>
            <a:ext cx="3960813" cy="523875"/>
          </a:xfrm>
          <a:prstGeom prst="rect">
            <a:avLst/>
          </a:prstGeom>
          <a:noFill/>
          <a:ln w="38100">
            <a:solidFill>
              <a:schemeClr val="accent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E=n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nh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 ,n=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1,2,3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…...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65113" y="3157538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物体辐射或吸收能量</a:t>
            </a:r>
            <a:r>
              <a:rPr kumimoji="1" lang="en-US" altLang="zh-CN" sz="2800" b="1" i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E </a:t>
            </a:r>
            <a:r>
              <a:rPr kumimoji="1" lang="en-US" altLang="zh-CN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217488" y="2006600"/>
            <a:ext cx="6121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kumimoji="1" lang="zh-CN" altLang="en-US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存在着能量的最小单元：</a:t>
            </a:r>
            <a:r>
              <a:rPr kumimoji="1" lang="zh-CN" altLang="en-US" sz="2800" b="1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能量子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282575" y="2557463"/>
            <a:ext cx="6265863" cy="46196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 =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 ,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6.626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0755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10</a:t>
            </a:r>
            <a:r>
              <a:rPr kumimoji="1" lang="en-US" altLang="zh-CN" sz="2400" b="1" baseline="30000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-34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J·s</a:t>
            </a:r>
            <a:r>
              <a: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——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普朗克常数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17488" y="1441450"/>
            <a:ext cx="83149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kumimoji="1" lang="zh-CN" altLang="en-US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物体辐射的能量是分立值（</a:t>
            </a:r>
            <a:r>
              <a:rPr kumimoji="1" lang="zh-CN" altLang="en-US" sz="2800" b="1" dirty="0">
                <a:solidFill>
                  <a:srgbClr val="0033CC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能量不是连续的</a:t>
            </a:r>
            <a:r>
              <a:rPr kumimoji="1" lang="zh-CN" altLang="en-US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 </a:t>
            </a:r>
            <a:r>
              <a:rPr kumimoji="1" lang="zh-CN" altLang="en-US" sz="2800" b="1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sym typeface="Symbol" panose="05050102010706020507" pitchFamily="18" charset="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095" y="3122613"/>
            <a:ext cx="3238905" cy="2720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>
            <a:extLst>
              <a:ext uri="{FF2B5EF4-FFF2-40B4-BE49-F238E27FC236}">
                <a16:creationId xmlns:a16="http://schemas.microsoft.com/office/drawing/2014/main" id="{DCFF9C98-1103-44EB-82EE-4A7722765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79" y="4714403"/>
            <a:ext cx="4176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普朗克黑体辐射公式</a:t>
            </a:r>
            <a:r>
              <a:rPr kumimoji="1" lang="en-US" altLang="zh-CN" sz="2800" b="1" dirty="0">
                <a:solidFill>
                  <a:srgbClr val="003300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40" name="Object 2048">
            <a:extLst>
              <a:ext uri="{FF2B5EF4-FFF2-40B4-BE49-F238E27FC236}">
                <a16:creationId xmlns:a16="http://schemas.microsoft.com/office/drawing/2014/main" id="{73ADED8E-1C24-46E1-AF87-A8413F96C0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590874"/>
              </p:ext>
            </p:extLst>
          </p:nvPr>
        </p:nvGraphicFramePr>
        <p:xfrm>
          <a:off x="915427" y="5391892"/>
          <a:ext cx="4105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1" name="Equation" r:id="rId4" imgW="3975100" imgH="800100" progId="Equation.DSMT4">
                  <p:embed/>
                </p:oleObj>
              </mc:Choice>
              <mc:Fallback>
                <p:oleObj name="Equation" r:id="rId4" imgW="3975100" imgH="800100" progId="Equation.DSMT4">
                  <p:embed/>
                  <p:pic>
                    <p:nvPicPr>
                      <p:cNvPr id="21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427" y="5391892"/>
                        <a:ext cx="41052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6" grpId="0" animBg="1"/>
      <p:bldP spid="7" grpId="0"/>
      <p:bldP spid="8" grpId="0"/>
      <p:bldP spid="9" grpId="0" animBg="1"/>
      <p:bldP spid="10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292725" y="3776663"/>
            <a:ext cx="3201988" cy="28527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8226" name="Text Box 34"/>
          <p:cNvSpPr txBox="1">
            <a:spLocks noChangeArrowheads="1"/>
          </p:cNvSpPr>
          <p:nvPr/>
        </p:nvSpPr>
        <p:spPr bwMode="auto">
          <a:xfrm>
            <a:off x="2857500" y="214313"/>
            <a:ext cx="41052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节  光电效应 </a:t>
            </a:r>
          </a:p>
          <a:p>
            <a:pPr eaLnBrk="1" hangingPunct="1"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Photoelectric Effect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6072188" y="1000125"/>
            <a:ext cx="2422525" cy="2474913"/>
            <a:chOff x="3402" y="624"/>
            <a:chExt cx="1926" cy="1920"/>
          </a:xfrm>
        </p:grpSpPr>
        <p:sp>
          <p:nvSpPr>
            <p:cNvPr id="22556" name="Line 37"/>
            <p:cNvSpPr>
              <a:spLocks noChangeShapeType="1"/>
            </p:cNvSpPr>
            <p:nvPr/>
          </p:nvSpPr>
          <p:spPr bwMode="auto">
            <a:xfrm>
              <a:off x="3537" y="1844"/>
              <a:ext cx="4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Oval 38"/>
            <p:cNvSpPr>
              <a:spLocks noChangeArrowheads="1"/>
            </p:cNvSpPr>
            <p:nvPr/>
          </p:nvSpPr>
          <p:spPr bwMode="auto">
            <a:xfrm>
              <a:off x="3936" y="1728"/>
              <a:ext cx="198" cy="24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22558" name="Line 39"/>
            <p:cNvSpPr>
              <a:spLocks noChangeShapeType="1"/>
            </p:cNvSpPr>
            <p:nvPr/>
          </p:nvSpPr>
          <p:spPr bwMode="auto">
            <a:xfrm>
              <a:off x="4134" y="1844"/>
              <a:ext cx="119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40"/>
            <p:cNvSpPr>
              <a:spLocks noChangeShapeType="1"/>
            </p:cNvSpPr>
            <p:nvPr/>
          </p:nvSpPr>
          <p:spPr bwMode="auto">
            <a:xfrm>
              <a:off x="3537" y="2077"/>
              <a:ext cx="0" cy="3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41"/>
            <p:cNvSpPr>
              <a:spLocks noChangeShapeType="1"/>
            </p:cNvSpPr>
            <p:nvPr/>
          </p:nvSpPr>
          <p:spPr bwMode="auto">
            <a:xfrm flipV="1">
              <a:off x="4080" y="2444"/>
              <a:ext cx="620" cy="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1" name="Line 42"/>
            <p:cNvSpPr>
              <a:spLocks noChangeShapeType="1"/>
            </p:cNvSpPr>
            <p:nvPr/>
          </p:nvSpPr>
          <p:spPr bwMode="auto">
            <a:xfrm>
              <a:off x="4794" y="2444"/>
              <a:ext cx="53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2" name="Line 43"/>
            <p:cNvSpPr>
              <a:spLocks noChangeShapeType="1"/>
            </p:cNvSpPr>
            <p:nvPr/>
          </p:nvSpPr>
          <p:spPr bwMode="auto">
            <a:xfrm>
              <a:off x="5328" y="2077"/>
              <a:ext cx="0" cy="3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3" name="Rectangle 44"/>
            <p:cNvSpPr>
              <a:spLocks noChangeArrowheads="1"/>
            </p:cNvSpPr>
            <p:nvPr/>
          </p:nvSpPr>
          <p:spPr bwMode="auto">
            <a:xfrm>
              <a:off x="4040" y="2044"/>
              <a:ext cx="848" cy="66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22564" name="Line 45"/>
            <p:cNvSpPr>
              <a:spLocks noChangeShapeType="1"/>
            </p:cNvSpPr>
            <p:nvPr/>
          </p:nvSpPr>
          <p:spPr bwMode="auto">
            <a:xfrm>
              <a:off x="4448" y="1910"/>
              <a:ext cx="88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5" name="Line 46"/>
            <p:cNvSpPr>
              <a:spLocks noChangeShapeType="1"/>
            </p:cNvSpPr>
            <p:nvPr/>
          </p:nvSpPr>
          <p:spPr bwMode="auto">
            <a:xfrm>
              <a:off x="4032" y="2344"/>
              <a:ext cx="0" cy="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6" name="Line 47"/>
            <p:cNvSpPr>
              <a:spLocks noChangeShapeType="1"/>
            </p:cNvSpPr>
            <p:nvPr/>
          </p:nvSpPr>
          <p:spPr bwMode="auto">
            <a:xfrm>
              <a:off x="3936" y="2344"/>
              <a:ext cx="0" cy="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7" name="Line 48"/>
            <p:cNvSpPr>
              <a:spLocks noChangeShapeType="1"/>
            </p:cNvSpPr>
            <p:nvPr/>
          </p:nvSpPr>
          <p:spPr bwMode="auto">
            <a:xfrm>
              <a:off x="4080" y="2400"/>
              <a:ext cx="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8" name="Line 49"/>
            <p:cNvSpPr>
              <a:spLocks noChangeShapeType="1"/>
            </p:cNvSpPr>
            <p:nvPr/>
          </p:nvSpPr>
          <p:spPr bwMode="auto">
            <a:xfrm>
              <a:off x="3984" y="2411"/>
              <a:ext cx="0" cy="8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9" name="Line 50"/>
            <p:cNvSpPr>
              <a:spLocks noChangeShapeType="1"/>
            </p:cNvSpPr>
            <p:nvPr/>
          </p:nvSpPr>
          <p:spPr bwMode="auto">
            <a:xfrm>
              <a:off x="3537" y="2444"/>
              <a:ext cx="37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0" name="Line 51"/>
            <p:cNvSpPr>
              <a:spLocks noChangeShapeType="1"/>
            </p:cNvSpPr>
            <p:nvPr/>
          </p:nvSpPr>
          <p:spPr bwMode="auto">
            <a:xfrm flipV="1">
              <a:off x="4700" y="2377"/>
              <a:ext cx="125" cy="6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1" name="Line 52"/>
            <p:cNvSpPr>
              <a:spLocks noChangeShapeType="1"/>
            </p:cNvSpPr>
            <p:nvPr/>
          </p:nvSpPr>
          <p:spPr bwMode="auto">
            <a:xfrm flipV="1">
              <a:off x="3537" y="2064"/>
              <a:ext cx="495" cy="1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2" name="Line 53"/>
            <p:cNvSpPr>
              <a:spLocks noChangeShapeType="1"/>
            </p:cNvSpPr>
            <p:nvPr/>
          </p:nvSpPr>
          <p:spPr bwMode="auto">
            <a:xfrm>
              <a:off x="4888" y="2077"/>
              <a:ext cx="44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3" name="Line 54"/>
            <p:cNvSpPr>
              <a:spLocks noChangeShapeType="1"/>
            </p:cNvSpPr>
            <p:nvPr/>
          </p:nvSpPr>
          <p:spPr bwMode="auto">
            <a:xfrm flipV="1">
              <a:off x="3537" y="1677"/>
              <a:ext cx="0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4" name="Line 55"/>
            <p:cNvSpPr>
              <a:spLocks noChangeShapeType="1"/>
            </p:cNvSpPr>
            <p:nvPr/>
          </p:nvSpPr>
          <p:spPr bwMode="auto">
            <a:xfrm flipV="1">
              <a:off x="5328" y="1710"/>
              <a:ext cx="0" cy="2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5" name="Line 56"/>
            <p:cNvSpPr>
              <a:spLocks noChangeShapeType="1"/>
            </p:cNvSpPr>
            <p:nvPr/>
          </p:nvSpPr>
          <p:spPr bwMode="auto">
            <a:xfrm>
              <a:off x="3537" y="1710"/>
              <a:ext cx="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6" name="Line 57"/>
            <p:cNvSpPr>
              <a:spLocks noChangeShapeType="1"/>
            </p:cNvSpPr>
            <p:nvPr/>
          </p:nvSpPr>
          <p:spPr bwMode="auto">
            <a:xfrm>
              <a:off x="3537" y="1677"/>
              <a:ext cx="56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7" name="Line 58"/>
            <p:cNvSpPr>
              <a:spLocks noChangeShapeType="1"/>
            </p:cNvSpPr>
            <p:nvPr/>
          </p:nvSpPr>
          <p:spPr bwMode="auto">
            <a:xfrm>
              <a:off x="4480" y="1677"/>
              <a:ext cx="84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8" name="Line 59"/>
            <p:cNvSpPr>
              <a:spLocks noChangeShapeType="1"/>
            </p:cNvSpPr>
            <p:nvPr/>
          </p:nvSpPr>
          <p:spPr bwMode="auto">
            <a:xfrm>
              <a:off x="5328" y="1677"/>
              <a:ext cx="0" cy="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79" name="Line 60"/>
            <p:cNvSpPr>
              <a:spLocks noChangeShapeType="1"/>
            </p:cNvSpPr>
            <p:nvPr/>
          </p:nvSpPr>
          <p:spPr bwMode="auto">
            <a:xfrm>
              <a:off x="3537" y="1543"/>
              <a:ext cx="56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0" name="Line 61"/>
            <p:cNvSpPr>
              <a:spLocks noChangeShapeType="1"/>
            </p:cNvSpPr>
            <p:nvPr/>
          </p:nvSpPr>
          <p:spPr bwMode="auto">
            <a:xfrm>
              <a:off x="4448" y="1543"/>
              <a:ext cx="84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1" name="Line 62"/>
            <p:cNvSpPr>
              <a:spLocks noChangeShapeType="1"/>
            </p:cNvSpPr>
            <p:nvPr/>
          </p:nvSpPr>
          <p:spPr bwMode="auto">
            <a:xfrm flipV="1">
              <a:off x="4103" y="1344"/>
              <a:ext cx="313" cy="3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2" name="Freeform 63"/>
            <p:cNvSpPr>
              <a:spLocks/>
            </p:cNvSpPr>
            <p:nvPr/>
          </p:nvSpPr>
          <p:spPr bwMode="auto">
            <a:xfrm>
              <a:off x="4080" y="1344"/>
              <a:ext cx="409" cy="336"/>
            </a:xfrm>
            <a:custGeom>
              <a:avLst/>
              <a:gdLst>
                <a:gd name="T0" fmla="*/ 0 w 624"/>
                <a:gd name="T1" fmla="*/ 0 h 379"/>
                <a:gd name="T2" fmla="*/ 1 w 624"/>
                <a:gd name="T3" fmla="*/ 11 h 379"/>
                <a:gd name="T4" fmla="*/ 1 w 624"/>
                <a:gd name="T5" fmla="*/ 10 h 379"/>
                <a:gd name="T6" fmla="*/ 1 w 624"/>
                <a:gd name="T7" fmla="*/ 24 h 379"/>
                <a:gd name="T8" fmla="*/ 1 w 624"/>
                <a:gd name="T9" fmla="*/ 35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4"/>
                <a:gd name="T16" fmla="*/ 0 h 379"/>
                <a:gd name="T17" fmla="*/ 624 w 624"/>
                <a:gd name="T18" fmla="*/ 379 h 3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4" h="379">
                  <a:moveTo>
                    <a:pt x="0" y="0"/>
                  </a:moveTo>
                  <a:cubicBezTo>
                    <a:pt x="34" y="20"/>
                    <a:pt x="140" y="100"/>
                    <a:pt x="201" y="118"/>
                  </a:cubicBezTo>
                  <a:cubicBezTo>
                    <a:pt x="262" y="136"/>
                    <a:pt x="335" y="82"/>
                    <a:pt x="369" y="105"/>
                  </a:cubicBezTo>
                  <a:cubicBezTo>
                    <a:pt x="453" y="142"/>
                    <a:pt x="361" y="213"/>
                    <a:pt x="404" y="259"/>
                  </a:cubicBezTo>
                  <a:cubicBezTo>
                    <a:pt x="447" y="305"/>
                    <a:pt x="578" y="354"/>
                    <a:pt x="624" y="37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3" name="Line 64"/>
            <p:cNvSpPr>
              <a:spLocks noChangeShapeType="1"/>
            </p:cNvSpPr>
            <p:nvPr/>
          </p:nvSpPr>
          <p:spPr bwMode="auto">
            <a:xfrm flipV="1">
              <a:off x="3537" y="1410"/>
              <a:ext cx="0" cy="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4" name="Oval 65"/>
            <p:cNvSpPr>
              <a:spLocks noChangeArrowheads="1"/>
            </p:cNvSpPr>
            <p:nvPr/>
          </p:nvSpPr>
          <p:spPr bwMode="auto">
            <a:xfrm>
              <a:off x="3408" y="1243"/>
              <a:ext cx="240" cy="245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85" name="Line 66"/>
            <p:cNvSpPr>
              <a:spLocks noChangeShapeType="1"/>
            </p:cNvSpPr>
            <p:nvPr/>
          </p:nvSpPr>
          <p:spPr bwMode="auto">
            <a:xfrm flipV="1">
              <a:off x="3536" y="1110"/>
              <a:ext cx="2" cy="1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6" name="Line 67"/>
            <p:cNvSpPr>
              <a:spLocks noChangeShapeType="1"/>
            </p:cNvSpPr>
            <p:nvPr/>
          </p:nvSpPr>
          <p:spPr bwMode="auto">
            <a:xfrm>
              <a:off x="3402" y="1110"/>
              <a:ext cx="355" cy="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7" name="Line 68"/>
            <p:cNvSpPr>
              <a:spLocks noChangeShapeType="1"/>
            </p:cNvSpPr>
            <p:nvPr/>
          </p:nvSpPr>
          <p:spPr bwMode="auto">
            <a:xfrm>
              <a:off x="3663" y="1110"/>
              <a:ext cx="25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8" name="Line 69"/>
            <p:cNvSpPr>
              <a:spLocks noChangeShapeType="1"/>
            </p:cNvSpPr>
            <p:nvPr/>
          </p:nvSpPr>
          <p:spPr bwMode="auto">
            <a:xfrm>
              <a:off x="3914" y="1043"/>
              <a:ext cx="0" cy="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89" name="Line 70"/>
            <p:cNvSpPr>
              <a:spLocks noChangeShapeType="1"/>
            </p:cNvSpPr>
            <p:nvPr/>
          </p:nvSpPr>
          <p:spPr bwMode="auto">
            <a:xfrm>
              <a:off x="4762" y="1143"/>
              <a:ext cx="53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0" name="Line 71"/>
            <p:cNvSpPr>
              <a:spLocks noChangeShapeType="1"/>
            </p:cNvSpPr>
            <p:nvPr/>
          </p:nvSpPr>
          <p:spPr bwMode="auto">
            <a:xfrm>
              <a:off x="5297" y="1143"/>
              <a:ext cx="0" cy="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1" name="Line 72"/>
            <p:cNvSpPr>
              <a:spLocks noChangeShapeType="1"/>
            </p:cNvSpPr>
            <p:nvPr/>
          </p:nvSpPr>
          <p:spPr bwMode="auto">
            <a:xfrm>
              <a:off x="4762" y="1076"/>
              <a:ext cx="0" cy="1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2" name="Line 73"/>
            <p:cNvSpPr>
              <a:spLocks noChangeShapeType="1"/>
            </p:cNvSpPr>
            <p:nvPr/>
          </p:nvSpPr>
          <p:spPr bwMode="auto">
            <a:xfrm rot="492594">
              <a:off x="3895" y="691"/>
              <a:ext cx="157" cy="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3" name="Line 74"/>
            <p:cNvSpPr>
              <a:spLocks noChangeShapeType="1"/>
            </p:cNvSpPr>
            <p:nvPr/>
          </p:nvSpPr>
          <p:spPr bwMode="auto">
            <a:xfrm>
              <a:off x="4166" y="876"/>
              <a:ext cx="377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4" name="Line 75"/>
            <p:cNvSpPr>
              <a:spLocks noChangeShapeType="1"/>
            </p:cNvSpPr>
            <p:nvPr/>
          </p:nvSpPr>
          <p:spPr bwMode="auto">
            <a:xfrm>
              <a:off x="3958" y="624"/>
              <a:ext cx="157" cy="1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Line 76"/>
            <p:cNvSpPr>
              <a:spLocks noChangeShapeType="1"/>
            </p:cNvSpPr>
            <p:nvPr/>
          </p:nvSpPr>
          <p:spPr bwMode="auto">
            <a:xfrm>
              <a:off x="3851" y="976"/>
              <a:ext cx="34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6" name="Line 77"/>
            <p:cNvSpPr>
              <a:spLocks noChangeShapeType="1"/>
            </p:cNvSpPr>
            <p:nvPr/>
          </p:nvSpPr>
          <p:spPr bwMode="auto">
            <a:xfrm>
              <a:off x="4605" y="976"/>
              <a:ext cx="22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Freeform 78"/>
            <p:cNvSpPr>
              <a:spLocks/>
            </p:cNvSpPr>
            <p:nvPr/>
          </p:nvSpPr>
          <p:spPr bwMode="auto">
            <a:xfrm flipH="1">
              <a:off x="4794" y="976"/>
              <a:ext cx="112" cy="267"/>
            </a:xfrm>
            <a:custGeom>
              <a:avLst/>
              <a:gdLst>
                <a:gd name="T0" fmla="*/ 1 w 171"/>
                <a:gd name="T1" fmla="*/ 0 h 384"/>
                <a:gd name="T2" fmla="*/ 1 w 171"/>
                <a:gd name="T3" fmla="*/ 1 h 384"/>
                <a:gd name="T4" fmla="*/ 1 w 171"/>
                <a:gd name="T5" fmla="*/ 1 h 384"/>
                <a:gd name="T6" fmla="*/ 1 w 171"/>
                <a:gd name="T7" fmla="*/ 1 h 384"/>
                <a:gd name="T8" fmla="*/ 1 w 171"/>
                <a:gd name="T9" fmla="*/ 1 h 384"/>
                <a:gd name="T10" fmla="*/ 1 w 171"/>
                <a:gd name="T11" fmla="*/ 1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384"/>
                <a:gd name="T20" fmla="*/ 171 w 171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384">
                  <a:moveTo>
                    <a:pt x="123" y="0"/>
                  </a:moveTo>
                  <a:cubicBezTo>
                    <a:pt x="83" y="32"/>
                    <a:pt x="47" y="58"/>
                    <a:pt x="27" y="96"/>
                  </a:cubicBezTo>
                  <a:cubicBezTo>
                    <a:pt x="7" y="134"/>
                    <a:pt x="0" y="190"/>
                    <a:pt x="3" y="225"/>
                  </a:cubicBezTo>
                  <a:cubicBezTo>
                    <a:pt x="6" y="260"/>
                    <a:pt x="27" y="286"/>
                    <a:pt x="45" y="309"/>
                  </a:cubicBezTo>
                  <a:cubicBezTo>
                    <a:pt x="63" y="332"/>
                    <a:pt x="93" y="353"/>
                    <a:pt x="114" y="365"/>
                  </a:cubicBezTo>
                  <a:cubicBezTo>
                    <a:pt x="135" y="377"/>
                    <a:pt x="159" y="380"/>
                    <a:pt x="171" y="38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Freeform 79"/>
            <p:cNvSpPr>
              <a:spLocks/>
            </p:cNvSpPr>
            <p:nvPr/>
          </p:nvSpPr>
          <p:spPr bwMode="auto">
            <a:xfrm>
              <a:off x="3771" y="976"/>
              <a:ext cx="112" cy="267"/>
            </a:xfrm>
            <a:custGeom>
              <a:avLst/>
              <a:gdLst>
                <a:gd name="T0" fmla="*/ 1 w 171"/>
                <a:gd name="T1" fmla="*/ 0 h 384"/>
                <a:gd name="T2" fmla="*/ 1 w 171"/>
                <a:gd name="T3" fmla="*/ 1 h 384"/>
                <a:gd name="T4" fmla="*/ 1 w 171"/>
                <a:gd name="T5" fmla="*/ 1 h 384"/>
                <a:gd name="T6" fmla="*/ 1 w 171"/>
                <a:gd name="T7" fmla="*/ 1 h 384"/>
                <a:gd name="T8" fmla="*/ 1 w 171"/>
                <a:gd name="T9" fmla="*/ 1 h 384"/>
                <a:gd name="T10" fmla="*/ 1 w 171"/>
                <a:gd name="T11" fmla="*/ 1 h 38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384"/>
                <a:gd name="T20" fmla="*/ 171 w 171"/>
                <a:gd name="T21" fmla="*/ 384 h 38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384">
                  <a:moveTo>
                    <a:pt x="123" y="0"/>
                  </a:moveTo>
                  <a:cubicBezTo>
                    <a:pt x="83" y="32"/>
                    <a:pt x="47" y="58"/>
                    <a:pt x="27" y="96"/>
                  </a:cubicBezTo>
                  <a:cubicBezTo>
                    <a:pt x="7" y="134"/>
                    <a:pt x="0" y="190"/>
                    <a:pt x="3" y="225"/>
                  </a:cubicBezTo>
                  <a:cubicBezTo>
                    <a:pt x="6" y="260"/>
                    <a:pt x="27" y="286"/>
                    <a:pt x="45" y="309"/>
                  </a:cubicBezTo>
                  <a:cubicBezTo>
                    <a:pt x="63" y="332"/>
                    <a:pt x="93" y="353"/>
                    <a:pt x="114" y="365"/>
                  </a:cubicBezTo>
                  <a:cubicBezTo>
                    <a:pt x="135" y="377"/>
                    <a:pt x="159" y="380"/>
                    <a:pt x="171" y="38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Line 80"/>
            <p:cNvSpPr>
              <a:spLocks noChangeShapeType="1"/>
            </p:cNvSpPr>
            <p:nvPr/>
          </p:nvSpPr>
          <p:spPr bwMode="auto">
            <a:xfrm>
              <a:off x="3883" y="1243"/>
              <a:ext cx="91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0" name="Line 81"/>
            <p:cNvSpPr>
              <a:spLocks noChangeShapeType="1"/>
            </p:cNvSpPr>
            <p:nvPr/>
          </p:nvSpPr>
          <p:spPr bwMode="auto">
            <a:xfrm>
              <a:off x="4272" y="791"/>
              <a:ext cx="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1" name="Line 82"/>
            <p:cNvSpPr>
              <a:spLocks noChangeShapeType="1"/>
            </p:cNvSpPr>
            <p:nvPr/>
          </p:nvSpPr>
          <p:spPr bwMode="auto">
            <a:xfrm flipH="1" flipV="1">
              <a:off x="4040" y="876"/>
              <a:ext cx="157" cy="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2" name="Line 83"/>
            <p:cNvSpPr>
              <a:spLocks noChangeShapeType="1"/>
            </p:cNvSpPr>
            <p:nvPr/>
          </p:nvSpPr>
          <p:spPr bwMode="auto">
            <a:xfrm flipH="1" flipV="1">
              <a:off x="4228" y="743"/>
              <a:ext cx="377" cy="2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3" name="Line 84"/>
            <p:cNvSpPr>
              <a:spLocks noChangeShapeType="1"/>
            </p:cNvSpPr>
            <p:nvPr/>
          </p:nvSpPr>
          <p:spPr bwMode="auto">
            <a:xfrm rot="206706" flipH="1">
              <a:off x="4008" y="709"/>
              <a:ext cx="252" cy="20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4" name="Line 85"/>
            <p:cNvSpPr>
              <a:spLocks noChangeShapeType="1"/>
            </p:cNvSpPr>
            <p:nvPr/>
          </p:nvSpPr>
          <p:spPr bwMode="auto">
            <a:xfrm>
              <a:off x="4210" y="809"/>
              <a:ext cx="377" cy="23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5" name="Line 86"/>
            <p:cNvSpPr>
              <a:spLocks noChangeShapeType="1"/>
            </p:cNvSpPr>
            <p:nvPr/>
          </p:nvSpPr>
          <p:spPr bwMode="auto">
            <a:xfrm>
              <a:off x="4080" y="1440"/>
              <a:ext cx="4" cy="10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6" name="Line 87"/>
            <p:cNvSpPr>
              <a:spLocks noChangeShapeType="1"/>
            </p:cNvSpPr>
            <p:nvPr/>
          </p:nvSpPr>
          <p:spPr bwMode="auto">
            <a:xfrm flipH="1">
              <a:off x="4461" y="1440"/>
              <a:ext cx="3" cy="10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07" name="Line 88"/>
            <p:cNvSpPr>
              <a:spLocks noChangeShapeType="1"/>
            </p:cNvSpPr>
            <p:nvPr/>
          </p:nvSpPr>
          <p:spPr bwMode="auto">
            <a:xfrm>
              <a:off x="4464" y="1920"/>
              <a:ext cx="0" cy="1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281" name="Rectangle 89"/>
          <p:cNvSpPr>
            <a:spLocks noChangeArrowheads="1"/>
          </p:cNvSpPr>
          <p:nvPr/>
        </p:nvSpPr>
        <p:spPr bwMode="auto">
          <a:xfrm>
            <a:off x="214313" y="1285875"/>
            <a:ext cx="295116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2.1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光电效应实验</a:t>
            </a:r>
            <a:endParaRPr kumimoji="1" lang="zh-CN" altLang="en-US" sz="2000" dirty="0">
              <a:solidFill>
                <a:srgbClr val="0033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282" name="Rectangle 90"/>
          <p:cNvSpPr>
            <a:spLocks noChangeArrowheads="1"/>
          </p:cNvSpPr>
          <p:nvPr/>
        </p:nvSpPr>
        <p:spPr bwMode="auto">
          <a:xfrm>
            <a:off x="827088" y="1989138"/>
            <a:ext cx="3671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ea typeface="楷体_GB2312"/>
                <a:cs typeface="楷体_GB2312"/>
              </a:rPr>
              <a:t>实验装置见右图</a:t>
            </a:r>
          </a:p>
        </p:txBody>
      </p:sp>
      <p:sp>
        <p:nvSpPr>
          <p:cNvPr id="8283" name="Text Box 91"/>
          <p:cNvSpPr txBox="1">
            <a:spLocks noChangeArrowheads="1"/>
          </p:cNvSpPr>
          <p:nvPr/>
        </p:nvSpPr>
        <p:spPr bwMode="auto">
          <a:xfrm>
            <a:off x="179388" y="2708275"/>
            <a:ext cx="26876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2.2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实验规律</a:t>
            </a:r>
          </a:p>
        </p:txBody>
      </p:sp>
      <p:sp>
        <p:nvSpPr>
          <p:cNvPr id="8284" name="Text Box 92"/>
          <p:cNvSpPr txBox="1">
            <a:spLocks noChangeArrowheads="1"/>
          </p:cNvSpPr>
          <p:nvPr/>
        </p:nvSpPr>
        <p:spPr bwMode="auto">
          <a:xfrm>
            <a:off x="684213" y="4437063"/>
            <a:ext cx="45307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(2)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饱和光电流强度与入射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光强度成正比。</a:t>
            </a:r>
          </a:p>
        </p:txBody>
      </p:sp>
      <p:sp>
        <p:nvSpPr>
          <p:cNvPr id="8285" name="Text Box 93"/>
          <p:cNvSpPr txBox="1">
            <a:spLocks noChangeArrowheads="1"/>
          </p:cNvSpPr>
          <p:nvPr/>
        </p:nvSpPr>
        <p:spPr bwMode="auto">
          <a:xfrm>
            <a:off x="6156325" y="3883025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光电流随</a:t>
            </a:r>
            <a:r>
              <a: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U</a:t>
            </a: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增加</a:t>
            </a:r>
          </a:p>
        </p:txBody>
      </p:sp>
      <p:grpSp>
        <p:nvGrpSpPr>
          <p:cNvPr id="3" name="Group 94"/>
          <p:cNvGrpSpPr>
            <a:grpSpLocks/>
          </p:cNvGrpSpPr>
          <p:nvPr/>
        </p:nvGrpSpPr>
        <p:grpSpPr bwMode="auto">
          <a:xfrm>
            <a:off x="5072063" y="3857625"/>
            <a:ext cx="2922587" cy="2771775"/>
            <a:chOff x="480" y="2304"/>
            <a:chExt cx="1841" cy="1843"/>
          </a:xfrm>
        </p:grpSpPr>
        <p:sp>
          <p:nvSpPr>
            <p:cNvPr id="22542" name="Line 95"/>
            <p:cNvSpPr>
              <a:spLocks noChangeShapeType="1"/>
            </p:cNvSpPr>
            <p:nvPr/>
          </p:nvSpPr>
          <p:spPr bwMode="auto">
            <a:xfrm>
              <a:off x="480" y="3840"/>
              <a:ext cx="1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96"/>
            <p:cNvSpPr>
              <a:spLocks noChangeShapeType="1"/>
            </p:cNvSpPr>
            <p:nvPr/>
          </p:nvSpPr>
          <p:spPr bwMode="auto">
            <a:xfrm flipV="1">
              <a:off x="1152" y="2352"/>
              <a:ext cx="0" cy="1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Freeform 97"/>
            <p:cNvSpPr>
              <a:spLocks/>
            </p:cNvSpPr>
            <p:nvPr/>
          </p:nvSpPr>
          <p:spPr bwMode="auto">
            <a:xfrm>
              <a:off x="720" y="2832"/>
              <a:ext cx="1423" cy="1018"/>
            </a:xfrm>
            <a:custGeom>
              <a:avLst/>
              <a:gdLst>
                <a:gd name="T0" fmla="*/ 1423 w 1423"/>
                <a:gd name="T1" fmla="*/ 0 h 1018"/>
                <a:gd name="T2" fmla="*/ 1074 w 1423"/>
                <a:gd name="T3" fmla="*/ 70 h 1018"/>
                <a:gd name="T4" fmla="*/ 853 w 1423"/>
                <a:gd name="T5" fmla="*/ 255 h 1018"/>
                <a:gd name="T6" fmla="*/ 728 w 1423"/>
                <a:gd name="T7" fmla="*/ 398 h 1018"/>
                <a:gd name="T8" fmla="*/ 625 w 1423"/>
                <a:gd name="T9" fmla="*/ 526 h 1018"/>
                <a:gd name="T10" fmla="*/ 548 w 1423"/>
                <a:gd name="T11" fmla="*/ 652 h 1018"/>
                <a:gd name="T12" fmla="*/ 404 w 1423"/>
                <a:gd name="T13" fmla="*/ 804 h 1018"/>
                <a:gd name="T14" fmla="*/ 278 w 1423"/>
                <a:gd name="T15" fmla="*/ 914 h 1018"/>
                <a:gd name="T16" fmla="*/ 188 w 1423"/>
                <a:gd name="T17" fmla="*/ 965 h 1018"/>
                <a:gd name="T18" fmla="*/ 0 w 1423"/>
                <a:gd name="T19" fmla="*/ 1018 h 10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3"/>
                <a:gd name="T31" fmla="*/ 0 h 1018"/>
                <a:gd name="T32" fmla="*/ 1423 w 1423"/>
                <a:gd name="T33" fmla="*/ 1018 h 10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3" h="1018">
                  <a:moveTo>
                    <a:pt x="1423" y="0"/>
                  </a:moveTo>
                  <a:cubicBezTo>
                    <a:pt x="1363" y="23"/>
                    <a:pt x="1155" y="25"/>
                    <a:pt x="1074" y="70"/>
                  </a:cubicBezTo>
                  <a:cubicBezTo>
                    <a:pt x="993" y="115"/>
                    <a:pt x="908" y="198"/>
                    <a:pt x="853" y="255"/>
                  </a:cubicBezTo>
                  <a:lnTo>
                    <a:pt x="728" y="398"/>
                  </a:lnTo>
                  <a:lnTo>
                    <a:pt x="625" y="526"/>
                  </a:lnTo>
                  <a:lnTo>
                    <a:pt x="548" y="652"/>
                  </a:lnTo>
                  <a:lnTo>
                    <a:pt x="404" y="804"/>
                  </a:lnTo>
                  <a:lnTo>
                    <a:pt x="278" y="914"/>
                  </a:lnTo>
                  <a:lnTo>
                    <a:pt x="188" y="965"/>
                  </a:lnTo>
                  <a:lnTo>
                    <a:pt x="0" y="1018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Text Box 98"/>
            <p:cNvSpPr txBox="1">
              <a:spLocks noChangeArrowheads="1"/>
            </p:cNvSpPr>
            <p:nvPr/>
          </p:nvSpPr>
          <p:spPr bwMode="auto">
            <a:xfrm>
              <a:off x="576" y="3840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46" name="Text Box 99"/>
            <p:cNvSpPr txBox="1">
              <a:spLocks noChangeArrowheads="1"/>
            </p:cNvSpPr>
            <p:nvPr/>
          </p:nvSpPr>
          <p:spPr bwMode="auto">
            <a:xfrm>
              <a:off x="1968" y="278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22547" name="Text Box 100"/>
            <p:cNvSpPr txBox="1">
              <a:spLocks noChangeArrowheads="1"/>
            </p:cNvSpPr>
            <p:nvPr/>
          </p:nvSpPr>
          <p:spPr bwMode="auto">
            <a:xfrm>
              <a:off x="1776" y="336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2548" name="Text Box 101"/>
            <p:cNvSpPr txBox="1">
              <a:spLocks noChangeArrowheads="1"/>
            </p:cNvSpPr>
            <p:nvPr/>
          </p:nvSpPr>
          <p:spPr bwMode="auto">
            <a:xfrm>
              <a:off x="1872" y="302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2549" name="Text Box 102"/>
            <p:cNvSpPr txBox="1">
              <a:spLocks noChangeArrowheads="1"/>
            </p:cNvSpPr>
            <p:nvPr/>
          </p:nvSpPr>
          <p:spPr bwMode="auto">
            <a:xfrm>
              <a:off x="2064" y="3840"/>
              <a:ext cx="2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50" name="Text Box 103"/>
            <p:cNvSpPr txBox="1">
              <a:spLocks noChangeArrowheads="1"/>
            </p:cNvSpPr>
            <p:nvPr/>
          </p:nvSpPr>
          <p:spPr bwMode="auto">
            <a:xfrm>
              <a:off x="864" y="2304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51" name="Line 104"/>
            <p:cNvSpPr>
              <a:spLocks noChangeShapeType="1"/>
            </p:cNvSpPr>
            <p:nvPr/>
          </p:nvSpPr>
          <p:spPr bwMode="auto">
            <a:xfrm>
              <a:off x="1200" y="2799"/>
              <a:ext cx="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Text Box 105"/>
            <p:cNvSpPr txBox="1">
              <a:spLocks noChangeArrowheads="1"/>
            </p:cNvSpPr>
            <p:nvPr/>
          </p:nvSpPr>
          <p:spPr bwMode="auto">
            <a:xfrm>
              <a:off x="864" y="2640"/>
              <a:ext cx="26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2553" name="Text Box 106"/>
            <p:cNvSpPr txBox="1">
              <a:spLocks noChangeArrowheads="1"/>
            </p:cNvSpPr>
            <p:nvPr/>
          </p:nvSpPr>
          <p:spPr bwMode="auto">
            <a:xfrm>
              <a:off x="1056" y="384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22554" name="Freeform 107"/>
            <p:cNvSpPr>
              <a:spLocks/>
            </p:cNvSpPr>
            <p:nvPr/>
          </p:nvSpPr>
          <p:spPr bwMode="auto">
            <a:xfrm>
              <a:off x="822" y="3041"/>
              <a:ext cx="1341" cy="795"/>
            </a:xfrm>
            <a:custGeom>
              <a:avLst/>
              <a:gdLst>
                <a:gd name="T0" fmla="*/ 1341 w 1341"/>
                <a:gd name="T1" fmla="*/ 0 h 795"/>
                <a:gd name="T2" fmla="*/ 1020 w 1341"/>
                <a:gd name="T3" fmla="*/ 84 h 795"/>
                <a:gd name="T4" fmla="*/ 671 w 1341"/>
                <a:gd name="T5" fmla="*/ 349 h 795"/>
                <a:gd name="T6" fmla="*/ 278 w 1341"/>
                <a:gd name="T7" fmla="*/ 691 h 795"/>
                <a:gd name="T8" fmla="*/ 188 w 1341"/>
                <a:gd name="T9" fmla="*/ 742 h 795"/>
                <a:gd name="T10" fmla="*/ 0 w 1341"/>
                <a:gd name="T11" fmla="*/ 795 h 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1"/>
                <a:gd name="T19" fmla="*/ 0 h 795"/>
                <a:gd name="T20" fmla="*/ 1341 w 1341"/>
                <a:gd name="T21" fmla="*/ 795 h 7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1" h="795">
                  <a:moveTo>
                    <a:pt x="1341" y="0"/>
                  </a:moveTo>
                  <a:cubicBezTo>
                    <a:pt x="1229" y="14"/>
                    <a:pt x="1160" y="27"/>
                    <a:pt x="1020" y="84"/>
                  </a:cubicBezTo>
                  <a:cubicBezTo>
                    <a:pt x="905" y="123"/>
                    <a:pt x="795" y="248"/>
                    <a:pt x="671" y="349"/>
                  </a:cubicBezTo>
                  <a:cubicBezTo>
                    <a:pt x="547" y="450"/>
                    <a:pt x="358" y="626"/>
                    <a:pt x="278" y="691"/>
                  </a:cubicBezTo>
                  <a:lnTo>
                    <a:pt x="188" y="742"/>
                  </a:lnTo>
                  <a:lnTo>
                    <a:pt x="0" y="795"/>
                  </a:lnTo>
                </a:path>
              </a:pathLst>
            </a:custGeom>
            <a:noFill/>
            <a:ln w="412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108"/>
            <p:cNvSpPr>
              <a:spLocks/>
            </p:cNvSpPr>
            <p:nvPr/>
          </p:nvSpPr>
          <p:spPr bwMode="auto">
            <a:xfrm>
              <a:off x="774" y="3273"/>
              <a:ext cx="1328" cy="584"/>
            </a:xfrm>
            <a:custGeom>
              <a:avLst/>
              <a:gdLst>
                <a:gd name="T0" fmla="*/ 1328 w 1328"/>
                <a:gd name="T1" fmla="*/ 0 h 584"/>
                <a:gd name="T2" fmla="*/ 886 w 1328"/>
                <a:gd name="T3" fmla="*/ 159 h 584"/>
                <a:gd name="T4" fmla="*/ 398 w 1328"/>
                <a:gd name="T5" fmla="*/ 466 h 584"/>
                <a:gd name="T6" fmla="*/ 0 w 1328"/>
                <a:gd name="T7" fmla="*/ 584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"/>
                <a:gd name="T13" fmla="*/ 0 h 584"/>
                <a:gd name="T14" fmla="*/ 1328 w 1328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" h="584">
                  <a:moveTo>
                    <a:pt x="1328" y="0"/>
                  </a:moveTo>
                  <a:cubicBezTo>
                    <a:pt x="1123" y="19"/>
                    <a:pt x="1041" y="81"/>
                    <a:pt x="886" y="159"/>
                  </a:cubicBezTo>
                  <a:cubicBezTo>
                    <a:pt x="731" y="237"/>
                    <a:pt x="527" y="400"/>
                    <a:pt x="398" y="466"/>
                  </a:cubicBezTo>
                  <a:lnTo>
                    <a:pt x="0" y="584"/>
                  </a:lnTo>
                </a:path>
              </a:pathLst>
            </a:custGeom>
            <a:noFill/>
            <a:ln w="41275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3300"/>
                </a:solidFill>
              </a:endParaRPr>
            </a:p>
          </p:txBody>
        </p:sp>
      </p:grpSp>
      <p:sp>
        <p:nvSpPr>
          <p:cNvPr id="8301" name="Text Box 109"/>
          <p:cNvSpPr txBox="1">
            <a:spLocks noChangeArrowheads="1"/>
          </p:cNvSpPr>
          <p:nvPr/>
        </p:nvSpPr>
        <p:spPr bwMode="auto">
          <a:xfrm>
            <a:off x="684213" y="3429000"/>
            <a:ext cx="48879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(1)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对一定光强，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光电流强度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随电压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增加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8302" name="Text Box 110"/>
          <p:cNvSpPr txBox="1">
            <a:spLocks noChangeArrowheads="1"/>
          </p:cNvSpPr>
          <p:nvPr/>
        </p:nvSpPr>
        <p:spPr bwMode="auto">
          <a:xfrm>
            <a:off x="684213" y="5395913"/>
            <a:ext cx="3387725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(3)  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I=0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U= –</a:t>
            </a:r>
            <a:r>
              <a:rPr kumimoji="1" lang="en-US" altLang="zh-CN" sz="2800" b="1" i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i="1" baseline="-25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 i="1" dirty="0" err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 dirty="0" err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遏止电压。</a:t>
            </a:r>
          </a:p>
        </p:txBody>
      </p:sp>
      <p:sp>
        <p:nvSpPr>
          <p:cNvPr id="22541" name="Text Box 112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7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226" grpId="0"/>
      <p:bldP spid="8281" grpId="0"/>
      <p:bldP spid="8282" grpId="0"/>
      <p:bldP spid="8283" grpId="0"/>
      <p:bldP spid="8284" grpId="0" autoUpdateAnimBg="0"/>
      <p:bldP spid="8285" grpId="0" autoUpdateAnimBg="0"/>
      <p:bldP spid="8301" grpId="0" autoUpdateAnimBg="0"/>
      <p:bldP spid="83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 bwMode="auto">
          <a:xfrm>
            <a:off x="5591175" y="3198813"/>
            <a:ext cx="2868613" cy="2822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0313" name="Text Box 73"/>
          <p:cNvSpPr txBox="1">
            <a:spLocks noChangeArrowheads="1"/>
          </p:cNvSpPr>
          <p:nvPr/>
        </p:nvSpPr>
        <p:spPr bwMode="auto">
          <a:xfrm>
            <a:off x="4691063" y="5910263"/>
            <a:ext cx="4151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相同频率不同入射光强度</a:t>
            </a:r>
          </a:p>
        </p:txBody>
      </p:sp>
      <p:sp>
        <p:nvSpPr>
          <p:cNvPr id="10314" name="Text Box 74"/>
          <p:cNvSpPr txBox="1">
            <a:spLocks noChangeArrowheads="1"/>
          </p:cNvSpPr>
          <p:nvPr/>
        </p:nvSpPr>
        <p:spPr bwMode="auto">
          <a:xfrm>
            <a:off x="661988" y="1989138"/>
            <a:ext cx="78390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(5)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光电子的初动能与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入射光强度无关，而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随入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射光的频率线性增加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。只有当入射光频率</a:t>
            </a:r>
            <a:r>
              <a:rPr kumimoji="1" lang="zh-CN" alt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于一定的频率</a:t>
            </a:r>
            <a:r>
              <a:rPr kumimoji="1" lang="zh-CN" alt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en-US" altLang="zh-CN" sz="2800" b="1" i="1" baseline="-25000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红限频率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时，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才会产生光电效应。</a:t>
            </a:r>
          </a:p>
        </p:txBody>
      </p:sp>
      <p:sp>
        <p:nvSpPr>
          <p:cNvPr id="10315" name="Text Box 75"/>
          <p:cNvSpPr txBox="1">
            <a:spLocks noChangeArrowheads="1"/>
          </p:cNvSpPr>
          <p:nvPr/>
        </p:nvSpPr>
        <p:spPr bwMode="auto">
          <a:xfrm>
            <a:off x="684213" y="352425"/>
            <a:ext cx="76327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(4)</a:t>
            </a:r>
            <a:r>
              <a:rPr kumimoji="1"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遏止电压的大小反映光电子初动能的大小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光电子的最大初动能为：</a:t>
            </a:r>
          </a:p>
        </p:txBody>
      </p:sp>
      <p:sp>
        <p:nvSpPr>
          <p:cNvPr id="10316" name="Text Box 76"/>
          <p:cNvSpPr txBox="1">
            <a:spLocks noChangeArrowheads="1"/>
          </p:cNvSpPr>
          <p:nvPr/>
        </p:nvSpPr>
        <p:spPr bwMode="auto">
          <a:xfrm>
            <a:off x="682625" y="4652963"/>
            <a:ext cx="5184775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(6)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光电效应具有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瞬时性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响应速度很快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延迟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Symbol" panose="05050102010706020507" pitchFamily="18" charset="2"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时间不超过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en-US" altLang="zh-CN" sz="2800" b="1" baseline="30000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-9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320" name="Object 80"/>
          <p:cNvGraphicFramePr>
            <a:graphicFrameLocks/>
          </p:cNvGraphicFramePr>
          <p:nvPr/>
        </p:nvGraphicFramePr>
        <p:xfrm>
          <a:off x="3071813" y="1428750"/>
          <a:ext cx="2468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4" imgW="2870200" imgH="457200" progId="Equation.DSMT4">
                  <p:embed/>
                </p:oleObj>
              </mc:Choice>
              <mc:Fallback>
                <p:oleObj name="Equation" r:id="rId4" imgW="2870200" imgH="457200" progId="Equation.DSMT4">
                  <p:embed/>
                  <p:pic>
                    <p:nvPicPr>
                      <p:cNvPr id="0" name="Object 8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428750"/>
                        <a:ext cx="24685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9" name="Object 89"/>
          <p:cNvGraphicFramePr>
            <a:graphicFrameLocks noChangeAspect="1"/>
          </p:cNvGraphicFramePr>
          <p:nvPr/>
        </p:nvGraphicFramePr>
        <p:xfrm>
          <a:off x="3484563" y="3786188"/>
          <a:ext cx="11588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Equation" r:id="rId6" imgW="1218671" imgH="761669" progId="Equation.DSMT4">
                  <p:embed/>
                </p:oleObj>
              </mc:Choice>
              <mc:Fallback>
                <p:oleObj name="Equation" r:id="rId6" imgW="1218671" imgH="761669" progId="Equation.DSMT4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4563" y="3786188"/>
                        <a:ext cx="11588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5438775" y="3198813"/>
            <a:ext cx="2922588" cy="2771775"/>
            <a:chOff x="480" y="2304"/>
            <a:chExt cx="1841" cy="1843"/>
          </a:xfrm>
        </p:grpSpPr>
        <p:sp>
          <p:nvSpPr>
            <p:cNvPr id="24587" name="Line 92"/>
            <p:cNvSpPr>
              <a:spLocks noChangeShapeType="1"/>
            </p:cNvSpPr>
            <p:nvPr/>
          </p:nvSpPr>
          <p:spPr bwMode="auto">
            <a:xfrm>
              <a:off x="480" y="3840"/>
              <a:ext cx="1650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93"/>
            <p:cNvSpPr>
              <a:spLocks noChangeShapeType="1"/>
            </p:cNvSpPr>
            <p:nvPr/>
          </p:nvSpPr>
          <p:spPr bwMode="auto">
            <a:xfrm flipV="1">
              <a:off x="1152" y="2352"/>
              <a:ext cx="0" cy="1454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Freeform 94"/>
            <p:cNvSpPr>
              <a:spLocks/>
            </p:cNvSpPr>
            <p:nvPr/>
          </p:nvSpPr>
          <p:spPr bwMode="auto">
            <a:xfrm>
              <a:off x="720" y="2832"/>
              <a:ext cx="1423" cy="1018"/>
            </a:xfrm>
            <a:custGeom>
              <a:avLst/>
              <a:gdLst>
                <a:gd name="T0" fmla="*/ 1423 w 1423"/>
                <a:gd name="T1" fmla="*/ 0 h 1018"/>
                <a:gd name="T2" fmla="*/ 1074 w 1423"/>
                <a:gd name="T3" fmla="*/ 70 h 1018"/>
                <a:gd name="T4" fmla="*/ 853 w 1423"/>
                <a:gd name="T5" fmla="*/ 255 h 1018"/>
                <a:gd name="T6" fmla="*/ 728 w 1423"/>
                <a:gd name="T7" fmla="*/ 398 h 1018"/>
                <a:gd name="T8" fmla="*/ 625 w 1423"/>
                <a:gd name="T9" fmla="*/ 526 h 1018"/>
                <a:gd name="T10" fmla="*/ 548 w 1423"/>
                <a:gd name="T11" fmla="*/ 652 h 1018"/>
                <a:gd name="T12" fmla="*/ 404 w 1423"/>
                <a:gd name="T13" fmla="*/ 804 h 1018"/>
                <a:gd name="T14" fmla="*/ 278 w 1423"/>
                <a:gd name="T15" fmla="*/ 914 h 1018"/>
                <a:gd name="T16" fmla="*/ 188 w 1423"/>
                <a:gd name="T17" fmla="*/ 965 h 1018"/>
                <a:gd name="T18" fmla="*/ 0 w 1423"/>
                <a:gd name="T19" fmla="*/ 1018 h 10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3"/>
                <a:gd name="T31" fmla="*/ 0 h 1018"/>
                <a:gd name="T32" fmla="*/ 1423 w 1423"/>
                <a:gd name="T33" fmla="*/ 1018 h 10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3" h="1018">
                  <a:moveTo>
                    <a:pt x="1423" y="0"/>
                  </a:moveTo>
                  <a:cubicBezTo>
                    <a:pt x="1363" y="23"/>
                    <a:pt x="1155" y="25"/>
                    <a:pt x="1074" y="70"/>
                  </a:cubicBezTo>
                  <a:cubicBezTo>
                    <a:pt x="993" y="115"/>
                    <a:pt x="908" y="198"/>
                    <a:pt x="853" y="255"/>
                  </a:cubicBezTo>
                  <a:lnTo>
                    <a:pt x="728" y="398"/>
                  </a:lnTo>
                  <a:lnTo>
                    <a:pt x="625" y="526"/>
                  </a:lnTo>
                  <a:lnTo>
                    <a:pt x="548" y="652"/>
                  </a:lnTo>
                  <a:lnTo>
                    <a:pt x="404" y="804"/>
                  </a:lnTo>
                  <a:lnTo>
                    <a:pt x="278" y="914"/>
                  </a:lnTo>
                  <a:lnTo>
                    <a:pt x="188" y="965"/>
                  </a:lnTo>
                  <a:lnTo>
                    <a:pt x="0" y="1018"/>
                  </a:lnTo>
                </a:path>
              </a:pathLst>
            </a:cu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Text Box 95"/>
            <p:cNvSpPr txBox="1">
              <a:spLocks noChangeArrowheads="1"/>
            </p:cNvSpPr>
            <p:nvPr/>
          </p:nvSpPr>
          <p:spPr bwMode="auto">
            <a:xfrm>
              <a:off x="576" y="3840"/>
              <a:ext cx="321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1" name="Text Box 96"/>
            <p:cNvSpPr txBox="1">
              <a:spLocks noChangeArrowheads="1"/>
            </p:cNvSpPr>
            <p:nvPr/>
          </p:nvSpPr>
          <p:spPr bwMode="auto">
            <a:xfrm>
              <a:off x="1968" y="278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3</a:t>
              </a:r>
            </a:p>
          </p:txBody>
        </p:sp>
        <p:sp>
          <p:nvSpPr>
            <p:cNvPr id="24592" name="Text Box 97"/>
            <p:cNvSpPr txBox="1">
              <a:spLocks noChangeArrowheads="1"/>
            </p:cNvSpPr>
            <p:nvPr/>
          </p:nvSpPr>
          <p:spPr bwMode="auto">
            <a:xfrm>
              <a:off x="1776" y="336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</a:p>
          </p:txBody>
        </p:sp>
        <p:sp>
          <p:nvSpPr>
            <p:cNvPr id="24593" name="Text Box 98"/>
            <p:cNvSpPr txBox="1">
              <a:spLocks noChangeArrowheads="1"/>
            </p:cNvSpPr>
            <p:nvPr/>
          </p:nvSpPr>
          <p:spPr bwMode="auto">
            <a:xfrm>
              <a:off x="1872" y="3024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2</a:t>
              </a:r>
            </a:p>
          </p:txBody>
        </p:sp>
        <p:sp>
          <p:nvSpPr>
            <p:cNvPr id="24594" name="Text Box 99"/>
            <p:cNvSpPr txBox="1">
              <a:spLocks noChangeArrowheads="1"/>
            </p:cNvSpPr>
            <p:nvPr/>
          </p:nvSpPr>
          <p:spPr bwMode="auto">
            <a:xfrm>
              <a:off x="2064" y="3840"/>
              <a:ext cx="25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U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5" name="Text Box 100"/>
            <p:cNvSpPr txBox="1">
              <a:spLocks noChangeArrowheads="1"/>
            </p:cNvSpPr>
            <p:nvPr/>
          </p:nvSpPr>
          <p:spPr bwMode="auto">
            <a:xfrm>
              <a:off x="864" y="2304"/>
              <a:ext cx="19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6" name="Line 101"/>
            <p:cNvSpPr>
              <a:spLocks noChangeShapeType="1"/>
            </p:cNvSpPr>
            <p:nvPr/>
          </p:nvSpPr>
          <p:spPr bwMode="auto">
            <a:xfrm>
              <a:off x="1200" y="2799"/>
              <a:ext cx="880" cy="0"/>
            </a:xfrm>
            <a:prstGeom prst="line">
              <a:avLst/>
            </a:prstGeom>
            <a:noFill/>
            <a:ln w="9525">
              <a:solidFill>
                <a:srgbClr val="FF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Text Box 102"/>
            <p:cNvSpPr txBox="1">
              <a:spLocks noChangeArrowheads="1"/>
            </p:cNvSpPr>
            <p:nvPr/>
          </p:nvSpPr>
          <p:spPr bwMode="auto">
            <a:xfrm>
              <a:off x="864" y="2640"/>
              <a:ext cx="26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kumimoji="1" lang="en-US" altLang="zh-CN" sz="2400" b="1" i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S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24598" name="Text Box 103"/>
            <p:cNvSpPr txBox="1">
              <a:spLocks noChangeArrowheads="1"/>
            </p:cNvSpPr>
            <p:nvPr/>
          </p:nvSpPr>
          <p:spPr bwMode="auto">
            <a:xfrm>
              <a:off x="1056" y="3840"/>
              <a:ext cx="21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</a:p>
          </p:txBody>
        </p:sp>
        <p:sp>
          <p:nvSpPr>
            <p:cNvPr id="24599" name="Freeform 104"/>
            <p:cNvSpPr>
              <a:spLocks/>
            </p:cNvSpPr>
            <p:nvPr/>
          </p:nvSpPr>
          <p:spPr bwMode="auto">
            <a:xfrm>
              <a:off x="822" y="3041"/>
              <a:ext cx="1341" cy="795"/>
            </a:xfrm>
            <a:custGeom>
              <a:avLst/>
              <a:gdLst>
                <a:gd name="T0" fmla="*/ 1341 w 1341"/>
                <a:gd name="T1" fmla="*/ 0 h 795"/>
                <a:gd name="T2" fmla="*/ 1020 w 1341"/>
                <a:gd name="T3" fmla="*/ 84 h 795"/>
                <a:gd name="T4" fmla="*/ 671 w 1341"/>
                <a:gd name="T5" fmla="*/ 349 h 795"/>
                <a:gd name="T6" fmla="*/ 278 w 1341"/>
                <a:gd name="T7" fmla="*/ 691 h 795"/>
                <a:gd name="T8" fmla="*/ 188 w 1341"/>
                <a:gd name="T9" fmla="*/ 742 h 795"/>
                <a:gd name="T10" fmla="*/ 0 w 1341"/>
                <a:gd name="T11" fmla="*/ 795 h 7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1"/>
                <a:gd name="T19" fmla="*/ 0 h 795"/>
                <a:gd name="T20" fmla="*/ 1341 w 1341"/>
                <a:gd name="T21" fmla="*/ 795 h 79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1" h="795">
                  <a:moveTo>
                    <a:pt x="1341" y="0"/>
                  </a:moveTo>
                  <a:cubicBezTo>
                    <a:pt x="1229" y="14"/>
                    <a:pt x="1160" y="27"/>
                    <a:pt x="1020" y="84"/>
                  </a:cubicBezTo>
                  <a:cubicBezTo>
                    <a:pt x="905" y="123"/>
                    <a:pt x="795" y="248"/>
                    <a:pt x="671" y="349"/>
                  </a:cubicBezTo>
                  <a:cubicBezTo>
                    <a:pt x="547" y="450"/>
                    <a:pt x="358" y="626"/>
                    <a:pt x="278" y="691"/>
                  </a:cubicBezTo>
                  <a:lnTo>
                    <a:pt x="188" y="742"/>
                  </a:lnTo>
                  <a:lnTo>
                    <a:pt x="0" y="795"/>
                  </a:lnTo>
                </a:path>
              </a:pathLst>
            </a:custGeom>
            <a:noFill/>
            <a:ln w="412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Freeform 105"/>
            <p:cNvSpPr>
              <a:spLocks/>
            </p:cNvSpPr>
            <p:nvPr/>
          </p:nvSpPr>
          <p:spPr bwMode="auto">
            <a:xfrm>
              <a:off x="774" y="3273"/>
              <a:ext cx="1328" cy="584"/>
            </a:xfrm>
            <a:custGeom>
              <a:avLst/>
              <a:gdLst>
                <a:gd name="T0" fmla="*/ 1328 w 1328"/>
                <a:gd name="T1" fmla="*/ 0 h 584"/>
                <a:gd name="T2" fmla="*/ 886 w 1328"/>
                <a:gd name="T3" fmla="*/ 159 h 584"/>
                <a:gd name="T4" fmla="*/ 398 w 1328"/>
                <a:gd name="T5" fmla="*/ 466 h 584"/>
                <a:gd name="T6" fmla="*/ 0 w 1328"/>
                <a:gd name="T7" fmla="*/ 584 h 5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28"/>
                <a:gd name="T13" fmla="*/ 0 h 584"/>
                <a:gd name="T14" fmla="*/ 1328 w 1328"/>
                <a:gd name="T15" fmla="*/ 584 h 5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28" h="584">
                  <a:moveTo>
                    <a:pt x="1328" y="0"/>
                  </a:moveTo>
                  <a:cubicBezTo>
                    <a:pt x="1123" y="19"/>
                    <a:pt x="1041" y="81"/>
                    <a:pt x="886" y="159"/>
                  </a:cubicBezTo>
                  <a:cubicBezTo>
                    <a:pt x="731" y="237"/>
                    <a:pt x="527" y="400"/>
                    <a:pt x="398" y="466"/>
                  </a:cubicBezTo>
                  <a:lnTo>
                    <a:pt x="0" y="584"/>
                  </a:lnTo>
                </a:path>
              </a:pathLst>
            </a:custGeom>
            <a:noFill/>
            <a:ln w="41275">
              <a:solidFill>
                <a:schemeClr val="tx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3300"/>
                </a:solidFill>
              </a:endParaRPr>
            </a:p>
          </p:txBody>
        </p:sp>
      </p:grpSp>
      <p:sp>
        <p:nvSpPr>
          <p:cNvPr id="24586" name="Text Box 106"/>
          <p:cNvSpPr txBox="1">
            <a:spLocks noChangeArrowheads="1"/>
          </p:cNvSpPr>
          <p:nvPr/>
        </p:nvSpPr>
        <p:spPr bwMode="auto">
          <a:xfrm>
            <a:off x="8786813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8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3" grpId="0" autoUpdateAnimBg="0"/>
      <p:bldP spid="10314" grpId="0" autoUpdateAnimBg="0"/>
      <p:bldP spid="10315" grpId="0" autoUpdateAnimBg="0"/>
      <p:bldP spid="103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136775" y="2349500"/>
            <a:ext cx="4379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早期量子论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2143125" y="2995613"/>
            <a:ext cx="4737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量子力学基础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2143125" y="3643313"/>
            <a:ext cx="5348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激光与半导体简介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1857375" y="1000125"/>
            <a:ext cx="5143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/>
              <a:t>第六篇    量子物理</a:t>
            </a:r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2173288" y="4294188"/>
            <a:ext cx="5348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kumimoji="1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章  原子核物理简介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>
            <a:spLocks noChangeArrowheads="1"/>
          </p:cNvSpPr>
          <p:nvPr/>
        </p:nvSpPr>
        <p:spPr bwMode="auto">
          <a:xfrm>
            <a:off x="500063" y="2928938"/>
            <a:ext cx="784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光波是连续传播的，只要入射光有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足够的强度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，任何频率的入射光都应产生光电效应。</a:t>
            </a:r>
          </a:p>
        </p:txBody>
      </p:sp>
      <p:sp>
        <p:nvSpPr>
          <p:cNvPr id="3" name="Rectangle 1027"/>
          <p:cNvSpPr>
            <a:spLocks noChangeArrowheads="1"/>
          </p:cNvSpPr>
          <p:nvPr/>
        </p:nvSpPr>
        <p:spPr bwMode="auto">
          <a:xfrm>
            <a:off x="285750" y="285750"/>
            <a:ext cx="36433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2.3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经典理论的解释</a:t>
            </a:r>
          </a:p>
        </p:txBody>
      </p:sp>
      <p:sp>
        <p:nvSpPr>
          <p:cNvPr id="4" name="Text Box 1028"/>
          <p:cNvSpPr txBox="1">
            <a:spLocks noChangeArrowheads="1"/>
          </p:cNvSpPr>
          <p:nvPr/>
        </p:nvSpPr>
        <p:spPr bwMode="auto">
          <a:xfrm>
            <a:off x="785813" y="9286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按照光的经典电磁理论：</a:t>
            </a:r>
          </a:p>
        </p:txBody>
      </p:sp>
      <p:sp>
        <p:nvSpPr>
          <p:cNvPr id="5" name="Rectangle 1029"/>
          <p:cNvSpPr>
            <a:spLocks noChangeArrowheads="1"/>
          </p:cNvSpPr>
          <p:nvPr/>
        </p:nvSpPr>
        <p:spPr bwMode="auto">
          <a:xfrm>
            <a:off x="571500" y="1643063"/>
            <a:ext cx="7848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光电子的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最大初动能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应决定于入射光的强度而不是频率。</a:t>
            </a:r>
          </a:p>
        </p:txBody>
      </p:sp>
      <p:sp>
        <p:nvSpPr>
          <p:cNvPr id="6" name="Rectangle 1030"/>
          <p:cNvSpPr>
            <a:spLocks noChangeArrowheads="1"/>
          </p:cNvSpPr>
          <p:nvPr/>
        </p:nvSpPr>
        <p:spPr bwMode="auto">
          <a:xfrm>
            <a:off x="500063" y="4143375"/>
            <a:ext cx="81438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  <a:buClr>
                <a:srgbClr val="0000FF"/>
              </a:buClr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光电子需吸收一定的能量才能逸出金属表面， 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阴极电子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积累能量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克服逸出功需要一段时间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光电效应不可能瞬时发生！</a:t>
            </a:r>
          </a:p>
        </p:txBody>
      </p:sp>
      <p:sp>
        <p:nvSpPr>
          <p:cNvPr id="26631" name="Text Box 1033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9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3927475" y="5827713"/>
            <a:ext cx="3835400" cy="461962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A5002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经典理论的解释极其困难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 autoUpdateAnimBg="0"/>
      <p:bldP spid="5" grpId="0" autoUpdateAnimBg="0"/>
      <p:bldP spid="6" grpId="0" autoUpdateAnimBg="0"/>
      <p:bldP spid="9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000125" y="214313"/>
            <a:ext cx="7272338" cy="113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3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  <a:cs typeface="Times New Roman" pitchFamily="18" charset="0"/>
              </a:rPr>
              <a:t>节  光子  爱因斯坦光电方程</a:t>
            </a:r>
            <a:r>
              <a:rPr kumimoji="1" lang="zh-CN" altLang="en-US" sz="32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endParaRPr kumimoji="1" lang="en-US" altLang="zh-CN" sz="2800" b="1" dirty="0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Photon Photoelectric  Equation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576263" y="1906588"/>
            <a:ext cx="54959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爱因斯坦在能量子假说的基础上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提出光子理论：</a:t>
            </a:r>
            <a:endParaRPr kumimoji="1" lang="zh-CN" altLang="en-US" sz="2800">
              <a:solidFill>
                <a:srgbClr val="003300"/>
              </a:solidFill>
              <a:latin typeface="宋体" panose="02010600030101010101" pitchFamily="2" charset="-122"/>
            </a:endParaRP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357188" y="2786063"/>
            <a:ext cx="8001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一束光，是一束以光速 运动的粒子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流，这些粒子称为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光量子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光子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。光的能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量不是均匀地分布在波阵面上，而是集中在微粒上。每个频率为</a:t>
            </a:r>
            <a:r>
              <a:rPr kumimoji="1" lang="zh-CN" alt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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的单个光子的能量为：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705600" y="4119563"/>
            <a:ext cx="1214438" cy="5191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 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=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h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000875" y="1143000"/>
            <a:ext cx="1720850" cy="2435225"/>
            <a:chOff x="4694" y="119"/>
            <a:chExt cx="902" cy="1278"/>
          </a:xfrm>
        </p:grpSpPr>
        <p:pic>
          <p:nvPicPr>
            <p:cNvPr id="27659" name="Picture 21" descr="einstein19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4" y="119"/>
              <a:ext cx="902" cy="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0" name="Text Box 22"/>
            <p:cNvSpPr txBox="1">
              <a:spLocks noChangeArrowheads="1"/>
            </p:cNvSpPr>
            <p:nvPr/>
          </p:nvSpPr>
          <p:spPr bwMode="auto">
            <a:xfrm>
              <a:off x="4830" y="1155"/>
              <a:ext cx="72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</a:rPr>
                <a:t>1921</a:t>
              </a:r>
            </a:p>
          </p:txBody>
        </p:sp>
      </p:grp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142875" y="1357313"/>
            <a:ext cx="306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3.1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光子</a:t>
            </a:r>
            <a:endParaRPr kumimoji="1" lang="zh-CN" alt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42875" y="4714875"/>
            <a:ext cx="741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3.2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光子假说对光电效应的解释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571500" y="5286375"/>
            <a:ext cx="8458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arenBoth"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入射光强度越大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光子数越多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光子与电子相互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作用的数目越多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逸出的光电子数目多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饱和光电流与入射光强度成正比</a:t>
            </a:r>
          </a:p>
        </p:txBody>
      </p:sp>
      <p:sp>
        <p:nvSpPr>
          <p:cNvPr id="27658" name="Text Box 29"/>
          <p:cNvSpPr txBox="1">
            <a:spLocks noChangeArrowheads="1"/>
          </p:cNvSpPr>
          <p:nvPr/>
        </p:nvSpPr>
        <p:spPr bwMode="auto">
          <a:xfrm>
            <a:off x="8675688" y="64008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10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 autoUpdateAnimBg="0"/>
      <p:bldP spid="11272" grpId="0"/>
      <p:bldP spid="11273" grpId="0" animBg="1"/>
      <p:bldP spid="11288" grpId="0" autoUpdateAnimBg="0"/>
      <p:bldP spid="11289" grpId="0"/>
      <p:bldP spid="1129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661988" y="5210175"/>
            <a:ext cx="798195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光电效应具有瞬时性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：当光照射金属时，电子吸收能量是一次性的，不需要能量积累，电子逸出是瞬间，无明显时间延迟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114425" y="3500438"/>
            <a:ext cx="655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所以当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Symbol" panose="05050102010706020507" pitchFamily="18" charset="2"/>
              </a:rPr>
              <a:t>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＜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A/h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时，不发生光电效应。</a:t>
            </a: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550" y="4005263"/>
            <a:ext cx="7100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产生光电效应的最小频率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红限频率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zh-CN" altLang="en-US" sz="2000" b="1" dirty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2987675" y="4446588"/>
          <a:ext cx="10461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0" name="Equation" r:id="rId4" imgW="1066800" imgH="711200" progId="Equation.DSMT4">
                  <p:embed/>
                </p:oleObj>
              </mc:Choice>
              <mc:Fallback>
                <p:oleObj name="Equation" r:id="rId4" imgW="10668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446588"/>
                        <a:ext cx="10461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611188" y="404813"/>
            <a:ext cx="80645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(2)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最大初动能与频率成线性关系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一个光子被一个电子所吸收，使电子获得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h</a:t>
            </a:r>
            <a:r>
              <a:rPr kumimoji="1" lang="en-US" altLang="zh-CN" sz="2400" b="1" i="1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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的   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 能量，一部分用于脱离金属表面，由能量守恒</a:t>
            </a:r>
            <a:endParaRPr kumimoji="1" lang="en-US" altLang="zh-CN" sz="2800" b="1" dirty="0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可得</a:t>
            </a:r>
            <a:r>
              <a:rPr kumimoji="1" lang="zh-CN" altLang="en-US" sz="2800" b="1" dirty="0">
                <a:solidFill>
                  <a:srgbClr val="003300"/>
                </a:solidFill>
                <a:ea typeface="楷体_GB2312"/>
                <a:cs typeface="楷体_GB2312"/>
              </a:rPr>
              <a:t>最大初动能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： </a:t>
            </a:r>
          </a:p>
        </p:txBody>
      </p:sp>
      <p:sp>
        <p:nvSpPr>
          <p:cNvPr id="12298" name="AutoShape 10"/>
          <p:cNvSpPr>
            <a:spLocks noChangeArrowheads="1"/>
          </p:cNvSpPr>
          <p:nvPr/>
        </p:nvSpPr>
        <p:spPr bwMode="auto">
          <a:xfrm>
            <a:off x="4475163" y="2198688"/>
            <a:ext cx="673100" cy="762000"/>
          </a:xfrm>
          <a:prstGeom prst="cloudCallout">
            <a:avLst>
              <a:gd name="adj1" fmla="val 125000"/>
              <a:gd name="adj2" fmla="val -39583"/>
            </a:avLst>
          </a:pr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580063" y="2024063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逸出功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284663" y="4508500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红限波长</a:t>
            </a:r>
          </a:p>
        </p:txBody>
      </p:sp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5961063" y="4437063"/>
          <a:ext cx="12112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1" name="Equation" r:id="rId6" imgW="1168400" imgH="711200" progId="Equation.DSMT4">
                  <p:embed/>
                </p:oleObj>
              </mc:Choice>
              <mc:Fallback>
                <p:oleObj name="Equation" r:id="rId6" imgW="1168400" imgH="71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4437063"/>
                        <a:ext cx="12112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3419475" y="2981325"/>
            <a:ext cx="511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————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爱因斯坦的光电方程</a:t>
            </a:r>
          </a:p>
        </p:txBody>
      </p:sp>
      <p:graphicFrame>
        <p:nvGraphicFramePr>
          <p:cNvPr id="12316" name="Object 28"/>
          <p:cNvGraphicFramePr>
            <a:graphicFrameLocks noChangeAspect="1"/>
          </p:cNvGraphicFramePr>
          <p:nvPr/>
        </p:nvGraphicFramePr>
        <p:xfrm>
          <a:off x="2555875" y="2205038"/>
          <a:ext cx="2273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8" imgW="2273300" imgH="698500" progId="Equation.DSMT4">
                  <p:embed/>
                </p:oleObj>
              </mc:Choice>
              <mc:Fallback>
                <p:oleObj name="Equation" r:id="rId8" imgW="2273300" imgH="698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205038"/>
                        <a:ext cx="2273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Text Box 29"/>
          <p:cNvSpPr txBox="1">
            <a:spLocks noChangeArrowheads="1"/>
          </p:cNvSpPr>
          <p:nvPr/>
        </p:nvSpPr>
        <p:spPr bwMode="auto">
          <a:xfrm>
            <a:off x="8658225" y="6400800"/>
            <a:ext cx="474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11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utoUpdateAnimBg="0"/>
      <p:bldP spid="12294" grpId="0" autoUpdateAnimBg="0"/>
      <p:bldP spid="12295" grpId="0" autoUpdateAnimBg="0"/>
      <p:bldP spid="12297" grpId="0" autoUpdateAnimBg="0"/>
      <p:bldP spid="12298" grpId="0" animBg="1" autoUpdateAnimBg="0"/>
      <p:bldP spid="12299" grpId="0" autoUpdateAnimBg="0"/>
      <p:bldP spid="12302" grpId="0" autoUpdateAnimBg="0"/>
      <p:bldP spid="123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547813" y="285750"/>
            <a:ext cx="6553200" cy="9540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    </a:t>
            </a:r>
            <a:r>
              <a:rPr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第</a:t>
            </a:r>
            <a:r>
              <a:rPr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节 光子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charset="-122"/>
                <a:ea typeface="宋体" charset="-122"/>
              </a:rPr>
              <a:t>的波粒二象性</a:t>
            </a:r>
            <a:r>
              <a:rPr kumimoji="1" lang="zh-CN" altLang="en-US" sz="3200" b="1" dirty="0">
                <a:solidFill>
                  <a:srgbClr val="00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sz="2400" b="1" i="1" dirty="0">
                <a:solidFill>
                  <a:srgbClr val="003300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 b="1" dirty="0">
                <a:solidFill>
                  <a:srgbClr val="003300"/>
                </a:solidFill>
                <a:latin typeface="Arial" charset="0"/>
                <a:ea typeface="楷体_GB2312" pitchFamily="49" charset="-122"/>
              </a:rPr>
              <a:t>Wave-Particle Duality of Photons</a:t>
            </a:r>
          </a:p>
        </p:txBody>
      </p:sp>
      <p:sp>
        <p:nvSpPr>
          <p:cNvPr id="31747" name="Text Box 24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12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00038" y="1285875"/>
            <a:ext cx="38846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tx1">
                    <a:lumMod val="60000"/>
                    <a:lumOff val="40000"/>
                  </a:schemeClr>
                </a:solidFill>
              </a:rPr>
              <a:t>4.1. 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光子的质量 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701675" y="1963738"/>
            <a:ext cx="36020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由相对论质能关系</a:t>
            </a:r>
            <a:r>
              <a:rPr lang="en-US" altLang="zh-CN" sz="2400" b="1">
                <a:solidFill>
                  <a:srgbClr val="003300"/>
                </a:solidFill>
              </a:rPr>
              <a:t> 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319088" y="4724400"/>
            <a:ext cx="4403725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tx1">
                    <a:lumMod val="60000"/>
                    <a:lumOff val="40000"/>
                  </a:schemeClr>
                </a:solidFill>
              </a:rPr>
              <a:t>4.2. </a:t>
            </a:r>
            <a:r>
              <a:rPr lang="zh-CN" altLang="en-US" sz="2800" b="1">
                <a:solidFill>
                  <a:schemeClr val="tx1">
                    <a:lumMod val="60000"/>
                    <a:lumOff val="40000"/>
                  </a:schemeClr>
                </a:solidFill>
              </a:rPr>
              <a:t>光子的动量</a:t>
            </a:r>
          </a:p>
        </p:txBody>
      </p:sp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3419475" y="1844675"/>
          <a:ext cx="23764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3" imgW="752590" imgH="123930" progId="Equation.DSMT4">
                  <p:embed/>
                </p:oleObj>
              </mc:Choice>
              <mc:Fallback>
                <p:oleObj name="Equation" r:id="rId3" imgW="752590" imgH="12393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844675"/>
                        <a:ext cx="23764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2720975" y="2538413"/>
          <a:ext cx="216058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9" name="Equation" r:id="rId5" imgW="752590" imgH="314280" progId="Equation.DSMT4">
                  <p:embed/>
                </p:oleObj>
              </mc:Choice>
              <mc:Fallback>
                <p:oleObj name="Equation" r:id="rId5" imgW="752590" imgH="314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2538413"/>
                        <a:ext cx="2160588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9"/>
          <p:cNvGraphicFramePr>
            <a:graphicFrameLocks noChangeAspect="1"/>
          </p:cNvGraphicFramePr>
          <p:nvPr/>
        </p:nvGraphicFramePr>
        <p:xfrm>
          <a:off x="5254625" y="2566988"/>
          <a:ext cx="21685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0" name="Equation" r:id="rId7" imgW="961943" imgH="352350" progId="Equation.DSMT4">
                  <p:embed/>
                </p:oleObj>
              </mc:Choice>
              <mc:Fallback>
                <p:oleObj name="Equation" r:id="rId7" imgW="961943" imgH="35235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566988"/>
                        <a:ext cx="21685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/>
          <p:cNvGraphicFramePr>
            <a:graphicFrameLocks noChangeAspect="1"/>
          </p:cNvGraphicFramePr>
          <p:nvPr/>
        </p:nvGraphicFramePr>
        <p:xfrm>
          <a:off x="822325" y="5253038"/>
          <a:ext cx="284162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9" imgW="1000032" imgH="314280" progId="Equation.DSMT4">
                  <p:embed/>
                </p:oleObj>
              </mc:Choice>
              <mc:Fallback>
                <p:oleObj name="Equation" r:id="rId9" imgW="1000032" imgH="314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253038"/>
                        <a:ext cx="284162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701675" y="2841625"/>
            <a:ext cx="24177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光子的质量 </a:t>
            </a:r>
          </a:p>
        </p:txBody>
      </p: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2592388" y="3919538"/>
            <a:ext cx="2527300" cy="476250"/>
          </a:xfrm>
          <a:prstGeom prst="rect">
            <a:avLst/>
          </a:prstGeom>
          <a:solidFill>
            <a:srgbClr val="FFFF66"/>
          </a:solidFill>
          <a:ln w="1905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光子的运动质量</a:t>
            </a:r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5297488" y="3919538"/>
            <a:ext cx="3086100" cy="476250"/>
          </a:xfrm>
          <a:prstGeom prst="rect">
            <a:avLst/>
          </a:prstGeom>
          <a:solidFill>
            <a:srgbClr val="FFFF66"/>
          </a:solidFill>
          <a:ln w="1905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光子的静止质量为零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/>
      <p:bldP spid="22" grpId="0"/>
      <p:bldP spid="23" grpId="0" autoUpdateAnimBg="0"/>
      <p:bldP spid="24" grpId="0"/>
      <p:bldP spid="30" grpId="0" autoUpdateAnimBg="0"/>
      <p:bldP spid="31" grpId="0" animBg="1" autoUpdateAnimBg="0"/>
      <p:bldP spid="3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41388" y="4268788"/>
            <a:ext cx="1808162" cy="1320800"/>
            <a:chOff x="288" y="1539"/>
            <a:chExt cx="1139" cy="832"/>
          </a:xfrm>
        </p:grpSpPr>
        <p:sp>
          <p:nvSpPr>
            <p:cNvPr id="32783" name="Text Box 3"/>
            <p:cNvSpPr txBox="1">
              <a:spLocks noChangeArrowheads="1"/>
            </p:cNvSpPr>
            <p:nvPr/>
          </p:nvSpPr>
          <p:spPr bwMode="auto">
            <a:xfrm>
              <a:off x="288" y="1539"/>
              <a:ext cx="11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黑体辐射 </a:t>
              </a:r>
            </a:p>
          </p:txBody>
        </p:sp>
        <p:sp>
          <p:nvSpPr>
            <p:cNvPr id="32784" name="Text Box 4"/>
            <p:cNvSpPr txBox="1">
              <a:spLocks noChangeArrowheads="1"/>
            </p:cNvSpPr>
            <p:nvPr/>
          </p:nvSpPr>
          <p:spPr bwMode="auto">
            <a:xfrm>
              <a:off x="288" y="1791"/>
              <a:ext cx="8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光电效应</a:t>
              </a:r>
            </a:p>
          </p:txBody>
        </p:sp>
        <p:sp>
          <p:nvSpPr>
            <p:cNvPr id="32785" name="Text Box 5"/>
            <p:cNvSpPr txBox="1">
              <a:spLocks noChangeArrowheads="1"/>
            </p:cNvSpPr>
            <p:nvPr/>
          </p:nvSpPr>
          <p:spPr bwMode="auto">
            <a:xfrm>
              <a:off x="288" y="2080"/>
              <a:ext cx="11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康普顿效应 </a:t>
              </a:r>
            </a:p>
          </p:txBody>
        </p:sp>
      </p:grp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50913" y="5746750"/>
            <a:ext cx="6978650" cy="830263"/>
          </a:xfrm>
          <a:prstGeom prst="rect">
            <a:avLst/>
          </a:prstGeom>
          <a:solidFill>
            <a:srgbClr val="FFCCFF"/>
          </a:solidFill>
          <a:ln w="9525">
            <a:solidFill>
              <a:srgbClr val="99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 光的波粒二象性：光具有波动和微粒的双重性质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                    但粒子不是经典粒子</a:t>
            </a:r>
            <a:r>
              <a:rPr lang="en-US" altLang="zh-CN" sz="2400" b="1">
                <a:solidFill>
                  <a:srgbClr val="0033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波也不是经典波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11225" y="2957513"/>
            <a:ext cx="2032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光的干涉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光的衍射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光的电磁理论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543425" y="3360738"/>
            <a:ext cx="3581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 肯定了光的</a:t>
            </a:r>
            <a:r>
              <a:rPr lang="zh-CN" altLang="en-US" sz="2400" b="1">
                <a:solidFill>
                  <a:srgbClr val="FF0000"/>
                </a:solidFill>
              </a:rPr>
              <a:t>波动性 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619625" y="4629150"/>
            <a:ext cx="3913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证实了光具有</a:t>
            </a:r>
            <a:r>
              <a:rPr lang="zh-CN" altLang="en-US" sz="2400" b="1">
                <a:solidFill>
                  <a:srgbClr val="FF0000"/>
                </a:solidFill>
              </a:rPr>
              <a:t>粒子性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3850" y="169863"/>
            <a:ext cx="6586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>
                <a:solidFill>
                  <a:schemeClr val="tx1">
                    <a:lumMod val="60000"/>
                    <a:lumOff val="40000"/>
                  </a:schemeClr>
                </a:solidFill>
              </a:rPr>
              <a:t>4.3.  </a:t>
            </a:r>
            <a:r>
              <a:rPr lang="zh-CN" altLang="en-US" sz="2800" b="1">
                <a:solidFill>
                  <a:schemeClr val="tx1">
                    <a:lumMod val="60000"/>
                    <a:lumOff val="40000"/>
                  </a:schemeClr>
                </a:solidFill>
              </a:rPr>
              <a:t>光的波粒二象性  光子方程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73100" y="1196975"/>
            <a:ext cx="32480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爱因斯坦光子方程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5508625" y="985838"/>
            <a:ext cx="3433763" cy="86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定量地表现了光的波动性和粒子性。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684213" y="2468563"/>
            <a:ext cx="80010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光的粒子性(</a:t>
            </a:r>
            <a:r>
              <a:rPr lang="en-US" altLang="zh-CN" sz="2400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E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，</a:t>
            </a:r>
            <a:r>
              <a:rPr lang="en-US" altLang="zh-CN" sz="2400" b="1" i="1">
                <a:solidFill>
                  <a:schemeClr val="tx1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)</a:t>
            </a:r>
            <a:r>
              <a:rPr lang="en-US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和波动性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( </a:t>
            </a:r>
            <a:r>
              <a:rPr lang="en-US" altLang="zh-CN" sz="2400" b="1" i="1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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  <a:sym typeface="SymbolPS" pitchFamily="18" charset="2"/>
              </a:rPr>
              <a:t>，</a:t>
            </a:r>
            <a:r>
              <a:rPr lang="zh-CN" altLang="en-US" sz="2400" b="1" i="1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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)</a:t>
            </a:r>
            <a:r>
              <a:rPr lang="zh-CN" altLang="en-US" sz="2400" b="1">
                <a:solidFill>
                  <a:schemeClr val="tx1">
                    <a:lumMod val="60000"/>
                    <a:lumOff val="40000"/>
                  </a:schemeClr>
                </a:solidFill>
              </a:rPr>
              <a:t>联系在一起。</a:t>
            </a:r>
          </a:p>
        </p:txBody>
      </p:sp>
      <p:graphicFrame>
        <p:nvGraphicFramePr>
          <p:cNvPr id="14" name="Object 16"/>
          <p:cNvGraphicFramePr>
            <a:graphicFrameLocks noChangeAspect="1"/>
          </p:cNvGraphicFramePr>
          <p:nvPr/>
        </p:nvGraphicFramePr>
        <p:xfrm>
          <a:off x="3635375" y="842963"/>
          <a:ext cx="1609725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6" name="公式" r:id="rId3" imgW="390612" imgH="476280" progId="Equation.3">
                  <p:embed/>
                </p:oleObj>
              </mc:Choice>
              <mc:Fallback>
                <p:oleObj name="公式" r:id="rId3" imgW="390612" imgH="476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842963"/>
                        <a:ext cx="1609725" cy="1433512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1905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8"/>
          <p:cNvSpPr>
            <a:spLocks noChangeArrowheads="1"/>
          </p:cNvSpPr>
          <p:nvPr/>
        </p:nvSpPr>
        <p:spPr bwMode="auto">
          <a:xfrm>
            <a:off x="3059113" y="3332163"/>
            <a:ext cx="1304925" cy="485775"/>
          </a:xfrm>
          <a:prstGeom prst="notchedRightArrow">
            <a:avLst>
              <a:gd name="adj1" fmla="val 50000"/>
              <a:gd name="adj2" fmla="val 67157"/>
            </a:avLst>
          </a:prstGeom>
          <a:solidFill>
            <a:srgbClr val="FF00FF"/>
          </a:solidFill>
          <a:ln w="9525" algn="ctr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3300"/>
              </a:solidFill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3122613" y="4629150"/>
            <a:ext cx="1304925" cy="485775"/>
          </a:xfrm>
          <a:prstGeom prst="notchedRightArrow">
            <a:avLst>
              <a:gd name="adj1" fmla="val 50000"/>
              <a:gd name="adj2" fmla="val 67157"/>
            </a:avLst>
          </a:prstGeom>
          <a:solidFill>
            <a:srgbClr val="FF00FF"/>
          </a:solidFill>
          <a:ln w="9525" algn="ctr">
            <a:solidFill>
              <a:srgbClr val="08080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003300"/>
              </a:solidFill>
            </a:endParaRPr>
          </a:p>
        </p:txBody>
      </p:sp>
      <p:sp>
        <p:nvSpPr>
          <p:cNvPr id="32782" name="Text Box 41"/>
          <p:cNvSpPr txBox="1">
            <a:spLocks noChangeArrowheads="1"/>
          </p:cNvSpPr>
          <p:nvPr/>
        </p:nvSpPr>
        <p:spPr bwMode="auto">
          <a:xfrm>
            <a:off x="8675688" y="6400800"/>
            <a:ext cx="4937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13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2" grpId="0" autoUpdateAnimBg="0"/>
      <p:bldP spid="13" grpId="0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317500" y="4832350"/>
            <a:ext cx="1746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实验规律：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1714500" y="357188"/>
            <a:ext cx="542607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        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5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节   康普顿效应</a:t>
            </a:r>
            <a:r>
              <a:rPr kumimoji="1" lang="zh-CN" altLang="en-US" sz="32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algn="ctr" eaLnBrk="1" hangingPunct="1">
              <a:lnSpc>
                <a:spcPct val="40000"/>
              </a:lnSpc>
              <a:spcBef>
                <a:spcPct val="50000"/>
              </a:spcBef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Compton Effect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827088" y="2133600"/>
            <a:ext cx="5622925" cy="2667000"/>
            <a:chOff x="521" y="1434"/>
            <a:chExt cx="3542" cy="1680"/>
          </a:xfrm>
        </p:grpSpPr>
        <p:sp>
          <p:nvSpPr>
            <p:cNvPr id="33806" name="Line 7"/>
            <p:cNvSpPr>
              <a:spLocks noChangeShapeType="1"/>
            </p:cNvSpPr>
            <p:nvPr/>
          </p:nvSpPr>
          <p:spPr bwMode="auto">
            <a:xfrm flipV="1">
              <a:off x="1559" y="2622"/>
              <a:ext cx="0" cy="43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07" name="Line 10"/>
            <p:cNvSpPr>
              <a:spLocks noChangeShapeType="1"/>
            </p:cNvSpPr>
            <p:nvPr/>
          </p:nvSpPr>
          <p:spPr bwMode="auto">
            <a:xfrm>
              <a:off x="1559" y="14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08" name="Line 5"/>
            <p:cNvSpPr>
              <a:spLocks noChangeShapeType="1"/>
            </p:cNvSpPr>
            <p:nvPr/>
          </p:nvSpPr>
          <p:spPr bwMode="auto">
            <a:xfrm>
              <a:off x="1415" y="2622"/>
              <a:ext cx="0" cy="432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 flipV="1">
              <a:off x="1415" y="14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0" name="AutoShape 11"/>
            <p:cNvSpPr>
              <a:spLocks noChangeArrowheads="1"/>
            </p:cNvSpPr>
            <p:nvPr/>
          </p:nvSpPr>
          <p:spPr bwMode="auto">
            <a:xfrm>
              <a:off x="1439" y="2124"/>
              <a:ext cx="228" cy="696"/>
            </a:xfrm>
            <a:prstGeom prst="rtTriangl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1" name="AutoShape 13"/>
            <p:cNvSpPr>
              <a:spLocks noChangeArrowheads="1"/>
            </p:cNvSpPr>
            <p:nvPr/>
          </p:nvSpPr>
          <p:spPr bwMode="auto">
            <a:xfrm flipV="1">
              <a:off x="1445" y="1680"/>
              <a:ext cx="228" cy="696"/>
            </a:xfrm>
            <a:prstGeom prst="rtTriangl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2" name="Line 16"/>
            <p:cNvSpPr>
              <a:spLocks noChangeShapeType="1"/>
            </p:cNvSpPr>
            <p:nvPr/>
          </p:nvSpPr>
          <p:spPr bwMode="auto">
            <a:xfrm>
              <a:off x="2423" y="2490"/>
              <a:ext cx="0" cy="624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3" name="Oval 23"/>
            <p:cNvSpPr>
              <a:spLocks noChangeArrowheads="1"/>
            </p:cNvSpPr>
            <p:nvPr/>
          </p:nvSpPr>
          <p:spPr bwMode="auto">
            <a:xfrm rot="-3807263">
              <a:off x="3643" y="1761"/>
              <a:ext cx="161" cy="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4" name="Oval 4"/>
            <p:cNvSpPr>
              <a:spLocks noChangeArrowheads="1"/>
            </p:cNvSpPr>
            <p:nvPr/>
          </p:nvSpPr>
          <p:spPr bwMode="auto">
            <a:xfrm>
              <a:off x="1079" y="2241"/>
              <a:ext cx="161" cy="3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5" name="Line 6"/>
            <p:cNvSpPr>
              <a:spLocks noChangeShapeType="1"/>
            </p:cNvSpPr>
            <p:nvPr/>
          </p:nvSpPr>
          <p:spPr bwMode="auto">
            <a:xfrm>
              <a:off x="1415" y="3054"/>
              <a:ext cx="144" cy="0"/>
            </a:xfrm>
            <a:prstGeom prst="line">
              <a:avLst/>
            </a:prstGeom>
            <a:noFill/>
            <a:ln w="9525">
              <a:solidFill>
                <a:srgbClr val="CC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6" name="Line 9"/>
            <p:cNvSpPr>
              <a:spLocks noChangeShapeType="1"/>
            </p:cNvSpPr>
            <p:nvPr/>
          </p:nvSpPr>
          <p:spPr bwMode="auto">
            <a:xfrm flipV="1">
              <a:off x="1415" y="143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17" name="Rectangle 12"/>
            <p:cNvSpPr>
              <a:spLocks noChangeArrowheads="1"/>
            </p:cNvSpPr>
            <p:nvPr/>
          </p:nvSpPr>
          <p:spPr bwMode="auto">
            <a:xfrm>
              <a:off x="1445" y="2631"/>
              <a:ext cx="90" cy="23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8" name="Rectangle 14"/>
            <p:cNvSpPr>
              <a:spLocks noChangeArrowheads="1"/>
            </p:cNvSpPr>
            <p:nvPr/>
          </p:nvSpPr>
          <p:spPr bwMode="auto">
            <a:xfrm flipV="1">
              <a:off x="1439" y="1908"/>
              <a:ext cx="96" cy="234"/>
            </a:xfrm>
            <a:prstGeom prst="rect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19" name="Line 15"/>
            <p:cNvSpPr>
              <a:spLocks noChangeShapeType="1"/>
            </p:cNvSpPr>
            <p:nvPr/>
          </p:nvSpPr>
          <p:spPr bwMode="auto">
            <a:xfrm>
              <a:off x="2423" y="1818"/>
              <a:ext cx="0" cy="576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0" name="Line 17"/>
            <p:cNvSpPr>
              <a:spLocks noChangeShapeType="1"/>
            </p:cNvSpPr>
            <p:nvPr/>
          </p:nvSpPr>
          <p:spPr bwMode="auto">
            <a:xfrm>
              <a:off x="1463" y="2442"/>
              <a:ext cx="912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1" name="Line 18"/>
            <p:cNvSpPr>
              <a:spLocks noChangeShapeType="1"/>
            </p:cNvSpPr>
            <p:nvPr/>
          </p:nvSpPr>
          <p:spPr bwMode="auto">
            <a:xfrm flipV="1">
              <a:off x="1463" y="2202"/>
              <a:ext cx="912" cy="24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2" name="Line 19"/>
            <p:cNvSpPr>
              <a:spLocks noChangeShapeType="1"/>
            </p:cNvSpPr>
            <p:nvPr/>
          </p:nvSpPr>
          <p:spPr bwMode="auto">
            <a:xfrm>
              <a:off x="1463" y="2442"/>
              <a:ext cx="912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3" name="Rectangle 20" descr="花岗岩"/>
            <p:cNvSpPr>
              <a:spLocks noChangeArrowheads="1"/>
            </p:cNvSpPr>
            <p:nvPr/>
          </p:nvSpPr>
          <p:spPr bwMode="auto">
            <a:xfrm>
              <a:off x="3016" y="2325"/>
              <a:ext cx="91" cy="23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24" name="Line 21"/>
            <p:cNvSpPr>
              <a:spLocks noChangeShapeType="1"/>
            </p:cNvSpPr>
            <p:nvPr/>
          </p:nvSpPr>
          <p:spPr bwMode="auto">
            <a:xfrm>
              <a:off x="2375" y="2442"/>
              <a:ext cx="624" cy="0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5" name="Rectangle 22"/>
            <p:cNvSpPr>
              <a:spLocks noChangeArrowheads="1"/>
            </p:cNvSpPr>
            <p:nvPr/>
          </p:nvSpPr>
          <p:spPr bwMode="auto">
            <a:xfrm rot="2373580">
              <a:off x="3718" y="1749"/>
              <a:ext cx="115" cy="234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33826" name="Line 24"/>
            <p:cNvSpPr>
              <a:spLocks noChangeShapeType="1"/>
            </p:cNvSpPr>
            <p:nvPr/>
          </p:nvSpPr>
          <p:spPr bwMode="auto">
            <a:xfrm flipV="1">
              <a:off x="3103" y="1962"/>
              <a:ext cx="57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27" name="Text Box 25"/>
            <p:cNvSpPr txBox="1">
              <a:spLocks noChangeArrowheads="1"/>
            </p:cNvSpPr>
            <p:nvPr/>
          </p:nvSpPr>
          <p:spPr bwMode="auto">
            <a:xfrm>
              <a:off x="521" y="1933"/>
              <a:ext cx="96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</a:t>
              </a:r>
              <a:r>
                <a:rPr kumimoji="1" lang="zh-CN" altLang="en-US" sz="28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射线管</a:t>
              </a:r>
            </a:p>
          </p:txBody>
        </p:sp>
        <p:sp>
          <p:nvSpPr>
            <p:cNvPr id="33828" name="Text Box 26"/>
            <p:cNvSpPr txBox="1">
              <a:spLocks noChangeArrowheads="1"/>
            </p:cNvSpPr>
            <p:nvPr/>
          </p:nvSpPr>
          <p:spPr bwMode="auto">
            <a:xfrm>
              <a:off x="2711" y="2548"/>
              <a:ext cx="115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石墨晶体</a:t>
              </a:r>
            </a:p>
          </p:txBody>
        </p:sp>
        <p:sp>
          <p:nvSpPr>
            <p:cNvPr id="33829" name="Text Box 27"/>
            <p:cNvSpPr txBox="1">
              <a:spLocks noChangeArrowheads="1"/>
            </p:cNvSpPr>
            <p:nvPr/>
          </p:nvSpPr>
          <p:spPr bwMode="auto">
            <a:xfrm>
              <a:off x="3016" y="1525"/>
              <a:ext cx="912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检测器</a:t>
              </a:r>
            </a:p>
          </p:txBody>
        </p:sp>
        <p:sp>
          <p:nvSpPr>
            <p:cNvPr id="33830" name="Line 28"/>
            <p:cNvSpPr>
              <a:spLocks noChangeShapeType="1"/>
            </p:cNvSpPr>
            <p:nvPr/>
          </p:nvSpPr>
          <p:spPr bwMode="auto">
            <a:xfrm>
              <a:off x="3103" y="2442"/>
              <a:ext cx="960" cy="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33831" name="Arc 29"/>
            <p:cNvSpPr>
              <a:spLocks/>
            </p:cNvSpPr>
            <p:nvPr/>
          </p:nvSpPr>
          <p:spPr bwMode="auto">
            <a:xfrm>
              <a:off x="3151" y="2253"/>
              <a:ext cx="115" cy="23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33832" name="Object 30"/>
            <p:cNvGraphicFramePr>
              <a:graphicFrameLocks noChangeAspect="1"/>
            </p:cNvGraphicFramePr>
            <p:nvPr/>
          </p:nvGraphicFramePr>
          <p:xfrm>
            <a:off x="3296" y="2181"/>
            <a:ext cx="2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6" name="Equation" r:id="rId5" imgW="66723" imgH="104760" progId="Equation.DSMT4">
                    <p:embed/>
                  </p:oleObj>
                </mc:Choice>
                <mc:Fallback>
                  <p:oleObj name="Equation" r:id="rId5" imgW="66723" imgH="10476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6" y="2181"/>
                          <a:ext cx="2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3" name="Rectangle 38"/>
            <p:cNvSpPr>
              <a:spLocks noChangeArrowheads="1"/>
            </p:cNvSpPr>
            <p:nvPr/>
          </p:nvSpPr>
          <p:spPr bwMode="auto">
            <a:xfrm>
              <a:off x="1511" y="2635"/>
              <a:ext cx="9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入射光</a:t>
              </a:r>
              <a:r>
                <a:rPr kumimoji="1" lang="zh-CN" altLang="en-US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r>
                <a:rPr kumimoji="1" lang="en-US" altLang="zh-CN" sz="2800" b="1" baseline="-25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o</a:t>
              </a:r>
            </a:p>
          </p:txBody>
        </p:sp>
        <p:sp>
          <p:nvSpPr>
            <p:cNvPr id="33834" name="Rectangle 39"/>
            <p:cNvSpPr>
              <a:spLocks noChangeArrowheads="1"/>
            </p:cNvSpPr>
            <p:nvPr/>
          </p:nvSpPr>
          <p:spPr bwMode="auto">
            <a:xfrm>
              <a:off x="1943" y="1483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准直系统</a:t>
              </a:r>
            </a:p>
          </p:txBody>
        </p:sp>
        <p:sp>
          <p:nvSpPr>
            <p:cNvPr id="33835" name="Rectangle 40"/>
            <p:cNvSpPr>
              <a:spLocks noChangeArrowheads="1"/>
            </p:cNvSpPr>
            <p:nvPr/>
          </p:nvSpPr>
          <p:spPr bwMode="auto">
            <a:xfrm>
              <a:off x="2653" y="1878"/>
              <a:ext cx="8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散射光</a:t>
              </a:r>
              <a:r>
                <a:rPr kumimoji="1" lang="zh-CN" altLang="en-US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en-US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</p:grp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142875" y="1428750"/>
            <a:ext cx="45100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5.1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康普顿效应的实验规律  </a:t>
            </a:r>
          </a:p>
        </p:txBody>
      </p:sp>
      <p:sp>
        <p:nvSpPr>
          <p:cNvPr id="33798" name="Text Box 29"/>
          <p:cNvSpPr txBox="1">
            <a:spLocks noChangeArrowheads="1"/>
          </p:cNvSpPr>
          <p:nvPr/>
        </p:nvSpPr>
        <p:spPr bwMode="auto">
          <a:xfrm>
            <a:off x="865822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14</a:t>
            </a:r>
            <a:endParaRPr lang="en-US" altLang="zh-CN" sz="1800">
              <a:solidFill>
                <a:srgbClr val="003300"/>
              </a:solidFill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6616700" y="1214438"/>
            <a:ext cx="2486025" cy="3184525"/>
            <a:chOff x="6616701" y="1214438"/>
            <a:chExt cx="2486578" cy="3185244"/>
          </a:xfrm>
        </p:grpSpPr>
        <p:grpSp>
          <p:nvGrpSpPr>
            <p:cNvPr id="33802" name="Group 48"/>
            <p:cNvGrpSpPr>
              <a:grpSpLocks/>
            </p:cNvGrpSpPr>
            <p:nvPr/>
          </p:nvGrpSpPr>
          <p:grpSpPr bwMode="auto">
            <a:xfrm>
              <a:off x="6815138" y="1214438"/>
              <a:ext cx="1828800" cy="2624137"/>
              <a:chOff x="4637" y="1616"/>
              <a:chExt cx="959" cy="1376"/>
            </a:xfrm>
          </p:grpSpPr>
          <p:pic>
            <p:nvPicPr>
              <p:cNvPr id="33804" name="Picture 46" descr="compton192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37" y="1616"/>
                <a:ext cx="959" cy="1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805" name="Text Box 47"/>
              <p:cNvSpPr txBox="1">
                <a:spLocks noChangeArrowheads="1"/>
              </p:cNvSpPr>
              <p:nvPr/>
            </p:nvSpPr>
            <p:spPr bwMode="auto">
              <a:xfrm>
                <a:off x="4830" y="2750"/>
                <a:ext cx="635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Times New Roman" panose="02020603050405020304" pitchFamily="18" charset="0"/>
                  </a:rPr>
                  <a:t>1927</a:t>
                </a: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6616701" y="3815350"/>
              <a:ext cx="2486578" cy="58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latin typeface="+mn-ea"/>
                  <a:ea typeface="+mn-ea"/>
                </a:rPr>
                <a:t>康普顿，美国物理学家</a:t>
              </a:r>
              <a:endParaRPr lang="en-US" altLang="zh-CN" sz="1600" b="1" dirty="0">
                <a:latin typeface="+mn-ea"/>
                <a:ea typeface="+mn-ea"/>
              </a:endParaRPr>
            </a:p>
            <a:p>
              <a:pPr>
                <a:defRPr/>
              </a:pPr>
              <a:r>
                <a:rPr lang="zh-CN" altLang="en-US" sz="1600" b="1" dirty="0">
                  <a:latin typeface="+mn-ea"/>
                  <a:ea typeface="+mn-ea"/>
                </a:rPr>
                <a:t>获</a:t>
              </a:r>
              <a:r>
                <a:rPr lang="en-US" altLang="zh-CN" sz="1600" b="1" dirty="0">
                  <a:latin typeface="+mn-ea"/>
                  <a:ea typeface="+mn-ea"/>
                </a:rPr>
                <a:t>1927</a:t>
              </a:r>
              <a:r>
                <a:rPr lang="zh-CN" altLang="en-US" sz="1600" b="1" dirty="0">
                  <a:latin typeface="+mn-ea"/>
                  <a:ea typeface="+mn-ea"/>
                </a:rPr>
                <a:t>年诺贝尔物理学奖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1997075" y="5765800"/>
            <a:ext cx="710565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波长的变化量与散射角有关</a:t>
            </a: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而与原波长和散射物质无关。</a:t>
            </a:r>
            <a:endParaRPr 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070100" y="4811713"/>
            <a:ext cx="67691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散射光中除了有波长与入射光相同的成份外，还有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波长大于原波长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的成份。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9" grpId="0"/>
      <p:bldP spid="22564" grpId="0"/>
      <p:bldP spid="22569" grpId="0"/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620713" y="3889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实验结果：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3300413" y="501650"/>
            <a:ext cx="568960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(1)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散射光中有与 入射波长</a:t>
            </a:r>
            <a:r>
              <a:rPr kumimoji="1" lang="zh-CN" alt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i="1" baseline="-25000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相同的成分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也有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波长</a:t>
            </a:r>
            <a:r>
              <a:rPr kumimoji="1" lang="zh-CN" altLang="en-US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&gt;</a:t>
            </a:r>
            <a:r>
              <a:rPr kumimoji="1" lang="en-US" altLang="zh-CN" sz="2800" b="1" i="1" baseline="-25000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的成分。</a:t>
            </a:r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3286125" y="1785938"/>
            <a:ext cx="517207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散射光波长的改变量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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＝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－</a:t>
            </a:r>
            <a:r>
              <a:rPr kumimoji="1"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o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i="1" baseline="-25000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随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散射角</a:t>
            </a:r>
            <a:r>
              <a:rPr kumimoji="1" lang="zh-CN" altLang="en-US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的增加而增加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800" dirty="0">
              <a:solidFill>
                <a:srgbClr val="00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3317875" y="3429000"/>
            <a:ext cx="5540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(3)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对同一散射角</a:t>
            </a:r>
            <a:r>
              <a:rPr kumimoji="1" lang="zh-CN" alt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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波长的增加量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i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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相同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与散射物质无关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3275013" y="4581525"/>
            <a:ext cx="55832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康普顿散射的强度与散射物质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有关。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原子量小的散射物质，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     康普顿散射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波强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较强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，反之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  康普顿散射</a:t>
            </a: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波强</a:t>
            </a:r>
            <a:r>
              <a:rPr kumimoji="1" lang="en-US" altLang="zh-CN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较弱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3359" name="Line 47"/>
          <p:cNvSpPr>
            <a:spLocks noChangeShapeType="1"/>
          </p:cNvSpPr>
          <p:nvPr/>
        </p:nvSpPr>
        <p:spPr bwMode="auto">
          <a:xfrm>
            <a:off x="1247775" y="1219200"/>
            <a:ext cx="11113" cy="5029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95300" y="914400"/>
            <a:ext cx="2636838" cy="1676400"/>
            <a:chOff x="289" y="672"/>
            <a:chExt cx="1661" cy="1056"/>
          </a:xfrm>
        </p:grpSpPr>
        <p:sp>
          <p:nvSpPr>
            <p:cNvPr id="35873" name="Line 49"/>
            <p:cNvSpPr>
              <a:spLocks noChangeShapeType="1"/>
            </p:cNvSpPr>
            <p:nvPr/>
          </p:nvSpPr>
          <p:spPr bwMode="auto">
            <a:xfrm flipV="1">
              <a:off x="480" y="864"/>
              <a:ext cx="0" cy="72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50"/>
            <p:cNvSpPr>
              <a:spLocks noChangeShapeType="1"/>
            </p:cNvSpPr>
            <p:nvPr/>
          </p:nvSpPr>
          <p:spPr bwMode="auto">
            <a:xfrm>
              <a:off x="480" y="1584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Freeform 51"/>
            <p:cNvSpPr>
              <a:spLocks/>
            </p:cNvSpPr>
            <p:nvPr/>
          </p:nvSpPr>
          <p:spPr bwMode="auto">
            <a:xfrm>
              <a:off x="586" y="672"/>
              <a:ext cx="516" cy="1032"/>
            </a:xfrm>
            <a:custGeom>
              <a:avLst/>
              <a:gdLst>
                <a:gd name="T0" fmla="*/ 0 w 516"/>
                <a:gd name="T1" fmla="*/ 893 h 1032"/>
                <a:gd name="T2" fmla="*/ 195 w 516"/>
                <a:gd name="T3" fmla="*/ 153 h 1032"/>
                <a:gd name="T4" fmla="*/ 516 w 516"/>
                <a:gd name="T5" fmla="*/ 893 h 1032"/>
                <a:gd name="T6" fmla="*/ 0 60000 65536"/>
                <a:gd name="T7" fmla="*/ 0 60000 65536"/>
                <a:gd name="T8" fmla="*/ 0 60000 65536"/>
                <a:gd name="T9" fmla="*/ 0 w 516"/>
                <a:gd name="T10" fmla="*/ 0 h 1032"/>
                <a:gd name="T11" fmla="*/ 516 w 516"/>
                <a:gd name="T12" fmla="*/ 1032 h 10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1032">
                  <a:moveTo>
                    <a:pt x="0" y="893"/>
                  </a:moveTo>
                  <a:cubicBezTo>
                    <a:pt x="122" y="968"/>
                    <a:pt x="139" y="306"/>
                    <a:pt x="195" y="153"/>
                  </a:cubicBezTo>
                  <a:cubicBezTo>
                    <a:pt x="251" y="0"/>
                    <a:pt x="140" y="1032"/>
                    <a:pt x="516" y="893"/>
                  </a:cubicBezTo>
                </a:path>
              </a:pathLst>
            </a:custGeom>
            <a:noFill/>
            <a:ln w="4127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Text Box 52"/>
            <p:cNvSpPr txBox="1">
              <a:spLocks noChangeArrowheads="1"/>
            </p:cNvSpPr>
            <p:nvPr/>
          </p:nvSpPr>
          <p:spPr bwMode="auto">
            <a:xfrm>
              <a:off x="289" y="794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77" name="Text Box 53"/>
            <p:cNvSpPr txBox="1">
              <a:spLocks noChangeArrowheads="1"/>
            </p:cNvSpPr>
            <p:nvPr/>
          </p:nvSpPr>
          <p:spPr bwMode="auto">
            <a:xfrm>
              <a:off x="1728" y="1440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78" name="Text Box 54"/>
            <p:cNvSpPr txBox="1">
              <a:spLocks noChangeArrowheads="1"/>
            </p:cNvSpPr>
            <p:nvPr/>
          </p:nvSpPr>
          <p:spPr bwMode="auto">
            <a:xfrm>
              <a:off x="1200" y="1200"/>
              <a:ext cx="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=0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490538" y="2362200"/>
            <a:ext cx="2713037" cy="1524000"/>
            <a:chOff x="289" y="1766"/>
            <a:chExt cx="1709" cy="960"/>
          </a:xfrm>
        </p:grpSpPr>
        <p:sp>
          <p:nvSpPr>
            <p:cNvPr id="35867" name="Text Box 56"/>
            <p:cNvSpPr txBox="1">
              <a:spLocks noChangeArrowheads="1"/>
            </p:cNvSpPr>
            <p:nvPr/>
          </p:nvSpPr>
          <p:spPr bwMode="auto">
            <a:xfrm>
              <a:off x="1776" y="243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8" name="Line 57"/>
            <p:cNvSpPr>
              <a:spLocks noChangeShapeType="1"/>
            </p:cNvSpPr>
            <p:nvPr/>
          </p:nvSpPr>
          <p:spPr bwMode="auto">
            <a:xfrm>
              <a:off x="481" y="2582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58"/>
            <p:cNvSpPr>
              <a:spLocks noChangeShapeType="1"/>
            </p:cNvSpPr>
            <p:nvPr/>
          </p:nvSpPr>
          <p:spPr bwMode="auto">
            <a:xfrm flipV="1">
              <a:off x="480" y="1929"/>
              <a:ext cx="0" cy="65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Freeform 59"/>
            <p:cNvSpPr>
              <a:spLocks/>
            </p:cNvSpPr>
            <p:nvPr/>
          </p:nvSpPr>
          <p:spPr bwMode="auto">
            <a:xfrm>
              <a:off x="576" y="1800"/>
              <a:ext cx="720" cy="888"/>
            </a:xfrm>
            <a:custGeom>
              <a:avLst/>
              <a:gdLst>
                <a:gd name="T0" fmla="*/ 0 w 528"/>
                <a:gd name="T1" fmla="*/ 44 h 1032"/>
                <a:gd name="T2" fmla="*/ 47613 w 528"/>
                <a:gd name="T3" fmla="*/ 38 h 1032"/>
                <a:gd name="T4" fmla="*/ 77025 w 528"/>
                <a:gd name="T5" fmla="*/ 14 h 1032"/>
                <a:gd name="T6" fmla="*/ 102308 w 528"/>
                <a:gd name="T7" fmla="*/ 8 h 1032"/>
                <a:gd name="T8" fmla="*/ 261027 w 528"/>
                <a:gd name="T9" fmla="*/ 44 h 10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032"/>
                <a:gd name="T17" fmla="*/ 528 w 528"/>
                <a:gd name="T18" fmla="*/ 1032 h 10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032">
                  <a:moveTo>
                    <a:pt x="0" y="894"/>
                  </a:moveTo>
                  <a:cubicBezTo>
                    <a:pt x="2" y="876"/>
                    <a:pt x="73" y="858"/>
                    <a:pt x="96" y="756"/>
                  </a:cubicBezTo>
                  <a:cubicBezTo>
                    <a:pt x="122" y="654"/>
                    <a:pt x="108" y="120"/>
                    <a:pt x="156" y="282"/>
                  </a:cubicBezTo>
                  <a:cubicBezTo>
                    <a:pt x="204" y="444"/>
                    <a:pt x="137" y="53"/>
                    <a:pt x="207" y="153"/>
                  </a:cubicBezTo>
                  <a:cubicBezTo>
                    <a:pt x="263" y="0"/>
                    <a:pt x="152" y="1032"/>
                    <a:pt x="528" y="893"/>
                  </a:cubicBezTo>
                </a:path>
              </a:pathLst>
            </a:custGeom>
            <a:noFill/>
            <a:ln w="412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Text Box 60"/>
            <p:cNvSpPr txBox="1">
              <a:spLocks noChangeArrowheads="1"/>
            </p:cNvSpPr>
            <p:nvPr/>
          </p:nvSpPr>
          <p:spPr bwMode="auto">
            <a:xfrm>
              <a:off x="289" y="176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72" name="Text Box 61"/>
            <p:cNvSpPr txBox="1">
              <a:spLocks noChangeArrowheads="1"/>
            </p:cNvSpPr>
            <p:nvPr/>
          </p:nvSpPr>
          <p:spPr bwMode="auto">
            <a:xfrm>
              <a:off x="1200" y="2102"/>
              <a:ext cx="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=45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90538" y="3657600"/>
            <a:ext cx="2713037" cy="1524000"/>
            <a:chOff x="289" y="2496"/>
            <a:chExt cx="1709" cy="960"/>
          </a:xfrm>
        </p:grpSpPr>
        <p:sp>
          <p:nvSpPr>
            <p:cNvPr id="35861" name="Line 63"/>
            <p:cNvSpPr>
              <a:spLocks noChangeShapeType="1"/>
            </p:cNvSpPr>
            <p:nvPr/>
          </p:nvSpPr>
          <p:spPr bwMode="auto">
            <a:xfrm>
              <a:off x="480" y="3264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Line 64"/>
            <p:cNvSpPr>
              <a:spLocks noChangeShapeType="1"/>
            </p:cNvSpPr>
            <p:nvPr/>
          </p:nvSpPr>
          <p:spPr bwMode="auto">
            <a:xfrm flipV="1">
              <a:off x="480" y="2611"/>
              <a:ext cx="0" cy="65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3" name="Freeform 65"/>
            <p:cNvSpPr>
              <a:spLocks/>
            </p:cNvSpPr>
            <p:nvPr/>
          </p:nvSpPr>
          <p:spPr bwMode="auto">
            <a:xfrm>
              <a:off x="612" y="2676"/>
              <a:ext cx="540" cy="593"/>
            </a:xfrm>
            <a:custGeom>
              <a:avLst/>
              <a:gdLst>
                <a:gd name="T0" fmla="*/ 0 w 540"/>
                <a:gd name="T1" fmla="*/ 593 h 593"/>
                <a:gd name="T2" fmla="*/ 168 w 540"/>
                <a:gd name="T3" fmla="*/ 240 h 593"/>
                <a:gd name="T4" fmla="*/ 342 w 540"/>
                <a:gd name="T5" fmla="*/ 54 h 593"/>
                <a:gd name="T6" fmla="*/ 540 w 540"/>
                <a:gd name="T7" fmla="*/ 474 h 5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40"/>
                <a:gd name="T13" fmla="*/ 0 h 593"/>
                <a:gd name="T14" fmla="*/ 540 w 540"/>
                <a:gd name="T15" fmla="*/ 593 h 5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40" h="593">
                  <a:moveTo>
                    <a:pt x="0" y="593"/>
                  </a:moveTo>
                  <a:cubicBezTo>
                    <a:pt x="156" y="546"/>
                    <a:pt x="144" y="0"/>
                    <a:pt x="168" y="240"/>
                  </a:cubicBezTo>
                  <a:cubicBezTo>
                    <a:pt x="192" y="480"/>
                    <a:pt x="280" y="15"/>
                    <a:pt x="342" y="54"/>
                  </a:cubicBezTo>
                  <a:cubicBezTo>
                    <a:pt x="404" y="93"/>
                    <a:pt x="426" y="426"/>
                    <a:pt x="540" y="474"/>
                  </a:cubicBezTo>
                </a:path>
              </a:pathLst>
            </a:custGeom>
            <a:noFill/>
            <a:ln w="41275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Text Box 66"/>
            <p:cNvSpPr txBox="1">
              <a:spLocks noChangeArrowheads="1"/>
            </p:cNvSpPr>
            <p:nvPr/>
          </p:nvSpPr>
          <p:spPr bwMode="auto">
            <a:xfrm>
              <a:off x="289" y="2496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5" name="Text Box 67"/>
            <p:cNvSpPr txBox="1">
              <a:spLocks noChangeArrowheads="1"/>
            </p:cNvSpPr>
            <p:nvPr/>
          </p:nvSpPr>
          <p:spPr bwMode="auto">
            <a:xfrm>
              <a:off x="1776" y="3168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6" name="Text Box 68"/>
            <p:cNvSpPr txBox="1">
              <a:spLocks noChangeArrowheads="1"/>
            </p:cNvSpPr>
            <p:nvPr/>
          </p:nvSpPr>
          <p:spPr bwMode="auto">
            <a:xfrm>
              <a:off x="1248" y="2832"/>
              <a:ext cx="5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=90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25463" y="5029200"/>
            <a:ext cx="2606675" cy="1371600"/>
            <a:chOff x="308" y="3360"/>
            <a:chExt cx="1642" cy="864"/>
          </a:xfrm>
        </p:grpSpPr>
        <p:sp>
          <p:nvSpPr>
            <p:cNvPr id="35855" name="Line 70"/>
            <p:cNvSpPr>
              <a:spLocks noChangeShapeType="1"/>
            </p:cNvSpPr>
            <p:nvPr/>
          </p:nvSpPr>
          <p:spPr bwMode="auto">
            <a:xfrm>
              <a:off x="500" y="4128"/>
              <a:ext cx="1296" cy="0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71"/>
            <p:cNvSpPr>
              <a:spLocks noChangeShapeType="1"/>
            </p:cNvSpPr>
            <p:nvPr/>
          </p:nvSpPr>
          <p:spPr bwMode="auto">
            <a:xfrm flipV="1">
              <a:off x="480" y="3475"/>
              <a:ext cx="0" cy="653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Freeform 72"/>
            <p:cNvSpPr>
              <a:spLocks/>
            </p:cNvSpPr>
            <p:nvPr/>
          </p:nvSpPr>
          <p:spPr bwMode="auto">
            <a:xfrm>
              <a:off x="638" y="3546"/>
              <a:ext cx="739" cy="594"/>
            </a:xfrm>
            <a:custGeom>
              <a:avLst/>
              <a:gdLst>
                <a:gd name="T0" fmla="*/ 0 w 739"/>
                <a:gd name="T1" fmla="*/ 578 h 594"/>
                <a:gd name="T2" fmla="*/ 126 w 739"/>
                <a:gd name="T3" fmla="*/ 144 h 594"/>
                <a:gd name="T4" fmla="*/ 258 w 739"/>
                <a:gd name="T5" fmla="*/ 540 h 594"/>
                <a:gd name="T6" fmla="*/ 460 w 739"/>
                <a:gd name="T7" fmla="*/ 1 h 594"/>
                <a:gd name="T8" fmla="*/ 739 w 739"/>
                <a:gd name="T9" fmla="*/ 532 h 5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9"/>
                <a:gd name="T16" fmla="*/ 0 h 594"/>
                <a:gd name="T17" fmla="*/ 739 w 739"/>
                <a:gd name="T18" fmla="*/ 594 h 5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9" h="594">
                  <a:moveTo>
                    <a:pt x="0" y="578"/>
                  </a:moveTo>
                  <a:cubicBezTo>
                    <a:pt x="156" y="531"/>
                    <a:pt x="83" y="150"/>
                    <a:pt x="126" y="144"/>
                  </a:cubicBezTo>
                  <a:cubicBezTo>
                    <a:pt x="169" y="138"/>
                    <a:pt x="216" y="594"/>
                    <a:pt x="258" y="540"/>
                  </a:cubicBezTo>
                  <a:cubicBezTo>
                    <a:pt x="351" y="558"/>
                    <a:pt x="391" y="2"/>
                    <a:pt x="460" y="1"/>
                  </a:cubicBezTo>
                  <a:cubicBezTo>
                    <a:pt x="540" y="0"/>
                    <a:pt x="474" y="476"/>
                    <a:pt x="739" y="532"/>
                  </a:cubicBezTo>
                </a:path>
              </a:pathLst>
            </a:custGeom>
            <a:noFill/>
            <a:ln w="41275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73"/>
            <p:cNvSpPr txBox="1">
              <a:spLocks noChangeArrowheads="1"/>
            </p:cNvSpPr>
            <p:nvPr/>
          </p:nvSpPr>
          <p:spPr bwMode="auto">
            <a:xfrm>
              <a:off x="308" y="336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59" name="Text Box 74"/>
            <p:cNvSpPr txBox="1">
              <a:spLocks noChangeArrowheads="1"/>
            </p:cNvSpPr>
            <p:nvPr/>
          </p:nvSpPr>
          <p:spPr bwMode="auto">
            <a:xfrm>
              <a:off x="1728" y="3936"/>
              <a:ext cx="2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</a:t>
              </a:r>
              <a:endParaRPr kumimoji="1" lang="zh-CN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35860" name="Text Box 75"/>
            <p:cNvSpPr txBox="1">
              <a:spLocks noChangeArrowheads="1"/>
            </p:cNvSpPr>
            <p:nvPr/>
          </p:nvSpPr>
          <p:spPr bwMode="auto">
            <a:xfrm>
              <a:off x="1243" y="3696"/>
              <a:ext cx="6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=135</a:t>
              </a:r>
              <a:r>
                <a:rPr kumimoji="1" lang="en-US" altLang="zh-CN" sz="2400" b="1" i="1" baseline="30000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o</a:t>
              </a:r>
              <a:endParaRPr kumimoji="1" lang="en-US" altLang="zh-CN" sz="24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</p:grp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1077913" y="6248400"/>
            <a:ext cx="411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</a:t>
            </a:r>
            <a:r>
              <a:rPr kumimoji="1" lang="en-US" altLang="zh-CN" sz="2000" b="1" baseline="-25000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0</a:t>
            </a:r>
            <a:endParaRPr kumimoji="1" lang="en-US" altLang="zh-CN" sz="2000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35853" name="Text Box 79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15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38" name="Line 47"/>
          <p:cNvSpPr>
            <a:spLocks noChangeShapeType="1"/>
          </p:cNvSpPr>
          <p:nvPr/>
        </p:nvSpPr>
        <p:spPr bwMode="auto">
          <a:xfrm>
            <a:off x="1282700" y="2271713"/>
            <a:ext cx="612775" cy="39766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42" grpId="0" autoUpdateAnimBg="0"/>
      <p:bldP spid="13346" grpId="0" autoUpdateAnimBg="0"/>
      <p:bldP spid="13350" grpId="0" autoUpdateAnimBg="0"/>
      <p:bldP spid="13352" grpId="0" autoUpdateAnimBg="0"/>
      <p:bldP spid="13359" grpId="0" animBg="1"/>
      <p:bldP spid="13388" grpId="0" autoUpdateAnimBg="0"/>
      <p:bldP spid="3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785813" y="928688"/>
            <a:ext cx="7848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由于物质中的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外层电子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的动能远小于入射光子的动能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碰撞前电子可以看作是静止的。碰撞过程中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光子的一部分能量传递给电子，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能量减小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频率减小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因而波长增大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14313" y="285750"/>
            <a:ext cx="4500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5.2 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康普顿效应的量子解释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55650" y="2909888"/>
            <a:ext cx="770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None/>
            </a:pP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</a:rPr>
              <a:t> X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</a:rPr>
              <a:t>射线光子与“静止”的“自由电子”弹性碰撞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796925" y="339725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碰撞前后系统的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/>
                <a:ea typeface="楷体_GB2312"/>
                <a:cs typeface="楷体_GB2312"/>
              </a:rPr>
              <a:t>能量与动量守恒</a:t>
            </a:r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714625" y="4038600"/>
          <a:ext cx="27781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6" name="Equation" r:id="rId4" imgW="3060700" imgH="469900" progId="Equation.DSMT4">
                  <p:embed/>
                </p:oleObj>
              </mc:Choice>
              <mc:Fallback>
                <p:oleObj name="Equation" r:id="rId4" imgW="3060700" imgH="469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038600"/>
                        <a:ext cx="27781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5" name="Object 33"/>
          <p:cNvGraphicFramePr>
            <a:graphicFrameLocks/>
          </p:cNvGraphicFramePr>
          <p:nvPr/>
        </p:nvGraphicFramePr>
        <p:xfrm>
          <a:off x="2700338" y="4621213"/>
          <a:ext cx="237648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7" name="Equation" r:id="rId6" imgW="2565400" imgH="774700" progId="Equation.DSMT4">
                  <p:embed/>
                </p:oleObj>
              </mc:Choice>
              <mc:Fallback>
                <p:oleObj name="Equation" r:id="rId6" imgW="2565400" imgH="774700" progId="Equation.DSMT4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21213"/>
                        <a:ext cx="237648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6" name="Object 34"/>
          <p:cNvGraphicFramePr>
            <a:graphicFrameLocks/>
          </p:cNvGraphicFramePr>
          <p:nvPr/>
        </p:nvGraphicFramePr>
        <p:xfrm>
          <a:off x="3111500" y="5830888"/>
          <a:ext cx="23256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8" name="Equation" r:id="rId8" imgW="2324100" imgH="838200" progId="Equation.DSMT4">
                  <p:embed/>
                </p:oleObj>
              </mc:Choice>
              <mc:Fallback>
                <p:oleObj name="Equation" r:id="rId8" imgW="2324100" imgH="838200" progId="Equation.DSMT4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5830888"/>
                        <a:ext cx="23256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1403350" y="5484813"/>
            <a:ext cx="332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电子相对论质量：</a:t>
            </a:r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835025" y="4006850"/>
            <a:ext cx="2728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能量守恒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835025" y="4706938"/>
            <a:ext cx="2873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动量守恒</a:t>
            </a:r>
            <a:r>
              <a:rPr kumimoji="1" lang="en-US" altLang="zh-CN" sz="2800" b="1">
                <a:solidFill>
                  <a:srgbClr val="003300"/>
                </a:solidFill>
                <a:latin typeface="宋体" panose="02010600030101010101" pitchFamily="2" charset="-122"/>
              </a:rPr>
              <a:t>:</a:t>
            </a: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178425" y="3716338"/>
            <a:ext cx="3438525" cy="2560637"/>
            <a:chOff x="3198" y="2361"/>
            <a:chExt cx="2166" cy="1613"/>
          </a:xfrm>
        </p:grpSpPr>
        <p:sp>
          <p:nvSpPr>
            <p:cNvPr id="37906" name="Line 46"/>
            <p:cNvSpPr>
              <a:spLocks noChangeShapeType="1"/>
            </p:cNvSpPr>
            <p:nvPr/>
          </p:nvSpPr>
          <p:spPr bwMode="auto">
            <a:xfrm>
              <a:off x="3198" y="322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Line 47"/>
            <p:cNvSpPr>
              <a:spLocks noChangeShapeType="1"/>
            </p:cNvSpPr>
            <p:nvPr/>
          </p:nvSpPr>
          <p:spPr bwMode="auto">
            <a:xfrm>
              <a:off x="3822" y="3228"/>
              <a:ext cx="124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8" name="Line 48"/>
            <p:cNvSpPr>
              <a:spLocks noChangeShapeType="1"/>
            </p:cNvSpPr>
            <p:nvPr/>
          </p:nvSpPr>
          <p:spPr bwMode="auto">
            <a:xfrm flipV="1">
              <a:off x="3822" y="2700"/>
              <a:ext cx="76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9" name="Line 49"/>
            <p:cNvSpPr>
              <a:spLocks noChangeShapeType="1"/>
            </p:cNvSpPr>
            <p:nvPr/>
          </p:nvSpPr>
          <p:spPr bwMode="auto">
            <a:xfrm>
              <a:off x="3822" y="3228"/>
              <a:ext cx="52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Line 50"/>
            <p:cNvSpPr>
              <a:spLocks noChangeShapeType="1"/>
            </p:cNvSpPr>
            <p:nvPr/>
          </p:nvSpPr>
          <p:spPr bwMode="auto">
            <a:xfrm flipV="1">
              <a:off x="4302" y="3180"/>
              <a:ext cx="816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Line 51"/>
            <p:cNvSpPr>
              <a:spLocks noChangeShapeType="1"/>
            </p:cNvSpPr>
            <p:nvPr/>
          </p:nvSpPr>
          <p:spPr bwMode="auto">
            <a:xfrm>
              <a:off x="4542" y="2700"/>
              <a:ext cx="528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Text Box 52"/>
            <p:cNvSpPr txBox="1">
              <a:spLocks noChangeArrowheads="1"/>
            </p:cNvSpPr>
            <p:nvPr/>
          </p:nvSpPr>
          <p:spPr bwMode="auto">
            <a:xfrm>
              <a:off x="3678" y="31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e</a:t>
              </a:r>
              <a:endParaRPr kumimoji="1" lang="en-US" altLang="zh-CN" sz="2400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37913" name="Object 53"/>
            <p:cNvGraphicFramePr>
              <a:graphicFrameLocks noChangeAspect="1"/>
            </p:cNvGraphicFramePr>
            <p:nvPr/>
          </p:nvGraphicFramePr>
          <p:xfrm>
            <a:off x="4286" y="2361"/>
            <a:ext cx="43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09" name="Equation" r:id="rId10" imgW="723586" imgH="723586" progId="Equation.DSMT4">
                    <p:embed/>
                  </p:oleObj>
                </mc:Choice>
                <mc:Fallback>
                  <p:oleObj name="Equation" r:id="rId10" imgW="723586" imgH="723586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61"/>
                          <a:ext cx="43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4" name="Object 54"/>
            <p:cNvGraphicFramePr>
              <a:graphicFrameLocks noChangeAspect="1"/>
            </p:cNvGraphicFramePr>
            <p:nvPr/>
          </p:nvGraphicFramePr>
          <p:xfrm>
            <a:off x="4876" y="3256"/>
            <a:ext cx="47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0" name="Equation" r:id="rId12" imgW="901309" imgH="774364" progId="Equation.DSMT4">
                    <p:embed/>
                  </p:oleObj>
                </mc:Choice>
                <mc:Fallback>
                  <p:oleObj name="Equation" r:id="rId12" imgW="901309" imgH="774364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56"/>
                          <a:ext cx="473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5" name="Line 55"/>
            <p:cNvSpPr>
              <a:spLocks noChangeShapeType="1"/>
            </p:cNvSpPr>
            <p:nvPr/>
          </p:nvSpPr>
          <p:spPr bwMode="auto">
            <a:xfrm>
              <a:off x="4014" y="3084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Line 56"/>
            <p:cNvSpPr>
              <a:spLocks noChangeShapeType="1"/>
            </p:cNvSpPr>
            <p:nvPr/>
          </p:nvSpPr>
          <p:spPr bwMode="auto">
            <a:xfrm flipH="1">
              <a:off x="3966" y="322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7917" name="Object 57"/>
            <p:cNvGraphicFramePr>
              <a:graphicFrameLocks noChangeAspect="1"/>
            </p:cNvGraphicFramePr>
            <p:nvPr/>
          </p:nvGraphicFramePr>
          <p:xfrm>
            <a:off x="4202" y="3730"/>
            <a:ext cx="35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1" name="Equation" r:id="rId14" imgW="622030" imgH="406224" progId="Equation.DSMT4">
                    <p:embed/>
                  </p:oleObj>
                </mc:Choice>
                <mc:Fallback>
                  <p:oleObj name="Equation" r:id="rId14" imgW="622030" imgH="406224" progId="Equation.DSMT4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3730"/>
                          <a:ext cx="35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8" name="Text Box 58"/>
            <p:cNvSpPr txBox="1">
              <a:spLocks noChangeArrowheads="1"/>
            </p:cNvSpPr>
            <p:nvPr/>
          </p:nvSpPr>
          <p:spPr bwMode="auto">
            <a:xfrm>
              <a:off x="3989" y="3201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</a:t>
              </a:r>
              <a:endPara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7919" name="Text Box 59"/>
            <p:cNvSpPr txBox="1">
              <a:spLocks noChangeArrowheads="1"/>
            </p:cNvSpPr>
            <p:nvPr/>
          </p:nvSpPr>
          <p:spPr bwMode="auto">
            <a:xfrm>
              <a:off x="4013" y="2919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37920" name="Group 60"/>
            <p:cNvGrpSpPr>
              <a:grpSpLocks/>
            </p:cNvGrpSpPr>
            <p:nvPr/>
          </p:nvGrpSpPr>
          <p:grpSpPr bwMode="auto">
            <a:xfrm>
              <a:off x="3661" y="3058"/>
              <a:ext cx="214" cy="291"/>
              <a:chOff x="3487" y="1056"/>
              <a:chExt cx="214" cy="291"/>
            </a:xfrm>
          </p:grpSpPr>
          <p:sp>
            <p:nvSpPr>
              <p:cNvPr id="37924" name="Oval 61"/>
              <p:cNvSpPr>
                <a:spLocks noChangeArrowheads="1"/>
              </p:cNvSpPr>
              <p:nvPr/>
            </p:nvSpPr>
            <p:spPr bwMode="auto">
              <a:xfrm>
                <a:off x="3540" y="1178"/>
                <a:ext cx="96" cy="96"/>
              </a:xfrm>
              <a:prstGeom prst="ellipse">
                <a:avLst/>
              </a:prstGeom>
              <a:solidFill>
                <a:srgbClr val="0066CC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  <p:sp>
            <p:nvSpPr>
              <p:cNvPr id="37925" name="Text Box 62"/>
              <p:cNvSpPr txBox="1">
                <a:spLocks noChangeArrowheads="1"/>
              </p:cNvSpPr>
              <p:nvPr/>
            </p:nvSpPr>
            <p:spPr bwMode="auto">
              <a:xfrm>
                <a:off x="3487" y="105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楷体_GB2312"/>
                    <a:ea typeface="楷体_GB2312"/>
                    <a:cs typeface="楷体_GB2312"/>
                  </a:rPr>
                  <a:t>-</a:t>
                </a:r>
              </a:p>
            </p:txBody>
          </p:sp>
        </p:grpSp>
        <p:sp>
          <p:nvSpPr>
            <p:cNvPr id="37921" name="Rectangle 63"/>
            <p:cNvSpPr>
              <a:spLocks noChangeArrowheads="1"/>
            </p:cNvSpPr>
            <p:nvPr/>
          </p:nvSpPr>
          <p:spPr bwMode="auto">
            <a:xfrm>
              <a:off x="3288" y="2734"/>
              <a:ext cx="14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散射的光子</a:t>
              </a:r>
              <a:endPara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2" name="Rectangle 64"/>
            <p:cNvSpPr>
              <a:spLocks noChangeArrowheads="1"/>
            </p:cNvSpPr>
            <p:nvPr/>
          </p:nvSpPr>
          <p:spPr bwMode="auto">
            <a:xfrm>
              <a:off x="3250" y="3442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反冲电子</a:t>
              </a:r>
            </a:p>
          </p:txBody>
        </p:sp>
        <p:sp>
          <p:nvSpPr>
            <p:cNvPr id="37923" name="Rectangle 65"/>
            <p:cNvSpPr>
              <a:spLocks noChangeArrowheads="1"/>
            </p:cNvSpPr>
            <p:nvPr/>
          </p:nvSpPr>
          <p:spPr bwMode="auto">
            <a:xfrm>
              <a:off x="4468" y="2886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入射光子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6011863" y="138113"/>
            <a:ext cx="2903537" cy="914400"/>
            <a:chOff x="3696" y="42"/>
            <a:chExt cx="1920" cy="576"/>
          </a:xfrm>
        </p:grpSpPr>
        <p:graphicFrame>
          <p:nvGraphicFramePr>
            <p:cNvPr id="37904" name="Object 43"/>
            <p:cNvGraphicFramePr>
              <a:graphicFrameLocks noChangeAspect="1"/>
            </p:cNvGraphicFramePr>
            <p:nvPr/>
          </p:nvGraphicFramePr>
          <p:xfrm>
            <a:off x="4320" y="127"/>
            <a:ext cx="1296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2" name="Equation" r:id="rId16" imgW="2057400" imgH="723900" progId="Equation.DSMT4">
                    <p:embed/>
                  </p:oleObj>
                </mc:Choice>
                <mc:Fallback>
                  <p:oleObj name="Equation" r:id="rId16" imgW="2057400" imgH="7239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7"/>
                          <a:ext cx="1296" cy="45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5" name="Object 70"/>
            <p:cNvGraphicFramePr>
              <a:graphicFrameLocks noChangeAspect="1"/>
            </p:cNvGraphicFramePr>
            <p:nvPr/>
          </p:nvGraphicFramePr>
          <p:xfrm>
            <a:off x="3696" y="42"/>
            <a:ext cx="62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13" name="剪辑" r:id="rId18" imgW="3133812" imgH="2886030" progId="MS_ClipArt_Gallery.2">
                    <p:embed/>
                  </p:oleObj>
                </mc:Choice>
                <mc:Fallback>
                  <p:oleObj name="剪辑" r:id="rId18" imgW="3133812" imgH="2886030" progId="MS_ClipArt_Gallery.2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42"/>
                          <a:ext cx="62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2" name="Text Box 29"/>
          <p:cNvSpPr txBox="1">
            <a:spLocks noChangeArrowheads="1"/>
          </p:cNvSpPr>
          <p:nvPr/>
        </p:nvSpPr>
        <p:spPr bwMode="auto">
          <a:xfrm>
            <a:off x="8658225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16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3" name="矩形 2">
            <a:hlinkClick r:id="rId20" action="ppaction://hlinkfile"/>
          </p:cNvPr>
          <p:cNvSpPr>
            <a:spLocks noChangeArrowheads="1"/>
          </p:cNvSpPr>
          <p:nvPr/>
        </p:nvSpPr>
        <p:spPr bwMode="auto">
          <a:xfrm>
            <a:off x="5572125" y="2303463"/>
            <a:ext cx="1474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u="sng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康普顿效应</a:t>
            </a:r>
            <a:endParaRPr lang="zh-CN" altLang="en-US" sz="2000" u="sng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75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9" grpId="0"/>
      <p:bldP spid="23560" grpId="0"/>
      <p:bldP spid="23561" grpId="0" autoUpdateAnimBg="0"/>
      <p:bldP spid="23588" grpId="0" autoUpdateAnimBg="0"/>
      <p:bldP spid="23593" grpId="0" autoUpdateAnimBg="0"/>
      <p:bldP spid="23594" grpId="0" autoUpdateAnimBg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50863" y="2286000"/>
            <a:ext cx="6469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由上几式得波长偏移</a:t>
            </a: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(</a:t>
            </a: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推导过程附后</a:t>
            </a:r>
            <a:r>
              <a: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):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717550" y="3375025"/>
          <a:ext cx="1282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8" name="Equation" r:id="rId4" imgW="1282700" imgH="774700" progId="Equation.DSMT4">
                  <p:embed/>
                </p:oleObj>
              </mc:Choice>
              <mc:Fallback>
                <p:oleObj name="Equation" r:id="rId4" imgW="1282700" imgH="774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3375025"/>
                        <a:ext cx="1282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2062163" y="3429000"/>
          <a:ext cx="2311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9" name="Equation" r:id="rId6" imgW="1040948" imgH="241195" progId="Equation.DSMT4">
                  <p:embed/>
                </p:oleObj>
              </mc:Choice>
              <mc:Fallback>
                <p:oleObj name="Equation" r:id="rId6" imgW="1040948" imgH="24119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3429000"/>
                        <a:ext cx="23114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4373563" y="3429000"/>
            <a:ext cx="3046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——Compton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波长</a:t>
            </a:r>
          </a:p>
        </p:txBody>
      </p:sp>
      <p:graphicFrame>
        <p:nvGraphicFramePr>
          <p:cNvPr id="14396" name="Object 60"/>
          <p:cNvGraphicFramePr>
            <a:graphicFrameLocks noChangeAspect="1"/>
          </p:cNvGraphicFramePr>
          <p:nvPr/>
        </p:nvGraphicFramePr>
        <p:xfrm>
          <a:off x="684213" y="2767013"/>
          <a:ext cx="53530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0" name="MathType 6.0 Equation" r:id="rId8" imgW="5816600" imgH="774700" progId="Equation.DSMT4">
                  <p:embed/>
                </p:oleObj>
              </mc:Choice>
              <mc:Fallback>
                <p:oleObj name="MathType 6.0 Equation" r:id="rId8" imgW="5816600" imgH="774700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767013"/>
                        <a:ext cx="53530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5400675" y="115888"/>
            <a:ext cx="3438525" cy="2560637"/>
            <a:chOff x="3198" y="2361"/>
            <a:chExt cx="2166" cy="1613"/>
          </a:xfrm>
        </p:grpSpPr>
        <p:sp>
          <p:nvSpPr>
            <p:cNvPr id="39958" name="Line 64"/>
            <p:cNvSpPr>
              <a:spLocks noChangeShapeType="1"/>
            </p:cNvSpPr>
            <p:nvPr/>
          </p:nvSpPr>
          <p:spPr bwMode="auto">
            <a:xfrm>
              <a:off x="3198" y="3228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65"/>
            <p:cNvSpPr>
              <a:spLocks noChangeShapeType="1"/>
            </p:cNvSpPr>
            <p:nvPr/>
          </p:nvSpPr>
          <p:spPr bwMode="auto">
            <a:xfrm>
              <a:off x="3822" y="3228"/>
              <a:ext cx="1248" cy="0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66"/>
            <p:cNvSpPr>
              <a:spLocks noChangeShapeType="1"/>
            </p:cNvSpPr>
            <p:nvPr/>
          </p:nvSpPr>
          <p:spPr bwMode="auto">
            <a:xfrm flipV="1">
              <a:off x="3822" y="2700"/>
              <a:ext cx="76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67"/>
            <p:cNvSpPr>
              <a:spLocks noChangeShapeType="1"/>
            </p:cNvSpPr>
            <p:nvPr/>
          </p:nvSpPr>
          <p:spPr bwMode="auto">
            <a:xfrm>
              <a:off x="3822" y="3228"/>
              <a:ext cx="528" cy="528"/>
            </a:xfrm>
            <a:prstGeom prst="line">
              <a:avLst/>
            </a:prstGeom>
            <a:noFill/>
            <a:ln w="38100">
              <a:solidFill>
                <a:srgbClr val="CC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68"/>
            <p:cNvSpPr>
              <a:spLocks noChangeShapeType="1"/>
            </p:cNvSpPr>
            <p:nvPr/>
          </p:nvSpPr>
          <p:spPr bwMode="auto">
            <a:xfrm flipV="1">
              <a:off x="4302" y="3180"/>
              <a:ext cx="816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69"/>
            <p:cNvSpPr>
              <a:spLocks noChangeShapeType="1"/>
            </p:cNvSpPr>
            <p:nvPr/>
          </p:nvSpPr>
          <p:spPr bwMode="auto">
            <a:xfrm>
              <a:off x="4542" y="2700"/>
              <a:ext cx="528" cy="52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Text Box 70"/>
            <p:cNvSpPr txBox="1">
              <a:spLocks noChangeArrowheads="1"/>
            </p:cNvSpPr>
            <p:nvPr/>
          </p:nvSpPr>
          <p:spPr bwMode="auto">
            <a:xfrm>
              <a:off x="3678" y="318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 i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rPr>
                <a:t>e</a:t>
              </a:r>
              <a:endParaRPr kumimoji="1" lang="en-US" altLang="zh-CN" sz="2400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39965" name="Object 71"/>
            <p:cNvGraphicFramePr>
              <a:graphicFrameLocks noChangeAspect="1"/>
            </p:cNvGraphicFramePr>
            <p:nvPr/>
          </p:nvGraphicFramePr>
          <p:xfrm>
            <a:off x="4286" y="2361"/>
            <a:ext cx="435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1" name="Equation" r:id="rId10" imgW="723586" imgH="723586" progId="Equation.DSMT4">
                    <p:embed/>
                  </p:oleObj>
                </mc:Choice>
                <mc:Fallback>
                  <p:oleObj name="Equation" r:id="rId10" imgW="723586" imgH="723586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361"/>
                          <a:ext cx="435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6" name="Object 72"/>
            <p:cNvGraphicFramePr>
              <a:graphicFrameLocks noChangeAspect="1"/>
            </p:cNvGraphicFramePr>
            <p:nvPr/>
          </p:nvGraphicFramePr>
          <p:xfrm>
            <a:off x="4876" y="3256"/>
            <a:ext cx="47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2" name="Equation" r:id="rId12" imgW="901309" imgH="774364" progId="Equation.DSMT4">
                    <p:embed/>
                  </p:oleObj>
                </mc:Choice>
                <mc:Fallback>
                  <p:oleObj name="Equation" r:id="rId12" imgW="901309" imgH="774364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3256"/>
                          <a:ext cx="473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7" name="Line 73"/>
            <p:cNvSpPr>
              <a:spLocks noChangeShapeType="1"/>
            </p:cNvSpPr>
            <p:nvPr/>
          </p:nvSpPr>
          <p:spPr bwMode="auto">
            <a:xfrm>
              <a:off x="4014" y="3084"/>
              <a:ext cx="48" cy="144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74"/>
            <p:cNvSpPr>
              <a:spLocks noChangeShapeType="1"/>
            </p:cNvSpPr>
            <p:nvPr/>
          </p:nvSpPr>
          <p:spPr bwMode="auto">
            <a:xfrm flipH="1">
              <a:off x="3966" y="3228"/>
              <a:ext cx="144" cy="192"/>
            </a:xfrm>
            <a:prstGeom prst="line">
              <a:avLst/>
            </a:prstGeom>
            <a:noFill/>
            <a:ln w="9525">
              <a:solidFill>
                <a:srgbClr val="00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9969" name="Object 75"/>
            <p:cNvGraphicFramePr>
              <a:graphicFrameLocks noChangeAspect="1"/>
            </p:cNvGraphicFramePr>
            <p:nvPr/>
          </p:nvGraphicFramePr>
          <p:xfrm>
            <a:off x="4202" y="3730"/>
            <a:ext cx="35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3" name="Equation" r:id="rId14" imgW="622030" imgH="406224" progId="Equation.DSMT4">
                    <p:embed/>
                  </p:oleObj>
                </mc:Choice>
                <mc:Fallback>
                  <p:oleObj name="Equation" r:id="rId14" imgW="622030" imgH="406224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2" y="3730"/>
                          <a:ext cx="35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0" name="Text Box 76"/>
            <p:cNvSpPr txBox="1">
              <a:spLocks noChangeArrowheads="1"/>
            </p:cNvSpPr>
            <p:nvPr/>
          </p:nvSpPr>
          <p:spPr bwMode="auto">
            <a:xfrm>
              <a:off x="3982" y="320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</a:t>
              </a:r>
              <a:endParaRPr kumimoji="1" lang="en-US" altLang="zh-CN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39971" name="Text Box 77"/>
            <p:cNvSpPr txBox="1">
              <a:spLocks noChangeArrowheads="1"/>
            </p:cNvSpPr>
            <p:nvPr/>
          </p:nvSpPr>
          <p:spPr bwMode="auto">
            <a:xfrm>
              <a:off x="4034" y="2907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  <a:sym typeface="Symbol" panose="05050102010706020507" pitchFamily="18" charset="2"/>
                </a:rPr>
                <a:t></a:t>
              </a:r>
              <a:endParaRPr kumimoji="1" lang="en-US" altLang="zh-CN" sz="2400" b="1" i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endParaRPr>
            </a:p>
          </p:txBody>
        </p:sp>
        <p:grpSp>
          <p:nvGrpSpPr>
            <p:cNvPr id="39972" name="Group 78"/>
            <p:cNvGrpSpPr>
              <a:grpSpLocks/>
            </p:cNvGrpSpPr>
            <p:nvPr/>
          </p:nvGrpSpPr>
          <p:grpSpPr bwMode="auto">
            <a:xfrm>
              <a:off x="3661" y="3058"/>
              <a:ext cx="214" cy="291"/>
              <a:chOff x="3487" y="1056"/>
              <a:chExt cx="214" cy="291"/>
            </a:xfrm>
          </p:grpSpPr>
          <p:sp>
            <p:nvSpPr>
              <p:cNvPr id="39976" name="Oval 79"/>
              <p:cNvSpPr>
                <a:spLocks noChangeArrowheads="1"/>
              </p:cNvSpPr>
              <p:nvPr/>
            </p:nvSpPr>
            <p:spPr bwMode="auto">
              <a:xfrm>
                <a:off x="3540" y="1178"/>
                <a:ext cx="96" cy="96"/>
              </a:xfrm>
              <a:prstGeom prst="ellipse">
                <a:avLst/>
              </a:prstGeom>
              <a:solidFill>
                <a:srgbClr val="0066CC"/>
              </a:solidFill>
              <a:ln w="1905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 sz="2400" b="1">
                  <a:solidFill>
                    <a:srgbClr val="003300"/>
                  </a:solidFill>
                  <a:latin typeface="楷体_GB2312"/>
                  <a:ea typeface="楷体_GB2312"/>
                  <a:cs typeface="楷体_GB2312"/>
                </a:endParaRPr>
              </a:p>
            </p:txBody>
          </p:sp>
          <p:sp>
            <p:nvSpPr>
              <p:cNvPr id="39977" name="Text Box 80"/>
              <p:cNvSpPr txBox="1">
                <a:spLocks noChangeArrowheads="1"/>
              </p:cNvSpPr>
              <p:nvPr/>
            </p:nvSpPr>
            <p:spPr bwMode="auto">
              <a:xfrm>
                <a:off x="3487" y="1056"/>
                <a:ext cx="21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400" b="1">
                    <a:solidFill>
                      <a:srgbClr val="003300"/>
                    </a:solidFill>
                    <a:latin typeface="楷体_GB2312"/>
                    <a:ea typeface="楷体_GB2312"/>
                    <a:cs typeface="楷体_GB2312"/>
                  </a:rPr>
                  <a:t>-</a:t>
                </a:r>
              </a:p>
            </p:txBody>
          </p:sp>
        </p:grpSp>
        <p:sp>
          <p:nvSpPr>
            <p:cNvPr id="39973" name="Rectangle 81"/>
            <p:cNvSpPr>
              <a:spLocks noChangeArrowheads="1"/>
            </p:cNvSpPr>
            <p:nvPr/>
          </p:nvSpPr>
          <p:spPr bwMode="auto">
            <a:xfrm>
              <a:off x="3288" y="2734"/>
              <a:ext cx="14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散射的光子</a:t>
              </a:r>
              <a:endPara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74" name="Rectangle 82"/>
            <p:cNvSpPr>
              <a:spLocks noChangeArrowheads="1"/>
            </p:cNvSpPr>
            <p:nvPr/>
          </p:nvSpPr>
          <p:spPr bwMode="auto">
            <a:xfrm>
              <a:off x="3250" y="3442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反冲电子</a:t>
              </a:r>
            </a:p>
          </p:txBody>
        </p:sp>
        <p:sp>
          <p:nvSpPr>
            <p:cNvPr id="39975" name="Rectangle 83"/>
            <p:cNvSpPr>
              <a:spLocks noChangeArrowheads="1"/>
            </p:cNvSpPr>
            <p:nvPr/>
          </p:nvSpPr>
          <p:spPr bwMode="auto">
            <a:xfrm>
              <a:off x="4468" y="2886"/>
              <a:ext cx="8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0033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入射光子</a:t>
              </a:r>
            </a:p>
          </p:txBody>
        </p:sp>
      </p:grpSp>
      <p:grpSp>
        <p:nvGrpSpPr>
          <p:cNvPr id="39944" name="Group 89"/>
          <p:cNvGrpSpPr>
            <a:grpSpLocks/>
          </p:cNvGrpSpPr>
          <p:nvPr/>
        </p:nvGrpSpPr>
        <p:grpSpPr bwMode="auto">
          <a:xfrm>
            <a:off x="684213" y="115888"/>
            <a:ext cx="3930650" cy="2071687"/>
            <a:chOff x="431" y="164"/>
            <a:chExt cx="2476" cy="1305"/>
          </a:xfrm>
        </p:grpSpPr>
        <p:graphicFrame>
          <p:nvGraphicFramePr>
            <p:cNvPr id="39954" name="Object 50"/>
            <p:cNvGraphicFramePr>
              <a:graphicFrameLocks/>
            </p:cNvGraphicFramePr>
            <p:nvPr/>
          </p:nvGraphicFramePr>
          <p:xfrm>
            <a:off x="1186" y="917"/>
            <a:ext cx="148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4" name="Equation" r:id="rId16" imgW="2362200" imgH="876300" progId="Equation.DSMT4">
                    <p:embed/>
                  </p:oleObj>
                </mc:Choice>
                <mc:Fallback>
                  <p:oleObj name="Equation" r:id="rId16" imgW="2362200" imgH="876300" progId="Equation.DSMT4">
                    <p:embed/>
                    <p:pic>
                      <p:nvPicPr>
                        <p:cNvPr id="0" name="Object 5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917"/>
                          <a:ext cx="1484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61"/>
            <p:cNvGraphicFramePr>
              <a:graphicFrameLocks/>
            </p:cNvGraphicFramePr>
            <p:nvPr/>
          </p:nvGraphicFramePr>
          <p:xfrm>
            <a:off x="1161" y="482"/>
            <a:ext cx="1497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5" name="Equation" r:id="rId18" imgW="2565400" imgH="774700" progId="Equation.DSMT4">
                    <p:embed/>
                  </p:oleObj>
                </mc:Choice>
                <mc:Fallback>
                  <p:oleObj name="Equation" r:id="rId18" imgW="2565400" imgH="774700" progId="Equation.DSMT4">
                    <p:embed/>
                    <p:pic>
                      <p:nvPicPr>
                        <p:cNvPr id="0" name="Object 6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1" y="482"/>
                          <a:ext cx="1497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6" name="Object 62"/>
            <p:cNvGraphicFramePr>
              <a:graphicFrameLocks noChangeAspect="1"/>
            </p:cNvGraphicFramePr>
            <p:nvPr/>
          </p:nvGraphicFramePr>
          <p:xfrm>
            <a:off x="975" y="164"/>
            <a:ext cx="1932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6" name="Equation" r:id="rId20" imgW="3378200" imgH="1638300" progId="Equation.DSMT4">
                    <p:embed/>
                  </p:oleObj>
                </mc:Choice>
                <mc:Fallback>
                  <p:oleObj name="Equation" r:id="rId20" imgW="3378200" imgH="16383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64"/>
                          <a:ext cx="1932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7" name="Object 86"/>
            <p:cNvGraphicFramePr>
              <a:graphicFrameLocks noChangeAspect="1"/>
            </p:cNvGraphicFramePr>
            <p:nvPr/>
          </p:nvGraphicFramePr>
          <p:xfrm>
            <a:off x="431" y="471"/>
            <a:ext cx="5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7" name="剪辑" r:id="rId22" imgW="3133812" imgH="2886030" progId="MS_ClipArt_Gallery.2">
                    <p:embed/>
                  </p:oleObj>
                </mc:Choice>
                <mc:Fallback>
                  <p:oleObj name="剪辑" r:id="rId22" imgW="3133812" imgH="2886030" progId="MS_ClipArt_Gallery.2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71"/>
                          <a:ext cx="5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5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17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1204913" y="5087938"/>
            <a:ext cx="6823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1º  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只与散射角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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有关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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 , 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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；</a:t>
            </a:r>
          </a:p>
        </p:txBody>
      </p:sp>
      <p:grpSp>
        <p:nvGrpSpPr>
          <p:cNvPr id="39" name="Group 34"/>
          <p:cNvGrpSpPr>
            <a:grpSpLocks/>
          </p:cNvGrpSpPr>
          <p:nvPr/>
        </p:nvGrpSpPr>
        <p:grpSpPr bwMode="auto">
          <a:xfrm>
            <a:off x="539750" y="4165600"/>
            <a:ext cx="6870700" cy="815975"/>
            <a:chOff x="559" y="2188"/>
            <a:chExt cx="4328" cy="514"/>
          </a:xfrm>
        </p:grpSpPr>
        <p:graphicFrame>
          <p:nvGraphicFramePr>
            <p:cNvPr id="39952" name="Object 17"/>
            <p:cNvGraphicFramePr>
              <a:graphicFrameLocks noChangeAspect="1"/>
            </p:cNvGraphicFramePr>
            <p:nvPr/>
          </p:nvGraphicFramePr>
          <p:xfrm>
            <a:off x="1921" y="2188"/>
            <a:ext cx="296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98" name="公式" r:id="rId24" imgW="1876343" imgH="276210" progId="Equation.3">
                    <p:embed/>
                  </p:oleObj>
                </mc:Choice>
                <mc:Fallback>
                  <p:oleObj name="公式" r:id="rId24" imgW="1876343" imgH="27621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2188"/>
                          <a:ext cx="2966" cy="51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accent1"/>
                            </a:gs>
                            <a:gs pos="50000">
                              <a:srgbClr val="FFFFFF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  <a:ln w="19050">
                          <a:solidFill>
                            <a:srgbClr val="9900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3" name="Text Box 18"/>
            <p:cNvSpPr txBox="1">
              <a:spLocks noChangeArrowheads="1"/>
            </p:cNvSpPr>
            <p:nvPr/>
          </p:nvSpPr>
          <p:spPr bwMode="auto">
            <a:xfrm>
              <a:off x="559" y="2265"/>
              <a:ext cx="12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康普顿公式</a:t>
              </a:r>
            </a:p>
          </p:txBody>
        </p:sp>
      </p:grp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595313" y="5335588"/>
            <a:ext cx="609600" cy="830262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结论 </a:t>
            </a:r>
          </a:p>
        </p:txBody>
      </p:sp>
      <p:sp>
        <p:nvSpPr>
          <p:cNvPr id="43" name="Text Box 35"/>
          <p:cNvSpPr txBox="1">
            <a:spLocks noChangeArrowheads="1"/>
          </p:cNvSpPr>
          <p:nvPr/>
        </p:nvSpPr>
        <p:spPr bwMode="auto">
          <a:xfrm>
            <a:off x="1690688" y="6383338"/>
            <a:ext cx="58689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但康普顿散射效应的强弱与散射物质有关</a:t>
            </a:r>
            <a:endParaRPr lang="en-US" altLang="zh-CN" sz="2400" b="1">
              <a:solidFill>
                <a:srgbClr val="003300"/>
              </a:solidFill>
            </a:endParaRPr>
          </a:p>
        </p:txBody>
      </p:sp>
      <p:sp>
        <p:nvSpPr>
          <p:cNvPr id="44" name="Text Box 36"/>
          <p:cNvSpPr txBox="1">
            <a:spLocks noChangeArrowheads="1"/>
          </p:cNvSpPr>
          <p:nvPr/>
        </p:nvSpPr>
        <p:spPr bwMode="auto">
          <a:xfrm>
            <a:off x="1204913" y="5519738"/>
            <a:ext cx="66421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2º  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与</a:t>
            </a:r>
            <a:r>
              <a:rPr lang="zh-CN" altLang="en-US" sz="2400" b="1">
                <a:solidFill>
                  <a:srgbClr val="003300"/>
                </a:solidFill>
              </a:rPr>
              <a:t>入射波长</a:t>
            </a:r>
            <a:r>
              <a:rPr lang="zh-CN" altLang="en-US" sz="2400" b="1" i="1">
                <a:solidFill>
                  <a:srgbClr val="003300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baseline="-25000">
                <a:solidFill>
                  <a:srgbClr val="0033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b="1">
                <a:solidFill>
                  <a:srgbClr val="003300"/>
                </a:solidFill>
                <a:sym typeface="Symbol" panose="05050102010706020507" pitchFamily="18" charset="2"/>
              </a:rPr>
              <a:t>无关；</a:t>
            </a:r>
            <a:endParaRPr lang="en-US" altLang="zh-CN" sz="2400" b="1">
              <a:solidFill>
                <a:srgbClr val="003300"/>
              </a:solidFill>
            </a:endParaRPr>
          </a:p>
        </p:txBody>
      </p:sp>
      <p:sp>
        <p:nvSpPr>
          <p:cNvPr id="45" name="Text Box 37"/>
          <p:cNvSpPr txBox="1">
            <a:spLocks noChangeArrowheads="1"/>
          </p:cNvSpPr>
          <p:nvPr/>
        </p:nvSpPr>
        <p:spPr bwMode="auto">
          <a:xfrm>
            <a:off x="1204913" y="5951538"/>
            <a:ext cx="6307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</a:rPr>
              <a:t>3º   </a:t>
            </a:r>
            <a:r>
              <a:rPr lang="en-US" altLang="zh-CN" sz="2400" b="1">
                <a:solidFill>
                  <a:srgbClr val="003300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solidFill>
                  <a:srgbClr val="003300"/>
                </a:solidFill>
                <a:sym typeface="Symbol" panose="05050102010706020507" pitchFamily="18" charset="2"/>
              </a:rPr>
              <a:t> </a:t>
            </a:r>
            <a:r>
              <a:rPr lang="zh-CN" altLang="en-US" sz="2400" b="1">
                <a:solidFill>
                  <a:srgbClr val="003300"/>
                </a:solidFill>
              </a:rPr>
              <a:t>与散射物质无关；</a:t>
            </a:r>
            <a:endParaRPr lang="en-US" altLang="zh-CN" sz="2400" b="1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autoUpdateAnimBg="0"/>
      <p:bldP spid="14394" grpId="0"/>
      <p:bldP spid="38" grpId="0"/>
      <p:bldP spid="42" grpId="0" animBg="1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95288" y="3779838"/>
            <a:ext cx="8188325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1º   </a:t>
            </a:r>
            <a:r>
              <a:rPr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康普顿散射进一步证实了光具有波粒二象性，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latin typeface="宋体" panose="02010600030101010101" pitchFamily="2" charset="-122"/>
              </a:rPr>
              <a:t>   证明了光子能量、动量表示式的正确性。</a:t>
            </a: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179388" y="4897438"/>
            <a:ext cx="838200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</a:rPr>
              <a:t>  2º   </a:t>
            </a:r>
            <a:r>
              <a:rPr lang="zh-CN" altLang="en-US" sz="2800" b="1">
                <a:solidFill>
                  <a:srgbClr val="003300"/>
                </a:solidFill>
              </a:rPr>
              <a:t>另外证明在光电相互作用的过程中严格遵守能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         量、动量守恒定律。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179388" y="2157413"/>
            <a:ext cx="7315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0000CC"/>
              </a:buClr>
              <a:buFontTx/>
              <a:buNone/>
              <a:defRPr/>
            </a:pPr>
            <a:r>
              <a:rPr lang="zh-CN" altLang="en-US" sz="2800" b="1" i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所以</a:t>
            </a:r>
            <a:r>
              <a:rPr lang="en-US" altLang="zh-CN" sz="2800" b="1" dirty="0">
                <a:solidFill>
                  <a:srgbClr val="003300"/>
                </a:solidFill>
              </a:rPr>
              <a:t>X</a:t>
            </a:r>
            <a:r>
              <a:rPr lang="en-US" altLang="zh-CN" sz="2800" b="1" i="1" dirty="0">
                <a:solidFill>
                  <a:srgbClr val="003300"/>
                </a:solidFill>
              </a:rPr>
              <a:t> </a:t>
            </a:r>
            <a:r>
              <a:rPr lang="zh-CN" altLang="en-US" sz="2800" b="1" dirty="0">
                <a:solidFill>
                  <a:srgbClr val="003300"/>
                </a:solidFill>
              </a:rPr>
              <a:t>射线光子与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束缚很紧的电子</a:t>
            </a:r>
            <a:r>
              <a:rPr lang="zh-CN" altLang="en-US" sz="2800" b="1" dirty="0">
                <a:solidFill>
                  <a:srgbClr val="003300"/>
                </a:solidFill>
              </a:rPr>
              <a:t>碰撞</a:t>
            </a:r>
            <a:r>
              <a:rPr lang="en-US" altLang="zh-CN" sz="2800" b="1" dirty="0">
                <a:solidFill>
                  <a:srgbClr val="003300"/>
                </a:solidFill>
              </a:rPr>
              <a:t>: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6565900" y="2095500"/>
          <a:ext cx="1519238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3" name="Equation" r:id="rId3" imgW="466790" imgH="162000" progId="Equation.DSMT4">
                  <p:embed/>
                </p:oleObj>
              </mc:Choice>
              <mc:Fallback>
                <p:oleObj name="Equation" r:id="rId3" imgW="466790" imgH="162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2095500"/>
                        <a:ext cx="1519238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334963" y="477838"/>
            <a:ext cx="8185150" cy="164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003300"/>
                </a:solidFill>
              </a:rPr>
              <a:t>光子与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内层电子</a:t>
            </a:r>
            <a:r>
              <a:rPr lang="zh-CN" altLang="en-US" sz="2800" b="1" dirty="0">
                <a:solidFill>
                  <a:srgbClr val="003300"/>
                </a:solidFill>
              </a:rPr>
              <a:t>的碰撞可看作是与原子的碰撞。由于原子的质量远大于光子，碰撞过程中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光子的能量几乎不变</a:t>
            </a:r>
            <a:r>
              <a:rPr lang="zh-CN" altLang="en-US" sz="2800" b="1" dirty="0">
                <a:solidFill>
                  <a:srgbClr val="003300"/>
                </a:solidFill>
              </a:rPr>
              <a:t>，因而波长保持不变。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395288" y="3038475"/>
            <a:ext cx="1363662" cy="52387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  <a:ea typeface="黑体" panose="02010609060101010101" pitchFamily="49" charset="-122"/>
              </a:rPr>
              <a:t>意义 </a:t>
            </a:r>
          </a:p>
        </p:txBody>
      </p:sp>
      <p:sp>
        <p:nvSpPr>
          <p:cNvPr id="41992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18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utoUpdateAnimBg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1927年第五届索尔维会议29（17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46785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9" descr="http://imgsrc.baidu.com/forum/pic/item/037859da81cb39db371b3c32d6160924aa18303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2"/>
          <a:stretch>
            <a:fillRect/>
          </a:stretch>
        </p:blipFill>
        <p:spPr bwMode="auto">
          <a:xfrm>
            <a:off x="0" y="1792288"/>
            <a:ext cx="9466263" cy="508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716463" y="4581525"/>
            <a:ext cx="7762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爱因斯坦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580063" y="4724400"/>
            <a:ext cx="776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朗之万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563938" y="4724400"/>
            <a:ext cx="776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洛仑兹</a:t>
            </a:r>
          </a:p>
        </p:txBody>
      </p:sp>
      <p:sp>
        <p:nvSpPr>
          <p:cNvPr id="9223" name="Text Box 6"/>
          <p:cNvSpPr txBox="1">
            <a:spLocks noChangeArrowheads="1"/>
          </p:cNvSpPr>
          <p:nvPr/>
        </p:nvSpPr>
        <p:spPr bwMode="auto">
          <a:xfrm>
            <a:off x="2484438" y="4581525"/>
            <a:ext cx="776287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居里夫人</a:t>
            </a:r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1403350" y="4724400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普朗克</a:t>
            </a:r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250825" y="19891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德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拜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2411413" y="836613"/>
            <a:ext cx="7762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埃伦费斯特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1619250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布喇格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4140200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狄拉克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4787900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薛定谔</a:t>
            </a:r>
          </a:p>
        </p:txBody>
      </p:sp>
      <p:sp>
        <p:nvSpPr>
          <p:cNvPr id="9230" name="Text Box 13"/>
          <p:cNvSpPr txBox="1">
            <a:spLocks noChangeArrowheads="1"/>
          </p:cNvSpPr>
          <p:nvPr/>
        </p:nvSpPr>
        <p:spPr bwMode="auto">
          <a:xfrm>
            <a:off x="5292725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康普顿</a:t>
            </a:r>
          </a:p>
        </p:txBody>
      </p:sp>
      <p:sp>
        <p:nvSpPr>
          <p:cNvPr id="9231" name="Text Box 14"/>
          <p:cNvSpPr txBox="1">
            <a:spLocks noChangeArrowheads="1"/>
          </p:cNvSpPr>
          <p:nvPr/>
        </p:nvSpPr>
        <p:spPr bwMode="auto">
          <a:xfrm>
            <a:off x="6372225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利</a:t>
            </a:r>
          </a:p>
        </p:txBody>
      </p:sp>
      <p:sp>
        <p:nvSpPr>
          <p:cNvPr id="9232" name="Text Box 15"/>
          <p:cNvSpPr txBox="1">
            <a:spLocks noChangeArrowheads="1"/>
          </p:cNvSpPr>
          <p:nvPr/>
        </p:nvSpPr>
        <p:spPr bwMode="auto">
          <a:xfrm>
            <a:off x="7019925" y="13414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海森堡</a:t>
            </a:r>
          </a:p>
        </p:txBody>
      </p:sp>
      <p:sp>
        <p:nvSpPr>
          <p:cNvPr id="9233" name="Text Box 16"/>
          <p:cNvSpPr txBox="1">
            <a:spLocks noChangeArrowheads="1"/>
          </p:cNvSpPr>
          <p:nvPr/>
        </p:nvSpPr>
        <p:spPr bwMode="auto">
          <a:xfrm>
            <a:off x="8604250" y="1989138"/>
            <a:ext cx="7762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尔</a:t>
            </a:r>
          </a:p>
        </p:txBody>
      </p:sp>
      <p:sp>
        <p:nvSpPr>
          <p:cNvPr id="9234" name="Text Box 17"/>
          <p:cNvSpPr txBox="1">
            <a:spLocks noChangeArrowheads="1"/>
          </p:cNvSpPr>
          <p:nvPr/>
        </p:nvSpPr>
        <p:spPr bwMode="auto">
          <a:xfrm>
            <a:off x="7885113" y="1341438"/>
            <a:ext cx="77628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玻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恩</a:t>
            </a:r>
          </a:p>
        </p:txBody>
      </p:sp>
      <p:sp>
        <p:nvSpPr>
          <p:cNvPr id="9235" name="Line 18"/>
          <p:cNvSpPr>
            <a:spLocks noChangeShapeType="1"/>
          </p:cNvSpPr>
          <p:nvPr/>
        </p:nvSpPr>
        <p:spPr bwMode="auto">
          <a:xfrm>
            <a:off x="1979613" y="2492375"/>
            <a:ext cx="288925" cy="7921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Line 19"/>
          <p:cNvSpPr>
            <a:spLocks noChangeShapeType="1"/>
          </p:cNvSpPr>
          <p:nvPr/>
        </p:nvSpPr>
        <p:spPr bwMode="auto">
          <a:xfrm>
            <a:off x="4572000" y="2492375"/>
            <a:ext cx="0" cy="649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7" name="Line 20"/>
          <p:cNvSpPr>
            <a:spLocks noChangeShapeType="1"/>
          </p:cNvSpPr>
          <p:nvPr/>
        </p:nvSpPr>
        <p:spPr bwMode="auto">
          <a:xfrm flipH="1">
            <a:off x="5508625" y="2492375"/>
            <a:ext cx="142875" cy="649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Line 21"/>
          <p:cNvSpPr>
            <a:spLocks noChangeShapeType="1"/>
          </p:cNvSpPr>
          <p:nvPr/>
        </p:nvSpPr>
        <p:spPr bwMode="auto">
          <a:xfrm flipH="1">
            <a:off x="8459788" y="3141663"/>
            <a:ext cx="433387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Line 22"/>
          <p:cNvSpPr>
            <a:spLocks noChangeShapeType="1"/>
          </p:cNvSpPr>
          <p:nvPr/>
        </p:nvSpPr>
        <p:spPr bwMode="auto">
          <a:xfrm flipH="1">
            <a:off x="7596188" y="2492375"/>
            <a:ext cx="647700" cy="865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0" name="Text Box 23"/>
          <p:cNvSpPr txBox="1">
            <a:spLocks noChangeArrowheads="1"/>
          </p:cNvSpPr>
          <p:nvPr/>
        </p:nvSpPr>
        <p:spPr bwMode="auto">
          <a:xfrm>
            <a:off x="1311275" y="1158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9241" name="Text Box 24"/>
          <p:cNvSpPr txBox="1">
            <a:spLocks noChangeArrowheads="1"/>
          </p:cNvSpPr>
          <p:nvPr/>
        </p:nvSpPr>
        <p:spPr bwMode="auto">
          <a:xfrm>
            <a:off x="454025" y="188913"/>
            <a:ext cx="86106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1927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年第五届索尔维会议（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29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人中先后获诺奖</a:t>
            </a: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17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人）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4"/>
          <p:cNvGrpSpPr>
            <a:grpSpLocks/>
          </p:cNvGrpSpPr>
          <p:nvPr/>
        </p:nvGrpSpPr>
        <p:grpSpPr bwMode="auto">
          <a:xfrm>
            <a:off x="293688" y="4097338"/>
            <a:ext cx="8704262" cy="1198562"/>
            <a:chOff x="164" y="1834"/>
            <a:chExt cx="5483" cy="755"/>
          </a:xfrm>
        </p:grpSpPr>
        <p:graphicFrame>
          <p:nvGraphicFramePr>
            <p:cNvPr id="43031" name="Object 3"/>
            <p:cNvGraphicFramePr>
              <a:graphicFrameLocks noChangeAspect="1"/>
            </p:cNvGraphicFramePr>
            <p:nvPr/>
          </p:nvGraphicFramePr>
          <p:xfrm>
            <a:off x="507" y="2111"/>
            <a:ext cx="4291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4" name="Equation" r:id="rId3" imgW="2514668" imgH="162000" progId="Equation.DSMT4">
                    <p:embed/>
                  </p:oleObj>
                </mc:Choice>
                <mc:Fallback>
                  <p:oleObj name="Equation" r:id="rId3" imgW="2514668" imgH="1620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" y="2111"/>
                          <a:ext cx="4291" cy="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2" name="Text Box 4"/>
            <p:cNvSpPr txBox="1">
              <a:spLocks noChangeArrowheads="1"/>
            </p:cNvSpPr>
            <p:nvPr/>
          </p:nvSpPr>
          <p:spPr bwMode="auto">
            <a:xfrm>
              <a:off x="164" y="1834"/>
              <a:ext cx="29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相对论能量和动量关系</a:t>
              </a:r>
            </a:p>
          </p:txBody>
        </p:sp>
        <p:sp>
          <p:nvSpPr>
            <p:cNvPr id="43033" name="Text Box 5"/>
            <p:cNvSpPr txBox="1">
              <a:spLocks noChangeArrowheads="1"/>
            </p:cNvSpPr>
            <p:nvPr/>
          </p:nvSpPr>
          <p:spPr bwMode="auto">
            <a:xfrm>
              <a:off x="4820" y="2200"/>
              <a:ext cx="8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（3）</a:t>
              </a:r>
            </a:p>
          </p:txBody>
        </p:sp>
      </p:grpSp>
      <p:grpSp>
        <p:nvGrpSpPr>
          <p:cNvPr id="43011" name="Group 33"/>
          <p:cNvGrpSpPr>
            <a:grpSpLocks/>
          </p:cNvGrpSpPr>
          <p:nvPr/>
        </p:nvGrpSpPr>
        <p:grpSpPr bwMode="auto">
          <a:xfrm>
            <a:off x="328613" y="3100388"/>
            <a:ext cx="8669337" cy="1141412"/>
            <a:chOff x="186" y="1253"/>
            <a:chExt cx="5461" cy="719"/>
          </a:xfrm>
        </p:grpSpPr>
        <p:graphicFrame>
          <p:nvGraphicFramePr>
            <p:cNvPr id="43028" name="Object 16"/>
            <p:cNvGraphicFramePr>
              <a:graphicFrameLocks noChangeAspect="1"/>
            </p:cNvGraphicFramePr>
            <p:nvPr/>
          </p:nvGraphicFramePr>
          <p:xfrm>
            <a:off x="1770" y="1253"/>
            <a:ext cx="194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5" name="Equation" r:id="rId5" imgW="1095389" imgH="352350" progId="Equation.DSMT4">
                    <p:embed/>
                  </p:oleObj>
                </mc:Choice>
                <mc:Fallback>
                  <p:oleObj name="Equation" r:id="rId5" imgW="1095389" imgH="35235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0" y="1253"/>
                          <a:ext cx="194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9" name="Text Box 17"/>
            <p:cNvSpPr txBox="1">
              <a:spLocks noChangeArrowheads="1"/>
            </p:cNvSpPr>
            <p:nvPr/>
          </p:nvSpPr>
          <p:spPr bwMode="auto">
            <a:xfrm>
              <a:off x="186" y="1432"/>
              <a:ext cx="17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能量守恒变形</a:t>
              </a:r>
            </a:p>
          </p:txBody>
        </p:sp>
        <p:sp>
          <p:nvSpPr>
            <p:cNvPr id="43030" name="Text Box 18"/>
            <p:cNvSpPr txBox="1">
              <a:spLocks noChangeArrowheads="1"/>
            </p:cNvSpPr>
            <p:nvPr/>
          </p:nvSpPr>
          <p:spPr bwMode="auto">
            <a:xfrm>
              <a:off x="4798" y="1432"/>
              <a:ext cx="84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（2）</a:t>
              </a:r>
            </a:p>
          </p:txBody>
        </p:sp>
      </p:grpSp>
      <p:grpSp>
        <p:nvGrpSpPr>
          <p:cNvPr id="43012" name="Group 19"/>
          <p:cNvGrpSpPr>
            <a:grpSpLocks/>
          </p:cNvGrpSpPr>
          <p:nvPr/>
        </p:nvGrpSpPr>
        <p:grpSpPr bwMode="auto">
          <a:xfrm>
            <a:off x="328613" y="2060575"/>
            <a:ext cx="8524875" cy="1222375"/>
            <a:chOff x="195" y="3455"/>
            <a:chExt cx="5370" cy="770"/>
          </a:xfrm>
        </p:grpSpPr>
        <p:graphicFrame>
          <p:nvGraphicFramePr>
            <p:cNvPr id="43025" name="Object 20"/>
            <p:cNvGraphicFramePr>
              <a:graphicFrameLocks noChangeAspect="1"/>
            </p:cNvGraphicFramePr>
            <p:nvPr/>
          </p:nvGraphicFramePr>
          <p:xfrm>
            <a:off x="1730" y="3455"/>
            <a:ext cx="3116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6" name="Equation" r:id="rId7" imgW="1762077" imgH="380970" progId="Equation.DSMT4">
                    <p:embed/>
                  </p:oleObj>
                </mc:Choice>
                <mc:Fallback>
                  <p:oleObj name="Equation" r:id="rId7" imgW="1762077" imgH="38097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0" y="3455"/>
                          <a:ext cx="3116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Text Box 21"/>
            <p:cNvSpPr txBox="1">
              <a:spLocks noChangeArrowheads="1"/>
            </p:cNvSpPr>
            <p:nvPr/>
          </p:nvSpPr>
          <p:spPr bwMode="auto">
            <a:xfrm>
              <a:off x="195" y="3656"/>
              <a:ext cx="17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应用余弦定理</a:t>
              </a:r>
              <a:endParaRPr lang="en-US" altLang="zh-CN" sz="2800" b="1">
                <a:solidFill>
                  <a:srgbClr val="003300"/>
                </a:solidFill>
              </a:endParaRPr>
            </a:p>
          </p:txBody>
        </p:sp>
        <p:sp>
          <p:nvSpPr>
            <p:cNvPr id="43027" name="Text Box 22"/>
            <p:cNvSpPr txBox="1">
              <a:spLocks noChangeArrowheads="1"/>
            </p:cNvSpPr>
            <p:nvPr/>
          </p:nvSpPr>
          <p:spPr bwMode="auto">
            <a:xfrm>
              <a:off x="4780" y="3656"/>
              <a:ext cx="7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（1）</a:t>
              </a:r>
            </a:p>
          </p:txBody>
        </p:sp>
      </p:grpSp>
      <p:grpSp>
        <p:nvGrpSpPr>
          <p:cNvPr id="43013" name="Group 28"/>
          <p:cNvGrpSpPr>
            <a:grpSpLocks/>
          </p:cNvGrpSpPr>
          <p:nvPr/>
        </p:nvGrpSpPr>
        <p:grpSpPr bwMode="auto">
          <a:xfrm>
            <a:off x="33338" y="1065213"/>
            <a:ext cx="4762500" cy="914400"/>
            <a:chOff x="0" y="0"/>
            <a:chExt cx="3000" cy="576"/>
          </a:xfrm>
        </p:grpSpPr>
        <p:graphicFrame>
          <p:nvGraphicFramePr>
            <p:cNvPr id="43023" name="Object 24"/>
            <p:cNvGraphicFramePr>
              <a:graphicFrameLocks noChangeAspect="1"/>
            </p:cNvGraphicFramePr>
            <p:nvPr/>
          </p:nvGraphicFramePr>
          <p:xfrm>
            <a:off x="568" y="24"/>
            <a:ext cx="243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7" name="公式" r:id="rId9" imgW="1485900" imgH="241300" progId="Equation.3">
                    <p:embed/>
                  </p:oleObj>
                </mc:Choice>
                <mc:Fallback>
                  <p:oleObj name="公式" r:id="rId9" imgW="1485900" imgH="241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" y="24"/>
                          <a:ext cx="2432" cy="392"/>
                        </a:xfrm>
                        <a:prstGeom prst="rect">
                          <a:avLst/>
                        </a:prstGeom>
                        <a:solidFill>
                          <a:srgbClr val="FFCCFF"/>
                        </a:solidFill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26"/>
            <p:cNvGraphicFramePr>
              <a:graphicFrameLocks noChangeAspect="1"/>
            </p:cNvGraphicFramePr>
            <p:nvPr/>
          </p:nvGraphicFramePr>
          <p:xfrm>
            <a:off x="0" y="0"/>
            <a:ext cx="5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8" name="剪辑" r:id="rId11" imgW="3152722" imgH="2905200" progId="MS_ClipArt_Gallery.2">
                    <p:embed/>
                  </p:oleObj>
                </mc:Choice>
                <mc:Fallback>
                  <p:oleObj name="剪辑" r:id="rId11" imgW="3152722" imgH="2905200" progId="MS_ClipArt_Gallery.2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14" name="Group 29"/>
          <p:cNvGrpSpPr>
            <a:grpSpLocks/>
          </p:cNvGrpSpPr>
          <p:nvPr/>
        </p:nvGrpSpPr>
        <p:grpSpPr bwMode="auto">
          <a:xfrm>
            <a:off x="5003800" y="827088"/>
            <a:ext cx="3981450" cy="1181100"/>
            <a:chOff x="3134" y="-159"/>
            <a:chExt cx="2508" cy="744"/>
          </a:xfrm>
        </p:grpSpPr>
        <p:graphicFrame>
          <p:nvGraphicFramePr>
            <p:cNvPr id="43021" name="Object 25"/>
            <p:cNvGraphicFramePr>
              <a:graphicFrameLocks noChangeAspect="1"/>
            </p:cNvGraphicFramePr>
            <p:nvPr/>
          </p:nvGraphicFramePr>
          <p:xfrm>
            <a:off x="3696" y="-159"/>
            <a:ext cx="1946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39" name="公式" r:id="rId13" imgW="1155199" imgH="444307" progId="Equation.3">
                    <p:embed/>
                  </p:oleObj>
                </mc:Choice>
                <mc:Fallback>
                  <p:oleObj name="公式" r:id="rId13" imgW="1155199" imgH="444307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-159"/>
                          <a:ext cx="1946" cy="74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27"/>
            <p:cNvGraphicFramePr>
              <a:graphicFrameLocks noChangeAspect="1"/>
            </p:cNvGraphicFramePr>
            <p:nvPr/>
          </p:nvGraphicFramePr>
          <p:xfrm>
            <a:off x="3134" y="0"/>
            <a:ext cx="5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0" name="剪辑" r:id="rId15" imgW="3152722" imgH="2905200" progId="MS_ClipArt_Gallery.2">
                    <p:embed/>
                  </p:oleObj>
                </mc:Choice>
                <mc:Fallback>
                  <p:oleObj name="剪辑" r:id="rId15" imgW="3152722" imgH="2905200" progId="MS_ClipArt_Gallery.2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4" y="0"/>
                          <a:ext cx="59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5" name="矩形 26"/>
          <p:cNvSpPr>
            <a:spLocks noChangeArrowheads="1"/>
          </p:cNvSpPr>
          <p:nvPr/>
        </p:nvSpPr>
        <p:spPr bwMode="auto">
          <a:xfrm>
            <a:off x="161925" y="260350"/>
            <a:ext cx="2349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楷体_GB2312"/>
                <a:ea typeface="楷体_GB2312"/>
                <a:cs typeface="楷体_GB2312"/>
              </a:rPr>
              <a:t>附：推导过程</a:t>
            </a:r>
            <a:endParaRPr lang="zh-CN" altLang="en-US" sz="2800">
              <a:solidFill>
                <a:srgbClr val="003300"/>
              </a:solidFill>
            </a:endParaRPr>
          </a:p>
        </p:txBody>
      </p:sp>
      <p:grpSp>
        <p:nvGrpSpPr>
          <p:cNvPr id="43016" name="组合 2"/>
          <p:cNvGrpSpPr>
            <a:grpSpLocks/>
          </p:cNvGrpSpPr>
          <p:nvPr/>
        </p:nvGrpSpPr>
        <p:grpSpPr bwMode="auto">
          <a:xfrm>
            <a:off x="2890838" y="5300663"/>
            <a:ext cx="3519487" cy="1409700"/>
            <a:chOff x="2890120" y="5469136"/>
            <a:chExt cx="3520301" cy="1409549"/>
          </a:xfrm>
        </p:grpSpPr>
        <p:sp>
          <p:nvSpPr>
            <p:cNvPr id="43017" name="直角三角形 1"/>
            <p:cNvSpPr>
              <a:spLocks noChangeArrowheads="1"/>
            </p:cNvSpPr>
            <p:nvPr/>
          </p:nvSpPr>
          <p:spPr bwMode="auto">
            <a:xfrm flipH="1">
              <a:off x="2890120" y="5469136"/>
              <a:ext cx="3168352" cy="1080120"/>
            </a:xfrm>
            <a:prstGeom prst="rtTriangle">
              <a:avLst/>
            </a:prstGeom>
            <a:noFill/>
            <a:ln w="25400" cap="sq" algn="ctr">
              <a:solidFill>
                <a:srgbClr val="00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43018" name="Object 3"/>
            <p:cNvGraphicFramePr>
              <a:graphicFrameLocks noChangeAspect="1"/>
            </p:cNvGraphicFramePr>
            <p:nvPr/>
          </p:nvGraphicFramePr>
          <p:xfrm>
            <a:off x="4387850" y="5545291"/>
            <a:ext cx="265954" cy="345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1" name="Equation" r:id="rId17" imgW="76177" imgH="85860" progId="Equation.DSMT4">
                    <p:embed/>
                  </p:oleObj>
                </mc:Choice>
                <mc:Fallback>
                  <p:oleObj name="Equation" r:id="rId17" imgW="76177" imgH="858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7850" y="5545291"/>
                          <a:ext cx="265954" cy="3451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9" name="Object 3"/>
            <p:cNvGraphicFramePr>
              <a:graphicFrameLocks noChangeAspect="1"/>
            </p:cNvGraphicFramePr>
            <p:nvPr/>
          </p:nvGraphicFramePr>
          <p:xfrm>
            <a:off x="6078634" y="5771071"/>
            <a:ext cx="3317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2" name="Equation" r:id="rId19" imgW="114266" imgH="152280" progId="Equation.DSMT4">
                    <p:embed/>
                  </p:oleObj>
                </mc:Choice>
                <mc:Fallback>
                  <p:oleObj name="Equation" r:id="rId19" imgW="114266" imgH="15228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8634" y="5771071"/>
                          <a:ext cx="331787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0" name="Object 3"/>
            <p:cNvGraphicFramePr>
              <a:graphicFrameLocks noChangeAspect="1"/>
            </p:cNvGraphicFramePr>
            <p:nvPr/>
          </p:nvGraphicFramePr>
          <p:xfrm>
            <a:off x="4653804" y="6534197"/>
            <a:ext cx="376238" cy="344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3" name="Equation" r:id="rId21" imgW="142900" imgH="85860" progId="Equation.DSMT4">
                    <p:embed/>
                  </p:oleObj>
                </mc:Choice>
                <mc:Fallback>
                  <p:oleObj name="Equation" r:id="rId21" imgW="142900" imgH="8586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3804" y="6534197"/>
                          <a:ext cx="376238" cy="344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004888" y="4724400"/>
          <a:ext cx="1955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9" name="Equation" r:id="rId3" imgW="657233" imgH="152280" progId="Equation.DSMT4">
                  <p:embed/>
                </p:oleObj>
              </mc:Choice>
              <mc:Fallback>
                <p:oleObj name="Equation" r:id="rId3" imgW="657233" imgH="152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4724400"/>
                        <a:ext cx="19558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962025" y="5554663"/>
          <a:ext cx="552926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0" name="Equation" r:id="rId5" imgW="2466854" imgH="352350" progId="Equation.DSMT4">
                  <p:embed/>
                </p:oleObj>
              </mc:Choice>
              <mc:Fallback>
                <p:oleObj name="Equation" r:id="rId5" imgW="2466854" imgH="35235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5554663"/>
                        <a:ext cx="5529263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 Box 6"/>
          <p:cNvSpPr txBox="1">
            <a:spLocks noChangeArrowheads="1"/>
          </p:cNvSpPr>
          <p:nvPr/>
        </p:nvSpPr>
        <p:spPr bwMode="auto">
          <a:xfrm>
            <a:off x="6453188" y="5807075"/>
            <a:ext cx="24765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3300"/>
                </a:solidFill>
                <a:ea typeface="黑体" panose="02010609060101010101" pitchFamily="49" charset="-122"/>
              </a:rPr>
              <a:t>Compton</a:t>
            </a:r>
            <a:r>
              <a:rPr lang="zh-CN" altLang="en-US" sz="2800" b="1">
                <a:solidFill>
                  <a:srgbClr val="003300"/>
                </a:solidFill>
                <a:ea typeface="黑体" panose="02010609060101010101" pitchFamily="49" charset="-122"/>
              </a:rPr>
              <a:t>波长</a:t>
            </a:r>
          </a:p>
        </p:txBody>
      </p:sp>
      <p:graphicFrame>
        <p:nvGraphicFramePr>
          <p:cNvPr id="44037" name="Object 21"/>
          <p:cNvGraphicFramePr>
            <a:graphicFrameLocks noChangeAspect="1"/>
          </p:cNvGraphicFramePr>
          <p:nvPr/>
        </p:nvGraphicFramePr>
        <p:xfrm>
          <a:off x="2919413" y="4508500"/>
          <a:ext cx="27590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1" name="Equation" r:id="rId7" imgW="981123" imgH="352350" progId="Equation.DSMT4">
                  <p:embed/>
                </p:oleObj>
              </mc:Choice>
              <mc:Fallback>
                <p:oleObj name="Equation" r:id="rId7" imgW="981123" imgH="35235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4508500"/>
                        <a:ext cx="27590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22"/>
          <p:cNvGraphicFramePr>
            <a:graphicFrameLocks noChangeAspect="1"/>
          </p:cNvGraphicFramePr>
          <p:nvPr/>
        </p:nvGraphicFramePr>
        <p:xfrm>
          <a:off x="5659438" y="4508500"/>
          <a:ext cx="2260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2" name="Equation" r:id="rId9" imgW="733411" imgH="352350" progId="Equation.DSMT4">
                  <p:embed/>
                </p:oleObj>
              </mc:Choice>
              <mc:Fallback>
                <p:oleObj name="Equation" r:id="rId9" imgW="733411" imgH="35235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4508500"/>
                        <a:ext cx="2260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9" name="Group 35"/>
          <p:cNvGrpSpPr>
            <a:grpSpLocks/>
          </p:cNvGrpSpPr>
          <p:nvPr/>
        </p:nvGrpSpPr>
        <p:grpSpPr bwMode="auto">
          <a:xfrm>
            <a:off x="179388" y="333375"/>
            <a:ext cx="8597900" cy="1616075"/>
            <a:chOff x="144" y="2457"/>
            <a:chExt cx="5416" cy="1018"/>
          </a:xfrm>
        </p:grpSpPr>
        <p:graphicFrame>
          <p:nvGraphicFramePr>
            <p:cNvPr id="44046" name="Object 7"/>
            <p:cNvGraphicFramePr>
              <a:graphicFrameLocks noChangeAspect="1"/>
            </p:cNvGraphicFramePr>
            <p:nvPr/>
          </p:nvGraphicFramePr>
          <p:xfrm>
            <a:off x="470" y="2689"/>
            <a:ext cx="4348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3" name="Equation" r:id="rId11" imgW="2200233" imgH="380970" progId="Equation.DSMT4">
                    <p:embed/>
                  </p:oleObj>
                </mc:Choice>
                <mc:Fallback>
                  <p:oleObj name="Equation" r:id="rId11" imgW="2200233" imgH="38097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689"/>
                          <a:ext cx="4348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7" name="Text Box 8"/>
            <p:cNvSpPr txBox="1">
              <a:spLocks noChangeArrowheads="1"/>
            </p:cNvSpPr>
            <p:nvPr/>
          </p:nvSpPr>
          <p:spPr bwMode="auto">
            <a:xfrm>
              <a:off x="144" y="2457"/>
              <a:ext cx="2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将(3)式代入(1)式得</a:t>
              </a:r>
              <a:endParaRPr lang="en-US" altLang="zh-CN" sz="2800" b="1">
                <a:solidFill>
                  <a:srgbClr val="003300"/>
                </a:solidFill>
              </a:endParaRPr>
            </a:p>
          </p:txBody>
        </p:sp>
        <p:sp>
          <p:nvSpPr>
            <p:cNvPr id="44048" name="Text Box 9"/>
            <p:cNvSpPr txBox="1">
              <a:spLocks noChangeArrowheads="1"/>
            </p:cNvSpPr>
            <p:nvPr/>
          </p:nvSpPr>
          <p:spPr bwMode="auto">
            <a:xfrm>
              <a:off x="4848" y="2875"/>
              <a:ext cx="71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（4）</a:t>
              </a:r>
            </a:p>
          </p:txBody>
        </p:sp>
      </p:grpSp>
      <p:grpSp>
        <p:nvGrpSpPr>
          <p:cNvPr id="44040" name="Group 36"/>
          <p:cNvGrpSpPr>
            <a:grpSpLocks/>
          </p:cNvGrpSpPr>
          <p:nvPr/>
        </p:nvGrpSpPr>
        <p:grpSpPr bwMode="auto">
          <a:xfrm>
            <a:off x="179388" y="1830388"/>
            <a:ext cx="8175625" cy="1574800"/>
            <a:chOff x="144" y="3388"/>
            <a:chExt cx="5150" cy="992"/>
          </a:xfrm>
        </p:grpSpPr>
        <p:graphicFrame>
          <p:nvGraphicFramePr>
            <p:cNvPr id="44044" name="Object 11"/>
            <p:cNvGraphicFramePr>
              <a:graphicFrameLocks noChangeAspect="1"/>
            </p:cNvGraphicFramePr>
            <p:nvPr/>
          </p:nvGraphicFramePr>
          <p:xfrm>
            <a:off x="640" y="3642"/>
            <a:ext cx="4654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4" name="Equation" r:id="rId13" imgW="2162144" imgH="380970" progId="Equation.DSMT4">
                    <p:embed/>
                  </p:oleObj>
                </mc:Choice>
                <mc:Fallback>
                  <p:oleObj name="Equation" r:id="rId13" imgW="2162144" imgH="38097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642"/>
                          <a:ext cx="4654" cy="7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5" name="Text Box 12"/>
            <p:cNvSpPr txBox="1">
              <a:spLocks noChangeArrowheads="1"/>
            </p:cNvSpPr>
            <p:nvPr/>
          </p:nvSpPr>
          <p:spPr bwMode="auto">
            <a:xfrm>
              <a:off x="144" y="3388"/>
              <a:ext cx="30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800" b="1">
                  <a:solidFill>
                    <a:srgbClr val="003300"/>
                  </a:solidFill>
                </a:rPr>
                <a:t>将(2)式平方减去(4)式得</a:t>
              </a:r>
              <a:endParaRPr lang="en-US" altLang="zh-CN" sz="2800" b="1">
                <a:solidFill>
                  <a:srgbClr val="003300"/>
                </a:solidFill>
              </a:endParaRPr>
            </a:p>
          </p:txBody>
        </p:sp>
      </p:grpSp>
      <p:graphicFrame>
        <p:nvGraphicFramePr>
          <p:cNvPr id="44041" name="Object 24"/>
          <p:cNvGraphicFramePr>
            <a:graphicFrameLocks noChangeAspect="1"/>
          </p:cNvGraphicFramePr>
          <p:nvPr/>
        </p:nvGraphicFramePr>
        <p:xfrm>
          <a:off x="973138" y="3354388"/>
          <a:ext cx="63769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25" name="Equation" r:id="rId15" imgW="2124055" imgH="380970" progId="Equation.DSMT4">
                  <p:embed/>
                </p:oleObj>
              </mc:Choice>
              <mc:Fallback>
                <p:oleObj name="Equation" r:id="rId15" imgW="2124055" imgH="38097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354388"/>
                        <a:ext cx="637698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Text Box 12"/>
          <p:cNvSpPr txBox="1">
            <a:spLocks noChangeArrowheads="1"/>
          </p:cNvSpPr>
          <p:nvPr/>
        </p:nvSpPr>
        <p:spPr bwMode="auto">
          <a:xfrm>
            <a:off x="522288" y="3678238"/>
            <a:ext cx="6191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即</a:t>
            </a:r>
            <a:endParaRPr lang="en-US" altLang="zh-CN" sz="2800" b="1">
              <a:solidFill>
                <a:srgbClr val="003300"/>
              </a:solidFill>
            </a:endParaRPr>
          </a:p>
        </p:txBody>
      </p:sp>
      <p:sp>
        <p:nvSpPr>
          <p:cNvPr id="44043" name="Text Box 12"/>
          <p:cNvSpPr txBox="1">
            <a:spLocks noChangeArrowheads="1"/>
          </p:cNvSpPr>
          <p:nvPr/>
        </p:nvSpPr>
        <p:spPr bwMode="auto">
          <a:xfrm>
            <a:off x="280988" y="4776788"/>
            <a:ext cx="9366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可得</a:t>
            </a:r>
            <a:endParaRPr lang="en-US" altLang="zh-CN" sz="2800" b="1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1069975" y="4186238"/>
            <a:ext cx="985838" cy="461962"/>
          </a:xfrm>
          <a:prstGeom prst="rect">
            <a:avLst/>
          </a:prstGeom>
          <a:solidFill>
            <a:srgbClr val="FF99FF"/>
          </a:solidFill>
          <a:ln w="9525">
            <a:solidFill>
              <a:srgbClr val="FF66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光子</a:t>
            </a:r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3457575" y="4125913"/>
            <a:ext cx="985838" cy="461962"/>
          </a:xfrm>
          <a:prstGeom prst="rect">
            <a:avLst/>
          </a:prstGeom>
          <a:solidFill>
            <a:srgbClr val="00FF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</a:rPr>
              <a:t>电子</a:t>
            </a:r>
          </a:p>
        </p:txBody>
      </p:sp>
      <p:sp>
        <p:nvSpPr>
          <p:cNvPr id="165892" name="AutoShape 4"/>
          <p:cNvSpPr>
            <a:spLocks noChangeArrowheads="1"/>
          </p:cNvSpPr>
          <p:nvPr/>
        </p:nvSpPr>
        <p:spPr bwMode="auto">
          <a:xfrm>
            <a:off x="2090738" y="4052888"/>
            <a:ext cx="1255712" cy="733425"/>
          </a:xfrm>
          <a:prstGeom prst="leftRightArrow">
            <a:avLst>
              <a:gd name="adj1" fmla="val 50000"/>
              <a:gd name="adj2" fmla="val 93089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003300"/>
              </a:solidFill>
            </a:endParaRPr>
          </a:p>
        </p:txBody>
      </p:sp>
      <p:grpSp>
        <p:nvGrpSpPr>
          <p:cNvPr id="165913" name="Group 25"/>
          <p:cNvGrpSpPr>
            <a:grpSpLocks/>
          </p:cNvGrpSpPr>
          <p:nvPr/>
        </p:nvGrpSpPr>
        <p:grpSpPr bwMode="auto">
          <a:xfrm>
            <a:off x="1141413" y="3246438"/>
            <a:ext cx="914400" cy="922337"/>
            <a:chOff x="578" y="1246"/>
            <a:chExt cx="576" cy="581"/>
          </a:xfrm>
        </p:grpSpPr>
        <p:sp>
          <p:nvSpPr>
            <p:cNvPr id="45078" name="Oval 6"/>
            <p:cNvSpPr>
              <a:spLocks noChangeArrowheads="1"/>
            </p:cNvSpPr>
            <p:nvPr/>
          </p:nvSpPr>
          <p:spPr bwMode="auto">
            <a:xfrm>
              <a:off x="578" y="1500"/>
              <a:ext cx="164" cy="327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sp>
          <p:nvSpPr>
            <p:cNvPr id="45079" name="Line 7"/>
            <p:cNvSpPr>
              <a:spLocks noChangeShapeType="1"/>
            </p:cNvSpPr>
            <p:nvPr/>
          </p:nvSpPr>
          <p:spPr bwMode="auto">
            <a:xfrm>
              <a:off x="747" y="1661"/>
              <a:ext cx="407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5080" name="Object 8"/>
            <p:cNvGraphicFramePr>
              <a:graphicFrameLocks noChangeAspect="1"/>
            </p:cNvGraphicFramePr>
            <p:nvPr/>
          </p:nvGraphicFramePr>
          <p:xfrm>
            <a:off x="707" y="1246"/>
            <a:ext cx="414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1" name="Equation" r:id="rId3" imgW="241300" imgH="228600" progId="Equation.DSMT4">
                    <p:embed/>
                  </p:oleObj>
                </mc:Choice>
                <mc:Fallback>
                  <p:oleObj name="Equation" r:id="rId3" imgW="2413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246"/>
                          <a:ext cx="414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5915" name="Group 27"/>
          <p:cNvGrpSpPr>
            <a:grpSpLocks/>
          </p:cNvGrpSpPr>
          <p:nvPr/>
        </p:nvGrpSpPr>
        <p:grpSpPr bwMode="auto">
          <a:xfrm>
            <a:off x="3844925" y="3952875"/>
            <a:ext cx="2449513" cy="1066800"/>
            <a:chOff x="3258" y="2926"/>
            <a:chExt cx="1543" cy="672"/>
          </a:xfrm>
        </p:grpSpPr>
        <p:sp>
          <p:nvSpPr>
            <p:cNvPr id="45074" name="Oval 10"/>
            <p:cNvSpPr>
              <a:spLocks noChangeArrowheads="1"/>
            </p:cNvSpPr>
            <p:nvPr/>
          </p:nvSpPr>
          <p:spPr bwMode="auto">
            <a:xfrm>
              <a:off x="3873" y="3056"/>
              <a:ext cx="164" cy="3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graphicFrame>
          <p:nvGraphicFramePr>
            <p:cNvPr id="45075" name="Object 11"/>
            <p:cNvGraphicFramePr>
              <a:graphicFrameLocks noChangeAspect="1"/>
            </p:cNvGraphicFramePr>
            <p:nvPr/>
          </p:nvGraphicFramePr>
          <p:xfrm>
            <a:off x="3620" y="3305"/>
            <a:ext cx="50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2" name="Equation" r:id="rId5" imgW="241195" imgH="139639" progId="Equation.DSMT4">
                    <p:embed/>
                  </p:oleObj>
                </mc:Choice>
                <mc:Fallback>
                  <p:oleObj name="Equation" r:id="rId5" imgW="241195" imgH="139639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0" y="3305"/>
                          <a:ext cx="506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6" name="Line 12"/>
            <p:cNvSpPr>
              <a:spLocks noChangeShapeType="1"/>
            </p:cNvSpPr>
            <p:nvPr/>
          </p:nvSpPr>
          <p:spPr bwMode="auto">
            <a:xfrm>
              <a:off x="3258" y="2926"/>
              <a:ext cx="785" cy="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077" name="Line 13"/>
            <p:cNvSpPr>
              <a:spLocks noChangeShapeType="1"/>
            </p:cNvSpPr>
            <p:nvPr/>
          </p:nvSpPr>
          <p:spPr bwMode="auto">
            <a:xfrm>
              <a:off x="4016" y="3242"/>
              <a:ext cx="785" cy="31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6" name="Group 28"/>
          <p:cNvGrpSpPr>
            <a:grpSpLocks/>
          </p:cNvGrpSpPr>
          <p:nvPr/>
        </p:nvGrpSpPr>
        <p:grpSpPr bwMode="auto">
          <a:xfrm>
            <a:off x="3763963" y="1217613"/>
            <a:ext cx="2654300" cy="2670175"/>
            <a:chOff x="1317" y="0"/>
            <a:chExt cx="1672" cy="1682"/>
          </a:xfrm>
        </p:grpSpPr>
        <p:sp>
          <p:nvSpPr>
            <p:cNvPr id="45070" name="Oval 15"/>
            <p:cNvSpPr>
              <a:spLocks noChangeArrowheads="1"/>
            </p:cNvSpPr>
            <p:nvPr/>
          </p:nvSpPr>
          <p:spPr bwMode="auto">
            <a:xfrm>
              <a:off x="2044" y="688"/>
              <a:ext cx="164" cy="32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graphicFrame>
          <p:nvGraphicFramePr>
            <p:cNvPr id="45071" name="Object 16"/>
            <p:cNvGraphicFramePr>
              <a:graphicFrameLocks noChangeAspect="1"/>
            </p:cNvGraphicFramePr>
            <p:nvPr/>
          </p:nvGraphicFramePr>
          <p:xfrm>
            <a:off x="1692" y="511"/>
            <a:ext cx="39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3" name="Equation" r:id="rId7" imgW="202936" imgH="177569" progId="Equation.DSMT4">
                    <p:embed/>
                  </p:oleObj>
                </mc:Choice>
                <mc:Fallback>
                  <p:oleObj name="Equation" r:id="rId7" imgW="202936" imgH="177569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511"/>
                          <a:ext cx="39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2" name="Line 17"/>
            <p:cNvSpPr>
              <a:spLocks noChangeShapeType="1"/>
            </p:cNvSpPr>
            <p:nvPr/>
          </p:nvSpPr>
          <p:spPr bwMode="auto">
            <a:xfrm flipV="1">
              <a:off x="1317" y="841"/>
              <a:ext cx="836" cy="8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073" name="Line 18"/>
            <p:cNvSpPr>
              <a:spLocks noChangeShapeType="1"/>
            </p:cNvSpPr>
            <p:nvPr/>
          </p:nvSpPr>
          <p:spPr bwMode="auto">
            <a:xfrm flipV="1">
              <a:off x="2153" y="0"/>
              <a:ext cx="836" cy="8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65914" name="Group 26"/>
          <p:cNvGrpSpPr>
            <a:grpSpLocks/>
          </p:cNvGrpSpPr>
          <p:nvPr/>
        </p:nvGrpSpPr>
        <p:grpSpPr bwMode="auto">
          <a:xfrm>
            <a:off x="3419475" y="3146425"/>
            <a:ext cx="557213" cy="1022350"/>
            <a:chOff x="993" y="1187"/>
            <a:chExt cx="351" cy="644"/>
          </a:xfrm>
        </p:grpSpPr>
        <p:sp>
          <p:nvSpPr>
            <p:cNvPr id="45068" name="Oval 20"/>
            <p:cNvSpPr>
              <a:spLocks noChangeArrowheads="1"/>
            </p:cNvSpPr>
            <p:nvPr/>
          </p:nvSpPr>
          <p:spPr bwMode="auto">
            <a:xfrm>
              <a:off x="1125" y="1504"/>
              <a:ext cx="164" cy="327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3300"/>
                </a:solidFill>
              </a:endParaRPr>
            </a:p>
          </p:txBody>
        </p:sp>
        <p:graphicFrame>
          <p:nvGraphicFramePr>
            <p:cNvPr id="45069" name="Object 21"/>
            <p:cNvGraphicFramePr>
              <a:graphicFrameLocks noChangeAspect="1"/>
            </p:cNvGraphicFramePr>
            <p:nvPr/>
          </p:nvGraphicFramePr>
          <p:xfrm>
            <a:off x="993" y="1187"/>
            <a:ext cx="351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4" name="Equation" r:id="rId9" imgW="203112" imgH="228501" progId="Equation.DSMT4">
                    <p:embed/>
                  </p:oleObj>
                </mc:Choice>
                <mc:Fallback>
                  <p:oleObj name="Equation" r:id="rId9" imgW="203112" imgH="228501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3" y="1187"/>
                          <a:ext cx="351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5219700" y="3554413"/>
            <a:ext cx="28543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康普顿效应？</a:t>
            </a: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5040313" y="2900363"/>
            <a:ext cx="285432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3300"/>
                </a:solidFill>
              </a:rPr>
              <a:t>光电效应？</a:t>
            </a:r>
            <a:endParaRPr lang="zh-CN" altLang="en-US" sz="4000" b="1">
              <a:solidFill>
                <a:srgbClr val="003300"/>
              </a:solidFill>
            </a:endParaRPr>
          </a:p>
        </p:txBody>
      </p:sp>
      <p:sp>
        <p:nvSpPr>
          <p:cNvPr id="45067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19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ransition advTm="40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nimBg="1" autoUpdateAnimBg="0"/>
      <p:bldP spid="165891" grpId="0" animBg="1" autoUpdateAnimBg="0"/>
      <p:bldP spid="165892" grpId="0" animBg="1"/>
      <p:bldP spid="165910" grpId="0" autoUpdateAnimBg="0"/>
      <p:bldP spid="16591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3"/>
          <p:cNvSpPr txBox="1">
            <a:spLocks noChangeArrowheads="1"/>
          </p:cNvSpPr>
          <p:nvPr/>
        </p:nvSpPr>
        <p:spPr bwMode="auto">
          <a:xfrm>
            <a:off x="1728788" y="298450"/>
            <a:ext cx="61706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3600" b="1">
                <a:solidFill>
                  <a:srgbClr val="003300"/>
                </a:solidFill>
              </a:rPr>
              <a:t>康普顿效应与光电效应的异同</a:t>
            </a:r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395288" y="1239838"/>
            <a:ext cx="83534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</a:rPr>
              <a:t>     康普顿效应与光电效应都涉及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光子与电子的相互作用</a:t>
            </a:r>
            <a:r>
              <a:rPr lang="zh-CN" altLang="en-US" sz="2400" b="1" dirty="0">
                <a:solidFill>
                  <a:srgbClr val="003300"/>
                </a:solidFill>
              </a:rPr>
              <a:t>。</a:t>
            </a: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457200" y="1984375"/>
            <a:ext cx="81565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</a:rPr>
              <a:t>     在光电效应中，入射光为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可见光或紫外线</a:t>
            </a:r>
            <a:r>
              <a:rPr lang="zh-CN" altLang="en-US" sz="2400" b="1" dirty="0">
                <a:solidFill>
                  <a:srgbClr val="003300"/>
                </a:solidFill>
              </a:rPr>
              <a:t>，其光子能量为</a:t>
            </a:r>
            <a:r>
              <a:rPr lang="en-US" altLang="zh-CN" sz="2400" b="1" dirty="0">
                <a:solidFill>
                  <a:srgbClr val="003300"/>
                </a:solidFill>
              </a:rPr>
              <a:t>eV</a:t>
            </a:r>
            <a:r>
              <a:rPr lang="zh-CN" altLang="en-US" sz="2400" b="1" dirty="0">
                <a:solidFill>
                  <a:srgbClr val="003300"/>
                </a:solidFill>
              </a:rPr>
              <a:t>数量级</a:t>
            </a:r>
            <a:r>
              <a:rPr lang="en-US" altLang="zh-CN" sz="2400" b="1" dirty="0">
                <a:solidFill>
                  <a:srgbClr val="003300"/>
                </a:solidFill>
              </a:rPr>
              <a:t>, </a:t>
            </a:r>
            <a:r>
              <a:rPr lang="zh-CN" altLang="en-US" sz="2400" b="1" dirty="0">
                <a:solidFill>
                  <a:srgbClr val="003300"/>
                </a:solidFill>
              </a:rPr>
              <a:t>与原子中电子的束缚能相差不远，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光子能量全部交给电子使之逸出</a:t>
            </a:r>
            <a:r>
              <a:rPr lang="zh-CN" altLang="en-US" sz="2400" b="1" dirty="0">
                <a:solidFill>
                  <a:srgbClr val="003300"/>
                </a:solidFill>
              </a:rPr>
              <a:t>，并具有初动能。光电效应证实了此过程服从能量守恒定律。</a:t>
            </a:r>
          </a:p>
        </p:txBody>
      </p:sp>
      <p:sp>
        <p:nvSpPr>
          <p:cNvPr id="47109" name="Text Box 8"/>
          <p:cNvSpPr txBox="1">
            <a:spLocks noChangeArrowheads="1"/>
          </p:cNvSpPr>
          <p:nvPr/>
        </p:nvSpPr>
        <p:spPr bwMode="auto">
          <a:xfrm>
            <a:off x="519113" y="3754438"/>
            <a:ext cx="8253412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>
                <a:solidFill>
                  <a:srgbClr val="003300"/>
                </a:solidFill>
              </a:rPr>
              <a:t>    在康普顿效应中，入射光为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X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射线或 </a:t>
            </a:r>
            <a:r>
              <a:rPr lang="en-US" altLang="zh-CN" sz="2400" b="1" dirty="0">
                <a:solidFill>
                  <a:schemeClr val="tx1">
                    <a:lumMod val="60000"/>
                    <a:lumOff val="40000"/>
                  </a:schemeClr>
                </a:solidFill>
                <a:sym typeface="Symbol" panose="05050102010706020507" pitchFamily="18" charset="2"/>
              </a:rPr>
              <a:t>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射线</a:t>
            </a:r>
            <a:r>
              <a:rPr lang="zh-CN" altLang="en-US" sz="2400" b="1" dirty="0">
                <a:solidFill>
                  <a:srgbClr val="003300"/>
                </a:solidFill>
              </a:rPr>
              <a:t>，光子能量为</a:t>
            </a:r>
            <a:r>
              <a:rPr lang="en-US" altLang="zh-CN" sz="2400" b="1" dirty="0">
                <a:solidFill>
                  <a:srgbClr val="003300"/>
                </a:solidFill>
              </a:rPr>
              <a:t>10  eV</a:t>
            </a:r>
            <a:r>
              <a:rPr lang="zh-CN" altLang="en-US" sz="2400" b="1" dirty="0">
                <a:solidFill>
                  <a:srgbClr val="003300"/>
                </a:solidFill>
              </a:rPr>
              <a:t>数量级甚至更高</a:t>
            </a:r>
            <a:r>
              <a:rPr lang="en-US" altLang="zh-CN" sz="2400" b="1" dirty="0">
                <a:solidFill>
                  <a:srgbClr val="003300"/>
                </a:solidFill>
              </a:rPr>
              <a:t>, </a:t>
            </a:r>
            <a:r>
              <a:rPr lang="zh-CN" altLang="en-US" sz="2400" b="1" dirty="0">
                <a:solidFill>
                  <a:srgbClr val="003300"/>
                </a:solidFill>
              </a:rPr>
              <a:t>远大于散射物质中电子的束缚能</a:t>
            </a:r>
            <a:r>
              <a:rPr lang="en-US" altLang="zh-CN" sz="2400" b="1" dirty="0">
                <a:solidFill>
                  <a:srgbClr val="003300"/>
                </a:solidFill>
              </a:rPr>
              <a:t>, </a:t>
            </a:r>
            <a:r>
              <a:rPr lang="zh-CN" altLang="en-US" sz="2400" b="1" dirty="0">
                <a:solidFill>
                  <a:srgbClr val="003300"/>
                </a:solidFill>
              </a:rPr>
              <a:t>原子中的外层的电子可视为自由电子，</a:t>
            </a:r>
            <a:r>
              <a:rPr lang="zh-CN" altLang="en-US" sz="24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光子能量只被自由电子吸收了一部分并发生散射</a:t>
            </a:r>
            <a:r>
              <a:rPr lang="zh-CN" altLang="en-US" sz="2400" b="1" dirty="0">
                <a:solidFill>
                  <a:srgbClr val="003300"/>
                </a:solidFill>
              </a:rPr>
              <a:t>。康普顿效应证实了此过程可视为弹性碰撞过程，能量、动量均守恒，更有力地证实了光的粒子性。</a:t>
            </a:r>
          </a:p>
        </p:txBody>
      </p:sp>
      <p:sp>
        <p:nvSpPr>
          <p:cNvPr id="46086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20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7" grpId="0" autoUpdateAnimBg="0"/>
      <p:bldP spid="166918" grpId="0" autoUpdateAnimBg="0"/>
      <p:bldP spid="4710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9"/>
          <p:cNvSpPr txBox="1">
            <a:spLocks noChangeArrowheads="1"/>
          </p:cNvSpPr>
          <p:nvPr/>
        </p:nvSpPr>
        <p:spPr bwMode="auto">
          <a:xfrm>
            <a:off x="465138" y="188913"/>
            <a:ext cx="8428037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b="1" dirty="0">
                <a:solidFill>
                  <a:srgbClr val="003300"/>
                </a:solidFill>
              </a:rPr>
              <a:t>用波长为 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200  nm </a:t>
            </a:r>
            <a:r>
              <a:rPr lang="zh-CN" altLang="en-US" sz="2800" b="1" dirty="0">
                <a:solidFill>
                  <a:srgbClr val="003300"/>
                </a:solidFill>
              </a:rPr>
              <a:t>的光照射铝（</a:t>
            </a:r>
            <a:r>
              <a:rPr lang="en-US" altLang="zh-CN" sz="2800" b="1" dirty="0">
                <a:solidFill>
                  <a:srgbClr val="003300"/>
                </a:solidFill>
              </a:rPr>
              <a:t>Al </a:t>
            </a:r>
            <a:r>
              <a:rPr lang="zh-CN" altLang="en-US" sz="2800" b="1" dirty="0">
                <a:solidFill>
                  <a:srgbClr val="003300"/>
                </a:solidFill>
              </a:rPr>
              <a:t>的 截止频率为 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9.03×10</a:t>
            </a:r>
            <a:r>
              <a:rPr lang="en-US" altLang="zh-CN" sz="2800" b="1" baseline="30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14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Hz</a:t>
            </a:r>
            <a:r>
              <a:rPr lang="zh-CN" altLang="en-US" sz="2800" b="1" dirty="0">
                <a:solidFill>
                  <a:srgbClr val="003300"/>
                </a:solidFill>
              </a:rPr>
              <a:t>），能否产生光电效应？能否观察到康普顿效应（假定所用的仪器不能分辨出小于入射波长的千分之一的波长偏移）？</a:t>
            </a:r>
          </a:p>
        </p:txBody>
      </p:sp>
      <p:sp>
        <p:nvSpPr>
          <p:cNvPr id="47107" name="Text Box 92"/>
          <p:cNvSpPr txBox="1">
            <a:spLocks noChangeArrowheads="1"/>
          </p:cNvSpPr>
          <p:nvPr/>
        </p:nvSpPr>
        <p:spPr bwMode="auto">
          <a:xfrm>
            <a:off x="5618163" y="6092825"/>
            <a:ext cx="37782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观察不到康普顿效应</a:t>
            </a:r>
          </a:p>
        </p:txBody>
      </p:sp>
      <p:sp>
        <p:nvSpPr>
          <p:cNvPr id="47108" name="Text Box 117"/>
          <p:cNvSpPr txBox="1">
            <a:spLocks noChangeArrowheads="1"/>
          </p:cNvSpPr>
          <p:nvPr/>
        </p:nvSpPr>
        <p:spPr bwMode="auto">
          <a:xfrm>
            <a:off x="5884863" y="2840038"/>
            <a:ext cx="27908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00"/>
                </a:solidFill>
                <a:ea typeface="黑体" panose="02010609060101010101" pitchFamily="49" charset="-122"/>
              </a:rPr>
              <a:t>可产生光电效应</a:t>
            </a:r>
          </a:p>
        </p:txBody>
      </p:sp>
      <p:grpSp>
        <p:nvGrpSpPr>
          <p:cNvPr id="47109" name="组合 119"/>
          <p:cNvGrpSpPr>
            <a:grpSpLocks/>
          </p:cNvGrpSpPr>
          <p:nvPr/>
        </p:nvGrpSpPr>
        <p:grpSpPr bwMode="auto">
          <a:xfrm>
            <a:off x="1025525" y="1919288"/>
            <a:ext cx="6397625" cy="1403350"/>
            <a:chOff x="1483145" y="1920002"/>
            <a:chExt cx="6397734" cy="1401602"/>
          </a:xfrm>
        </p:grpSpPr>
        <p:sp>
          <p:nvSpPr>
            <p:cNvPr id="47115" name="Text Box 94"/>
            <p:cNvSpPr txBox="1">
              <a:spLocks noChangeArrowheads="1"/>
            </p:cNvSpPr>
            <p:nvPr/>
          </p:nvSpPr>
          <p:spPr bwMode="auto">
            <a:xfrm>
              <a:off x="4400972" y="1953146"/>
              <a:ext cx="51752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8</a:t>
              </a:r>
            </a:p>
          </p:txBody>
        </p:sp>
        <p:sp>
          <p:nvSpPr>
            <p:cNvPr id="47116" name="WordArt 95"/>
            <p:cNvSpPr>
              <a:spLocks noChangeArrowheads="1" noChangeShapeType="1" noTextEdit="1"/>
            </p:cNvSpPr>
            <p:nvPr/>
          </p:nvSpPr>
          <p:spPr bwMode="auto">
            <a:xfrm>
              <a:off x="2278485" y="2188096"/>
              <a:ext cx="212725" cy="25241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7407"/>
                </a:avLst>
              </a:prstTxWarp>
            </a:bodyPr>
            <a:lstStyle/>
            <a:p>
              <a:pPr algn="ctr"/>
              <a:r>
                <a:rPr lang="en-US" sz="24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grpSp>
          <p:nvGrpSpPr>
            <p:cNvPr id="47117" name="Group 96"/>
            <p:cNvGrpSpPr>
              <a:grpSpLocks/>
            </p:cNvGrpSpPr>
            <p:nvPr/>
          </p:nvGrpSpPr>
          <p:grpSpPr bwMode="auto">
            <a:xfrm>
              <a:off x="1903835" y="2250008"/>
              <a:ext cx="279400" cy="87313"/>
              <a:chOff x="1949" y="2020"/>
              <a:chExt cx="341" cy="111"/>
            </a:xfrm>
          </p:grpSpPr>
          <p:sp>
            <p:nvSpPr>
              <p:cNvPr id="47136" name="Line 97"/>
              <p:cNvSpPr>
                <a:spLocks noChangeShapeType="1"/>
              </p:cNvSpPr>
              <p:nvPr/>
            </p:nvSpPr>
            <p:spPr bwMode="auto">
              <a:xfrm>
                <a:off x="1949" y="2020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7" name="Line 98"/>
              <p:cNvSpPr>
                <a:spLocks noChangeShapeType="1"/>
              </p:cNvSpPr>
              <p:nvPr/>
            </p:nvSpPr>
            <p:spPr bwMode="auto">
              <a:xfrm>
                <a:off x="1959" y="2131"/>
                <a:ext cx="331" cy="0"/>
              </a:xfrm>
              <a:prstGeom prst="line">
                <a:avLst/>
              </a:prstGeom>
              <a:noFill/>
              <a:ln w="38100">
                <a:solidFill>
                  <a:srgbClr val="00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18" name="WordArt 99"/>
            <p:cNvSpPr>
              <a:spLocks noChangeArrowheads="1" noChangeShapeType="1" noTextEdit="1"/>
            </p:cNvSpPr>
            <p:nvPr/>
          </p:nvSpPr>
          <p:spPr bwMode="auto">
            <a:xfrm>
              <a:off x="2707110" y="2176983"/>
              <a:ext cx="333375" cy="29210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61222"/>
                </a:avLst>
              </a:prstTxWarp>
            </a:bodyPr>
            <a:lstStyle/>
            <a:p>
              <a:pPr algn="ctr"/>
              <a:r>
                <a:rPr lang="en-US" sz="2400" b="1" i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Symbol" panose="05050102010706020507" pitchFamily="18" charset="2"/>
                </a:rPr>
                <a:t>l</a:t>
              </a:r>
            </a:p>
          </p:txBody>
        </p:sp>
        <p:sp>
          <p:nvSpPr>
            <p:cNvPr id="47119" name="WordArt 100"/>
            <p:cNvSpPr>
              <a:spLocks noChangeArrowheads="1" noChangeShapeType="1" noTextEdit="1"/>
            </p:cNvSpPr>
            <p:nvPr/>
          </p:nvSpPr>
          <p:spPr bwMode="auto">
            <a:xfrm>
              <a:off x="1619672" y="2180158"/>
              <a:ext cx="241300" cy="28257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2400" b="1" i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3300"/>
                  </a:solidFill>
                  <a:latin typeface="Symbol" panose="05050102010706020507" pitchFamily="18" charset="2"/>
                </a:rPr>
                <a:t>n</a:t>
              </a:r>
            </a:p>
          </p:txBody>
        </p:sp>
        <p:sp>
          <p:nvSpPr>
            <p:cNvPr id="47120" name="Line 101"/>
            <p:cNvSpPr>
              <a:spLocks noChangeShapeType="1"/>
            </p:cNvSpPr>
            <p:nvPr/>
          </p:nvSpPr>
          <p:spPr bwMode="auto">
            <a:xfrm flipV="1">
              <a:off x="2519785" y="2096021"/>
              <a:ext cx="241300" cy="396875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21" name="Group 102"/>
            <p:cNvGrpSpPr>
              <a:grpSpLocks/>
            </p:cNvGrpSpPr>
            <p:nvPr/>
          </p:nvGrpSpPr>
          <p:grpSpPr bwMode="auto">
            <a:xfrm>
              <a:off x="3151610" y="2259533"/>
              <a:ext cx="279400" cy="87313"/>
              <a:chOff x="1949" y="2020"/>
              <a:chExt cx="341" cy="111"/>
            </a:xfrm>
          </p:grpSpPr>
          <p:sp>
            <p:nvSpPr>
              <p:cNvPr id="47134" name="Line 103"/>
              <p:cNvSpPr>
                <a:spLocks noChangeShapeType="1"/>
              </p:cNvSpPr>
              <p:nvPr/>
            </p:nvSpPr>
            <p:spPr bwMode="auto">
              <a:xfrm>
                <a:off x="1949" y="2020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5" name="Line 104"/>
              <p:cNvSpPr>
                <a:spLocks noChangeShapeType="1"/>
              </p:cNvSpPr>
              <p:nvPr/>
            </p:nvSpPr>
            <p:spPr bwMode="auto">
              <a:xfrm>
                <a:off x="1959" y="2131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2" name="Line 105"/>
            <p:cNvSpPr>
              <a:spLocks noChangeShapeType="1"/>
            </p:cNvSpPr>
            <p:nvPr/>
          </p:nvSpPr>
          <p:spPr bwMode="auto">
            <a:xfrm flipH="1">
              <a:off x="4730801" y="2096021"/>
              <a:ext cx="239713" cy="373063"/>
            </a:xfrm>
            <a:prstGeom prst="line">
              <a:avLst/>
            </a:prstGeom>
            <a:noFill/>
            <a:ln w="38100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3" name="Text Box 106"/>
            <p:cNvSpPr txBox="1">
              <a:spLocks noChangeArrowheads="1"/>
            </p:cNvSpPr>
            <p:nvPr/>
          </p:nvSpPr>
          <p:spPr bwMode="auto">
            <a:xfrm>
              <a:off x="3549131" y="2021408"/>
              <a:ext cx="1349375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3×10</a:t>
              </a:r>
            </a:p>
          </p:txBody>
        </p:sp>
        <p:grpSp>
          <p:nvGrpSpPr>
            <p:cNvPr id="47124" name="Group 107"/>
            <p:cNvGrpSpPr>
              <a:grpSpLocks/>
            </p:cNvGrpSpPr>
            <p:nvPr/>
          </p:nvGrpSpPr>
          <p:grpSpPr bwMode="auto">
            <a:xfrm>
              <a:off x="4802716" y="1920002"/>
              <a:ext cx="3078163" cy="608013"/>
              <a:chOff x="3484" y="1470"/>
              <a:chExt cx="1939" cy="383"/>
            </a:xfrm>
          </p:grpSpPr>
          <p:sp>
            <p:nvSpPr>
              <p:cNvPr id="47132" name="Text Box 108"/>
              <p:cNvSpPr txBox="1">
                <a:spLocks noChangeArrowheads="1"/>
              </p:cNvSpPr>
              <p:nvPr/>
            </p:nvSpPr>
            <p:spPr bwMode="auto">
              <a:xfrm>
                <a:off x="3484" y="1562"/>
                <a:ext cx="193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1">
                    <a:solidFill>
                      <a:srgbClr val="003300"/>
                    </a:solidFill>
                  </a:rPr>
                  <a:t>（ </a:t>
                </a:r>
                <a:r>
                  <a:rPr lang="en-US" altLang="zh-CN" sz="2400" b="1">
                    <a:solidFill>
                      <a:srgbClr val="003300"/>
                    </a:solidFill>
                  </a:rPr>
                  <a:t>200×10    </a:t>
                </a:r>
                <a:r>
                  <a:rPr lang="zh-CN" altLang="en-US" sz="2400" b="1">
                    <a:solidFill>
                      <a:srgbClr val="003300"/>
                    </a:solidFill>
                  </a:rPr>
                  <a:t>）</a:t>
                </a:r>
              </a:p>
            </p:txBody>
          </p:sp>
          <p:sp>
            <p:nvSpPr>
              <p:cNvPr id="47133" name="Text Box 109"/>
              <p:cNvSpPr txBox="1">
                <a:spLocks noChangeArrowheads="1"/>
              </p:cNvSpPr>
              <p:nvPr/>
            </p:nvSpPr>
            <p:spPr bwMode="auto">
              <a:xfrm>
                <a:off x="4455" y="1470"/>
                <a:ext cx="45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3300"/>
                    </a:solidFill>
                    <a:sym typeface="Symbol" panose="05050102010706020507" pitchFamily="18" charset="2"/>
                  </a:rPr>
                  <a:t></a:t>
                </a:r>
                <a:r>
                  <a:rPr lang="en-US" altLang="zh-CN" sz="2400" b="1">
                    <a:solidFill>
                      <a:srgbClr val="003300"/>
                    </a:solidFill>
                  </a:rPr>
                  <a:t>9</a:t>
                </a:r>
              </a:p>
            </p:txBody>
          </p:sp>
        </p:grpSp>
        <p:grpSp>
          <p:nvGrpSpPr>
            <p:cNvPr id="47125" name="Group 110"/>
            <p:cNvGrpSpPr>
              <a:grpSpLocks/>
            </p:cNvGrpSpPr>
            <p:nvPr/>
          </p:nvGrpSpPr>
          <p:grpSpPr bwMode="auto">
            <a:xfrm>
              <a:off x="1483145" y="3100009"/>
              <a:ext cx="279400" cy="87313"/>
              <a:chOff x="1949" y="2020"/>
              <a:chExt cx="341" cy="111"/>
            </a:xfrm>
          </p:grpSpPr>
          <p:sp>
            <p:nvSpPr>
              <p:cNvPr id="47130" name="Line 111"/>
              <p:cNvSpPr>
                <a:spLocks noChangeShapeType="1"/>
              </p:cNvSpPr>
              <p:nvPr/>
            </p:nvSpPr>
            <p:spPr bwMode="auto">
              <a:xfrm>
                <a:off x="1949" y="2020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31" name="Line 112"/>
              <p:cNvSpPr>
                <a:spLocks noChangeShapeType="1"/>
              </p:cNvSpPr>
              <p:nvPr/>
            </p:nvSpPr>
            <p:spPr bwMode="auto">
              <a:xfrm>
                <a:off x="1959" y="2131"/>
                <a:ext cx="331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26" name="Text Box 113"/>
            <p:cNvSpPr txBox="1">
              <a:spLocks noChangeArrowheads="1"/>
            </p:cNvSpPr>
            <p:nvPr/>
          </p:nvSpPr>
          <p:spPr bwMode="auto">
            <a:xfrm>
              <a:off x="1711746" y="2860297"/>
              <a:ext cx="2453824" cy="461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1.5×10     (Hz)     </a:t>
              </a:r>
            </a:p>
          </p:txBody>
        </p:sp>
        <p:sp>
          <p:nvSpPr>
            <p:cNvPr id="47127" name="Text Box 114"/>
            <p:cNvSpPr txBox="1">
              <a:spLocks noChangeArrowheads="1"/>
            </p:cNvSpPr>
            <p:nvPr/>
          </p:nvSpPr>
          <p:spPr bwMode="auto">
            <a:xfrm>
              <a:off x="2784639" y="2784097"/>
              <a:ext cx="59874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00"/>
                  </a:solidFill>
                </a:rPr>
                <a:t>15 </a:t>
              </a:r>
            </a:p>
          </p:txBody>
        </p:sp>
        <p:sp>
          <p:nvSpPr>
            <p:cNvPr id="47128" name="Freeform 115"/>
            <p:cNvSpPr>
              <a:spLocks/>
            </p:cNvSpPr>
            <p:nvPr/>
          </p:nvSpPr>
          <p:spPr bwMode="auto">
            <a:xfrm flipH="1">
              <a:off x="3959645" y="3014284"/>
              <a:ext cx="273050" cy="201613"/>
            </a:xfrm>
            <a:custGeom>
              <a:avLst/>
              <a:gdLst>
                <a:gd name="T0" fmla="*/ 2147483646 w 576"/>
                <a:gd name="T1" fmla="*/ 0 h 576"/>
                <a:gd name="T2" fmla="*/ 0 w 576"/>
                <a:gd name="T3" fmla="*/ 2147483646 h 576"/>
                <a:gd name="T4" fmla="*/ 2147483646 w 576"/>
                <a:gd name="T5" fmla="*/ 2147483646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576">
                  <a:moveTo>
                    <a:pt x="576" y="0"/>
                  </a:moveTo>
                  <a:lnTo>
                    <a:pt x="0" y="299"/>
                  </a:lnTo>
                  <a:lnTo>
                    <a:pt x="576" y="576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29" name="Text Box 118"/>
            <p:cNvSpPr txBox="1">
              <a:spLocks noChangeArrowheads="1"/>
            </p:cNvSpPr>
            <p:nvPr/>
          </p:nvSpPr>
          <p:spPr bwMode="auto">
            <a:xfrm>
              <a:off x="4310483" y="2836484"/>
              <a:ext cx="1973263" cy="461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solidFill>
                    <a:srgbClr val="003300"/>
                  </a:solidFill>
                </a:rPr>
                <a:t>截止频率</a:t>
              </a:r>
            </a:p>
          </p:txBody>
        </p:sp>
      </p:grpSp>
      <p:graphicFrame>
        <p:nvGraphicFramePr>
          <p:cNvPr id="47110" name="Object 24"/>
          <p:cNvGraphicFramePr>
            <a:graphicFrameLocks noChangeAspect="1"/>
          </p:cNvGraphicFramePr>
          <p:nvPr/>
        </p:nvGraphicFramePr>
        <p:xfrm>
          <a:off x="909638" y="3446463"/>
          <a:ext cx="3005137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8" name="Equation" r:id="rId3" imgW="943034" imgH="314280" progId="Equation.DSMT4">
                  <p:embed/>
                </p:oleObj>
              </mc:Choice>
              <mc:Fallback>
                <p:oleObj name="Equation" r:id="rId3" imgW="943034" imgH="314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3446463"/>
                        <a:ext cx="3005137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24"/>
          <p:cNvGraphicFramePr>
            <a:graphicFrameLocks noChangeAspect="1"/>
          </p:cNvGraphicFramePr>
          <p:nvPr/>
        </p:nvGraphicFramePr>
        <p:xfrm>
          <a:off x="925513" y="4383088"/>
          <a:ext cx="768191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9" name="Equation" r:id="rId5" imgW="2581390" imgH="152280" progId="Equation.DSMT4">
                  <p:embed/>
                </p:oleObj>
              </mc:Choice>
              <mc:Fallback>
                <p:oleObj name="Equation" r:id="rId5" imgW="2581390" imgH="152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383088"/>
                        <a:ext cx="7681912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24"/>
          <p:cNvGraphicFramePr>
            <a:graphicFrameLocks noChangeAspect="1"/>
          </p:cNvGraphicFramePr>
          <p:nvPr/>
        </p:nvGraphicFramePr>
        <p:xfrm>
          <a:off x="860425" y="5103813"/>
          <a:ext cx="74469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7" imgW="2486033" imgH="314280" progId="Equation.DSMT4">
                  <p:embed/>
                </p:oleObj>
              </mc:Choice>
              <mc:Fallback>
                <p:oleObj name="Equation" r:id="rId7" imgW="2486033" imgH="314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5103813"/>
                        <a:ext cx="744696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矩形 120"/>
          <p:cNvSpPr>
            <a:spLocks noChangeArrowheads="1"/>
          </p:cNvSpPr>
          <p:nvPr/>
        </p:nvSpPr>
        <p:spPr bwMode="auto">
          <a:xfrm>
            <a:off x="490538" y="2047875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解：</a:t>
            </a:r>
            <a:endParaRPr lang="zh-CN" altLang="en-US" sz="2400">
              <a:solidFill>
                <a:srgbClr val="003300"/>
              </a:solidFill>
            </a:endParaRPr>
          </a:p>
        </p:txBody>
      </p:sp>
      <p:sp>
        <p:nvSpPr>
          <p:cNvPr id="47114" name="Text Box 88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21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428625" y="214313"/>
            <a:ext cx="845661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例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波长为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2.0 </a:t>
            </a:r>
            <a:r>
              <a:rPr kumimoji="1" lang="en-US" altLang="zh-CN" sz="2800" b="1" i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Å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</a:t>
            </a:r>
            <a:r>
              <a:rPr kumimoji="1" lang="en-US" altLang="zh-CN" sz="2800" b="1" i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射线射到碳块上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由于康普顿    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散射，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波长改变</a:t>
            </a:r>
            <a:r>
              <a:rPr kumimoji="1"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0.04</a:t>
            </a:r>
            <a:r>
              <a:rPr kumimoji="1"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％，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求：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(1)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该光子的散射角</a:t>
            </a: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  <a:b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r>
              <a:rPr kumimoji="1" lang="en-US" altLang="zh-CN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     (2)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使这个光子散射的反冲电子获得的能量。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663575" y="2197100"/>
            <a:ext cx="57800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解：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由已知条件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endParaRPr kumimoji="1" lang="en-US" altLang="zh-CN" sz="2800">
              <a:solidFill>
                <a:srgbClr val="0033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2730500" y="3389313"/>
          <a:ext cx="4521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2" name="Equation" r:id="rId3" imgW="4381556" imgH="342900" progId="Equation.DSMT4">
                  <p:embed/>
                </p:oleObj>
              </mc:Choice>
              <mc:Fallback>
                <p:oleObj name="Equation" r:id="rId3" imgW="4381556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3389313"/>
                        <a:ext cx="4521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2965450" y="3948113"/>
          <a:ext cx="4295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Equation" r:id="rId5" imgW="3819410" imgH="238140" progId="Equation.DSMT4">
                  <p:embed/>
                </p:oleObj>
              </mc:Choice>
              <mc:Fallback>
                <p:oleObj name="Equation" r:id="rId5" imgW="3819410" imgH="2381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948113"/>
                        <a:ext cx="42957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924050" y="3846513"/>
            <a:ext cx="17843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解出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</p:txBody>
      </p:sp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476375" y="4419600"/>
            <a:ext cx="7467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(2)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由能量守恒</a:t>
            </a:r>
            <a:r>
              <a:rPr kumimoji="1"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反冲电子获得的能量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 即光子损失的能量：</a:t>
            </a:r>
          </a:p>
        </p:txBody>
      </p:sp>
      <p:graphicFrame>
        <p:nvGraphicFramePr>
          <p:cNvPr id="93193" name="Object 9"/>
          <p:cNvGraphicFramePr>
            <a:graphicFrameLocks/>
          </p:cNvGraphicFramePr>
          <p:nvPr/>
        </p:nvGraphicFramePr>
        <p:xfrm>
          <a:off x="2449513" y="5360988"/>
          <a:ext cx="28273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4" name="Equation" r:id="rId7" imgW="2676477" imgH="342900" progId="Equation.DSMT4">
                  <p:embed/>
                </p:oleObj>
              </mc:Choice>
              <mc:Fallback>
                <p:oleObj name="Equation" r:id="rId7" imgW="2676477" imgH="342900" progId="Equation.DSMT4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360988"/>
                        <a:ext cx="28273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2809875" y="5854700"/>
          <a:ext cx="47132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5" name="Equation" r:id="rId9" imgW="4572000" imgH="771660" progId="Equation.DSMT4">
                  <p:embed/>
                </p:oleObj>
              </mc:Choice>
              <mc:Fallback>
                <p:oleObj name="Equation" r:id="rId9" imgW="4572000" imgH="7716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75" y="5854700"/>
                        <a:ext cx="47132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2552700" y="2652713"/>
          <a:ext cx="22367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11" imgW="2234230" imgH="774364" progId="Equation.DSMT4">
                  <p:embed/>
                </p:oleObj>
              </mc:Choice>
              <mc:Fallback>
                <p:oleObj name="Equation" r:id="rId11" imgW="2234230" imgH="774364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652713"/>
                        <a:ext cx="2236788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5292725" y="5195888"/>
          <a:ext cx="167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7" name="Equation" r:id="rId13" imgW="1676400" imgH="825500" progId="Equation.DSMT4">
                  <p:embed/>
                </p:oleObj>
              </mc:Choice>
              <mc:Fallback>
                <p:oleObj name="Equation" r:id="rId13" imgW="1676400" imgH="8255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195888"/>
                        <a:ext cx="167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627313" y="5589588"/>
            <a:ext cx="1100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rgbClr val="003300"/>
                </a:solidFill>
              </a:rPr>
              <a:t>电子</a:t>
            </a:r>
          </a:p>
        </p:txBody>
      </p:sp>
      <p:sp>
        <p:nvSpPr>
          <p:cNvPr id="48141" name="Text Box 19"/>
          <p:cNvSpPr txBox="1">
            <a:spLocks noChangeArrowheads="1"/>
          </p:cNvSpPr>
          <p:nvPr/>
        </p:nvSpPr>
        <p:spPr bwMode="auto">
          <a:xfrm>
            <a:off x="8655050" y="64008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22</a:t>
            </a:r>
            <a:endParaRPr lang="en-US" altLang="zh-CN" sz="1800">
              <a:solidFill>
                <a:srgbClr val="00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9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187" grpId="0" autoUpdateAnimBg="0"/>
      <p:bldP spid="93191" grpId="0" autoUpdateAnimBg="0"/>
      <p:bldP spid="93192" grpId="0" autoUpdateAnimBg="0"/>
      <p:bldP spid="932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914525" y="422275"/>
            <a:ext cx="50006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量子力学的诞生与发展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-31750" y="1581150"/>
            <a:ext cx="25685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普朗克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能量子假说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(1900)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73060" name="Picture 4" descr="Planck_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2563"/>
            <a:ext cx="21336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1" name="Picture 5" descr="einstein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22563"/>
            <a:ext cx="243205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2243138" y="1573213"/>
            <a:ext cx="26733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爱因斯坦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光量子假说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(1905)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04775" y="5627688"/>
            <a:ext cx="21336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1918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 </a:t>
            </a:r>
            <a:r>
              <a:rPr lang="en-US" altLang="zh-CN" sz="2400"/>
              <a:t>Nobel Price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2617788" y="5627688"/>
            <a:ext cx="2122487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1921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sp>
        <p:nvSpPr>
          <p:cNvPr id="173067" name="Text Box 11"/>
          <p:cNvSpPr txBox="1">
            <a:spLocks noChangeArrowheads="1"/>
          </p:cNvSpPr>
          <p:nvPr/>
        </p:nvSpPr>
        <p:spPr bwMode="auto">
          <a:xfrm>
            <a:off x="6978650" y="1490663"/>
            <a:ext cx="1995488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康普顿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康普顿效应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(1922)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3068" name="Text Box 12"/>
          <p:cNvSpPr txBox="1">
            <a:spLocks noChangeArrowheads="1"/>
          </p:cNvSpPr>
          <p:nvPr/>
        </p:nvSpPr>
        <p:spPr bwMode="auto">
          <a:xfrm>
            <a:off x="269875" y="1146175"/>
            <a:ext cx="37258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 量子概念的形成</a:t>
            </a:r>
          </a:p>
        </p:txBody>
      </p:sp>
      <p:pic>
        <p:nvPicPr>
          <p:cNvPr id="173069" name="Picture 13" descr="compt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2722563"/>
            <a:ext cx="24098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71" name="Text Box 15"/>
          <p:cNvSpPr txBox="1">
            <a:spLocks noChangeArrowheads="1"/>
          </p:cNvSpPr>
          <p:nvPr/>
        </p:nvSpPr>
        <p:spPr bwMode="auto">
          <a:xfrm>
            <a:off x="7146925" y="5627688"/>
            <a:ext cx="1935163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1927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pic>
        <p:nvPicPr>
          <p:cNvPr id="16" name="Picture 9" descr="nboh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3" y="2722563"/>
            <a:ext cx="21685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827588" y="5627688"/>
            <a:ext cx="1905000" cy="86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400"/>
              <a:t>1922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4827588" y="1484313"/>
            <a:ext cx="1531937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玻尔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原子结构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(1913)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Tm="624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7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73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/>
      <p:bldP spid="173059" grpId="0" autoUpdateAnimBg="0"/>
      <p:bldP spid="173062" grpId="0" autoUpdateAnimBg="0"/>
      <p:bldP spid="173063" grpId="0" autoUpdateAnimBg="0"/>
      <p:bldP spid="173064" grpId="0" autoUpdateAnimBg="0"/>
      <p:bldP spid="173067" grpId="0" autoUpdateAnimBg="0"/>
      <p:bldP spid="173068" grpId="0" autoUpdateAnimBg="0"/>
      <p:bldP spid="173071" grpId="0" autoUpdateAnimBg="0"/>
      <p:bldP spid="17" grpId="0" autoUpdateAnimBg="0"/>
      <p:bldP spid="1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365125" y="476250"/>
            <a:ext cx="33226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量子力学的诞生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163513" y="1049338"/>
            <a:ext cx="19081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海森堡创立</a:t>
            </a:r>
            <a:r>
              <a:rPr lang="zh-CN" altLang="en-US" sz="2400">
                <a:solidFill>
                  <a:srgbClr val="FF0000"/>
                </a:solidFill>
              </a:rPr>
              <a:t>量子力学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(1925)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90488" y="5661025"/>
            <a:ext cx="2195512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1932 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3228975" y="5661025"/>
            <a:ext cx="26971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1933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  <p:pic>
        <p:nvPicPr>
          <p:cNvPr id="174086" name="Picture 6" descr="heis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9488"/>
            <a:ext cx="2286000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087" name="Group 7"/>
          <p:cNvGrpSpPr>
            <a:grpSpLocks/>
          </p:cNvGrpSpPr>
          <p:nvPr/>
        </p:nvGrpSpPr>
        <p:grpSpPr bwMode="auto">
          <a:xfrm>
            <a:off x="2286000" y="2249488"/>
            <a:ext cx="4572000" cy="3308350"/>
            <a:chOff x="1440" y="1417"/>
            <a:chExt cx="2880" cy="2084"/>
          </a:xfrm>
        </p:grpSpPr>
        <p:pic>
          <p:nvPicPr>
            <p:cNvPr id="11276" name="Picture 8" descr="Schroding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417"/>
              <a:ext cx="1444" cy="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77" name="Picture 9" descr="dira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4" y="1417"/>
              <a:ext cx="1496" cy="2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74090" name="Picture 10" descr="born-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49488"/>
            <a:ext cx="2338388" cy="330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91" name="Text Box 11"/>
          <p:cNvSpPr txBox="1">
            <a:spLocks noChangeArrowheads="1"/>
          </p:cNvSpPr>
          <p:nvPr/>
        </p:nvSpPr>
        <p:spPr bwMode="auto">
          <a:xfrm>
            <a:off x="2386013" y="1079500"/>
            <a:ext cx="41592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薛定谔、狄拉克引入量子力学</a:t>
            </a:r>
            <a:r>
              <a:rPr lang="zh-CN" altLang="en-US" sz="2400">
                <a:solidFill>
                  <a:srgbClr val="FF0000"/>
                </a:solidFill>
              </a:rPr>
              <a:t>波动方程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(1925,1927)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092" name="Text Box 12"/>
          <p:cNvSpPr txBox="1">
            <a:spLocks noChangeArrowheads="1"/>
          </p:cNvSpPr>
          <p:nvPr/>
        </p:nvSpPr>
        <p:spPr bwMode="auto">
          <a:xfrm>
            <a:off x="6864350" y="1079500"/>
            <a:ext cx="21193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波恩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</a:rPr>
              <a:t>统计解释</a:t>
            </a:r>
            <a:endParaRPr lang="en-US" altLang="zh-CN" sz="240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(1926)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4093" name="Text Box 13"/>
          <p:cNvSpPr txBox="1">
            <a:spLocks noChangeArrowheads="1"/>
          </p:cNvSpPr>
          <p:nvPr/>
        </p:nvSpPr>
        <p:spPr bwMode="auto">
          <a:xfrm>
            <a:off x="6740525" y="5686425"/>
            <a:ext cx="27940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1954 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Nobel Price</a:t>
            </a:r>
          </a:p>
        </p:txBody>
      </p:sp>
    </p:spTree>
  </p:cSld>
  <p:clrMapOvr>
    <a:masterClrMapping/>
  </p:clrMapOvr>
  <p:transition advTm="4931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/>
      <p:bldP spid="174084" grpId="0" autoUpdateAnimBg="0"/>
      <p:bldP spid="174085" grpId="0" autoUpdateAnimBg="0"/>
      <p:bldP spid="174091" grpId="0"/>
      <p:bldP spid="174092" grpId="0"/>
      <p:bldP spid="17409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250825" y="827088"/>
            <a:ext cx="8629650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1918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普朗克</a:t>
            </a:r>
            <a:r>
              <a:rPr lang="en-US" altLang="zh-CN" sz="2400">
                <a:solidFill>
                  <a:srgbClr val="FF0000"/>
                </a:solidFill>
                <a:cs typeface="Times New Roman" panose="02020603050405020304" pitchFamily="18" charset="0"/>
              </a:rPr>
              <a:t>—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能量子  </a:t>
            </a:r>
            <a:r>
              <a:rPr lang="zh-CN" altLang="en-US" sz="2400"/>
              <a:t>（</a:t>
            </a:r>
            <a:r>
              <a:rPr lang="en-US" altLang="zh-CN" sz="2400"/>
              <a:t>1900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1921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爱因斯坦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光子说和光电效应解释  </a:t>
            </a:r>
            <a:r>
              <a:rPr lang="zh-CN" altLang="en-US" sz="2400"/>
              <a:t>（</a:t>
            </a:r>
            <a:r>
              <a:rPr lang="en-US" altLang="zh-CN" sz="2400"/>
              <a:t>1905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1922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玻尔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原子模型及其发光 </a:t>
            </a:r>
            <a:r>
              <a:rPr lang="zh-CN" altLang="en-US" sz="2400"/>
              <a:t>（</a:t>
            </a:r>
            <a:r>
              <a:rPr lang="en-US" altLang="zh-CN" sz="2400"/>
              <a:t>1913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1923</a:t>
            </a:r>
            <a:r>
              <a:rPr lang="zh-CN" altLang="en-US" sz="2400"/>
              <a:t>年 密立根</a:t>
            </a:r>
            <a:r>
              <a:rPr lang="en-US" altLang="zh-CN" sz="2400"/>
              <a:t>—</a:t>
            </a:r>
            <a:r>
              <a:rPr lang="zh-CN" altLang="en-US" sz="2400"/>
              <a:t>电子电量测量</a:t>
            </a:r>
            <a:r>
              <a:rPr lang="en-US" altLang="zh-CN" sz="2400"/>
              <a:t>(1911)</a:t>
            </a:r>
            <a:r>
              <a:rPr lang="zh-CN" altLang="en-US" sz="2400"/>
              <a:t>和</a:t>
            </a:r>
            <a:r>
              <a:rPr lang="en-US" altLang="zh-CN" sz="2400" i="1"/>
              <a:t>h</a:t>
            </a:r>
            <a:r>
              <a:rPr lang="zh-CN" altLang="en-US" sz="2400"/>
              <a:t>的测量</a:t>
            </a:r>
            <a:r>
              <a:rPr lang="en-US" altLang="zh-CN" sz="2400"/>
              <a:t>(1914)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1925</a:t>
            </a:r>
            <a:r>
              <a:rPr lang="zh-CN" altLang="en-US" sz="2400"/>
              <a:t>年 弗兰克和赫兹</a:t>
            </a:r>
            <a:r>
              <a:rPr lang="en-US" altLang="zh-CN" sz="2400"/>
              <a:t>—</a:t>
            </a:r>
            <a:r>
              <a:rPr lang="zh-CN" altLang="en-US" sz="2400"/>
              <a:t>电子原子碰撞实验  （</a:t>
            </a:r>
            <a:r>
              <a:rPr lang="en-US" altLang="zh-CN" sz="2400"/>
              <a:t>1914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1927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康普顿和威尔逊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康普顿效应 </a:t>
            </a:r>
            <a:r>
              <a:rPr lang="en-US" altLang="zh-CN" sz="2400"/>
              <a:t>(1922)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1929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德布罗意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物质波（</a:t>
            </a:r>
            <a:r>
              <a:rPr lang="en-US" altLang="zh-CN" sz="2400">
                <a:solidFill>
                  <a:srgbClr val="FF0000"/>
                </a:solidFill>
              </a:rPr>
              <a:t>1924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1932</a:t>
            </a:r>
            <a:r>
              <a:rPr lang="zh-CN" altLang="en-US" sz="2400"/>
              <a:t>年 海森伯</a:t>
            </a:r>
            <a:r>
              <a:rPr lang="en-US" altLang="zh-CN" sz="2400"/>
              <a:t>—</a:t>
            </a:r>
            <a:r>
              <a:rPr lang="zh-CN" altLang="en-US" sz="2400"/>
              <a:t>量子力学（</a:t>
            </a:r>
            <a:r>
              <a:rPr lang="en-US" altLang="zh-CN" sz="2400"/>
              <a:t>1925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1933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薛定谔和狄拉克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量子波动力学</a:t>
            </a:r>
            <a:r>
              <a:rPr lang="en-US" altLang="zh-CN" sz="2400"/>
              <a:t>(1925</a:t>
            </a:r>
            <a:r>
              <a:rPr lang="zh-CN" altLang="en-US" sz="2400"/>
              <a:t>、</a:t>
            </a:r>
            <a:r>
              <a:rPr lang="en-US" altLang="zh-CN" sz="2400"/>
              <a:t>1927)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1937</a:t>
            </a:r>
            <a:r>
              <a:rPr lang="zh-CN" altLang="en-US" sz="2400"/>
              <a:t>年 戴维逊和汤姆逊</a:t>
            </a:r>
            <a:r>
              <a:rPr lang="en-US" altLang="zh-CN" sz="2400"/>
              <a:t>—</a:t>
            </a:r>
            <a:r>
              <a:rPr lang="zh-CN" altLang="en-US" sz="2400"/>
              <a:t>电子衍射实验 （</a:t>
            </a:r>
            <a:r>
              <a:rPr lang="en-US" altLang="zh-CN" sz="2400"/>
              <a:t>1927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1945</a:t>
            </a:r>
            <a:r>
              <a:rPr lang="zh-CN" altLang="en-US" sz="2400"/>
              <a:t>年 泡利</a:t>
            </a:r>
            <a:r>
              <a:rPr lang="en-US" altLang="zh-CN" sz="2400"/>
              <a:t>—</a:t>
            </a:r>
            <a:r>
              <a:rPr lang="zh-CN" altLang="en-US" sz="2400"/>
              <a:t>泡利不相容原理 （</a:t>
            </a:r>
            <a:r>
              <a:rPr lang="en-US" altLang="zh-CN" sz="2400"/>
              <a:t>1924</a:t>
            </a:r>
            <a:r>
              <a:rPr lang="zh-CN" altLang="en-US" sz="2400"/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1954</a:t>
            </a:r>
            <a:r>
              <a:rPr lang="zh-CN" altLang="en-US" sz="2400"/>
              <a:t>年 </a:t>
            </a:r>
            <a:r>
              <a:rPr lang="zh-CN" altLang="en-US" sz="2400">
                <a:solidFill>
                  <a:srgbClr val="FF0000"/>
                </a:solidFill>
              </a:rPr>
              <a:t>玻恩</a:t>
            </a:r>
            <a:r>
              <a:rPr lang="en-US" altLang="zh-CN" sz="2400">
                <a:solidFill>
                  <a:srgbClr val="FF0000"/>
                </a:solidFill>
              </a:rPr>
              <a:t>—</a:t>
            </a:r>
            <a:r>
              <a:rPr lang="zh-CN" altLang="en-US" sz="2400">
                <a:solidFill>
                  <a:srgbClr val="FF0000"/>
                </a:solidFill>
              </a:rPr>
              <a:t>波函数统计解释（</a:t>
            </a:r>
            <a:r>
              <a:rPr lang="en-US" altLang="zh-CN" sz="2400">
                <a:solidFill>
                  <a:srgbClr val="FF0000"/>
                </a:solidFill>
              </a:rPr>
              <a:t>1926</a:t>
            </a:r>
            <a:r>
              <a:rPr lang="zh-CN" altLang="en-US" sz="2400">
                <a:solidFill>
                  <a:srgbClr val="FF0000"/>
                </a:solidFill>
              </a:rPr>
              <a:t>）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CN" sz="2400"/>
              <a:t>1986</a:t>
            </a:r>
            <a:r>
              <a:rPr lang="zh-CN" altLang="en-US" sz="2400"/>
              <a:t>年 毕宁和罗尔</a:t>
            </a:r>
            <a:r>
              <a:rPr lang="en-US" altLang="zh-CN" sz="2400"/>
              <a:t>—</a:t>
            </a:r>
            <a:r>
              <a:rPr lang="zh-CN" altLang="en-US" sz="2400"/>
              <a:t>扫描隧道显微镜（</a:t>
            </a:r>
            <a:r>
              <a:rPr lang="en-US" altLang="zh-CN" sz="2400"/>
              <a:t>1981</a:t>
            </a:r>
            <a:r>
              <a:rPr lang="zh-CN" altLang="en-US" sz="240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PP_228"/>
          <p:cNvPicPr>
            <a:picLocks noGrp="1"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0438" y="0"/>
            <a:ext cx="5643562" cy="6858000"/>
          </a:xfrm>
          <a:noFill/>
        </p:spPr>
      </p:pic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500063" y="1143000"/>
            <a:ext cx="27146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4800" b="1">
                <a:ea typeface="隶书" panose="02010509060101010101" pitchFamily="49" charset="-122"/>
              </a:rPr>
              <a:t>  </a:t>
            </a:r>
            <a:r>
              <a:rPr kumimoji="1" lang="zh-CN" altLang="en-US" sz="4800" b="1">
                <a:ea typeface="隶书" panose="02010509060101010101" pitchFamily="49" charset="-122"/>
              </a:rPr>
              <a:t>第六篇</a:t>
            </a:r>
            <a:br>
              <a:rPr kumimoji="1" lang="zh-CN" altLang="en-US" sz="4800" b="1">
                <a:ea typeface="隶书" panose="02010509060101010101" pitchFamily="49" charset="-122"/>
              </a:rPr>
            </a:br>
            <a:r>
              <a:rPr kumimoji="1" lang="zh-CN" altLang="en-US" sz="4800">
                <a:ea typeface="隶书" panose="02010509060101010101" pitchFamily="49" charset="-122"/>
              </a:rPr>
              <a:t>量子物理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214313" y="3929063"/>
            <a:ext cx="3214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14</a:t>
            </a: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章 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早期量子理论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1976438" y="2500313"/>
            <a:ext cx="43100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第</a:t>
            </a:r>
            <a:r>
              <a:rPr kumimoji="1"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节   普朗克能量子理论</a:t>
            </a:r>
            <a:r>
              <a:rPr kumimoji="1" lang="zh-CN" altLang="en-US" sz="28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         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1974850" y="3119438"/>
            <a:ext cx="2811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</a:t>
            </a:r>
            <a:r>
              <a:rPr kumimoji="1"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节   光电效应</a:t>
            </a:r>
            <a:endParaRPr kumimoji="1" lang="zh-CN" altLang="en-US" sz="2800" b="1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1974850" y="3679825"/>
            <a:ext cx="524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</a:t>
            </a:r>
            <a:r>
              <a:rPr kumimoji="1"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kumimoji="1"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节   光子 爱因斯坦光电方程</a:t>
            </a:r>
            <a:endParaRPr kumimoji="1" lang="zh-CN" altLang="en-US" sz="2800" b="1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1974850" y="4278313"/>
            <a:ext cx="4311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第</a:t>
            </a:r>
            <a:r>
              <a:rPr kumimoji="1"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节   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光子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的波粒二象性</a:t>
            </a:r>
            <a:endParaRPr kumimoji="1" lang="zh-CN" altLang="en-US" sz="2800" b="1" dirty="0">
              <a:solidFill>
                <a:srgbClr val="0033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1962150" y="4857750"/>
            <a:ext cx="445293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第</a:t>
            </a:r>
            <a:r>
              <a:rPr lang="en-US" altLang="zh-CN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节   </a:t>
            </a:r>
            <a:r>
              <a:rPr kumimoji="1" lang="zh-CN" altLang="en-US" sz="28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rPr>
              <a:t>康普顿效应</a:t>
            </a:r>
            <a:r>
              <a:rPr lang="en-US" altLang="zh-CN" sz="2800" b="1" dirty="0">
                <a:solidFill>
                  <a:srgbClr val="003300"/>
                </a:solidFill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</a:rPr>
              <a:t>重点</a:t>
            </a:r>
            <a:r>
              <a:rPr lang="en-US" altLang="zh-CN" sz="2800" b="1" dirty="0">
                <a:solidFill>
                  <a:srgbClr val="003300"/>
                </a:solidFill>
              </a:rPr>
              <a:t>)</a:t>
            </a:r>
            <a:endParaRPr lang="en-US" altLang="zh-CN" sz="2800" b="1" dirty="0">
              <a:solidFill>
                <a:srgbClr val="00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14343" name="矩形 7"/>
          <p:cNvSpPr>
            <a:spLocks noChangeArrowheads="1"/>
          </p:cNvSpPr>
          <p:nvPr/>
        </p:nvSpPr>
        <p:spPr bwMode="auto">
          <a:xfrm>
            <a:off x="1436688" y="841375"/>
            <a:ext cx="63166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第</a:t>
            </a:r>
            <a:r>
              <a:rPr kumimoji="1" lang="en-US" altLang="zh-CN" sz="3600" b="1">
                <a:solidFill>
                  <a:srgbClr val="003300"/>
                </a:solidFill>
                <a:latin typeface="宋体" panose="02010600030101010101" pitchFamily="2" charset="-122"/>
              </a:rPr>
              <a:t>14</a:t>
            </a: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章</a:t>
            </a:r>
            <a:r>
              <a:rPr kumimoji="1" lang="en-US" altLang="zh-CN" sz="3600" b="1">
                <a:solidFill>
                  <a:srgbClr val="0033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一</a:t>
            </a:r>
            <a:r>
              <a:rPr kumimoji="1" lang="en-US" altLang="zh-CN" sz="3600" b="1">
                <a:solidFill>
                  <a:srgbClr val="0033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3600" b="1">
                <a:solidFill>
                  <a:srgbClr val="003300"/>
                </a:solidFill>
                <a:latin typeface="宋体" panose="02010600030101010101" pitchFamily="2" charset="-122"/>
              </a:rPr>
              <a:t>  光的量子理论</a:t>
            </a:r>
            <a:endParaRPr kumimoji="1" lang="en-US" altLang="zh-CN" sz="3600" b="1">
              <a:solidFill>
                <a:srgbClr val="00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Theory of Light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/>
      <p:bldP spid="130055" grpId="0"/>
      <p:bldP spid="130056" grpId="0"/>
      <p:bldP spid="1300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7" name="Picture 7" descr="C:\Documents and Settings\Administrator\桌面\5467534520100217204909041_640.jpg"/>
          <p:cNvPicPr>
            <a:picLocks noChangeAspect="1" noChangeArrowheads="1"/>
          </p:cNvPicPr>
          <p:nvPr/>
        </p:nvPicPr>
        <p:blipFill>
          <a:blip r:embed="rId2"/>
          <a:srcRect b="16843"/>
          <a:stretch>
            <a:fillRect/>
          </a:stretch>
        </p:blipFill>
        <p:spPr bwMode="auto">
          <a:xfrm>
            <a:off x="4713512" y="2066015"/>
            <a:ext cx="3571650" cy="208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1500188" y="142875"/>
            <a:ext cx="56165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 第</a:t>
            </a:r>
            <a:r>
              <a:rPr kumimoji="1" lang="en-US" altLang="zh-CN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节 普朗克能量子理论</a:t>
            </a:r>
          </a:p>
          <a:p>
            <a:pPr eaLnBrk="1" hangingPunct="1">
              <a:defRPr/>
            </a:pPr>
            <a:r>
              <a:rPr kumimoji="1" lang="zh-CN" altLang="en-US" sz="32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</a:rPr>
              <a:t>            </a:t>
            </a:r>
            <a:r>
              <a:rPr kumimoji="1" lang="en-US" altLang="zh-CN" sz="2400" b="1" i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Quantum Theory of</a:t>
            </a:r>
            <a:r>
              <a:rPr kumimoji="1" lang="en-US" altLang="zh-CN" sz="2400" b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33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Planck</a:t>
            </a:r>
            <a:endParaRPr kumimoji="1" lang="en-US" altLang="zh-CN" sz="2400" b="1" dirty="0">
              <a:solidFill>
                <a:srgbClr val="0033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8" y="1125538"/>
            <a:ext cx="3786187" cy="519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1.1 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a typeface="黑体" panose="02010609060101010101" pitchFamily="49" charset="-122"/>
              </a:rPr>
              <a:t>热辐射与黑体辐射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17500" y="1557338"/>
            <a:ext cx="8286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热辐射</a:t>
            </a:r>
            <a:r>
              <a:rPr lang="zh-CN" altLang="en-US" sz="2800" b="1">
                <a:solidFill>
                  <a:srgbClr val="003300"/>
                </a:solidFill>
              </a:rPr>
              <a:t>：物体由于具有温度而辐射出电磁波的现象</a:t>
            </a:r>
          </a:p>
        </p:txBody>
      </p:sp>
      <p:pic>
        <p:nvPicPr>
          <p:cNvPr id="46082" name="Picture 2" descr="C:\Documents and Settings\Administrator\桌面\09350619C-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2157413"/>
            <a:ext cx="1547812" cy="204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4" descr="C:\Documents and Settings\Administrator\桌面\1412106_062339357029_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58"/>
          <a:stretch>
            <a:fillRect/>
          </a:stretch>
        </p:blipFill>
        <p:spPr bwMode="auto">
          <a:xfrm>
            <a:off x="2663825" y="2155825"/>
            <a:ext cx="1692275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 descr="C:\Documents and Settings\Administrator\桌面\led_sewenduizhao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9138"/>
            <a:ext cx="38433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1788" y="5867400"/>
            <a:ext cx="84883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温度越高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，单位时间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辐射能增多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49" charset="-122"/>
                <a:ea typeface="楷体_GB2312" pitchFamily="49" charset="-122"/>
              </a:rPr>
              <a:t>，辐射能的分布逐渐向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短波部分移动（蓝移）</a:t>
            </a:r>
          </a:p>
        </p:txBody>
      </p:sp>
      <p:sp>
        <p:nvSpPr>
          <p:cNvPr id="15370" name="Text Box 41"/>
          <p:cNvSpPr txBox="1">
            <a:spLocks noChangeArrowheads="1"/>
          </p:cNvSpPr>
          <p:nvPr/>
        </p:nvSpPr>
        <p:spPr bwMode="auto">
          <a:xfrm>
            <a:off x="8807450" y="640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</a:rPr>
              <a:t>1</a:t>
            </a:r>
            <a:endParaRPr lang="en-US" altLang="zh-CN" sz="1800">
              <a:solidFill>
                <a:srgbClr val="0033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83175" y="2319338"/>
            <a:ext cx="1214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6500 K</a:t>
            </a:r>
            <a:endParaRPr lang="zh-CN" altLang="en-US" sz="24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121525" y="2311400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3500 K</a:t>
            </a:r>
            <a:endParaRPr lang="zh-CN" altLang="en-US" sz="2400" b="1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12738" y="4995863"/>
            <a:ext cx="8786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>
                <a:solidFill>
                  <a:srgbClr val="003300"/>
                </a:solidFill>
              </a:rPr>
              <a:t>色温：如果某一光源发出的光，与</a:t>
            </a:r>
            <a:r>
              <a:rPr lang="en-US" altLang="zh-CN" sz="2800" b="1" dirty="0">
                <a:solidFill>
                  <a:srgbClr val="003300"/>
                </a:solidFill>
              </a:rPr>
              <a:t>T</a:t>
            </a:r>
            <a:r>
              <a:rPr lang="zh-CN" altLang="en-US" sz="2800" b="1" dirty="0">
                <a:solidFill>
                  <a:srgbClr val="003300"/>
                </a:solidFill>
              </a:rPr>
              <a:t>温度下黑体发出的光所含的光谱成分相同．则称</a:t>
            </a:r>
            <a:r>
              <a:rPr lang="zh-CN" altLang="en-US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光源的色温为</a:t>
            </a:r>
            <a:r>
              <a:rPr lang="en-US" altLang="zh-C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 (K)</a:t>
            </a:r>
            <a:endParaRPr lang="zh-CN" altLang="en-US" sz="28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3"/>
          <p:cNvSpPr txBox="1">
            <a:spLocks noChangeArrowheads="1"/>
          </p:cNvSpPr>
          <p:nvPr/>
        </p:nvSpPr>
        <p:spPr bwMode="auto">
          <a:xfrm>
            <a:off x="323850" y="4168775"/>
            <a:ext cx="81518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黑体</a:t>
            </a:r>
            <a:r>
              <a:rPr lang="zh-CN" altLang="en-US" sz="2800" b="1">
                <a:solidFill>
                  <a:srgbClr val="003300"/>
                </a:solidFill>
              </a:rPr>
              <a:t>：任意温度下，对任何波长</a:t>
            </a:r>
            <a:r>
              <a:rPr lang="zh-CN" altLang="en-US" sz="2800" b="1">
                <a:solidFill>
                  <a:srgbClr val="FF0000"/>
                </a:solidFill>
              </a:rPr>
              <a:t>全部吸收</a:t>
            </a:r>
            <a:r>
              <a:rPr lang="zh-CN" altLang="en-US" sz="2800" b="1">
                <a:solidFill>
                  <a:srgbClr val="003300"/>
                </a:solidFill>
              </a:rPr>
              <a:t>的物体，叫绝对黑体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5" grpId="0"/>
      <p:bldP spid="13" grpId="0"/>
      <p:bldP spid="14" grpId="0"/>
      <p:bldP spid="2" grpId="0"/>
      <p:bldP spid="1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3">
      <a:dk1>
        <a:srgbClr val="000066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56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66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2517</Words>
  <Application>Microsoft Office PowerPoint</Application>
  <PresentationFormat>全屏显示(4:3)</PresentationFormat>
  <Paragraphs>412</Paragraphs>
  <Slides>35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SymbolPS</vt:lpstr>
      <vt:lpstr>仿宋</vt:lpstr>
      <vt:lpstr>黑体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默认设计模板</vt:lpstr>
      <vt:lpstr>Equation</vt:lpstr>
      <vt:lpstr>公式</vt:lpstr>
      <vt:lpstr>MathType 6.0 Equation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第六篇  量子物理</dc:title>
  <dc:creator>ZHANG Yanbin,Elian</dc:creator>
  <cp:lastModifiedBy>liu wei</cp:lastModifiedBy>
  <cp:revision>301</cp:revision>
  <cp:lastPrinted>2019-11-28T12:59:50Z</cp:lastPrinted>
  <dcterms:created xsi:type="dcterms:W3CDTF">2001-07-24T09:04:28Z</dcterms:created>
  <dcterms:modified xsi:type="dcterms:W3CDTF">2022-11-27T01:50:52Z</dcterms:modified>
</cp:coreProperties>
</file>