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16" r:id="rId2"/>
    <p:sldId id="519" r:id="rId3"/>
    <p:sldId id="533" r:id="rId4"/>
    <p:sldId id="534" r:id="rId5"/>
    <p:sldId id="535" r:id="rId6"/>
    <p:sldId id="528" r:id="rId7"/>
    <p:sldId id="529" r:id="rId8"/>
    <p:sldId id="530" r:id="rId9"/>
    <p:sldId id="531" r:id="rId10"/>
    <p:sldId id="532" r:id="rId11"/>
    <p:sldId id="536" r:id="rId12"/>
    <p:sldId id="438" r:id="rId13"/>
    <p:sldId id="439" r:id="rId14"/>
    <p:sldId id="440" r:id="rId15"/>
    <p:sldId id="441" r:id="rId16"/>
    <p:sldId id="503" r:id="rId17"/>
    <p:sldId id="442" r:id="rId18"/>
    <p:sldId id="466" r:id="rId19"/>
    <p:sldId id="467" r:id="rId20"/>
    <p:sldId id="423" r:id="rId21"/>
    <p:sldId id="475" r:id="rId22"/>
    <p:sldId id="425" r:id="rId23"/>
    <p:sldId id="426" r:id="rId24"/>
    <p:sldId id="427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504" r:id="rId35"/>
    <p:sldId id="520" r:id="rId36"/>
    <p:sldId id="521" r:id="rId37"/>
    <p:sldId id="522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00CC66"/>
    <a:srgbClr val="66CCFF"/>
    <a:srgbClr val="FF0066"/>
    <a:srgbClr val="FF99FF"/>
    <a:srgbClr val="660066"/>
    <a:srgbClr val="9900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2459" autoAdjust="0"/>
  </p:normalViewPr>
  <p:slideViewPr>
    <p:cSldViewPr snapToGrid="0">
      <p:cViewPr varScale="1">
        <p:scale>
          <a:sx n="107" d="100"/>
          <a:sy n="107" d="100"/>
        </p:scale>
        <p:origin x="15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85.e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emf"/><Relationship Id="rId2" Type="http://schemas.openxmlformats.org/officeDocument/2006/relationships/image" Target="../media/image84.wmf"/><Relationship Id="rId1" Type="http://schemas.openxmlformats.org/officeDocument/2006/relationships/image" Target="../media/image86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18" Type="http://schemas.openxmlformats.org/officeDocument/2006/relationships/image" Target="../media/image109.emf"/><Relationship Id="rId3" Type="http://schemas.openxmlformats.org/officeDocument/2006/relationships/image" Target="../media/image94.wmf"/><Relationship Id="rId21" Type="http://schemas.openxmlformats.org/officeDocument/2006/relationships/image" Target="../media/image111.emf"/><Relationship Id="rId7" Type="http://schemas.openxmlformats.org/officeDocument/2006/relationships/image" Target="../media/image98.wmf"/><Relationship Id="rId12" Type="http://schemas.openxmlformats.org/officeDocument/2006/relationships/image" Target="../media/image103.emf"/><Relationship Id="rId17" Type="http://schemas.openxmlformats.org/officeDocument/2006/relationships/image" Target="../media/image108.wmf"/><Relationship Id="rId2" Type="http://schemas.openxmlformats.org/officeDocument/2006/relationships/image" Target="../media/image93.wmf"/><Relationship Id="rId16" Type="http://schemas.openxmlformats.org/officeDocument/2006/relationships/image" Target="../media/image107.wmf"/><Relationship Id="rId20" Type="http://schemas.openxmlformats.org/officeDocument/2006/relationships/image" Target="../media/image84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5" Type="http://schemas.openxmlformats.org/officeDocument/2006/relationships/image" Target="../media/image106.wmf"/><Relationship Id="rId10" Type="http://schemas.openxmlformats.org/officeDocument/2006/relationships/image" Target="../media/image101.wmf"/><Relationship Id="rId19" Type="http://schemas.openxmlformats.org/officeDocument/2006/relationships/image" Target="../media/image110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wmf"/><Relationship Id="rId7" Type="http://schemas.openxmlformats.org/officeDocument/2006/relationships/image" Target="../media/image118.e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emf"/><Relationship Id="rId18" Type="http://schemas.openxmlformats.org/officeDocument/2006/relationships/image" Target="../media/image156.emf"/><Relationship Id="rId3" Type="http://schemas.openxmlformats.org/officeDocument/2006/relationships/image" Target="../media/image141.wmf"/><Relationship Id="rId7" Type="http://schemas.openxmlformats.org/officeDocument/2006/relationships/image" Target="../media/image145.emf"/><Relationship Id="rId12" Type="http://schemas.openxmlformats.org/officeDocument/2006/relationships/image" Target="../media/image150.wmf"/><Relationship Id="rId17" Type="http://schemas.openxmlformats.org/officeDocument/2006/relationships/image" Target="../media/image155.emf"/><Relationship Id="rId2" Type="http://schemas.openxmlformats.org/officeDocument/2006/relationships/image" Target="../media/image140.wmf"/><Relationship Id="rId16" Type="http://schemas.openxmlformats.org/officeDocument/2006/relationships/image" Target="../media/image154.wmf"/><Relationship Id="rId20" Type="http://schemas.openxmlformats.org/officeDocument/2006/relationships/image" Target="../media/image158.e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emf"/><Relationship Id="rId5" Type="http://schemas.openxmlformats.org/officeDocument/2006/relationships/image" Target="../media/image143.wmf"/><Relationship Id="rId15" Type="http://schemas.openxmlformats.org/officeDocument/2006/relationships/image" Target="../media/image153.wmf"/><Relationship Id="rId10" Type="http://schemas.openxmlformats.org/officeDocument/2006/relationships/image" Target="../media/image148.emf"/><Relationship Id="rId19" Type="http://schemas.openxmlformats.org/officeDocument/2006/relationships/image" Target="../media/image157.wmf"/><Relationship Id="rId4" Type="http://schemas.openxmlformats.org/officeDocument/2006/relationships/image" Target="../media/image142.wmf"/><Relationship Id="rId9" Type="http://schemas.openxmlformats.org/officeDocument/2006/relationships/image" Target="../media/image147.emf"/><Relationship Id="rId14" Type="http://schemas.openxmlformats.org/officeDocument/2006/relationships/image" Target="../media/image15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69.wmf"/><Relationship Id="rId18" Type="http://schemas.openxmlformats.org/officeDocument/2006/relationships/image" Target="../media/image139.w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12" Type="http://schemas.openxmlformats.org/officeDocument/2006/relationships/image" Target="../media/image168.emf"/><Relationship Id="rId17" Type="http://schemas.openxmlformats.org/officeDocument/2006/relationships/image" Target="../media/image171.emf"/><Relationship Id="rId2" Type="http://schemas.openxmlformats.org/officeDocument/2006/relationships/image" Target="../media/image160.emf"/><Relationship Id="rId16" Type="http://schemas.openxmlformats.org/officeDocument/2006/relationships/image" Target="../media/image170.emf"/><Relationship Id="rId20" Type="http://schemas.openxmlformats.org/officeDocument/2006/relationships/image" Target="../media/image172.w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42.wmf"/><Relationship Id="rId5" Type="http://schemas.openxmlformats.org/officeDocument/2006/relationships/image" Target="../media/image163.emf"/><Relationship Id="rId15" Type="http://schemas.openxmlformats.org/officeDocument/2006/relationships/image" Target="../media/image154.wmf"/><Relationship Id="rId10" Type="http://schemas.openxmlformats.org/officeDocument/2006/relationships/image" Target="../media/image167.wmf"/><Relationship Id="rId19" Type="http://schemas.openxmlformats.org/officeDocument/2006/relationships/image" Target="../media/image140.wmf"/><Relationship Id="rId4" Type="http://schemas.openxmlformats.org/officeDocument/2006/relationships/image" Target="../media/image162.emf"/><Relationship Id="rId9" Type="http://schemas.openxmlformats.org/officeDocument/2006/relationships/image" Target="../media/image141.wmf"/><Relationship Id="rId14" Type="http://schemas.openxmlformats.org/officeDocument/2006/relationships/image" Target="../media/image15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6.emf"/><Relationship Id="rId7" Type="http://schemas.openxmlformats.org/officeDocument/2006/relationships/image" Target="../media/image179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42.w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image" Target="../media/image193.wmf"/><Relationship Id="rId18" Type="http://schemas.openxmlformats.org/officeDocument/2006/relationships/image" Target="../media/image198.wmf"/><Relationship Id="rId3" Type="http://schemas.openxmlformats.org/officeDocument/2006/relationships/image" Target="../media/image183.emf"/><Relationship Id="rId21" Type="http://schemas.openxmlformats.org/officeDocument/2006/relationships/image" Target="../media/image201.wmf"/><Relationship Id="rId7" Type="http://schemas.openxmlformats.org/officeDocument/2006/relationships/image" Target="../media/image187.wmf"/><Relationship Id="rId12" Type="http://schemas.openxmlformats.org/officeDocument/2006/relationships/image" Target="../media/image192.wmf"/><Relationship Id="rId17" Type="http://schemas.openxmlformats.org/officeDocument/2006/relationships/image" Target="../media/image197.wmf"/><Relationship Id="rId2" Type="http://schemas.openxmlformats.org/officeDocument/2006/relationships/image" Target="../media/image182.emf"/><Relationship Id="rId16" Type="http://schemas.openxmlformats.org/officeDocument/2006/relationships/image" Target="../media/image196.wmf"/><Relationship Id="rId20" Type="http://schemas.openxmlformats.org/officeDocument/2006/relationships/image" Target="../media/image200.w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11" Type="http://schemas.openxmlformats.org/officeDocument/2006/relationships/image" Target="../media/image191.emf"/><Relationship Id="rId5" Type="http://schemas.openxmlformats.org/officeDocument/2006/relationships/image" Target="../media/image185.emf"/><Relationship Id="rId15" Type="http://schemas.openxmlformats.org/officeDocument/2006/relationships/image" Target="../media/image195.wmf"/><Relationship Id="rId23" Type="http://schemas.openxmlformats.org/officeDocument/2006/relationships/image" Target="../media/image203.emf"/><Relationship Id="rId10" Type="http://schemas.openxmlformats.org/officeDocument/2006/relationships/image" Target="../media/image190.emf"/><Relationship Id="rId19" Type="http://schemas.openxmlformats.org/officeDocument/2006/relationships/image" Target="../media/image199.wmf"/><Relationship Id="rId4" Type="http://schemas.openxmlformats.org/officeDocument/2006/relationships/image" Target="../media/image184.emf"/><Relationship Id="rId9" Type="http://schemas.openxmlformats.org/officeDocument/2006/relationships/image" Target="../media/image189.wmf"/><Relationship Id="rId14" Type="http://schemas.openxmlformats.org/officeDocument/2006/relationships/image" Target="../media/image194.wmf"/><Relationship Id="rId22" Type="http://schemas.openxmlformats.org/officeDocument/2006/relationships/image" Target="../media/image2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3" Type="http://schemas.openxmlformats.org/officeDocument/2006/relationships/image" Target="../media/image206.wmf"/><Relationship Id="rId7" Type="http://schemas.openxmlformats.org/officeDocument/2006/relationships/image" Target="../media/image210.e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emf"/><Relationship Id="rId5" Type="http://schemas.openxmlformats.org/officeDocument/2006/relationships/image" Target="../media/image208.wmf"/><Relationship Id="rId10" Type="http://schemas.openxmlformats.org/officeDocument/2006/relationships/image" Target="../media/image213.emf"/><Relationship Id="rId4" Type="http://schemas.openxmlformats.org/officeDocument/2006/relationships/image" Target="../media/image207.wmf"/><Relationship Id="rId9" Type="http://schemas.openxmlformats.org/officeDocument/2006/relationships/image" Target="../media/image21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image" Target="../media/image226.wmf"/><Relationship Id="rId18" Type="http://schemas.openxmlformats.org/officeDocument/2006/relationships/image" Target="../media/image230.emf"/><Relationship Id="rId3" Type="http://schemas.openxmlformats.org/officeDocument/2006/relationships/image" Target="../media/image216.wmf"/><Relationship Id="rId21" Type="http://schemas.openxmlformats.org/officeDocument/2006/relationships/image" Target="../media/image233.emf"/><Relationship Id="rId7" Type="http://schemas.openxmlformats.org/officeDocument/2006/relationships/image" Target="../media/image220.emf"/><Relationship Id="rId12" Type="http://schemas.openxmlformats.org/officeDocument/2006/relationships/image" Target="../media/image225.wmf"/><Relationship Id="rId17" Type="http://schemas.openxmlformats.org/officeDocument/2006/relationships/image" Target="../media/image229.wmf"/><Relationship Id="rId2" Type="http://schemas.openxmlformats.org/officeDocument/2006/relationships/image" Target="../media/image215.wmf"/><Relationship Id="rId16" Type="http://schemas.openxmlformats.org/officeDocument/2006/relationships/image" Target="../media/image228.wmf"/><Relationship Id="rId20" Type="http://schemas.openxmlformats.org/officeDocument/2006/relationships/image" Target="../media/image232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emf"/><Relationship Id="rId5" Type="http://schemas.openxmlformats.org/officeDocument/2006/relationships/image" Target="../media/image218.wmf"/><Relationship Id="rId15" Type="http://schemas.openxmlformats.org/officeDocument/2006/relationships/image" Target="../media/image153.wmf"/><Relationship Id="rId10" Type="http://schemas.openxmlformats.org/officeDocument/2006/relationships/image" Target="../media/image223.emf"/><Relationship Id="rId19" Type="http://schemas.openxmlformats.org/officeDocument/2006/relationships/image" Target="../media/image231.emf"/><Relationship Id="rId4" Type="http://schemas.openxmlformats.org/officeDocument/2006/relationships/image" Target="../media/image217.wmf"/><Relationship Id="rId9" Type="http://schemas.openxmlformats.org/officeDocument/2006/relationships/image" Target="../media/image222.emf"/><Relationship Id="rId14" Type="http://schemas.openxmlformats.org/officeDocument/2006/relationships/image" Target="../media/image227.emf"/><Relationship Id="rId22" Type="http://schemas.openxmlformats.org/officeDocument/2006/relationships/image" Target="../media/image23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image" Target="../media/image246.emf"/><Relationship Id="rId3" Type="http://schemas.openxmlformats.org/officeDocument/2006/relationships/image" Target="../media/image236.emf"/><Relationship Id="rId7" Type="http://schemas.openxmlformats.org/officeDocument/2006/relationships/image" Target="../media/image240.wmf"/><Relationship Id="rId12" Type="http://schemas.openxmlformats.org/officeDocument/2006/relationships/image" Target="../media/image245.wmf"/><Relationship Id="rId17" Type="http://schemas.openxmlformats.org/officeDocument/2006/relationships/image" Target="../media/image247.emf"/><Relationship Id="rId2" Type="http://schemas.openxmlformats.org/officeDocument/2006/relationships/image" Target="../media/image226.wmf"/><Relationship Id="rId16" Type="http://schemas.openxmlformats.org/officeDocument/2006/relationships/image" Target="../media/image229.wmf"/><Relationship Id="rId1" Type="http://schemas.openxmlformats.org/officeDocument/2006/relationships/image" Target="../media/image235.emf"/><Relationship Id="rId6" Type="http://schemas.openxmlformats.org/officeDocument/2006/relationships/image" Target="../media/image239.emf"/><Relationship Id="rId11" Type="http://schemas.openxmlformats.org/officeDocument/2006/relationships/image" Target="../media/image244.wmf"/><Relationship Id="rId5" Type="http://schemas.openxmlformats.org/officeDocument/2006/relationships/image" Target="../media/image238.wmf"/><Relationship Id="rId15" Type="http://schemas.openxmlformats.org/officeDocument/2006/relationships/image" Target="../media/image228.wmf"/><Relationship Id="rId10" Type="http://schemas.openxmlformats.org/officeDocument/2006/relationships/image" Target="../media/image243.emf"/><Relationship Id="rId4" Type="http://schemas.openxmlformats.org/officeDocument/2006/relationships/image" Target="../media/image237.emf"/><Relationship Id="rId9" Type="http://schemas.openxmlformats.org/officeDocument/2006/relationships/image" Target="../media/image242.emf"/><Relationship Id="rId14" Type="http://schemas.openxmlformats.org/officeDocument/2006/relationships/image" Target="../media/image15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image" Target="../media/image250.wmf"/><Relationship Id="rId7" Type="http://schemas.openxmlformats.org/officeDocument/2006/relationships/image" Target="../media/image226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e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Relationship Id="rId9" Type="http://schemas.openxmlformats.org/officeDocument/2006/relationships/image" Target="../media/image25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emf"/><Relationship Id="rId3" Type="http://schemas.openxmlformats.org/officeDocument/2006/relationships/image" Target="../media/image258.png"/><Relationship Id="rId7" Type="http://schemas.openxmlformats.org/officeDocument/2006/relationships/image" Target="../media/image262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image" Target="../media/image276.wmf"/><Relationship Id="rId18" Type="http://schemas.openxmlformats.org/officeDocument/2006/relationships/image" Target="../media/image281.emf"/><Relationship Id="rId26" Type="http://schemas.openxmlformats.org/officeDocument/2006/relationships/image" Target="../media/image289.emf"/><Relationship Id="rId3" Type="http://schemas.openxmlformats.org/officeDocument/2006/relationships/image" Target="../media/image266.wmf"/><Relationship Id="rId21" Type="http://schemas.openxmlformats.org/officeDocument/2006/relationships/image" Target="../media/image284.emf"/><Relationship Id="rId7" Type="http://schemas.openxmlformats.org/officeDocument/2006/relationships/image" Target="../media/image270.emf"/><Relationship Id="rId12" Type="http://schemas.openxmlformats.org/officeDocument/2006/relationships/image" Target="../media/image275.wmf"/><Relationship Id="rId17" Type="http://schemas.openxmlformats.org/officeDocument/2006/relationships/image" Target="../media/image280.emf"/><Relationship Id="rId25" Type="http://schemas.openxmlformats.org/officeDocument/2006/relationships/image" Target="../media/image288.emf"/><Relationship Id="rId2" Type="http://schemas.openxmlformats.org/officeDocument/2006/relationships/image" Target="../media/image265.wmf"/><Relationship Id="rId16" Type="http://schemas.openxmlformats.org/officeDocument/2006/relationships/image" Target="../media/image279.emf"/><Relationship Id="rId20" Type="http://schemas.openxmlformats.org/officeDocument/2006/relationships/image" Target="../media/image283.emf"/><Relationship Id="rId1" Type="http://schemas.openxmlformats.org/officeDocument/2006/relationships/image" Target="../media/image264.wmf"/><Relationship Id="rId6" Type="http://schemas.openxmlformats.org/officeDocument/2006/relationships/image" Target="../media/image269.emf"/><Relationship Id="rId11" Type="http://schemas.openxmlformats.org/officeDocument/2006/relationships/image" Target="../media/image274.wmf"/><Relationship Id="rId24" Type="http://schemas.openxmlformats.org/officeDocument/2006/relationships/image" Target="../media/image287.emf"/><Relationship Id="rId5" Type="http://schemas.openxmlformats.org/officeDocument/2006/relationships/image" Target="../media/image268.wmf"/><Relationship Id="rId15" Type="http://schemas.openxmlformats.org/officeDocument/2006/relationships/image" Target="../media/image278.wmf"/><Relationship Id="rId23" Type="http://schemas.openxmlformats.org/officeDocument/2006/relationships/image" Target="../media/image286.wmf"/><Relationship Id="rId10" Type="http://schemas.openxmlformats.org/officeDocument/2006/relationships/image" Target="../media/image273.wmf"/><Relationship Id="rId19" Type="http://schemas.openxmlformats.org/officeDocument/2006/relationships/image" Target="../media/image282.emf"/><Relationship Id="rId4" Type="http://schemas.openxmlformats.org/officeDocument/2006/relationships/image" Target="../media/image267.wmf"/><Relationship Id="rId9" Type="http://schemas.openxmlformats.org/officeDocument/2006/relationships/image" Target="../media/image272.wmf"/><Relationship Id="rId14" Type="http://schemas.openxmlformats.org/officeDocument/2006/relationships/image" Target="../media/image277.wmf"/><Relationship Id="rId22" Type="http://schemas.openxmlformats.org/officeDocument/2006/relationships/image" Target="../media/image285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image" Target="../media/image300.wmf"/><Relationship Id="rId3" Type="http://schemas.openxmlformats.org/officeDocument/2006/relationships/image" Target="../media/image292.wmf"/><Relationship Id="rId7" Type="http://schemas.openxmlformats.org/officeDocument/2006/relationships/image" Target="../media/image296.emf"/><Relationship Id="rId12" Type="http://schemas.openxmlformats.org/officeDocument/2006/relationships/image" Target="../media/image299.e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emf"/><Relationship Id="rId11" Type="http://schemas.openxmlformats.org/officeDocument/2006/relationships/image" Target="../media/image298.emf"/><Relationship Id="rId5" Type="http://schemas.openxmlformats.org/officeDocument/2006/relationships/image" Target="../media/image294.wmf"/><Relationship Id="rId10" Type="http://schemas.openxmlformats.org/officeDocument/2006/relationships/image" Target="../media/image297.emf"/><Relationship Id="rId4" Type="http://schemas.openxmlformats.org/officeDocument/2006/relationships/image" Target="../media/image293.wmf"/><Relationship Id="rId9" Type="http://schemas.openxmlformats.org/officeDocument/2006/relationships/image" Target="../media/image277.wmf"/><Relationship Id="rId14" Type="http://schemas.openxmlformats.org/officeDocument/2006/relationships/image" Target="../media/image30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12" Type="http://schemas.openxmlformats.org/officeDocument/2006/relationships/image" Target="../media/image313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11" Type="http://schemas.openxmlformats.org/officeDocument/2006/relationships/image" Target="../media/image312.wmf"/><Relationship Id="rId5" Type="http://schemas.openxmlformats.org/officeDocument/2006/relationships/image" Target="../media/image306.wmf"/><Relationship Id="rId10" Type="http://schemas.openxmlformats.org/officeDocument/2006/relationships/image" Target="../media/image311.e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13" Type="http://schemas.openxmlformats.org/officeDocument/2006/relationships/image" Target="../media/image325.wmf"/><Relationship Id="rId18" Type="http://schemas.openxmlformats.org/officeDocument/2006/relationships/image" Target="../media/image330.wmf"/><Relationship Id="rId3" Type="http://schemas.openxmlformats.org/officeDocument/2006/relationships/image" Target="../media/image316.wmf"/><Relationship Id="rId21" Type="http://schemas.openxmlformats.org/officeDocument/2006/relationships/image" Target="../media/image333.wmf"/><Relationship Id="rId7" Type="http://schemas.openxmlformats.org/officeDocument/2006/relationships/image" Target="../media/image320.emf"/><Relationship Id="rId12" Type="http://schemas.openxmlformats.org/officeDocument/2006/relationships/image" Target="../media/image324.wmf"/><Relationship Id="rId17" Type="http://schemas.openxmlformats.org/officeDocument/2006/relationships/image" Target="../media/image329.wmf"/><Relationship Id="rId25" Type="http://schemas.openxmlformats.org/officeDocument/2006/relationships/image" Target="../media/image337.emf"/><Relationship Id="rId2" Type="http://schemas.openxmlformats.org/officeDocument/2006/relationships/image" Target="../media/image315.wmf"/><Relationship Id="rId16" Type="http://schemas.openxmlformats.org/officeDocument/2006/relationships/image" Target="../media/image328.wmf"/><Relationship Id="rId20" Type="http://schemas.openxmlformats.org/officeDocument/2006/relationships/image" Target="../media/image332.wmf"/><Relationship Id="rId1" Type="http://schemas.openxmlformats.org/officeDocument/2006/relationships/image" Target="../media/image314.wmf"/><Relationship Id="rId6" Type="http://schemas.openxmlformats.org/officeDocument/2006/relationships/image" Target="../media/image319.emf"/><Relationship Id="rId11" Type="http://schemas.openxmlformats.org/officeDocument/2006/relationships/image" Target="../media/image323.wmf"/><Relationship Id="rId24" Type="http://schemas.openxmlformats.org/officeDocument/2006/relationships/image" Target="../media/image336.emf"/><Relationship Id="rId5" Type="http://schemas.openxmlformats.org/officeDocument/2006/relationships/image" Target="../media/image318.emf"/><Relationship Id="rId15" Type="http://schemas.openxmlformats.org/officeDocument/2006/relationships/image" Target="../media/image327.wmf"/><Relationship Id="rId23" Type="http://schemas.openxmlformats.org/officeDocument/2006/relationships/image" Target="../media/image335.wmf"/><Relationship Id="rId10" Type="http://schemas.openxmlformats.org/officeDocument/2006/relationships/image" Target="../media/image322.wmf"/><Relationship Id="rId19" Type="http://schemas.openxmlformats.org/officeDocument/2006/relationships/image" Target="../media/image331.wmf"/><Relationship Id="rId4" Type="http://schemas.openxmlformats.org/officeDocument/2006/relationships/image" Target="../media/image317.wmf"/><Relationship Id="rId9" Type="http://schemas.openxmlformats.org/officeDocument/2006/relationships/image" Target="../media/image96.wmf"/><Relationship Id="rId14" Type="http://schemas.openxmlformats.org/officeDocument/2006/relationships/image" Target="../media/image326.wmf"/><Relationship Id="rId22" Type="http://schemas.openxmlformats.org/officeDocument/2006/relationships/image" Target="../media/image3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83.wmf"/><Relationship Id="rId1" Type="http://schemas.openxmlformats.org/officeDocument/2006/relationships/image" Target="../media/image79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91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74.emf"/><Relationship Id="rId3" Type="http://schemas.openxmlformats.org/officeDocument/2006/relationships/image" Target="../media/image166.wmf"/><Relationship Id="rId7" Type="http://schemas.openxmlformats.org/officeDocument/2006/relationships/image" Target="../media/image168.emf"/><Relationship Id="rId12" Type="http://schemas.openxmlformats.org/officeDocument/2006/relationships/image" Target="../media/image346.wmf"/><Relationship Id="rId2" Type="http://schemas.openxmlformats.org/officeDocument/2006/relationships/image" Target="../media/image345.emf"/><Relationship Id="rId1" Type="http://schemas.openxmlformats.org/officeDocument/2006/relationships/image" Target="../media/image344.emf"/><Relationship Id="rId6" Type="http://schemas.openxmlformats.org/officeDocument/2006/relationships/image" Target="../media/image142.wmf"/><Relationship Id="rId11" Type="http://schemas.openxmlformats.org/officeDocument/2006/relationships/image" Target="../media/image170.emf"/><Relationship Id="rId5" Type="http://schemas.openxmlformats.org/officeDocument/2006/relationships/image" Target="../media/image167.wmf"/><Relationship Id="rId10" Type="http://schemas.openxmlformats.org/officeDocument/2006/relationships/image" Target="../media/image154.wmf"/><Relationship Id="rId4" Type="http://schemas.openxmlformats.org/officeDocument/2006/relationships/image" Target="../media/image141.wmf"/><Relationship Id="rId9" Type="http://schemas.openxmlformats.org/officeDocument/2006/relationships/image" Target="../media/image15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13" Type="http://schemas.openxmlformats.org/officeDocument/2006/relationships/image" Target="../media/image241.wmf"/><Relationship Id="rId3" Type="http://schemas.openxmlformats.org/officeDocument/2006/relationships/image" Target="../media/image153.wmf"/><Relationship Id="rId7" Type="http://schemas.openxmlformats.org/officeDocument/2006/relationships/image" Target="../media/image236.emf"/><Relationship Id="rId12" Type="http://schemas.openxmlformats.org/officeDocument/2006/relationships/image" Target="../media/image240.wmf"/><Relationship Id="rId17" Type="http://schemas.openxmlformats.org/officeDocument/2006/relationships/image" Target="../media/image245.wmf"/><Relationship Id="rId2" Type="http://schemas.openxmlformats.org/officeDocument/2006/relationships/image" Target="../media/image226.wmf"/><Relationship Id="rId16" Type="http://schemas.openxmlformats.org/officeDocument/2006/relationships/image" Target="../media/image244.wmf"/><Relationship Id="rId1" Type="http://schemas.openxmlformats.org/officeDocument/2006/relationships/image" Target="../media/image235.emf"/><Relationship Id="rId6" Type="http://schemas.openxmlformats.org/officeDocument/2006/relationships/image" Target="../media/image247.emf"/><Relationship Id="rId11" Type="http://schemas.openxmlformats.org/officeDocument/2006/relationships/image" Target="../media/image348.emf"/><Relationship Id="rId5" Type="http://schemas.openxmlformats.org/officeDocument/2006/relationships/image" Target="../media/image229.wmf"/><Relationship Id="rId15" Type="http://schemas.openxmlformats.org/officeDocument/2006/relationships/image" Target="../media/image243.emf"/><Relationship Id="rId10" Type="http://schemas.openxmlformats.org/officeDocument/2006/relationships/image" Target="../media/image239.emf"/><Relationship Id="rId4" Type="http://schemas.openxmlformats.org/officeDocument/2006/relationships/image" Target="../media/image228.wmf"/><Relationship Id="rId9" Type="http://schemas.openxmlformats.org/officeDocument/2006/relationships/image" Target="../media/image238.wmf"/><Relationship Id="rId14" Type="http://schemas.openxmlformats.org/officeDocument/2006/relationships/image" Target="../media/image24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e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e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E36D66-F890-4631-B6F5-6A05A403D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27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2725C2-EAF1-4EDD-ADD0-14C65EE78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120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406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i="1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160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5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129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353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01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63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AEB9C-D675-46A6-8C9D-A0151F375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92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DBFF1-6AF9-487C-8AA2-D4A92383D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58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8A10C-7003-40AC-9D88-01B85A6626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95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1EAB-CA0F-4CE2-9DB5-134410BB5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79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D0970-1EA8-471B-8FF7-8EC920A5D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75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DFFC2-B97F-447F-86CE-5DD541A56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38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5914C-FD95-47B8-8C85-F59879288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08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1B471-25F2-44C2-A033-EA5A832F0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44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8B67-F65A-432C-86A8-DAAC2AAAE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35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ED2A1-A1D3-40DB-BF50-1895D5024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13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53BF0-52FF-48CB-BA40-3390C5048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BD7E2-8FCF-4D2E-A1F8-BE2D19E30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7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66CCFF"/>
            </a:gs>
            <a:gs pos="50000">
              <a:schemeClr val="bg1"/>
            </a:gs>
            <a:gs pos="100000">
              <a:srgbClr val="66CC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57FED04-DF77-4701-BDC5-82B0C270A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2.wmf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1.bin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8.wmf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8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84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23" Type="http://schemas.openxmlformats.org/officeDocument/2006/relationships/image" Target="../media/image85.e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8.wmf"/><Relationship Id="rId5" Type="http://schemas.openxmlformats.org/officeDocument/2006/relationships/image" Target="../media/image86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2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39" Type="http://schemas.openxmlformats.org/officeDocument/2006/relationships/image" Target="../media/image109.emf"/><Relationship Id="rId21" Type="http://schemas.openxmlformats.org/officeDocument/2006/relationships/image" Target="../media/image100.wmf"/><Relationship Id="rId34" Type="http://schemas.openxmlformats.org/officeDocument/2006/relationships/oleObject" Target="../embeddings/oleObject109.bin"/><Relationship Id="rId42" Type="http://schemas.openxmlformats.org/officeDocument/2006/relationships/oleObject" Target="../embeddings/oleObject113.bin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29" Type="http://schemas.openxmlformats.org/officeDocument/2006/relationships/image" Target="../media/image104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5.wmf"/><Relationship Id="rId24" Type="http://schemas.openxmlformats.org/officeDocument/2006/relationships/oleObject" Target="../embeddings/oleObject104.bin"/><Relationship Id="rId32" Type="http://schemas.openxmlformats.org/officeDocument/2006/relationships/oleObject" Target="../embeddings/oleObject108.bin"/><Relationship Id="rId37" Type="http://schemas.openxmlformats.org/officeDocument/2006/relationships/image" Target="../media/image108.wmf"/><Relationship Id="rId40" Type="http://schemas.openxmlformats.org/officeDocument/2006/relationships/oleObject" Target="../embeddings/oleObject112.bin"/><Relationship Id="rId45" Type="http://schemas.openxmlformats.org/officeDocument/2006/relationships/image" Target="../media/image111.e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106.bin"/><Relationship Id="rId36" Type="http://schemas.openxmlformats.org/officeDocument/2006/relationships/oleObject" Target="../embeddings/oleObject110.bin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99.wmf"/><Relationship Id="rId31" Type="http://schemas.openxmlformats.org/officeDocument/2006/relationships/image" Target="../media/image105.wmf"/><Relationship Id="rId44" Type="http://schemas.openxmlformats.org/officeDocument/2006/relationships/oleObject" Target="../embeddings/oleObject114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103.emf"/><Relationship Id="rId30" Type="http://schemas.openxmlformats.org/officeDocument/2006/relationships/oleObject" Target="../embeddings/oleObject107.bin"/><Relationship Id="rId35" Type="http://schemas.openxmlformats.org/officeDocument/2006/relationships/image" Target="../media/image107.wmf"/><Relationship Id="rId43" Type="http://schemas.openxmlformats.org/officeDocument/2006/relationships/image" Target="../media/image84.wmf"/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8.wmf"/><Relationship Id="rId25" Type="http://schemas.openxmlformats.org/officeDocument/2006/relationships/image" Target="../media/image102.wmf"/><Relationship Id="rId33" Type="http://schemas.openxmlformats.org/officeDocument/2006/relationships/image" Target="../media/image106.wmf"/><Relationship Id="rId38" Type="http://schemas.openxmlformats.org/officeDocument/2006/relationships/oleObject" Target="../embeddings/oleObject111.bin"/><Relationship Id="rId20" Type="http://schemas.openxmlformats.org/officeDocument/2006/relationships/oleObject" Target="../embeddings/oleObject102.bin"/><Relationship Id="rId41" Type="http://schemas.openxmlformats.org/officeDocument/2006/relationships/image" Target="../media/image1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9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e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21.png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58.png"/><Relationship Id="rId4" Type="http://schemas.openxmlformats.org/officeDocument/2006/relationships/image" Target="../media/image122.png"/><Relationship Id="rId9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5.wmf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3.jpe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29.bin"/><Relationship Id="rId5" Type="http://schemas.openxmlformats.org/officeDocument/2006/relationships/image" Target="../media/image124.wmf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31.emf"/><Relationship Id="rId19" Type="http://schemas.openxmlformats.org/officeDocument/2006/relationships/image" Target="../media/image132.jpeg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6.wmf"/><Relationship Id="rId14" Type="http://schemas.openxmlformats.org/officeDocument/2006/relationships/image" Target="../media/image1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eg"/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wmf"/><Relationship Id="rId18" Type="http://schemas.openxmlformats.org/officeDocument/2006/relationships/image" Target="../media/image143.wmf"/><Relationship Id="rId26" Type="http://schemas.openxmlformats.org/officeDocument/2006/relationships/oleObject" Target="../embeddings/oleObject150.bin"/><Relationship Id="rId39" Type="http://schemas.openxmlformats.org/officeDocument/2006/relationships/image" Target="../media/image149.emf"/><Relationship Id="rId21" Type="http://schemas.openxmlformats.org/officeDocument/2006/relationships/image" Target="../media/image144.wmf"/><Relationship Id="rId34" Type="http://schemas.openxmlformats.org/officeDocument/2006/relationships/oleObject" Target="../embeddings/oleObject156.bin"/><Relationship Id="rId42" Type="http://schemas.openxmlformats.org/officeDocument/2006/relationships/oleObject" Target="../embeddings/oleObject160.bin"/><Relationship Id="rId47" Type="http://schemas.openxmlformats.org/officeDocument/2006/relationships/image" Target="../media/image153.wmf"/><Relationship Id="rId50" Type="http://schemas.openxmlformats.org/officeDocument/2006/relationships/oleObject" Target="../embeddings/oleObject164.bin"/><Relationship Id="rId55" Type="http://schemas.openxmlformats.org/officeDocument/2006/relationships/image" Target="../media/image157.wmf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2.bin"/><Relationship Id="rId29" Type="http://schemas.openxmlformats.org/officeDocument/2006/relationships/oleObject" Target="../embeddings/oleObject153.bin"/><Relationship Id="rId11" Type="http://schemas.openxmlformats.org/officeDocument/2006/relationships/oleObject" Target="../embeddings/oleObject138.bin"/><Relationship Id="rId24" Type="http://schemas.openxmlformats.org/officeDocument/2006/relationships/oleObject" Target="../embeddings/oleObject148.bin"/><Relationship Id="rId32" Type="http://schemas.openxmlformats.org/officeDocument/2006/relationships/oleObject" Target="../embeddings/oleObject155.bin"/><Relationship Id="rId37" Type="http://schemas.openxmlformats.org/officeDocument/2006/relationships/image" Target="../media/image148.emf"/><Relationship Id="rId40" Type="http://schemas.openxmlformats.org/officeDocument/2006/relationships/oleObject" Target="../embeddings/oleObject159.bin"/><Relationship Id="rId45" Type="http://schemas.openxmlformats.org/officeDocument/2006/relationships/image" Target="../media/image152.emf"/><Relationship Id="rId53" Type="http://schemas.openxmlformats.org/officeDocument/2006/relationships/image" Target="../media/image156.emf"/><Relationship Id="rId5" Type="http://schemas.openxmlformats.org/officeDocument/2006/relationships/oleObject" Target="../embeddings/oleObject134.bin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6.bin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6.bin"/><Relationship Id="rId27" Type="http://schemas.openxmlformats.org/officeDocument/2006/relationships/oleObject" Target="../embeddings/oleObject151.bin"/><Relationship Id="rId30" Type="http://schemas.openxmlformats.org/officeDocument/2006/relationships/oleObject" Target="../embeddings/oleObject154.bin"/><Relationship Id="rId35" Type="http://schemas.openxmlformats.org/officeDocument/2006/relationships/image" Target="../media/image147.emf"/><Relationship Id="rId43" Type="http://schemas.openxmlformats.org/officeDocument/2006/relationships/image" Target="../media/image151.emf"/><Relationship Id="rId48" Type="http://schemas.openxmlformats.org/officeDocument/2006/relationships/oleObject" Target="../embeddings/oleObject163.bin"/><Relationship Id="rId56" Type="http://schemas.openxmlformats.org/officeDocument/2006/relationships/oleObject" Target="../embeddings/oleObject167.bin"/><Relationship Id="rId8" Type="http://schemas.openxmlformats.org/officeDocument/2006/relationships/image" Target="../media/image141.wmf"/><Relationship Id="rId51" Type="http://schemas.openxmlformats.org/officeDocument/2006/relationships/image" Target="../media/image155.emf"/><Relationship Id="rId3" Type="http://schemas.openxmlformats.org/officeDocument/2006/relationships/oleObject" Target="../embeddings/oleObject133.bin"/><Relationship Id="rId12" Type="http://schemas.openxmlformats.org/officeDocument/2006/relationships/oleObject" Target="../embeddings/oleObject139.bin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9.bin"/><Relationship Id="rId33" Type="http://schemas.openxmlformats.org/officeDocument/2006/relationships/image" Target="../media/image146.wmf"/><Relationship Id="rId38" Type="http://schemas.openxmlformats.org/officeDocument/2006/relationships/oleObject" Target="../embeddings/oleObject158.bin"/><Relationship Id="rId46" Type="http://schemas.openxmlformats.org/officeDocument/2006/relationships/oleObject" Target="../embeddings/oleObject162.bin"/><Relationship Id="rId20" Type="http://schemas.openxmlformats.org/officeDocument/2006/relationships/oleObject" Target="../embeddings/oleObject145.bin"/><Relationship Id="rId41" Type="http://schemas.openxmlformats.org/officeDocument/2006/relationships/image" Target="../media/image150.wmf"/><Relationship Id="rId54" Type="http://schemas.openxmlformats.org/officeDocument/2006/relationships/oleObject" Target="../embeddings/oleObject16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0.wmf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7.bin"/><Relationship Id="rId28" Type="http://schemas.openxmlformats.org/officeDocument/2006/relationships/oleObject" Target="../embeddings/oleObject152.bin"/><Relationship Id="rId36" Type="http://schemas.openxmlformats.org/officeDocument/2006/relationships/oleObject" Target="../embeddings/oleObject157.bin"/><Relationship Id="rId49" Type="http://schemas.openxmlformats.org/officeDocument/2006/relationships/image" Target="../media/image154.wmf"/><Relationship Id="rId57" Type="http://schemas.openxmlformats.org/officeDocument/2006/relationships/image" Target="../media/image158.emf"/><Relationship Id="rId10" Type="http://schemas.openxmlformats.org/officeDocument/2006/relationships/oleObject" Target="../embeddings/oleObject137.bin"/><Relationship Id="rId31" Type="http://schemas.openxmlformats.org/officeDocument/2006/relationships/image" Target="../media/image145.emf"/><Relationship Id="rId44" Type="http://schemas.openxmlformats.org/officeDocument/2006/relationships/oleObject" Target="../embeddings/oleObject161.bin"/><Relationship Id="rId52" Type="http://schemas.openxmlformats.org/officeDocument/2006/relationships/oleObject" Target="../embeddings/oleObject165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66.wmf"/><Relationship Id="rId26" Type="http://schemas.openxmlformats.org/officeDocument/2006/relationships/oleObject" Target="../embeddings/oleObject181.bin"/><Relationship Id="rId39" Type="http://schemas.openxmlformats.org/officeDocument/2006/relationships/image" Target="../media/image154.wmf"/><Relationship Id="rId21" Type="http://schemas.openxmlformats.org/officeDocument/2006/relationships/oleObject" Target="../embeddings/oleObject177.bin"/><Relationship Id="rId34" Type="http://schemas.openxmlformats.org/officeDocument/2006/relationships/oleObject" Target="../embeddings/oleObject187.bin"/><Relationship Id="rId42" Type="http://schemas.openxmlformats.org/officeDocument/2006/relationships/image" Target="../media/image173.emf"/><Relationship Id="rId47" Type="http://schemas.openxmlformats.org/officeDocument/2006/relationships/oleObject" Target="../embeddings/oleObject193.bin"/><Relationship Id="rId50" Type="http://schemas.openxmlformats.org/officeDocument/2006/relationships/oleObject" Target="../embeddings/oleObject195.bin"/><Relationship Id="rId55" Type="http://schemas.openxmlformats.org/officeDocument/2006/relationships/oleObject" Target="../embeddings/oleObject200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emf"/><Relationship Id="rId29" Type="http://schemas.openxmlformats.org/officeDocument/2006/relationships/oleObject" Target="../embeddings/oleObject183.bin"/><Relationship Id="rId11" Type="http://schemas.openxmlformats.org/officeDocument/2006/relationships/oleObject" Target="../embeddings/oleObject172.bin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6.bin"/><Relationship Id="rId37" Type="http://schemas.openxmlformats.org/officeDocument/2006/relationships/image" Target="../media/image153.wmf"/><Relationship Id="rId40" Type="http://schemas.openxmlformats.org/officeDocument/2006/relationships/oleObject" Target="../embeddings/oleObject190.bin"/><Relationship Id="rId45" Type="http://schemas.openxmlformats.org/officeDocument/2006/relationships/oleObject" Target="../embeddings/oleObject192.bin"/><Relationship Id="rId53" Type="http://schemas.openxmlformats.org/officeDocument/2006/relationships/oleObject" Target="../embeddings/oleObject198.bin"/><Relationship Id="rId58" Type="http://schemas.openxmlformats.org/officeDocument/2006/relationships/image" Target="../media/image172.wmf"/><Relationship Id="rId5" Type="http://schemas.openxmlformats.org/officeDocument/2006/relationships/oleObject" Target="../embeddings/oleObject169.bin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64.emf"/><Relationship Id="rId22" Type="http://schemas.openxmlformats.org/officeDocument/2006/relationships/image" Target="../media/image167.wmf"/><Relationship Id="rId27" Type="http://schemas.openxmlformats.org/officeDocument/2006/relationships/oleObject" Target="../embeddings/oleObject182.bin"/><Relationship Id="rId30" Type="http://schemas.openxmlformats.org/officeDocument/2006/relationships/oleObject" Target="../embeddings/oleObject184.bin"/><Relationship Id="rId35" Type="http://schemas.openxmlformats.org/officeDocument/2006/relationships/image" Target="../media/image169.wmf"/><Relationship Id="rId43" Type="http://schemas.openxmlformats.org/officeDocument/2006/relationships/oleObject" Target="../embeddings/oleObject191.bin"/><Relationship Id="rId48" Type="http://schemas.openxmlformats.org/officeDocument/2006/relationships/image" Target="../media/image140.wmf"/><Relationship Id="rId56" Type="http://schemas.openxmlformats.org/officeDocument/2006/relationships/oleObject" Target="../embeddings/oleObject201.bin"/><Relationship Id="rId8" Type="http://schemas.openxmlformats.org/officeDocument/2006/relationships/image" Target="../media/image161.emf"/><Relationship Id="rId51" Type="http://schemas.openxmlformats.org/officeDocument/2006/relationships/oleObject" Target="../embeddings/oleObject196.bin"/><Relationship Id="rId3" Type="http://schemas.openxmlformats.org/officeDocument/2006/relationships/oleObject" Target="../embeddings/oleObject168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80.bin"/><Relationship Id="rId33" Type="http://schemas.openxmlformats.org/officeDocument/2006/relationships/image" Target="../media/image168.emf"/><Relationship Id="rId38" Type="http://schemas.openxmlformats.org/officeDocument/2006/relationships/oleObject" Target="../embeddings/oleObject189.bin"/><Relationship Id="rId46" Type="http://schemas.openxmlformats.org/officeDocument/2006/relationships/image" Target="../media/image139.wmf"/><Relationship Id="rId20" Type="http://schemas.openxmlformats.org/officeDocument/2006/relationships/image" Target="../media/image141.wmf"/><Relationship Id="rId41" Type="http://schemas.openxmlformats.org/officeDocument/2006/relationships/image" Target="../media/image170.emf"/><Relationship Id="rId54" Type="http://schemas.openxmlformats.org/officeDocument/2006/relationships/oleObject" Target="../embeddings/oleObject19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0.emf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42.wmf"/><Relationship Id="rId36" Type="http://schemas.openxmlformats.org/officeDocument/2006/relationships/oleObject" Target="../embeddings/oleObject188.bin"/><Relationship Id="rId49" Type="http://schemas.openxmlformats.org/officeDocument/2006/relationships/oleObject" Target="../embeddings/oleObject194.bin"/><Relationship Id="rId57" Type="http://schemas.openxmlformats.org/officeDocument/2006/relationships/oleObject" Target="../embeddings/oleObject202.bin"/><Relationship Id="rId10" Type="http://schemas.openxmlformats.org/officeDocument/2006/relationships/image" Target="../media/image162.emf"/><Relationship Id="rId31" Type="http://schemas.openxmlformats.org/officeDocument/2006/relationships/oleObject" Target="../embeddings/oleObject185.bin"/><Relationship Id="rId44" Type="http://schemas.openxmlformats.org/officeDocument/2006/relationships/image" Target="../media/image171.emf"/><Relationship Id="rId52" Type="http://schemas.openxmlformats.org/officeDocument/2006/relationships/oleObject" Target="../embeddings/oleObject19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78.emf"/><Relationship Id="rId18" Type="http://schemas.openxmlformats.org/officeDocument/2006/relationships/oleObject" Target="../embeddings/oleObject2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5.e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17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77.emf"/><Relationship Id="rId5" Type="http://schemas.openxmlformats.org/officeDocument/2006/relationships/image" Target="../media/image174.emf"/><Relationship Id="rId15" Type="http://schemas.openxmlformats.org/officeDocument/2006/relationships/image" Target="../media/image142.wmf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180.wmf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76.emf"/><Relationship Id="rId14" Type="http://schemas.openxmlformats.org/officeDocument/2006/relationships/oleObject" Target="../embeddings/oleObject208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88.wmf"/><Relationship Id="rId26" Type="http://schemas.openxmlformats.org/officeDocument/2006/relationships/image" Target="../media/image192.wmf"/><Relationship Id="rId39" Type="http://schemas.openxmlformats.org/officeDocument/2006/relationships/oleObject" Target="../embeddings/oleObject229.bin"/><Relationship Id="rId21" Type="http://schemas.openxmlformats.org/officeDocument/2006/relationships/oleObject" Target="../embeddings/oleObject220.bin"/><Relationship Id="rId34" Type="http://schemas.openxmlformats.org/officeDocument/2006/relationships/image" Target="../media/image196.wmf"/><Relationship Id="rId42" Type="http://schemas.openxmlformats.org/officeDocument/2006/relationships/image" Target="../media/image200.wmf"/><Relationship Id="rId47" Type="http://schemas.openxmlformats.org/officeDocument/2006/relationships/oleObject" Target="../embeddings/oleObject233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29" Type="http://schemas.openxmlformats.org/officeDocument/2006/relationships/oleObject" Target="../embeddings/oleObject22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191.emf"/><Relationship Id="rId32" Type="http://schemas.openxmlformats.org/officeDocument/2006/relationships/image" Target="../media/image195.wmf"/><Relationship Id="rId37" Type="http://schemas.openxmlformats.org/officeDocument/2006/relationships/oleObject" Target="../embeddings/oleObject228.bin"/><Relationship Id="rId40" Type="http://schemas.openxmlformats.org/officeDocument/2006/relationships/image" Target="../media/image199.wmf"/><Relationship Id="rId45" Type="http://schemas.openxmlformats.org/officeDocument/2006/relationships/oleObject" Target="../embeddings/oleObject232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28" Type="http://schemas.openxmlformats.org/officeDocument/2006/relationships/image" Target="../media/image193.wmf"/><Relationship Id="rId36" Type="http://schemas.openxmlformats.org/officeDocument/2006/relationships/image" Target="../media/image197.wmf"/><Relationship Id="rId10" Type="http://schemas.openxmlformats.org/officeDocument/2006/relationships/image" Target="../media/image184.emf"/><Relationship Id="rId19" Type="http://schemas.openxmlformats.org/officeDocument/2006/relationships/oleObject" Target="../embeddings/oleObject219.bin"/><Relationship Id="rId31" Type="http://schemas.openxmlformats.org/officeDocument/2006/relationships/oleObject" Target="../embeddings/oleObject225.bin"/><Relationship Id="rId44" Type="http://schemas.openxmlformats.org/officeDocument/2006/relationships/image" Target="../media/image201.w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86.emf"/><Relationship Id="rId22" Type="http://schemas.openxmlformats.org/officeDocument/2006/relationships/image" Target="../media/image190.emf"/><Relationship Id="rId27" Type="http://schemas.openxmlformats.org/officeDocument/2006/relationships/oleObject" Target="../embeddings/oleObject223.bin"/><Relationship Id="rId30" Type="http://schemas.openxmlformats.org/officeDocument/2006/relationships/image" Target="../media/image194.wmf"/><Relationship Id="rId35" Type="http://schemas.openxmlformats.org/officeDocument/2006/relationships/oleObject" Target="../embeddings/oleObject227.bin"/><Relationship Id="rId43" Type="http://schemas.openxmlformats.org/officeDocument/2006/relationships/oleObject" Target="../embeddings/oleObject231.bin"/><Relationship Id="rId48" Type="http://schemas.openxmlformats.org/officeDocument/2006/relationships/image" Target="../media/image203.emf"/><Relationship Id="rId8" Type="http://schemas.openxmlformats.org/officeDocument/2006/relationships/image" Target="../media/image183.emf"/><Relationship Id="rId3" Type="http://schemas.openxmlformats.org/officeDocument/2006/relationships/oleObject" Target="../embeddings/oleObject211.bin"/><Relationship Id="rId12" Type="http://schemas.openxmlformats.org/officeDocument/2006/relationships/image" Target="../media/image185.emf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2.bin"/><Relationship Id="rId33" Type="http://schemas.openxmlformats.org/officeDocument/2006/relationships/oleObject" Target="../embeddings/oleObject226.bin"/><Relationship Id="rId38" Type="http://schemas.openxmlformats.org/officeDocument/2006/relationships/image" Target="../media/image198.wmf"/><Relationship Id="rId46" Type="http://schemas.openxmlformats.org/officeDocument/2006/relationships/image" Target="../media/image202.wmf"/><Relationship Id="rId20" Type="http://schemas.openxmlformats.org/officeDocument/2006/relationships/image" Target="../media/image189.wmf"/><Relationship Id="rId41" Type="http://schemas.openxmlformats.org/officeDocument/2006/relationships/oleObject" Target="../embeddings/oleObject23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11.e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emf"/><Relationship Id="rId20" Type="http://schemas.openxmlformats.org/officeDocument/2006/relationships/image" Target="../media/image212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09.emf"/><Relationship Id="rId22" Type="http://schemas.openxmlformats.org/officeDocument/2006/relationships/image" Target="../media/image213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9" Type="http://schemas.openxmlformats.org/officeDocument/2006/relationships/oleObject" Target="../embeddings/oleObject262.bin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228.wmf"/><Relationship Id="rId42" Type="http://schemas.openxmlformats.org/officeDocument/2006/relationships/image" Target="../media/image232.wmf"/><Relationship Id="rId7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e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24.emf"/><Relationship Id="rId32" Type="http://schemas.openxmlformats.org/officeDocument/2006/relationships/image" Target="../media/image153.wmf"/><Relationship Id="rId37" Type="http://schemas.openxmlformats.org/officeDocument/2006/relationships/oleObject" Target="../embeddings/oleObject261.bin"/><Relationship Id="rId40" Type="http://schemas.openxmlformats.org/officeDocument/2006/relationships/image" Target="../media/image231.emf"/><Relationship Id="rId45" Type="http://schemas.openxmlformats.org/officeDocument/2006/relationships/oleObject" Target="../embeddings/oleObject265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26.wmf"/><Relationship Id="rId36" Type="http://schemas.openxmlformats.org/officeDocument/2006/relationships/image" Target="../media/image229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4" Type="http://schemas.openxmlformats.org/officeDocument/2006/relationships/image" Target="../media/image233.e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19.wmf"/><Relationship Id="rId22" Type="http://schemas.openxmlformats.org/officeDocument/2006/relationships/image" Target="../media/image223.e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27.emf"/><Relationship Id="rId35" Type="http://schemas.openxmlformats.org/officeDocument/2006/relationships/oleObject" Target="../embeddings/oleObject260.bin"/><Relationship Id="rId43" Type="http://schemas.openxmlformats.org/officeDocument/2006/relationships/oleObject" Target="../embeddings/oleObject264.bin"/><Relationship Id="rId8" Type="http://schemas.openxmlformats.org/officeDocument/2006/relationships/image" Target="../media/image216.wmf"/><Relationship Id="rId3" Type="http://schemas.openxmlformats.org/officeDocument/2006/relationships/oleObject" Target="../embeddings/oleObject244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38" Type="http://schemas.openxmlformats.org/officeDocument/2006/relationships/image" Target="../media/image230.emf"/><Relationship Id="rId46" Type="http://schemas.openxmlformats.org/officeDocument/2006/relationships/image" Target="../media/image234.emf"/><Relationship Id="rId20" Type="http://schemas.openxmlformats.org/officeDocument/2006/relationships/image" Target="../media/image222.emf"/><Relationship Id="rId41" Type="http://schemas.openxmlformats.org/officeDocument/2006/relationships/oleObject" Target="../embeddings/oleObject263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40.wmf"/><Relationship Id="rId26" Type="http://schemas.openxmlformats.org/officeDocument/2006/relationships/image" Target="../media/image244.wmf"/><Relationship Id="rId21" Type="http://schemas.openxmlformats.org/officeDocument/2006/relationships/oleObject" Target="../embeddings/oleObject276.bin"/><Relationship Id="rId34" Type="http://schemas.openxmlformats.org/officeDocument/2006/relationships/image" Target="../media/image228.wmf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38.w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33" Type="http://schemas.openxmlformats.org/officeDocument/2006/relationships/oleObject" Target="../embeddings/oleObject282.bin"/><Relationship Id="rId38" Type="http://schemas.openxmlformats.org/officeDocument/2006/relationships/image" Target="../media/image24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3.bin"/><Relationship Id="rId20" Type="http://schemas.openxmlformats.org/officeDocument/2006/relationships/image" Target="../media/image241.wmf"/><Relationship Id="rId29" Type="http://schemas.openxmlformats.org/officeDocument/2006/relationships/oleObject" Target="../embeddings/oleObject28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70.bin"/><Relationship Id="rId24" Type="http://schemas.openxmlformats.org/officeDocument/2006/relationships/image" Target="../media/image243.emf"/><Relationship Id="rId32" Type="http://schemas.openxmlformats.org/officeDocument/2006/relationships/image" Target="../media/image153.wmf"/><Relationship Id="rId37" Type="http://schemas.openxmlformats.org/officeDocument/2006/relationships/oleObject" Target="../embeddings/oleObject284.bin"/><Relationship Id="rId5" Type="http://schemas.openxmlformats.org/officeDocument/2006/relationships/oleObject" Target="../embeddings/oleObject267.bin"/><Relationship Id="rId15" Type="http://schemas.openxmlformats.org/officeDocument/2006/relationships/image" Target="../media/image239.emf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245.wmf"/><Relationship Id="rId36" Type="http://schemas.openxmlformats.org/officeDocument/2006/relationships/image" Target="../media/image229.wmf"/><Relationship Id="rId10" Type="http://schemas.openxmlformats.org/officeDocument/2006/relationships/image" Target="../media/image237.emf"/><Relationship Id="rId19" Type="http://schemas.openxmlformats.org/officeDocument/2006/relationships/oleObject" Target="../embeddings/oleObject275.bin"/><Relationship Id="rId31" Type="http://schemas.openxmlformats.org/officeDocument/2006/relationships/oleObject" Target="../embeddings/oleObject281.bin"/><Relationship Id="rId4" Type="http://schemas.openxmlformats.org/officeDocument/2006/relationships/image" Target="../media/image235.emf"/><Relationship Id="rId9" Type="http://schemas.openxmlformats.org/officeDocument/2006/relationships/oleObject" Target="../embeddings/oleObject269.bin"/><Relationship Id="rId14" Type="http://schemas.openxmlformats.org/officeDocument/2006/relationships/oleObject" Target="../embeddings/oleObject272.bin"/><Relationship Id="rId22" Type="http://schemas.openxmlformats.org/officeDocument/2006/relationships/image" Target="../media/image242.emf"/><Relationship Id="rId27" Type="http://schemas.openxmlformats.org/officeDocument/2006/relationships/oleObject" Target="../embeddings/oleObject279.bin"/><Relationship Id="rId30" Type="http://schemas.openxmlformats.org/officeDocument/2006/relationships/image" Target="../media/image246.emf"/><Relationship Id="rId35" Type="http://schemas.openxmlformats.org/officeDocument/2006/relationships/oleObject" Target="../embeddings/oleObject283.bin"/><Relationship Id="rId8" Type="http://schemas.openxmlformats.org/officeDocument/2006/relationships/image" Target="../media/image236.emf"/><Relationship Id="rId3" Type="http://schemas.openxmlformats.org/officeDocument/2006/relationships/oleObject" Target="../embeddings/oleObject26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54.e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55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5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263.e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60.png"/><Relationship Id="rId17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259.png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61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7.bin"/><Relationship Id="rId18" Type="http://schemas.openxmlformats.org/officeDocument/2006/relationships/image" Target="../media/image271.wmf"/><Relationship Id="rId26" Type="http://schemas.openxmlformats.org/officeDocument/2006/relationships/image" Target="../media/image275.wmf"/><Relationship Id="rId39" Type="http://schemas.openxmlformats.org/officeDocument/2006/relationships/oleObject" Target="../embeddings/oleObject320.bin"/><Relationship Id="rId21" Type="http://schemas.openxmlformats.org/officeDocument/2006/relationships/oleObject" Target="../embeddings/oleObject311.bin"/><Relationship Id="rId34" Type="http://schemas.openxmlformats.org/officeDocument/2006/relationships/image" Target="../media/image279.emf"/><Relationship Id="rId42" Type="http://schemas.openxmlformats.org/officeDocument/2006/relationships/image" Target="../media/image283.emf"/><Relationship Id="rId47" Type="http://schemas.openxmlformats.org/officeDocument/2006/relationships/oleObject" Target="../embeddings/oleObject324.bin"/><Relationship Id="rId50" Type="http://schemas.openxmlformats.org/officeDocument/2006/relationships/oleObject" Target="../embeddings/oleObject326.bin"/><Relationship Id="rId55" Type="http://schemas.openxmlformats.org/officeDocument/2006/relationships/image" Target="../media/image289.emf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emf"/><Relationship Id="rId29" Type="http://schemas.openxmlformats.org/officeDocument/2006/relationships/oleObject" Target="../embeddings/oleObject315.bin"/><Relationship Id="rId11" Type="http://schemas.openxmlformats.org/officeDocument/2006/relationships/oleObject" Target="../embeddings/oleObject306.bin"/><Relationship Id="rId24" Type="http://schemas.openxmlformats.org/officeDocument/2006/relationships/image" Target="../media/image274.wmf"/><Relationship Id="rId32" Type="http://schemas.openxmlformats.org/officeDocument/2006/relationships/image" Target="../media/image278.wmf"/><Relationship Id="rId37" Type="http://schemas.openxmlformats.org/officeDocument/2006/relationships/oleObject" Target="../embeddings/oleObject319.bin"/><Relationship Id="rId40" Type="http://schemas.openxmlformats.org/officeDocument/2006/relationships/image" Target="../media/image282.emf"/><Relationship Id="rId45" Type="http://schemas.openxmlformats.org/officeDocument/2006/relationships/oleObject" Target="../embeddings/oleObject323.bin"/><Relationship Id="rId53" Type="http://schemas.openxmlformats.org/officeDocument/2006/relationships/image" Target="../media/image288.emf"/><Relationship Id="rId5" Type="http://schemas.openxmlformats.org/officeDocument/2006/relationships/oleObject" Target="../embeddings/oleObject303.bin"/><Relationship Id="rId10" Type="http://schemas.openxmlformats.org/officeDocument/2006/relationships/image" Target="../media/image267.wmf"/><Relationship Id="rId19" Type="http://schemas.openxmlformats.org/officeDocument/2006/relationships/oleObject" Target="../embeddings/oleObject310.bin"/><Relationship Id="rId31" Type="http://schemas.openxmlformats.org/officeDocument/2006/relationships/oleObject" Target="../embeddings/oleObject316.bin"/><Relationship Id="rId44" Type="http://schemas.openxmlformats.org/officeDocument/2006/relationships/image" Target="../media/image284.emf"/><Relationship Id="rId52" Type="http://schemas.openxmlformats.org/officeDocument/2006/relationships/oleObject" Target="../embeddings/oleObject327.bin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269.emf"/><Relationship Id="rId22" Type="http://schemas.openxmlformats.org/officeDocument/2006/relationships/image" Target="../media/image273.wmf"/><Relationship Id="rId27" Type="http://schemas.openxmlformats.org/officeDocument/2006/relationships/oleObject" Target="../embeddings/oleObject314.bin"/><Relationship Id="rId30" Type="http://schemas.openxmlformats.org/officeDocument/2006/relationships/image" Target="../media/image277.wmf"/><Relationship Id="rId35" Type="http://schemas.openxmlformats.org/officeDocument/2006/relationships/oleObject" Target="../embeddings/oleObject318.bin"/><Relationship Id="rId43" Type="http://schemas.openxmlformats.org/officeDocument/2006/relationships/oleObject" Target="../embeddings/oleObject322.bin"/><Relationship Id="rId48" Type="http://schemas.openxmlformats.org/officeDocument/2006/relationships/image" Target="../media/image286.wmf"/><Relationship Id="rId8" Type="http://schemas.openxmlformats.org/officeDocument/2006/relationships/image" Target="../media/image266.wmf"/><Relationship Id="rId51" Type="http://schemas.openxmlformats.org/officeDocument/2006/relationships/image" Target="../media/image287.emf"/><Relationship Id="rId3" Type="http://schemas.openxmlformats.org/officeDocument/2006/relationships/oleObject" Target="../embeddings/oleObject302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309.bin"/><Relationship Id="rId25" Type="http://schemas.openxmlformats.org/officeDocument/2006/relationships/oleObject" Target="../embeddings/oleObject313.bin"/><Relationship Id="rId33" Type="http://schemas.openxmlformats.org/officeDocument/2006/relationships/oleObject" Target="../embeddings/oleObject317.bin"/><Relationship Id="rId38" Type="http://schemas.openxmlformats.org/officeDocument/2006/relationships/image" Target="../media/image281.emf"/><Relationship Id="rId46" Type="http://schemas.openxmlformats.org/officeDocument/2006/relationships/image" Target="../media/image285.emf"/><Relationship Id="rId20" Type="http://schemas.openxmlformats.org/officeDocument/2006/relationships/image" Target="../media/image272.wmf"/><Relationship Id="rId41" Type="http://schemas.openxmlformats.org/officeDocument/2006/relationships/oleObject" Target="../embeddings/oleObject321.bin"/><Relationship Id="rId54" Type="http://schemas.openxmlformats.org/officeDocument/2006/relationships/oleObject" Target="../embeddings/oleObject328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5.wmf"/><Relationship Id="rId15" Type="http://schemas.openxmlformats.org/officeDocument/2006/relationships/oleObject" Target="../embeddings/oleObject308.bin"/><Relationship Id="rId23" Type="http://schemas.openxmlformats.org/officeDocument/2006/relationships/oleObject" Target="../embeddings/oleObject312.bin"/><Relationship Id="rId28" Type="http://schemas.openxmlformats.org/officeDocument/2006/relationships/image" Target="../media/image276.wmf"/><Relationship Id="rId36" Type="http://schemas.openxmlformats.org/officeDocument/2006/relationships/image" Target="../media/image280.emf"/><Relationship Id="rId49" Type="http://schemas.openxmlformats.org/officeDocument/2006/relationships/oleObject" Target="../embeddings/oleObject32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334.bin"/><Relationship Id="rId18" Type="http://schemas.openxmlformats.org/officeDocument/2006/relationships/image" Target="../media/image276.wmf"/><Relationship Id="rId26" Type="http://schemas.openxmlformats.org/officeDocument/2006/relationships/image" Target="../media/image299.emf"/><Relationship Id="rId3" Type="http://schemas.openxmlformats.org/officeDocument/2006/relationships/oleObject" Target="../embeddings/oleObject329.bin"/><Relationship Id="rId21" Type="http://schemas.openxmlformats.org/officeDocument/2006/relationships/oleObject" Target="../embeddings/oleObject338.bin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294.wmf"/><Relationship Id="rId17" Type="http://schemas.openxmlformats.org/officeDocument/2006/relationships/oleObject" Target="../embeddings/oleObject336.bin"/><Relationship Id="rId25" Type="http://schemas.openxmlformats.org/officeDocument/2006/relationships/oleObject" Target="../embeddings/oleObject3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6.emf"/><Relationship Id="rId20" Type="http://schemas.openxmlformats.org/officeDocument/2006/relationships/image" Target="../media/image277.wmf"/><Relationship Id="rId29" Type="http://schemas.openxmlformats.org/officeDocument/2006/relationships/oleObject" Target="../embeddings/oleObject342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333.bin"/><Relationship Id="rId24" Type="http://schemas.openxmlformats.org/officeDocument/2006/relationships/image" Target="../media/image298.emf"/><Relationship Id="rId5" Type="http://schemas.openxmlformats.org/officeDocument/2006/relationships/oleObject" Target="../embeddings/oleObject330.bin"/><Relationship Id="rId15" Type="http://schemas.openxmlformats.org/officeDocument/2006/relationships/oleObject" Target="../embeddings/oleObject335.bin"/><Relationship Id="rId23" Type="http://schemas.openxmlformats.org/officeDocument/2006/relationships/oleObject" Target="../embeddings/oleObject339.bin"/><Relationship Id="rId28" Type="http://schemas.openxmlformats.org/officeDocument/2006/relationships/image" Target="../media/image300.wmf"/><Relationship Id="rId10" Type="http://schemas.openxmlformats.org/officeDocument/2006/relationships/image" Target="../media/image293.wmf"/><Relationship Id="rId19" Type="http://schemas.openxmlformats.org/officeDocument/2006/relationships/oleObject" Target="../embeddings/oleObject337.bin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32.bin"/><Relationship Id="rId14" Type="http://schemas.openxmlformats.org/officeDocument/2006/relationships/image" Target="../media/image295.emf"/><Relationship Id="rId22" Type="http://schemas.openxmlformats.org/officeDocument/2006/relationships/image" Target="../media/image297.emf"/><Relationship Id="rId27" Type="http://schemas.openxmlformats.org/officeDocument/2006/relationships/oleObject" Target="../embeddings/oleObject341.bin"/><Relationship Id="rId30" Type="http://schemas.openxmlformats.org/officeDocument/2006/relationships/image" Target="../media/image30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48.bin"/><Relationship Id="rId18" Type="http://schemas.openxmlformats.org/officeDocument/2006/relationships/image" Target="../media/image309.wmf"/><Relationship Id="rId26" Type="http://schemas.openxmlformats.org/officeDocument/2006/relationships/image" Target="../media/image313.wmf"/><Relationship Id="rId3" Type="http://schemas.openxmlformats.org/officeDocument/2006/relationships/oleObject" Target="../embeddings/oleObject343.bin"/><Relationship Id="rId21" Type="http://schemas.openxmlformats.org/officeDocument/2006/relationships/oleObject" Target="../embeddings/oleObject352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50.bin"/><Relationship Id="rId25" Type="http://schemas.openxmlformats.org/officeDocument/2006/relationships/oleObject" Target="../embeddings/oleObject3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8.wmf"/><Relationship Id="rId20" Type="http://schemas.openxmlformats.org/officeDocument/2006/relationships/image" Target="../media/image31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47.bin"/><Relationship Id="rId24" Type="http://schemas.openxmlformats.org/officeDocument/2006/relationships/image" Target="../media/image312.wmf"/><Relationship Id="rId5" Type="http://schemas.openxmlformats.org/officeDocument/2006/relationships/oleObject" Target="../embeddings/oleObject344.bin"/><Relationship Id="rId15" Type="http://schemas.openxmlformats.org/officeDocument/2006/relationships/oleObject" Target="../embeddings/oleObject349.bin"/><Relationship Id="rId23" Type="http://schemas.openxmlformats.org/officeDocument/2006/relationships/oleObject" Target="../embeddings/oleObject353.bin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51.bin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46.bin"/><Relationship Id="rId14" Type="http://schemas.openxmlformats.org/officeDocument/2006/relationships/image" Target="../media/image307.wmf"/><Relationship Id="rId22" Type="http://schemas.openxmlformats.org/officeDocument/2006/relationships/image" Target="../media/image311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321.wmf"/><Relationship Id="rId26" Type="http://schemas.openxmlformats.org/officeDocument/2006/relationships/image" Target="../media/image324.wmf"/><Relationship Id="rId39" Type="http://schemas.openxmlformats.org/officeDocument/2006/relationships/image" Target="../media/image329.wmf"/><Relationship Id="rId21" Type="http://schemas.openxmlformats.org/officeDocument/2006/relationships/oleObject" Target="../embeddings/oleObject364.bin"/><Relationship Id="rId34" Type="http://schemas.openxmlformats.org/officeDocument/2006/relationships/image" Target="../media/image327.wmf"/><Relationship Id="rId42" Type="http://schemas.openxmlformats.org/officeDocument/2006/relationships/oleObject" Target="../embeddings/oleObject376.bin"/><Relationship Id="rId47" Type="http://schemas.openxmlformats.org/officeDocument/2006/relationships/oleObject" Target="../embeddings/oleObject379.bin"/><Relationship Id="rId50" Type="http://schemas.openxmlformats.org/officeDocument/2006/relationships/image" Target="../media/image334.wmf"/><Relationship Id="rId55" Type="http://schemas.openxmlformats.org/officeDocument/2006/relationships/oleObject" Target="../embeddings/oleObject383.bin"/><Relationship Id="rId7" Type="http://schemas.openxmlformats.org/officeDocument/2006/relationships/oleObject" Target="../embeddings/oleObject3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0.emf"/><Relationship Id="rId29" Type="http://schemas.openxmlformats.org/officeDocument/2006/relationships/image" Target="../media/image325.wmf"/><Relationship Id="rId11" Type="http://schemas.openxmlformats.org/officeDocument/2006/relationships/oleObject" Target="../embeddings/oleObject359.bin"/><Relationship Id="rId24" Type="http://schemas.openxmlformats.org/officeDocument/2006/relationships/image" Target="../media/image323.wmf"/><Relationship Id="rId32" Type="http://schemas.openxmlformats.org/officeDocument/2006/relationships/oleObject" Target="../embeddings/oleObject370.bin"/><Relationship Id="rId37" Type="http://schemas.openxmlformats.org/officeDocument/2006/relationships/oleObject" Target="../embeddings/oleObject373.bin"/><Relationship Id="rId40" Type="http://schemas.openxmlformats.org/officeDocument/2006/relationships/oleObject" Target="../embeddings/oleObject375.bin"/><Relationship Id="rId45" Type="http://schemas.openxmlformats.org/officeDocument/2006/relationships/oleObject" Target="../embeddings/oleObject378.bin"/><Relationship Id="rId53" Type="http://schemas.openxmlformats.org/officeDocument/2006/relationships/oleObject" Target="../embeddings/oleObject382.bin"/><Relationship Id="rId5" Type="http://schemas.openxmlformats.org/officeDocument/2006/relationships/oleObject" Target="../embeddings/oleObject356.bin"/><Relationship Id="rId10" Type="http://schemas.openxmlformats.org/officeDocument/2006/relationships/image" Target="../media/image317.wmf"/><Relationship Id="rId19" Type="http://schemas.openxmlformats.org/officeDocument/2006/relationships/oleObject" Target="../embeddings/oleObject363.bin"/><Relationship Id="rId31" Type="http://schemas.openxmlformats.org/officeDocument/2006/relationships/image" Target="../media/image326.wmf"/><Relationship Id="rId44" Type="http://schemas.openxmlformats.org/officeDocument/2006/relationships/image" Target="../media/image331.wmf"/><Relationship Id="rId52" Type="http://schemas.openxmlformats.org/officeDocument/2006/relationships/image" Target="../media/image335.wmf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19.emf"/><Relationship Id="rId22" Type="http://schemas.openxmlformats.org/officeDocument/2006/relationships/image" Target="../media/image322.wmf"/><Relationship Id="rId27" Type="http://schemas.openxmlformats.org/officeDocument/2006/relationships/oleObject" Target="../embeddings/oleObject367.bin"/><Relationship Id="rId30" Type="http://schemas.openxmlformats.org/officeDocument/2006/relationships/oleObject" Target="../embeddings/oleObject369.bin"/><Relationship Id="rId35" Type="http://schemas.openxmlformats.org/officeDocument/2006/relationships/oleObject" Target="../embeddings/oleObject372.bin"/><Relationship Id="rId43" Type="http://schemas.openxmlformats.org/officeDocument/2006/relationships/oleObject" Target="../embeddings/oleObject377.bin"/><Relationship Id="rId48" Type="http://schemas.openxmlformats.org/officeDocument/2006/relationships/image" Target="../media/image333.wmf"/><Relationship Id="rId56" Type="http://schemas.openxmlformats.org/officeDocument/2006/relationships/image" Target="../media/image337.emf"/><Relationship Id="rId8" Type="http://schemas.openxmlformats.org/officeDocument/2006/relationships/image" Target="../media/image316.wmf"/><Relationship Id="rId51" Type="http://schemas.openxmlformats.org/officeDocument/2006/relationships/oleObject" Target="../embeddings/oleObject381.bin"/><Relationship Id="rId3" Type="http://schemas.openxmlformats.org/officeDocument/2006/relationships/oleObject" Target="../embeddings/oleObject355.bin"/><Relationship Id="rId12" Type="http://schemas.openxmlformats.org/officeDocument/2006/relationships/image" Target="../media/image318.emf"/><Relationship Id="rId17" Type="http://schemas.openxmlformats.org/officeDocument/2006/relationships/oleObject" Target="../embeddings/oleObject362.bin"/><Relationship Id="rId25" Type="http://schemas.openxmlformats.org/officeDocument/2006/relationships/oleObject" Target="../embeddings/oleObject366.bin"/><Relationship Id="rId33" Type="http://schemas.openxmlformats.org/officeDocument/2006/relationships/oleObject" Target="../embeddings/oleObject371.bin"/><Relationship Id="rId38" Type="http://schemas.openxmlformats.org/officeDocument/2006/relationships/oleObject" Target="../embeddings/oleObject374.bin"/><Relationship Id="rId46" Type="http://schemas.openxmlformats.org/officeDocument/2006/relationships/image" Target="../media/image332.wmf"/><Relationship Id="rId20" Type="http://schemas.openxmlformats.org/officeDocument/2006/relationships/image" Target="../media/image96.wmf"/><Relationship Id="rId41" Type="http://schemas.openxmlformats.org/officeDocument/2006/relationships/image" Target="../media/image330.wmf"/><Relationship Id="rId54" Type="http://schemas.openxmlformats.org/officeDocument/2006/relationships/image" Target="../media/image336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15.wmf"/><Relationship Id="rId15" Type="http://schemas.openxmlformats.org/officeDocument/2006/relationships/oleObject" Target="../embeddings/oleObject361.bin"/><Relationship Id="rId23" Type="http://schemas.openxmlformats.org/officeDocument/2006/relationships/oleObject" Target="../embeddings/oleObject365.bin"/><Relationship Id="rId28" Type="http://schemas.openxmlformats.org/officeDocument/2006/relationships/oleObject" Target="../embeddings/oleObject368.bin"/><Relationship Id="rId36" Type="http://schemas.openxmlformats.org/officeDocument/2006/relationships/image" Target="../media/image328.wmf"/><Relationship Id="rId49" Type="http://schemas.openxmlformats.org/officeDocument/2006/relationships/oleObject" Target="../embeddings/oleObject38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6.bin"/><Relationship Id="rId13" Type="http://schemas.openxmlformats.org/officeDocument/2006/relationships/oleObject" Target="../embeddings/oleObject38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39.wmf"/><Relationship Id="rId12" Type="http://schemas.openxmlformats.org/officeDocument/2006/relationships/image" Target="../media/image34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85.bin"/><Relationship Id="rId11" Type="http://schemas.openxmlformats.org/officeDocument/2006/relationships/oleObject" Target="../embeddings/oleObject388.bin"/><Relationship Id="rId5" Type="http://schemas.openxmlformats.org/officeDocument/2006/relationships/image" Target="../media/image338.wmf"/><Relationship Id="rId10" Type="http://schemas.openxmlformats.org/officeDocument/2006/relationships/oleObject" Target="../embeddings/oleObject387.bin"/><Relationship Id="rId4" Type="http://schemas.openxmlformats.org/officeDocument/2006/relationships/oleObject" Target="../embeddings/oleObject384.bin"/><Relationship Id="rId9" Type="http://schemas.openxmlformats.org/officeDocument/2006/relationships/image" Target="../media/image34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2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397.bin"/><Relationship Id="rId3" Type="http://schemas.openxmlformats.org/officeDocument/2006/relationships/image" Target="../media/image343.jpeg"/><Relationship Id="rId21" Type="http://schemas.openxmlformats.org/officeDocument/2006/relationships/image" Target="../media/image91.e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394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6.bin"/><Relationship Id="rId20" Type="http://schemas.openxmlformats.org/officeDocument/2006/relationships/oleObject" Target="../embeddings/oleObject398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91.bin"/><Relationship Id="rId11" Type="http://schemas.openxmlformats.org/officeDocument/2006/relationships/image" Target="../media/image97.wmf"/><Relationship Id="rId5" Type="http://schemas.openxmlformats.org/officeDocument/2006/relationships/image" Target="../media/image79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393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390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395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408.bin"/><Relationship Id="rId26" Type="http://schemas.openxmlformats.org/officeDocument/2006/relationships/image" Target="../media/image169.wmf"/><Relationship Id="rId3" Type="http://schemas.openxmlformats.org/officeDocument/2006/relationships/oleObject" Target="../embeddings/oleObject399.bin"/><Relationship Id="rId21" Type="http://schemas.openxmlformats.org/officeDocument/2006/relationships/oleObject" Target="../embeddings/oleObject410.bin"/><Relationship Id="rId34" Type="http://schemas.openxmlformats.org/officeDocument/2006/relationships/image" Target="../media/image346.wmf"/><Relationship Id="rId7" Type="http://schemas.openxmlformats.org/officeDocument/2006/relationships/image" Target="../media/image347.jpeg"/><Relationship Id="rId12" Type="http://schemas.openxmlformats.org/officeDocument/2006/relationships/oleObject" Target="../embeddings/oleObject403.bin"/><Relationship Id="rId17" Type="http://schemas.openxmlformats.org/officeDocument/2006/relationships/oleObject" Target="../embeddings/oleObject407.bin"/><Relationship Id="rId25" Type="http://schemas.openxmlformats.org/officeDocument/2006/relationships/oleObject" Target="../embeddings/oleObject413.bin"/><Relationship Id="rId33" Type="http://schemas.openxmlformats.org/officeDocument/2006/relationships/oleObject" Target="../embeddings/oleObject41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6.bin"/><Relationship Id="rId20" Type="http://schemas.openxmlformats.org/officeDocument/2006/relationships/oleObject" Target="../embeddings/oleObject409.bin"/><Relationship Id="rId29" Type="http://schemas.openxmlformats.org/officeDocument/2006/relationships/oleObject" Target="../embeddings/oleObject415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45.emf"/><Relationship Id="rId11" Type="http://schemas.openxmlformats.org/officeDocument/2006/relationships/image" Target="../media/image141.wmf"/><Relationship Id="rId24" Type="http://schemas.openxmlformats.org/officeDocument/2006/relationships/image" Target="../media/image168.emf"/><Relationship Id="rId32" Type="http://schemas.openxmlformats.org/officeDocument/2006/relationships/image" Target="../media/image170.emf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23" Type="http://schemas.openxmlformats.org/officeDocument/2006/relationships/oleObject" Target="../embeddings/oleObject412.bin"/><Relationship Id="rId28" Type="http://schemas.openxmlformats.org/officeDocument/2006/relationships/image" Target="../media/image153.wmf"/><Relationship Id="rId36" Type="http://schemas.openxmlformats.org/officeDocument/2006/relationships/image" Target="../media/image174.emf"/><Relationship Id="rId10" Type="http://schemas.openxmlformats.org/officeDocument/2006/relationships/oleObject" Target="../embeddings/oleObject402.bin"/><Relationship Id="rId19" Type="http://schemas.openxmlformats.org/officeDocument/2006/relationships/image" Target="../media/image142.wmf"/><Relationship Id="rId31" Type="http://schemas.openxmlformats.org/officeDocument/2006/relationships/oleObject" Target="../embeddings/oleObject416.bin"/><Relationship Id="rId4" Type="http://schemas.openxmlformats.org/officeDocument/2006/relationships/image" Target="../media/image344.emf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404.bin"/><Relationship Id="rId22" Type="http://schemas.openxmlformats.org/officeDocument/2006/relationships/oleObject" Target="../embeddings/oleObject411.bin"/><Relationship Id="rId27" Type="http://schemas.openxmlformats.org/officeDocument/2006/relationships/oleObject" Target="../embeddings/oleObject414.bin"/><Relationship Id="rId30" Type="http://schemas.openxmlformats.org/officeDocument/2006/relationships/image" Target="../media/image154.wmf"/><Relationship Id="rId35" Type="http://schemas.openxmlformats.org/officeDocument/2006/relationships/oleObject" Target="../embeddings/oleObject418.bin"/><Relationship Id="rId8" Type="http://schemas.openxmlformats.org/officeDocument/2006/relationships/oleObject" Target="../embeddings/oleObject401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4.bin"/><Relationship Id="rId18" Type="http://schemas.openxmlformats.org/officeDocument/2006/relationships/image" Target="../media/image237.emf"/><Relationship Id="rId26" Type="http://schemas.openxmlformats.org/officeDocument/2006/relationships/image" Target="../media/image348.emf"/><Relationship Id="rId21" Type="http://schemas.openxmlformats.org/officeDocument/2006/relationships/oleObject" Target="../embeddings/oleObject428.bin"/><Relationship Id="rId34" Type="http://schemas.openxmlformats.org/officeDocument/2006/relationships/image" Target="../media/image243.emf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426.bin"/><Relationship Id="rId25" Type="http://schemas.openxmlformats.org/officeDocument/2006/relationships/oleObject" Target="../embeddings/oleObject431.bin"/><Relationship Id="rId33" Type="http://schemas.openxmlformats.org/officeDocument/2006/relationships/oleObject" Target="../embeddings/oleObject435.bin"/><Relationship Id="rId38" Type="http://schemas.openxmlformats.org/officeDocument/2006/relationships/image" Target="../media/image2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emf"/><Relationship Id="rId20" Type="http://schemas.openxmlformats.org/officeDocument/2006/relationships/image" Target="../media/image238.wmf"/><Relationship Id="rId29" Type="http://schemas.openxmlformats.org/officeDocument/2006/relationships/oleObject" Target="../embeddings/oleObject43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423.bin"/><Relationship Id="rId24" Type="http://schemas.openxmlformats.org/officeDocument/2006/relationships/oleObject" Target="../embeddings/oleObject430.bin"/><Relationship Id="rId32" Type="http://schemas.openxmlformats.org/officeDocument/2006/relationships/image" Target="../media/image242.emf"/><Relationship Id="rId37" Type="http://schemas.openxmlformats.org/officeDocument/2006/relationships/oleObject" Target="../embeddings/oleObject437.bin"/><Relationship Id="rId5" Type="http://schemas.openxmlformats.org/officeDocument/2006/relationships/oleObject" Target="../embeddings/oleObject420.bin"/><Relationship Id="rId15" Type="http://schemas.openxmlformats.org/officeDocument/2006/relationships/oleObject" Target="../embeddings/oleObject425.bin"/><Relationship Id="rId23" Type="http://schemas.openxmlformats.org/officeDocument/2006/relationships/image" Target="../media/image239.emf"/><Relationship Id="rId28" Type="http://schemas.openxmlformats.org/officeDocument/2006/relationships/image" Target="../media/image240.wmf"/><Relationship Id="rId36" Type="http://schemas.openxmlformats.org/officeDocument/2006/relationships/image" Target="../media/image244.wmf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427.bin"/><Relationship Id="rId31" Type="http://schemas.openxmlformats.org/officeDocument/2006/relationships/oleObject" Target="../embeddings/oleObject434.bin"/><Relationship Id="rId4" Type="http://schemas.openxmlformats.org/officeDocument/2006/relationships/image" Target="../media/image235.emf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247.emf"/><Relationship Id="rId22" Type="http://schemas.openxmlformats.org/officeDocument/2006/relationships/oleObject" Target="../embeddings/oleObject429.bin"/><Relationship Id="rId27" Type="http://schemas.openxmlformats.org/officeDocument/2006/relationships/oleObject" Target="../embeddings/oleObject432.bin"/><Relationship Id="rId30" Type="http://schemas.openxmlformats.org/officeDocument/2006/relationships/image" Target="../media/image241.wmf"/><Relationship Id="rId35" Type="http://schemas.openxmlformats.org/officeDocument/2006/relationships/oleObject" Target="../embeddings/oleObject436.bin"/><Relationship Id="rId8" Type="http://schemas.openxmlformats.org/officeDocument/2006/relationships/image" Target="../media/image153.wmf"/><Relationship Id="rId3" Type="http://schemas.openxmlformats.org/officeDocument/2006/relationships/oleObject" Target="../embeddings/oleObject4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9.pn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21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0.png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2.wmf"/><Relationship Id="rId22" Type="http://schemas.openxmlformats.org/officeDocument/2006/relationships/image" Target="../media/image3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3.wmf"/><Relationship Id="rId26" Type="http://schemas.openxmlformats.org/officeDocument/2006/relationships/image" Target="../media/image47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slide" Target="slide25.xml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8.e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5.bin"/><Relationship Id="rId3" Type="http://schemas.openxmlformats.org/officeDocument/2006/relationships/slide" Target="slide25.xml"/><Relationship Id="rId21" Type="http://schemas.openxmlformats.org/officeDocument/2006/relationships/slide" Target="slide20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53.bin"/><Relationship Id="rId10" Type="http://schemas.openxmlformats.org/officeDocument/2006/relationships/oleObject" Target="../embeddings/oleObject50.bin"/><Relationship Id="rId19" Type="http://schemas.openxmlformats.org/officeDocument/2006/relationships/oleObject" Target="../embeddings/oleObject56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2.wmf"/><Relationship Id="rId14" Type="http://schemas.openxmlformats.org/officeDocument/2006/relationships/image" Target="../media/image54.wmf"/><Relationship Id="rId22" Type="http://schemas.openxmlformats.org/officeDocument/2006/relationships/image" Target="../media/image5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69" y="0"/>
            <a:ext cx="4705419" cy="6858000"/>
            <a:chOff x="-209" y="-180"/>
            <a:chExt cx="2794" cy="4680"/>
          </a:xfrm>
        </p:grpSpPr>
        <p:pic>
          <p:nvPicPr>
            <p:cNvPr id="7174" name="Picture 8" descr="gif002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" y="-180"/>
              <a:ext cx="2780" cy="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Rectangle 9"/>
            <p:cNvSpPr>
              <a:spLocks noChangeArrowheads="1"/>
            </p:cNvSpPr>
            <p:nvPr/>
          </p:nvSpPr>
          <p:spPr bwMode="auto">
            <a:xfrm>
              <a:off x="0" y="4088"/>
              <a:ext cx="2585" cy="2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</p:grpSp>
      <p:pic>
        <p:nvPicPr>
          <p:cNvPr id="45058" name="Picture 2" descr="闪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72" y="0"/>
            <a:ext cx="45005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WordArt 3"/>
          <p:cNvSpPr>
            <a:spLocks noChangeArrowheads="1" noChangeShapeType="1" noTextEdit="1"/>
          </p:cNvSpPr>
          <p:nvPr/>
        </p:nvSpPr>
        <p:spPr bwMode="auto">
          <a:xfrm>
            <a:off x="772258" y="1235320"/>
            <a:ext cx="3305908" cy="14771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646" b="1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电磁学</a:t>
            </a:r>
            <a:endParaRPr lang="en-US" sz="6646" b="1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39262" y="3528646"/>
            <a:ext cx="3455377" cy="145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31" b="1">
                <a:solidFill>
                  <a:srgbClr val="FF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4431" b="1">
                <a:solidFill>
                  <a:srgbClr val="FF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4431" b="1">
                <a:solidFill>
                  <a:srgbClr val="FF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31" b="1">
                <a:solidFill>
                  <a:srgbClr val="FF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恒定磁场</a:t>
            </a:r>
          </a:p>
        </p:txBody>
      </p:sp>
    </p:spTree>
    <p:extLst>
      <p:ext uri="{BB962C8B-B14F-4D97-AF65-F5344CB8AC3E}">
        <p14:creationId xmlns:p14="http://schemas.microsoft.com/office/powerpoint/2010/main" val="276527243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/>
      <p:bldP spid="4506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288682" y="545123"/>
            <a:ext cx="916891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2.</a:t>
            </a:r>
            <a:r>
              <a:rPr lang="zh-CN" altLang="en-US" sz="2585" b="1"/>
              <a:t>稳恒磁场的性质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1660281" y="1164981"/>
            <a:ext cx="774016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chemeClr val="accent2"/>
                </a:solidFill>
              </a:rPr>
              <a:t>高斯定理：</a:t>
            </a:r>
            <a:endParaRPr lang="zh-CN" altLang="en-US" sz="2585" b="1"/>
          </a:p>
        </p:txBody>
      </p:sp>
      <p:sp>
        <p:nvSpPr>
          <p:cNvPr id="583684" name="Line 4"/>
          <p:cNvSpPr>
            <a:spLocks noChangeShapeType="1"/>
          </p:cNvSpPr>
          <p:nvPr/>
        </p:nvSpPr>
        <p:spPr bwMode="auto">
          <a:xfrm>
            <a:off x="6183924" y="1421423"/>
            <a:ext cx="4953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6592766" y="1145931"/>
            <a:ext cx="381439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无源场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1002324" y="1770185"/>
            <a:ext cx="9328638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FF0000"/>
                </a:solidFill>
              </a:rPr>
              <a:t>安培环路定理：</a:t>
            </a:r>
            <a:endParaRPr lang="zh-CN" altLang="en-US" sz="2585" b="1"/>
          </a:p>
        </p:txBody>
      </p:sp>
      <p:sp>
        <p:nvSpPr>
          <p:cNvPr id="583687" name="Line 7"/>
          <p:cNvSpPr>
            <a:spLocks noChangeShapeType="1"/>
          </p:cNvSpPr>
          <p:nvPr/>
        </p:nvSpPr>
        <p:spPr bwMode="auto">
          <a:xfrm>
            <a:off x="6167805" y="2051538"/>
            <a:ext cx="482111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6608885" y="1740877"/>
            <a:ext cx="356528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有旋场</a:t>
            </a:r>
          </a:p>
        </p:txBody>
      </p:sp>
      <p:sp>
        <p:nvSpPr>
          <p:cNvPr id="583689" name="Text Box 9"/>
          <p:cNvSpPr txBox="1">
            <a:spLocks noChangeArrowheads="1"/>
          </p:cNvSpPr>
          <p:nvPr/>
        </p:nvSpPr>
        <p:spPr bwMode="auto">
          <a:xfrm>
            <a:off x="594947" y="2560028"/>
            <a:ext cx="909564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chemeClr val="tx2"/>
                </a:solidFill>
                <a:ea typeface="楷体_GB2312"/>
                <a:cs typeface="楷体_GB2312"/>
              </a:rPr>
              <a:t>与静电场比较</a:t>
            </a:r>
            <a:r>
              <a:rPr lang="zh-CN" altLang="en-US" sz="2585" b="1">
                <a:ea typeface="楷体_GB2312"/>
                <a:cs typeface="楷体_GB2312"/>
              </a:rPr>
              <a:t>：</a:t>
            </a:r>
          </a:p>
        </p:txBody>
      </p:sp>
      <p:sp>
        <p:nvSpPr>
          <p:cNvPr id="583690" name="Line 10"/>
          <p:cNvSpPr>
            <a:spLocks noChangeShapeType="1"/>
          </p:cNvSpPr>
          <p:nvPr/>
        </p:nvSpPr>
        <p:spPr bwMode="auto">
          <a:xfrm>
            <a:off x="6235213" y="3344008"/>
            <a:ext cx="50702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3691" name="Text Box 11"/>
          <p:cNvSpPr txBox="1">
            <a:spLocks noChangeArrowheads="1"/>
          </p:cNvSpPr>
          <p:nvPr/>
        </p:nvSpPr>
        <p:spPr bwMode="auto">
          <a:xfrm>
            <a:off x="6726115" y="3033346"/>
            <a:ext cx="35462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有源场</a:t>
            </a:r>
          </a:p>
        </p:txBody>
      </p:sp>
      <p:sp>
        <p:nvSpPr>
          <p:cNvPr id="583692" name="Line 12"/>
          <p:cNvSpPr>
            <a:spLocks noChangeShapeType="1"/>
          </p:cNvSpPr>
          <p:nvPr/>
        </p:nvSpPr>
        <p:spPr bwMode="auto">
          <a:xfrm>
            <a:off x="6223489" y="3962400"/>
            <a:ext cx="524608" cy="4397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3693" name="Text Box 13"/>
          <p:cNvSpPr txBox="1">
            <a:spLocks noChangeArrowheads="1"/>
          </p:cNvSpPr>
          <p:nvPr/>
        </p:nvSpPr>
        <p:spPr bwMode="auto">
          <a:xfrm>
            <a:off x="6718789" y="3710354"/>
            <a:ext cx="44577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无旋场</a:t>
            </a:r>
          </a:p>
        </p:txBody>
      </p:sp>
      <p:sp>
        <p:nvSpPr>
          <p:cNvPr id="583694" name="Text Box 14"/>
          <p:cNvSpPr txBox="1">
            <a:spLocks noChangeArrowheads="1"/>
          </p:cNvSpPr>
          <p:nvPr/>
        </p:nvSpPr>
        <p:spPr bwMode="auto">
          <a:xfrm>
            <a:off x="679939" y="3109546"/>
            <a:ext cx="950888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chemeClr val="accent2"/>
                </a:solidFill>
              </a:rPr>
              <a:t>静电场高斯定理：</a:t>
            </a:r>
            <a:endParaRPr lang="zh-CN" altLang="en-US" sz="2585" b="1"/>
          </a:p>
        </p:txBody>
      </p:sp>
      <p:sp>
        <p:nvSpPr>
          <p:cNvPr id="583695" name="Text Box 15"/>
          <p:cNvSpPr txBox="1">
            <a:spLocks noChangeArrowheads="1"/>
          </p:cNvSpPr>
          <p:nvPr/>
        </p:nvSpPr>
        <p:spPr bwMode="auto">
          <a:xfrm>
            <a:off x="675543" y="3722077"/>
            <a:ext cx="9636369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FF0000"/>
                </a:solidFill>
              </a:rPr>
              <a:t>静电场环路定理：</a:t>
            </a:r>
            <a:endParaRPr lang="zh-CN" altLang="en-US" sz="2585" b="1"/>
          </a:p>
        </p:txBody>
      </p:sp>
      <p:sp>
        <p:nvSpPr>
          <p:cNvPr id="583696" name="AutoShape 16"/>
          <p:cNvSpPr>
            <a:spLocks/>
          </p:cNvSpPr>
          <p:nvPr/>
        </p:nvSpPr>
        <p:spPr bwMode="auto">
          <a:xfrm>
            <a:off x="1065336" y="5257800"/>
            <a:ext cx="153865" cy="703385"/>
          </a:xfrm>
          <a:prstGeom prst="leftBrace">
            <a:avLst>
              <a:gd name="adj1" fmla="val 38095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583697" name="Text Box 17"/>
          <p:cNvSpPr txBox="1">
            <a:spLocks noChangeArrowheads="1"/>
          </p:cNvSpPr>
          <p:nvPr/>
        </p:nvSpPr>
        <p:spPr bwMode="auto">
          <a:xfrm>
            <a:off x="1143001" y="5059974"/>
            <a:ext cx="863258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毕奥－萨伐尔定律可以计算任意电流的磁场</a:t>
            </a:r>
          </a:p>
        </p:txBody>
      </p:sp>
      <p:graphicFrame>
        <p:nvGraphicFramePr>
          <p:cNvPr id="583698" name="Object 18"/>
          <p:cNvGraphicFramePr>
            <a:graphicFrameLocks noChangeAspect="1"/>
          </p:cNvGraphicFramePr>
          <p:nvPr/>
        </p:nvGraphicFramePr>
        <p:xfrm>
          <a:off x="7441224" y="5065835"/>
          <a:ext cx="361950" cy="4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2" name="公式" r:id="rId3" imgW="164957" imgH="203024" progId="Equation.3">
                  <p:embed/>
                </p:oleObj>
              </mc:Choice>
              <mc:Fallback>
                <p:oleObj name="公式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224" y="5065835"/>
                        <a:ext cx="361950" cy="445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99" name="Text Box 19"/>
          <p:cNvSpPr txBox="1">
            <a:spLocks noChangeArrowheads="1"/>
          </p:cNvSpPr>
          <p:nvPr/>
        </p:nvSpPr>
        <p:spPr bwMode="auto">
          <a:xfrm>
            <a:off x="1143000" y="5644662"/>
            <a:ext cx="836441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安培环路定理可以计算</a:t>
            </a:r>
            <a:r>
              <a:rPr lang="zh-CN" altLang="en-US" sz="2585" b="1">
                <a:solidFill>
                  <a:srgbClr val="0033CC"/>
                </a:solidFill>
              </a:rPr>
              <a:t>对称性</a:t>
            </a:r>
            <a:r>
              <a:rPr lang="zh-CN" altLang="en-US" sz="2585" b="1"/>
              <a:t>磁场的</a:t>
            </a:r>
          </a:p>
        </p:txBody>
      </p:sp>
      <p:graphicFrame>
        <p:nvGraphicFramePr>
          <p:cNvPr id="583700" name="Object 20"/>
          <p:cNvGraphicFramePr>
            <a:graphicFrameLocks noChangeAspect="1"/>
          </p:cNvGraphicFramePr>
          <p:nvPr/>
        </p:nvGraphicFramePr>
        <p:xfrm>
          <a:off x="6468208" y="5644662"/>
          <a:ext cx="361950" cy="4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3" name="公式" r:id="rId5" imgW="164957" imgH="203024" progId="Equation.3">
                  <p:embed/>
                </p:oleObj>
              </mc:Choice>
              <mc:Fallback>
                <p:oleObj name="公式" r:id="rId5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208" y="5644662"/>
                        <a:ext cx="361950" cy="445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1" name="Text Box 21"/>
          <p:cNvSpPr txBox="1">
            <a:spLocks noChangeArrowheads="1"/>
          </p:cNvSpPr>
          <p:nvPr/>
        </p:nvSpPr>
        <p:spPr bwMode="auto">
          <a:xfrm>
            <a:off x="381000" y="4484077"/>
            <a:ext cx="369385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/>
              <a:t>3.</a:t>
            </a:r>
            <a:r>
              <a:rPr lang="zh-CN" altLang="en-US" sz="2585" b="1" dirty="0"/>
              <a:t>安培环路定理的应用</a:t>
            </a:r>
          </a:p>
        </p:txBody>
      </p:sp>
      <p:grpSp>
        <p:nvGrpSpPr>
          <p:cNvPr id="583703" name="Group 23"/>
          <p:cNvGrpSpPr>
            <a:grpSpLocks/>
          </p:cNvGrpSpPr>
          <p:nvPr/>
        </p:nvGrpSpPr>
        <p:grpSpPr bwMode="auto">
          <a:xfrm>
            <a:off x="3584331" y="1109297"/>
            <a:ext cx="1481504" cy="624254"/>
            <a:chOff x="2446" y="577"/>
            <a:chExt cx="1011" cy="426"/>
          </a:xfrm>
        </p:grpSpPr>
        <p:graphicFrame>
          <p:nvGraphicFramePr>
            <p:cNvPr id="34853" name="Object 24"/>
            <p:cNvGraphicFramePr>
              <a:graphicFrameLocks noChangeAspect="1"/>
            </p:cNvGraphicFramePr>
            <p:nvPr/>
          </p:nvGraphicFramePr>
          <p:xfrm>
            <a:off x="2446" y="577"/>
            <a:ext cx="1011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4" name="公式" r:id="rId6" imgW="736600" imgH="292100" progId="Equation.3">
                    <p:embed/>
                  </p:oleObj>
                </mc:Choice>
                <mc:Fallback>
                  <p:oleObj name="公式" r:id="rId6" imgW="736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577"/>
                          <a:ext cx="1011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4" name="Oval 25"/>
            <p:cNvSpPr>
              <a:spLocks noChangeArrowheads="1"/>
            </p:cNvSpPr>
            <p:nvPr/>
          </p:nvSpPr>
          <p:spPr bwMode="auto">
            <a:xfrm>
              <a:off x="2472" y="731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583706" name="Object 26"/>
          <p:cNvGraphicFramePr>
            <a:graphicFrameLocks noChangeAspect="1"/>
          </p:cNvGraphicFramePr>
          <p:nvPr/>
        </p:nvGraphicFramePr>
        <p:xfrm>
          <a:off x="3683977" y="1512277"/>
          <a:ext cx="231531" cy="26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5" name="公式" r:id="rId8" imgW="152202" imgH="177569" progId="Equation.3">
                  <p:embed/>
                </p:oleObj>
              </mc:Choice>
              <mc:Fallback>
                <p:oleObj name="公式" r:id="rId8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977" y="1512277"/>
                        <a:ext cx="231531" cy="268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07" name="Group 27"/>
          <p:cNvGrpSpPr>
            <a:grpSpLocks/>
          </p:cNvGrpSpPr>
          <p:nvPr/>
        </p:nvGrpSpPr>
        <p:grpSpPr bwMode="auto">
          <a:xfrm>
            <a:off x="3555024" y="1745274"/>
            <a:ext cx="2255227" cy="655026"/>
            <a:chOff x="2426" y="1011"/>
            <a:chExt cx="1539" cy="447"/>
          </a:xfrm>
        </p:grpSpPr>
        <p:graphicFrame>
          <p:nvGraphicFramePr>
            <p:cNvPr id="34850" name="Object 28"/>
            <p:cNvGraphicFramePr>
              <a:graphicFrameLocks noChangeAspect="1"/>
            </p:cNvGraphicFramePr>
            <p:nvPr/>
          </p:nvGraphicFramePr>
          <p:xfrm>
            <a:off x="2426" y="1011"/>
            <a:ext cx="1539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6" name="公式" r:id="rId10" imgW="1104900" imgH="292100" progId="Equation.3">
                    <p:embed/>
                  </p:oleObj>
                </mc:Choice>
                <mc:Fallback>
                  <p:oleObj name="公式" r:id="rId10" imgW="11049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011"/>
                          <a:ext cx="1539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1" name="Oval 29"/>
            <p:cNvSpPr>
              <a:spLocks noChangeArrowheads="1"/>
            </p:cNvSpPr>
            <p:nvPr/>
          </p:nvSpPr>
          <p:spPr bwMode="auto">
            <a:xfrm>
              <a:off x="2463" y="1169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4852" name="Object 30"/>
            <p:cNvGraphicFramePr>
              <a:graphicFrameLocks noChangeAspect="1"/>
            </p:cNvGraphicFramePr>
            <p:nvPr/>
          </p:nvGraphicFramePr>
          <p:xfrm>
            <a:off x="2487" y="1288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7" name="公式" r:id="rId12" imgW="152268" imgH="164957" progId="Equation.3">
                    <p:embed/>
                  </p:oleObj>
                </mc:Choice>
                <mc:Fallback>
                  <p:oleObj name="公式" r:id="rId12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1288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711" name="Group 31"/>
          <p:cNvGrpSpPr>
            <a:grpSpLocks/>
          </p:cNvGrpSpPr>
          <p:nvPr/>
        </p:nvGrpSpPr>
        <p:grpSpPr bwMode="auto">
          <a:xfrm>
            <a:off x="3596054" y="2977662"/>
            <a:ext cx="2577612" cy="764931"/>
            <a:chOff x="2454" y="1852"/>
            <a:chExt cx="1759" cy="522"/>
          </a:xfrm>
        </p:grpSpPr>
        <p:graphicFrame>
          <p:nvGraphicFramePr>
            <p:cNvPr id="34847" name="Object 32"/>
            <p:cNvGraphicFramePr>
              <a:graphicFrameLocks noChangeAspect="1"/>
            </p:cNvGraphicFramePr>
            <p:nvPr/>
          </p:nvGraphicFramePr>
          <p:xfrm>
            <a:off x="2454" y="1852"/>
            <a:ext cx="1759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8" name="公式" r:id="rId14" imgW="1193800" imgH="381000" progId="Equation.3">
                    <p:embed/>
                  </p:oleObj>
                </mc:Choice>
                <mc:Fallback>
                  <p:oleObj name="公式" r:id="rId14" imgW="11938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852"/>
                          <a:ext cx="1759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8" name="Oval 33"/>
            <p:cNvSpPr>
              <a:spLocks noChangeArrowheads="1"/>
            </p:cNvSpPr>
            <p:nvPr/>
          </p:nvSpPr>
          <p:spPr bwMode="auto">
            <a:xfrm>
              <a:off x="2488" y="2046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4849" name="Object 34"/>
            <p:cNvGraphicFramePr>
              <a:graphicFrameLocks noChangeAspect="1"/>
            </p:cNvGraphicFramePr>
            <p:nvPr/>
          </p:nvGraphicFramePr>
          <p:xfrm>
            <a:off x="2514" y="2190"/>
            <a:ext cx="15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9" name="公式" r:id="rId16" imgW="152202" imgH="177569" progId="Equation.3">
                    <p:embed/>
                  </p:oleObj>
                </mc:Choice>
                <mc:Fallback>
                  <p:oleObj name="公式" r:id="rId16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2190"/>
                          <a:ext cx="15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715" name="Group 35"/>
          <p:cNvGrpSpPr>
            <a:grpSpLocks/>
          </p:cNvGrpSpPr>
          <p:nvPr/>
        </p:nvGrpSpPr>
        <p:grpSpPr bwMode="auto">
          <a:xfrm>
            <a:off x="3623897" y="3725008"/>
            <a:ext cx="1587011" cy="665285"/>
            <a:chOff x="2473" y="2362"/>
            <a:chExt cx="1083" cy="454"/>
          </a:xfrm>
        </p:grpSpPr>
        <p:graphicFrame>
          <p:nvGraphicFramePr>
            <p:cNvPr id="34844" name="Object 36"/>
            <p:cNvGraphicFramePr>
              <a:graphicFrameLocks noChangeAspect="1"/>
            </p:cNvGraphicFramePr>
            <p:nvPr/>
          </p:nvGraphicFramePr>
          <p:xfrm>
            <a:off x="2473" y="2362"/>
            <a:ext cx="108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0" name="公式" r:id="rId17" imgW="748975" imgH="291973" progId="Equation.3">
                    <p:embed/>
                  </p:oleObj>
                </mc:Choice>
                <mc:Fallback>
                  <p:oleObj name="公式" r:id="rId17" imgW="748975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2362"/>
                          <a:ext cx="1083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Oval 37"/>
            <p:cNvSpPr>
              <a:spLocks noChangeArrowheads="1"/>
            </p:cNvSpPr>
            <p:nvPr/>
          </p:nvSpPr>
          <p:spPr bwMode="auto">
            <a:xfrm>
              <a:off x="2505" y="2493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4846" name="Object 38"/>
            <p:cNvGraphicFramePr>
              <a:graphicFrameLocks noChangeAspect="1"/>
            </p:cNvGraphicFramePr>
            <p:nvPr/>
          </p:nvGraphicFramePr>
          <p:xfrm>
            <a:off x="2514" y="2647"/>
            <a:ext cx="15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1" name="公式" r:id="rId19" imgW="152268" imgH="164957" progId="Equation.3">
                    <p:embed/>
                  </p:oleObj>
                </mc:Choice>
                <mc:Fallback>
                  <p:oleObj name="公式" r:id="rId19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2647"/>
                          <a:ext cx="15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3" name="Rectangle 39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538" y="263769"/>
            <a:ext cx="615462" cy="26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123548" y="231673"/>
            <a:ext cx="369385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/>
              <a:t>4. </a:t>
            </a:r>
            <a:r>
              <a:rPr lang="zh-CN" altLang="en-US" sz="2585" b="1" dirty="0"/>
              <a:t>磁偶极子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817" y="909353"/>
            <a:ext cx="6872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载流圆线圈轴线上的磁场</a:t>
            </a:r>
            <a:r>
              <a:rPr lang="en-US" altLang="zh-CN" sz="2800" b="1" i="1" dirty="0"/>
              <a:t>B</a:t>
            </a:r>
            <a:r>
              <a:rPr lang="zh-CN" altLang="en-US" sz="2800" b="1" dirty="0"/>
              <a:t>，通电电流为</a:t>
            </a:r>
            <a:r>
              <a:rPr lang="en-US" altLang="zh-CN" sz="2800" b="1" i="1" dirty="0"/>
              <a:t>I</a:t>
            </a:r>
            <a:endParaRPr lang="zh-CN" altLang="en-US" sz="2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4793" y="1445874"/>
            <a:ext cx="3729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r>
              <a:rPr lang="zh-CN" altLang="en-US" sz="2800" b="1" dirty="0"/>
              <a:t>先讨论</a:t>
            </a:r>
            <a:r>
              <a:rPr lang="en-US" altLang="zh-CN" sz="2800" b="1" i="1" dirty="0"/>
              <a:t>B</a:t>
            </a:r>
            <a:r>
              <a:rPr lang="zh-CN" altLang="en-US" sz="2800" b="1" dirty="0"/>
              <a:t>的方向</a:t>
            </a:r>
            <a:r>
              <a:rPr lang="en-US" altLang="zh-CN" sz="2800" b="1" dirty="0"/>
              <a:t>.</a:t>
            </a:r>
            <a:endParaRPr lang="en-US" altLang="zh-CN" sz="2800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48300" y="1904661"/>
            <a:ext cx="990600" cy="18288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 b="1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943600" y="1904661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943600" y="1904661"/>
            <a:ext cx="19812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5943600" y="2819061"/>
            <a:ext cx="198120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924800" y="2438061"/>
            <a:ext cx="24765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924800" y="2819061"/>
            <a:ext cx="24765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8007350" y="2514261"/>
            <a:ext cx="349250" cy="314325"/>
            <a:chOff x="4752" y="864"/>
            <a:chExt cx="203" cy="198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752" y="997"/>
              <a:ext cx="49" cy="59"/>
            </a:xfrm>
            <a:custGeom>
              <a:avLst/>
              <a:gdLst>
                <a:gd name="T0" fmla="*/ 0 w 49"/>
                <a:gd name="T1" fmla="*/ 0 h 59"/>
                <a:gd name="T2" fmla="*/ 49 w 49"/>
                <a:gd name="T3" fmla="*/ 59 h 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" h="59">
                  <a:moveTo>
                    <a:pt x="0" y="0"/>
                  </a:moveTo>
                  <a:cubicBezTo>
                    <a:pt x="46" y="15"/>
                    <a:pt x="29" y="20"/>
                    <a:pt x="49" y="5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800" y="864"/>
            <a:ext cx="15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32" name="公式" r:id="rId3" imgW="139579" imgH="177646" progId="Equation.3">
                    <p:embed/>
                  </p:oleObj>
                </mc:Choice>
                <mc:Fallback>
                  <p:oleObj name="公式" r:id="rId3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15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82927"/>
              </p:ext>
            </p:extLst>
          </p:nvPr>
        </p:nvGraphicFramePr>
        <p:xfrm>
          <a:off x="8075613" y="2057061"/>
          <a:ext cx="5238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3" name="公式" r:id="rId5" imgW="228600" imgH="190500" progId="Equation.3">
                  <p:embed/>
                </p:oleObj>
              </mc:Choice>
              <mc:Fallback>
                <p:oleObj name="公式" r:id="rId5" imgW="228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613" y="2057061"/>
                        <a:ext cx="5238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1241"/>
              </p:ext>
            </p:extLst>
          </p:nvPr>
        </p:nvGraphicFramePr>
        <p:xfrm>
          <a:off x="7910513" y="3123861"/>
          <a:ext cx="6080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4" name="公式" r:id="rId7" imgW="253890" imgH="190417" progId="Equation.3">
                  <p:embed/>
                </p:oleObj>
              </mc:Choice>
              <mc:Fallback>
                <p:oleObj name="公式" r:id="rId7" imgW="253890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513" y="3123861"/>
                        <a:ext cx="6080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384800" y="929936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448300" y="2361861"/>
            <a:ext cx="8255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118100" y="2147549"/>
            <a:ext cx="32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/>
              <a:t>I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759700" y="2361861"/>
            <a:ext cx="32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.</a:t>
            </a:r>
            <a:endParaRPr lang="en-US" altLang="zh-CN" sz="2800" b="1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742238" y="2361861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P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777288" y="268888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/>
              <a:t>x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769100" y="2666661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/>
              <a:t>x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653089" y="2666430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o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597525" y="1470802"/>
            <a:ext cx="646113" cy="442912"/>
            <a:chOff x="3351" y="201"/>
            <a:chExt cx="375" cy="279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3351" y="201"/>
            <a:ext cx="37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35" name="公式" r:id="rId9" imgW="266469" imgH="190335" progId="Equation.3">
                    <p:embed/>
                  </p:oleObj>
                </mc:Choice>
                <mc:Fallback>
                  <p:oleObj name="公式" r:id="rId9" imgW="266469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201"/>
                          <a:ext cx="37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504" y="480"/>
              <a:ext cx="96" cy="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3456" y="480"/>
              <a:ext cx="4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681663" y="3671549"/>
            <a:ext cx="690562" cy="442912"/>
            <a:chOff x="3400" y="1593"/>
            <a:chExt cx="401" cy="279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400" y="1593"/>
            <a:ext cx="4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36" name="公式" r:id="rId11" imgW="291973" imgH="190417" progId="Equation.3">
                    <p:embed/>
                  </p:oleObj>
                </mc:Choice>
                <mc:Fallback>
                  <p:oleObj name="公式" r:id="rId11" imgW="291973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593"/>
                          <a:ext cx="40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3504" y="1632"/>
              <a:ext cx="144" cy="0"/>
              <a:chOff x="3168" y="2304"/>
              <a:chExt cx="144" cy="0"/>
            </a:xfrm>
          </p:grpSpPr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127500" y="2819061"/>
            <a:ext cx="4953000" cy="0"/>
            <a:chOff x="2496" y="1056"/>
            <a:chExt cx="2880" cy="0"/>
          </a:xfrm>
        </p:grpSpPr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496" y="10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168" y="10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552" y="105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5878513" y="2133261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/>
              <a:t>R</a:t>
            </a:r>
          </a:p>
        </p:txBody>
      </p:sp>
      <p:grpSp>
        <p:nvGrpSpPr>
          <p:cNvPr id="46" name="Group 53"/>
          <p:cNvGrpSpPr>
            <a:grpSpLocks/>
          </p:cNvGrpSpPr>
          <p:nvPr/>
        </p:nvGrpSpPr>
        <p:grpSpPr bwMode="auto">
          <a:xfrm>
            <a:off x="566737" y="2203111"/>
            <a:ext cx="2849563" cy="774700"/>
            <a:chOff x="682" y="994"/>
            <a:chExt cx="1795" cy="488"/>
          </a:xfrm>
        </p:grpSpPr>
        <p:graphicFrame>
          <p:nvGraphicFramePr>
            <p:cNvPr id="47" name="Object 54"/>
            <p:cNvGraphicFramePr>
              <a:graphicFrameLocks noChangeAspect="1"/>
            </p:cNvGraphicFramePr>
            <p:nvPr/>
          </p:nvGraphicFramePr>
          <p:xfrm>
            <a:off x="1009" y="994"/>
            <a:ext cx="1468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37" name="公式" r:id="rId13" imgW="2209800" imgH="774700" progId="Equation.3">
                    <p:embed/>
                  </p:oleObj>
                </mc:Choice>
                <mc:Fallback>
                  <p:oleObj name="公式" r:id="rId13" imgW="2209800" imgH="774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994"/>
                          <a:ext cx="1468" cy="474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55"/>
            <p:cNvGraphicFramePr>
              <a:graphicFrameLocks noChangeAspect="1"/>
            </p:cNvGraphicFramePr>
            <p:nvPr/>
          </p:nvGraphicFramePr>
          <p:xfrm>
            <a:off x="682" y="1138"/>
            <a:ext cx="33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38" name="剪辑" r:id="rId15" imgW="3219444" imgH="2971890" progId="MS_ClipArt_Gallery.2">
                    <p:embed/>
                  </p:oleObj>
                </mc:Choice>
                <mc:Fallback>
                  <p:oleObj name="剪辑" r:id="rId15" imgW="3219444" imgH="297189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1138"/>
                          <a:ext cx="33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Line 57"/>
          <p:cNvSpPr>
            <a:spLocks noChangeShapeType="1"/>
          </p:cNvSpPr>
          <p:nvPr/>
        </p:nvSpPr>
        <p:spPr bwMode="auto">
          <a:xfrm>
            <a:off x="2049311" y="1524740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38035"/>
              </p:ext>
            </p:extLst>
          </p:nvPr>
        </p:nvGraphicFramePr>
        <p:xfrm>
          <a:off x="6872288" y="1950699"/>
          <a:ext cx="341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9" name="公式" r:id="rId17" imgW="126780" imgH="164814" progId="Equation.3">
                  <p:embed/>
                </p:oleObj>
              </mc:Choice>
              <mc:Fallback>
                <p:oleObj name="公式" r:id="rId17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1950699"/>
                        <a:ext cx="341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490761" y="3244053"/>
            <a:ext cx="868340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600" b="1" dirty="0"/>
              <a:t>轴线上磁场</a:t>
            </a:r>
            <a:r>
              <a:rPr lang="en-US" altLang="zh-CN" sz="2600" b="1" dirty="0"/>
              <a:t>B</a:t>
            </a:r>
            <a:r>
              <a:rPr lang="zh-CN" altLang="en-US" sz="2600" b="1" dirty="0"/>
              <a:t>沿</a:t>
            </a:r>
            <a:r>
              <a:rPr lang="en-US" altLang="zh-CN" sz="2600" b="1" dirty="0"/>
              <a:t>x</a:t>
            </a:r>
            <a:r>
              <a:rPr lang="zh-CN" altLang="en-US" sz="2600" b="1" dirty="0"/>
              <a:t>正方向，</a:t>
            </a:r>
            <a:endParaRPr lang="en-US" altLang="zh-CN" sz="26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600" b="1" dirty="0"/>
              <a:t>轴线以外的磁场较复杂，</a:t>
            </a:r>
            <a:endParaRPr lang="en-US" altLang="zh-CN" sz="2600" b="1" dirty="0"/>
          </a:p>
          <a:p>
            <a:pPr>
              <a:spcBef>
                <a:spcPct val="0"/>
              </a:spcBef>
              <a:buNone/>
            </a:pPr>
            <a:r>
              <a:rPr lang="zh-CN" altLang="en-US" sz="2600" b="1" dirty="0"/>
              <a:t>可定性给出磁场线，</a:t>
            </a:r>
            <a:r>
              <a:rPr lang="zh-CN" altLang="en-US" sz="2600" b="1" dirty="0">
                <a:ea typeface="楷体_GB2312"/>
                <a:cs typeface="楷体_GB2312"/>
              </a:rPr>
              <a:t>电流与磁场线仍服从右手螺旋关系。</a:t>
            </a: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5061967" y="6182456"/>
            <a:ext cx="414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S</a:t>
            </a: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7292404" y="6168168"/>
            <a:ext cx="477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N</a:t>
            </a: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5641404" y="6320568"/>
            <a:ext cx="1568450" cy="228600"/>
            <a:chOff x="4176" y="2496"/>
            <a:chExt cx="912" cy="144"/>
          </a:xfrm>
        </p:grpSpPr>
        <p:sp>
          <p:nvSpPr>
            <p:cNvPr id="56" name="Line 37"/>
            <p:cNvSpPr>
              <a:spLocks noChangeShapeType="1"/>
            </p:cNvSpPr>
            <p:nvPr/>
          </p:nvSpPr>
          <p:spPr bwMode="auto">
            <a:xfrm>
              <a:off x="4176" y="249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>
              <a:off x="4176" y="264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9"/>
            <p:cNvSpPr>
              <a:spLocks noChangeShapeType="1"/>
            </p:cNvSpPr>
            <p:nvPr/>
          </p:nvSpPr>
          <p:spPr bwMode="auto">
            <a:xfrm>
              <a:off x="5088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>
              <a:off x="417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1"/>
            <p:cNvSpPr>
              <a:spLocks noChangeShapeType="1"/>
            </p:cNvSpPr>
            <p:nvPr/>
          </p:nvSpPr>
          <p:spPr bwMode="auto">
            <a:xfrm>
              <a:off x="460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 flipH="1">
              <a:off x="4608" y="24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 flipH="1">
              <a:off x="4704" y="24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 flipH="1">
              <a:off x="4848" y="24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H="1">
              <a:off x="49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6"/>
            <p:cNvSpPr>
              <a:spLocks noChangeShapeType="1"/>
            </p:cNvSpPr>
            <p:nvPr/>
          </p:nvSpPr>
          <p:spPr bwMode="auto">
            <a:xfrm flipH="1">
              <a:off x="4608" y="249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47"/>
          <p:cNvGrpSpPr>
            <a:grpSpLocks/>
          </p:cNvGrpSpPr>
          <p:nvPr/>
        </p:nvGrpSpPr>
        <p:grpSpPr bwMode="auto">
          <a:xfrm>
            <a:off x="5311204" y="4720368"/>
            <a:ext cx="2459302" cy="1371600"/>
            <a:chOff x="3984" y="1488"/>
            <a:chExt cx="1430" cy="864"/>
          </a:xfrm>
        </p:grpSpPr>
        <p:sp>
          <p:nvSpPr>
            <p:cNvPr id="67" name="Freeform 48"/>
            <p:cNvSpPr>
              <a:spLocks/>
            </p:cNvSpPr>
            <p:nvPr/>
          </p:nvSpPr>
          <p:spPr bwMode="auto">
            <a:xfrm>
              <a:off x="4818" y="1668"/>
              <a:ext cx="296" cy="156"/>
            </a:xfrm>
            <a:custGeom>
              <a:avLst/>
              <a:gdLst>
                <a:gd name="T0" fmla="*/ 0 w 296"/>
                <a:gd name="T1" fmla="*/ 156 h 156"/>
                <a:gd name="T2" fmla="*/ 117 w 296"/>
                <a:gd name="T3" fmla="*/ 127 h 156"/>
                <a:gd name="T4" fmla="*/ 215 w 296"/>
                <a:gd name="T5" fmla="*/ 78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49"/>
            <p:cNvSpPr>
              <a:spLocks/>
            </p:cNvSpPr>
            <p:nvPr/>
          </p:nvSpPr>
          <p:spPr bwMode="auto">
            <a:xfrm flipV="1">
              <a:off x="4848" y="2016"/>
              <a:ext cx="296" cy="156"/>
            </a:xfrm>
            <a:custGeom>
              <a:avLst/>
              <a:gdLst>
                <a:gd name="T0" fmla="*/ 0 w 296"/>
                <a:gd name="T1" fmla="*/ 156 h 156"/>
                <a:gd name="T2" fmla="*/ 117 w 296"/>
                <a:gd name="T3" fmla="*/ 127 h 156"/>
                <a:gd name="T4" fmla="*/ 215 w 296"/>
                <a:gd name="T5" fmla="*/ 78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0"/>
            <p:cNvSpPr>
              <a:spLocks/>
            </p:cNvSpPr>
            <p:nvPr/>
          </p:nvSpPr>
          <p:spPr bwMode="auto">
            <a:xfrm flipH="1">
              <a:off x="4128" y="1632"/>
              <a:ext cx="296" cy="144"/>
            </a:xfrm>
            <a:custGeom>
              <a:avLst/>
              <a:gdLst>
                <a:gd name="T0" fmla="*/ 0 w 296"/>
                <a:gd name="T1" fmla="*/ 83 h 156"/>
                <a:gd name="T2" fmla="*/ 117 w 296"/>
                <a:gd name="T3" fmla="*/ 66 h 156"/>
                <a:gd name="T4" fmla="*/ 215 w 296"/>
                <a:gd name="T5" fmla="*/ 41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1"/>
            <p:cNvSpPr>
              <a:spLocks/>
            </p:cNvSpPr>
            <p:nvPr/>
          </p:nvSpPr>
          <p:spPr bwMode="auto">
            <a:xfrm flipH="1" flipV="1">
              <a:off x="4168" y="2064"/>
              <a:ext cx="296" cy="144"/>
            </a:xfrm>
            <a:custGeom>
              <a:avLst/>
              <a:gdLst>
                <a:gd name="T0" fmla="*/ 0 w 296"/>
                <a:gd name="T1" fmla="*/ 83 h 156"/>
                <a:gd name="T2" fmla="*/ 117 w 296"/>
                <a:gd name="T3" fmla="*/ 66 h 156"/>
                <a:gd name="T4" fmla="*/ 215 w 296"/>
                <a:gd name="T5" fmla="*/ 41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52"/>
            <p:cNvSpPr>
              <a:spLocks noChangeArrowheads="1"/>
            </p:cNvSpPr>
            <p:nvPr/>
          </p:nvSpPr>
          <p:spPr bwMode="auto">
            <a:xfrm>
              <a:off x="4416" y="2112"/>
              <a:ext cx="48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72" name="Oval 53"/>
            <p:cNvSpPr>
              <a:spLocks noChangeArrowheads="1"/>
            </p:cNvSpPr>
            <p:nvPr/>
          </p:nvSpPr>
          <p:spPr bwMode="auto">
            <a:xfrm>
              <a:off x="4416" y="1488"/>
              <a:ext cx="48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folHlink"/>
                </a:solidFill>
              </a:endParaRPr>
            </a:p>
          </p:txBody>
        </p:sp>
        <p:grpSp>
          <p:nvGrpSpPr>
            <p:cNvPr id="73" name="Group 54"/>
            <p:cNvGrpSpPr>
              <a:grpSpLocks/>
            </p:cNvGrpSpPr>
            <p:nvPr/>
          </p:nvGrpSpPr>
          <p:grpSpPr bwMode="auto">
            <a:xfrm>
              <a:off x="3984" y="1920"/>
              <a:ext cx="1430" cy="0"/>
              <a:chOff x="3984" y="1920"/>
              <a:chExt cx="1430" cy="0"/>
            </a:xfrm>
          </p:grpSpPr>
          <p:sp>
            <p:nvSpPr>
              <p:cNvPr id="77" name="Line 55"/>
              <p:cNvSpPr>
                <a:spLocks noChangeShapeType="1"/>
              </p:cNvSpPr>
              <p:nvPr/>
            </p:nvSpPr>
            <p:spPr bwMode="auto">
              <a:xfrm>
                <a:off x="3984" y="1920"/>
                <a:ext cx="14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56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 flipV="1">
              <a:off x="4752" y="1680"/>
              <a:ext cx="9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8"/>
            <p:cNvSpPr>
              <a:spLocks noChangeShapeType="1"/>
            </p:cNvSpPr>
            <p:nvPr/>
          </p:nvSpPr>
          <p:spPr bwMode="auto">
            <a:xfrm>
              <a:off x="4752" y="2112"/>
              <a:ext cx="9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9"/>
            <p:cNvSpPr>
              <a:spLocks noChangeArrowheads="1"/>
            </p:cNvSpPr>
            <p:nvPr/>
          </p:nvSpPr>
          <p:spPr bwMode="auto">
            <a:xfrm>
              <a:off x="4512" y="1584"/>
              <a:ext cx="240" cy="624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folHlink"/>
                </a:solidFill>
              </a:endParaRPr>
            </a:p>
          </p:txBody>
        </p:sp>
      </p:grpSp>
      <p:grpSp>
        <p:nvGrpSpPr>
          <p:cNvPr id="79" name="Group 60"/>
          <p:cNvGrpSpPr>
            <a:grpSpLocks/>
          </p:cNvGrpSpPr>
          <p:nvPr/>
        </p:nvGrpSpPr>
        <p:grpSpPr bwMode="auto">
          <a:xfrm>
            <a:off x="6054154" y="5329968"/>
            <a:ext cx="825500" cy="152400"/>
            <a:chOff x="4272" y="2976"/>
            <a:chExt cx="480" cy="96"/>
          </a:xfrm>
        </p:grpSpPr>
        <p:sp>
          <p:nvSpPr>
            <p:cNvPr id="80" name="Line 61"/>
            <p:cNvSpPr>
              <a:spLocks noChangeShapeType="1"/>
            </p:cNvSpPr>
            <p:nvPr/>
          </p:nvSpPr>
          <p:spPr bwMode="auto">
            <a:xfrm>
              <a:off x="4272" y="2976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2"/>
            <p:cNvSpPr>
              <a:spLocks noChangeShapeType="1"/>
            </p:cNvSpPr>
            <p:nvPr/>
          </p:nvSpPr>
          <p:spPr bwMode="auto">
            <a:xfrm>
              <a:off x="4272" y="3072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3"/>
            <p:cNvSpPr>
              <a:spLocks noChangeShapeType="1"/>
            </p:cNvSpPr>
            <p:nvPr/>
          </p:nvSpPr>
          <p:spPr bwMode="auto">
            <a:xfrm>
              <a:off x="4752" y="2976"/>
              <a:ext cx="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4"/>
            <p:cNvSpPr>
              <a:spLocks noChangeShapeType="1"/>
            </p:cNvSpPr>
            <p:nvPr/>
          </p:nvSpPr>
          <p:spPr bwMode="auto">
            <a:xfrm>
              <a:off x="4272" y="2976"/>
              <a:ext cx="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5"/>
            <p:cNvSpPr>
              <a:spLocks noChangeShapeType="1"/>
            </p:cNvSpPr>
            <p:nvPr/>
          </p:nvSpPr>
          <p:spPr bwMode="auto">
            <a:xfrm>
              <a:off x="4499" y="2976"/>
              <a:ext cx="0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6"/>
            <p:cNvSpPr>
              <a:spLocks noChangeShapeType="1"/>
            </p:cNvSpPr>
            <p:nvPr/>
          </p:nvSpPr>
          <p:spPr bwMode="auto">
            <a:xfrm flipH="1">
              <a:off x="4499" y="2976"/>
              <a:ext cx="127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7"/>
            <p:cNvSpPr>
              <a:spLocks noChangeShapeType="1"/>
            </p:cNvSpPr>
            <p:nvPr/>
          </p:nvSpPr>
          <p:spPr bwMode="auto">
            <a:xfrm flipH="1">
              <a:off x="4550" y="2976"/>
              <a:ext cx="126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8"/>
            <p:cNvSpPr>
              <a:spLocks noChangeShapeType="1"/>
            </p:cNvSpPr>
            <p:nvPr/>
          </p:nvSpPr>
          <p:spPr bwMode="auto">
            <a:xfrm flipH="1">
              <a:off x="4626" y="2976"/>
              <a:ext cx="126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9"/>
            <p:cNvSpPr>
              <a:spLocks noChangeShapeType="1"/>
            </p:cNvSpPr>
            <p:nvPr/>
          </p:nvSpPr>
          <p:spPr bwMode="auto">
            <a:xfrm flipH="1">
              <a:off x="4701" y="3040"/>
              <a:ext cx="51" cy="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 flipH="1">
              <a:off x="4499" y="2976"/>
              <a:ext cx="76" cy="6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AutoShape 72"/>
          <p:cNvSpPr>
            <a:spLocks noChangeArrowheads="1"/>
          </p:cNvSpPr>
          <p:nvPr/>
        </p:nvSpPr>
        <p:spPr bwMode="auto">
          <a:xfrm>
            <a:off x="7886079" y="4709611"/>
            <a:ext cx="660400" cy="1676400"/>
          </a:xfrm>
          <a:prstGeom prst="wedgeRectCallout">
            <a:avLst>
              <a:gd name="adj1" fmla="val -244354"/>
              <a:gd name="adj2" fmla="val 552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磁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极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子</a:t>
            </a:r>
          </a:p>
        </p:txBody>
      </p:sp>
      <p:sp>
        <p:nvSpPr>
          <p:cNvPr id="91" name="Text Box 74"/>
          <p:cNvSpPr txBox="1">
            <a:spLocks noChangeArrowheads="1"/>
          </p:cNvSpPr>
          <p:nvPr/>
        </p:nvSpPr>
        <p:spPr bwMode="auto">
          <a:xfrm>
            <a:off x="7209854" y="4963256"/>
            <a:ext cx="477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N</a:t>
            </a:r>
            <a:endParaRPr lang="en-US" altLang="zh-CN" sz="2800" b="1"/>
          </a:p>
        </p:txBody>
      </p:sp>
      <p:sp>
        <p:nvSpPr>
          <p:cNvPr id="92" name="Text Box 75"/>
          <p:cNvSpPr txBox="1">
            <a:spLocks noChangeArrowheads="1"/>
          </p:cNvSpPr>
          <p:nvPr/>
        </p:nvSpPr>
        <p:spPr bwMode="auto">
          <a:xfrm>
            <a:off x="5211192" y="4939443"/>
            <a:ext cx="414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21" name="Text Box 71"/>
          <p:cNvSpPr txBox="1">
            <a:spLocks noChangeArrowheads="1"/>
          </p:cNvSpPr>
          <p:nvPr/>
        </p:nvSpPr>
        <p:spPr bwMode="auto">
          <a:xfrm>
            <a:off x="490761" y="4657147"/>
            <a:ext cx="404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定义：磁偶极矩</a:t>
            </a:r>
            <a:endParaRPr lang="zh-CN" altLang="en-US" sz="2800" dirty="0"/>
          </a:p>
        </p:txBody>
      </p:sp>
      <p:graphicFrame>
        <p:nvGraphicFramePr>
          <p:cNvPr id="12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030015"/>
              </p:ext>
            </p:extLst>
          </p:nvPr>
        </p:nvGraphicFramePr>
        <p:xfrm>
          <a:off x="3224340" y="4633334"/>
          <a:ext cx="16017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0" name="公式" r:id="rId19" imgW="558558" imgH="215806" progId="Equation.3">
                  <p:embed/>
                </p:oleObj>
              </mc:Choice>
              <mc:Fallback>
                <p:oleObj name="公式" r:id="rId19" imgW="5585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340" y="4633334"/>
                        <a:ext cx="16017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 Box 77"/>
          <p:cNvSpPr txBox="1">
            <a:spLocks noChangeArrowheads="1"/>
          </p:cNvSpPr>
          <p:nvPr/>
        </p:nvSpPr>
        <p:spPr bwMode="auto">
          <a:xfrm>
            <a:off x="455836" y="5176259"/>
            <a:ext cx="470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若有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匝线圈，总磁矩为：</a:t>
            </a:r>
            <a:endParaRPr lang="zh-CN" altLang="en-US" sz="2800" dirty="0"/>
          </a:p>
        </p:txBody>
      </p:sp>
      <p:graphicFrame>
        <p:nvGraphicFramePr>
          <p:cNvPr id="12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582055"/>
              </p:ext>
            </p:extLst>
          </p:nvPr>
        </p:nvGraphicFramePr>
        <p:xfrm>
          <a:off x="693038" y="5703836"/>
          <a:ext cx="29860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1" name="公式" r:id="rId21" imgW="1040948" imgH="215806" progId="Equation.3">
                  <p:embed/>
                </p:oleObj>
              </mc:Choice>
              <mc:Fallback>
                <p:oleObj name="公式" r:id="rId21" imgW="104094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38" y="5703836"/>
                        <a:ext cx="29860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1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49" grpId="0" animBg="1"/>
      <p:bldP spid="51" grpId="0"/>
      <p:bldP spid="53" grpId="0"/>
      <p:bldP spid="54" grpId="0"/>
      <p:bldP spid="90" grpId="0" animBg="1"/>
      <p:bldP spid="91" grpId="0"/>
      <p:bldP spid="92" grpId="0"/>
      <p:bldP spid="121" grpId="0"/>
      <p:bldP spid="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684213" y="368300"/>
            <a:ext cx="6400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五、磁场与实物的相互作用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90994" y="1011238"/>
            <a:ext cx="66432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带电粒子在磁场中的运动（均匀磁场）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9500" y="1692721"/>
            <a:ext cx="2805113" cy="555625"/>
            <a:chOff x="288" y="374"/>
            <a:chExt cx="1767" cy="350"/>
          </a:xfrm>
        </p:grpSpPr>
        <p:sp>
          <p:nvSpPr>
            <p:cNvPr id="8263" name="Text Box 5"/>
            <p:cNvSpPr txBox="1">
              <a:spLocks noChangeArrowheads="1"/>
            </p:cNvSpPr>
            <p:nvPr/>
          </p:nvSpPr>
          <p:spPr bwMode="auto">
            <a:xfrm>
              <a:off x="288" y="38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已知磁场</a:t>
              </a:r>
              <a:endParaRPr lang="zh-CN" altLang="en-US" sz="2800"/>
            </a:p>
          </p:txBody>
        </p:sp>
        <p:graphicFrame>
          <p:nvGraphicFramePr>
            <p:cNvPr id="8203" name="Object 6"/>
            <p:cNvGraphicFramePr>
              <a:graphicFrameLocks noChangeAspect="1"/>
            </p:cNvGraphicFramePr>
            <p:nvPr/>
          </p:nvGraphicFramePr>
          <p:xfrm>
            <a:off x="1217" y="374"/>
            <a:ext cx="83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0" name="Equation" r:id="rId4" imgW="520560" imgH="215640" progId="Equation.DSMT4">
                    <p:embed/>
                  </p:oleObj>
                </mc:Choice>
                <mc:Fallback>
                  <p:oleObj name="Equation" r:id="rId4" imgW="520560" imgH="215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374"/>
                          <a:ext cx="83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1089025" y="2254696"/>
            <a:ext cx="5103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带电</a:t>
            </a:r>
            <a:r>
              <a:rPr lang="en-US" altLang="zh-CN" sz="2800" b="1" i="1"/>
              <a:t>q</a:t>
            </a:r>
            <a:r>
              <a:rPr lang="zh-CN" altLang="en-US" sz="2800" b="1"/>
              <a:t>的粒子以</a:t>
            </a:r>
            <a:r>
              <a:rPr lang="en-US" altLang="zh-CN" sz="3200" b="1" i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</a:rPr>
              <a:t>0</a:t>
            </a:r>
            <a:r>
              <a:rPr lang="zh-CN" altLang="en-US" sz="2800" b="1"/>
              <a:t>进入</a:t>
            </a:r>
            <a:r>
              <a:rPr lang="en-US" altLang="zh-CN" sz="2800" b="1" i="1"/>
              <a:t>B</a:t>
            </a:r>
            <a:r>
              <a:rPr lang="zh-CN" altLang="en-US" sz="2800" b="1"/>
              <a:t>中</a:t>
            </a:r>
            <a:endParaRPr lang="zh-CN" altLang="en-US" sz="2800" i="1" baseline="-25000"/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120775" y="4069208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任一时刻</a:t>
            </a:r>
            <a:r>
              <a:rPr lang="en-US" altLang="zh-CN" sz="2800" b="1"/>
              <a:t>, </a:t>
            </a:r>
            <a:r>
              <a:rPr lang="zh-CN" altLang="en-US" sz="2800" b="1"/>
              <a:t>其满足的方程为</a:t>
            </a:r>
            <a:endParaRPr lang="zh-CN" altLang="en-US" sz="2800"/>
          </a:p>
        </p:txBody>
      </p:sp>
      <p:graphicFrame>
        <p:nvGraphicFramePr>
          <p:cNvPr id="229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619734"/>
              </p:ext>
            </p:extLst>
          </p:nvPr>
        </p:nvGraphicFramePr>
        <p:xfrm>
          <a:off x="5548313" y="3853308"/>
          <a:ext cx="20621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1" name="Equation" r:id="rId6" imgW="1803240" imgH="774360" progId="Equation.DSMT4">
                  <p:embed/>
                </p:oleObj>
              </mc:Choice>
              <mc:Fallback>
                <p:oleObj name="Equation" r:id="rId6" imgW="1803240" imgH="774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3853308"/>
                        <a:ext cx="206216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01725" y="2883346"/>
            <a:ext cx="4495800" cy="534987"/>
            <a:chOff x="432" y="1046"/>
            <a:chExt cx="2832" cy="337"/>
          </a:xfrm>
        </p:grpSpPr>
        <p:sp>
          <p:nvSpPr>
            <p:cNvPr id="8261" name="Text Box 11"/>
            <p:cNvSpPr txBox="1">
              <a:spLocks noChangeArrowheads="1"/>
            </p:cNvSpPr>
            <p:nvPr/>
          </p:nvSpPr>
          <p:spPr bwMode="auto">
            <a:xfrm>
              <a:off x="432" y="1056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磁场</a:t>
              </a:r>
              <a:endParaRPr lang="zh-CN" altLang="en-US" sz="2800"/>
            </a:p>
          </p:txBody>
        </p:sp>
        <p:graphicFrame>
          <p:nvGraphicFramePr>
            <p:cNvPr id="8202" name="Object 12"/>
            <p:cNvGraphicFramePr>
              <a:graphicFrameLocks noChangeAspect="1"/>
            </p:cNvGraphicFramePr>
            <p:nvPr/>
          </p:nvGraphicFramePr>
          <p:xfrm>
            <a:off x="912" y="1046"/>
            <a:ext cx="26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2" name="Equation" r:id="rId8" imgW="164880" imgH="203040" progId="Equation.DSMT4">
                    <p:embed/>
                  </p:oleObj>
                </mc:Choice>
                <mc:Fallback>
                  <p:oleObj name="Equation" r:id="rId8" imgW="164880" imgH="203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46"/>
                          <a:ext cx="26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2" name="Text Box 13"/>
            <p:cNvSpPr txBox="1">
              <a:spLocks noChangeArrowheads="1"/>
            </p:cNvSpPr>
            <p:nvPr/>
          </p:nvSpPr>
          <p:spPr bwMode="auto">
            <a:xfrm>
              <a:off x="1104" y="1056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对</a:t>
              </a:r>
              <a:r>
                <a:rPr lang="en-US" altLang="zh-CN" sz="2800" b="1" i="1" dirty="0"/>
                <a:t>q</a:t>
              </a:r>
              <a:r>
                <a:rPr lang="zh-CN" altLang="en-US" sz="2800" b="1" dirty="0"/>
                <a:t>粒子的作用力</a:t>
              </a:r>
              <a:endParaRPr lang="zh-CN" altLang="en-US" sz="2800" i="1" dirty="0"/>
            </a:p>
          </p:txBody>
        </p:sp>
      </p:grpSp>
      <p:graphicFrame>
        <p:nvGraphicFramePr>
          <p:cNvPr id="229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77183"/>
              </p:ext>
            </p:extLst>
          </p:nvPr>
        </p:nvGraphicFramePr>
        <p:xfrm>
          <a:off x="2909888" y="3435796"/>
          <a:ext cx="20351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3" name="Equation" r:id="rId10" imgW="1765080" imgH="495000" progId="Equation.DSMT4">
                  <p:embed/>
                </p:oleObj>
              </mc:Choice>
              <mc:Fallback>
                <p:oleObj name="Equation" r:id="rId10" imgW="1765080" imgH="495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435796"/>
                        <a:ext cx="20351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1112838" y="4853433"/>
            <a:ext cx="4103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故 </a:t>
            </a:r>
            <a:r>
              <a:rPr lang="en-US" altLang="zh-CN" sz="2800" b="1" i="1">
                <a:latin typeface="Book Antiqua" pitchFamily="18" charset="0"/>
              </a:rPr>
              <a:t>v </a:t>
            </a:r>
            <a:r>
              <a:rPr lang="zh-CN" altLang="en-US" sz="2800" b="1"/>
              <a:t>的大小不变</a:t>
            </a:r>
            <a:endParaRPr lang="zh-CN" altLang="en-US" sz="2800"/>
          </a:p>
        </p:txBody>
      </p:sp>
      <p:graphicFrame>
        <p:nvGraphicFramePr>
          <p:cNvPr id="2293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91603"/>
              </p:ext>
            </p:extLst>
          </p:nvPr>
        </p:nvGraphicFramePr>
        <p:xfrm>
          <a:off x="3756025" y="4859783"/>
          <a:ext cx="9985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4" name="Equation" r:id="rId12" imgW="914400" imgH="431640" progId="Equation.DSMT4">
                  <p:embed/>
                </p:oleObj>
              </mc:Choice>
              <mc:Fallback>
                <p:oleObj name="Equation" r:id="rId12" imgW="91440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4859783"/>
                        <a:ext cx="9985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33352"/>
              </p:ext>
            </p:extLst>
          </p:nvPr>
        </p:nvGraphicFramePr>
        <p:xfrm>
          <a:off x="1497013" y="5524946"/>
          <a:ext cx="26241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5" name="Equation" r:id="rId14" imgW="2730240" imgH="596880" progId="Equation.DSMT4">
                  <p:embed/>
                </p:oleObj>
              </mc:Choice>
              <mc:Fallback>
                <p:oleObj name="Equation" r:id="rId14" imgW="2730240" imgH="596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524946"/>
                        <a:ext cx="26241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6873875" y="4853433"/>
            <a:ext cx="175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不变</a:t>
            </a:r>
            <a:endParaRPr lang="zh-CN" altLang="en-US" sz="2800"/>
          </a:p>
        </p:txBody>
      </p:sp>
      <p:graphicFrame>
        <p:nvGraphicFramePr>
          <p:cNvPr id="2293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37577"/>
              </p:ext>
            </p:extLst>
          </p:nvPr>
        </p:nvGraphicFramePr>
        <p:xfrm>
          <a:off x="4922838" y="4645471"/>
          <a:ext cx="20288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6" name="Equation" r:id="rId16" imgW="2044440" imgH="1218960" progId="Equation.DSMT4">
                  <p:embed/>
                </p:oleObj>
              </mc:Choice>
              <mc:Fallback>
                <p:oleObj name="Equation" r:id="rId16" imgW="2044440" imgH="12189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4645471"/>
                        <a:ext cx="2028825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97535"/>
              </p:ext>
            </p:extLst>
          </p:nvPr>
        </p:nvGraphicFramePr>
        <p:xfrm>
          <a:off x="5095875" y="3480246"/>
          <a:ext cx="720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7" name="Equation" r:id="rId18" imgW="558720" imgH="406080" progId="Equation.DSMT4">
                  <p:embed/>
                </p:oleObj>
              </mc:Choice>
              <mc:Fallback>
                <p:oleObj name="Equation" r:id="rId18" imgW="558720" imgH="4060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480246"/>
                        <a:ext cx="7207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7" name="Text Box 21"/>
          <p:cNvSpPr txBox="1">
            <a:spLocks noChangeArrowheads="1"/>
          </p:cNvSpPr>
          <p:nvPr/>
        </p:nvSpPr>
        <p:spPr bwMode="auto">
          <a:xfrm>
            <a:off x="7334250" y="1733996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latin typeface="Book Antiqua" pitchFamily="18" charset="0"/>
              </a:rPr>
              <a:t>v</a:t>
            </a:r>
            <a:r>
              <a:rPr lang="en-US" altLang="zh-CN" sz="2800" b="1" baseline="-25000">
                <a:solidFill>
                  <a:srgbClr val="FF3300"/>
                </a:solidFill>
              </a:rPr>
              <a:t>0</a:t>
            </a:r>
            <a:endParaRPr lang="en-US" altLang="zh-CN" sz="2800" b="1" i="1">
              <a:solidFill>
                <a:srgbClr val="FF3300"/>
              </a:solidFill>
            </a:endParaRPr>
          </a:p>
        </p:txBody>
      </p:sp>
      <p:sp>
        <p:nvSpPr>
          <p:cNvPr id="229398" name="Line 22"/>
          <p:cNvSpPr>
            <a:spLocks noChangeShapeType="1"/>
          </p:cNvSpPr>
          <p:nvPr/>
        </p:nvSpPr>
        <p:spPr bwMode="auto">
          <a:xfrm>
            <a:off x="6757988" y="2180083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399" name="Line 23"/>
          <p:cNvSpPr>
            <a:spLocks noChangeShapeType="1"/>
          </p:cNvSpPr>
          <p:nvPr/>
        </p:nvSpPr>
        <p:spPr bwMode="auto">
          <a:xfrm rot="5400000">
            <a:off x="7138988" y="2180083"/>
            <a:ext cx="4572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400" name="Text Box 24"/>
          <p:cNvSpPr txBox="1">
            <a:spLocks noChangeArrowheads="1"/>
          </p:cNvSpPr>
          <p:nvPr/>
        </p:nvSpPr>
        <p:spPr bwMode="auto">
          <a:xfrm>
            <a:off x="6986588" y="2484883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</a:p>
        </p:txBody>
      </p:sp>
      <p:graphicFrame>
        <p:nvGraphicFramePr>
          <p:cNvPr id="2294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08339"/>
              </p:ext>
            </p:extLst>
          </p:nvPr>
        </p:nvGraphicFramePr>
        <p:xfrm>
          <a:off x="6864350" y="2037208"/>
          <a:ext cx="3397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8" name="公式" r:id="rId20" imgW="164880" imgH="190440" progId="Equation.3">
                  <p:embed/>
                </p:oleObj>
              </mc:Choice>
              <mc:Fallback>
                <p:oleObj name="公式" r:id="rId20" imgW="164880" imgH="1904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2037208"/>
                        <a:ext cx="3397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7131050" y="2556321"/>
            <a:ext cx="92075" cy="9525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215063" y="1603821"/>
            <a:ext cx="2173287" cy="1457325"/>
            <a:chOff x="3696" y="572"/>
            <a:chExt cx="1369" cy="918"/>
          </a:xfrm>
        </p:grpSpPr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>
              <a:off x="496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29"/>
            <p:cNvSpPr>
              <a:spLocks noChangeShapeType="1"/>
            </p:cNvSpPr>
            <p:nvPr/>
          </p:nvSpPr>
          <p:spPr bwMode="auto">
            <a:xfrm flipH="1">
              <a:off x="496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30"/>
            <p:cNvSpPr>
              <a:spLocks noChangeShapeType="1"/>
            </p:cNvSpPr>
            <p:nvPr/>
          </p:nvSpPr>
          <p:spPr bwMode="auto">
            <a:xfrm>
              <a:off x="496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31"/>
            <p:cNvSpPr>
              <a:spLocks noChangeShapeType="1"/>
            </p:cNvSpPr>
            <p:nvPr/>
          </p:nvSpPr>
          <p:spPr bwMode="auto">
            <a:xfrm flipH="1">
              <a:off x="496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>
              <a:off x="496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 flipH="1">
              <a:off x="496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34"/>
            <p:cNvSpPr>
              <a:spLocks noChangeShapeType="1"/>
            </p:cNvSpPr>
            <p:nvPr/>
          </p:nvSpPr>
          <p:spPr bwMode="auto">
            <a:xfrm>
              <a:off x="464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35"/>
            <p:cNvSpPr>
              <a:spLocks noChangeShapeType="1"/>
            </p:cNvSpPr>
            <p:nvPr/>
          </p:nvSpPr>
          <p:spPr bwMode="auto">
            <a:xfrm flipH="1">
              <a:off x="464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36"/>
            <p:cNvSpPr>
              <a:spLocks noChangeShapeType="1"/>
            </p:cNvSpPr>
            <p:nvPr/>
          </p:nvSpPr>
          <p:spPr bwMode="auto">
            <a:xfrm>
              <a:off x="464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37"/>
            <p:cNvSpPr>
              <a:spLocks noChangeShapeType="1"/>
            </p:cNvSpPr>
            <p:nvPr/>
          </p:nvSpPr>
          <p:spPr bwMode="auto">
            <a:xfrm flipH="1">
              <a:off x="464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38"/>
            <p:cNvSpPr>
              <a:spLocks noChangeShapeType="1"/>
            </p:cNvSpPr>
            <p:nvPr/>
          </p:nvSpPr>
          <p:spPr bwMode="auto">
            <a:xfrm>
              <a:off x="464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39"/>
            <p:cNvSpPr>
              <a:spLocks noChangeShapeType="1"/>
            </p:cNvSpPr>
            <p:nvPr/>
          </p:nvSpPr>
          <p:spPr bwMode="auto">
            <a:xfrm flipH="1">
              <a:off x="464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>
              <a:off x="496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41"/>
            <p:cNvSpPr>
              <a:spLocks noChangeShapeType="1"/>
            </p:cNvSpPr>
            <p:nvPr/>
          </p:nvSpPr>
          <p:spPr bwMode="auto">
            <a:xfrm flipH="1">
              <a:off x="496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42"/>
            <p:cNvSpPr>
              <a:spLocks noChangeShapeType="1"/>
            </p:cNvSpPr>
            <p:nvPr/>
          </p:nvSpPr>
          <p:spPr bwMode="auto">
            <a:xfrm>
              <a:off x="464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43"/>
            <p:cNvSpPr>
              <a:spLocks noChangeShapeType="1"/>
            </p:cNvSpPr>
            <p:nvPr/>
          </p:nvSpPr>
          <p:spPr bwMode="auto">
            <a:xfrm flipH="1">
              <a:off x="464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44"/>
            <p:cNvSpPr>
              <a:spLocks noChangeShapeType="1"/>
            </p:cNvSpPr>
            <p:nvPr/>
          </p:nvSpPr>
          <p:spPr bwMode="auto">
            <a:xfrm>
              <a:off x="433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45"/>
            <p:cNvSpPr>
              <a:spLocks noChangeShapeType="1"/>
            </p:cNvSpPr>
            <p:nvPr/>
          </p:nvSpPr>
          <p:spPr bwMode="auto">
            <a:xfrm flipH="1">
              <a:off x="433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46"/>
            <p:cNvSpPr>
              <a:spLocks noChangeShapeType="1"/>
            </p:cNvSpPr>
            <p:nvPr/>
          </p:nvSpPr>
          <p:spPr bwMode="auto">
            <a:xfrm>
              <a:off x="433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47"/>
            <p:cNvSpPr>
              <a:spLocks noChangeShapeType="1"/>
            </p:cNvSpPr>
            <p:nvPr/>
          </p:nvSpPr>
          <p:spPr bwMode="auto">
            <a:xfrm flipH="1">
              <a:off x="433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48"/>
            <p:cNvSpPr>
              <a:spLocks noChangeShapeType="1"/>
            </p:cNvSpPr>
            <p:nvPr/>
          </p:nvSpPr>
          <p:spPr bwMode="auto">
            <a:xfrm>
              <a:off x="433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49"/>
            <p:cNvSpPr>
              <a:spLocks noChangeShapeType="1"/>
            </p:cNvSpPr>
            <p:nvPr/>
          </p:nvSpPr>
          <p:spPr bwMode="auto">
            <a:xfrm flipH="1">
              <a:off x="433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50"/>
            <p:cNvSpPr>
              <a:spLocks noChangeShapeType="1"/>
            </p:cNvSpPr>
            <p:nvPr/>
          </p:nvSpPr>
          <p:spPr bwMode="auto">
            <a:xfrm>
              <a:off x="401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51"/>
            <p:cNvSpPr>
              <a:spLocks noChangeShapeType="1"/>
            </p:cNvSpPr>
            <p:nvPr/>
          </p:nvSpPr>
          <p:spPr bwMode="auto">
            <a:xfrm flipH="1">
              <a:off x="401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52"/>
            <p:cNvSpPr>
              <a:spLocks noChangeShapeType="1"/>
            </p:cNvSpPr>
            <p:nvPr/>
          </p:nvSpPr>
          <p:spPr bwMode="auto">
            <a:xfrm>
              <a:off x="401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53"/>
            <p:cNvSpPr>
              <a:spLocks noChangeShapeType="1"/>
            </p:cNvSpPr>
            <p:nvPr/>
          </p:nvSpPr>
          <p:spPr bwMode="auto">
            <a:xfrm flipH="1">
              <a:off x="401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54"/>
            <p:cNvSpPr>
              <a:spLocks noChangeShapeType="1"/>
            </p:cNvSpPr>
            <p:nvPr/>
          </p:nvSpPr>
          <p:spPr bwMode="auto">
            <a:xfrm>
              <a:off x="401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Line 55"/>
            <p:cNvSpPr>
              <a:spLocks noChangeShapeType="1"/>
            </p:cNvSpPr>
            <p:nvPr/>
          </p:nvSpPr>
          <p:spPr bwMode="auto">
            <a:xfrm flipH="1">
              <a:off x="401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Line 56"/>
            <p:cNvSpPr>
              <a:spLocks noChangeShapeType="1"/>
            </p:cNvSpPr>
            <p:nvPr/>
          </p:nvSpPr>
          <p:spPr bwMode="auto">
            <a:xfrm>
              <a:off x="433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57"/>
            <p:cNvSpPr>
              <a:spLocks noChangeShapeType="1"/>
            </p:cNvSpPr>
            <p:nvPr/>
          </p:nvSpPr>
          <p:spPr bwMode="auto">
            <a:xfrm flipH="1">
              <a:off x="433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Line 58"/>
            <p:cNvSpPr>
              <a:spLocks noChangeShapeType="1"/>
            </p:cNvSpPr>
            <p:nvPr/>
          </p:nvSpPr>
          <p:spPr bwMode="auto">
            <a:xfrm>
              <a:off x="401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59"/>
            <p:cNvSpPr>
              <a:spLocks noChangeShapeType="1"/>
            </p:cNvSpPr>
            <p:nvPr/>
          </p:nvSpPr>
          <p:spPr bwMode="auto">
            <a:xfrm flipH="1">
              <a:off x="401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Line 60"/>
            <p:cNvSpPr>
              <a:spLocks noChangeShapeType="1"/>
            </p:cNvSpPr>
            <p:nvPr/>
          </p:nvSpPr>
          <p:spPr bwMode="auto">
            <a:xfrm>
              <a:off x="3696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Line 61"/>
            <p:cNvSpPr>
              <a:spLocks noChangeShapeType="1"/>
            </p:cNvSpPr>
            <p:nvPr/>
          </p:nvSpPr>
          <p:spPr bwMode="auto">
            <a:xfrm flipH="1">
              <a:off x="3696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62"/>
            <p:cNvSpPr>
              <a:spLocks noChangeShapeType="1"/>
            </p:cNvSpPr>
            <p:nvPr/>
          </p:nvSpPr>
          <p:spPr bwMode="auto">
            <a:xfrm>
              <a:off x="3696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Line 63"/>
            <p:cNvSpPr>
              <a:spLocks noChangeShapeType="1"/>
            </p:cNvSpPr>
            <p:nvPr/>
          </p:nvSpPr>
          <p:spPr bwMode="auto">
            <a:xfrm flipH="1">
              <a:off x="3696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Line 64"/>
            <p:cNvSpPr>
              <a:spLocks noChangeShapeType="1"/>
            </p:cNvSpPr>
            <p:nvPr/>
          </p:nvSpPr>
          <p:spPr bwMode="auto">
            <a:xfrm>
              <a:off x="3701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65"/>
            <p:cNvSpPr>
              <a:spLocks noChangeShapeType="1"/>
            </p:cNvSpPr>
            <p:nvPr/>
          </p:nvSpPr>
          <p:spPr bwMode="auto">
            <a:xfrm flipH="1">
              <a:off x="3701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66"/>
            <p:cNvSpPr>
              <a:spLocks noChangeShapeType="1"/>
            </p:cNvSpPr>
            <p:nvPr/>
          </p:nvSpPr>
          <p:spPr bwMode="auto">
            <a:xfrm>
              <a:off x="3701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67"/>
            <p:cNvSpPr>
              <a:spLocks noChangeShapeType="1"/>
            </p:cNvSpPr>
            <p:nvPr/>
          </p:nvSpPr>
          <p:spPr bwMode="auto">
            <a:xfrm flipH="1">
              <a:off x="3701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944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704827"/>
              </p:ext>
            </p:extLst>
          </p:nvPr>
        </p:nvGraphicFramePr>
        <p:xfrm>
          <a:off x="7161213" y="1205358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9" name="公式" r:id="rId22" imgW="291960" imgH="368280" progId="Equation.3">
                  <p:embed/>
                </p:oleObj>
              </mc:Choice>
              <mc:Fallback>
                <p:oleObj name="公式" r:id="rId22" imgW="291960" imgH="3682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205358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46" name="Line 70"/>
          <p:cNvSpPr>
            <a:spLocks noChangeShapeType="1"/>
          </p:cNvSpPr>
          <p:nvPr/>
        </p:nvSpPr>
        <p:spPr bwMode="auto">
          <a:xfrm>
            <a:off x="4667250" y="2373758"/>
            <a:ext cx="179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0" name="Text Box 75"/>
          <p:cNvSpPr txBox="1">
            <a:spLocks noChangeArrowheads="1"/>
          </p:cNvSpPr>
          <p:nvPr/>
        </p:nvSpPr>
        <p:spPr bwMode="auto">
          <a:xfrm>
            <a:off x="8777288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5902973" y="3432404"/>
            <a:ext cx="181704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洛伦兹力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75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3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75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9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75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75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/>
      <p:bldP spid="229379" grpId="0" autoUpdateAnimBg="0"/>
      <p:bldP spid="229383" grpId="0" autoUpdateAnimBg="0"/>
      <p:bldP spid="229384" grpId="0" autoUpdateAnimBg="0"/>
      <p:bldP spid="229391" grpId="0" autoUpdateAnimBg="0"/>
      <p:bldP spid="229394" grpId="0"/>
      <p:bldP spid="229397" grpId="0" autoUpdateAnimBg="0"/>
      <p:bldP spid="229398" grpId="0" animBg="1"/>
      <p:bldP spid="229399" grpId="0" animBg="1"/>
      <p:bldP spid="229400" grpId="0" autoUpdateAnimBg="0"/>
      <p:bldP spid="229402" grpId="0" animBg="1"/>
      <p:bldP spid="229446" grpId="0" animBg="1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747713" y="388938"/>
            <a:ext cx="2928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分两种情况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36563" y="904875"/>
            <a:ext cx="2738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>
                <a:cs typeface="Times New Roman" pitchFamily="18" charset="0"/>
              </a:rPr>
              <a:t>）</a:t>
            </a:r>
            <a:r>
              <a:rPr lang="en-US" altLang="zh-CN" sz="3200" b="1" i="1"/>
              <a:t>q</a:t>
            </a:r>
            <a:r>
              <a:rPr lang="zh-CN" altLang="en-US" sz="2800" b="1"/>
              <a:t>以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1978025" y="963613"/>
          <a:ext cx="800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" name="Equation" r:id="rId4" imgW="723600" imgH="482400" progId="Equation.DSMT4">
                  <p:embed/>
                </p:oleObj>
              </mc:Choice>
              <mc:Fallback>
                <p:oleObj name="Equation" r:id="rId4" imgW="7236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963613"/>
                        <a:ext cx="8001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751138" y="904875"/>
            <a:ext cx="319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进入磁场</a:t>
            </a:r>
            <a:endParaRPr lang="zh-CN" altLang="en-US" sz="2800"/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7192963" y="3311525"/>
            <a:ext cx="931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Book Antiqua" pitchFamily="18" charset="0"/>
              </a:rPr>
              <a:t>v</a:t>
            </a:r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>
            <a:off x="6537325" y="33496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 rot="5400000">
            <a:off x="6918325" y="3349625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6765925" y="365442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</a:p>
        </p:txBody>
      </p:sp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6308725" y="3240088"/>
          <a:ext cx="339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3" name="公式" r:id="rId6" imgW="164880" imgH="190440" progId="Equation.3">
                  <p:embed/>
                </p:oleObj>
              </mc:Choice>
              <mc:Fallback>
                <p:oleObj name="公式" r:id="rId6" imgW="164880" imgH="190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3240088"/>
                        <a:ext cx="3397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1" name="Oval 11"/>
          <p:cNvSpPr>
            <a:spLocks noChangeArrowheads="1"/>
          </p:cNvSpPr>
          <p:nvPr/>
        </p:nvSpPr>
        <p:spPr bwMode="auto">
          <a:xfrm>
            <a:off x="5927725" y="2740025"/>
            <a:ext cx="1219200" cy="1219200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12" name="Oval 12"/>
          <p:cNvSpPr>
            <a:spLocks noChangeArrowheads="1"/>
          </p:cNvSpPr>
          <p:nvPr/>
        </p:nvSpPr>
        <p:spPr bwMode="auto">
          <a:xfrm>
            <a:off x="6859588" y="3670300"/>
            <a:ext cx="134937" cy="136525"/>
          </a:xfrm>
          <a:prstGeom prst="ellipse">
            <a:avLst/>
          </a:prstGeom>
          <a:gradFill rotWithShape="1">
            <a:gsLst>
              <a:gs pos="0">
                <a:srgbClr val="FF99FF"/>
              </a:gs>
              <a:gs pos="100000">
                <a:srgbClr val="A5002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1260475" y="1481138"/>
            <a:ext cx="4192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设此轨道半径为</a:t>
            </a:r>
            <a:r>
              <a:rPr lang="en-US" altLang="zh-CN" sz="3200" b="1" i="1"/>
              <a:t>R</a:t>
            </a:r>
            <a:endParaRPr lang="en-US" altLang="zh-CN" sz="2800" i="1"/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2133600" y="1916113"/>
            <a:ext cx="304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1"/>
              <a:t>a</a:t>
            </a:r>
            <a:r>
              <a:rPr lang="zh-CN" altLang="en-US" sz="3200" b="1" baseline="-25000"/>
              <a:t>向心</a:t>
            </a:r>
            <a:r>
              <a:rPr lang="en-US" altLang="zh-CN" sz="2800" b="1"/>
              <a:t>=</a:t>
            </a:r>
            <a:r>
              <a:rPr lang="en-US" altLang="zh-CN" sz="3200" b="1" i="1">
                <a:latin typeface="Book Antiqua" pitchFamily="18" charset="0"/>
              </a:rPr>
              <a:t>v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/</a:t>
            </a:r>
            <a:r>
              <a:rPr lang="en-US" altLang="zh-CN" sz="3200" b="1" i="1"/>
              <a:t>R</a:t>
            </a:r>
            <a:endParaRPr lang="en-US" altLang="zh-CN" sz="3200" b="1"/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2079625" y="2490788"/>
            <a:ext cx="307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/>
              <a:t>F</a:t>
            </a:r>
            <a:r>
              <a:rPr lang="zh-CN" altLang="zh-CN" sz="3200" b="1" baseline="-25000"/>
              <a:t>向心</a:t>
            </a:r>
            <a:r>
              <a:rPr lang="en-US" altLang="zh-CN" sz="3200" b="1"/>
              <a:t>= </a:t>
            </a:r>
            <a:r>
              <a:rPr lang="en-US" altLang="zh-CN" sz="3200" b="1" i="1"/>
              <a:t>m</a:t>
            </a:r>
            <a:r>
              <a:rPr lang="en-US" altLang="zh-CN" sz="3600" b="1" i="1"/>
              <a:t>a</a:t>
            </a:r>
            <a:r>
              <a:rPr lang="zh-CN" altLang="zh-CN" sz="3200" b="1" baseline="-25000"/>
              <a:t>向心</a:t>
            </a:r>
            <a:endParaRPr lang="zh-CN" altLang="en-US" sz="3200" b="1" baseline="-2500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17688" y="3111500"/>
            <a:ext cx="2238375" cy="947738"/>
            <a:chOff x="2562" y="1961"/>
            <a:chExt cx="1410" cy="597"/>
          </a:xfrm>
        </p:grpSpPr>
        <p:sp>
          <p:nvSpPr>
            <p:cNvPr id="9288" name="Text Box 17"/>
            <p:cNvSpPr txBox="1">
              <a:spLocks noChangeArrowheads="1"/>
            </p:cNvSpPr>
            <p:nvPr/>
          </p:nvSpPr>
          <p:spPr bwMode="auto">
            <a:xfrm>
              <a:off x="2562" y="2041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</a:t>
              </a:r>
              <a:r>
                <a:rPr lang="zh-CN" altLang="en-US" sz="2800" b="1"/>
                <a:t>得</a:t>
              </a:r>
              <a:endParaRPr lang="zh-CN" altLang="en-US" sz="2800"/>
            </a:p>
          </p:txBody>
        </p:sp>
        <p:graphicFrame>
          <p:nvGraphicFramePr>
            <p:cNvPr id="9224" name="Object 18"/>
            <p:cNvGraphicFramePr>
              <a:graphicFrameLocks noChangeAspect="1"/>
            </p:cNvGraphicFramePr>
            <p:nvPr/>
          </p:nvGraphicFramePr>
          <p:xfrm>
            <a:off x="3115" y="1961"/>
            <a:ext cx="857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4" name="Equation" r:id="rId8" imgW="545760" imgH="380880" progId="Equation.DSMT4">
                    <p:embed/>
                  </p:oleObj>
                </mc:Choice>
                <mc:Fallback>
                  <p:oleObj name="Equation" r:id="rId8" imgW="545760" imgH="3808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" y="1961"/>
                          <a:ext cx="857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19" name="AutoShape 19"/>
          <p:cNvSpPr>
            <a:spLocks/>
          </p:cNvSpPr>
          <p:nvPr/>
        </p:nvSpPr>
        <p:spPr bwMode="auto">
          <a:xfrm flipH="1">
            <a:off x="1798638" y="2244725"/>
            <a:ext cx="303212" cy="762000"/>
          </a:xfrm>
          <a:prstGeom prst="rightBrace">
            <a:avLst>
              <a:gd name="adj1" fmla="val 20942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0420" name="Object 20"/>
          <p:cNvGraphicFramePr>
            <a:graphicFrameLocks noChangeAspect="1"/>
          </p:cNvGraphicFramePr>
          <p:nvPr/>
        </p:nvGraphicFramePr>
        <p:xfrm>
          <a:off x="1952625" y="5595938"/>
          <a:ext cx="228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5" name="Equation" r:id="rId10" imgW="2095200" imgH="850680" progId="Equation.DSMT4">
                  <p:embed/>
                </p:oleObj>
              </mc:Choice>
              <mc:Fallback>
                <p:oleObj name="Equation" r:id="rId10" imgW="2095200" imgH="8506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595938"/>
                        <a:ext cx="228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4256088" y="5811838"/>
            <a:ext cx="358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回旋频率</a:t>
            </a:r>
            <a:endParaRPr lang="zh-CN" altLang="en-US" sz="28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30422" name="Text Box 22"/>
          <p:cNvSpPr txBox="1">
            <a:spLocks noChangeArrowheads="1"/>
          </p:cNvSpPr>
          <p:nvPr/>
        </p:nvSpPr>
        <p:spPr bwMode="auto">
          <a:xfrm>
            <a:off x="1287463" y="3959225"/>
            <a:ext cx="4441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 </a:t>
            </a:r>
            <a:r>
              <a:rPr lang="en-US" altLang="zh-CN" sz="3200" b="1" i="1"/>
              <a:t>q </a:t>
            </a:r>
            <a:r>
              <a:rPr lang="zh-CN" altLang="en-US" sz="2800" b="1"/>
              <a:t>转一周的时间</a:t>
            </a:r>
            <a:endParaRPr lang="zh-CN" altLang="en-US" sz="2800" i="1"/>
          </a:p>
        </p:txBody>
      </p:sp>
      <p:graphicFrame>
        <p:nvGraphicFramePr>
          <p:cNvPr id="230423" name="Object 23"/>
          <p:cNvGraphicFramePr>
            <a:graphicFrameLocks noChangeAspect="1"/>
          </p:cNvGraphicFramePr>
          <p:nvPr/>
        </p:nvGraphicFramePr>
        <p:xfrm>
          <a:off x="1917700" y="4633913"/>
          <a:ext cx="13636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6" name="Equation" r:id="rId12" imgW="1371600" imgH="723600" progId="Equation.DSMT4">
                  <p:embed/>
                </p:oleObj>
              </mc:Choice>
              <mc:Fallback>
                <p:oleObj name="Equation" r:id="rId12" imgW="1371600" imgH="723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633913"/>
                        <a:ext cx="13636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4881563" y="4725988"/>
            <a:ext cx="3427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周期</a:t>
            </a:r>
            <a:endParaRPr lang="zh-CN" altLang="en-US" sz="28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1406525" y="5326063"/>
            <a:ext cx="2811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频率</a:t>
            </a:r>
          </a:p>
        </p:txBody>
      </p:sp>
      <p:graphicFrame>
        <p:nvGraphicFramePr>
          <p:cNvPr id="230427" name="Object 27"/>
          <p:cNvGraphicFramePr>
            <a:graphicFrameLocks noChangeAspect="1"/>
          </p:cNvGraphicFramePr>
          <p:nvPr/>
        </p:nvGraphicFramePr>
        <p:xfrm>
          <a:off x="3354388" y="4546600"/>
          <a:ext cx="11779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7" name="Equation" r:id="rId14" imgW="1079280" imgH="850680" progId="Equation.DSMT4">
                  <p:embed/>
                </p:oleObj>
              </mc:Choice>
              <mc:Fallback>
                <p:oleObj name="Equation" r:id="rId14" imgW="1079280" imgH="8506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4546600"/>
                        <a:ext cx="11779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502275" y="2590800"/>
            <a:ext cx="2173288" cy="1457325"/>
            <a:chOff x="3696" y="572"/>
            <a:chExt cx="1369" cy="918"/>
          </a:xfrm>
        </p:grpSpPr>
        <p:sp>
          <p:nvSpPr>
            <p:cNvPr id="9248" name="Line 29"/>
            <p:cNvSpPr>
              <a:spLocks noChangeShapeType="1"/>
            </p:cNvSpPr>
            <p:nvPr/>
          </p:nvSpPr>
          <p:spPr bwMode="auto">
            <a:xfrm>
              <a:off x="496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30"/>
            <p:cNvSpPr>
              <a:spLocks noChangeShapeType="1"/>
            </p:cNvSpPr>
            <p:nvPr/>
          </p:nvSpPr>
          <p:spPr bwMode="auto">
            <a:xfrm flipH="1">
              <a:off x="496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1"/>
            <p:cNvSpPr>
              <a:spLocks noChangeShapeType="1"/>
            </p:cNvSpPr>
            <p:nvPr/>
          </p:nvSpPr>
          <p:spPr bwMode="auto">
            <a:xfrm>
              <a:off x="496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2"/>
            <p:cNvSpPr>
              <a:spLocks noChangeShapeType="1"/>
            </p:cNvSpPr>
            <p:nvPr/>
          </p:nvSpPr>
          <p:spPr bwMode="auto">
            <a:xfrm flipH="1">
              <a:off x="496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3"/>
            <p:cNvSpPr>
              <a:spLocks noChangeShapeType="1"/>
            </p:cNvSpPr>
            <p:nvPr/>
          </p:nvSpPr>
          <p:spPr bwMode="auto">
            <a:xfrm>
              <a:off x="496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/>
            <p:cNvSpPr>
              <a:spLocks noChangeShapeType="1"/>
            </p:cNvSpPr>
            <p:nvPr/>
          </p:nvSpPr>
          <p:spPr bwMode="auto">
            <a:xfrm flipH="1">
              <a:off x="496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/>
            <p:cNvSpPr>
              <a:spLocks noChangeShapeType="1"/>
            </p:cNvSpPr>
            <p:nvPr/>
          </p:nvSpPr>
          <p:spPr bwMode="auto">
            <a:xfrm>
              <a:off x="464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36"/>
            <p:cNvSpPr>
              <a:spLocks noChangeShapeType="1"/>
            </p:cNvSpPr>
            <p:nvPr/>
          </p:nvSpPr>
          <p:spPr bwMode="auto">
            <a:xfrm flipH="1">
              <a:off x="464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37"/>
            <p:cNvSpPr>
              <a:spLocks noChangeShapeType="1"/>
            </p:cNvSpPr>
            <p:nvPr/>
          </p:nvSpPr>
          <p:spPr bwMode="auto">
            <a:xfrm>
              <a:off x="464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38"/>
            <p:cNvSpPr>
              <a:spLocks noChangeShapeType="1"/>
            </p:cNvSpPr>
            <p:nvPr/>
          </p:nvSpPr>
          <p:spPr bwMode="auto">
            <a:xfrm flipH="1">
              <a:off x="464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39"/>
            <p:cNvSpPr>
              <a:spLocks noChangeShapeType="1"/>
            </p:cNvSpPr>
            <p:nvPr/>
          </p:nvSpPr>
          <p:spPr bwMode="auto">
            <a:xfrm>
              <a:off x="464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0"/>
            <p:cNvSpPr>
              <a:spLocks noChangeShapeType="1"/>
            </p:cNvSpPr>
            <p:nvPr/>
          </p:nvSpPr>
          <p:spPr bwMode="auto">
            <a:xfrm flipH="1">
              <a:off x="464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1"/>
            <p:cNvSpPr>
              <a:spLocks noChangeShapeType="1"/>
            </p:cNvSpPr>
            <p:nvPr/>
          </p:nvSpPr>
          <p:spPr bwMode="auto">
            <a:xfrm>
              <a:off x="496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2"/>
            <p:cNvSpPr>
              <a:spLocks noChangeShapeType="1"/>
            </p:cNvSpPr>
            <p:nvPr/>
          </p:nvSpPr>
          <p:spPr bwMode="auto">
            <a:xfrm flipH="1">
              <a:off x="496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3"/>
            <p:cNvSpPr>
              <a:spLocks noChangeShapeType="1"/>
            </p:cNvSpPr>
            <p:nvPr/>
          </p:nvSpPr>
          <p:spPr bwMode="auto">
            <a:xfrm>
              <a:off x="464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44"/>
            <p:cNvSpPr>
              <a:spLocks noChangeShapeType="1"/>
            </p:cNvSpPr>
            <p:nvPr/>
          </p:nvSpPr>
          <p:spPr bwMode="auto">
            <a:xfrm flipH="1">
              <a:off x="464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45"/>
            <p:cNvSpPr>
              <a:spLocks noChangeShapeType="1"/>
            </p:cNvSpPr>
            <p:nvPr/>
          </p:nvSpPr>
          <p:spPr bwMode="auto">
            <a:xfrm>
              <a:off x="433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46"/>
            <p:cNvSpPr>
              <a:spLocks noChangeShapeType="1"/>
            </p:cNvSpPr>
            <p:nvPr/>
          </p:nvSpPr>
          <p:spPr bwMode="auto">
            <a:xfrm flipH="1">
              <a:off x="433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47"/>
            <p:cNvSpPr>
              <a:spLocks noChangeShapeType="1"/>
            </p:cNvSpPr>
            <p:nvPr/>
          </p:nvSpPr>
          <p:spPr bwMode="auto">
            <a:xfrm>
              <a:off x="433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8"/>
            <p:cNvSpPr>
              <a:spLocks noChangeShapeType="1"/>
            </p:cNvSpPr>
            <p:nvPr/>
          </p:nvSpPr>
          <p:spPr bwMode="auto">
            <a:xfrm flipH="1">
              <a:off x="433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Line 49"/>
            <p:cNvSpPr>
              <a:spLocks noChangeShapeType="1"/>
            </p:cNvSpPr>
            <p:nvPr/>
          </p:nvSpPr>
          <p:spPr bwMode="auto">
            <a:xfrm>
              <a:off x="433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Line 50"/>
            <p:cNvSpPr>
              <a:spLocks noChangeShapeType="1"/>
            </p:cNvSpPr>
            <p:nvPr/>
          </p:nvSpPr>
          <p:spPr bwMode="auto">
            <a:xfrm flipH="1">
              <a:off x="433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Line 51"/>
            <p:cNvSpPr>
              <a:spLocks noChangeShapeType="1"/>
            </p:cNvSpPr>
            <p:nvPr/>
          </p:nvSpPr>
          <p:spPr bwMode="auto">
            <a:xfrm>
              <a:off x="401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52"/>
            <p:cNvSpPr>
              <a:spLocks noChangeShapeType="1"/>
            </p:cNvSpPr>
            <p:nvPr/>
          </p:nvSpPr>
          <p:spPr bwMode="auto">
            <a:xfrm flipH="1">
              <a:off x="401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53"/>
            <p:cNvSpPr>
              <a:spLocks noChangeShapeType="1"/>
            </p:cNvSpPr>
            <p:nvPr/>
          </p:nvSpPr>
          <p:spPr bwMode="auto">
            <a:xfrm>
              <a:off x="401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54"/>
            <p:cNvSpPr>
              <a:spLocks noChangeShapeType="1"/>
            </p:cNvSpPr>
            <p:nvPr/>
          </p:nvSpPr>
          <p:spPr bwMode="auto">
            <a:xfrm flipH="1">
              <a:off x="401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55"/>
            <p:cNvSpPr>
              <a:spLocks noChangeShapeType="1"/>
            </p:cNvSpPr>
            <p:nvPr/>
          </p:nvSpPr>
          <p:spPr bwMode="auto">
            <a:xfrm>
              <a:off x="401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56"/>
            <p:cNvSpPr>
              <a:spLocks noChangeShapeType="1"/>
            </p:cNvSpPr>
            <p:nvPr/>
          </p:nvSpPr>
          <p:spPr bwMode="auto">
            <a:xfrm flipH="1">
              <a:off x="401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57"/>
            <p:cNvSpPr>
              <a:spLocks noChangeShapeType="1"/>
            </p:cNvSpPr>
            <p:nvPr/>
          </p:nvSpPr>
          <p:spPr bwMode="auto">
            <a:xfrm>
              <a:off x="433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58"/>
            <p:cNvSpPr>
              <a:spLocks noChangeShapeType="1"/>
            </p:cNvSpPr>
            <p:nvPr/>
          </p:nvSpPr>
          <p:spPr bwMode="auto">
            <a:xfrm flipH="1">
              <a:off x="433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59"/>
            <p:cNvSpPr>
              <a:spLocks noChangeShapeType="1"/>
            </p:cNvSpPr>
            <p:nvPr/>
          </p:nvSpPr>
          <p:spPr bwMode="auto">
            <a:xfrm>
              <a:off x="401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0"/>
            <p:cNvSpPr>
              <a:spLocks noChangeShapeType="1"/>
            </p:cNvSpPr>
            <p:nvPr/>
          </p:nvSpPr>
          <p:spPr bwMode="auto">
            <a:xfrm flipH="1">
              <a:off x="401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61"/>
            <p:cNvSpPr>
              <a:spLocks noChangeShapeType="1"/>
            </p:cNvSpPr>
            <p:nvPr/>
          </p:nvSpPr>
          <p:spPr bwMode="auto">
            <a:xfrm>
              <a:off x="3696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62"/>
            <p:cNvSpPr>
              <a:spLocks noChangeShapeType="1"/>
            </p:cNvSpPr>
            <p:nvPr/>
          </p:nvSpPr>
          <p:spPr bwMode="auto">
            <a:xfrm flipH="1">
              <a:off x="3696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3"/>
            <p:cNvSpPr>
              <a:spLocks noChangeShapeType="1"/>
            </p:cNvSpPr>
            <p:nvPr/>
          </p:nvSpPr>
          <p:spPr bwMode="auto">
            <a:xfrm>
              <a:off x="3696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Line 64"/>
            <p:cNvSpPr>
              <a:spLocks noChangeShapeType="1"/>
            </p:cNvSpPr>
            <p:nvPr/>
          </p:nvSpPr>
          <p:spPr bwMode="auto">
            <a:xfrm flipH="1">
              <a:off x="3696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Line 65"/>
            <p:cNvSpPr>
              <a:spLocks noChangeShapeType="1"/>
            </p:cNvSpPr>
            <p:nvPr/>
          </p:nvSpPr>
          <p:spPr bwMode="auto">
            <a:xfrm>
              <a:off x="3701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Line 66"/>
            <p:cNvSpPr>
              <a:spLocks noChangeShapeType="1"/>
            </p:cNvSpPr>
            <p:nvPr/>
          </p:nvSpPr>
          <p:spPr bwMode="auto">
            <a:xfrm flipH="1">
              <a:off x="3701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Line 67"/>
            <p:cNvSpPr>
              <a:spLocks noChangeShapeType="1"/>
            </p:cNvSpPr>
            <p:nvPr/>
          </p:nvSpPr>
          <p:spPr bwMode="auto">
            <a:xfrm>
              <a:off x="3701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Line 68"/>
            <p:cNvSpPr>
              <a:spLocks noChangeShapeType="1"/>
            </p:cNvSpPr>
            <p:nvPr/>
          </p:nvSpPr>
          <p:spPr bwMode="auto">
            <a:xfrm flipH="1">
              <a:off x="3701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0469" name="Object 69"/>
          <p:cNvGraphicFramePr>
            <a:graphicFrameLocks noChangeAspect="1"/>
          </p:cNvGraphicFramePr>
          <p:nvPr/>
        </p:nvGraphicFramePr>
        <p:xfrm>
          <a:off x="6256338" y="2232025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8" name="公式" r:id="rId16" imgW="291960" imgH="368280" progId="Equation.3">
                  <p:embed/>
                </p:oleObj>
              </mc:Choice>
              <mc:Fallback>
                <p:oleObj name="公式" r:id="rId16" imgW="29196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2232025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72" name="Text Box 72"/>
          <p:cNvSpPr txBox="1">
            <a:spLocks noChangeArrowheads="1"/>
          </p:cNvSpPr>
          <p:nvPr/>
        </p:nvSpPr>
        <p:spPr bwMode="auto">
          <a:xfrm>
            <a:off x="4467225" y="1477963"/>
            <a:ext cx="3076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F</a:t>
            </a:r>
            <a:r>
              <a:rPr lang="zh-CN" altLang="en-US" sz="2800" b="1" baseline="-25000"/>
              <a:t>向心</a:t>
            </a:r>
            <a:r>
              <a:rPr lang="en-US" altLang="zh-CN" sz="2800" b="1" i="1"/>
              <a:t>=</a:t>
            </a:r>
            <a:r>
              <a:rPr lang="en-US" altLang="zh-CN" sz="3200" b="1" i="1"/>
              <a:t>q</a:t>
            </a:r>
            <a:r>
              <a:rPr lang="en-US" altLang="zh-CN" sz="3200" b="1" i="1">
                <a:latin typeface="Book Antiqua" pitchFamily="18" charset="0"/>
              </a:rPr>
              <a:t>v</a:t>
            </a:r>
            <a:r>
              <a:rPr lang="en-US" altLang="zh-CN" sz="3200" b="1" i="1"/>
              <a:t>B</a:t>
            </a:r>
            <a:endParaRPr lang="en-US" altLang="zh-CN" sz="2800" i="1"/>
          </a:p>
        </p:txBody>
      </p:sp>
      <p:sp>
        <p:nvSpPr>
          <p:cNvPr id="9247" name="Text Box 75"/>
          <p:cNvSpPr txBox="1">
            <a:spLocks noChangeArrowheads="1"/>
          </p:cNvSpPr>
          <p:nvPr/>
        </p:nvSpPr>
        <p:spPr bwMode="auto">
          <a:xfrm>
            <a:off x="8777288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9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75"/>
                                        <p:tgtEl>
                                          <p:spTgt spid="23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  <p:bldP spid="230403" grpId="0"/>
      <p:bldP spid="230405" grpId="0"/>
      <p:bldP spid="230406" grpId="0" autoUpdateAnimBg="0"/>
      <p:bldP spid="230407" grpId="0" animBg="1"/>
      <p:bldP spid="230408" grpId="0" animBg="1"/>
      <p:bldP spid="230409" grpId="0" autoUpdateAnimBg="0"/>
      <p:bldP spid="230411" grpId="0" animBg="1"/>
      <p:bldP spid="230412" grpId="0" animBg="1"/>
      <p:bldP spid="230413" grpId="0" autoUpdateAnimBg="0"/>
      <p:bldP spid="230414" grpId="0" autoUpdateAnimBg="0"/>
      <p:bldP spid="230415" grpId="0" autoUpdateAnimBg="0"/>
      <p:bldP spid="230419" grpId="0" animBg="1"/>
      <p:bldP spid="230421" grpId="0" autoUpdateAnimBg="0"/>
      <p:bldP spid="230422" grpId="0" autoUpdateAnimBg="0"/>
      <p:bldP spid="230424" grpId="0" autoUpdateAnimBg="0"/>
      <p:bldP spid="230425" grpId="0" autoUpdateAnimBg="0"/>
      <p:bldP spid="2304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/>
          <p:cNvGraphicFramePr>
            <a:graphicFrameLocks noChangeAspect="1"/>
          </p:cNvGraphicFramePr>
          <p:nvPr/>
        </p:nvGraphicFramePr>
        <p:xfrm>
          <a:off x="1752600" y="1223963"/>
          <a:ext cx="2635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9" name="Equation" r:id="rId4" imgW="228600" imgH="330120" progId="Equation.DSMT4">
                  <p:embed/>
                </p:oleObj>
              </mc:Choice>
              <mc:Fallback>
                <p:oleObj name="Equation" r:id="rId4" imgW="22860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23963"/>
                        <a:ext cx="2635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1970088" y="1187450"/>
            <a:ext cx="2725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可分解</a:t>
            </a:r>
            <a:endParaRPr lang="zh-CN" alt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0563" y="1243013"/>
            <a:ext cx="228600" cy="457200"/>
            <a:chOff x="2304" y="3264"/>
            <a:chExt cx="144" cy="288"/>
          </a:xfrm>
        </p:grpSpPr>
        <p:sp>
          <p:nvSpPr>
            <p:cNvPr id="10364" name="Line 5"/>
            <p:cNvSpPr>
              <a:spLocks noChangeShapeType="1"/>
            </p:cNvSpPr>
            <p:nvPr/>
          </p:nvSpPr>
          <p:spPr bwMode="auto">
            <a:xfrm flipV="1">
              <a:off x="2304" y="3264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Line 6"/>
            <p:cNvSpPr>
              <a:spLocks noChangeShapeType="1"/>
            </p:cNvSpPr>
            <p:nvPr/>
          </p:nvSpPr>
          <p:spPr bwMode="auto">
            <a:xfrm>
              <a:off x="2304" y="3408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3581400" y="1065213"/>
          <a:ext cx="16652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0" name="Equation" r:id="rId6" imgW="1650960" imgH="431640" progId="Equation.DSMT4">
                  <p:embed/>
                </p:oleObj>
              </mc:Choice>
              <mc:Fallback>
                <p:oleObj name="Equation" r:id="rId6" imgW="16509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065213"/>
                        <a:ext cx="16652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3597275" y="1468438"/>
          <a:ext cx="1558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1" name="Equation" r:id="rId8" imgW="1612800" imgH="431640" progId="Equation.DSMT4">
                  <p:embed/>
                </p:oleObj>
              </mc:Choice>
              <mc:Fallback>
                <p:oleObj name="Equation" r:id="rId8" imgW="16128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468438"/>
                        <a:ext cx="1558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00113" y="1866900"/>
            <a:ext cx="7345362" cy="584200"/>
            <a:chOff x="249" y="1056"/>
            <a:chExt cx="4627" cy="368"/>
          </a:xfrm>
        </p:grpSpPr>
        <p:sp>
          <p:nvSpPr>
            <p:cNvPr id="10362" name="Text Box 10"/>
            <p:cNvSpPr txBox="1">
              <a:spLocks noChangeArrowheads="1"/>
            </p:cNvSpPr>
            <p:nvPr/>
          </p:nvSpPr>
          <p:spPr bwMode="auto">
            <a:xfrm>
              <a:off x="249" y="1056"/>
              <a:ext cx="9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若</a:t>
              </a:r>
              <a:endParaRPr lang="zh-CN" altLang="en-US" sz="2800"/>
            </a:p>
          </p:txBody>
        </p:sp>
        <p:graphicFrame>
          <p:nvGraphicFramePr>
            <p:cNvPr id="10262" name="Object 11"/>
            <p:cNvGraphicFramePr>
              <a:graphicFrameLocks noChangeAspect="1"/>
            </p:cNvGraphicFramePr>
            <p:nvPr/>
          </p:nvGraphicFramePr>
          <p:xfrm>
            <a:off x="593" y="1057"/>
            <a:ext cx="142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2" name="Equation" r:id="rId10" imgW="838080" imgH="228600" progId="Equation.DSMT4">
                    <p:embed/>
                  </p:oleObj>
                </mc:Choice>
                <mc:Fallback>
                  <p:oleObj name="Equation" r:id="rId10" imgW="83808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1057"/>
                          <a:ext cx="142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3" name="Text Box 12"/>
            <p:cNvSpPr txBox="1">
              <a:spLocks noChangeArrowheads="1"/>
            </p:cNvSpPr>
            <p:nvPr/>
          </p:nvSpPr>
          <p:spPr bwMode="auto">
            <a:xfrm>
              <a:off x="1967" y="1056"/>
              <a:ext cx="29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就是上述情况</a:t>
              </a:r>
              <a:endParaRPr lang="zh-CN" altLang="en-US" sz="28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90575" y="4813300"/>
            <a:ext cx="2773363" cy="1460500"/>
            <a:chOff x="390" y="3160"/>
            <a:chExt cx="1747" cy="920"/>
          </a:xfrm>
        </p:grpSpPr>
        <p:sp>
          <p:nvSpPr>
            <p:cNvPr id="10342" name="Arc 14"/>
            <p:cNvSpPr>
              <a:spLocks/>
            </p:cNvSpPr>
            <p:nvPr/>
          </p:nvSpPr>
          <p:spPr bwMode="auto">
            <a:xfrm>
              <a:off x="969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" name="Arc 15"/>
            <p:cNvSpPr>
              <a:spLocks/>
            </p:cNvSpPr>
            <p:nvPr/>
          </p:nvSpPr>
          <p:spPr bwMode="auto">
            <a:xfrm flipH="1">
              <a:off x="1065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" name="Arc 16"/>
            <p:cNvSpPr>
              <a:spLocks/>
            </p:cNvSpPr>
            <p:nvPr/>
          </p:nvSpPr>
          <p:spPr bwMode="auto">
            <a:xfrm flipH="1">
              <a:off x="1449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" name="Arc 17"/>
            <p:cNvSpPr>
              <a:spLocks/>
            </p:cNvSpPr>
            <p:nvPr/>
          </p:nvSpPr>
          <p:spPr bwMode="auto">
            <a:xfrm>
              <a:off x="1737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" name="Arc 18"/>
            <p:cNvSpPr>
              <a:spLocks/>
            </p:cNvSpPr>
            <p:nvPr/>
          </p:nvSpPr>
          <p:spPr bwMode="auto">
            <a:xfrm flipH="1">
              <a:off x="601" y="3312"/>
              <a:ext cx="320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" name="Arc 19"/>
            <p:cNvSpPr>
              <a:spLocks/>
            </p:cNvSpPr>
            <p:nvPr/>
          </p:nvSpPr>
          <p:spPr bwMode="auto">
            <a:xfrm>
              <a:off x="1353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48" name="Group 20"/>
            <p:cNvGrpSpPr>
              <a:grpSpLocks/>
            </p:cNvGrpSpPr>
            <p:nvPr/>
          </p:nvGrpSpPr>
          <p:grpSpPr bwMode="auto">
            <a:xfrm>
              <a:off x="390" y="3160"/>
              <a:ext cx="1747" cy="728"/>
              <a:chOff x="1206" y="2248"/>
              <a:chExt cx="1747" cy="728"/>
            </a:xfrm>
          </p:grpSpPr>
          <p:sp>
            <p:nvSpPr>
              <p:cNvPr id="10354" name="Oval 21"/>
              <p:cNvSpPr>
                <a:spLocks noChangeArrowheads="1"/>
              </p:cNvSpPr>
              <p:nvPr/>
            </p:nvSpPr>
            <p:spPr bwMode="auto">
              <a:xfrm>
                <a:off x="2460" y="2400"/>
                <a:ext cx="240" cy="57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5" name="Oval 22"/>
              <p:cNvSpPr>
                <a:spLocks noChangeArrowheads="1"/>
              </p:cNvSpPr>
              <p:nvPr/>
            </p:nvSpPr>
            <p:spPr bwMode="auto">
              <a:xfrm>
                <a:off x="1420" y="2400"/>
                <a:ext cx="240" cy="57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6" name="Line 23"/>
              <p:cNvSpPr>
                <a:spLocks noChangeShapeType="1"/>
              </p:cNvSpPr>
              <p:nvPr/>
            </p:nvSpPr>
            <p:spPr bwMode="auto">
              <a:xfrm>
                <a:off x="1540" y="2400"/>
                <a:ext cx="1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7" name="Line 24"/>
              <p:cNvSpPr>
                <a:spLocks noChangeShapeType="1"/>
              </p:cNvSpPr>
              <p:nvPr/>
            </p:nvSpPr>
            <p:spPr bwMode="auto">
              <a:xfrm>
                <a:off x="1580" y="2976"/>
                <a:ext cx="1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8" name="Line 25"/>
              <p:cNvSpPr>
                <a:spLocks noChangeShapeType="1"/>
              </p:cNvSpPr>
              <p:nvPr/>
            </p:nvSpPr>
            <p:spPr bwMode="auto">
              <a:xfrm>
                <a:off x="1340" y="2672"/>
                <a:ext cx="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58" name="Object 26"/>
              <p:cNvGraphicFramePr>
                <a:graphicFrameLocks noChangeAspect="1"/>
              </p:cNvGraphicFramePr>
              <p:nvPr/>
            </p:nvGraphicFramePr>
            <p:xfrm>
              <a:off x="2731" y="2304"/>
              <a:ext cx="222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43" name="公式" r:id="rId12" imgW="164880" imgH="190440" progId="Equation.3">
                      <p:embed/>
                    </p:oleObj>
                  </mc:Choice>
                  <mc:Fallback>
                    <p:oleObj name="公式" r:id="rId12" imgW="164880" imgH="19044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1" y="2304"/>
                            <a:ext cx="222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9" name="Line 27"/>
              <p:cNvSpPr>
                <a:spLocks noChangeShapeType="1"/>
              </p:cNvSpPr>
              <p:nvPr/>
            </p:nvSpPr>
            <p:spPr bwMode="auto">
              <a:xfrm flipV="1">
                <a:off x="1420" y="2480"/>
                <a:ext cx="16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0" name="Line 28"/>
              <p:cNvSpPr>
                <a:spLocks noChangeShapeType="1"/>
              </p:cNvSpPr>
              <p:nvPr/>
            </p:nvSpPr>
            <p:spPr bwMode="auto">
              <a:xfrm flipV="1">
                <a:off x="1420" y="244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1" name="Line 29"/>
              <p:cNvSpPr>
                <a:spLocks noChangeShapeType="1"/>
              </p:cNvSpPr>
              <p:nvPr/>
            </p:nvSpPr>
            <p:spPr bwMode="auto">
              <a:xfrm>
                <a:off x="1420" y="2672"/>
                <a:ext cx="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59" name="Object 30"/>
              <p:cNvGraphicFramePr>
                <a:graphicFrameLocks noChangeAspect="1"/>
              </p:cNvGraphicFramePr>
              <p:nvPr/>
            </p:nvGraphicFramePr>
            <p:xfrm>
              <a:off x="1460" y="2616"/>
              <a:ext cx="212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44" name="Equation" r:id="rId14" imgW="203040" imgH="228600" progId="Equation.DSMT4">
                      <p:embed/>
                    </p:oleObj>
                  </mc:Choice>
                  <mc:Fallback>
                    <p:oleObj name="Equation" r:id="rId14" imgW="203040" imgH="22860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0" y="2616"/>
                            <a:ext cx="212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Object 31"/>
              <p:cNvGraphicFramePr>
                <a:graphicFrameLocks noChangeAspect="1"/>
              </p:cNvGraphicFramePr>
              <p:nvPr/>
            </p:nvGraphicFramePr>
            <p:xfrm>
              <a:off x="1206" y="2248"/>
              <a:ext cx="21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45" name="Equation" r:id="rId16" imgW="203040" imgH="228600" progId="Equation.DSMT4">
                      <p:embed/>
                    </p:oleObj>
                  </mc:Choice>
                  <mc:Fallback>
                    <p:oleObj name="Equation" r:id="rId16" imgW="203040" imgH="22860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6" y="2248"/>
                            <a:ext cx="21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1" name="Object 32"/>
              <p:cNvGraphicFramePr>
                <a:graphicFrameLocks noChangeAspect="1"/>
              </p:cNvGraphicFramePr>
              <p:nvPr/>
            </p:nvGraphicFramePr>
            <p:xfrm>
              <a:off x="1533" y="2480"/>
              <a:ext cx="13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46" name="Equation" r:id="rId18" imgW="126720" imgH="139680" progId="Equation.DSMT4">
                      <p:embed/>
                    </p:oleObj>
                  </mc:Choice>
                  <mc:Fallback>
                    <p:oleObj name="Equation" r:id="rId18" imgW="126720" imgH="13968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3" y="2480"/>
                            <a:ext cx="133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9" name="Group 33"/>
            <p:cNvGrpSpPr>
              <a:grpSpLocks/>
            </p:cNvGrpSpPr>
            <p:nvPr/>
          </p:nvGrpSpPr>
          <p:grpSpPr bwMode="auto">
            <a:xfrm>
              <a:off x="1097" y="3888"/>
              <a:ext cx="368" cy="192"/>
              <a:chOff x="4272" y="3808"/>
              <a:chExt cx="384" cy="224"/>
            </a:xfrm>
          </p:grpSpPr>
          <p:sp>
            <p:nvSpPr>
              <p:cNvPr id="10350" name="Line 34"/>
              <p:cNvSpPr>
                <a:spLocks noChangeShapeType="1"/>
              </p:cNvSpPr>
              <p:nvPr/>
            </p:nvSpPr>
            <p:spPr bwMode="auto">
              <a:xfrm>
                <a:off x="4272" y="38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1" name="Line 35"/>
              <p:cNvSpPr>
                <a:spLocks noChangeShapeType="1"/>
              </p:cNvSpPr>
              <p:nvPr/>
            </p:nvSpPr>
            <p:spPr bwMode="auto">
              <a:xfrm>
                <a:off x="4656" y="38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2" name="Line 36"/>
              <p:cNvSpPr>
                <a:spLocks noChangeShapeType="1"/>
              </p:cNvSpPr>
              <p:nvPr/>
            </p:nvSpPr>
            <p:spPr bwMode="auto">
              <a:xfrm>
                <a:off x="4272" y="39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" name="Line 37"/>
              <p:cNvSpPr>
                <a:spLocks noChangeShapeType="1"/>
              </p:cNvSpPr>
              <p:nvPr/>
            </p:nvSpPr>
            <p:spPr bwMode="auto">
              <a:xfrm flipV="1">
                <a:off x="4560" y="3888"/>
                <a:ext cx="96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57" name="Object 38"/>
              <p:cNvGraphicFramePr>
                <a:graphicFrameLocks noChangeAspect="1"/>
              </p:cNvGraphicFramePr>
              <p:nvPr/>
            </p:nvGraphicFramePr>
            <p:xfrm>
              <a:off x="4416" y="3808"/>
              <a:ext cx="15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47" name="公式" r:id="rId20" imgW="126720" imgH="177480" progId="Equation.3">
                      <p:embed/>
                    </p:oleObj>
                  </mc:Choice>
                  <mc:Fallback>
                    <p:oleObj name="公式" r:id="rId20" imgW="126720" imgH="17748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808"/>
                            <a:ext cx="15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900113" y="2414588"/>
            <a:ext cx="2741612" cy="611187"/>
            <a:chOff x="388" y="1460"/>
            <a:chExt cx="1727" cy="385"/>
          </a:xfrm>
        </p:grpSpPr>
        <p:sp>
          <p:nvSpPr>
            <p:cNvPr id="10341" name="Text Box 40"/>
            <p:cNvSpPr txBox="1">
              <a:spLocks noChangeArrowheads="1"/>
            </p:cNvSpPr>
            <p:nvPr/>
          </p:nvSpPr>
          <p:spPr bwMode="auto">
            <a:xfrm>
              <a:off x="388" y="146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若</a:t>
              </a:r>
              <a:endParaRPr lang="zh-CN" altLang="en-US" sz="2800"/>
            </a:p>
          </p:txBody>
        </p:sp>
        <p:graphicFrame>
          <p:nvGraphicFramePr>
            <p:cNvPr id="10256" name="Object 41"/>
            <p:cNvGraphicFramePr>
              <a:graphicFrameLocks noChangeAspect="1"/>
            </p:cNvGraphicFramePr>
            <p:nvPr/>
          </p:nvGraphicFramePr>
          <p:xfrm>
            <a:off x="783" y="1478"/>
            <a:ext cx="133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8" name="Equation" r:id="rId22" imgW="825480" imgH="228600" progId="Equation.DSMT4">
                    <p:embed/>
                  </p:oleObj>
                </mc:Choice>
                <mc:Fallback>
                  <p:oleObj name="Equation" r:id="rId22" imgW="825480" imgH="2286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1478"/>
                          <a:ext cx="133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66" name="Text Box 42"/>
          <p:cNvSpPr txBox="1">
            <a:spLocks noChangeArrowheads="1"/>
          </p:cNvSpPr>
          <p:nvPr/>
        </p:nvSpPr>
        <p:spPr bwMode="auto">
          <a:xfrm>
            <a:off x="2051050" y="3011488"/>
            <a:ext cx="185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231467" name="Object 43"/>
          <p:cNvGraphicFramePr>
            <a:graphicFrameLocks noChangeAspect="1"/>
          </p:cNvGraphicFramePr>
          <p:nvPr/>
        </p:nvGraphicFramePr>
        <p:xfrm>
          <a:off x="2586038" y="3036888"/>
          <a:ext cx="2206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9" name="Equation" r:id="rId24" imgW="2158920" imgH="482400" progId="Equation.DSMT4">
                  <p:embed/>
                </p:oleObj>
              </mc:Choice>
              <mc:Fallback>
                <p:oleObj name="Equation" r:id="rId24" imgW="2158920" imgH="482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036888"/>
                        <a:ext cx="22066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68" name="Line 44"/>
          <p:cNvSpPr>
            <a:spLocks noChangeShapeType="1"/>
          </p:cNvSpPr>
          <p:nvPr/>
        </p:nvSpPr>
        <p:spPr bwMode="auto">
          <a:xfrm>
            <a:off x="5121275" y="3362325"/>
            <a:ext cx="2057400" cy="0"/>
          </a:xfrm>
          <a:prstGeom prst="line">
            <a:avLst/>
          </a:prstGeom>
          <a:noFill/>
          <a:ln w="38100">
            <a:solidFill>
              <a:srgbClr val="00008E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69" name="Line 45"/>
          <p:cNvSpPr>
            <a:spLocks noChangeShapeType="1"/>
          </p:cNvSpPr>
          <p:nvPr/>
        </p:nvSpPr>
        <p:spPr bwMode="auto">
          <a:xfrm rot="5400000">
            <a:off x="5710238" y="2905125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70" name="Text Box 46"/>
          <p:cNvSpPr txBox="1">
            <a:spLocks noChangeArrowheads="1"/>
          </p:cNvSpPr>
          <p:nvPr/>
        </p:nvSpPr>
        <p:spPr bwMode="auto">
          <a:xfrm>
            <a:off x="5076825" y="2667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</a:p>
        </p:txBody>
      </p:sp>
      <p:sp>
        <p:nvSpPr>
          <p:cNvPr id="231471" name="Text Box 47"/>
          <p:cNvSpPr txBox="1">
            <a:spLocks noChangeArrowheads="1"/>
          </p:cNvSpPr>
          <p:nvPr/>
        </p:nvSpPr>
        <p:spPr bwMode="auto">
          <a:xfrm>
            <a:off x="6532563" y="2843213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80"/>
                </a:solidFill>
              </a:rPr>
              <a:t>B</a:t>
            </a:r>
          </a:p>
        </p:txBody>
      </p:sp>
      <p:graphicFrame>
        <p:nvGraphicFramePr>
          <p:cNvPr id="231472" name="Object 48"/>
          <p:cNvGraphicFramePr>
            <a:graphicFrameLocks noChangeAspect="1"/>
          </p:cNvGraphicFramePr>
          <p:nvPr/>
        </p:nvGraphicFramePr>
        <p:xfrm>
          <a:off x="5578475" y="2717800"/>
          <a:ext cx="5095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0"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2717800"/>
                        <a:ext cx="5095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900113" y="3592513"/>
            <a:ext cx="2713037" cy="585787"/>
            <a:chOff x="336" y="1536"/>
            <a:chExt cx="1709" cy="369"/>
          </a:xfrm>
        </p:grpSpPr>
        <p:sp>
          <p:nvSpPr>
            <p:cNvPr id="10340" name="Text Box 50"/>
            <p:cNvSpPr txBox="1">
              <a:spLocks noChangeArrowheads="1"/>
            </p:cNvSpPr>
            <p:nvPr/>
          </p:nvSpPr>
          <p:spPr bwMode="auto">
            <a:xfrm>
              <a:off x="336" y="153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若</a:t>
              </a:r>
              <a:endParaRPr lang="zh-CN" altLang="en-US" sz="2800"/>
            </a:p>
          </p:txBody>
        </p:sp>
        <p:graphicFrame>
          <p:nvGraphicFramePr>
            <p:cNvPr id="10255" name="Object 51"/>
            <p:cNvGraphicFramePr>
              <a:graphicFrameLocks noChangeAspect="1"/>
            </p:cNvGraphicFramePr>
            <p:nvPr/>
          </p:nvGraphicFramePr>
          <p:xfrm>
            <a:off x="653" y="1537"/>
            <a:ext cx="139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1" name="Equation" r:id="rId28" imgW="863280" imgH="228600" progId="Equation.DSMT4">
                    <p:embed/>
                  </p:oleObj>
                </mc:Choice>
                <mc:Fallback>
                  <p:oleObj name="Equation" r:id="rId28" imgW="863280" imgH="2286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1537"/>
                          <a:ext cx="139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76" name="Text Box 52"/>
          <p:cNvSpPr txBox="1">
            <a:spLocks noChangeArrowheads="1"/>
          </p:cNvSpPr>
          <p:nvPr/>
        </p:nvSpPr>
        <p:spPr bwMode="auto">
          <a:xfrm>
            <a:off x="1346200" y="4103688"/>
            <a:ext cx="502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上述两个运动合成</a:t>
            </a:r>
            <a:endParaRPr lang="zh-CN" altLang="en-US" sz="2800"/>
          </a:p>
        </p:txBody>
      </p:sp>
      <p:sp>
        <p:nvSpPr>
          <p:cNvPr id="231477" name="Text Box 53"/>
          <p:cNvSpPr txBox="1">
            <a:spLocks noChangeArrowheads="1"/>
          </p:cNvSpPr>
          <p:nvPr/>
        </p:nvSpPr>
        <p:spPr bwMode="auto">
          <a:xfrm>
            <a:off x="3975100" y="4851400"/>
            <a:ext cx="196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螺距</a:t>
            </a:r>
            <a:endParaRPr lang="zh-CN" altLang="en-US" sz="2800"/>
          </a:p>
        </p:txBody>
      </p:sp>
      <p:graphicFrame>
        <p:nvGraphicFramePr>
          <p:cNvPr id="231478" name="Object 54"/>
          <p:cNvGraphicFramePr>
            <a:graphicFrameLocks noChangeAspect="1"/>
          </p:cNvGraphicFramePr>
          <p:nvPr/>
        </p:nvGraphicFramePr>
        <p:xfrm>
          <a:off x="5045075" y="4895850"/>
          <a:ext cx="13954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2" name="Equation" r:id="rId30" imgW="545760" imgH="228600" progId="Equation.DSMT4">
                  <p:embed/>
                </p:oleObj>
              </mc:Choice>
              <mc:Fallback>
                <p:oleObj name="Equation" r:id="rId30" imgW="545760" imgH="228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4895850"/>
                        <a:ext cx="13954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79" name="Object 55"/>
          <p:cNvGraphicFramePr>
            <a:graphicFrameLocks noChangeAspect="1"/>
          </p:cNvGraphicFramePr>
          <p:nvPr/>
        </p:nvGraphicFramePr>
        <p:xfrm>
          <a:off x="5029200" y="5553075"/>
          <a:ext cx="1427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3" name="Equation" r:id="rId32" imgW="1409400" imgH="876240" progId="Equation.DSMT4">
                  <p:embed/>
                </p:oleObj>
              </mc:Choice>
              <mc:Fallback>
                <p:oleObj name="Equation" r:id="rId32" imgW="1409400" imgH="8762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53075"/>
                        <a:ext cx="14271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80" name="AutoShape 56"/>
          <p:cNvSpPr>
            <a:spLocks noChangeArrowheads="1"/>
          </p:cNvSpPr>
          <p:nvPr/>
        </p:nvSpPr>
        <p:spPr bwMode="auto">
          <a:xfrm>
            <a:off x="4470400" y="432276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81" name="Text Box 57"/>
          <p:cNvSpPr txBox="1">
            <a:spLocks noChangeArrowheads="1"/>
          </p:cNvSpPr>
          <p:nvPr/>
        </p:nvSpPr>
        <p:spPr bwMode="auto">
          <a:xfrm>
            <a:off x="5308600" y="4089400"/>
            <a:ext cx="214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螺旋线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231482" name="Object 58"/>
          <p:cNvGraphicFramePr>
            <a:graphicFrameLocks noChangeAspect="1"/>
          </p:cNvGraphicFramePr>
          <p:nvPr/>
        </p:nvGraphicFramePr>
        <p:xfrm>
          <a:off x="6429375" y="4719638"/>
          <a:ext cx="15986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4" name="Equation" r:id="rId34" imgW="660240" imgH="419040" progId="Equation.DSMT4">
                  <p:embed/>
                </p:oleObj>
              </mc:Choice>
              <mc:Fallback>
                <p:oleObj name="Equation" r:id="rId34" imgW="660240" imgH="41904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719638"/>
                        <a:ext cx="15986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83" name="Text Box 59"/>
          <p:cNvSpPr txBox="1">
            <a:spLocks noChangeArrowheads="1"/>
          </p:cNvSpPr>
          <p:nvPr/>
        </p:nvSpPr>
        <p:spPr bwMode="auto">
          <a:xfrm>
            <a:off x="3975100" y="5691188"/>
            <a:ext cx="2181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半径</a:t>
            </a:r>
            <a:endParaRPr lang="zh-CN" altLang="en-US" sz="2800"/>
          </a:p>
        </p:txBody>
      </p:sp>
      <p:sp>
        <p:nvSpPr>
          <p:cNvPr id="231484" name="Text Box 60"/>
          <p:cNvSpPr txBox="1">
            <a:spLocks noChangeArrowheads="1"/>
          </p:cNvSpPr>
          <p:nvPr/>
        </p:nvSpPr>
        <p:spPr bwMode="auto">
          <a:xfrm>
            <a:off x="323850" y="490538"/>
            <a:ext cx="420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）普遍情形下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732588" y="3638550"/>
            <a:ext cx="2133600" cy="990600"/>
            <a:chOff x="192" y="3120"/>
            <a:chExt cx="1440" cy="624"/>
          </a:xfrm>
        </p:grpSpPr>
        <p:graphicFrame>
          <p:nvGraphicFramePr>
            <p:cNvPr id="10253" name="Object 62"/>
            <p:cNvGraphicFramePr>
              <a:graphicFrameLocks noChangeAspect="1"/>
            </p:cNvGraphicFramePr>
            <p:nvPr/>
          </p:nvGraphicFramePr>
          <p:xfrm>
            <a:off x="767" y="3137"/>
            <a:ext cx="82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5" name="Equation" r:id="rId36" imgW="634680" imgH="406080" progId="Equation.DSMT4">
                    <p:embed/>
                  </p:oleObj>
                </mc:Choice>
                <mc:Fallback>
                  <p:oleObj name="Equation" r:id="rId36" imgW="634680" imgH="40608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137"/>
                          <a:ext cx="825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9" name="Rectangle 63"/>
            <p:cNvSpPr>
              <a:spLocks noChangeArrowheads="1"/>
            </p:cNvSpPr>
            <p:nvPr/>
          </p:nvSpPr>
          <p:spPr bwMode="auto">
            <a:xfrm>
              <a:off x="720" y="3120"/>
              <a:ext cx="912" cy="57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4" name="Object 64"/>
            <p:cNvGraphicFramePr>
              <a:graphicFrameLocks noChangeAspect="1"/>
            </p:cNvGraphicFramePr>
            <p:nvPr/>
          </p:nvGraphicFramePr>
          <p:xfrm>
            <a:off x="192" y="3120"/>
            <a:ext cx="5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6" name="剪辑" r:id="rId38" imgW="3285720" imgH="3038040" progId="MS_ClipArt_Gallery.2">
                    <p:embed/>
                  </p:oleObj>
                </mc:Choice>
                <mc:Fallback>
                  <p:oleObj name="剪辑" r:id="rId38" imgW="3285720" imgH="3038040" progId="MS_ClipArt_Gallery.2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120"/>
                          <a:ext cx="52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724525" y="2339975"/>
            <a:ext cx="2971800" cy="685800"/>
            <a:chOff x="3936" y="1248"/>
            <a:chExt cx="1872" cy="432"/>
          </a:xfrm>
        </p:grpSpPr>
        <p:sp>
          <p:nvSpPr>
            <p:cNvPr id="10337" name="AutoShape 67"/>
            <p:cNvSpPr>
              <a:spLocks noChangeArrowheads="1"/>
            </p:cNvSpPr>
            <p:nvPr/>
          </p:nvSpPr>
          <p:spPr bwMode="auto">
            <a:xfrm>
              <a:off x="3936" y="1248"/>
              <a:ext cx="1824" cy="432"/>
            </a:xfrm>
            <a:prstGeom prst="wedgeEllipseCallout">
              <a:avLst>
                <a:gd name="adj1" fmla="val -64199"/>
                <a:gd name="adj2" fmla="val 6134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0338" name="Text Box 68"/>
            <p:cNvSpPr txBox="1">
              <a:spLocks noChangeArrowheads="1"/>
            </p:cNvSpPr>
            <p:nvPr/>
          </p:nvSpPr>
          <p:spPr bwMode="auto">
            <a:xfrm>
              <a:off x="4046" y="1296"/>
              <a:ext cx="17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匀速直线运动</a:t>
              </a:r>
            </a:p>
          </p:txBody>
        </p:sp>
      </p:grpSp>
      <p:sp>
        <p:nvSpPr>
          <p:cNvPr id="231493" name="Oval 69"/>
          <p:cNvSpPr>
            <a:spLocks noChangeArrowheads="1"/>
          </p:cNvSpPr>
          <p:nvPr/>
        </p:nvSpPr>
        <p:spPr bwMode="auto">
          <a:xfrm>
            <a:off x="5214938" y="3149600"/>
            <a:ext cx="134937" cy="136525"/>
          </a:xfrm>
          <a:prstGeom prst="ellipse">
            <a:avLst/>
          </a:prstGeom>
          <a:gradFill rotWithShape="1">
            <a:gsLst>
              <a:gs pos="0">
                <a:srgbClr val="FF99FF"/>
              </a:gs>
              <a:gs pos="100000">
                <a:srgbClr val="A5002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3130550" y="388938"/>
            <a:ext cx="1608138" cy="623887"/>
            <a:chOff x="1791" y="91"/>
            <a:chExt cx="1013" cy="393"/>
          </a:xfrm>
        </p:grpSpPr>
        <p:graphicFrame>
          <p:nvGraphicFramePr>
            <p:cNvPr id="10252" name="Object 71"/>
            <p:cNvGraphicFramePr>
              <a:graphicFrameLocks noChangeAspect="1"/>
            </p:cNvGraphicFramePr>
            <p:nvPr/>
          </p:nvGraphicFramePr>
          <p:xfrm>
            <a:off x="1791" y="156"/>
            <a:ext cx="101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7" name="Equation" r:id="rId40" imgW="1422360" imgH="495000" progId="Equation.DSMT4">
                    <p:embed/>
                  </p:oleObj>
                </mc:Choice>
                <mc:Fallback>
                  <p:oleObj name="Equation" r:id="rId40" imgW="1422360" imgH="4950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56"/>
                          <a:ext cx="101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34" name="Group 72"/>
            <p:cNvGrpSpPr>
              <a:grpSpLocks/>
            </p:cNvGrpSpPr>
            <p:nvPr/>
          </p:nvGrpSpPr>
          <p:grpSpPr bwMode="auto">
            <a:xfrm>
              <a:off x="1973" y="91"/>
              <a:ext cx="181" cy="119"/>
              <a:chOff x="1973" y="91"/>
              <a:chExt cx="181" cy="119"/>
            </a:xfrm>
          </p:grpSpPr>
          <p:sp>
            <p:nvSpPr>
              <p:cNvPr id="10335" name="Line 73"/>
              <p:cNvSpPr>
                <a:spLocks noChangeShapeType="1"/>
              </p:cNvSpPr>
              <p:nvPr/>
            </p:nvSpPr>
            <p:spPr bwMode="auto">
              <a:xfrm flipH="1">
                <a:off x="1973" y="91"/>
                <a:ext cx="91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6" name="Line 74"/>
              <p:cNvSpPr>
                <a:spLocks noChangeShapeType="1"/>
              </p:cNvSpPr>
              <p:nvPr/>
            </p:nvSpPr>
            <p:spPr bwMode="auto">
              <a:xfrm>
                <a:off x="2064" y="91"/>
                <a:ext cx="90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6227763" y="361950"/>
            <a:ext cx="2300287" cy="1941513"/>
            <a:chOff x="3016" y="-153"/>
            <a:chExt cx="1449" cy="1223"/>
          </a:xfrm>
        </p:grpSpPr>
        <p:sp>
          <p:nvSpPr>
            <p:cNvPr id="10287" name="Text Box 76"/>
            <p:cNvSpPr txBox="1">
              <a:spLocks noChangeArrowheads="1"/>
            </p:cNvSpPr>
            <p:nvPr/>
          </p:nvSpPr>
          <p:spPr bwMode="auto">
            <a:xfrm>
              <a:off x="4081" y="52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Book Antiqua" pitchFamily="18" charset="0"/>
                </a:rPr>
                <a:t>v</a:t>
              </a:r>
              <a:r>
                <a:rPr lang="en-US" altLang="zh-CN" sz="2800" b="1" baseline="-25000">
                  <a:solidFill>
                    <a:srgbClr val="FF3300"/>
                  </a:solidFill>
                  <a:sym typeface="Symbol" pitchFamily="18" charset="2"/>
                </a:rPr>
                <a:t>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0288" name="Line 77"/>
            <p:cNvSpPr>
              <a:spLocks noChangeShapeType="1"/>
            </p:cNvSpPr>
            <p:nvPr/>
          </p:nvSpPr>
          <p:spPr bwMode="auto">
            <a:xfrm>
              <a:off x="3668" y="551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78"/>
            <p:cNvSpPr>
              <a:spLocks noChangeShapeType="1"/>
            </p:cNvSpPr>
            <p:nvPr/>
          </p:nvSpPr>
          <p:spPr bwMode="auto">
            <a:xfrm rot="5400000">
              <a:off x="3908" y="551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Text Box 79"/>
            <p:cNvSpPr txBox="1">
              <a:spLocks noChangeArrowheads="1"/>
            </p:cNvSpPr>
            <p:nvPr/>
          </p:nvSpPr>
          <p:spPr bwMode="auto">
            <a:xfrm>
              <a:off x="3812" y="74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q</a:t>
              </a:r>
            </a:p>
          </p:txBody>
        </p:sp>
        <p:graphicFrame>
          <p:nvGraphicFramePr>
            <p:cNvPr id="10250" name="Object 80"/>
            <p:cNvGraphicFramePr>
              <a:graphicFrameLocks noChangeAspect="1"/>
            </p:cNvGraphicFramePr>
            <p:nvPr/>
          </p:nvGraphicFramePr>
          <p:xfrm>
            <a:off x="3524" y="482"/>
            <a:ext cx="21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8" name="公式" r:id="rId42" imgW="164880" imgH="190440" progId="Equation.3">
                    <p:embed/>
                  </p:oleObj>
                </mc:Choice>
                <mc:Fallback>
                  <p:oleObj name="公式" r:id="rId42" imgW="164880" imgH="19044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482"/>
                          <a:ext cx="21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1" name="Oval 81"/>
            <p:cNvSpPr>
              <a:spLocks noChangeArrowheads="1"/>
            </p:cNvSpPr>
            <p:nvPr/>
          </p:nvSpPr>
          <p:spPr bwMode="auto">
            <a:xfrm>
              <a:off x="3284" y="167"/>
              <a:ext cx="768" cy="768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Oval 82"/>
            <p:cNvSpPr>
              <a:spLocks noChangeArrowheads="1"/>
            </p:cNvSpPr>
            <p:nvPr/>
          </p:nvSpPr>
          <p:spPr bwMode="auto">
            <a:xfrm>
              <a:off x="3871" y="753"/>
              <a:ext cx="85" cy="86"/>
            </a:xfrm>
            <a:prstGeom prst="ellipse">
              <a:avLst/>
            </a:prstGeom>
            <a:gradFill rotWithShape="1">
              <a:gsLst>
                <a:gs pos="0">
                  <a:srgbClr val="FF99FF"/>
                </a:gs>
                <a:gs pos="100000">
                  <a:srgbClr val="A5002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93" name="Group 83"/>
            <p:cNvGrpSpPr>
              <a:grpSpLocks/>
            </p:cNvGrpSpPr>
            <p:nvPr/>
          </p:nvGrpSpPr>
          <p:grpSpPr bwMode="auto">
            <a:xfrm>
              <a:off x="3016" y="73"/>
              <a:ext cx="1369" cy="918"/>
              <a:chOff x="3696" y="572"/>
              <a:chExt cx="1369" cy="918"/>
            </a:xfrm>
          </p:grpSpPr>
          <p:sp>
            <p:nvSpPr>
              <p:cNvPr id="10294" name="Line 84"/>
              <p:cNvSpPr>
                <a:spLocks noChangeShapeType="1"/>
              </p:cNvSpPr>
              <p:nvPr/>
            </p:nvSpPr>
            <p:spPr bwMode="auto">
              <a:xfrm>
                <a:off x="496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5" name="Line 85"/>
              <p:cNvSpPr>
                <a:spLocks noChangeShapeType="1"/>
              </p:cNvSpPr>
              <p:nvPr/>
            </p:nvSpPr>
            <p:spPr bwMode="auto">
              <a:xfrm flipH="1">
                <a:off x="496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6" name="Line 86"/>
              <p:cNvSpPr>
                <a:spLocks noChangeShapeType="1"/>
              </p:cNvSpPr>
              <p:nvPr/>
            </p:nvSpPr>
            <p:spPr bwMode="auto">
              <a:xfrm>
                <a:off x="496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7" name="Line 87"/>
              <p:cNvSpPr>
                <a:spLocks noChangeShapeType="1"/>
              </p:cNvSpPr>
              <p:nvPr/>
            </p:nvSpPr>
            <p:spPr bwMode="auto">
              <a:xfrm flipH="1">
                <a:off x="496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8" name="Line 88"/>
              <p:cNvSpPr>
                <a:spLocks noChangeShapeType="1"/>
              </p:cNvSpPr>
              <p:nvPr/>
            </p:nvSpPr>
            <p:spPr bwMode="auto">
              <a:xfrm>
                <a:off x="496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9" name="Line 89"/>
              <p:cNvSpPr>
                <a:spLocks noChangeShapeType="1"/>
              </p:cNvSpPr>
              <p:nvPr/>
            </p:nvSpPr>
            <p:spPr bwMode="auto">
              <a:xfrm flipH="1">
                <a:off x="496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0" name="Line 90"/>
              <p:cNvSpPr>
                <a:spLocks noChangeShapeType="1"/>
              </p:cNvSpPr>
              <p:nvPr/>
            </p:nvSpPr>
            <p:spPr bwMode="auto">
              <a:xfrm>
                <a:off x="464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1" name="Line 91"/>
              <p:cNvSpPr>
                <a:spLocks noChangeShapeType="1"/>
              </p:cNvSpPr>
              <p:nvPr/>
            </p:nvSpPr>
            <p:spPr bwMode="auto">
              <a:xfrm flipH="1">
                <a:off x="464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2" name="Line 92"/>
              <p:cNvSpPr>
                <a:spLocks noChangeShapeType="1"/>
              </p:cNvSpPr>
              <p:nvPr/>
            </p:nvSpPr>
            <p:spPr bwMode="auto">
              <a:xfrm>
                <a:off x="464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3" name="Line 93"/>
              <p:cNvSpPr>
                <a:spLocks noChangeShapeType="1"/>
              </p:cNvSpPr>
              <p:nvPr/>
            </p:nvSpPr>
            <p:spPr bwMode="auto">
              <a:xfrm flipH="1">
                <a:off x="464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Line 94"/>
              <p:cNvSpPr>
                <a:spLocks noChangeShapeType="1"/>
              </p:cNvSpPr>
              <p:nvPr/>
            </p:nvSpPr>
            <p:spPr bwMode="auto">
              <a:xfrm>
                <a:off x="464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5" name="Line 95"/>
              <p:cNvSpPr>
                <a:spLocks noChangeShapeType="1"/>
              </p:cNvSpPr>
              <p:nvPr/>
            </p:nvSpPr>
            <p:spPr bwMode="auto">
              <a:xfrm flipH="1">
                <a:off x="464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Line 96"/>
              <p:cNvSpPr>
                <a:spLocks noChangeShapeType="1"/>
              </p:cNvSpPr>
              <p:nvPr/>
            </p:nvSpPr>
            <p:spPr bwMode="auto">
              <a:xfrm>
                <a:off x="496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7" name="Line 97"/>
              <p:cNvSpPr>
                <a:spLocks noChangeShapeType="1"/>
              </p:cNvSpPr>
              <p:nvPr/>
            </p:nvSpPr>
            <p:spPr bwMode="auto">
              <a:xfrm flipH="1">
                <a:off x="496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Line 98"/>
              <p:cNvSpPr>
                <a:spLocks noChangeShapeType="1"/>
              </p:cNvSpPr>
              <p:nvPr/>
            </p:nvSpPr>
            <p:spPr bwMode="auto">
              <a:xfrm>
                <a:off x="464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9" name="Line 99"/>
              <p:cNvSpPr>
                <a:spLocks noChangeShapeType="1"/>
              </p:cNvSpPr>
              <p:nvPr/>
            </p:nvSpPr>
            <p:spPr bwMode="auto">
              <a:xfrm flipH="1">
                <a:off x="464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Line 100"/>
              <p:cNvSpPr>
                <a:spLocks noChangeShapeType="1"/>
              </p:cNvSpPr>
              <p:nvPr/>
            </p:nvSpPr>
            <p:spPr bwMode="auto">
              <a:xfrm>
                <a:off x="433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1" name="Line 101"/>
              <p:cNvSpPr>
                <a:spLocks noChangeShapeType="1"/>
              </p:cNvSpPr>
              <p:nvPr/>
            </p:nvSpPr>
            <p:spPr bwMode="auto">
              <a:xfrm flipH="1">
                <a:off x="433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2" name="Line 102"/>
              <p:cNvSpPr>
                <a:spLocks noChangeShapeType="1"/>
              </p:cNvSpPr>
              <p:nvPr/>
            </p:nvSpPr>
            <p:spPr bwMode="auto">
              <a:xfrm>
                <a:off x="433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Line 103"/>
              <p:cNvSpPr>
                <a:spLocks noChangeShapeType="1"/>
              </p:cNvSpPr>
              <p:nvPr/>
            </p:nvSpPr>
            <p:spPr bwMode="auto">
              <a:xfrm flipH="1">
                <a:off x="433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4" name="Line 104"/>
              <p:cNvSpPr>
                <a:spLocks noChangeShapeType="1"/>
              </p:cNvSpPr>
              <p:nvPr/>
            </p:nvSpPr>
            <p:spPr bwMode="auto">
              <a:xfrm>
                <a:off x="433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5" name="Line 105"/>
              <p:cNvSpPr>
                <a:spLocks noChangeShapeType="1"/>
              </p:cNvSpPr>
              <p:nvPr/>
            </p:nvSpPr>
            <p:spPr bwMode="auto">
              <a:xfrm flipH="1">
                <a:off x="433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6" name="Line 106"/>
              <p:cNvSpPr>
                <a:spLocks noChangeShapeType="1"/>
              </p:cNvSpPr>
              <p:nvPr/>
            </p:nvSpPr>
            <p:spPr bwMode="auto">
              <a:xfrm>
                <a:off x="401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7" name="Line 107"/>
              <p:cNvSpPr>
                <a:spLocks noChangeShapeType="1"/>
              </p:cNvSpPr>
              <p:nvPr/>
            </p:nvSpPr>
            <p:spPr bwMode="auto">
              <a:xfrm flipH="1">
                <a:off x="401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8" name="Line 108"/>
              <p:cNvSpPr>
                <a:spLocks noChangeShapeType="1"/>
              </p:cNvSpPr>
              <p:nvPr/>
            </p:nvSpPr>
            <p:spPr bwMode="auto">
              <a:xfrm>
                <a:off x="401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9" name="Line 109"/>
              <p:cNvSpPr>
                <a:spLocks noChangeShapeType="1"/>
              </p:cNvSpPr>
              <p:nvPr/>
            </p:nvSpPr>
            <p:spPr bwMode="auto">
              <a:xfrm flipH="1">
                <a:off x="401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0" name="Line 110"/>
              <p:cNvSpPr>
                <a:spLocks noChangeShapeType="1"/>
              </p:cNvSpPr>
              <p:nvPr/>
            </p:nvSpPr>
            <p:spPr bwMode="auto">
              <a:xfrm>
                <a:off x="401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1" name="Line 111"/>
              <p:cNvSpPr>
                <a:spLocks noChangeShapeType="1"/>
              </p:cNvSpPr>
              <p:nvPr/>
            </p:nvSpPr>
            <p:spPr bwMode="auto">
              <a:xfrm flipH="1">
                <a:off x="401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2" name="Line 112"/>
              <p:cNvSpPr>
                <a:spLocks noChangeShapeType="1"/>
              </p:cNvSpPr>
              <p:nvPr/>
            </p:nvSpPr>
            <p:spPr bwMode="auto">
              <a:xfrm>
                <a:off x="433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3" name="Line 113"/>
              <p:cNvSpPr>
                <a:spLocks noChangeShapeType="1"/>
              </p:cNvSpPr>
              <p:nvPr/>
            </p:nvSpPr>
            <p:spPr bwMode="auto">
              <a:xfrm flipH="1">
                <a:off x="433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4" name="Line 114"/>
              <p:cNvSpPr>
                <a:spLocks noChangeShapeType="1"/>
              </p:cNvSpPr>
              <p:nvPr/>
            </p:nvSpPr>
            <p:spPr bwMode="auto">
              <a:xfrm>
                <a:off x="401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5" name="Line 115"/>
              <p:cNvSpPr>
                <a:spLocks noChangeShapeType="1"/>
              </p:cNvSpPr>
              <p:nvPr/>
            </p:nvSpPr>
            <p:spPr bwMode="auto">
              <a:xfrm flipH="1">
                <a:off x="401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6" name="Line 116"/>
              <p:cNvSpPr>
                <a:spLocks noChangeShapeType="1"/>
              </p:cNvSpPr>
              <p:nvPr/>
            </p:nvSpPr>
            <p:spPr bwMode="auto">
              <a:xfrm>
                <a:off x="3696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7" name="Line 117"/>
              <p:cNvSpPr>
                <a:spLocks noChangeShapeType="1"/>
              </p:cNvSpPr>
              <p:nvPr/>
            </p:nvSpPr>
            <p:spPr bwMode="auto">
              <a:xfrm flipH="1">
                <a:off x="3696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8" name="Line 118"/>
              <p:cNvSpPr>
                <a:spLocks noChangeShapeType="1"/>
              </p:cNvSpPr>
              <p:nvPr/>
            </p:nvSpPr>
            <p:spPr bwMode="auto">
              <a:xfrm>
                <a:off x="3696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9" name="Line 119"/>
              <p:cNvSpPr>
                <a:spLocks noChangeShapeType="1"/>
              </p:cNvSpPr>
              <p:nvPr/>
            </p:nvSpPr>
            <p:spPr bwMode="auto">
              <a:xfrm flipH="1">
                <a:off x="3696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0" name="Line 120"/>
              <p:cNvSpPr>
                <a:spLocks noChangeShapeType="1"/>
              </p:cNvSpPr>
              <p:nvPr/>
            </p:nvSpPr>
            <p:spPr bwMode="auto">
              <a:xfrm>
                <a:off x="3701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1" name="Line 121"/>
              <p:cNvSpPr>
                <a:spLocks noChangeShapeType="1"/>
              </p:cNvSpPr>
              <p:nvPr/>
            </p:nvSpPr>
            <p:spPr bwMode="auto">
              <a:xfrm flipH="1">
                <a:off x="3701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2" name="Line 122"/>
              <p:cNvSpPr>
                <a:spLocks noChangeShapeType="1"/>
              </p:cNvSpPr>
              <p:nvPr/>
            </p:nvSpPr>
            <p:spPr bwMode="auto">
              <a:xfrm>
                <a:off x="3701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3" name="Line 123"/>
              <p:cNvSpPr>
                <a:spLocks noChangeShapeType="1"/>
              </p:cNvSpPr>
              <p:nvPr/>
            </p:nvSpPr>
            <p:spPr bwMode="auto">
              <a:xfrm flipH="1">
                <a:off x="3701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0251" name="Object 124"/>
            <p:cNvGraphicFramePr>
              <a:graphicFrameLocks noChangeAspect="1"/>
            </p:cNvGraphicFramePr>
            <p:nvPr/>
          </p:nvGraphicFramePr>
          <p:xfrm>
            <a:off x="3491" y="-153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9" name="公式" r:id="rId44" imgW="291960" imgH="368280" progId="Equation.3">
                    <p:embed/>
                  </p:oleObj>
                </mc:Choice>
                <mc:Fallback>
                  <p:oleObj name="公式" r:id="rId44" imgW="291960" imgH="368280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" y="-153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549" name="Text Box 125"/>
          <p:cNvSpPr txBox="1">
            <a:spLocks noChangeArrowheads="1"/>
          </p:cNvSpPr>
          <p:nvPr/>
        </p:nvSpPr>
        <p:spPr bwMode="auto">
          <a:xfrm rot="1465085">
            <a:off x="5759450" y="3098800"/>
            <a:ext cx="3222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就像没有磁场</a:t>
            </a:r>
          </a:p>
        </p:txBody>
      </p:sp>
      <p:sp>
        <p:nvSpPr>
          <p:cNvPr id="10286" name="Text Box 75"/>
          <p:cNvSpPr txBox="1">
            <a:spLocks noChangeArrowheads="1"/>
          </p:cNvSpPr>
          <p:nvPr/>
        </p:nvSpPr>
        <p:spPr bwMode="auto">
          <a:xfrm>
            <a:off x="8777288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9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23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1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1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31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231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231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3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1" dur="300"/>
                                        <p:tgtEl>
                                          <p:spTgt spid="23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  <p:bldP spid="231466" grpId="0" autoUpdateAnimBg="0"/>
      <p:bldP spid="231468" grpId="0" animBg="1"/>
      <p:bldP spid="231469" grpId="0" animBg="1"/>
      <p:bldP spid="231470" grpId="0" autoUpdateAnimBg="0"/>
      <p:bldP spid="231471" grpId="0" autoUpdateAnimBg="0"/>
      <p:bldP spid="231476" grpId="0" autoUpdateAnimBg="0"/>
      <p:bldP spid="231477" grpId="0" autoUpdateAnimBg="0"/>
      <p:bldP spid="231480" grpId="0" animBg="1"/>
      <p:bldP spid="231481" grpId="0" autoUpdateAnimBg="0"/>
      <p:bldP spid="231483" grpId="0" autoUpdateAnimBg="0"/>
      <p:bldP spid="231484" grpId="0" autoUpdateAnimBg="0"/>
      <p:bldP spid="231493" grpId="0" animBg="1"/>
      <p:bldP spid="231549" grpId="0"/>
      <p:bldP spid="23154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592138" y="346075"/>
            <a:ext cx="1819275" cy="10668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0000"/>
              </a:solidFill>
              <a:ea typeface="隶书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557338"/>
            <a:ext cx="2667000" cy="539750"/>
            <a:chOff x="192" y="2832"/>
            <a:chExt cx="1680" cy="340"/>
          </a:xfrm>
        </p:grpSpPr>
        <p:sp>
          <p:nvSpPr>
            <p:cNvPr id="11290" name="Text Box 4"/>
            <p:cNvSpPr txBox="1">
              <a:spLocks noChangeArrowheads="1"/>
            </p:cNvSpPr>
            <p:nvPr/>
          </p:nvSpPr>
          <p:spPr bwMode="auto">
            <a:xfrm>
              <a:off x="192" y="2841"/>
              <a:ext cx="6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1</a:t>
              </a:r>
              <a:r>
                <a:rPr lang="en-US" altLang="zh-CN" sz="2800" b="1">
                  <a:cs typeface="Times New Roman" pitchFamily="18" charset="0"/>
                </a:rPr>
                <a:t>º</a:t>
              </a:r>
              <a:r>
                <a:rPr lang="en-US" altLang="zh-CN" sz="2800" b="1"/>
                <a:t> </a:t>
              </a:r>
              <a:r>
                <a:rPr lang="zh-CN" altLang="en-US" sz="2800" b="1"/>
                <a:t>若</a:t>
              </a:r>
              <a:endParaRPr lang="zh-CN" altLang="en-US" sz="2800"/>
            </a:p>
          </p:txBody>
        </p:sp>
        <p:graphicFrame>
          <p:nvGraphicFramePr>
            <p:cNvPr id="11274" name="Object 5"/>
            <p:cNvGraphicFramePr>
              <a:graphicFrameLocks noChangeAspect="1"/>
            </p:cNvGraphicFramePr>
            <p:nvPr/>
          </p:nvGraphicFramePr>
          <p:xfrm>
            <a:off x="769" y="2870"/>
            <a:ext cx="62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0" name="Equation" r:id="rId3" imgW="939600" imgH="431640" progId="Equation.DSMT4">
                    <p:embed/>
                  </p:oleObj>
                </mc:Choice>
                <mc:Fallback>
                  <p:oleObj name="Equation" r:id="rId3" imgW="93960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2870"/>
                          <a:ext cx="62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Text Box 6"/>
            <p:cNvSpPr txBox="1">
              <a:spLocks noChangeArrowheads="1"/>
            </p:cNvSpPr>
            <p:nvPr/>
          </p:nvSpPr>
          <p:spPr bwMode="auto">
            <a:xfrm>
              <a:off x="1373" y="2832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时</a:t>
              </a:r>
              <a:endParaRPr lang="zh-CN" altLang="en-US" sz="2800"/>
            </a:p>
          </p:txBody>
        </p:sp>
      </p:grp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3155950" y="1357313"/>
          <a:ext cx="31829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1" name="Equation" r:id="rId5" imgW="3352680" imgH="901440" progId="Equation.DSMT4">
                  <p:embed/>
                </p:oleObj>
              </mc:Choice>
              <mc:Fallback>
                <p:oleObj name="Equation" r:id="rId5" imgW="3352680" imgH="901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1357313"/>
                        <a:ext cx="31829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1042988" y="2722563"/>
            <a:ext cx="7813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高速运动粒子的频率比低速粒子的频率要小</a:t>
            </a:r>
            <a:r>
              <a:rPr lang="en-US" altLang="zh-CN" sz="2800" b="1"/>
              <a:t>!</a:t>
            </a:r>
            <a:endParaRPr lang="en-US" altLang="zh-CN" sz="2800"/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1008063" y="2205038"/>
            <a:ext cx="328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结论</a:t>
            </a:r>
            <a:r>
              <a:rPr lang="zh-CN" altLang="en-US" sz="2800">
                <a:ea typeface="黑体" pitchFamily="2" charset="-122"/>
              </a:rPr>
              <a:t>：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46113" y="3489325"/>
            <a:ext cx="2390775" cy="585788"/>
            <a:chOff x="144" y="3550"/>
            <a:chExt cx="1506" cy="369"/>
          </a:xfrm>
        </p:grpSpPr>
        <p:grpSp>
          <p:nvGrpSpPr>
            <p:cNvPr id="11287" name="Group 12"/>
            <p:cNvGrpSpPr>
              <a:grpSpLocks/>
            </p:cNvGrpSpPr>
            <p:nvPr/>
          </p:nvGrpSpPr>
          <p:grpSpPr bwMode="auto">
            <a:xfrm>
              <a:off x="144" y="3550"/>
              <a:ext cx="1138" cy="369"/>
              <a:chOff x="768" y="3638"/>
              <a:chExt cx="1207" cy="369"/>
            </a:xfrm>
          </p:grpSpPr>
          <p:sp>
            <p:nvSpPr>
              <p:cNvPr id="11289" name="Text Box 13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2</a:t>
                </a:r>
                <a:r>
                  <a:rPr lang="en-US" altLang="zh-CN" sz="2800" b="1">
                    <a:cs typeface="Times New Roman" pitchFamily="18" charset="0"/>
                  </a:rPr>
                  <a:t>º</a:t>
                </a:r>
                <a:r>
                  <a:rPr lang="en-US" altLang="zh-CN" sz="2800" b="1"/>
                  <a:t> </a:t>
                </a:r>
                <a:r>
                  <a:rPr lang="zh-CN" altLang="en-US" sz="2800" b="1"/>
                  <a:t>若</a:t>
                </a:r>
              </a:p>
            </p:txBody>
          </p:sp>
          <p:graphicFrame>
            <p:nvGraphicFramePr>
              <p:cNvPr id="11273" name="Object 14"/>
              <p:cNvGraphicFramePr>
                <a:graphicFrameLocks noChangeAspect="1"/>
              </p:cNvGraphicFramePr>
              <p:nvPr/>
            </p:nvGraphicFramePr>
            <p:xfrm>
              <a:off x="1276" y="3638"/>
              <a:ext cx="699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52" name="Equation" r:id="rId7" imgW="431640" imgH="228600" progId="Equation.DSMT4">
                      <p:embed/>
                    </p:oleObj>
                  </mc:Choice>
                  <mc:Fallback>
                    <p:oleObj name="Equation" r:id="rId7" imgW="43164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6" y="3638"/>
                            <a:ext cx="699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88" name="Text Box 15"/>
            <p:cNvSpPr txBox="1">
              <a:spLocks noChangeArrowheads="1"/>
            </p:cNvSpPr>
            <p:nvPr/>
          </p:nvSpPr>
          <p:spPr bwMode="auto">
            <a:xfrm>
              <a:off x="1152" y="3561"/>
              <a:ext cx="4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时</a:t>
              </a:r>
              <a:endParaRPr lang="zh-CN" altLang="en-US" sz="2800"/>
            </a:p>
          </p:txBody>
        </p:sp>
      </p:grpSp>
      <p:graphicFrame>
        <p:nvGraphicFramePr>
          <p:cNvPr id="233488" name="Object 16"/>
          <p:cNvGraphicFramePr>
            <a:graphicFrameLocks noChangeAspect="1"/>
          </p:cNvGraphicFramePr>
          <p:nvPr/>
        </p:nvGraphicFramePr>
        <p:xfrm>
          <a:off x="2859088" y="3397250"/>
          <a:ext cx="14652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3" name="Equation" r:id="rId9" imgW="545760" imgH="380880" progId="Equation.DSMT4">
                  <p:embed/>
                </p:oleObj>
              </mc:Choice>
              <mc:Fallback>
                <p:oleObj name="Equation" r:id="rId9" imgW="545760" imgH="380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3397250"/>
                        <a:ext cx="14652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2105025" y="4267200"/>
            <a:ext cx="225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  <a:endParaRPr lang="zh-CN" altLang="en-US" sz="2800"/>
          </a:p>
        </p:txBody>
      </p:sp>
      <p:graphicFrame>
        <p:nvGraphicFramePr>
          <p:cNvPr id="233490" name="Object 18"/>
          <p:cNvGraphicFramePr>
            <a:graphicFrameLocks noChangeAspect="1"/>
          </p:cNvGraphicFramePr>
          <p:nvPr/>
        </p:nvGraphicFramePr>
        <p:xfrm>
          <a:off x="2738438" y="4205288"/>
          <a:ext cx="11128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4" name="Equation" r:id="rId11" imgW="558720" imgH="380880" progId="Equation.DSMT4">
                  <p:embed/>
                </p:oleObj>
              </mc:Choice>
              <mc:Fallback>
                <p:oleObj name="Equation" r:id="rId11" imgW="558720" imgH="3808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4205288"/>
                        <a:ext cx="11128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91" name="Text Box 19"/>
          <p:cNvSpPr txBox="1">
            <a:spLocks noChangeArrowheads="1"/>
          </p:cNvSpPr>
          <p:nvPr/>
        </p:nvSpPr>
        <p:spPr bwMode="auto">
          <a:xfrm>
            <a:off x="3851275" y="4329113"/>
            <a:ext cx="4713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3366"/>
                </a:solidFill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003366"/>
                </a:solidFill>
                <a:ea typeface="黑体" pitchFamily="2" charset="-122"/>
              </a:rPr>
              <a:t>测动量</a:t>
            </a:r>
            <a:r>
              <a:rPr lang="en-US" altLang="zh-CN" sz="2800" b="1" i="1">
                <a:solidFill>
                  <a:srgbClr val="003366"/>
                </a:solidFill>
                <a:ea typeface="黑体" pitchFamily="2" charset="-122"/>
              </a:rPr>
              <a:t>P </a:t>
            </a:r>
            <a:r>
              <a:rPr lang="zh-CN" altLang="en-US" sz="2800" b="1">
                <a:solidFill>
                  <a:srgbClr val="003366"/>
                </a:solidFill>
                <a:ea typeface="黑体" pitchFamily="2" charset="-122"/>
              </a:rPr>
              <a:t>的重要方法</a:t>
            </a:r>
            <a:endParaRPr lang="zh-CN" altLang="en-US" sz="2800">
              <a:solidFill>
                <a:srgbClr val="003366"/>
              </a:solidFill>
              <a:ea typeface="黑体" pitchFamily="2" charset="-122"/>
            </a:endParaRPr>
          </a:p>
        </p:txBody>
      </p:sp>
      <p:sp>
        <p:nvSpPr>
          <p:cNvPr id="233492" name="Text Box 20"/>
          <p:cNvSpPr txBox="1">
            <a:spLocks noChangeArrowheads="1"/>
          </p:cNvSpPr>
          <p:nvPr/>
        </p:nvSpPr>
        <p:spPr bwMode="auto">
          <a:xfrm>
            <a:off x="1042988" y="51054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回转半径</a:t>
            </a:r>
            <a:r>
              <a:rPr lang="en-US" altLang="zh-CN" sz="2800" b="1" i="1">
                <a:solidFill>
                  <a:schemeClr val="tx2"/>
                </a:solidFill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是粒子相对论动量的直接量度！</a:t>
            </a:r>
            <a:endParaRPr lang="zh-CN" altLang="en-US" sz="2800">
              <a:solidFill>
                <a:srgbClr val="FF0000"/>
              </a:solidFill>
              <a:ea typeface="黑体" pitchFamily="2" charset="-122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15000" y="152400"/>
            <a:ext cx="2590800" cy="990600"/>
            <a:chOff x="2880" y="144"/>
            <a:chExt cx="1632" cy="624"/>
          </a:xfrm>
        </p:grpSpPr>
        <p:graphicFrame>
          <p:nvGraphicFramePr>
            <p:cNvPr id="11271" name="Object 22"/>
            <p:cNvGraphicFramePr>
              <a:graphicFrameLocks noChangeAspect="1"/>
            </p:cNvGraphicFramePr>
            <p:nvPr/>
          </p:nvGraphicFramePr>
          <p:xfrm>
            <a:off x="3480" y="188"/>
            <a:ext cx="914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5" name="Equation" r:id="rId13" imgW="1409400" imgH="863280" progId="Equation.DSMT4">
                    <p:embed/>
                  </p:oleObj>
                </mc:Choice>
                <mc:Fallback>
                  <p:oleObj name="Equation" r:id="rId13" imgW="1409400" imgH="8632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88"/>
                          <a:ext cx="914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Rectangle 23"/>
            <p:cNvSpPr>
              <a:spLocks noChangeArrowheads="1"/>
            </p:cNvSpPr>
            <p:nvPr/>
          </p:nvSpPr>
          <p:spPr bwMode="auto">
            <a:xfrm>
              <a:off x="3456" y="192"/>
              <a:ext cx="1056" cy="57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2" name="Object 24"/>
            <p:cNvGraphicFramePr>
              <a:graphicFrameLocks noChangeAspect="1"/>
            </p:cNvGraphicFramePr>
            <p:nvPr/>
          </p:nvGraphicFramePr>
          <p:xfrm>
            <a:off x="2880" y="144"/>
            <a:ext cx="589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6" name="剪辑" r:id="rId15" imgW="3285720" imgH="3038040" progId="MS_ClipArt_Gallery.2">
                    <p:embed/>
                  </p:oleObj>
                </mc:Choice>
                <mc:Fallback>
                  <p:oleObj name="剪辑" r:id="rId15" imgW="3285720" imgH="3038040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4"/>
                          <a:ext cx="589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3498" name="Object 26"/>
          <p:cNvGraphicFramePr>
            <a:graphicFrameLocks noChangeAspect="1"/>
          </p:cNvGraphicFramePr>
          <p:nvPr/>
        </p:nvGraphicFramePr>
        <p:xfrm>
          <a:off x="6372225" y="1693863"/>
          <a:ext cx="3984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7" name="Equation" r:id="rId17" imgW="241200" imgH="228600" progId="Equation.3">
                  <p:embed/>
                </p:oleObj>
              </mc:Choice>
              <mc:Fallback>
                <p:oleObj name="Equation" r:id="rId17" imgW="2412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693863"/>
                        <a:ext cx="39846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971550" y="517525"/>
            <a:ext cx="1871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隶书" pitchFamily="49" charset="-122"/>
              </a:rPr>
              <a:t>讨论</a:t>
            </a:r>
          </a:p>
        </p:txBody>
      </p:sp>
      <p:sp>
        <p:nvSpPr>
          <p:cNvPr id="11285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826250" y="1406525"/>
            <a:ext cx="1913692" cy="908050"/>
            <a:chOff x="6826250" y="1406525"/>
            <a:chExt cx="1913692" cy="908050"/>
          </a:xfrm>
        </p:grpSpPr>
        <p:graphicFrame>
          <p:nvGraphicFramePr>
            <p:cNvPr id="23348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1900436"/>
                </p:ext>
              </p:extLst>
            </p:nvPr>
          </p:nvGraphicFramePr>
          <p:xfrm>
            <a:off x="6826250" y="1406525"/>
            <a:ext cx="914400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8" name="Equation" r:id="rId19" imgW="787320" imgH="850680" progId="Equation.DSMT4">
                    <p:embed/>
                  </p:oleObj>
                </mc:Choice>
                <mc:Fallback>
                  <p:oleObj name="Equation" r:id="rId19" imgW="787320" imgH="8506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6250" y="1406525"/>
                          <a:ext cx="914400" cy="908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7939723" y="1481138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速度</a:t>
              </a:r>
              <a:endParaRPr lang="en-US" altLang="zh-CN" dirty="0"/>
            </a:p>
            <a:p>
              <a:r>
                <a:rPr lang="zh-CN" altLang="en-US" dirty="0"/>
                <a:t>较大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75"/>
                                        <p:tgtEl>
                                          <p:spTgt spid="23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 autoUpdateAnimBg="0"/>
      <p:bldP spid="233481" grpId="0" autoUpdateAnimBg="0"/>
      <p:bldP spid="233482" grpId="0" autoUpdateAnimBg="0"/>
      <p:bldP spid="233489" grpId="0" autoUpdateAnimBg="0"/>
      <p:bldP spid="233491" grpId="0" autoUpdateAnimBg="0"/>
      <p:bldP spid="233492" grpId="0" autoUpdateAnimBg="0"/>
      <p:bldP spid="2334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s://appwk.baidu.com/naapi/doc/view?ih=359&amp;o=png_6_0_0_490_489_193_195_893.25_1263.375&amp;iw=356&amp;ix=0&amp;iy=215&amp;aimw=356&amp;rn=1&amp;doc_id=5c13b4252af90242a895e523&amp;pn=1&amp;sign=b2de5fcc76ec8a442a161ee14fd69cfa&amp;type=1&amp;app_ver=2.9.8.2&amp;ua=bd_800_800_IncredibleS_2.9.8.2_2.3.7&amp;bid=1&amp;app_ua=IncredibleS&amp;uid=&amp;cuid=&amp;fr=3&amp;Bdi_bear=WIFI&amp;from=3_10000&amp;bduss=&amp;pid=1&amp;screen=800_800&amp;sys_ver=2.3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07" y="761551"/>
            <a:ext cx="2802396" cy="282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5248" y="111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均匀磁场下的磁聚焦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202747" y="111760"/>
            <a:ext cx="4126548" cy="3066098"/>
            <a:chOff x="4202747" y="111760"/>
            <a:chExt cx="4126548" cy="3066098"/>
          </a:xfrm>
        </p:grpSpPr>
        <p:pic>
          <p:nvPicPr>
            <p:cNvPr id="50180" name="Picture 4" descr="https://img.antpedia.com/instrument-library/attachments/att/image/20171113/151058320035623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695" y="920432"/>
              <a:ext cx="4038600" cy="2257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/>
            <p:cNvSpPr txBox="1"/>
            <p:nvPr/>
          </p:nvSpPr>
          <p:spPr>
            <a:xfrm>
              <a:off x="4202747" y="111760"/>
              <a:ext cx="3355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非均匀磁场下的磁透镜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56990" y="3775690"/>
            <a:ext cx="2982913" cy="1009650"/>
            <a:chOff x="5045075" y="4719638"/>
            <a:chExt cx="2982913" cy="1009650"/>
          </a:xfrm>
        </p:grpSpPr>
        <p:graphicFrame>
          <p:nvGraphicFramePr>
            <p:cNvPr id="6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854869"/>
                </p:ext>
              </p:extLst>
            </p:nvPr>
          </p:nvGraphicFramePr>
          <p:xfrm>
            <a:off x="5045075" y="4895850"/>
            <a:ext cx="13954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5" name="Equation" r:id="rId5" imgW="545760" imgH="228600" progId="Equation.DSMT4">
                    <p:embed/>
                  </p:oleObj>
                </mc:Choice>
                <mc:Fallback>
                  <p:oleObj name="Equation" r:id="rId5" imgW="545760" imgH="228600" progId="Equation.DSMT4">
                    <p:embed/>
                    <p:pic>
                      <p:nvPicPr>
                        <p:cNvPr id="23147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075" y="4895850"/>
                          <a:ext cx="13954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549805"/>
                </p:ext>
              </p:extLst>
            </p:nvPr>
          </p:nvGraphicFramePr>
          <p:xfrm>
            <a:off x="6429375" y="4719638"/>
            <a:ext cx="1598613" cy="100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6" name="Equation" r:id="rId7" imgW="660240" imgH="419040" progId="Equation.DSMT4">
                    <p:embed/>
                  </p:oleObj>
                </mc:Choice>
                <mc:Fallback>
                  <p:oleObj name="Equation" r:id="rId7" imgW="660240" imgH="419040" progId="Equation.DSMT4">
                    <p:embed/>
                    <p:pic>
                      <p:nvPicPr>
                        <p:cNvPr id="231482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75" y="4719638"/>
                          <a:ext cx="1598613" cy="1009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205185" y="3444240"/>
            <a:ext cx="8641749" cy="3267685"/>
            <a:chOff x="205185" y="3444240"/>
            <a:chExt cx="8641749" cy="3267685"/>
          </a:xfrm>
        </p:grpSpPr>
        <p:grpSp>
          <p:nvGrpSpPr>
            <p:cNvPr id="14" name="组合 13"/>
            <p:cNvGrpSpPr/>
            <p:nvPr/>
          </p:nvGrpSpPr>
          <p:grpSpPr>
            <a:xfrm>
              <a:off x="205185" y="3444240"/>
              <a:ext cx="8641749" cy="1483360"/>
              <a:chOff x="205185" y="3444240"/>
              <a:chExt cx="8641749" cy="1483360"/>
            </a:xfrm>
          </p:grpSpPr>
          <p:cxnSp>
            <p:nvCxnSpPr>
              <p:cNvPr id="9" name="直接连接符 8"/>
              <p:cNvCxnSpPr/>
              <p:nvPr/>
            </p:nvCxnSpPr>
            <p:spPr bwMode="auto">
              <a:xfrm>
                <a:off x="205185" y="4917440"/>
                <a:ext cx="378769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直接连接符 10"/>
              <p:cNvCxnSpPr/>
              <p:nvPr/>
            </p:nvCxnSpPr>
            <p:spPr bwMode="auto">
              <a:xfrm flipV="1">
                <a:off x="3982720" y="3444240"/>
                <a:ext cx="0" cy="148336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3992880" y="3454400"/>
                <a:ext cx="485405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" name="组合 16"/>
            <p:cNvGrpSpPr/>
            <p:nvPr/>
          </p:nvGrpSpPr>
          <p:grpSpPr>
            <a:xfrm>
              <a:off x="635366" y="3587564"/>
              <a:ext cx="8211568" cy="3124361"/>
              <a:chOff x="635366" y="3587564"/>
              <a:chExt cx="8211568" cy="312436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1706" y="3587564"/>
                <a:ext cx="4445228" cy="3124361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635366" y="5149678"/>
                <a:ext cx="2350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离子速度</a:t>
                </a:r>
                <a:r>
                  <a:rPr lang="zh-CN" altLang="en-US" b="1"/>
                  <a:t>选择器</a:t>
                </a:r>
                <a:endParaRPr lang="zh-CN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454696" y="5853127"/>
                    <a:ext cx="1068947" cy="7813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696" y="5853127"/>
                    <a:ext cx="1068947" cy="78136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866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Arc 2"/>
          <p:cNvSpPr>
            <a:spLocks/>
          </p:cNvSpPr>
          <p:nvPr/>
        </p:nvSpPr>
        <p:spPr bwMode="auto">
          <a:xfrm flipH="1" flipV="1">
            <a:off x="5059363" y="1300163"/>
            <a:ext cx="5837237" cy="1333500"/>
          </a:xfrm>
          <a:custGeom>
            <a:avLst/>
            <a:gdLst>
              <a:gd name="T0" fmla="*/ 2147483647 w 19934"/>
              <a:gd name="T1" fmla="*/ 0 h 20477"/>
              <a:gd name="T2" fmla="*/ 2147483647 w 19934"/>
              <a:gd name="T3" fmla="*/ 2147483647 h 20477"/>
              <a:gd name="T4" fmla="*/ 0 w 19934"/>
              <a:gd name="T5" fmla="*/ 2147483647 h 20477"/>
              <a:gd name="T6" fmla="*/ 0 60000 65536"/>
              <a:gd name="T7" fmla="*/ 0 60000 65536"/>
              <a:gd name="T8" fmla="*/ 0 60000 65536"/>
              <a:gd name="T9" fmla="*/ 0 w 19934"/>
              <a:gd name="T10" fmla="*/ 0 h 20477"/>
              <a:gd name="T11" fmla="*/ 19934 w 19934"/>
              <a:gd name="T12" fmla="*/ 20477 h 204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34" h="20477" fill="none" extrusionOk="0">
                <a:moveTo>
                  <a:pt x="6874" y="-1"/>
                </a:moveTo>
                <a:cubicBezTo>
                  <a:pt x="12775" y="1981"/>
                  <a:pt x="17536" y="6412"/>
                  <a:pt x="19933" y="12158"/>
                </a:cubicBezTo>
              </a:path>
              <a:path w="19934" h="20477" stroke="0" extrusionOk="0">
                <a:moveTo>
                  <a:pt x="6874" y="-1"/>
                </a:moveTo>
                <a:cubicBezTo>
                  <a:pt x="12775" y="1981"/>
                  <a:pt x="17536" y="6412"/>
                  <a:pt x="19933" y="12158"/>
                </a:cubicBezTo>
                <a:lnTo>
                  <a:pt x="0" y="20477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499" name="Arc 3"/>
          <p:cNvSpPr>
            <a:spLocks/>
          </p:cNvSpPr>
          <p:nvPr/>
        </p:nvSpPr>
        <p:spPr bwMode="auto">
          <a:xfrm flipH="1">
            <a:off x="5013325" y="3313113"/>
            <a:ext cx="5837238" cy="1339850"/>
          </a:xfrm>
          <a:custGeom>
            <a:avLst/>
            <a:gdLst>
              <a:gd name="T0" fmla="*/ 2147483647 w 19934"/>
              <a:gd name="T1" fmla="*/ 0 h 20595"/>
              <a:gd name="T2" fmla="*/ 2147483647 w 19934"/>
              <a:gd name="T3" fmla="*/ 2147483647 h 20595"/>
              <a:gd name="T4" fmla="*/ 0 w 19934"/>
              <a:gd name="T5" fmla="*/ 2147483647 h 20595"/>
              <a:gd name="T6" fmla="*/ 0 60000 65536"/>
              <a:gd name="T7" fmla="*/ 0 60000 65536"/>
              <a:gd name="T8" fmla="*/ 0 60000 65536"/>
              <a:gd name="T9" fmla="*/ 0 w 19934"/>
              <a:gd name="T10" fmla="*/ 0 h 20595"/>
              <a:gd name="T11" fmla="*/ 19934 w 19934"/>
              <a:gd name="T12" fmla="*/ 20595 h 205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34" h="20595" fill="none" extrusionOk="0">
                <a:moveTo>
                  <a:pt x="6511" y="-1"/>
                </a:moveTo>
                <a:cubicBezTo>
                  <a:pt x="12574" y="1916"/>
                  <a:pt x="17484" y="6407"/>
                  <a:pt x="19933" y="12276"/>
                </a:cubicBezTo>
              </a:path>
              <a:path w="19934" h="20595" stroke="0" extrusionOk="0">
                <a:moveTo>
                  <a:pt x="6511" y="-1"/>
                </a:moveTo>
                <a:cubicBezTo>
                  <a:pt x="12574" y="1916"/>
                  <a:pt x="17484" y="6407"/>
                  <a:pt x="19933" y="12276"/>
                </a:cubicBezTo>
                <a:lnTo>
                  <a:pt x="0" y="20595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0" name="Line 4"/>
          <p:cNvSpPr>
            <a:spLocks noChangeShapeType="1"/>
          </p:cNvSpPr>
          <p:nvPr/>
        </p:nvSpPr>
        <p:spPr bwMode="auto">
          <a:xfrm>
            <a:off x="4754563" y="2976563"/>
            <a:ext cx="41910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1" name="Arc 5"/>
          <p:cNvSpPr>
            <a:spLocks/>
          </p:cNvSpPr>
          <p:nvPr/>
        </p:nvSpPr>
        <p:spPr bwMode="auto">
          <a:xfrm rot="715164" flipH="1">
            <a:off x="5595938" y="2273300"/>
            <a:ext cx="847725" cy="1516063"/>
          </a:xfrm>
          <a:custGeom>
            <a:avLst/>
            <a:gdLst>
              <a:gd name="T0" fmla="*/ 0 w 23560"/>
              <a:gd name="T1" fmla="*/ 2147483647 h 35677"/>
              <a:gd name="T2" fmla="*/ 2147483647 w 23560"/>
              <a:gd name="T3" fmla="*/ 2147483647 h 35677"/>
              <a:gd name="T4" fmla="*/ 2147483647 w 23560"/>
              <a:gd name="T5" fmla="*/ 2147483647 h 35677"/>
              <a:gd name="T6" fmla="*/ 0 60000 65536"/>
              <a:gd name="T7" fmla="*/ 0 60000 65536"/>
              <a:gd name="T8" fmla="*/ 0 60000 65536"/>
              <a:gd name="T9" fmla="*/ 0 w 23560"/>
              <a:gd name="T10" fmla="*/ 0 h 35677"/>
              <a:gd name="T11" fmla="*/ 23560 w 23560"/>
              <a:gd name="T12" fmla="*/ 35677 h 356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60" h="35677" fill="none" extrusionOk="0">
                <a:moveTo>
                  <a:pt x="0" y="89"/>
                </a:moveTo>
                <a:cubicBezTo>
                  <a:pt x="651" y="29"/>
                  <a:pt x="1305" y="-1"/>
                  <a:pt x="1960" y="0"/>
                </a:cubicBezTo>
                <a:cubicBezTo>
                  <a:pt x="13889" y="0"/>
                  <a:pt x="23560" y="9670"/>
                  <a:pt x="23560" y="21600"/>
                </a:cubicBezTo>
                <a:cubicBezTo>
                  <a:pt x="23560" y="26765"/>
                  <a:pt x="21709" y="31759"/>
                  <a:pt x="18342" y="35676"/>
                </a:cubicBezTo>
              </a:path>
              <a:path w="23560" h="35677" stroke="0" extrusionOk="0">
                <a:moveTo>
                  <a:pt x="0" y="89"/>
                </a:moveTo>
                <a:cubicBezTo>
                  <a:pt x="651" y="29"/>
                  <a:pt x="1305" y="-1"/>
                  <a:pt x="1960" y="0"/>
                </a:cubicBezTo>
                <a:cubicBezTo>
                  <a:pt x="13889" y="0"/>
                  <a:pt x="23560" y="9670"/>
                  <a:pt x="23560" y="21600"/>
                </a:cubicBezTo>
                <a:cubicBezTo>
                  <a:pt x="23560" y="26765"/>
                  <a:pt x="21709" y="31759"/>
                  <a:pt x="18342" y="35676"/>
                </a:cubicBezTo>
                <a:lnTo>
                  <a:pt x="196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2" name="Arc 6"/>
          <p:cNvSpPr>
            <a:spLocks/>
          </p:cNvSpPr>
          <p:nvPr/>
        </p:nvSpPr>
        <p:spPr bwMode="auto">
          <a:xfrm>
            <a:off x="7215188" y="2519363"/>
            <a:ext cx="309562" cy="838200"/>
          </a:xfrm>
          <a:custGeom>
            <a:avLst/>
            <a:gdLst>
              <a:gd name="T0" fmla="*/ 0 w 21600"/>
              <a:gd name="T1" fmla="*/ 0 h 34151"/>
              <a:gd name="T2" fmla="*/ 2147483647 w 21600"/>
              <a:gd name="T3" fmla="*/ 2147483647 h 34151"/>
              <a:gd name="T4" fmla="*/ 0 w 21600"/>
              <a:gd name="T5" fmla="*/ 2147483647 h 34151"/>
              <a:gd name="T6" fmla="*/ 0 60000 65536"/>
              <a:gd name="T7" fmla="*/ 0 60000 65536"/>
              <a:gd name="T8" fmla="*/ 0 60000 65536"/>
              <a:gd name="T9" fmla="*/ 0 w 21600"/>
              <a:gd name="T10" fmla="*/ 0 h 34151"/>
              <a:gd name="T11" fmla="*/ 21600 w 21600"/>
              <a:gd name="T12" fmla="*/ 34151 h 34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415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100"/>
                  <a:pt x="20194" y="30488"/>
                  <a:pt x="17579" y="34151"/>
                </a:cubicBezTo>
              </a:path>
              <a:path w="21600" h="3415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100"/>
                  <a:pt x="20194" y="30488"/>
                  <a:pt x="17579" y="34151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3" name="Arc 7"/>
          <p:cNvSpPr>
            <a:spLocks/>
          </p:cNvSpPr>
          <p:nvPr/>
        </p:nvSpPr>
        <p:spPr bwMode="auto">
          <a:xfrm flipH="1">
            <a:off x="4953000" y="2138363"/>
            <a:ext cx="654050" cy="838200"/>
          </a:xfrm>
          <a:custGeom>
            <a:avLst/>
            <a:gdLst>
              <a:gd name="T0" fmla="*/ 0 w 19177"/>
              <a:gd name="T1" fmla="*/ 0 h 21600"/>
              <a:gd name="T2" fmla="*/ 2147483647 w 19177"/>
              <a:gd name="T3" fmla="*/ 2147483647 h 21600"/>
              <a:gd name="T4" fmla="*/ 0 w 19177"/>
              <a:gd name="T5" fmla="*/ 2147483647 h 21600"/>
              <a:gd name="T6" fmla="*/ 0 60000 65536"/>
              <a:gd name="T7" fmla="*/ 0 60000 65536"/>
              <a:gd name="T8" fmla="*/ 0 60000 65536"/>
              <a:gd name="T9" fmla="*/ 0 w 19177"/>
              <a:gd name="T10" fmla="*/ 0 h 21600"/>
              <a:gd name="T11" fmla="*/ 19177 w 191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77" h="21600" fill="none" extrusionOk="0">
                <a:moveTo>
                  <a:pt x="-1" y="0"/>
                </a:moveTo>
                <a:cubicBezTo>
                  <a:pt x="8068" y="0"/>
                  <a:pt x="15464" y="4496"/>
                  <a:pt x="19176" y="11660"/>
                </a:cubicBezTo>
              </a:path>
              <a:path w="19177" h="21600" stroke="0" extrusionOk="0">
                <a:moveTo>
                  <a:pt x="-1" y="0"/>
                </a:moveTo>
                <a:cubicBezTo>
                  <a:pt x="8068" y="0"/>
                  <a:pt x="15464" y="4496"/>
                  <a:pt x="19176" y="1166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4" name="Arc 8"/>
          <p:cNvSpPr>
            <a:spLocks/>
          </p:cNvSpPr>
          <p:nvPr/>
        </p:nvSpPr>
        <p:spPr bwMode="auto">
          <a:xfrm>
            <a:off x="6643688" y="2378075"/>
            <a:ext cx="304800" cy="1052513"/>
          </a:xfrm>
          <a:custGeom>
            <a:avLst/>
            <a:gdLst>
              <a:gd name="T0" fmla="*/ 0 w 21600"/>
              <a:gd name="T1" fmla="*/ 0 h 38420"/>
              <a:gd name="T2" fmla="*/ 2147483647 w 21600"/>
              <a:gd name="T3" fmla="*/ 2147483647 h 38420"/>
              <a:gd name="T4" fmla="*/ 0 w 21600"/>
              <a:gd name="T5" fmla="*/ 2147483647 h 38420"/>
              <a:gd name="T6" fmla="*/ 0 60000 65536"/>
              <a:gd name="T7" fmla="*/ 0 60000 65536"/>
              <a:gd name="T8" fmla="*/ 0 60000 65536"/>
              <a:gd name="T9" fmla="*/ 0 w 21600"/>
              <a:gd name="T10" fmla="*/ 0 h 38420"/>
              <a:gd name="T11" fmla="*/ 21600 w 21600"/>
              <a:gd name="T12" fmla="*/ 38420 h 38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42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35"/>
                  <a:pt x="18640" y="34319"/>
                  <a:pt x="13551" y="38419"/>
                </a:cubicBezTo>
              </a:path>
              <a:path w="21600" h="3842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35"/>
                  <a:pt x="18640" y="34319"/>
                  <a:pt x="13551" y="38419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691313" y="2424113"/>
            <a:ext cx="473075" cy="1085850"/>
            <a:chOff x="2239" y="1140"/>
            <a:chExt cx="298" cy="684"/>
          </a:xfrm>
        </p:grpSpPr>
        <p:sp>
          <p:nvSpPr>
            <p:cNvPr id="12407" name="Arc 10"/>
            <p:cNvSpPr>
              <a:spLocks/>
            </p:cNvSpPr>
            <p:nvPr/>
          </p:nvSpPr>
          <p:spPr bwMode="auto">
            <a:xfrm rot="1257078" flipH="1">
              <a:off x="2264" y="1140"/>
              <a:ext cx="273" cy="684"/>
            </a:xfrm>
            <a:custGeom>
              <a:avLst/>
              <a:gdLst>
                <a:gd name="T0" fmla="*/ 0 w 21600"/>
                <a:gd name="T1" fmla="*/ 0 h 37788"/>
                <a:gd name="T2" fmla="*/ 0 w 21600"/>
                <a:gd name="T3" fmla="*/ 0 h 37788"/>
                <a:gd name="T4" fmla="*/ 0 w 21600"/>
                <a:gd name="T5" fmla="*/ 0 h 377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788"/>
                <a:gd name="T11" fmla="*/ 21600 w 21600"/>
                <a:gd name="T12" fmla="*/ 37788 h 377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788" fill="none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7584"/>
                    <a:pt x="18730" y="33684"/>
                    <a:pt x="13773" y="37788"/>
                  </a:cubicBezTo>
                </a:path>
                <a:path w="21600" h="37788" stroke="0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7584"/>
                    <a:pt x="18730" y="33684"/>
                    <a:pt x="13773" y="37788"/>
                  </a:cubicBezTo>
                  <a:lnTo>
                    <a:pt x="0" y="21149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8" name="Arc 11"/>
            <p:cNvSpPr>
              <a:spLocks/>
            </p:cNvSpPr>
            <p:nvPr/>
          </p:nvSpPr>
          <p:spPr bwMode="auto">
            <a:xfrm>
              <a:off x="2239" y="1331"/>
              <a:ext cx="113" cy="480"/>
            </a:xfrm>
            <a:custGeom>
              <a:avLst/>
              <a:gdLst>
                <a:gd name="T0" fmla="*/ 0 w 20652"/>
                <a:gd name="T1" fmla="*/ 0 h 21600"/>
                <a:gd name="T2" fmla="*/ 0 w 20652"/>
                <a:gd name="T3" fmla="*/ 0 h 21600"/>
                <a:gd name="T4" fmla="*/ 0 w 2065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52"/>
                <a:gd name="T10" fmla="*/ 0 h 21600"/>
                <a:gd name="T11" fmla="*/ 20652 w 206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52" h="21600" fill="none" extrusionOk="0">
                  <a:moveTo>
                    <a:pt x="20651" y="18605"/>
                  </a:moveTo>
                  <a:cubicBezTo>
                    <a:pt x="17327" y="20566"/>
                    <a:pt x="13539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0652" h="21600" stroke="0" extrusionOk="0">
                  <a:moveTo>
                    <a:pt x="20651" y="18605"/>
                  </a:moveTo>
                  <a:cubicBezTo>
                    <a:pt x="17327" y="20566"/>
                    <a:pt x="13539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308850" y="2595563"/>
            <a:ext cx="482600" cy="838200"/>
            <a:chOff x="2640" y="1241"/>
            <a:chExt cx="304" cy="535"/>
          </a:xfrm>
        </p:grpSpPr>
        <p:sp>
          <p:nvSpPr>
            <p:cNvPr id="12405" name="Arc 13"/>
            <p:cNvSpPr>
              <a:spLocks/>
            </p:cNvSpPr>
            <p:nvPr/>
          </p:nvSpPr>
          <p:spPr bwMode="auto">
            <a:xfrm rot="1257078" flipH="1">
              <a:off x="2704" y="1241"/>
              <a:ext cx="240" cy="516"/>
            </a:xfrm>
            <a:custGeom>
              <a:avLst/>
              <a:gdLst>
                <a:gd name="T0" fmla="*/ 0 w 21600"/>
                <a:gd name="T1" fmla="*/ 0 h 30588"/>
                <a:gd name="T2" fmla="*/ 0 w 21600"/>
                <a:gd name="T3" fmla="*/ 0 h 30588"/>
                <a:gd name="T4" fmla="*/ 0 w 21600"/>
                <a:gd name="T5" fmla="*/ 0 h 30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588"/>
                <a:gd name="T11" fmla="*/ 21600 w 21600"/>
                <a:gd name="T12" fmla="*/ 30588 h 30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588" fill="none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</a:path>
                <a:path w="21600" h="30588" stroke="0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  <a:lnTo>
                    <a:pt x="0" y="19187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6" name="Arc 14"/>
            <p:cNvSpPr>
              <a:spLocks/>
            </p:cNvSpPr>
            <p:nvPr/>
          </p:nvSpPr>
          <p:spPr bwMode="auto">
            <a:xfrm>
              <a:off x="2640" y="1296"/>
              <a:ext cx="113" cy="480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11" name="Arc 15"/>
          <p:cNvSpPr>
            <a:spLocks/>
          </p:cNvSpPr>
          <p:nvPr/>
        </p:nvSpPr>
        <p:spPr bwMode="auto">
          <a:xfrm>
            <a:off x="7740650" y="2595563"/>
            <a:ext cx="228600" cy="762000"/>
          </a:xfrm>
          <a:custGeom>
            <a:avLst/>
            <a:gdLst>
              <a:gd name="T0" fmla="*/ 427401751 w 21600"/>
              <a:gd name="T1" fmla="*/ 0 h 42042"/>
              <a:gd name="T2" fmla="*/ 826914312 w 21600"/>
              <a:gd name="T3" fmla="*/ 2147483647 h 42042"/>
              <a:gd name="T4" fmla="*/ 0 w 21600"/>
              <a:gd name="T5" fmla="*/ 2147483647 h 42042"/>
              <a:gd name="T6" fmla="*/ 0 60000 65536"/>
              <a:gd name="T7" fmla="*/ 0 60000 65536"/>
              <a:gd name="T8" fmla="*/ 0 60000 65536"/>
              <a:gd name="T9" fmla="*/ 0 w 21600"/>
              <a:gd name="T10" fmla="*/ 0 h 42042"/>
              <a:gd name="T11" fmla="*/ 21600 w 21600"/>
              <a:gd name="T12" fmla="*/ 42042 h 420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042" fill="none" extrusionOk="0">
                <a:moveTo>
                  <a:pt x="3218" y="0"/>
                </a:moveTo>
                <a:cubicBezTo>
                  <a:pt x="13785" y="1592"/>
                  <a:pt x="21600" y="10672"/>
                  <a:pt x="21600" y="21359"/>
                </a:cubicBezTo>
                <a:cubicBezTo>
                  <a:pt x="21600" y="30889"/>
                  <a:pt x="15353" y="39293"/>
                  <a:pt x="6227" y="42041"/>
                </a:cubicBezTo>
              </a:path>
              <a:path w="21600" h="42042" stroke="0" extrusionOk="0">
                <a:moveTo>
                  <a:pt x="3218" y="0"/>
                </a:moveTo>
                <a:cubicBezTo>
                  <a:pt x="13785" y="1592"/>
                  <a:pt x="21600" y="10672"/>
                  <a:pt x="21600" y="21359"/>
                </a:cubicBezTo>
                <a:cubicBezTo>
                  <a:pt x="21600" y="30889"/>
                  <a:pt x="15353" y="39293"/>
                  <a:pt x="6227" y="42041"/>
                </a:cubicBezTo>
                <a:lnTo>
                  <a:pt x="0" y="21359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816850" y="2595563"/>
            <a:ext cx="258763" cy="762000"/>
            <a:chOff x="4944" y="1152"/>
            <a:chExt cx="163" cy="480"/>
          </a:xfrm>
        </p:grpSpPr>
        <p:sp>
          <p:nvSpPr>
            <p:cNvPr id="12403" name="Arc 17"/>
            <p:cNvSpPr>
              <a:spLocks/>
            </p:cNvSpPr>
            <p:nvPr/>
          </p:nvSpPr>
          <p:spPr bwMode="auto">
            <a:xfrm rot="1066246" flipH="1">
              <a:off x="4963" y="1200"/>
              <a:ext cx="144" cy="432"/>
            </a:xfrm>
            <a:custGeom>
              <a:avLst/>
              <a:gdLst>
                <a:gd name="T0" fmla="*/ 0 w 21600"/>
                <a:gd name="T1" fmla="*/ 0 h 30588"/>
                <a:gd name="T2" fmla="*/ 0 w 21600"/>
                <a:gd name="T3" fmla="*/ 0 h 30588"/>
                <a:gd name="T4" fmla="*/ 0 w 21600"/>
                <a:gd name="T5" fmla="*/ 0 h 30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588"/>
                <a:gd name="T11" fmla="*/ 21600 w 21600"/>
                <a:gd name="T12" fmla="*/ 30588 h 30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588" fill="none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</a:path>
                <a:path w="21600" h="30588" stroke="0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  <a:lnTo>
                    <a:pt x="0" y="19187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4" name="Arc 18"/>
            <p:cNvSpPr>
              <a:spLocks/>
            </p:cNvSpPr>
            <p:nvPr/>
          </p:nvSpPr>
          <p:spPr bwMode="auto">
            <a:xfrm>
              <a:off x="4944" y="1152"/>
              <a:ext cx="65" cy="480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15" name="Arc 19"/>
          <p:cNvSpPr>
            <a:spLocks/>
          </p:cNvSpPr>
          <p:nvPr/>
        </p:nvSpPr>
        <p:spPr bwMode="auto">
          <a:xfrm>
            <a:off x="7885113" y="2654300"/>
            <a:ext cx="381000" cy="554038"/>
          </a:xfrm>
          <a:custGeom>
            <a:avLst/>
            <a:gdLst>
              <a:gd name="T0" fmla="*/ 2147483647 w 21600"/>
              <a:gd name="T1" fmla="*/ 0 h 30998"/>
              <a:gd name="T2" fmla="*/ 2147483647 w 21600"/>
              <a:gd name="T3" fmla="*/ 2147483647 h 30998"/>
              <a:gd name="T4" fmla="*/ 0 w 21600"/>
              <a:gd name="T5" fmla="*/ 2147483647 h 30998"/>
              <a:gd name="T6" fmla="*/ 0 60000 65536"/>
              <a:gd name="T7" fmla="*/ 0 60000 65536"/>
              <a:gd name="T8" fmla="*/ 0 60000 65536"/>
              <a:gd name="T9" fmla="*/ 0 w 21600"/>
              <a:gd name="T10" fmla="*/ 0 h 30998"/>
              <a:gd name="T11" fmla="*/ 21600 w 21600"/>
              <a:gd name="T12" fmla="*/ 30998 h 30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998" fill="none" extrusionOk="0">
                <a:moveTo>
                  <a:pt x="11236" y="0"/>
                </a:moveTo>
                <a:cubicBezTo>
                  <a:pt x="17672" y="3920"/>
                  <a:pt x="21600" y="10911"/>
                  <a:pt x="21600" y="18447"/>
                </a:cubicBezTo>
                <a:cubicBezTo>
                  <a:pt x="21600" y="22947"/>
                  <a:pt x="20194" y="27335"/>
                  <a:pt x="17579" y="30998"/>
                </a:cubicBezTo>
              </a:path>
              <a:path w="21600" h="30998" stroke="0" extrusionOk="0">
                <a:moveTo>
                  <a:pt x="11236" y="0"/>
                </a:moveTo>
                <a:cubicBezTo>
                  <a:pt x="17672" y="3920"/>
                  <a:pt x="21600" y="10911"/>
                  <a:pt x="21600" y="18447"/>
                </a:cubicBezTo>
                <a:cubicBezTo>
                  <a:pt x="21600" y="22947"/>
                  <a:pt x="20194" y="27335"/>
                  <a:pt x="17579" y="30998"/>
                </a:cubicBezTo>
                <a:lnTo>
                  <a:pt x="0" y="18447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6" name="Oval 20"/>
          <p:cNvSpPr>
            <a:spLocks noChangeArrowheads="1"/>
          </p:cNvSpPr>
          <p:nvPr/>
        </p:nvSpPr>
        <p:spPr bwMode="auto">
          <a:xfrm>
            <a:off x="4754563" y="2519363"/>
            <a:ext cx="304800" cy="3048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－</a:t>
            </a:r>
          </a:p>
        </p:txBody>
      </p:sp>
      <p:sp>
        <p:nvSpPr>
          <p:cNvPr id="234517" name="Line 21"/>
          <p:cNvSpPr>
            <a:spLocks noChangeShapeType="1"/>
          </p:cNvSpPr>
          <p:nvPr/>
        </p:nvSpPr>
        <p:spPr bwMode="auto">
          <a:xfrm flipH="1">
            <a:off x="5181600" y="2138363"/>
            <a:ext cx="411163" cy="99060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4518" name="Object 22"/>
          <p:cNvGraphicFramePr>
            <a:graphicFrameLocks noChangeAspect="1"/>
          </p:cNvGraphicFramePr>
          <p:nvPr/>
        </p:nvGraphicFramePr>
        <p:xfrm>
          <a:off x="4876800" y="3128963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8" name="Equation" r:id="rId4" imgW="342720" imgH="380880" progId="Equation.3">
                  <p:embed/>
                </p:oleObj>
              </mc:Choice>
              <mc:Fallback>
                <p:oleObj name="Equation" r:id="rId4" imgW="342720" imgH="380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8963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9" name="Text Box 23"/>
          <p:cNvSpPr txBox="1">
            <a:spLocks noChangeArrowheads="1"/>
          </p:cNvSpPr>
          <p:nvPr/>
        </p:nvSpPr>
        <p:spPr bwMode="auto">
          <a:xfrm>
            <a:off x="863600" y="1066800"/>
            <a:ext cx="6210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zh-CN" altLang="en-US" sz="2800" b="1"/>
              <a:t>一般带电粒子在非均匀</a:t>
            </a:r>
          </a:p>
          <a:p>
            <a:pPr eaLnBrk="1" hangingPunct="1"/>
            <a:r>
              <a:rPr lang="zh-CN" altLang="en-US" sz="2800" b="1"/>
              <a:t>磁场也作螺旋线运动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932363" y="301625"/>
            <a:ext cx="3925887" cy="1095375"/>
            <a:chOff x="2737" y="-30"/>
            <a:chExt cx="2818" cy="750"/>
          </a:xfrm>
        </p:grpSpPr>
        <p:graphicFrame>
          <p:nvGraphicFramePr>
            <p:cNvPr id="12295" name="Object 25"/>
            <p:cNvGraphicFramePr>
              <a:graphicFrameLocks noChangeAspect="1"/>
            </p:cNvGraphicFramePr>
            <p:nvPr/>
          </p:nvGraphicFramePr>
          <p:xfrm>
            <a:off x="3439" y="-30"/>
            <a:ext cx="942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9" name="Equation" r:id="rId6" imgW="634680" imgH="419040" progId="Equation.DSMT4">
                    <p:embed/>
                  </p:oleObj>
                </mc:Choice>
                <mc:Fallback>
                  <p:oleObj name="Equation" r:id="rId6" imgW="634680" imgH="419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-30"/>
                          <a:ext cx="942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26"/>
            <p:cNvGraphicFramePr>
              <a:graphicFrameLocks noChangeAspect="1"/>
            </p:cNvGraphicFramePr>
            <p:nvPr/>
          </p:nvGraphicFramePr>
          <p:xfrm>
            <a:off x="4434" y="27"/>
            <a:ext cx="104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0" name="Equation" r:id="rId8" imgW="1815840" imgH="876240" progId="Equation.DSMT4">
                    <p:embed/>
                  </p:oleObj>
                </mc:Choice>
                <mc:Fallback>
                  <p:oleObj name="Equation" r:id="rId8" imgW="1815840" imgH="8762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27"/>
                          <a:ext cx="104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01" name="Rectangle 27"/>
            <p:cNvSpPr>
              <a:spLocks noChangeArrowheads="1"/>
            </p:cNvSpPr>
            <p:nvPr/>
          </p:nvSpPr>
          <p:spPr bwMode="auto">
            <a:xfrm>
              <a:off x="3312" y="0"/>
              <a:ext cx="2243" cy="624"/>
            </a:xfrm>
            <a:prstGeom prst="rect">
              <a:avLst/>
            </a:prstGeom>
            <a:noFill/>
            <a:ln w="38100">
              <a:solidFill>
                <a:srgbClr val="FF5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02" name="Picture 28" descr="dov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" y="0"/>
              <a:ext cx="623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5" name="Text Box 29"/>
          <p:cNvSpPr txBox="1">
            <a:spLocks noChangeArrowheads="1"/>
          </p:cNvSpPr>
          <p:nvPr/>
        </p:nvSpPr>
        <p:spPr bwMode="auto">
          <a:xfrm>
            <a:off x="912813" y="2376488"/>
            <a:ext cx="2090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但是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005013" y="2198688"/>
            <a:ext cx="1920875" cy="519112"/>
            <a:chOff x="1200" y="1200"/>
            <a:chExt cx="1210" cy="327"/>
          </a:xfrm>
        </p:grpSpPr>
        <p:graphicFrame>
          <p:nvGraphicFramePr>
            <p:cNvPr id="12294" name="Object 31"/>
            <p:cNvGraphicFramePr>
              <a:graphicFrameLocks noChangeAspect="1"/>
            </p:cNvGraphicFramePr>
            <p:nvPr/>
          </p:nvGraphicFramePr>
          <p:xfrm>
            <a:off x="1200" y="1248"/>
            <a:ext cx="3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1" name="Equation" r:id="rId11" imgW="571320" imgH="317160" progId="Equation.3">
                    <p:embed/>
                  </p:oleObj>
                </mc:Choice>
                <mc:Fallback>
                  <p:oleObj name="Equation" r:id="rId11" imgW="571320" imgH="317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248"/>
                          <a:ext cx="3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00" name="Text Box 32"/>
            <p:cNvSpPr txBox="1">
              <a:spLocks noChangeArrowheads="1"/>
            </p:cNvSpPr>
            <p:nvPr/>
          </p:nvSpPr>
          <p:spPr bwMode="auto">
            <a:xfrm>
              <a:off x="1536" y="1200"/>
              <a:ext cx="8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常量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030413" y="2667000"/>
            <a:ext cx="2073275" cy="519113"/>
            <a:chOff x="1200" y="1488"/>
            <a:chExt cx="1306" cy="327"/>
          </a:xfrm>
        </p:grpSpPr>
        <p:graphicFrame>
          <p:nvGraphicFramePr>
            <p:cNvPr id="12293" name="Object 34"/>
            <p:cNvGraphicFramePr>
              <a:graphicFrameLocks noChangeAspect="1"/>
            </p:cNvGraphicFramePr>
            <p:nvPr/>
          </p:nvGraphicFramePr>
          <p:xfrm>
            <a:off x="1200" y="1536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2" name="Equation" r:id="rId13" imgW="495000" imgH="330120" progId="Equation.3">
                    <p:embed/>
                  </p:oleObj>
                </mc:Choice>
                <mc:Fallback>
                  <p:oleObj name="Equation" r:id="rId13" imgW="495000" imgH="3301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536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9" name="Text Box 35"/>
            <p:cNvSpPr txBox="1">
              <a:spLocks noChangeArrowheads="1"/>
            </p:cNvSpPr>
            <p:nvPr/>
          </p:nvSpPr>
          <p:spPr bwMode="auto">
            <a:xfrm>
              <a:off x="1488" y="1488"/>
              <a:ext cx="10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常量</a:t>
              </a:r>
            </a:p>
          </p:txBody>
        </p:sp>
      </p:grpSp>
      <p:sp>
        <p:nvSpPr>
          <p:cNvPr id="234532" name="Text Box 36"/>
          <p:cNvSpPr txBox="1">
            <a:spLocks noChangeArrowheads="1"/>
          </p:cNvSpPr>
          <p:nvPr/>
        </p:nvSpPr>
        <p:spPr bwMode="auto">
          <a:xfrm>
            <a:off x="3340100" y="2355850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234533" name="Text Box 37"/>
          <p:cNvSpPr txBox="1">
            <a:spLocks noChangeArrowheads="1"/>
          </p:cNvSpPr>
          <p:nvPr/>
        </p:nvSpPr>
        <p:spPr bwMode="auto">
          <a:xfrm>
            <a:off x="4067175" y="213360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R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234534" name="Text Box 38"/>
          <p:cNvSpPr txBox="1">
            <a:spLocks noChangeArrowheads="1"/>
          </p:cNvSpPr>
          <p:nvPr/>
        </p:nvSpPr>
        <p:spPr bwMode="auto">
          <a:xfrm>
            <a:off x="4103688" y="267335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h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234535" name="AutoShape 39"/>
          <p:cNvSpPr>
            <a:spLocks/>
          </p:cNvSpPr>
          <p:nvPr/>
        </p:nvSpPr>
        <p:spPr bwMode="auto">
          <a:xfrm>
            <a:off x="3924300" y="2325688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8532813" y="2290763"/>
            <a:ext cx="381000" cy="1295400"/>
            <a:chOff x="4752" y="2160"/>
            <a:chExt cx="240" cy="816"/>
          </a:xfrm>
        </p:grpSpPr>
        <p:sp>
          <p:nvSpPr>
            <p:cNvPr id="12390" name="Rectangle 41"/>
            <p:cNvSpPr>
              <a:spLocks noChangeArrowheads="1"/>
            </p:cNvSpPr>
            <p:nvPr/>
          </p:nvSpPr>
          <p:spPr bwMode="auto">
            <a:xfrm flipH="1">
              <a:off x="4752" y="2160"/>
              <a:ext cx="96" cy="816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" name="Line 42"/>
            <p:cNvSpPr>
              <a:spLocks noChangeShapeType="1"/>
            </p:cNvSpPr>
            <p:nvPr/>
          </p:nvSpPr>
          <p:spPr bwMode="auto">
            <a:xfrm>
              <a:off x="4848" y="220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" name="Line 43"/>
            <p:cNvSpPr>
              <a:spLocks noChangeShapeType="1"/>
            </p:cNvSpPr>
            <p:nvPr/>
          </p:nvSpPr>
          <p:spPr bwMode="auto">
            <a:xfrm>
              <a:off x="4848" y="2304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3" name="Line 44"/>
            <p:cNvSpPr>
              <a:spLocks noChangeShapeType="1"/>
            </p:cNvSpPr>
            <p:nvPr/>
          </p:nvSpPr>
          <p:spPr bwMode="auto">
            <a:xfrm>
              <a:off x="4848" y="2400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" name="Line 45"/>
            <p:cNvSpPr>
              <a:spLocks noChangeShapeType="1"/>
            </p:cNvSpPr>
            <p:nvPr/>
          </p:nvSpPr>
          <p:spPr bwMode="auto">
            <a:xfrm>
              <a:off x="4848" y="2496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" name="Line 46"/>
            <p:cNvSpPr>
              <a:spLocks noChangeShapeType="1"/>
            </p:cNvSpPr>
            <p:nvPr/>
          </p:nvSpPr>
          <p:spPr bwMode="auto">
            <a:xfrm>
              <a:off x="4848" y="2592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6" name="Line 47"/>
            <p:cNvSpPr>
              <a:spLocks noChangeShapeType="1"/>
            </p:cNvSpPr>
            <p:nvPr/>
          </p:nvSpPr>
          <p:spPr bwMode="auto">
            <a:xfrm>
              <a:off x="4848" y="268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7" name="Line 48"/>
            <p:cNvSpPr>
              <a:spLocks noChangeShapeType="1"/>
            </p:cNvSpPr>
            <p:nvPr/>
          </p:nvSpPr>
          <p:spPr bwMode="auto">
            <a:xfrm>
              <a:off x="4848" y="2784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8" name="Line 49"/>
            <p:cNvSpPr>
              <a:spLocks noChangeShapeType="1"/>
            </p:cNvSpPr>
            <p:nvPr/>
          </p:nvSpPr>
          <p:spPr bwMode="auto">
            <a:xfrm>
              <a:off x="4848" y="2880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46" name="AutoShape 50"/>
          <p:cNvSpPr>
            <a:spLocks noChangeArrowheads="1"/>
          </p:cNvSpPr>
          <p:nvPr/>
        </p:nvSpPr>
        <p:spPr bwMode="auto">
          <a:xfrm>
            <a:off x="6694488" y="1520825"/>
            <a:ext cx="1549400" cy="617538"/>
          </a:xfrm>
          <a:prstGeom prst="wedgeEllipseCallout">
            <a:avLst>
              <a:gd name="adj1" fmla="val 68852"/>
              <a:gd name="adj2" fmla="val 10372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zh-CN" altLang="zh-CN" sz="4000" b="1">
              <a:ea typeface="隶书" pitchFamily="49" charset="-122"/>
            </a:endParaRP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4754563" y="4403725"/>
            <a:ext cx="381000" cy="838200"/>
            <a:chOff x="3072" y="3312"/>
            <a:chExt cx="240" cy="528"/>
          </a:xfrm>
        </p:grpSpPr>
        <p:grpSp>
          <p:nvGrpSpPr>
            <p:cNvPr id="12386" name="Group 52"/>
            <p:cNvGrpSpPr>
              <a:grpSpLocks/>
            </p:cNvGrpSpPr>
            <p:nvPr/>
          </p:nvGrpSpPr>
          <p:grpSpPr bwMode="auto">
            <a:xfrm>
              <a:off x="3072" y="3312"/>
              <a:ext cx="240" cy="528"/>
              <a:chOff x="1008" y="2544"/>
              <a:chExt cx="288" cy="384"/>
            </a:xfrm>
          </p:grpSpPr>
          <p:sp>
            <p:nvSpPr>
              <p:cNvPr id="12388" name="Oval 53"/>
              <p:cNvSpPr>
                <a:spLocks noChangeArrowheads="1"/>
              </p:cNvSpPr>
              <p:nvPr/>
            </p:nvSpPr>
            <p:spPr bwMode="auto">
              <a:xfrm>
                <a:off x="1008" y="2544"/>
                <a:ext cx="240" cy="384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9" name="Oval 54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240" cy="384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87" name="Line 55"/>
            <p:cNvSpPr>
              <a:spLocks noChangeShapeType="1"/>
            </p:cNvSpPr>
            <p:nvPr/>
          </p:nvSpPr>
          <p:spPr bwMode="auto">
            <a:xfrm flipH="1">
              <a:off x="3072" y="3408"/>
              <a:ext cx="48" cy="192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49363" y="4479925"/>
            <a:ext cx="457200" cy="762000"/>
            <a:chOff x="912" y="3312"/>
            <a:chExt cx="288" cy="480"/>
          </a:xfrm>
        </p:grpSpPr>
        <p:grpSp>
          <p:nvGrpSpPr>
            <p:cNvPr id="12382" name="Group 57"/>
            <p:cNvGrpSpPr>
              <a:grpSpLocks/>
            </p:cNvGrpSpPr>
            <p:nvPr/>
          </p:nvGrpSpPr>
          <p:grpSpPr bwMode="auto">
            <a:xfrm>
              <a:off x="912" y="3312"/>
              <a:ext cx="288" cy="480"/>
              <a:chOff x="1008" y="2544"/>
              <a:chExt cx="288" cy="384"/>
            </a:xfrm>
          </p:grpSpPr>
          <p:sp>
            <p:nvSpPr>
              <p:cNvPr id="12384" name="Oval 58"/>
              <p:cNvSpPr>
                <a:spLocks noChangeArrowheads="1"/>
              </p:cNvSpPr>
              <p:nvPr/>
            </p:nvSpPr>
            <p:spPr bwMode="auto">
              <a:xfrm>
                <a:off x="1008" y="2544"/>
                <a:ext cx="240" cy="384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5" name="Oval 59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240" cy="384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83" name="Line 60"/>
            <p:cNvSpPr>
              <a:spLocks noChangeShapeType="1"/>
            </p:cNvSpPr>
            <p:nvPr/>
          </p:nvSpPr>
          <p:spPr bwMode="auto">
            <a:xfrm flipH="1">
              <a:off x="912" y="3408"/>
              <a:ext cx="48" cy="192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944563" y="3870325"/>
            <a:ext cx="4389437" cy="1790700"/>
            <a:chOff x="816" y="2136"/>
            <a:chExt cx="2765" cy="1128"/>
          </a:xfrm>
        </p:grpSpPr>
        <p:sp>
          <p:nvSpPr>
            <p:cNvPr id="12361" name="Arc 62"/>
            <p:cNvSpPr>
              <a:spLocks/>
            </p:cNvSpPr>
            <p:nvPr/>
          </p:nvSpPr>
          <p:spPr bwMode="auto">
            <a:xfrm rot="701757" flipV="1">
              <a:off x="859" y="2543"/>
              <a:ext cx="179" cy="48"/>
            </a:xfrm>
            <a:custGeom>
              <a:avLst/>
              <a:gdLst>
                <a:gd name="T0" fmla="*/ 0 w 20133"/>
                <a:gd name="T1" fmla="*/ 0 h 21594"/>
                <a:gd name="T2" fmla="*/ 0 w 20133"/>
                <a:gd name="T3" fmla="*/ 0 h 21594"/>
                <a:gd name="T4" fmla="*/ 0 w 20133"/>
                <a:gd name="T5" fmla="*/ 0 h 21594"/>
                <a:gd name="T6" fmla="*/ 0 60000 65536"/>
                <a:gd name="T7" fmla="*/ 0 60000 65536"/>
                <a:gd name="T8" fmla="*/ 0 60000 65536"/>
                <a:gd name="T9" fmla="*/ 0 w 20133"/>
                <a:gd name="T10" fmla="*/ 0 h 21594"/>
                <a:gd name="T11" fmla="*/ 20133 w 20133"/>
                <a:gd name="T12" fmla="*/ 21594 h 21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33" h="21594" fill="none" extrusionOk="0">
                  <a:moveTo>
                    <a:pt x="0" y="13769"/>
                  </a:moveTo>
                  <a:cubicBezTo>
                    <a:pt x="3159" y="5641"/>
                    <a:pt x="10895" y="210"/>
                    <a:pt x="19613" y="0"/>
                  </a:cubicBezTo>
                </a:path>
                <a:path w="20133" h="21594" stroke="0" extrusionOk="0">
                  <a:moveTo>
                    <a:pt x="0" y="13769"/>
                  </a:moveTo>
                  <a:cubicBezTo>
                    <a:pt x="3159" y="5641"/>
                    <a:pt x="10895" y="210"/>
                    <a:pt x="19613" y="0"/>
                  </a:cubicBezTo>
                  <a:lnTo>
                    <a:pt x="20133" y="2159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Line 63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3" name="Line 64"/>
            <p:cNvSpPr>
              <a:spLocks noChangeShapeType="1"/>
            </p:cNvSpPr>
            <p:nvPr/>
          </p:nvSpPr>
          <p:spPr bwMode="auto">
            <a:xfrm>
              <a:off x="864" y="283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4" name="Arc 65"/>
            <p:cNvSpPr>
              <a:spLocks/>
            </p:cNvSpPr>
            <p:nvPr/>
          </p:nvSpPr>
          <p:spPr bwMode="auto">
            <a:xfrm rot="-701757">
              <a:off x="859" y="2928"/>
              <a:ext cx="179" cy="48"/>
            </a:xfrm>
            <a:custGeom>
              <a:avLst/>
              <a:gdLst>
                <a:gd name="T0" fmla="*/ 0 w 20133"/>
                <a:gd name="T1" fmla="*/ 0 h 21594"/>
                <a:gd name="T2" fmla="*/ 0 w 20133"/>
                <a:gd name="T3" fmla="*/ 0 h 21594"/>
                <a:gd name="T4" fmla="*/ 0 w 20133"/>
                <a:gd name="T5" fmla="*/ 0 h 21594"/>
                <a:gd name="T6" fmla="*/ 0 60000 65536"/>
                <a:gd name="T7" fmla="*/ 0 60000 65536"/>
                <a:gd name="T8" fmla="*/ 0 60000 65536"/>
                <a:gd name="T9" fmla="*/ 0 w 20133"/>
                <a:gd name="T10" fmla="*/ 0 h 21594"/>
                <a:gd name="T11" fmla="*/ 20133 w 20133"/>
                <a:gd name="T12" fmla="*/ 21594 h 21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33" h="21594" fill="none" extrusionOk="0">
                  <a:moveTo>
                    <a:pt x="0" y="13769"/>
                  </a:moveTo>
                  <a:cubicBezTo>
                    <a:pt x="3159" y="5641"/>
                    <a:pt x="10895" y="210"/>
                    <a:pt x="19613" y="0"/>
                  </a:cubicBezTo>
                </a:path>
                <a:path w="20133" h="21594" stroke="0" extrusionOk="0">
                  <a:moveTo>
                    <a:pt x="0" y="13769"/>
                  </a:moveTo>
                  <a:cubicBezTo>
                    <a:pt x="3159" y="5641"/>
                    <a:pt x="10895" y="210"/>
                    <a:pt x="19613" y="0"/>
                  </a:cubicBezTo>
                  <a:lnTo>
                    <a:pt x="20133" y="2159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5" name="Arc 66"/>
            <p:cNvSpPr>
              <a:spLocks/>
            </p:cNvSpPr>
            <p:nvPr/>
          </p:nvSpPr>
          <p:spPr bwMode="auto">
            <a:xfrm>
              <a:off x="1536" y="2352"/>
              <a:ext cx="1488" cy="816"/>
            </a:xfrm>
            <a:custGeom>
              <a:avLst/>
              <a:gdLst>
                <a:gd name="T0" fmla="*/ 0 w 28396"/>
                <a:gd name="T1" fmla="*/ 0 h 21600"/>
                <a:gd name="T2" fmla="*/ 0 w 28396"/>
                <a:gd name="T3" fmla="*/ 0 h 21600"/>
                <a:gd name="T4" fmla="*/ 0 w 283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8396"/>
                <a:gd name="T10" fmla="*/ 0 h 21600"/>
                <a:gd name="T11" fmla="*/ 28396 w 283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96" h="21600" fill="none" extrusionOk="0">
                  <a:moveTo>
                    <a:pt x="-1" y="4625"/>
                  </a:moveTo>
                  <a:cubicBezTo>
                    <a:pt x="3807" y="1629"/>
                    <a:pt x="8512" y="-1"/>
                    <a:pt x="13358" y="0"/>
                  </a:cubicBezTo>
                  <a:cubicBezTo>
                    <a:pt x="18972" y="0"/>
                    <a:pt x="24366" y="2186"/>
                    <a:pt x="28396" y="6094"/>
                  </a:cubicBezTo>
                </a:path>
                <a:path w="28396" h="21600" stroke="0" extrusionOk="0">
                  <a:moveTo>
                    <a:pt x="-1" y="4625"/>
                  </a:moveTo>
                  <a:cubicBezTo>
                    <a:pt x="3807" y="1629"/>
                    <a:pt x="8512" y="-1"/>
                    <a:pt x="13358" y="0"/>
                  </a:cubicBezTo>
                  <a:cubicBezTo>
                    <a:pt x="18972" y="0"/>
                    <a:pt x="24366" y="2186"/>
                    <a:pt x="28396" y="6094"/>
                  </a:cubicBezTo>
                  <a:lnTo>
                    <a:pt x="13358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6" name="Line 67"/>
            <p:cNvSpPr>
              <a:spLocks noChangeShapeType="1"/>
            </p:cNvSpPr>
            <p:nvPr/>
          </p:nvSpPr>
          <p:spPr bwMode="auto">
            <a:xfrm>
              <a:off x="3312" y="268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7" name="Line 68"/>
            <p:cNvSpPr>
              <a:spLocks noChangeShapeType="1"/>
            </p:cNvSpPr>
            <p:nvPr/>
          </p:nvSpPr>
          <p:spPr bwMode="auto">
            <a:xfrm>
              <a:off x="3312" y="2784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8" name="Arc 69"/>
            <p:cNvSpPr>
              <a:spLocks/>
            </p:cNvSpPr>
            <p:nvPr/>
          </p:nvSpPr>
          <p:spPr bwMode="auto">
            <a:xfrm>
              <a:off x="3312" y="2880"/>
              <a:ext cx="144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9" name="Arc 70"/>
            <p:cNvSpPr>
              <a:spLocks/>
            </p:cNvSpPr>
            <p:nvPr/>
          </p:nvSpPr>
          <p:spPr bwMode="auto">
            <a:xfrm flipV="1">
              <a:off x="3312" y="2544"/>
              <a:ext cx="144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0" name="Arc 71"/>
            <p:cNvSpPr>
              <a:spLocks/>
            </p:cNvSpPr>
            <p:nvPr/>
          </p:nvSpPr>
          <p:spPr bwMode="auto">
            <a:xfrm>
              <a:off x="960" y="2880"/>
              <a:ext cx="394" cy="240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Arc 72"/>
            <p:cNvSpPr>
              <a:spLocks/>
            </p:cNvSpPr>
            <p:nvPr/>
          </p:nvSpPr>
          <p:spPr bwMode="auto">
            <a:xfrm flipV="1">
              <a:off x="1324" y="2400"/>
              <a:ext cx="1652" cy="864"/>
            </a:xfrm>
            <a:custGeom>
              <a:avLst/>
              <a:gdLst>
                <a:gd name="T0" fmla="*/ 0 w 31527"/>
                <a:gd name="T1" fmla="*/ 0 h 21600"/>
                <a:gd name="T2" fmla="*/ 0 w 31527"/>
                <a:gd name="T3" fmla="*/ 0 h 21600"/>
                <a:gd name="T4" fmla="*/ 0 w 31527"/>
                <a:gd name="T5" fmla="*/ 0 h 21600"/>
                <a:gd name="T6" fmla="*/ 0 60000 65536"/>
                <a:gd name="T7" fmla="*/ 0 60000 65536"/>
                <a:gd name="T8" fmla="*/ 0 60000 65536"/>
                <a:gd name="T9" fmla="*/ 0 w 31527"/>
                <a:gd name="T10" fmla="*/ 0 h 21600"/>
                <a:gd name="T11" fmla="*/ 31527 w 315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27" h="21600" fill="none" extrusionOk="0">
                  <a:moveTo>
                    <a:pt x="-1" y="7647"/>
                  </a:moveTo>
                  <a:cubicBezTo>
                    <a:pt x="4103" y="2797"/>
                    <a:pt x="10135" y="-1"/>
                    <a:pt x="16489" y="0"/>
                  </a:cubicBezTo>
                  <a:cubicBezTo>
                    <a:pt x="22103" y="0"/>
                    <a:pt x="27497" y="2186"/>
                    <a:pt x="31527" y="6094"/>
                  </a:cubicBezTo>
                </a:path>
                <a:path w="31527" h="21600" stroke="0" extrusionOk="0">
                  <a:moveTo>
                    <a:pt x="-1" y="7647"/>
                  </a:moveTo>
                  <a:cubicBezTo>
                    <a:pt x="4103" y="2797"/>
                    <a:pt x="10135" y="-1"/>
                    <a:pt x="16489" y="0"/>
                  </a:cubicBezTo>
                  <a:cubicBezTo>
                    <a:pt x="22103" y="0"/>
                    <a:pt x="27497" y="2186"/>
                    <a:pt x="31527" y="6094"/>
                  </a:cubicBezTo>
                  <a:lnTo>
                    <a:pt x="16489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2" name="Arc 73"/>
            <p:cNvSpPr>
              <a:spLocks/>
            </p:cNvSpPr>
            <p:nvPr/>
          </p:nvSpPr>
          <p:spPr bwMode="auto">
            <a:xfrm flipV="1">
              <a:off x="1008" y="2232"/>
              <a:ext cx="394" cy="360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Arc 74"/>
            <p:cNvSpPr>
              <a:spLocks/>
            </p:cNvSpPr>
            <p:nvPr/>
          </p:nvSpPr>
          <p:spPr bwMode="auto">
            <a:xfrm>
              <a:off x="1392" y="2160"/>
              <a:ext cx="1652" cy="912"/>
            </a:xfrm>
            <a:custGeom>
              <a:avLst/>
              <a:gdLst>
                <a:gd name="T0" fmla="*/ 0 w 31527"/>
                <a:gd name="T1" fmla="*/ 0 h 21600"/>
                <a:gd name="T2" fmla="*/ 0 w 31527"/>
                <a:gd name="T3" fmla="*/ 0 h 21600"/>
                <a:gd name="T4" fmla="*/ 0 w 31527"/>
                <a:gd name="T5" fmla="*/ 0 h 21600"/>
                <a:gd name="T6" fmla="*/ 0 60000 65536"/>
                <a:gd name="T7" fmla="*/ 0 60000 65536"/>
                <a:gd name="T8" fmla="*/ 0 60000 65536"/>
                <a:gd name="T9" fmla="*/ 0 w 31527"/>
                <a:gd name="T10" fmla="*/ 0 h 21600"/>
                <a:gd name="T11" fmla="*/ 31527 w 315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27" h="21600" fill="none" extrusionOk="0">
                  <a:moveTo>
                    <a:pt x="-1" y="7647"/>
                  </a:moveTo>
                  <a:cubicBezTo>
                    <a:pt x="4103" y="2797"/>
                    <a:pt x="10135" y="-1"/>
                    <a:pt x="16489" y="0"/>
                  </a:cubicBezTo>
                  <a:cubicBezTo>
                    <a:pt x="22103" y="0"/>
                    <a:pt x="27497" y="2186"/>
                    <a:pt x="31527" y="6094"/>
                  </a:cubicBezTo>
                </a:path>
                <a:path w="31527" h="21600" stroke="0" extrusionOk="0">
                  <a:moveTo>
                    <a:pt x="-1" y="7647"/>
                  </a:moveTo>
                  <a:cubicBezTo>
                    <a:pt x="4103" y="2797"/>
                    <a:pt x="10135" y="-1"/>
                    <a:pt x="16489" y="0"/>
                  </a:cubicBezTo>
                  <a:cubicBezTo>
                    <a:pt x="22103" y="0"/>
                    <a:pt x="27497" y="2186"/>
                    <a:pt x="31527" y="6094"/>
                  </a:cubicBezTo>
                  <a:lnTo>
                    <a:pt x="16489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4" name="Arc 75"/>
            <p:cNvSpPr>
              <a:spLocks/>
            </p:cNvSpPr>
            <p:nvPr/>
          </p:nvSpPr>
          <p:spPr bwMode="auto">
            <a:xfrm flipH="1" flipV="1">
              <a:off x="2976" y="2136"/>
              <a:ext cx="394" cy="360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5" name="Arc 76"/>
            <p:cNvSpPr>
              <a:spLocks/>
            </p:cNvSpPr>
            <p:nvPr/>
          </p:nvSpPr>
          <p:spPr bwMode="auto">
            <a:xfrm flipH="1">
              <a:off x="2966" y="2928"/>
              <a:ext cx="394" cy="240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6" name="Arc 77"/>
            <p:cNvSpPr>
              <a:spLocks/>
            </p:cNvSpPr>
            <p:nvPr/>
          </p:nvSpPr>
          <p:spPr bwMode="auto">
            <a:xfrm flipV="1">
              <a:off x="1488" y="2208"/>
              <a:ext cx="1488" cy="816"/>
            </a:xfrm>
            <a:custGeom>
              <a:avLst/>
              <a:gdLst>
                <a:gd name="T0" fmla="*/ 0 w 28396"/>
                <a:gd name="T1" fmla="*/ 0 h 21600"/>
                <a:gd name="T2" fmla="*/ 0 w 28396"/>
                <a:gd name="T3" fmla="*/ 0 h 21600"/>
                <a:gd name="T4" fmla="*/ 0 w 283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8396"/>
                <a:gd name="T10" fmla="*/ 0 h 21600"/>
                <a:gd name="T11" fmla="*/ 28396 w 283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96" h="21600" fill="none" extrusionOk="0">
                  <a:moveTo>
                    <a:pt x="-1" y="4625"/>
                  </a:moveTo>
                  <a:cubicBezTo>
                    <a:pt x="3807" y="1629"/>
                    <a:pt x="8512" y="-1"/>
                    <a:pt x="13358" y="0"/>
                  </a:cubicBezTo>
                  <a:cubicBezTo>
                    <a:pt x="18972" y="0"/>
                    <a:pt x="24366" y="2186"/>
                    <a:pt x="28396" y="6094"/>
                  </a:cubicBezTo>
                </a:path>
                <a:path w="28396" h="21600" stroke="0" extrusionOk="0">
                  <a:moveTo>
                    <a:pt x="-1" y="4625"/>
                  </a:moveTo>
                  <a:cubicBezTo>
                    <a:pt x="3807" y="1629"/>
                    <a:pt x="8512" y="-1"/>
                    <a:pt x="13358" y="0"/>
                  </a:cubicBezTo>
                  <a:cubicBezTo>
                    <a:pt x="18972" y="0"/>
                    <a:pt x="24366" y="2186"/>
                    <a:pt x="28396" y="6094"/>
                  </a:cubicBezTo>
                  <a:lnTo>
                    <a:pt x="13358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7" name="Arc 78"/>
            <p:cNvSpPr>
              <a:spLocks/>
            </p:cNvSpPr>
            <p:nvPr/>
          </p:nvSpPr>
          <p:spPr bwMode="auto">
            <a:xfrm flipV="1">
              <a:off x="960" y="2256"/>
              <a:ext cx="720" cy="336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8" name="Arc 79"/>
            <p:cNvSpPr>
              <a:spLocks/>
            </p:cNvSpPr>
            <p:nvPr/>
          </p:nvSpPr>
          <p:spPr bwMode="auto">
            <a:xfrm>
              <a:off x="816" y="2736"/>
              <a:ext cx="720" cy="384"/>
            </a:xfrm>
            <a:custGeom>
              <a:avLst/>
              <a:gdLst>
                <a:gd name="T0" fmla="*/ 0 w 16958"/>
                <a:gd name="T1" fmla="*/ 0 h 20069"/>
                <a:gd name="T2" fmla="*/ 0 w 16958"/>
                <a:gd name="T3" fmla="*/ 0 h 20069"/>
                <a:gd name="T4" fmla="*/ 0 w 16958"/>
                <a:gd name="T5" fmla="*/ 0 h 20069"/>
                <a:gd name="T6" fmla="*/ 0 60000 65536"/>
                <a:gd name="T7" fmla="*/ 0 60000 65536"/>
                <a:gd name="T8" fmla="*/ 0 60000 65536"/>
                <a:gd name="T9" fmla="*/ 0 w 16958"/>
                <a:gd name="T10" fmla="*/ 0 h 20069"/>
                <a:gd name="T11" fmla="*/ 16958 w 16958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58" h="20069" fill="none" extrusionOk="0">
                  <a:moveTo>
                    <a:pt x="7987" y="-1"/>
                  </a:moveTo>
                  <a:cubicBezTo>
                    <a:pt x="11513" y="1403"/>
                    <a:pt x="14607" y="3711"/>
                    <a:pt x="16958" y="6690"/>
                  </a:cubicBezTo>
                </a:path>
                <a:path w="16958" h="20069" stroke="0" extrusionOk="0">
                  <a:moveTo>
                    <a:pt x="7987" y="-1"/>
                  </a:moveTo>
                  <a:cubicBezTo>
                    <a:pt x="11513" y="1403"/>
                    <a:pt x="14607" y="3711"/>
                    <a:pt x="16958" y="669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9" name="Arc 80"/>
            <p:cNvSpPr>
              <a:spLocks/>
            </p:cNvSpPr>
            <p:nvPr/>
          </p:nvSpPr>
          <p:spPr bwMode="auto">
            <a:xfrm flipH="1">
              <a:off x="2898" y="2749"/>
              <a:ext cx="653" cy="371"/>
            </a:xfrm>
            <a:custGeom>
              <a:avLst/>
              <a:gdLst>
                <a:gd name="T0" fmla="*/ 0 w 15369"/>
                <a:gd name="T1" fmla="*/ 0 h 19369"/>
                <a:gd name="T2" fmla="*/ 0 w 15369"/>
                <a:gd name="T3" fmla="*/ 0 h 19369"/>
                <a:gd name="T4" fmla="*/ 0 w 15369"/>
                <a:gd name="T5" fmla="*/ 0 h 19369"/>
                <a:gd name="T6" fmla="*/ 0 60000 65536"/>
                <a:gd name="T7" fmla="*/ 0 60000 65536"/>
                <a:gd name="T8" fmla="*/ 0 60000 65536"/>
                <a:gd name="T9" fmla="*/ 0 w 15369"/>
                <a:gd name="T10" fmla="*/ 0 h 19369"/>
                <a:gd name="T11" fmla="*/ 15369 w 15369"/>
                <a:gd name="T12" fmla="*/ 19369 h 19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9" h="19369" fill="none" extrusionOk="0">
                  <a:moveTo>
                    <a:pt x="9560" y="0"/>
                  </a:moveTo>
                  <a:cubicBezTo>
                    <a:pt x="11716" y="1064"/>
                    <a:pt x="13679" y="2481"/>
                    <a:pt x="15369" y="4191"/>
                  </a:cubicBezTo>
                </a:path>
                <a:path w="15369" h="19369" stroke="0" extrusionOk="0">
                  <a:moveTo>
                    <a:pt x="9560" y="0"/>
                  </a:moveTo>
                  <a:cubicBezTo>
                    <a:pt x="11716" y="1064"/>
                    <a:pt x="13679" y="2481"/>
                    <a:pt x="15369" y="4191"/>
                  </a:cubicBezTo>
                  <a:lnTo>
                    <a:pt x="0" y="193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0" name="Arc 81"/>
            <p:cNvSpPr>
              <a:spLocks/>
            </p:cNvSpPr>
            <p:nvPr/>
          </p:nvSpPr>
          <p:spPr bwMode="auto">
            <a:xfrm flipH="1" flipV="1">
              <a:off x="2928" y="2256"/>
              <a:ext cx="653" cy="371"/>
            </a:xfrm>
            <a:custGeom>
              <a:avLst/>
              <a:gdLst>
                <a:gd name="T0" fmla="*/ 0 w 15369"/>
                <a:gd name="T1" fmla="*/ 0 h 19369"/>
                <a:gd name="T2" fmla="*/ 0 w 15369"/>
                <a:gd name="T3" fmla="*/ 0 h 19369"/>
                <a:gd name="T4" fmla="*/ 0 w 15369"/>
                <a:gd name="T5" fmla="*/ 0 h 19369"/>
                <a:gd name="T6" fmla="*/ 0 60000 65536"/>
                <a:gd name="T7" fmla="*/ 0 60000 65536"/>
                <a:gd name="T8" fmla="*/ 0 60000 65536"/>
                <a:gd name="T9" fmla="*/ 0 w 15369"/>
                <a:gd name="T10" fmla="*/ 0 h 19369"/>
                <a:gd name="T11" fmla="*/ 15369 w 15369"/>
                <a:gd name="T12" fmla="*/ 19369 h 19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9" h="19369" fill="none" extrusionOk="0">
                  <a:moveTo>
                    <a:pt x="9560" y="0"/>
                  </a:moveTo>
                  <a:cubicBezTo>
                    <a:pt x="11716" y="1064"/>
                    <a:pt x="13679" y="2481"/>
                    <a:pt x="15369" y="4191"/>
                  </a:cubicBezTo>
                </a:path>
                <a:path w="15369" h="19369" stroke="0" extrusionOk="0">
                  <a:moveTo>
                    <a:pt x="9560" y="0"/>
                  </a:moveTo>
                  <a:cubicBezTo>
                    <a:pt x="11716" y="1064"/>
                    <a:pt x="13679" y="2481"/>
                    <a:pt x="15369" y="4191"/>
                  </a:cubicBezTo>
                  <a:lnTo>
                    <a:pt x="0" y="193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1" name="Line 82"/>
            <p:cNvSpPr>
              <a:spLocks noChangeShapeType="1"/>
            </p:cNvSpPr>
            <p:nvPr/>
          </p:nvSpPr>
          <p:spPr bwMode="auto">
            <a:xfrm>
              <a:off x="1200" y="2688"/>
              <a:ext cx="19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79" name="Arc 83"/>
          <p:cNvSpPr>
            <a:spLocks/>
          </p:cNvSpPr>
          <p:nvPr/>
        </p:nvSpPr>
        <p:spPr bwMode="auto">
          <a:xfrm flipH="1">
            <a:off x="2697163" y="4251325"/>
            <a:ext cx="654050" cy="838200"/>
          </a:xfrm>
          <a:custGeom>
            <a:avLst/>
            <a:gdLst>
              <a:gd name="T0" fmla="*/ 0 w 19177"/>
              <a:gd name="T1" fmla="*/ 0 h 21600"/>
              <a:gd name="T2" fmla="*/ 2147483647 w 19177"/>
              <a:gd name="T3" fmla="*/ 2147483647 h 21600"/>
              <a:gd name="T4" fmla="*/ 0 w 19177"/>
              <a:gd name="T5" fmla="*/ 2147483647 h 21600"/>
              <a:gd name="T6" fmla="*/ 0 60000 65536"/>
              <a:gd name="T7" fmla="*/ 0 60000 65536"/>
              <a:gd name="T8" fmla="*/ 0 60000 65536"/>
              <a:gd name="T9" fmla="*/ 0 w 19177"/>
              <a:gd name="T10" fmla="*/ 0 h 21600"/>
              <a:gd name="T11" fmla="*/ 19177 w 191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77" h="21600" fill="none" extrusionOk="0">
                <a:moveTo>
                  <a:pt x="-1" y="0"/>
                </a:moveTo>
                <a:cubicBezTo>
                  <a:pt x="8068" y="0"/>
                  <a:pt x="15464" y="4496"/>
                  <a:pt x="19176" y="11660"/>
                </a:cubicBezTo>
              </a:path>
              <a:path w="19177" h="21600" stroke="0" extrusionOk="0">
                <a:moveTo>
                  <a:pt x="-1" y="0"/>
                </a:moveTo>
                <a:cubicBezTo>
                  <a:pt x="8068" y="0"/>
                  <a:pt x="15464" y="4496"/>
                  <a:pt x="19176" y="1166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84"/>
          <p:cNvGrpSpPr>
            <a:grpSpLocks/>
          </p:cNvGrpSpPr>
          <p:nvPr/>
        </p:nvGrpSpPr>
        <p:grpSpPr bwMode="auto">
          <a:xfrm>
            <a:off x="2849563" y="4251325"/>
            <a:ext cx="838200" cy="914400"/>
            <a:chOff x="1200" y="960"/>
            <a:chExt cx="768" cy="1008"/>
          </a:xfrm>
        </p:grpSpPr>
        <p:sp>
          <p:nvSpPr>
            <p:cNvPr id="12359" name="Arc 85"/>
            <p:cNvSpPr>
              <a:spLocks/>
            </p:cNvSpPr>
            <p:nvPr/>
          </p:nvSpPr>
          <p:spPr bwMode="auto">
            <a:xfrm>
              <a:off x="1200" y="960"/>
              <a:ext cx="768" cy="994"/>
            </a:xfrm>
            <a:custGeom>
              <a:avLst/>
              <a:gdLst>
                <a:gd name="T0" fmla="*/ 0 w 21600"/>
                <a:gd name="T1" fmla="*/ 0 h 34369"/>
                <a:gd name="T2" fmla="*/ 0 w 21600"/>
                <a:gd name="T3" fmla="*/ 0 h 34369"/>
                <a:gd name="T4" fmla="*/ 0 w 21600"/>
                <a:gd name="T5" fmla="*/ 0 h 343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369"/>
                <a:gd name="T11" fmla="*/ 21600 w 21600"/>
                <a:gd name="T12" fmla="*/ 34369 h 34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369" fill="none" extrusionOk="0">
                  <a:moveTo>
                    <a:pt x="10277" y="0"/>
                  </a:moveTo>
                  <a:cubicBezTo>
                    <a:pt x="17253" y="3773"/>
                    <a:pt x="21600" y="11066"/>
                    <a:pt x="21600" y="18998"/>
                  </a:cubicBezTo>
                  <a:cubicBezTo>
                    <a:pt x="21600" y="24774"/>
                    <a:pt x="19286" y="30310"/>
                    <a:pt x="15175" y="34369"/>
                  </a:cubicBezTo>
                </a:path>
                <a:path w="21600" h="34369" stroke="0" extrusionOk="0">
                  <a:moveTo>
                    <a:pt x="10277" y="0"/>
                  </a:moveTo>
                  <a:cubicBezTo>
                    <a:pt x="17253" y="3773"/>
                    <a:pt x="21600" y="11066"/>
                    <a:pt x="21600" y="18998"/>
                  </a:cubicBezTo>
                  <a:cubicBezTo>
                    <a:pt x="21600" y="24774"/>
                    <a:pt x="19286" y="30310"/>
                    <a:pt x="15175" y="34369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0" name="Arc 86"/>
            <p:cNvSpPr>
              <a:spLocks/>
            </p:cNvSpPr>
            <p:nvPr/>
          </p:nvSpPr>
          <p:spPr bwMode="auto">
            <a:xfrm>
              <a:off x="1615" y="1488"/>
              <a:ext cx="161" cy="480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83" name="Arc 87"/>
          <p:cNvSpPr>
            <a:spLocks/>
          </p:cNvSpPr>
          <p:nvPr/>
        </p:nvSpPr>
        <p:spPr bwMode="auto">
          <a:xfrm rot="715164" flipH="1">
            <a:off x="3238500" y="4325938"/>
            <a:ext cx="514350" cy="822325"/>
          </a:xfrm>
          <a:custGeom>
            <a:avLst/>
            <a:gdLst>
              <a:gd name="T0" fmla="*/ 0 w 21600"/>
              <a:gd name="T1" fmla="*/ 0 h 35677"/>
              <a:gd name="T2" fmla="*/ 2147483647 w 21600"/>
              <a:gd name="T3" fmla="*/ 2147483647 h 35677"/>
              <a:gd name="T4" fmla="*/ 0 w 21600"/>
              <a:gd name="T5" fmla="*/ 2147483647 h 35677"/>
              <a:gd name="T6" fmla="*/ 0 60000 65536"/>
              <a:gd name="T7" fmla="*/ 0 60000 65536"/>
              <a:gd name="T8" fmla="*/ 0 60000 65536"/>
              <a:gd name="T9" fmla="*/ 0 w 21600"/>
              <a:gd name="T10" fmla="*/ 0 h 35677"/>
              <a:gd name="T11" fmla="*/ 21600 w 21600"/>
              <a:gd name="T12" fmla="*/ 35677 h 356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7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765"/>
                  <a:pt x="19749" y="31759"/>
                  <a:pt x="16382" y="35676"/>
                </a:cubicBezTo>
              </a:path>
              <a:path w="21600" h="3567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765"/>
                  <a:pt x="19749" y="31759"/>
                  <a:pt x="16382" y="35676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84" name="Arc 88"/>
          <p:cNvSpPr>
            <a:spLocks/>
          </p:cNvSpPr>
          <p:nvPr/>
        </p:nvSpPr>
        <p:spPr bwMode="auto">
          <a:xfrm>
            <a:off x="3840163" y="4403725"/>
            <a:ext cx="228600" cy="609600"/>
          </a:xfrm>
          <a:custGeom>
            <a:avLst/>
            <a:gdLst>
              <a:gd name="T0" fmla="*/ 0 w 21600"/>
              <a:gd name="T1" fmla="*/ 0 h 31455"/>
              <a:gd name="T2" fmla="*/ 2147483647 w 21600"/>
              <a:gd name="T3" fmla="*/ 2147483647 h 31455"/>
              <a:gd name="T4" fmla="*/ 0 w 21600"/>
              <a:gd name="T5" fmla="*/ 2147483647 h 31455"/>
              <a:gd name="T6" fmla="*/ 0 60000 65536"/>
              <a:gd name="T7" fmla="*/ 0 60000 65536"/>
              <a:gd name="T8" fmla="*/ 0 60000 65536"/>
              <a:gd name="T9" fmla="*/ 0 w 21600"/>
              <a:gd name="T10" fmla="*/ 0 h 31455"/>
              <a:gd name="T11" fmla="*/ 21600 w 21600"/>
              <a:gd name="T12" fmla="*/ 31455 h 314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45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027"/>
                  <a:pt x="20784" y="28405"/>
                  <a:pt x="19220" y="31454"/>
                </a:cubicBezTo>
              </a:path>
              <a:path w="21600" h="3145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027"/>
                  <a:pt x="20784" y="28405"/>
                  <a:pt x="19220" y="3145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3903663" y="4433888"/>
            <a:ext cx="381000" cy="628650"/>
            <a:chOff x="2239" y="1140"/>
            <a:chExt cx="298" cy="684"/>
          </a:xfrm>
        </p:grpSpPr>
        <p:sp>
          <p:nvSpPr>
            <p:cNvPr id="12357" name="Arc 90"/>
            <p:cNvSpPr>
              <a:spLocks/>
            </p:cNvSpPr>
            <p:nvPr/>
          </p:nvSpPr>
          <p:spPr bwMode="auto">
            <a:xfrm rot="1257078" flipH="1">
              <a:off x="2264" y="1140"/>
              <a:ext cx="273" cy="684"/>
            </a:xfrm>
            <a:custGeom>
              <a:avLst/>
              <a:gdLst>
                <a:gd name="T0" fmla="*/ 0 w 21600"/>
                <a:gd name="T1" fmla="*/ 0 h 37788"/>
                <a:gd name="T2" fmla="*/ 0 w 21600"/>
                <a:gd name="T3" fmla="*/ 0 h 37788"/>
                <a:gd name="T4" fmla="*/ 0 w 21600"/>
                <a:gd name="T5" fmla="*/ 0 h 377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788"/>
                <a:gd name="T11" fmla="*/ 21600 w 21600"/>
                <a:gd name="T12" fmla="*/ 37788 h 377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788" fill="none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7584"/>
                    <a:pt x="18730" y="33684"/>
                    <a:pt x="13773" y="37788"/>
                  </a:cubicBezTo>
                </a:path>
                <a:path w="21600" h="37788" stroke="0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7584"/>
                    <a:pt x="18730" y="33684"/>
                    <a:pt x="13773" y="37788"/>
                  </a:cubicBezTo>
                  <a:lnTo>
                    <a:pt x="0" y="21149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Arc 91"/>
            <p:cNvSpPr>
              <a:spLocks/>
            </p:cNvSpPr>
            <p:nvPr/>
          </p:nvSpPr>
          <p:spPr bwMode="auto">
            <a:xfrm>
              <a:off x="2239" y="1331"/>
              <a:ext cx="113" cy="480"/>
            </a:xfrm>
            <a:custGeom>
              <a:avLst/>
              <a:gdLst>
                <a:gd name="T0" fmla="*/ 0 w 20652"/>
                <a:gd name="T1" fmla="*/ 0 h 21600"/>
                <a:gd name="T2" fmla="*/ 0 w 20652"/>
                <a:gd name="T3" fmla="*/ 0 h 21600"/>
                <a:gd name="T4" fmla="*/ 0 w 2065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52"/>
                <a:gd name="T10" fmla="*/ 0 h 21600"/>
                <a:gd name="T11" fmla="*/ 20652 w 206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52" h="21600" fill="none" extrusionOk="0">
                  <a:moveTo>
                    <a:pt x="20651" y="18605"/>
                  </a:moveTo>
                  <a:cubicBezTo>
                    <a:pt x="17327" y="20566"/>
                    <a:pt x="13539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0652" h="21600" stroke="0" extrusionOk="0">
                  <a:moveTo>
                    <a:pt x="20651" y="18605"/>
                  </a:moveTo>
                  <a:cubicBezTo>
                    <a:pt x="17327" y="20566"/>
                    <a:pt x="13539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88" name="Arc 92"/>
          <p:cNvSpPr>
            <a:spLocks/>
          </p:cNvSpPr>
          <p:nvPr/>
        </p:nvSpPr>
        <p:spPr bwMode="auto">
          <a:xfrm>
            <a:off x="4254500" y="4481513"/>
            <a:ext cx="152400" cy="450850"/>
          </a:xfrm>
          <a:custGeom>
            <a:avLst/>
            <a:gdLst>
              <a:gd name="T0" fmla="*/ 0 w 21600"/>
              <a:gd name="T1" fmla="*/ 0 h 28845"/>
              <a:gd name="T2" fmla="*/ 355795282 w 21600"/>
              <a:gd name="T3" fmla="*/ 2147483647 h 28845"/>
              <a:gd name="T4" fmla="*/ 0 w 21600"/>
              <a:gd name="T5" fmla="*/ 2147483647 h 28845"/>
              <a:gd name="T6" fmla="*/ 0 60000 65536"/>
              <a:gd name="T7" fmla="*/ 0 60000 65536"/>
              <a:gd name="T8" fmla="*/ 0 60000 65536"/>
              <a:gd name="T9" fmla="*/ 0 w 21600"/>
              <a:gd name="T10" fmla="*/ 0 h 28845"/>
              <a:gd name="T11" fmla="*/ 21600 w 21600"/>
              <a:gd name="T12" fmla="*/ 28845 h 288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84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8"/>
                  <a:pt x="21176" y="26519"/>
                  <a:pt x="20348" y="28844"/>
                </a:cubicBezTo>
              </a:path>
              <a:path w="21600" h="2884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8"/>
                  <a:pt x="21176" y="26519"/>
                  <a:pt x="20348" y="2884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4241800" y="4578350"/>
            <a:ext cx="381000" cy="392113"/>
            <a:chOff x="3216" y="3203"/>
            <a:chExt cx="240" cy="247"/>
          </a:xfrm>
        </p:grpSpPr>
        <p:sp>
          <p:nvSpPr>
            <p:cNvPr id="12355" name="Arc 94"/>
            <p:cNvSpPr>
              <a:spLocks/>
            </p:cNvSpPr>
            <p:nvPr/>
          </p:nvSpPr>
          <p:spPr bwMode="auto">
            <a:xfrm rot="1257078" flipH="1">
              <a:off x="3216" y="3203"/>
              <a:ext cx="240" cy="238"/>
            </a:xfrm>
            <a:custGeom>
              <a:avLst/>
              <a:gdLst>
                <a:gd name="T0" fmla="*/ 0 w 21600"/>
                <a:gd name="T1" fmla="*/ 0 h 30588"/>
                <a:gd name="T2" fmla="*/ 0 w 21600"/>
                <a:gd name="T3" fmla="*/ 0 h 30588"/>
                <a:gd name="T4" fmla="*/ 0 w 21600"/>
                <a:gd name="T5" fmla="*/ 0 h 30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588"/>
                <a:gd name="T11" fmla="*/ 21600 w 21600"/>
                <a:gd name="T12" fmla="*/ 30588 h 30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588" fill="none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</a:path>
                <a:path w="21600" h="30588" stroke="0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  <a:lnTo>
                    <a:pt x="0" y="19187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Arc 95"/>
            <p:cNvSpPr>
              <a:spLocks/>
            </p:cNvSpPr>
            <p:nvPr/>
          </p:nvSpPr>
          <p:spPr bwMode="auto">
            <a:xfrm>
              <a:off x="3221" y="3228"/>
              <a:ext cx="113" cy="222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92" name="Text Box 96"/>
          <p:cNvSpPr txBox="1">
            <a:spLocks noChangeArrowheads="1"/>
          </p:cNvSpPr>
          <p:nvPr/>
        </p:nvSpPr>
        <p:spPr bwMode="auto">
          <a:xfrm>
            <a:off x="935038" y="5721350"/>
            <a:ext cx="795813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注：</a:t>
            </a: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平行磁场方向的速度分量较大的粒子，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可能从两端逃逸出去</a:t>
            </a:r>
          </a:p>
        </p:txBody>
      </p:sp>
      <p:sp>
        <p:nvSpPr>
          <p:cNvPr id="234593" name="Line 97"/>
          <p:cNvSpPr>
            <a:spLocks noChangeShapeType="1"/>
          </p:cNvSpPr>
          <p:nvPr/>
        </p:nvSpPr>
        <p:spPr bwMode="auto">
          <a:xfrm flipH="1">
            <a:off x="5562600" y="2138363"/>
            <a:ext cx="0" cy="99060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94" name="Line 98"/>
          <p:cNvSpPr>
            <a:spLocks noChangeShapeType="1"/>
          </p:cNvSpPr>
          <p:nvPr/>
        </p:nvSpPr>
        <p:spPr bwMode="auto">
          <a:xfrm flipH="1">
            <a:off x="5029200" y="2138363"/>
            <a:ext cx="563563" cy="1587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4595" name="Object 99"/>
          <p:cNvGraphicFramePr>
            <a:graphicFrameLocks noChangeAspect="1"/>
          </p:cNvGraphicFramePr>
          <p:nvPr/>
        </p:nvGraphicFramePr>
        <p:xfrm>
          <a:off x="5410200" y="3128963"/>
          <a:ext cx="457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3" name="Equation" r:id="rId15" imgW="482400" imgH="457200" progId="Equation.3">
                  <p:embed/>
                </p:oleObj>
              </mc:Choice>
              <mc:Fallback>
                <p:oleObj name="Equation" r:id="rId15" imgW="482400" imgH="4572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8963"/>
                        <a:ext cx="457200" cy="433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96" name="Object 100"/>
          <p:cNvGraphicFramePr>
            <a:graphicFrameLocks noChangeAspect="1"/>
          </p:cNvGraphicFramePr>
          <p:nvPr/>
        </p:nvGraphicFramePr>
        <p:xfrm>
          <a:off x="4643438" y="1795463"/>
          <a:ext cx="474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4" name="Equation" r:id="rId17" imgW="545760" imgH="482400" progId="Equation.3">
                  <p:embed/>
                </p:oleObj>
              </mc:Choice>
              <mc:Fallback>
                <p:oleObj name="Equation" r:id="rId17" imgW="545760" imgH="4824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95463"/>
                        <a:ext cx="4746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01"/>
          <p:cNvGrpSpPr>
            <a:grpSpLocks/>
          </p:cNvGrpSpPr>
          <p:nvPr/>
        </p:nvGrpSpPr>
        <p:grpSpPr bwMode="auto">
          <a:xfrm>
            <a:off x="5029200" y="2138363"/>
            <a:ext cx="1143000" cy="1600200"/>
            <a:chOff x="3120" y="1056"/>
            <a:chExt cx="720" cy="1008"/>
          </a:xfrm>
        </p:grpSpPr>
        <p:sp>
          <p:nvSpPr>
            <p:cNvPr id="12353" name="Arc 102"/>
            <p:cNvSpPr>
              <a:spLocks/>
            </p:cNvSpPr>
            <p:nvPr/>
          </p:nvSpPr>
          <p:spPr bwMode="auto">
            <a:xfrm>
              <a:off x="3120" y="1056"/>
              <a:ext cx="720" cy="1008"/>
            </a:xfrm>
            <a:custGeom>
              <a:avLst/>
              <a:gdLst>
                <a:gd name="T0" fmla="*/ 0 w 21600"/>
                <a:gd name="T1" fmla="*/ 0 h 34369"/>
                <a:gd name="T2" fmla="*/ 0 w 21600"/>
                <a:gd name="T3" fmla="*/ 0 h 34369"/>
                <a:gd name="T4" fmla="*/ 0 w 21600"/>
                <a:gd name="T5" fmla="*/ 0 h 343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369"/>
                <a:gd name="T11" fmla="*/ 21600 w 21600"/>
                <a:gd name="T12" fmla="*/ 34369 h 34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369" fill="none" extrusionOk="0">
                  <a:moveTo>
                    <a:pt x="10277" y="0"/>
                  </a:moveTo>
                  <a:cubicBezTo>
                    <a:pt x="17253" y="3773"/>
                    <a:pt x="21600" y="11066"/>
                    <a:pt x="21600" y="18998"/>
                  </a:cubicBezTo>
                  <a:cubicBezTo>
                    <a:pt x="21600" y="24774"/>
                    <a:pt x="19286" y="30310"/>
                    <a:pt x="15175" y="34369"/>
                  </a:cubicBezTo>
                </a:path>
                <a:path w="21600" h="34369" stroke="0" extrusionOk="0">
                  <a:moveTo>
                    <a:pt x="10277" y="0"/>
                  </a:moveTo>
                  <a:cubicBezTo>
                    <a:pt x="17253" y="3773"/>
                    <a:pt x="21600" y="11066"/>
                    <a:pt x="21600" y="18998"/>
                  </a:cubicBezTo>
                  <a:cubicBezTo>
                    <a:pt x="21600" y="24774"/>
                    <a:pt x="19286" y="30310"/>
                    <a:pt x="15175" y="34369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Arc 103"/>
            <p:cNvSpPr>
              <a:spLocks/>
            </p:cNvSpPr>
            <p:nvPr/>
          </p:nvSpPr>
          <p:spPr bwMode="auto">
            <a:xfrm>
              <a:off x="3504" y="1632"/>
              <a:ext cx="192" cy="432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601" name="Text Box 105"/>
          <p:cNvSpPr txBox="1">
            <a:spLocks noChangeArrowheads="1"/>
          </p:cNvSpPr>
          <p:nvPr/>
        </p:nvSpPr>
        <p:spPr bwMode="auto">
          <a:xfrm>
            <a:off x="637381" y="434975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在非均匀磁场中的情形</a:t>
            </a:r>
          </a:p>
        </p:txBody>
      </p:sp>
      <p:sp>
        <p:nvSpPr>
          <p:cNvPr id="234602" name="Text Box 106"/>
          <p:cNvSpPr txBox="1">
            <a:spLocks noChangeArrowheads="1"/>
          </p:cNvSpPr>
          <p:nvPr/>
        </p:nvSpPr>
        <p:spPr bwMode="auto">
          <a:xfrm>
            <a:off x="6911975" y="1474788"/>
            <a:ext cx="1963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ea typeface="隶书" pitchFamily="49" charset="-122"/>
              </a:rPr>
              <a:t>磁镜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338" name="Text Box 107"/>
          <p:cNvSpPr txBox="1">
            <a:spLocks noChangeArrowheads="1"/>
          </p:cNvSpPr>
          <p:nvPr/>
        </p:nvSpPr>
        <p:spPr bwMode="auto">
          <a:xfrm>
            <a:off x="5632450" y="60928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34604" name="Text Box 108"/>
          <p:cNvSpPr txBox="1">
            <a:spLocks noChangeArrowheads="1"/>
          </p:cNvSpPr>
          <p:nvPr/>
        </p:nvSpPr>
        <p:spPr bwMode="auto">
          <a:xfrm>
            <a:off x="3643313" y="2312988"/>
            <a:ext cx="392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↑</a:t>
            </a:r>
          </a:p>
        </p:txBody>
      </p:sp>
      <p:sp>
        <p:nvSpPr>
          <p:cNvPr id="234605" name="Text Box 109"/>
          <p:cNvSpPr txBox="1">
            <a:spLocks noChangeArrowheads="1"/>
          </p:cNvSpPr>
          <p:nvPr/>
        </p:nvSpPr>
        <p:spPr bwMode="auto">
          <a:xfrm>
            <a:off x="4337050" y="2098675"/>
            <a:ext cx="40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↓</a:t>
            </a:r>
          </a:p>
        </p:txBody>
      </p:sp>
      <p:sp>
        <p:nvSpPr>
          <p:cNvPr id="234606" name="Text Box 110"/>
          <p:cNvSpPr txBox="1">
            <a:spLocks noChangeArrowheads="1"/>
          </p:cNvSpPr>
          <p:nvPr/>
        </p:nvSpPr>
        <p:spPr bwMode="auto">
          <a:xfrm>
            <a:off x="4348163" y="2646363"/>
            <a:ext cx="43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↓</a:t>
            </a:r>
          </a:p>
        </p:txBody>
      </p:sp>
      <p:sp>
        <p:nvSpPr>
          <p:cNvPr id="234609" name="AutoShape 113"/>
          <p:cNvSpPr>
            <a:spLocks/>
          </p:cNvSpPr>
          <p:nvPr/>
        </p:nvSpPr>
        <p:spPr bwMode="auto">
          <a:xfrm>
            <a:off x="1765300" y="2312988"/>
            <a:ext cx="250825" cy="720725"/>
          </a:xfrm>
          <a:prstGeom prst="leftBrace">
            <a:avLst>
              <a:gd name="adj1" fmla="val 23945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610" name="Oval 114"/>
          <p:cNvSpPr>
            <a:spLocks noChangeArrowheads="1"/>
          </p:cNvSpPr>
          <p:nvPr/>
        </p:nvSpPr>
        <p:spPr bwMode="auto">
          <a:xfrm>
            <a:off x="5364163" y="1989138"/>
            <a:ext cx="304800" cy="3048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－</a:t>
            </a:r>
          </a:p>
        </p:txBody>
      </p:sp>
      <p:sp>
        <p:nvSpPr>
          <p:cNvPr id="234611" name="Oval 115"/>
          <p:cNvSpPr>
            <a:spLocks noChangeArrowheads="1"/>
          </p:cNvSpPr>
          <p:nvPr/>
        </p:nvSpPr>
        <p:spPr bwMode="auto">
          <a:xfrm>
            <a:off x="4751388" y="2511425"/>
            <a:ext cx="304800" cy="304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－</a:t>
            </a:r>
          </a:p>
        </p:txBody>
      </p:sp>
      <p:pic>
        <p:nvPicPr>
          <p:cNvPr id="234612" name="图片 7" descr="nnnwww4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462338"/>
            <a:ext cx="47561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735013" y="3425825"/>
            <a:ext cx="2549525" cy="720725"/>
            <a:chOff x="204" y="1933"/>
            <a:chExt cx="1606" cy="454"/>
          </a:xfrm>
        </p:grpSpPr>
        <p:sp>
          <p:nvSpPr>
            <p:cNvPr id="12351" name="AutoShape 118"/>
            <p:cNvSpPr>
              <a:spLocks noChangeArrowheads="1"/>
            </p:cNvSpPr>
            <p:nvPr/>
          </p:nvSpPr>
          <p:spPr bwMode="auto">
            <a:xfrm>
              <a:off x="204" y="1933"/>
              <a:ext cx="1225" cy="454"/>
            </a:xfrm>
            <a:prstGeom prst="cloudCallout">
              <a:avLst>
                <a:gd name="adj1" fmla="val 53755"/>
                <a:gd name="adj2" fmla="val 90088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2352" name="Text Box 119"/>
            <p:cNvSpPr txBox="1">
              <a:spLocks noChangeArrowheads="1"/>
            </p:cNvSpPr>
            <p:nvPr/>
          </p:nvSpPr>
          <p:spPr bwMode="auto">
            <a:xfrm>
              <a:off x="431" y="1969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ea typeface="黑体" pitchFamily="2" charset="-122"/>
                </a:rPr>
                <a:t>磁约束</a:t>
              </a:r>
            </a:p>
          </p:txBody>
        </p:sp>
      </p:grpSp>
      <p:sp>
        <p:nvSpPr>
          <p:cNvPr id="234616" name="AutoShape 120"/>
          <p:cNvSpPr>
            <a:spLocks noChangeArrowheads="1"/>
          </p:cNvSpPr>
          <p:nvPr/>
        </p:nvSpPr>
        <p:spPr bwMode="auto">
          <a:xfrm>
            <a:off x="5624513" y="3862388"/>
            <a:ext cx="1338262" cy="820737"/>
          </a:xfrm>
          <a:prstGeom prst="wedgeEllipseCallout">
            <a:avLst>
              <a:gd name="adj1" fmla="val -147389"/>
              <a:gd name="adj2" fmla="val 43037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zh-CN" altLang="zh-CN" sz="3200" b="1">
              <a:ea typeface="楷体_GB2312" pitchFamily="49" charset="-122"/>
            </a:endParaRPr>
          </a:p>
        </p:txBody>
      </p:sp>
      <p:sp>
        <p:nvSpPr>
          <p:cNvPr id="234617" name="Text Box 121"/>
          <p:cNvSpPr txBox="1">
            <a:spLocks noChangeArrowheads="1"/>
          </p:cNvSpPr>
          <p:nvPr/>
        </p:nvSpPr>
        <p:spPr bwMode="auto">
          <a:xfrm>
            <a:off x="5794375" y="3897313"/>
            <a:ext cx="210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隶书" pitchFamily="49" charset="-122"/>
              </a:rPr>
              <a:t>磁瓶</a:t>
            </a:r>
          </a:p>
        </p:txBody>
      </p:sp>
      <p:pic>
        <p:nvPicPr>
          <p:cNvPr id="234618" name="图片 24" descr="img009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3683000"/>
            <a:ext cx="3360737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50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11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3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3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23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2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3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8" dur="5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3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7" dur="500"/>
                                        <p:tgtEl>
                                          <p:spTgt spid="23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23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6" dur="500"/>
                                        <p:tgtEl>
                                          <p:spTgt spid="2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75"/>
                                        <p:tgtEl>
                                          <p:spTgt spid="23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3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3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3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3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3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23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3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75" fill="hold"/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" fill="hold"/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1" dur="500"/>
                                        <p:tgtEl>
                                          <p:spTgt spid="23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4" dur="500"/>
                                        <p:tgtEl>
                                          <p:spTgt spid="23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3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animBg="1"/>
      <p:bldP spid="234499" grpId="0" animBg="1"/>
      <p:bldP spid="234500" grpId="0" animBg="1"/>
      <p:bldP spid="234501" grpId="0" animBg="1"/>
      <p:bldP spid="234502" grpId="0" animBg="1"/>
      <p:bldP spid="234503" grpId="0" animBg="1"/>
      <p:bldP spid="234504" grpId="0" animBg="1"/>
      <p:bldP spid="234511" grpId="0" animBg="1"/>
      <p:bldP spid="234515" grpId="0" animBg="1"/>
      <p:bldP spid="234516" grpId="0" animBg="1" autoUpdateAnimBg="0"/>
      <p:bldP spid="234517" grpId="0" animBg="1"/>
      <p:bldP spid="234519" grpId="0" autoUpdateAnimBg="0"/>
      <p:bldP spid="234525" grpId="0" autoUpdateAnimBg="0"/>
      <p:bldP spid="234532" grpId="0" autoUpdateAnimBg="0"/>
      <p:bldP spid="234533" grpId="0" autoUpdateAnimBg="0"/>
      <p:bldP spid="234534" grpId="0" autoUpdateAnimBg="0"/>
      <p:bldP spid="234535" grpId="0" animBg="1"/>
      <p:bldP spid="234546" grpId="0" animBg="1" autoUpdateAnimBg="0"/>
      <p:bldP spid="234579" grpId="0" animBg="1"/>
      <p:bldP spid="234583" grpId="0" animBg="1"/>
      <p:bldP spid="234584" grpId="0" animBg="1"/>
      <p:bldP spid="234588" grpId="0" animBg="1"/>
      <p:bldP spid="234592" grpId="0" autoUpdateAnimBg="0"/>
      <p:bldP spid="234593" grpId="0" animBg="1"/>
      <p:bldP spid="234594" grpId="0" animBg="1"/>
      <p:bldP spid="234601" grpId="0" autoUpdateAnimBg="0"/>
      <p:bldP spid="234602" grpId="0"/>
      <p:bldP spid="234604" grpId="0" autoUpdateAnimBg="0"/>
      <p:bldP spid="234605" grpId="0" autoUpdateAnimBg="0"/>
      <p:bldP spid="234606" grpId="0" autoUpdateAnimBg="0"/>
      <p:bldP spid="234609" grpId="0" animBg="1"/>
      <p:bldP spid="234610" grpId="0" animBg="1" autoUpdateAnimBg="0"/>
      <p:bldP spid="234611" grpId="0" animBg="1" autoUpdateAnimBg="0"/>
      <p:bldP spid="234616" grpId="0" animBg="1" autoUpdateAnimBg="0"/>
      <p:bldP spid="2346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托卡马克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474663"/>
            <a:ext cx="490855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099" name="Picture 3" descr="013000003080051229354391304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468313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01" name="Picture 5" descr="托卡马克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09575"/>
            <a:ext cx="8040688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790575" y="3460750"/>
            <a:ext cx="4789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范阿仑辐射带</a:t>
            </a:r>
            <a:endParaRPr kumimoji="0" lang="zh-CN" altLang="en-US" sz="2800" b="1" i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936625" y="3994150"/>
            <a:ext cx="76438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ea typeface="楷体_GB2312" pitchFamily="49" charset="-122"/>
              </a:rPr>
              <a:t>        </a:t>
            </a:r>
            <a:r>
              <a:rPr lang="zh-CN" altLang="en-US" sz="2800" b="1" dirty="0">
                <a:ea typeface="楷体_GB2312" pitchFamily="49" charset="-122"/>
              </a:rPr>
              <a:t>宇宙射线的带电粒子被地磁场捕获，绕地磁感应线作螺旋线运动，在近两极处地磁场增强，作螺旋运动的粒子被反射，结果沿磁力线来回振荡形成</a:t>
            </a:r>
            <a:r>
              <a:rPr kumimoji="0" lang="zh-CN" altLang="en-US" sz="2800" b="1" dirty="0">
                <a:solidFill>
                  <a:srgbClr val="FF0000"/>
                </a:solidFill>
                <a:ea typeface="黑体" pitchFamily="2" charset="-122"/>
              </a:rPr>
              <a:t>范阿仑辐射带</a:t>
            </a:r>
            <a:r>
              <a:rPr kumimoji="0" lang="zh-CN" altLang="en-US" sz="2800" b="1" dirty="0">
                <a:ea typeface="楷体_GB2312" pitchFamily="49" charset="-122"/>
              </a:rPr>
              <a:t>。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947738" y="1525588"/>
            <a:ext cx="4789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天然磁捕集器</a:t>
            </a:r>
            <a:endParaRPr kumimoji="0" lang="zh-CN" altLang="en-US" sz="2800" b="1" i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027488" y="373063"/>
            <a:ext cx="2074862" cy="3495675"/>
            <a:chOff x="1571" y="-276"/>
            <a:chExt cx="1307" cy="2202"/>
          </a:xfrm>
        </p:grpSpPr>
        <p:sp>
          <p:nvSpPr>
            <p:cNvPr id="29716" name="Oval 7"/>
            <p:cNvSpPr>
              <a:spLocks noChangeArrowheads="1"/>
            </p:cNvSpPr>
            <p:nvPr/>
          </p:nvSpPr>
          <p:spPr bwMode="auto">
            <a:xfrm>
              <a:off x="1640" y="229"/>
              <a:ext cx="1159" cy="1202"/>
            </a:xfrm>
            <a:prstGeom prst="ellipse">
              <a:avLst/>
            </a:prstGeom>
            <a:solidFill>
              <a:srgbClr val="0000CC">
                <a:alpha val="50195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9717" name="Picture 8" descr="动画地球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15258">
              <a:off x="1571" y="185"/>
              <a:ext cx="1297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8" name="Freeform 9"/>
            <p:cNvSpPr>
              <a:spLocks/>
            </p:cNvSpPr>
            <p:nvPr/>
          </p:nvSpPr>
          <p:spPr bwMode="auto">
            <a:xfrm>
              <a:off x="2564" y="-276"/>
              <a:ext cx="314" cy="551"/>
            </a:xfrm>
            <a:custGeom>
              <a:avLst/>
              <a:gdLst>
                <a:gd name="T0" fmla="*/ 462 w 276"/>
                <a:gd name="T1" fmla="*/ 0 h 468"/>
                <a:gd name="T2" fmla="*/ 0 w 276"/>
                <a:gd name="T3" fmla="*/ 899 h 468"/>
                <a:gd name="T4" fmla="*/ 0 60000 65536"/>
                <a:gd name="T5" fmla="*/ 0 60000 65536"/>
                <a:gd name="T6" fmla="*/ 0 w 276"/>
                <a:gd name="T7" fmla="*/ 0 h 468"/>
                <a:gd name="T8" fmla="*/ 276 w 276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468">
                  <a:moveTo>
                    <a:pt x="276" y="0"/>
                  </a:moveTo>
                  <a:lnTo>
                    <a:pt x="0" y="468"/>
                  </a:lnTo>
                </a:path>
              </a:pathLst>
            </a:cu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Freeform 10"/>
            <p:cNvSpPr>
              <a:spLocks/>
            </p:cNvSpPr>
            <p:nvPr/>
          </p:nvSpPr>
          <p:spPr bwMode="auto">
            <a:xfrm>
              <a:off x="1636" y="1374"/>
              <a:ext cx="314" cy="552"/>
            </a:xfrm>
            <a:custGeom>
              <a:avLst/>
              <a:gdLst>
                <a:gd name="T0" fmla="*/ 462 w 276"/>
                <a:gd name="T1" fmla="*/ 0 h 468"/>
                <a:gd name="T2" fmla="*/ 0 w 276"/>
                <a:gd name="T3" fmla="*/ 906 h 468"/>
                <a:gd name="T4" fmla="*/ 0 60000 65536"/>
                <a:gd name="T5" fmla="*/ 0 60000 65536"/>
                <a:gd name="T6" fmla="*/ 0 w 276"/>
                <a:gd name="T7" fmla="*/ 0 h 468"/>
                <a:gd name="T8" fmla="*/ 276 w 276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468">
                  <a:moveTo>
                    <a:pt x="276" y="0"/>
                  </a:moveTo>
                  <a:lnTo>
                    <a:pt x="0" y="468"/>
                  </a:lnTo>
                </a:path>
              </a:pathLst>
            </a:cu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Freeform 11"/>
            <p:cNvSpPr>
              <a:spLocks/>
            </p:cNvSpPr>
            <p:nvPr/>
          </p:nvSpPr>
          <p:spPr bwMode="auto">
            <a:xfrm>
              <a:off x="1757" y="541"/>
              <a:ext cx="832" cy="553"/>
            </a:xfrm>
            <a:custGeom>
              <a:avLst/>
              <a:gdLst>
                <a:gd name="T0" fmla="*/ 0 w 732"/>
                <a:gd name="T1" fmla="*/ 0 h 469"/>
                <a:gd name="T2" fmla="*/ 489 w 732"/>
                <a:gd name="T3" fmla="*/ 707 h 469"/>
                <a:gd name="T4" fmla="*/ 1222 w 732"/>
                <a:gd name="T5" fmla="*/ 907 h 469"/>
                <a:gd name="T6" fmla="*/ 0 60000 65536"/>
                <a:gd name="T7" fmla="*/ 0 60000 65536"/>
                <a:gd name="T8" fmla="*/ 0 60000 65536"/>
                <a:gd name="T9" fmla="*/ 0 w 732"/>
                <a:gd name="T10" fmla="*/ 0 h 469"/>
                <a:gd name="T11" fmla="*/ 732 w 732"/>
                <a:gd name="T12" fmla="*/ 469 h 4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469">
                  <a:moveTo>
                    <a:pt x="0" y="0"/>
                  </a:moveTo>
                  <a:cubicBezTo>
                    <a:pt x="49" y="61"/>
                    <a:pt x="88" y="278"/>
                    <a:pt x="293" y="366"/>
                  </a:cubicBezTo>
                  <a:cubicBezTo>
                    <a:pt x="498" y="454"/>
                    <a:pt x="644" y="463"/>
                    <a:pt x="732" y="46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4897438" y="504825"/>
            <a:ext cx="14112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2800" b="1">
                <a:ea typeface="楷体_GB2312" pitchFamily="49" charset="-122"/>
              </a:rPr>
              <a:t>地轴</a:t>
            </a:r>
            <a:endParaRPr kumimoji="0" lang="zh-CN" altLang="zh-CN" sz="2800" b="1" i="1">
              <a:ea typeface="楷体_GB2312" pitchFamily="49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00575" y="1085850"/>
            <a:ext cx="3238500" cy="2732088"/>
            <a:chOff x="2058" y="1392"/>
            <a:chExt cx="2040" cy="1721"/>
          </a:xfrm>
        </p:grpSpPr>
        <p:sp>
          <p:nvSpPr>
            <p:cNvPr id="29713" name="Arc 14"/>
            <p:cNvSpPr>
              <a:spLocks/>
            </p:cNvSpPr>
            <p:nvPr/>
          </p:nvSpPr>
          <p:spPr bwMode="auto">
            <a:xfrm rot="-198920">
              <a:off x="2110" y="1480"/>
              <a:ext cx="1577" cy="1497"/>
            </a:xfrm>
            <a:custGeom>
              <a:avLst/>
              <a:gdLst>
                <a:gd name="T0" fmla="*/ 0 w 40024"/>
                <a:gd name="T1" fmla="*/ 0 h 43200"/>
                <a:gd name="T2" fmla="*/ 0 w 40024"/>
                <a:gd name="T3" fmla="*/ 0 h 43200"/>
                <a:gd name="T4" fmla="*/ 0 w 40024"/>
                <a:gd name="T5" fmla="*/ 0 h 43200"/>
                <a:gd name="T6" fmla="*/ 0 60000 65536"/>
                <a:gd name="T7" fmla="*/ 0 60000 65536"/>
                <a:gd name="T8" fmla="*/ 0 60000 65536"/>
                <a:gd name="T9" fmla="*/ 0 w 40024"/>
                <a:gd name="T10" fmla="*/ 0 h 43200"/>
                <a:gd name="T11" fmla="*/ 40024 w 4002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24" h="43200" fill="none" extrusionOk="0">
                  <a:moveTo>
                    <a:pt x="14310" y="395"/>
                  </a:moveTo>
                  <a:cubicBezTo>
                    <a:pt x="15665" y="132"/>
                    <a:pt x="17043" y="-1"/>
                    <a:pt x="18424" y="0"/>
                  </a:cubicBezTo>
                  <a:cubicBezTo>
                    <a:pt x="30353" y="0"/>
                    <a:pt x="40024" y="9670"/>
                    <a:pt x="40024" y="21600"/>
                  </a:cubicBezTo>
                  <a:cubicBezTo>
                    <a:pt x="40024" y="33529"/>
                    <a:pt x="30353" y="43200"/>
                    <a:pt x="18424" y="43200"/>
                  </a:cubicBezTo>
                  <a:cubicBezTo>
                    <a:pt x="10903" y="43200"/>
                    <a:pt x="3924" y="39288"/>
                    <a:pt x="-1" y="32874"/>
                  </a:cubicBezTo>
                </a:path>
                <a:path w="40024" h="43200" stroke="0" extrusionOk="0">
                  <a:moveTo>
                    <a:pt x="14310" y="395"/>
                  </a:moveTo>
                  <a:cubicBezTo>
                    <a:pt x="15665" y="132"/>
                    <a:pt x="17043" y="-1"/>
                    <a:pt x="18424" y="0"/>
                  </a:cubicBezTo>
                  <a:cubicBezTo>
                    <a:pt x="30353" y="0"/>
                    <a:pt x="40024" y="9670"/>
                    <a:pt x="40024" y="21600"/>
                  </a:cubicBezTo>
                  <a:cubicBezTo>
                    <a:pt x="40024" y="33529"/>
                    <a:pt x="30353" y="43200"/>
                    <a:pt x="18424" y="43200"/>
                  </a:cubicBezTo>
                  <a:cubicBezTo>
                    <a:pt x="10903" y="43200"/>
                    <a:pt x="3924" y="39288"/>
                    <a:pt x="-1" y="32874"/>
                  </a:cubicBezTo>
                  <a:lnTo>
                    <a:pt x="18424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Arc 15"/>
            <p:cNvSpPr>
              <a:spLocks/>
            </p:cNvSpPr>
            <p:nvPr/>
          </p:nvSpPr>
          <p:spPr bwMode="auto">
            <a:xfrm rot="-802546">
              <a:off x="2058" y="1392"/>
              <a:ext cx="2040" cy="1721"/>
            </a:xfrm>
            <a:custGeom>
              <a:avLst/>
              <a:gdLst>
                <a:gd name="T0" fmla="*/ 0 w 42766"/>
                <a:gd name="T1" fmla="*/ 0 h 43200"/>
                <a:gd name="T2" fmla="*/ 0 w 42766"/>
                <a:gd name="T3" fmla="*/ 0 h 43200"/>
                <a:gd name="T4" fmla="*/ 0 w 42766"/>
                <a:gd name="T5" fmla="*/ 0 h 43200"/>
                <a:gd name="T6" fmla="*/ 0 60000 65536"/>
                <a:gd name="T7" fmla="*/ 0 60000 65536"/>
                <a:gd name="T8" fmla="*/ 0 60000 65536"/>
                <a:gd name="T9" fmla="*/ 0 w 42766"/>
                <a:gd name="T10" fmla="*/ 0 h 43200"/>
                <a:gd name="T11" fmla="*/ 42766 w 4276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6" h="43200" fill="none" extrusionOk="0">
                  <a:moveTo>
                    <a:pt x="16566" y="495"/>
                  </a:moveTo>
                  <a:cubicBezTo>
                    <a:pt x="18077" y="166"/>
                    <a:pt x="19619" y="-1"/>
                    <a:pt x="21166" y="0"/>
                  </a:cubicBezTo>
                  <a:cubicBezTo>
                    <a:pt x="33095" y="0"/>
                    <a:pt x="42766" y="9670"/>
                    <a:pt x="42766" y="21600"/>
                  </a:cubicBezTo>
                  <a:cubicBezTo>
                    <a:pt x="42766" y="33529"/>
                    <a:pt x="33095" y="43200"/>
                    <a:pt x="21166" y="43200"/>
                  </a:cubicBezTo>
                  <a:cubicBezTo>
                    <a:pt x="10897" y="43200"/>
                    <a:pt x="2049" y="35971"/>
                    <a:pt x="0" y="25909"/>
                  </a:cubicBezTo>
                </a:path>
                <a:path w="42766" h="43200" stroke="0" extrusionOk="0">
                  <a:moveTo>
                    <a:pt x="16566" y="495"/>
                  </a:moveTo>
                  <a:cubicBezTo>
                    <a:pt x="18077" y="166"/>
                    <a:pt x="19619" y="-1"/>
                    <a:pt x="21166" y="0"/>
                  </a:cubicBezTo>
                  <a:cubicBezTo>
                    <a:pt x="33095" y="0"/>
                    <a:pt x="42766" y="9670"/>
                    <a:pt x="42766" y="21600"/>
                  </a:cubicBezTo>
                  <a:cubicBezTo>
                    <a:pt x="42766" y="33529"/>
                    <a:pt x="33095" y="43200"/>
                    <a:pt x="21166" y="43200"/>
                  </a:cubicBezTo>
                  <a:cubicBezTo>
                    <a:pt x="10897" y="43200"/>
                    <a:pt x="2049" y="35971"/>
                    <a:pt x="0" y="25909"/>
                  </a:cubicBezTo>
                  <a:lnTo>
                    <a:pt x="21166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rc 16"/>
            <p:cNvSpPr>
              <a:spLocks/>
            </p:cNvSpPr>
            <p:nvPr/>
          </p:nvSpPr>
          <p:spPr bwMode="auto">
            <a:xfrm rot="-410493">
              <a:off x="2108" y="1435"/>
              <a:ext cx="1853" cy="1631"/>
            </a:xfrm>
            <a:custGeom>
              <a:avLst/>
              <a:gdLst>
                <a:gd name="T0" fmla="*/ 0 w 41079"/>
                <a:gd name="T1" fmla="*/ 0 h 43200"/>
                <a:gd name="T2" fmla="*/ 0 w 41079"/>
                <a:gd name="T3" fmla="*/ 0 h 43200"/>
                <a:gd name="T4" fmla="*/ 0 w 41079"/>
                <a:gd name="T5" fmla="*/ 0 h 43200"/>
                <a:gd name="T6" fmla="*/ 0 60000 65536"/>
                <a:gd name="T7" fmla="*/ 0 60000 65536"/>
                <a:gd name="T8" fmla="*/ 0 60000 65536"/>
                <a:gd name="T9" fmla="*/ 0 w 41079"/>
                <a:gd name="T10" fmla="*/ 0 h 43200"/>
                <a:gd name="T11" fmla="*/ 41079 w 410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79" h="43200" fill="none" extrusionOk="0">
                  <a:moveTo>
                    <a:pt x="14879" y="495"/>
                  </a:moveTo>
                  <a:cubicBezTo>
                    <a:pt x="16390" y="166"/>
                    <a:pt x="17932" y="-1"/>
                    <a:pt x="19479" y="0"/>
                  </a:cubicBezTo>
                  <a:cubicBezTo>
                    <a:pt x="31408" y="0"/>
                    <a:pt x="41079" y="9670"/>
                    <a:pt x="41079" y="21600"/>
                  </a:cubicBezTo>
                  <a:cubicBezTo>
                    <a:pt x="41079" y="33529"/>
                    <a:pt x="31408" y="43200"/>
                    <a:pt x="19479" y="43200"/>
                  </a:cubicBezTo>
                  <a:cubicBezTo>
                    <a:pt x="11166" y="43200"/>
                    <a:pt x="3591" y="38430"/>
                    <a:pt x="-1" y="30934"/>
                  </a:cubicBezTo>
                </a:path>
                <a:path w="41079" h="43200" stroke="0" extrusionOk="0">
                  <a:moveTo>
                    <a:pt x="14879" y="495"/>
                  </a:moveTo>
                  <a:cubicBezTo>
                    <a:pt x="16390" y="166"/>
                    <a:pt x="17932" y="-1"/>
                    <a:pt x="19479" y="0"/>
                  </a:cubicBezTo>
                  <a:cubicBezTo>
                    <a:pt x="31408" y="0"/>
                    <a:pt x="41079" y="9670"/>
                    <a:pt x="41079" y="21600"/>
                  </a:cubicBezTo>
                  <a:cubicBezTo>
                    <a:pt x="41079" y="33529"/>
                    <a:pt x="31408" y="43200"/>
                    <a:pt x="19479" y="43200"/>
                  </a:cubicBezTo>
                  <a:cubicBezTo>
                    <a:pt x="11166" y="43200"/>
                    <a:pt x="3591" y="38430"/>
                    <a:pt x="-1" y="30934"/>
                  </a:cubicBezTo>
                  <a:lnTo>
                    <a:pt x="19479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1137" name="Freeform 17"/>
          <p:cNvSpPr>
            <a:spLocks/>
          </p:cNvSpPr>
          <p:nvPr/>
        </p:nvSpPr>
        <p:spPr bwMode="auto">
          <a:xfrm rot="-654272">
            <a:off x="5976938" y="936625"/>
            <a:ext cx="369887" cy="534988"/>
          </a:xfrm>
          <a:custGeom>
            <a:avLst/>
            <a:gdLst>
              <a:gd name="T0" fmla="*/ 0 w 205"/>
              <a:gd name="T1" fmla="*/ 2147483647 h 286"/>
              <a:gd name="T2" fmla="*/ 2147483647 w 205"/>
              <a:gd name="T3" fmla="*/ 2147483647 h 286"/>
              <a:gd name="T4" fmla="*/ 2147483647 w 205"/>
              <a:gd name="T5" fmla="*/ 2147483647 h 286"/>
              <a:gd name="T6" fmla="*/ 2147483647 w 205"/>
              <a:gd name="T7" fmla="*/ 2147483647 h 286"/>
              <a:gd name="T8" fmla="*/ 0 60000 65536"/>
              <a:gd name="T9" fmla="*/ 0 60000 65536"/>
              <a:gd name="T10" fmla="*/ 0 60000 65536"/>
              <a:gd name="T11" fmla="*/ 0 60000 65536"/>
              <a:gd name="T12" fmla="*/ 0 w 205"/>
              <a:gd name="T13" fmla="*/ 0 h 286"/>
              <a:gd name="T14" fmla="*/ 205 w 205"/>
              <a:gd name="T15" fmla="*/ 286 h 2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5" h="286">
                <a:moveTo>
                  <a:pt x="0" y="62"/>
                </a:moveTo>
                <a:cubicBezTo>
                  <a:pt x="19" y="60"/>
                  <a:pt x="102" y="0"/>
                  <a:pt x="117" y="32"/>
                </a:cubicBezTo>
                <a:cubicBezTo>
                  <a:pt x="146" y="59"/>
                  <a:pt x="66" y="208"/>
                  <a:pt x="88" y="252"/>
                </a:cubicBezTo>
                <a:cubicBezTo>
                  <a:pt x="103" y="286"/>
                  <a:pt x="181" y="240"/>
                  <a:pt x="205" y="237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8" name="Freeform 18"/>
          <p:cNvSpPr>
            <a:spLocks/>
          </p:cNvSpPr>
          <p:nvPr/>
        </p:nvSpPr>
        <p:spPr bwMode="auto">
          <a:xfrm rot="-430685">
            <a:off x="6959600" y="1730375"/>
            <a:ext cx="949325" cy="712788"/>
          </a:xfrm>
          <a:custGeom>
            <a:avLst/>
            <a:gdLst>
              <a:gd name="T0" fmla="*/ 2147483647 w 461"/>
              <a:gd name="T1" fmla="*/ 0 h 381"/>
              <a:gd name="T2" fmla="*/ 2147483647 w 461"/>
              <a:gd name="T3" fmla="*/ 2147483647 h 381"/>
              <a:gd name="T4" fmla="*/ 2147483647 w 461"/>
              <a:gd name="T5" fmla="*/ 2147483647 h 381"/>
              <a:gd name="T6" fmla="*/ 2147483647 w 461"/>
              <a:gd name="T7" fmla="*/ 2147483647 h 381"/>
              <a:gd name="T8" fmla="*/ 0 60000 65536"/>
              <a:gd name="T9" fmla="*/ 0 60000 65536"/>
              <a:gd name="T10" fmla="*/ 0 60000 65536"/>
              <a:gd name="T11" fmla="*/ 0 60000 65536"/>
              <a:gd name="T12" fmla="*/ 0 w 461"/>
              <a:gd name="T13" fmla="*/ 0 h 381"/>
              <a:gd name="T14" fmla="*/ 461 w 461"/>
              <a:gd name="T15" fmla="*/ 381 h 3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1" h="381">
                <a:moveTo>
                  <a:pt x="366" y="0"/>
                </a:moveTo>
                <a:cubicBezTo>
                  <a:pt x="376" y="17"/>
                  <a:pt x="461" y="49"/>
                  <a:pt x="410" y="103"/>
                </a:cubicBezTo>
                <a:cubicBezTo>
                  <a:pt x="431" y="137"/>
                  <a:pt x="118" y="276"/>
                  <a:pt x="59" y="322"/>
                </a:cubicBezTo>
                <a:cubicBezTo>
                  <a:pt x="0" y="368"/>
                  <a:pt x="59" y="369"/>
                  <a:pt x="59" y="381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9" name="Freeform 19"/>
          <p:cNvSpPr>
            <a:spLocks/>
          </p:cNvSpPr>
          <p:nvPr/>
        </p:nvSpPr>
        <p:spPr bwMode="auto">
          <a:xfrm rot="195232">
            <a:off x="6932613" y="1176338"/>
            <a:ext cx="484187" cy="809625"/>
          </a:xfrm>
          <a:custGeom>
            <a:avLst/>
            <a:gdLst>
              <a:gd name="T0" fmla="*/ 2147483647 w 230"/>
              <a:gd name="T1" fmla="*/ 2147483647 h 428"/>
              <a:gd name="T2" fmla="*/ 2147483647 w 230"/>
              <a:gd name="T3" fmla="*/ 2147483647 h 428"/>
              <a:gd name="T4" fmla="*/ 2147483647 w 230"/>
              <a:gd name="T5" fmla="*/ 2147483647 h 428"/>
              <a:gd name="T6" fmla="*/ 2147483647 w 230"/>
              <a:gd name="T7" fmla="*/ 2147483647 h 428"/>
              <a:gd name="T8" fmla="*/ 0 60000 65536"/>
              <a:gd name="T9" fmla="*/ 0 60000 65536"/>
              <a:gd name="T10" fmla="*/ 0 60000 65536"/>
              <a:gd name="T11" fmla="*/ 0 60000 65536"/>
              <a:gd name="T12" fmla="*/ 0 w 230"/>
              <a:gd name="T13" fmla="*/ 0 h 428"/>
              <a:gd name="T14" fmla="*/ 230 w 230"/>
              <a:gd name="T15" fmla="*/ 428 h 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" h="428">
                <a:moveTo>
                  <a:pt x="89" y="50"/>
                </a:moveTo>
                <a:cubicBezTo>
                  <a:pt x="107" y="53"/>
                  <a:pt x="220" y="0"/>
                  <a:pt x="209" y="53"/>
                </a:cubicBezTo>
                <a:cubicBezTo>
                  <a:pt x="230" y="87"/>
                  <a:pt x="28" y="320"/>
                  <a:pt x="21" y="368"/>
                </a:cubicBezTo>
                <a:cubicBezTo>
                  <a:pt x="0" y="428"/>
                  <a:pt x="68" y="403"/>
                  <a:pt x="80" y="412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0" name="Freeform 20"/>
          <p:cNvSpPr>
            <a:spLocks/>
          </p:cNvSpPr>
          <p:nvPr/>
        </p:nvSpPr>
        <p:spPr bwMode="auto">
          <a:xfrm rot="-579506">
            <a:off x="6854825" y="2359025"/>
            <a:ext cx="1289050" cy="423863"/>
          </a:xfrm>
          <a:custGeom>
            <a:avLst/>
            <a:gdLst>
              <a:gd name="T0" fmla="*/ 2147483647 w 611"/>
              <a:gd name="T1" fmla="*/ 0 h 220"/>
              <a:gd name="T2" fmla="*/ 2147483647 w 611"/>
              <a:gd name="T3" fmla="*/ 2147483647 h 220"/>
              <a:gd name="T4" fmla="*/ 2147483647 w 611"/>
              <a:gd name="T5" fmla="*/ 2147483647 h 220"/>
              <a:gd name="T6" fmla="*/ 2147483647 w 611"/>
              <a:gd name="T7" fmla="*/ 2147483647 h 220"/>
              <a:gd name="T8" fmla="*/ 0 60000 65536"/>
              <a:gd name="T9" fmla="*/ 0 60000 65536"/>
              <a:gd name="T10" fmla="*/ 0 60000 65536"/>
              <a:gd name="T11" fmla="*/ 0 60000 65536"/>
              <a:gd name="T12" fmla="*/ 0 w 611"/>
              <a:gd name="T13" fmla="*/ 0 h 220"/>
              <a:gd name="T14" fmla="*/ 611 w 611"/>
              <a:gd name="T15" fmla="*/ 220 h 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1" h="220">
                <a:moveTo>
                  <a:pt x="485" y="0"/>
                </a:moveTo>
                <a:cubicBezTo>
                  <a:pt x="495" y="17"/>
                  <a:pt x="611" y="76"/>
                  <a:pt x="543" y="103"/>
                </a:cubicBezTo>
                <a:cubicBezTo>
                  <a:pt x="564" y="137"/>
                  <a:pt x="168" y="122"/>
                  <a:pt x="75" y="161"/>
                </a:cubicBezTo>
                <a:cubicBezTo>
                  <a:pt x="0" y="180"/>
                  <a:pt x="87" y="208"/>
                  <a:pt x="90" y="220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1" name="Freeform 21"/>
          <p:cNvSpPr>
            <a:spLocks/>
          </p:cNvSpPr>
          <p:nvPr/>
        </p:nvSpPr>
        <p:spPr bwMode="auto">
          <a:xfrm rot="-412484">
            <a:off x="6796088" y="2933700"/>
            <a:ext cx="857250" cy="473075"/>
          </a:xfrm>
          <a:custGeom>
            <a:avLst/>
            <a:gdLst>
              <a:gd name="T0" fmla="*/ 0 w 425"/>
              <a:gd name="T1" fmla="*/ 2147483647 h 138"/>
              <a:gd name="T2" fmla="*/ 2147483647 w 425"/>
              <a:gd name="T3" fmla="*/ 2147483647 h 138"/>
              <a:gd name="T4" fmla="*/ 2147483647 w 425"/>
              <a:gd name="T5" fmla="*/ 2147483647 h 138"/>
              <a:gd name="T6" fmla="*/ 2147483647 w 425"/>
              <a:gd name="T7" fmla="*/ 2147483647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425"/>
              <a:gd name="T13" fmla="*/ 0 h 138"/>
              <a:gd name="T14" fmla="*/ 425 w 425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5" h="138">
                <a:moveTo>
                  <a:pt x="0" y="72"/>
                </a:moveTo>
                <a:cubicBezTo>
                  <a:pt x="17" y="62"/>
                  <a:pt x="26" y="0"/>
                  <a:pt x="85" y="10"/>
                </a:cubicBezTo>
                <a:cubicBezTo>
                  <a:pt x="64" y="44"/>
                  <a:pt x="286" y="114"/>
                  <a:pt x="352" y="132"/>
                </a:cubicBezTo>
                <a:cubicBezTo>
                  <a:pt x="409" y="138"/>
                  <a:pt x="410" y="63"/>
                  <a:pt x="425" y="45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2" name="Freeform 22"/>
          <p:cNvSpPr>
            <a:spLocks/>
          </p:cNvSpPr>
          <p:nvPr/>
        </p:nvSpPr>
        <p:spPr bwMode="auto">
          <a:xfrm rot="-730121">
            <a:off x="6413500" y="3263900"/>
            <a:ext cx="633413" cy="552450"/>
          </a:xfrm>
          <a:custGeom>
            <a:avLst/>
            <a:gdLst>
              <a:gd name="T0" fmla="*/ 0 w 351"/>
              <a:gd name="T1" fmla="*/ 2147483647 h 295"/>
              <a:gd name="T2" fmla="*/ 2147483647 w 351"/>
              <a:gd name="T3" fmla="*/ 2147483647 h 295"/>
              <a:gd name="T4" fmla="*/ 2147483647 w 351"/>
              <a:gd name="T5" fmla="*/ 2147483647 h 295"/>
              <a:gd name="T6" fmla="*/ 2147483647 w 351"/>
              <a:gd name="T7" fmla="*/ 2147483647 h 295"/>
              <a:gd name="T8" fmla="*/ 0 60000 65536"/>
              <a:gd name="T9" fmla="*/ 0 60000 65536"/>
              <a:gd name="T10" fmla="*/ 0 60000 65536"/>
              <a:gd name="T11" fmla="*/ 0 60000 65536"/>
              <a:gd name="T12" fmla="*/ 0 w 351"/>
              <a:gd name="T13" fmla="*/ 0 h 295"/>
              <a:gd name="T14" fmla="*/ 351 w 351"/>
              <a:gd name="T15" fmla="*/ 295 h 2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1" h="295">
                <a:moveTo>
                  <a:pt x="0" y="75"/>
                </a:moveTo>
                <a:cubicBezTo>
                  <a:pt x="15" y="68"/>
                  <a:pt x="44" y="0"/>
                  <a:pt x="88" y="32"/>
                </a:cubicBezTo>
                <a:cubicBezTo>
                  <a:pt x="67" y="66"/>
                  <a:pt x="217" y="245"/>
                  <a:pt x="263" y="266"/>
                </a:cubicBezTo>
                <a:cubicBezTo>
                  <a:pt x="307" y="295"/>
                  <a:pt x="333" y="219"/>
                  <a:pt x="351" y="207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3" name="Freeform 23"/>
          <p:cNvSpPr>
            <a:spLocks/>
          </p:cNvSpPr>
          <p:nvPr/>
        </p:nvSpPr>
        <p:spPr bwMode="auto">
          <a:xfrm rot="-1631986">
            <a:off x="5905500" y="3346450"/>
            <a:ext cx="323850" cy="679450"/>
          </a:xfrm>
          <a:custGeom>
            <a:avLst/>
            <a:gdLst>
              <a:gd name="T0" fmla="*/ 0 w 157"/>
              <a:gd name="T1" fmla="*/ 2147483647 h 359"/>
              <a:gd name="T2" fmla="*/ 2147483647 w 157"/>
              <a:gd name="T3" fmla="*/ 2147483647 h 359"/>
              <a:gd name="T4" fmla="*/ 2147483647 w 157"/>
              <a:gd name="T5" fmla="*/ 2147483647 h 359"/>
              <a:gd name="T6" fmla="*/ 2147483647 w 157"/>
              <a:gd name="T7" fmla="*/ 2147483647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359"/>
              <a:gd name="T14" fmla="*/ 157 w 157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359">
                <a:moveTo>
                  <a:pt x="0" y="70"/>
                </a:moveTo>
                <a:cubicBezTo>
                  <a:pt x="19" y="68"/>
                  <a:pt x="105" y="0"/>
                  <a:pt x="117" y="40"/>
                </a:cubicBezTo>
                <a:cubicBezTo>
                  <a:pt x="146" y="67"/>
                  <a:pt x="63" y="249"/>
                  <a:pt x="70" y="311"/>
                </a:cubicBezTo>
                <a:cubicBezTo>
                  <a:pt x="77" y="359"/>
                  <a:pt x="139" y="323"/>
                  <a:pt x="157" y="326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4" name="Freeform 24"/>
          <p:cNvSpPr>
            <a:spLocks/>
          </p:cNvSpPr>
          <p:nvPr/>
        </p:nvSpPr>
        <p:spPr bwMode="auto">
          <a:xfrm>
            <a:off x="6561138" y="958850"/>
            <a:ext cx="284162" cy="750888"/>
          </a:xfrm>
          <a:custGeom>
            <a:avLst/>
            <a:gdLst>
              <a:gd name="T0" fmla="*/ 0 w 157"/>
              <a:gd name="T1" fmla="*/ 2147483647 h 359"/>
              <a:gd name="T2" fmla="*/ 2147483647 w 157"/>
              <a:gd name="T3" fmla="*/ 2147483647 h 359"/>
              <a:gd name="T4" fmla="*/ 2147483647 w 157"/>
              <a:gd name="T5" fmla="*/ 2147483647 h 359"/>
              <a:gd name="T6" fmla="*/ 2147483647 w 157"/>
              <a:gd name="T7" fmla="*/ 2147483647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359"/>
              <a:gd name="T14" fmla="*/ 157 w 157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359">
                <a:moveTo>
                  <a:pt x="0" y="70"/>
                </a:moveTo>
                <a:cubicBezTo>
                  <a:pt x="19" y="68"/>
                  <a:pt x="105" y="0"/>
                  <a:pt x="117" y="40"/>
                </a:cubicBezTo>
                <a:cubicBezTo>
                  <a:pt x="146" y="67"/>
                  <a:pt x="63" y="249"/>
                  <a:pt x="70" y="311"/>
                </a:cubicBezTo>
                <a:cubicBezTo>
                  <a:pt x="77" y="359"/>
                  <a:pt x="139" y="323"/>
                  <a:pt x="157" y="326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13</a:t>
            </a:r>
          </a:p>
        </p:txBody>
      </p:sp>
      <p:pic>
        <p:nvPicPr>
          <p:cNvPr id="27650" name="Picture 2" descr="https://ss1.bdstatic.com/70cFuXSh_Q1YnxGkpoWK1HF6hhy/it/u=2642466133,1903475798&amp;fm=23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12737"/>
            <a:ext cx="255190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5" grpId="0" autoUpdateAnimBg="0"/>
      <p:bldP spid="261132" grpId="0"/>
      <p:bldP spid="261137" grpId="0" animBg="1"/>
      <p:bldP spid="261137" grpId="1" animBg="1"/>
      <p:bldP spid="261138" grpId="0" animBg="1"/>
      <p:bldP spid="261138" grpId="1" animBg="1"/>
      <p:bldP spid="261139" grpId="0" animBg="1"/>
      <p:bldP spid="261139" grpId="1" animBg="1"/>
      <p:bldP spid="261140" grpId="0" animBg="1"/>
      <p:bldP spid="261140" grpId="1" animBg="1"/>
      <p:bldP spid="261141" grpId="0" animBg="1"/>
      <p:bldP spid="261141" grpId="1" animBg="1"/>
      <p:bldP spid="261142" grpId="0" animBg="1"/>
      <p:bldP spid="261142" grpId="1" animBg="1"/>
      <p:bldP spid="261143" grpId="0" animBg="1"/>
      <p:bldP spid="261143" grpId="1" animBg="1"/>
      <p:bldP spid="261144" grpId="0" animBg="1"/>
      <p:bldP spid="26114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2045677" y="4954465"/>
            <a:ext cx="5509220" cy="121516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2048608" y="2165839"/>
            <a:ext cx="4119197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一、磁场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045677" y="5622682"/>
            <a:ext cx="5668108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六、磁介质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2047143" y="4954466"/>
            <a:ext cx="6745165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 dirty="0">
                <a:solidFill>
                  <a:srgbClr val="004F00"/>
                </a:solidFill>
                <a:ea typeface="黑体" panose="02010609060101010101" pitchFamily="49" charset="-122"/>
              </a:rPr>
              <a:t>五、磁场与实物的相互作用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2047143" y="2828193"/>
            <a:ext cx="5715000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二、毕奥 </a:t>
            </a:r>
            <a:r>
              <a:rPr lang="en-US" altLang="zh-CN" sz="2954" b="1">
                <a:solidFill>
                  <a:srgbClr val="004F00"/>
                </a:solidFill>
                <a:ea typeface="黑体" panose="02010609060101010101" pitchFamily="49" charset="-122"/>
              </a:rPr>
              <a:t>— </a:t>
            </a: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萨伐尔定律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045677" y="3492013"/>
            <a:ext cx="5668108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三、磁场的高斯定理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2045677" y="4226170"/>
            <a:ext cx="5650523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四、安培环路定理</a:t>
            </a:r>
          </a:p>
        </p:txBody>
      </p:sp>
      <p:sp>
        <p:nvSpPr>
          <p:cNvPr id="238602" name="AutoShape 10"/>
          <p:cNvSpPr>
            <a:spLocks noChangeArrowheads="1"/>
          </p:cNvSpPr>
          <p:nvPr/>
        </p:nvSpPr>
        <p:spPr bwMode="auto">
          <a:xfrm>
            <a:off x="1853713" y="728297"/>
            <a:ext cx="5177203" cy="123825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CC66"/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2227385" y="1235320"/>
            <a:ext cx="5002823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323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323" b="1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3323" b="1">
                <a:latin typeface="黑体" panose="02010609060101010101" pitchFamily="49" charset="-122"/>
                <a:ea typeface="黑体" panose="02010609060101010101" pitchFamily="49" charset="-122"/>
              </a:rPr>
              <a:t>章  恒定</a:t>
            </a:r>
            <a:r>
              <a:rPr lang="zh-CN" altLang="en-US" sz="3323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磁场</a:t>
            </a:r>
            <a:endParaRPr lang="zh-CN" altLang="en-US" sz="3323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5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25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25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animBg="1"/>
      <p:bldP spid="238596" grpId="0"/>
      <p:bldP spid="238597" grpId="0"/>
      <p:bldP spid="238598" grpId="0"/>
      <p:bldP spid="238599" grpId="0"/>
      <p:bldP spid="238600" grpId="0"/>
      <p:bldP spid="238601" grpId="0"/>
      <p:bldP spid="238602" grpId="0" animBg="1"/>
      <p:bldP spid="23860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582863" y="276225"/>
            <a:ext cx="604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</a:rPr>
              <a:t>——</a:t>
            </a:r>
            <a:r>
              <a:rPr lang="zh-CN" altLang="en-US" sz="2800" b="1">
                <a:solidFill>
                  <a:schemeClr val="tx2"/>
                </a:solidFill>
              </a:rPr>
              <a:t>磁场中的电传导</a:t>
            </a:r>
            <a:r>
              <a:rPr lang="zh-CN" altLang="en-US" sz="2800" b="1" i="1"/>
              <a:t>“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霍耳效应”</a:t>
            </a:r>
            <a:r>
              <a:rPr lang="zh-CN" altLang="en-US" sz="2800" b="1">
                <a:solidFill>
                  <a:schemeClr val="folHlink"/>
                </a:solidFill>
              </a:rPr>
              <a:t>  </a:t>
            </a:r>
          </a:p>
        </p:txBody>
      </p:sp>
      <p:sp>
        <p:nvSpPr>
          <p:cNvPr id="207875" name="AutoShape 3"/>
          <p:cNvSpPr>
            <a:spLocks noChangeArrowheads="1"/>
          </p:cNvSpPr>
          <p:nvPr/>
        </p:nvSpPr>
        <p:spPr bwMode="auto">
          <a:xfrm flipH="1">
            <a:off x="871538" y="2116138"/>
            <a:ext cx="2362200" cy="1295400"/>
          </a:xfrm>
          <a:prstGeom prst="cube">
            <a:avLst>
              <a:gd name="adj" fmla="val 17032"/>
            </a:avLst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>
            <a:off x="414338" y="2801938"/>
            <a:ext cx="685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3233738" y="2801938"/>
            <a:ext cx="762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 rot="5400000" flipH="1">
            <a:off x="1023938" y="1430338"/>
            <a:ext cx="685800" cy="685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>
            <a:off x="2243138" y="2801938"/>
            <a:ext cx="914400" cy="914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1023938" y="2116138"/>
            <a:ext cx="22860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1328738" y="2116138"/>
          <a:ext cx="1762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6" name="公式" r:id="rId3" imgW="228600" imgH="330120" progId="Equation.3">
                  <p:embed/>
                </p:oleObj>
              </mc:Choice>
              <mc:Fallback>
                <p:oleObj name="公式" r:id="rId3" imgW="22860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116138"/>
                        <a:ext cx="17621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1252538" y="2344738"/>
            <a:ext cx="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883" name="Object 11"/>
          <p:cNvGraphicFramePr>
            <a:graphicFrameLocks noChangeAspect="1"/>
          </p:cNvGraphicFramePr>
          <p:nvPr/>
        </p:nvGraphicFramePr>
        <p:xfrm>
          <a:off x="1328738" y="2725738"/>
          <a:ext cx="239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7" name="公式" r:id="rId5" imgW="241200" imgH="253800" progId="Equation.3">
                  <p:embed/>
                </p:oleObj>
              </mc:Choice>
              <mc:Fallback>
                <p:oleObj name="公式" r:id="rId5" imgW="24120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725738"/>
                        <a:ext cx="239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57338" y="2417763"/>
            <a:ext cx="1471612" cy="74612"/>
            <a:chOff x="720" y="1392"/>
            <a:chExt cx="927" cy="47"/>
          </a:xfrm>
        </p:grpSpPr>
        <p:graphicFrame>
          <p:nvGraphicFramePr>
            <p:cNvPr id="13345" name="Object 13"/>
            <p:cNvGraphicFramePr>
              <a:graphicFrameLocks noChangeAspect="1"/>
            </p:cNvGraphicFramePr>
            <p:nvPr/>
          </p:nvGraphicFramePr>
          <p:xfrm>
            <a:off x="720" y="139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8" name="公式" r:id="rId7" imgW="253800" imgH="75960" progId="Equation.3">
                    <p:embed/>
                  </p:oleObj>
                </mc:Choice>
                <mc:Fallback>
                  <p:oleObj name="公式" r:id="rId7" imgW="253800" imgH="759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9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14"/>
            <p:cNvGraphicFramePr>
              <a:graphicFrameLocks noChangeAspect="1"/>
            </p:cNvGraphicFramePr>
            <p:nvPr/>
          </p:nvGraphicFramePr>
          <p:xfrm>
            <a:off x="960" y="139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9" name="公式" r:id="rId9" imgW="253800" imgH="75960" progId="Equation.3">
                    <p:embed/>
                  </p:oleObj>
                </mc:Choice>
                <mc:Fallback>
                  <p:oleObj name="公式" r:id="rId9" imgW="253800" imgH="759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39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15"/>
            <p:cNvGraphicFramePr>
              <a:graphicFrameLocks noChangeAspect="1"/>
            </p:cNvGraphicFramePr>
            <p:nvPr/>
          </p:nvGraphicFramePr>
          <p:xfrm>
            <a:off x="1200" y="139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0" name="公式" r:id="rId10" imgW="253800" imgH="75960" progId="Equation.3">
                    <p:embed/>
                  </p:oleObj>
                </mc:Choice>
                <mc:Fallback>
                  <p:oleObj name="公式" r:id="rId10" imgW="253800" imgH="759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39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16"/>
            <p:cNvGraphicFramePr>
              <a:graphicFrameLocks noChangeAspect="1"/>
            </p:cNvGraphicFramePr>
            <p:nvPr/>
          </p:nvGraphicFramePr>
          <p:xfrm>
            <a:off x="1488" y="139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1" name="公式" r:id="rId11" imgW="253800" imgH="75960" progId="Equation.3">
                    <p:embed/>
                  </p:oleObj>
                </mc:Choice>
                <mc:Fallback>
                  <p:oleObj name="公式" r:id="rId11" imgW="253800" imgH="759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9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57338" y="3182938"/>
            <a:ext cx="1560512" cy="252412"/>
            <a:chOff x="720" y="1824"/>
            <a:chExt cx="983" cy="159"/>
          </a:xfrm>
        </p:grpSpPr>
        <p:graphicFrame>
          <p:nvGraphicFramePr>
            <p:cNvPr id="13341" name="Object 18"/>
            <p:cNvGraphicFramePr>
              <a:graphicFrameLocks noChangeAspect="1"/>
            </p:cNvGraphicFramePr>
            <p:nvPr/>
          </p:nvGraphicFramePr>
          <p:xfrm>
            <a:off x="720" y="182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2" name="公式" r:id="rId12" imgW="266400" imgH="253800" progId="Equation.3">
                    <p:embed/>
                  </p:oleObj>
                </mc:Choice>
                <mc:Fallback>
                  <p:oleObj name="公式" r:id="rId12" imgW="266400" imgH="253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82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19"/>
            <p:cNvGraphicFramePr>
              <a:graphicFrameLocks noChangeAspect="1"/>
            </p:cNvGraphicFramePr>
            <p:nvPr/>
          </p:nvGraphicFramePr>
          <p:xfrm>
            <a:off x="1008" y="182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3" name="公式" r:id="rId14" imgW="266400" imgH="253800" progId="Equation.3">
                    <p:embed/>
                  </p:oleObj>
                </mc:Choice>
                <mc:Fallback>
                  <p:oleObj name="公式" r:id="rId14" imgW="266400" imgH="253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82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20"/>
            <p:cNvGraphicFramePr>
              <a:graphicFrameLocks noChangeAspect="1"/>
            </p:cNvGraphicFramePr>
            <p:nvPr/>
          </p:nvGraphicFramePr>
          <p:xfrm>
            <a:off x="1248" y="182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4" name="公式" r:id="rId15" imgW="266400" imgH="253800" progId="Equation.3">
                    <p:embed/>
                  </p:oleObj>
                </mc:Choice>
                <mc:Fallback>
                  <p:oleObj name="公式" r:id="rId15" imgW="266400" imgH="253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82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21"/>
            <p:cNvGraphicFramePr>
              <a:graphicFrameLocks noChangeAspect="1"/>
            </p:cNvGraphicFramePr>
            <p:nvPr/>
          </p:nvGraphicFramePr>
          <p:xfrm>
            <a:off x="1536" y="182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5" name="公式" r:id="rId16" imgW="266400" imgH="253800" progId="Equation.3">
                    <p:embed/>
                  </p:oleObj>
                </mc:Choice>
                <mc:Fallback>
                  <p:oleObj name="公式" r:id="rId16" imgW="266400" imgH="253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2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894" name="Rectangle 22"/>
          <p:cNvSpPr>
            <a:spLocks noChangeArrowheads="1"/>
          </p:cNvSpPr>
          <p:nvPr/>
        </p:nvSpPr>
        <p:spPr bwMode="auto">
          <a:xfrm>
            <a:off x="3498850" y="2344738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3000" b="1" i="1" dirty="0"/>
              <a:t>I</a:t>
            </a:r>
            <a:endParaRPr lang="en-US" altLang="zh-CN" dirty="0"/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2460625" y="942975"/>
            <a:ext cx="253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实验证明：</a:t>
            </a:r>
            <a:endParaRPr lang="zh-CN" altLang="en-US"/>
          </a:p>
        </p:txBody>
      </p:sp>
      <p:sp>
        <p:nvSpPr>
          <p:cNvPr id="207896" name="Rectangle 24"/>
          <p:cNvSpPr>
            <a:spLocks noChangeArrowheads="1"/>
          </p:cNvSpPr>
          <p:nvPr/>
        </p:nvSpPr>
        <p:spPr bwMode="auto">
          <a:xfrm>
            <a:off x="2427288" y="1541463"/>
            <a:ext cx="387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4B00"/>
                </a:solidFill>
              </a:rPr>
              <a:t>微观解释：</a:t>
            </a:r>
          </a:p>
        </p:txBody>
      </p:sp>
      <p:sp>
        <p:nvSpPr>
          <p:cNvPr id="207897" name="Rectangle 25"/>
          <p:cNvSpPr>
            <a:spLocks noChangeArrowheads="1"/>
          </p:cNvSpPr>
          <p:nvPr/>
        </p:nvSpPr>
        <p:spPr bwMode="auto">
          <a:xfrm>
            <a:off x="696913" y="3810000"/>
            <a:ext cx="1066800" cy="2667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8" name="Rectangle 26"/>
          <p:cNvSpPr>
            <a:spLocks noChangeArrowheads="1"/>
          </p:cNvSpPr>
          <p:nvPr/>
        </p:nvSpPr>
        <p:spPr bwMode="auto">
          <a:xfrm>
            <a:off x="1230313" y="4419600"/>
            <a:ext cx="2438400" cy="13716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9" name="Oval 27"/>
          <p:cNvSpPr>
            <a:spLocks noChangeArrowheads="1"/>
          </p:cNvSpPr>
          <p:nvPr/>
        </p:nvSpPr>
        <p:spPr bwMode="auto">
          <a:xfrm>
            <a:off x="392113" y="4876800"/>
            <a:ext cx="533400" cy="533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00" name="Object 28"/>
          <p:cNvGraphicFramePr>
            <a:graphicFrameLocks noChangeAspect="1"/>
          </p:cNvGraphicFramePr>
          <p:nvPr/>
        </p:nvGraphicFramePr>
        <p:xfrm>
          <a:off x="539750" y="5040313"/>
          <a:ext cx="30321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6" name="公式" r:id="rId17" imgW="317160" imgH="304560" progId="Equation.3">
                  <p:embed/>
                </p:oleObj>
              </mc:Choice>
              <mc:Fallback>
                <p:oleObj name="公式" r:id="rId17" imgW="31716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40313"/>
                        <a:ext cx="30321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1" name="Oval 29"/>
          <p:cNvSpPr>
            <a:spLocks noChangeArrowheads="1"/>
          </p:cNvSpPr>
          <p:nvPr/>
        </p:nvSpPr>
        <p:spPr bwMode="auto">
          <a:xfrm>
            <a:off x="1763713" y="4953000"/>
            <a:ext cx="381000" cy="3810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02" name="Object 30"/>
          <p:cNvGraphicFramePr>
            <a:graphicFrameLocks noChangeAspect="1"/>
          </p:cNvGraphicFramePr>
          <p:nvPr/>
        </p:nvGraphicFramePr>
        <p:xfrm>
          <a:off x="1839913" y="5105400"/>
          <a:ext cx="252412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7" name="公式" r:id="rId19" imgW="253800" imgH="75960" progId="Equation.3">
                  <p:embed/>
                </p:oleObj>
              </mc:Choice>
              <mc:Fallback>
                <p:oleObj name="公式" r:id="rId19" imgW="253800" imgH="759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5105400"/>
                        <a:ext cx="252412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3" name="Line 31"/>
          <p:cNvSpPr>
            <a:spLocks noChangeShapeType="1"/>
          </p:cNvSpPr>
          <p:nvPr/>
        </p:nvSpPr>
        <p:spPr bwMode="auto">
          <a:xfrm flipH="1">
            <a:off x="1230313" y="5181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04" name="Object 32"/>
          <p:cNvGraphicFramePr>
            <a:graphicFrameLocks noChangeAspect="1"/>
          </p:cNvGraphicFramePr>
          <p:nvPr/>
        </p:nvGraphicFramePr>
        <p:xfrm>
          <a:off x="1389063" y="4794250"/>
          <a:ext cx="2270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8" name="Equation" r:id="rId20" imgW="228600" imgH="330120" progId="Equation.DSMT4">
                  <p:embed/>
                </p:oleObj>
              </mc:Choice>
              <mc:Fallback>
                <p:oleObj name="Equation" r:id="rId20" imgW="228600" imgH="33012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4794250"/>
                        <a:ext cx="2270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5" name="Line 33"/>
          <p:cNvSpPr>
            <a:spLocks noChangeShapeType="1"/>
          </p:cNvSpPr>
          <p:nvPr/>
        </p:nvSpPr>
        <p:spPr bwMode="auto">
          <a:xfrm flipV="1">
            <a:off x="1916113" y="45720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860550" y="3581400"/>
            <a:ext cx="344488" cy="846138"/>
            <a:chOff x="1165" y="2256"/>
            <a:chExt cx="217" cy="533"/>
          </a:xfrm>
        </p:grpSpPr>
        <p:sp>
          <p:nvSpPr>
            <p:cNvPr id="13389" name="Rectangle 35"/>
            <p:cNvSpPr>
              <a:spLocks noChangeArrowheads="1"/>
            </p:cNvSpPr>
            <p:nvPr/>
          </p:nvSpPr>
          <p:spPr bwMode="auto">
            <a:xfrm>
              <a:off x="1258" y="2597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/>
                <a:t>m</a:t>
              </a:r>
              <a:endParaRPr lang="en-US" altLang="zh-CN"/>
            </a:p>
          </p:txBody>
        </p:sp>
        <p:sp>
          <p:nvSpPr>
            <p:cNvPr id="13390" name="Rectangle 36"/>
            <p:cNvSpPr>
              <a:spLocks noChangeArrowheads="1"/>
            </p:cNvSpPr>
            <p:nvPr/>
          </p:nvSpPr>
          <p:spPr bwMode="auto">
            <a:xfrm>
              <a:off x="1165" y="2466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/>
                <a:t>f</a:t>
              </a:r>
              <a:endParaRPr lang="en-US" altLang="zh-CN"/>
            </a:p>
          </p:txBody>
        </p:sp>
        <p:sp>
          <p:nvSpPr>
            <p:cNvPr id="13391" name="Rectangle 37"/>
            <p:cNvSpPr>
              <a:spLocks noChangeArrowheads="1"/>
            </p:cNvSpPr>
            <p:nvPr/>
          </p:nvSpPr>
          <p:spPr bwMode="auto">
            <a:xfrm>
              <a:off x="1200" y="2256"/>
              <a:ext cx="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latin typeface="MT Extra" pitchFamily="18" charset="2"/>
                </a:rPr>
                <a:t>r</a:t>
              </a:r>
              <a:endParaRPr lang="en-US" altLang="zh-CN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58913" y="4495800"/>
            <a:ext cx="2005012" cy="74613"/>
            <a:chOff x="912" y="2832"/>
            <a:chExt cx="1263" cy="47"/>
          </a:xfrm>
        </p:grpSpPr>
        <p:graphicFrame>
          <p:nvGraphicFramePr>
            <p:cNvPr id="13337" name="Object 39"/>
            <p:cNvGraphicFramePr>
              <a:graphicFrameLocks noChangeAspect="1"/>
            </p:cNvGraphicFramePr>
            <p:nvPr/>
          </p:nvGraphicFramePr>
          <p:xfrm>
            <a:off x="912" y="283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9" name="公式" r:id="rId22" imgW="253800" imgH="75960" progId="Equation.3">
                    <p:embed/>
                  </p:oleObj>
                </mc:Choice>
                <mc:Fallback>
                  <p:oleObj name="公式" r:id="rId22" imgW="253800" imgH="759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83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40"/>
            <p:cNvGraphicFramePr>
              <a:graphicFrameLocks noChangeAspect="1"/>
            </p:cNvGraphicFramePr>
            <p:nvPr/>
          </p:nvGraphicFramePr>
          <p:xfrm>
            <a:off x="1296" y="283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0" name="公式" r:id="rId23" imgW="253800" imgH="75960" progId="Equation.3">
                    <p:embed/>
                  </p:oleObj>
                </mc:Choice>
                <mc:Fallback>
                  <p:oleObj name="公式" r:id="rId23" imgW="253800" imgH="759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41"/>
            <p:cNvGraphicFramePr>
              <a:graphicFrameLocks noChangeAspect="1"/>
            </p:cNvGraphicFramePr>
            <p:nvPr/>
          </p:nvGraphicFramePr>
          <p:xfrm>
            <a:off x="1680" y="283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1" name="公式" r:id="rId24" imgW="253800" imgH="75960" progId="Equation.3">
                    <p:embed/>
                  </p:oleObj>
                </mc:Choice>
                <mc:Fallback>
                  <p:oleObj name="公式" r:id="rId24" imgW="253800" imgH="759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42"/>
            <p:cNvGraphicFramePr>
              <a:graphicFrameLocks noChangeAspect="1"/>
            </p:cNvGraphicFramePr>
            <p:nvPr/>
          </p:nvGraphicFramePr>
          <p:xfrm>
            <a:off x="2016" y="283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2" name="公式" r:id="rId25" imgW="253800" imgH="75960" progId="Equation.3">
                    <p:embed/>
                  </p:oleObj>
                </mc:Choice>
                <mc:Fallback>
                  <p:oleObj name="公式" r:id="rId25" imgW="253800" imgH="759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3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535113" y="5486400"/>
            <a:ext cx="2017712" cy="252413"/>
            <a:chOff x="960" y="3456"/>
            <a:chExt cx="1271" cy="159"/>
          </a:xfrm>
        </p:grpSpPr>
        <p:graphicFrame>
          <p:nvGraphicFramePr>
            <p:cNvPr id="13333" name="Object 44"/>
            <p:cNvGraphicFramePr>
              <a:graphicFrameLocks noChangeAspect="1"/>
            </p:cNvGraphicFramePr>
            <p:nvPr/>
          </p:nvGraphicFramePr>
          <p:xfrm>
            <a:off x="960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3" name="公式" r:id="rId26" imgW="266400" imgH="253800" progId="Equation.3">
                    <p:embed/>
                  </p:oleObj>
                </mc:Choice>
                <mc:Fallback>
                  <p:oleObj name="公式" r:id="rId26" imgW="266400" imgH="2538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45"/>
            <p:cNvGraphicFramePr>
              <a:graphicFrameLocks noChangeAspect="1"/>
            </p:cNvGraphicFramePr>
            <p:nvPr/>
          </p:nvGraphicFramePr>
          <p:xfrm>
            <a:off x="1344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4" name="公式" r:id="rId27" imgW="266400" imgH="253800" progId="Equation.3">
                    <p:embed/>
                  </p:oleObj>
                </mc:Choice>
                <mc:Fallback>
                  <p:oleObj name="公式" r:id="rId27" imgW="266400" imgH="253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46"/>
            <p:cNvGraphicFramePr>
              <a:graphicFrameLocks noChangeAspect="1"/>
            </p:cNvGraphicFramePr>
            <p:nvPr/>
          </p:nvGraphicFramePr>
          <p:xfrm>
            <a:off x="1728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5" name="公式" r:id="rId28" imgW="266400" imgH="253800" progId="Equation.3">
                    <p:embed/>
                  </p:oleObj>
                </mc:Choice>
                <mc:Fallback>
                  <p:oleObj name="公式" r:id="rId28" imgW="266400" imgH="2538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47"/>
            <p:cNvGraphicFramePr>
              <a:graphicFrameLocks noChangeAspect="1"/>
            </p:cNvGraphicFramePr>
            <p:nvPr/>
          </p:nvGraphicFramePr>
          <p:xfrm>
            <a:off x="2064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6" name="公式" r:id="rId29" imgW="266400" imgH="253800" progId="Equation.3">
                    <p:embed/>
                  </p:oleObj>
                </mc:Choice>
                <mc:Fallback>
                  <p:oleObj name="公式" r:id="rId29" imgW="266400" imgH="2538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920" name="Line 48"/>
          <p:cNvSpPr>
            <a:spLocks noChangeShapeType="1"/>
          </p:cNvSpPr>
          <p:nvPr/>
        </p:nvSpPr>
        <p:spPr bwMode="auto">
          <a:xfrm rot="10800000" flipV="1">
            <a:off x="1916113" y="53340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21" name="Object 49"/>
          <p:cNvGraphicFramePr>
            <a:graphicFrameLocks noChangeAspect="1"/>
          </p:cNvGraphicFramePr>
          <p:nvPr/>
        </p:nvGraphicFramePr>
        <p:xfrm>
          <a:off x="1763713" y="5867400"/>
          <a:ext cx="381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7" name="公式" r:id="rId30" imgW="380880" imgH="495000" progId="Equation.3">
                  <p:embed/>
                </p:oleObj>
              </mc:Choice>
              <mc:Fallback>
                <p:oleObj name="公式" r:id="rId30" imgW="380880" imgH="495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67400"/>
                        <a:ext cx="381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230039"/>
              </p:ext>
            </p:extLst>
          </p:nvPr>
        </p:nvGraphicFramePr>
        <p:xfrm>
          <a:off x="3062815" y="4890426"/>
          <a:ext cx="416104" cy="45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8" name="Equation" r:id="rId32" imgW="228600" imgH="253800" progId="Equation.DSMT4">
                  <p:embed/>
                </p:oleObj>
              </mc:Choice>
              <mc:Fallback>
                <p:oleObj name="Equation" r:id="rId32" imgW="228600" imgH="2538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815" y="4890426"/>
                        <a:ext cx="416104" cy="459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23" name="Line 51"/>
          <p:cNvSpPr>
            <a:spLocks noChangeShapeType="1"/>
          </p:cNvSpPr>
          <p:nvPr/>
        </p:nvSpPr>
        <p:spPr bwMode="auto">
          <a:xfrm flipV="1">
            <a:off x="3062815" y="47244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24" name="Rectangle 52"/>
          <p:cNvSpPr>
            <a:spLocks noChangeArrowheads="1"/>
          </p:cNvSpPr>
          <p:nvPr/>
        </p:nvSpPr>
        <p:spPr bwMode="auto">
          <a:xfrm>
            <a:off x="3262313" y="3992563"/>
            <a:ext cx="3698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900" b="1"/>
              <a:t>上</a:t>
            </a:r>
            <a:endParaRPr lang="zh-CN" altLang="en-US"/>
          </a:p>
        </p:txBody>
      </p:sp>
      <p:sp>
        <p:nvSpPr>
          <p:cNvPr id="207925" name="Rectangle 53"/>
          <p:cNvSpPr>
            <a:spLocks noChangeArrowheads="1"/>
          </p:cNvSpPr>
          <p:nvPr/>
        </p:nvSpPr>
        <p:spPr bwMode="auto">
          <a:xfrm>
            <a:off x="3338513" y="5745163"/>
            <a:ext cx="3698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900" b="1"/>
              <a:t>下</a:t>
            </a:r>
            <a:endParaRPr lang="zh-CN" altLang="en-US"/>
          </a:p>
        </p:txBody>
      </p:sp>
      <p:sp>
        <p:nvSpPr>
          <p:cNvPr id="207926" name="Text Box 54"/>
          <p:cNvSpPr txBox="1">
            <a:spLocks noChangeArrowheads="1"/>
          </p:cNvSpPr>
          <p:nvPr/>
        </p:nvSpPr>
        <p:spPr bwMode="auto">
          <a:xfrm>
            <a:off x="4211638" y="1557338"/>
            <a:ext cx="4932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导体中运动的自由电子受力 </a:t>
            </a:r>
          </a:p>
        </p:txBody>
      </p:sp>
      <p:graphicFrame>
        <p:nvGraphicFramePr>
          <p:cNvPr id="207927" name="Object 55"/>
          <p:cNvGraphicFramePr>
            <a:graphicFrameLocks noChangeAspect="1"/>
          </p:cNvGraphicFramePr>
          <p:nvPr/>
        </p:nvGraphicFramePr>
        <p:xfrm>
          <a:off x="4140200" y="3322638"/>
          <a:ext cx="15462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9" name="Equation" r:id="rId34" imgW="1726920" imgH="495000" progId="Equation.DSMT4">
                  <p:embed/>
                </p:oleObj>
              </mc:Choice>
              <mc:Fallback>
                <p:oleObj name="Equation" r:id="rId34" imgW="1726920" imgH="4950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22638"/>
                        <a:ext cx="15462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28" name="Text Box 56"/>
          <p:cNvSpPr txBox="1">
            <a:spLocks noChangeArrowheads="1"/>
          </p:cNvSpPr>
          <p:nvPr/>
        </p:nvSpPr>
        <p:spPr bwMode="auto">
          <a:xfrm>
            <a:off x="5680075" y="3297238"/>
            <a:ext cx="3249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达到平衡时：</a:t>
            </a:r>
            <a:endParaRPr lang="zh-CN" altLang="en-US"/>
          </a:p>
        </p:txBody>
      </p:sp>
      <p:sp>
        <p:nvSpPr>
          <p:cNvPr id="207929" name="Text Box 57"/>
          <p:cNvSpPr txBox="1">
            <a:spLocks noChangeArrowheads="1"/>
          </p:cNvSpPr>
          <p:nvPr/>
        </p:nvSpPr>
        <p:spPr bwMode="auto">
          <a:xfrm>
            <a:off x="3810000" y="50292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金属上下表面形成稳定电位差：</a:t>
            </a:r>
          </a:p>
        </p:txBody>
      </p:sp>
      <p:graphicFrame>
        <p:nvGraphicFramePr>
          <p:cNvPr id="207931" name="Object 59"/>
          <p:cNvGraphicFramePr>
            <a:graphicFrameLocks noChangeAspect="1"/>
          </p:cNvGraphicFramePr>
          <p:nvPr/>
        </p:nvGraphicFramePr>
        <p:xfrm>
          <a:off x="5343525" y="2166938"/>
          <a:ext cx="20431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0" name="Equation" r:id="rId36" imgW="1968480" imgH="495000" progId="Equation.DSMT4">
                  <p:embed/>
                </p:oleObj>
              </mc:Choice>
              <mc:Fallback>
                <p:oleObj name="Equation" r:id="rId36" imgW="1968480" imgH="4950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2166938"/>
                        <a:ext cx="20431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32" name="Object 60"/>
          <p:cNvGraphicFramePr>
            <a:graphicFrameLocks noChangeAspect="1"/>
          </p:cNvGraphicFramePr>
          <p:nvPr/>
        </p:nvGraphicFramePr>
        <p:xfrm>
          <a:off x="5326063" y="2684463"/>
          <a:ext cx="16652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1" name="Equation" r:id="rId38" imgW="1498320" imgH="457200" progId="Equation.3">
                  <p:embed/>
                </p:oleObj>
              </mc:Choice>
              <mc:Fallback>
                <p:oleObj name="Equation" r:id="rId38" imgW="149832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2684463"/>
                        <a:ext cx="16652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3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74584"/>
              </p:ext>
            </p:extLst>
          </p:nvPr>
        </p:nvGraphicFramePr>
        <p:xfrm>
          <a:off x="4465638" y="4068763"/>
          <a:ext cx="25384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2" name="Equation" r:id="rId40" imgW="2450880" imgH="495000" progId="Equation.DSMT4">
                  <p:embed/>
                </p:oleObj>
              </mc:Choice>
              <mc:Fallback>
                <p:oleObj name="Equation" r:id="rId40" imgW="2450880" imgH="4950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4068763"/>
                        <a:ext cx="25384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36" name="AutoShape 64"/>
          <p:cNvSpPr>
            <a:spLocks noChangeArrowheads="1"/>
          </p:cNvSpPr>
          <p:nvPr/>
        </p:nvSpPr>
        <p:spPr bwMode="auto">
          <a:xfrm>
            <a:off x="5076825" y="998538"/>
            <a:ext cx="539750" cy="508000"/>
          </a:xfrm>
          <a:prstGeom prst="wedgeRectCallout">
            <a:avLst>
              <a:gd name="adj1" fmla="val 189412"/>
              <a:gd name="adj2" fmla="val -81565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aphicFrame>
        <p:nvGraphicFramePr>
          <p:cNvPr id="207937" name="Object 65"/>
          <p:cNvGraphicFramePr>
            <a:graphicFrameLocks noChangeAspect="1"/>
          </p:cNvGraphicFramePr>
          <p:nvPr/>
        </p:nvGraphicFramePr>
        <p:xfrm>
          <a:off x="4365625" y="930275"/>
          <a:ext cx="1714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3" name="Equation" r:id="rId42" imgW="1714320" imgH="698400" progId="Equation.DSMT4">
                  <p:embed/>
                </p:oleObj>
              </mc:Choice>
              <mc:Fallback>
                <p:oleObj name="Equation" r:id="rId42" imgW="1714320" imgH="6984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930275"/>
                        <a:ext cx="1714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38" name="Rectangle 66"/>
          <p:cNvSpPr>
            <a:spLocks noChangeArrowheads="1"/>
          </p:cNvSpPr>
          <p:nvPr/>
        </p:nvSpPr>
        <p:spPr bwMode="auto">
          <a:xfrm>
            <a:off x="6256338" y="617538"/>
            <a:ext cx="221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ea typeface="黑体" pitchFamily="2" charset="-122"/>
              </a:rPr>
              <a:t>霍尔系数</a:t>
            </a:r>
          </a:p>
        </p:txBody>
      </p:sp>
      <p:graphicFrame>
        <p:nvGraphicFramePr>
          <p:cNvPr id="207939" name="Object 67"/>
          <p:cNvGraphicFramePr>
            <a:graphicFrameLocks noChangeAspect="1"/>
          </p:cNvGraphicFramePr>
          <p:nvPr/>
        </p:nvGraphicFramePr>
        <p:xfrm>
          <a:off x="4859338" y="5632450"/>
          <a:ext cx="231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4" name="Equation" r:id="rId44" imgW="2311200" imgH="469800" progId="Equation.DSMT4">
                  <p:embed/>
                </p:oleObj>
              </mc:Choice>
              <mc:Fallback>
                <p:oleObj name="Equation" r:id="rId44" imgW="2311200" imgH="4698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632450"/>
                        <a:ext cx="231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2220913" y="4953000"/>
            <a:ext cx="622300" cy="406400"/>
            <a:chOff x="1536" y="2448"/>
            <a:chExt cx="392" cy="256"/>
          </a:xfrm>
        </p:grpSpPr>
        <p:graphicFrame>
          <p:nvGraphicFramePr>
            <p:cNvPr id="13331" name="Object 69"/>
            <p:cNvGraphicFramePr>
              <a:graphicFrameLocks noChangeAspect="1"/>
            </p:cNvGraphicFramePr>
            <p:nvPr/>
          </p:nvGraphicFramePr>
          <p:xfrm>
            <a:off x="1536" y="2496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5" name="Equation" r:id="rId46" imgW="330120" imgH="330120" progId="Equation.3">
                    <p:embed/>
                  </p:oleObj>
                </mc:Choice>
                <mc:Fallback>
                  <p:oleObj name="Equation" r:id="rId46" imgW="330120" imgH="33012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96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70"/>
            <p:cNvGraphicFramePr>
              <a:graphicFrameLocks noChangeAspect="1"/>
            </p:cNvGraphicFramePr>
            <p:nvPr/>
          </p:nvGraphicFramePr>
          <p:xfrm>
            <a:off x="1728" y="2448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6" name="Equation" r:id="rId48" imgW="317160" imgH="380880" progId="Equation.3">
                    <p:embed/>
                  </p:oleObj>
                </mc:Choice>
                <mc:Fallback>
                  <p:oleObj name="Equation" r:id="rId48" imgW="317160" imgH="38088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48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7943" name="Object 71"/>
          <p:cNvGraphicFramePr>
            <a:graphicFrameLocks noChangeAspect="1"/>
          </p:cNvGraphicFramePr>
          <p:nvPr/>
        </p:nvGraphicFramePr>
        <p:xfrm>
          <a:off x="7235825" y="5589588"/>
          <a:ext cx="69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7" name="Equation" r:id="rId50" imgW="698400" imgH="431640" progId="Equation.DSMT4">
                  <p:embed/>
                </p:oleObj>
              </mc:Choice>
              <mc:Fallback>
                <p:oleObj name="Equation" r:id="rId50" imgW="698400" imgH="43164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589588"/>
                        <a:ext cx="69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45" name="Text Box 73"/>
          <p:cNvSpPr txBox="1">
            <a:spLocks noChangeArrowheads="1"/>
          </p:cNvSpPr>
          <p:nvPr/>
        </p:nvSpPr>
        <p:spPr bwMode="auto">
          <a:xfrm>
            <a:off x="6084888" y="965200"/>
            <a:ext cx="2908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霍耳电压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18100" y="6113463"/>
            <a:ext cx="2790825" cy="555625"/>
            <a:chOff x="3225" y="3851"/>
            <a:chExt cx="1828" cy="350"/>
          </a:xfrm>
        </p:grpSpPr>
        <p:graphicFrame>
          <p:nvGraphicFramePr>
            <p:cNvPr id="13330" name="Object 75"/>
            <p:cNvGraphicFramePr>
              <a:graphicFrameLocks noChangeAspect="1"/>
            </p:cNvGraphicFramePr>
            <p:nvPr/>
          </p:nvGraphicFramePr>
          <p:xfrm>
            <a:off x="3225" y="3880"/>
            <a:ext cx="1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8" name="Equation" r:id="rId52" imgW="2247840" imgH="431640" progId="Equation.DSMT4">
                    <p:embed/>
                  </p:oleObj>
                </mc:Choice>
                <mc:Fallback>
                  <p:oleObj name="Equation" r:id="rId52" imgW="2247840" imgH="43164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3880"/>
                          <a:ext cx="1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7" name="Text Box 76"/>
            <p:cNvSpPr txBox="1">
              <a:spLocks noChangeArrowheads="1"/>
            </p:cNvSpPr>
            <p:nvPr/>
          </p:nvSpPr>
          <p:spPr bwMode="auto">
            <a:xfrm>
              <a:off x="4649" y="3851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(   )</a:t>
              </a:r>
            </a:p>
          </p:txBody>
        </p:sp>
        <p:sp>
          <p:nvSpPr>
            <p:cNvPr id="13388" name="Text Box 77"/>
            <p:cNvSpPr txBox="1">
              <a:spLocks noChangeArrowheads="1"/>
            </p:cNvSpPr>
            <p:nvPr/>
          </p:nvSpPr>
          <p:spPr bwMode="auto">
            <a:xfrm>
              <a:off x="4707" y="3874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*</a:t>
              </a:r>
            </a:p>
          </p:txBody>
        </p:sp>
      </p:grpSp>
      <p:graphicFrame>
        <p:nvGraphicFramePr>
          <p:cNvPr id="207950" name="Object 78"/>
          <p:cNvGraphicFramePr>
            <a:graphicFrameLocks noChangeAspect="1"/>
          </p:cNvGraphicFramePr>
          <p:nvPr/>
        </p:nvGraphicFramePr>
        <p:xfrm>
          <a:off x="1258888" y="1195388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9" name="Equation" r:id="rId54" imgW="291960" imgH="393480" progId="Equation.DSMT4">
                  <p:embed/>
                </p:oleObj>
              </mc:Choice>
              <mc:Fallback>
                <p:oleObj name="Equation" r:id="rId54" imgW="291960" imgH="39348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5388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5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90112"/>
              </p:ext>
            </p:extLst>
          </p:nvPr>
        </p:nvGraphicFramePr>
        <p:xfrm>
          <a:off x="7105133" y="4152265"/>
          <a:ext cx="12747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0" name="Equation" r:id="rId56" imgW="1269720" imgH="431640" progId="Equation.DSMT4">
                  <p:embed/>
                </p:oleObj>
              </mc:Choice>
              <mc:Fallback>
                <p:oleObj name="Equation" r:id="rId56" imgW="1269720" imgH="43164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133" y="4152265"/>
                        <a:ext cx="12747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52" name="Text Box 80"/>
          <p:cNvSpPr txBox="1">
            <a:spLocks noChangeArrowheads="1"/>
          </p:cNvSpPr>
          <p:nvPr/>
        </p:nvSpPr>
        <p:spPr bwMode="auto">
          <a:xfrm>
            <a:off x="556072" y="261937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有关应用</a:t>
            </a:r>
          </a:p>
        </p:txBody>
      </p:sp>
      <p:sp>
        <p:nvSpPr>
          <p:cNvPr id="13386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6937132" y="4538216"/>
            <a:ext cx="172768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霍耳电场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20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0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75"/>
                                        <p:tgtEl>
                                          <p:spTgt spid="20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75"/>
                                        <p:tgtEl>
                                          <p:spTgt spid="20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75"/>
                                        <p:tgtEl>
                                          <p:spTgt spid="20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75"/>
                                        <p:tgtEl>
                                          <p:spTgt spid="2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0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0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0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0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75"/>
                                        <p:tgtEl>
                                          <p:spTgt spid="2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0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75"/>
                                        <p:tgtEl>
                                          <p:spTgt spid="2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6" dur="500"/>
                                        <p:tgtEl>
                                          <p:spTgt spid="20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0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207875" grpId="0" animBg="1"/>
      <p:bldP spid="207876" grpId="0" animBg="1"/>
      <p:bldP spid="207877" grpId="0" animBg="1"/>
      <p:bldP spid="207878" grpId="0" animBg="1"/>
      <p:bldP spid="207879" grpId="0" animBg="1"/>
      <p:bldP spid="207880" grpId="0" animBg="1"/>
      <p:bldP spid="207882" grpId="0" animBg="1"/>
      <p:bldP spid="207894" grpId="0" autoUpdateAnimBg="0"/>
      <p:bldP spid="207895" grpId="0" autoUpdateAnimBg="0"/>
      <p:bldP spid="207896" grpId="0" autoUpdateAnimBg="0"/>
      <p:bldP spid="207897" grpId="0" animBg="1"/>
      <p:bldP spid="207898" grpId="0" animBg="1"/>
      <p:bldP spid="207899" grpId="0" animBg="1"/>
      <p:bldP spid="207901" grpId="0" animBg="1"/>
      <p:bldP spid="207903" grpId="0" animBg="1"/>
      <p:bldP spid="207905" grpId="0" animBg="1"/>
      <p:bldP spid="207920" grpId="0" animBg="1"/>
      <p:bldP spid="207923" grpId="0" animBg="1"/>
      <p:bldP spid="207924" grpId="0" autoUpdateAnimBg="0"/>
      <p:bldP spid="207925" grpId="0" autoUpdateAnimBg="0"/>
      <p:bldP spid="207926" grpId="0" autoUpdateAnimBg="0"/>
      <p:bldP spid="207928" grpId="0" autoUpdateAnimBg="0"/>
      <p:bldP spid="207929" grpId="0" autoUpdateAnimBg="0"/>
      <p:bldP spid="207936" grpId="0" animBg="1" autoUpdateAnimBg="0"/>
      <p:bldP spid="207938" grpId="0" autoUpdateAnimBg="0"/>
      <p:bldP spid="207945" grpId="0"/>
      <p:bldP spid="207952" grpId="0" autoUpdateAnimBg="0"/>
      <p:bldP spid="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611188" y="1985963"/>
            <a:ext cx="510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设导体内电子数密度为 </a:t>
            </a:r>
            <a:r>
              <a:rPr lang="en-US" altLang="zh-CN" sz="3200" b="1" i="1"/>
              <a:t>n</a:t>
            </a:r>
            <a:r>
              <a:rPr lang="zh-CN" altLang="en-US" sz="2800" b="1"/>
              <a:t>：</a:t>
            </a:r>
          </a:p>
        </p:txBody>
      </p:sp>
      <p:graphicFrame>
        <p:nvGraphicFramePr>
          <p:cNvPr id="269315" name="Object 3"/>
          <p:cNvGraphicFramePr>
            <a:graphicFrameLocks noChangeAspect="1"/>
          </p:cNvGraphicFramePr>
          <p:nvPr/>
        </p:nvGraphicFramePr>
        <p:xfrm>
          <a:off x="1331913" y="2744788"/>
          <a:ext cx="4857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7" name="Equation" r:id="rId3" imgW="545760" imgH="317160" progId="Equation.3">
                  <p:embed/>
                </p:oleObj>
              </mc:Choice>
              <mc:Fallback>
                <p:oleObj name="Equation" r:id="rId3" imgW="54576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44788"/>
                        <a:ext cx="4857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1149350" y="3232150"/>
          <a:ext cx="2066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8" name="Equation" r:id="rId5" imgW="1981080" imgH="711000" progId="Equation.DSMT4">
                  <p:embed/>
                </p:oleObj>
              </mc:Choice>
              <mc:Fallback>
                <p:oleObj name="Equation" r:id="rId5" imgW="198108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232150"/>
                        <a:ext cx="20669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1187450" y="5648325"/>
          <a:ext cx="21605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9" name="Equation" r:id="rId7" imgW="2031840" imgH="723600" progId="Equation.DSMT4">
                  <p:embed/>
                </p:oleObj>
              </mc:Choice>
              <mc:Fallback>
                <p:oleObj name="Equation" r:id="rId7" imgW="2031840" imgH="72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48325"/>
                        <a:ext cx="21605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3333750" y="5734050"/>
            <a:ext cx="5702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与 </a:t>
            </a:r>
            <a:r>
              <a:rPr lang="en-US" altLang="zh-CN" sz="3200" b="1" i="1"/>
              <a:t>R</a:t>
            </a:r>
            <a:r>
              <a:rPr lang="en-US" altLang="zh-CN" sz="3200" b="1" i="1" baseline="-25000"/>
              <a:t>H</a:t>
            </a:r>
            <a:r>
              <a:rPr lang="en-US" altLang="zh-CN" sz="2800" b="1"/>
              <a:t> </a:t>
            </a:r>
            <a:r>
              <a:rPr lang="zh-CN" altLang="en-US" sz="2800" b="1"/>
              <a:t>的实验值符合得很好。</a:t>
            </a:r>
            <a:endParaRPr lang="zh-CN" altLang="en-US"/>
          </a:p>
        </p:txBody>
      </p:sp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1619250" y="4064000"/>
          <a:ext cx="18240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0" name="Equation" r:id="rId9" imgW="1981080" imgH="723600" progId="Equation.DSMT4">
                  <p:embed/>
                </p:oleObj>
              </mc:Choice>
              <mc:Fallback>
                <p:oleObj name="Equation" r:id="rId9" imgW="1981080" imgH="72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64000"/>
                        <a:ext cx="18240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1939925" y="2732088"/>
          <a:ext cx="16668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1" name="Equation" r:id="rId11" imgW="1562040" imgH="393480" progId="Equation.DSMT4">
                  <p:embed/>
                </p:oleObj>
              </mc:Choice>
              <mc:Fallback>
                <p:oleObj name="Equation" r:id="rId11" imgW="156204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732088"/>
                        <a:ext cx="16668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3641725" y="2709863"/>
          <a:ext cx="11795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2" name="Equation" r:id="rId13" imgW="939600" imgH="317160" progId="Equation.DSMT4">
                  <p:embed/>
                </p:oleObj>
              </mc:Choice>
              <mc:Fallback>
                <p:oleObj name="Equation" r:id="rId13" imgW="93960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2709863"/>
                        <a:ext cx="11795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2" name="Object 10"/>
          <p:cNvGraphicFramePr>
            <a:graphicFrameLocks noChangeAspect="1"/>
          </p:cNvGraphicFramePr>
          <p:nvPr/>
        </p:nvGraphicFramePr>
        <p:xfrm>
          <a:off x="2189163" y="4856163"/>
          <a:ext cx="2959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3" name="Equation" r:id="rId15" imgW="2869920" imgH="723600" progId="Equation.DSMT4">
                  <p:embed/>
                </p:oleObj>
              </mc:Choice>
              <mc:Fallback>
                <p:oleObj name="Equation" r:id="rId15" imgW="2869920" imgH="72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856163"/>
                        <a:ext cx="29591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219700" y="2420938"/>
            <a:ext cx="3511550" cy="2895600"/>
            <a:chOff x="0" y="1584"/>
            <a:chExt cx="2212" cy="1824"/>
          </a:xfrm>
        </p:grpSpPr>
        <p:sp>
          <p:nvSpPr>
            <p:cNvPr id="14397" name="Rectangle 12"/>
            <p:cNvSpPr>
              <a:spLocks noChangeArrowheads="1"/>
            </p:cNvSpPr>
            <p:nvPr/>
          </p:nvSpPr>
          <p:spPr bwMode="auto">
            <a:xfrm>
              <a:off x="192" y="1728"/>
              <a:ext cx="672" cy="168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8" name="Rectangle 13"/>
            <p:cNvSpPr>
              <a:spLocks noChangeArrowheads="1"/>
            </p:cNvSpPr>
            <p:nvPr/>
          </p:nvSpPr>
          <p:spPr bwMode="auto">
            <a:xfrm>
              <a:off x="528" y="2112"/>
              <a:ext cx="1536" cy="864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9" name="Oval 14"/>
            <p:cNvSpPr>
              <a:spLocks noChangeArrowheads="1"/>
            </p:cNvSpPr>
            <p:nvPr/>
          </p:nvSpPr>
          <p:spPr bwMode="auto">
            <a:xfrm>
              <a:off x="0" y="240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8" name="Object 15"/>
            <p:cNvGraphicFramePr>
              <a:graphicFrameLocks noChangeAspect="1"/>
            </p:cNvGraphicFramePr>
            <p:nvPr/>
          </p:nvGraphicFramePr>
          <p:xfrm>
            <a:off x="92" y="2504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4" name="公式" r:id="rId17" imgW="317160" imgH="304560" progId="Equation.3">
                    <p:embed/>
                  </p:oleObj>
                </mc:Choice>
                <mc:Fallback>
                  <p:oleObj name="公式" r:id="rId17" imgW="31716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" y="2504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0" name="Oval 16"/>
            <p:cNvSpPr>
              <a:spLocks noChangeArrowheads="1"/>
            </p:cNvSpPr>
            <p:nvPr/>
          </p:nvSpPr>
          <p:spPr bwMode="auto">
            <a:xfrm>
              <a:off x="864" y="244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9" name="Object 17"/>
            <p:cNvGraphicFramePr>
              <a:graphicFrameLocks noChangeAspect="1"/>
            </p:cNvGraphicFramePr>
            <p:nvPr/>
          </p:nvGraphicFramePr>
          <p:xfrm>
            <a:off x="912" y="2544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5" name="公式" r:id="rId19" imgW="253800" imgH="75960" progId="Equation.3">
                    <p:embed/>
                  </p:oleObj>
                </mc:Choice>
                <mc:Fallback>
                  <p:oleObj name="公式" r:id="rId19" imgW="253800" imgH="759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44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1" name="Line 18"/>
            <p:cNvSpPr>
              <a:spLocks noChangeShapeType="1"/>
            </p:cNvSpPr>
            <p:nvPr/>
          </p:nvSpPr>
          <p:spPr bwMode="auto">
            <a:xfrm flipH="1">
              <a:off x="528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0" name="Object 19"/>
            <p:cNvGraphicFramePr>
              <a:graphicFrameLocks noChangeAspect="1"/>
            </p:cNvGraphicFramePr>
            <p:nvPr/>
          </p:nvGraphicFramePr>
          <p:xfrm>
            <a:off x="628" y="2348"/>
            <a:ext cx="14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6" name="Equation" r:id="rId21" imgW="228600" imgH="330120" progId="Equation.DSMT4">
                    <p:embed/>
                  </p:oleObj>
                </mc:Choice>
                <mc:Fallback>
                  <p:oleObj name="Equation" r:id="rId21" imgW="228600" imgH="33012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348"/>
                          <a:ext cx="14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2" name="Line 20"/>
            <p:cNvSpPr>
              <a:spLocks noChangeShapeType="1"/>
            </p:cNvSpPr>
            <p:nvPr/>
          </p:nvSpPr>
          <p:spPr bwMode="auto">
            <a:xfrm flipV="1">
              <a:off x="960" y="220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03" name="Group 21"/>
            <p:cNvGrpSpPr>
              <a:grpSpLocks/>
            </p:cNvGrpSpPr>
            <p:nvPr/>
          </p:nvGrpSpPr>
          <p:grpSpPr bwMode="auto">
            <a:xfrm>
              <a:off x="925" y="1584"/>
              <a:ext cx="217" cy="533"/>
              <a:chOff x="1165" y="2256"/>
              <a:chExt cx="217" cy="533"/>
            </a:xfrm>
          </p:grpSpPr>
          <p:sp>
            <p:nvSpPr>
              <p:cNvPr id="14411" name="Rectangle 22"/>
              <p:cNvSpPr>
                <a:spLocks noChangeArrowheads="1"/>
              </p:cNvSpPr>
              <p:nvPr/>
            </p:nvSpPr>
            <p:spPr bwMode="auto">
              <a:xfrm>
                <a:off x="1258" y="2597"/>
                <a:ext cx="1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/>
                  <a:t>m</a:t>
                </a:r>
                <a:endParaRPr lang="en-US" altLang="zh-CN"/>
              </a:p>
            </p:txBody>
          </p:sp>
          <p:sp>
            <p:nvSpPr>
              <p:cNvPr id="14412" name="Rectangle 23"/>
              <p:cNvSpPr>
                <a:spLocks noChangeArrowheads="1"/>
              </p:cNvSpPr>
              <p:nvPr/>
            </p:nvSpPr>
            <p:spPr bwMode="auto">
              <a:xfrm>
                <a:off x="1165" y="2466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 i="1"/>
                  <a:t>f</a:t>
                </a:r>
                <a:endParaRPr lang="en-US" altLang="zh-CN"/>
              </a:p>
            </p:txBody>
          </p:sp>
          <p:sp>
            <p:nvSpPr>
              <p:cNvPr id="14413" name="Rectangle 24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>
                    <a:latin typeface="MT Extra" pitchFamily="18" charset="2"/>
                  </a:rPr>
                  <a:t>r</a:t>
                </a:r>
                <a:endParaRPr lang="en-US" altLang="zh-CN"/>
              </a:p>
            </p:txBody>
          </p:sp>
        </p:grpSp>
        <p:grpSp>
          <p:nvGrpSpPr>
            <p:cNvPr id="14404" name="Group 25"/>
            <p:cNvGrpSpPr>
              <a:grpSpLocks/>
            </p:cNvGrpSpPr>
            <p:nvPr/>
          </p:nvGrpSpPr>
          <p:grpSpPr bwMode="auto">
            <a:xfrm>
              <a:off x="672" y="2160"/>
              <a:ext cx="1263" cy="47"/>
              <a:chOff x="912" y="2832"/>
              <a:chExt cx="1263" cy="47"/>
            </a:xfrm>
          </p:grpSpPr>
          <p:graphicFrame>
            <p:nvGraphicFramePr>
              <p:cNvPr id="14369" name="Object 26"/>
              <p:cNvGraphicFramePr>
                <a:graphicFrameLocks noChangeAspect="1"/>
              </p:cNvGraphicFramePr>
              <p:nvPr/>
            </p:nvGraphicFramePr>
            <p:xfrm>
              <a:off x="912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67" name="公式" r:id="rId23" imgW="253800" imgH="75960" progId="Equation.3">
                      <p:embed/>
                    </p:oleObj>
                  </mc:Choice>
                  <mc:Fallback>
                    <p:oleObj name="公式" r:id="rId23" imgW="253800" imgH="759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0" name="Object 27"/>
              <p:cNvGraphicFramePr>
                <a:graphicFrameLocks noChangeAspect="1"/>
              </p:cNvGraphicFramePr>
              <p:nvPr/>
            </p:nvGraphicFramePr>
            <p:xfrm>
              <a:off x="1296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68" name="公式" r:id="rId24" imgW="253800" imgH="75960" progId="Equation.3">
                      <p:embed/>
                    </p:oleObj>
                  </mc:Choice>
                  <mc:Fallback>
                    <p:oleObj name="公式" r:id="rId24" imgW="253800" imgH="7596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1" name="Object 28"/>
              <p:cNvGraphicFramePr>
                <a:graphicFrameLocks noChangeAspect="1"/>
              </p:cNvGraphicFramePr>
              <p:nvPr/>
            </p:nvGraphicFramePr>
            <p:xfrm>
              <a:off x="1680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69" name="公式" r:id="rId25" imgW="253800" imgH="75960" progId="Equation.3">
                      <p:embed/>
                    </p:oleObj>
                  </mc:Choice>
                  <mc:Fallback>
                    <p:oleObj name="公式" r:id="rId25" imgW="253800" imgH="7596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2" name="Object 29"/>
              <p:cNvGraphicFramePr>
                <a:graphicFrameLocks noChangeAspect="1"/>
              </p:cNvGraphicFramePr>
              <p:nvPr/>
            </p:nvGraphicFramePr>
            <p:xfrm>
              <a:off x="2016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70" name="公式" r:id="rId26" imgW="253800" imgH="75960" progId="Equation.3">
                      <p:embed/>
                    </p:oleObj>
                  </mc:Choice>
                  <mc:Fallback>
                    <p:oleObj name="公式" r:id="rId26" imgW="253800" imgH="7596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05" name="Group 30"/>
            <p:cNvGrpSpPr>
              <a:grpSpLocks/>
            </p:cNvGrpSpPr>
            <p:nvPr/>
          </p:nvGrpSpPr>
          <p:grpSpPr bwMode="auto">
            <a:xfrm>
              <a:off x="720" y="2784"/>
              <a:ext cx="1271" cy="159"/>
              <a:chOff x="960" y="3456"/>
              <a:chExt cx="1271" cy="159"/>
            </a:xfrm>
          </p:grpSpPr>
          <p:graphicFrame>
            <p:nvGraphicFramePr>
              <p:cNvPr id="14365" name="Object 31"/>
              <p:cNvGraphicFramePr>
                <a:graphicFrameLocks noChangeAspect="1"/>
              </p:cNvGraphicFramePr>
              <p:nvPr/>
            </p:nvGraphicFramePr>
            <p:xfrm>
              <a:off x="960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71" name="公式" r:id="rId27" imgW="266400" imgH="253800" progId="Equation.3">
                      <p:embed/>
                    </p:oleObj>
                  </mc:Choice>
                  <mc:Fallback>
                    <p:oleObj name="公式" r:id="rId27" imgW="266400" imgH="2538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6" name="Object 32"/>
              <p:cNvGraphicFramePr>
                <a:graphicFrameLocks noChangeAspect="1"/>
              </p:cNvGraphicFramePr>
              <p:nvPr/>
            </p:nvGraphicFramePr>
            <p:xfrm>
              <a:off x="1344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72" name="公式" r:id="rId29" imgW="266400" imgH="253800" progId="Equation.3">
                      <p:embed/>
                    </p:oleObj>
                  </mc:Choice>
                  <mc:Fallback>
                    <p:oleObj name="公式" r:id="rId29" imgW="266400" imgH="2538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7" name="Object 33"/>
              <p:cNvGraphicFramePr>
                <a:graphicFrameLocks noChangeAspect="1"/>
              </p:cNvGraphicFramePr>
              <p:nvPr/>
            </p:nvGraphicFramePr>
            <p:xfrm>
              <a:off x="1728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73" name="公式" r:id="rId30" imgW="266400" imgH="253800" progId="Equation.3">
                      <p:embed/>
                    </p:oleObj>
                  </mc:Choice>
                  <mc:Fallback>
                    <p:oleObj name="公式" r:id="rId30" imgW="266400" imgH="2538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8" name="Object 34"/>
              <p:cNvGraphicFramePr>
                <a:graphicFrameLocks noChangeAspect="1"/>
              </p:cNvGraphicFramePr>
              <p:nvPr/>
            </p:nvGraphicFramePr>
            <p:xfrm>
              <a:off x="2064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74" name="公式" r:id="rId31" imgW="266400" imgH="253800" progId="Equation.3">
                      <p:embed/>
                    </p:oleObj>
                  </mc:Choice>
                  <mc:Fallback>
                    <p:oleObj name="公式" r:id="rId31" imgW="266400" imgH="2538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06" name="Line 35"/>
            <p:cNvSpPr>
              <a:spLocks noChangeShapeType="1"/>
            </p:cNvSpPr>
            <p:nvPr/>
          </p:nvSpPr>
          <p:spPr bwMode="auto">
            <a:xfrm rot="10800000" flipV="1">
              <a:off x="960" y="268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1" name="Object 36"/>
            <p:cNvGraphicFramePr>
              <a:graphicFrameLocks noChangeAspect="1"/>
            </p:cNvGraphicFramePr>
            <p:nvPr/>
          </p:nvGraphicFramePr>
          <p:xfrm>
            <a:off x="864" y="3024"/>
            <a:ext cx="24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5" name="公式" r:id="rId32" imgW="380880" imgH="495000" progId="Equation.3">
                    <p:embed/>
                  </p:oleObj>
                </mc:Choice>
                <mc:Fallback>
                  <p:oleObj name="公式" r:id="rId32" imgW="380880" imgH="4950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24"/>
                          <a:ext cx="24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37"/>
            <p:cNvGraphicFramePr>
              <a:graphicFrameLocks noChangeAspect="1"/>
            </p:cNvGraphicFramePr>
            <p:nvPr/>
          </p:nvGraphicFramePr>
          <p:xfrm>
            <a:off x="1680" y="2400"/>
            <a:ext cx="3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6" name="公式" r:id="rId34" imgW="571320" imgH="482400" progId="Equation.3">
                    <p:embed/>
                  </p:oleObj>
                </mc:Choice>
                <mc:Fallback>
                  <p:oleObj name="公式" r:id="rId34" imgW="571320" imgH="482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0"/>
                          <a:ext cx="36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7" name="Line 38"/>
            <p:cNvSpPr>
              <a:spLocks noChangeShapeType="1"/>
            </p:cNvSpPr>
            <p:nvPr/>
          </p:nvSpPr>
          <p:spPr bwMode="auto">
            <a:xfrm flipV="1">
              <a:off x="1632" y="2304"/>
              <a:ext cx="0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8" name="Rectangle 39"/>
            <p:cNvSpPr>
              <a:spLocks noChangeArrowheads="1"/>
            </p:cNvSpPr>
            <p:nvPr/>
          </p:nvSpPr>
          <p:spPr bwMode="auto">
            <a:xfrm>
              <a:off x="1965" y="1843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 b="1"/>
                <a:t>上</a:t>
              </a:r>
              <a:endParaRPr lang="zh-CN" altLang="en-US"/>
            </a:p>
          </p:txBody>
        </p:sp>
        <p:sp>
          <p:nvSpPr>
            <p:cNvPr id="14409" name="Rectangle 40"/>
            <p:cNvSpPr>
              <a:spLocks noChangeArrowheads="1"/>
            </p:cNvSpPr>
            <p:nvPr/>
          </p:nvSpPr>
          <p:spPr bwMode="auto">
            <a:xfrm>
              <a:off x="1980" y="2947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 b="1"/>
                <a:t>下</a:t>
              </a:r>
              <a:endParaRPr lang="zh-CN" altLang="en-US"/>
            </a:p>
          </p:txBody>
        </p:sp>
        <p:grpSp>
          <p:nvGrpSpPr>
            <p:cNvPr id="14410" name="Group 41"/>
            <p:cNvGrpSpPr>
              <a:grpSpLocks/>
            </p:cNvGrpSpPr>
            <p:nvPr/>
          </p:nvGrpSpPr>
          <p:grpSpPr bwMode="auto">
            <a:xfrm>
              <a:off x="1152" y="2448"/>
              <a:ext cx="392" cy="256"/>
              <a:chOff x="1536" y="2448"/>
              <a:chExt cx="392" cy="256"/>
            </a:xfrm>
          </p:grpSpPr>
          <p:graphicFrame>
            <p:nvGraphicFramePr>
              <p:cNvPr id="14363" name="Object 42"/>
              <p:cNvGraphicFramePr>
                <a:graphicFrameLocks noChangeAspect="1"/>
              </p:cNvGraphicFramePr>
              <p:nvPr/>
            </p:nvGraphicFramePr>
            <p:xfrm>
              <a:off x="1536" y="2496"/>
              <a:ext cx="20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77" name="Equation" r:id="rId36" imgW="330120" imgH="330120" progId="Equation.3">
                      <p:embed/>
                    </p:oleObj>
                  </mc:Choice>
                  <mc:Fallback>
                    <p:oleObj name="Equation" r:id="rId36" imgW="330120" imgH="33012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496"/>
                            <a:ext cx="20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4" name="Object 43"/>
              <p:cNvGraphicFramePr>
                <a:graphicFrameLocks noChangeAspect="1"/>
              </p:cNvGraphicFramePr>
              <p:nvPr/>
            </p:nvGraphicFramePr>
            <p:xfrm>
              <a:off x="1728" y="2448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78" name="Equation" r:id="rId38" imgW="317160" imgH="380880" progId="Equation.3">
                      <p:embed/>
                    </p:oleObj>
                  </mc:Choice>
                  <mc:Fallback>
                    <p:oleObj name="Equation" r:id="rId38" imgW="317160" imgH="38088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48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363538" y="396875"/>
            <a:ext cx="4495800" cy="1447800"/>
            <a:chOff x="384" y="192"/>
            <a:chExt cx="2832" cy="912"/>
          </a:xfrm>
        </p:grpSpPr>
        <p:graphicFrame>
          <p:nvGraphicFramePr>
            <p:cNvPr id="14356" name="Object 46"/>
            <p:cNvGraphicFramePr>
              <a:graphicFrameLocks noChangeAspect="1"/>
            </p:cNvGraphicFramePr>
            <p:nvPr/>
          </p:nvGraphicFramePr>
          <p:xfrm>
            <a:off x="1176" y="224"/>
            <a:ext cx="11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9" name="Equation" r:id="rId40" imgW="1562040" imgH="634680" progId="Equation.DSMT4">
                    <p:embed/>
                  </p:oleObj>
                </mc:Choice>
                <mc:Fallback>
                  <p:oleObj name="Equation" r:id="rId40" imgW="1562040" imgH="63468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224"/>
                          <a:ext cx="118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2" name="Rectangle 47"/>
            <p:cNvSpPr>
              <a:spLocks noChangeArrowheads="1"/>
            </p:cNvSpPr>
            <p:nvPr/>
          </p:nvSpPr>
          <p:spPr bwMode="auto">
            <a:xfrm>
              <a:off x="1008" y="192"/>
              <a:ext cx="2208" cy="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93" name="Picture 48" descr="dove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40"/>
              <a:ext cx="623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94" name="Group 49"/>
            <p:cNvGrpSpPr>
              <a:grpSpLocks/>
            </p:cNvGrpSpPr>
            <p:nvPr/>
          </p:nvGrpSpPr>
          <p:grpSpPr bwMode="auto">
            <a:xfrm>
              <a:off x="1139" y="702"/>
              <a:ext cx="1812" cy="365"/>
              <a:chOff x="3225" y="3844"/>
              <a:chExt cx="1812" cy="365"/>
            </a:xfrm>
          </p:grpSpPr>
          <p:graphicFrame>
            <p:nvGraphicFramePr>
              <p:cNvPr id="14357" name="Object 50"/>
              <p:cNvGraphicFramePr>
                <a:graphicFrameLocks noChangeAspect="1"/>
              </p:cNvGraphicFramePr>
              <p:nvPr/>
            </p:nvGraphicFramePr>
            <p:xfrm>
              <a:off x="3225" y="3880"/>
              <a:ext cx="141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0" name="Equation" r:id="rId43" imgW="2247840" imgH="431640" progId="Equation.DSMT4">
                      <p:embed/>
                    </p:oleObj>
                  </mc:Choice>
                  <mc:Fallback>
                    <p:oleObj name="Equation" r:id="rId43" imgW="2247840" imgH="431640" progId="Equation.DSMT4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5" y="3880"/>
                            <a:ext cx="1416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95" name="Text Box 51"/>
              <p:cNvSpPr txBox="1">
                <a:spLocks noChangeArrowheads="1"/>
              </p:cNvSpPr>
              <p:nvPr/>
            </p:nvSpPr>
            <p:spPr bwMode="auto">
              <a:xfrm>
                <a:off x="4649" y="3851"/>
                <a:ext cx="3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(   )</a:t>
                </a:r>
              </a:p>
            </p:txBody>
          </p:sp>
          <p:sp>
            <p:nvSpPr>
              <p:cNvPr id="14396" name="Text Box 52"/>
              <p:cNvSpPr txBox="1">
                <a:spLocks noChangeArrowheads="1"/>
              </p:cNvSpPr>
              <p:nvPr/>
            </p:nvSpPr>
            <p:spPr bwMode="auto">
              <a:xfrm>
                <a:off x="4707" y="384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*</a:t>
                </a:r>
              </a:p>
            </p:txBody>
          </p:sp>
        </p:grp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3275013" y="3332163"/>
            <a:ext cx="2520950" cy="692150"/>
            <a:chOff x="2653" y="2099"/>
            <a:chExt cx="1588" cy="436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2653" y="2099"/>
              <a:ext cx="15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代入</a:t>
              </a:r>
              <a:r>
                <a:rPr lang="en-US" altLang="zh-CN" sz="3200" b="1"/>
                <a:t>(   )</a:t>
              </a: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3288" y="213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*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5076825" y="173038"/>
            <a:ext cx="3581400" cy="2319337"/>
            <a:chOff x="3504" y="119"/>
            <a:chExt cx="2256" cy="1461"/>
          </a:xfrm>
        </p:grpSpPr>
        <p:sp>
          <p:nvSpPr>
            <p:cNvPr id="14380" name="AutoShape 57"/>
            <p:cNvSpPr>
              <a:spLocks noChangeArrowheads="1"/>
            </p:cNvSpPr>
            <p:nvPr/>
          </p:nvSpPr>
          <p:spPr bwMode="auto">
            <a:xfrm flipH="1">
              <a:off x="3792" y="572"/>
              <a:ext cx="1488" cy="816"/>
            </a:xfrm>
            <a:prstGeom prst="cube">
              <a:avLst>
                <a:gd name="adj" fmla="val 17032"/>
              </a:avLst>
            </a:prstGeom>
            <a:solidFill>
              <a:srgbClr val="EAEAE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Line 58"/>
            <p:cNvSpPr>
              <a:spLocks noChangeShapeType="1"/>
            </p:cNvSpPr>
            <p:nvPr/>
          </p:nvSpPr>
          <p:spPr bwMode="auto">
            <a:xfrm>
              <a:off x="3504" y="1004"/>
              <a:ext cx="43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Line 59"/>
            <p:cNvSpPr>
              <a:spLocks noChangeShapeType="1"/>
            </p:cNvSpPr>
            <p:nvPr/>
          </p:nvSpPr>
          <p:spPr bwMode="auto">
            <a:xfrm>
              <a:off x="5280" y="1004"/>
              <a:ext cx="48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Line 60"/>
            <p:cNvSpPr>
              <a:spLocks noChangeShapeType="1"/>
            </p:cNvSpPr>
            <p:nvPr/>
          </p:nvSpPr>
          <p:spPr bwMode="auto">
            <a:xfrm rot="5400000" flipH="1">
              <a:off x="3888" y="140"/>
              <a:ext cx="432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Line 61"/>
            <p:cNvSpPr>
              <a:spLocks noChangeShapeType="1"/>
            </p:cNvSpPr>
            <p:nvPr/>
          </p:nvSpPr>
          <p:spPr bwMode="auto">
            <a:xfrm>
              <a:off x="4656" y="1004"/>
              <a:ext cx="576" cy="57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5" name="Line 62"/>
            <p:cNvSpPr>
              <a:spLocks noChangeShapeType="1"/>
            </p:cNvSpPr>
            <p:nvPr/>
          </p:nvSpPr>
          <p:spPr bwMode="auto">
            <a:xfrm>
              <a:off x="3888" y="572"/>
              <a:ext cx="144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5" name="Object 63"/>
            <p:cNvGraphicFramePr>
              <a:graphicFrameLocks noChangeAspect="1"/>
            </p:cNvGraphicFramePr>
            <p:nvPr/>
          </p:nvGraphicFramePr>
          <p:xfrm>
            <a:off x="4080" y="572"/>
            <a:ext cx="11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1" name="公式" r:id="rId45" imgW="228600" imgH="330120" progId="Equation.3">
                    <p:embed/>
                  </p:oleObj>
                </mc:Choice>
                <mc:Fallback>
                  <p:oleObj name="公式" r:id="rId45" imgW="228600" imgH="33012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572"/>
                          <a:ext cx="11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6" name="Line 64"/>
            <p:cNvSpPr>
              <a:spLocks noChangeShapeType="1"/>
            </p:cNvSpPr>
            <p:nvPr/>
          </p:nvSpPr>
          <p:spPr bwMode="auto">
            <a:xfrm>
              <a:off x="4032" y="716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6" name="Object 65"/>
            <p:cNvGraphicFramePr>
              <a:graphicFrameLocks noChangeAspect="1"/>
            </p:cNvGraphicFramePr>
            <p:nvPr/>
          </p:nvGraphicFramePr>
          <p:xfrm>
            <a:off x="4080" y="95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2" name="公式" r:id="rId47" imgW="241200" imgH="253800" progId="Equation.3">
                    <p:embed/>
                  </p:oleObj>
                </mc:Choice>
                <mc:Fallback>
                  <p:oleObj name="公式" r:id="rId47" imgW="241200" imgH="2538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95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87" name="Group 66"/>
            <p:cNvGrpSpPr>
              <a:grpSpLocks/>
            </p:cNvGrpSpPr>
            <p:nvPr/>
          </p:nvGrpSpPr>
          <p:grpSpPr bwMode="auto">
            <a:xfrm>
              <a:off x="4224" y="762"/>
              <a:ext cx="927" cy="47"/>
              <a:chOff x="720" y="1392"/>
              <a:chExt cx="927" cy="47"/>
            </a:xfrm>
          </p:grpSpPr>
          <p:graphicFrame>
            <p:nvGraphicFramePr>
              <p:cNvPr id="14352" name="Object 67"/>
              <p:cNvGraphicFramePr>
                <a:graphicFrameLocks noChangeAspect="1"/>
              </p:cNvGraphicFramePr>
              <p:nvPr/>
            </p:nvGraphicFramePr>
            <p:xfrm>
              <a:off x="720" y="139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3" name="公式" r:id="rId49" imgW="253800" imgH="75960" progId="Equation.3">
                      <p:embed/>
                    </p:oleObj>
                  </mc:Choice>
                  <mc:Fallback>
                    <p:oleObj name="公式" r:id="rId49" imgW="253800" imgH="7596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39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3" name="Object 68"/>
              <p:cNvGraphicFramePr>
                <a:graphicFrameLocks noChangeAspect="1"/>
              </p:cNvGraphicFramePr>
              <p:nvPr/>
            </p:nvGraphicFramePr>
            <p:xfrm>
              <a:off x="960" y="139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4" name="公式" r:id="rId50" imgW="253800" imgH="75960" progId="Equation.3">
                      <p:embed/>
                    </p:oleObj>
                  </mc:Choice>
                  <mc:Fallback>
                    <p:oleObj name="公式" r:id="rId50" imgW="253800" imgH="7596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39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4" name="Object 69"/>
              <p:cNvGraphicFramePr>
                <a:graphicFrameLocks noChangeAspect="1"/>
              </p:cNvGraphicFramePr>
              <p:nvPr/>
            </p:nvGraphicFramePr>
            <p:xfrm>
              <a:off x="1200" y="139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5" name="公式" r:id="rId51" imgW="253800" imgH="75960" progId="Equation.3">
                      <p:embed/>
                    </p:oleObj>
                  </mc:Choice>
                  <mc:Fallback>
                    <p:oleObj name="公式" r:id="rId51" imgW="253800" imgH="7596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39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5" name="Object 70"/>
              <p:cNvGraphicFramePr>
                <a:graphicFrameLocks noChangeAspect="1"/>
              </p:cNvGraphicFramePr>
              <p:nvPr/>
            </p:nvGraphicFramePr>
            <p:xfrm>
              <a:off x="1488" y="139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6" name="公式" r:id="rId52" imgW="253800" imgH="75960" progId="Equation.3">
                      <p:embed/>
                    </p:oleObj>
                  </mc:Choice>
                  <mc:Fallback>
                    <p:oleObj name="公式" r:id="rId52" imgW="253800" imgH="75960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39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88" name="Group 71"/>
            <p:cNvGrpSpPr>
              <a:grpSpLocks/>
            </p:cNvGrpSpPr>
            <p:nvPr/>
          </p:nvGrpSpPr>
          <p:grpSpPr bwMode="auto">
            <a:xfrm>
              <a:off x="4224" y="1244"/>
              <a:ext cx="983" cy="159"/>
              <a:chOff x="720" y="1824"/>
              <a:chExt cx="983" cy="159"/>
            </a:xfrm>
          </p:grpSpPr>
          <p:graphicFrame>
            <p:nvGraphicFramePr>
              <p:cNvPr id="14348" name="Object 72"/>
              <p:cNvGraphicFramePr>
                <a:graphicFrameLocks noChangeAspect="1"/>
              </p:cNvGraphicFramePr>
              <p:nvPr/>
            </p:nvGraphicFramePr>
            <p:xfrm>
              <a:off x="720" y="182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7" name="公式" r:id="rId53" imgW="266400" imgH="253800" progId="Equation.3">
                      <p:embed/>
                    </p:oleObj>
                  </mc:Choice>
                  <mc:Fallback>
                    <p:oleObj name="公式" r:id="rId53" imgW="266400" imgH="2538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82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9" name="Object 73"/>
              <p:cNvGraphicFramePr>
                <a:graphicFrameLocks noChangeAspect="1"/>
              </p:cNvGraphicFramePr>
              <p:nvPr/>
            </p:nvGraphicFramePr>
            <p:xfrm>
              <a:off x="1008" y="182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8" name="公式" r:id="rId54" imgW="266400" imgH="253800" progId="Equation.3">
                      <p:embed/>
                    </p:oleObj>
                  </mc:Choice>
                  <mc:Fallback>
                    <p:oleObj name="公式" r:id="rId54" imgW="266400" imgH="25380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82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0" name="Object 74"/>
              <p:cNvGraphicFramePr>
                <a:graphicFrameLocks noChangeAspect="1"/>
              </p:cNvGraphicFramePr>
              <p:nvPr/>
            </p:nvGraphicFramePr>
            <p:xfrm>
              <a:off x="1248" y="182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9" name="公式" r:id="rId55" imgW="266400" imgH="253800" progId="Equation.3">
                      <p:embed/>
                    </p:oleObj>
                  </mc:Choice>
                  <mc:Fallback>
                    <p:oleObj name="公式" r:id="rId55" imgW="266400" imgH="25380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182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1" name="Object 75"/>
              <p:cNvGraphicFramePr>
                <a:graphicFrameLocks noChangeAspect="1"/>
              </p:cNvGraphicFramePr>
              <p:nvPr/>
            </p:nvGraphicFramePr>
            <p:xfrm>
              <a:off x="1536" y="182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90" name="公式" r:id="rId56" imgW="266400" imgH="253800" progId="Equation.3">
                      <p:embed/>
                    </p:oleObj>
                  </mc:Choice>
                  <mc:Fallback>
                    <p:oleObj name="公式" r:id="rId56" imgW="266400" imgH="25380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82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89" name="Rectangle 76"/>
            <p:cNvSpPr>
              <a:spLocks noChangeArrowheads="1"/>
            </p:cNvSpPr>
            <p:nvPr/>
          </p:nvSpPr>
          <p:spPr bwMode="auto">
            <a:xfrm>
              <a:off x="5447" y="716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3000" b="1" i="1"/>
                <a:t>I</a:t>
              </a:r>
              <a:endParaRPr lang="en-US" altLang="zh-CN"/>
            </a:p>
          </p:txBody>
        </p:sp>
        <p:graphicFrame>
          <p:nvGraphicFramePr>
            <p:cNvPr id="14347" name="Object 77"/>
            <p:cNvGraphicFramePr>
              <a:graphicFrameLocks noChangeAspect="1"/>
            </p:cNvGraphicFramePr>
            <p:nvPr/>
          </p:nvGraphicFramePr>
          <p:xfrm>
            <a:off x="4150" y="119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1" name="公式" r:id="rId57" imgW="291960" imgH="368280" progId="Equation.3">
                    <p:embed/>
                  </p:oleObj>
                </mc:Choice>
                <mc:Fallback>
                  <p:oleObj name="公式" r:id="rId57" imgW="291960" imgH="36828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19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79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75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utoUpdateAnimBg="0"/>
      <p:bldP spid="2693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565150" y="1114425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1º </a:t>
            </a:r>
            <a:r>
              <a:rPr lang="zh-CN" altLang="en-US" sz="2800" b="1"/>
              <a:t>霍耳效应不仅在金属中产生，在半导体和等离子</a:t>
            </a:r>
          </a:p>
          <a:p>
            <a:r>
              <a:rPr lang="zh-CN" altLang="en-US" sz="2800" b="1"/>
              <a:t>     体中也会产生。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541338" y="2097088"/>
            <a:ext cx="8602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2º </a:t>
            </a:r>
            <a:r>
              <a:rPr lang="zh-CN" altLang="en-US" sz="2800" b="1"/>
              <a:t>霍尔效应可以判别各种材料中的载流子带电情况</a:t>
            </a:r>
          </a:p>
        </p:txBody>
      </p:sp>
      <p:sp>
        <p:nvSpPr>
          <p:cNvPr id="209924" name="AutoShape 4"/>
          <p:cNvSpPr>
            <a:spLocks/>
          </p:cNvSpPr>
          <p:nvPr/>
        </p:nvSpPr>
        <p:spPr bwMode="auto">
          <a:xfrm>
            <a:off x="847725" y="2817813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1076325" y="2589213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金属：载流子是带负电的</a:t>
            </a:r>
            <a:r>
              <a:rPr lang="zh-CN" altLang="en-US" sz="2800" b="1">
                <a:solidFill>
                  <a:srgbClr val="FF0000"/>
                </a:solidFill>
              </a:rPr>
              <a:t>电子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076325" y="35179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半导体</a:t>
            </a:r>
          </a:p>
        </p:txBody>
      </p:sp>
      <p:sp>
        <p:nvSpPr>
          <p:cNvPr id="209927" name="AutoShape 7"/>
          <p:cNvSpPr>
            <a:spLocks/>
          </p:cNvSpPr>
          <p:nvPr/>
        </p:nvSpPr>
        <p:spPr bwMode="auto">
          <a:xfrm>
            <a:off x="2371725" y="342741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2600325" y="3275013"/>
            <a:ext cx="441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r>
              <a:rPr lang="zh-CN" altLang="en-US" sz="2800" b="1"/>
              <a:t>型：以</a:t>
            </a:r>
            <a:r>
              <a:rPr lang="zh-CN" altLang="en-US" sz="2800" b="1">
                <a:solidFill>
                  <a:srgbClr val="FF0000"/>
                </a:solidFill>
              </a:rPr>
              <a:t>电子</a:t>
            </a:r>
            <a:r>
              <a:rPr lang="zh-CN" altLang="en-US" sz="2800" b="1"/>
              <a:t>导电为主</a:t>
            </a:r>
          </a:p>
          <a:p>
            <a:pPr eaLnBrk="1" hangingPunct="1"/>
            <a:r>
              <a:rPr lang="en-US" altLang="zh-CN" sz="2800" b="1"/>
              <a:t>P</a:t>
            </a:r>
            <a:r>
              <a:rPr lang="zh-CN" altLang="en-US" sz="2800" b="1"/>
              <a:t>型：以</a:t>
            </a:r>
            <a:r>
              <a:rPr lang="zh-CN" altLang="en-US" sz="2800" b="1">
                <a:solidFill>
                  <a:srgbClr val="FF0000"/>
                </a:solidFill>
              </a:rPr>
              <a:t>空穴</a:t>
            </a:r>
            <a:r>
              <a:rPr lang="zh-CN" altLang="en-US" sz="2800" b="1"/>
              <a:t>导电为主</a:t>
            </a:r>
            <a:endParaRPr lang="zh-CN" altLang="en-US"/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539750" y="4292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3º </a:t>
            </a:r>
            <a:r>
              <a:rPr lang="zh-CN" altLang="en-US" sz="2800" b="1"/>
              <a:t>可以测定载流子的浓度 </a:t>
            </a:r>
            <a:r>
              <a:rPr lang="en-US" altLang="zh-CN" sz="2800" b="1" i="1"/>
              <a:t>n</a:t>
            </a:r>
            <a:r>
              <a:rPr lang="en-US" altLang="zh-CN" sz="2800" b="1"/>
              <a:t> </a:t>
            </a:r>
            <a:r>
              <a:rPr lang="zh-CN" altLang="en-US" sz="2800" b="1"/>
              <a:t>或 </a:t>
            </a:r>
            <a:r>
              <a:rPr lang="en-US" altLang="zh-CN" sz="2800" b="1" i="1"/>
              <a:t>B</a:t>
            </a:r>
            <a:r>
              <a:rPr lang="zh-CN" altLang="en-US" sz="2800" b="1"/>
              <a:t>、</a:t>
            </a:r>
            <a:r>
              <a:rPr lang="en-US" altLang="zh-CN" sz="2800" b="1" i="1"/>
              <a:t>I</a:t>
            </a:r>
            <a:r>
              <a:rPr lang="en-US" altLang="zh-CN" sz="2800" b="1"/>
              <a:t>  </a:t>
            </a:r>
            <a:r>
              <a:rPr lang="zh-CN" altLang="en-US" sz="2800" b="1"/>
              <a:t>。</a:t>
            </a:r>
          </a:p>
        </p:txBody>
      </p:sp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2314575" y="4711700"/>
          <a:ext cx="1304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7" name="Equation" r:id="rId4" imgW="1257120" imgH="723600" progId="Equation.DSMT4">
                  <p:embed/>
                </p:oleObj>
              </mc:Choice>
              <mc:Fallback>
                <p:oleObj name="Equation" r:id="rId4" imgW="1257120" imgH="72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4711700"/>
                        <a:ext cx="1304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1" name="Object 11"/>
          <p:cNvGraphicFramePr>
            <a:graphicFrameLocks noChangeAspect="1"/>
          </p:cNvGraphicFramePr>
          <p:nvPr/>
        </p:nvGraphicFramePr>
        <p:xfrm>
          <a:off x="4406900" y="4711700"/>
          <a:ext cx="1714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8" name="Equation" r:id="rId6" imgW="1714320" imgH="723600" progId="Equation.DSMT4">
                  <p:embed/>
                </p:oleObj>
              </mc:Choice>
              <mc:Fallback>
                <p:oleObj name="Equation" r:id="rId6" imgW="1714320" imgH="723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711700"/>
                        <a:ext cx="1714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2" name="AutoShape 12"/>
          <p:cNvSpPr>
            <a:spLocks noChangeArrowheads="1"/>
          </p:cNvSpPr>
          <p:nvPr/>
        </p:nvSpPr>
        <p:spPr bwMode="auto">
          <a:xfrm>
            <a:off x="611188" y="282575"/>
            <a:ext cx="1382712" cy="914400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>
              <a:solidFill>
                <a:srgbClr val="000099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00788" y="2665413"/>
            <a:ext cx="2438400" cy="1524000"/>
            <a:chOff x="4224" y="1632"/>
            <a:chExt cx="1536" cy="960"/>
          </a:xfrm>
        </p:grpSpPr>
        <p:sp>
          <p:nvSpPr>
            <p:cNvPr id="15384" name="Rectangle 15"/>
            <p:cNvSpPr>
              <a:spLocks noChangeArrowheads="1"/>
            </p:cNvSpPr>
            <p:nvPr/>
          </p:nvSpPr>
          <p:spPr bwMode="auto">
            <a:xfrm>
              <a:off x="4224" y="1632"/>
              <a:ext cx="1536" cy="96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Line 16"/>
            <p:cNvSpPr>
              <a:spLocks noChangeShapeType="1"/>
            </p:cNvSpPr>
            <p:nvPr/>
          </p:nvSpPr>
          <p:spPr bwMode="auto">
            <a:xfrm>
              <a:off x="4841" y="240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4" name="Object 17"/>
            <p:cNvGraphicFramePr>
              <a:graphicFrameLocks noChangeAspect="1"/>
            </p:cNvGraphicFramePr>
            <p:nvPr/>
          </p:nvGraphicFramePr>
          <p:xfrm>
            <a:off x="5613" y="2300"/>
            <a:ext cx="14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29" name="Equation" r:id="rId8" imgW="228600" imgH="330120" progId="Equation.DSMT4">
                    <p:embed/>
                  </p:oleObj>
                </mc:Choice>
                <mc:Fallback>
                  <p:oleObj name="Equation" r:id="rId8" imgW="228600" imgH="33012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3" y="2300"/>
                          <a:ext cx="143" cy="207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AutoShape 18"/>
            <p:cNvSpPr>
              <a:spLocks noChangeArrowheads="1"/>
            </p:cNvSpPr>
            <p:nvPr/>
          </p:nvSpPr>
          <p:spPr bwMode="auto">
            <a:xfrm>
              <a:off x="4985" y="2016"/>
              <a:ext cx="192" cy="192"/>
            </a:xfrm>
            <a:prstGeom prst="flowChartSummingJunction">
              <a:avLst/>
            </a:prstGeom>
            <a:solidFill>
              <a:srgbClr val="EAEAEA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5" name="Object 19"/>
            <p:cNvGraphicFramePr>
              <a:graphicFrameLocks noChangeAspect="1"/>
            </p:cNvGraphicFramePr>
            <p:nvPr/>
          </p:nvGraphicFramePr>
          <p:xfrm>
            <a:off x="5225" y="1968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0" name="公式" r:id="rId10" imgW="317160" imgH="380880" progId="Equation.3">
                    <p:embed/>
                  </p:oleObj>
                </mc:Choice>
                <mc:Fallback>
                  <p:oleObj name="公式" r:id="rId10" imgW="317160" imgH="380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5" y="1968"/>
                          <a:ext cx="199" cy="240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7" name="Line 20"/>
            <p:cNvSpPr>
              <a:spLocks noChangeShapeType="1"/>
            </p:cNvSpPr>
            <p:nvPr/>
          </p:nvSpPr>
          <p:spPr bwMode="auto">
            <a:xfrm flipV="1">
              <a:off x="4745" y="1824"/>
              <a:ext cx="0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6" name="Object 21"/>
            <p:cNvGraphicFramePr>
              <a:graphicFrameLocks noChangeAspect="1"/>
            </p:cNvGraphicFramePr>
            <p:nvPr/>
          </p:nvGraphicFramePr>
          <p:xfrm>
            <a:off x="4409" y="1728"/>
            <a:ext cx="29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1" name="公式" r:id="rId12" imgW="469800" imgH="495000" progId="Equation.3">
                    <p:embed/>
                  </p:oleObj>
                </mc:Choice>
                <mc:Fallback>
                  <p:oleObj name="公式" r:id="rId12" imgW="469800" imgH="495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1728"/>
                          <a:ext cx="296" cy="311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22"/>
            <p:cNvGraphicFramePr>
              <a:graphicFrameLocks noChangeAspect="1"/>
            </p:cNvGraphicFramePr>
            <p:nvPr/>
          </p:nvGraphicFramePr>
          <p:xfrm>
            <a:off x="4800" y="163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2" name="公式" r:id="rId14" imgW="266400" imgH="253800" progId="Equation.3">
                    <p:embed/>
                  </p:oleObj>
                </mc:Choice>
                <mc:Fallback>
                  <p:oleObj name="公式" r:id="rId14" imgW="266400" imgH="253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632"/>
                          <a:ext cx="167" cy="159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8" name="Group 23"/>
            <p:cNvGrpSpPr>
              <a:grpSpLocks/>
            </p:cNvGrpSpPr>
            <p:nvPr/>
          </p:nvGrpSpPr>
          <p:grpSpPr bwMode="auto">
            <a:xfrm>
              <a:off x="4457" y="2256"/>
              <a:ext cx="384" cy="240"/>
              <a:chOff x="4457" y="2256"/>
              <a:chExt cx="384" cy="240"/>
            </a:xfrm>
          </p:grpSpPr>
          <p:sp>
            <p:nvSpPr>
              <p:cNvPr id="15389" name="AutoShape 24"/>
              <p:cNvSpPr>
                <a:spLocks noChangeArrowheads="1"/>
              </p:cNvSpPr>
              <p:nvPr/>
            </p:nvSpPr>
            <p:spPr bwMode="auto">
              <a:xfrm>
                <a:off x="4601" y="2256"/>
                <a:ext cx="240" cy="240"/>
              </a:xfrm>
              <a:prstGeom prst="flowChartOr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9" name="Object 25"/>
              <p:cNvGraphicFramePr>
                <a:graphicFrameLocks noChangeAspect="1"/>
              </p:cNvGraphicFramePr>
              <p:nvPr/>
            </p:nvGraphicFramePr>
            <p:xfrm>
              <a:off x="4457" y="2256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33" name="Equation" r:id="rId16" imgW="228600" imgH="330120" progId="Equation.3">
                      <p:embed/>
                    </p:oleObj>
                  </mc:Choice>
                  <mc:Fallback>
                    <p:oleObj name="Equation" r:id="rId16" imgW="228600" imgH="33012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7" y="2256"/>
                            <a:ext cx="144" cy="208"/>
                          </a:xfrm>
                          <a:prstGeom prst="rect">
                            <a:avLst/>
                          </a:prstGeom>
                          <a:solidFill>
                            <a:srgbClr val="EAEAEA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68" name="Object 26"/>
            <p:cNvGraphicFramePr>
              <a:graphicFrameLocks noChangeAspect="1"/>
            </p:cNvGraphicFramePr>
            <p:nvPr/>
          </p:nvGraphicFramePr>
          <p:xfrm>
            <a:off x="4856" y="2500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4" name="Equation" r:id="rId18" imgW="241200" imgH="88560" progId="Equation.3">
                    <p:embed/>
                  </p:oleObj>
                </mc:Choice>
                <mc:Fallback>
                  <p:oleObj name="Equation" r:id="rId18" imgW="241200" imgH="88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2500"/>
                          <a:ext cx="151" cy="55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539750" y="5543550"/>
            <a:ext cx="8261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4º </a:t>
            </a:r>
            <a:r>
              <a:rPr lang="zh-CN" altLang="en-US" sz="2800" b="1" dirty="0"/>
              <a:t>横向电场</a:t>
            </a:r>
            <a:r>
              <a:rPr lang="en-US" altLang="zh-CN" sz="2800" b="1" i="1" dirty="0"/>
              <a:t>E</a:t>
            </a:r>
            <a:r>
              <a:rPr lang="en-US" altLang="zh-CN" sz="2800" b="1" i="1" baseline="-25000" dirty="0"/>
              <a:t>H </a:t>
            </a:r>
            <a:r>
              <a:rPr lang="zh-CN" altLang="en-US" sz="2800" b="1" dirty="0"/>
              <a:t>对正离子也有作用力，此力垂直于</a:t>
            </a:r>
          </a:p>
          <a:p>
            <a:pPr eaLnBrk="1" hangingPunct="1"/>
            <a:r>
              <a:rPr lang="zh-CN" altLang="en-US" sz="2800" b="1" dirty="0"/>
              <a:t>    电流，其宏观表现就是导体受的安培力。</a:t>
            </a:r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698500" y="322263"/>
            <a:ext cx="1944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ea typeface="黑体" pitchFamily="2" charset="-122"/>
              </a:rPr>
              <a:t>说</a:t>
            </a:r>
          </a:p>
        </p:txBody>
      </p:sp>
      <p:sp>
        <p:nvSpPr>
          <p:cNvPr id="209949" name="Text Box 29"/>
          <p:cNvSpPr txBox="1">
            <a:spLocks noChangeArrowheads="1"/>
          </p:cNvSpPr>
          <p:nvPr/>
        </p:nvSpPr>
        <p:spPr bwMode="auto">
          <a:xfrm>
            <a:off x="1201738" y="466725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ea typeface="黑体" pitchFamily="2" charset="-122"/>
              </a:rPr>
              <a:t>明</a:t>
            </a:r>
          </a:p>
        </p:txBody>
      </p:sp>
      <p:sp>
        <p:nvSpPr>
          <p:cNvPr id="15383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"/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75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75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build="p" autoUpdateAnimBg="0"/>
      <p:bldP spid="209923" grpId="0" autoUpdateAnimBg="0"/>
      <p:bldP spid="209924" grpId="0" animBg="1"/>
      <p:bldP spid="209925" grpId="0" autoUpdateAnimBg="0"/>
      <p:bldP spid="209926" grpId="0" autoUpdateAnimBg="0"/>
      <p:bldP spid="209927" grpId="0" animBg="1"/>
      <p:bldP spid="209928" grpId="0" autoUpdateAnimBg="0"/>
      <p:bldP spid="209929" grpId="0" autoUpdateAnimBg="0"/>
      <p:bldP spid="209932" grpId="0" animBg="1" autoUpdateAnimBg="0"/>
      <p:bldP spid="209947" grpId="0" autoUpdateAnimBg="0"/>
      <p:bldP spid="209948" grpId="0"/>
      <p:bldP spid="2099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0" y="2112314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</a:rPr>
              <a:t>）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安培定律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452794" y="1201459"/>
            <a:ext cx="812800" cy="550862"/>
            <a:chOff x="1056" y="1525"/>
            <a:chExt cx="512" cy="347"/>
          </a:xfrm>
        </p:grpSpPr>
        <p:sp>
          <p:nvSpPr>
            <p:cNvPr id="16424" name="Arc 6"/>
            <p:cNvSpPr>
              <a:spLocks/>
            </p:cNvSpPr>
            <p:nvPr/>
          </p:nvSpPr>
          <p:spPr bwMode="auto">
            <a:xfrm>
              <a:off x="1056" y="1566"/>
              <a:ext cx="391" cy="306"/>
            </a:xfrm>
            <a:custGeom>
              <a:avLst/>
              <a:gdLst>
                <a:gd name="T0" fmla="*/ 0 w 20716"/>
                <a:gd name="T1" fmla="*/ 0 h 16233"/>
                <a:gd name="T2" fmla="*/ 0 w 20716"/>
                <a:gd name="T3" fmla="*/ 0 h 16233"/>
                <a:gd name="T4" fmla="*/ 0 w 20716"/>
                <a:gd name="T5" fmla="*/ 0 h 16233"/>
                <a:gd name="T6" fmla="*/ 0 60000 65536"/>
                <a:gd name="T7" fmla="*/ 0 60000 65536"/>
                <a:gd name="T8" fmla="*/ 0 60000 65536"/>
                <a:gd name="T9" fmla="*/ 0 w 20716"/>
                <a:gd name="T10" fmla="*/ 0 h 16233"/>
                <a:gd name="T11" fmla="*/ 20716 w 20716"/>
                <a:gd name="T12" fmla="*/ 16233 h 16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16" h="16233" fill="none" extrusionOk="0">
                  <a:moveTo>
                    <a:pt x="14249" y="-1"/>
                  </a:moveTo>
                  <a:cubicBezTo>
                    <a:pt x="17317" y="2692"/>
                    <a:pt x="19559" y="6200"/>
                    <a:pt x="20715" y="10116"/>
                  </a:cubicBezTo>
                </a:path>
                <a:path w="20716" h="16233" stroke="0" extrusionOk="0">
                  <a:moveTo>
                    <a:pt x="14249" y="-1"/>
                  </a:moveTo>
                  <a:cubicBezTo>
                    <a:pt x="17317" y="2692"/>
                    <a:pt x="19559" y="6200"/>
                    <a:pt x="20715" y="10116"/>
                  </a:cubicBezTo>
                  <a:lnTo>
                    <a:pt x="0" y="1623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5" name="Object 7"/>
            <p:cNvGraphicFramePr>
              <a:graphicFrameLocks noChangeAspect="1"/>
            </p:cNvGraphicFramePr>
            <p:nvPr/>
          </p:nvGraphicFramePr>
          <p:xfrm>
            <a:off x="1392" y="1525"/>
            <a:ext cx="17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93" name="Equation" r:id="rId3" imgW="279360" imgH="241200" progId="Equation.DSMT4">
                    <p:embed/>
                  </p:oleObj>
                </mc:Choice>
                <mc:Fallback>
                  <p:oleObj name="Equation" r:id="rId3" imgW="27936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25"/>
                          <a:ext cx="17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522368" y="1943194"/>
            <a:ext cx="392113" cy="392113"/>
            <a:chOff x="425" y="2585"/>
            <a:chExt cx="247" cy="247"/>
          </a:xfrm>
        </p:grpSpPr>
        <p:sp>
          <p:nvSpPr>
            <p:cNvPr id="16423" name="Line 12"/>
            <p:cNvSpPr>
              <a:spLocks noChangeShapeType="1"/>
            </p:cNvSpPr>
            <p:nvPr/>
          </p:nvSpPr>
          <p:spPr bwMode="auto">
            <a:xfrm flipH="1">
              <a:off x="425" y="2585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4" name="Object 13"/>
            <p:cNvGraphicFramePr>
              <a:graphicFrameLocks noChangeAspect="1"/>
            </p:cNvGraphicFramePr>
            <p:nvPr/>
          </p:nvGraphicFramePr>
          <p:xfrm>
            <a:off x="521" y="2633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94" name="公式" r:id="rId5" imgW="241200" imgH="317160" progId="Equation.3">
                    <p:embed/>
                  </p:oleObj>
                </mc:Choice>
                <mc:Fallback>
                  <p:oleObj name="公式" r:id="rId5" imgW="24120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633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19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3073"/>
              </p:ext>
            </p:extLst>
          </p:nvPr>
        </p:nvGraphicFramePr>
        <p:xfrm>
          <a:off x="8201257" y="487313"/>
          <a:ext cx="279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5" name="公式" r:id="rId7" imgW="279360" imgH="317160" progId="Equation.3">
                  <p:embed/>
                </p:oleObj>
              </mc:Choice>
              <mc:Fallback>
                <p:oleObj name="公式" r:id="rId7" imgW="27936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257" y="487313"/>
                        <a:ext cx="279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3" name="Text Box 15"/>
          <p:cNvSpPr txBox="1">
            <a:spLocks noChangeArrowheads="1"/>
          </p:cNvSpPr>
          <p:nvPr/>
        </p:nvSpPr>
        <p:spPr bwMode="auto">
          <a:xfrm>
            <a:off x="250361" y="99925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载流导线在磁场中的受力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300870" y="-184055"/>
            <a:ext cx="1535197" cy="2380317"/>
            <a:chOff x="848" y="254"/>
            <a:chExt cx="2044" cy="1370"/>
          </a:xfrm>
        </p:grpSpPr>
        <p:cxnSp>
          <p:nvCxnSpPr>
            <p:cNvPr id="16421" name="AutoShape 17"/>
            <p:cNvCxnSpPr>
              <a:cxnSpLocks noChangeShapeType="1"/>
            </p:cNvCxnSpPr>
            <p:nvPr/>
          </p:nvCxnSpPr>
          <p:spPr bwMode="auto">
            <a:xfrm rot="5400000" flipH="1" flipV="1">
              <a:off x="879" y="414"/>
              <a:ext cx="1179" cy="1241"/>
            </a:xfrm>
            <a:prstGeom prst="curvedConnector3">
              <a:avLst>
                <a:gd name="adj1" fmla="val 54767"/>
              </a:avLst>
            </a:prstGeom>
            <a:noFill/>
            <a:ln w="28575">
              <a:solidFill>
                <a:srgbClr val="004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2" name="AutoShape 18"/>
            <p:cNvCxnSpPr>
              <a:cxnSpLocks noChangeShapeType="1"/>
              <a:stCxn id="16394" idx="0"/>
            </p:cNvCxnSpPr>
            <p:nvPr/>
          </p:nvCxnSpPr>
          <p:spPr bwMode="auto">
            <a:xfrm rot="5400000" flipH="1" flipV="1">
              <a:off x="1555" y="150"/>
              <a:ext cx="1233" cy="1441"/>
            </a:xfrm>
            <a:prstGeom prst="curvedConnector3">
              <a:avLst>
                <a:gd name="adj1" fmla="val 44613"/>
              </a:avLst>
            </a:prstGeom>
            <a:noFill/>
            <a:ln w="28575">
              <a:solidFill>
                <a:srgbClr val="004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618519" y="-46087"/>
            <a:ext cx="2522536" cy="2782888"/>
            <a:chOff x="146" y="432"/>
            <a:chExt cx="1589" cy="1753"/>
          </a:xfrm>
        </p:grpSpPr>
        <p:sp>
          <p:nvSpPr>
            <p:cNvPr id="16417" name="Arc 20"/>
            <p:cNvSpPr>
              <a:spLocks/>
            </p:cNvSpPr>
            <p:nvPr/>
          </p:nvSpPr>
          <p:spPr bwMode="auto">
            <a:xfrm>
              <a:off x="216" y="1801"/>
              <a:ext cx="1296" cy="384"/>
            </a:xfrm>
            <a:custGeom>
              <a:avLst/>
              <a:gdLst>
                <a:gd name="T0" fmla="*/ 0 w 24765"/>
                <a:gd name="T1" fmla="*/ 0 h 21600"/>
                <a:gd name="T2" fmla="*/ 0 w 24765"/>
                <a:gd name="T3" fmla="*/ 0 h 21600"/>
                <a:gd name="T4" fmla="*/ 0 w 247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21600"/>
                <a:gd name="T11" fmla="*/ 24765 w 247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21600" fill="none" extrusionOk="0">
                  <a:moveTo>
                    <a:pt x="-1" y="1726"/>
                  </a:moveTo>
                  <a:cubicBezTo>
                    <a:pt x="2675" y="587"/>
                    <a:pt x="5553" y="-1"/>
                    <a:pt x="8462" y="0"/>
                  </a:cubicBezTo>
                  <a:cubicBezTo>
                    <a:pt x="14715" y="0"/>
                    <a:pt x="20662" y="2710"/>
                    <a:pt x="24764" y="7430"/>
                  </a:cubicBezTo>
                </a:path>
                <a:path w="24765" h="21600" stroke="0" extrusionOk="0">
                  <a:moveTo>
                    <a:pt x="-1" y="1726"/>
                  </a:moveTo>
                  <a:cubicBezTo>
                    <a:pt x="2675" y="587"/>
                    <a:pt x="5553" y="-1"/>
                    <a:pt x="8462" y="0"/>
                  </a:cubicBezTo>
                  <a:cubicBezTo>
                    <a:pt x="14715" y="0"/>
                    <a:pt x="20662" y="2710"/>
                    <a:pt x="24764" y="7430"/>
                  </a:cubicBezTo>
                  <a:lnTo>
                    <a:pt x="8462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Arc 21"/>
            <p:cNvSpPr>
              <a:spLocks/>
            </p:cNvSpPr>
            <p:nvPr/>
          </p:nvSpPr>
          <p:spPr bwMode="auto">
            <a:xfrm rot="10800000">
              <a:off x="192" y="432"/>
              <a:ext cx="1488" cy="912"/>
            </a:xfrm>
            <a:custGeom>
              <a:avLst/>
              <a:gdLst>
                <a:gd name="T0" fmla="*/ 0 w 22635"/>
                <a:gd name="T1" fmla="*/ 0 h 21600"/>
                <a:gd name="T2" fmla="*/ 0 w 22635"/>
                <a:gd name="T3" fmla="*/ 0 h 21600"/>
                <a:gd name="T4" fmla="*/ 0 w 22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635"/>
                <a:gd name="T10" fmla="*/ 0 h 21600"/>
                <a:gd name="T11" fmla="*/ 22635 w 22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35" h="21600" fill="none" extrusionOk="0">
                  <a:moveTo>
                    <a:pt x="-1" y="13085"/>
                  </a:moveTo>
                  <a:cubicBezTo>
                    <a:pt x="3404" y="5146"/>
                    <a:pt x="11212" y="-1"/>
                    <a:pt x="19851" y="0"/>
                  </a:cubicBezTo>
                  <a:cubicBezTo>
                    <a:pt x="20781" y="0"/>
                    <a:pt x="21711" y="60"/>
                    <a:pt x="22634" y="180"/>
                  </a:cubicBezTo>
                </a:path>
                <a:path w="22635" h="21600" stroke="0" extrusionOk="0">
                  <a:moveTo>
                    <a:pt x="-1" y="13085"/>
                  </a:moveTo>
                  <a:cubicBezTo>
                    <a:pt x="3404" y="5146"/>
                    <a:pt x="11212" y="-1"/>
                    <a:pt x="19851" y="0"/>
                  </a:cubicBezTo>
                  <a:cubicBezTo>
                    <a:pt x="20781" y="0"/>
                    <a:pt x="21711" y="60"/>
                    <a:pt x="22634" y="180"/>
                  </a:cubicBezTo>
                  <a:lnTo>
                    <a:pt x="19851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22"/>
            <p:cNvGraphicFramePr>
              <a:graphicFrameLocks noChangeAspect="1"/>
            </p:cNvGraphicFramePr>
            <p:nvPr/>
          </p:nvGraphicFramePr>
          <p:xfrm>
            <a:off x="1536" y="912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96" name="公式" r:id="rId9" imgW="317160" imgH="380880" progId="Equation.3">
                    <p:embed/>
                  </p:oleObj>
                </mc:Choice>
                <mc:Fallback>
                  <p:oleObj name="公式" r:id="rId9" imgW="317160" imgH="380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912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9" name="Arc 23"/>
            <p:cNvSpPr>
              <a:spLocks/>
            </p:cNvSpPr>
            <p:nvPr/>
          </p:nvSpPr>
          <p:spPr bwMode="auto">
            <a:xfrm rot="10800000">
              <a:off x="146" y="1170"/>
              <a:ext cx="1392" cy="336"/>
            </a:xfrm>
            <a:custGeom>
              <a:avLst/>
              <a:gdLst>
                <a:gd name="T0" fmla="*/ 0 w 22635"/>
                <a:gd name="T1" fmla="*/ 0 h 21600"/>
                <a:gd name="T2" fmla="*/ 0 w 22635"/>
                <a:gd name="T3" fmla="*/ 0 h 21600"/>
                <a:gd name="T4" fmla="*/ 0 w 22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635"/>
                <a:gd name="T10" fmla="*/ 0 h 21600"/>
                <a:gd name="T11" fmla="*/ 22635 w 22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35" h="21600" fill="none" extrusionOk="0">
                  <a:moveTo>
                    <a:pt x="-1" y="13085"/>
                  </a:moveTo>
                  <a:cubicBezTo>
                    <a:pt x="3404" y="5146"/>
                    <a:pt x="11212" y="-1"/>
                    <a:pt x="19851" y="0"/>
                  </a:cubicBezTo>
                  <a:cubicBezTo>
                    <a:pt x="20781" y="0"/>
                    <a:pt x="21711" y="60"/>
                    <a:pt x="22634" y="180"/>
                  </a:cubicBezTo>
                </a:path>
                <a:path w="22635" h="21600" stroke="0" extrusionOk="0">
                  <a:moveTo>
                    <a:pt x="-1" y="13085"/>
                  </a:moveTo>
                  <a:cubicBezTo>
                    <a:pt x="3404" y="5146"/>
                    <a:pt x="11212" y="-1"/>
                    <a:pt x="19851" y="0"/>
                  </a:cubicBezTo>
                  <a:cubicBezTo>
                    <a:pt x="20781" y="0"/>
                    <a:pt x="21711" y="60"/>
                    <a:pt x="22634" y="180"/>
                  </a:cubicBezTo>
                  <a:lnTo>
                    <a:pt x="19851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947901" y="1054055"/>
            <a:ext cx="936626" cy="581026"/>
            <a:chOff x="828" y="1488"/>
            <a:chExt cx="590" cy="366"/>
          </a:xfrm>
        </p:grpSpPr>
        <p:graphicFrame>
          <p:nvGraphicFramePr>
            <p:cNvPr id="16392" name="Object 26"/>
            <p:cNvGraphicFramePr>
              <a:graphicFrameLocks noChangeAspect="1"/>
            </p:cNvGraphicFramePr>
            <p:nvPr/>
          </p:nvGraphicFramePr>
          <p:xfrm>
            <a:off x="828" y="1488"/>
            <a:ext cx="34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97" name="Equation" r:id="rId11" imgW="545760" imgH="406080" progId="Equation.DSMT4">
                    <p:embed/>
                  </p:oleObj>
                </mc:Choice>
                <mc:Fallback>
                  <p:oleObj name="Equation" r:id="rId11" imgW="545760" imgH="4060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488"/>
                          <a:ext cx="34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Rectangle 27" descr="深色下对角线"/>
            <p:cNvSpPr>
              <a:spLocks noChangeArrowheads="1"/>
            </p:cNvSpPr>
            <p:nvPr/>
          </p:nvSpPr>
          <p:spPr bwMode="auto">
            <a:xfrm rot="1441362">
              <a:off x="1199" y="1567"/>
              <a:ext cx="200" cy="23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28"/>
            <p:cNvSpPr>
              <a:spLocks noChangeShapeType="1"/>
            </p:cNvSpPr>
            <p:nvPr/>
          </p:nvSpPr>
          <p:spPr bwMode="auto">
            <a:xfrm flipH="1">
              <a:off x="1274" y="1614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20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68870"/>
              </p:ext>
            </p:extLst>
          </p:nvPr>
        </p:nvGraphicFramePr>
        <p:xfrm>
          <a:off x="8010293" y="166776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8" name="Equation" r:id="rId13" imgW="330120" imgH="330120" progId="Equation.3">
                  <p:embed/>
                </p:oleObj>
              </mc:Choice>
              <mc:Fallback>
                <p:oleObj name="Equation" r:id="rId13" imgW="330120" imgH="3301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293" y="166776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0" y="617684"/>
            <a:ext cx="7419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</a:rPr>
              <a:t>）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安培力：</a:t>
            </a:r>
            <a:r>
              <a:rPr lang="zh-CN" altLang="en-US" sz="2800" b="1" dirty="0">
                <a:solidFill>
                  <a:schemeClr val="tx2"/>
                </a:solidFill>
              </a:rPr>
              <a:t>载流导体在外磁场受到的磁力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216597" y="1130141"/>
            <a:ext cx="59817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载流导体所受安培力＝各电流元所受的磁场力之矢量和</a:t>
            </a:r>
          </a:p>
        </p:txBody>
      </p:sp>
      <p:grpSp>
        <p:nvGrpSpPr>
          <p:cNvPr id="87" name="Group 7"/>
          <p:cNvGrpSpPr>
            <a:grpSpLocks/>
          </p:cNvGrpSpPr>
          <p:nvPr/>
        </p:nvGrpSpPr>
        <p:grpSpPr bwMode="auto">
          <a:xfrm>
            <a:off x="8213725" y="3385613"/>
            <a:ext cx="660400" cy="685800"/>
            <a:chOff x="912" y="1776"/>
            <a:chExt cx="384" cy="432"/>
          </a:xfrm>
        </p:grpSpPr>
        <p:sp>
          <p:nvSpPr>
            <p:cNvPr id="88" name="Line 8"/>
            <p:cNvSpPr>
              <a:spLocks noChangeShapeType="1"/>
            </p:cNvSpPr>
            <p:nvPr/>
          </p:nvSpPr>
          <p:spPr bwMode="auto">
            <a:xfrm flipV="1">
              <a:off x="912" y="1824"/>
              <a:ext cx="384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9" name="Object 9"/>
            <p:cNvGraphicFramePr>
              <a:graphicFrameLocks noChangeAspect="1"/>
            </p:cNvGraphicFramePr>
            <p:nvPr/>
          </p:nvGraphicFramePr>
          <p:xfrm>
            <a:off x="952" y="1776"/>
            <a:ext cx="2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99" name="公式" r:id="rId15" imgW="164957" imgH="190335" progId="Equation.3">
                    <p:embed/>
                  </p:oleObj>
                </mc:Choice>
                <mc:Fallback>
                  <p:oleObj name="公式" r:id="rId15" imgW="164957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776"/>
                          <a:ext cx="2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Group 16"/>
          <p:cNvGrpSpPr>
            <a:grpSpLocks/>
          </p:cNvGrpSpPr>
          <p:nvPr/>
        </p:nvGrpSpPr>
        <p:grpSpPr bwMode="auto">
          <a:xfrm>
            <a:off x="6892925" y="3385613"/>
            <a:ext cx="1320800" cy="2362200"/>
            <a:chOff x="192" y="1824"/>
            <a:chExt cx="768" cy="1488"/>
          </a:xfrm>
        </p:grpSpPr>
        <p:grpSp>
          <p:nvGrpSpPr>
            <p:cNvPr id="91" name="Group 17"/>
            <p:cNvGrpSpPr>
              <a:grpSpLocks/>
            </p:cNvGrpSpPr>
            <p:nvPr/>
          </p:nvGrpSpPr>
          <p:grpSpPr bwMode="auto">
            <a:xfrm>
              <a:off x="192" y="1824"/>
              <a:ext cx="768" cy="1152"/>
              <a:chOff x="144" y="1584"/>
              <a:chExt cx="768" cy="1152"/>
            </a:xfrm>
          </p:grpSpPr>
          <p:sp>
            <p:nvSpPr>
              <p:cNvPr id="94" name="AutoShape 18"/>
              <p:cNvSpPr>
                <a:spLocks noChangeArrowheads="1"/>
              </p:cNvSpPr>
              <p:nvPr/>
            </p:nvSpPr>
            <p:spPr bwMode="auto">
              <a:xfrm>
                <a:off x="432" y="1584"/>
                <a:ext cx="480" cy="1152"/>
              </a:xfrm>
              <a:prstGeom prst="can">
                <a:avLst>
                  <a:gd name="adj" fmla="val 32111"/>
                </a:avLst>
              </a:prstGeom>
              <a:gradFill rotWithShape="1">
                <a:gsLst>
                  <a:gs pos="0">
                    <a:srgbClr val="5E7618"/>
                  </a:gs>
                  <a:gs pos="50000">
                    <a:srgbClr val="CCFF33"/>
                  </a:gs>
                  <a:gs pos="100000">
                    <a:srgbClr val="5E7618"/>
                  </a:gs>
                </a:gsLst>
                <a:lin ang="0" scaled="1"/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288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290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1"/>
              <p:cNvSpPr>
                <a:spLocks noChangeShapeType="1"/>
              </p:cNvSpPr>
              <p:nvPr/>
            </p:nvSpPr>
            <p:spPr bwMode="auto">
              <a:xfrm>
                <a:off x="338" y="244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"/>
              <p:cNvSpPr>
                <a:spLocks noChangeShapeType="1"/>
              </p:cNvSpPr>
              <p:nvPr/>
            </p:nvSpPr>
            <p:spPr bwMode="auto">
              <a:xfrm flipV="1">
                <a:off x="33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99" name="Object 23"/>
              <p:cNvGraphicFramePr>
                <a:graphicFrameLocks noChangeAspect="1"/>
              </p:cNvGraphicFramePr>
              <p:nvPr/>
            </p:nvGraphicFramePr>
            <p:xfrm>
              <a:off x="144" y="2016"/>
              <a:ext cx="286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500" name="公式" r:id="rId17" imgW="177492" imgH="177492" progId="Equation.3">
                      <p:embed/>
                    </p:oleObj>
                  </mc:Choice>
                  <mc:Fallback>
                    <p:oleObj name="公式" r:id="rId17" imgW="17749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2016"/>
                            <a:ext cx="286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" name="Object 24"/>
            <p:cNvGraphicFramePr>
              <a:graphicFrameLocks noChangeAspect="1"/>
            </p:cNvGraphicFramePr>
            <p:nvPr/>
          </p:nvGraphicFramePr>
          <p:xfrm>
            <a:off x="240" y="2982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501" name="公式" r:id="rId19" imgW="266469" imgH="203024" progId="Equation.3">
                    <p:embed/>
                  </p:oleObj>
                </mc:Choice>
                <mc:Fallback>
                  <p:oleObj name="公式" r:id="rId19" imgW="266469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982"/>
                          <a:ext cx="4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AutoShape 25"/>
            <p:cNvSpPr>
              <a:spLocks noChangeArrowheads="1"/>
            </p:cNvSpPr>
            <p:nvPr/>
          </p:nvSpPr>
          <p:spPr bwMode="auto">
            <a:xfrm>
              <a:off x="624" y="297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0" name="Group 26"/>
          <p:cNvGrpSpPr>
            <a:grpSpLocks/>
          </p:cNvGrpSpPr>
          <p:nvPr/>
        </p:nvGrpSpPr>
        <p:grpSpPr bwMode="auto">
          <a:xfrm>
            <a:off x="7553325" y="4528613"/>
            <a:ext cx="388938" cy="533400"/>
            <a:chOff x="528" y="2352"/>
            <a:chExt cx="226" cy="336"/>
          </a:xfrm>
        </p:grpSpPr>
        <p:sp>
          <p:nvSpPr>
            <p:cNvPr id="101" name="Line 27"/>
            <p:cNvSpPr>
              <a:spLocks noChangeShapeType="1"/>
            </p:cNvSpPr>
            <p:nvPr/>
          </p:nvSpPr>
          <p:spPr bwMode="auto">
            <a:xfrm flipV="1">
              <a:off x="754" y="2352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" name="Object 28"/>
            <p:cNvGraphicFramePr>
              <a:graphicFrameLocks noChangeAspect="1"/>
            </p:cNvGraphicFramePr>
            <p:nvPr/>
          </p:nvGraphicFramePr>
          <p:xfrm>
            <a:off x="528" y="2400"/>
            <a:ext cx="20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502" name="公式" r:id="rId21" imgW="114210" imgH="171450" progId="Equation.3">
                    <p:embed/>
                  </p:oleObj>
                </mc:Choice>
                <mc:Fallback>
                  <p:oleObj name="公式" r:id="rId21" imgW="11421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0"/>
                          <a:ext cx="20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" name="Line 29"/>
          <p:cNvSpPr>
            <a:spLocks noChangeShapeType="1"/>
          </p:cNvSpPr>
          <p:nvPr/>
        </p:nvSpPr>
        <p:spPr bwMode="auto">
          <a:xfrm flipV="1">
            <a:off x="6892925" y="4292611"/>
            <a:ext cx="8255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" name="Group 30"/>
          <p:cNvGrpSpPr>
            <a:grpSpLocks/>
          </p:cNvGrpSpPr>
          <p:nvPr/>
        </p:nvGrpSpPr>
        <p:grpSpPr bwMode="auto">
          <a:xfrm>
            <a:off x="7966075" y="4376213"/>
            <a:ext cx="1112838" cy="762000"/>
            <a:chOff x="816" y="2448"/>
            <a:chExt cx="647" cy="480"/>
          </a:xfrm>
        </p:grpSpPr>
        <p:sp>
          <p:nvSpPr>
            <p:cNvPr id="105" name="Line 31"/>
            <p:cNvSpPr>
              <a:spLocks noChangeShapeType="1"/>
            </p:cNvSpPr>
            <p:nvPr/>
          </p:nvSpPr>
          <p:spPr bwMode="auto">
            <a:xfrm>
              <a:off x="816" y="2448"/>
              <a:ext cx="48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6" name="Object 32"/>
            <p:cNvGraphicFramePr>
              <a:graphicFrameLocks noChangeAspect="1"/>
            </p:cNvGraphicFramePr>
            <p:nvPr/>
          </p:nvGraphicFramePr>
          <p:xfrm>
            <a:off x="1191" y="2471"/>
            <a:ext cx="27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503" name="公式" r:id="rId23" imgW="152280" imgH="228600" progId="Equation.3">
                    <p:embed/>
                  </p:oleObj>
                </mc:Choice>
                <mc:Fallback>
                  <p:oleObj name="公式" r:id="rId2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2471"/>
                          <a:ext cx="27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74456"/>
              </p:ext>
            </p:extLst>
          </p:nvPr>
        </p:nvGraphicFramePr>
        <p:xfrm>
          <a:off x="7624763" y="3220513"/>
          <a:ext cx="3968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4" name="公式" r:id="rId25" imgW="152202" imgH="177569" progId="Equation.3">
                  <p:embed/>
                </p:oleObj>
              </mc:Choice>
              <mc:Fallback>
                <p:oleObj name="公式" r:id="rId25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3220513"/>
                        <a:ext cx="3968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240410" y="3088595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取电流元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0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41054"/>
              </p:ext>
            </p:extLst>
          </p:nvPr>
        </p:nvGraphicFramePr>
        <p:xfrm>
          <a:off x="1743074" y="3100388"/>
          <a:ext cx="96391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5" name="Equation" r:id="rId27" imgW="304560" imgH="228600" progId="Equation.DSMT4">
                  <p:embed/>
                </p:oleObj>
              </mc:Choice>
              <mc:Fallback>
                <p:oleObj name="Equation" r:id="rId27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4" y="3100388"/>
                        <a:ext cx="963911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 Box 13"/>
          <p:cNvSpPr txBox="1">
            <a:spLocks noChangeArrowheads="1"/>
          </p:cNvSpPr>
          <p:nvPr/>
        </p:nvSpPr>
        <p:spPr bwMode="auto">
          <a:xfrm>
            <a:off x="2545963" y="3104319"/>
            <a:ext cx="540721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此处的磁感应强度记作</a:t>
            </a:r>
          </a:p>
        </p:txBody>
      </p:sp>
      <p:graphicFrame>
        <p:nvGraphicFramePr>
          <p:cNvPr id="1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91459"/>
              </p:ext>
            </p:extLst>
          </p:nvPr>
        </p:nvGraphicFramePr>
        <p:xfrm>
          <a:off x="4857750" y="3535363"/>
          <a:ext cx="20288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6" name="Equation" r:id="rId29" imgW="761760" imgH="241200" progId="Equation.DSMT4">
                  <p:embed/>
                </p:oleObj>
              </mc:Choice>
              <mc:Fallback>
                <p:oleObj name="Equation" r:id="rId29" imgW="76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535363"/>
                        <a:ext cx="20288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 Box 15"/>
          <p:cNvSpPr txBox="1">
            <a:spLocks noChangeArrowheads="1"/>
          </p:cNvSpPr>
          <p:nvPr/>
        </p:nvSpPr>
        <p:spPr bwMode="auto">
          <a:xfrm>
            <a:off x="245172" y="4085031"/>
            <a:ext cx="625040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设自由电子的数密度为</a:t>
            </a:r>
            <a:r>
              <a:rPr lang="en-US" altLang="zh-CN" sz="2800" b="1" i="1" dirty="0">
                <a:solidFill>
                  <a:schemeClr val="tx1"/>
                </a:solidFill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</a:rPr>
              <a:t>，则其总数为</a:t>
            </a:r>
          </a:p>
        </p:txBody>
      </p:sp>
      <p:sp>
        <p:nvSpPr>
          <p:cNvPr id="113" name="Text Box 38"/>
          <p:cNvSpPr txBox="1">
            <a:spLocks noChangeArrowheads="1"/>
          </p:cNvSpPr>
          <p:nvPr/>
        </p:nvSpPr>
        <p:spPr bwMode="auto">
          <a:xfrm>
            <a:off x="216598" y="3585615"/>
            <a:ext cx="507449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其内每个定向运动的电子受力</a:t>
            </a:r>
          </a:p>
        </p:txBody>
      </p:sp>
      <p:graphicFrame>
        <p:nvGraphicFramePr>
          <p:cNvPr id="11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68830"/>
              </p:ext>
            </p:extLst>
          </p:nvPr>
        </p:nvGraphicFramePr>
        <p:xfrm>
          <a:off x="6190372" y="3112618"/>
          <a:ext cx="422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7" name="公式" r:id="rId31" imgW="164957" imgH="190335" progId="Equation.3">
                  <p:embed/>
                </p:oleObj>
              </mc:Choice>
              <mc:Fallback>
                <p:oleObj name="公式" r:id="rId31" imgW="164957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372" y="3112618"/>
                        <a:ext cx="422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311747"/>
              </p:ext>
            </p:extLst>
          </p:nvPr>
        </p:nvGraphicFramePr>
        <p:xfrm>
          <a:off x="1994597" y="4582213"/>
          <a:ext cx="18208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8" name="公式" r:id="rId33" imgW="710891" imgH="177723" progId="Equation.3">
                  <p:embed/>
                </p:oleObj>
              </mc:Choice>
              <mc:Fallback>
                <p:oleObj name="公式" r:id="rId33" imgW="710891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597" y="4582213"/>
                        <a:ext cx="18208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 Box 41"/>
          <p:cNvSpPr txBox="1">
            <a:spLocks noChangeArrowheads="1"/>
          </p:cNvSpPr>
          <p:nvPr/>
        </p:nvSpPr>
        <p:spPr bwMode="auto">
          <a:xfrm>
            <a:off x="259459" y="5046288"/>
            <a:ext cx="219980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电流元受力：</a:t>
            </a:r>
          </a:p>
        </p:txBody>
      </p:sp>
      <p:graphicFrame>
        <p:nvGraphicFramePr>
          <p:cNvPr id="11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780194"/>
              </p:ext>
            </p:extLst>
          </p:nvPr>
        </p:nvGraphicFramePr>
        <p:xfrm>
          <a:off x="2367659" y="5058988"/>
          <a:ext cx="1639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9" name="公式" r:id="rId35" imgW="799753" imgH="241195" progId="Equation.3">
                  <p:embed/>
                </p:oleObj>
              </mc:Choice>
              <mc:Fallback>
                <p:oleObj name="公式" r:id="rId35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659" y="5058988"/>
                        <a:ext cx="16398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800396"/>
              </p:ext>
            </p:extLst>
          </p:nvPr>
        </p:nvGraphicFramePr>
        <p:xfrm>
          <a:off x="4014788" y="5032375"/>
          <a:ext cx="20050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10" name="Equation" r:id="rId37" imgW="977760" imgH="215640" progId="Equation.DSMT4">
                  <p:embed/>
                </p:oleObj>
              </mc:Choice>
              <mc:Fallback>
                <p:oleObj name="Equation" r:id="rId37" imgW="977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5032375"/>
                        <a:ext cx="20050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40726"/>
              </p:ext>
            </p:extLst>
          </p:nvPr>
        </p:nvGraphicFramePr>
        <p:xfrm>
          <a:off x="2998788" y="5492750"/>
          <a:ext cx="1847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11" name="Equation" r:id="rId39" imgW="901440" imgH="215640" progId="Equation.DSMT4">
                  <p:embed/>
                </p:oleObj>
              </mc:Choice>
              <mc:Fallback>
                <p:oleObj name="Equation" r:id="rId39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5492750"/>
                        <a:ext cx="18478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491784"/>
              </p:ext>
            </p:extLst>
          </p:nvPr>
        </p:nvGraphicFramePr>
        <p:xfrm>
          <a:off x="4952109" y="5478689"/>
          <a:ext cx="1276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12" name="公式" r:id="rId41" imgW="622030" imgH="215806" progId="Equation.3">
                  <p:embed/>
                </p:oleObj>
              </mc:Choice>
              <mc:Fallback>
                <p:oleObj name="公式" r:id="rId41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109" y="5478689"/>
                        <a:ext cx="1276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563950"/>
              </p:ext>
            </p:extLst>
          </p:nvPr>
        </p:nvGraphicFramePr>
        <p:xfrm>
          <a:off x="2147894" y="6119784"/>
          <a:ext cx="21764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13" name="Equation" r:id="rId43" imgW="977476" imgH="215806" progId="Equation.DSMT4">
                  <p:embed/>
                </p:oleObj>
              </mc:Choice>
              <mc:Fallback>
                <p:oleObj name="Equation" r:id="rId43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94" y="6119784"/>
                        <a:ext cx="2176462" cy="527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27066"/>
              </p:ext>
            </p:extLst>
          </p:nvPr>
        </p:nvGraphicFramePr>
        <p:xfrm>
          <a:off x="2628406" y="2126296"/>
          <a:ext cx="1774374" cy="47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14" name="Equation" r:id="rId45" imgW="812520" imgH="215640" progId="Equation.DSMT4">
                  <p:embed/>
                </p:oleObj>
              </mc:Choice>
              <mc:Fallback>
                <p:oleObj name="Equation" r:id="rId45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628406" y="2126296"/>
                        <a:ext cx="1774374" cy="471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 Box 36"/>
          <p:cNvSpPr txBox="1">
            <a:spLocks noChangeArrowheads="1"/>
          </p:cNvSpPr>
          <p:nvPr/>
        </p:nvSpPr>
        <p:spPr bwMode="auto">
          <a:xfrm>
            <a:off x="210247" y="2579496"/>
            <a:ext cx="1028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可从运动电荷所受的洛仑兹力导出电流元所受的安培力。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721235"/>
              </p:ext>
            </p:extLst>
          </p:nvPr>
        </p:nvGraphicFramePr>
        <p:xfrm>
          <a:off x="5119078" y="6047359"/>
          <a:ext cx="2082507" cy="74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15" name="Equation" r:id="rId47" imgW="2152689" imgH="771660" progId="Equation.DSMT4">
                  <p:embed/>
                </p:oleObj>
              </mc:Choice>
              <mc:Fallback>
                <p:oleObj name="Equation" r:id="rId47" imgW="2152689" imgH="7716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19078" y="6047359"/>
                        <a:ext cx="2082507" cy="74638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 bwMode="auto">
          <a:xfrm>
            <a:off x="4513673" y="6274055"/>
            <a:ext cx="461727" cy="249733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75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7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7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2" dur="7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"/>
                            </p:stCondLst>
                            <p:childTnLst>
                              <p:par>
                                <p:cTn id="1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  <p:bldP spid="41" grpId="0" autoUpdateAnimBg="0"/>
      <p:bldP spid="42" grpId="0" autoUpdateAnimBg="0"/>
      <p:bldP spid="103" grpId="0" animBg="1"/>
      <p:bldP spid="108" grpId="0"/>
      <p:bldP spid="110" grpId="0" autoUpdateAnimBg="0"/>
      <p:bldP spid="112" grpId="0" autoUpdateAnimBg="0"/>
      <p:bldP spid="113" grpId="0" autoUpdateAnimBg="0"/>
      <p:bldP spid="116" grpId="0" autoUpdateAnimBg="0"/>
      <p:bldP spid="124" grpId="0" autoUpdateAnimBg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827088" y="1973263"/>
            <a:ext cx="174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解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436688" y="1973263"/>
            <a:ext cx="3513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由安培定律</a:t>
            </a:r>
            <a:endParaRPr lang="zh-CN" altLang="en-US" sz="2800"/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1677988" y="2470150"/>
          <a:ext cx="240506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7" name="Equation" r:id="rId3" imgW="2095200" imgH="723600" progId="Equation.DSMT4">
                  <p:embed/>
                </p:oleObj>
              </mc:Choice>
              <mc:Fallback>
                <p:oleObj name="Equation" r:id="rId3" imgW="209520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470150"/>
                        <a:ext cx="240506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2135188" y="4187825"/>
          <a:ext cx="13922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8" name="Equation" r:id="rId5" imgW="1269720" imgH="482400" progId="Equation.DSMT4">
                  <p:embed/>
                </p:oleObj>
              </mc:Choice>
              <mc:Fallback>
                <p:oleObj name="Equation" r:id="rId5" imgW="12697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187825"/>
                        <a:ext cx="13922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2124075" y="3305175"/>
          <a:ext cx="21605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9" name="Equation" r:id="rId7" imgW="2006280" imgH="723600" progId="Equation.DSMT4">
                  <p:embed/>
                </p:oleObj>
              </mc:Choice>
              <mc:Fallback>
                <p:oleObj name="Equation" r:id="rId7" imgW="200628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05175"/>
                        <a:ext cx="21605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2263775" y="6005513"/>
            <a:ext cx="410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方向垂直平面向外</a:t>
            </a:r>
            <a:endParaRPr lang="zh-CN" altLang="en-US" sz="2800" i="1"/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547813" y="4781550"/>
            <a:ext cx="5040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</a:t>
            </a:r>
            <a:r>
              <a:rPr lang="en-US" altLang="zh-CN" sz="2800" b="1" i="1"/>
              <a:t>L</a:t>
            </a:r>
            <a:r>
              <a:rPr lang="zh-CN" altLang="en-US" sz="2800" b="1"/>
              <a:t>与</a:t>
            </a:r>
            <a:r>
              <a:rPr lang="en-US" altLang="zh-CN" sz="2800" b="1" i="1"/>
              <a:t>B</a:t>
            </a:r>
            <a:r>
              <a:rPr lang="zh-CN" altLang="en-US" sz="2800" b="1"/>
              <a:t>均在同一平面内</a:t>
            </a: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2268538" y="5372100"/>
            <a:ext cx="3671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  </a:t>
            </a:r>
            <a:r>
              <a:rPr lang="en-US" altLang="zh-CN" sz="2800" b="1" i="1"/>
              <a:t>F=I LB</a:t>
            </a:r>
            <a:r>
              <a:rPr lang="en-US" altLang="zh-CN" sz="2800" b="1"/>
              <a:t>sin</a:t>
            </a:r>
            <a:r>
              <a:rPr lang="en-US" altLang="zh-CN" sz="2800" b="1" i="1">
                <a:sym typeface="Symbol" pitchFamily="18" charset="2"/>
              </a:rPr>
              <a:t></a:t>
            </a:r>
          </a:p>
        </p:txBody>
      </p:sp>
      <p:sp>
        <p:nvSpPr>
          <p:cNvPr id="213002" name="AutoShape 10"/>
          <p:cNvSpPr>
            <a:spLocks/>
          </p:cNvSpPr>
          <p:nvPr/>
        </p:nvSpPr>
        <p:spPr bwMode="auto">
          <a:xfrm>
            <a:off x="2039938" y="5573713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11963" y="2609850"/>
            <a:ext cx="381000" cy="304800"/>
            <a:chOff x="4608" y="2784"/>
            <a:chExt cx="240" cy="192"/>
          </a:xfrm>
        </p:grpSpPr>
        <p:sp>
          <p:nvSpPr>
            <p:cNvPr id="17450" name="Freeform 12"/>
            <p:cNvSpPr>
              <a:spLocks/>
            </p:cNvSpPr>
            <p:nvPr/>
          </p:nvSpPr>
          <p:spPr bwMode="auto">
            <a:xfrm>
              <a:off x="4608" y="2832"/>
              <a:ext cx="96" cy="144"/>
            </a:xfrm>
            <a:custGeom>
              <a:avLst/>
              <a:gdLst>
                <a:gd name="T0" fmla="*/ 0 w 96"/>
                <a:gd name="T1" fmla="*/ 0 h 144"/>
                <a:gd name="T2" fmla="*/ 48 w 96"/>
                <a:gd name="T3" fmla="*/ 48 h 144"/>
                <a:gd name="T4" fmla="*/ 96 w 96"/>
                <a:gd name="T5" fmla="*/ 144 h 144"/>
                <a:gd name="T6" fmla="*/ 0 60000 65536"/>
                <a:gd name="T7" fmla="*/ 0 60000 65536"/>
                <a:gd name="T8" fmla="*/ 0 60000 65536"/>
                <a:gd name="T9" fmla="*/ 0 w 96"/>
                <a:gd name="T10" fmla="*/ 0 h 144"/>
                <a:gd name="T11" fmla="*/ 96 w 9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44">
                  <a:moveTo>
                    <a:pt x="0" y="0"/>
                  </a:moveTo>
                  <a:cubicBezTo>
                    <a:pt x="16" y="12"/>
                    <a:pt x="32" y="24"/>
                    <a:pt x="48" y="48"/>
                  </a:cubicBezTo>
                  <a:cubicBezTo>
                    <a:pt x="64" y="72"/>
                    <a:pt x="88" y="128"/>
                    <a:pt x="96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9" name="Object 13"/>
            <p:cNvGraphicFramePr>
              <a:graphicFrameLocks noChangeAspect="1"/>
            </p:cNvGraphicFramePr>
            <p:nvPr/>
          </p:nvGraphicFramePr>
          <p:xfrm>
            <a:off x="4697" y="2784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0" name="Equation" r:id="rId9" imgW="139680" imgH="177480" progId="Equation.DSMT4">
                    <p:embed/>
                  </p:oleObj>
                </mc:Choice>
                <mc:Fallback>
                  <p:oleObj name="Equation" r:id="rId9" imgW="13968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2784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06" name="Line 14"/>
          <p:cNvSpPr>
            <a:spLocks noChangeShapeType="1"/>
          </p:cNvSpPr>
          <p:nvPr/>
        </p:nvSpPr>
        <p:spPr bwMode="auto">
          <a:xfrm>
            <a:off x="5364163" y="2909888"/>
            <a:ext cx="213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720725" y="893763"/>
            <a:ext cx="8423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5050"/>
                </a:solidFill>
              </a:rPr>
              <a:t>例</a:t>
            </a:r>
            <a:r>
              <a:rPr lang="en-US" altLang="zh-CN" sz="2800" b="1">
                <a:solidFill>
                  <a:srgbClr val="FF5050"/>
                </a:solidFill>
              </a:rPr>
              <a:t>10.</a:t>
            </a:r>
            <a:r>
              <a:rPr lang="zh-CN" altLang="en-US" sz="2800" b="1"/>
              <a:t>在均匀磁场    中有一弯曲导线</a:t>
            </a:r>
            <a:r>
              <a:rPr lang="en-US" altLang="zh-CN" sz="2800" b="1" i="1"/>
              <a:t>ab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/>
              <a:t>通有电流</a:t>
            </a:r>
            <a:r>
              <a:rPr lang="en-US" altLang="zh-CN" sz="2800" b="1" i="1"/>
              <a:t>I</a:t>
            </a:r>
            <a:r>
              <a:rPr lang="zh-CN" altLang="en-US" sz="2800" b="1"/>
              <a:t>。</a:t>
            </a:r>
          </a:p>
        </p:txBody>
      </p:sp>
      <p:sp>
        <p:nvSpPr>
          <p:cNvPr id="213009" name="Text Box 17"/>
          <p:cNvSpPr txBox="1">
            <a:spLocks noChangeArrowheads="1"/>
          </p:cNvSpPr>
          <p:nvPr/>
        </p:nvSpPr>
        <p:spPr bwMode="auto">
          <a:xfrm>
            <a:off x="900113" y="1397000"/>
            <a:ext cx="5818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求 </a:t>
            </a:r>
            <a:r>
              <a:rPr lang="zh-CN" altLang="en-US" sz="2800" b="1"/>
              <a:t>其受磁场力。</a:t>
            </a:r>
          </a:p>
        </p:txBody>
      </p:sp>
      <p:graphicFrame>
        <p:nvGraphicFramePr>
          <p:cNvPr id="213010" name="Object 18"/>
          <p:cNvGraphicFramePr>
            <a:graphicFrameLocks noChangeAspect="1"/>
          </p:cNvGraphicFramePr>
          <p:nvPr/>
        </p:nvGraphicFramePr>
        <p:xfrm>
          <a:off x="3425825" y="942975"/>
          <a:ext cx="3079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1" name="Equation" r:id="rId11" imgW="291960" imgH="393480" progId="Equation.DSMT4">
                  <p:embed/>
                </p:oleObj>
              </mc:Choice>
              <mc:Fallback>
                <p:oleObj name="Equation" r:id="rId11" imgW="29196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942975"/>
                        <a:ext cx="3079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983163" y="1776413"/>
            <a:ext cx="3124200" cy="1595437"/>
            <a:chOff x="3600" y="3120"/>
            <a:chExt cx="1968" cy="1005"/>
          </a:xfrm>
        </p:grpSpPr>
        <p:sp>
          <p:nvSpPr>
            <p:cNvPr id="17438" name="Line 20"/>
            <p:cNvSpPr>
              <a:spLocks noChangeShapeType="1"/>
            </p:cNvSpPr>
            <p:nvPr/>
          </p:nvSpPr>
          <p:spPr bwMode="auto">
            <a:xfrm>
              <a:off x="3840" y="379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21"/>
            <p:cNvSpPr>
              <a:spLocks noChangeShapeType="1"/>
            </p:cNvSpPr>
            <p:nvPr/>
          </p:nvSpPr>
          <p:spPr bwMode="auto">
            <a:xfrm flipV="1">
              <a:off x="3888" y="327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22"/>
            <p:cNvSpPr>
              <a:spLocks noChangeShapeType="1"/>
            </p:cNvSpPr>
            <p:nvPr/>
          </p:nvSpPr>
          <p:spPr bwMode="auto">
            <a:xfrm flipV="1">
              <a:off x="4272" y="327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23"/>
            <p:cNvSpPr>
              <a:spLocks noChangeShapeType="1"/>
            </p:cNvSpPr>
            <p:nvPr/>
          </p:nvSpPr>
          <p:spPr bwMode="auto">
            <a:xfrm flipV="1">
              <a:off x="4560" y="3318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24"/>
            <p:cNvSpPr>
              <a:spLocks noChangeShapeType="1"/>
            </p:cNvSpPr>
            <p:nvPr/>
          </p:nvSpPr>
          <p:spPr bwMode="auto">
            <a:xfrm>
              <a:off x="3840" y="389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25"/>
            <p:cNvSpPr>
              <a:spLocks noChangeShapeType="1"/>
            </p:cNvSpPr>
            <p:nvPr/>
          </p:nvSpPr>
          <p:spPr bwMode="auto">
            <a:xfrm>
              <a:off x="5184" y="389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26"/>
            <p:cNvSpPr>
              <a:spLocks noChangeShapeType="1"/>
            </p:cNvSpPr>
            <p:nvPr/>
          </p:nvSpPr>
          <p:spPr bwMode="auto">
            <a:xfrm>
              <a:off x="3840" y="394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27"/>
            <p:cNvSpPr>
              <a:spLocks noChangeShapeType="1"/>
            </p:cNvSpPr>
            <p:nvPr/>
          </p:nvSpPr>
          <p:spPr bwMode="auto">
            <a:xfrm flipH="1">
              <a:off x="4752" y="394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Text Box 28"/>
            <p:cNvSpPr txBox="1">
              <a:spLocks noChangeArrowheads="1"/>
            </p:cNvSpPr>
            <p:nvPr/>
          </p:nvSpPr>
          <p:spPr bwMode="auto">
            <a:xfrm>
              <a:off x="4368" y="379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L</a:t>
              </a:r>
            </a:p>
          </p:txBody>
        </p:sp>
        <p:sp>
          <p:nvSpPr>
            <p:cNvPr id="17447" name="Text Box 29"/>
            <p:cNvSpPr txBox="1">
              <a:spLocks noChangeArrowheads="1"/>
            </p:cNvSpPr>
            <p:nvPr/>
          </p:nvSpPr>
          <p:spPr bwMode="auto">
            <a:xfrm>
              <a:off x="3600" y="355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2"/>
                  </a:solidFill>
                </a:rPr>
                <a:t>a</a:t>
              </a:r>
              <a:endParaRPr lang="en-US" altLang="zh-CN" sz="3200" i="1">
                <a:solidFill>
                  <a:schemeClr val="tx2"/>
                </a:solidFill>
              </a:endParaRPr>
            </a:p>
          </p:txBody>
        </p:sp>
        <p:sp>
          <p:nvSpPr>
            <p:cNvPr id="17448" name="Text Box 30"/>
            <p:cNvSpPr txBox="1">
              <a:spLocks noChangeArrowheads="1"/>
            </p:cNvSpPr>
            <p:nvPr/>
          </p:nvSpPr>
          <p:spPr bwMode="auto">
            <a:xfrm>
              <a:off x="5280" y="360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b</a:t>
              </a:r>
              <a:endParaRPr lang="en-US" altLang="zh-CN" sz="2800" i="1">
                <a:solidFill>
                  <a:schemeClr val="tx2"/>
                </a:solidFill>
              </a:endParaRPr>
            </a:p>
          </p:txBody>
        </p:sp>
        <p:sp>
          <p:nvSpPr>
            <p:cNvPr id="17449" name="Freeform 31"/>
            <p:cNvSpPr>
              <a:spLocks/>
            </p:cNvSpPr>
            <p:nvPr/>
          </p:nvSpPr>
          <p:spPr bwMode="auto">
            <a:xfrm rot="-1058395">
              <a:off x="3840" y="3411"/>
              <a:ext cx="1544" cy="570"/>
            </a:xfrm>
            <a:custGeom>
              <a:avLst/>
              <a:gdLst>
                <a:gd name="T0" fmla="*/ 0 w 1688"/>
                <a:gd name="T1" fmla="*/ 197 h 504"/>
                <a:gd name="T2" fmla="*/ 102 w 1688"/>
                <a:gd name="T3" fmla="*/ 118 h 504"/>
                <a:gd name="T4" fmla="*/ 269 w 1688"/>
                <a:gd name="T5" fmla="*/ 40 h 504"/>
                <a:gd name="T6" fmla="*/ 436 w 1688"/>
                <a:gd name="T7" fmla="*/ 40 h 504"/>
                <a:gd name="T8" fmla="*/ 471 w 1688"/>
                <a:gd name="T9" fmla="*/ 275 h 504"/>
                <a:gd name="T10" fmla="*/ 471 w 1688"/>
                <a:gd name="T11" fmla="*/ 432 h 504"/>
                <a:gd name="T12" fmla="*/ 638 w 1688"/>
                <a:gd name="T13" fmla="*/ 275 h 504"/>
                <a:gd name="T14" fmla="*/ 807 w 1688"/>
                <a:gd name="T15" fmla="*/ 118 h 504"/>
                <a:gd name="T16" fmla="*/ 940 w 1688"/>
                <a:gd name="T17" fmla="*/ 40 h 504"/>
                <a:gd name="T18" fmla="*/ 1075 w 1688"/>
                <a:gd name="T19" fmla="*/ 40 h 504"/>
                <a:gd name="T20" fmla="*/ 1142 w 1688"/>
                <a:gd name="T21" fmla="*/ 118 h 504"/>
                <a:gd name="T22" fmla="*/ 1176 w 1688"/>
                <a:gd name="T23" fmla="*/ 275 h 504"/>
                <a:gd name="T24" fmla="*/ 1109 w 1688"/>
                <a:gd name="T25" fmla="*/ 510 h 504"/>
                <a:gd name="T26" fmla="*/ 940 w 1688"/>
                <a:gd name="T27" fmla="*/ 824 h 5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88"/>
                <a:gd name="T43" fmla="*/ 0 h 504"/>
                <a:gd name="T44" fmla="*/ 1688 w 1688"/>
                <a:gd name="T45" fmla="*/ 504 h 5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88" h="504">
                  <a:moveTo>
                    <a:pt x="0" y="120"/>
                  </a:moveTo>
                  <a:cubicBezTo>
                    <a:pt x="40" y="104"/>
                    <a:pt x="80" y="88"/>
                    <a:pt x="144" y="72"/>
                  </a:cubicBezTo>
                  <a:cubicBezTo>
                    <a:pt x="208" y="56"/>
                    <a:pt x="304" y="32"/>
                    <a:pt x="384" y="24"/>
                  </a:cubicBezTo>
                  <a:cubicBezTo>
                    <a:pt x="464" y="16"/>
                    <a:pt x="576" y="0"/>
                    <a:pt x="624" y="24"/>
                  </a:cubicBezTo>
                  <a:cubicBezTo>
                    <a:pt x="672" y="48"/>
                    <a:pt x="664" y="128"/>
                    <a:pt x="672" y="168"/>
                  </a:cubicBezTo>
                  <a:cubicBezTo>
                    <a:pt x="680" y="208"/>
                    <a:pt x="632" y="264"/>
                    <a:pt x="672" y="264"/>
                  </a:cubicBezTo>
                  <a:cubicBezTo>
                    <a:pt x="712" y="264"/>
                    <a:pt x="832" y="200"/>
                    <a:pt x="912" y="168"/>
                  </a:cubicBezTo>
                  <a:cubicBezTo>
                    <a:pt x="992" y="136"/>
                    <a:pt x="1080" y="96"/>
                    <a:pt x="1152" y="72"/>
                  </a:cubicBezTo>
                  <a:cubicBezTo>
                    <a:pt x="1224" y="48"/>
                    <a:pt x="1280" y="32"/>
                    <a:pt x="1344" y="24"/>
                  </a:cubicBezTo>
                  <a:cubicBezTo>
                    <a:pt x="1408" y="16"/>
                    <a:pt x="1488" y="16"/>
                    <a:pt x="1536" y="24"/>
                  </a:cubicBezTo>
                  <a:cubicBezTo>
                    <a:pt x="1584" y="32"/>
                    <a:pt x="1608" y="48"/>
                    <a:pt x="1632" y="72"/>
                  </a:cubicBezTo>
                  <a:cubicBezTo>
                    <a:pt x="1656" y="96"/>
                    <a:pt x="1688" y="128"/>
                    <a:pt x="1680" y="168"/>
                  </a:cubicBezTo>
                  <a:cubicBezTo>
                    <a:pt x="1672" y="208"/>
                    <a:pt x="1640" y="256"/>
                    <a:pt x="1584" y="312"/>
                  </a:cubicBezTo>
                  <a:cubicBezTo>
                    <a:pt x="1528" y="368"/>
                    <a:pt x="1384" y="472"/>
                    <a:pt x="1344" y="504"/>
                  </a:cubicBezTo>
                </a:path>
              </a:pathLst>
            </a:custGeom>
            <a:noFill/>
            <a:ln w="57150">
              <a:solidFill>
                <a:srgbClr val="9900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8" name="Object 32"/>
            <p:cNvGraphicFramePr>
              <a:graphicFrameLocks noChangeAspect="1"/>
            </p:cNvGraphicFramePr>
            <p:nvPr/>
          </p:nvGraphicFramePr>
          <p:xfrm>
            <a:off x="4464" y="3120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2" name="Equation" r:id="rId13" imgW="291960" imgH="368280" progId="Equation.3">
                    <p:embed/>
                  </p:oleObj>
                </mc:Choice>
                <mc:Fallback>
                  <p:oleObj name="Equation" r:id="rId13" imgW="291960" imgH="3682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120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287963" y="2139950"/>
            <a:ext cx="609600" cy="469900"/>
            <a:chOff x="3984" y="2440"/>
            <a:chExt cx="384" cy="296"/>
          </a:xfrm>
        </p:grpSpPr>
        <p:sp>
          <p:nvSpPr>
            <p:cNvPr id="17437" name="Line 34"/>
            <p:cNvSpPr>
              <a:spLocks noChangeShapeType="1"/>
            </p:cNvSpPr>
            <p:nvPr/>
          </p:nvSpPr>
          <p:spPr bwMode="auto">
            <a:xfrm flipV="1">
              <a:off x="4176" y="2640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7" name="Object 35"/>
            <p:cNvGraphicFramePr>
              <a:graphicFrameLocks noChangeAspect="1"/>
            </p:cNvGraphicFramePr>
            <p:nvPr/>
          </p:nvGraphicFramePr>
          <p:xfrm>
            <a:off x="3984" y="2440"/>
            <a:ext cx="3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3" name="Equation" r:id="rId15" imgW="545760" imgH="406080" progId="Equation.DSMT4">
                    <p:embed/>
                  </p:oleObj>
                </mc:Choice>
                <mc:Fallback>
                  <p:oleObj name="Equation" r:id="rId15" imgW="545760" imgH="4060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40"/>
                          <a:ext cx="3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28" name="Text Box 36"/>
          <p:cNvSpPr txBox="1">
            <a:spLocks noChangeArrowheads="1"/>
          </p:cNvSpPr>
          <p:nvPr/>
        </p:nvSpPr>
        <p:spPr bwMode="auto">
          <a:xfrm>
            <a:off x="7116763" y="155733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I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292725" y="3522663"/>
            <a:ext cx="3297238" cy="1250950"/>
            <a:chOff x="567" y="83"/>
            <a:chExt cx="2119" cy="788"/>
          </a:xfrm>
        </p:grpSpPr>
        <p:graphicFrame>
          <p:nvGraphicFramePr>
            <p:cNvPr id="17414" name="Object 38"/>
            <p:cNvGraphicFramePr>
              <a:graphicFrameLocks noChangeAspect="1"/>
            </p:cNvGraphicFramePr>
            <p:nvPr/>
          </p:nvGraphicFramePr>
          <p:xfrm>
            <a:off x="1279" y="83"/>
            <a:ext cx="131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4" name="Equation" r:id="rId17" imgW="1828800" imgH="482400" progId="Equation.DSMT4">
                    <p:embed/>
                  </p:oleObj>
                </mc:Choice>
                <mc:Fallback>
                  <p:oleObj name="Equation" r:id="rId17" imgW="1828800" imgH="4824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83"/>
                          <a:ext cx="131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39"/>
            <p:cNvGraphicFramePr>
              <a:graphicFrameLocks noChangeAspect="1"/>
            </p:cNvGraphicFramePr>
            <p:nvPr/>
          </p:nvGraphicFramePr>
          <p:xfrm>
            <a:off x="1345" y="436"/>
            <a:ext cx="134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5" name="Equation" r:id="rId19" imgW="1879560" imgH="609480" progId="Equation.DSMT4">
                    <p:embed/>
                  </p:oleObj>
                </mc:Choice>
                <mc:Fallback>
                  <p:oleObj name="Equation" r:id="rId19" imgW="1879560" imgH="609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436"/>
                          <a:ext cx="134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6" name="AutoShape 40"/>
            <p:cNvSpPr>
              <a:spLocks/>
            </p:cNvSpPr>
            <p:nvPr/>
          </p:nvSpPr>
          <p:spPr bwMode="auto">
            <a:xfrm>
              <a:off x="1066" y="164"/>
              <a:ext cx="181" cy="545"/>
            </a:xfrm>
            <a:prstGeom prst="leftBrace">
              <a:avLst>
                <a:gd name="adj1" fmla="val 2509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6" name="Object 41"/>
            <p:cNvGraphicFramePr>
              <a:graphicFrameLocks noChangeAspect="1"/>
            </p:cNvGraphicFramePr>
            <p:nvPr/>
          </p:nvGraphicFramePr>
          <p:xfrm>
            <a:off x="567" y="269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6" name="剪辑" r:id="rId21" imgW="3285720" imgH="3038040" progId="MS_ClipArt_Gallery.2">
                    <p:embed/>
                  </p:oleObj>
                </mc:Choice>
                <mc:Fallback>
                  <p:oleObj name="剪辑" r:id="rId21" imgW="3285720" imgH="3038040" progId="MS_ClipArt_Gallery.2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69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34" name="Text Box 42"/>
          <p:cNvSpPr txBox="1">
            <a:spLocks noChangeArrowheads="1"/>
          </p:cNvSpPr>
          <p:nvPr/>
        </p:nvSpPr>
        <p:spPr bwMode="auto">
          <a:xfrm>
            <a:off x="749300" y="333375"/>
            <a:ext cx="383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安培定律的应用</a:t>
            </a:r>
          </a:p>
        </p:txBody>
      </p:sp>
      <p:sp>
        <p:nvSpPr>
          <p:cNvPr id="17435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3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" dur="75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utoUpdateAnimBg="0"/>
      <p:bldP spid="212995" grpId="0" autoUpdateAnimBg="0"/>
      <p:bldP spid="212999" grpId="0" autoUpdateAnimBg="0"/>
      <p:bldP spid="213000" grpId="0" autoUpdateAnimBg="0"/>
      <p:bldP spid="213001" grpId="0" autoUpdateAnimBg="0"/>
      <p:bldP spid="213002" grpId="0" animBg="1"/>
      <p:bldP spid="213006" grpId="0" animBg="1"/>
      <p:bldP spid="213008" grpId="0"/>
      <p:bldP spid="213009" grpId="0"/>
      <p:bldP spid="213028" grpId="0" autoUpdateAnimBg="0"/>
      <p:bldP spid="21303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601663" y="352425"/>
            <a:ext cx="831532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例</a:t>
            </a:r>
            <a:r>
              <a:rPr lang="en-US" altLang="zh-CN" sz="2800" b="1">
                <a:solidFill>
                  <a:srgbClr val="FF3300"/>
                </a:solidFill>
              </a:rPr>
              <a:t>11. </a:t>
            </a:r>
            <a:r>
              <a:rPr lang="zh-CN" altLang="en-US" sz="2800" b="1"/>
              <a:t>长直电流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旁</a:t>
            </a:r>
            <a:r>
              <a:rPr lang="en-US" altLang="zh-CN" sz="2800" b="1"/>
              <a:t>, </a:t>
            </a:r>
            <a:r>
              <a:rPr lang="zh-CN" altLang="en-US" sz="2800" b="1"/>
              <a:t>有长为</a:t>
            </a:r>
            <a:r>
              <a:rPr lang="en-US" altLang="zh-CN" sz="2800" b="1" i="1"/>
              <a:t>L</a:t>
            </a:r>
            <a:r>
              <a:rPr lang="zh-CN" altLang="en-US" sz="2800" b="1"/>
              <a:t>的直电流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, </a:t>
            </a:r>
            <a:r>
              <a:rPr lang="zh-CN" altLang="en-US" sz="2800" b="1"/>
              <a:t>近端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          距离为</a:t>
            </a:r>
            <a:r>
              <a:rPr lang="en-US" altLang="zh-CN" sz="2800" b="1" i="1"/>
              <a:t>a,</a:t>
            </a:r>
            <a:r>
              <a:rPr lang="zh-CN" altLang="en-US" sz="2800" b="1"/>
              <a:t>夹角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zh-CN" altLang="en-US" sz="2800" b="1" i="1"/>
              <a:t> </a:t>
            </a:r>
            <a:r>
              <a:rPr lang="zh-CN" altLang="en-US" sz="2800" b="1"/>
              <a:t>，求两电流的相互作用力？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919163" y="13112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解：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757363" y="1322388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</a:t>
            </a:r>
            <a:r>
              <a:rPr lang="zh-CN" altLang="en-US" sz="2800" b="1"/>
              <a:t>受力方向如图，</a:t>
            </a: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1631950" y="1322388"/>
          <a:ext cx="7429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5" name="Equation" r:id="rId3" imgW="698400" imgH="495000" progId="Equation.DSMT4">
                  <p:embed/>
                </p:oleObj>
              </mc:Choice>
              <mc:Fallback>
                <p:oleObj name="Equation" r:id="rId3" imgW="69840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322388"/>
                        <a:ext cx="7429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2770188" y="1822450"/>
          <a:ext cx="21621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6" name="Equation" r:id="rId5" imgW="2120760" imgH="431640" progId="Equation.DSMT4">
                  <p:embed/>
                </p:oleObj>
              </mc:Choice>
              <mc:Fallback>
                <p:oleObj name="Equation" r:id="rId5" imgW="21207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822450"/>
                        <a:ext cx="21621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9" name="Object 7"/>
          <p:cNvGraphicFramePr>
            <a:graphicFrameLocks noChangeAspect="1"/>
          </p:cNvGraphicFramePr>
          <p:nvPr/>
        </p:nvGraphicFramePr>
        <p:xfrm>
          <a:off x="1454150" y="2873375"/>
          <a:ext cx="30892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7" name="Equation" r:id="rId7" imgW="3555720" imgH="583920" progId="Equation.DSMT4">
                  <p:embed/>
                </p:oleObj>
              </mc:Choice>
              <mc:Fallback>
                <p:oleObj name="Equation" r:id="rId7" imgW="3555720" imgH="583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873375"/>
                        <a:ext cx="30892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31925" y="2287588"/>
            <a:ext cx="5084763" cy="531812"/>
            <a:chOff x="720" y="1441"/>
            <a:chExt cx="3203" cy="335"/>
          </a:xfrm>
        </p:grpSpPr>
        <p:sp>
          <p:nvSpPr>
            <p:cNvPr id="18490" name="Text Box 9"/>
            <p:cNvSpPr txBox="1">
              <a:spLocks noChangeArrowheads="1"/>
            </p:cNvSpPr>
            <p:nvPr/>
          </p:nvSpPr>
          <p:spPr bwMode="auto">
            <a:xfrm>
              <a:off x="720" y="1449"/>
              <a:ext cx="3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每个      方向一致，故</a:t>
              </a:r>
            </a:p>
          </p:txBody>
        </p:sp>
        <p:graphicFrame>
          <p:nvGraphicFramePr>
            <p:cNvPr id="18455" name="Object 10"/>
            <p:cNvGraphicFramePr>
              <a:graphicFrameLocks noChangeAspect="1"/>
            </p:cNvGraphicFramePr>
            <p:nvPr/>
          </p:nvGraphicFramePr>
          <p:xfrm>
            <a:off x="1248" y="1441"/>
            <a:ext cx="31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8" name="Equation" r:id="rId9" imgW="495000" imgH="406080" progId="Equation.DSMT4">
                    <p:embed/>
                  </p:oleObj>
                </mc:Choice>
                <mc:Fallback>
                  <p:oleObj name="Equation" r:id="rId9" imgW="495000" imgH="4060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1"/>
                          <a:ext cx="31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8843" name="Object 11"/>
          <p:cNvGraphicFramePr>
            <a:graphicFrameLocks noChangeAspect="1"/>
          </p:cNvGraphicFramePr>
          <p:nvPr/>
        </p:nvGraphicFramePr>
        <p:xfrm>
          <a:off x="1930400" y="3500438"/>
          <a:ext cx="20526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9" name="Equation" r:id="rId11" imgW="2070000" imgH="850680" progId="Equation.DSMT4">
                  <p:embed/>
                </p:oleObj>
              </mc:Choice>
              <mc:Fallback>
                <p:oleObj name="Equation" r:id="rId11" imgW="2070000" imgH="850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500438"/>
                        <a:ext cx="20526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3635375" y="407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845" name="Object 13"/>
          <p:cNvGraphicFramePr>
            <a:graphicFrameLocks noChangeAspect="1"/>
          </p:cNvGraphicFramePr>
          <p:nvPr/>
        </p:nvGraphicFramePr>
        <p:xfrm>
          <a:off x="1965325" y="4479925"/>
          <a:ext cx="19097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0" name="Equation" r:id="rId13" imgW="1993680" imgH="774360" progId="Equation.DSMT4">
                  <p:embed/>
                </p:oleObj>
              </mc:Choice>
              <mc:Fallback>
                <p:oleObj name="Equation" r:id="rId13" imgW="1993680" imgH="774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479925"/>
                        <a:ext cx="1909763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6" name="Line 14"/>
          <p:cNvSpPr>
            <a:spLocks noChangeShapeType="1"/>
          </p:cNvSpPr>
          <p:nvPr/>
        </p:nvSpPr>
        <p:spPr bwMode="auto">
          <a:xfrm flipH="1" flipV="1">
            <a:off x="7091363" y="3024188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847" name="Object 15"/>
          <p:cNvGraphicFramePr>
            <a:graphicFrameLocks noChangeAspect="1"/>
          </p:cNvGraphicFramePr>
          <p:nvPr/>
        </p:nvGraphicFramePr>
        <p:xfrm>
          <a:off x="6934200" y="2589213"/>
          <a:ext cx="6080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1" name="Equation" r:id="rId15" imgW="622080" imgH="495000" progId="Equation.DSMT4">
                  <p:embed/>
                </p:oleObj>
              </mc:Choice>
              <mc:Fallback>
                <p:oleObj name="Equation" r:id="rId15" imgW="622080" imgH="49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89213"/>
                        <a:ext cx="6080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8" name="Line 16"/>
          <p:cNvSpPr>
            <a:spLocks noChangeShapeType="1"/>
          </p:cNvSpPr>
          <p:nvPr/>
        </p:nvSpPr>
        <p:spPr bwMode="auto">
          <a:xfrm>
            <a:off x="8005763" y="2719388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>
            <a:off x="7091363" y="4090988"/>
            <a:ext cx="9906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 rot="195800">
            <a:off x="7812088" y="3205163"/>
            <a:ext cx="863600" cy="1376362"/>
            <a:chOff x="4830" y="2659"/>
            <a:chExt cx="576" cy="912"/>
          </a:xfrm>
        </p:grpSpPr>
        <p:sp>
          <p:nvSpPr>
            <p:cNvPr id="18488" name="Line 19"/>
            <p:cNvSpPr>
              <a:spLocks noChangeShapeType="1"/>
            </p:cNvSpPr>
            <p:nvPr/>
          </p:nvSpPr>
          <p:spPr bwMode="auto">
            <a:xfrm flipH="1">
              <a:off x="4830" y="2659"/>
              <a:ext cx="576" cy="9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Text Box 20"/>
            <p:cNvSpPr txBox="1">
              <a:spLocks noChangeArrowheads="1"/>
            </p:cNvSpPr>
            <p:nvPr/>
          </p:nvSpPr>
          <p:spPr bwMode="auto">
            <a:xfrm rot="-3328483">
              <a:off x="5094" y="3043"/>
              <a:ext cx="24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tx2"/>
                  </a:solidFill>
                </a:rPr>
                <a:t>L</a:t>
              </a:r>
            </a:p>
          </p:txBody>
        </p:sp>
      </p:grpSp>
      <p:graphicFrame>
        <p:nvGraphicFramePr>
          <p:cNvPr id="248853" name="Object 21"/>
          <p:cNvGraphicFramePr>
            <a:graphicFrameLocks noChangeAspect="1"/>
          </p:cNvGraphicFramePr>
          <p:nvPr/>
        </p:nvGraphicFramePr>
        <p:xfrm>
          <a:off x="3959225" y="4508500"/>
          <a:ext cx="8286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2" name="Equation" r:id="rId17" imgW="761760" imgH="723600" progId="Equation.DSMT4">
                  <p:embed/>
                </p:oleObj>
              </mc:Choice>
              <mc:Fallback>
                <p:oleObj name="Equation" r:id="rId17" imgW="761760" imgH="723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508500"/>
                        <a:ext cx="8286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4" name="Object 22"/>
          <p:cNvGraphicFramePr>
            <a:graphicFrameLocks noChangeAspect="1"/>
          </p:cNvGraphicFramePr>
          <p:nvPr/>
        </p:nvGraphicFramePr>
        <p:xfrm>
          <a:off x="3240088" y="5130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3" name="Equation" r:id="rId19" imgW="241200" imgH="253800" progId="Equation.3">
                  <p:embed/>
                </p:oleObj>
              </mc:Choice>
              <mc:Fallback>
                <p:oleObj name="Equation" r:id="rId19" imgW="24120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51308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5" name="Object 23"/>
          <p:cNvGraphicFramePr>
            <a:graphicFrameLocks noChangeAspect="1"/>
          </p:cNvGraphicFramePr>
          <p:nvPr/>
        </p:nvGraphicFramePr>
        <p:xfrm>
          <a:off x="3095625" y="4275138"/>
          <a:ext cx="1223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4" name="Equation" r:id="rId21" imgW="1346040" imgH="393480" progId="Equation.DSMT4">
                  <p:embed/>
                </p:oleObj>
              </mc:Choice>
              <mc:Fallback>
                <p:oleObj name="Equation" r:id="rId21" imgW="134604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275138"/>
                        <a:ext cx="12239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6" name="Rectangle 24"/>
          <p:cNvSpPr>
            <a:spLocks noChangeArrowheads="1"/>
          </p:cNvSpPr>
          <p:nvPr/>
        </p:nvSpPr>
        <p:spPr bwMode="auto">
          <a:xfrm>
            <a:off x="1514475" y="1766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大小为</a:t>
            </a:r>
          </a:p>
        </p:txBody>
      </p:sp>
      <p:graphicFrame>
        <p:nvGraphicFramePr>
          <p:cNvPr id="248857" name="Object 25"/>
          <p:cNvGraphicFramePr>
            <a:graphicFrameLocks noChangeAspect="1"/>
          </p:cNvGraphicFramePr>
          <p:nvPr/>
        </p:nvGraphicFramePr>
        <p:xfrm>
          <a:off x="7729538" y="3100388"/>
          <a:ext cx="6270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5" name="Equation" r:id="rId23" imgW="672840" imgH="495000" progId="Equation.DSMT4">
                  <p:embed/>
                </p:oleObj>
              </mc:Choice>
              <mc:Fallback>
                <p:oleObj name="Equation" r:id="rId23" imgW="672840" imgH="495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38" y="3100388"/>
                        <a:ext cx="62706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795963" y="2185988"/>
            <a:ext cx="2881312" cy="2971800"/>
            <a:chOff x="3321" y="480"/>
            <a:chExt cx="2103" cy="2256"/>
          </a:xfrm>
        </p:grpSpPr>
        <p:sp>
          <p:nvSpPr>
            <p:cNvPr id="18479" name="Rectangle 27"/>
            <p:cNvSpPr>
              <a:spLocks noChangeArrowheads="1"/>
            </p:cNvSpPr>
            <p:nvPr/>
          </p:nvSpPr>
          <p:spPr bwMode="auto">
            <a:xfrm>
              <a:off x="3321" y="528"/>
              <a:ext cx="323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8480" name="Rectangle 28"/>
            <p:cNvSpPr>
              <a:spLocks noChangeArrowheads="1"/>
            </p:cNvSpPr>
            <p:nvPr/>
          </p:nvSpPr>
          <p:spPr bwMode="auto">
            <a:xfrm>
              <a:off x="5088" y="672"/>
              <a:ext cx="33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FF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18481" name="Line 29"/>
            <p:cNvSpPr>
              <a:spLocks noChangeShapeType="1"/>
            </p:cNvSpPr>
            <p:nvPr/>
          </p:nvSpPr>
          <p:spPr bwMode="auto">
            <a:xfrm flipH="1">
              <a:off x="3744" y="2016"/>
              <a:ext cx="48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3" name="Object 30"/>
            <p:cNvGraphicFramePr>
              <a:graphicFrameLocks noChangeAspect="1"/>
            </p:cNvGraphicFramePr>
            <p:nvPr/>
          </p:nvGraphicFramePr>
          <p:xfrm>
            <a:off x="3735" y="2356"/>
            <a:ext cx="18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6" name="Equation" r:id="rId25" imgW="139680" imgH="177480" progId="Equation.DSMT4">
                    <p:embed/>
                  </p:oleObj>
                </mc:Choice>
                <mc:Fallback>
                  <p:oleObj name="Equation" r:id="rId25" imgW="139680" imgH="177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2356"/>
                          <a:ext cx="18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31"/>
            <p:cNvGraphicFramePr>
              <a:graphicFrameLocks noChangeAspect="1"/>
            </p:cNvGraphicFramePr>
            <p:nvPr/>
          </p:nvGraphicFramePr>
          <p:xfrm>
            <a:off x="3888" y="1680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7" name="公式" r:id="rId27" imgW="126720" imgH="139680" progId="Equation.3">
                    <p:embed/>
                  </p:oleObj>
                </mc:Choice>
                <mc:Fallback>
                  <p:oleObj name="公式" r:id="rId27" imgW="126720" imgH="1396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680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2" name="Arc 32"/>
            <p:cNvSpPr>
              <a:spLocks/>
            </p:cNvSpPr>
            <p:nvPr/>
          </p:nvSpPr>
          <p:spPr bwMode="auto">
            <a:xfrm>
              <a:off x="3744" y="2308"/>
              <a:ext cx="228" cy="275"/>
            </a:xfrm>
            <a:custGeom>
              <a:avLst/>
              <a:gdLst>
                <a:gd name="T0" fmla="*/ 0 w 21666"/>
                <a:gd name="T1" fmla="*/ 0 h 21600"/>
                <a:gd name="T2" fmla="*/ 0 w 21666"/>
                <a:gd name="T3" fmla="*/ 0 h 21600"/>
                <a:gd name="T4" fmla="*/ 0 w 2166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6"/>
                <a:gd name="T10" fmla="*/ 0 h 21600"/>
                <a:gd name="T11" fmla="*/ 21666 w 2166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6" h="21600" fill="none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</a:path>
                <a:path w="21666" h="21600" stroke="0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  <a:lnTo>
                    <a:pt x="4980" y="2160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Line 33"/>
            <p:cNvSpPr>
              <a:spLocks noChangeShapeType="1"/>
            </p:cNvSpPr>
            <p:nvPr/>
          </p:nvSpPr>
          <p:spPr bwMode="auto">
            <a:xfrm flipH="1">
              <a:off x="3744" y="196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AutoShape 34"/>
            <p:cNvSpPr>
              <a:spLocks noChangeArrowheads="1"/>
            </p:cNvSpPr>
            <p:nvPr/>
          </p:nvSpPr>
          <p:spPr bwMode="auto">
            <a:xfrm>
              <a:off x="3648" y="672"/>
              <a:ext cx="96" cy="2064"/>
            </a:xfrm>
            <a:prstGeom prst="can">
              <a:avLst>
                <a:gd name="adj" fmla="val 73956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Line 35"/>
            <p:cNvSpPr>
              <a:spLocks noChangeShapeType="1"/>
            </p:cNvSpPr>
            <p:nvPr/>
          </p:nvSpPr>
          <p:spPr bwMode="auto">
            <a:xfrm flipV="1">
              <a:off x="3696" y="480"/>
              <a:ext cx="0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AutoShape 36"/>
            <p:cNvSpPr>
              <a:spLocks noChangeArrowheads="1"/>
            </p:cNvSpPr>
            <p:nvPr/>
          </p:nvSpPr>
          <p:spPr bwMode="auto">
            <a:xfrm rot="1972532">
              <a:off x="4560" y="768"/>
              <a:ext cx="96" cy="1296"/>
            </a:xfrm>
            <a:prstGeom prst="can">
              <a:avLst>
                <a:gd name="adj" fmla="val 46438"/>
              </a:avLst>
            </a:prstGeom>
            <a:gradFill rotWithShape="1">
              <a:gsLst>
                <a:gs pos="0">
                  <a:srgbClr val="CCFF66"/>
                </a:gs>
                <a:gs pos="100000">
                  <a:srgbClr val="5E762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Line 37"/>
            <p:cNvSpPr>
              <a:spLocks noChangeShapeType="1"/>
            </p:cNvSpPr>
            <p:nvPr/>
          </p:nvSpPr>
          <p:spPr bwMode="auto">
            <a:xfrm flipV="1">
              <a:off x="4944" y="720"/>
              <a:ext cx="147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8870" name="Object 38"/>
          <p:cNvGraphicFramePr>
            <a:graphicFrameLocks noChangeAspect="1"/>
          </p:cNvGraphicFramePr>
          <p:nvPr/>
        </p:nvGraphicFramePr>
        <p:xfrm>
          <a:off x="7407275" y="3867150"/>
          <a:ext cx="3429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8" name="Equation" r:id="rId29" imgW="368280" imgH="317160" progId="Equation.DSMT4">
                  <p:embed/>
                </p:oleObj>
              </mc:Choice>
              <mc:Fallback>
                <p:oleObj name="Equation" r:id="rId29" imgW="368280" imgH="31716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3867150"/>
                        <a:ext cx="3429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786563" y="3100388"/>
            <a:ext cx="644525" cy="415925"/>
            <a:chOff x="3840" y="1536"/>
            <a:chExt cx="358" cy="214"/>
          </a:xfrm>
        </p:grpSpPr>
        <p:graphicFrame>
          <p:nvGraphicFramePr>
            <p:cNvPr id="18451" name="Object 40"/>
            <p:cNvGraphicFramePr>
              <a:graphicFrameLocks noChangeAspect="1"/>
            </p:cNvGraphicFramePr>
            <p:nvPr/>
          </p:nvGraphicFramePr>
          <p:xfrm>
            <a:off x="4032" y="1584"/>
            <a:ext cx="16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9" name="Equation" r:id="rId31" imgW="330120" imgH="330120" progId="Equation.3">
                    <p:embed/>
                  </p:oleObj>
                </mc:Choice>
                <mc:Fallback>
                  <p:oleObj name="Equation" r:id="rId31" imgW="330120" imgH="3301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84"/>
                          <a:ext cx="16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41"/>
            <p:cNvGraphicFramePr>
              <a:graphicFrameLocks noChangeAspect="1"/>
            </p:cNvGraphicFramePr>
            <p:nvPr/>
          </p:nvGraphicFramePr>
          <p:xfrm>
            <a:off x="3840" y="153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0" name="Equation" r:id="rId33" imgW="317160" imgH="380880" progId="Equation.3">
                    <p:embed/>
                  </p:oleObj>
                </mc:Choice>
                <mc:Fallback>
                  <p:oleObj name="Equation" r:id="rId33" imgW="317160" imgH="3808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3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329363" y="3557588"/>
            <a:ext cx="1066800" cy="368300"/>
            <a:chOff x="3552" y="1728"/>
            <a:chExt cx="672" cy="232"/>
          </a:xfrm>
        </p:grpSpPr>
        <p:graphicFrame>
          <p:nvGraphicFramePr>
            <p:cNvPr id="18450" name="Object 43"/>
            <p:cNvGraphicFramePr>
              <a:graphicFrameLocks noChangeAspect="1"/>
            </p:cNvGraphicFramePr>
            <p:nvPr/>
          </p:nvGraphicFramePr>
          <p:xfrm>
            <a:off x="3936" y="172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1" name="公式" r:id="rId35" imgW="114120" imgH="126720" progId="Equation.3">
                    <p:embed/>
                  </p:oleObj>
                </mc:Choice>
                <mc:Fallback>
                  <p:oleObj name="公式" r:id="rId35" imgW="114120" imgH="12672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2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8" name="Line 44"/>
            <p:cNvSpPr>
              <a:spLocks noChangeShapeType="1"/>
            </p:cNvSpPr>
            <p:nvPr/>
          </p:nvSpPr>
          <p:spPr bwMode="auto">
            <a:xfrm flipH="1">
              <a:off x="3552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8877" name="Line 45"/>
          <p:cNvSpPr>
            <a:spLocks noChangeShapeType="1"/>
          </p:cNvSpPr>
          <p:nvPr/>
        </p:nvSpPr>
        <p:spPr bwMode="auto">
          <a:xfrm>
            <a:off x="7472363" y="3633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78" name="Line 46"/>
          <p:cNvSpPr>
            <a:spLocks noChangeShapeType="1"/>
          </p:cNvSpPr>
          <p:nvPr/>
        </p:nvSpPr>
        <p:spPr bwMode="auto">
          <a:xfrm>
            <a:off x="7777163" y="3252788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79" name="Line 47"/>
          <p:cNvSpPr>
            <a:spLocks noChangeShapeType="1"/>
          </p:cNvSpPr>
          <p:nvPr/>
        </p:nvSpPr>
        <p:spPr bwMode="auto">
          <a:xfrm>
            <a:off x="7472363" y="3633788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80" name="Line 48"/>
          <p:cNvSpPr>
            <a:spLocks noChangeShapeType="1"/>
          </p:cNvSpPr>
          <p:nvPr/>
        </p:nvSpPr>
        <p:spPr bwMode="auto">
          <a:xfrm flipV="1">
            <a:off x="7472363" y="3100388"/>
            <a:ext cx="304800" cy="4572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032500" y="1295400"/>
            <a:ext cx="2959100" cy="838200"/>
            <a:chOff x="3596" y="432"/>
            <a:chExt cx="1864" cy="528"/>
          </a:xfrm>
        </p:grpSpPr>
        <p:graphicFrame>
          <p:nvGraphicFramePr>
            <p:cNvPr id="18448" name="Object 50"/>
            <p:cNvGraphicFramePr>
              <a:graphicFrameLocks noChangeAspect="1"/>
            </p:cNvGraphicFramePr>
            <p:nvPr/>
          </p:nvGraphicFramePr>
          <p:xfrm>
            <a:off x="4080" y="519"/>
            <a:ext cx="138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2" name="Equation" r:id="rId37" imgW="1917360" imgH="406080" progId="Equation.DSMT4">
                    <p:embed/>
                  </p:oleObj>
                </mc:Choice>
                <mc:Fallback>
                  <p:oleObj name="Equation" r:id="rId37" imgW="1917360" imgH="40608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519"/>
                          <a:ext cx="1380" cy="29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51"/>
            <p:cNvGraphicFramePr>
              <a:graphicFrameLocks noChangeAspect="1"/>
            </p:cNvGraphicFramePr>
            <p:nvPr/>
          </p:nvGraphicFramePr>
          <p:xfrm>
            <a:off x="3596" y="432"/>
            <a:ext cx="48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3" name="剪辑" r:id="rId39" imgW="3285720" imgH="3038040" progId="MS_ClipArt_Gallery.2">
                    <p:embed/>
                  </p:oleObj>
                </mc:Choice>
                <mc:Fallback>
                  <p:oleObj name="剪辑" r:id="rId39" imgW="3285720" imgH="3038040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432"/>
                          <a:ext cx="48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8885" name="Rectangle 53"/>
          <p:cNvSpPr>
            <a:spLocks noChangeArrowheads="1"/>
          </p:cNvSpPr>
          <p:nvPr/>
        </p:nvSpPr>
        <p:spPr bwMode="auto">
          <a:xfrm>
            <a:off x="1651000" y="6208713"/>
            <a:ext cx="4792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根据牛顿定律：</a:t>
            </a:r>
          </a:p>
        </p:txBody>
      </p:sp>
      <p:graphicFrame>
        <p:nvGraphicFramePr>
          <p:cNvPr id="248886" name="Object 54"/>
          <p:cNvGraphicFramePr>
            <a:graphicFrameLocks noChangeAspect="1"/>
          </p:cNvGraphicFramePr>
          <p:nvPr/>
        </p:nvGraphicFramePr>
        <p:xfrm>
          <a:off x="4356100" y="628491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4" name="Equation" r:id="rId41" imgW="1485720" imgH="457200" progId="Equation.3">
                  <p:embed/>
                </p:oleObj>
              </mc:Choice>
              <mc:Fallback>
                <p:oleObj name="Equation" r:id="rId41" imgW="1485720" imgH="457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28491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487988" y="5538788"/>
            <a:ext cx="3446462" cy="542925"/>
            <a:chOff x="3408" y="3489"/>
            <a:chExt cx="2171" cy="342"/>
          </a:xfrm>
        </p:grpSpPr>
        <p:sp>
          <p:nvSpPr>
            <p:cNvPr id="18477" name="Rectangle 56"/>
            <p:cNvSpPr>
              <a:spLocks noChangeArrowheads="1"/>
            </p:cNvSpPr>
            <p:nvPr/>
          </p:nvSpPr>
          <p:spPr bwMode="auto">
            <a:xfrm>
              <a:off x="3408" y="3489"/>
              <a:ext cx="21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方向与        相同</a:t>
              </a:r>
            </a:p>
          </p:txBody>
        </p:sp>
        <p:graphicFrame>
          <p:nvGraphicFramePr>
            <p:cNvPr id="18447" name="Object 57"/>
            <p:cNvGraphicFramePr>
              <a:graphicFrameLocks noChangeAspect="1"/>
            </p:cNvGraphicFramePr>
            <p:nvPr/>
          </p:nvGraphicFramePr>
          <p:xfrm>
            <a:off x="4168" y="3525"/>
            <a:ext cx="40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5" name="Equation" r:id="rId43" imgW="660240" imgH="495000" progId="Equation.DSMT4">
                    <p:embed/>
                  </p:oleObj>
                </mc:Choice>
                <mc:Fallback>
                  <p:oleObj name="Equation" r:id="rId43" imgW="660240" imgH="4950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3525"/>
                          <a:ext cx="40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8890" name="Object 58"/>
          <p:cNvGraphicFramePr>
            <a:graphicFrameLocks noChangeAspect="1"/>
          </p:cNvGraphicFramePr>
          <p:nvPr/>
        </p:nvGraphicFramePr>
        <p:xfrm>
          <a:off x="1960563" y="5386388"/>
          <a:ext cx="340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6" name="Equation" r:id="rId45" imgW="3403440" imgH="787320" progId="Equation.DSMT4">
                  <p:embed/>
                </p:oleObj>
              </mc:Choice>
              <mc:Fallback>
                <p:oleObj name="Equation" r:id="rId45" imgW="3403440" imgH="78732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5386388"/>
                        <a:ext cx="3403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6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875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375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875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75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2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75"/>
                                        <p:tgtEl>
                                          <p:spTgt spid="2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4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4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5" grpId="0" autoUpdateAnimBg="0"/>
      <p:bldP spid="248836" grpId="0"/>
      <p:bldP spid="248844" grpId="0" animBg="1"/>
      <p:bldP spid="248846" grpId="0" animBg="1"/>
      <p:bldP spid="248848" grpId="0" animBg="1"/>
      <p:bldP spid="248849" grpId="0" animBg="1"/>
      <p:bldP spid="248856" grpId="0" autoUpdateAnimBg="0"/>
      <p:bldP spid="248877" grpId="0" animBg="1"/>
      <p:bldP spid="248878" grpId="0" animBg="1"/>
      <p:bldP spid="248879" grpId="0" animBg="1"/>
      <p:bldP spid="248880" grpId="0" animBg="1"/>
      <p:bldP spid="24888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092325" y="233362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en-US" altLang="zh-CN" sz="2800" b="1" baseline="30000"/>
              <a:t>o</a:t>
            </a:r>
            <a:r>
              <a:rPr lang="en-US" altLang="zh-CN" sz="2800" b="1" baseline="30000">
                <a:solidFill>
                  <a:srgbClr val="3366FF"/>
                </a:solidFill>
              </a:rPr>
              <a:t> </a:t>
            </a:r>
            <a:r>
              <a:rPr lang="zh-CN" altLang="en-US" sz="2800" b="1"/>
              <a:t>若两电流互相垂直</a:t>
            </a:r>
            <a:endParaRPr lang="zh-CN" altLang="en-US" sz="2800" b="1">
              <a:sym typeface="Symbol" pitchFamily="18" charset="2"/>
            </a:endParaRPr>
          </a:p>
        </p:txBody>
      </p:sp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2638425" y="2797175"/>
          <a:ext cx="27971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6" name="Equation" r:id="rId3" imgW="2869920" imgH="787320" progId="Equation.DSMT4">
                  <p:embed/>
                </p:oleObj>
              </mc:Choice>
              <mc:Fallback>
                <p:oleObj name="Equation" r:id="rId3" imgW="286992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797175"/>
                        <a:ext cx="27971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2411413" y="1277938"/>
            <a:ext cx="1812925" cy="11430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>
              <a:solidFill>
                <a:srgbClr val="CC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56325" y="239713"/>
            <a:ext cx="3492500" cy="3044825"/>
            <a:chOff x="3878" y="73"/>
            <a:chExt cx="2200" cy="1918"/>
          </a:xfrm>
        </p:grpSpPr>
        <p:grpSp>
          <p:nvGrpSpPr>
            <p:cNvPr id="19521" name="Group 6"/>
            <p:cNvGrpSpPr>
              <a:grpSpLocks/>
            </p:cNvGrpSpPr>
            <p:nvPr/>
          </p:nvGrpSpPr>
          <p:grpSpPr bwMode="auto">
            <a:xfrm>
              <a:off x="3942" y="1104"/>
              <a:ext cx="356" cy="239"/>
              <a:chOff x="3819" y="3045"/>
              <a:chExt cx="414" cy="239"/>
            </a:xfrm>
          </p:grpSpPr>
          <p:graphicFrame>
            <p:nvGraphicFramePr>
              <p:cNvPr id="19476" name="Object 7"/>
              <p:cNvGraphicFramePr>
                <a:graphicFrameLocks noChangeAspect="1"/>
              </p:cNvGraphicFramePr>
              <p:nvPr/>
            </p:nvGraphicFramePr>
            <p:xfrm>
              <a:off x="3943" y="3045"/>
              <a:ext cx="217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37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3" y="3045"/>
                            <a:ext cx="217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42" name="Line 8"/>
              <p:cNvSpPr>
                <a:spLocks noChangeShapeType="1"/>
              </p:cNvSpPr>
              <p:nvPr/>
            </p:nvSpPr>
            <p:spPr bwMode="auto">
              <a:xfrm flipH="1">
                <a:off x="3819" y="3284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22" name="Rectangle 9"/>
            <p:cNvSpPr>
              <a:spLocks noChangeArrowheads="1"/>
            </p:cNvSpPr>
            <p:nvPr/>
          </p:nvSpPr>
          <p:spPr bwMode="auto">
            <a:xfrm>
              <a:off x="3955" y="73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23" name="AutoShape 10"/>
            <p:cNvSpPr>
              <a:spLocks noChangeArrowheads="1"/>
            </p:cNvSpPr>
            <p:nvPr/>
          </p:nvSpPr>
          <p:spPr bwMode="auto">
            <a:xfrm>
              <a:off x="3878" y="278"/>
              <a:ext cx="79" cy="1713"/>
            </a:xfrm>
            <a:prstGeom prst="can">
              <a:avLst>
                <a:gd name="adj" fmla="val 74587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Line 11"/>
            <p:cNvSpPr>
              <a:spLocks noChangeShapeType="1"/>
            </p:cNvSpPr>
            <p:nvPr/>
          </p:nvSpPr>
          <p:spPr bwMode="auto">
            <a:xfrm flipV="1">
              <a:off x="3918" y="119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7" name="Line 18"/>
            <p:cNvSpPr>
              <a:spLocks noChangeShapeType="1"/>
            </p:cNvSpPr>
            <p:nvPr/>
          </p:nvSpPr>
          <p:spPr bwMode="auto">
            <a:xfrm>
              <a:off x="4297" y="1020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8" name="Line 19"/>
            <p:cNvSpPr>
              <a:spLocks noChangeShapeType="1"/>
            </p:cNvSpPr>
            <p:nvPr/>
          </p:nvSpPr>
          <p:spPr bwMode="auto">
            <a:xfrm>
              <a:off x="5329" y="1020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20"/>
            <p:cNvSpPr>
              <a:spLocks noChangeShapeType="1"/>
            </p:cNvSpPr>
            <p:nvPr/>
          </p:nvSpPr>
          <p:spPr bwMode="auto">
            <a:xfrm>
              <a:off x="4286" y="1520"/>
              <a:ext cx="10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Text Box 21"/>
            <p:cNvSpPr txBox="1">
              <a:spLocks noChangeArrowheads="1"/>
            </p:cNvSpPr>
            <p:nvPr/>
          </p:nvSpPr>
          <p:spPr bwMode="auto">
            <a:xfrm>
              <a:off x="4672" y="1480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L</a:t>
              </a:r>
              <a:endParaRPr lang="en-US" altLang="zh-CN" i="1"/>
            </a:p>
          </p:txBody>
        </p:sp>
        <p:sp>
          <p:nvSpPr>
            <p:cNvPr id="19532" name="Rectangle 25"/>
            <p:cNvSpPr>
              <a:spLocks noChangeArrowheads="1"/>
            </p:cNvSpPr>
            <p:nvPr/>
          </p:nvSpPr>
          <p:spPr bwMode="auto">
            <a:xfrm>
              <a:off x="5289" y="708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2</a:t>
              </a:r>
            </a:p>
          </p:txBody>
        </p:sp>
        <p:grpSp>
          <p:nvGrpSpPr>
            <p:cNvPr id="19533" name="Group 26"/>
            <p:cNvGrpSpPr>
              <a:grpSpLocks/>
            </p:cNvGrpSpPr>
            <p:nvPr/>
          </p:nvGrpSpPr>
          <p:grpSpPr bwMode="auto">
            <a:xfrm>
              <a:off x="4281" y="981"/>
              <a:ext cx="1184" cy="96"/>
              <a:chOff x="4270" y="2922"/>
              <a:chExt cx="1248" cy="96"/>
            </a:xfrm>
          </p:grpSpPr>
          <p:sp>
            <p:nvSpPr>
              <p:cNvPr id="19538" name="AutoShape 27"/>
              <p:cNvSpPr>
                <a:spLocks noChangeArrowheads="1"/>
              </p:cNvSpPr>
              <p:nvPr/>
            </p:nvSpPr>
            <p:spPr bwMode="auto">
              <a:xfrm rot="-5400000" flipH="1" flipV="1">
                <a:off x="4774" y="2418"/>
                <a:ext cx="96" cy="1104"/>
              </a:xfrm>
              <a:prstGeom prst="can">
                <a:avLst>
                  <a:gd name="adj" fmla="val 70970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FF66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9" name="Line 28"/>
              <p:cNvSpPr>
                <a:spLocks noChangeShapeType="1"/>
              </p:cNvSpPr>
              <p:nvPr/>
            </p:nvSpPr>
            <p:spPr bwMode="auto">
              <a:xfrm>
                <a:off x="5326" y="297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34" name="Group 29"/>
            <p:cNvGrpSpPr>
              <a:grpSpLocks/>
            </p:cNvGrpSpPr>
            <p:nvPr/>
          </p:nvGrpSpPr>
          <p:grpSpPr bwMode="auto">
            <a:xfrm>
              <a:off x="4474" y="972"/>
              <a:ext cx="389" cy="376"/>
              <a:chOff x="3467" y="3312"/>
              <a:chExt cx="410" cy="376"/>
            </a:xfrm>
          </p:grpSpPr>
          <p:graphicFrame>
            <p:nvGraphicFramePr>
              <p:cNvPr id="19471" name="Object 30"/>
              <p:cNvGraphicFramePr>
                <a:graphicFrameLocks noChangeAspect="1"/>
              </p:cNvGraphicFramePr>
              <p:nvPr/>
            </p:nvGraphicFramePr>
            <p:xfrm>
              <a:off x="3467" y="3416"/>
              <a:ext cx="41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38" name="Equation" r:id="rId7" imgW="711000" imgH="431640" progId="Equation.DSMT4">
                      <p:embed/>
                    </p:oleObj>
                  </mc:Choice>
                  <mc:Fallback>
                    <p:oleObj name="Equation" r:id="rId7" imgW="711000" imgH="43164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7" y="3416"/>
                            <a:ext cx="41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35" name="Group 31"/>
              <p:cNvGrpSpPr>
                <a:grpSpLocks/>
              </p:cNvGrpSpPr>
              <p:nvPr/>
            </p:nvGrpSpPr>
            <p:grpSpPr bwMode="auto">
              <a:xfrm>
                <a:off x="3552" y="3312"/>
                <a:ext cx="240" cy="96"/>
                <a:chOff x="4176" y="2928"/>
                <a:chExt cx="240" cy="96"/>
              </a:xfrm>
            </p:grpSpPr>
            <p:sp>
              <p:nvSpPr>
                <p:cNvPr id="19536" name="Rectangle 32"/>
                <p:cNvSpPr>
                  <a:spLocks noChangeArrowheads="1"/>
                </p:cNvSpPr>
                <p:nvPr/>
              </p:nvSpPr>
              <p:spPr bwMode="auto">
                <a:xfrm>
                  <a:off x="4176" y="2928"/>
                  <a:ext cx="240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37" name="Line 33"/>
                <p:cNvSpPr>
                  <a:spLocks noChangeShapeType="1"/>
                </p:cNvSpPr>
                <p:nvPr/>
              </p:nvSpPr>
              <p:spPr bwMode="auto">
                <a:xfrm>
                  <a:off x="4176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49891" name="Text Box 35"/>
          <p:cNvSpPr txBox="1">
            <a:spLocks noChangeArrowheads="1"/>
          </p:cNvSpPr>
          <p:nvPr/>
        </p:nvSpPr>
        <p:spPr bwMode="auto">
          <a:xfrm>
            <a:off x="2122488" y="3702050"/>
            <a:ext cx="4033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</a:t>
            </a:r>
            <a:r>
              <a:rPr lang="en-US" altLang="zh-CN" sz="2800" b="1" baseline="30000"/>
              <a:t>o</a:t>
            </a:r>
            <a:r>
              <a:rPr lang="zh-CN" altLang="en-US" sz="2800" b="1"/>
              <a:t>若两电流平行</a:t>
            </a: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38163" y="1536700"/>
            <a:ext cx="2017712" cy="3116263"/>
            <a:chOff x="158" y="709"/>
            <a:chExt cx="1271" cy="1963"/>
          </a:xfrm>
        </p:grpSpPr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 flipH="1" flipV="1">
              <a:off x="617" y="1328"/>
              <a:ext cx="27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8" name="Object 38"/>
            <p:cNvGraphicFramePr>
              <a:graphicFrameLocks noChangeAspect="1"/>
            </p:cNvGraphicFramePr>
            <p:nvPr/>
          </p:nvGraphicFramePr>
          <p:xfrm>
            <a:off x="532" y="1092"/>
            <a:ext cx="18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9" name="公式" r:id="rId9" imgW="317160" imgH="368280" progId="Equation.3">
                    <p:embed/>
                  </p:oleObj>
                </mc:Choice>
                <mc:Fallback>
                  <p:oleObj name="公式" r:id="rId9" imgW="317160" imgH="3682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092"/>
                          <a:ext cx="18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1" name="Rectangle 39"/>
            <p:cNvSpPr>
              <a:spLocks noChangeArrowheads="1"/>
            </p:cNvSpPr>
            <p:nvPr/>
          </p:nvSpPr>
          <p:spPr bwMode="auto">
            <a:xfrm>
              <a:off x="254" y="70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12" name="Rectangle 40"/>
            <p:cNvSpPr>
              <a:spLocks noChangeArrowheads="1"/>
            </p:cNvSpPr>
            <p:nvPr/>
          </p:nvSpPr>
          <p:spPr bwMode="auto">
            <a:xfrm>
              <a:off x="964" y="754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FF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19513" name="Line 41"/>
            <p:cNvSpPr>
              <a:spLocks noChangeShapeType="1"/>
            </p:cNvSpPr>
            <p:nvPr/>
          </p:nvSpPr>
          <p:spPr bwMode="auto">
            <a:xfrm flipH="1">
              <a:off x="236" y="2075"/>
              <a:ext cx="391" cy="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9" name="Object 42"/>
            <p:cNvGraphicFramePr>
              <a:graphicFrameLocks noChangeAspect="1"/>
            </p:cNvGraphicFramePr>
            <p:nvPr/>
          </p:nvGraphicFramePr>
          <p:xfrm>
            <a:off x="229" y="2357"/>
            <a:ext cx="15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0" name="Equation" r:id="rId11" imgW="139680" imgH="177480" progId="Equation.DSMT4">
                    <p:embed/>
                  </p:oleObj>
                </mc:Choice>
                <mc:Fallback>
                  <p:oleObj name="Equation" r:id="rId11" imgW="139680" imgH="1774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2357"/>
                          <a:ext cx="15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43"/>
            <p:cNvGraphicFramePr>
              <a:graphicFrameLocks noChangeAspect="1"/>
            </p:cNvGraphicFramePr>
            <p:nvPr/>
          </p:nvGraphicFramePr>
          <p:xfrm>
            <a:off x="353" y="1796"/>
            <a:ext cx="20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1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1796"/>
                          <a:ext cx="20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4" name="Arc 44"/>
            <p:cNvSpPr>
              <a:spLocks/>
            </p:cNvSpPr>
            <p:nvPr/>
          </p:nvSpPr>
          <p:spPr bwMode="auto">
            <a:xfrm>
              <a:off x="236" y="2317"/>
              <a:ext cx="186" cy="228"/>
            </a:xfrm>
            <a:custGeom>
              <a:avLst/>
              <a:gdLst>
                <a:gd name="T0" fmla="*/ 0 w 21666"/>
                <a:gd name="T1" fmla="*/ 0 h 21600"/>
                <a:gd name="T2" fmla="*/ 0 w 21666"/>
                <a:gd name="T3" fmla="*/ 0 h 21600"/>
                <a:gd name="T4" fmla="*/ 0 w 2166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6"/>
                <a:gd name="T10" fmla="*/ 0 h 21600"/>
                <a:gd name="T11" fmla="*/ 21666 w 2166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6" h="21600" fill="none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</a:path>
                <a:path w="21666" h="21600" stroke="0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  <a:lnTo>
                    <a:pt x="4980" y="2160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Line 45"/>
            <p:cNvSpPr>
              <a:spLocks noChangeShapeType="1"/>
            </p:cNvSpPr>
            <p:nvPr/>
          </p:nvSpPr>
          <p:spPr bwMode="auto">
            <a:xfrm flipH="1">
              <a:off x="236" y="2035"/>
              <a:ext cx="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AutoShape 46"/>
            <p:cNvSpPr>
              <a:spLocks noChangeArrowheads="1"/>
            </p:cNvSpPr>
            <p:nvPr/>
          </p:nvSpPr>
          <p:spPr bwMode="auto">
            <a:xfrm>
              <a:off x="158" y="959"/>
              <a:ext cx="78" cy="1713"/>
            </a:xfrm>
            <a:prstGeom prst="can">
              <a:avLst>
                <a:gd name="adj" fmla="val 75544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7" name="Line 47"/>
            <p:cNvSpPr>
              <a:spLocks noChangeShapeType="1"/>
            </p:cNvSpPr>
            <p:nvPr/>
          </p:nvSpPr>
          <p:spPr bwMode="auto">
            <a:xfrm flipV="1">
              <a:off x="197" y="800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AutoShape 48"/>
            <p:cNvSpPr>
              <a:spLocks noChangeArrowheads="1"/>
            </p:cNvSpPr>
            <p:nvPr/>
          </p:nvSpPr>
          <p:spPr bwMode="auto">
            <a:xfrm rot="1972532">
              <a:off x="856" y="1039"/>
              <a:ext cx="79" cy="1075"/>
            </a:xfrm>
            <a:prstGeom prst="can">
              <a:avLst>
                <a:gd name="adj" fmla="val 46808"/>
              </a:avLst>
            </a:prstGeom>
            <a:gradFill rotWithShape="0">
              <a:gsLst>
                <a:gs pos="0">
                  <a:srgbClr val="CCFF66"/>
                </a:gs>
                <a:gs pos="100000">
                  <a:srgbClr val="3C4B1E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9" name="Line 49"/>
            <p:cNvSpPr>
              <a:spLocks noChangeShapeType="1"/>
            </p:cNvSpPr>
            <p:nvPr/>
          </p:nvSpPr>
          <p:spPr bwMode="auto">
            <a:xfrm flipV="1">
              <a:off x="1170" y="999"/>
              <a:ext cx="119" cy="15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0" name="Text Box 50"/>
            <p:cNvSpPr txBox="1">
              <a:spLocks noChangeArrowheads="1"/>
            </p:cNvSpPr>
            <p:nvPr/>
          </p:nvSpPr>
          <p:spPr bwMode="auto">
            <a:xfrm>
              <a:off x="930" y="144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L</a:t>
              </a:r>
            </a:p>
          </p:txBody>
        </p:sp>
      </p:grpSp>
      <p:graphicFrame>
        <p:nvGraphicFramePr>
          <p:cNvPr id="24990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19888"/>
              </p:ext>
            </p:extLst>
          </p:nvPr>
        </p:nvGraphicFramePr>
        <p:xfrm>
          <a:off x="3147536" y="4175284"/>
          <a:ext cx="18923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2" name="Equation" r:id="rId14" imgW="1892160" imgH="850680" progId="Equation.DSMT4">
                  <p:embed/>
                </p:oleObj>
              </mc:Choice>
              <mc:Fallback>
                <p:oleObj name="Equation" r:id="rId14" imgW="1892160" imgH="8506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536" y="4175284"/>
                        <a:ext cx="18923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234238" y="5043488"/>
            <a:ext cx="657225" cy="366712"/>
            <a:chOff x="4752" y="3072"/>
            <a:chExt cx="414" cy="231"/>
          </a:xfrm>
        </p:grpSpPr>
        <p:graphicFrame>
          <p:nvGraphicFramePr>
            <p:cNvPr id="19467" name="Object 54"/>
            <p:cNvGraphicFramePr>
              <a:graphicFrameLocks noChangeAspect="1"/>
            </p:cNvGraphicFramePr>
            <p:nvPr/>
          </p:nvGraphicFramePr>
          <p:xfrm>
            <a:off x="4848" y="3072"/>
            <a:ext cx="21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3" name="公式" r:id="rId16" imgW="126720" imgH="139680" progId="Equation.3">
                    <p:embed/>
                  </p:oleObj>
                </mc:Choice>
                <mc:Fallback>
                  <p:oleObj name="公式" r:id="rId16" imgW="126720" imgH="1396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72"/>
                          <a:ext cx="21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9" name="Line 55"/>
            <p:cNvSpPr>
              <a:spLocks noChangeShapeType="1"/>
            </p:cNvSpPr>
            <p:nvPr/>
          </p:nvSpPr>
          <p:spPr bwMode="auto">
            <a:xfrm flipH="1">
              <a:off x="4752" y="3297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6732588" y="3114675"/>
            <a:ext cx="935037" cy="2690813"/>
            <a:chOff x="4241" y="1962"/>
            <a:chExt cx="589" cy="1695"/>
          </a:xfrm>
        </p:grpSpPr>
        <p:sp>
          <p:nvSpPr>
            <p:cNvPr id="19506" name="Rectangle 57"/>
            <p:cNvSpPr>
              <a:spLocks noChangeArrowheads="1"/>
            </p:cNvSpPr>
            <p:nvPr/>
          </p:nvSpPr>
          <p:spPr bwMode="auto">
            <a:xfrm>
              <a:off x="4241" y="2002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07" name="AutoShape 58"/>
            <p:cNvSpPr>
              <a:spLocks noChangeArrowheads="1"/>
            </p:cNvSpPr>
            <p:nvPr/>
          </p:nvSpPr>
          <p:spPr bwMode="auto">
            <a:xfrm>
              <a:off x="4494" y="2121"/>
              <a:ext cx="83" cy="1536"/>
            </a:xfrm>
            <a:prstGeom prst="can">
              <a:avLst>
                <a:gd name="adj" fmla="val 63657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59"/>
            <p:cNvSpPr>
              <a:spLocks noChangeShapeType="1"/>
            </p:cNvSpPr>
            <p:nvPr/>
          </p:nvSpPr>
          <p:spPr bwMode="auto">
            <a:xfrm flipV="1">
              <a:off x="4565" y="1962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7920038" y="3648075"/>
            <a:ext cx="152400" cy="1828800"/>
            <a:chOff x="5184" y="2193"/>
            <a:chExt cx="96" cy="1152"/>
          </a:xfrm>
        </p:grpSpPr>
        <p:sp>
          <p:nvSpPr>
            <p:cNvPr id="19503" name="AutoShape 64"/>
            <p:cNvSpPr>
              <a:spLocks noChangeArrowheads="1"/>
            </p:cNvSpPr>
            <p:nvPr/>
          </p:nvSpPr>
          <p:spPr bwMode="auto">
            <a:xfrm>
              <a:off x="5184" y="2337"/>
              <a:ext cx="96" cy="1008"/>
            </a:xfrm>
            <a:prstGeom prst="can">
              <a:avLst>
                <a:gd name="adj" fmla="val 6392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Line 65"/>
            <p:cNvSpPr>
              <a:spLocks noChangeShapeType="1"/>
            </p:cNvSpPr>
            <p:nvPr/>
          </p:nvSpPr>
          <p:spPr bwMode="auto">
            <a:xfrm flipV="1">
              <a:off x="5232" y="2193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8072438" y="3876675"/>
            <a:ext cx="533400" cy="1524000"/>
            <a:chOff x="5280" y="2337"/>
            <a:chExt cx="336" cy="960"/>
          </a:xfrm>
        </p:grpSpPr>
        <p:sp>
          <p:nvSpPr>
            <p:cNvPr id="19498" name="Line 67"/>
            <p:cNvSpPr>
              <a:spLocks noChangeShapeType="1"/>
            </p:cNvSpPr>
            <p:nvPr/>
          </p:nvSpPr>
          <p:spPr bwMode="auto">
            <a:xfrm>
              <a:off x="5280" y="238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68"/>
            <p:cNvSpPr>
              <a:spLocks noChangeShapeType="1"/>
            </p:cNvSpPr>
            <p:nvPr/>
          </p:nvSpPr>
          <p:spPr bwMode="auto">
            <a:xfrm>
              <a:off x="5280" y="329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69"/>
            <p:cNvSpPr>
              <a:spLocks noChangeShapeType="1"/>
            </p:cNvSpPr>
            <p:nvPr/>
          </p:nvSpPr>
          <p:spPr bwMode="auto">
            <a:xfrm flipV="1">
              <a:off x="5424" y="233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70"/>
            <p:cNvSpPr>
              <a:spLocks noChangeShapeType="1"/>
            </p:cNvSpPr>
            <p:nvPr/>
          </p:nvSpPr>
          <p:spPr bwMode="auto">
            <a:xfrm>
              <a:off x="5424" y="281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Text Box 71"/>
            <p:cNvSpPr txBox="1">
              <a:spLocks noChangeArrowheads="1"/>
            </p:cNvSpPr>
            <p:nvPr/>
          </p:nvSpPr>
          <p:spPr bwMode="auto">
            <a:xfrm>
              <a:off x="5328" y="253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L</a:t>
              </a:r>
            </a:p>
          </p:txBody>
        </p:sp>
      </p:grpSp>
      <p:sp>
        <p:nvSpPr>
          <p:cNvPr id="249928" name="Rectangle 72"/>
          <p:cNvSpPr>
            <a:spLocks noChangeArrowheads="1"/>
          </p:cNvSpPr>
          <p:nvPr/>
        </p:nvSpPr>
        <p:spPr bwMode="auto">
          <a:xfrm>
            <a:off x="387350" y="4875213"/>
            <a:ext cx="63452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   </a:t>
            </a:r>
            <a:r>
              <a:rPr lang="zh-CN" altLang="en-US" sz="2800" b="1"/>
              <a:t>若</a:t>
            </a:r>
            <a:r>
              <a:rPr lang="en-US" altLang="zh-CN" sz="2800" b="1" i="1"/>
              <a:t>a</a:t>
            </a:r>
            <a:r>
              <a:rPr lang="en-US" altLang="zh-CN" sz="3200" b="1"/>
              <a:t>&lt;&lt;</a:t>
            </a:r>
            <a:r>
              <a:rPr lang="en-US" altLang="zh-CN" sz="2800" b="1"/>
              <a:t> </a:t>
            </a:r>
            <a:r>
              <a:rPr lang="en-US" altLang="zh-CN" sz="2800" b="1" i="1"/>
              <a:t>L</a:t>
            </a:r>
            <a:r>
              <a:rPr lang="en-US" altLang="zh-CN" sz="2800" b="1"/>
              <a:t>, </a:t>
            </a:r>
            <a:r>
              <a:rPr lang="zh-CN" altLang="en-US" sz="2800" b="1"/>
              <a:t>上面结果可推广为两无限长平行载流直导线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单位长度的受力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249929" name="Object 73"/>
          <p:cNvGraphicFramePr>
            <a:graphicFrameLocks noChangeAspect="1"/>
          </p:cNvGraphicFramePr>
          <p:nvPr/>
        </p:nvGraphicFramePr>
        <p:xfrm>
          <a:off x="1116013" y="5881688"/>
          <a:ext cx="17653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4" name="Equation" r:id="rId17" imgW="1866600" imgH="850680" progId="Equation.DSMT4">
                  <p:embed/>
                </p:oleObj>
              </mc:Choice>
              <mc:Fallback>
                <p:oleObj name="Equation" r:id="rId17" imgW="1866600" imgH="85068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81688"/>
                        <a:ext cx="17653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930" name="Object 74"/>
          <p:cNvGraphicFramePr>
            <a:graphicFrameLocks noChangeAspect="1"/>
          </p:cNvGraphicFramePr>
          <p:nvPr/>
        </p:nvGraphicFramePr>
        <p:xfrm>
          <a:off x="3011488" y="5824538"/>
          <a:ext cx="21383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5" name="Equation" r:id="rId19" imgW="2070000" imgH="850680" progId="Equation.DSMT4">
                  <p:embed/>
                </p:oleObj>
              </mc:Choice>
              <mc:Fallback>
                <p:oleObj name="Equation" r:id="rId19" imgW="2070000" imgH="85068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5824538"/>
                        <a:ext cx="21383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31" name="Text Box 75"/>
          <p:cNvSpPr txBox="1">
            <a:spLocks noChangeArrowheads="1"/>
          </p:cNvSpPr>
          <p:nvPr/>
        </p:nvSpPr>
        <p:spPr bwMode="auto">
          <a:xfrm>
            <a:off x="8008938" y="3228975"/>
            <a:ext cx="919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99"/>
                </a:solidFill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</a:rPr>
              <a:t>2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249932" name="Text Box 76"/>
          <p:cNvSpPr txBox="1">
            <a:spLocks noChangeArrowheads="1"/>
          </p:cNvSpPr>
          <p:nvPr/>
        </p:nvSpPr>
        <p:spPr bwMode="auto">
          <a:xfrm>
            <a:off x="2771775" y="1493838"/>
            <a:ext cx="1944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隶书" pitchFamily="49" charset="-122"/>
              </a:rPr>
              <a:t>讨论</a:t>
            </a:r>
          </a:p>
        </p:txBody>
      </p: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468313" y="374650"/>
            <a:ext cx="5256212" cy="1038225"/>
            <a:chOff x="295" y="236"/>
            <a:chExt cx="3311" cy="654"/>
          </a:xfrm>
        </p:grpSpPr>
        <p:graphicFrame>
          <p:nvGraphicFramePr>
            <p:cNvPr id="19464" name="Object 78"/>
            <p:cNvGraphicFramePr>
              <a:graphicFrameLocks noChangeAspect="1"/>
            </p:cNvGraphicFramePr>
            <p:nvPr/>
          </p:nvGraphicFramePr>
          <p:xfrm>
            <a:off x="814" y="236"/>
            <a:ext cx="279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6" name="Equation" r:id="rId21" imgW="4927320" imgH="812520" progId="Equation.DSMT4">
                    <p:embed/>
                  </p:oleObj>
                </mc:Choice>
                <mc:Fallback>
                  <p:oleObj name="Equation" r:id="rId21" imgW="4927320" imgH="81252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236"/>
                          <a:ext cx="2792" cy="562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79"/>
            <p:cNvGraphicFramePr>
              <a:graphicFrameLocks noChangeAspect="1"/>
            </p:cNvGraphicFramePr>
            <p:nvPr/>
          </p:nvGraphicFramePr>
          <p:xfrm>
            <a:off x="295" y="266"/>
            <a:ext cx="569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7" name="剪辑" r:id="rId23" imgW="3285720" imgH="3038040" progId="MS_ClipArt_Gallery.2">
                    <p:embed/>
                  </p:oleObj>
                </mc:Choice>
                <mc:Fallback>
                  <p:oleObj name="剪辑" r:id="rId23" imgW="3285720" imgH="3038040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66"/>
                          <a:ext cx="569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5292725" y="5962650"/>
            <a:ext cx="304800" cy="609600"/>
            <a:chOff x="1104" y="3648"/>
            <a:chExt cx="192" cy="384"/>
          </a:xfrm>
        </p:grpSpPr>
        <p:sp>
          <p:nvSpPr>
            <p:cNvPr id="19496" name="Line 81"/>
            <p:cNvSpPr>
              <a:spLocks noChangeShapeType="1"/>
            </p:cNvSpPr>
            <p:nvPr/>
          </p:nvSpPr>
          <p:spPr bwMode="auto">
            <a:xfrm flipV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82"/>
            <p:cNvSpPr>
              <a:spLocks noChangeShapeType="1"/>
            </p:cNvSpPr>
            <p:nvPr/>
          </p:nvSpPr>
          <p:spPr bwMode="auto">
            <a:xfrm>
              <a:off x="1104" y="3840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9939" name="Object 83"/>
          <p:cNvGraphicFramePr>
            <a:graphicFrameLocks noChangeAspect="1"/>
          </p:cNvGraphicFramePr>
          <p:nvPr/>
        </p:nvGraphicFramePr>
        <p:xfrm>
          <a:off x="5643563" y="5734050"/>
          <a:ext cx="10191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8" name="公式" r:id="rId25" imgW="431640" imgH="215640" progId="Equation.3">
                  <p:embed/>
                </p:oleObj>
              </mc:Choice>
              <mc:Fallback>
                <p:oleObj name="公式" r:id="rId25" imgW="431640" imgH="21564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734050"/>
                        <a:ext cx="10191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40" name="Text Box 84"/>
          <p:cNvSpPr txBox="1">
            <a:spLocks noChangeArrowheads="1"/>
          </p:cNvSpPr>
          <p:nvPr/>
        </p:nvSpPr>
        <p:spPr bwMode="auto">
          <a:xfrm>
            <a:off x="6772275" y="5734050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为吸引力</a:t>
            </a:r>
            <a:endParaRPr lang="zh-CN" altLang="en-US">
              <a:ea typeface="黑体" pitchFamily="2" charset="-122"/>
            </a:endParaRPr>
          </a:p>
        </p:txBody>
      </p:sp>
      <p:graphicFrame>
        <p:nvGraphicFramePr>
          <p:cNvPr id="249941" name="Object 85"/>
          <p:cNvGraphicFramePr>
            <a:graphicFrameLocks noChangeAspect="1"/>
          </p:cNvGraphicFramePr>
          <p:nvPr/>
        </p:nvGraphicFramePr>
        <p:xfrm>
          <a:off x="5589588" y="6253163"/>
          <a:ext cx="1282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9" name="Equation" r:id="rId27" imgW="545760" imgH="228600" progId="Equation.DSMT4">
                  <p:embed/>
                </p:oleObj>
              </mc:Choice>
              <mc:Fallback>
                <p:oleObj name="Equation" r:id="rId27" imgW="545760" imgH="2286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6253163"/>
                        <a:ext cx="1282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42" name="Text Box 86"/>
          <p:cNvSpPr txBox="1">
            <a:spLocks noChangeArrowheads="1"/>
          </p:cNvSpPr>
          <p:nvPr/>
        </p:nvSpPr>
        <p:spPr bwMode="auto">
          <a:xfrm>
            <a:off x="6843713" y="6237288"/>
            <a:ext cx="204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为排斥力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19495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393246" y="4101306"/>
            <a:ext cx="526792" cy="511970"/>
            <a:chOff x="7393246" y="4101306"/>
            <a:chExt cx="526792" cy="511970"/>
          </a:xfrm>
        </p:grpSpPr>
        <p:sp>
          <p:nvSpPr>
            <p:cNvPr id="93" name="Line 62"/>
            <p:cNvSpPr>
              <a:spLocks noChangeShapeType="1"/>
            </p:cNvSpPr>
            <p:nvPr/>
          </p:nvSpPr>
          <p:spPr bwMode="auto">
            <a:xfrm flipH="1">
              <a:off x="7462838" y="4613276"/>
              <a:ext cx="457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5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930158"/>
                </p:ext>
              </p:extLst>
            </p:nvPr>
          </p:nvGraphicFramePr>
          <p:xfrm>
            <a:off x="7393246" y="4101306"/>
            <a:ext cx="471488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0" name="公式" r:id="rId29" imgW="482400" imgH="457200" progId="Equation.3">
                    <p:embed/>
                  </p:oleObj>
                </mc:Choice>
                <mc:Fallback>
                  <p:oleObj name="公式" r:id="rId29" imgW="482400" imgH="457200" progId="Equation.3">
                    <p:embed/>
                    <p:pic>
                      <p:nvPicPr>
                        <p:cNvPr id="19466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3246" y="4101306"/>
                          <a:ext cx="471488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273800" y="904876"/>
            <a:ext cx="1663701" cy="825500"/>
            <a:chOff x="6273800" y="904876"/>
            <a:chExt cx="1663701" cy="825500"/>
          </a:xfrm>
        </p:grpSpPr>
        <p:graphicFrame>
          <p:nvGraphicFramePr>
            <p:cNvPr id="9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077706"/>
                </p:ext>
              </p:extLst>
            </p:nvPr>
          </p:nvGraphicFramePr>
          <p:xfrm>
            <a:off x="6964389" y="998168"/>
            <a:ext cx="284136" cy="322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1" name="Equation" r:id="rId31" imgW="330120" imgH="330120" progId="Equation.3">
                    <p:embed/>
                  </p:oleObj>
                </mc:Choice>
                <mc:Fallback>
                  <p:oleObj name="Equation" r:id="rId31" imgW="330120" imgH="330120" progId="Equation.3">
                    <p:embed/>
                    <p:pic>
                      <p:nvPicPr>
                        <p:cNvPr id="1947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4389" y="998168"/>
                          <a:ext cx="284136" cy="322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7765184"/>
                </p:ext>
              </p:extLst>
            </p:nvPr>
          </p:nvGraphicFramePr>
          <p:xfrm>
            <a:off x="6635750" y="904876"/>
            <a:ext cx="273866" cy="373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2" name="Equation" r:id="rId33" imgW="317160" imgH="380880" progId="Equation.3">
                    <p:embed/>
                  </p:oleObj>
                </mc:Choice>
                <mc:Fallback>
                  <p:oleObj name="Equation" r:id="rId33" imgW="317160" imgH="380880" progId="Equation.3">
                    <p:embed/>
                    <p:pic>
                      <p:nvPicPr>
                        <p:cNvPr id="1947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5750" y="904876"/>
                          <a:ext cx="273866" cy="373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4665731"/>
                </p:ext>
              </p:extLst>
            </p:nvPr>
          </p:nvGraphicFramePr>
          <p:xfrm>
            <a:off x="6895193" y="1362076"/>
            <a:ext cx="336588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3" name="公式" r:id="rId35" imgW="114120" imgH="126720" progId="Equation.3">
                    <p:embed/>
                  </p:oleObj>
                </mc:Choice>
                <mc:Fallback>
                  <p:oleObj name="公式" r:id="rId35" imgW="114120" imgH="126720" progId="Equation.3">
                    <p:embed/>
                    <p:pic>
                      <p:nvPicPr>
                        <p:cNvPr id="1947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5193" y="1362076"/>
                          <a:ext cx="336588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Line 17"/>
            <p:cNvSpPr>
              <a:spLocks noChangeShapeType="1"/>
            </p:cNvSpPr>
            <p:nvPr/>
          </p:nvSpPr>
          <p:spPr bwMode="auto">
            <a:xfrm flipH="1">
              <a:off x="6273800" y="1362076"/>
              <a:ext cx="1087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226111"/>
                </p:ext>
              </p:extLst>
            </p:nvPr>
          </p:nvGraphicFramePr>
          <p:xfrm>
            <a:off x="7468542" y="1098551"/>
            <a:ext cx="468959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4" name="Equation" r:id="rId37" imgW="495000" imgH="406080" progId="Equation.DSMT4">
                    <p:embed/>
                  </p:oleObj>
                </mc:Choice>
                <mc:Fallback>
                  <p:oleObj name="Equation" r:id="rId37" imgW="495000" imgH="406080" progId="Equation.DSMT4">
                    <p:embed/>
                    <p:pic>
                      <p:nvPicPr>
                        <p:cNvPr id="1947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8542" y="1098551"/>
                          <a:ext cx="468959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Line 24"/>
            <p:cNvSpPr>
              <a:spLocks noChangeShapeType="1"/>
            </p:cNvSpPr>
            <p:nvPr/>
          </p:nvSpPr>
          <p:spPr bwMode="auto">
            <a:xfrm flipV="1">
              <a:off x="7396163" y="1057276"/>
              <a:ext cx="1508" cy="6096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9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9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75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75"/>
                                        <p:tgtEl>
                                          <p:spTgt spid="2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24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75"/>
                                        <p:tgtEl>
                                          <p:spTgt spid="2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4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  <p:bldP spid="249860" grpId="0" animBg="1" autoUpdateAnimBg="0"/>
      <p:bldP spid="249891" grpId="0" autoUpdateAnimBg="0"/>
      <p:bldP spid="249928" grpId="0" autoUpdateAnimBg="0"/>
      <p:bldP spid="249931" grpId="0"/>
      <p:bldP spid="249932" grpId="0"/>
      <p:bldP spid="249940" grpId="0" autoUpdateAnimBg="0"/>
      <p:bldP spid="24994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630238" y="1511300"/>
            <a:ext cx="4805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若令</a:t>
            </a:r>
            <a:r>
              <a:rPr lang="en-US" altLang="zh-CN" sz="2800" b="1" i="1"/>
              <a:t>a </a:t>
            </a:r>
            <a:r>
              <a:rPr lang="en-US" altLang="zh-CN" sz="2800" b="1"/>
              <a:t>=1m</a:t>
            </a:r>
            <a:r>
              <a:rPr lang="zh-CN" altLang="en-US" sz="2800" b="1"/>
              <a:t>，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en-US" altLang="zh-CN" sz="2800" b="1" i="1"/>
              <a:t>I</a:t>
            </a:r>
            <a:endParaRPr lang="en-US" altLang="zh-CN" sz="2800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900113" y="2197100"/>
            <a:ext cx="146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 b="1"/>
              <a:t>则有</a:t>
            </a:r>
            <a:endParaRPr lang="zh-CN" altLang="en-US" sz="2800"/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1979613" y="2032000"/>
          <a:ext cx="14605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0" name="Equation" r:id="rId3" imgW="1485720" imgH="787320" progId="Equation.DSMT4">
                  <p:embed/>
                </p:oleObj>
              </mc:Choice>
              <mc:Fallback>
                <p:oleObj name="Equation" r:id="rId3" imgW="1485720" imgH="787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32000"/>
                        <a:ext cx="14605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3348038" y="2168525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——</a:t>
            </a:r>
            <a:r>
              <a:rPr lang="zh-CN" altLang="en-US" sz="2800" b="1">
                <a:ea typeface="黑体" pitchFamily="2" charset="-122"/>
              </a:rPr>
              <a:t>单位长度上的受力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1506538" y="3005138"/>
          <a:ext cx="14446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1" name="Equation" r:id="rId5" imgW="1600200" imgH="952200" progId="Equation.DSMT4">
                  <p:embed/>
                </p:oleObj>
              </mc:Choice>
              <mc:Fallback>
                <p:oleObj name="Equation" r:id="rId5" imgW="1600200" imgH="952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3005138"/>
                        <a:ext cx="14446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08313" y="3068638"/>
            <a:ext cx="6027737" cy="781050"/>
            <a:chOff x="2016" y="1972"/>
            <a:chExt cx="3797" cy="492"/>
          </a:xfrm>
        </p:grpSpPr>
        <p:sp>
          <p:nvSpPr>
            <p:cNvPr id="20511" name="Text Box 8"/>
            <p:cNvSpPr txBox="1">
              <a:spLocks noChangeArrowheads="1"/>
            </p:cNvSpPr>
            <p:nvPr/>
          </p:nvSpPr>
          <p:spPr bwMode="auto">
            <a:xfrm>
              <a:off x="2016" y="2046"/>
              <a:ext cx="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当</a:t>
              </a:r>
              <a:endParaRPr lang="zh-CN" altLang="en-US" sz="2800"/>
            </a:p>
          </p:txBody>
        </p:sp>
        <p:graphicFrame>
          <p:nvGraphicFramePr>
            <p:cNvPr id="20490" name="Object 9"/>
            <p:cNvGraphicFramePr>
              <a:graphicFrameLocks noChangeAspect="1"/>
            </p:cNvGraphicFramePr>
            <p:nvPr/>
          </p:nvGraphicFramePr>
          <p:xfrm>
            <a:off x="2290" y="1972"/>
            <a:ext cx="158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2" name="Equation" r:id="rId7" imgW="2984400" imgH="812520" progId="Equation.DSMT4">
                    <p:embed/>
                  </p:oleObj>
                </mc:Choice>
                <mc:Fallback>
                  <p:oleObj name="Equation" r:id="rId7" imgW="2984400" imgH="8125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972"/>
                          <a:ext cx="158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2" name="Text Box 10"/>
            <p:cNvSpPr txBox="1">
              <a:spLocks noChangeArrowheads="1"/>
            </p:cNvSpPr>
            <p:nvPr/>
          </p:nvSpPr>
          <p:spPr bwMode="auto">
            <a:xfrm>
              <a:off x="3833" y="2073"/>
              <a:ext cx="19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时，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  <a:r>
                <a:rPr lang="en-US" altLang="zh-CN" sz="2800" b="1">
                  <a:solidFill>
                    <a:srgbClr val="FF0000"/>
                  </a:solidFill>
                </a:rPr>
                <a:t>=1</a:t>
              </a:r>
              <a:r>
                <a:rPr lang="zh-CN" altLang="en-US" sz="2800" b="1">
                  <a:solidFill>
                    <a:srgbClr val="FF0000"/>
                  </a:solidFill>
                </a:rPr>
                <a:t>安培</a:t>
              </a:r>
              <a:endParaRPr lang="zh-CN" altLang="en-US" sz="2800"/>
            </a:p>
          </p:txBody>
        </p:sp>
      </p:grp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681038" y="4076700"/>
            <a:ext cx="5762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电流强度</a:t>
            </a:r>
            <a:r>
              <a:rPr lang="en-US" altLang="zh-CN" sz="2800" b="1" i="1">
                <a:solidFill>
                  <a:srgbClr val="FF0000"/>
                </a:solidFill>
              </a:rPr>
              <a:t>I </a:t>
            </a:r>
            <a:r>
              <a:rPr lang="zh-CN" altLang="en-US" sz="2800" b="1"/>
              <a:t>单位的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定义</a:t>
            </a:r>
            <a:r>
              <a:rPr lang="zh-CN" altLang="en-US" sz="2800"/>
              <a:t>：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14375" y="4652963"/>
            <a:ext cx="825023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itchFamily="2" charset="-122"/>
              </a:rPr>
              <a:t>        </a:t>
            </a:r>
            <a:r>
              <a:rPr lang="zh-CN" altLang="en-US" sz="2800" b="1">
                <a:ea typeface="黑体" pitchFamily="2" charset="-122"/>
              </a:rPr>
              <a:t>在真空中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两条无限长平行导线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各通有相等</a:t>
            </a:r>
          </a:p>
          <a:p>
            <a:pPr eaLnBrk="1" hangingPunct="1"/>
            <a:r>
              <a:rPr lang="zh-CN" altLang="en-US" sz="2800" b="1">
                <a:ea typeface="黑体" pitchFamily="2" charset="-122"/>
              </a:rPr>
              <a:t>的稳恒电流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当导线相距一米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每米长度上受力为</a:t>
            </a:r>
          </a:p>
          <a:p>
            <a:pPr eaLnBrk="1" hangingPunct="1"/>
            <a:r>
              <a:rPr lang="en-US" altLang="zh-CN" sz="2800" b="1">
                <a:ea typeface="黑体" pitchFamily="2" charset="-122"/>
              </a:rPr>
              <a:t>2×10</a:t>
            </a:r>
            <a:r>
              <a:rPr lang="en-US" altLang="zh-CN" sz="2800" b="1" baseline="30000">
                <a:ea typeface="黑体" pitchFamily="2" charset="-122"/>
              </a:rPr>
              <a:t>-7</a:t>
            </a:r>
            <a:r>
              <a:rPr lang="en-US" altLang="zh-CN" sz="2800" b="1">
                <a:ea typeface="黑体" pitchFamily="2" charset="-122"/>
              </a:rPr>
              <a:t>N</a:t>
            </a:r>
            <a:r>
              <a:rPr lang="zh-CN" altLang="en-US" sz="2800" b="1">
                <a:ea typeface="黑体" pitchFamily="2" charset="-122"/>
              </a:rPr>
              <a:t>时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各导线上的电流强度为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安培</a:t>
            </a:r>
            <a:r>
              <a:rPr lang="zh-CN" altLang="en-US" sz="2800" b="1">
                <a:ea typeface="黑体" pitchFamily="2" charset="-122"/>
              </a:rPr>
              <a:t>。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36588" y="412750"/>
            <a:ext cx="4770437" cy="928688"/>
            <a:chOff x="288" y="135"/>
            <a:chExt cx="3005" cy="585"/>
          </a:xfrm>
        </p:grpSpPr>
        <p:graphicFrame>
          <p:nvGraphicFramePr>
            <p:cNvPr id="20487" name="Object 14"/>
            <p:cNvGraphicFramePr>
              <a:graphicFrameLocks noChangeAspect="1"/>
            </p:cNvGraphicFramePr>
            <p:nvPr/>
          </p:nvGraphicFramePr>
          <p:xfrm>
            <a:off x="775" y="136"/>
            <a:ext cx="123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3" name="Equation" r:id="rId9" imgW="1866600" imgH="787320" progId="Equation.DSMT4">
                    <p:embed/>
                  </p:oleObj>
                </mc:Choice>
                <mc:Fallback>
                  <p:oleObj name="Equation" r:id="rId9" imgW="1866600" imgH="7873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136"/>
                          <a:ext cx="1232" cy="51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5"/>
            <p:cNvGraphicFramePr>
              <a:graphicFrameLocks noChangeAspect="1"/>
            </p:cNvGraphicFramePr>
            <p:nvPr/>
          </p:nvGraphicFramePr>
          <p:xfrm>
            <a:off x="2034" y="135"/>
            <a:ext cx="1259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4" name="Equation" r:id="rId11" imgW="1866600" imgH="787320" progId="Equation.DSMT4">
                    <p:embed/>
                  </p:oleObj>
                </mc:Choice>
                <mc:Fallback>
                  <p:oleObj name="Equation" r:id="rId11" imgW="1866600" imgH="7873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35"/>
                          <a:ext cx="1259" cy="52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16"/>
            <p:cNvGraphicFramePr>
              <a:graphicFrameLocks noChangeAspect="1"/>
            </p:cNvGraphicFramePr>
            <p:nvPr/>
          </p:nvGraphicFramePr>
          <p:xfrm>
            <a:off x="288" y="144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5" name="剪辑" r:id="rId13" imgW="3285720" imgH="3038040" progId="MS_ClipArt_Gallery.2">
                    <p:embed/>
                  </p:oleObj>
                </mc:Choice>
                <mc:Fallback>
                  <p:oleObj name="剪辑" r:id="rId13" imgW="3285720" imgH="303804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010400" y="511175"/>
            <a:ext cx="1828800" cy="2700338"/>
            <a:chOff x="4416" y="186"/>
            <a:chExt cx="1152" cy="1701"/>
          </a:xfrm>
        </p:grpSpPr>
        <p:grpSp>
          <p:nvGrpSpPr>
            <p:cNvPr id="20500" name="Group 19"/>
            <p:cNvGrpSpPr>
              <a:grpSpLocks/>
            </p:cNvGrpSpPr>
            <p:nvPr/>
          </p:nvGrpSpPr>
          <p:grpSpPr bwMode="auto">
            <a:xfrm>
              <a:off x="4752" y="1407"/>
              <a:ext cx="414" cy="231"/>
              <a:chOff x="4752" y="3072"/>
              <a:chExt cx="414" cy="231"/>
            </a:xfrm>
          </p:grpSpPr>
          <p:graphicFrame>
            <p:nvGraphicFramePr>
              <p:cNvPr id="20486" name="Object 20"/>
              <p:cNvGraphicFramePr>
                <a:graphicFrameLocks noChangeAspect="1"/>
              </p:cNvGraphicFramePr>
              <p:nvPr/>
            </p:nvGraphicFramePr>
            <p:xfrm>
              <a:off x="4848" y="3072"/>
              <a:ext cx="217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76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072"/>
                            <a:ext cx="217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0" name="Line 21"/>
              <p:cNvSpPr>
                <a:spLocks noChangeShapeType="1"/>
              </p:cNvSpPr>
              <p:nvPr/>
            </p:nvSpPr>
            <p:spPr bwMode="auto">
              <a:xfrm flipH="1">
                <a:off x="4752" y="3297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01" name="Group 22"/>
            <p:cNvGrpSpPr>
              <a:grpSpLocks/>
            </p:cNvGrpSpPr>
            <p:nvPr/>
          </p:nvGrpSpPr>
          <p:grpSpPr bwMode="auto">
            <a:xfrm>
              <a:off x="4416" y="192"/>
              <a:ext cx="336" cy="1695"/>
              <a:chOff x="4416" y="1857"/>
              <a:chExt cx="336" cy="1695"/>
            </a:xfrm>
          </p:grpSpPr>
          <p:sp>
            <p:nvSpPr>
              <p:cNvPr id="20507" name="Rectangle 23"/>
              <p:cNvSpPr>
                <a:spLocks noChangeArrowheads="1"/>
              </p:cNvSpPr>
              <p:nvPr/>
            </p:nvSpPr>
            <p:spPr bwMode="auto">
              <a:xfrm>
                <a:off x="4416" y="1897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FF3300"/>
                    </a:solidFill>
                  </a:rPr>
                  <a:t>I</a:t>
                </a:r>
                <a:r>
                  <a:rPr lang="en-US" altLang="zh-CN" sz="2800" b="1" baseline="-25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20508" name="AutoShape 24"/>
              <p:cNvSpPr>
                <a:spLocks noChangeArrowheads="1"/>
              </p:cNvSpPr>
              <p:nvPr/>
            </p:nvSpPr>
            <p:spPr bwMode="auto">
              <a:xfrm>
                <a:off x="4669" y="2016"/>
                <a:ext cx="83" cy="1536"/>
              </a:xfrm>
              <a:prstGeom prst="can">
                <a:avLst>
                  <a:gd name="adj" fmla="val 63657"/>
                </a:avLst>
              </a:prstGeom>
              <a:gradFill rotWithShape="0">
                <a:gsLst>
                  <a:gs pos="0">
                    <a:srgbClr val="76762F"/>
                  </a:gs>
                  <a:gs pos="50000">
                    <a:srgbClr val="FFFF66"/>
                  </a:gs>
                  <a:gs pos="100000">
                    <a:srgbClr val="76762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9" name="Line 25"/>
              <p:cNvSpPr>
                <a:spLocks noChangeShapeType="1"/>
              </p:cNvSpPr>
              <p:nvPr/>
            </p:nvSpPr>
            <p:spPr bwMode="auto">
              <a:xfrm flipV="1">
                <a:off x="4740" y="1857"/>
                <a:ext cx="0" cy="1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2" name="AutoShape 26"/>
            <p:cNvSpPr>
              <a:spLocks noChangeArrowheads="1"/>
            </p:cNvSpPr>
            <p:nvPr/>
          </p:nvSpPr>
          <p:spPr bwMode="auto">
            <a:xfrm>
              <a:off x="5184" y="348"/>
              <a:ext cx="96" cy="1524"/>
            </a:xfrm>
            <a:prstGeom prst="can">
              <a:avLst>
                <a:gd name="adj" fmla="val 67836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27"/>
            <p:cNvSpPr>
              <a:spLocks noChangeShapeType="1"/>
            </p:cNvSpPr>
            <p:nvPr/>
          </p:nvSpPr>
          <p:spPr bwMode="auto">
            <a:xfrm flipV="1">
              <a:off x="5232" y="240"/>
              <a:ext cx="0" cy="1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Text Box 28"/>
            <p:cNvSpPr txBox="1">
              <a:spLocks noChangeArrowheads="1"/>
            </p:cNvSpPr>
            <p:nvPr/>
          </p:nvSpPr>
          <p:spPr bwMode="auto">
            <a:xfrm>
              <a:off x="5289" y="18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800" b="1" baseline="-25000">
                  <a:solidFill>
                    <a:schemeClr val="accent2"/>
                  </a:solidFill>
                </a:rPr>
                <a:t>2</a:t>
              </a:r>
              <a:endParaRPr lang="en-US" altLang="zh-CN" sz="2800" b="1" i="1">
                <a:solidFill>
                  <a:schemeClr val="accent2"/>
                </a:solidFill>
              </a:endParaRPr>
            </a:p>
          </p:txBody>
        </p:sp>
        <p:sp>
          <p:nvSpPr>
            <p:cNvPr id="20505" name="Line 29"/>
            <p:cNvSpPr>
              <a:spLocks noChangeShapeType="1"/>
            </p:cNvSpPr>
            <p:nvPr/>
          </p:nvSpPr>
          <p:spPr bwMode="auto">
            <a:xfrm>
              <a:off x="4752" y="912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4" name="Object 30"/>
            <p:cNvGraphicFramePr>
              <a:graphicFrameLocks noChangeAspect="1"/>
            </p:cNvGraphicFramePr>
            <p:nvPr/>
          </p:nvGraphicFramePr>
          <p:xfrm>
            <a:off x="4800" y="57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7" name="Equation" r:id="rId17" imgW="457200" imgH="457200" progId="Equation.3">
                    <p:embed/>
                  </p:oleObj>
                </mc:Choice>
                <mc:Fallback>
                  <p:oleObj name="Equation" r:id="rId17" imgW="457200" imgH="457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57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Line 31"/>
            <p:cNvSpPr>
              <a:spLocks noChangeShapeType="1"/>
            </p:cNvSpPr>
            <p:nvPr/>
          </p:nvSpPr>
          <p:spPr bwMode="auto">
            <a:xfrm flipH="1">
              <a:off x="4848" y="1104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5" name="Object 32"/>
            <p:cNvGraphicFramePr>
              <a:graphicFrameLocks noChangeAspect="1"/>
            </p:cNvGraphicFramePr>
            <p:nvPr/>
          </p:nvGraphicFramePr>
          <p:xfrm>
            <a:off x="4800" y="1104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8" name="Equation" r:id="rId19" imgW="457200" imgH="457200" progId="Equation.3">
                    <p:embed/>
                  </p:oleObj>
                </mc:Choice>
                <mc:Fallback>
                  <p:oleObj name="Equation" r:id="rId19" imgW="457200" imgH="457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04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9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21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75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utoUpdateAnimBg="0"/>
      <p:bldP spid="250883" grpId="0" autoUpdateAnimBg="0"/>
      <p:bldP spid="250885" grpId="0" autoUpdateAnimBg="0"/>
      <p:bldP spid="250891" grpId="0" autoUpdateAnimBg="0"/>
      <p:bldP spid="25089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668338" y="1039813"/>
            <a:ext cx="5919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求下列电流之间的相互作用：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5813" y="1649413"/>
            <a:ext cx="2057400" cy="2514600"/>
            <a:chOff x="144" y="576"/>
            <a:chExt cx="1296" cy="1584"/>
          </a:xfrm>
        </p:grpSpPr>
        <p:grpSp>
          <p:nvGrpSpPr>
            <p:cNvPr id="21529" name="Group 4"/>
            <p:cNvGrpSpPr>
              <a:grpSpLocks/>
            </p:cNvGrpSpPr>
            <p:nvPr/>
          </p:nvGrpSpPr>
          <p:grpSpPr bwMode="auto">
            <a:xfrm>
              <a:off x="192" y="624"/>
              <a:ext cx="1248" cy="1536"/>
              <a:chOff x="2544" y="768"/>
              <a:chExt cx="1248" cy="1536"/>
            </a:xfrm>
          </p:grpSpPr>
          <p:sp>
            <p:nvSpPr>
              <p:cNvPr id="21531" name="Rectangle 5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1248" cy="15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32" name="Group 6"/>
              <p:cNvGrpSpPr>
                <a:grpSpLocks/>
              </p:cNvGrpSpPr>
              <p:nvPr/>
            </p:nvGrpSpPr>
            <p:grpSpPr bwMode="auto">
              <a:xfrm>
                <a:off x="2592" y="768"/>
                <a:ext cx="1158" cy="1488"/>
                <a:chOff x="4368" y="1392"/>
                <a:chExt cx="1158" cy="1488"/>
              </a:xfrm>
            </p:grpSpPr>
            <p:sp>
              <p:nvSpPr>
                <p:cNvPr id="21533" name="Oval 7"/>
                <p:cNvSpPr>
                  <a:spLocks noChangeArrowheads="1"/>
                </p:cNvSpPr>
                <p:nvPr/>
              </p:nvSpPr>
              <p:spPr bwMode="auto">
                <a:xfrm>
                  <a:off x="4368" y="1872"/>
                  <a:ext cx="904" cy="232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4" name="Line 8"/>
                <p:cNvSpPr>
                  <a:spLocks noChangeShapeType="1"/>
                </p:cNvSpPr>
                <p:nvPr/>
              </p:nvSpPr>
              <p:spPr bwMode="auto">
                <a:xfrm>
                  <a:off x="4704" y="211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512" name="Object 9"/>
                <p:cNvGraphicFramePr>
                  <a:graphicFrameLocks noChangeAspect="1"/>
                </p:cNvGraphicFramePr>
                <p:nvPr/>
              </p:nvGraphicFramePr>
              <p:xfrm>
                <a:off x="5292" y="1898"/>
                <a:ext cx="234" cy="2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75" name="Equation" r:id="rId3" imgW="114120" imgH="139680" progId="Equation.DSMT4">
                        <p:embed/>
                      </p:oleObj>
                    </mc:Choice>
                    <mc:Fallback>
                      <p:oleObj name="Equation" r:id="rId3" imgW="114120" imgH="139680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92" y="1898"/>
                              <a:ext cx="234" cy="2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35" name="Line 10"/>
                <p:cNvSpPr>
                  <a:spLocks noChangeShapeType="1"/>
                </p:cNvSpPr>
                <p:nvPr/>
              </p:nvSpPr>
              <p:spPr bwMode="auto">
                <a:xfrm>
                  <a:off x="4848" y="2097"/>
                  <a:ext cx="0" cy="78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848" y="2488"/>
                  <a:ext cx="0" cy="157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513" name="Object 12"/>
                <p:cNvGraphicFramePr>
                  <a:graphicFrameLocks noChangeAspect="1"/>
                </p:cNvGraphicFramePr>
                <p:nvPr/>
              </p:nvGraphicFramePr>
              <p:xfrm>
                <a:off x="4567" y="2472"/>
                <a:ext cx="266" cy="26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76" name="Equation" r:id="rId5" imgW="114120" imgH="139680" progId="Equation.DSMT4">
                        <p:embed/>
                      </p:oleObj>
                    </mc:Choice>
                    <mc:Fallback>
                      <p:oleObj name="Equation" r:id="rId5" imgW="114120" imgH="139680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7" y="2472"/>
                              <a:ext cx="266" cy="26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3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48" y="1392"/>
                  <a:ext cx="0" cy="587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848" y="1549"/>
                  <a:ext cx="0" cy="195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30" name="Text Box 15"/>
            <p:cNvSpPr txBox="1">
              <a:spLocks noChangeArrowheads="1"/>
            </p:cNvSpPr>
            <p:nvPr/>
          </p:nvSpPr>
          <p:spPr bwMode="auto">
            <a:xfrm>
              <a:off x="144" y="5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①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348038" y="1663700"/>
            <a:ext cx="1946275" cy="2500313"/>
            <a:chOff x="2086" y="585"/>
            <a:chExt cx="1226" cy="1575"/>
          </a:xfrm>
        </p:grpSpPr>
        <p:graphicFrame>
          <p:nvGraphicFramePr>
            <p:cNvPr id="21511" name="Object 17"/>
            <p:cNvGraphicFramePr>
              <a:graphicFrameLocks noChangeAspect="1"/>
            </p:cNvGraphicFramePr>
            <p:nvPr/>
          </p:nvGraphicFramePr>
          <p:xfrm>
            <a:off x="2148" y="624"/>
            <a:ext cx="116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7" name="位图图像" r:id="rId7" imgW="1848108" imgH="2333333" progId="Paint.Picture">
                    <p:embed/>
                  </p:oleObj>
                </mc:Choice>
                <mc:Fallback>
                  <p:oleObj name="位图图像" r:id="rId7" imgW="1848108" imgH="2333333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624"/>
                          <a:ext cx="1164" cy="1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2086" y="5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②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011863" y="1516063"/>
            <a:ext cx="2066925" cy="2609850"/>
            <a:chOff x="4074" y="576"/>
            <a:chExt cx="1302" cy="1644"/>
          </a:xfrm>
        </p:grpSpPr>
        <p:grpSp>
          <p:nvGrpSpPr>
            <p:cNvPr id="21525" name="Group 20"/>
            <p:cNvGrpSpPr>
              <a:grpSpLocks/>
            </p:cNvGrpSpPr>
            <p:nvPr/>
          </p:nvGrpSpPr>
          <p:grpSpPr bwMode="auto">
            <a:xfrm>
              <a:off x="4128" y="576"/>
              <a:ext cx="1248" cy="1644"/>
              <a:chOff x="4128" y="576"/>
              <a:chExt cx="1248" cy="1644"/>
            </a:xfrm>
          </p:grpSpPr>
          <p:sp>
            <p:nvSpPr>
              <p:cNvPr id="21527" name="Rectangle 21"/>
              <p:cNvSpPr>
                <a:spLocks noChangeArrowheads="1"/>
              </p:cNvSpPr>
              <p:nvPr/>
            </p:nvSpPr>
            <p:spPr bwMode="auto">
              <a:xfrm>
                <a:off x="4128" y="624"/>
                <a:ext cx="1152" cy="1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0" name="Object 22"/>
              <p:cNvGraphicFramePr>
                <a:graphicFrameLocks noChangeAspect="1"/>
              </p:cNvGraphicFramePr>
              <p:nvPr/>
            </p:nvGraphicFramePr>
            <p:xfrm>
              <a:off x="4278" y="576"/>
              <a:ext cx="1098" cy="16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78" name="位图图像" r:id="rId9" imgW="1514686" imgH="2610214" progId="Paint.Picture">
                      <p:embed/>
                    </p:oleObj>
                  </mc:Choice>
                  <mc:Fallback>
                    <p:oleObj name="位图图像" r:id="rId9" imgW="1514686" imgH="2610214" progId="Paint.Picture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8" y="576"/>
                            <a:ext cx="1098" cy="16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4074" y="57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③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922338" y="4273550"/>
            <a:ext cx="3073400" cy="2347913"/>
            <a:chOff x="332" y="2505"/>
            <a:chExt cx="1936" cy="1479"/>
          </a:xfrm>
        </p:grpSpPr>
        <p:graphicFrame>
          <p:nvGraphicFramePr>
            <p:cNvPr id="21509" name="Object 25"/>
            <p:cNvGraphicFramePr>
              <a:graphicFrameLocks noChangeAspect="1"/>
            </p:cNvGraphicFramePr>
            <p:nvPr/>
          </p:nvGraphicFramePr>
          <p:xfrm>
            <a:off x="384" y="2514"/>
            <a:ext cx="1884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9" name="位图图像" r:id="rId11" imgW="2991268" imgH="2333333" progId="Paint.Picture">
                    <p:embed/>
                  </p:oleObj>
                </mc:Choice>
                <mc:Fallback>
                  <p:oleObj name="位图图像" r:id="rId11" imgW="2991268" imgH="2333333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514"/>
                          <a:ext cx="1884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Text Box 26"/>
            <p:cNvSpPr txBox="1">
              <a:spLocks noChangeArrowheads="1"/>
            </p:cNvSpPr>
            <p:nvPr/>
          </p:nvSpPr>
          <p:spPr bwMode="auto">
            <a:xfrm>
              <a:off x="332" y="250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④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718050" y="4197350"/>
            <a:ext cx="3540125" cy="2471738"/>
            <a:chOff x="2972" y="2457"/>
            <a:chExt cx="2230" cy="1557"/>
          </a:xfrm>
        </p:grpSpPr>
        <p:graphicFrame>
          <p:nvGraphicFramePr>
            <p:cNvPr id="21508" name="Object 28"/>
            <p:cNvGraphicFramePr>
              <a:graphicFrameLocks noChangeAspect="1"/>
            </p:cNvGraphicFramePr>
            <p:nvPr/>
          </p:nvGraphicFramePr>
          <p:xfrm>
            <a:off x="3024" y="2496"/>
            <a:ext cx="2178" cy="1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0" name="位图图像" r:id="rId13" imgW="3914286" imgH="2409524" progId="Paint.Picture">
                    <p:embed/>
                  </p:oleObj>
                </mc:Choice>
                <mc:Fallback>
                  <p:oleObj name="位图图像" r:id="rId13" imgW="3914286" imgH="2409524" progId="Paint.Picture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96"/>
                          <a:ext cx="2178" cy="1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Text Box 29"/>
            <p:cNvSpPr txBox="1">
              <a:spLocks noChangeArrowheads="1"/>
            </p:cNvSpPr>
            <p:nvPr/>
          </p:nvSpPr>
          <p:spPr bwMode="auto">
            <a:xfrm>
              <a:off x="2972" y="245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⑤</a:t>
              </a: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5791200" y="296863"/>
            <a:ext cx="2619375" cy="914400"/>
            <a:chOff x="240" y="0"/>
            <a:chExt cx="1650" cy="576"/>
          </a:xfrm>
        </p:grpSpPr>
        <p:graphicFrame>
          <p:nvGraphicFramePr>
            <p:cNvPr id="21506" name="Object 31"/>
            <p:cNvGraphicFramePr>
              <a:graphicFrameLocks noChangeAspect="1"/>
            </p:cNvGraphicFramePr>
            <p:nvPr/>
          </p:nvGraphicFramePr>
          <p:xfrm>
            <a:off x="721" y="144"/>
            <a:ext cx="116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1" name="Equation" r:id="rId15" imgW="787320" imgH="215640" progId="Equation.DSMT4">
                    <p:embed/>
                  </p:oleObj>
                </mc:Choice>
                <mc:Fallback>
                  <p:oleObj name="Equation" r:id="rId15" imgW="787320" imgH="2156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44"/>
                          <a:ext cx="1169" cy="32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32"/>
            <p:cNvGraphicFramePr>
              <a:graphicFrameLocks noChangeAspect="1"/>
            </p:cNvGraphicFramePr>
            <p:nvPr/>
          </p:nvGraphicFramePr>
          <p:xfrm>
            <a:off x="240" y="0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2" name="剪辑" r:id="rId17" imgW="3285720" imgH="3038040" progId="MS_ClipArt_Gallery.2">
                    <p:embed/>
                  </p:oleObj>
                </mc:Choice>
                <mc:Fallback>
                  <p:oleObj name="剪辑" r:id="rId17" imgW="3285720" imgH="3038040" progId="MS_ClipArt_Gallery.2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0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1938" name="Text Box 34"/>
          <p:cNvSpPr txBox="1">
            <a:spLocks noChangeArrowheads="1"/>
          </p:cNvSpPr>
          <p:nvPr/>
        </p:nvSpPr>
        <p:spPr bwMode="auto">
          <a:xfrm>
            <a:off x="749300" y="423863"/>
            <a:ext cx="4291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ea typeface="华文新魏" pitchFamily="2" charset="-122"/>
              </a:rPr>
              <a:t>举一反五：</a:t>
            </a:r>
          </a:p>
        </p:txBody>
      </p:sp>
      <p:sp>
        <p:nvSpPr>
          <p:cNvPr id="21522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22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/>
      <p:bldP spid="25193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269875" y="404813"/>
            <a:ext cx="6694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载流线圈在磁场中的受力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623888" y="965200"/>
            <a:ext cx="5418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1º </a:t>
            </a:r>
            <a:r>
              <a:rPr lang="zh-CN" altLang="en-US" sz="2800" b="1" dirty="0">
                <a:solidFill>
                  <a:srgbClr val="0000FF"/>
                </a:solidFill>
              </a:rPr>
              <a:t>均匀磁场中的矩形线圈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927100" y="1525588"/>
            <a:ext cx="650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设矩形线圈处在均匀磁场</a:t>
            </a:r>
            <a:r>
              <a:rPr lang="en-US" altLang="zh-CN" sz="2800" b="1" i="1">
                <a:solidFill>
                  <a:schemeClr val="accent2"/>
                </a:solidFill>
              </a:rPr>
              <a:t>B</a:t>
            </a:r>
            <a:r>
              <a:rPr lang="zh-CN" altLang="en-US" sz="2800" b="1"/>
              <a:t>中</a:t>
            </a:r>
            <a:endParaRPr lang="zh-CN" altLang="en-US" sz="2800"/>
          </a:p>
        </p:txBody>
      </p:sp>
      <p:graphicFrame>
        <p:nvGraphicFramePr>
          <p:cNvPr id="252934" name="Object 6"/>
          <p:cNvGraphicFramePr>
            <a:graphicFrameLocks noChangeAspect="1"/>
          </p:cNvGraphicFramePr>
          <p:nvPr/>
        </p:nvGraphicFramePr>
        <p:xfrm>
          <a:off x="949325" y="2517775"/>
          <a:ext cx="24003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5" name="Equation" r:id="rId3" imgW="2336760" imgH="723600" progId="Equation.DSMT4">
                  <p:embed/>
                </p:oleObj>
              </mc:Choice>
              <mc:Fallback>
                <p:oleObj name="Equation" r:id="rId3" imgW="233676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517775"/>
                        <a:ext cx="24003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5" name="Object 7"/>
          <p:cNvGraphicFramePr>
            <a:graphicFrameLocks noChangeAspect="1"/>
          </p:cNvGraphicFramePr>
          <p:nvPr/>
        </p:nvGraphicFramePr>
        <p:xfrm>
          <a:off x="3419475" y="2711450"/>
          <a:ext cx="876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6" name="Equation" r:id="rId5" imgW="927000" imgH="393480" progId="Equation.3">
                  <p:embed/>
                </p:oleObj>
              </mc:Choice>
              <mc:Fallback>
                <p:oleObj name="Equation" r:id="rId5" imgW="9270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11450"/>
                        <a:ext cx="876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5680075" y="4030663"/>
            <a:ext cx="240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向下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52937" name="Object 9"/>
          <p:cNvGraphicFramePr>
            <a:graphicFrameLocks noChangeAspect="1"/>
          </p:cNvGraphicFramePr>
          <p:nvPr/>
        </p:nvGraphicFramePr>
        <p:xfrm>
          <a:off x="949325" y="3160713"/>
          <a:ext cx="1958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7" name="Equation" r:id="rId7" imgW="1815840" imgH="723600" progId="Equation.DSMT4">
                  <p:embed/>
                </p:oleObj>
              </mc:Choice>
              <mc:Fallback>
                <p:oleObj name="Equation" r:id="rId7" imgW="1815840" imgH="72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160713"/>
                        <a:ext cx="19589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8" name="Object 10"/>
          <p:cNvGraphicFramePr>
            <a:graphicFrameLocks noChangeAspect="1"/>
          </p:cNvGraphicFramePr>
          <p:nvPr/>
        </p:nvGraphicFramePr>
        <p:xfrm>
          <a:off x="3070225" y="3357563"/>
          <a:ext cx="9144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8" name="Equation" r:id="rId9" imgW="927000" imgH="393480" progId="Equation.3">
                  <p:embed/>
                </p:oleObj>
              </mc:Choice>
              <mc:Fallback>
                <p:oleObj name="Equation" r:id="rId9" imgW="9270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357563"/>
                        <a:ext cx="9144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5699125" y="4657725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向上</a:t>
            </a: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946150" y="1957388"/>
            <a:ext cx="6126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由安培定律，可得各边受力：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414963" y="611188"/>
            <a:ext cx="2770187" cy="914400"/>
            <a:chOff x="3984" y="384"/>
            <a:chExt cx="1745" cy="576"/>
          </a:xfrm>
        </p:grpSpPr>
        <p:graphicFrame>
          <p:nvGraphicFramePr>
            <p:cNvPr id="22553" name="Object 14"/>
            <p:cNvGraphicFramePr>
              <a:graphicFrameLocks noChangeAspect="1"/>
            </p:cNvGraphicFramePr>
            <p:nvPr/>
          </p:nvGraphicFramePr>
          <p:xfrm>
            <a:off x="4494" y="401"/>
            <a:ext cx="123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49" name="Equation" r:id="rId11" imgW="927000" imgH="304560" progId="Equation.DSMT4">
                    <p:embed/>
                  </p:oleObj>
                </mc:Choice>
                <mc:Fallback>
                  <p:oleObj name="Equation" r:id="rId11" imgW="927000" imgH="3045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401"/>
                          <a:ext cx="1235" cy="45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15"/>
            <p:cNvGraphicFramePr>
              <a:graphicFrameLocks noChangeAspect="1"/>
            </p:cNvGraphicFramePr>
            <p:nvPr/>
          </p:nvGraphicFramePr>
          <p:xfrm>
            <a:off x="3984" y="384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0" name="剪辑" r:id="rId13" imgW="3285720" imgH="3038040" progId="MS_ClipArt_Gallery.2">
                    <p:embed/>
                  </p:oleObj>
                </mc:Choice>
                <mc:Fallback>
                  <p:oleObj name="剪辑" r:id="rId13" imgW="3285720" imgH="303804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84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26213" y="5106988"/>
            <a:ext cx="1905000" cy="762000"/>
            <a:chOff x="4275" y="2688"/>
            <a:chExt cx="1200" cy="480"/>
          </a:xfrm>
        </p:grpSpPr>
        <p:sp>
          <p:nvSpPr>
            <p:cNvPr id="22614" name="Line 17"/>
            <p:cNvSpPr>
              <a:spLocks noChangeShapeType="1"/>
            </p:cNvSpPr>
            <p:nvPr/>
          </p:nvSpPr>
          <p:spPr bwMode="auto">
            <a:xfrm>
              <a:off x="4275" y="2688"/>
              <a:ext cx="1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5" name="Line 18"/>
            <p:cNvSpPr>
              <a:spLocks noChangeShapeType="1"/>
            </p:cNvSpPr>
            <p:nvPr/>
          </p:nvSpPr>
          <p:spPr bwMode="auto">
            <a:xfrm>
              <a:off x="4275" y="2928"/>
              <a:ext cx="1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6" name="Line 19"/>
            <p:cNvSpPr>
              <a:spLocks noChangeShapeType="1"/>
            </p:cNvSpPr>
            <p:nvPr/>
          </p:nvSpPr>
          <p:spPr bwMode="auto">
            <a:xfrm>
              <a:off x="4275" y="3168"/>
              <a:ext cx="1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2948" name="Object 20"/>
          <p:cNvGraphicFramePr>
            <a:graphicFrameLocks noChangeAspect="1"/>
          </p:cNvGraphicFramePr>
          <p:nvPr/>
        </p:nvGraphicFramePr>
        <p:xfrm>
          <a:off x="8407400" y="5364163"/>
          <a:ext cx="3460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" name="Equation" r:id="rId15" imgW="291960" imgH="393480" progId="Equation.DSMT4">
                  <p:embed/>
                </p:oleObj>
              </mc:Choice>
              <mc:Fallback>
                <p:oleObj name="Equation" r:id="rId15" imgW="29196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5364163"/>
                        <a:ext cx="3460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49" name="Object 21"/>
          <p:cNvGraphicFramePr>
            <a:graphicFrameLocks noChangeAspect="1"/>
          </p:cNvGraphicFramePr>
          <p:nvPr/>
        </p:nvGraphicFramePr>
        <p:xfrm>
          <a:off x="949325" y="3943350"/>
          <a:ext cx="3035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2" name="Equation" r:id="rId17" imgW="3365280" imgH="749160" progId="Equation.DSMT4">
                  <p:embed/>
                </p:oleObj>
              </mc:Choice>
              <mc:Fallback>
                <p:oleObj name="Equation" r:id="rId17" imgW="3365280" imgH="7491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943350"/>
                        <a:ext cx="30353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0" name="Object 22"/>
          <p:cNvGraphicFramePr>
            <a:graphicFrameLocks noChangeAspect="1"/>
          </p:cNvGraphicFramePr>
          <p:nvPr/>
        </p:nvGraphicFramePr>
        <p:xfrm>
          <a:off x="949325" y="4600575"/>
          <a:ext cx="30956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3" name="Equation" r:id="rId19" imgW="3390840" imgH="749160" progId="Equation.DSMT4">
                  <p:embed/>
                </p:oleObj>
              </mc:Choice>
              <mc:Fallback>
                <p:oleObj name="Equation" r:id="rId19" imgW="3390840" imgH="7491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600575"/>
                        <a:ext cx="30956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1" name="Object 23"/>
          <p:cNvGraphicFramePr>
            <a:graphicFrameLocks noChangeAspect="1"/>
          </p:cNvGraphicFramePr>
          <p:nvPr/>
        </p:nvGraphicFramePr>
        <p:xfrm>
          <a:off x="4071938" y="4133850"/>
          <a:ext cx="16398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4" name="Equation" r:id="rId21" imgW="1688760" imgH="419040" progId="Equation.3">
                  <p:embed/>
                </p:oleObj>
              </mc:Choice>
              <mc:Fallback>
                <p:oleObj name="Equation" r:id="rId21" imgW="168876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133850"/>
                        <a:ext cx="16398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2" name="Object 24"/>
          <p:cNvGraphicFramePr>
            <a:graphicFrameLocks noChangeAspect="1"/>
          </p:cNvGraphicFramePr>
          <p:nvPr/>
        </p:nvGraphicFramePr>
        <p:xfrm>
          <a:off x="4062413" y="4778375"/>
          <a:ext cx="15652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5" name="Equation" r:id="rId23" imgW="1688760" imgH="419040" progId="Equation.3">
                  <p:embed/>
                </p:oleObj>
              </mc:Choice>
              <mc:Fallback>
                <p:oleObj name="Equation" r:id="rId23" imgW="1688760" imgH="419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4778375"/>
                        <a:ext cx="15652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53" name="Text Box 25"/>
          <p:cNvSpPr txBox="1">
            <a:spLocks noChangeArrowheads="1"/>
          </p:cNvSpPr>
          <p:nvPr/>
        </p:nvSpPr>
        <p:spPr bwMode="auto">
          <a:xfrm>
            <a:off x="4379913" y="3271838"/>
            <a:ext cx="2117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向里</a:t>
            </a:r>
          </a:p>
        </p:txBody>
      </p:sp>
      <p:sp>
        <p:nvSpPr>
          <p:cNvPr id="252954" name="Text Box 26"/>
          <p:cNvSpPr txBox="1">
            <a:spLocks noChangeArrowheads="1"/>
          </p:cNvSpPr>
          <p:nvPr/>
        </p:nvSpPr>
        <p:spPr bwMode="auto">
          <a:xfrm>
            <a:off x="4379913" y="2625725"/>
            <a:ext cx="1973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向外</a:t>
            </a:r>
          </a:p>
        </p:txBody>
      </p:sp>
      <p:sp>
        <p:nvSpPr>
          <p:cNvPr id="252955" name="Text Box 27"/>
          <p:cNvSpPr txBox="1">
            <a:spLocks noChangeArrowheads="1"/>
          </p:cNvSpPr>
          <p:nvPr/>
        </p:nvSpPr>
        <p:spPr bwMode="auto">
          <a:xfrm>
            <a:off x="917575" y="536416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</a:t>
            </a:r>
            <a:r>
              <a:rPr lang="en-US" altLang="zh-CN" sz="3200" b="1" i="1"/>
              <a:t>F</a:t>
            </a:r>
            <a:r>
              <a:rPr lang="zh-CN" altLang="en-US" sz="2800" b="1" baseline="-25000"/>
              <a:t>合</a:t>
            </a:r>
            <a:r>
              <a:rPr lang="en-US" altLang="zh-CN" sz="2800" b="1"/>
              <a:t>= </a:t>
            </a:r>
            <a:r>
              <a:rPr lang="en-US" altLang="zh-CN" sz="3200" b="1"/>
              <a:t>0</a:t>
            </a:r>
          </a:p>
        </p:txBody>
      </p:sp>
      <p:sp>
        <p:nvSpPr>
          <p:cNvPr id="252956" name="Text Box 28"/>
          <p:cNvSpPr txBox="1">
            <a:spLocks noChangeArrowheads="1"/>
          </p:cNvSpPr>
          <p:nvPr/>
        </p:nvSpPr>
        <p:spPr bwMode="auto">
          <a:xfrm>
            <a:off x="2443163" y="5403850"/>
            <a:ext cx="506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但</a:t>
            </a:r>
            <a:r>
              <a:rPr lang="en-US" altLang="zh-CN" sz="2800" b="1" i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r>
              <a:rPr lang="en-US" altLang="zh-CN" sz="2800" b="1" i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不在一直线上</a:t>
            </a:r>
          </a:p>
        </p:txBody>
      </p:sp>
      <p:sp>
        <p:nvSpPr>
          <p:cNvPr id="252957" name="Text Box 29"/>
          <p:cNvSpPr txBox="1">
            <a:spLocks noChangeArrowheads="1"/>
          </p:cNvSpPr>
          <p:nvPr/>
        </p:nvSpPr>
        <p:spPr bwMode="auto">
          <a:xfrm>
            <a:off x="889000" y="6000750"/>
            <a:ext cx="323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线圈受力矩</a:t>
            </a:r>
            <a:endParaRPr lang="zh-CN" altLang="en-US" sz="2800"/>
          </a:p>
        </p:txBody>
      </p:sp>
      <p:graphicFrame>
        <p:nvGraphicFramePr>
          <p:cNvPr id="252958" name="Object 30"/>
          <p:cNvGraphicFramePr>
            <a:graphicFrameLocks noChangeAspect="1"/>
          </p:cNvGraphicFramePr>
          <p:nvPr/>
        </p:nvGraphicFramePr>
        <p:xfrm>
          <a:off x="3330575" y="6000750"/>
          <a:ext cx="17287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6" name="Equation" r:id="rId25" imgW="1549080" imgH="393480" progId="Equation.DSMT4">
                  <p:embed/>
                </p:oleObj>
              </mc:Choice>
              <mc:Fallback>
                <p:oleObj name="Equation" r:id="rId25" imgW="1549080" imgH="393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6000750"/>
                        <a:ext cx="17287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359650" y="5487988"/>
            <a:ext cx="895350" cy="762000"/>
            <a:chOff x="4752" y="2928"/>
            <a:chExt cx="564" cy="480"/>
          </a:xfrm>
        </p:grpSpPr>
        <p:sp>
          <p:nvSpPr>
            <p:cNvPr id="22610" name="Line 33"/>
            <p:cNvSpPr>
              <a:spLocks noChangeShapeType="1"/>
            </p:cNvSpPr>
            <p:nvPr/>
          </p:nvSpPr>
          <p:spPr bwMode="auto">
            <a:xfrm>
              <a:off x="4848" y="2934"/>
              <a:ext cx="237" cy="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1" name="Object 34"/>
            <p:cNvGraphicFramePr>
              <a:graphicFrameLocks noChangeAspect="1"/>
            </p:cNvGraphicFramePr>
            <p:nvPr/>
          </p:nvGraphicFramePr>
          <p:xfrm>
            <a:off x="5088" y="3120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7" name="公式" r:id="rId27" imgW="139680" imgH="177480" progId="Equation.3">
                    <p:embed/>
                  </p:oleObj>
                </mc:Choice>
                <mc:Fallback>
                  <p:oleObj name="公式" r:id="rId27" imgW="139680" imgH="1774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120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611" name="Group 35"/>
            <p:cNvGrpSpPr>
              <a:grpSpLocks/>
            </p:cNvGrpSpPr>
            <p:nvPr/>
          </p:nvGrpSpPr>
          <p:grpSpPr bwMode="auto">
            <a:xfrm>
              <a:off x="4752" y="2928"/>
              <a:ext cx="480" cy="192"/>
              <a:chOff x="4752" y="2592"/>
              <a:chExt cx="480" cy="192"/>
            </a:xfrm>
          </p:grpSpPr>
          <p:sp>
            <p:nvSpPr>
              <p:cNvPr id="22612" name="Line 36"/>
              <p:cNvSpPr>
                <a:spLocks noChangeShapeType="1"/>
              </p:cNvSpPr>
              <p:nvPr/>
            </p:nvSpPr>
            <p:spPr bwMode="auto">
              <a:xfrm>
                <a:off x="4800" y="25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3" name="Arc 37"/>
              <p:cNvSpPr>
                <a:spLocks/>
              </p:cNvSpPr>
              <p:nvPr/>
            </p:nvSpPr>
            <p:spPr bwMode="auto">
              <a:xfrm flipH="1">
                <a:off x="4752" y="2592"/>
                <a:ext cx="240" cy="174"/>
              </a:xfrm>
              <a:custGeom>
                <a:avLst/>
                <a:gdLst>
                  <a:gd name="T0" fmla="*/ 0 w 21600"/>
                  <a:gd name="T1" fmla="*/ 0 h 22491"/>
                  <a:gd name="T2" fmla="*/ 0 w 21600"/>
                  <a:gd name="T3" fmla="*/ 0 h 22491"/>
                  <a:gd name="T4" fmla="*/ 0 w 21600"/>
                  <a:gd name="T5" fmla="*/ 0 h 224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91"/>
                  <a:gd name="T11" fmla="*/ 21600 w 21600"/>
                  <a:gd name="T12" fmla="*/ 22491 h 224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91" fill="none" extrusionOk="0">
                    <a:moveTo>
                      <a:pt x="4337" y="22490"/>
                    </a:moveTo>
                    <a:cubicBezTo>
                      <a:pt x="1522" y="18747"/>
                      <a:pt x="0" y="14191"/>
                      <a:pt x="0" y="9508"/>
                    </a:cubicBezTo>
                    <a:cubicBezTo>
                      <a:pt x="-1" y="6211"/>
                      <a:pt x="754" y="2959"/>
                      <a:pt x="2205" y="0"/>
                    </a:cubicBezTo>
                  </a:path>
                  <a:path w="21600" h="22491" stroke="0" extrusionOk="0">
                    <a:moveTo>
                      <a:pt x="4337" y="22490"/>
                    </a:moveTo>
                    <a:cubicBezTo>
                      <a:pt x="1522" y="18747"/>
                      <a:pt x="0" y="14191"/>
                      <a:pt x="0" y="9508"/>
                    </a:cubicBezTo>
                    <a:cubicBezTo>
                      <a:pt x="-1" y="6211"/>
                      <a:pt x="754" y="2959"/>
                      <a:pt x="2205" y="0"/>
                    </a:cubicBezTo>
                    <a:lnTo>
                      <a:pt x="21600" y="9508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52" name="Object 38"/>
              <p:cNvGraphicFramePr>
                <a:graphicFrameLocks noChangeAspect="1"/>
              </p:cNvGraphicFramePr>
              <p:nvPr/>
            </p:nvGraphicFramePr>
            <p:xfrm>
              <a:off x="5020" y="2632"/>
              <a:ext cx="11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58" name="Equation" r:id="rId29" imgW="241200" imgH="317160" progId="Equation.3">
                      <p:embed/>
                    </p:oleObj>
                  </mc:Choice>
                  <mc:Fallback>
                    <p:oleObj name="Equation" r:id="rId29" imgW="241200" imgH="31716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0" y="2632"/>
                            <a:ext cx="11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673850" y="5106988"/>
            <a:ext cx="762000" cy="762000"/>
            <a:chOff x="4320" y="2688"/>
            <a:chExt cx="480" cy="480"/>
          </a:xfrm>
        </p:grpSpPr>
        <p:sp>
          <p:nvSpPr>
            <p:cNvPr id="22608" name="Line 40"/>
            <p:cNvSpPr>
              <a:spLocks noChangeShapeType="1"/>
            </p:cNvSpPr>
            <p:nvPr/>
          </p:nvSpPr>
          <p:spPr bwMode="auto">
            <a:xfrm flipH="1">
              <a:off x="4320" y="29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9" name="Line 41"/>
            <p:cNvSpPr>
              <a:spLocks noChangeShapeType="1"/>
            </p:cNvSpPr>
            <p:nvPr/>
          </p:nvSpPr>
          <p:spPr bwMode="auto">
            <a:xfrm>
              <a:off x="4320" y="268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2970" name="Line 42"/>
          <p:cNvSpPr>
            <a:spLocks noChangeShapeType="1"/>
          </p:cNvSpPr>
          <p:nvPr/>
        </p:nvSpPr>
        <p:spPr bwMode="auto">
          <a:xfrm>
            <a:off x="6253163" y="2751136"/>
            <a:ext cx="1315852" cy="18891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71" name="Text Box 43"/>
          <p:cNvSpPr txBox="1">
            <a:spLocks noChangeArrowheads="1"/>
          </p:cNvSpPr>
          <p:nvPr/>
        </p:nvSpPr>
        <p:spPr bwMode="auto">
          <a:xfrm>
            <a:off x="6550025" y="38179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/>
              <a:t>a</a:t>
            </a: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419850" y="1490663"/>
            <a:ext cx="2343150" cy="2595562"/>
            <a:chOff x="4140" y="576"/>
            <a:chExt cx="1476" cy="1635"/>
          </a:xfrm>
        </p:grpSpPr>
        <p:graphicFrame>
          <p:nvGraphicFramePr>
            <p:cNvPr id="22548" name="Object 45"/>
            <p:cNvGraphicFramePr>
              <a:graphicFrameLocks noChangeAspect="1"/>
            </p:cNvGraphicFramePr>
            <p:nvPr/>
          </p:nvGraphicFramePr>
          <p:xfrm>
            <a:off x="5388" y="576"/>
            <a:ext cx="1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9" name="公式" r:id="rId31" imgW="215640" imgH="253800" progId="Equation.3">
                    <p:embed/>
                  </p:oleObj>
                </mc:Choice>
                <mc:Fallback>
                  <p:oleObj name="公式" r:id="rId31" imgW="215640" imgH="253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576"/>
                          <a:ext cx="17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93" name="Line 46"/>
            <p:cNvSpPr>
              <a:spLocks noChangeShapeType="1"/>
            </p:cNvSpPr>
            <p:nvPr/>
          </p:nvSpPr>
          <p:spPr bwMode="auto">
            <a:xfrm flipH="1">
              <a:off x="4428" y="1152"/>
              <a:ext cx="38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9" name="Object 47"/>
            <p:cNvGraphicFramePr>
              <a:graphicFrameLocks noChangeAspect="1"/>
            </p:cNvGraphicFramePr>
            <p:nvPr/>
          </p:nvGraphicFramePr>
          <p:xfrm>
            <a:off x="4860" y="1009"/>
            <a:ext cx="16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60" name="Equation" r:id="rId33" imgW="266400" imgH="457200" progId="Equation.3">
                    <p:embed/>
                  </p:oleObj>
                </mc:Choice>
                <mc:Fallback>
                  <p:oleObj name="Equation" r:id="rId33" imgW="266400" imgH="4572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1009"/>
                          <a:ext cx="16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94" name="Group 48"/>
            <p:cNvGrpSpPr>
              <a:grpSpLocks/>
            </p:cNvGrpSpPr>
            <p:nvPr/>
          </p:nvGrpSpPr>
          <p:grpSpPr bwMode="auto">
            <a:xfrm>
              <a:off x="4188" y="1200"/>
              <a:ext cx="164" cy="990"/>
              <a:chOff x="3888" y="1104"/>
              <a:chExt cx="164" cy="990"/>
            </a:xfrm>
          </p:grpSpPr>
          <p:sp>
            <p:nvSpPr>
              <p:cNvPr id="22604" name="Line 49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5" name="Line 50"/>
              <p:cNvSpPr>
                <a:spLocks noChangeShapeType="1"/>
              </p:cNvSpPr>
              <p:nvPr/>
            </p:nvSpPr>
            <p:spPr bwMode="auto">
              <a:xfrm>
                <a:off x="3888" y="2094"/>
                <a:ext cx="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6" name="Line 51"/>
              <p:cNvSpPr>
                <a:spLocks noChangeShapeType="1"/>
              </p:cNvSpPr>
              <p:nvPr/>
            </p:nvSpPr>
            <p:spPr bwMode="auto">
              <a:xfrm flipV="1">
                <a:off x="3965" y="1104"/>
                <a:ext cx="0" cy="2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7" name="Line 52"/>
              <p:cNvSpPr>
                <a:spLocks noChangeShapeType="1"/>
              </p:cNvSpPr>
              <p:nvPr/>
            </p:nvSpPr>
            <p:spPr bwMode="auto">
              <a:xfrm>
                <a:off x="3965" y="1723"/>
                <a:ext cx="0" cy="3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50" name="Object 53"/>
              <p:cNvGraphicFramePr>
                <a:graphicFrameLocks noChangeAspect="1"/>
              </p:cNvGraphicFramePr>
              <p:nvPr/>
            </p:nvGraphicFramePr>
            <p:xfrm>
              <a:off x="3888" y="1393"/>
              <a:ext cx="16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61" name="Equation" r:id="rId35" imgW="279360" imgH="457200" progId="Equation.3">
                      <p:embed/>
                    </p:oleObj>
                  </mc:Choice>
                  <mc:Fallback>
                    <p:oleObj name="Equation" r:id="rId35" imgW="279360" imgH="45720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393"/>
                            <a:ext cx="164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95" name="AutoShape 54"/>
            <p:cNvSpPr>
              <a:spLocks noChangeArrowheads="1"/>
            </p:cNvSpPr>
            <p:nvPr/>
          </p:nvSpPr>
          <p:spPr bwMode="auto">
            <a:xfrm>
              <a:off x="5267" y="667"/>
              <a:ext cx="77" cy="1069"/>
            </a:xfrm>
            <a:prstGeom prst="can">
              <a:avLst>
                <a:gd name="adj" fmla="val 22239"/>
              </a:avLst>
            </a:prstGeom>
            <a:gradFill rotWithShape="0">
              <a:gsLst>
                <a:gs pos="0">
                  <a:srgbClr val="5E4700"/>
                </a:gs>
                <a:gs pos="50000">
                  <a:srgbClr val="CC9900"/>
                </a:gs>
                <a:gs pos="100000">
                  <a:srgbClr val="5E47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AutoShape 55"/>
            <p:cNvSpPr>
              <a:spLocks noChangeArrowheads="1"/>
            </p:cNvSpPr>
            <p:nvPr/>
          </p:nvSpPr>
          <p:spPr bwMode="auto">
            <a:xfrm rot="14576146" flipH="1">
              <a:off x="4799" y="1398"/>
              <a:ext cx="50" cy="1041"/>
            </a:xfrm>
            <a:prstGeom prst="can">
              <a:avLst>
                <a:gd name="adj" fmla="val 79328"/>
              </a:avLst>
            </a:prstGeom>
            <a:gradFill rotWithShape="0">
              <a:gsLst>
                <a:gs pos="0">
                  <a:srgbClr val="5E4700"/>
                </a:gs>
                <a:gs pos="50000">
                  <a:srgbClr val="CC9900"/>
                </a:gs>
                <a:gs pos="100000">
                  <a:srgbClr val="5E47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7" name="AutoShape 56"/>
            <p:cNvSpPr>
              <a:spLocks noChangeArrowheads="1"/>
            </p:cNvSpPr>
            <p:nvPr/>
          </p:nvSpPr>
          <p:spPr bwMode="auto">
            <a:xfrm rot="14576146" flipH="1">
              <a:off x="4797" y="432"/>
              <a:ext cx="51" cy="1041"/>
            </a:xfrm>
            <a:prstGeom prst="can">
              <a:avLst>
                <a:gd name="adj" fmla="val 77773"/>
              </a:avLst>
            </a:prstGeom>
            <a:gradFill rotWithShape="0">
              <a:gsLst>
                <a:gs pos="0">
                  <a:srgbClr val="5E4700"/>
                </a:gs>
                <a:gs pos="50000">
                  <a:srgbClr val="CC9900"/>
                </a:gs>
                <a:gs pos="100000">
                  <a:srgbClr val="5E47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AutoShape 57"/>
            <p:cNvSpPr>
              <a:spLocks noChangeArrowheads="1"/>
            </p:cNvSpPr>
            <p:nvPr/>
          </p:nvSpPr>
          <p:spPr bwMode="auto">
            <a:xfrm>
              <a:off x="4342" y="1142"/>
              <a:ext cx="77" cy="1069"/>
            </a:xfrm>
            <a:prstGeom prst="can">
              <a:avLst>
                <a:gd name="adj" fmla="val 22239"/>
              </a:avLst>
            </a:prstGeom>
            <a:gradFill rotWithShape="0">
              <a:gsLst>
                <a:gs pos="0">
                  <a:srgbClr val="5E4700"/>
                </a:gs>
                <a:gs pos="50000">
                  <a:srgbClr val="CC9900"/>
                </a:gs>
                <a:gs pos="100000">
                  <a:srgbClr val="5E47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Text Box 58"/>
            <p:cNvSpPr txBox="1">
              <a:spLocks noChangeArrowheads="1"/>
            </p:cNvSpPr>
            <p:nvPr/>
          </p:nvSpPr>
          <p:spPr bwMode="auto">
            <a:xfrm>
              <a:off x="4140" y="86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i="1"/>
                <a:t>d</a:t>
              </a:r>
            </a:p>
          </p:txBody>
        </p:sp>
        <p:sp>
          <p:nvSpPr>
            <p:cNvPr id="22600" name="Text Box 59"/>
            <p:cNvSpPr txBox="1">
              <a:spLocks noChangeArrowheads="1"/>
            </p:cNvSpPr>
            <p:nvPr/>
          </p:nvSpPr>
          <p:spPr bwMode="auto">
            <a:xfrm>
              <a:off x="5388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22603" name="Line 62"/>
            <p:cNvSpPr>
              <a:spLocks noChangeShapeType="1"/>
            </p:cNvSpPr>
            <p:nvPr/>
          </p:nvSpPr>
          <p:spPr bwMode="auto">
            <a:xfrm flipV="1">
              <a:off x="5004" y="912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Line 60"/>
            <p:cNvSpPr>
              <a:spLocks noChangeShapeType="1"/>
            </p:cNvSpPr>
            <p:nvPr/>
          </p:nvSpPr>
          <p:spPr bwMode="auto">
            <a:xfrm flipV="1">
              <a:off x="4668" y="1824"/>
              <a:ext cx="336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Text Box 61"/>
            <p:cNvSpPr txBox="1">
              <a:spLocks noChangeArrowheads="1"/>
            </p:cNvSpPr>
            <p:nvPr/>
          </p:nvSpPr>
          <p:spPr bwMode="auto">
            <a:xfrm>
              <a:off x="4641" y="1675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3300"/>
                  </a:solidFill>
                </a:rPr>
                <a:t>I</a:t>
              </a:r>
              <a:endParaRPr lang="en-US" altLang="zh-CN" sz="2800" dirty="0"/>
            </a:p>
          </p:txBody>
        </p:sp>
      </p:grpSp>
      <p:sp>
        <p:nvSpPr>
          <p:cNvPr id="252993" name="Line 65"/>
          <p:cNvSpPr>
            <a:spLocks noChangeShapeType="1"/>
          </p:cNvSpPr>
          <p:nvPr/>
        </p:nvSpPr>
        <p:spPr bwMode="auto">
          <a:xfrm>
            <a:off x="6673850" y="5945188"/>
            <a:ext cx="0" cy="463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2994" name="Object 66"/>
          <p:cNvGraphicFramePr>
            <a:graphicFrameLocks noChangeAspect="1"/>
          </p:cNvGraphicFramePr>
          <p:nvPr/>
        </p:nvGraphicFramePr>
        <p:xfrm>
          <a:off x="7561263" y="1490663"/>
          <a:ext cx="390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2" name="Equation" r:id="rId37" imgW="355320" imgH="393480" progId="Equation.3">
                  <p:embed/>
                </p:oleObj>
              </mc:Choice>
              <mc:Fallback>
                <p:oleObj name="Equation" r:id="rId37" imgW="355320" imgH="3934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3" y="1490663"/>
                        <a:ext cx="3905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95" name="Line 67"/>
          <p:cNvSpPr>
            <a:spLocks noChangeShapeType="1"/>
          </p:cNvSpPr>
          <p:nvPr/>
        </p:nvSpPr>
        <p:spPr bwMode="auto">
          <a:xfrm rot="10800000">
            <a:off x="7543800" y="1566863"/>
            <a:ext cx="0" cy="46355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96" name="Line 68"/>
          <p:cNvSpPr>
            <a:spLocks noChangeShapeType="1"/>
          </p:cNvSpPr>
          <p:nvPr/>
        </p:nvSpPr>
        <p:spPr bwMode="auto">
          <a:xfrm rot="10800000" flipH="1">
            <a:off x="8320087" y="2147057"/>
            <a:ext cx="234102" cy="488193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299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54699"/>
              </p:ext>
            </p:extLst>
          </p:nvPr>
        </p:nvGraphicFramePr>
        <p:xfrm>
          <a:off x="8578822" y="2008188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3" name="Equation" r:id="rId39" imgW="355320" imgH="393480" progId="Equation.3">
                  <p:embed/>
                </p:oleObj>
              </mc:Choice>
              <mc:Fallback>
                <p:oleObj name="Equation" r:id="rId39" imgW="355320" imgH="3934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822" y="2008188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002" name="Object 74"/>
          <p:cNvGraphicFramePr>
            <a:graphicFrameLocks noChangeAspect="1"/>
          </p:cNvGraphicFramePr>
          <p:nvPr/>
        </p:nvGraphicFramePr>
        <p:xfrm>
          <a:off x="8286750" y="4802188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4" name="Equation" r:id="rId41" imgW="355320" imgH="393480" progId="Equation.3">
                  <p:embed/>
                </p:oleObj>
              </mc:Choice>
              <mc:Fallback>
                <p:oleObj name="Equation" r:id="rId41" imgW="355320" imgH="39348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4802188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003" name="Object 75"/>
          <p:cNvGraphicFramePr>
            <a:graphicFrameLocks noChangeAspect="1"/>
          </p:cNvGraphicFramePr>
          <p:nvPr/>
        </p:nvGraphicFramePr>
        <p:xfrm>
          <a:off x="6229350" y="5945188"/>
          <a:ext cx="320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5" name="Equation" r:id="rId43" imgW="330120" imgH="393480" progId="Equation.3">
                  <p:embed/>
                </p:oleObj>
              </mc:Choice>
              <mc:Fallback>
                <p:oleObj name="Equation" r:id="rId43" imgW="330120" imgH="39348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5945188"/>
                        <a:ext cx="3206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004" name="Line 76"/>
          <p:cNvSpPr>
            <a:spLocks noChangeShapeType="1"/>
          </p:cNvSpPr>
          <p:nvPr/>
        </p:nvSpPr>
        <p:spPr bwMode="auto">
          <a:xfrm rot="10800000">
            <a:off x="8197850" y="4573588"/>
            <a:ext cx="0" cy="463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6535738" y="4645025"/>
            <a:ext cx="1828800" cy="1403350"/>
            <a:chOff x="4224" y="2524"/>
            <a:chExt cx="1152" cy="884"/>
          </a:xfrm>
        </p:grpSpPr>
        <p:grpSp>
          <p:nvGrpSpPr>
            <p:cNvPr id="22585" name="Group 78"/>
            <p:cNvGrpSpPr>
              <a:grpSpLocks/>
            </p:cNvGrpSpPr>
            <p:nvPr/>
          </p:nvGrpSpPr>
          <p:grpSpPr bwMode="auto">
            <a:xfrm>
              <a:off x="4224" y="3054"/>
              <a:ext cx="1152" cy="354"/>
              <a:chOff x="4213" y="2930"/>
              <a:chExt cx="1152" cy="354"/>
            </a:xfrm>
          </p:grpSpPr>
          <p:sp>
            <p:nvSpPr>
              <p:cNvPr id="22589" name="AutoShape 79"/>
              <p:cNvSpPr>
                <a:spLocks noChangeArrowheads="1"/>
              </p:cNvSpPr>
              <p:nvPr/>
            </p:nvSpPr>
            <p:spPr bwMode="auto">
              <a:xfrm rot="3732211">
                <a:off x="4765" y="2378"/>
                <a:ext cx="48" cy="1152"/>
              </a:xfrm>
              <a:prstGeom prst="can">
                <a:avLst>
                  <a:gd name="adj" fmla="val 91111"/>
                </a:avLst>
              </a:prstGeom>
              <a:gradFill rotWithShape="0">
                <a:gsLst>
                  <a:gs pos="0">
                    <a:srgbClr val="5E4700"/>
                  </a:gs>
                  <a:gs pos="50000">
                    <a:srgbClr val="CC9900"/>
                  </a:gs>
                  <a:gs pos="100000">
                    <a:srgbClr val="5E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90" name="Group 80"/>
              <p:cNvGrpSpPr>
                <a:grpSpLocks/>
              </p:cNvGrpSpPr>
              <p:nvPr/>
            </p:nvGrpSpPr>
            <p:grpSpPr bwMode="auto">
              <a:xfrm>
                <a:off x="4224" y="3072"/>
                <a:ext cx="189" cy="212"/>
                <a:chOff x="3459" y="3244"/>
                <a:chExt cx="189" cy="212"/>
              </a:xfrm>
            </p:grpSpPr>
            <p:sp>
              <p:nvSpPr>
                <p:cNvPr id="22591" name="Oval 81"/>
                <p:cNvSpPr>
                  <a:spLocks noChangeArrowheads="1"/>
                </p:cNvSpPr>
                <p:nvPr/>
              </p:nvSpPr>
              <p:spPr bwMode="auto">
                <a:xfrm>
                  <a:off x="3504" y="3312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sz="2800"/>
                </a:p>
              </p:txBody>
            </p:sp>
            <p:sp>
              <p:nvSpPr>
                <p:cNvPr id="2259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459" y="3244"/>
                  <a:ext cx="18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</p:grpSp>
        <p:grpSp>
          <p:nvGrpSpPr>
            <p:cNvPr id="22586" name="Group 83"/>
            <p:cNvGrpSpPr>
              <a:grpSpLocks/>
            </p:cNvGrpSpPr>
            <p:nvPr/>
          </p:nvGrpSpPr>
          <p:grpSpPr bwMode="auto">
            <a:xfrm>
              <a:off x="5184" y="2524"/>
              <a:ext cx="188" cy="404"/>
              <a:chOff x="3936" y="2928"/>
              <a:chExt cx="188" cy="404"/>
            </a:xfrm>
          </p:grpSpPr>
          <p:sp>
            <p:nvSpPr>
              <p:cNvPr id="22587" name="Oval 84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zh-CN" altLang="zh-CN" sz="2800"/>
              </a:p>
            </p:txBody>
          </p:sp>
          <p:sp>
            <p:nvSpPr>
              <p:cNvPr id="22588" name="Text Box 85"/>
              <p:cNvSpPr txBox="1">
                <a:spLocks noChangeArrowheads="1"/>
              </p:cNvSpPr>
              <p:nvPr/>
            </p:nvSpPr>
            <p:spPr bwMode="auto">
              <a:xfrm>
                <a:off x="3936" y="2928"/>
                <a:ext cx="1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rgbClr val="FF0000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13" name="Group 86"/>
          <p:cNvGrpSpPr>
            <a:grpSpLocks/>
          </p:cNvGrpSpPr>
          <p:nvPr/>
        </p:nvGrpSpPr>
        <p:grpSpPr bwMode="auto">
          <a:xfrm>
            <a:off x="6750050" y="5487988"/>
            <a:ext cx="304800" cy="241300"/>
            <a:chOff x="4416" y="2928"/>
            <a:chExt cx="192" cy="152"/>
          </a:xfrm>
        </p:grpSpPr>
        <p:sp>
          <p:nvSpPr>
            <p:cNvPr id="22584" name="Arc 87"/>
            <p:cNvSpPr>
              <a:spLocks/>
            </p:cNvSpPr>
            <p:nvPr/>
          </p:nvSpPr>
          <p:spPr bwMode="auto">
            <a:xfrm flipH="1">
              <a:off x="4560" y="2928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7" name="Object 88"/>
            <p:cNvGraphicFramePr>
              <a:graphicFrameLocks noChangeAspect="1"/>
            </p:cNvGraphicFramePr>
            <p:nvPr/>
          </p:nvGraphicFramePr>
          <p:xfrm>
            <a:off x="4416" y="2928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66" name="Equation" r:id="rId45" imgW="279360" imgH="241200" progId="Equation.3">
                    <p:embed/>
                  </p:oleObj>
                </mc:Choice>
                <mc:Fallback>
                  <p:oleObj name="Equation" r:id="rId45" imgW="279360" imgH="2412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28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3017" name="Line 89"/>
          <p:cNvSpPr>
            <a:spLocks noChangeShapeType="1"/>
          </p:cNvSpPr>
          <p:nvPr/>
        </p:nvSpPr>
        <p:spPr bwMode="auto">
          <a:xfrm>
            <a:off x="5030788" y="1612900"/>
            <a:ext cx="1444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3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23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6853836" y="2606477"/>
            <a:ext cx="1385887" cy="6119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001347" y="1986720"/>
            <a:ext cx="3432175" cy="280518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4054951" lon="1522800" rev="284076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1" name="Group 32"/>
          <p:cNvGrpSpPr>
            <a:grpSpLocks/>
          </p:cNvGrpSpPr>
          <p:nvPr/>
        </p:nvGrpSpPr>
        <p:grpSpPr bwMode="auto">
          <a:xfrm>
            <a:off x="7543801" y="2941637"/>
            <a:ext cx="1122363" cy="914401"/>
            <a:chOff x="4480" y="2351"/>
            <a:chExt cx="707" cy="576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4480" y="2352"/>
              <a:ext cx="507" cy="4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2497137"/>
                </p:ext>
              </p:extLst>
            </p:nvPr>
          </p:nvGraphicFramePr>
          <p:xfrm>
            <a:off x="4959" y="2639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67" name="Equation" r:id="rId47" imgW="139680" imgH="177480" progId="Equation.DSMT4">
                    <p:embed/>
                  </p:oleObj>
                </mc:Choice>
                <mc:Fallback>
                  <p:oleObj name="Equation" r:id="rId47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" y="2639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" name="Group 35"/>
            <p:cNvGrpSpPr>
              <a:grpSpLocks/>
            </p:cNvGrpSpPr>
            <p:nvPr/>
          </p:nvGrpSpPr>
          <p:grpSpPr bwMode="auto">
            <a:xfrm>
              <a:off x="4503" y="2351"/>
              <a:ext cx="360" cy="204"/>
              <a:chOff x="4503" y="2015"/>
              <a:chExt cx="360" cy="204"/>
            </a:xfrm>
          </p:grpSpPr>
          <p:sp>
            <p:nvSpPr>
              <p:cNvPr id="96" name="Arc 37"/>
              <p:cNvSpPr>
                <a:spLocks/>
              </p:cNvSpPr>
              <p:nvPr/>
            </p:nvSpPr>
            <p:spPr bwMode="auto">
              <a:xfrm rot="597584" flipH="1">
                <a:off x="4503" y="2015"/>
                <a:ext cx="231" cy="178"/>
              </a:xfrm>
              <a:custGeom>
                <a:avLst/>
                <a:gdLst>
                  <a:gd name="T0" fmla="*/ 0 w 21600"/>
                  <a:gd name="T1" fmla="*/ 0 h 22491"/>
                  <a:gd name="T2" fmla="*/ 0 w 21600"/>
                  <a:gd name="T3" fmla="*/ 0 h 22491"/>
                  <a:gd name="T4" fmla="*/ 0 w 21600"/>
                  <a:gd name="T5" fmla="*/ 0 h 224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91"/>
                  <a:gd name="T11" fmla="*/ 21600 w 21600"/>
                  <a:gd name="T12" fmla="*/ 22491 h 224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91" fill="none" extrusionOk="0">
                    <a:moveTo>
                      <a:pt x="4337" y="22490"/>
                    </a:moveTo>
                    <a:cubicBezTo>
                      <a:pt x="1522" y="18747"/>
                      <a:pt x="0" y="14191"/>
                      <a:pt x="0" y="9508"/>
                    </a:cubicBezTo>
                    <a:cubicBezTo>
                      <a:pt x="-1" y="6211"/>
                      <a:pt x="754" y="2959"/>
                      <a:pt x="2205" y="0"/>
                    </a:cubicBezTo>
                  </a:path>
                  <a:path w="21600" h="22491" stroke="0" extrusionOk="0">
                    <a:moveTo>
                      <a:pt x="4337" y="22490"/>
                    </a:moveTo>
                    <a:cubicBezTo>
                      <a:pt x="1522" y="18747"/>
                      <a:pt x="0" y="14191"/>
                      <a:pt x="0" y="9508"/>
                    </a:cubicBezTo>
                    <a:cubicBezTo>
                      <a:pt x="-1" y="6211"/>
                      <a:pt x="754" y="2959"/>
                      <a:pt x="2205" y="0"/>
                    </a:cubicBezTo>
                    <a:lnTo>
                      <a:pt x="21600" y="9508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7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1724438"/>
                  </p:ext>
                </p:extLst>
              </p:nvPr>
            </p:nvGraphicFramePr>
            <p:xfrm>
              <a:off x="4747" y="2067"/>
              <a:ext cx="11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68" name="Equation" r:id="rId49" imgW="241200" imgH="317160" progId="Equation.3">
                      <p:embed/>
                    </p:oleObj>
                  </mc:Choice>
                  <mc:Fallback>
                    <p:oleObj name="Equation" r:id="rId49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7" y="2067"/>
                            <a:ext cx="11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2991" name="Line 63"/>
          <p:cNvSpPr>
            <a:spLocks noChangeShapeType="1"/>
          </p:cNvSpPr>
          <p:nvPr/>
        </p:nvSpPr>
        <p:spPr bwMode="auto">
          <a:xfrm>
            <a:off x="7569015" y="2940051"/>
            <a:ext cx="1114424" cy="139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299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57169"/>
              </p:ext>
            </p:extLst>
          </p:nvPr>
        </p:nvGraphicFramePr>
        <p:xfrm>
          <a:off x="8621712" y="2850842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9" name="Equation" r:id="rId50" imgW="291960" imgH="368280" progId="Equation.DSMT4">
                  <p:embed/>
                </p:oleObj>
              </mc:Choice>
              <mc:Fallback>
                <p:oleObj name="Equation" r:id="rId50" imgW="291960" imgH="3682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1712" y="2850842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000" name="Line 72"/>
          <p:cNvSpPr>
            <a:spLocks noChangeShapeType="1"/>
          </p:cNvSpPr>
          <p:nvPr/>
        </p:nvSpPr>
        <p:spPr bwMode="auto">
          <a:xfrm>
            <a:off x="7620000" y="3624263"/>
            <a:ext cx="0" cy="46355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300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13550"/>
              </p:ext>
            </p:extLst>
          </p:nvPr>
        </p:nvGraphicFramePr>
        <p:xfrm>
          <a:off x="7146925" y="3776663"/>
          <a:ext cx="4333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0" name="Equation" r:id="rId52" imgW="355320" imgH="393480" progId="Equation.3">
                  <p:embed/>
                </p:oleObj>
              </mc:Choice>
              <mc:Fallback>
                <p:oleObj name="Equation" r:id="rId52" imgW="355320" imgH="3934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776663"/>
                        <a:ext cx="4333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Line 60"/>
          <p:cNvSpPr>
            <a:spLocks noChangeShapeType="1"/>
          </p:cNvSpPr>
          <p:nvPr/>
        </p:nvSpPr>
        <p:spPr bwMode="auto">
          <a:xfrm>
            <a:off x="6802966" y="3213712"/>
            <a:ext cx="8644" cy="604839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61"/>
          <p:cNvSpPr txBox="1">
            <a:spLocks noChangeArrowheads="1"/>
          </p:cNvSpPr>
          <p:nvPr/>
        </p:nvSpPr>
        <p:spPr bwMode="auto">
          <a:xfrm>
            <a:off x="6860284" y="3206752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I</a:t>
            </a:r>
            <a:endParaRPr lang="en-US" altLang="zh-CN" sz="2800" dirty="0"/>
          </a:p>
        </p:txBody>
      </p:sp>
      <p:sp>
        <p:nvSpPr>
          <p:cNvPr id="252999" name="Line 71"/>
          <p:cNvSpPr>
            <a:spLocks noChangeShapeType="1"/>
          </p:cNvSpPr>
          <p:nvPr/>
        </p:nvSpPr>
        <p:spPr bwMode="auto">
          <a:xfrm flipH="1">
            <a:off x="6526213" y="3257188"/>
            <a:ext cx="258575" cy="62584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299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379900"/>
              </p:ext>
            </p:extLst>
          </p:nvPr>
        </p:nvGraphicFramePr>
        <p:xfrm>
          <a:off x="6170144" y="3544965"/>
          <a:ext cx="320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1" name="Equation" r:id="rId54" imgW="330120" imgH="393480" progId="Equation.DSMT4">
                  <p:embed/>
                </p:oleObj>
              </mc:Choice>
              <mc:Fallback>
                <p:oleObj name="Equation" r:id="rId54" imgW="330120" imgH="39348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144" y="3544965"/>
                        <a:ext cx="3206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Line 63"/>
          <p:cNvSpPr>
            <a:spLocks noChangeShapeType="1"/>
          </p:cNvSpPr>
          <p:nvPr/>
        </p:nvSpPr>
        <p:spPr bwMode="auto">
          <a:xfrm>
            <a:off x="6799860" y="3264875"/>
            <a:ext cx="1114424" cy="139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63"/>
          <p:cNvSpPr>
            <a:spLocks noChangeShapeType="1"/>
          </p:cNvSpPr>
          <p:nvPr/>
        </p:nvSpPr>
        <p:spPr bwMode="auto">
          <a:xfrm>
            <a:off x="8302067" y="2620965"/>
            <a:ext cx="841933" cy="849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75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975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7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975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5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5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25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5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4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5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5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5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5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25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" fill="hold"/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75" fill="hold"/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75" fill="hold"/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" fill="hold"/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" fill="hold"/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2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/>
      <p:bldP spid="252931" grpId="0" autoUpdateAnimBg="0"/>
      <p:bldP spid="252933" grpId="0" autoUpdateAnimBg="0"/>
      <p:bldP spid="252936" grpId="0" autoUpdateAnimBg="0"/>
      <p:bldP spid="252939" grpId="0" autoUpdateAnimBg="0"/>
      <p:bldP spid="252940" grpId="0" autoUpdateAnimBg="0"/>
      <p:bldP spid="252953" grpId="0" autoUpdateAnimBg="0"/>
      <p:bldP spid="252954" grpId="0" autoUpdateAnimBg="0"/>
      <p:bldP spid="252955" grpId="0" autoUpdateAnimBg="0"/>
      <p:bldP spid="252956" grpId="0" autoUpdateAnimBg="0"/>
      <p:bldP spid="252957" grpId="0" autoUpdateAnimBg="0"/>
      <p:bldP spid="252970" grpId="0" animBg="1"/>
      <p:bldP spid="252971" grpId="0" autoUpdateAnimBg="0"/>
      <p:bldP spid="252993" grpId="0" animBg="1"/>
      <p:bldP spid="252995" grpId="0" animBg="1"/>
      <p:bldP spid="252996" grpId="0" animBg="1"/>
      <p:bldP spid="253004" grpId="0" animBg="1"/>
      <p:bldP spid="253017" grpId="0" animBg="1"/>
      <p:bldP spid="10" grpId="0" animBg="1"/>
      <p:bldP spid="252991" grpId="0" animBg="1"/>
      <p:bldP spid="253000" grpId="0" animBg="1"/>
      <p:bldP spid="100" grpId="0" animBg="1"/>
      <p:bldP spid="101" grpId="0"/>
      <p:bldP spid="252999" grpId="0" animBg="1"/>
      <p:bldP spid="103" grpId="0" animBg="1"/>
      <p:bldP spid="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3025775" y="348370"/>
            <a:ext cx="3984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章  静电场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946150" y="1608138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基本概念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88988" y="215265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）电场强度</a:t>
            </a:r>
          </a:p>
        </p:txBody>
      </p:sp>
      <p:graphicFrame>
        <p:nvGraphicFramePr>
          <p:cNvPr id="210949" name="Object 2"/>
          <p:cNvGraphicFramePr>
            <a:graphicFrameLocks noChangeAspect="1"/>
          </p:cNvGraphicFramePr>
          <p:nvPr/>
        </p:nvGraphicFramePr>
        <p:xfrm>
          <a:off x="3238500" y="2114550"/>
          <a:ext cx="392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0" name="公式" r:id="rId3" imgW="164880" imgH="203040" progId="Equation.3">
                  <p:embed/>
                </p:oleObj>
              </mc:Choice>
              <mc:Fallback>
                <p:oleObj name="公式" r:id="rId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114550"/>
                        <a:ext cx="3921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3"/>
          <p:cNvGraphicFramePr>
            <a:graphicFrameLocks noChangeAspect="1"/>
          </p:cNvGraphicFramePr>
          <p:nvPr/>
        </p:nvGraphicFramePr>
        <p:xfrm>
          <a:off x="2760663" y="2662238"/>
          <a:ext cx="115093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1" name="Equation" r:id="rId5" imgW="1054080" imgH="825480" progId="Equation.DSMT4">
                  <p:embed/>
                </p:oleObj>
              </mc:Choice>
              <mc:Fallback>
                <p:oleObj name="Equation" r:id="rId5" imgW="105408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2662238"/>
                        <a:ext cx="115093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1833563" y="277018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210952" name="Object 4"/>
          <p:cNvGraphicFramePr>
            <a:graphicFrameLocks noChangeAspect="1"/>
          </p:cNvGraphicFramePr>
          <p:nvPr/>
        </p:nvGraphicFramePr>
        <p:xfrm>
          <a:off x="5935663" y="2636838"/>
          <a:ext cx="20891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2" name="Equation" r:id="rId7" imgW="2006280" imgH="888840" progId="Equation.DSMT4">
                  <p:embed/>
                </p:oleObj>
              </mc:Choice>
              <mc:Fallback>
                <p:oleObj name="Equation" r:id="rId7" imgW="2006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2636838"/>
                        <a:ext cx="208915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392613" y="274955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基本电场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788988" y="3444875"/>
            <a:ext cx="340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）电势</a:t>
            </a:r>
            <a:r>
              <a:rPr lang="en-US" altLang="zh-CN" sz="2800" b="1" dirty="0"/>
              <a:t>V</a:t>
            </a:r>
          </a:p>
        </p:txBody>
      </p:sp>
      <p:graphicFrame>
        <p:nvGraphicFramePr>
          <p:cNvPr id="210955" name="Object 5"/>
          <p:cNvGraphicFramePr>
            <a:graphicFrameLocks noChangeAspect="1"/>
          </p:cNvGraphicFramePr>
          <p:nvPr/>
        </p:nvGraphicFramePr>
        <p:xfrm>
          <a:off x="2808288" y="3949700"/>
          <a:ext cx="2235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3" name="Equation" r:id="rId9" imgW="2234880" imgH="647640" progId="Equation.DSMT4">
                  <p:embed/>
                </p:oleObj>
              </mc:Choice>
              <mc:Fallback>
                <p:oleObj name="Equation" r:id="rId9" imgW="22348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949700"/>
                        <a:ext cx="22352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6" name="Text Box 12"/>
          <p:cNvSpPr txBox="1">
            <a:spLocks noChangeArrowheads="1"/>
          </p:cNvSpPr>
          <p:nvPr/>
        </p:nvSpPr>
        <p:spPr bwMode="auto">
          <a:xfrm>
            <a:off x="1792288" y="39782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210957" name="Object 6"/>
          <p:cNvGraphicFramePr>
            <a:graphicFrameLocks noGrp="1" noChangeAspect="1"/>
          </p:cNvGraphicFramePr>
          <p:nvPr>
            <p:ph/>
          </p:nvPr>
        </p:nvGraphicFramePr>
        <p:xfrm>
          <a:off x="5918200" y="3860800"/>
          <a:ext cx="150336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4" name="Equation" r:id="rId11" imgW="1523880" imgH="850680" progId="Equation.DSMT4">
                  <p:embed/>
                </p:oleObj>
              </mc:Choice>
              <mc:Fallback>
                <p:oleObj name="Equation" r:id="rId11" imgW="15238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860800"/>
                        <a:ext cx="1503363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890588" y="4570413"/>
            <a:ext cx="313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基本规律</a:t>
            </a:r>
          </a:p>
        </p:txBody>
      </p:sp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788988" y="51752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高斯定理</a:t>
            </a:r>
          </a:p>
        </p:txBody>
      </p:sp>
      <p:sp>
        <p:nvSpPr>
          <p:cNvPr id="210960" name="Text Box 16"/>
          <p:cNvSpPr txBox="1">
            <a:spLocks noChangeArrowheads="1"/>
          </p:cNvSpPr>
          <p:nvPr/>
        </p:nvSpPr>
        <p:spPr bwMode="auto">
          <a:xfrm>
            <a:off x="788988" y="5908675"/>
            <a:ext cx="392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环路定理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92513" y="5100638"/>
            <a:ext cx="2557462" cy="901700"/>
            <a:chOff x="3492" y="1577"/>
            <a:chExt cx="1611" cy="568"/>
          </a:xfrm>
        </p:grpSpPr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3492" y="1577"/>
            <a:ext cx="161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5" name="Equation" r:id="rId13" imgW="2590560" imgH="774360" progId="Equation.DSMT4">
                    <p:embed/>
                  </p:oleObj>
                </mc:Choice>
                <mc:Fallback>
                  <p:oleObj name="Equation" r:id="rId13" imgW="2590560" imgH="774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1577"/>
                          <a:ext cx="1611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5" name="Oval 19"/>
            <p:cNvSpPr>
              <a:spLocks noChangeArrowheads="1"/>
            </p:cNvSpPr>
            <p:nvPr/>
          </p:nvSpPr>
          <p:spPr bwMode="auto">
            <a:xfrm>
              <a:off x="3502" y="175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Text Box 20"/>
            <p:cNvSpPr txBox="1">
              <a:spLocks noChangeArrowheads="1"/>
            </p:cNvSpPr>
            <p:nvPr/>
          </p:nvSpPr>
          <p:spPr bwMode="auto">
            <a:xfrm>
              <a:off x="4790" y="1933"/>
              <a:ext cx="2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Arial" charset="0"/>
                </a:rPr>
                <a:t>内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73475" y="5894388"/>
            <a:ext cx="1641475" cy="696912"/>
            <a:chOff x="3567" y="2389"/>
            <a:chExt cx="1034" cy="439"/>
          </a:xfrm>
        </p:grpSpPr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3567" y="2389"/>
            <a:ext cx="103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6" name="Equation" r:id="rId15" imgW="1663560" imgH="622080" progId="Equation.DSMT4">
                    <p:embed/>
                  </p:oleObj>
                </mc:Choice>
                <mc:Fallback>
                  <p:oleObj name="Equation" r:id="rId15" imgW="1663560" imgH="622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2389"/>
                          <a:ext cx="1034" cy="4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4" name="Oval 23"/>
            <p:cNvSpPr>
              <a:spLocks noChangeArrowheads="1"/>
            </p:cNvSpPr>
            <p:nvPr/>
          </p:nvSpPr>
          <p:spPr bwMode="auto">
            <a:xfrm>
              <a:off x="3577" y="2511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68" name="Text Box 24"/>
          <p:cNvSpPr txBox="1">
            <a:spLocks noChangeArrowheads="1"/>
          </p:cNvSpPr>
          <p:nvPr/>
        </p:nvSpPr>
        <p:spPr bwMode="auto">
          <a:xfrm>
            <a:off x="6049963" y="4600668"/>
            <a:ext cx="313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黑体" pitchFamily="2" charset="-122"/>
              </a:rPr>
              <a:t>3. </a:t>
            </a:r>
            <a:r>
              <a:rPr lang="zh-CN" altLang="en-US" dirty="0">
                <a:ea typeface="黑体" pitchFamily="2" charset="-122"/>
              </a:rPr>
              <a:t>基本性质</a:t>
            </a: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6551613" y="5232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黑体" pitchFamily="2" charset="-122"/>
              </a:rPr>
              <a:t>有源场</a:t>
            </a:r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5991225" y="5937250"/>
            <a:ext cx="315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黑体" pitchFamily="2" charset="-122"/>
              </a:rPr>
              <a:t>无旋性、保守场</a:t>
            </a:r>
          </a:p>
        </p:txBody>
      </p:sp>
      <p:sp>
        <p:nvSpPr>
          <p:cNvPr id="210971" name="Line 27"/>
          <p:cNvSpPr>
            <a:spLocks noChangeShapeType="1"/>
          </p:cNvSpPr>
          <p:nvPr/>
        </p:nvSpPr>
        <p:spPr bwMode="auto">
          <a:xfrm>
            <a:off x="6338888" y="3441700"/>
            <a:ext cx="0" cy="606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890588" y="1016000"/>
            <a:ext cx="440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itchFamily="2" charset="-122"/>
              </a:rPr>
              <a:t>一、真空中的静电场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36391" y="124618"/>
            <a:ext cx="168118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内容回顾</a:t>
            </a:r>
          </a:p>
        </p:txBody>
      </p:sp>
    </p:spTree>
    <p:extLst>
      <p:ext uri="{BB962C8B-B14F-4D97-AF65-F5344CB8AC3E}">
        <p14:creationId xmlns:p14="http://schemas.microsoft.com/office/powerpoint/2010/main" val="42461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/>
      <p:bldP spid="210951" grpId="0"/>
      <p:bldP spid="210953" grpId="0"/>
      <p:bldP spid="210954" grpId="0"/>
      <p:bldP spid="210956" grpId="0"/>
      <p:bldP spid="210958" grpId="0"/>
      <p:bldP spid="210959" grpId="0"/>
      <p:bldP spid="210960" grpId="0"/>
      <p:bldP spid="210968" grpId="0"/>
      <p:bldP spid="210969" grpId="0"/>
      <p:bldP spid="210970" grpId="0"/>
      <p:bldP spid="21097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696913" y="476250"/>
            <a:ext cx="3335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</a:t>
            </a:r>
            <a:r>
              <a:rPr lang="en-US" altLang="zh-CN" sz="3200" b="1" i="1"/>
              <a:t>F</a:t>
            </a:r>
            <a:r>
              <a:rPr lang="zh-CN" altLang="en-US" sz="2800" b="1" baseline="-25000"/>
              <a:t>合</a:t>
            </a:r>
            <a:r>
              <a:rPr lang="en-US" altLang="zh-CN" sz="2800" b="1"/>
              <a:t>= </a:t>
            </a:r>
            <a:r>
              <a:rPr lang="en-US" altLang="zh-CN" sz="3200" b="1"/>
              <a:t>0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2244725" y="530225"/>
            <a:ext cx="506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但</a:t>
            </a:r>
            <a:r>
              <a:rPr lang="en-US" altLang="zh-CN" sz="2800" b="1" i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r>
              <a:rPr lang="en-US" altLang="zh-CN" sz="2800" b="1" i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不在一直线上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453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则线圈受力矩</a:t>
            </a:r>
            <a:endParaRPr lang="zh-CN" altLang="en-US" sz="2800"/>
          </a:p>
        </p:txBody>
      </p:sp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3570288" y="1651000"/>
          <a:ext cx="1714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9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651000"/>
                        <a:ext cx="1714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1476375" y="2141538"/>
          <a:ext cx="38179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0" name="Equation" r:id="rId5" imgW="3974760" imgH="799920" progId="Equation.DSMT4">
                  <p:embed/>
                </p:oleObj>
              </mc:Choice>
              <mc:Fallback>
                <p:oleObj name="Equation" r:id="rId5" imgW="397476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41538"/>
                        <a:ext cx="381793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Object 7"/>
          <p:cNvGraphicFramePr>
            <a:graphicFrameLocks noChangeAspect="1"/>
          </p:cNvGraphicFramePr>
          <p:nvPr/>
        </p:nvGraphicFramePr>
        <p:xfrm>
          <a:off x="1908175" y="3109913"/>
          <a:ext cx="1900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1" name="Equation" r:id="rId7" imgW="1866600" imgH="393480" progId="Equation.3">
                  <p:embed/>
                </p:oleObj>
              </mc:Choice>
              <mc:Fallback>
                <p:oleObj name="Equation" r:id="rId7" imgW="18666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09913"/>
                        <a:ext cx="19002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0" name="Object 8"/>
          <p:cNvGraphicFramePr>
            <a:graphicFrameLocks noChangeAspect="1"/>
          </p:cNvGraphicFramePr>
          <p:nvPr/>
        </p:nvGraphicFramePr>
        <p:xfrm>
          <a:off x="3868738" y="3149600"/>
          <a:ext cx="16684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2" name="Equation" r:id="rId9" imgW="1676160" imgH="342720" progId="Equation.3">
                  <p:embed/>
                </p:oleObj>
              </mc:Choice>
              <mc:Fallback>
                <p:oleObj name="Equation" r:id="rId9" imgW="167616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3149600"/>
                        <a:ext cx="166846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1" name="Object 9"/>
          <p:cNvGraphicFramePr>
            <a:graphicFrameLocks noChangeAspect="1"/>
          </p:cNvGraphicFramePr>
          <p:nvPr/>
        </p:nvGraphicFramePr>
        <p:xfrm>
          <a:off x="1908175" y="3740150"/>
          <a:ext cx="17637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3" name="公式" r:id="rId11" imgW="1714320" imgH="431640" progId="Equation.3">
                  <p:embed/>
                </p:oleObj>
              </mc:Choice>
              <mc:Fallback>
                <p:oleObj name="公式" r:id="rId11" imgW="17143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40150"/>
                        <a:ext cx="17637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4824413" y="5084763"/>
            <a:ext cx="414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可推广到任意一线圈</a:t>
            </a:r>
            <a:r>
              <a:rPr lang="en-US" altLang="zh-CN" sz="2800" b="1"/>
              <a:t>!</a:t>
            </a:r>
          </a:p>
        </p:txBody>
      </p:sp>
      <p:graphicFrame>
        <p:nvGraphicFramePr>
          <p:cNvPr id="253963" name="Object 11"/>
          <p:cNvGraphicFramePr>
            <a:graphicFrameLocks noChangeAspect="1"/>
          </p:cNvGraphicFramePr>
          <p:nvPr/>
        </p:nvGraphicFramePr>
        <p:xfrm>
          <a:off x="1612900" y="5068888"/>
          <a:ext cx="23463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4" name="Equation" r:id="rId13" imgW="2120760" imgH="495000" progId="Equation.DSMT4">
                  <p:embed/>
                </p:oleObj>
              </mc:Choice>
              <mc:Fallback>
                <p:oleObj name="Equation" r:id="rId13" imgW="2120760" imgH="495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068888"/>
                        <a:ext cx="23463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4068763" y="5373688"/>
            <a:ext cx="85407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11863" y="1089025"/>
            <a:ext cx="2501900" cy="1835150"/>
            <a:chOff x="3787" y="686"/>
            <a:chExt cx="1576" cy="1156"/>
          </a:xfrm>
        </p:grpSpPr>
        <p:grpSp>
          <p:nvGrpSpPr>
            <p:cNvPr id="23576" name="Group 14"/>
            <p:cNvGrpSpPr>
              <a:grpSpLocks/>
            </p:cNvGrpSpPr>
            <p:nvPr/>
          </p:nvGrpSpPr>
          <p:grpSpPr bwMode="auto">
            <a:xfrm>
              <a:off x="3974" y="1022"/>
              <a:ext cx="1200" cy="480"/>
              <a:chOff x="4275" y="2688"/>
              <a:chExt cx="1200" cy="480"/>
            </a:xfrm>
          </p:grpSpPr>
          <p:sp>
            <p:nvSpPr>
              <p:cNvPr id="23598" name="Line 15"/>
              <p:cNvSpPr>
                <a:spLocks noChangeShapeType="1"/>
              </p:cNvSpPr>
              <p:nvPr/>
            </p:nvSpPr>
            <p:spPr bwMode="auto">
              <a:xfrm>
                <a:off x="4275" y="268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Line 16"/>
              <p:cNvSpPr>
                <a:spLocks noChangeShapeType="1"/>
              </p:cNvSpPr>
              <p:nvPr/>
            </p:nvSpPr>
            <p:spPr bwMode="auto">
              <a:xfrm>
                <a:off x="4275" y="292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0" name="Line 17"/>
              <p:cNvSpPr>
                <a:spLocks noChangeShapeType="1"/>
              </p:cNvSpPr>
              <p:nvPr/>
            </p:nvSpPr>
            <p:spPr bwMode="auto">
              <a:xfrm>
                <a:off x="4275" y="316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2" name="Object 18"/>
            <p:cNvGraphicFramePr>
              <a:graphicFrameLocks noChangeAspect="1"/>
            </p:cNvGraphicFramePr>
            <p:nvPr/>
          </p:nvGraphicFramePr>
          <p:xfrm>
            <a:off x="5117" y="1076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65" name="公式" r:id="rId15" imgW="164880" imgH="190440" progId="Equation.3">
                    <p:embed/>
                  </p:oleObj>
                </mc:Choice>
                <mc:Fallback>
                  <p:oleObj name="公式" r:id="rId15" imgW="164880" imgH="190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1076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77" name="Group 19"/>
            <p:cNvGrpSpPr>
              <a:grpSpLocks/>
            </p:cNvGrpSpPr>
            <p:nvPr/>
          </p:nvGrpSpPr>
          <p:grpSpPr bwMode="auto">
            <a:xfrm>
              <a:off x="4499" y="1262"/>
              <a:ext cx="564" cy="480"/>
              <a:chOff x="4752" y="2928"/>
              <a:chExt cx="564" cy="480"/>
            </a:xfrm>
          </p:grpSpPr>
          <p:sp>
            <p:nvSpPr>
              <p:cNvPr id="23594" name="Line 20"/>
              <p:cNvSpPr>
                <a:spLocks noChangeShapeType="1"/>
              </p:cNvSpPr>
              <p:nvPr/>
            </p:nvSpPr>
            <p:spPr bwMode="auto">
              <a:xfrm>
                <a:off x="4848" y="2934"/>
                <a:ext cx="237" cy="426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66" name="Object 21"/>
              <p:cNvGraphicFramePr>
                <a:graphicFrameLocks noChangeAspect="1"/>
              </p:cNvGraphicFramePr>
              <p:nvPr/>
            </p:nvGraphicFramePr>
            <p:xfrm>
              <a:off x="5088" y="3120"/>
              <a:ext cx="22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966" name="公式" r:id="rId17" imgW="139680" imgH="177480" progId="Equation.3">
                      <p:embed/>
                    </p:oleObj>
                  </mc:Choice>
                  <mc:Fallback>
                    <p:oleObj name="公式" r:id="rId17" imgW="139680" imgH="1774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3120"/>
                            <a:ext cx="22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595" name="Group 22"/>
              <p:cNvGrpSpPr>
                <a:grpSpLocks/>
              </p:cNvGrpSpPr>
              <p:nvPr/>
            </p:nvGrpSpPr>
            <p:grpSpPr bwMode="auto">
              <a:xfrm>
                <a:off x="4752" y="2928"/>
                <a:ext cx="480" cy="192"/>
                <a:chOff x="4752" y="2592"/>
                <a:chExt cx="480" cy="192"/>
              </a:xfrm>
            </p:grpSpPr>
            <p:sp>
              <p:nvSpPr>
                <p:cNvPr id="23596" name="Line 23"/>
                <p:cNvSpPr>
                  <a:spLocks noChangeShapeType="1"/>
                </p:cNvSpPr>
                <p:nvPr/>
              </p:nvSpPr>
              <p:spPr bwMode="auto">
                <a:xfrm>
                  <a:off x="4800" y="25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7" name="Arc 24"/>
                <p:cNvSpPr>
                  <a:spLocks/>
                </p:cNvSpPr>
                <p:nvPr/>
              </p:nvSpPr>
              <p:spPr bwMode="auto">
                <a:xfrm flipH="1">
                  <a:off x="4752" y="2592"/>
                  <a:ext cx="240" cy="174"/>
                </a:xfrm>
                <a:custGeom>
                  <a:avLst/>
                  <a:gdLst>
                    <a:gd name="T0" fmla="*/ 0 w 21600"/>
                    <a:gd name="T1" fmla="*/ 0 h 22491"/>
                    <a:gd name="T2" fmla="*/ 0 w 21600"/>
                    <a:gd name="T3" fmla="*/ 0 h 22491"/>
                    <a:gd name="T4" fmla="*/ 0 w 21600"/>
                    <a:gd name="T5" fmla="*/ 0 h 2249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2491"/>
                    <a:gd name="T11" fmla="*/ 21600 w 21600"/>
                    <a:gd name="T12" fmla="*/ 22491 h 224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2491" fill="none" extrusionOk="0">
                      <a:moveTo>
                        <a:pt x="4337" y="22490"/>
                      </a:moveTo>
                      <a:cubicBezTo>
                        <a:pt x="1522" y="18747"/>
                        <a:pt x="0" y="14191"/>
                        <a:pt x="0" y="9508"/>
                      </a:cubicBezTo>
                      <a:cubicBezTo>
                        <a:pt x="-1" y="6211"/>
                        <a:pt x="754" y="2959"/>
                        <a:pt x="2205" y="0"/>
                      </a:cubicBezTo>
                    </a:path>
                    <a:path w="21600" h="22491" stroke="0" extrusionOk="0">
                      <a:moveTo>
                        <a:pt x="4337" y="22490"/>
                      </a:moveTo>
                      <a:cubicBezTo>
                        <a:pt x="1522" y="18747"/>
                        <a:pt x="0" y="14191"/>
                        <a:pt x="0" y="9508"/>
                      </a:cubicBezTo>
                      <a:cubicBezTo>
                        <a:pt x="-1" y="6211"/>
                        <a:pt x="754" y="2959"/>
                        <a:pt x="2205" y="0"/>
                      </a:cubicBezTo>
                      <a:lnTo>
                        <a:pt x="21600" y="9508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567" name="Object 25"/>
                <p:cNvGraphicFramePr>
                  <a:graphicFrameLocks noChangeAspect="1"/>
                </p:cNvGraphicFramePr>
                <p:nvPr/>
              </p:nvGraphicFramePr>
              <p:xfrm>
                <a:off x="5020" y="2632"/>
                <a:ext cx="11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967" name="Equation" r:id="rId19" imgW="241200" imgH="317160" progId="Equation.3">
                        <p:embed/>
                      </p:oleObj>
                    </mc:Choice>
                    <mc:Fallback>
                      <p:oleObj name="Equation" r:id="rId19" imgW="241200" imgH="317160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20" y="2632"/>
                              <a:ext cx="11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4067" y="1022"/>
              <a:ext cx="480" cy="480"/>
              <a:chOff x="4320" y="2688"/>
              <a:chExt cx="480" cy="480"/>
            </a:xfrm>
          </p:grpSpPr>
          <p:sp>
            <p:nvSpPr>
              <p:cNvPr id="23592" name="Line 27"/>
              <p:cNvSpPr>
                <a:spLocks noChangeShapeType="1"/>
              </p:cNvSpPr>
              <p:nvPr/>
            </p:nvSpPr>
            <p:spPr bwMode="auto">
              <a:xfrm flipH="1">
                <a:off x="4320" y="29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28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9" name="Line 29"/>
            <p:cNvSpPr>
              <a:spLocks noChangeShapeType="1"/>
            </p:cNvSpPr>
            <p:nvPr/>
          </p:nvSpPr>
          <p:spPr bwMode="auto">
            <a:xfrm>
              <a:off x="4067" y="1550"/>
              <a:ext cx="0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3" name="Object 30"/>
            <p:cNvGraphicFramePr>
              <a:graphicFrameLocks noChangeAspect="1"/>
            </p:cNvGraphicFramePr>
            <p:nvPr/>
          </p:nvGraphicFramePr>
          <p:xfrm>
            <a:off x="5083" y="830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68" name="Equation" r:id="rId21" imgW="355320" imgH="393480" progId="Equation.3">
                    <p:embed/>
                  </p:oleObj>
                </mc:Choice>
                <mc:Fallback>
                  <p:oleObj name="Equation" r:id="rId21" imgW="355320" imgH="393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3" y="830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31"/>
            <p:cNvGraphicFramePr>
              <a:graphicFrameLocks noChangeAspect="1"/>
            </p:cNvGraphicFramePr>
            <p:nvPr/>
          </p:nvGraphicFramePr>
          <p:xfrm>
            <a:off x="3787" y="1550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69" name="Equation" r:id="rId23" imgW="330120" imgH="393480" progId="Equation.3">
                    <p:embed/>
                  </p:oleObj>
                </mc:Choice>
                <mc:Fallback>
                  <p:oleObj name="Equation" r:id="rId23" imgW="330120" imgH="393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550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0" name="Line 32"/>
            <p:cNvSpPr>
              <a:spLocks noChangeShapeType="1"/>
            </p:cNvSpPr>
            <p:nvPr/>
          </p:nvSpPr>
          <p:spPr bwMode="auto">
            <a:xfrm rot="10800000">
              <a:off x="5027" y="686"/>
              <a:ext cx="0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81" name="Group 33"/>
            <p:cNvGrpSpPr>
              <a:grpSpLocks/>
            </p:cNvGrpSpPr>
            <p:nvPr/>
          </p:nvGrpSpPr>
          <p:grpSpPr bwMode="auto">
            <a:xfrm>
              <a:off x="3969" y="731"/>
              <a:ext cx="1152" cy="884"/>
              <a:chOff x="4224" y="2524"/>
              <a:chExt cx="1152" cy="884"/>
            </a:xfrm>
          </p:grpSpPr>
          <p:grpSp>
            <p:nvGrpSpPr>
              <p:cNvPr id="23584" name="Group 34"/>
              <p:cNvGrpSpPr>
                <a:grpSpLocks/>
              </p:cNvGrpSpPr>
              <p:nvPr/>
            </p:nvGrpSpPr>
            <p:grpSpPr bwMode="auto">
              <a:xfrm>
                <a:off x="4224" y="3054"/>
                <a:ext cx="1152" cy="354"/>
                <a:chOff x="4213" y="2930"/>
                <a:chExt cx="1152" cy="354"/>
              </a:xfrm>
            </p:grpSpPr>
            <p:sp>
              <p:nvSpPr>
                <p:cNvPr id="23588" name="AutoShape 35"/>
                <p:cNvSpPr>
                  <a:spLocks noChangeArrowheads="1"/>
                </p:cNvSpPr>
                <p:nvPr/>
              </p:nvSpPr>
              <p:spPr bwMode="auto">
                <a:xfrm rot="3732211">
                  <a:off x="4765" y="2378"/>
                  <a:ext cx="48" cy="1152"/>
                </a:xfrm>
                <a:prstGeom prst="can">
                  <a:avLst>
                    <a:gd name="adj" fmla="val 91111"/>
                  </a:avLst>
                </a:prstGeom>
                <a:gradFill rotWithShape="0">
                  <a:gsLst>
                    <a:gs pos="0">
                      <a:srgbClr val="5E4700"/>
                    </a:gs>
                    <a:gs pos="50000">
                      <a:srgbClr val="CC9900"/>
                    </a:gs>
                    <a:gs pos="100000">
                      <a:srgbClr val="5E4700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589" name="Group 36"/>
                <p:cNvGrpSpPr>
                  <a:grpSpLocks/>
                </p:cNvGrpSpPr>
                <p:nvPr/>
              </p:nvGrpSpPr>
              <p:grpSpPr bwMode="auto">
                <a:xfrm>
                  <a:off x="4224" y="3072"/>
                  <a:ext cx="189" cy="212"/>
                  <a:chOff x="3459" y="3244"/>
                  <a:chExt cx="189" cy="212"/>
                </a:xfrm>
              </p:grpSpPr>
              <p:sp>
                <p:nvSpPr>
                  <p:cNvPr id="23590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312"/>
                    <a:ext cx="96" cy="9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zh-CN" altLang="zh-CN" sz="2800"/>
                  </a:p>
                </p:txBody>
              </p:sp>
              <p:sp>
                <p:nvSpPr>
                  <p:cNvPr id="23591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9" y="3244"/>
                    <a:ext cx="18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CC0000"/>
                        </a:solidFill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23585" name="Group 39"/>
              <p:cNvGrpSpPr>
                <a:grpSpLocks/>
              </p:cNvGrpSpPr>
              <p:nvPr/>
            </p:nvGrpSpPr>
            <p:grpSpPr bwMode="auto">
              <a:xfrm>
                <a:off x="5184" y="2524"/>
                <a:ext cx="188" cy="404"/>
                <a:chOff x="3936" y="2928"/>
                <a:chExt cx="188" cy="404"/>
              </a:xfrm>
            </p:grpSpPr>
            <p:sp>
              <p:nvSpPr>
                <p:cNvPr id="23586" name="Oval 40"/>
                <p:cNvSpPr>
                  <a:spLocks noChangeArrowheads="1"/>
                </p:cNvSpPr>
                <p:nvPr/>
              </p:nvSpPr>
              <p:spPr bwMode="auto">
                <a:xfrm>
                  <a:off x="3984" y="316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sz="2800"/>
                </a:p>
              </p:txBody>
            </p:sp>
            <p:sp>
              <p:nvSpPr>
                <p:cNvPr id="2358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36" y="2928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600" b="1">
                      <a:solidFill>
                        <a:srgbClr val="FF0000"/>
                      </a:solidFill>
                    </a:rPr>
                    <a:t>.</a:t>
                  </a:r>
                </a:p>
              </p:txBody>
            </p:sp>
          </p:grpSp>
        </p:grpSp>
        <p:grpSp>
          <p:nvGrpSpPr>
            <p:cNvPr id="23582" name="Group 42"/>
            <p:cNvGrpSpPr>
              <a:grpSpLocks/>
            </p:cNvGrpSpPr>
            <p:nvPr/>
          </p:nvGrpSpPr>
          <p:grpSpPr bwMode="auto">
            <a:xfrm>
              <a:off x="4115" y="1262"/>
              <a:ext cx="192" cy="152"/>
              <a:chOff x="4416" y="2928"/>
              <a:chExt cx="192" cy="152"/>
            </a:xfrm>
          </p:grpSpPr>
          <p:sp>
            <p:nvSpPr>
              <p:cNvPr id="23583" name="Arc 43"/>
              <p:cNvSpPr>
                <a:spLocks/>
              </p:cNvSpPr>
              <p:nvPr/>
            </p:nvSpPr>
            <p:spPr bwMode="auto">
              <a:xfrm flipH="1">
                <a:off x="4560" y="292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65" name="Object 44"/>
              <p:cNvGraphicFramePr>
                <a:graphicFrameLocks noChangeAspect="1"/>
              </p:cNvGraphicFramePr>
              <p:nvPr/>
            </p:nvGraphicFramePr>
            <p:xfrm>
              <a:off x="4416" y="2928"/>
              <a:ext cx="17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970" name="Equation" r:id="rId25" imgW="279360" imgH="241200" progId="Equation.3">
                      <p:embed/>
                    </p:oleObj>
                  </mc:Choice>
                  <mc:Fallback>
                    <p:oleObj name="Equation" r:id="rId25" imgW="279360" imgH="2412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928"/>
                            <a:ext cx="17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3997" name="Object 45"/>
          <p:cNvGraphicFramePr>
            <a:graphicFrameLocks noChangeAspect="1"/>
          </p:cNvGraphicFramePr>
          <p:nvPr/>
        </p:nvGraphicFramePr>
        <p:xfrm>
          <a:off x="2193925" y="1163638"/>
          <a:ext cx="22923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1" name="Equation" r:id="rId27" imgW="2145960" imgH="431640" progId="Equation.DSMT4">
                  <p:embed/>
                </p:oleObj>
              </mc:Choice>
              <mc:Fallback>
                <p:oleObj name="Equation" r:id="rId27" imgW="2145960" imgH="4316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163638"/>
                        <a:ext cx="22923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98" name="Text Box 46"/>
          <p:cNvSpPr txBox="1">
            <a:spLocks noChangeArrowheads="1"/>
          </p:cNvSpPr>
          <p:nvPr/>
        </p:nvSpPr>
        <p:spPr bwMode="auto">
          <a:xfrm>
            <a:off x="900113" y="434975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定义：</a:t>
            </a:r>
            <a:r>
              <a:rPr lang="zh-CN" altLang="en-US" sz="2800" b="1">
                <a:ea typeface="黑体" pitchFamily="2" charset="-122"/>
              </a:rPr>
              <a:t>磁偶极矩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253999" name="Object 47"/>
          <p:cNvGraphicFramePr>
            <a:graphicFrameLocks noChangeAspect="1"/>
          </p:cNvGraphicFramePr>
          <p:nvPr/>
        </p:nvGraphicFramePr>
        <p:xfrm>
          <a:off x="3721100" y="4410075"/>
          <a:ext cx="14144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2" name="Equation" r:id="rId29" imgW="1396800" imgH="431640" progId="Equation.DSMT4">
                  <p:embed/>
                </p:oleObj>
              </mc:Choice>
              <mc:Fallback>
                <p:oleObj name="Equation" r:id="rId29" imgW="13968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410075"/>
                        <a:ext cx="14144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5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75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autoUpdateAnimBg="0"/>
      <p:bldP spid="253955" grpId="0" autoUpdateAnimBg="0"/>
      <p:bldP spid="253956" grpId="0" autoUpdateAnimBg="0"/>
      <p:bldP spid="253962" grpId="0" autoUpdateAnimBg="0"/>
      <p:bldP spid="253964" grpId="0" animBg="1"/>
      <p:bldP spid="25399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684213" y="388938"/>
            <a:ext cx="699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º </a:t>
            </a:r>
            <a:r>
              <a:rPr lang="zh-CN" altLang="en-US" sz="2800" b="1" dirty="0">
                <a:solidFill>
                  <a:srgbClr val="0000FF"/>
                </a:solidFill>
              </a:rPr>
              <a:t>均匀磁场中任意形状的平面线圈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971550" y="952500"/>
            <a:ext cx="817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设任意形状的闭合平面线圈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电流为</a:t>
            </a:r>
            <a:r>
              <a:rPr lang="en-US" altLang="zh-CN" sz="2800" b="1" i="1" dirty="0"/>
              <a:t>I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面积为</a:t>
            </a:r>
            <a:r>
              <a:rPr lang="en-US" altLang="zh-CN" sz="2800" b="1" i="1" dirty="0"/>
              <a:t>S,</a:t>
            </a:r>
            <a:endParaRPr lang="en-US" altLang="zh-CN" sz="2800" i="1" dirty="0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042988" y="1974850"/>
            <a:ext cx="5184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设想把线圈分割成许多无限</a:t>
            </a:r>
          </a:p>
          <a:p>
            <a:pPr eaLnBrk="1" hangingPunct="1"/>
            <a:r>
              <a:rPr lang="zh-CN" altLang="en-US" sz="2800" b="1"/>
              <a:t>小窄条组成</a:t>
            </a:r>
            <a:r>
              <a:rPr lang="en-US" altLang="zh-CN" sz="2800" b="1"/>
              <a:t>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24375" y="1327150"/>
            <a:ext cx="1560513" cy="646113"/>
            <a:chOff x="2103" y="624"/>
            <a:chExt cx="983" cy="407"/>
          </a:xfrm>
        </p:grpSpPr>
        <p:graphicFrame>
          <p:nvGraphicFramePr>
            <p:cNvPr id="24588" name="Object 6"/>
            <p:cNvGraphicFramePr>
              <a:graphicFrameLocks noChangeAspect="1"/>
            </p:cNvGraphicFramePr>
            <p:nvPr/>
          </p:nvGraphicFramePr>
          <p:xfrm>
            <a:off x="2103" y="672"/>
            <a:ext cx="98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27" name="Equation" r:id="rId3" imgW="660240" imgH="241200" progId="Equation.DSMT4">
                    <p:embed/>
                  </p:oleObj>
                </mc:Choice>
                <mc:Fallback>
                  <p:oleObj name="Equation" r:id="rId3" imgW="66024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" y="672"/>
                          <a:ext cx="98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7"/>
            <p:cNvGraphicFramePr>
              <a:graphicFrameLocks noChangeAspect="1"/>
            </p:cNvGraphicFramePr>
            <p:nvPr/>
          </p:nvGraphicFramePr>
          <p:xfrm>
            <a:off x="2256" y="624"/>
            <a:ext cx="57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28" name="公式" r:id="rId5" imgW="152280" imgH="126720" progId="Equation.3">
                    <p:embed/>
                  </p:oleObj>
                </mc:Choice>
                <mc:Fallback>
                  <p:oleObj name="公式" r:id="rId5" imgW="152280" imgH="126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24"/>
                          <a:ext cx="57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 rot="-849406">
            <a:off x="5940425" y="2105025"/>
            <a:ext cx="2743200" cy="1828800"/>
            <a:chOff x="3552" y="288"/>
            <a:chExt cx="1728" cy="1152"/>
          </a:xfrm>
        </p:grpSpPr>
        <p:sp>
          <p:nvSpPr>
            <p:cNvPr id="24609" name="Oval 9"/>
            <p:cNvSpPr>
              <a:spLocks noChangeArrowheads="1"/>
            </p:cNvSpPr>
            <p:nvPr/>
          </p:nvSpPr>
          <p:spPr bwMode="auto">
            <a:xfrm rot="-1973130">
              <a:off x="3552" y="384"/>
              <a:ext cx="1728" cy="105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10"/>
            <p:cNvSpPr>
              <a:spLocks noChangeShapeType="1"/>
            </p:cNvSpPr>
            <p:nvPr/>
          </p:nvSpPr>
          <p:spPr bwMode="auto">
            <a:xfrm flipH="1">
              <a:off x="4368" y="288"/>
              <a:ext cx="192" cy="4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4987" name="Line 11"/>
          <p:cNvSpPr>
            <a:spLocks noChangeShapeType="1"/>
          </p:cNvSpPr>
          <p:nvPr/>
        </p:nvSpPr>
        <p:spPr bwMode="auto">
          <a:xfrm rot="20740637" flipV="1">
            <a:off x="6389688" y="2486025"/>
            <a:ext cx="2057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 rot="20740637" flipV="1">
            <a:off x="6237288" y="2714625"/>
            <a:ext cx="2209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 rot="20740637" flipV="1">
            <a:off x="6153150" y="2932113"/>
            <a:ext cx="2297113" cy="201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 rot="20757826" flipV="1">
            <a:off x="6875919" y="2684948"/>
            <a:ext cx="539750" cy="508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 rot="20757826" flipV="1">
            <a:off x="7512476" y="2724122"/>
            <a:ext cx="531813" cy="47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>
            <a:off x="971550" y="1455738"/>
            <a:ext cx="5722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平面与磁场</a:t>
            </a:r>
            <a:r>
              <a:rPr lang="en-US" altLang="zh-CN" sz="2800" b="1" i="1"/>
              <a:t>B</a:t>
            </a:r>
            <a:r>
              <a:rPr lang="zh-CN" altLang="en-US" sz="2800" b="1"/>
              <a:t>的夹角为</a:t>
            </a:r>
            <a:endParaRPr lang="zh-CN" altLang="en-US" sz="2800" b="1" i="1"/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1042988" y="29114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每一小窄条的磁矩</a:t>
            </a:r>
            <a:endParaRPr lang="zh-CN" altLang="en-US" sz="2800"/>
          </a:p>
        </p:txBody>
      </p:sp>
      <p:graphicFrame>
        <p:nvGraphicFramePr>
          <p:cNvPr id="254995" name="Object 19"/>
          <p:cNvGraphicFramePr>
            <a:graphicFrameLocks noChangeAspect="1"/>
          </p:cNvGraphicFramePr>
          <p:nvPr/>
        </p:nvGraphicFramePr>
        <p:xfrm>
          <a:off x="4067175" y="2997200"/>
          <a:ext cx="16906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9" name="Equation" r:id="rId7" imgW="1612800" imgH="431640" progId="Equation.DSMT4">
                  <p:embed/>
                </p:oleObj>
              </mc:Choice>
              <mc:Fallback>
                <p:oleObj name="Equation" r:id="rId7" imgW="161280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97200"/>
                        <a:ext cx="16906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6" name="Object 20"/>
          <p:cNvGraphicFramePr>
            <a:graphicFrameLocks noChangeAspect="1"/>
          </p:cNvGraphicFramePr>
          <p:nvPr/>
        </p:nvGraphicFramePr>
        <p:xfrm>
          <a:off x="2124075" y="3992563"/>
          <a:ext cx="1879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0" name="Equation" r:id="rId9" imgW="1879560" imgH="495000" progId="Equation.DSMT4">
                  <p:embed/>
                </p:oleObj>
              </mc:Choice>
              <mc:Fallback>
                <p:oleObj name="Equation" r:id="rId9" imgW="1879560" imgH="495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92563"/>
                        <a:ext cx="1879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7" name="Object 21"/>
          <p:cNvGraphicFramePr>
            <a:graphicFrameLocks noChangeAspect="1"/>
          </p:cNvGraphicFramePr>
          <p:nvPr/>
        </p:nvGraphicFramePr>
        <p:xfrm>
          <a:off x="3990975" y="4000500"/>
          <a:ext cx="1651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1" name="Equation" r:id="rId11" imgW="1638000" imgH="482400" progId="Equation.DSMT4">
                  <p:embed/>
                </p:oleObj>
              </mc:Choice>
              <mc:Fallback>
                <p:oleObj name="Equation" r:id="rId11" imgW="1638000" imgH="48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4000500"/>
                        <a:ext cx="1651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1042988" y="348773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其所受力矩为</a:t>
            </a:r>
            <a:endParaRPr lang="zh-CN" altLang="en-US" sz="2800"/>
          </a:p>
        </p:txBody>
      </p: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1049338" y="4568825"/>
            <a:ext cx="460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线圈受的总力矩为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255000" name="Object 24"/>
          <p:cNvGraphicFramePr>
            <a:graphicFrameLocks noChangeAspect="1"/>
          </p:cNvGraphicFramePr>
          <p:nvPr/>
        </p:nvGraphicFramePr>
        <p:xfrm>
          <a:off x="1252538" y="5106988"/>
          <a:ext cx="15144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2" name="Equation" r:id="rId13" imgW="1498320" imgH="583920" progId="Equation.DSMT4">
                  <p:embed/>
                </p:oleObj>
              </mc:Choice>
              <mc:Fallback>
                <p:oleObj name="Equation" r:id="rId13" imgW="1498320" imgH="5839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106988"/>
                        <a:ext cx="15144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1" name="Object 25"/>
          <p:cNvGraphicFramePr>
            <a:graphicFrameLocks noChangeAspect="1"/>
          </p:cNvGraphicFramePr>
          <p:nvPr/>
        </p:nvGraphicFramePr>
        <p:xfrm>
          <a:off x="2770188" y="5084763"/>
          <a:ext cx="1873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3" name="Equation" r:id="rId15" imgW="1904760" imgH="583920" progId="Equation.DSMT4">
                  <p:embed/>
                </p:oleObj>
              </mc:Choice>
              <mc:Fallback>
                <p:oleObj name="Equation" r:id="rId15" imgW="1904760" imgH="5839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084763"/>
                        <a:ext cx="18732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2" name="Object 26"/>
          <p:cNvGraphicFramePr>
            <a:graphicFrameLocks noChangeAspect="1"/>
          </p:cNvGraphicFramePr>
          <p:nvPr/>
        </p:nvGraphicFramePr>
        <p:xfrm>
          <a:off x="4643438" y="5049838"/>
          <a:ext cx="19812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4" name="Equation" r:id="rId17" imgW="2197080" imgH="660240" progId="Equation.DSMT4">
                  <p:embed/>
                </p:oleObj>
              </mc:Choice>
              <mc:Fallback>
                <p:oleObj name="Equation" r:id="rId17" imgW="2197080" imgH="6602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49838"/>
                        <a:ext cx="19812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3" name="Object 27"/>
          <p:cNvGraphicFramePr>
            <a:graphicFrameLocks noChangeAspect="1"/>
          </p:cNvGraphicFramePr>
          <p:nvPr/>
        </p:nvGraphicFramePr>
        <p:xfrm>
          <a:off x="6659563" y="5127625"/>
          <a:ext cx="1565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5" name="Equation" r:id="rId19" imgW="1371600" imgH="482400" progId="Equation.DSMT4">
                  <p:embed/>
                </p:oleObj>
              </mc:Choice>
              <mc:Fallback>
                <p:oleObj name="Equation" r:id="rId19" imgW="1371600" imgH="482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127625"/>
                        <a:ext cx="15652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4" name="Object 28"/>
          <p:cNvGraphicFramePr>
            <a:graphicFrameLocks noChangeAspect="1"/>
          </p:cNvGraphicFramePr>
          <p:nvPr/>
        </p:nvGraphicFramePr>
        <p:xfrm>
          <a:off x="1619250" y="5805488"/>
          <a:ext cx="18002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6" name="Equation" r:id="rId21" imgW="1790640" imgH="495000" progId="Equation.DSMT4">
                  <p:embed/>
                </p:oleObj>
              </mc:Choice>
              <mc:Fallback>
                <p:oleObj name="Equation" r:id="rId21" imgW="1790640" imgH="495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05488"/>
                        <a:ext cx="18002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5" name="Text Box 29"/>
          <p:cNvSpPr txBox="1">
            <a:spLocks noChangeArrowheads="1"/>
          </p:cNvSpPr>
          <p:nvPr/>
        </p:nvSpPr>
        <p:spPr bwMode="auto">
          <a:xfrm>
            <a:off x="3879850" y="5805488"/>
            <a:ext cx="321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一般线圈</a:t>
            </a:r>
          </a:p>
        </p:txBody>
      </p:sp>
      <p:graphicFrame>
        <p:nvGraphicFramePr>
          <p:cNvPr id="255006" name="Object 30"/>
          <p:cNvGraphicFramePr>
            <a:graphicFrameLocks noChangeAspect="1"/>
          </p:cNvGraphicFramePr>
          <p:nvPr/>
        </p:nvGraphicFramePr>
        <p:xfrm>
          <a:off x="5580063" y="5822950"/>
          <a:ext cx="11525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7" name="Equation" r:id="rId23" imgW="1231560" imgH="495000" progId="Equation.DSMT4">
                  <p:embed/>
                </p:oleObj>
              </mc:Choice>
              <mc:Fallback>
                <p:oleObj name="Equation" r:id="rId23" imgW="1231560" imgH="495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822950"/>
                        <a:ext cx="11525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7" name="Object 31"/>
          <p:cNvGraphicFramePr>
            <a:graphicFrameLocks noChangeAspect="1"/>
          </p:cNvGraphicFramePr>
          <p:nvPr/>
        </p:nvGraphicFramePr>
        <p:xfrm>
          <a:off x="7037388" y="5819775"/>
          <a:ext cx="13255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8" name="Equation" r:id="rId25" imgW="1320480" imgH="495000" progId="Equation.DSMT4">
                  <p:embed/>
                </p:oleObj>
              </mc:Choice>
              <mc:Fallback>
                <p:oleObj name="Equation" r:id="rId25" imgW="1320480" imgH="495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5819775"/>
                        <a:ext cx="13255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8" name="Text Box 32"/>
          <p:cNvSpPr txBox="1">
            <a:spLocks noChangeArrowheads="1"/>
          </p:cNvSpPr>
          <p:nvPr/>
        </p:nvSpPr>
        <p:spPr bwMode="auto">
          <a:xfrm>
            <a:off x="1009650" y="5768975"/>
            <a:ext cx="143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即</a:t>
            </a:r>
          </a:p>
        </p:txBody>
      </p:sp>
      <p:sp>
        <p:nvSpPr>
          <p:cNvPr id="255010" name="Line 34"/>
          <p:cNvSpPr>
            <a:spLocks noChangeShapeType="1"/>
          </p:cNvSpPr>
          <p:nvPr/>
        </p:nvSpPr>
        <p:spPr bwMode="auto">
          <a:xfrm rot="20757826" flipV="1">
            <a:off x="7440037" y="2502252"/>
            <a:ext cx="531813" cy="47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1" name="Line 35"/>
          <p:cNvSpPr>
            <a:spLocks noChangeShapeType="1"/>
          </p:cNvSpPr>
          <p:nvPr/>
        </p:nvSpPr>
        <p:spPr bwMode="auto">
          <a:xfrm rot="20757826" flipV="1">
            <a:off x="6924486" y="2895600"/>
            <a:ext cx="539750" cy="508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8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23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rot="20757826" flipV="1">
            <a:off x="6946564" y="3084468"/>
            <a:ext cx="539750" cy="508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7071373" y="2933067"/>
            <a:ext cx="92951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/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8" dur="75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25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4979" grpId="0" autoUpdateAnimBg="0"/>
      <p:bldP spid="254980" grpId="0" autoUpdateAnimBg="0"/>
      <p:bldP spid="254987" grpId="0" animBg="1"/>
      <p:bldP spid="254988" grpId="0" animBg="1"/>
      <p:bldP spid="254989" grpId="0" animBg="1"/>
      <p:bldP spid="254990" grpId="0" animBg="1"/>
      <p:bldP spid="254991" grpId="0" animBg="1"/>
      <p:bldP spid="254993" grpId="0" autoUpdateAnimBg="0"/>
      <p:bldP spid="254994" grpId="0" autoUpdateAnimBg="0"/>
      <p:bldP spid="254998" grpId="0" autoUpdateAnimBg="0"/>
      <p:bldP spid="254999" grpId="0" autoUpdateAnimBg="0"/>
      <p:bldP spid="255005" grpId="0" autoUpdateAnimBg="0"/>
      <p:bldP spid="255008" grpId="0"/>
      <p:bldP spid="255010" grpId="0" animBg="1"/>
      <p:bldP spid="255011" grpId="0" animBg="1"/>
      <p:bldP spid="38" grpId="0" animBg="1"/>
      <p:bldP spid="3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AutoShape 2"/>
          <p:cNvSpPr>
            <a:spLocks noChangeArrowheads="1"/>
          </p:cNvSpPr>
          <p:nvPr/>
        </p:nvSpPr>
        <p:spPr bwMode="auto">
          <a:xfrm>
            <a:off x="358775" y="260350"/>
            <a:ext cx="2108200" cy="10668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3200">
              <a:ea typeface="隶书" pitchFamily="49" charset="-122"/>
            </a:endParaRP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370806" y="1062196"/>
            <a:ext cx="3644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66"/>
                </a:solidFill>
              </a:rPr>
              <a:t>①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3200" b="1" i="1" dirty="0"/>
              <a:t>F</a:t>
            </a:r>
            <a:r>
              <a:rPr lang="zh-CN" altLang="en-US" sz="3200" b="1" baseline="-25000" dirty="0"/>
              <a:t>合</a:t>
            </a:r>
            <a:r>
              <a:rPr lang="en-US" altLang="zh-CN" sz="3200" b="1" dirty="0"/>
              <a:t>=0</a:t>
            </a:r>
          </a:p>
        </p:txBody>
      </p:sp>
      <p:sp>
        <p:nvSpPr>
          <p:cNvPr id="256004" name="AutoShape 4"/>
          <p:cNvSpPr>
            <a:spLocks/>
          </p:cNvSpPr>
          <p:nvPr/>
        </p:nvSpPr>
        <p:spPr bwMode="auto">
          <a:xfrm>
            <a:off x="3154363" y="715963"/>
            <a:ext cx="381000" cy="1371600"/>
          </a:xfrm>
          <a:prstGeom prst="leftBrace">
            <a:avLst>
              <a:gd name="adj1" fmla="val 30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005" name="Object 5"/>
          <p:cNvGraphicFramePr>
            <a:graphicFrameLocks noChangeAspect="1"/>
          </p:cNvGraphicFramePr>
          <p:nvPr/>
        </p:nvGraphicFramePr>
        <p:xfrm>
          <a:off x="3651250" y="512763"/>
          <a:ext cx="8493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2" name="Equation" r:id="rId3" imgW="787320" imgH="482400" progId="Equation.DSMT4">
                  <p:embed/>
                </p:oleObj>
              </mc:Choice>
              <mc:Fallback>
                <p:oleObj name="Equation" r:id="rId3" imgW="7873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512763"/>
                        <a:ext cx="8493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3635375" y="1089025"/>
          <a:ext cx="973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3" name="Equation" r:id="rId5" imgW="736560" imgH="482400" progId="Equation.DSMT4">
                  <p:embed/>
                </p:oleObj>
              </mc:Choice>
              <mc:Fallback>
                <p:oleObj name="Equation" r:id="rId5" imgW="7365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089025"/>
                        <a:ext cx="9731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63938" y="1592263"/>
            <a:ext cx="1512887" cy="576262"/>
            <a:chOff x="2654" y="3929"/>
            <a:chExt cx="861" cy="338"/>
          </a:xfrm>
        </p:grpSpPr>
        <p:graphicFrame>
          <p:nvGraphicFramePr>
            <p:cNvPr id="25630" name="Object 8"/>
            <p:cNvGraphicFramePr>
              <a:graphicFrameLocks noChangeAspect="1"/>
            </p:cNvGraphicFramePr>
            <p:nvPr/>
          </p:nvGraphicFramePr>
          <p:xfrm>
            <a:off x="2654" y="3974"/>
            <a:ext cx="86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44" name="Equation" r:id="rId7" imgW="1447560" imgH="482400" progId="Equation.DSMT4">
                    <p:embed/>
                  </p:oleObj>
                </mc:Choice>
                <mc:Fallback>
                  <p:oleObj name="Equation" r:id="rId7" imgW="1447560" imgH="482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" y="3974"/>
                          <a:ext cx="86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1" name="Object 9"/>
            <p:cNvGraphicFramePr>
              <a:graphicFrameLocks noChangeAspect="1"/>
            </p:cNvGraphicFramePr>
            <p:nvPr/>
          </p:nvGraphicFramePr>
          <p:xfrm>
            <a:off x="2799" y="3929"/>
            <a:ext cx="399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45" name="Equation" r:id="rId9" imgW="266400" imgH="215640" progId="Equation.DSMT4">
                    <p:embed/>
                  </p:oleObj>
                </mc:Choice>
                <mc:Fallback>
                  <p:oleObj name="Equation" r:id="rId9" imgW="266400" imgH="215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3929"/>
                          <a:ext cx="399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5127625" y="496888"/>
            <a:ext cx="2686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zh-CN" altLang="en-US" sz="2800" b="1" baseline="-25000">
                <a:sym typeface="Symbol" pitchFamily="18" charset="2"/>
              </a:rPr>
              <a:t>合</a:t>
            </a:r>
            <a:r>
              <a:rPr lang="en-US" altLang="zh-CN" sz="2800" b="1">
                <a:sym typeface="Symbol" pitchFamily="18" charset="2"/>
              </a:rPr>
              <a:t>= 0</a:t>
            </a:r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5051425" y="1084263"/>
            <a:ext cx="3049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 M</a:t>
            </a:r>
            <a:r>
              <a:rPr lang="zh-CN" altLang="en-US" sz="2800" b="1" baseline="-25000">
                <a:sym typeface="Symbol" pitchFamily="18" charset="2"/>
              </a:rPr>
              <a:t>合</a:t>
            </a:r>
            <a:r>
              <a:rPr lang="en-US" altLang="zh-CN" sz="2800" b="1">
                <a:sym typeface="Symbol" pitchFamily="18" charset="2"/>
              </a:rPr>
              <a:t>= </a:t>
            </a: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en-US" altLang="zh-CN" sz="2800" b="1" i="1" baseline="-25000">
                <a:sym typeface="Symbol" pitchFamily="18" charset="2"/>
              </a:rPr>
              <a:t>max</a:t>
            </a:r>
          </a:p>
        </p:txBody>
      </p: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148263" y="1644650"/>
            <a:ext cx="2757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zh-CN" altLang="en-US" sz="2800" b="1" baseline="-25000">
                <a:sym typeface="Symbol" pitchFamily="18" charset="2"/>
              </a:rPr>
              <a:t>合</a:t>
            </a:r>
            <a:r>
              <a:rPr lang="zh-CN" altLang="en-US" sz="2800" b="1">
                <a:sym typeface="Symbol" pitchFamily="18" charset="2"/>
              </a:rPr>
              <a:t>＜ </a:t>
            </a: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en-US" altLang="zh-CN" sz="2800" b="1" i="1" baseline="-25000">
                <a:sym typeface="Symbol" pitchFamily="18" charset="2"/>
              </a:rPr>
              <a:t>max</a:t>
            </a:r>
            <a:endParaRPr lang="en-US" altLang="zh-CN" sz="2800" i="1">
              <a:sym typeface="Symbol" pitchFamily="18" charset="2"/>
            </a:endParaRPr>
          </a:p>
        </p:txBody>
      </p:sp>
      <p:sp>
        <p:nvSpPr>
          <p:cNvPr id="25639" name="Text Box 14"/>
          <p:cNvSpPr txBox="1">
            <a:spLocks noChangeArrowheads="1"/>
          </p:cNvSpPr>
          <p:nvPr/>
        </p:nvSpPr>
        <p:spPr bwMode="auto">
          <a:xfrm>
            <a:off x="2632075" y="476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741363" y="411163"/>
            <a:ext cx="2425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讨论</a:t>
            </a:r>
            <a:r>
              <a:rPr lang="en-US" altLang="zh-CN" sz="36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sp>
        <p:nvSpPr>
          <p:cNvPr id="256016" name="Line 16"/>
          <p:cNvSpPr>
            <a:spLocks noChangeShapeType="1"/>
          </p:cNvSpPr>
          <p:nvPr/>
        </p:nvSpPr>
        <p:spPr bwMode="auto">
          <a:xfrm>
            <a:off x="1989324" y="11858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611188" y="2103438"/>
            <a:ext cx="85328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FF0066"/>
                </a:solidFill>
              </a:rPr>
              <a:t>②</a:t>
            </a:r>
            <a:r>
              <a:rPr lang="en-US" altLang="zh-CN" sz="3200" b="1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zh-CN" altLang="en-US" sz="2800" b="1"/>
              <a:t>无论线圈什么形状，均匀磁场对它的作用只取</a:t>
            </a:r>
          </a:p>
          <a:p>
            <a:pPr eaLnBrk="1" hangingPunct="1"/>
            <a:r>
              <a:rPr lang="zh-CN" altLang="en-US" sz="2800" b="1"/>
              <a:t>     决于     ，</a:t>
            </a:r>
            <a:r>
              <a:rPr lang="zh-CN" altLang="en-US" sz="2800" b="1" i="1"/>
              <a:t>    </a:t>
            </a:r>
            <a:r>
              <a:rPr lang="zh-CN" altLang="en-US" sz="2800" b="1"/>
              <a:t>相同的线圈受      的作用完全相同。</a:t>
            </a:r>
          </a:p>
        </p:txBody>
      </p:sp>
      <p:graphicFrame>
        <p:nvGraphicFramePr>
          <p:cNvPr id="256018" name="Object 18"/>
          <p:cNvGraphicFramePr>
            <a:graphicFrameLocks noChangeAspect="1"/>
          </p:cNvGraphicFramePr>
          <p:nvPr/>
        </p:nvGraphicFramePr>
        <p:xfrm>
          <a:off x="1871663" y="2600325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6" name="公式" r:id="rId11" imgW="457200" imgH="431640" progId="Equation.3">
                  <p:embed/>
                </p:oleObj>
              </mc:Choice>
              <mc:Fallback>
                <p:oleObj name="公式" r:id="rId11" imgW="45720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600325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9" name="Object 19"/>
          <p:cNvGraphicFramePr>
            <a:graphicFrameLocks noChangeAspect="1"/>
          </p:cNvGraphicFramePr>
          <p:nvPr/>
        </p:nvGraphicFramePr>
        <p:xfrm>
          <a:off x="2566988" y="2600325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7" name="公式" r:id="rId13" imgW="457200" imgH="431640" progId="Equation.3">
                  <p:embed/>
                </p:oleObj>
              </mc:Choice>
              <mc:Fallback>
                <p:oleObj name="公式" r:id="rId13" imgW="4572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600325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0" name="Object 20"/>
          <p:cNvGraphicFramePr>
            <a:graphicFrameLocks noChangeAspect="1"/>
          </p:cNvGraphicFramePr>
          <p:nvPr/>
        </p:nvGraphicFramePr>
        <p:xfrm>
          <a:off x="5216525" y="2638425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8" name="公式" r:id="rId15" imgW="291960" imgH="368280" progId="Equation.3">
                  <p:embed/>
                </p:oleObj>
              </mc:Choice>
              <mc:Fallback>
                <p:oleObj name="公式" r:id="rId15" imgW="29196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2638425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669925" y="3070225"/>
            <a:ext cx="7431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66"/>
                </a:solidFill>
              </a:rPr>
              <a:t>③ </a:t>
            </a:r>
            <a:r>
              <a:rPr lang="zh-CN" altLang="en-US" sz="2800" b="1" dirty="0"/>
              <a:t>平面线圈在均匀磁场中的几种情况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256022" name="Object 22"/>
          <p:cNvGraphicFramePr>
            <a:graphicFrameLocks noChangeAspect="1"/>
          </p:cNvGraphicFramePr>
          <p:nvPr/>
        </p:nvGraphicFramePr>
        <p:xfrm>
          <a:off x="7265988" y="5289550"/>
          <a:ext cx="11287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9" name="Equation" r:id="rId17" imgW="1257120" imgH="482400" progId="Equation.DSMT4">
                  <p:embed/>
                </p:oleObj>
              </mc:Choice>
              <mc:Fallback>
                <p:oleObj name="Equation" r:id="rId17" imgW="1257120" imgH="482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5289550"/>
                        <a:ext cx="11287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92950" y="3756025"/>
            <a:ext cx="1803400" cy="968375"/>
            <a:chOff x="4582" y="624"/>
            <a:chExt cx="1136" cy="610"/>
          </a:xfrm>
        </p:grpSpPr>
        <p:sp>
          <p:nvSpPr>
            <p:cNvPr id="25720" name="Line 24"/>
            <p:cNvSpPr>
              <a:spLocks noChangeShapeType="1"/>
            </p:cNvSpPr>
            <p:nvPr/>
          </p:nvSpPr>
          <p:spPr bwMode="auto">
            <a:xfrm>
              <a:off x="4826" y="72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1" name="Line 25"/>
            <p:cNvSpPr>
              <a:spLocks noChangeShapeType="1"/>
            </p:cNvSpPr>
            <p:nvPr/>
          </p:nvSpPr>
          <p:spPr bwMode="auto">
            <a:xfrm>
              <a:off x="4826" y="96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2" name="Line 26"/>
            <p:cNvSpPr>
              <a:spLocks noChangeShapeType="1"/>
            </p:cNvSpPr>
            <p:nvPr/>
          </p:nvSpPr>
          <p:spPr bwMode="auto">
            <a:xfrm>
              <a:off x="4826" y="120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8" name="Object 27"/>
            <p:cNvGraphicFramePr>
              <a:graphicFrameLocks noChangeAspect="1"/>
            </p:cNvGraphicFramePr>
            <p:nvPr/>
          </p:nvGraphicFramePr>
          <p:xfrm>
            <a:off x="5472" y="912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50" name="公式" r:id="rId19" imgW="164880" imgH="190440" progId="Equation.3">
                    <p:embed/>
                  </p:oleObj>
                </mc:Choice>
                <mc:Fallback>
                  <p:oleObj name="公式" r:id="rId19" imgW="164880" imgH="1904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912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723" name="Group 28"/>
            <p:cNvGrpSpPr>
              <a:grpSpLocks/>
            </p:cNvGrpSpPr>
            <p:nvPr/>
          </p:nvGrpSpPr>
          <p:grpSpPr bwMode="auto">
            <a:xfrm flipH="1" flipV="1">
              <a:off x="5084" y="624"/>
              <a:ext cx="98" cy="610"/>
              <a:chOff x="624" y="2142"/>
              <a:chExt cx="98" cy="610"/>
            </a:xfrm>
          </p:grpSpPr>
          <p:sp>
            <p:nvSpPr>
              <p:cNvPr id="25725" name="Line 29"/>
              <p:cNvSpPr>
                <a:spLocks noChangeShapeType="1"/>
              </p:cNvSpPr>
              <p:nvPr/>
            </p:nvSpPr>
            <p:spPr bwMode="auto">
              <a:xfrm>
                <a:off x="624" y="220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26" name="Line 30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727" name="Group 31"/>
              <p:cNvGrpSpPr>
                <a:grpSpLocks/>
              </p:cNvGrpSpPr>
              <p:nvPr/>
            </p:nvGrpSpPr>
            <p:grpSpPr bwMode="auto">
              <a:xfrm>
                <a:off x="624" y="2656"/>
                <a:ext cx="96" cy="96"/>
                <a:chOff x="864" y="3216"/>
                <a:chExt cx="96" cy="96"/>
              </a:xfrm>
            </p:grpSpPr>
            <p:sp>
              <p:nvSpPr>
                <p:cNvPr id="25731" name="Oval 32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732" name="Group 33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573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34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728" name="Group 36"/>
              <p:cNvGrpSpPr>
                <a:grpSpLocks/>
              </p:cNvGrpSpPr>
              <p:nvPr/>
            </p:nvGrpSpPr>
            <p:grpSpPr bwMode="auto">
              <a:xfrm>
                <a:off x="624" y="2142"/>
                <a:ext cx="96" cy="96"/>
                <a:chOff x="960" y="3024"/>
                <a:chExt cx="96" cy="96"/>
              </a:xfrm>
            </p:grpSpPr>
            <p:sp>
              <p:nvSpPr>
                <p:cNvPr id="25729" name="Oval 37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30" name="Oval 38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724" name="Line 39"/>
            <p:cNvSpPr>
              <a:spLocks noChangeShapeType="1"/>
            </p:cNvSpPr>
            <p:nvPr/>
          </p:nvSpPr>
          <p:spPr bwMode="auto">
            <a:xfrm flipH="1" flipV="1">
              <a:off x="4846" y="994"/>
              <a:ext cx="24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9" name="Object 40"/>
            <p:cNvGraphicFramePr>
              <a:graphicFrameLocks noChangeAspect="1"/>
            </p:cNvGraphicFramePr>
            <p:nvPr/>
          </p:nvGraphicFramePr>
          <p:xfrm>
            <a:off x="4582" y="834"/>
            <a:ext cx="33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51" name="公式" r:id="rId21" imgW="228600" imgH="228600" progId="Equation.3">
                    <p:embed/>
                  </p:oleObj>
                </mc:Choice>
                <mc:Fallback>
                  <p:oleObj name="公式" r:id="rId21" imgW="22860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" y="834"/>
                          <a:ext cx="33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41" name="Object 41"/>
          <p:cNvGraphicFramePr>
            <a:graphicFrameLocks noChangeAspect="1"/>
          </p:cNvGraphicFramePr>
          <p:nvPr/>
        </p:nvGraphicFramePr>
        <p:xfrm>
          <a:off x="7270750" y="4916488"/>
          <a:ext cx="15398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52" name="公式" r:id="rId23" imgW="1930320" imgH="393480" progId="Equation.3">
                  <p:embed/>
                </p:oleObj>
              </mc:Choice>
              <mc:Fallback>
                <p:oleObj name="公式" r:id="rId23" imgW="193032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4916488"/>
                        <a:ext cx="15398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2" name="Text Box 42"/>
          <p:cNvSpPr txBox="1">
            <a:spLocks noChangeArrowheads="1"/>
          </p:cNvSpPr>
          <p:nvPr/>
        </p:nvSpPr>
        <p:spPr bwMode="auto">
          <a:xfrm>
            <a:off x="7019925" y="56975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非稳定平衡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256043" name="Object 43"/>
          <p:cNvGraphicFramePr>
            <a:graphicFrameLocks noChangeAspect="1"/>
          </p:cNvGraphicFramePr>
          <p:nvPr/>
        </p:nvGraphicFramePr>
        <p:xfrm>
          <a:off x="2427288" y="4945063"/>
          <a:ext cx="9540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53" name="Equation" r:id="rId25" imgW="1079280" imgH="393480" progId="Equation.DSMT4">
                  <p:embed/>
                </p:oleObj>
              </mc:Choice>
              <mc:Fallback>
                <p:oleObj name="Equation" r:id="rId25" imgW="1079280" imgH="3934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945063"/>
                        <a:ext cx="9540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265363" y="3697288"/>
            <a:ext cx="1585912" cy="1150937"/>
            <a:chOff x="576" y="715"/>
            <a:chExt cx="999" cy="725"/>
          </a:xfrm>
        </p:grpSpPr>
        <p:sp>
          <p:nvSpPr>
            <p:cNvPr id="25704" name="Line 45"/>
            <p:cNvSpPr>
              <a:spLocks noChangeShapeType="1"/>
            </p:cNvSpPr>
            <p:nvPr/>
          </p:nvSpPr>
          <p:spPr bwMode="auto">
            <a:xfrm>
              <a:off x="576" y="877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5" name="Line 46"/>
            <p:cNvSpPr>
              <a:spLocks noChangeShapeType="1"/>
            </p:cNvSpPr>
            <p:nvPr/>
          </p:nvSpPr>
          <p:spPr bwMode="auto">
            <a:xfrm>
              <a:off x="576" y="1117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" name="Line 47"/>
            <p:cNvSpPr>
              <a:spLocks noChangeShapeType="1"/>
            </p:cNvSpPr>
            <p:nvPr/>
          </p:nvSpPr>
          <p:spPr bwMode="auto">
            <a:xfrm>
              <a:off x="576" y="1357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6" name="Object 48"/>
            <p:cNvGraphicFramePr>
              <a:graphicFrameLocks noChangeAspect="1"/>
            </p:cNvGraphicFramePr>
            <p:nvPr/>
          </p:nvGraphicFramePr>
          <p:xfrm>
            <a:off x="1200" y="1155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54" name="公式" r:id="rId27" imgW="164880" imgH="190440" progId="Equation.3">
                    <p:embed/>
                  </p:oleObj>
                </mc:Choice>
                <mc:Fallback>
                  <p:oleObj name="公式" r:id="rId27" imgW="164880" imgH="1904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155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07" name="Line 49"/>
            <p:cNvSpPr>
              <a:spLocks noChangeShapeType="1"/>
            </p:cNvSpPr>
            <p:nvPr/>
          </p:nvSpPr>
          <p:spPr bwMode="auto">
            <a:xfrm rot="-1516731">
              <a:off x="907" y="1038"/>
              <a:ext cx="38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7" name="Object 50"/>
            <p:cNvGraphicFramePr>
              <a:graphicFrameLocks noChangeAspect="1"/>
            </p:cNvGraphicFramePr>
            <p:nvPr/>
          </p:nvGraphicFramePr>
          <p:xfrm>
            <a:off x="1239" y="715"/>
            <a:ext cx="3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55" name="公式" r:id="rId28" imgW="228600" imgH="228600" progId="Equation.3">
                    <p:embed/>
                  </p:oleObj>
                </mc:Choice>
                <mc:Fallback>
                  <p:oleObj name="公式" r:id="rId28" imgW="228600" imgH="2286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715"/>
                          <a:ext cx="3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708" name="Group 51"/>
            <p:cNvGrpSpPr>
              <a:grpSpLocks/>
            </p:cNvGrpSpPr>
            <p:nvPr/>
          </p:nvGrpSpPr>
          <p:grpSpPr bwMode="auto">
            <a:xfrm>
              <a:off x="722" y="852"/>
              <a:ext cx="336" cy="588"/>
              <a:chOff x="722" y="778"/>
              <a:chExt cx="336" cy="588"/>
            </a:xfrm>
          </p:grpSpPr>
          <p:sp>
            <p:nvSpPr>
              <p:cNvPr id="25709" name="Line 52"/>
              <p:cNvSpPr>
                <a:spLocks noChangeShapeType="1"/>
              </p:cNvSpPr>
              <p:nvPr/>
            </p:nvSpPr>
            <p:spPr bwMode="auto">
              <a:xfrm rot="-1516731">
                <a:off x="847" y="83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10" name="Line 53"/>
              <p:cNvSpPr>
                <a:spLocks noChangeShapeType="1"/>
              </p:cNvSpPr>
              <p:nvPr/>
            </p:nvSpPr>
            <p:spPr bwMode="auto">
              <a:xfrm rot="-1516731">
                <a:off x="934" y="796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711" name="Group 54"/>
              <p:cNvGrpSpPr>
                <a:grpSpLocks/>
              </p:cNvGrpSpPr>
              <p:nvPr/>
            </p:nvGrpSpPr>
            <p:grpSpPr bwMode="auto">
              <a:xfrm rot="-1516731">
                <a:off x="952" y="1246"/>
                <a:ext cx="96" cy="96"/>
                <a:chOff x="864" y="3216"/>
                <a:chExt cx="96" cy="96"/>
              </a:xfrm>
            </p:grpSpPr>
            <p:sp>
              <p:nvSpPr>
                <p:cNvPr id="25716" name="Oval 55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717" name="Group 56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571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19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712" name="Group 59"/>
              <p:cNvGrpSpPr>
                <a:grpSpLocks/>
              </p:cNvGrpSpPr>
              <p:nvPr/>
            </p:nvGrpSpPr>
            <p:grpSpPr bwMode="auto">
              <a:xfrm rot="-1516731">
                <a:off x="722" y="778"/>
                <a:ext cx="96" cy="96"/>
                <a:chOff x="960" y="3024"/>
                <a:chExt cx="96" cy="96"/>
              </a:xfrm>
            </p:grpSpPr>
            <p:sp>
              <p:nvSpPr>
                <p:cNvPr id="25714" name="Oval 60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5" name="Oval 61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713" name="Line 62"/>
              <p:cNvSpPr>
                <a:spLocks noChangeShapeType="1"/>
              </p:cNvSpPr>
              <p:nvPr/>
            </p:nvSpPr>
            <p:spPr bwMode="auto">
              <a:xfrm>
                <a:off x="1058" y="1066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6063" name="Object 63"/>
          <p:cNvGraphicFramePr>
            <a:graphicFrameLocks noChangeAspect="1"/>
          </p:cNvGraphicFramePr>
          <p:nvPr/>
        </p:nvGraphicFramePr>
        <p:xfrm>
          <a:off x="4064000" y="4941888"/>
          <a:ext cx="9032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56" name="Equation" r:id="rId30" imgW="1054080" imgH="393480" progId="Equation.DSMT4">
                  <p:embed/>
                </p:oleObj>
              </mc:Choice>
              <mc:Fallback>
                <p:oleObj name="Equation" r:id="rId30" imgW="1054080" imgH="39348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4941888"/>
                        <a:ext cx="9032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3962400" y="3429000"/>
            <a:ext cx="1457325" cy="1354138"/>
            <a:chOff x="1632" y="440"/>
            <a:chExt cx="918" cy="853"/>
          </a:xfrm>
        </p:grpSpPr>
        <p:sp>
          <p:nvSpPr>
            <p:cNvPr id="25688" name="Line 65"/>
            <p:cNvSpPr>
              <a:spLocks noChangeShapeType="1"/>
            </p:cNvSpPr>
            <p:nvPr/>
          </p:nvSpPr>
          <p:spPr bwMode="auto">
            <a:xfrm>
              <a:off x="1632" y="76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9" name="Line 66"/>
            <p:cNvSpPr>
              <a:spLocks noChangeShapeType="1"/>
            </p:cNvSpPr>
            <p:nvPr/>
          </p:nvSpPr>
          <p:spPr bwMode="auto">
            <a:xfrm>
              <a:off x="1632" y="1248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0" name="Line 67"/>
            <p:cNvSpPr>
              <a:spLocks noChangeShapeType="1"/>
            </p:cNvSpPr>
            <p:nvPr/>
          </p:nvSpPr>
          <p:spPr bwMode="auto">
            <a:xfrm>
              <a:off x="1632" y="1008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4" name="Object 68"/>
            <p:cNvGraphicFramePr>
              <a:graphicFrameLocks noChangeAspect="1"/>
            </p:cNvGraphicFramePr>
            <p:nvPr/>
          </p:nvGraphicFramePr>
          <p:xfrm>
            <a:off x="2304" y="1008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57" name="公式" r:id="rId32" imgW="164880" imgH="190440" progId="Equation.3">
                    <p:embed/>
                  </p:oleObj>
                </mc:Choice>
                <mc:Fallback>
                  <p:oleObj name="公式" r:id="rId32" imgW="164880" imgH="1904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08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Object 69"/>
            <p:cNvGraphicFramePr>
              <a:graphicFrameLocks noChangeAspect="1"/>
            </p:cNvGraphicFramePr>
            <p:nvPr/>
          </p:nvGraphicFramePr>
          <p:xfrm>
            <a:off x="1684" y="440"/>
            <a:ext cx="33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58" name="公式" r:id="rId33" imgW="228600" imgH="228600" progId="Equation.3">
                    <p:embed/>
                  </p:oleObj>
                </mc:Choice>
                <mc:Fallback>
                  <p:oleObj name="公式" r:id="rId33" imgW="228600" imgH="2286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440"/>
                          <a:ext cx="33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91" name="Group 70"/>
            <p:cNvGrpSpPr>
              <a:grpSpLocks/>
            </p:cNvGrpSpPr>
            <p:nvPr/>
          </p:nvGrpSpPr>
          <p:grpSpPr bwMode="auto">
            <a:xfrm rot="-3900281">
              <a:off x="1806" y="690"/>
              <a:ext cx="336" cy="588"/>
              <a:chOff x="2498" y="634"/>
              <a:chExt cx="336" cy="588"/>
            </a:xfrm>
          </p:grpSpPr>
          <p:sp>
            <p:nvSpPr>
              <p:cNvPr id="25693" name="Line 71"/>
              <p:cNvSpPr>
                <a:spLocks noChangeShapeType="1"/>
              </p:cNvSpPr>
              <p:nvPr/>
            </p:nvSpPr>
            <p:spPr bwMode="auto">
              <a:xfrm rot="-1516731">
                <a:off x="2623" y="694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4" name="Line 72"/>
              <p:cNvSpPr>
                <a:spLocks noChangeShapeType="1"/>
              </p:cNvSpPr>
              <p:nvPr/>
            </p:nvSpPr>
            <p:spPr bwMode="auto">
              <a:xfrm rot="-1516731">
                <a:off x="2710" y="652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95" name="Group 73"/>
              <p:cNvGrpSpPr>
                <a:grpSpLocks/>
              </p:cNvGrpSpPr>
              <p:nvPr/>
            </p:nvGrpSpPr>
            <p:grpSpPr bwMode="auto">
              <a:xfrm rot="-1516731">
                <a:off x="2728" y="1102"/>
                <a:ext cx="96" cy="96"/>
                <a:chOff x="864" y="3216"/>
                <a:chExt cx="96" cy="96"/>
              </a:xfrm>
            </p:grpSpPr>
            <p:sp>
              <p:nvSpPr>
                <p:cNvPr id="25700" name="Oval 74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701" name="Group 75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570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03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96" name="Group 78"/>
              <p:cNvGrpSpPr>
                <a:grpSpLocks/>
              </p:cNvGrpSpPr>
              <p:nvPr/>
            </p:nvGrpSpPr>
            <p:grpSpPr bwMode="auto">
              <a:xfrm rot="-1516731">
                <a:off x="2498" y="634"/>
                <a:ext cx="96" cy="96"/>
                <a:chOff x="960" y="3024"/>
                <a:chExt cx="96" cy="96"/>
              </a:xfrm>
            </p:grpSpPr>
            <p:sp>
              <p:nvSpPr>
                <p:cNvPr id="25698" name="Oval 79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99" name="Oval 80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97" name="Line 81"/>
              <p:cNvSpPr>
                <a:spLocks noChangeShapeType="1"/>
              </p:cNvSpPr>
              <p:nvPr/>
            </p:nvSpPr>
            <p:spPr bwMode="auto">
              <a:xfrm>
                <a:off x="2834" y="922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92" name="Line 82"/>
            <p:cNvSpPr>
              <a:spLocks noChangeShapeType="1"/>
            </p:cNvSpPr>
            <p:nvPr/>
          </p:nvSpPr>
          <p:spPr bwMode="auto">
            <a:xfrm>
              <a:off x="1968" y="702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6083" name="Object 83"/>
          <p:cNvGraphicFramePr>
            <a:graphicFrameLocks noChangeAspect="1"/>
          </p:cNvGraphicFramePr>
          <p:nvPr/>
        </p:nvGraphicFramePr>
        <p:xfrm>
          <a:off x="5856288" y="4845050"/>
          <a:ext cx="10207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59" name="Equation" r:id="rId35" imgW="1104840" imgH="495000" progId="Equation.DSMT4">
                  <p:embed/>
                </p:oleObj>
              </mc:Choice>
              <mc:Fallback>
                <p:oleObj name="Equation" r:id="rId35" imgW="1104840" imgH="4950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4845050"/>
                        <a:ext cx="10207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84"/>
          <p:cNvGrpSpPr>
            <a:grpSpLocks/>
          </p:cNvGrpSpPr>
          <p:nvPr/>
        </p:nvGrpSpPr>
        <p:grpSpPr bwMode="auto">
          <a:xfrm>
            <a:off x="5219700" y="3679825"/>
            <a:ext cx="1912938" cy="1125538"/>
            <a:chOff x="3409" y="494"/>
            <a:chExt cx="1205" cy="709"/>
          </a:xfrm>
        </p:grpSpPr>
        <p:sp>
          <p:nvSpPr>
            <p:cNvPr id="25671" name="Line 85"/>
            <p:cNvSpPr>
              <a:spLocks noChangeShapeType="1"/>
            </p:cNvSpPr>
            <p:nvPr/>
          </p:nvSpPr>
          <p:spPr bwMode="auto">
            <a:xfrm>
              <a:off x="3771" y="64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Line 86"/>
            <p:cNvSpPr>
              <a:spLocks noChangeShapeType="1"/>
            </p:cNvSpPr>
            <p:nvPr/>
          </p:nvSpPr>
          <p:spPr bwMode="auto">
            <a:xfrm>
              <a:off x="3771" y="88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Line 87"/>
            <p:cNvSpPr>
              <a:spLocks noChangeShapeType="1"/>
            </p:cNvSpPr>
            <p:nvPr/>
          </p:nvSpPr>
          <p:spPr bwMode="auto">
            <a:xfrm>
              <a:off x="3771" y="112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1" name="Object 88"/>
            <p:cNvGraphicFramePr>
              <a:graphicFrameLocks noChangeAspect="1"/>
            </p:cNvGraphicFramePr>
            <p:nvPr/>
          </p:nvGraphicFramePr>
          <p:xfrm>
            <a:off x="4368" y="918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60" name="公式" r:id="rId37" imgW="164880" imgH="190440" progId="Equation.3">
                    <p:embed/>
                  </p:oleObj>
                </mc:Choice>
                <mc:Fallback>
                  <p:oleObj name="公式" r:id="rId37" imgW="164880" imgH="19044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18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89"/>
            <p:cNvGraphicFramePr>
              <a:graphicFrameLocks noChangeAspect="1"/>
            </p:cNvGraphicFramePr>
            <p:nvPr/>
          </p:nvGraphicFramePr>
          <p:xfrm>
            <a:off x="3409" y="494"/>
            <a:ext cx="3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61" name="公式" r:id="rId38" imgW="228600" imgH="228600" progId="Equation.3">
                    <p:embed/>
                  </p:oleObj>
                </mc:Choice>
                <mc:Fallback>
                  <p:oleObj name="公式" r:id="rId38" imgW="228600" imgH="22860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" y="494"/>
                          <a:ext cx="3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74" name="Group 91"/>
            <p:cNvGrpSpPr>
              <a:grpSpLocks/>
            </p:cNvGrpSpPr>
            <p:nvPr/>
          </p:nvGrpSpPr>
          <p:grpSpPr bwMode="auto">
            <a:xfrm rot="3034223">
              <a:off x="4031" y="627"/>
              <a:ext cx="232" cy="593"/>
              <a:chOff x="4282" y="629"/>
              <a:chExt cx="232" cy="593"/>
            </a:xfrm>
          </p:grpSpPr>
          <p:sp>
            <p:nvSpPr>
              <p:cNvPr id="25677" name="Line 92"/>
              <p:cNvSpPr>
                <a:spLocks noChangeShapeType="1"/>
              </p:cNvSpPr>
              <p:nvPr/>
            </p:nvSpPr>
            <p:spPr bwMode="auto">
              <a:xfrm rot="-1516731">
                <a:off x="4303" y="694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8" name="Line 93"/>
              <p:cNvSpPr>
                <a:spLocks noChangeShapeType="1"/>
              </p:cNvSpPr>
              <p:nvPr/>
            </p:nvSpPr>
            <p:spPr bwMode="auto">
              <a:xfrm rot="-1516731">
                <a:off x="4390" y="652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79" name="Group 94"/>
              <p:cNvGrpSpPr>
                <a:grpSpLocks/>
              </p:cNvGrpSpPr>
              <p:nvPr/>
            </p:nvGrpSpPr>
            <p:grpSpPr bwMode="auto">
              <a:xfrm rot="-1516731">
                <a:off x="4302" y="647"/>
                <a:ext cx="96" cy="561"/>
                <a:chOff x="864" y="2751"/>
                <a:chExt cx="96" cy="561"/>
              </a:xfrm>
            </p:grpSpPr>
            <p:sp>
              <p:nvSpPr>
                <p:cNvPr id="25684" name="Oval 95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685" name="Group 96"/>
                <p:cNvGrpSpPr>
                  <a:grpSpLocks/>
                </p:cNvGrpSpPr>
                <p:nvPr/>
              </p:nvGrpSpPr>
              <p:grpSpPr bwMode="auto">
                <a:xfrm>
                  <a:off x="873" y="2751"/>
                  <a:ext cx="57" cy="52"/>
                  <a:chOff x="1143" y="2871"/>
                  <a:chExt cx="57" cy="52"/>
                </a:xfrm>
              </p:grpSpPr>
              <p:sp>
                <p:nvSpPr>
                  <p:cNvPr id="25686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875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87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43" y="2871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80" name="Group 99"/>
              <p:cNvGrpSpPr>
                <a:grpSpLocks/>
              </p:cNvGrpSpPr>
              <p:nvPr/>
            </p:nvGrpSpPr>
            <p:grpSpPr bwMode="auto">
              <a:xfrm rot="-1516731">
                <a:off x="4282" y="629"/>
                <a:ext cx="96" cy="556"/>
                <a:chOff x="960" y="3024"/>
                <a:chExt cx="96" cy="556"/>
              </a:xfrm>
            </p:grpSpPr>
            <p:sp>
              <p:nvSpPr>
                <p:cNvPr id="25682" name="Oval 100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83" name="Oval 101"/>
                <p:cNvSpPr>
                  <a:spLocks noChangeArrowheads="1"/>
                </p:cNvSpPr>
                <p:nvPr/>
              </p:nvSpPr>
              <p:spPr bwMode="auto">
                <a:xfrm>
                  <a:off x="991" y="35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81" name="Line 102"/>
              <p:cNvSpPr>
                <a:spLocks noChangeShapeType="1"/>
              </p:cNvSpPr>
              <p:nvPr/>
            </p:nvSpPr>
            <p:spPr bwMode="auto">
              <a:xfrm>
                <a:off x="4514" y="922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75" name="Line 103"/>
            <p:cNvSpPr>
              <a:spLocks noChangeShapeType="1"/>
            </p:cNvSpPr>
            <p:nvPr/>
          </p:nvSpPr>
          <p:spPr bwMode="auto">
            <a:xfrm>
              <a:off x="3723" y="678"/>
              <a:ext cx="336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6105" name="Object 105"/>
          <p:cNvGraphicFramePr>
            <a:graphicFrameLocks noChangeAspect="1"/>
          </p:cNvGraphicFramePr>
          <p:nvPr/>
        </p:nvGraphicFramePr>
        <p:xfrm>
          <a:off x="741363" y="5289550"/>
          <a:ext cx="1001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2" name="公式" r:id="rId40" imgW="1041120" imgH="444240" progId="Equation.3">
                  <p:embed/>
                </p:oleObj>
              </mc:Choice>
              <mc:Fallback>
                <p:oleObj name="公式" r:id="rId40" imgW="1041120" imgH="44424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289550"/>
                        <a:ext cx="1001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06"/>
          <p:cNvGrpSpPr>
            <a:grpSpLocks/>
          </p:cNvGrpSpPr>
          <p:nvPr/>
        </p:nvGrpSpPr>
        <p:grpSpPr bwMode="auto">
          <a:xfrm>
            <a:off x="593725" y="3778250"/>
            <a:ext cx="1408113" cy="1138238"/>
            <a:chOff x="384" y="528"/>
            <a:chExt cx="887" cy="717"/>
          </a:xfrm>
        </p:grpSpPr>
        <p:sp>
          <p:nvSpPr>
            <p:cNvPr id="25656" name="Line 107"/>
            <p:cNvSpPr>
              <a:spLocks noChangeShapeType="1"/>
            </p:cNvSpPr>
            <p:nvPr/>
          </p:nvSpPr>
          <p:spPr bwMode="auto">
            <a:xfrm>
              <a:off x="384" y="624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108"/>
            <p:cNvSpPr>
              <a:spLocks noChangeShapeType="1"/>
            </p:cNvSpPr>
            <p:nvPr/>
          </p:nvSpPr>
          <p:spPr bwMode="auto">
            <a:xfrm>
              <a:off x="384" y="864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109"/>
            <p:cNvSpPr>
              <a:spLocks noChangeShapeType="1"/>
            </p:cNvSpPr>
            <p:nvPr/>
          </p:nvSpPr>
          <p:spPr bwMode="auto">
            <a:xfrm>
              <a:off x="384" y="1104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59" name="Group 110"/>
            <p:cNvGrpSpPr>
              <a:grpSpLocks/>
            </p:cNvGrpSpPr>
            <p:nvPr/>
          </p:nvGrpSpPr>
          <p:grpSpPr bwMode="auto">
            <a:xfrm>
              <a:off x="624" y="528"/>
              <a:ext cx="98" cy="610"/>
              <a:chOff x="624" y="2142"/>
              <a:chExt cx="98" cy="610"/>
            </a:xfrm>
          </p:grpSpPr>
          <p:sp>
            <p:nvSpPr>
              <p:cNvPr id="25661" name="Line 111"/>
              <p:cNvSpPr>
                <a:spLocks noChangeShapeType="1"/>
              </p:cNvSpPr>
              <p:nvPr/>
            </p:nvSpPr>
            <p:spPr bwMode="auto">
              <a:xfrm>
                <a:off x="624" y="220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2" name="Line 112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63" name="Group 113"/>
              <p:cNvGrpSpPr>
                <a:grpSpLocks/>
              </p:cNvGrpSpPr>
              <p:nvPr/>
            </p:nvGrpSpPr>
            <p:grpSpPr bwMode="auto">
              <a:xfrm>
                <a:off x="624" y="2656"/>
                <a:ext cx="96" cy="96"/>
                <a:chOff x="864" y="3216"/>
                <a:chExt cx="96" cy="96"/>
              </a:xfrm>
            </p:grpSpPr>
            <p:sp>
              <p:nvSpPr>
                <p:cNvPr id="25667" name="Oval 114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668" name="Group 115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5669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70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64" name="Group 118"/>
              <p:cNvGrpSpPr>
                <a:grpSpLocks/>
              </p:cNvGrpSpPr>
              <p:nvPr/>
            </p:nvGrpSpPr>
            <p:grpSpPr bwMode="auto">
              <a:xfrm>
                <a:off x="624" y="2142"/>
                <a:ext cx="96" cy="96"/>
                <a:chOff x="960" y="3024"/>
                <a:chExt cx="96" cy="96"/>
              </a:xfrm>
            </p:grpSpPr>
            <p:sp>
              <p:nvSpPr>
                <p:cNvPr id="25665" name="Oval 119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6" name="Oval 120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/>
                </a:p>
              </p:txBody>
            </p:sp>
          </p:grpSp>
        </p:grpSp>
        <p:graphicFrame>
          <p:nvGraphicFramePr>
            <p:cNvPr id="25619" name="Object 121"/>
            <p:cNvGraphicFramePr>
              <a:graphicFrameLocks noChangeAspect="1"/>
            </p:cNvGraphicFramePr>
            <p:nvPr/>
          </p:nvGraphicFramePr>
          <p:xfrm>
            <a:off x="1010" y="960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63" name="公式" r:id="rId42" imgW="164880" imgH="190440" progId="Equation.3">
                    <p:embed/>
                  </p:oleObj>
                </mc:Choice>
                <mc:Fallback>
                  <p:oleObj name="公式" r:id="rId42" imgW="164880" imgH="19044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960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0" name="Line 122"/>
            <p:cNvSpPr>
              <a:spLocks noChangeShapeType="1"/>
            </p:cNvSpPr>
            <p:nvPr/>
          </p:nvSpPr>
          <p:spPr bwMode="auto">
            <a:xfrm>
              <a:off x="720" y="816"/>
              <a:ext cx="24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0" name="Object 123"/>
            <p:cNvGraphicFramePr>
              <a:graphicFrameLocks noChangeAspect="1"/>
            </p:cNvGraphicFramePr>
            <p:nvPr/>
          </p:nvGraphicFramePr>
          <p:xfrm>
            <a:off x="934" y="632"/>
            <a:ext cx="33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64" name="公式" r:id="rId43" imgW="228600" imgH="228600" progId="Equation.3">
                    <p:embed/>
                  </p:oleObj>
                </mc:Choice>
                <mc:Fallback>
                  <p:oleObj name="公式" r:id="rId43" imgW="228600" imgH="228600" progId="Equation.3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632"/>
                          <a:ext cx="337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24" name="Object 124"/>
          <p:cNvGraphicFramePr>
            <a:graphicFrameLocks noChangeAspect="1"/>
          </p:cNvGraphicFramePr>
          <p:nvPr/>
        </p:nvGraphicFramePr>
        <p:xfrm>
          <a:off x="433388" y="4916488"/>
          <a:ext cx="1617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5" name="公式" r:id="rId45" imgW="1815840" imgH="368280" progId="Equation.3">
                  <p:embed/>
                </p:oleObj>
              </mc:Choice>
              <mc:Fallback>
                <p:oleObj name="公式" r:id="rId45" imgW="1815840" imgH="36828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4916488"/>
                        <a:ext cx="1617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5" name="Text Box 125"/>
          <p:cNvSpPr txBox="1">
            <a:spLocks noChangeArrowheads="1"/>
          </p:cNvSpPr>
          <p:nvPr/>
        </p:nvSpPr>
        <p:spPr bwMode="auto">
          <a:xfrm>
            <a:off x="422275" y="56975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稳定平衡</a:t>
            </a:r>
            <a:endParaRPr lang="zh-CN" altLang="en-US" sz="2800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256126" name="Object 126"/>
          <p:cNvGraphicFramePr>
            <a:graphicFrameLocks noChangeAspect="1"/>
          </p:cNvGraphicFramePr>
          <p:nvPr/>
        </p:nvGraphicFramePr>
        <p:xfrm>
          <a:off x="2384425" y="5360988"/>
          <a:ext cx="9509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6" name="公式" r:id="rId47" imgW="952200" imgH="317160" progId="Equation.3">
                  <p:embed/>
                </p:oleObj>
              </mc:Choice>
              <mc:Fallback>
                <p:oleObj name="公式" r:id="rId47" imgW="952200" imgH="31716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5360988"/>
                        <a:ext cx="9509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7" name="Object 127"/>
          <p:cNvGraphicFramePr>
            <a:graphicFrameLocks noChangeAspect="1"/>
          </p:cNvGraphicFramePr>
          <p:nvPr/>
        </p:nvGraphicFramePr>
        <p:xfrm>
          <a:off x="5795963" y="5373688"/>
          <a:ext cx="9366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7" name="公式" r:id="rId49" imgW="952200" imgH="317160" progId="Equation.3">
                  <p:embed/>
                </p:oleObj>
              </mc:Choice>
              <mc:Fallback>
                <p:oleObj name="公式" r:id="rId49" imgW="952200" imgH="31716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373688"/>
                        <a:ext cx="9366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8" name="Object 128"/>
          <p:cNvGraphicFramePr>
            <a:graphicFrameLocks noChangeAspect="1"/>
          </p:cNvGraphicFramePr>
          <p:nvPr/>
        </p:nvGraphicFramePr>
        <p:xfrm>
          <a:off x="3924300" y="5337175"/>
          <a:ext cx="14398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8" name="公式" r:id="rId51" imgW="1562040" imgH="431640" progId="Equation.3">
                  <p:embed/>
                </p:oleObj>
              </mc:Choice>
              <mc:Fallback>
                <p:oleObj name="公式" r:id="rId51" imgW="1562040" imgH="43164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37175"/>
                        <a:ext cx="14398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9" name="Text Box 129"/>
          <p:cNvSpPr txBox="1">
            <a:spLocks noChangeArrowheads="1"/>
          </p:cNvSpPr>
          <p:nvPr/>
        </p:nvSpPr>
        <p:spPr bwMode="auto">
          <a:xfrm>
            <a:off x="2411413" y="5805488"/>
            <a:ext cx="4321175" cy="984250"/>
          </a:xfrm>
          <a:prstGeom prst="rect">
            <a:avLst/>
          </a:prstGeom>
          <a:solidFill>
            <a:srgbClr val="000078"/>
          </a:solidFill>
          <a:ln w="38100">
            <a:solidFill>
              <a:srgbClr val="D6009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磁力矩总是使线圈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转向外磁场方向</a:t>
            </a:r>
          </a:p>
        </p:txBody>
      </p: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6372225" y="331788"/>
            <a:ext cx="2443163" cy="720725"/>
            <a:chOff x="4063" y="164"/>
            <a:chExt cx="1539" cy="454"/>
          </a:xfrm>
        </p:grpSpPr>
        <p:graphicFrame>
          <p:nvGraphicFramePr>
            <p:cNvPr id="25617" name="Object 133"/>
            <p:cNvGraphicFramePr>
              <a:graphicFrameLocks noChangeAspect="1"/>
            </p:cNvGraphicFramePr>
            <p:nvPr/>
          </p:nvGraphicFramePr>
          <p:xfrm>
            <a:off x="4468" y="255"/>
            <a:ext cx="113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69" name="Equation" r:id="rId53" imgW="1790640" imgH="495000" progId="Equation.DSMT4">
                    <p:embed/>
                  </p:oleObj>
                </mc:Choice>
                <mc:Fallback>
                  <p:oleObj name="Equation" r:id="rId53" imgW="1790640" imgH="495000" progId="Equation.DSMT4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55"/>
                          <a:ext cx="1134" cy="331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Object 134"/>
            <p:cNvGraphicFramePr>
              <a:graphicFrameLocks noChangeAspect="1"/>
            </p:cNvGraphicFramePr>
            <p:nvPr/>
          </p:nvGraphicFramePr>
          <p:xfrm>
            <a:off x="4063" y="164"/>
            <a:ext cx="41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70" name="剪辑" r:id="rId55" imgW="3285720" imgH="3038040" progId="MS_ClipArt_Gallery.2">
                    <p:embed/>
                  </p:oleObj>
                </mc:Choice>
                <mc:Fallback>
                  <p:oleObj name="剪辑" r:id="rId55" imgW="3285720" imgH="3038040" progId="MS_ClipArt_Gallery.2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164"/>
                          <a:ext cx="416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55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24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5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2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25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6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6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25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25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2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5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75"/>
                                        <p:tgtEl>
                                          <p:spTgt spid="25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8" dur="75"/>
                                        <p:tgtEl>
                                          <p:spTgt spid="2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 autoUpdateAnimBg="0"/>
      <p:bldP spid="256003" grpId="0" autoUpdateAnimBg="0"/>
      <p:bldP spid="256004" grpId="0" animBg="1"/>
      <p:bldP spid="256010" grpId="0" autoUpdateAnimBg="0"/>
      <p:bldP spid="256011" grpId="0" autoUpdateAnimBg="0"/>
      <p:bldP spid="256012" grpId="0" autoUpdateAnimBg="0"/>
      <p:bldP spid="256015" grpId="0"/>
      <p:bldP spid="256016" grpId="0" animBg="1"/>
      <p:bldP spid="256017" grpId="0" autoUpdateAnimBg="0"/>
      <p:bldP spid="256021" grpId="0" autoUpdateAnimBg="0"/>
      <p:bldP spid="256042" grpId="0" autoUpdateAnimBg="0"/>
      <p:bldP spid="256125" grpId="0" autoUpdateAnimBg="0"/>
      <p:bldP spid="256129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733425" y="180975"/>
            <a:ext cx="560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3º </a:t>
            </a:r>
            <a:r>
              <a:rPr lang="zh-CN" altLang="en-US" sz="2800" b="1">
                <a:solidFill>
                  <a:schemeClr val="tx2"/>
                </a:solidFill>
              </a:rPr>
              <a:t>在非均匀场中的线圈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02601"/>
              </p:ext>
            </p:extLst>
          </p:nvPr>
        </p:nvGraphicFramePr>
        <p:xfrm>
          <a:off x="6891338" y="858838"/>
          <a:ext cx="5445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" name="公式" r:id="rId4" imgW="228600" imgH="215640" progId="Equation.3">
                  <p:embed/>
                </p:oleObj>
              </mc:Choice>
              <mc:Fallback>
                <p:oleObj name="公式" r:id="rId4" imgW="2286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858838"/>
                        <a:ext cx="5445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7938" y="1504950"/>
            <a:ext cx="1600200" cy="1466850"/>
            <a:chOff x="4224" y="564"/>
            <a:chExt cx="1008" cy="924"/>
          </a:xfrm>
        </p:grpSpPr>
        <p:sp>
          <p:nvSpPr>
            <p:cNvPr id="26639" name="Line 5"/>
            <p:cNvSpPr>
              <a:spLocks noChangeShapeType="1"/>
            </p:cNvSpPr>
            <p:nvPr/>
          </p:nvSpPr>
          <p:spPr bwMode="auto">
            <a:xfrm>
              <a:off x="4224" y="1008"/>
              <a:ext cx="1008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40" name="Group 6"/>
            <p:cNvGrpSpPr>
              <a:grpSpLocks/>
            </p:cNvGrpSpPr>
            <p:nvPr/>
          </p:nvGrpSpPr>
          <p:grpSpPr bwMode="auto">
            <a:xfrm>
              <a:off x="4704" y="564"/>
              <a:ext cx="96" cy="788"/>
              <a:chOff x="816" y="2304"/>
              <a:chExt cx="96" cy="788"/>
            </a:xfrm>
          </p:grpSpPr>
          <p:sp>
            <p:nvSpPr>
              <p:cNvPr id="26643" name="Line 7"/>
              <p:cNvSpPr>
                <a:spLocks noChangeShapeType="1"/>
              </p:cNvSpPr>
              <p:nvPr/>
            </p:nvSpPr>
            <p:spPr bwMode="auto">
              <a:xfrm>
                <a:off x="816" y="2370"/>
                <a:ext cx="0" cy="654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Line 8"/>
              <p:cNvSpPr>
                <a:spLocks noChangeShapeType="1"/>
              </p:cNvSpPr>
              <p:nvPr/>
            </p:nvSpPr>
            <p:spPr bwMode="auto">
              <a:xfrm>
                <a:off x="912" y="2370"/>
                <a:ext cx="0" cy="654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645" name="Group 9"/>
              <p:cNvGrpSpPr>
                <a:grpSpLocks/>
              </p:cNvGrpSpPr>
              <p:nvPr/>
            </p:nvGrpSpPr>
            <p:grpSpPr bwMode="auto">
              <a:xfrm>
                <a:off x="816" y="2996"/>
                <a:ext cx="96" cy="96"/>
                <a:chOff x="864" y="3216"/>
                <a:chExt cx="96" cy="96"/>
              </a:xfrm>
            </p:grpSpPr>
            <p:sp>
              <p:nvSpPr>
                <p:cNvPr id="26649" name="Oval 10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650" name="Group 11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665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2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646" name="Group 14"/>
              <p:cNvGrpSpPr>
                <a:grpSpLocks/>
              </p:cNvGrpSpPr>
              <p:nvPr/>
            </p:nvGrpSpPr>
            <p:grpSpPr bwMode="auto">
              <a:xfrm>
                <a:off x="816" y="2304"/>
                <a:ext cx="96" cy="96"/>
                <a:chOff x="960" y="3024"/>
                <a:chExt cx="96" cy="96"/>
              </a:xfrm>
            </p:grpSpPr>
            <p:sp>
              <p:nvSpPr>
                <p:cNvPr id="26647" name="Oval 15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8" name="Oval 16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1" name="Arc 17"/>
            <p:cNvSpPr>
              <a:spLocks/>
            </p:cNvSpPr>
            <p:nvPr/>
          </p:nvSpPr>
          <p:spPr bwMode="auto">
            <a:xfrm rot="341270">
              <a:off x="4224" y="1200"/>
              <a:ext cx="100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Arc 18"/>
            <p:cNvSpPr>
              <a:spLocks/>
            </p:cNvSpPr>
            <p:nvPr/>
          </p:nvSpPr>
          <p:spPr bwMode="auto">
            <a:xfrm flipV="1">
              <a:off x="4224" y="576"/>
              <a:ext cx="960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7043" name="Line 19"/>
          <p:cNvSpPr>
            <a:spLocks noChangeShapeType="1"/>
          </p:cNvSpPr>
          <p:nvPr/>
        </p:nvSpPr>
        <p:spPr bwMode="auto">
          <a:xfrm>
            <a:off x="7272338" y="1524000"/>
            <a:ext cx="30480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4" name="Line 20"/>
          <p:cNvSpPr>
            <a:spLocks noChangeShapeType="1"/>
          </p:cNvSpPr>
          <p:nvPr/>
        </p:nvSpPr>
        <p:spPr bwMode="auto">
          <a:xfrm flipH="1">
            <a:off x="6815138" y="1524000"/>
            <a:ext cx="3048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5" name="Line 21"/>
          <p:cNvSpPr>
            <a:spLocks noChangeShapeType="1"/>
          </p:cNvSpPr>
          <p:nvPr/>
        </p:nvSpPr>
        <p:spPr bwMode="auto">
          <a:xfrm rot="16200000" flipV="1">
            <a:off x="7017544" y="1354931"/>
            <a:ext cx="30480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70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94578"/>
              </p:ext>
            </p:extLst>
          </p:nvPr>
        </p:nvGraphicFramePr>
        <p:xfrm>
          <a:off x="7424738" y="1143000"/>
          <a:ext cx="457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0" name="Equation" r:id="rId6" imgW="406080" imgH="393480" progId="Equation.3">
                  <p:embed/>
                </p:oleObj>
              </mc:Choice>
              <mc:Fallback>
                <p:oleObj name="Equation" r:id="rId6" imgW="40608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1143000"/>
                        <a:ext cx="457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59353"/>
              </p:ext>
            </p:extLst>
          </p:nvPr>
        </p:nvGraphicFramePr>
        <p:xfrm>
          <a:off x="6232525" y="1235075"/>
          <a:ext cx="622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1" name="Equation" r:id="rId8" imgW="583920" imgH="431640" progId="Equation.DSMT4">
                  <p:embed/>
                </p:oleObj>
              </mc:Choice>
              <mc:Fallback>
                <p:oleObj name="Equation" r:id="rId8" imgW="58392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1235075"/>
                        <a:ext cx="622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1093788" y="1346200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通常：</a:t>
            </a:r>
            <a:r>
              <a:rPr lang="en-US" altLang="zh-CN" sz="2800" b="1" i="1"/>
              <a:t>F</a:t>
            </a:r>
            <a:r>
              <a:rPr lang="zh-CN" altLang="en-US" sz="2800" b="1" baseline="-25000"/>
              <a:t>合</a:t>
            </a:r>
            <a:r>
              <a:rPr lang="zh-CN" altLang="en-US" sz="2800" b="1"/>
              <a:t>≠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en-US" altLang="zh-CN" sz="2800" b="1"/>
              <a:t>≠0</a:t>
            </a:r>
            <a:r>
              <a:rPr lang="zh-CN" altLang="en-US" sz="2800"/>
              <a:t>。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1114425" y="1943100"/>
            <a:ext cx="617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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线圈除了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转动</a:t>
            </a:r>
            <a:r>
              <a:rPr lang="zh-CN" altLang="en-US" sz="2800" b="1">
                <a:sym typeface="Symbol" pitchFamily="18" charset="2"/>
              </a:rPr>
              <a:t>，还会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平动</a:t>
            </a:r>
            <a:r>
              <a:rPr lang="zh-CN" altLang="en-US" sz="2800" b="1">
                <a:sym typeface="Symbol" pitchFamily="18" charset="2"/>
              </a:rPr>
              <a:t>，</a:t>
            </a:r>
          </a:p>
          <a:p>
            <a:r>
              <a:rPr lang="zh-CN" altLang="en-US" sz="2800" b="1">
                <a:sym typeface="Symbol" pitchFamily="18" charset="2"/>
              </a:rPr>
              <a:t>    对非刚性线圈可能还有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形变</a:t>
            </a:r>
            <a:endParaRPr lang="zh-CN" altLang="en-US" sz="2800">
              <a:solidFill>
                <a:srgbClr val="FF0000"/>
              </a:solidFill>
              <a:ea typeface="黑体" pitchFamily="2" charset="-122"/>
              <a:sym typeface="Symbol" pitchFamily="18" charset="2"/>
            </a:endParaRPr>
          </a:p>
        </p:txBody>
      </p:sp>
      <p:sp>
        <p:nvSpPr>
          <p:cNvPr id="257051" name="Text Box 27"/>
          <p:cNvSpPr txBox="1">
            <a:spLocks noChangeArrowheads="1"/>
          </p:cNvSpPr>
          <p:nvPr/>
        </p:nvSpPr>
        <p:spPr bwMode="auto">
          <a:xfrm>
            <a:off x="1093788" y="785813"/>
            <a:ext cx="531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一般情况比较复杂</a:t>
            </a:r>
            <a:endParaRPr lang="zh-CN" altLang="en-US" sz="2800"/>
          </a:p>
        </p:txBody>
      </p:sp>
      <p:sp>
        <p:nvSpPr>
          <p:cNvPr id="26638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25</a:t>
            </a:r>
          </a:p>
        </p:txBody>
      </p:sp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2935034" y="4502283"/>
            <a:ext cx="152400" cy="1250950"/>
            <a:chOff x="816" y="2304"/>
            <a:chExt cx="96" cy="788"/>
          </a:xfrm>
        </p:grpSpPr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816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912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Group 9"/>
            <p:cNvGrpSpPr>
              <a:grpSpLocks/>
            </p:cNvGrpSpPr>
            <p:nvPr/>
          </p:nvGrpSpPr>
          <p:grpSpPr bwMode="auto">
            <a:xfrm>
              <a:off x="816" y="2996"/>
              <a:ext cx="96" cy="96"/>
              <a:chOff x="864" y="3216"/>
              <a:chExt cx="96" cy="96"/>
            </a:xfrm>
          </p:grpSpPr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" name="Group 11"/>
              <p:cNvGrpSpPr>
                <a:grpSpLocks/>
              </p:cNvGrpSpPr>
              <p:nvPr/>
            </p:nvGrpSpPr>
            <p:grpSpPr bwMode="auto">
              <a:xfrm>
                <a:off x="882" y="3232"/>
                <a:ext cx="48" cy="56"/>
                <a:chOff x="1152" y="3352"/>
                <a:chExt cx="48" cy="56"/>
              </a:xfrm>
            </p:grpSpPr>
            <p:sp>
              <p:nvSpPr>
                <p:cNvPr id="43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152" y="33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816" y="2304"/>
              <a:ext cx="96" cy="96"/>
              <a:chOff x="960" y="3024"/>
              <a:chExt cx="96" cy="96"/>
            </a:xfrm>
          </p:grpSpPr>
          <p:sp>
            <p:nvSpPr>
              <p:cNvPr id="39" name="Oval 15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16"/>
              <p:cNvSpPr>
                <a:spLocks noChangeArrowheads="1"/>
              </p:cNvSpPr>
              <p:nvPr/>
            </p:nvSpPr>
            <p:spPr bwMode="auto">
              <a:xfrm>
                <a:off x="978" y="304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173034" y="4521333"/>
            <a:ext cx="1600200" cy="1447800"/>
            <a:chOff x="1976452" y="4752340"/>
            <a:chExt cx="1600200" cy="144780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1976452" y="5438140"/>
              <a:ext cx="16002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Arc 17"/>
            <p:cNvSpPr>
              <a:spLocks/>
            </p:cNvSpPr>
            <p:nvPr/>
          </p:nvSpPr>
          <p:spPr bwMode="auto">
            <a:xfrm rot="341270">
              <a:off x="1976452" y="5742940"/>
              <a:ext cx="1600200" cy="457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rc 18"/>
            <p:cNvSpPr>
              <a:spLocks/>
            </p:cNvSpPr>
            <p:nvPr/>
          </p:nvSpPr>
          <p:spPr bwMode="auto">
            <a:xfrm flipV="1">
              <a:off x="1976452" y="4752340"/>
              <a:ext cx="1524000" cy="457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" name="Group 6"/>
          <p:cNvGrpSpPr>
            <a:grpSpLocks/>
          </p:cNvGrpSpPr>
          <p:nvPr/>
        </p:nvGrpSpPr>
        <p:grpSpPr bwMode="auto">
          <a:xfrm>
            <a:off x="1992060" y="4502283"/>
            <a:ext cx="152400" cy="1250950"/>
            <a:chOff x="816" y="2304"/>
            <a:chExt cx="96" cy="788"/>
          </a:xfrm>
        </p:grpSpPr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816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912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" name="Group 9"/>
            <p:cNvGrpSpPr>
              <a:grpSpLocks/>
            </p:cNvGrpSpPr>
            <p:nvPr/>
          </p:nvGrpSpPr>
          <p:grpSpPr bwMode="auto">
            <a:xfrm>
              <a:off x="816" y="2996"/>
              <a:ext cx="96" cy="96"/>
              <a:chOff x="864" y="3216"/>
              <a:chExt cx="96" cy="96"/>
            </a:xfrm>
          </p:grpSpPr>
          <p:sp>
            <p:nvSpPr>
              <p:cNvPr id="58" name="Oval 10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9" name="Group 11"/>
              <p:cNvGrpSpPr>
                <a:grpSpLocks/>
              </p:cNvGrpSpPr>
              <p:nvPr/>
            </p:nvGrpSpPr>
            <p:grpSpPr bwMode="auto">
              <a:xfrm>
                <a:off x="882" y="3232"/>
                <a:ext cx="48" cy="56"/>
                <a:chOff x="1152" y="3352"/>
                <a:chExt cx="48" cy="56"/>
              </a:xfrm>
            </p:grpSpPr>
            <p:sp>
              <p:nvSpPr>
                <p:cNvPr id="60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152" y="33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Group 14"/>
            <p:cNvGrpSpPr>
              <a:grpSpLocks/>
            </p:cNvGrpSpPr>
            <p:nvPr/>
          </p:nvGrpSpPr>
          <p:grpSpPr bwMode="auto">
            <a:xfrm>
              <a:off x="816" y="2304"/>
              <a:ext cx="96" cy="96"/>
              <a:chOff x="960" y="3024"/>
              <a:chExt cx="96" cy="96"/>
            </a:xfrm>
          </p:grpSpPr>
          <p:sp>
            <p:nvSpPr>
              <p:cNvPr id="56" name="Oval 15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16"/>
              <p:cNvSpPr>
                <a:spLocks noChangeArrowheads="1"/>
              </p:cNvSpPr>
              <p:nvPr/>
            </p:nvSpPr>
            <p:spPr bwMode="auto">
              <a:xfrm>
                <a:off x="978" y="304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215911" y="3957294"/>
            <a:ext cx="747697" cy="605315"/>
            <a:chOff x="6524641" y="1072673"/>
            <a:chExt cx="747697" cy="605315"/>
          </a:xfrm>
        </p:grpSpPr>
        <p:sp>
          <p:nvSpPr>
            <p:cNvPr id="66" name="Line 20"/>
            <p:cNvSpPr>
              <a:spLocks noChangeShapeType="1"/>
            </p:cNvSpPr>
            <p:nvPr/>
          </p:nvSpPr>
          <p:spPr bwMode="auto">
            <a:xfrm flipH="1">
              <a:off x="6967538" y="1676400"/>
              <a:ext cx="3048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512433"/>
                </p:ext>
              </p:extLst>
            </p:nvPr>
          </p:nvGraphicFramePr>
          <p:xfrm>
            <a:off x="6524641" y="1072673"/>
            <a:ext cx="6223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2" name="Equation" r:id="rId10" imgW="583920" imgH="431640" progId="Equation.DSMT4">
                    <p:embed/>
                  </p:oleObj>
                </mc:Choice>
                <mc:Fallback>
                  <p:oleObj name="Equation" r:id="rId10" imgW="583920" imgH="431640" progId="Equation.DSMT4">
                    <p:embed/>
                    <p:pic>
                      <p:nvPicPr>
                        <p:cNvPr id="25704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4641" y="1072673"/>
                          <a:ext cx="6223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6"/>
          <p:cNvGrpSpPr>
            <a:grpSpLocks/>
          </p:cNvGrpSpPr>
          <p:nvPr/>
        </p:nvGrpSpPr>
        <p:grpSpPr bwMode="auto">
          <a:xfrm flipV="1">
            <a:off x="5549895" y="4541826"/>
            <a:ext cx="181213" cy="1239981"/>
            <a:chOff x="816" y="2304"/>
            <a:chExt cx="96" cy="788"/>
          </a:xfrm>
        </p:grpSpPr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816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"/>
            <p:cNvSpPr>
              <a:spLocks noChangeShapeType="1"/>
            </p:cNvSpPr>
            <p:nvPr/>
          </p:nvSpPr>
          <p:spPr bwMode="auto">
            <a:xfrm>
              <a:off x="912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" name="Group 9"/>
            <p:cNvGrpSpPr>
              <a:grpSpLocks/>
            </p:cNvGrpSpPr>
            <p:nvPr/>
          </p:nvGrpSpPr>
          <p:grpSpPr bwMode="auto">
            <a:xfrm>
              <a:off x="816" y="2996"/>
              <a:ext cx="96" cy="96"/>
              <a:chOff x="864" y="3216"/>
              <a:chExt cx="96" cy="96"/>
            </a:xfrm>
          </p:grpSpPr>
          <p:sp>
            <p:nvSpPr>
              <p:cNvPr id="76" name="Oval 10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" name="Group 11"/>
              <p:cNvGrpSpPr>
                <a:grpSpLocks/>
              </p:cNvGrpSpPr>
              <p:nvPr/>
            </p:nvGrpSpPr>
            <p:grpSpPr bwMode="auto">
              <a:xfrm>
                <a:off x="882" y="3232"/>
                <a:ext cx="48" cy="56"/>
                <a:chOff x="1152" y="3352"/>
                <a:chExt cx="48" cy="56"/>
              </a:xfrm>
            </p:grpSpPr>
            <p:sp>
              <p:nvSpPr>
                <p:cNvPr id="78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152" y="33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3" name="Group 14"/>
            <p:cNvGrpSpPr>
              <a:grpSpLocks/>
            </p:cNvGrpSpPr>
            <p:nvPr/>
          </p:nvGrpSpPr>
          <p:grpSpPr bwMode="auto">
            <a:xfrm>
              <a:off x="816" y="2304"/>
              <a:ext cx="96" cy="96"/>
              <a:chOff x="960" y="3024"/>
              <a:chExt cx="96" cy="96"/>
            </a:xfrm>
          </p:grpSpPr>
          <p:sp>
            <p:nvSpPr>
              <p:cNvPr id="74" name="Oval 15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16"/>
              <p:cNvSpPr>
                <a:spLocks noChangeArrowheads="1"/>
              </p:cNvSpPr>
              <p:nvPr/>
            </p:nvSpPr>
            <p:spPr bwMode="auto">
              <a:xfrm>
                <a:off x="978" y="304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Group 6"/>
          <p:cNvGrpSpPr>
            <a:grpSpLocks/>
          </p:cNvGrpSpPr>
          <p:nvPr/>
        </p:nvGrpSpPr>
        <p:grpSpPr bwMode="auto">
          <a:xfrm>
            <a:off x="6694890" y="4530858"/>
            <a:ext cx="152400" cy="1250950"/>
            <a:chOff x="816" y="2304"/>
            <a:chExt cx="96" cy="788"/>
          </a:xfrm>
        </p:grpSpPr>
        <p:sp>
          <p:nvSpPr>
            <p:cNvPr id="81" name="Line 7"/>
            <p:cNvSpPr>
              <a:spLocks noChangeShapeType="1"/>
            </p:cNvSpPr>
            <p:nvPr/>
          </p:nvSpPr>
          <p:spPr bwMode="auto">
            <a:xfrm>
              <a:off x="816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912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" name="Group 9"/>
            <p:cNvGrpSpPr>
              <a:grpSpLocks/>
            </p:cNvGrpSpPr>
            <p:nvPr/>
          </p:nvGrpSpPr>
          <p:grpSpPr bwMode="auto">
            <a:xfrm>
              <a:off x="816" y="2996"/>
              <a:ext cx="96" cy="96"/>
              <a:chOff x="864" y="3216"/>
              <a:chExt cx="96" cy="96"/>
            </a:xfrm>
          </p:grpSpPr>
          <p:sp>
            <p:nvSpPr>
              <p:cNvPr id="87" name="Oval 10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8" name="Group 11"/>
              <p:cNvGrpSpPr>
                <a:grpSpLocks/>
              </p:cNvGrpSpPr>
              <p:nvPr/>
            </p:nvGrpSpPr>
            <p:grpSpPr bwMode="auto">
              <a:xfrm>
                <a:off x="882" y="3232"/>
                <a:ext cx="48" cy="56"/>
                <a:chOff x="1152" y="3352"/>
                <a:chExt cx="48" cy="56"/>
              </a:xfrm>
            </p:grpSpPr>
            <p:sp>
              <p:nvSpPr>
                <p:cNvPr id="89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152" y="33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4" name="Group 14"/>
            <p:cNvGrpSpPr>
              <a:grpSpLocks/>
            </p:cNvGrpSpPr>
            <p:nvPr/>
          </p:nvGrpSpPr>
          <p:grpSpPr bwMode="auto">
            <a:xfrm>
              <a:off x="816" y="2304"/>
              <a:ext cx="96" cy="96"/>
              <a:chOff x="960" y="3024"/>
              <a:chExt cx="96" cy="96"/>
            </a:xfrm>
          </p:grpSpPr>
          <p:sp>
            <p:nvSpPr>
              <p:cNvPr id="85" name="Oval 15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Oval 16"/>
              <p:cNvSpPr>
                <a:spLocks noChangeArrowheads="1"/>
              </p:cNvSpPr>
              <p:nvPr/>
            </p:nvSpPr>
            <p:spPr bwMode="auto">
              <a:xfrm>
                <a:off x="978" y="304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731108" y="4502283"/>
            <a:ext cx="1600200" cy="1447800"/>
            <a:chOff x="1976452" y="4752340"/>
            <a:chExt cx="1600200" cy="1447800"/>
          </a:xfrm>
        </p:grpSpPr>
        <p:sp>
          <p:nvSpPr>
            <p:cNvPr id="92" name="Line 5"/>
            <p:cNvSpPr>
              <a:spLocks noChangeShapeType="1"/>
            </p:cNvSpPr>
            <p:nvPr/>
          </p:nvSpPr>
          <p:spPr bwMode="auto">
            <a:xfrm>
              <a:off x="1976452" y="5438140"/>
              <a:ext cx="16002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Arc 17"/>
            <p:cNvSpPr>
              <a:spLocks/>
            </p:cNvSpPr>
            <p:nvPr/>
          </p:nvSpPr>
          <p:spPr bwMode="auto">
            <a:xfrm rot="341270">
              <a:off x="1976452" y="5742940"/>
              <a:ext cx="1600200" cy="457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Arc 18"/>
            <p:cNvSpPr>
              <a:spLocks/>
            </p:cNvSpPr>
            <p:nvPr/>
          </p:nvSpPr>
          <p:spPr bwMode="auto">
            <a:xfrm flipV="1">
              <a:off x="1976452" y="4752340"/>
              <a:ext cx="1524000" cy="457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72095" y="3950333"/>
            <a:ext cx="719720" cy="649402"/>
            <a:chOff x="6816143" y="4065836"/>
            <a:chExt cx="719720" cy="649402"/>
          </a:xfrm>
        </p:grpSpPr>
        <p:sp>
          <p:nvSpPr>
            <p:cNvPr id="96" name="Line 20"/>
            <p:cNvSpPr>
              <a:spLocks noChangeShapeType="1"/>
            </p:cNvSpPr>
            <p:nvPr/>
          </p:nvSpPr>
          <p:spPr bwMode="auto">
            <a:xfrm flipV="1">
              <a:off x="6816143" y="4703511"/>
              <a:ext cx="470481" cy="11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1766441"/>
                </p:ext>
              </p:extLst>
            </p:nvPr>
          </p:nvGraphicFramePr>
          <p:xfrm>
            <a:off x="6913563" y="4065836"/>
            <a:ext cx="6223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3" name="Equation" r:id="rId11" imgW="583920" imgH="431640" progId="Equation.DSMT4">
                    <p:embed/>
                  </p:oleObj>
                </mc:Choice>
                <mc:Fallback>
                  <p:oleObj name="Equation" r:id="rId11" imgW="583920" imgH="431640" progId="Equation.DSMT4">
                    <p:embed/>
                    <p:pic>
                      <p:nvPicPr>
                        <p:cNvPr id="6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3563" y="4065836"/>
                          <a:ext cx="6223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0" name="Picture 32" descr="F:\TDDOWNLOAD\7cd04275jw1dk0773eaxxg.gif"/>
          <p:cNvPicPr>
            <a:picLocks noChangeAspect="1" noChangeArrowheads="1" noCrop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8" y="3315362"/>
            <a:ext cx="988867" cy="98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260305" y="2387100"/>
            <a:ext cx="887413" cy="460375"/>
            <a:chOff x="6384925" y="1387475"/>
            <a:chExt cx="887413" cy="460375"/>
          </a:xfrm>
        </p:grpSpPr>
        <p:sp>
          <p:nvSpPr>
            <p:cNvPr id="101" name="Line 20"/>
            <p:cNvSpPr>
              <a:spLocks noChangeShapeType="1"/>
            </p:cNvSpPr>
            <p:nvPr/>
          </p:nvSpPr>
          <p:spPr bwMode="auto">
            <a:xfrm flipH="1">
              <a:off x="6967538" y="1676400"/>
              <a:ext cx="3048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8136951"/>
                </p:ext>
              </p:extLst>
            </p:nvPr>
          </p:nvGraphicFramePr>
          <p:xfrm>
            <a:off x="6384925" y="1387475"/>
            <a:ext cx="6223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4" name="Equation" r:id="rId13" imgW="583920" imgH="431640" progId="Equation.DSMT4">
                    <p:embed/>
                  </p:oleObj>
                </mc:Choice>
                <mc:Fallback>
                  <p:oleObj name="Equation" r:id="rId13" imgW="583920" imgH="431640" progId="Equation.DSMT4">
                    <p:embed/>
                    <p:pic>
                      <p:nvPicPr>
                        <p:cNvPr id="25704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4925" y="1387475"/>
                          <a:ext cx="6223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75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autoUpdateAnimBg="0"/>
      <p:bldP spid="257043" grpId="0" animBg="1"/>
      <p:bldP spid="257044" grpId="0" animBg="1"/>
      <p:bldP spid="257045" grpId="0" animBg="1"/>
      <p:bldP spid="257048" grpId="0" autoUpdateAnimBg="0"/>
      <p:bldP spid="257049" grpId="0" autoUpdateAnimBg="0"/>
      <p:bldP spid="25705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9" y="358873"/>
            <a:ext cx="6625144" cy="60632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031959" y="5755907"/>
            <a:ext cx="1615439" cy="1"/>
            <a:chOff x="3031959" y="5755907"/>
            <a:chExt cx="1615439" cy="1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3031959" y="5755907"/>
              <a:ext cx="539014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4108384" y="5755907"/>
              <a:ext cx="539014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3752248" y="5070909"/>
            <a:ext cx="1615439" cy="1"/>
            <a:chOff x="3752248" y="5070909"/>
            <a:chExt cx="1615439" cy="1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V="1">
              <a:off x="3752248" y="5070909"/>
              <a:ext cx="539014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4828673" y="5070909"/>
              <a:ext cx="539014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738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41"/>
          <p:cNvSpPr txBox="1">
            <a:spLocks noChangeArrowheads="1"/>
          </p:cNvSpPr>
          <p:nvPr/>
        </p:nvSpPr>
        <p:spPr bwMode="auto">
          <a:xfrm>
            <a:off x="2392363" y="217488"/>
            <a:ext cx="4376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上节课的内容回顾</a:t>
            </a:r>
          </a:p>
        </p:txBody>
      </p:sp>
      <p:pic>
        <p:nvPicPr>
          <p:cNvPr id="53331" name="Picture 83" descr="C:\Documents and Settings\开开\桌面\图片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6475" y="1135063"/>
            <a:ext cx="2200275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315913" y="1204913"/>
            <a:ext cx="4757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i="1">
                <a:latin typeface="宋体" pitchFamily="2" charset="-122"/>
              </a:rPr>
              <a:t> 带电粒子在磁场中的运动</a:t>
            </a:r>
          </a:p>
        </p:txBody>
      </p:sp>
      <p:graphicFrame>
        <p:nvGraphicFramePr>
          <p:cNvPr id="229390" name="Object 14"/>
          <p:cNvGraphicFramePr>
            <a:graphicFrameLocks noChangeAspect="1"/>
          </p:cNvGraphicFramePr>
          <p:nvPr/>
        </p:nvGraphicFramePr>
        <p:xfrm>
          <a:off x="1828800" y="2235200"/>
          <a:ext cx="2035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4" name="Equation" r:id="rId4" imgW="1765080" imgH="495000" progId="Equation.DSMT4">
                  <p:embed/>
                </p:oleObj>
              </mc:Choice>
              <mc:Fallback>
                <p:oleObj name="Equation" r:id="rId4" imgW="17650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35200"/>
                        <a:ext cx="2035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6" name="Object 20"/>
          <p:cNvGraphicFramePr>
            <a:graphicFrameLocks noChangeAspect="1"/>
          </p:cNvGraphicFramePr>
          <p:nvPr/>
        </p:nvGraphicFramePr>
        <p:xfrm>
          <a:off x="3970338" y="2279650"/>
          <a:ext cx="7207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5" name="Equation" r:id="rId6" imgW="558720" imgH="406080" progId="Equation.DSMT4">
                  <p:embed/>
                </p:oleObj>
              </mc:Choice>
              <mc:Fallback>
                <p:oleObj name="Equation" r:id="rId6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2279650"/>
                        <a:ext cx="7207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46930" y="5270500"/>
            <a:ext cx="2773363" cy="1460500"/>
            <a:chOff x="390" y="3160"/>
            <a:chExt cx="1747" cy="920"/>
          </a:xfrm>
        </p:grpSpPr>
        <p:sp>
          <p:nvSpPr>
            <p:cNvPr id="15" name="Arc 14"/>
            <p:cNvSpPr>
              <a:spLocks/>
            </p:cNvSpPr>
            <p:nvPr/>
          </p:nvSpPr>
          <p:spPr bwMode="auto">
            <a:xfrm>
              <a:off x="969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15"/>
            <p:cNvSpPr>
              <a:spLocks/>
            </p:cNvSpPr>
            <p:nvPr/>
          </p:nvSpPr>
          <p:spPr bwMode="auto">
            <a:xfrm flipH="1">
              <a:off x="1065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rc 16"/>
            <p:cNvSpPr>
              <a:spLocks/>
            </p:cNvSpPr>
            <p:nvPr/>
          </p:nvSpPr>
          <p:spPr bwMode="auto">
            <a:xfrm flipH="1">
              <a:off x="1449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rc 17"/>
            <p:cNvSpPr>
              <a:spLocks/>
            </p:cNvSpPr>
            <p:nvPr/>
          </p:nvSpPr>
          <p:spPr bwMode="auto">
            <a:xfrm>
              <a:off x="1737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18"/>
            <p:cNvSpPr>
              <a:spLocks/>
            </p:cNvSpPr>
            <p:nvPr/>
          </p:nvSpPr>
          <p:spPr bwMode="auto">
            <a:xfrm flipH="1">
              <a:off x="601" y="3312"/>
              <a:ext cx="320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rc 19"/>
            <p:cNvSpPr>
              <a:spLocks/>
            </p:cNvSpPr>
            <p:nvPr/>
          </p:nvSpPr>
          <p:spPr bwMode="auto">
            <a:xfrm>
              <a:off x="1353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90" y="3160"/>
              <a:ext cx="1747" cy="728"/>
              <a:chOff x="1206" y="2248"/>
              <a:chExt cx="1747" cy="728"/>
            </a:xfrm>
          </p:grpSpPr>
          <p:sp>
            <p:nvSpPr>
              <p:cNvPr id="28" name="Oval 21"/>
              <p:cNvSpPr>
                <a:spLocks noChangeArrowheads="1"/>
              </p:cNvSpPr>
              <p:nvPr/>
            </p:nvSpPr>
            <p:spPr bwMode="auto">
              <a:xfrm>
                <a:off x="2460" y="2400"/>
                <a:ext cx="240" cy="57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auto">
              <a:xfrm>
                <a:off x="1420" y="2400"/>
                <a:ext cx="240" cy="57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1540" y="2400"/>
                <a:ext cx="1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1580" y="2976"/>
                <a:ext cx="1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1340" y="2672"/>
                <a:ext cx="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3" name="Object 26"/>
              <p:cNvGraphicFramePr>
                <a:graphicFrameLocks noChangeAspect="1"/>
              </p:cNvGraphicFramePr>
              <p:nvPr/>
            </p:nvGraphicFramePr>
            <p:xfrm>
              <a:off x="2731" y="2304"/>
              <a:ext cx="222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66" name="公式" r:id="rId8" imgW="164880" imgH="190440" progId="Equation.3">
                      <p:embed/>
                    </p:oleObj>
                  </mc:Choice>
                  <mc:Fallback>
                    <p:oleObj name="公式" r:id="rId8" imgW="1648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1" y="2304"/>
                            <a:ext cx="222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27"/>
              <p:cNvSpPr>
                <a:spLocks noChangeShapeType="1"/>
              </p:cNvSpPr>
              <p:nvPr/>
            </p:nvSpPr>
            <p:spPr bwMode="auto">
              <a:xfrm flipV="1">
                <a:off x="1420" y="2480"/>
                <a:ext cx="16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 flipV="1">
                <a:off x="1420" y="244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420" y="2672"/>
                <a:ext cx="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7" name="Object 30"/>
              <p:cNvGraphicFramePr>
                <a:graphicFrameLocks noChangeAspect="1"/>
              </p:cNvGraphicFramePr>
              <p:nvPr/>
            </p:nvGraphicFramePr>
            <p:xfrm>
              <a:off x="1460" y="2616"/>
              <a:ext cx="212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67" name="Equation" r:id="rId10" imgW="203040" imgH="228600" progId="Equation.DSMT4">
                      <p:embed/>
                    </p:oleObj>
                  </mc:Choice>
                  <mc:Fallback>
                    <p:oleObj name="Equation" r:id="rId10" imgW="203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0" y="2616"/>
                            <a:ext cx="212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31"/>
              <p:cNvGraphicFramePr>
                <a:graphicFrameLocks noChangeAspect="1"/>
              </p:cNvGraphicFramePr>
              <p:nvPr/>
            </p:nvGraphicFramePr>
            <p:xfrm>
              <a:off x="1206" y="2248"/>
              <a:ext cx="21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68" name="Equation" r:id="rId12" imgW="203040" imgH="228600" progId="Equation.DSMT4">
                      <p:embed/>
                    </p:oleObj>
                  </mc:Choice>
                  <mc:Fallback>
                    <p:oleObj name="Equation" r:id="rId12" imgW="203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6" y="2248"/>
                            <a:ext cx="21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32"/>
              <p:cNvGraphicFramePr>
                <a:graphicFrameLocks noChangeAspect="1"/>
              </p:cNvGraphicFramePr>
              <p:nvPr/>
            </p:nvGraphicFramePr>
            <p:xfrm>
              <a:off x="1533" y="2480"/>
              <a:ext cx="13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69" name="Equation" r:id="rId14" imgW="126720" imgH="139680" progId="Equation.DSMT4">
                      <p:embed/>
                    </p:oleObj>
                  </mc:Choice>
                  <mc:Fallback>
                    <p:oleObj name="Equation" r:id="rId14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3" y="2480"/>
                            <a:ext cx="133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1097" y="3888"/>
              <a:ext cx="368" cy="192"/>
              <a:chOff x="4272" y="3808"/>
              <a:chExt cx="384" cy="224"/>
            </a:xfrm>
          </p:grpSpPr>
          <p:sp>
            <p:nvSpPr>
              <p:cNvPr id="23" name="Line 34"/>
              <p:cNvSpPr>
                <a:spLocks noChangeShapeType="1"/>
              </p:cNvSpPr>
              <p:nvPr/>
            </p:nvSpPr>
            <p:spPr bwMode="auto">
              <a:xfrm>
                <a:off x="4272" y="38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5"/>
              <p:cNvSpPr>
                <a:spLocks noChangeShapeType="1"/>
              </p:cNvSpPr>
              <p:nvPr/>
            </p:nvSpPr>
            <p:spPr bwMode="auto">
              <a:xfrm>
                <a:off x="4656" y="38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>
                <a:off x="4272" y="39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 flipV="1">
                <a:off x="4560" y="3888"/>
                <a:ext cx="96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" name="Object 38"/>
              <p:cNvGraphicFramePr>
                <a:graphicFrameLocks noChangeAspect="1"/>
              </p:cNvGraphicFramePr>
              <p:nvPr/>
            </p:nvGraphicFramePr>
            <p:xfrm>
              <a:off x="4416" y="3808"/>
              <a:ext cx="15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70" name="公式" r:id="rId16" imgW="126720" imgH="177480" progId="Equation.3">
                      <p:embed/>
                    </p:oleObj>
                  </mc:Choice>
                  <mc:Fallback>
                    <p:oleObj name="公式" r:id="rId16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808"/>
                            <a:ext cx="15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" name="组合 2"/>
          <p:cNvGrpSpPr/>
          <p:nvPr/>
        </p:nvGrpSpPr>
        <p:grpSpPr>
          <a:xfrm>
            <a:off x="1081088" y="3176588"/>
            <a:ext cx="2622550" cy="1941513"/>
            <a:chOff x="5502275" y="2232025"/>
            <a:chExt cx="2622550" cy="1941513"/>
          </a:xfrm>
        </p:grpSpPr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7192963" y="3311525"/>
              <a:ext cx="93186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Book Antiqua" pitchFamily="18" charset="0"/>
                </a:rPr>
                <a:t>v</a:t>
              </a:r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>
              <a:off x="6537325" y="3349625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 rot="5400000">
              <a:off x="6918325" y="3349625"/>
              <a:ext cx="4572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6765925" y="3654425"/>
              <a:ext cx="533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q</a:t>
              </a:r>
            </a:p>
          </p:txBody>
        </p:sp>
        <p:graphicFrame>
          <p:nvGraphicFramePr>
            <p:cNvPr id="86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6308725" y="3240088"/>
            <a:ext cx="33972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71" name="公式" r:id="rId18" imgW="164880" imgH="190440" progId="Equation.3">
                    <p:embed/>
                  </p:oleObj>
                </mc:Choice>
                <mc:Fallback>
                  <p:oleObj name="公式" r:id="rId18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8725" y="3240088"/>
                          <a:ext cx="339725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5927725" y="2740025"/>
              <a:ext cx="1219200" cy="1219200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12"/>
            <p:cNvSpPr>
              <a:spLocks noChangeArrowheads="1"/>
            </p:cNvSpPr>
            <p:nvPr/>
          </p:nvSpPr>
          <p:spPr bwMode="auto">
            <a:xfrm>
              <a:off x="6859588" y="3670300"/>
              <a:ext cx="134937" cy="136525"/>
            </a:xfrm>
            <a:prstGeom prst="ellipse">
              <a:avLst/>
            </a:prstGeom>
            <a:gradFill rotWithShape="1">
              <a:gsLst>
                <a:gs pos="0">
                  <a:srgbClr val="FF99FF"/>
                </a:gs>
                <a:gs pos="100000">
                  <a:srgbClr val="A5002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9" name="Group 28"/>
            <p:cNvGrpSpPr>
              <a:grpSpLocks/>
            </p:cNvGrpSpPr>
            <p:nvPr/>
          </p:nvGrpSpPr>
          <p:grpSpPr bwMode="auto">
            <a:xfrm>
              <a:off x="5502275" y="2590800"/>
              <a:ext cx="2173288" cy="1457325"/>
              <a:chOff x="3696" y="572"/>
              <a:chExt cx="1369" cy="918"/>
            </a:xfrm>
          </p:grpSpPr>
          <p:sp>
            <p:nvSpPr>
              <p:cNvPr id="90" name="Line 29"/>
              <p:cNvSpPr>
                <a:spLocks noChangeShapeType="1"/>
              </p:cNvSpPr>
              <p:nvPr/>
            </p:nvSpPr>
            <p:spPr bwMode="auto">
              <a:xfrm>
                <a:off x="496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30"/>
              <p:cNvSpPr>
                <a:spLocks noChangeShapeType="1"/>
              </p:cNvSpPr>
              <p:nvPr/>
            </p:nvSpPr>
            <p:spPr bwMode="auto">
              <a:xfrm flipH="1">
                <a:off x="496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1"/>
              <p:cNvSpPr>
                <a:spLocks noChangeShapeType="1"/>
              </p:cNvSpPr>
              <p:nvPr/>
            </p:nvSpPr>
            <p:spPr bwMode="auto">
              <a:xfrm>
                <a:off x="496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2"/>
              <p:cNvSpPr>
                <a:spLocks noChangeShapeType="1"/>
              </p:cNvSpPr>
              <p:nvPr/>
            </p:nvSpPr>
            <p:spPr bwMode="auto">
              <a:xfrm flipH="1">
                <a:off x="496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3"/>
              <p:cNvSpPr>
                <a:spLocks noChangeShapeType="1"/>
              </p:cNvSpPr>
              <p:nvPr/>
            </p:nvSpPr>
            <p:spPr bwMode="auto">
              <a:xfrm>
                <a:off x="496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4"/>
              <p:cNvSpPr>
                <a:spLocks noChangeShapeType="1"/>
              </p:cNvSpPr>
              <p:nvPr/>
            </p:nvSpPr>
            <p:spPr bwMode="auto">
              <a:xfrm flipH="1">
                <a:off x="496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35"/>
              <p:cNvSpPr>
                <a:spLocks noChangeShapeType="1"/>
              </p:cNvSpPr>
              <p:nvPr/>
            </p:nvSpPr>
            <p:spPr bwMode="auto">
              <a:xfrm>
                <a:off x="464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36"/>
              <p:cNvSpPr>
                <a:spLocks noChangeShapeType="1"/>
              </p:cNvSpPr>
              <p:nvPr/>
            </p:nvSpPr>
            <p:spPr bwMode="auto">
              <a:xfrm flipH="1">
                <a:off x="464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7"/>
              <p:cNvSpPr>
                <a:spLocks noChangeShapeType="1"/>
              </p:cNvSpPr>
              <p:nvPr/>
            </p:nvSpPr>
            <p:spPr bwMode="auto">
              <a:xfrm>
                <a:off x="464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 flipH="1">
                <a:off x="464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39"/>
              <p:cNvSpPr>
                <a:spLocks noChangeShapeType="1"/>
              </p:cNvSpPr>
              <p:nvPr/>
            </p:nvSpPr>
            <p:spPr bwMode="auto">
              <a:xfrm>
                <a:off x="464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40"/>
              <p:cNvSpPr>
                <a:spLocks noChangeShapeType="1"/>
              </p:cNvSpPr>
              <p:nvPr/>
            </p:nvSpPr>
            <p:spPr bwMode="auto">
              <a:xfrm flipH="1">
                <a:off x="464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41"/>
              <p:cNvSpPr>
                <a:spLocks noChangeShapeType="1"/>
              </p:cNvSpPr>
              <p:nvPr/>
            </p:nvSpPr>
            <p:spPr bwMode="auto">
              <a:xfrm>
                <a:off x="496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42"/>
              <p:cNvSpPr>
                <a:spLocks noChangeShapeType="1"/>
              </p:cNvSpPr>
              <p:nvPr/>
            </p:nvSpPr>
            <p:spPr bwMode="auto">
              <a:xfrm flipH="1">
                <a:off x="496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43"/>
              <p:cNvSpPr>
                <a:spLocks noChangeShapeType="1"/>
              </p:cNvSpPr>
              <p:nvPr/>
            </p:nvSpPr>
            <p:spPr bwMode="auto">
              <a:xfrm>
                <a:off x="464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44"/>
              <p:cNvSpPr>
                <a:spLocks noChangeShapeType="1"/>
              </p:cNvSpPr>
              <p:nvPr/>
            </p:nvSpPr>
            <p:spPr bwMode="auto">
              <a:xfrm flipH="1">
                <a:off x="464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45"/>
              <p:cNvSpPr>
                <a:spLocks noChangeShapeType="1"/>
              </p:cNvSpPr>
              <p:nvPr/>
            </p:nvSpPr>
            <p:spPr bwMode="auto">
              <a:xfrm>
                <a:off x="433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46"/>
              <p:cNvSpPr>
                <a:spLocks noChangeShapeType="1"/>
              </p:cNvSpPr>
              <p:nvPr/>
            </p:nvSpPr>
            <p:spPr bwMode="auto">
              <a:xfrm flipH="1">
                <a:off x="433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47"/>
              <p:cNvSpPr>
                <a:spLocks noChangeShapeType="1"/>
              </p:cNvSpPr>
              <p:nvPr/>
            </p:nvSpPr>
            <p:spPr bwMode="auto">
              <a:xfrm>
                <a:off x="433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48"/>
              <p:cNvSpPr>
                <a:spLocks noChangeShapeType="1"/>
              </p:cNvSpPr>
              <p:nvPr/>
            </p:nvSpPr>
            <p:spPr bwMode="auto">
              <a:xfrm flipH="1">
                <a:off x="433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49"/>
              <p:cNvSpPr>
                <a:spLocks noChangeShapeType="1"/>
              </p:cNvSpPr>
              <p:nvPr/>
            </p:nvSpPr>
            <p:spPr bwMode="auto">
              <a:xfrm>
                <a:off x="433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50"/>
              <p:cNvSpPr>
                <a:spLocks noChangeShapeType="1"/>
              </p:cNvSpPr>
              <p:nvPr/>
            </p:nvSpPr>
            <p:spPr bwMode="auto">
              <a:xfrm flipH="1">
                <a:off x="433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51"/>
              <p:cNvSpPr>
                <a:spLocks noChangeShapeType="1"/>
              </p:cNvSpPr>
              <p:nvPr/>
            </p:nvSpPr>
            <p:spPr bwMode="auto">
              <a:xfrm>
                <a:off x="401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52"/>
              <p:cNvSpPr>
                <a:spLocks noChangeShapeType="1"/>
              </p:cNvSpPr>
              <p:nvPr/>
            </p:nvSpPr>
            <p:spPr bwMode="auto">
              <a:xfrm flipH="1">
                <a:off x="401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53"/>
              <p:cNvSpPr>
                <a:spLocks noChangeShapeType="1"/>
              </p:cNvSpPr>
              <p:nvPr/>
            </p:nvSpPr>
            <p:spPr bwMode="auto">
              <a:xfrm>
                <a:off x="401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54"/>
              <p:cNvSpPr>
                <a:spLocks noChangeShapeType="1"/>
              </p:cNvSpPr>
              <p:nvPr/>
            </p:nvSpPr>
            <p:spPr bwMode="auto">
              <a:xfrm flipH="1">
                <a:off x="401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55"/>
              <p:cNvSpPr>
                <a:spLocks noChangeShapeType="1"/>
              </p:cNvSpPr>
              <p:nvPr/>
            </p:nvSpPr>
            <p:spPr bwMode="auto">
              <a:xfrm>
                <a:off x="401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56"/>
              <p:cNvSpPr>
                <a:spLocks noChangeShapeType="1"/>
              </p:cNvSpPr>
              <p:nvPr/>
            </p:nvSpPr>
            <p:spPr bwMode="auto">
              <a:xfrm flipH="1">
                <a:off x="401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57"/>
              <p:cNvSpPr>
                <a:spLocks noChangeShapeType="1"/>
              </p:cNvSpPr>
              <p:nvPr/>
            </p:nvSpPr>
            <p:spPr bwMode="auto">
              <a:xfrm>
                <a:off x="433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58"/>
              <p:cNvSpPr>
                <a:spLocks noChangeShapeType="1"/>
              </p:cNvSpPr>
              <p:nvPr/>
            </p:nvSpPr>
            <p:spPr bwMode="auto">
              <a:xfrm flipH="1">
                <a:off x="433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59"/>
              <p:cNvSpPr>
                <a:spLocks noChangeShapeType="1"/>
              </p:cNvSpPr>
              <p:nvPr/>
            </p:nvSpPr>
            <p:spPr bwMode="auto">
              <a:xfrm>
                <a:off x="401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60"/>
              <p:cNvSpPr>
                <a:spLocks noChangeShapeType="1"/>
              </p:cNvSpPr>
              <p:nvPr/>
            </p:nvSpPr>
            <p:spPr bwMode="auto">
              <a:xfrm flipH="1">
                <a:off x="401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61"/>
              <p:cNvSpPr>
                <a:spLocks noChangeShapeType="1"/>
              </p:cNvSpPr>
              <p:nvPr/>
            </p:nvSpPr>
            <p:spPr bwMode="auto">
              <a:xfrm>
                <a:off x="3696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62"/>
              <p:cNvSpPr>
                <a:spLocks noChangeShapeType="1"/>
              </p:cNvSpPr>
              <p:nvPr/>
            </p:nvSpPr>
            <p:spPr bwMode="auto">
              <a:xfrm flipH="1">
                <a:off x="3696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63"/>
              <p:cNvSpPr>
                <a:spLocks noChangeShapeType="1"/>
              </p:cNvSpPr>
              <p:nvPr/>
            </p:nvSpPr>
            <p:spPr bwMode="auto">
              <a:xfrm>
                <a:off x="3696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64"/>
              <p:cNvSpPr>
                <a:spLocks noChangeShapeType="1"/>
              </p:cNvSpPr>
              <p:nvPr/>
            </p:nvSpPr>
            <p:spPr bwMode="auto">
              <a:xfrm flipH="1">
                <a:off x="3696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5"/>
              <p:cNvSpPr>
                <a:spLocks noChangeShapeType="1"/>
              </p:cNvSpPr>
              <p:nvPr/>
            </p:nvSpPr>
            <p:spPr bwMode="auto">
              <a:xfrm>
                <a:off x="3701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66"/>
              <p:cNvSpPr>
                <a:spLocks noChangeShapeType="1"/>
              </p:cNvSpPr>
              <p:nvPr/>
            </p:nvSpPr>
            <p:spPr bwMode="auto">
              <a:xfrm flipH="1">
                <a:off x="3701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67"/>
              <p:cNvSpPr>
                <a:spLocks noChangeShapeType="1"/>
              </p:cNvSpPr>
              <p:nvPr/>
            </p:nvSpPr>
            <p:spPr bwMode="auto">
              <a:xfrm>
                <a:off x="3701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68"/>
              <p:cNvSpPr>
                <a:spLocks noChangeShapeType="1"/>
              </p:cNvSpPr>
              <p:nvPr/>
            </p:nvSpPr>
            <p:spPr bwMode="auto">
              <a:xfrm flipH="1">
                <a:off x="3701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0" name="Object 69"/>
            <p:cNvGraphicFramePr>
              <a:graphicFrameLocks noChangeAspect="1"/>
            </p:cNvGraphicFramePr>
            <p:nvPr>
              <p:extLst/>
            </p:nvPr>
          </p:nvGraphicFramePr>
          <p:xfrm>
            <a:off x="6256338" y="2232025"/>
            <a:ext cx="292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72" name="公式" r:id="rId20" imgW="291960" imgH="368280" progId="Equation.3">
                    <p:embed/>
                  </p:oleObj>
                </mc:Choice>
                <mc:Fallback>
                  <p:oleObj name="公式" r:id="rId20" imgW="2919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338" y="2232025"/>
                          <a:ext cx="292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501362" y="3497263"/>
            <a:ext cx="5421323" cy="3192417"/>
            <a:chOff x="735013" y="3425825"/>
            <a:chExt cx="5421323" cy="3192417"/>
          </a:xfrm>
        </p:grpSpPr>
        <p:grpSp>
          <p:nvGrpSpPr>
            <p:cNvPr id="131" name="Group 51"/>
            <p:cNvGrpSpPr>
              <a:grpSpLocks/>
            </p:cNvGrpSpPr>
            <p:nvPr/>
          </p:nvGrpSpPr>
          <p:grpSpPr bwMode="auto">
            <a:xfrm>
              <a:off x="4754563" y="4403725"/>
              <a:ext cx="381000" cy="838200"/>
              <a:chOff x="3072" y="3312"/>
              <a:chExt cx="240" cy="528"/>
            </a:xfrm>
          </p:grpSpPr>
          <p:grpSp>
            <p:nvGrpSpPr>
              <p:cNvPr id="132" name="Group 52"/>
              <p:cNvGrpSpPr>
                <a:grpSpLocks/>
              </p:cNvGrpSpPr>
              <p:nvPr/>
            </p:nvGrpSpPr>
            <p:grpSpPr bwMode="auto">
              <a:xfrm>
                <a:off x="3072" y="3312"/>
                <a:ext cx="240" cy="528"/>
                <a:chOff x="1008" y="2544"/>
                <a:chExt cx="288" cy="384"/>
              </a:xfrm>
            </p:grpSpPr>
            <p:sp>
              <p:nvSpPr>
                <p:cNvPr id="134" name="Oval 53"/>
                <p:cNvSpPr>
                  <a:spLocks noChangeArrowheads="1"/>
                </p:cNvSpPr>
                <p:nvPr/>
              </p:nvSpPr>
              <p:spPr bwMode="auto">
                <a:xfrm>
                  <a:off x="1008" y="2544"/>
                  <a:ext cx="240" cy="384"/>
                </a:xfrm>
                <a:prstGeom prst="ellips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Oval 54"/>
                <p:cNvSpPr>
                  <a:spLocks noChangeArrowheads="1"/>
                </p:cNvSpPr>
                <p:nvPr/>
              </p:nvSpPr>
              <p:spPr bwMode="auto">
                <a:xfrm>
                  <a:off x="1056" y="2544"/>
                  <a:ext cx="240" cy="384"/>
                </a:xfrm>
                <a:prstGeom prst="ellips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" name="Line 55"/>
              <p:cNvSpPr>
                <a:spLocks noChangeShapeType="1"/>
              </p:cNvSpPr>
              <p:nvPr/>
            </p:nvSpPr>
            <p:spPr bwMode="auto">
              <a:xfrm flipH="1">
                <a:off x="3072" y="3408"/>
                <a:ext cx="48" cy="192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6" name="Group 56"/>
            <p:cNvGrpSpPr>
              <a:grpSpLocks/>
            </p:cNvGrpSpPr>
            <p:nvPr/>
          </p:nvGrpSpPr>
          <p:grpSpPr bwMode="auto">
            <a:xfrm>
              <a:off x="1249363" y="4479925"/>
              <a:ext cx="457200" cy="762000"/>
              <a:chOff x="912" y="3312"/>
              <a:chExt cx="288" cy="480"/>
            </a:xfrm>
          </p:grpSpPr>
          <p:grpSp>
            <p:nvGrpSpPr>
              <p:cNvPr id="137" name="Group 57"/>
              <p:cNvGrpSpPr>
                <a:grpSpLocks/>
              </p:cNvGrpSpPr>
              <p:nvPr/>
            </p:nvGrpSpPr>
            <p:grpSpPr bwMode="auto">
              <a:xfrm>
                <a:off x="912" y="3312"/>
                <a:ext cx="288" cy="480"/>
                <a:chOff x="1008" y="2544"/>
                <a:chExt cx="288" cy="384"/>
              </a:xfrm>
            </p:grpSpPr>
            <p:sp>
              <p:nvSpPr>
                <p:cNvPr id="139" name="Oval 58"/>
                <p:cNvSpPr>
                  <a:spLocks noChangeArrowheads="1"/>
                </p:cNvSpPr>
                <p:nvPr/>
              </p:nvSpPr>
              <p:spPr bwMode="auto">
                <a:xfrm>
                  <a:off x="1008" y="2544"/>
                  <a:ext cx="240" cy="384"/>
                </a:xfrm>
                <a:prstGeom prst="ellips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Oval 59"/>
                <p:cNvSpPr>
                  <a:spLocks noChangeArrowheads="1"/>
                </p:cNvSpPr>
                <p:nvPr/>
              </p:nvSpPr>
              <p:spPr bwMode="auto">
                <a:xfrm>
                  <a:off x="1056" y="2544"/>
                  <a:ext cx="240" cy="384"/>
                </a:xfrm>
                <a:prstGeom prst="ellips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8" name="Line 60"/>
              <p:cNvSpPr>
                <a:spLocks noChangeShapeType="1"/>
              </p:cNvSpPr>
              <p:nvPr/>
            </p:nvSpPr>
            <p:spPr bwMode="auto">
              <a:xfrm flipH="1">
                <a:off x="912" y="3408"/>
                <a:ext cx="48" cy="192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1" name="Group 61"/>
            <p:cNvGrpSpPr>
              <a:grpSpLocks/>
            </p:cNvGrpSpPr>
            <p:nvPr/>
          </p:nvGrpSpPr>
          <p:grpSpPr bwMode="auto">
            <a:xfrm>
              <a:off x="944563" y="3870325"/>
              <a:ext cx="4389437" cy="1790700"/>
              <a:chOff x="816" y="2136"/>
              <a:chExt cx="2765" cy="1128"/>
            </a:xfrm>
          </p:grpSpPr>
          <p:sp>
            <p:nvSpPr>
              <p:cNvPr id="142" name="Arc 62"/>
              <p:cNvSpPr>
                <a:spLocks/>
              </p:cNvSpPr>
              <p:nvPr/>
            </p:nvSpPr>
            <p:spPr bwMode="auto">
              <a:xfrm rot="701757" flipV="1">
                <a:off x="859" y="2543"/>
                <a:ext cx="179" cy="48"/>
              </a:xfrm>
              <a:custGeom>
                <a:avLst/>
                <a:gdLst>
                  <a:gd name="T0" fmla="*/ 0 w 20133"/>
                  <a:gd name="T1" fmla="*/ 0 h 21594"/>
                  <a:gd name="T2" fmla="*/ 0 w 20133"/>
                  <a:gd name="T3" fmla="*/ 0 h 21594"/>
                  <a:gd name="T4" fmla="*/ 0 w 20133"/>
                  <a:gd name="T5" fmla="*/ 0 h 21594"/>
                  <a:gd name="T6" fmla="*/ 0 60000 65536"/>
                  <a:gd name="T7" fmla="*/ 0 60000 65536"/>
                  <a:gd name="T8" fmla="*/ 0 60000 65536"/>
                  <a:gd name="T9" fmla="*/ 0 w 20133"/>
                  <a:gd name="T10" fmla="*/ 0 h 21594"/>
                  <a:gd name="T11" fmla="*/ 20133 w 20133"/>
                  <a:gd name="T12" fmla="*/ 21594 h 21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133" h="21594" fill="none" extrusionOk="0">
                    <a:moveTo>
                      <a:pt x="0" y="13769"/>
                    </a:moveTo>
                    <a:cubicBezTo>
                      <a:pt x="3159" y="5641"/>
                      <a:pt x="10895" y="210"/>
                      <a:pt x="19613" y="0"/>
                    </a:cubicBezTo>
                  </a:path>
                  <a:path w="20133" h="21594" stroke="0" extrusionOk="0">
                    <a:moveTo>
                      <a:pt x="0" y="13769"/>
                    </a:moveTo>
                    <a:cubicBezTo>
                      <a:pt x="3159" y="5641"/>
                      <a:pt x="10895" y="210"/>
                      <a:pt x="19613" y="0"/>
                    </a:cubicBezTo>
                    <a:lnTo>
                      <a:pt x="20133" y="21594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63"/>
              <p:cNvSpPr>
                <a:spLocks noChangeShapeType="1"/>
              </p:cNvSpPr>
              <p:nvPr/>
            </p:nvSpPr>
            <p:spPr bwMode="auto">
              <a:xfrm>
                <a:off x="864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Line 64"/>
              <p:cNvSpPr>
                <a:spLocks noChangeShapeType="1"/>
              </p:cNvSpPr>
              <p:nvPr/>
            </p:nvSpPr>
            <p:spPr bwMode="auto">
              <a:xfrm>
                <a:off x="864" y="283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Arc 65"/>
              <p:cNvSpPr>
                <a:spLocks/>
              </p:cNvSpPr>
              <p:nvPr/>
            </p:nvSpPr>
            <p:spPr bwMode="auto">
              <a:xfrm rot="-701757">
                <a:off x="859" y="2928"/>
                <a:ext cx="179" cy="48"/>
              </a:xfrm>
              <a:custGeom>
                <a:avLst/>
                <a:gdLst>
                  <a:gd name="T0" fmla="*/ 0 w 20133"/>
                  <a:gd name="T1" fmla="*/ 0 h 21594"/>
                  <a:gd name="T2" fmla="*/ 0 w 20133"/>
                  <a:gd name="T3" fmla="*/ 0 h 21594"/>
                  <a:gd name="T4" fmla="*/ 0 w 20133"/>
                  <a:gd name="T5" fmla="*/ 0 h 21594"/>
                  <a:gd name="T6" fmla="*/ 0 60000 65536"/>
                  <a:gd name="T7" fmla="*/ 0 60000 65536"/>
                  <a:gd name="T8" fmla="*/ 0 60000 65536"/>
                  <a:gd name="T9" fmla="*/ 0 w 20133"/>
                  <a:gd name="T10" fmla="*/ 0 h 21594"/>
                  <a:gd name="T11" fmla="*/ 20133 w 20133"/>
                  <a:gd name="T12" fmla="*/ 21594 h 21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133" h="21594" fill="none" extrusionOk="0">
                    <a:moveTo>
                      <a:pt x="0" y="13769"/>
                    </a:moveTo>
                    <a:cubicBezTo>
                      <a:pt x="3159" y="5641"/>
                      <a:pt x="10895" y="210"/>
                      <a:pt x="19613" y="0"/>
                    </a:cubicBezTo>
                  </a:path>
                  <a:path w="20133" h="21594" stroke="0" extrusionOk="0">
                    <a:moveTo>
                      <a:pt x="0" y="13769"/>
                    </a:moveTo>
                    <a:cubicBezTo>
                      <a:pt x="3159" y="5641"/>
                      <a:pt x="10895" y="210"/>
                      <a:pt x="19613" y="0"/>
                    </a:cubicBezTo>
                    <a:lnTo>
                      <a:pt x="20133" y="21594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Arc 66"/>
              <p:cNvSpPr>
                <a:spLocks/>
              </p:cNvSpPr>
              <p:nvPr/>
            </p:nvSpPr>
            <p:spPr bwMode="auto">
              <a:xfrm>
                <a:off x="1536" y="2352"/>
                <a:ext cx="1488" cy="816"/>
              </a:xfrm>
              <a:custGeom>
                <a:avLst/>
                <a:gdLst>
                  <a:gd name="T0" fmla="*/ 0 w 28396"/>
                  <a:gd name="T1" fmla="*/ 0 h 21600"/>
                  <a:gd name="T2" fmla="*/ 0 w 28396"/>
                  <a:gd name="T3" fmla="*/ 0 h 21600"/>
                  <a:gd name="T4" fmla="*/ 0 w 283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8396"/>
                  <a:gd name="T10" fmla="*/ 0 h 21600"/>
                  <a:gd name="T11" fmla="*/ 28396 w 283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396" h="21600" fill="none" extrusionOk="0">
                    <a:moveTo>
                      <a:pt x="-1" y="4625"/>
                    </a:moveTo>
                    <a:cubicBezTo>
                      <a:pt x="3807" y="1629"/>
                      <a:pt x="8512" y="-1"/>
                      <a:pt x="13358" y="0"/>
                    </a:cubicBezTo>
                    <a:cubicBezTo>
                      <a:pt x="18972" y="0"/>
                      <a:pt x="24366" y="2186"/>
                      <a:pt x="28396" y="6094"/>
                    </a:cubicBezTo>
                  </a:path>
                  <a:path w="28396" h="21600" stroke="0" extrusionOk="0">
                    <a:moveTo>
                      <a:pt x="-1" y="4625"/>
                    </a:moveTo>
                    <a:cubicBezTo>
                      <a:pt x="3807" y="1629"/>
                      <a:pt x="8512" y="-1"/>
                      <a:pt x="13358" y="0"/>
                    </a:cubicBezTo>
                    <a:cubicBezTo>
                      <a:pt x="18972" y="0"/>
                      <a:pt x="24366" y="2186"/>
                      <a:pt x="28396" y="6094"/>
                    </a:cubicBezTo>
                    <a:lnTo>
                      <a:pt x="13358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Line 67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Line 68"/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Arc 69"/>
              <p:cNvSpPr>
                <a:spLocks/>
              </p:cNvSpPr>
              <p:nvPr/>
            </p:nvSpPr>
            <p:spPr bwMode="auto">
              <a:xfrm>
                <a:off x="3312" y="2880"/>
                <a:ext cx="144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Arc 70"/>
              <p:cNvSpPr>
                <a:spLocks/>
              </p:cNvSpPr>
              <p:nvPr/>
            </p:nvSpPr>
            <p:spPr bwMode="auto">
              <a:xfrm flipV="1">
                <a:off x="3312" y="2544"/>
                <a:ext cx="144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Arc 71"/>
              <p:cNvSpPr>
                <a:spLocks/>
              </p:cNvSpPr>
              <p:nvPr/>
            </p:nvSpPr>
            <p:spPr bwMode="auto">
              <a:xfrm>
                <a:off x="960" y="2880"/>
                <a:ext cx="394" cy="240"/>
              </a:xfrm>
              <a:custGeom>
                <a:avLst/>
                <a:gdLst>
                  <a:gd name="T0" fmla="*/ 0 w 17715"/>
                  <a:gd name="T1" fmla="*/ 0 h 20069"/>
                  <a:gd name="T2" fmla="*/ 0 w 17715"/>
                  <a:gd name="T3" fmla="*/ 0 h 20069"/>
                  <a:gd name="T4" fmla="*/ 0 w 17715"/>
                  <a:gd name="T5" fmla="*/ 0 h 20069"/>
                  <a:gd name="T6" fmla="*/ 0 60000 65536"/>
                  <a:gd name="T7" fmla="*/ 0 60000 65536"/>
                  <a:gd name="T8" fmla="*/ 0 60000 65536"/>
                  <a:gd name="T9" fmla="*/ 0 w 17715"/>
                  <a:gd name="T10" fmla="*/ 0 h 20069"/>
                  <a:gd name="T11" fmla="*/ 17715 w 17715"/>
                  <a:gd name="T12" fmla="*/ 20069 h 200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15" h="20069" fill="none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</a:path>
                  <a:path w="17715" h="20069" stroke="0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  <a:lnTo>
                      <a:pt x="0" y="20069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Arc 72"/>
              <p:cNvSpPr>
                <a:spLocks/>
              </p:cNvSpPr>
              <p:nvPr/>
            </p:nvSpPr>
            <p:spPr bwMode="auto">
              <a:xfrm flipV="1">
                <a:off x="1324" y="2400"/>
                <a:ext cx="1652" cy="864"/>
              </a:xfrm>
              <a:custGeom>
                <a:avLst/>
                <a:gdLst>
                  <a:gd name="T0" fmla="*/ 0 w 31527"/>
                  <a:gd name="T1" fmla="*/ 0 h 21600"/>
                  <a:gd name="T2" fmla="*/ 0 w 31527"/>
                  <a:gd name="T3" fmla="*/ 0 h 21600"/>
                  <a:gd name="T4" fmla="*/ 0 w 315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527"/>
                  <a:gd name="T10" fmla="*/ 0 h 21600"/>
                  <a:gd name="T11" fmla="*/ 31527 w 315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527" h="21600" fill="none" extrusionOk="0">
                    <a:moveTo>
                      <a:pt x="-1" y="7647"/>
                    </a:moveTo>
                    <a:cubicBezTo>
                      <a:pt x="4103" y="2797"/>
                      <a:pt x="10135" y="-1"/>
                      <a:pt x="16489" y="0"/>
                    </a:cubicBezTo>
                    <a:cubicBezTo>
                      <a:pt x="22103" y="0"/>
                      <a:pt x="27497" y="2186"/>
                      <a:pt x="31527" y="6094"/>
                    </a:cubicBezTo>
                  </a:path>
                  <a:path w="31527" h="21600" stroke="0" extrusionOk="0">
                    <a:moveTo>
                      <a:pt x="-1" y="7647"/>
                    </a:moveTo>
                    <a:cubicBezTo>
                      <a:pt x="4103" y="2797"/>
                      <a:pt x="10135" y="-1"/>
                      <a:pt x="16489" y="0"/>
                    </a:cubicBezTo>
                    <a:cubicBezTo>
                      <a:pt x="22103" y="0"/>
                      <a:pt x="27497" y="2186"/>
                      <a:pt x="31527" y="6094"/>
                    </a:cubicBezTo>
                    <a:lnTo>
                      <a:pt x="16489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Arc 73"/>
              <p:cNvSpPr>
                <a:spLocks/>
              </p:cNvSpPr>
              <p:nvPr/>
            </p:nvSpPr>
            <p:spPr bwMode="auto">
              <a:xfrm flipV="1">
                <a:off x="1008" y="2232"/>
                <a:ext cx="394" cy="360"/>
              </a:xfrm>
              <a:custGeom>
                <a:avLst/>
                <a:gdLst>
                  <a:gd name="T0" fmla="*/ 0 w 17715"/>
                  <a:gd name="T1" fmla="*/ 0 h 20069"/>
                  <a:gd name="T2" fmla="*/ 0 w 17715"/>
                  <a:gd name="T3" fmla="*/ 0 h 20069"/>
                  <a:gd name="T4" fmla="*/ 0 w 17715"/>
                  <a:gd name="T5" fmla="*/ 0 h 20069"/>
                  <a:gd name="T6" fmla="*/ 0 60000 65536"/>
                  <a:gd name="T7" fmla="*/ 0 60000 65536"/>
                  <a:gd name="T8" fmla="*/ 0 60000 65536"/>
                  <a:gd name="T9" fmla="*/ 0 w 17715"/>
                  <a:gd name="T10" fmla="*/ 0 h 20069"/>
                  <a:gd name="T11" fmla="*/ 17715 w 17715"/>
                  <a:gd name="T12" fmla="*/ 20069 h 200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15" h="20069" fill="none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</a:path>
                  <a:path w="17715" h="20069" stroke="0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  <a:lnTo>
                      <a:pt x="0" y="20069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Arc 74"/>
              <p:cNvSpPr>
                <a:spLocks/>
              </p:cNvSpPr>
              <p:nvPr/>
            </p:nvSpPr>
            <p:spPr bwMode="auto">
              <a:xfrm>
                <a:off x="1392" y="2160"/>
                <a:ext cx="1652" cy="912"/>
              </a:xfrm>
              <a:custGeom>
                <a:avLst/>
                <a:gdLst>
                  <a:gd name="T0" fmla="*/ 0 w 31527"/>
                  <a:gd name="T1" fmla="*/ 0 h 21600"/>
                  <a:gd name="T2" fmla="*/ 0 w 31527"/>
                  <a:gd name="T3" fmla="*/ 0 h 21600"/>
                  <a:gd name="T4" fmla="*/ 0 w 315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527"/>
                  <a:gd name="T10" fmla="*/ 0 h 21600"/>
                  <a:gd name="T11" fmla="*/ 31527 w 315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527" h="21600" fill="none" extrusionOk="0">
                    <a:moveTo>
                      <a:pt x="-1" y="7647"/>
                    </a:moveTo>
                    <a:cubicBezTo>
                      <a:pt x="4103" y="2797"/>
                      <a:pt x="10135" y="-1"/>
                      <a:pt x="16489" y="0"/>
                    </a:cubicBezTo>
                    <a:cubicBezTo>
                      <a:pt x="22103" y="0"/>
                      <a:pt x="27497" y="2186"/>
                      <a:pt x="31527" y="6094"/>
                    </a:cubicBezTo>
                  </a:path>
                  <a:path w="31527" h="21600" stroke="0" extrusionOk="0">
                    <a:moveTo>
                      <a:pt x="-1" y="7647"/>
                    </a:moveTo>
                    <a:cubicBezTo>
                      <a:pt x="4103" y="2797"/>
                      <a:pt x="10135" y="-1"/>
                      <a:pt x="16489" y="0"/>
                    </a:cubicBezTo>
                    <a:cubicBezTo>
                      <a:pt x="22103" y="0"/>
                      <a:pt x="27497" y="2186"/>
                      <a:pt x="31527" y="6094"/>
                    </a:cubicBezTo>
                    <a:lnTo>
                      <a:pt x="16489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Arc 75"/>
              <p:cNvSpPr>
                <a:spLocks/>
              </p:cNvSpPr>
              <p:nvPr/>
            </p:nvSpPr>
            <p:spPr bwMode="auto">
              <a:xfrm flipH="1" flipV="1">
                <a:off x="2976" y="2136"/>
                <a:ext cx="394" cy="360"/>
              </a:xfrm>
              <a:custGeom>
                <a:avLst/>
                <a:gdLst>
                  <a:gd name="T0" fmla="*/ 0 w 17715"/>
                  <a:gd name="T1" fmla="*/ 0 h 20069"/>
                  <a:gd name="T2" fmla="*/ 0 w 17715"/>
                  <a:gd name="T3" fmla="*/ 0 h 20069"/>
                  <a:gd name="T4" fmla="*/ 0 w 17715"/>
                  <a:gd name="T5" fmla="*/ 0 h 20069"/>
                  <a:gd name="T6" fmla="*/ 0 60000 65536"/>
                  <a:gd name="T7" fmla="*/ 0 60000 65536"/>
                  <a:gd name="T8" fmla="*/ 0 60000 65536"/>
                  <a:gd name="T9" fmla="*/ 0 w 17715"/>
                  <a:gd name="T10" fmla="*/ 0 h 20069"/>
                  <a:gd name="T11" fmla="*/ 17715 w 17715"/>
                  <a:gd name="T12" fmla="*/ 20069 h 200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15" h="20069" fill="none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</a:path>
                  <a:path w="17715" h="20069" stroke="0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  <a:lnTo>
                      <a:pt x="0" y="20069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Arc 76"/>
              <p:cNvSpPr>
                <a:spLocks/>
              </p:cNvSpPr>
              <p:nvPr/>
            </p:nvSpPr>
            <p:spPr bwMode="auto">
              <a:xfrm flipH="1">
                <a:off x="2966" y="2928"/>
                <a:ext cx="394" cy="240"/>
              </a:xfrm>
              <a:custGeom>
                <a:avLst/>
                <a:gdLst>
                  <a:gd name="T0" fmla="*/ 0 w 17715"/>
                  <a:gd name="T1" fmla="*/ 0 h 20069"/>
                  <a:gd name="T2" fmla="*/ 0 w 17715"/>
                  <a:gd name="T3" fmla="*/ 0 h 20069"/>
                  <a:gd name="T4" fmla="*/ 0 w 17715"/>
                  <a:gd name="T5" fmla="*/ 0 h 20069"/>
                  <a:gd name="T6" fmla="*/ 0 60000 65536"/>
                  <a:gd name="T7" fmla="*/ 0 60000 65536"/>
                  <a:gd name="T8" fmla="*/ 0 60000 65536"/>
                  <a:gd name="T9" fmla="*/ 0 w 17715"/>
                  <a:gd name="T10" fmla="*/ 0 h 20069"/>
                  <a:gd name="T11" fmla="*/ 17715 w 17715"/>
                  <a:gd name="T12" fmla="*/ 20069 h 200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15" h="20069" fill="none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</a:path>
                  <a:path w="17715" h="20069" stroke="0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  <a:lnTo>
                      <a:pt x="0" y="20069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Arc 77"/>
              <p:cNvSpPr>
                <a:spLocks/>
              </p:cNvSpPr>
              <p:nvPr/>
            </p:nvSpPr>
            <p:spPr bwMode="auto">
              <a:xfrm flipV="1">
                <a:off x="1488" y="2208"/>
                <a:ext cx="1488" cy="816"/>
              </a:xfrm>
              <a:custGeom>
                <a:avLst/>
                <a:gdLst>
                  <a:gd name="T0" fmla="*/ 0 w 28396"/>
                  <a:gd name="T1" fmla="*/ 0 h 21600"/>
                  <a:gd name="T2" fmla="*/ 0 w 28396"/>
                  <a:gd name="T3" fmla="*/ 0 h 21600"/>
                  <a:gd name="T4" fmla="*/ 0 w 283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8396"/>
                  <a:gd name="T10" fmla="*/ 0 h 21600"/>
                  <a:gd name="T11" fmla="*/ 28396 w 283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396" h="21600" fill="none" extrusionOk="0">
                    <a:moveTo>
                      <a:pt x="-1" y="4625"/>
                    </a:moveTo>
                    <a:cubicBezTo>
                      <a:pt x="3807" y="1629"/>
                      <a:pt x="8512" y="-1"/>
                      <a:pt x="13358" y="0"/>
                    </a:cubicBezTo>
                    <a:cubicBezTo>
                      <a:pt x="18972" y="0"/>
                      <a:pt x="24366" y="2186"/>
                      <a:pt x="28396" y="6094"/>
                    </a:cubicBezTo>
                  </a:path>
                  <a:path w="28396" h="21600" stroke="0" extrusionOk="0">
                    <a:moveTo>
                      <a:pt x="-1" y="4625"/>
                    </a:moveTo>
                    <a:cubicBezTo>
                      <a:pt x="3807" y="1629"/>
                      <a:pt x="8512" y="-1"/>
                      <a:pt x="13358" y="0"/>
                    </a:cubicBezTo>
                    <a:cubicBezTo>
                      <a:pt x="18972" y="0"/>
                      <a:pt x="24366" y="2186"/>
                      <a:pt x="28396" y="6094"/>
                    </a:cubicBezTo>
                    <a:lnTo>
                      <a:pt x="13358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Arc 78"/>
              <p:cNvSpPr>
                <a:spLocks/>
              </p:cNvSpPr>
              <p:nvPr/>
            </p:nvSpPr>
            <p:spPr bwMode="auto">
              <a:xfrm flipV="1">
                <a:off x="960" y="2256"/>
                <a:ext cx="720" cy="336"/>
              </a:xfrm>
              <a:custGeom>
                <a:avLst/>
                <a:gdLst>
                  <a:gd name="T0" fmla="*/ 0 w 17715"/>
                  <a:gd name="T1" fmla="*/ 0 h 20069"/>
                  <a:gd name="T2" fmla="*/ 0 w 17715"/>
                  <a:gd name="T3" fmla="*/ 0 h 20069"/>
                  <a:gd name="T4" fmla="*/ 0 w 17715"/>
                  <a:gd name="T5" fmla="*/ 0 h 20069"/>
                  <a:gd name="T6" fmla="*/ 0 60000 65536"/>
                  <a:gd name="T7" fmla="*/ 0 60000 65536"/>
                  <a:gd name="T8" fmla="*/ 0 60000 65536"/>
                  <a:gd name="T9" fmla="*/ 0 w 17715"/>
                  <a:gd name="T10" fmla="*/ 0 h 20069"/>
                  <a:gd name="T11" fmla="*/ 17715 w 17715"/>
                  <a:gd name="T12" fmla="*/ 20069 h 200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15" h="20069" fill="none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</a:path>
                  <a:path w="17715" h="20069" stroke="0" extrusionOk="0">
                    <a:moveTo>
                      <a:pt x="7987" y="-1"/>
                    </a:moveTo>
                    <a:cubicBezTo>
                      <a:pt x="11914" y="1562"/>
                      <a:pt x="15296" y="4243"/>
                      <a:pt x="17714" y="7710"/>
                    </a:cubicBezTo>
                    <a:lnTo>
                      <a:pt x="0" y="20069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Arc 79"/>
              <p:cNvSpPr>
                <a:spLocks/>
              </p:cNvSpPr>
              <p:nvPr/>
            </p:nvSpPr>
            <p:spPr bwMode="auto">
              <a:xfrm>
                <a:off x="816" y="2736"/>
                <a:ext cx="720" cy="384"/>
              </a:xfrm>
              <a:custGeom>
                <a:avLst/>
                <a:gdLst>
                  <a:gd name="T0" fmla="*/ 0 w 16958"/>
                  <a:gd name="T1" fmla="*/ 0 h 20069"/>
                  <a:gd name="T2" fmla="*/ 0 w 16958"/>
                  <a:gd name="T3" fmla="*/ 0 h 20069"/>
                  <a:gd name="T4" fmla="*/ 0 w 16958"/>
                  <a:gd name="T5" fmla="*/ 0 h 20069"/>
                  <a:gd name="T6" fmla="*/ 0 60000 65536"/>
                  <a:gd name="T7" fmla="*/ 0 60000 65536"/>
                  <a:gd name="T8" fmla="*/ 0 60000 65536"/>
                  <a:gd name="T9" fmla="*/ 0 w 16958"/>
                  <a:gd name="T10" fmla="*/ 0 h 20069"/>
                  <a:gd name="T11" fmla="*/ 16958 w 16958"/>
                  <a:gd name="T12" fmla="*/ 20069 h 200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58" h="20069" fill="none" extrusionOk="0">
                    <a:moveTo>
                      <a:pt x="7987" y="-1"/>
                    </a:moveTo>
                    <a:cubicBezTo>
                      <a:pt x="11513" y="1403"/>
                      <a:pt x="14607" y="3711"/>
                      <a:pt x="16958" y="6690"/>
                    </a:cubicBezTo>
                  </a:path>
                  <a:path w="16958" h="20069" stroke="0" extrusionOk="0">
                    <a:moveTo>
                      <a:pt x="7987" y="-1"/>
                    </a:moveTo>
                    <a:cubicBezTo>
                      <a:pt x="11513" y="1403"/>
                      <a:pt x="14607" y="3711"/>
                      <a:pt x="16958" y="6690"/>
                    </a:cubicBezTo>
                    <a:lnTo>
                      <a:pt x="0" y="20069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Arc 80"/>
              <p:cNvSpPr>
                <a:spLocks/>
              </p:cNvSpPr>
              <p:nvPr/>
            </p:nvSpPr>
            <p:spPr bwMode="auto">
              <a:xfrm flipH="1">
                <a:off x="2898" y="2749"/>
                <a:ext cx="653" cy="371"/>
              </a:xfrm>
              <a:custGeom>
                <a:avLst/>
                <a:gdLst>
                  <a:gd name="T0" fmla="*/ 0 w 15369"/>
                  <a:gd name="T1" fmla="*/ 0 h 19369"/>
                  <a:gd name="T2" fmla="*/ 0 w 15369"/>
                  <a:gd name="T3" fmla="*/ 0 h 19369"/>
                  <a:gd name="T4" fmla="*/ 0 w 15369"/>
                  <a:gd name="T5" fmla="*/ 0 h 19369"/>
                  <a:gd name="T6" fmla="*/ 0 60000 65536"/>
                  <a:gd name="T7" fmla="*/ 0 60000 65536"/>
                  <a:gd name="T8" fmla="*/ 0 60000 65536"/>
                  <a:gd name="T9" fmla="*/ 0 w 15369"/>
                  <a:gd name="T10" fmla="*/ 0 h 19369"/>
                  <a:gd name="T11" fmla="*/ 15369 w 15369"/>
                  <a:gd name="T12" fmla="*/ 19369 h 193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369" h="19369" fill="none" extrusionOk="0">
                    <a:moveTo>
                      <a:pt x="9560" y="0"/>
                    </a:moveTo>
                    <a:cubicBezTo>
                      <a:pt x="11716" y="1064"/>
                      <a:pt x="13679" y="2481"/>
                      <a:pt x="15369" y="4191"/>
                    </a:cubicBezTo>
                  </a:path>
                  <a:path w="15369" h="19369" stroke="0" extrusionOk="0">
                    <a:moveTo>
                      <a:pt x="9560" y="0"/>
                    </a:moveTo>
                    <a:cubicBezTo>
                      <a:pt x="11716" y="1064"/>
                      <a:pt x="13679" y="2481"/>
                      <a:pt x="15369" y="4191"/>
                    </a:cubicBezTo>
                    <a:lnTo>
                      <a:pt x="0" y="19369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Arc 81"/>
              <p:cNvSpPr>
                <a:spLocks/>
              </p:cNvSpPr>
              <p:nvPr/>
            </p:nvSpPr>
            <p:spPr bwMode="auto">
              <a:xfrm flipH="1" flipV="1">
                <a:off x="2928" y="2256"/>
                <a:ext cx="653" cy="371"/>
              </a:xfrm>
              <a:custGeom>
                <a:avLst/>
                <a:gdLst>
                  <a:gd name="T0" fmla="*/ 0 w 15369"/>
                  <a:gd name="T1" fmla="*/ 0 h 19369"/>
                  <a:gd name="T2" fmla="*/ 0 w 15369"/>
                  <a:gd name="T3" fmla="*/ 0 h 19369"/>
                  <a:gd name="T4" fmla="*/ 0 w 15369"/>
                  <a:gd name="T5" fmla="*/ 0 h 19369"/>
                  <a:gd name="T6" fmla="*/ 0 60000 65536"/>
                  <a:gd name="T7" fmla="*/ 0 60000 65536"/>
                  <a:gd name="T8" fmla="*/ 0 60000 65536"/>
                  <a:gd name="T9" fmla="*/ 0 w 15369"/>
                  <a:gd name="T10" fmla="*/ 0 h 19369"/>
                  <a:gd name="T11" fmla="*/ 15369 w 15369"/>
                  <a:gd name="T12" fmla="*/ 19369 h 193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369" h="19369" fill="none" extrusionOk="0">
                    <a:moveTo>
                      <a:pt x="9560" y="0"/>
                    </a:moveTo>
                    <a:cubicBezTo>
                      <a:pt x="11716" y="1064"/>
                      <a:pt x="13679" y="2481"/>
                      <a:pt x="15369" y="4191"/>
                    </a:cubicBezTo>
                  </a:path>
                  <a:path w="15369" h="19369" stroke="0" extrusionOk="0">
                    <a:moveTo>
                      <a:pt x="9560" y="0"/>
                    </a:moveTo>
                    <a:cubicBezTo>
                      <a:pt x="11716" y="1064"/>
                      <a:pt x="13679" y="2481"/>
                      <a:pt x="15369" y="4191"/>
                    </a:cubicBezTo>
                    <a:lnTo>
                      <a:pt x="0" y="19369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" name="Line 82"/>
              <p:cNvSpPr>
                <a:spLocks noChangeShapeType="1"/>
              </p:cNvSpPr>
              <p:nvPr/>
            </p:nvSpPr>
            <p:spPr bwMode="auto">
              <a:xfrm>
                <a:off x="1200" y="2688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" name="Arc 83"/>
            <p:cNvSpPr>
              <a:spLocks/>
            </p:cNvSpPr>
            <p:nvPr/>
          </p:nvSpPr>
          <p:spPr bwMode="auto">
            <a:xfrm flipH="1">
              <a:off x="2697163" y="4251325"/>
              <a:ext cx="654050" cy="838200"/>
            </a:xfrm>
            <a:custGeom>
              <a:avLst/>
              <a:gdLst>
                <a:gd name="T0" fmla="*/ 0 w 19177"/>
                <a:gd name="T1" fmla="*/ 0 h 21600"/>
                <a:gd name="T2" fmla="*/ 2147483647 w 19177"/>
                <a:gd name="T3" fmla="*/ 2147483647 h 21600"/>
                <a:gd name="T4" fmla="*/ 0 w 19177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19177"/>
                <a:gd name="T10" fmla="*/ 0 h 21600"/>
                <a:gd name="T11" fmla="*/ 19177 w 191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77" h="21600" fill="none" extrusionOk="0">
                  <a:moveTo>
                    <a:pt x="-1" y="0"/>
                  </a:moveTo>
                  <a:cubicBezTo>
                    <a:pt x="8068" y="0"/>
                    <a:pt x="15464" y="4496"/>
                    <a:pt x="19176" y="11660"/>
                  </a:cubicBezTo>
                </a:path>
                <a:path w="19177" h="21600" stroke="0" extrusionOk="0">
                  <a:moveTo>
                    <a:pt x="-1" y="0"/>
                  </a:moveTo>
                  <a:cubicBezTo>
                    <a:pt x="8068" y="0"/>
                    <a:pt x="15464" y="4496"/>
                    <a:pt x="19176" y="1166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" name="Group 84"/>
            <p:cNvGrpSpPr>
              <a:grpSpLocks/>
            </p:cNvGrpSpPr>
            <p:nvPr/>
          </p:nvGrpSpPr>
          <p:grpSpPr bwMode="auto">
            <a:xfrm>
              <a:off x="2849563" y="4251325"/>
              <a:ext cx="838200" cy="914400"/>
              <a:chOff x="1200" y="960"/>
              <a:chExt cx="768" cy="1008"/>
            </a:xfrm>
          </p:grpSpPr>
          <p:sp>
            <p:nvSpPr>
              <p:cNvPr id="165" name="Arc 85"/>
              <p:cNvSpPr>
                <a:spLocks/>
              </p:cNvSpPr>
              <p:nvPr/>
            </p:nvSpPr>
            <p:spPr bwMode="auto">
              <a:xfrm>
                <a:off x="1200" y="960"/>
                <a:ext cx="768" cy="994"/>
              </a:xfrm>
              <a:custGeom>
                <a:avLst/>
                <a:gdLst>
                  <a:gd name="T0" fmla="*/ 0 w 21600"/>
                  <a:gd name="T1" fmla="*/ 0 h 34369"/>
                  <a:gd name="T2" fmla="*/ 0 w 21600"/>
                  <a:gd name="T3" fmla="*/ 0 h 34369"/>
                  <a:gd name="T4" fmla="*/ 0 w 21600"/>
                  <a:gd name="T5" fmla="*/ 0 h 3436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369"/>
                  <a:gd name="T11" fmla="*/ 21600 w 21600"/>
                  <a:gd name="T12" fmla="*/ 34369 h 343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369" fill="none" extrusionOk="0">
                    <a:moveTo>
                      <a:pt x="10277" y="0"/>
                    </a:moveTo>
                    <a:cubicBezTo>
                      <a:pt x="17253" y="3773"/>
                      <a:pt x="21600" y="11066"/>
                      <a:pt x="21600" y="18998"/>
                    </a:cubicBezTo>
                    <a:cubicBezTo>
                      <a:pt x="21600" y="24774"/>
                      <a:pt x="19286" y="30310"/>
                      <a:pt x="15175" y="34369"/>
                    </a:cubicBezTo>
                  </a:path>
                  <a:path w="21600" h="34369" stroke="0" extrusionOk="0">
                    <a:moveTo>
                      <a:pt x="10277" y="0"/>
                    </a:moveTo>
                    <a:cubicBezTo>
                      <a:pt x="17253" y="3773"/>
                      <a:pt x="21600" y="11066"/>
                      <a:pt x="21600" y="18998"/>
                    </a:cubicBezTo>
                    <a:cubicBezTo>
                      <a:pt x="21600" y="24774"/>
                      <a:pt x="19286" y="30310"/>
                      <a:pt x="15175" y="34369"/>
                    </a:cubicBezTo>
                    <a:lnTo>
                      <a:pt x="0" y="18998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Arc 86"/>
              <p:cNvSpPr>
                <a:spLocks/>
              </p:cNvSpPr>
              <p:nvPr/>
            </p:nvSpPr>
            <p:spPr bwMode="auto">
              <a:xfrm>
                <a:off x="1615" y="1488"/>
                <a:ext cx="161" cy="480"/>
              </a:xfrm>
              <a:custGeom>
                <a:avLst/>
                <a:gdLst>
                  <a:gd name="T0" fmla="*/ 0 w 22153"/>
                  <a:gd name="T1" fmla="*/ 0 h 21600"/>
                  <a:gd name="T2" fmla="*/ 0 w 22153"/>
                  <a:gd name="T3" fmla="*/ 0 h 21600"/>
                  <a:gd name="T4" fmla="*/ 0 w 2215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53"/>
                  <a:gd name="T10" fmla="*/ 0 h 21600"/>
                  <a:gd name="T11" fmla="*/ 22153 w 2215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53" h="21600" fill="none" extrusionOk="0">
                    <a:moveTo>
                      <a:pt x="22153" y="17634"/>
                    </a:moveTo>
                    <a:cubicBezTo>
                      <a:pt x="18505" y="20214"/>
                      <a:pt x="14147" y="21599"/>
                      <a:pt x="9680" y="21600"/>
                    </a:cubicBezTo>
                    <a:cubicBezTo>
                      <a:pt x="6318" y="21600"/>
                      <a:pt x="3004" y="20815"/>
                      <a:pt x="-1" y="19309"/>
                    </a:cubicBezTo>
                  </a:path>
                  <a:path w="22153" h="21600" stroke="0" extrusionOk="0">
                    <a:moveTo>
                      <a:pt x="22153" y="17634"/>
                    </a:moveTo>
                    <a:cubicBezTo>
                      <a:pt x="18505" y="20214"/>
                      <a:pt x="14147" y="21599"/>
                      <a:pt x="9680" y="21600"/>
                    </a:cubicBezTo>
                    <a:cubicBezTo>
                      <a:pt x="6318" y="21600"/>
                      <a:pt x="3004" y="20815"/>
                      <a:pt x="-1" y="19309"/>
                    </a:cubicBezTo>
                    <a:lnTo>
                      <a:pt x="9680" y="0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" name="Arc 87"/>
            <p:cNvSpPr>
              <a:spLocks/>
            </p:cNvSpPr>
            <p:nvPr/>
          </p:nvSpPr>
          <p:spPr bwMode="auto">
            <a:xfrm rot="715164" flipH="1">
              <a:off x="3238500" y="4325938"/>
              <a:ext cx="514350" cy="822325"/>
            </a:xfrm>
            <a:custGeom>
              <a:avLst/>
              <a:gdLst>
                <a:gd name="T0" fmla="*/ 0 w 21600"/>
                <a:gd name="T1" fmla="*/ 0 h 35677"/>
                <a:gd name="T2" fmla="*/ 2147483647 w 21600"/>
                <a:gd name="T3" fmla="*/ 2147483647 h 35677"/>
                <a:gd name="T4" fmla="*/ 0 w 21600"/>
                <a:gd name="T5" fmla="*/ 2147483647 h 356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677"/>
                <a:gd name="T11" fmla="*/ 21600 w 21600"/>
                <a:gd name="T12" fmla="*/ 35677 h 356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67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765"/>
                    <a:pt x="19749" y="31759"/>
                    <a:pt x="16382" y="35676"/>
                  </a:cubicBezTo>
                </a:path>
                <a:path w="21600" h="3567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765"/>
                    <a:pt x="19749" y="31759"/>
                    <a:pt x="16382" y="356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Arc 88"/>
            <p:cNvSpPr>
              <a:spLocks/>
            </p:cNvSpPr>
            <p:nvPr/>
          </p:nvSpPr>
          <p:spPr bwMode="auto">
            <a:xfrm>
              <a:off x="3840163" y="4403725"/>
              <a:ext cx="228600" cy="609600"/>
            </a:xfrm>
            <a:custGeom>
              <a:avLst/>
              <a:gdLst>
                <a:gd name="T0" fmla="*/ 0 w 21600"/>
                <a:gd name="T1" fmla="*/ 0 h 31455"/>
                <a:gd name="T2" fmla="*/ 2147483647 w 21600"/>
                <a:gd name="T3" fmla="*/ 2147483647 h 31455"/>
                <a:gd name="T4" fmla="*/ 0 w 21600"/>
                <a:gd name="T5" fmla="*/ 2147483647 h 314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455"/>
                <a:gd name="T11" fmla="*/ 21600 w 21600"/>
                <a:gd name="T12" fmla="*/ 31455 h 314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45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27"/>
                    <a:pt x="20784" y="28405"/>
                    <a:pt x="19220" y="31454"/>
                  </a:cubicBezTo>
                </a:path>
                <a:path w="21600" h="3145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27"/>
                    <a:pt x="20784" y="28405"/>
                    <a:pt x="19220" y="3145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9" name="Group 89"/>
            <p:cNvGrpSpPr>
              <a:grpSpLocks/>
            </p:cNvGrpSpPr>
            <p:nvPr/>
          </p:nvGrpSpPr>
          <p:grpSpPr bwMode="auto">
            <a:xfrm>
              <a:off x="3903663" y="4433888"/>
              <a:ext cx="381000" cy="628650"/>
              <a:chOff x="2239" y="1140"/>
              <a:chExt cx="298" cy="684"/>
            </a:xfrm>
          </p:grpSpPr>
          <p:sp>
            <p:nvSpPr>
              <p:cNvPr id="170" name="Arc 90"/>
              <p:cNvSpPr>
                <a:spLocks/>
              </p:cNvSpPr>
              <p:nvPr/>
            </p:nvSpPr>
            <p:spPr bwMode="auto">
              <a:xfrm rot="1257078" flipH="1">
                <a:off x="2264" y="1140"/>
                <a:ext cx="273" cy="684"/>
              </a:xfrm>
              <a:custGeom>
                <a:avLst/>
                <a:gdLst>
                  <a:gd name="T0" fmla="*/ 0 w 21600"/>
                  <a:gd name="T1" fmla="*/ 0 h 37788"/>
                  <a:gd name="T2" fmla="*/ 0 w 21600"/>
                  <a:gd name="T3" fmla="*/ 0 h 37788"/>
                  <a:gd name="T4" fmla="*/ 0 w 21600"/>
                  <a:gd name="T5" fmla="*/ 0 h 3778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788"/>
                  <a:gd name="T11" fmla="*/ 21600 w 21600"/>
                  <a:gd name="T12" fmla="*/ 37788 h 377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788" fill="none" extrusionOk="0">
                    <a:moveTo>
                      <a:pt x="4392" y="0"/>
                    </a:moveTo>
                    <a:cubicBezTo>
                      <a:pt x="14415" y="2082"/>
                      <a:pt x="21600" y="10912"/>
                      <a:pt x="21600" y="21149"/>
                    </a:cubicBezTo>
                    <a:cubicBezTo>
                      <a:pt x="21600" y="27584"/>
                      <a:pt x="18730" y="33684"/>
                      <a:pt x="13773" y="37788"/>
                    </a:cubicBezTo>
                  </a:path>
                  <a:path w="21600" h="37788" stroke="0" extrusionOk="0">
                    <a:moveTo>
                      <a:pt x="4392" y="0"/>
                    </a:moveTo>
                    <a:cubicBezTo>
                      <a:pt x="14415" y="2082"/>
                      <a:pt x="21600" y="10912"/>
                      <a:pt x="21600" y="21149"/>
                    </a:cubicBezTo>
                    <a:cubicBezTo>
                      <a:pt x="21600" y="27584"/>
                      <a:pt x="18730" y="33684"/>
                      <a:pt x="13773" y="37788"/>
                    </a:cubicBezTo>
                    <a:lnTo>
                      <a:pt x="0" y="21149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Arc 91"/>
              <p:cNvSpPr>
                <a:spLocks/>
              </p:cNvSpPr>
              <p:nvPr/>
            </p:nvSpPr>
            <p:spPr bwMode="auto">
              <a:xfrm>
                <a:off x="2239" y="1331"/>
                <a:ext cx="113" cy="480"/>
              </a:xfrm>
              <a:custGeom>
                <a:avLst/>
                <a:gdLst>
                  <a:gd name="T0" fmla="*/ 0 w 20652"/>
                  <a:gd name="T1" fmla="*/ 0 h 21600"/>
                  <a:gd name="T2" fmla="*/ 0 w 20652"/>
                  <a:gd name="T3" fmla="*/ 0 h 21600"/>
                  <a:gd name="T4" fmla="*/ 0 w 2065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652"/>
                  <a:gd name="T10" fmla="*/ 0 h 21600"/>
                  <a:gd name="T11" fmla="*/ 20652 w 2065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52" h="21600" fill="none" extrusionOk="0">
                    <a:moveTo>
                      <a:pt x="20651" y="18605"/>
                    </a:moveTo>
                    <a:cubicBezTo>
                      <a:pt x="17327" y="20566"/>
                      <a:pt x="13539" y="21599"/>
                      <a:pt x="9680" y="21600"/>
                    </a:cubicBezTo>
                    <a:cubicBezTo>
                      <a:pt x="6318" y="21600"/>
                      <a:pt x="3004" y="20815"/>
                      <a:pt x="-1" y="19309"/>
                    </a:cubicBezTo>
                  </a:path>
                  <a:path w="20652" h="21600" stroke="0" extrusionOk="0">
                    <a:moveTo>
                      <a:pt x="20651" y="18605"/>
                    </a:moveTo>
                    <a:cubicBezTo>
                      <a:pt x="17327" y="20566"/>
                      <a:pt x="13539" y="21599"/>
                      <a:pt x="9680" y="21600"/>
                    </a:cubicBezTo>
                    <a:cubicBezTo>
                      <a:pt x="6318" y="21600"/>
                      <a:pt x="3004" y="20815"/>
                      <a:pt x="-1" y="19309"/>
                    </a:cubicBezTo>
                    <a:lnTo>
                      <a:pt x="9680" y="0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2" name="Arc 92"/>
            <p:cNvSpPr>
              <a:spLocks/>
            </p:cNvSpPr>
            <p:nvPr/>
          </p:nvSpPr>
          <p:spPr bwMode="auto">
            <a:xfrm>
              <a:off x="4254500" y="4481513"/>
              <a:ext cx="152400" cy="450850"/>
            </a:xfrm>
            <a:custGeom>
              <a:avLst/>
              <a:gdLst>
                <a:gd name="T0" fmla="*/ 0 w 21600"/>
                <a:gd name="T1" fmla="*/ 0 h 28845"/>
                <a:gd name="T2" fmla="*/ 355795282 w 21600"/>
                <a:gd name="T3" fmla="*/ 2147483647 h 28845"/>
                <a:gd name="T4" fmla="*/ 0 w 21600"/>
                <a:gd name="T5" fmla="*/ 2147483647 h 288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45"/>
                <a:gd name="T11" fmla="*/ 21600 w 21600"/>
                <a:gd name="T12" fmla="*/ 28845 h 288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4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68"/>
                    <a:pt x="21176" y="26519"/>
                    <a:pt x="20348" y="28844"/>
                  </a:cubicBezTo>
                </a:path>
                <a:path w="21600" h="2884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068"/>
                    <a:pt x="21176" y="26519"/>
                    <a:pt x="20348" y="288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3" name="Group 93"/>
            <p:cNvGrpSpPr>
              <a:grpSpLocks/>
            </p:cNvGrpSpPr>
            <p:nvPr/>
          </p:nvGrpSpPr>
          <p:grpSpPr bwMode="auto">
            <a:xfrm>
              <a:off x="4241800" y="4578350"/>
              <a:ext cx="381000" cy="392113"/>
              <a:chOff x="3216" y="3203"/>
              <a:chExt cx="240" cy="247"/>
            </a:xfrm>
          </p:grpSpPr>
          <p:sp>
            <p:nvSpPr>
              <p:cNvPr id="174" name="Arc 94"/>
              <p:cNvSpPr>
                <a:spLocks/>
              </p:cNvSpPr>
              <p:nvPr/>
            </p:nvSpPr>
            <p:spPr bwMode="auto">
              <a:xfrm rot="1257078" flipH="1">
                <a:off x="3216" y="3203"/>
                <a:ext cx="240" cy="238"/>
              </a:xfrm>
              <a:custGeom>
                <a:avLst/>
                <a:gdLst>
                  <a:gd name="T0" fmla="*/ 0 w 21600"/>
                  <a:gd name="T1" fmla="*/ 0 h 30588"/>
                  <a:gd name="T2" fmla="*/ 0 w 21600"/>
                  <a:gd name="T3" fmla="*/ 0 h 30588"/>
                  <a:gd name="T4" fmla="*/ 0 w 21600"/>
                  <a:gd name="T5" fmla="*/ 0 h 3058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0588"/>
                  <a:gd name="T11" fmla="*/ 21600 w 21600"/>
                  <a:gd name="T12" fmla="*/ 30588 h 305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0588" fill="none" extrusionOk="0">
                    <a:moveTo>
                      <a:pt x="9920" y="0"/>
                    </a:moveTo>
                    <a:cubicBezTo>
                      <a:pt x="17094" y="3709"/>
                      <a:pt x="21600" y="11110"/>
                      <a:pt x="21600" y="19187"/>
                    </a:cubicBezTo>
                    <a:cubicBezTo>
                      <a:pt x="21600" y="23216"/>
                      <a:pt x="20472" y="27165"/>
                      <a:pt x="18346" y="30588"/>
                    </a:cubicBezTo>
                  </a:path>
                  <a:path w="21600" h="30588" stroke="0" extrusionOk="0">
                    <a:moveTo>
                      <a:pt x="9920" y="0"/>
                    </a:moveTo>
                    <a:cubicBezTo>
                      <a:pt x="17094" y="3709"/>
                      <a:pt x="21600" y="11110"/>
                      <a:pt x="21600" y="19187"/>
                    </a:cubicBezTo>
                    <a:cubicBezTo>
                      <a:pt x="21600" y="23216"/>
                      <a:pt x="20472" y="27165"/>
                      <a:pt x="18346" y="30588"/>
                    </a:cubicBezTo>
                    <a:lnTo>
                      <a:pt x="0" y="19187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Arc 95"/>
              <p:cNvSpPr>
                <a:spLocks/>
              </p:cNvSpPr>
              <p:nvPr/>
            </p:nvSpPr>
            <p:spPr bwMode="auto">
              <a:xfrm>
                <a:off x="3221" y="3228"/>
                <a:ext cx="113" cy="222"/>
              </a:xfrm>
              <a:custGeom>
                <a:avLst/>
                <a:gdLst>
                  <a:gd name="T0" fmla="*/ 0 w 22153"/>
                  <a:gd name="T1" fmla="*/ 0 h 21600"/>
                  <a:gd name="T2" fmla="*/ 0 w 22153"/>
                  <a:gd name="T3" fmla="*/ 0 h 21600"/>
                  <a:gd name="T4" fmla="*/ 0 w 2215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53"/>
                  <a:gd name="T10" fmla="*/ 0 h 21600"/>
                  <a:gd name="T11" fmla="*/ 22153 w 2215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53" h="21600" fill="none" extrusionOk="0">
                    <a:moveTo>
                      <a:pt x="22153" y="17634"/>
                    </a:moveTo>
                    <a:cubicBezTo>
                      <a:pt x="18505" y="20214"/>
                      <a:pt x="14147" y="21599"/>
                      <a:pt x="9680" y="21600"/>
                    </a:cubicBezTo>
                    <a:cubicBezTo>
                      <a:pt x="6318" y="21600"/>
                      <a:pt x="3004" y="20815"/>
                      <a:pt x="-1" y="19309"/>
                    </a:cubicBezTo>
                  </a:path>
                  <a:path w="22153" h="21600" stroke="0" extrusionOk="0">
                    <a:moveTo>
                      <a:pt x="22153" y="17634"/>
                    </a:moveTo>
                    <a:cubicBezTo>
                      <a:pt x="18505" y="20214"/>
                      <a:pt x="14147" y="21599"/>
                      <a:pt x="9680" y="21600"/>
                    </a:cubicBezTo>
                    <a:cubicBezTo>
                      <a:pt x="6318" y="21600"/>
                      <a:pt x="3004" y="20815"/>
                      <a:pt x="-1" y="19309"/>
                    </a:cubicBezTo>
                    <a:lnTo>
                      <a:pt x="9680" y="0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6" name="Group 117"/>
            <p:cNvGrpSpPr>
              <a:grpSpLocks/>
            </p:cNvGrpSpPr>
            <p:nvPr/>
          </p:nvGrpSpPr>
          <p:grpSpPr bwMode="auto">
            <a:xfrm>
              <a:off x="735013" y="3425825"/>
              <a:ext cx="2549525" cy="720725"/>
              <a:chOff x="204" y="1933"/>
              <a:chExt cx="1606" cy="454"/>
            </a:xfrm>
          </p:grpSpPr>
          <p:sp>
            <p:nvSpPr>
              <p:cNvPr id="177" name="AutoShape 118"/>
              <p:cNvSpPr>
                <a:spLocks noChangeArrowheads="1"/>
              </p:cNvSpPr>
              <p:nvPr/>
            </p:nvSpPr>
            <p:spPr bwMode="auto">
              <a:xfrm>
                <a:off x="204" y="1933"/>
                <a:ext cx="1225" cy="454"/>
              </a:xfrm>
              <a:prstGeom prst="cloudCallout">
                <a:avLst>
                  <a:gd name="adj1" fmla="val 53755"/>
                  <a:gd name="adj2" fmla="val 90088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8" name="Text Box 119"/>
              <p:cNvSpPr txBox="1">
                <a:spLocks noChangeArrowheads="1"/>
              </p:cNvSpPr>
              <p:nvPr/>
            </p:nvSpPr>
            <p:spPr bwMode="auto">
              <a:xfrm>
                <a:off x="431" y="1969"/>
                <a:ext cx="13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3366"/>
                    </a:solidFill>
                    <a:ea typeface="黑体" pitchFamily="2" charset="-122"/>
                  </a:rPr>
                  <a:t>磁约束</a:t>
                </a:r>
              </a:p>
            </p:txBody>
          </p:sp>
        </p:grpSp>
        <p:sp>
          <p:nvSpPr>
            <p:cNvPr id="179" name="AutoShape 120"/>
            <p:cNvSpPr>
              <a:spLocks noChangeArrowheads="1"/>
            </p:cNvSpPr>
            <p:nvPr/>
          </p:nvSpPr>
          <p:spPr bwMode="auto">
            <a:xfrm>
              <a:off x="3975899" y="5797505"/>
              <a:ext cx="1338262" cy="820737"/>
            </a:xfrm>
            <a:prstGeom prst="wedgeEllipseCallout">
              <a:avLst>
                <a:gd name="adj1" fmla="val -74506"/>
                <a:gd name="adj2" fmla="val -103656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zh-CN" altLang="zh-CN" sz="3200" b="1">
                <a:ea typeface="楷体_GB2312" pitchFamily="49" charset="-122"/>
              </a:endParaRPr>
            </a:p>
          </p:txBody>
        </p:sp>
        <p:sp>
          <p:nvSpPr>
            <p:cNvPr id="180" name="Text Box 121"/>
            <p:cNvSpPr txBox="1">
              <a:spLocks noChangeArrowheads="1"/>
            </p:cNvSpPr>
            <p:nvPr/>
          </p:nvSpPr>
          <p:spPr bwMode="auto">
            <a:xfrm>
              <a:off x="4048136" y="5897562"/>
              <a:ext cx="21082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600" b="1" dirty="0">
                  <a:ea typeface="隶书" pitchFamily="49" charset="-122"/>
                </a:rPr>
                <a:t>磁瓶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58365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7875" y="4237038"/>
            <a:ext cx="175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安培定律：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296863" y="3460750"/>
            <a:ext cx="476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i="1" dirty="0">
                <a:latin typeface="宋体" pitchFamily="2" charset="-122"/>
              </a:rPr>
              <a:t> 载流导线在磁场中的受力</a:t>
            </a: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2030413" y="5048250"/>
            <a:ext cx="2811462" cy="1373188"/>
            <a:chOff x="2462" y="1195"/>
            <a:chExt cx="1771" cy="865"/>
          </a:xfrm>
        </p:grpSpPr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2462" y="1195"/>
              <a:ext cx="1771" cy="8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" name="Object 36"/>
            <p:cNvGraphicFramePr>
              <a:graphicFrameLocks noChangeAspect="1"/>
            </p:cNvGraphicFramePr>
            <p:nvPr/>
          </p:nvGraphicFramePr>
          <p:xfrm>
            <a:off x="2604" y="1260"/>
            <a:ext cx="138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4" name="Equation" r:id="rId3" imgW="1917360" imgH="406080" progId="Equation.DSMT4">
                    <p:embed/>
                  </p:oleObj>
                </mc:Choice>
                <mc:Fallback>
                  <p:oleObj name="Equation" r:id="rId3" imgW="19173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1260"/>
                          <a:ext cx="138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7"/>
            <p:cNvGraphicFramePr>
              <a:graphicFrameLocks noChangeAspect="1"/>
            </p:cNvGraphicFramePr>
            <p:nvPr/>
          </p:nvGraphicFramePr>
          <p:xfrm>
            <a:off x="2653" y="1617"/>
            <a:ext cx="1340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5" name="Equation" r:id="rId5" imgW="1879560" imgH="609480" progId="Equation.DSMT4">
                    <p:embed/>
                  </p:oleObj>
                </mc:Choice>
                <mc:Fallback>
                  <p:oleObj name="Equation" r:id="rId5" imgW="187956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17"/>
                          <a:ext cx="1340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82" descr="C:\Documents and Settings\开开\桌面\图片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2650" y="3360738"/>
            <a:ext cx="2517775" cy="342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2392363" y="217488"/>
            <a:ext cx="4376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上节课的相关内容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578318" y="882877"/>
            <a:ext cx="2902107" cy="2393058"/>
            <a:chOff x="0" y="1584"/>
            <a:chExt cx="2212" cy="1824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92" y="1728"/>
              <a:ext cx="672" cy="168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8" y="2112"/>
              <a:ext cx="1536" cy="864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0" y="240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92" y="2504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6" name="公式" r:id="rId8" imgW="317160" imgH="304560" progId="Equation.3">
                    <p:embed/>
                  </p:oleObj>
                </mc:Choice>
                <mc:Fallback>
                  <p:oleObj name="公式" r:id="rId8" imgW="3171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" y="2504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864" y="244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912" y="2544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7" name="公式" r:id="rId10" imgW="253800" imgH="75960" progId="Equation.3">
                    <p:embed/>
                  </p:oleObj>
                </mc:Choice>
                <mc:Fallback>
                  <p:oleObj name="公式" r:id="rId10" imgW="25380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44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528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628" y="2348"/>
            <a:ext cx="14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8" name="Equation" r:id="rId12" imgW="228600" imgH="330120" progId="Equation.DSMT4">
                    <p:embed/>
                  </p:oleObj>
                </mc:Choice>
                <mc:Fallback>
                  <p:oleObj name="Equation" r:id="rId12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348"/>
                          <a:ext cx="14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960" y="220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925" y="1584"/>
              <a:ext cx="217" cy="533"/>
              <a:chOff x="1165" y="2256"/>
              <a:chExt cx="217" cy="533"/>
            </a:xfrm>
          </p:grpSpPr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1258" y="2597"/>
                <a:ext cx="1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/>
                  <a:t>m</a:t>
                </a:r>
                <a:endParaRPr lang="en-US" altLang="zh-CN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1165" y="2466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 i="1"/>
                  <a:t>f</a:t>
                </a:r>
                <a:endParaRPr lang="en-US" altLang="zh-CN"/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>
                    <a:latin typeface="MT Extra" pitchFamily="18" charset="2"/>
                  </a:rPr>
                  <a:t>r</a:t>
                </a:r>
                <a:endParaRPr lang="en-US" altLang="zh-CN"/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672" y="2160"/>
              <a:ext cx="1263" cy="47"/>
              <a:chOff x="912" y="2832"/>
              <a:chExt cx="1263" cy="47"/>
            </a:xfrm>
          </p:grpSpPr>
          <p:graphicFrame>
            <p:nvGraphicFramePr>
              <p:cNvPr id="36" name="Object 26"/>
              <p:cNvGraphicFramePr>
                <a:graphicFrameLocks noChangeAspect="1"/>
              </p:cNvGraphicFramePr>
              <p:nvPr/>
            </p:nvGraphicFramePr>
            <p:xfrm>
              <a:off x="912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79" name="公式" r:id="rId14" imgW="253800" imgH="75960" progId="Equation.3">
                      <p:embed/>
                    </p:oleObj>
                  </mc:Choice>
                  <mc:Fallback>
                    <p:oleObj name="公式" r:id="rId14" imgW="253800" imgH="75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27"/>
              <p:cNvGraphicFramePr>
                <a:graphicFrameLocks noChangeAspect="1"/>
              </p:cNvGraphicFramePr>
              <p:nvPr/>
            </p:nvGraphicFramePr>
            <p:xfrm>
              <a:off x="1296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80" name="公式" r:id="rId15" imgW="253800" imgH="75960" progId="Equation.3">
                      <p:embed/>
                    </p:oleObj>
                  </mc:Choice>
                  <mc:Fallback>
                    <p:oleObj name="公式" r:id="rId15" imgW="253800" imgH="75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28"/>
              <p:cNvGraphicFramePr>
                <a:graphicFrameLocks noChangeAspect="1"/>
              </p:cNvGraphicFramePr>
              <p:nvPr/>
            </p:nvGraphicFramePr>
            <p:xfrm>
              <a:off x="1680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81" name="公式" r:id="rId16" imgW="253800" imgH="75960" progId="Equation.3">
                      <p:embed/>
                    </p:oleObj>
                  </mc:Choice>
                  <mc:Fallback>
                    <p:oleObj name="公式" r:id="rId16" imgW="253800" imgH="75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29"/>
              <p:cNvGraphicFramePr>
                <a:graphicFrameLocks noChangeAspect="1"/>
              </p:cNvGraphicFramePr>
              <p:nvPr/>
            </p:nvGraphicFramePr>
            <p:xfrm>
              <a:off x="2016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82" name="公式" r:id="rId17" imgW="253800" imgH="75960" progId="Equation.3">
                      <p:embed/>
                    </p:oleObj>
                  </mc:Choice>
                  <mc:Fallback>
                    <p:oleObj name="公式" r:id="rId17" imgW="253800" imgH="75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720" y="2784"/>
              <a:ext cx="1271" cy="159"/>
              <a:chOff x="960" y="3456"/>
              <a:chExt cx="1271" cy="159"/>
            </a:xfrm>
          </p:grpSpPr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960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83" name="公式" r:id="rId18" imgW="266400" imgH="253800" progId="Equation.3">
                      <p:embed/>
                    </p:oleObj>
                  </mc:Choice>
                  <mc:Fallback>
                    <p:oleObj name="公式" r:id="rId18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2"/>
              <p:cNvGraphicFramePr>
                <a:graphicFrameLocks noChangeAspect="1"/>
              </p:cNvGraphicFramePr>
              <p:nvPr/>
            </p:nvGraphicFramePr>
            <p:xfrm>
              <a:off x="1344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84" name="公式" r:id="rId20" imgW="266400" imgH="253800" progId="Equation.3">
                      <p:embed/>
                    </p:oleObj>
                  </mc:Choice>
                  <mc:Fallback>
                    <p:oleObj name="公式" r:id="rId20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1728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85" name="公式" r:id="rId21" imgW="266400" imgH="253800" progId="Equation.3">
                      <p:embed/>
                    </p:oleObj>
                  </mc:Choice>
                  <mc:Fallback>
                    <p:oleObj name="公式" r:id="rId21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4"/>
              <p:cNvGraphicFramePr>
                <a:graphicFrameLocks noChangeAspect="1"/>
              </p:cNvGraphicFramePr>
              <p:nvPr/>
            </p:nvGraphicFramePr>
            <p:xfrm>
              <a:off x="2064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86" name="公式" r:id="rId22" imgW="266400" imgH="253800" progId="Equation.3">
                      <p:embed/>
                    </p:oleObj>
                  </mc:Choice>
                  <mc:Fallback>
                    <p:oleObj name="公式" r:id="rId22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rot="10800000" flipV="1">
              <a:off x="960" y="268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36"/>
            <p:cNvGraphicFramePr>
              <a:graphicFrameLocks noChangeAspect="1"/>
            </p:cNvGraphicFramePr>
            <p:nvPr/>
          </p:nvGraphicFramePr>
          <p:xfrm>
            <a:off x="864" y="3024"/>
            <a:ext cx="24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87" name="公式" r:id="rId23" imgW="380880" imgH="495000" progId="Equation.3">
                    <p:embed/>
                  </p:oleObj>
                </mc:Choice>
                <mc:Fallback>
                  <p:oleObj name="公式" r:id="rId23" imgW="3808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24"/>
                          <a:ext cx="24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7"/>
            <p:cNvGraphicFramePr>
              <a:graphicFrameLocks noChangeAspect="1"/>
            </p:cNvGraphicFramePr>
            <p:nvPr/>
          </p:nvGraphicFramePr>
          <p:xfrm>
            <a:off x="1680" y="2400"/>
            <a:ext cx="3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88" name="公式" r:id="rId25" imgW="571320" imgH="482400" progId="Equation.3">
                    <p:embed/>
                  </p:oleObj>
                </mc:Choice>
                <mc:Fallback>
                  <p:oleObj name="公式" r:id="rId25" imgW="5713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0"/>
                          <a:ext cx="36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V="1">
              <a:off x="1632" y="2304"/>
              <a:ext cx="0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1965" y="1843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 b="1"/>
                <a:t>上</a:t>
              </a:r>
              <a:endParaRPr lang="zh-CN" altLang="en-US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1980" y="2947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 b="1"/>
                <a:t>下</a:t>
              </a:r>
              <a:endParaRPr lang="zh-CN" altLang="en-US"/>
            </a:p>
          </p:txBody>
        </p:sp>
        <p:grpSp>
          <p:nvGrpSpPr>
            <p:cNvPr id="29" name="Group 41"/>
            <p:cNvGrpSpPr>
              <a:grpSpLocks/>
            </p:cNvGrpSpPr>
            <p:nvPr/>
          </p:nvGrpSpPr>
          <p:grpSpPr bwMode="auto">
            <a:xfrm>
              <a:off x="1152" y="2448"/>
              <a:ext cx="392" cy="256"/>
              <a:chOff x="1536" y="2448"/>
              <a:chExt cx="392" cy="256"/>
            </a:xfrm>
          </p:grpSpPr>
          <p:graphicFrame>
            <p:nvGraphicFramePr>
              <p:cNvPr id="30" name="Object 42"/>
              <p:cNvGraphicFramePr>
                <a:graphicFrameLocks noChangeAspect="1"/>
              </p:cNvGraphicFramePr>
              <p:nvPr/>
            </p:nvGraphicFramePr>
            <p:xfrm>
              <a:off x="1536" y="2496"/>
              <a:ext cx="20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89" name="Equation" r:id="rId27" imgW="330120" imgH="330120" progId="Equation.3">
                      <p:embed/>
                    </p:oleObj>
                  </mc:Choice>
                  <mc:Fallback>
                    <p:oleObj name="Equation" r:id="rId27" imgW="33012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496"/>
                            <a:ext cx="20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43"/>
              <p:cNvGraphicFramePr>
                <a:graphicFrameLocks noChangeAspect="1"/>
              </p:cNvGraphicFramePr>
              <p:nvPr/>
            </p:nvGraphicFramePr>
            <p:xfrm>
              <a:off x="1728" y="2448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90" name="Equation" r:id="rId29" imgW="317160" imgH="380880" progId="Equation.3">
                      <p:embed/>
                    </p:oleObj>
                  </mc:Choice>
                  <mc:Fallback>
                    <p:oleObj name="Equation" r:id="rId29" imgW="31716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48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296863" y="1068299"/>
            <a:ext cx="476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i="1" dirty="0">
                <a:latin typeface="宋体" pitchFamily="2" charset="-122"/>
              </a:rPr>
              <a:t> </a:t>
            </a:r>
            <a:r>
              <a:rPr lang="zh-CN" altLang="en-US" sz="2800" b="1" i="1" dirty="0">
                <a:latin typeface="宋体" pitchFamily="2" charset="-122"/>
              </a:rPr>
              <a:t>霍尔效应</a:t>
            </a:r>
            <a:endParaRPr kumimoji="1" lang="zh-CN" altLang="en-US" sz="2800" b="1" i="1" dirty="0">
              <a:latin typeface="宋体" pitchFamily="2" charset="-122"/>
            </a:endParaRPr>
          </a:p>
        </p:txBody>
      </p:sp>
      <p:graphicFrame>
        <p:nvGraphicFramePr>
          <p:cNvPr id="44" name="Object 46"/>
          <p:cNvGraphicFramePr>
            <a:graphicFrameLocks noChangeAspect="1"/>
          </p:cNvGraphicFramePr>
          <p:nvPr>
            <p:extLst/>
          </p:nvPr>
        </p:nvGraphicFramePr>
        <p:xfrm>
          <a:off x="655638" y="1858993"/>
          <a:ext cx="1873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1" name="Equation" r:id="rId31" imgW="1562040" imgH="634680" progId="Equation.DSMT4">
                  <p:embed/>
                </p:oleObj>
              </mc:Choice>
              <mc:Fallback>
                <p:oleObj name="Equation" r:id="rId31" imgW="15620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1858993"/>
                        <a:ext cx="1873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0"/>
          <p:cNvGraphicFramePr>
            <a:graphicFrameLocks noChangeAspect="1"/>
          </p:cNvGraphicFramePr>
          <p:nvPr>
            <p:extLst/>
          </p:nvPr>
        </p:nvGraphicFramePr>
        <p:xfrm>
          <a:off x="643890" y="2727480"/>
          <a:ext cx="1574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2" name="Equation" r:id="rId33" imgW="1574640" imgH="431640" progId="Equation.DSMT4">
                  <p:embed/>
                </p:oleObj>
              </mc:Choice>
              <mc:Fallback>
                <p:oleObj name="Equation" r:id="rId33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" y="2727480"/>
                        <a:ext cx="15748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/>
          </p:nvPr>
        </p:nvGraphicFramePr>
        <p:xfrm>
          <a:off x="3275806" y="2123226"/>
          <a:ext cx="1304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3" name="Equation" r:id="rId35" imgW="1247667" imgH="714244" progId="Equation.DSMT4">
                  <p:embed/>
                </p:oleObj>
              </mc:Choice>
              <mc:Fallback>
                <p:oleObj name="Equation" r:id="rId35" imgW="1247667" imgH="7142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06" y="2123226"/>
                        <a:ext cx="1304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818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092325" y="233362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en-US" altLang="zh-CN" sz="2800" b="1" baseline="30000"/>
              <a:t>o</a:t>
            </a:r>
            <a:r>
              <a:rPr lang="en-US" altLang="zh-CN" sz="2800" b="1" baseline="30000">
                <a:solidFill>
                  <a:srgbClr val="3366FF"/>
                </a:solidFill>
              </a:rPr>
              <a:t> </a:t>
            </a:r>
            <a:r>
              <a:rPr lang="zh-CN" altLang="en-US" sz="2800" b="1"/>
              <a:t>若两电流互相垂直</a:t>
            </a:r>
            <a:endParaRPr lang="zh-CN" altLang="en-US" sz="2800" b="1">
              <a:sym typeface="Symbol" pitchFamily="18" charset="2"/>
            </a:endParaRPr>
          </a:p>
        </p:txBody>
      </p:sp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2638425" y="2797175"/>
          <a:ext cx="27971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2" name="Equation" r:id="rId3" imgW="2869920" imgH="787320" progId="Equation.DSMT4">
                  <p:embed/>
                </p:oleObj>
              </mc:Choice>
              <mc:Fallback>
                <p:oleObj name="Equation" r:id="rId3" imgW="28699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797175"/>
                        <a:ext cx="27971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2411413" y="1277938"/>
            <a:ext cx="1812925" cy="11430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>
              <a:solidFill>
                <a:srgbClr val="CC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56325" y="239713"/>
            <a:ext cx="3492500" cy="3044825"/>
            <a:chOff x="3878" y="73"/>
            <a:chExt cx="2200" cy="1918"/>
          </a:xfrm>
        </p:grpSpPr>
        <p:grpSp>
          <p:nvGrpSpPr>
            <p:cNvPr id="19521" name="Group 6"/>
            <p:cNvGrpSpPr>
              <a:grpSpLocks/>
            </p:cNvGrpSpPr>
            <p:nvPr/>
          </p:nvGrpSpPr>
          <p:grpSpPr bwMode="auto">
            <a:xfrm>
              <a:off x="3942" y="1104"/>
              <a:ext cx="356" cy="239"/>
              <a:chOff x="3819" y="3045"/>
              <a:chExt cx="414" cy="239"/>
            </a:xfrm>
          </p:grpSpPr>
          <p:graphicFrame>
            <p:nvGraphicFramePr>
              <p:cNvPr id="19476" name="Object 7"/>
              <p:cNvGraphicFramePr>
                <a:graphicFrameLocks noChangeAspect="1"/>
              </p:cNvGraphicFramePr>
              <p:nvPr/>
            </p:nvGraphicFramePr>
            <p:xfrm>
              <a:off x="3943" y="3045"/>
              <a:ext cx="217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273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3" y="3045"/>
                            <a:ext cx="217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42" name="Line 8"/>
              <p:cNvSpPr>
                <a:spLocks noChangeShapeType="1"/>
              </p:cNvSpPr>
              <p:nvPr/>
            </p:nvSpPr>
            <p:spPr bwMode="auto">
              <a:xfrm flipH="1">
                <a:off x="3819" y="3284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22" name="Rectangle 9"/>
            <p:cNvSpPr>
              <a:spLocks noChangeArrowheads="1"/>
            </p:cNvSpPr>
            <p:nvPr/>
          </p:nvSpPr>
          <p:spPr bwMode="auto">
            <a:xfrm>
              <a:off x="3955" y="73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23" name="AutoShape 10"/>
            <p:cNvSpPr>
              <a:spLocks noChangeArrowheads="1"/>
            </p:cNvSpPr>
            <p:nvPr/>
          </p:nvSpPr>
          <p:spPr bwMode="auto">
            <a:xfrm>
              <a:off x="3878" y="278"/>
              <a:ext cx="79" cy="1713"/>
            </a:xfrm>
            <a:prstGeom prst="can">
              <a:avLst>
                <a:gd name="adj" fmla="val 74587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Line 11"/>
            <p:cNvSpPr>
              <a:spLocks noChangeShapeType="1"/>
            </p:cNvSpPr>
            <p:nvPr/>
          </p:nvSpPr>
          <p:spPr bwMode="auto">
            <a:xfrm flipV="1">
              <a:off x="3918" y="119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25" name="Group 12"/>
            <p:cNvGrpSpPr>
              <a:grpSpLocks/>
            </p:cNvGrpSpPr>
            <p:nvPr/>
          </p:nvGrpSpPr>
          <p:grpSpPr bwMode="auto">
            <a:xfrm>
              <a:off x="4169" y="492"/>
              <a:ext cx="385" cy="262"/>
              <a:chOff x="3840" y="1536"/>
              <a:chExt cx="358" cy="214"/>
            </a:xfrm>
          </p:grpSpPr>
          <p:graphicFrame>
            <p:nvGraphicFramePr>
              <p:cNvPr id="19474" name="Object 13"/>
              <p:cNvGraphicFramePr>
                <a:graphicFrameLocks noChangeAspect="1"/>
              </p:cNvGraphicFramePr>
              <p:nvPr/>
            </p:nvGraphicFramePr>
            <p:xfrm>
              <a:off x="4032" y="1584"/>
              <a:ext cx="16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274" name="Equation" r:id="rId7" imgW="330120" imgH="330120" progId="Equation.3">
                      <p:embed/>
                    </p:oleObj>
                  </mc:Choice>
                  <mc:Fallback>
                    <p:oleObj name="Equation" r:id="rId7" imgW="33012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584"/>
                            <a:ext cx="166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5" name="Object 14"/>
              <p:cNvGraphicFramePr>
                <a:graphicFrameLocks noChangeAspect="1"/>
              </p:cNvGraphicFramePr>
              <p:nvPr/>
            </p:nvGraphicFramePr>
            <p:xfrm>
              <a:off x="3840" y="1536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275" name="Equation" r:id="rId9" imgW="317160" imgH="380880" progId="Equation.3">
                      <p:embed/>
                    </p:oleObj>
                  </mc:Choice>
                  <mc:Fallback>
                    <p:oleObj name="Equation" r:id="rId9" imgW="31716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536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526" name="Group 15"/>
            <p:cNvGrpSpPr>
              <a:grpSpLocks/>
            </p:cNvGrpSpPr>
            <p:nvPr/>
          </p:nvGrpSpPr>
          <p:grpSpPr bwMode="auto">
            <a:xfrm>
              <a:off x="3957" y="780"/>
              <a:ext cx="686" cy="232"/>
              <a:chOff x="3552" y="1728"/>
              <a:chExt cx="672" cy="232"/>
            </a:xfrm>
          </p:grpSpPr>
          <p:graphicFrame>
            <p:nvGraphicFramePr>
              <p:cNvPr id="19473" name="Object 16"/>
              <p:cNvGraphicFramePr>
                <a:graphicFrameLocks noChangeAspect="1"/>
              </p:cNvGraphicFramePr>
              <p:nvPr/>
            </p:nvGraphicFramePr>
            <p:xfrm>
              <a:off x="3936" y="1728"/>
              <a:ext cx="20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276" name="公式" r:id="rId11" imgW="114120" imgH="126720" progId="Equation.3">
                      <p:embed/>
                    </p:oleObj>
                  </mc:Choice>
                  <mc:Fallback>
                    <p:oleObj name="公式" r:id="rId11" imgW="1141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728"/>
                            <a:ext cx="20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41" name="Line 17"/>
              <p:cNvSpPr>
                <a:spLocks noChangeShapeType="1"/>
              </p:cNvSpPr>
              <p:nvPr/>
            </p:nvSpPr>
            <p:spPr bwMode="auto">
              <a:xfrm flipH="1">
                <a:off x="3552" y="172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27" name="Line 18"/>
            <p:cNvSpPr>
              <a:spLocks noChangeShapeType="1"/>
            </p:cNvSpPr>
            <p:nvPr/>
          </p:nvSpPr>
          <p:spPr bwMode="auto">
            <a:xfrm>
              <a:off x="4297" y="1020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8" name="Line 19"/>
            <p:cNvSpPr>
              <a:spLocks noChangeShapeType="1"/>
            </p:cNvSpPr>
            <p:nvPr/>
          </p:nvSpPr>
          <p:spPr bwMode="auto">
            <a:xfrm>
              <a:off x="5329" y="1020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20"/>
            <p:cNvSpPr>
              <a:spLocks noChangeShapeType="1"/>
            </p:cNvSpPr>
            <p:nvPr/>
          </p:nvSpPr>
          <p:spPr bwMode="auto">
            <a:xfrm>
              <a:off x="4286" y="1520"/>
              <a:ext cx="10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Text Box 21"/>
            <p:cNvSpPr txBox="1">
              <a:spLocks noChangeArrowheads="1"/>
            </p:cNvSpPr>
            <p:nvPr/>
          </p:nvSpPr>
          <p:spPr bwMode="auto">
            <a:xfrm>
              <a:off x="4672" y="1480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L</a:t>
              </a:r>
              <a:endParaRPr lang="en-US" altLang="zh-CN" i="1"/>
            </a:p>
          </p:txBody>
        </p:sp>
        <p:grpSp>
          <p:nvGrpSpPr>
            <p:cNvPr id="19531" name="Group 22"/>
            <p:cNvGrpSpPr>
              <a:grpSpLocks/>
            </p:cNvGrpSpPr>
            <p:nvPr/>
          </p:nvGrpSpPr>
          <p:grpSpPr bwMode="auto">
            <a:xfrm>
              <a:off x="4646" y="588"/>
              <a:ext cx="340" cy="384"/>
              <a:chOff x="4654" y="2529"/>
              <a:chExt cx="359" cy="384"/>
            </a:xfrm>
          </p:grpSpPr>
          <p:graphicFrame>
            <p:nvGraphicFramePr>
              <p:cNvPr id="19472" name="Object 23"/>
              <p:cNvGraphicFramePr>
                <a:graphicFrameLocks noChangeAspect="1"/>
              </p:cNvGraphicFramePr>
              <p:nvPr/>
            </p:nvGraphicFramePr>
            <p:xfrm>
              <a:off x="4702" y="2555"/>
              <a:ext cx="31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277" name="Equation" r:id="rId13" imgW="495000" imgH="406080" progId="Equation.DSMT4">
                      <p:embed/>
                    </p:oleObj>
                  </mc:Choice>
                  <mc:Fallback>
                    <p:oleObj name="Equation" r:id="rId13" imgW="495000" imgH="406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2" y="2555"/>
                            <a:ext cx="31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40" name="Line 24"/>
              <p:cNvSpPr>
                <a:spLocks noChangeShapeType="1"/>
              </p:cNvSpPr>
              <p:nvPr/>
            </p:nvSpPr>
            <p:spPr bwMode="auto">
              <a:xfrm flipV="1">
                <a:off x="4654" y="2529"/>
                <a:ext cx="1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32" name="Rectangle 25"/>
            <p:cNvSpPr>
              <a:spLocks noChangeArrowheads="1"/>
            </p:cNvSpPr>
            <p:nvPr/>
          </p:nvSpPr>
          <p:spPr bwMode="auto">
            <a:xfrm>
              <a:off x="5289" y="708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2</a:t>
              </a:r>
            </a:p>
          </p:txBody>
        </p:sp>
        <p:grpSp>
          <p:nvGrpSpPr>
            <p:cNvPr id="19533" name="Group 26"/>
            <p:cNvGrpSpPr>
              <a:grpSpLocks/>
            </p:cNvGrpSpPr>
            <p:nvPr/>
          </p:nvGrpSpPr>
          <p:grpSpPr bwMode="auto">
            <a:xfrm>
              <a:off x="4281" y="981"/>
              <a:ext cx="1184" cy="96"/>
              <a:chOff x="4270" y="2922"/>
              <a:chExt cx="1248" cy="96"/>
            </a:xfrm>
          </p:grpSpPr>
          <p:sp>
            <p:nvSpPr>
              <p:cNvPr id="19538" name="AutoShape 27"/>
              <p:cNvSpPr>
                <a:spLocks noChangeArrowheads="1"/>
              </p:cNvSpPr>
              <p:nvPr/>
            </p:nvSpPr>
            <p:spPr bwMode="auto">
              <a:xfrm rot="-5400000" flipH="1" flipV="1">
                <a:off x="4774" y="2418"/>
                <a:ext cx="96" cy="1104"/>
              </a:xfrm>
              <a:prstGeom prst="can">
                <a:avLst>
                  <a:gd name="adj" fmla="val 70970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FF66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9" name="Line 28"/>
              <p:cNvSpPr>
                <a:spLocks noChangeShapeType="1"/>
              </p:cNvSpPr>
              <p:nvPr/>
            </p:nvSpPr>
            <p:spPr bwMode="auto">
              <a:xfrm>
                <a:off x="5326" y="297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34" name="Group 29"/>
            <p:cNvGrpSpPr>
              <a:grpSpLocks/>
            </p:cNvGrpSpPr>
            <p:nvPr/>
          </p:nvGrpSpPr>
          <p:grpSpPr bwMode="auto">
            <a:xfrm>
              <a:off x="4474" y="972"/>
              <a:ext cx="389" cy="376"/>
              <a:chOff x="3467" y="3312"/>
              <a:chExt cx="410" cy="376"/>
            </a:xfrm>
          </p:grpSpPr>
          <p:graphicFrame>
            <p:nvGraphicFramePr>
              <p:cNvPr id="19471" name="Object 30"/>
              <p:cNvGraphicFramePr>
                <a:graphicFrameLocks noChangeAspect="1"/>
              </p:cNvGraphicFramePr>
              <p:nvPr/>
            </p:nvGraphicFramePr>
            <p:xfrm>
              <a:off x="3467" y="3416"/>
              <a:ext cx="41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278" name="Equation" r:id="rId15" imgW="711000" imgH="431640" progId="Equation.DSMT4">
                      <p:embed/>
                    </p:oleObj>
                  </mc:Choice>
                  <mc:Fallback>
                    <p:oleObj name="Equation" r:id="rId15" imgW="71100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7" y="3416"/>
                            <a:ext cx="41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35" name="Group 31"/>
              <p:cNvGrpSpPr>
                <a:grpSpLocks/>
              </p:cNvGrpSpPr>
              <p:nvPr/>
            </p:nvGrpSpPr>
            <p:grpSpPr bwMode="auto">
              <a:xfrm>
                <a:off x="3552" y="3312"/>
                <a:ext cx="240" cy="96"/>
                <a:chOff x="4176" y="2928"/>
                <a:chExt cx="240" cy="96"/>
              </a:xfrm>
            </p:grpSpPr>
            <p:sp>
              <p:nvSpPr>
                <p:cNvPr id="19536" name="Rectangle 32"/>
                <p:cNvSpPr>
                  <a:spLocks noChangeArrowheads="1"/>
                </p:cNvSpPr>
                <p:nvPr/>
              </p:nvSpPr>
              <p:spPr bwMode="auto">
                <a:xfrm>
                  <a:off x="4176" y="2928"/>
                  <a:ext cx="240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37" name="Line 33"/>
                <p:cNvSpPr>
                  <a:spLocks noChangeShapeType="1"/>
                </p:cNvSpPr>
                <p:nvPr/>
              </p:nvSpPr>
              <p:spPr bwMode="auto">
                <a:xfrm>
                  <a:off x="4176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49891" name="Text Box 35"/>
          <p:cNvSpPr txBox="1">
            <a:spLocks noChangeArrowheads="1"/>
          </p:cNvSpPr>
          <p:nvPr/>
        </p:nvSpPr>
        <p:spPr bwMode="auto">
          <a:xfrm>
            <a:off x="2122488" y="3702050"/>
            <a:ext cx="4033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</a:t>
            </a:r>
            <a:r>
              <a:rPr lang="en-US" altLang="zh-CN" sz="2800" b="1" baseline="30000"/>
              <a:t>o</a:t>
            </a:r>
            <a:r>
              <a:rPr lang="zh-CN" altLang="en-US" sz="2800" b="1"/>
              <a:t>若两电流平行</a:t>
            </a: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38163" y="1536700"/>
            <a:ext cx="2017712" cy="3116263"/>
            <a:chOff x="158" y="709"/>
            <a:chExt cx="1271" cy="1963"/>
          </a:xfrm>
        </p:grpSpPr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 flipH="1" flipV="1">
              <a:off x="617" y="1328"/>
              <a:ext cx="27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8" name="Object 38"/>
            <p:cNvGraphicFramePr>
              <a:graphicFrameLocks noChangeAspect="1"/>
            </p:cNvGraphicFramePr>
            <p:nvPr/>
          </p:nvGraphicFramePr>
          <p:xfrm>
            <a:off x="532" y="1092"/>
            <a:ext cx="18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79" name="公式" r:id="rId17" imgW="317160" imgH="368280" progId="Equation.3">
                    <p:embed/>
                  </p:oleObj>
                </mc:Choice>
                <mc:Fallback>
                  <p:oleObj name="公式" r:id="rId17" imgW="3171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092"/>
                          <a:ext cx="18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1" name="Rectangle 39"/>
            <p:cNvSpPr>
              <a:spLocks noChangeArrowheads="1"/>
            </p:cNvSpPr>
            <p:nvPr/>
          </p:nvSpPr>
          <p:spPr bwMode="auto">
            <a:xfrm>
              <a:off x="254" y="70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12" name="Rectangle 40"/>
            <p:cNvSpPr>
              <a:spLocks noChangeArrowheads="1"/>
            </p:cNvSpPr>
            <p:nvPr/>
          </p:nvSpPr>
          <p:spPr bwMode="auto">
            <a:xfrm>
              <a:off x="964" y="754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FF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19513" name="Line 41"/>
            <p:cNvSpPr>
              <a:spLocks noChangeShapeType="1"/>
            </p:cNvSpPr>
            <p:nvPr/>
          </p:nvSpPr>
          <p:spPr bwMode="auto">
            <a:xfrm flipH="1">
              <a:off x="236" y="2075"/>
              <a:ext cx="391" cy="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9" name="Object 42"/>
            <p:cNvGraphicFramePr>
              <a:graphicFrameLocks noChangeAspect="1"/>
            </p:cNvGraphicFramePr>
            <p:nvPr/>
          </p:nvGraphicFramePr>
          <p:xfrm>
            <a:off x="229" y="2357"/>
            <a:ext cx="15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80" name="Equation" r:id="rId19" imgW="139680" imgH="177480" progId="Equation.DSMT4">
                    <p:embed/>
                  </p:oleObj>
                </mc:Choice>
                <mc:Fallback>
                  <p:oleObj name="Equation" r:id="rId19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2357"/>
                          <a:ext cx="15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43"/>
            <p:cNvGraphicFramePr>
              <a:graphicFrameLocks noChangeAspect="1"/>
            </p:cNvGraphicFramePr>
            <p:nvPr/>
          </p:nvGraphicFramePr>
          <p:xfrm>
            <a:off x="353" y="1796"/>
            <a:ext cx="20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81" name="公式" r:id="rId21" imgW="126720" imgH="139680" progId="Equation.3">
                    <p:embed/>
                  </p:oleObj>
                </mc:Choice>
                <mc:Fallback>
                  <p:oleObj name="公式" r:id="rId2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1796"/>
                          <a:ext cx="20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4" name="Arc 44"/>
            <p:cNvSpPr>
              <a:spLocks/>
            </p:cNvSpPr>
            <p:nvPr/>
          </p:nvSpPr>
          <p:spPr bwMode="auto">
            <a:xfrm>
              <a:off x="236" y="2317"/>
              <a:ext cx="186" cy="228"/>
            </a:xfrm>
            <a:custGeom>
              <a:avLst/>
              <a:gdLst>
                <a:gd name="T0" fmla="*/ 0 w 21666"/>
                <a:gd name="T1" fmla="*/ 0 h 21600"/>
                <a:gd name="T2" fmla="*/ 0 w 21666"/>
                <a:gd name="T3" fmla="*/ 0 h 21600"/>
                <a:gd name="T4" fmla="*/ 0 w 2166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6"/>
                <a:gd name="T10" fmla="*/ 0 h 21600"/>
                <a:gd name="T11" fmla="*/ 21666 w 2166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6" h="21600" fill="none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</a:path>
                <a:path w="21666" h="21600" stroke="0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  <a:lnTo>
                    <a:pt x="4980" y="2160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Line 45"/>
            <p:cNvSpPr>
              <a:spLocks noChangeShapeType="1"/>
            </p:cNvSpPr>
            <p:nvPr/>
          </p:nvSpPr>
          <p:spPr bwMode="auto">
            <a:xfrm flipH="1">
              <a:off x="236" y="2035"/>
              <a:ext cx="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AutoShape 46"/>
            <p:cNvSpPr>
              <a:spLocks noChangeArrowheads="1"/>
            </p:cNvSpPr>
            <p:nvPr/>
          </p:nvSpPr>
          <p:spPr bwMode="auto">
            <a:xfrm>
              <a:off x="158" y="959"/>
              <a:ext cx="78" cy="1713"/>
            </a:xfrm>
            <a:prstGeom prst="can">
              <a:avLst>
                <a:gd name="adj" fmla="val 75544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7" name="Line 47"/>
            <p:cNvSpPr>
              <a:spLocks noChangeShapeType="1"/>
            </p:cNvSpPr>
            <p:nvPr/>
          </p:nvSpPr>
          <p:spPr bwMode="auto">
            <a:xfrm flipV="1">
              <a:off x="197" y="800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AutoShape 48"/>
            <p:cNvSpPr>
              <a:spLocks noChangeArrowheads="1"/>
            </p:cNvSpPr>
            <p:nvPr/>
          </p:nvSpPr>
          <p:spPr bwMode="auto">
            <a:xfrm rot="1972532">
              <a:off x="856" y="1039"/>
              <a:ext cx="79" cy="1075"/>
            </a:xfrm>
            <a:prstGeom prst="can">
              <a:avLst>
                <a:gd name="adj" fmla="val 46808"/>
              </a:avLst>
            </a:prstGeom>
            <a:gradFill rotWithShape="0">
              <a:gsLst>
                <a:gs pos="0">
                  <a:srgbClr val="CCFF66"/>
                </a:gs>
                <a:gs pos="100000">
                  <a:srgbClr val="3C4B1E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9" name="Line 49"/>
            <p:cNvSpPr>
              <a:spLocks noChangeShapeType="1"/>
            </p:cNvSpPr>
            <p:nvPr/>
          </p:nvSpPr>
          <p:spPr bwMode="auto">
            <a:xfrm flipV="1">
              <a:off x="1170" y="999"/>
              <a:ext cx="119" cy="15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0" name="Text Box 50"/>
            <p:cNvSpPr txBox="1">
              <a:spLocks noChangeArrowheads="1"/>
            </p:cNvSpPr>
            <p:nvPr/>
          </p:nvSpPr>
          <p:spPr bwMode="auto">
            <a:xfrm>
              <a:off x="930" y="144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L</a:t>
              </a:r>
            </a:p>
          </p:txBody>
        </p:sp>
      </p:grpSp>
      <p:graphicFrame>
        <p:nvGraphicFramePr>
          <p:cNvPr id="249907" name="Object 51"/>
          <p:cNvGraphicFramePr>
            <a:graphicFrameLocks noChangeAspect="1"/>
          </p:cNvGraphicFramePr>
          <p:nvPr>
            <p:extLst/>
          </p:nvPr>
        </p:nvGraphicFramePr>
        <p:xfrm>
          <a:off x="3147536" y="4175284"/>
          <a:ext cx="18923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2" name="Equation" r:id="rId22" imgW="1892160" imgH="850680" progId="Equation.DSMT4">
                  <p:embed/>
                </p:oleObj>
              </mc:Choice>
              <mc:Fallback>
                <p:oleObj name="Equation" r:id="rId22" imgW="18921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536" y="4175284"/>
                        <a:ext cx="18923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234238" y="5043488"/>
            <a:ext cx="657225" cy="366712"/>
            <a:chOff x="4752" y="3072"/>
            <a:chExt cx="414" cy="231"/>
          </a:xfrm>
        </p:grpSpPr>
        <p:graphicFrame>
          <p:nvGraphicFramePr>
            <p:cNvPr id="19467" name="Object 54"/>
            <p:cNvGraphicFramePr>
              <a:graphicFrameLocks noChangeAspect="1"/>
            </p:cNvGraphicFramePr>
            <p:nvPr/>
          </p:nvGraphicFramePr>
          <p:xfrm>
            <a:off x="4848" y="3072"/>
            <a:ext cx="21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83" name="公式" r:id="rId24" imgW="126720" imgH="139680" progId="Equation.3">
                    <p:embed/>
                  </p:oleObj>
                </mc:Choice>
                <mc:Fallback>
                  <p:oleObj name="公式" r:id="rId24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72"/>
                          <a:ext cx="21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9" name="Line 55"/>
            <p:cNvSpPr>
              <a:spLocks noChangeShapeType="1"/>
            </p:cNvSpPr>
            <p:nvPr/>
          </p:nvSpPr>
          <p:spPr bwMode="auto">
            <a:xfrm flipH="1">
              <a:off x="4752" y="3297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6732588" y="3114675"/>
            <a:ext cx="935037" cy="2690813"/>
            <a:chOff x="4241" y="1962"/>
            <a:chExt cx="589" cy="1695"/>
          </a:xfrm>
        </p:grpSpPr>
        <p:sp>
          <p:nvSpPr>
            <p:cNvPr id="19506" name="Rectangle 57"/>
            <p:cNvSpPr>
              <a:spLocks noChangeArrowheads="1"/>
            </p:cNvSpPr>
            <p:nvPr/>
          </p:nvSpPr>
          <p:spPr bwMode="auto">
            <a:xfrm>
              <a:off x="4241" y="2002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07" name="AutoShape 58"/>
            <p:cNvSpPr>
              <a:spLocks noChangeArrowheads="1"/>
            </p:cNvSpPr>
            <p:nvPr/>
          </p:nvSpPr>
          <p:spPr bwMode="auto">
            <a:xfrm>
              <a:off x="4494" y="2121"/>
              <a:ext cx="83" cy="1536"/>
            </a:xfrm>
            <a:prstGeom prst="can">
              <a:avLst>
                <a:gd name="adj" fmla="val 63657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59"/>
            <p:cNvSpPr>
              <a:spLocks noChangeShapeType="1"/>
            </p:cNvSpPr>
            <p:nvPr/>
          </p:nvSpPr>
          <p:spPr bwMode="auto">
            <a:xfrm flipV="1">
              <a:off x="4565" y="1962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7392988" y="4195763"/>
            <a:ext cx="527050" cy="447675"/>
            <a:chOff x="4852" y="2698"/>
            <a:chExt cx="332" cy="282"/>
          </a:xfrm>
        </p:grpSpPr>
        <p:graphicFrame>
          <p:nvGraphicFramePr>
            <p:cNvPr id="19466" name="Object 61"/>
            <p:cNvGraphicFramePr>
              <a:graphicFrameLocks noChangeAspect="1"/>
            </p:cNvGraphicFramePr>
            <p:nvPr/>
          </p:nvGraphicFramePr>
          <p:xfrm>
            <a:off x="4852" y="2698"/>
            <a:ext cx="29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84" name="公式" r:id="rId25" imgW="482400" imgH="457200" progId="Equation.3">
                    <p:embed/>
                  </p:oleObj>
                </mc:Choice>
                <mc:Fallback>
                  <p:oleObj name="公式" r:id="rId25" imgW="482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2698"/>
                          <a:ext cx="29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5" name="Line 62"/>
            <p:cNvSpPr>
              <a:spLocks noChangeShapeType="1"/>
            </p:cNvSpPr>
            <p:nvPr/>
          </p:nvSpPr>
          <p:spPr bwMode="auto">
            <a:xfrm flipH="1">
              <a:off x="4896" y="2961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7920038" y="3648075"/>
            <a:ext cx="152400" cy="1828800"/>
            <a:chOff x="5184" y="2193"/>
            <a:chExt cx="96" cy="1152"/>
          </a:xfrm>
        </p:grpSpPr>
        <p:sp>
          <p:nvSpPr>
            <p:cNvPr id="19503" name="AutoShape 64"/>
            <p:cNvSpPr>
              <a:spLocks noChangeArrowheads="1"/>
            </p:cNvSpPr>
            <p:nvPr/>
          </p:nvSpPr>
          <p:spPr bwMode="auto">
            <a:xfrm>
              <a:off x="5184" y="2337"/>
              <a:ext cx="96" cy="1008"/>
            </a:xfrm>
            <a:prstGeom prst="can">
              <a:avLst>
                <a:gd name="adj" fmla="val 6392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Line 65"/>
            <p:cNvSpPr>
              <a:spLocks noChangeShapeType="1"/>
            </p:cNvSpPr>
            <p:nvPr/>
          </p:nvSpPr>
          <p:spPr bwMode="auto">
            <a:xfrm flipV="1">
              <a:off x="5232" y="2193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8072438" y="3876675"/>
            <a:ext cx="533400" cy="1524000"/>
            <a:chOff x="5280" y="2337"/>
            <a:chExt cx="336" cy="960"/>
          </a:xfrm>
        </p:grpSpPr>
        <p:sp>
          <p:nvSpPr>
            <p:cNvPr id="19498" name="Line 67"/>
            <p:cNvSpPr>
              <a:spLocks noChangeShapeType="1"/>
            </p:cNvSpPr>
            <p:nvPr/>
          </p:nvSpPr>
          <p:spPr bwMode="auto">
            <a:xfrm>
              <a:off x="5280" y="238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68"/>
            <p:cNvSpPr>
              <a:spLocks noChangeShapeType="1"/>
            </p:cNvSpPr>
            <p:nvPr/>
          </p:nvSpPr>
          <p:spPr bwMode="auto">
            <a:xfrm>
              <a:off x="5280" y="329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69"/>
            <p:cNvSpPr>
              <a:spLocks noChangeShapeType="1"/>
            </p:cNvSpPr>
            <p:nvPr/>
          </p:nvSpPr>
          <p:spPr bwMode="auto">
            <a:xfrm flipV="1">
              <a:off x="5424" y="233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70"/>
            <p:cNvSpPr>
              <a:spLocks noChangeShapeType="1"/>
            </p:cNvSpPr>
            <p:nvPr/>
          </p:nvSpPr>
          <p:spPr bwMode="auto">
            <a:xfrm>
              <a:off x="5424" y="281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Text Box 71"/>
            <p:cNvSpPr txBox="1">
              <a:spLocks noChangeArrowheads="1"/>
            </p:cNvSpPr>
            <p:nvPr/>
          </p:nvSpPr>
          <p:spPr bwMode="auto">
            <a:xfrm>
              <a:off x="5328" y="253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L</a:t>
              </a:r>
            </a:p>
          </p:txBody>
        </p:sp>
      </p:grpSp>
      <p:sp>
        <p:nvSpPr>
          <p:cNvPr id="249928" name="Rectangle 72"/>
          <p:cNvSpPr>
            <a:spLocks noChangeArrowheads="1"/>
          </p:cNvSpPr>
          <p:nvPr/>
        </p:nvSpPr>
        <p:spPr bwMode="auto">
          <a:xfrm>
            <a:off x="387350" y="4875213"/>
            <a:ext cx="63452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   </a:t>
            </a:r>
            <a:r>
              <a:rPr lang="zh-CN" altLang="en-US" sz="2800" b="1"/>
              <a:t>若</a:t>
            </a:r>
            <a:r>
              <a:rPr lang="en-US" altLang="zh-CN" sz="2800" b="1" i="1"/>
              <a:t>a</a:t>
            </a:r>
            <a:r>
              <a:rPr lang="en-US" altLang="zh-CN" sz="3200" b="1"/>
              <a:t>&lt;&lt;</a:t>
            </a:r>
            <a:r>
              <a:rPr lang="en-US" altLang="zh-CN" sz="2800" b="1"/>
              <a:t> </a:t>
            </a:r>
            <a:r>
              <a:rPr lang="en-US" altLang="zh-CN" sz="2800" b="1" i="1"/>
              <a:t>L</a:t>
            </a:r>
            <a:r>
              <a:rPr lang="en-US" altLang="zh-CN" sz="2800" b="1"/>
              <a:t>, </a:t>
            </a:r>
            <a:r>
              <a:rPr lang="zh-CN" altLang="en-US" sz="2800" b="1"/>
              <a:t>上面结果可推广为两无限长平行载流直导线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单位长度的受力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249929" name="Object 73"/>
          <p:cNvGraphicFramePr>
            <a:graphicFrameLocks noChangeAspect="1"/>
          </p:cNvGraphicFramePr>
          <p:nvPr/>
        </p:nvGraphicFramePr>
        <p:xfrm>
          <a:off x="1116013" y="5881688"/>
          <a:ext cx="17653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5" name="Equation" r:id="rId27" imgW="1866600" imgH="850680" progId="Equation.DSMT4">
                  <p:embed/>
                </p:oleObj>
              </mc:Choice>
              <mc:Fallback>
                <p:oleObj name="Equation" r:id="rId27" imgW="18666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81688"/>
                        <a:ext cx="17653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930" name="Object 74"/>
          <p:cNvGraphicFramePr>
            <a:graphicFrameLocks noChangeAspect="1"/>
          </p:cNvGraphicFramePr>
          <p:nvPr/>
        </p:nvGraphicFramePr>
        <p:xfrm>
          <a:off x="3011488" y="5824538"/>
          <a:ext cx="21383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6" name="Equation" r:id="rId29" imgW="2070000" imgH="850680" progId="Equation.DSMT4">
                  <p:embed/>
                </p:oleObj>
              </mc:Choice>
              <mc:Fallback>
                <p:oleObj name="Equation" r:id="rId29" imgW="20700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5824538"/>
                        <a:ext cx="21383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31" name="Text Box 75"/>
          <p:cNvSpPr txBox="1">
            <a:spLocks noChangeArrowheads="1"/>
          </p:cNvSpPr>
          <p:nvPr/>
        </p:nvSpPr>
        <p:spPr bwMode="auto">
          <a:xfrm>
            <a:off x="8008938" y="3228975"/>
            <a:ext cx="919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99"/>
                </a:solidFill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</a:rPr>
              <a:t>2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249932" name="Text Box 76"/>
          <p:cNvSpPr txBox="1">
            <a:spLocks noChangeArrowheads="1"/>
          </p:cNvSpPr>
          <p:nvPr/>
        </p:nvSpPr>
        <p:spPr bwMode="auto">
          <a:xfrm>
            <a:off x="2771775" y="1493838"/>
            <a:ext cx="1944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隶书" pitchFamily="49" charset="-122"/>
              </a:rPr>
              <a:t>讨论</a:t>
            </a:r>
          </a:p>
        </p:txBody>
      </p: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468313" y="374650"/>
            <a:ext cx="5256212" cy="1038225"/>
            <a:chOff x="295" y="236"/>
            <a:chExt cx="3311" cy="654"/>
          </a:xfrm>
        </p:grpSpPr>
        <p:graphicFrame>
          <p:nvGraphicFramePr>
            <p:cNvPr id="19464" name="Object 78"/>
            <p:cNvGraphicFramePr>
              <a:graphicFrameLocks noChangeAspect="1"/>
            </p:cNvGraphicFramePr>
            <p:nvPr/>
          </p:nvGraphicFramePr>
          <p:xfrm>
            <a:off x="814" y="236"/>
            <a:ext cx="279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87" name="Equation" r:id="rId31" imgW="4927320" imgH="812520" progId="Equation.DSMT4">
                    <p:embed/>
                  </p:oleObj>
                </mc:Choice>
                <mc:Fallback>
                  <p:oleObj name="Equation" r:id="rId31" imgW="4927320" imgH="8125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236"/>
                          <a:ext cx="2792" cy="562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79"/>
            <p:cNvGraphicFramePr>
              <a:graphicFrameLocks noChangeAspect="1"/>
            </p:cNvGraphicFramePr>
            <p:nvPr/>
          </p:nvGraphicFramePr>
          <p:xfrm>
            <a:off x="295" y="266"/>
            <a:ext cx="569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88" name="剪辑" r:id="rId33" imgW="3285720" imgH="3038040" progId="MS_ClipArt_Gallery.2">
                    <p:embed/>
                  </p:oleObj>
                </mc:Choice>
                <mc:Fallback>
                  <p:oleObj name="剪辑" r:id="rId33" imgW="3285720" imgH="30380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66"/>
                          <a:ext cx="569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5292725" y="5962650"/>
            <a:ext cx="304800" cy="609600"/>
            <a:chOff x="1104" y="3648"/>
            <a:chExt cx="192" cy="384"/>
          </a:xfrm>
        </p:grpSpPr>
        <p:sp>
          <p:nvSpPr>
            <p:cNvPr id="19496" name="Line 81"/>
            <p:cNvSpPr>
              <a:spLocks noChangeShapeType="1"/>
            </p:cNvSpPr>
            <p:nvPr/>
          </p:nvSpPr>
          <p:spPr bwMode="auto">
            <a:xfrm flipV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82"/>
            <p:cNvSpPr>
              <a:spLocks noChangeShapeType="1"/>
            </p:cNvSpPr>
            <p:nvPr/>
          </p:nvSpPr>
          <p:spPr bwMode="auto">
            <a:xfrm>
              <a:off x="1104" y="3840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9939" name="Object 83"/>
          <p:cNvGraphicFramePr>
            <a:graphicFrameLocks noChangeAspect="1"/>
          </p:cNvGraphicFramePr>
          <p:nvPr/>
        </p:nvGraphicFramePr>
        <p:xfrm>
          <a:off x="5643563" y="5734050"/>
          <a:ext cx="10191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9" name="公式" r:id="rId35" imgW="431640" imgH="215640" progId="Equation.3">
                  <p:embed/>
                </p:oleObj>
              </mc:Choice>
              <mc:Fallback>
                <p:oleObj name="公式" r:id="rId35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734050"/>
                        <a:ext cx="10191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40" name="Text Box 84"/>
          <p:cNvSpPr txBox="1">
            <a:spLocks noChangeArrowheads="1"/>
          </p:cNvSpPr>
          <p:nvPr/>
        </p:nvSpPr>
        <p:spPr bwMode="auto">
          <a:xfrm>
            <a:off x="6772275" y="5734050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为吸引力</a:t>
            </a:r>
            <a:endParaRPr lang="zh-CN" altLang="en-US">
              <a:ea typeface="黑体" pitchFamily="2" charset="-122"/>
            </a:endParaRPr>
          </a:p>
        </p:txBody>
      </p:sp>
      <p:graphicFrame>
        <p:nvGraphicFramePr>
          <p:cNvPr id="249941" name="Object 85"/>
          <p:cNvGraphicFramePr>
            <a:graphicFrameLocks noChangeAspect="1"/>
          </p:cNvGraphicFramePr>
          <p:nvPr/>
        </p:nvGraphicFramePr>
        <p:xfrm>
          <a:off x="5589588" y="6253163"/>
          <a:ext cx="1282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0" name="Equation" r:id="rId37" imgW="545760" imgH="228600" progId="Equation.DSMT4">
                  <p:embed/>
                </p:oleObj>
              </mc:Choice>
              <mc:Fallback>
                <p:oleObj name="Equation" r:id="rId37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6253163"/>
                        <a:ext cx="1282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42" name="Text Box 86"/>
          <p:cNvSpPr txBox="1">
            <a:spLocks noChangeArrowheads="1"/>
          </p:cNvSpPr>
          <p:nvPr/>
        </p:nvSpPr>
        <p:spPr bwMode="auto">
          <a:xfrm>
            <a:off x="6843713" y="6237288"/>
            <a:ext cx="204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为排斥力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19495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645800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28650" y="473075"/>
            <a:ext cx="346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itchFamily="2" charset="-122"/>
              </a:rPr>
              <a:t>4. </a:t>
            </a:r>
            <a:r>
              <a:rPr lang="zh-CN" altLang="en-US" dirty="0">
                <a:ea typeface="黑体" pitchFamily="2" charset="-122"/>
              </a:rPr>
              <a:t>基本方法</a:t>
            </a:r>
          </a:p>
        </p:txBody>
      </p:sp>
      <p:sp>
        <p:nvSpPr>
          <p:cNvPr id="211973" name="AutoShape 5"/>
          <p:cNvSpPr>
            <a:spLocks/>
          </p:cNvSpPr>
          <p:nvPr/>
        </p:nvSpPr>
        <p:spPr bwMode="auto">
          <a:xfrm>
            <a:off x="1727200" y="1349375"/>
            <a:ext cx="454025" cy="1584325"/>
          </a:xfrm>
          <a:prstGeom prst="leftBrace">
            <a:avLst>
              <a:gd name="adj1" fmla="val 29079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2120900" y="108743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itchFamily="2" charset="-122"/>
              </a:rPr>
              <a:t>点电荷电场叠加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2128838" y="1876425"/>
            <a:ext cx="4672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黑体" pitchFamily="2" charset="-122"/>
              </a:rPr>
              <a:t>高斯定理求对称场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2112963" y="2606675"/>
            <a:ext cx="314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黑体" pitchFamily="2" charset="-122"/>
              </a:rPr>
              <a:t>电势梯度法</a:t>
            </a:r>
          </a:p>
        </p:txBody>
      </p:sp>
      <p:graphicFrame>
        <p:nvGraphicFramePr>
          <p:cNvPr id="211977" name="Object 2"/>
          <p:cNvGraphicFramePr>
            <a:graphicFrameLocks noChangeAspect="1"/>
          </p:cNvGraphicFramePr>
          <p:nvPr/>
        </p:nvGraphicFramePr>
        <p:xfrm>
          <a:off x="5014913" y="884238"/>
          <a:ext cx="24542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4" name="Equation" r:id="rId3" imgW="1930320" imgH="749160" progId="Equation.DSMT4">
                  <p:embed/>
                </p:oleObj>
              </mc:Choice>
              <mc:Fallback>
                <p:oleObj name="Equation" r:id="rId3" imgW="19303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884238"/>
                        <a:ext cx="24542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3"/>
          <p:cNvGraphicFramePr>
            <a:graphicFrameLocks noChangeAspect="1"/>
          </p:cNvGraphicFramePr>
          <p:nvPr/>
        </p:nvGraphicFramePr>
        <p:xfrm>
          <a:off x="5691188" y="1808163"/>
          <a:ext cx="27924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5" name="Equation" r:id="rId5" imgW="2489040" imgH="838080" progId="Equation.DSMT4">
                  <p:embed/>
                </p:oleObj>
              </mc:Choice>
              <mc:Fallback>
                <p:oleObj name="Equation" r:id="rId5" imgW="2489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808163"/>
                        <a:ext cx="279241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9" name="Oval 11"/>
          <p:cNvSpPr>
            <a:spLocks noChangeArrowheads="1"/>
          </p:cNvSpPr>
          <p:nvPr/>
        </p:nvSpPr>
        <p:spPr bwMode="auto">
          <a:xfrm>
            <a:off x="5684838" y="2066925"/>
            <a:ext cx="179387" cy="1809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7916863" y="2338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内</a:t>
            </a: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792163" y="1838325"/>
            <a:ext cx="1300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求</a:t>
            </a:r>
          </a:p>
        </p:txBody>
      </p:sp>
      <p:graphicFrame>
        <p:nvGraphicFramePr>
          <p:cNvPr id="211982" name="Object 4"/>
          <p:cNvGraphicFramePr>
            <a:graphicFrameLocks noChangeAspect="1"/>
          </p:cNvGraphicFramePr>
          <p:nvPr/>
        </p:nvGraphicFramePr>
        <p:xfrm>
          <a:off x="1266825" y="1849438"/>
          <a:ext cx="392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6" name="公式" r:id="rId7" imgW="164880" imgH="203040" progId="Equation.3">
                  <p:embed/>
                </p:oleObj>
              </mc:Choice>
              <mc:Fallback>
                <p:oleObj name="公式" r:id="rId7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849438"/>
                        <a:ext cx="3921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3" name="Object 5"/>
          <p:cNvGraphicFramePr>
            <a:graphicFrameLocks noChangeAspect="1"/>
          </p:cNvGraphicFramePr>
          <p:nvPr/>
        </p:nvGraphicFramePr>
        <p:xfrm>
          <a:off x="4111625" y="2568575"/>
          <a:ext cx="41354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7" name="Equation" r:id="rId9" imgW="3746160" imgH="787320" progId="Equation.DSMT4">
                  <p:embed/>
                </p:oleObj>
              </mc:Choice>
              <mc:Fallback>
                <p:oleObj name="Equation" r:id="rId9" imgW="37461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2568575"/>
                        <a:ext cx="413543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4" name="Text Box 16"/>
          <p:cNvSpPr txBox="1">
            <a:spLocks noChangeArrowheads="1"/>
          </p:cNvSpPr>
          <p:nvPr/>
        </p:nvSpPr>
        <p:spPr bwMode="auto">
          <a:xfrm>
            <a:off x="822325" y="3887788"/>
            <a:ext cx="1300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求 </a:t>
            </a:r>
            <a:r>
              <a:rPr lang="en-US" altLang="zh-CN" i="1">
                <a:ea typeface="黑体" pitchFamily="2" charset="-122"/>
              </a:rPr>
              <a:t>V</a:t>
            </a:r>
          </a:p>
        </p:txBody>
      </p:sp>
      <p:graphicFrame>
        <p:nvGraphicFramePr>
          <p:cNvPr id="211985" name="Object 6"/>
          <p:cNvGraphicFramePr>
            <a:graphicFrameLocks noChangeAspect="1"/>
          </p:cNvGraphicFramePr>
          <p:nvPr/>
        </p:nvGraphicFramePr>
        <p:xfrm>
          <a:off x="4275138" y="3433763"/>
          <a:ext cx="22225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8" name="Equation" r:id="rId11" imgW="2298600" imgH="723600" progId="Equation.DSMT4">
                  <p:embed/>
                </p:oleObj>
              </mc:Choice>
              <mc:Fallback>
                <p:oleObj name="Equation" r:id="rId11" imgW="22986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3433763"/>
                        <a:ext cx="222250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6" name="AutoShape 18"/>
          <p:cNvSpPr>
            <a:spLocks/>
          </p:cNvSpPr>
          <p:nvPr/>
        </p:nvSpPr>
        <p:spPr bwMode="auto">
          <a:xfrm>
            <a:off x="1819275" y="3714750"/>
            <a:ext cx="428625" cy="941388"/>
          </a:xfrm>
          <a:prstGeom prst="leftBrace">
            <a:avLst>
              <a:gd name="adj1" fmla="val 18302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2239963" y="3511550"/>
            <a:ext cx="314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黑体" pitchFamily="2" charset="-122"/>
              </a:rPr>
              <a:t>电势定义法</a:t>
            </a:r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2238375" y="4289425"/>
            <a:ext cx="314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黑体" pitchFamily="2" charset="-122"/>
              </a:rPr>
              <a:t>电势叠加法</a:t>
            </a:r>
          </a:p>
        </p:txBody>
      </p:sp>
      <p:graphicFrame>
        <p:nvGraphicFramePr>
          <p:cNvPr id="211989" name="Object 7"/>
          <p:cNvGraphicFramePr>
            <a:graphicFrameLocks noChangeAspect="1"/>
          </p:cNvGraphicFramePr>
          <p:nvPr/>
        </p:nvGraphicFramePr>
        <p:xfrm>
          <a:off x="4246563" y="4111625"/>
          <a:ext cx="2997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9" name="Equation" r:id="rId13" imgW="3213000" imgH="927000" progId="Equation.DSMT4">
                  <p:embed/>
                </p:oleObj>
              </mc:Choice>
              <mc:Fallback>
                <p:oleObj name="Equation" r:id="rId13" imgW="32130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111625"/>
                        <a:ext cx="2997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0" name="Rectangle 22"/>
          <p:cNvSpPr>
            <a:spLocks noChangeArrowheads="1"/>
          </p:cNvSpPr>
          <p:nvPr/>
        </p:nvSpPr>
        <p:spPr bwMode="auto">
          <a:xfrm>
            <a:off x="1116013" y="5097463"/>
            <a:ext cx="5641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几种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电荷的</a:t>
            </a:r>
            <a:r>
              <a:rPr lang="en-US" altLang="zh-CN" sz="28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zh-CN" altLang="en-US" sz="2800" dirty="0">
                <a:solidFill>
                  <a:srgbClr val="0000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1417638" y="5645150"/>
            <a:ext cx="3586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均匀带电球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211992" name="Rectangle 24"/>
          <p:cNvSpPr>
            <a:spLocks noChangeArrowheads="1"/>
          </p:cNvSpPr>
          <p:nvPr/>
        </p:nvSpPr>
        <p:spPr bwMode="auto">
          <a:xfrm>
            <a:off x="4473575" y="6180138"/>
            <a:ext cx="3170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无限大带电平面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11993" name="Text Box 25"/>
          <p:cNvSpPr txBox="1">
            <a:spLocks noChangeArrowheads="1"/>
          </p:cNvSpPr>
          <p:nvPr/>
        </p:nvSpPr>
        <p:spPr bwMode="auto">
          <a:xfrm>
            <a:off x="1368425" y="616585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无限长带电直线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211994" name="Text Box 26"/>
          <p:cNvSpPr txBox="1">
            <a:spLocks noChangeArrowheads="1"/>
          </p:cNvSpPr>
          <p:nvPr/>
        </p:nvSpPr>
        <p:spPr bwMode="auto">
          <a:xfrm>
            <a:off x="3779838" y="566102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带电细圆环轴线上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graphicFrame>
        <p:nvGraphicFramePr>
          <p:cNvPr id="211995" name="Object 8"/>
          <p:cNvGraphicFramePr>
            <a:graphicFrameLocks noChangeAspect="1"/>
          </p:cNvGraphicFramePr>
          <p:nvPr/>
        </p:nvGraphicFramePr>
        <p:xfrm>
          <a:off x="7296150" y="4141788"/>
          <a:ext cx="15176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0" name="Equation" r:id="rId15" imgW="1193760" imgH="749160" progId="Equation.DSMT4">
                  <p:embed/>
                </p:oleObj>
              </mc:Choice>
              <mc:Fallback>
                <p:oleObj name="Equation" r:id="rId15" imgW="11937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4141788"/>
                        <a:ext cx="15176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8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animBg="1"/>
      <p:bldP spid="211974" grpId="0"/>
      <p:bldP spid="211975" grpId="0"/>
      <p:bldP spid="211976" grpId="0"/>
      <p:bldP spid="211979" grpId="0" animBg="1"/>
      <p:bldP spid="211980" grpId="0"/>
      <p:bldP spid="211981" grpId="0"/>
      <p:bldP spid="211984" grpId="0"/>
      <p:bldP spid="211986" grpId="0" animBg="1"/>
      <p:bldP spid="211987" grpId="0"/>
      <p:bldP spid="211988" grpId="0"/>
      <p:bldP spid="211990" grpId="0"/>
      <p:bldP spid="211991" grpId="0"/>
      <p:bldP spid="211992" grpId="0"/>
      <p:bldP spid="211993" grpId="0"/>
      <p:bldP spid="2119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517208" y="148394"/>
            <a:ext cx="6796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itchFamily="2" charset="-122"/>
              </a:rPr>
              <a:t>二、静电场中的导体和电介质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551656" y="698860"/>
            <a:ext cx="236299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静电平衡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566799" y="1341975"/>
            <a:ext cx="3783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静电场中的电介质</a:t>
            </a: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473930" y="4218059"/>
            <a:ext cx="7885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有介质时高斯定理及环路定理</a:t>
            </a: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514742" y="6045377"/>
            <a:ext cx="1944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电容</a:t>
            </a:r>
            <a:endParaRPr lang="zh-CN" altLang="en-US" sz="24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69" y="433262"/>
            <a:ext cx="2154725" cy="13068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631" y="710901"/>
            <a:ext cx="2265313" cy="62314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69294" y="2473233"/>
            <a:ext cx="2501900" cy="15367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5020532" y="2409733"/>
            <a:ext cx="17462" cy="16764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5546928" y="1866486"/>
            <a:ext cx="3593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无极分子位移极化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828040" y="1904267"/>
            <a:ext cx="3629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有极分子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取向极化</a:t>
            </a:r>
          </a:p>
        </p:txBody>
      </p:sp>
      <p:grpSp>
        <p:nvGrpSpPr>
          <p:cNvPr id="25" name="组合 133"/>
          <p:cNvGrpSpPr/>
          <p:nvPr/>
        </p:nvGrpSpPr>
        <p:grpSpPr>
          <a:xfrm>
            <a:off x="1672494" y="2692308"/>
            <a:ext cx="2133600" cy="1050925"/>
            <a:chOff x="1295400" y="1323975"/>
            <a:chExt cx="2133600" cy="105092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grpSp>
          <p:nvGrpSpPr>
            <p:cNvPr id="26" name="组合 23"/>
            <p:cNvGrpSpPr>
              <a:grpSpLocks/>
            </p:cNvGrpSpPr>
            <p:nvPr/>
          </p:nvGrpSpPr>
          <p:grpSpPr bwMode="auto">
            <a:xfrm rot="20572733">
              <a:off x="1308100" y="1349375"/>
              <a:ext cx="673100" cy="377825"/>
              <a:chOff x="2082800" y="5680488"/>
              <a:chExt cx="642938" cy="360858"/>
            </a:xfrm>
          </p:grpSpPr>
          <p:sp>
            <p:nvSpPr>
              <p:cNvPr id="47" name="椭圆 46"/>
              <p:cNvSpPr/>
              <p:nvPr/>
            </p:nvSpPr>
            <p:spPr bwMode="auto">
              <a:xfrm rot="21145221">
                <a:off x="2082296" y="575635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48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49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27" name="组合 24"/>
            <p:cNvGrpSpPr>
              <a:grpSpLocks/>
            </p:cNvGrpSpPr>
            <p:nvPr/>
          </p:nvGrpSpPr>
          <p:grpSpPr bwMode="auto">
            <a:xfrm rot="2585986">
              <a:off x="2070100" y="1349375"/>
              <a:ext cx="673100" cy="377825"/>
              <a:chOff x="2082800" y="5680488"/>
              <a:chExt cx="642938" cy="360858"/>
            </a:xfrm>
          </p:grpSpPr>
          <p:sp>
            <p:nvSpPr>
              <p:cNvPr id="44" name="椭圆 43"/>
              <p:cNvSpPr/>
              <p:nvPr/>
            </p:nvSpPr>
            <p:spPr bwMode="auto">
              <a:xfrm rot="21145221">
                <a:off x="2080982" y="5759054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45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46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28" name="组合 28"/>
            <p:cNvGrpSpPr>
              <a:grpSpLocks/>
            </p:cNvGrpSpPr>
            <p:nvPr/>
          </p:nvGrpSpPr>
          <p:grpSpPr bwMode="auto">
            <a:xfrm rot="2370285">
              <a:off x="2755900" y="1323975"/>
              <a:ext cx="673100" cy="377825"/>
              <a:chOff x="2082800" y="5680488"/>
              <a:chExt cx="642938" cy="360858"/>
            </a:xfrm>
          </p:grpSpPr>
          <p:sp>
            <p:nvSpPr>
              <p:cNvPr id="41" name="椭圆 40"/>
              <p:cNvSpPr/>
              <p:nvPr/>
            </p:nvSpPr>
            <p:spPr bwMode="auto">
              <a:xfrm rot="21145221">
                <a:off x="2079577" y="5758896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42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43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29" name="组合 32"/>
            <p:cNvGrpSpPr>
              <a:grpSpLocks/>
            </p:cNvGrpSpPr>
            <p:nvPr/>
          </p:nvGrpSpPr>
          <p:grpSpPr bwMode="auto">
            <a:xfrm rot="2369565">
              <a:off x="1295400" y="1997075"/>
              <a:ext cx="673100" cy="377825"/>
              <a:chOff x="2082800" y="5680488"/>
              <a:chExt cx="642938" cy="360858"/>
            </a:xfrm>
          </p:grpSpPr>
          <p:sp>
            <p:nvSpPr>
              <p:cNvPr id="38" name="椭圆 37"/>
              <p:cNvSpPr/>
              <p:nvPr/>
            </p:nvSpPr>
            <p:spPr bwMode="auto">
              <a:xfrm rot="21145221">
                <a:off x="2079572" y="5758896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39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40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 rot="-554080">
              <a:off x="2019300" y="1997075"/>
              <a:ext cx="673100" cy="377825"/>
              <a:chOff x="2082800" y="5680488"/>
              <a:chExt cx="642938" cy="360858"/>
            </a:xfrm>
          </p:grpSpPr>
          <p:sp>
            <p:nvSpPr>
              <p:cNvPr id="35" name="椭圆 34"/>
              <p:cNvSpPr/>
              <p:nvPr/>
            </p:nvSpPr>
            <p:spPr bwMode="auto">
              <a:xfrm rot="21145221">
                <a:off x="2082630" y="575653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36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37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cs typeface="Times New Roman" pitchFamily="18" charset="0"/>
                  </a:rPr>
                  <a:t>+</a:t>
                </a:r>
                <a:endParaRPr lang="zh-CN" altLang="en-US" sz="2000">
                  <a:cs typeface="Times New Roman" pitchFamily="18" charset="0"/>
                </a:endParaRPr>
              </a:p>
            </p:txBody>
          </p:sp>
        </p:grpSp>
        <p:grpSp>
          <p:nvGrpSpPr>
            <p:cNvPr id="31" name="组合 40"/>
            <p:cNvGrpSpPr>
              <a:grpSpLocks/>
            </p:cNvGrpSpPr>
            <p:nvPr/>
          </p:nvGrpSpPr>
          <p:grpSpPr bwMode="auto">
            <a:xfrm rot="19779868">
              <a:off x="2729404" y="1921516"/>
              <a:ext cx="673100" cy="377825"/>
              <a:chOff x="2081587" y="5680488"/>
              <a:chExt cx="642938" cy="360858"/>
            </a:xfrm>
          </p:grpSpPr>
          <p:sp>
            <p:nvSpPr>
              <p:cNvPr id="32" name="椭圆 31"/>
              <p:cNvSpPr/>
              <p:nvPr/>
            </p:nvSpPr>
            <p:spPr bwMode="auto">
              <a:xfrm rot="21145221">
                <a:off x="2081587" y="575632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33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34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</p:grpSp>
      <p:grpSp>
        <p:nvGrpSpPr>
          <p:cNvPr id="50" name="组合 104"/>
          <p:cNvGrpSpPr>
            <a:grpSpLocks/>
          </p:cNvGrpSpPr>
          <p:nvPr/>
        </p:nvGrpSpPr>
        <p:grpSpPr bwMode="auto">
          <a:xfrm>
            <a:off x="975582" y="2601821"/>
            <a:ext cx="3522662" cy="1157287"/>
            <a:chOff x="598488" y="1284288"/>
            <a:chExt cx="3522662" cy="1157287"/>
          </a:xfrm>
        </p:grpSpPr>
        <p:cxnSp>
          <p:nvCxnSpPr>
            <p:cNvPr id="51" name="直接箭头连接符 50"/>
            <p:cNvCxnSpPr/>
            <p:nvPr/>
          </p:nvCxnSpPr>
          <p:spPr bwMode="auto">
            <a:xfrm>
              <a:off x="598488" y="1296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98488" y="17256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 bwMode="auto">
            <a:xfrm>
              <a:off x="598488" y="20828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98488" y="2439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 bwMode="auto">
            <a:xfrm>
              <a:off x="3621088" y="1284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 bwMode="auto">
            <a:xfrm>
              <a:off x="3621088" y="17129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21088" y="20701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 bwMode="auto">
            <a:xfrm>
              <a:off x="3621088" y="2427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6079394" y="2460533"/>
            <a:ext cx="2501900" cy="15367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0" name="组合 114"/>
          <p:cNvGrpSpPr>
            <a:grpSpLocks/>
          </p:cNvGrpSpPr>
          <p:nvPr/>
        </p:nvGrpSpPr>
        <p:grpSpPr bwMode="auto">
          <a:xfrm>
            <a:off x="5572982" y="2576421"/>
            <a:ext cx="3522662" cy="1157287"/>
            <a:chOff x="5195888" y="1284288"/>
            <a:chExt cx="3522662" cy="1157287"/>
          </a:xfrm>
        </p:grpSpPr>
        <p:cxnSp>
          <p:nvCxnSpPr>
            <p:cNvPr id="61" name="直接箭头连接符 60"/>
            <p:cNvCxnSpPr/>
            <p:nvPr/>
          </p:nvCxnSpPr>
          <p:spPr bwMode="auto">
            <a:xfrm>
              <a:off x="5195888" y="1296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 bwMode="auto">
            <a:xfrm>
              <a:off x="5195888" y="17256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 bwMode="auto">
            <a:xfrm>
              <a:off x="5195888" y="20828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 bwMode="auto">
            <a:xfrm>
              <a:off x="5195888" y="2439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 bwMode="auto">
            <a:xfrm>
              <a:off x="8218488" y="1284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 bwMode="auto">
            <a:xfrm>
              <a:off x="8218488" y="17129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 bwMode="auto">
            <a:xfrm>
              <a:off x="8218488" y="20701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 bwMode="auto">
            <a:xfrm>
              <a:off x="8218488" y="2427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139"/>
          <p:cNvGrpSpPr/>
          <p:nvPr/>
        </p:nvGrpSpPr>
        <p:grpSpPr>
          <a:xfrm>
            <a:off x="1659794" y="2692309"/>
            <a:ext cx="2120901" cy="1012825"/>
            <a:chOff x="2959100" y="3089276"/>
            <a:chExt cx="2120901" cy="101282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grpSp>
          <p:nvGrpSpPr>
            <p:cNvPr id="70" name="组合 23"/>
            <p:cNvGrpSpPr>
              <a:grpSpLocks/>
            </p:cNvGrpSpPr>
            <p:nvPr/>
          </p:nvGrpSpPr>
          <p:grpSpPr bwMode="auto">
            <a:xfrm rot="1024539">
              <a:off x="2971800" y="3140076"/>
              <a:ext cx="673100" cy="377825"/>
              <a:chOff x="2082800" y="5680488"/>
              <a:chExt cx="642938" cy="360858"/>
            </a:xfrm>
          </p:grpSpPr>
          <p:sp>
            <p:nvSpPr>
              <p:cNvPr id="91" name="椭圆 90"/>
              <p:cNvSpPr/>
              <p:nvPr/>
            </p:nvSpPr>
            <p:spPr bwMode="auto">
              <a:xfrm rot="21145221">
                <a:off x="2082296" y="575635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92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93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71" name="组合 24"/>
            <p:cNvGrpSpPr>
              <a:grpSpLocks/>
            </p:cNvGrpSpPr>
            <p:nvPr/>
          </p:nvGrpSpPr>
          <p:grpSpPr bwMode="auto">
            <a:xfrm rot="565807">
              <a:off x="3670300" y="3114676"/>
              <a:ext cx="673100" cy="377825"/>
              <a:chOff x="2082800" y="5680488"/>
              <a:chExt cx="642938" cy="360858"/>
            </a:xfrm>
          </p:grpSpPr>
          <p:sp>
            <p:nvSpPr>
              <p:cNvPr id="88" name="椭圆 87"/>
              <p:cNvSpPr/>
              <p:nvPr/>
            </p:nvSpPr>
            <p:spPr bwMode="auto">
              <a:xfrm rot="21145221">
                <a:off x="2080982" y="5759054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89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90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cs typeface="Times New Roman" pitchFamily="18" charset="0"/>
                  </a:rPr>
                  <a:t>+</a:t>
                </a:r>
                <a:endParaRPr lang="zh-CN" altLang="en-US" sz="2000">
                  <a:cs typeface="Times New Roman" pitchFamily="18" charset="0"/>
                </a:endParaRPr>
              </a:p>
            </p:txBody>
          </p:sp>
        </p:grpSp>
        <p:grpSp>
          <p:nvGrpSpPr>
            <p:cNvPr id="72" name="组合 28"/>
            <p:cNvGrpSpPr>
              <a:grpSpLocks/>
            </p:cNvGrpSpPr>
            <p:nvPr/>
          </p:nvGrpSpPr>
          <p:grpSpPr bwMode="auto">
            <a:xfrm rot="670585">
              <a:off x="4394200" y="3089276"/>
              <a:ext cx="673100" cy="377825"/>
              <a:chOff x="2082800" y="5680488"/>
              <a:chExt cx="642938" cy="360858"/>
            </a:xfrm>
          </p:grpSpPr>
          <p:sp>
            <p:nvSpPr>
              <p:cNvPr id="85" name="椭圆 84"/>
              <p:cNvSpPr/>
              <p:nvPr/>
            </p:nvSpPr>
            <p:spPr bwMode="auto">
              <a:xfrm rot="21145221">
                <a:off x="2079577" y="5758896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86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87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73" name="组合 32"/>
            <p:cNvGrpSpPr>
              <a:grpSpLocks/>
            </p:cNvGrpSpPr>
            <p:nvPr/>
          </p:nvGrpSpPr>
          <p:grpSpPr bwMode="auto">
            <a:xfrm>
              <a:off x="2959100" y="3724276"/>
              <a:ext cx="673100" cy="377825"/>
              <a:chOff x="2082800" y="5680488"/>
              <a:chExt cx="642938" cy="360858"/>
            </a:xfrm>
          </p:grpSpPr>
          <p:sp>
            <p:nvSpPr>
              <p:cNvPr id="82" name="椭圆 81"/>
              <p:cNvSpPr/>
              <p:nvPr/>
            </p:nvSpPr>
            <p:spPr bwMode="auto">
              <a:xfrm rot="21145221">
                <a:off x="2079572" y="5758896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83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84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74" name="组合 36"/>
            <p:cNvGrpSpPr>
              <a:grpSpLocks/>
            </p:cNvGrpSpPr>
            <p:nvPr/>
          </p:nvGrpSpPr>
          <p:grpSpPr bwMode="auto">
            <a:xfrm rot="1129585">
              <a:off x="3695700" y="3724276"/>
              <a:ext cx="673100" cy="377825"/>
              <a:chOff x="2082800" y="5680488"/>
              <a:chExt cx="642938" cy="360858"/>
            </a:xfrm>
          </p:grpSpPr>
          <p:sp>
            <p:nvSpPr>
              <p:cNvPr id="79" name="椭圆 78"/>
              <p:cNvSpPr/>
              <p:nvPr/>
            </p:nvSpPr>
            <p:spPr bwMode="auto">
              <a:xfrm rot="21145221">
                <a:off x="2082630" y="575653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80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81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75" name="组合 40"/>
            <p:cNvGrpSpPr>
              <a:grpSpLocks/>
            </p:cNvGrpSpPr>
            <p:nvPr/>
          </p:nvGrpSpPr>
          <p:grpSpPr bwMode="auto">
            <a:xfrm rot="1326312">
              <a:off x="4406901" y="3686176"/>
              <a:ext cx="673100" cy="377825"/>
              <a:chOff x="2082800" y="5680488"/>
              <a:chExt cx="642938" cy="360858"/>
            </a:xfrm>
          </p:grpSpPr>
          <p:sp>
            <p:nvSpPr>
              <p:cNvPr id="76" name="椭圆 75"/>
              <p:cNvSpPr/>
              <p:nvPr/>
            </p:nvSpPr>
            <p:spPr bwMode="auto">
              <a:xfrm rot="21145221">
                <a:off x="2081587" y="575632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77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78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</p:grpSp>
      <p:grpSp>
        <p:nvGrpSpPr>
          <p:cNvPr id="94" name="组合 105"/>
          <p:cNvGrpSpPr>
            <a:grpSpLocks/>
          </p:cNvGrpSpPr>
          <p:nvPr/>
        </p:nvGrpSpPr>
        <p:grpSpPr bwMode="auto">
          <a:xfrm>
            <a:off x="975582" y="2779621"/>
            <a:ext cx="3522662" cy="1157287"/>
            <a:chOff x="598488" y="1284288"/>
            <a:chExt cx="3522662" cy="1157287"/>
          </a:xfrm>
        </p:grpSpPr>
        <p:cxnSp>
          <p:nvCxnSpPr>
            <p:cNvPr id="95" name="直接箭头连接符 94"/>
            <p:cNvCxnSpPr/>
            <p:nvPr/>
          </p:nvCxnSpPr>
          <p:spPr bwMode="auto">
            <a:xfrm>
              <a:off x="598488" y="1296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598488" y="17256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 bwMode="auto">
            <a:xfrm>
              <a:off x="598488" y="20828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 bwMode="auto">
            <a:xfrm>
              <a:off x="598488" y="2439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 bwMode="auto">
            <a:xfrm>
              <a:off x="3621088" y="1284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3621088" y="17129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3621088" y="20701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3621088" y="2427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15"/>
          <p:cNvGrpSpPr>
            <a:grpSpLocks/>
          </p:cNvGrpSpPr>
          <p:nvPr/>
        </p:nvGrpSpPr>
        <p:grpSpPr bwMode="auto">
          <a:xfrm>
            <a:off x="5560282" y="2779621"/>
            <a:ext cx="3522662" cy="1157287"/>
            <a:chOff x="5195888" y="1284288"/>
            <a:chExt cx="3522662" cy="1157287"/>
          </a:xfrm>
        </p:grpSpPr>
        <p:cxnSp>
          <p:nvCxnSpPr>
            <p:cNvPr id="104" name="直接箭头连接符 103"/>
            <p:cNvCxnSpPr/>
            <p:nvPr/>
          </p:nvCxnSpPr>
          <p:spPr bwMode="auto">
            <a:xfrm>
              <a:off x="5195888" y="1296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5195888" y="17256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5195888" y="20828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195888" y="2439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8218488" y="1284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8218488" y="17129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8218488" y="20701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8218488" y="2427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225"/>
          <p:cNvGrpSpPr>
            <a:grpSpLocks/>
          </p:cNvGrpSpPr>
          <p:nvPr/>
        </p:nvGrpSpPr>
        <p:grpSpPr bwMode="auto">
          <a:xfrm>
            <a:off x="6371494" y="2598646"/>
            <a:ext cx="1930400" cy="1195387"/>
            <a:chOff x="5994400" y="1230313"/>
            <a:chExt cx="1930404" cy="1195386"/>
          </a:xfrm>
        </p:grpSpPr>
        <p:grpSp>
          <p:nvGrpSpPr>
            <p:cNvPr id="118" name="组合 197"/>
            <p:cNvGrpSpPr>
              <a:grpSpLocks/>
            </p:cNvGrpSpPr>
            <p:nvPr/>
          </p:nvGrpSpPr>
          <p:grpSpPr bwMode="auto">
            <a:xfrm>
              <a:off x="5994400" y="1243013"/>
              <a:ext cx="787400" cy="534986"/>
              <a:chOff x="5397500" y="3084513"/>
              <a:chExt cx="787400" cy="534986"/>
            </a:xfrm>
          </p:grpSpPr>
          <p:grpSp>
            <p:nvGrpSpPr>
              <p:cNvPr id="140" name="组合 224"/>
              <p:cNvGrpSpPr>
                <a:grpSpLocks/>
              </p:cNvGrpSpPr>
              <p:nvPr/>
            </p:nvGrpSpPr>
            <p:grpSpPr bwMode="auto">
              <a:xfrm>
                <a:off x="5397500" y="3084513"/>
                <a:ext cx="787400" cy="534986"/>
                <a:chOff x="5923280" y="2472493"/>
                <a:chExt cx="1203585" cy="827698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6413450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44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84602" y="2627557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45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17341" y="2472493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41" name="右箭头 140"/>
              <p:cNvSpPr/>
              <p:nvPr/>
            </p:nvSpPr>
            <p:spPr bwMode="auto">
              <a:xfrm>
                <a:off x="5702301" y="3363913"/>
                <a:ext cx="268289" cy="103187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9" name="组合 204"/>
            <p:cNvGrpSpPr>
              <a:grpSpLocks/>
            </p:cNvGrpSpPr>
            <p:nvPr/>
          </p:nvGrpSpPr>
          <p:grpSpPr bwMode="auto">
            <a:xfrm>
              <a:off x="7112001" y="1230313"/>
              <a:ext cx="812803" cy="534986"/>
              <a:chOff x="5372101" y="3084513"/>
              <a:chExt cx="812803" cy="534986"/>
            </a:xfrm>
          </p:grpSpPr>
          <p:grpSp>
            <p:nvGrpSpPr>
              <p:cNvPr id="134" name="组合 224"/>
              <p:cNvGrpSpPr>
                <a:grpSpLocks/>
              </p:cNvGrpSpPr>
              <p:nvPr/>
            </p:nvGrpSpPr>
            <p:grpSpPr bwMode="auto">
              <a:xfrm>
                <a:off x="5372101" y="3084513"/>
                <a:ext cx="812803" cy="534986"/>
                <a:chOff x="5884451" y="2472493"/>
                <a:chExt cx="1242414" cy="827698"/>
              </a:xfrm>
            </p:grpSpPr>
            <p:sp>
              <p:nvSpPr>
                <p:cNvPr id="136" name="椭圆 135"/>
                <p:cNvSpPr/>
                <p:nvPr/>
              </p:nvSpPr>
              <p:spPr>
                <a:xfrm>
                  <a:off x="6413450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5884451" y="2565823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38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65189" y="2607908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39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17336" y="2472493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35" name="右箭头 134"/>
              <p:cNvSpPr/>
              <p:nvPr/>
            </p:nvSpPr>
            <p:spPr bwMode="auto">
              <a:xfrm>
                <a:off x="5702303" y="3363913"/>
                <a:ext cx="268289" cy="103187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20" name="组合 211"/>
            <p:cNvGrpSpPr>
              <a:grpSpLocks/>
            </p:cNvGrpSpPr>
            <p:nvPr/>
          </p:nvGrpSpPr>
          <p:grpSpPr bwMode="auto">
            <a:xfrm>
              <a:off x="6045200" y="1890713"/>
              <a:ext cx="787400" cy="534986"/>
              <a:chOff x="5397500" y="3084513"/>
              <a:chExt cx="787400" cy="534986"/>
            </a:xfrm>
          </p:grpSpPr>
          <p:grpSp>
            <p:nvGrpSpPr>
              <p:cNvPr id="128" name="组合 224"/>
              <p:cNvGrpSpPr>
                <a:grpSpLocks/>
              </p:cNvGrpSpPr>
              <p:nvPr/>
            </p:nvGrpSpPr>
            <p:grpSpPr bwMode="auto">
              <a:xfrm>
                <a:off x="5397500" y="3084513"/>
                <a:ext cx="787400" cy="534986"/>
                <a:chOff x="5923280" y="2472493"/>
                <a:chExt cx="1203585" cy="827698"/>
              </a:xfrm>
            </p:grpSpPr>
            <p:sp>
              <p:nvSpPr>
                <p:cNvPr id="130" name="椭圆 129"/>
                <p:cNvSpPr/>
                <p:nvPr/>
              </p:nvSpPr>
              <p:spPr>
                <a:xfrm>
                  <a:off x="6413450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32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45777" y="2607909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33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17341" y="2472493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29" name="右箭头 128"/>
              <p:cNvSpPr/>
              <p:nvPr/>
            </p:nvSpPr>
            <p:spPr bwMode="auto">
              <a:xfrm>
                <a:off x="5702301" y="3363912"/>
                <a:ext cx="268289" cy="103187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21" name="组合 218"/>
            <p:cNvGrpSpPr>
              <a:grpSpLocks/>
            </p:cNvGrpSpPr>
            <p:nvPr/>
          </p:nvGrpSpPr>
          <p:grpSpPr bwMode="auto">
            <a:xfrm>
              <a:off x="7099300" y="1878013"/>
              <a:ext cx="787400" cy="534986"/>
              <a:chOff x="5397500" y="3084513"/>
              <a:chExt cx="787400" cy="534986"/>
            </a:xfrm>
          </p:grpSpPr>
          <p:grpSp>
            <p:nvGrpSpPr>
              <p:cNvPr id="122" name="组合 224"/>
              <p:cNvGrpSpPr>
                <a:grpSpLocks/>
              </p:cNvGrpSpPr>
              <p:nvPr/>
            </p:nvGrpSpPr>
            <p:grpSpPr bwMode="auto">
              <a:xfrm>
                <a:off x="5397500" y="3084513"/>
                <a:ext cx="787400" cy="534986"/>
                <a:chOff x="5923280" y="2472493"/>
                <a:chExt cx="1203585" cy="827698"/>
              </a:xfrm>
            </p:grpSpPr>
            <p:sp>
              <p:nvSpPr>
                <p:cNvPr id="124" name="椭圆 123"/>
                <p:cNvSpPr/>
                <p:nvPr/>
              </p:nvSpPr>
              <p:spPr>
                <a:xfrm>
                  <a:off x="6413450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26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65189" y="2607909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27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4" y="2472493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23" name="右箭头 122"/>
              <p:cNvSpPr/>
              <p:nvPr/>
            </p:nvSpPr>
            <p:spPr bwMode="auto">
              <a:xfrm>
                <a:off x="5702303" y="3363912"/>
                <a:ext cx="268289" cy="103187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146" name="组合 247"/>
          <p:cNvGrpSpPr>
            <a:grpSpLocks/>
          </p:cNvGrpSpPr>
          <p:nvPr/>
        </p:nvGrpSpPr>
        <p:grpSpPr bwMode="auto">
          <a:xfrm>
            <a:off x="6231794" y="2624046"/>
            <a:ext cx="2260600" cy="1106487"/>
            <a:chOff x="5549903" y="3097212"/>
            <a:chExt cx="2260599" cy="1106487"/>
          </a:xfrm>
        </p:grpSpPr>
        <p:grpSp>
          <p:nvGrpSpPr>
            <p:cNvPr id="147" name="组合 140"/>
            <p:cNvGrpSpPr>
              <a:grpSpLocks/>
            </p:cNvGrpSpPr>
            <p:nvPr/>
          </p:nvGrpSpPr>
          <p:grpSpPr bwMode="auto">
            <a:xfrm>
              <a:off x="5549903" y="3097212"/>
              <a:ext cx="1028699" cy="522287"/>
              <a:chOff x="5397503" y="3097212"/>
              <a:chExt cx="1028699" cy="522287"/>
            </a:xfrm>
          </p:grpSpPr>
          <p:grpSp>
            <p:nvGrpSpPr>
              <p:cNvPr id="169" name="组合 224"/>
              <p:cNvGrpSpPr>
                <a:grpSpLocks/>
              </p:cNvGrpSpPr>
              <p:nvPr/>
            </p:nvGrpSpPr>
            <p:grpSpPr bwMode="auto">
              <a:xfrm>
                <a:off x="5397503" y="3097212"/>
                <a:ext cx="1028699" cy="522287"/>
                <a:chOff x="5923280" y="2492140"/>
                <a:chExt cx="1572423" cy="808051"/>
              </a:xfrm>
            </p:grpSpPr>
            <p:sp>
              <p:nvSpPr>
                <p:cNvPr id="171" name="椭圆 170"/>
                <p:cNvSpPr/>
                <p:nvPr/>
              </p:nvSpPr>
              <p:spPr>
                <a:xfrm>
                  <a:off x="6782288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72" name="椭圆 171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73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914612" y="2607908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74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2" y="2492140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70" name="右箭头 169"/>
              <p:cNvSpPr/>
              <p:nvPr/>
            </p:nvSpPr>
            <p:spPr bwMode="auto">
              <a:xfrm>
                <a:off x="5676903" y="3263899"/>
                <a:ext cx="419100" cy="266700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8" name="组合 226"/>
            <p:cNvGrpSpPr>
              <a:grpSpLocks/>
            </p:cNvGrpSpPr>
            <p:nvPr/>
          </p:nvGrpSpPr>
          <p:grpSpPr bwMode="auto">
            <a:xfrm>
              <a:off x="6781803" y="3122612"/>
              <a:ext cx="1028699" cy="522287"/>
              <a:chOff x="5397503" y="3097212"/>
              <a:chExt cx="1028699" cy="522287"/>
            </a:xfrm>
          </p:grpSpPr>
          <p:grpSp>
            <p:nvGrpSpPr>
              <p:cNvPr id="163" name="组合 224"/>
              <p:cNvGrpSpPr>
                <a:grpSpLocks/>
              </p:cNvGrpSpPr>
              <p:nvPr/>
            </p:nvGrpSpPr>
            <p:grpSpPr bwMode="auto">
              <a:xfrm>
                <a:off x="5397503" y="3097212"/>
                <a:ext cx="1028699" cy="522287"/>
                <a:chOff x="5923280" y="2492140"/>
                <a:chExt cx="1572423" cy="808051"/>
              </a:xfrm>
            </p:grpSpPr>
            <p:sp>
              <p:nvSpPr>
                <p:cNvPr id="165" name="椭圆 164"/>
                <p:cNvSpPr/>
                <p:nvPr/>
              </p:nvSpPr>
              <p:spPr>
                <a:xfrm>
                  <a:off x="6782288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66" name="椭圆 165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67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895199" y="2607908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68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2" y="2492140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64" name="右箭头 163"/>
              <p:cNvSpPr/>
              <p:nvPr/>
            </p:nvSpPr>
            <p:spPr bwMode="auto">
              <a:xfrm>
                <a:off x="5676902" y="3263899"/>
                <a:ext cx="419100" cy="266700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9" name="组合 233"/>
            <p:cNvGrpSpPr>
              <a:grpSpLocks/>
            </p:cNvGrpSpPr>
            <p:nvPr/>
          </p:nvGrpSpPr>
          <p:grpSpPr bwMode="auto">
            <a:xfrm>
              <a:off x="5600703" y="3681412"/>
              <a:ext cx="1028699" cy="522287"/>
              <a:chOff x="5397503" y="3097212"/>
              <a:chExt cx="1028699" cy="522287"/>
            </a:xfrm>
          </p:grpSpPr>
          <p:grpSp>
            <p:nvGrpSpPr>
              <p:cNvPr id="157" name="组合 224"/>
              <p:cNvGrpSpPr>
                <a:grpSpLocks/>
              </p:cNvGrpSpPr>
              <p:nvPr/>
            </p:nvGrpSpPr>
            <p:grpSpPr bwMode="auto">
              <a:xfrm>
                <a:off x="5397503" y="3097212"/>
                <a:ext cx="1028699" cy="522287"/>
                <a:chOff x="5923280" y="2492140"/>
                <a:chExt cx="1572423" cy="808051"/>
              </a:xfrm>
            </p:grpSpPr>
            <p:sp>
              <p:nvSpPr>
                <p:cNvPr id="159" name="椭圆 158"/>
                <p:cNvSpPr/>
                <p:nvPr/>
              </p:nvSpPr>
              <p:spPr>
                <a:xfrm>
                  <a:off x="6782288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60" name="椭圆 159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61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875787" y="2607908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62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2" y="2492140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58" name="右箭头 157"/>
              <p:cNvSpPr/>
              <p:nvPr/>
            </p:nvSpPr>
            <p:spPr bwMode="auto">
              <a:xfrm>
                <a:off x="5676903" y="3263899"/>
                <a:ext cx="419100" cy="266700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50" name="组合 240"/>
            <p:cNvGrpSpPr>
              <a:grpSpLocks/>
            </p:cNvGrpSpPr>
            <p:nvPr/>
          </p:nvGrpSpPr>
          <p:grpSpPr bwMode="auto">
            <a:xfrm>
              <a:off x="6769103" y="3681412"/>
              <a:ext cx="1028699" cy="522287"/>
              <a:chOff x="5397503" y="3097212"/>
              <a:chExt cx="1028699" cy="522287"/>
            </a:xfrm>
          </p:grpSpPr>
          <p:grpSp>
            <p:nvGrpSpPr>
              <p:cNvPr id="151" name="组合 224"/>
              <p:cNvGrpSpPr>
                <a:grpSpLocks/>
              </p:cNvGrpSpPr>
              <p:nvPr/>
            </p:nvGrpSpPr>
            <p:grpSpPr bwMode="auto">
              <a:xfrm>
                <a:off x="5397503" y="3097212"/>
                <a:ext cx="1028699" cy="522287"/>
                <a:chOff x="5923280" y="2492140"/>
                <a:chExt cx="1572423" cy="808051"/>
              </a:xfrm>
            </p:grpSpPr>
            <p:sp>
              <p:nvSpPr>
                <p:cNvPr id="153" name="椭圆 152"/>
                <p:cNvSpPr/>
                <p:nvPr/>
              </p:nvSpPr>
              <p:spPr>
                <a:xfrm>
                  <a:off x="6782288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55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914612" y="2627557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56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2" y="2492140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52" name="右箭头 151"/>
              <p:cNvSpPr/>
              <p:nvPr/>
            </p:nvSpPr>
            <p:spPr bwMode="auto">
              <a:xfrm>
                <a:off x="5676902" y="3263899"/>
                <a:ext cx="419100" cy="266700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968" y="4740102"/>
            <a:ext cx="4751473" cy="109021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17988"/>
              </p:ext>
            </p:extLst>
          </p:nvPr>
        </p:nvGraphicFramePr>
        <p:xfrm>
          <a:off x="1834158" y="5854364"/>
          <a:ext cx="1019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Equation" r:id="rId6" imgW="1019212" imgH="819180" progId="Equation.DSMT4">
                  <p:embed/>
                </p:oleObj>
              </mc:Choice>
              <mc:Fallback>
                <p:oleObj name="Equation" r:id="rId6" imgW="1019212" imgH="8191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4158" y="5854364"/>
                        <a:ext cx="101917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Text Box 14"/>
          <p:cNvSpPr txBox="1">
            <a:spLocks noChangeArrowheads="1"/>
          </p:cNvSpPr>
          <p:nvPr/>
        </p:nvSpPr>
        <p:spPr bwMode="auto">
          <a:xfrm>
            <a:off x="3145513" y="6035673"/>
            <a:ext cx="22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电偶极子</a:t>
            </a:r>
          </a:p>
        </p:txBody>
      </p:sp>
      <p:graphicFrame>
        <p:nvGraphicFramePr>
          <p:cNvPr id="1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507761"/>
              </p:ext>
            </p:extLst>
          </p:nvPr>
        </p:nvGraphicFramePr>
        <p:xfrm>
          <a:off x="5990494" y="6208886"/>
          <a:ext cx="20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公式" r:id="rId8" imgW="253800" imgH="457200" progId="Equation.3">
                  <p:embed/>
                </p:oleObj>
              </mc:Choice>
              <mc:Fallback>
                <p:oleObj name="公式" r:id="rId8" imgW="25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494" y="6208886"/>
                        <a:ext cx="203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" name="Group 10"/>
          <p:cNvGrpSpPr>
            <a:grpSpLocks/>
          </p:cNvGrpSpPr>
          <p:nvPr/>
        </p:nvGrpSpPr>
        <p:grpSpPr bwMode="auto">
          <a:xfrm>
            <a:off x="5203094" y="5827886"/>
            <a:ext cx="1752600" cy="519112"/>
            <a:chOff x="4512" y="1426"/>
            <a:chExt cx="1104" cy="327"/>
          </a:xfrm>
        </p:grpSpPr>
        <p:grpSp>
          <p:nvGrpSpPr>
            <p:cNvPr id="180" name="Group 11"/>
            <p:cNvGrpSpPr>
              <a:grpSpLocks/>
            </p:cNvGrpSpPr>
            <p:nvPr/>
          </p:nvGrpSpPr>
          <p:grpSpPr bwMode="auto">
            <a:xfrm>
              <a:off x="4512" y="1426"/>
              <a:ext cx="1104" cy="327"/>
              <a:chOff x="4560" y="1476"/>
              <a:chExt cx="960" cy="279"/>
            </a:xfrm>
          </p:grpSpPr>
          <p:grpSp>
            <p:nvGrpSpPr>
              <p:cNvPr id="182" name="Group 12"/>
              <p:cNvGrpSpPr>
                <a:grpSpLocks/>
              </p:cNvGrpSpPr>
              <p:nvPr/>
            </p:nvGrpSpPr>
            <p:grpSpPr bwMode="auto">
              <a:xfrm>
                <a:off x="4560" y="1476"/>
                <a:ext cx="144" cy="279"/>
                <a:chOff x="384" y="1620"/>
                <a:chExt cx="144" cy="279"/>
              </a:xfrm>
            </p:grpSpPr>
            <p:sp>
              <p:nvSpPr>
                <p:cNvPr id="188" name="Oval 13"/>
                <p:cNvSpPr>
                  <a:spLocks noChangeArrowheads="1"/>
                </p:cNvSpPr>
                <p:nvPr/>
              </p:nvSpPr>
              <p:spPr bwMode="auto">
                <a:xfrm>
                  <a:off x="432" y="1776"/>
                  <a:ext cx="96" cy="96"/>
                </a:xfrm>
                <a:prstGeom prst="ellipse">
                  <a:avLst/>
                </a:prstGeom>
                <a:solidFill>
                  <a:srgbClr val="33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4" y="1620"/>
                  <a:ext cx="101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800" b="1"/>
                </a:p>
              </p:txBody>
            </p:sp>
          </p:grpSp>
          <p:grpSp>
            <p:nvGrpSpPr>
              <p:cNvPr id="183" name="Group 15"/>
              <p:cNvGrpSpPr>
                <a:grpSpLocks/>
              </p:cNvGrpSpPr>
              <p:nvPr/>
            </p:nvGrpSpPr>
            <p:grpSpPr bwMode="auto">
              <a:xfrm>
                <a:off x="5424" y="1632"/>
                <a:ext cx="96" cy="96"/>
                <a:chOff x="1008" y="1584"/>
                <a:chExt cx="96" cy="96"/>
              </a:xfrm>
            </p:grpSpPr>
            <p:sp>
              <p:nvSpPr>
                <p:cNvPr id="185" name="Oval 16"/>
                <p:cNvSpPr>
                  <a:spLocks noChangeArrowheads="1"/>
                </p:cNvSpPr>
                <p:nvPr/>
              </p:nvSpPr>
              <p:spPr bwMode="auto">
                <a:xfrm>
                  <a:off x="1008" y="1584"/>
                  <a:ext cx="96" cy="96"/>
                </a:xfrm>
                <a:prstGeom prst="ellipse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Line 17"/>
                <p:cNvSpPr>
                  <a:spLocks noChangeShapeType="1"/>
                </p:cNvSpPr>
                <p:nvPr/>
              </p:nvSpPr>
              <p:spPr bwMode="auto">
                <a:xfrm>
                  <a:off x="1008" y="163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Line 18"/>
                <p:cNvSpPr>
                  <a:spLocks noChangeShapeType="1"/>
                </p:cNvSpPr>
                <p:nvPr/>
              </p:nvSpPr>
              <p:spPr bwMode="auto">
                <a:xfrm>
                  <a:off x="1056" y="158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84" name="Line 1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1" name="Line 20"/>
            <p:cNvSpPr>
              <a:spLocks noChangeShapeType="1"/>
            </p:cNvSpPr>
            <p:nvPr/>
          </p:nvSpPr>
          <p:spPr bwMode="auto">
            <a:xfrm>
              <a:off x="4608" y="1680"/>
              <a:ext cx="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" name="Text Box 45"/>
          <p:cNvSpPr txBox="1">
            <a:spLocks noChangeArrowheads="1"/>
          </p:cNvSpPr>
          <p:nvPr/>
        </p:nvSpPr>
        <p:spPr bwMode="auto">
          <a:xfrm>
            <a:off x="6639782" y="6119986"/>
            <a:ext cx="598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+</a:t>
            </a:r>
            <a:r>
              <a:rPr lang="en-US" altLang="zh-CN" sz="2800" b="1" i="1"/>
              <a:t>q</a:t>
            </a:r>
            <a:endParaRPr lang="en-US" altLang="zh-CN" sz="3600" b="1" i="1"/>
          </a:p>
        </p:txBody>
      </p:sp>
      <p:sp>
        <p:nvSpPr>
          <p:cNvPr id="192" name="Text Box 46"/>
          <p:cNvSpPr txBox="1">
            <a:spLocks noChangeArrowheads="1"/>
          </p:cNvSpPr>
          <p:nvPr/>
        </p:nvSpPr>
        <p:spPr bwMode="auto">
          <a:xfrm>
            <a:off x="5088794" y="6132686"/>
            <a:ext cx="1603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Symbol" pitchFamily="18" charset="2"/>
              </a:rPr>
              <a:t></a:t>
            </a:r>
            <a:r>
              <a:rPr lang="en-US" altLang="zh-CN" sz="2800" b="1" i="1">
                <a:sym typeface="Symbol" pitchFamily="18" charset="2"/>
              </a:rPr>
              <a:t>q</a:t>
            </a:r>
          </a:p>
        </p:txBody>
      </p:sp>
      <p:graphicFrame>
        <p:nvGraphicFramePr>
          <p:cNvPr id="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96598"/>
              </p:ext>
            </p:extLst>
          </p:nvPr>
        </p:nvGraphicFramePr>
        <p:xfrm>
          <a:off x="7472266" y="5852956"/>
          <a:ext cx="1047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name="公式" r:id="rId10" imgW="1180800" imgH="545760" progId="Equation.3">
                  <p:embed/>
                </p:oleObj>
              </mc:Choice>
              <mc:Fallback>
                <p:oleObj name="公式" r:id="rId10" imgW="11808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266" y="5852956"/>
                        <a:ext cx="10477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Text Box 8"/>
          <p:cNvSpPr txBox="1">
            <a:spLocks noChangeArrowheads="1"/>
          </p:cNvSpPr>
          <p:nvPr/>
        </p:nvSpPr>
        <p:spPr bwMode="auto">
          <a:xfrm>
            <a:off x="7226196" y="6331761"/>
            <a:ext cx="1972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电偶极矩</a:t>
            </a:r>
          </a:p>
        </p:txBody>
      </p:sp>
    </p:spTree>
    <p:extLst>
      <p:ext uri="{BB962C8B-B14F-4D97-AF65-F5344CB8AC3E}">
        <p14:creationId xmlns:p14="http://schemas.microsoft.com/office/powerpoint/2010/main" val="12087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3000" grpId="0"/>
      <p:bldP spid="213002" grpId="0"/>
      <p:bldP spid="213006" grpId="0"/>
      <p:bldP spid="21" grpId="0" animBg="1"/>
      <p:bldP spid="23" grpId="0"/>
      <p:bldP spid="24" grpId="0"/>
      <p:bldP spid="59" grpId="0" animBg="1"/>
      <p:bldP spid="177" grpId="0"/>
      <p:bldP spid="191" grpId="0"/>
      <p:bldP spid="192" grpId="0"/>
      <p:bldP spid="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162658" y="639834"/>
            <a:ext cx="4983773" cy="489439"/>
            <a:chOff x="111" y="96"/>
            <a:chExt cx="3401" cy="334"/>
          </a:xfrm>
        </p:grpSpPr>
        <p:sp>
          <p:nvSpPr>
            <p:cNvPr id="13409" name="Text Box 3"/>
            <p:cNvSpPr txBox="1">
              <a:spLocks noChangeArrowheads="1"/>
            </p:cNvSpPr>
            <p:nvPr/>
          </p:nvSpPr>
          <p:spPr bwMode="auto">
            <a:xfrm>
              <a:off x="111" y="96"/>
              <a:ext cx="340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</a:t>
              </a:r>
              <a:r>
                <a:rPr lang="zh-CN" altLang="en-US" sz="2585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磁感应强度 </a:t>
              </a:r>
              <a:r>
                <a:rPr lang="en-US" altLang="zh-CN" sz="2585" b="1" i="1" dirty="0">
                  <a:solidFill>
                    <a:srgbClr val="FF0000"/>
                  </a:solidFill>
                </a:rPr>
                <a:t>B</a:t>
              </a:r>
              <a:endParaRPr lang="zh-CN" altLang="en-US" sz="2585" b="1" dirty="0"/>
            </a:p>
          </p:txBody>
        </p:sp>
        <p:sp>
          <p:nvSpPr>
            <p:cNvPr id="13410" name="Line 4"/>
            <p:cNvSpPr>
              <a:spLocks noChangeShapeType="1"/>
            </p:cNvSpPr>
            <p:nvPr/>
          </p:nvSpPr>
          <p:spPr bwMode="auto">
            <a:xfrm>
              <a:off x="1706" y="163"/>
              <a:ext cx="1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aphicFrame>
        <p:nvGraphicFramePr>
          <p:cNvPr id="484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15756"/>
              </p:ext>
            </p:extLst>
          </p:nvPr>
        </p:nvGraphicFramePr>
        <p:xfrm>
          <a:off x="1097574" y="1178675"/>
          <a:ext cx="335573" cy="4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8" name="公式" r:id="rId3" imgW="164957" imgH="203024" progId="Equation.3">
                  <p:embed/>
                </p:oleObj>
              </mc:Choice>
              <mc:Fallback>
                <p:oleObj name="公式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574" y="1178675"/>
                        <a:ext cx="335573" cy="41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1447800" y="1168417"/>
            <a:ext cx="586122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/>
              <a:t>——</a:t>
            </a:r>
            <a:r>
              <a:rPr lang="zh-CN" altLang="en-US" sz="2585" b="1" dirty="0"/>
              <a:t>描述磁场强弱及方向的物理量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659423" y="1660786"/>
            <a:ext cx="900772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585" b="1"/>
              <a:t>用运动电荷</a:t>
            </a:r>
            <a:r>
              <a:rPr lang="en-US" altLang="zh-CN" sz="2585" b="1" i="1"/>
              <a:t>q</a:t>
            </a:r>
            <a:r>
              <a:rPr lang="zh-CN" altLang="en-US" sz="2585" b="1"/>
              <a:t>来确定：</a:t>
            </a:r>
          </a:p>
        </p:txBody>
      </p:sp>
      <p:grpSp>
        <p:nvGrpSpPr>
          <p:cNvPr id="484360" name="Group 8"/>
          <p:cNvGrpSpPr>
            <a:grpSpLocks/>
          </p:cNvGrpSpPr>
          <p:nvPr/>
        </p:nvGrpSpPr>
        <p:grpSpPr bwMode="auto">
          <a:xfrm>
            <a:off x="476250" y="2132641"/>
            <a:ext cx="9476642" cy="489439"/>
            <a:chOff x="402" y="1056"/>
            <a:chExt cx="6467" cy="334"/>
          </a:xfrm>
        </p:grpSpPr>
        <p:sp>
          <p:nvSpPr>
            <p:cNvPr id="13406" name="Text Box 9"/>
            <p:cNvSpPr txBox="1">
              <a:spLocks noChangeArrowheads="1"/>
            </p:cNvSpPr>
            <p:nvPr/>
          </p:nvSpPr>
          <p:spPr bwMode="auto">
            <a:xfrm>
              <a:off x="402" y="1056"/>
              <a:ext cx="646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  </a:t>
              </a:r>
              <a:r>
                <a:rPr lang="zh-CN" altLang="en-US" sz="2585" b="1"/>
                <a:t>设电荷</a:t>
              </a:r>
              <a:r>
                <a:rPr lang="en-US" altLang="zh-CN" sz="2585" b="1" i="1"/>
                <a:t>q</a:t>
              </a:r>
              <a:r>
                <a:rPr lang="zh-CN" altLang="en-US" sz="2585" b="1"/>
                <a:t>以速度 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</a:t>
              </a:r>
              <a:r>
                <a:rPr lang="zh-CN" altLang="en-US" sz="2585" b="1"/>
                <a:t>进入磁场 </a:t>
              </a:r>
              <a:r>
                <a:rPr lang="en-US" altLang="zh-CN" sz="2585" b="1" i="1"/>
                <a:t>B</a:t>
              </a:r>
              <a:r>
                <a:rPr lang="zh-CN" altLang="en-US" sz="2585" b="1"/>
                <a:t>中的</a:t>
              </a:r>
              <a:r>
                <a:rPr lang="en-US" altLang="zh-CN" sz="2585" b="1"/>
                <a:t>P</a:t>
              </a:r>
              <a:r>
                <a:rPr lang="zh-CN" altLang="en-US" sz="2585" b="1"/>
                <a:t>点。</a:t>
              </a:r>
            </a:p>
          </p:txBody>
        </p:sp>
        <p:sp>
          <p:nvSpPr>
            <p:cNvPr id="13407" name="Line 10"/>
            <p:cNvSpPr>
              <a:spLocks noChangeShapeType="1"/>
            </p:cNvSpPr>
            <p:nvPr/>
          </p:nvSpPr>
          <p:spPr bwMode="auto">
            <a:xfrm>
              <a:off x="2173" y="1158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408" name="Line 11"/>
            <p:cNvSpPr>
              <a:spLocks noChangeShapeType="1"/>
            </p:cNvSpPr>
            <p:nvPr/>
          </p:nvSpPr>
          <p:spPr bwMode="auto">
            <a:xfrm>
              <a:off x="3315" y="111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64" name="Group 12"/>
          <p:cNvGrpSpPr>
            <a:grpSpLocks/>
          </p:cNvGrpSpPr>
          <p:nvPr/>
        </p:nvGrpSpPr>
        <p:grpSpPr bwMode="auto">
          <a:xfrm>
            <a:off x="7071948" y="2683632"/>
            <a:ext cx="501206" cy="433754"/>
            <a:chOff x="4411" y="3338"/>
            <a:chExt cx="315" cy="296"/>
          </a:xfrm>
        </p:grpSpPr>
        <p:sp>
          <p:nvSpPr>
            <p:cNvPr id="13404" name="Oval 13"/>
            <p:cNvSpPr>
              <a:spLocks noChangeArrowheads="1"/>
            </p:cNvSpPr>
            <p:nvPr/>
          </p:nvSpPr>
          <p:spPr bwMode="auto">
            <a:xfrm>
              <a:off x="4464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13405" name="Text Box 14"/>
            <p:cNvSpPr txBox="1">
              <a:spLocks noChangeArrowheads="1"/>
            </p:cNvSpPr>
            <p:nvPr/>
          </p:nvSpPr>
          <p:spPr bwMode="auto">
            <a:xfrm>
              <a:off x="4411" y="3338"/>
              <a:ext cx="31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62"/>
                <a:t>+ </a:t>
              </a:r>
              <a:r>
                <a:rPr lang="en-US" altLang="zh-CN" sz="2215" b="1" i="1"/>
                <a:t>q</a:t>
              </a:r>
              <a:endParaRPr lang="en-US" altLang="zh-CN" sz="2585" b="1" i="1"/>
            </a:p>
          </p:txBody>
        </p:sp>
      </p:grpSp>
      <p:sp>
        <p:nvSpPr>
          <p:cNvPr id="484367" name="Line 15"/>
          <p:cNvSpPr>
            <a:spLocks noChangeShapeType="1"/>
          </p:cNvSpPr>
          <p:nvPr/>
        </p:nvSpPr>
        <p:spPr bwMode="auto">
          <a:xfrm flipV="1">
            <a:off x="7309338" y="2504847"/>
            <a:ext cx="533400" cy="3516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aphicFrame>
        <p:nvGraphicFramePr>
          <p:cNvPr id="4843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91223"/>
              </p:ext>
            </p:extLst>
          </p:nvPr>
        </p:nvGraphicFramePr>
        <p:xfrm>
          <a:off x="7344508" y="2258663"/>
          <a:ext cx="279889" cy="39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9" name="公式" r:id="rId5" imgW="126725" imgH="177415" progId="Equation.3">
                  <p:embed/>
                </p:oleObj>
              </mc:Choice>
              <mc:Fallback>
                <p:oleObj name="公式" r:id="rId5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508" y="2258663"/>
                        <a:ext cx="279889" cy="392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9" name="Line 17"/>
          <p:cNvSpPr>
            <a:spLocks noChangeShapeType="1"/>
          </p:cNvSpPr>
          <p:nvPr/>
        </p:nvSpPr>
        <p:spPr bwMode="auto">
          <a:xfrm flipV="1">
            <a:off x="7614138" y="2645524"/>
            <a:ext cx="457200" cy="28135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pSp>
        <p:nvGrpSpPr>
          <p:cNvPr id="484370" name="Group 18"/>
          <p:cNvGrpSpPr>
            <a:grpSpLocks/>
          </p:cNvGrpSpPr>
          <p:nvPr/>
        </p:nvGrpSpPr>
        <p:grpSpPr bwMode="auto">
          <a:xfrm>
            <a:off x="7766524" y="2786209"/>
            <a:ext cx="373316" cy="433754"/>
            <a:chOff x="4848" y="3360"/>
            <a:chExt cx="235" cy="296"/>
          </a:xfrm>
        </p:grpSpPr>
        <p:sp>
          <p:nvSpPr>
            <p:cNvPr id="13402" name="Text Box 19"/>
            <p:cNvSpPr txBox="1">
              <a:spLocks noChangeArrowheads="1"/>
            </p:cNvSpPr>
            <p:nvPr/>
          </p:nvSpPr>
          <p:spPr bwMode="auto">
            <a:xfrm>
              <a:off x="4848" y="3360"/>
              <a:ext cx="23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 b="1" i="1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403" name="Line 20"/>
            <p:cNvSpPr>
              <a:spLocks noChangeShapeType="1"/>
            </p:cNvSpPr>
            <p:nvPr/>
          </p:nvSpPr>
          <p:spPr bwMode="auto">
            <a:xfrm>
              <a:off x="4896" y="3408"/>
              <a:ext cx="14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7772400" y="1851286"/>
            <a:ext cx="623889" cy="85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985" b="1">
                <a:solidFill>
                  <a:srgbClr val="800080"/>
                </a:solidFill>
              </a:rPr>
              <a:t>.</a:t>
            </a:r>
            <a:r>
              <a:rPr lang="en-US" altLang="zh-CN" sz="3323" b="1">
                <a:solidFill>
                  <a:srgbClr val="FF3300"/>
                </a:solidFill>
              </a:rPr>
              <a:t> </a:t>
            </a:r>
            <a:r>
              <a:rPr lang="en-US" altLang="zh-CN" sz="2215" b="1"/>
              <a:t>P</a:t>
            </a:r>
            <a:endParaRPr lang="en-US" altLang="zh-CN" sz="2585" b="1"/>
          </a:p>
        </p:txBody>
      </p:sp>
      <p:grpSp>
        <p:nvGrpSpPr>
          <p:cNvPr id="484374" name="Group 22"/>
          <p:cNvGrpSpPr>
            <a:grpSpLocks/>
          </p:cNvGrpSpPr>
          <p:nvPr/>
        </p:nvGrpSpPr>
        <p:grpSpPr bwMode="auto">
          <a:xfrm rot="1859374">
            <a:off x="6846189" y="2220627"/>
            <a:ext cx="781772" cy="587620"/>
            <a:chOff x="4639" y="3766"/>
            <a:chExt cx="493" cy="401"/>
          </a:xfrm>
        </p:grpSpPr>
        <p:grpSp>
          <p:nvGrpSpPr>
            <p:cNvPr id="13398" name="Group 23"/>
            <p:cNvGrpSpPr>
              <a:grpSpLocks/>
            </p:cNvGrpSpPr>
            <p:nvPr/>
          </p:nvGrpSpPr>
          <p:grpSpPr bwMode="auto">
            <a:xfrm>
              <a:off x="4639" y="3929"/>
              <a:ext cx="226" cy="238"/>
              <a:chOff x="4403" y="3379"/>
              <a:chExt cx="226" cy="238"/>
            </a:xfrm>
          </p:grpSpPr>
          <p:sp>
            <p:nvSpPr>
              <p:cNvPr id="13400" name="Oval 2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401" name="Text Box 25"/>
              <p:cNvSpPr txBox="1">
                <a:spLocks noChangeArrowheads="1"/>
              </p:cNvSpPr>
              <p:nvPr/>
            </p:nvSpPr>
            <p:spPr bwMode="auto">
              <a:xfrm>
                <a:off x="4403" y="3379"/>
                <a:ext cx="22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99" name="Line 26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79" name="Group 27"/>
          <p:cNvGrpSpPr>
            <a:grpSpLocks/>
          </p:cNvGrpSpPr>
          <p:nvPr/>
        </p:nvGrpSpPr>
        <p:grpSpPr bwMode="auto">
          <a:xfrm rot="3911565">
            <a:off x="6977076" y="1844177"/>
            <a:ext cx="719504" cy="606916"/>
            <a:chOff x="4641" y="3766"/>
            <a:chExt cx="491" cy="382"/>
          </a:xfrm>
        </p:grpSpPr>
        <p:grpSp>
          <p:nvGrpSpPr>
            <p:cNvPr id="13394" name="Group 28"/>
            <p:cNvGrpSpPr>
              <a:grpSpLocks/>
            </p:cNvGrpSpPr>
            <p:nvPr/>
          </p:nvGrpSpPr>
          <p:grpSpPr bwMode="auto">
            <a:xfrm>
              <a:off x="4641" y="3929"/>
              <a:ext cx="244" cy="219"/>
              <a:chOff x="4405" y="3379"/>
              <a:chExt cx="244" cy="219"/>
            </a:xfrm>
          </p:grpSpPr>
          <p:sp>
            <p:nvSpPr>
              <p:cNvPr id="13396" name="Oval 29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97" name="Text Box 30"/>
              <p:cNvSpPr txBox="1">
                <a:spLocks noChangeArrowheads="1"/>
              </p:cNvSpPr>
              <p:nvPr/>
            </p:nvSpPr>
            <p:spPr bwMode="auto">
              <a:xfrm>
                <a:off x="4405" y="3379"/>
                <a:ext cx="24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95" name="Line 31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84" name="Group 32"/>
          <p:cNvGrpSpPr>
            <a:grpSpLocks/>
          </p:cNvGrpSpPr>
          <p:nvPr/>
        </p:nvGrpSpPr>
        <p:grpSpPr bwMode="auto">
          <a:xfrm rot="7568401">
            <a:off x="7511404" y="1574114"/>
            <a:ext cx="719504" cy="608382"/>
            <a:chOff x="4641" y="3766"/>
            <a:chExt cx="491" cy="383"/>
          </a:xfrm>
        </p:grpSpPr>
        <p:grpSp>
          <p:nvGrpSpPr>
            <p:cNvPr id="13390" name="Group 33"/>
            <p:cNvGrpSpPr>
              <a:grpSpLocks/>
            </p:cNvGrpSpPr>
            <p:nvPr/>
          </p:nvGrpSpPr>
          <p:grpSpPr bwMode="auto">
            <a:xfrm>
              <a:off x="4641" y="3930"/>
              <a:ext cx="244" cy="219"/>
              <a:chOff x="4405" y="3380"/>
              <a:chExt cx="244" cy="219"/>
            </a:xfrm>
          </p:grpSpPr>
          <p:sp>
            <p:nvSpPr>
              <p:cNvPr id="13392" name="Oval 3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93" name="Text Box 35"/>
              <p:cNvSpPr txBox="1">
                <a:spLocks noChangeArrowheads="1"/>
              </p:cNvSpPr>
              <p:nvPr/>
            </p:nvSpPr>
            <p:spPr bwMode="auto">
              <a:xfrm>
                <a:off x="4405" y="3380"/>
                <a:ext cx="24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91" name="Line 36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89" name="Group 37"/>
          <p:cNvGrpSpPr>
            <a:grpSpLocks/>
          </p:cNvGrpSpPr>
          <p:nvPr/>
        </p:nvGrpSpPr>
        <p:grpSpPr bwMode="auto">
          <a:xfrm rot="9726428">
            <a:off x="7916342" y="1653603"/>
            <a:ext cx="781772" cy="592016"/>
            <a:chOff x="4639" y="3766"/>
            <a:chExt cx="493" cy="404"/>
          </a:xfrm>
        </p:grpSpPr>
        <p:grpSp>
          <p:nvGrpSpPr>
            <p:cNvPr id="13386" name="Group 38"/>
            <p:cNvGrpSpPr>
              <a:grpSpLocks/>
            </p:cNvGrpSpPr>
            <p:nvPr/>
          </p:nvGrpSpPr>
          <p:grpSpPr bwMode="auto">
            <a:xfrm>
              <a:off x="4639" y="3932"/>
              <a:ext cx="226" cy="238"/>
              <a:chOff x="4403" y="3382"/>
              <a:chExt cx="226" cy="238"/>
            </a:xfrm>
          </p:grpSpPr>
          <p:sp>
            <p:nvSpPr>
              <p:cNvPr id="13388" name="Oval 39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89" name="Text Box 40"/>
              <p:cNvSpPr txBox="1">
                <a:spLocks noChangeArrowheads="1"/>
              </p:cNvSpPr>
              <p:nvPr/>
            </p:nvSpPr>
            <p:spPr bwMode="auto">
              <a:xfrm>
                <a:off x="4403" y="3382"/>
                <a:ext cx="22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87" name="Line 41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94" name="Group 42"/>
          <p:cNvGrpSpPr>
            <a:grpSpLocks/>
          </p:cNvGrpSpPr>
          <p:nvPr/>
        </p:nvGrpSpPr>
        <p:grpSpPr bwMode="auto">
          <a:xfrm rot="-9234875">
            <a:off x="8231866" y="2009003"/>
            <a:ext cx="780309" cy="590551"/>
            <a:chOff x="4640" y="3766"/>
            <a:chExt cx="492" cy="403"/>
          </a:xfrm>
        </p:grpSpPr>
        <p:grpSp>
          <p:nvGrpSpPr>
            <p:cNvPr id="13382" name="Group 43"/>
            <p:cNvGrpSpPr>
              <a:grpSpLocks/>
            </p:cNvGrpSpPr>
            <p:nvPr/>
          </p:nvGrpSpPr>
          <p:grpSpPr bwMode="auto">
            <a:xfrm>
              <a:off x="4640" y="3931"/>
              <a:ext cx="226" cy="238"/>
              <a:chOff x="4404" y="3381"/>
              <a:chExt cx="226" cy="238"/>
            </a:xfrm>
          </p:grpSpPr>
          <p:sp>
            <p:nvSpPr>
              <p:cNvPr id="13384" name="Oval 4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85" name="Text Box 45"/>
              <p:cNvSpPr txBox="1">
                <a:spLocks noChangeArrowheads="1"/>
              </p:cNvSpPr>
              <p:nvPr/>
            </p:nvSpPr>
            <p:spPr bwMode="auto">
              <a:xfrm>
                <a:off x="4404" y="3381"/>
                <a:ext cx="22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83" name="Line 46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99" name="Group 47"/>
          <p:cNvGrpSpPr>
            <a:grpSpLocks/>
          </p:cNvGrpSpPr>
          <p:nvPr/>
        </p:nvGrpSpPr>
        <p:grpSpPr bwMode="auto">
          <a:xfrm rot="-7125695">
            <a:off x="8177426" y="2418422"/>
            <a:ext cx="719504" cy="608381"/>
            <a:chOff x="4641" y="3766"/>
            <a:chExt cx="491" cy="383"/>
          </a:xfrm>
        </p:grpSpPr>
        <p:grpSp>
          <p:nvGrpSpPr>
            <p:cNvPr id="13378" name="Group 48"/>
            <p:cNvGrpSpPr>
              <a:grpSpLocks/>
            </p:cNvGrpSpPr>
            <p:nvPr/>
          </p:nvGrpSpPr>
          <p:grpSpPr bwMode="auto">
            <a:xfrm>
              <a:off x="4641" y="3930"/>
              <a:ext cx="244" cy="219"/>
              <a:chOff x="4405" y="3380"/>
              <a:chExt cx="244" cy="219"/>
            </a:xfrm>
          </p:grpSpPr>
          <p:sp>
            <p:nvSpPr>
              <p:cNvPr id="13380" name="Oval 49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81" name="Text Box 50"/>
              <p:cNvSpPr txBox="1">
                <a:spLocks noChangeArrowheads="1"/>
              </p:cNvSpPr>
              <p:nvPr/>
            </p:nvSpPr>
            <p:spPr bwMode="auto">
              <a:xfrm>
                <a:off x="4405" y="3380"/>
                <a:ext cx="24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79" name="Line 51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04" name="Group 52"/>
          <p:cNvGrpSpPr>
            <a:grpSpLocks/>
          </p:cNvGrpSpPr>
          <p:nvPr/>
        </p:nvGrpSpPr>
        <p:grpSpPr bwMode="auto">
          <a:xfrm rot="-3305788">
            <a:off x="7617321" y="2756886"/>
            <a:ext cx="718039" cy="606916"/>
            <a:chOff x="4642" y="3766"/>
            <a:chExt cx="490" cy="382"/>
          </a:xfrm>
        </p:grpSpPr>
        <p:grpSp>
          <p:nvGrpSpPr>
            <p:cNvPr id="13374" name="Group 53"/>
            <p:cNvGrpSpPr>
              <a:grpSpLocks/>
            </p:cNvGrpSpPr>
            <p:nvPr/>
          </p:nvGrpSpPr>
          <p:grpSpPr bwMode="auto">
            <a:xfrm>
              <a:off x="4642" y="3929"/>
              <a:ext cx="244" cy="219"/>
              <a:chOff x="4406" y="3379"/>
              <a:chExt cx="244" cy="219"/>
            </a:xfrm>
          </p:grpSpPr>
          <p:sp>
            <p:nvSpPr>
              <p:cNvPr id="13376" name="Oval 5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77" name="Text Box 55"/>
              <p:cNvSpPr txBox="1">
                <a:spLocks noChangeArrowheads="1"/>
              </p:cNvSpPr>
              <p:nvPr/>
            </p:nvSpPr>
            <p:spPr bwMode="auto">
              <a:xfrm>
                <a:off x="4406" y="3379"/>
                <a:ext cx="24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75" name="Line 56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09" name="Group 57"/>
          <p:cNvGrpSpPr>
            <a:grpSpLocks/>
          </p:cNvGrpSpPr>
          <p:nvPr/>
        </p:nvGrpSpPr>
        <p:grpSpPr bwMode="auto">
          <a:xfrm>
            <a:off x="530470" y="3527695"/>
            <a:ext cx="4089889" cy="489439"/>
            <a:chOff x="422" y="3738"/>
            <a:chExt cx="2590" cy="334"/>
          </a:xfrm>
        </p:grpSpPr>
        <p:sp>
          <p:nvSpPr>
            <p:cNvPr id="13372" name="Text Box 58"/>
            <p:cNvSpPr txBox="1">
              <a:spLocks noChangeArrowheads="1"/>
            </p:cNvSpPr>
            <p:nvPr/>
          </p:nvSpPr>
          <p:spPr bwMode="auto">
            <a:xfrm>
              <a:off x="422" y="3738"/>
              <a:ext cx="259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(2) </a:t>
              </a:r>
              <a:r>
                <a:rPr lang="zh-CN" altLang="en-US" sz="2585" b="1"/>
                <a:t>改变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</a:t>
              </a:r>
              <a:r>
                <a:rPr lang="zh-CN" altLang="en-US" sz="2585" b="1"/>
                <a:t>的方向通过</a:t>
              </a:r>
              <a:r>
                <a:rPr lang="en-US" altLang="zh-CN" sz="2585" b="1"/>
                <a:t>P</a:t>
              </a:r>
              <a:r>
                <a:rPr lang="zh-CN" altLang="en-US" sz="2585" b="1"/>
                <a:t>点，</a:t>
              </a:r>
            </a:p>
          </p:txBody>
        </p:sp>
        <p:sp>
          <p:nvSpPr>
            <p:cNvPr id="13373" name="Line 59"/>
            <p:cNvSpPr>
              <a:spLocks noChangeShapeType="1"/>
            </p:cNvSpPr>
            <p:nvPr/>
          </p:nvSpPr>
          <p:spPr bwMode="auto">
            <a:xfrm>
              <a:off x="1248" y="38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12" name="Group 60"/>
          <p:cNvGrpSpPr>
            <a:grpSpLocks/>
          </p:cNvGrpSpPr>
          <p:nvPr/>
        </p:nvGrpSpPr>
        <p:grpSpPr bwMode="auto">
          <a:xfrm>
            <a:off x="4646735" y="3536480"/>
            <a:ext cx="2875084" cy="489439"/>
            <a:chOff x="3171" y="2048"/>
            <a:chExt cx="1962" cy="334"/>
          </a:xfrm>
        </p:grpSpPr>
        <p:sp>
          <p:nvSpPr>
            <p:cNvPr id="13369" name="Text Box 61"/>
            <p:cNvSpPr txBox="1">
              <a:spLocks noChangeArrowheads="1"/>
            </p:cNvSpPr>
            <p:nvPr/>
          </p:nvSpPr>
          <p:spPr bwMode="auto">
            <a:xfrm>
              <a:off x="3171" y="2048"/>
              <a:ext cx="196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 dirty="0"/>
                <a:t>总是有  </a:t>
              </a:r>
              <a:r>
                <a:rPr lang="en-US" altLang="zh-CN" sz="2585" b="1" i="1" dirty="0"/>
                <a:t>F</a:t>
              </a:r>
              <a:r>
                <a:rPr lang="en-US" altLang="zh-CN" sz="2585" b="1" dirty="0"/>
                <a:t> </a:t>
              </a:r>
              <a:r>
                <a:rPr lang="en-US" altLang="zh-CN" sz="2585" b="1" dirty="0">
                  <a:sym typeface="Symbol" panose="05050102010706020507" pitchFamily="18" charset="2"/>
                </a:rPr>
                <a:t> </a:t>
              </a:r>
              <a:r>
                <a:rPr lang="en-US" altLang="zh-CN" sz="2585" b="1" i="1" dirty="0">
                  <a:sym typeface="Symbol" panose="05050102010706020507" pitchFamily="18" charset="2"/>
                </a:rPr>
                <a:t>v</a:t>
              </a:r>
              <a:r>
                <a:rPr lang="zh-CN" altLang="en-US" sz="2585" b="1" dirty="0">
                  <a:sym typeface="Symbol" panose="05050102010706020507" pitchFamily="18" charset="2"/>
                </a:rPr>
                <a:t>，</a:t>
              </a:r>
              <a:endParaRPr lang="zh-CN" altLang="en-US" sz="2585" b="1" dirty="0"/>
            </a:p>
          </p:txBody>
        </p:sp>
        <p:sp>
          <p:nvSpPr>
            <p:cNvPr id="13370" name="Line 62"/>
            <p:cNvSpPr>
              <a:spLocks noChangeShapeType="1"/>
            </p:cNvSpPr>
            <p:nvPr/>
          </p:nvSpPr>
          <p:spPr bwMode="auto">
            <a:xfrm>
              <a:off x="4061" y="209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371" name="Line 63"/>
            <p:cNvSpPr>
              <a:spLocks noChangeShapeType="1"/>
            </p:cNvSpPr>
            <p:nvPr/>
          </p:nvSpPr>
          <p:spPr bwMode="auto">
            <a:xfrm>
              <a:off x="4418" y="21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16" name="Group 64"/>
          <p:cNvGrpSpPr>
            <a:grpSpLocks/>
          </p:cNvGrpSpPr>
          <p:nvPr/>
        </p:nvGrpSpPr>
        <p:grpSpPr bwMode="auto">
          <a:xfrm>
            <a:off x="890955" y="3995149"/>
            <a:ext cx="2511871" cy="489438"/>
            <a:chOff x="3024" y="3984"/>
            <a:chExt cx="1523" cy="334"/>
          </a:xfrm>
        </p:grpSpPr>
        <p:sp>
          <p:nvSpPr>
            <p:cNvPr id="13366" name="Text Box 65"/>
            <p:cNvSpPr txBox="1">
              <a:spLocks noChangeArrowheads="1"/>
            </p:cNvSpPr>
            <p:nvPr/>
          </p:nvSpPr>
          <p:spPr bwMode="auto">
            <a:xfrm>
              <a:off x="3024" y="3984"/>
              <a:ext cx="152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 </a:t>
              </a:r>
              <a:r>
                <a:rPr lang="zh-CN" altLang="en-US" sz="2585" b="1"/>
                <a:t>并且有 </a:t>
              </a:r>
              <a:r>
                <a:rPr lang="en-US" altLang="zh-CN" sz="2585" b="1" i="1"/>
                <a:t>F</a:t>
              </a:r>
              <a:r>
                <a:rPr lang="en-US" altLang="zh-CN" sz="2585" b="1"/>
                <a:t> </a:t>
              </a:r>
              <a:r>
                <a:rPr lang="en-US" altLang="zh-CN" sz="2585" b="1">
                  <a:sym typeface="Symbol" panose="05050102010706020507" pitchFamily="18" charset="2"/>
                </a:rPr>
                <a:t> </a:t>
              </a:r>
              <a:r>
                <a:rPr lang="en-US" altLang="zh-CN" sz="2585" b="1" i="1">
                  <a:sym typeface="Symbol" panose="05050102010706020507" pitchFamily="18" charset="2"/>
                </a:rPr>
                <a:t>B</a:t>
              </a:r>
              <a:r>
                <a:rPr lang="zh-CN" altLang="en-US" sz="2585" b="1">
                  <a:sym typeface="Symbol" panose="05050102010706020507" pitchFamily="18" charset="2"/>
                </a:rPr>
                <a:t>，</a:t>
              </a:r>
              <a:endParaRPr lang="zh-CN" altLang="en-US" sz="2585" b="1"/>
            </a:p>
          </p:txBody>
        </p:sp>
        <p:sp>
          <p:nvSpPr>
            <p:cNvPr id="13367" name="Line 66"/>
            <p:cNvSpPr>
              <a:spLocks noChangeShapeType="1"/>
            </p:cNvSpPr>
            <p:nvPr/>
          </p:nvSpPr>
          <p:spPr bwMode="auto">
            <a:xfrm>
              <a:off x="3791" y="404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368" name="Line 67"/>
            <p:cNvSpPr>
              <a:spLocks noChangeShapeType="1"/>
            </p:cNvSpPr>
            <p:nvPr/>
          </p:nvSpPr>
          <p:spPr bwMode="auto">
            <a:xfrm>
              <a:off x="4176" y="40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4420" name="Text Box 68"/>
          <p:cNvSpPr txBox="1">
            <a:spLocks noChangeArrowheads="1"/>
          </p:cNvSpPr>
          <p:nvPr/>
        </p:nvSpPr>
        <p:spPr bwMode="auto">
          <a:xfrm>
            <a:off x="581758" y="5217275"/>
            <a:ext cx="118494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000066"/>
                </a:solidFill>
              </a:rPr>
              <a:t>定义：</a:t>
            </a:r>
          </a:p>
        </p:txBody>
      </p:sp>
      <p:graphicFrame>
        <p:nvGraphicFramePr>
          <p:cNvPr id="484421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833605"/>
              </p:ext>
            </p:extLst>
          </p:nvPr>
        </p:nvGraphicFramePr>
        <p:xfrm>
          <a:off x="1815612" y="5954363"/>
          <a:ext cx="2350477" cy="555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0" name="公式" r:id="rId7" imgW="1016000" imgH="241300" progId="Equation.3">
                  <p:embed/>
                </p:oleObj>
              </mc:Choice>
              <mc:Fallback>
                <p:oleObj name="公式" r:id="rId7" imgW="1016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612" y="5954363"/>
                        <a:ext cx="2350477" cy="555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422" name="Text Box 70"/>
          <p:cNvSpPr txBox="1">
            <a:spLocks noChangeArrowheads="1"/>
          </p:cNvSpPr>
          <p:nvPr/>
        </p:nvSpPr>
        <p:spPr bwMode="auto">
          <a:xfrm>
            <a:off x="4492870" y="6007117"/>
            <a:ext cx="417565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 dirty="0"/>
              <a:t>即</a:t>
            </a:r>
            <a:r>
              <a:rPr lang="en-US" altLang="zh-CN" sz="2585" b="1" dirty="0"/>
              <a:t>: </a:t>
            </a:r>
            <a:r>
              <a:rPr lang="en-US" altLang="zh-CN" sz="2585" b="1" i="1" dirty="0"/>
              <a:t>F</a:t>
            </a:r>
            <a:r>
              <a:rPr lang="en-US" altLang="zh-CN" sz="2585" b="1" dirty="0"/>
              <a:t>=</a:t>
            </a:r>
            <a:r>
              <a:rPr lang="en-US" altLang="zh-CN" sz="2585" b="1" i="1" dirty="0" err="1"/>
              <a:t>qvB</a:t>
            </a:r>
            <a:r>
              <a:rPr lang="en-US" altLang="zh-CN" sz="2585" b="1" dirty="0"/>
              <a:t> sin</a:t>
            </a:r>
            <a:r>
              <a:rPr lang="en-US" altLang="zh-CN" sz="2585" b="1" i="1" dirty="0">
                <a:sym typeface="Symbol" panose="05050102010706020507" pitchFamily="18" charset="2"/>
              </a:rPr>
              <a:t></a:t>
            </a:r>
            <a:endParaRPr lang="en-US" altLang="zh-CN" sz="2585" b="1" i="1" dirty="0"/>
          </a:p>
        </p:txBody>
      </p:sp>
      <p:grpSp>
        <p:nvGrpSpPr>
          <p:cNvPr id="484423" name="Group 71"/>
          <p:cNvGrpSpPr>
            <a:grpSpLocks/>
          </p:cNvGrpSpPr>
          <p:nvPr/>
        </p:nvGrpSpPr>
        <p:grpSpPr bwMode="auto">
          <a:xfrm>
            <a:off x="517281" y="4600348"/>
            <a:ext cx="5777406" cy="489439"/>
            <a:chOff x="326" y="1344"/>
            <a:chExt cx="3639" cy="334"/>
          </a:xfrm>
        </p:grpSpPr>
        <p:sp>
          <p:nvSpPr>
            <p:cNvPr id="13363" name="Text Box 72"/>
            <p:cNvSpPr txBox="1">
              <a:spLocks noChangeArrowheads="1"/>
            </p:cNvSpPr>
            <p:nvPr/>
          </p:nvSpPr>
          <p:spPr bwMode="auto">
            <a:xfrm>
              <a:off x="326" y="1344"/>
              <a:ext cx="363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/>
                <a:t>(3) </a:t>
              </a:r>
              <a:r>
                <a:rPr lang="zh-CN" altLang="en-US" sz="2585" b="1" dirty="0"/>
                <a:t>使 </a:t>
              </a:r>
              <a:r>
                <a:rPr lang="en-US" altLang="zh-CN" sz="2585" b="1" i="1" dirty="0"/>
                <a:t>q </a:t>
              </a:r>
              <a:r>
                <a:rPr lang="zh-CN" altLang="en-US" sz="2585" b="1" dirty="0"/>
                <a:t>沿 </a:t>
              </a:r>
              <a:r>
                <a:rPr lang="en-US" altLang="zh-CN" sz="2585" b="1" i="1" dirty="0" err="1"/>
                <a:t>v</a:t>
              </a:r>
              <a:r>
                <a:rPr lang="en-US" altLang="zh-CN" sz="2585" b="1" dirty="0" err="1">
                  <a:sym typeface="Symbol" panose="05050102010706020507" pitchFamily="18" charset="2"/>
                </a:rPr>
                <a:t></a:t>
              </a:r>
              <a:r>
                <a:rPr lang="en-US" altLang="zh-CN" sz="2585" b="1" i="1" dirty="0" err="1">
                  <a:sym typeface="Symbol" panose="05050102010706020507" pitchFamily="18" charset="2"/>
                </a:rPr>
                <a:t>B</a:t>
              </a:r>
              <a:r>
                <a:rPr lang="en-US" altLang="zh-CN" sz="2585" b="1" dirty="0">
                  <a:sym typeface="Symbol" panose="05050102010706020507" pitchFamily="18" charset="2"/>
                </a:rPr>
                <a:t> </a:t>
              </a:r>
              <a:r>
                <a:rPr lang="zh-CN" altLang="en-US" sz="2585" b="1" dirty="0">
                  <a:sym typeface="Symbol" panose="05050102010706020507" pitchFamily="18" charset="2"/>
                </a:rPr>
                <a:t>的方向运动时，</a:t>
              </a:r>
              <a:r>
                <a:rPr lang="en-US" altLang="zh-CN" sz="2585" b="1" i="1" dirty="0">
                  <a:sym typeface="Symbol" panose="05050102010706020507" pitchFamily="18" charset="2"/>
                </a:rPr>
                <a:t>F</a:t>
              </a:r>
              <a:r>
                <a:rPr lang="en-US" altLang="zh-CN" sz="2585" b="1" dirty="0">
                  <a:sym typeface="Symbol" panose="05050102010706020507" pitchFamily="18" charset="2"/>
                </a:rPr>
                <a:t>=</a:t>
              </a:r>
              <a:r>
                <a:rPr lang="en-US" altLang="zh-CN" sz="2585" b="1" i="1" dirty="0" err="1">
                  <a:sym typeface="Symbol" panose="05050102010706020507" pitchFamily="18" charset="2"/>
                </a:rPr>
                <a:t>F</a:t>
              </a:r>
              <a:r>
                <a:rPr lang="en-US" altLang="zh-CN" sz="2585" b="1" baseline="-25000" dirty="0" err="1">
                  <a:sym typeface="Symbol" panose="05050102010706020507" pitchFamily="18" charset="2"/>
                </a:rPr>
                <a:t>max</a:t>
              </a:r>
              <a:endParaRPr lang="en-US" altLang="zh-CN" sz="2585" b="1" dirty="0"/>
            </a:p>
          </p:txBody>
        </p:sp>
        <p:sp>
          <p:nvSpPr>
            <p:cNvPr id="13364" name="Line 73"/>
            <p:cNvSpPr>
              <a:spLocks noChangeShapeType="1"/>
            </p:cNvSpPr>
            <p:nvPr/>
          </p:nvSpPr>
          <p:spPr bwMode="auto">
            <a:xfrm>
              <a:off x="134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365" name="Line 74"/>
            <p:cNvSpPr>
              <a:spLocks noChangeShapeType="1"/>
            </p:cNvSpPr>
            <p:nvPr/>
          </p:nvSpPr>
          <p:spPr bwMode="auto">
            <a:xfrm>
              <a:off x="163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28" name="Group 76"/>
          <p:cNvGrpSpPr>
            <a:grpSpLocks/>
          </p:cNvGrpSpPr>
          <p:nvPr/>
        </p:nvGrpSpPr>
        <p:grpSpPr bwMode="auto">
          <a:xfrm>
            <a:off x="3484685" y="5119096"/>
            <a:ext cx="4998427" cy="826478"/>
            <a:chOff x="2195" y="3128"/>
            <a:chExt cx="2876" cy="564"/>
          </a:xfrm>
        </p:grpSpPr>
        <p:sp>
          <p:nvSpPr>
            <p:cNvPr id="13358" name="Text Box 77"/>
            <p:cNvSpPr txBox="1">
              <a:spLocks noChangeArrowheads="1"/>
            </p:cNvSpPr>
            <p:nvPr/>
          </p:nvSpPr>
          <p:spPr bwMode="auto">
            <a:xfrm>
              <a:off x="2195" y="3235"/>
              <a:ext cx="52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单位</a:t>
              </a:r>
            </a:p>
          </p:txBody>
        </p:sp>
        <p:sp>
          <p:nvSpPr>
            <p:cNvPr id="13359" name="Text Box 78"/>
            <p:cNvSpPr txBox="1">
              <a:spLocks noChangeArrowheads="1"/>
            </p:cNvSpPr>
            <p:nvPr/>
          </p:nvSpPr>
          <p:spPr bwMode="auto">
            <a:xfrm>
              <a:off x="3151" y="3128"/>
              <a:ext cx="19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/>
                <a:t>SI</a:t>
              </a:r>
              <a:r>
                <a:rPr lang="zh-CN" altLang="en-US" sz="2585" b="1" dirty="0"/>
                <a:t>制   </a:t>
              </a:r>
              <a:r>
                <a:rPr lang="en-US" altLang="zh-CN" sz="2585" b="1" dirty="0"/>
                <a:t>T(</a:t>
              </a:r>
              <a:r>
                <a:rPr lang="zh-CN" altLang="zh-CN" sz="2585" b="1" dirty="0"/>
                <a:t>特斯拉</a:t>
              </a:r>
              <a:r>
                <a:rPr lang="en-US" altLang="zh-CN" sz="2585" b="1" dirty="0"/>
                <a:t>)</a:t>
              </a:r>
            </a:p>
          </p:txBody>
        </p:sp>
        <p:sp>
          <p:nvSpPr>
            <p:cNvPr id="13360" name="Text Box 79"/>
            <p:cNvSpPr txBox="1">
              <a:spLocks noChangeArrowheads="1"/>
            </p:cNvSpPr>
            <p:nvPr/>
          </p:nvSpPr>
          <p:spPr bwMode="auto">
            <a:xfrm>
              <a:off x="2921" y="3358"/>
              <a:ext cx="97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高斯制   </a:t>
              </a:r>
              <a:r>
                <a:rPr lang="en-US" altLang="zh-CN" sz="2585" b="1"/>
                <a:t>G</a:t>
              </a:r>
            </a:p>
          </p:txBody>
        </p:sp>
        <p:sp>
          <p:nvSpPr>
            <p:cNvPr id="13361" name="Text Box 80"/>
            <p:cNvSpPr txBox="1">
              <a:spLocks noChangeArrowheads="1"/>
            </p:cNvSpPr>
            <p:nvPr/>
          </p:nvSpPr>
          <p:spPr bwMode="auto">
            <a:xfrm>
              <a:off x="3983" y="3358"/>
              <a:ext cx="82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>
                  <a:solidFill>
                    <a:srgbClr val="990033"/>
                  </a:solidFill>
                </a:rPr>
                <a:t>1</a:t>
              </a:r>
              <a:r>
                <a:rPr lang="en-US" altLang="zh-CN" sz="2215" b="1" dirty="0">
                  <a:solidFill>
                    <a:srgbClr val="990033"/>
                  </a:solidFill>
                </a:rPr>
                <a:t>T= </a:t>
              </a:r>
              <a:r>
                <a:rPr lang="en-US" altLang="zh-CN" sz="2585" b="1" dirty="0">
                  <a:solidFill>
                    <a:srgbClr val="990033"/>
                  </a:solidFill>
                </a:rPr>
                <a:t>10</a:t>
              </a:r>
              <a:r>
                <a:rPr lang="en-US" altLang="zh-CN" sz="2585" b="1" baseline="30000" dirty="0">
                  <a:solidFill>
                    <a:srgbClr val="990033"/>
                  </a:solidFill>
                </a:rPr>
                <a:t>4</a:t>
              </a:r>
              <a:r>
                <a:rPr lang="en-US" altLang="zh-CN" sz="2215" b="1" dirty="0">
                  <a:solidFill>
                    <a:srgbClr val="990033"/>
                  </a:solidFill>
                </a:rPr>
                <a:t>G</a:t>
              </a:r>
              <a:endParaRPr lang="en-US" altLang="zh-CN" sz="2585" b="1" dirty="0">
                <a:solidFill>
                  <a:srgbClr val="990033"/>
                </a:solidFill>
              </a:endParaRPr>
            </a:p>
          </p:txBody>
        </p:sp>
        <p:sp>
          <p:nvSpPr>
            <p:cNvPr id="13362" name="AutoShape 81"/>
            <p:cNvSpPr>
              <a:spLocks/>
            </p:cNvSpPr>
            <p:nvPr/>
          </p:nvSpPr>
          <p:spPr bwMode="auto">
            <a:xfrm>
              <a:off x="2830" y="3195"/>
              <a:ext cx="75" cy="367"/>
            </a:xfrm>
            <a:prstGeom prst="leftBrace">
              <a:avLst>
                <a:gd name="adj1" fmla="val 40778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</p:grpSp>
      <p:grpSp>
        <p:nvGrpSpPr>
          <p:cNvPr id="484434" name="Group 82"/>
          <p:cNvGrpSpPr>
            <a:grpSpLocks/>
          </p:cNvGrpSpPr>
          <p:nvPr/>
        </p:nvGrpSpPr>
        <p:grpSpPr bwMode="auto">
          <a:xfrm>
            <a:off x="572966" y="2645526"/>
            <a:ext cx="6151685" cy="489439"/>
            <a:chOff x="391" y="1440"/>
            <a:chExt cx="4198" cy="334"/>
          </a:xfrm>
        </p:grpSpPr>
        <p:sp>
          <p:nvSpPr>
            <p:cNvPr id="13355" name="Text Box 83"/>
            <p:cNvSpPr txBox="1">
              <a:spLocks noChangeArrowheads="1"/>
            </p:cNvSpPr>
            <p:nvPr/>
          </p:nvSpPr>
          <p:spPr bwMode="auto">
            <a:xfrm>
              <a:off x="391" y="1440"/>
              <a:ext cx="419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/>
                <a:t>(1) </a:t>
              </a:r>
              <a:r>
                <a:rPr lang="zh-CN" altLang="en-US" sz="2585" b="1" dirty="0"/>
                <a:t>当 </a:t>
              </a:r>
              <a:r>
                <a:rPr lang="en-US" altLang="zh-CN" sz="2585" b="1" i="1" dirty="0"/>
                <a:t>v</a:t>
              </a:r>
              <a:r>
                <a:rPr lang="en-US" altLang="zh-CN" sz="2585" b="1" dirty="0"/>
                <a:t> </a:t>
              </a:r>
              <a:r>
                <a:rPr lang="zh-CN" altLang="en-US" sz="2585" b="1" dirty="0"/>
                <a:t>沿某一特定方向时，</a:t>
              </a:r>
              <a:r>
                <a:rPr lang="en-US" altLang="zh-CN" sz="2585" b="1" i="1" dirty="0"/>
                <a:t>q</a:t>
              </a:r>
              <a:r>
                <a:rPr lang="zh-CN" altLang="en-US" sz="2585" b="1" dirty="0"/>
                <a:t>受力</a:t>
              </a:r>
              <a:r>
                <a:rPr lang="en-US" altLang="zh-CN" sz="2585" b="1" i="1" dirty="0"/>
                <a:t>F</a:t>
              </a:r>
              <a:r>
                <a:rPr lang="en-US" altLang="zh-CN" sz="2585" b="1" dirty="0"/>
                <a:t>=0</a:t>
              </a:r>
              <a:r>
                <a:rPr lang="zh-CN" altLang="en-US" sz="2585" b="1" dirty="0"/>
                <a:t>，        </a:t>
              </a:r>
            </a:p>
          </p:txBody>
        </p:sp>
        <p:sp>
          <p:nvSpPr>
            <p:cNvPr id="13356" name="Line 84"/>
            <p:cNvSpPr>
              <a:spLocks noChangeShapeType="1"/>
            </p:cNvSpPr>
            <p:nvPr/>
          </p:nvSpPr>
          <p:spPr bwMode="auto">
            <a:xfrm>
              <a:off x="1061" y="1542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357" name="Line 85"/>
            <p:cNvSpPr>
              <a:spLocks noChangeShapeType="1"/>
            </p:cNvSpPr>
            <p:nvPr/>
          </p:nvSpPr>
          <p:spPr bwMode="auto">
            <a:xfrm>
              <a:off x="3858" y="1497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4439" name="Line 87"/>
          <p:cNvSpPr>
            <a:spLocks noChangeShapeType="1"/>
          </p:cNvSpPr>
          <p:nvPr/>
        </p:nvSpPr>
        <p:spPr bwMode="auto">
          <a:xfrm>
            <a:off x="4100147" y="3190647"/>
            <a:ext cx="191966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484440" name="Rectangle 88"/>
          <p:cNvSpPr>
            <a:spLocks noChangeArrowheads="1"/>
          </p:cNvSpPr>
          <p:nvPr/>
        </p:nvSpPr>
        <p:spPr bwMode="auto">
          <a:xfrm>
            <a:off x="1006720" y="3085140"/>
            <a:ext cx="796691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 dirty="0">
                <a:solidFill>
                  <a:srgbClr val="CC0000"/>
                </a:solidFill>
              </a:rPr>
              <a:t>定义该方向为该点处</a:t>
            </a:r>
            <a:r>
              <a:rPr lang="en-US" altLang="zh-CN" sz="2585" b="1" i="1" dirty="0">
                <a:solidFill>
                  <a:srgbClr val="CC0000"/>
                </a:solidFill>
              </a:rPr>
              <a:t>B</a:t>
            </a:r>
            <a:r>
              <a:rPr lang="en-US" altLang="zh-CN" sz="2585" b="1" dirty="0">
                <a:solidFill>
                  <a:srgbClr val="CC0000"/>
                </a:solidFill>
              </a:rPr>
              <a:t> </a:t>
            </a:r>
            <a:r>
              <a:rPr lang="zh-CN" altLang="en-US" sz="2585" b="1" dirty="0">
                <a:solidFill>
                  <a:srgbClr val="CC0000"/>
                </a:solidFill>
              </a:rPr>
              <a:t>的方向。</a:t>
            </a:r>
          </a:p>
        </p:txBody>
      </p:sp>
      <p:grpSp>
        <p:nvGrpSpPr>
          <p:cNvPr id="484441" name="Group 89"/>
          <p:cNvGrpSpPr>
            <a:grpSpLocks/>
          </p:cNvGrpSpPr>
          <p:nvPr/>
        </p:nvGrpSpPr>
        <p:grpSpPr bwMode="auto">
          <a:xfrm>
            <a:off x="3431931" y="3981958"/>
            <a:ext cx="4044770" cy="489439"/>
            <a:chOff x="2342" y="2352"/>
            <a:chExt cx="3189" cy="334"/>
          </a:xfrm>
        </p:grpSpPr>
        <p:sp>
          <p:nvSpPr>
            <p:cNvPr id="13353" name="Text Box 90"/>
            <p:cNvSpPr txBox="1">
              <a:spLocks noChangeArrowheads="1"/>
            </p:cNvSpPr>
            <p:nvPr/>
          </p:nvSpPr>
          <p:spPr bwMode="auto">
            <a:xfrm>
              <a:off x="2342" y="2352"/>
              <a:ext cx="318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>
                  <a:sym typeface="Symbol" panose="05050102010706020507" pitchFamily="18" charset="2"/>
                </a:rPr>
                <a:t> </a:t>
              </a:r>
              <a:r>
                <a:rPr lang="en-US" altLang="zh-CN" sz="2585" b="1" i="1" dirty="0"/>
                <a:t>F</a:t>
              </a:r>
              <a:r>
                <a:rPr lang="zh-CN" altLang="en-US" sz="2585" b="1" dirty="0"/>
                <a:t>是</a:t>
              </a:r>
              <a:r>
                <a:rPr lang="zh-CN" altLang="en-US" sz="2585" b="1" dirty="0">
                  <a:solidFill>
                    <a:srgbClr val="990033"/>
                  </a:solidFill>
                </a:rPr>
                <a:t>侧向力</a:t>
              </a:r>
            </a:p>
          </p:txBody>
        </p:sp>
        <p:sp>
          <p:nvSpPr>
            <p:cNvPr id="13354" name="Line 91"/>
            <p:cNvSpPr>
              <a:spLocks noChangeShapeType="1"/>
            </p:cNvSpPr>
            <p:nvPr/>
          </p:nvSpPr>
          <p:spPr bwMode="auto">
            <a:xfrm>
              <a:off x="2706" y="240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44" name="Group 92"/>
          <p:cNvGrpSpPr>
            <a:grpSpLocks/>
          </p:cNvGrpSpPr>
          <p:nvPr/>
        </p:nvGrpSpPr>
        <p:grpSpPr bwMode="auto">
          <a:xfrm>
            <a:off x="1745274" y="5066340"/>
            <a:ext cx="1315915" cy="886558"/>
            <a:chOff x="1191" y="3092"/>
            <a:chExt cx="898" cy="605"/>
          </a:xfrm>
        </p:grpSpPr>
        <p:graphicFrame>
          <p:nvGraphicFramePr>
            <p:cNvPr id="13351" name="Object 93"/>
            <p:cNvGraphicFramePr>
              <a:graphicFrameLocks noChangeAspect="1"/>
            </p:cNvGraphicFramePr>
            <p:nvPr/>
          </p:nvGraphicFramePr>
          <p:xfrm>
            <a:off x="1191" y="3092"/>
            <a:ext cx="898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1" name="公式" r:id="rId9" imgW="622030" imgH="418918" progId="Equation.3">
                    <p:embed/>
                  </p:oleObj>
                </mc:Choice>
                <mc:Fallback>
                  <p:oleObj name="公式" r:id="rId9" imgW="622030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3092"/>
                          <a:ext cx="898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94"/>
            <p:cNvGraphicFramePr>
              <a:graphicFrameLocks noChangeAspect="1"/>
            </p:cNvGraphicFramePr>
            <p:nvPr/>
          </p:nvGraphicFramePr>
          <p:xfrm>
            <a:off x="1666" y="3403"/>
            <a:ext cx="29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2" name="公式" r:id="rId11" imgW="203024" imgH="164957" progId="Equation.3">
                    <p:embed/>
                  </p:oleObj>
                </mc:Choice>
                <mc:Fallback>
                  <p:oleObj name="公式" r:id="rId11" imgW="203024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3403"/>
                          <a:ext cx="29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3025775" y="122039"/>
            <a:ext cx="3984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章  恒定磁场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236391" y="124618"/>
            <a:ext cx="168118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内容回顾</a:t>
            </a:r>
          </a:p>
        </p:txBody>
      </p:sp>
    </p:spTree>
    <p:extLst>
      <p:ext uri="{BB962C8B-B14F-4D97-AF65-F5344CB8AC3E}">
        <p14:creationId xmlns:p14="http://schemas.microsoft.com/office/powerpoint/2010/main" val="351059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378" name="Group 2"/>
          <p:cNvGrpSpPr>
            <a:grpSpLocks/>
          </p:cNvGrpSpPr>
          <p:nvPr/>
        </p:nvGrpSpPr>
        <p:grpSpPr bwMode="auto">
          <a:xfrm>
            <a:off x="914400" y="1623773"/>
            <a:ext cx="9344758" cy="489438"/>
            <a:chOff x="624" y="613"/>
            <a:chExt cx="6377" cy="334"/>
          </a:xfrm>
        </p:grpSpPr>
        <p:sp>
          <p:nvSpPr>
            <p:cNvPr id="14393" name="Text Box 3"/>
            <p:cNvSpPr txBox="1">
              <a:spLocks noChangeArrowheads="1"/>
            </p:cNvSpPr>
            <p:nvPr/>
          </p:nvSpPr>
          <p:spPr bwMode="auto">
            <a:xfrm>
              <a:off x="624" y="613"/>
              <a:ext cx="637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>
                  <a:solidFill>
                    <a:srgbClr val="FF3300"/>
                  </a:solidFill>
                </a:rPr>
                <a:t> </a:t>
              </a:r>
              <a:r>
                <a:rPr lang="en-US" altLang="zh-CN" sz="2585" b="1" i="1">
                  <a:solidFill>
                    <a:srgbClr val="FF3300"/>
                  </a:solidFill>
                </a:rPr>
                <a:t>F</a:t>
              </a:r>
              <a:r>
                <a:rPr lang="zh-CN" altLang="en-US" sz="2585" b="1"/>
                <a:t>、</a:t>
              </a:r>
              <a:r>
                <a:rPr lang="en-US" altLang="zh-CN" sz="2585" b="1" i="1"/>
                <a:t>v</a:t>
              </a:r>
              <a:r>
                <a:rPr lang="zh-CN" altLang="en-US" sz="2585" b="1"/>
                <a:t>、</a:t>
              </a:r>
              <a:r>
                <a:rPr lang="en-US" altLang="zh-CN" sz="2585" b="1" i="1">
                  <a:solidFill>
                    <a:schemeClr val="accent2"/>
                  </a:solidFill>
                </a:rPr>
                <a:t>B</a:t>
              </a:r>
              <a:r>
                <a:rPr lang="en-US" altLang="zh-CN" sz="2585" b="1">
                  <a:solidFill>
                    <a:schemeClr val="accent2"/>
                  </a:solidFill>
                </a:rPr>
                <a:t> </a:t>
              </a:r>
              <a:r>
                <a:rPr lang="zh-CN" altLang="zh-CN" sz="2585" b="1"/>
                <a:t>三者之间的关系如下：</a:t>
              </a:r>
              <a:endParaRPr lang="zh-CN" altLang="en-US" sz="2585" b="1"/>
            </a:p>
          </p:txBody>
        </p:sp>
        <p:sp>
          <p:nvSpPr>
            <p:cNvPr id="14394" name="Line 4"/>
            <p:cNvSpPr>
              <a:spLocks noChangeShapeType="1"/>
            </p:cNvSpPr>
            <p:nvPr/>
          </p:nvSpPr>
          <p:spPr bwMode="auto">
            <a:xfrm>
              <a:off x="1129" y="715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14395" name="Line 5"/>
            <p:cNvSpPr>
              <a:spLocks noChangeShapeType="1"/>
            </p:cNvSpPr>
            <p:nvPr/>
          </p:nvSpPr>
          <p:spPr bwMode="auto">
            <a:xfrm>
              <a:off x="790" y="667"/>
              <a:ext cx="12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14396" name="Line 6"/>
            <p:cNvSpPr>
              <a:spLocks noChangeShapeType="1"/>
            </p:cNvSpPr>
            <p:nvPr/>
          </p:nvSpPr>
          <p:spPr bwMode="auto">
            <a:xfrm>
              <a:off x="1475" y="667"/>
              <a:ext cx="13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</p:grpSp>
      <p:sp>
        <p:nvSpPr>
          <p:cNvPr id="485383" name="AutoShape 7"/>
          <p:cNvSpPr>
            <a:spLocks noChangeArrowheads="1"/>
          </p:cNvSpPr>
          <p:nvPr/>
        </p:nvSpPr>
        <p:spPr bwMode="auto">
          <a:xfrm>
            <a:off x="448408" y="3244487"/>
            <a:ext cx="2667000" cy="914400"/>
          </a:xfrm>
          <a:prstGeom prst="parallelogram">
            <a:avLst>
              <a:gd name="adj" fmla="val 157297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384" name="AutoShape 8"/>
          <p:cNvSpPr>
            <a:spLocks noChangeArrowheads="1"/>
          </p:cNvSpPr>
          <p:nvPr/>
        </p:nvSpPr>
        <p:spPr bwMode="auto">
          <a:xfrm rot="16200000" flipH="1">
            <a:off x="222739" y="2485418"/>
            <a:ext cx="1899138" cy="1447800"/>
          </a:xfrm>
          <a:prstGeom prst="parallelogram">
            <a:avLst>
              <a:gd name="adj" fmla="val 6426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385" name="Line 9"/>
          <p:cNvSpPr>
            <a:spLocks noChangeShapeType="1"/>
          </p:cNvSpPr>
          <p:nvPr/>
        </p:nvSpPr>
        <p:spPr bwMode="auto">
          <a:xfrm flipV="1">
            <a:off x="1439008" y="2963133"/>
            <a:ext cx="1466" cy="56270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485386" name="Line 10"/>
          <p:cNvSpPr>
            <a:spLocks noChangeShapeType="1"/>
          </p:cNvSpPr>
          <p:nvPr/>
        </p:nvSpPr>
        <p:spPr bwMode="auto">
          <a:xfrm flipV="1">
            <a:off x="1439008" y="3314826"/>
            <a:ext cx="914400" cy="21101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aphicFrame>
        <p:nvGraphicFramePr>
          <p:cNvPr id="485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5024"/>
              </p:ext>
            </p:extLst>
          </p:nvPr>
        </p:nvGraphicFramePr>
        <p:xfrm>
          <a:off x="1071196" y="2810733"/>
          <a:ext cx="310662" cy="38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0" name="公式" r:id="rId3" imgW="164957" imgH="203024" progId="Equation.3">
                  <p:embed/>
                </p:oleObj>
              </mc:Choice>
              <mc:Fallback>
                <p:oleObj name="公式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196" y="2810733"/>
                        <a:ext cx="310662" cy="38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271309"/>
              </p:ext>
            </p:extLst>
          </p:nvPr>
        </p:nvGraphicFramePr>
        <p:xfrm>
          <a:off x="1899139" y="3388095"/>
          <a:ext cx="298938" cy="36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1" name="公式" r:id="rId5" imgW="164957" imgH="203024" progId="Equation.3">
                  <p:embed/>
                </p:oleObj>
              </mc:Choice>
              <mc:Fallback>
                <p:oleObj name="公式" r:id="rId5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39" y="3388095"/>
                        <a:ext cx="298938" cy="367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59449"/>
              </p:ext>
            </p:extLst>
          </p:nvPr>
        </p:nvGraphicFramePr>
        <p:xfrm>
          <a:off x="1062405" y="3644537"/>
          <a:ext cx="329711" cy="46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2" name="公式" r:id="rId7" imgW="126725" imgH="177415" progId="Equation.3">
                  <p:embed/>
                </p:oleObj>
              </mc:Choice>
              <mc:Fallback>
                <p:oleObj name="公式" r:id="rId7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405" y="3644537"/>
                        <a:ext cx="329711" cy="461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5390" name="Group 14"/>
          <p:cNvGrpSpPr>
            <a:grpSpLocks/>
          </p:cNvGrpSpPr>
          <p:nvPr/>
        </p:nvGrpSpPr>
        <p:grpSpPr bwMode="auto">
          <a:xfrm>
            <a:off x="3118339" y="2119073"/>
            <a:ext cx="8157797" cy="489438"/>
            <a:chOff x="2128" y="951"/>
            <a:chExt cx="5567" cy="334"/>
          </a:xfrm>
        </p:grpSpPr>
        <p:sp>
          <p:nvSpPr>
            <p:cNvPr id="14389" name="Text Box 15"/>
            <p:cNvSpPr txBox="1">
              <a:spLocks noChangeArrowheads="1"/>
            </p:cNvSpPr>
            <p:nvPr/>
          </p:nvSpPr>
          <p:spPr bwMode="auto">
            <a:xfrm>
              <a:off x="2128" y="951"/>
              <a:ext cx="556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1</a:t>
              </a:r>
              <a:r>
                <a:rPr lang="zh-CN" altLang="en-US" sz="2585" b="1"/>
                <a:t>） </a:t>
              </a:r>
              <a:r>
                <a:rPr lang="en-US" altLang="zh-CN" sz="2585" b="1" i="1">
                  <a:solidFill>
                    <a:srgbClr val="FF3300"/>
                  </a:solidFill>
                </a:rPr>
                <a:t>F</a:t>
              </a:r>
              <a:r>
                <a:rPr lang="en-US" altLang="zh-CN" sz="2585" b="1">
                  <a:sym typeface="Symbol" panose="05050102010706020507" pitchFamily="18" charset="2"/>
                </a:rPr>
                <a:t>(</a:t>
              </a:r>
              <a:r>
                <a:rPr lang="en-US" altLang="zh-CN" sz="2585" b="1" i="1"/>
                <a:t>v</a:t>
              </a:r>
              <a:r>
                <a:rPr lang="zh-CN" altLang="en-US" sz="2585" b="1"/>
                <a:t>、</a:t>
              </a:r>
              <a:r>
                <a:rPr lang="en-US" altLang="zh-CN" sz="2585" b="1" i="1">
                  <a:solidFill>
                    <a:schemeClr val="accent2"/>
                  </a:solidFill>
                </a:rPr>
                <a:t>B</a:t>
              </a:r>
              <a:r>
                <a:rPr lang="en-US" altLang="zh-CN" sz="2585" b="1">
                  <a:sym typeface="Symbol" panose="05050102010706020507" pitchFamily="18" charset="2"/>
                </a:rPr>
                <a:t>)</a:t>
              </a:r>
              <a:r>
                <a:rPr lang="en-US" altLang="zh-CN" sz="2585" b="1">
                  <a:solidFill>
                    <a:schemeClr val="accent2"/>
                  </a:solidFill>
                </a:rPr>
                <a:t> </a:t>
              </a:r>
              <a:r>
                <a:rPr lang="zh-CN" altLang="zh-CN" sz="2585" b="1"/>
                <a:t>决定的平面</a:t>
              </a:r>
              <a:endParaRPr lang="zh-CN" altLang="en-US" sz="2585" b="1"/>
            </a:p>
          </p:txBody>
        </p:sp>
        <p:sp>
          <p:nvSpPr>
            <p:cNvPr id="14390" name="Line 16"/>
            <p:cNvSpPr>
              <a:spLocks noChangeShapeType="1"/>
            </p:cNvSpPr>
            <p:nvPr/>
          </p:nvSpPr>
          <p:spPr bwMode="auto">
            <a:xfrm>
              <a:off x="2970" y="1057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14391" name="Line 17"/>
            <p:cNvSpPr>
              <a:spLocks noChangeShapeType="1"/>
            </p:cNvSpPr>
            <p:nvPr/>
          </p:nvSpPr>
          <p:spPr bwMode="auto">
            <a:xfrm>
              <a:off x="2641" y="1009"/>
              <a:ext cx="12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14392" name="Line 18"/>
            <p:cNvSpPr>
              <a:spLocks noChangeShapeType="1"/>
            </p:cNvSpPr>
            <p:nvPr/>
          </p:nvSpPr>
          <p:spPr bwMode="auto">
            <a:xfrm>
              <a:off x="3318" y="1009"/>
              <a:ext cx="11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</p:grpSp>
      <p:grpSp>
        <p:nvGrpSpPr>
          <p:cNvPr id="485395" name="Group 19"/>
          <p:cNvGrpSpPr>
            <a:grpSpLocks/>
          </p:cNvGrpSpPr>
          <p:nvPr/>
        </p:nvGrpSpPr>
        <p:grpSpPr bwMode="auto">
          <a:xfrm>
            <a:off x="3115408" y="2624630"/>
            <a:ext cx="8151935" cy="489439"/>
            <a:chOff x="2126" y="1296"/>
            <a:chExt cx="5563" cy="334"/>
          </a:xfrm>
        </p:grpSpPr>
        <p:sp>
          <p:nvSpPr>
            <p:cNvPr id="14386" name="Text Box 20"/>
            <p:cNvSpPr txBox="1">
              <a:spLocks noChangeArrowheads="1"/>
            </p:cNvSpPr>
            <p:nvPr/>
          </p:nvSpPr>
          <p:spPr bwMode="auto">
            <a:xfrm>
              <a:off x="2126" y="1296"/>
              <a:ext cx="556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2</a:t>
              </a:r>
              <a:r>
                <a:rPr lang="zh-CN" altLang="en-US" sz="2585" b="1"/>
                <a:t>）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</a:t>
              </a:r>
              <a:r>
                <a:rPr lang="en-US" altLang="zh-CN" sz="2585" b="1">
                  <a:sym typeface="Symbol" panose="05050102010706020507" pitchFamily="18" charset="2"/>
                </a:rPr>
                <a:t></a:t>
              </a:r>
              <a:r>
                <a:rPr lang="en-US" altLang="zh-CN" sz="2585" b="1" i="1">
                  <a:solidFill>
                    <a:schemeClr val="accent2"/>
                  </a:solidFill>
                  <a:sym typeface="Symbol" panose="05050102010706020507" pitchFamily="18" charset="2"/>
                </a:rPr>
                <a:t>B</a:t>
              </a:r>
              <a:r>
                <a:rPr lang="en-US" altLang="zh-CN" sz="2585" b="1">
                  <a:sym typeface="Symbol" panose="05050102010706020507" pitchFamily="18" charset="2"/>
                </a:rPr>
                <a:t> </a:t>
              </a:r>
              <a:r>
                <a:rPr lang="zh-CN" altLang="en-US" sz="2585" b="1">
                  <a:sym typeface="Symbol" panose="05050102010706020507" pitchFamily="18" charset="2"/>
                </a:rPr>
                <a:t>时，</a:t>
              </a:r>
              <a:r>
                <a:rPr lang="en-US" altLang="zh-CN" sz="2585" b="1" i="1">
                  <a:sym typeface="Symbol" panose="05050102010706020507" pitchFamily="18" charset="2"/>
                </a:rPr>
                <a:t>F</a:t>
              </a:r>
              <a:r>
                <a:rPr lang="en-US" altLang="zh-CN" sz="2585" b="1">
                  <a:sym typeface="Symbol" panose="05050102010706020507" pitchFamily="18" charset="2"/>
                </a:rPr>
                <a:t>=</a:t>
              </a:r>
              <a:r>
                <a:rPr lang="en-US" altLang="zh-CN" sz="2585" b="1" i="1">
                  <a:sym typeface="Symbol" panose="05050102010706020507" pitchFamily="18" charset="2"/>
                </a:rPr>
                <a:t>F</a:t>
              </a:r>
              <a:r>
                <a:rPr lang="en-US" altLang="zh-CN" sz="2585" b="1" baseline="-25000">
                  <a:sym typeface="Symbol" panose="05050102010706020507" pitchFamily="18" charset="2"/>
                </a:rPr>
                <a:t>max</a:t>
              </a:r>
              <a:endParaRPr lang="en-US" altLang="zh-CN" sz="2585" b="1">
                <a:sym typeface="Symbol" panose="05050102010706020507" pitchFamily="18" charset="2"/>
              </a:endParaRPr>
            </a:p>
          </p:txBody>
        </p:sp>
        <p:sp>
          <p:nvSpPr>
            <p:cNvPr id="14387" name="Line 21"/>
            <p:cNvSpPr>
              <a:spLocks noChangeShapeType="1"/>
            </p:cNvSpPr>
            <p:nvPr/>
          </p:nvSpPr>
          <p:spPr bwMode="auto">
            <a:xfrm>
              <a:off x="2534" y="1384"/>
              <a:ext cx="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4388" name="Line 22"/>
            <p:cNvSpPr>
              <a:spLocks noChangeShapeType="1"/>
            </p:cNvSpPr>
            <p:nvPr/>
          </p:nvSpPr>
          <p:spPr bwMode="auto">
            <a:xfrm>
              <a:off x="2880" y="1344"/>
              <a:ext cx="121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5399" name="Group 23"/>
          <p:cNvGrpSpPr>
            <a:grpSpLocks/>
          </p:cNvGrpSpPr>
          <p:nvPr/>
        </p:nvGrpSpPr>
        <p:grpSpPr bwMode="auto">
          <a:xfrm>
            <a:off x="3168162" y="3187339"/>
            <a:ext cx="8573966" cy="489439"/>
            <a:chOff x="2162" y="1680"/>
            <a:chExt cx="5851" cy="334"/>
          </a:xfrm>
        </p:grpSpPr>
        <p:sp>
          <p:nvSpPr>
            <p:cNvPr id="14381" name="Text Box 24"/>
            <p:cNvSpPr txBox="1">
              <a:spLocks noChangeArrowheads="1"/>
            </p:cNvSpPr>
            <p:nvPr/>
          </p:nvSpPr>
          <p:spPr bwMode="auto">
            <a:xfrm>
              <a:off x="2162" y="1680"/>
              <a:ext cx="585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3</a:t>
              </a:r>
              <a:r>
                <a:rPr lang="zh-CN" altLang="en-US" sz="2585" b="1"/>
                <a:t>）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//</a:t>
              </a:r>
              <a:r>
                <a:rPr lang="en-US" altLang="zh-CN" sz="2585" b="1" i="1">
                  <a:solidFill>
                    <a:schemeClr val="accent2"/>
                  </a:solidFill>
                </a:rPr>
                <a:t>B</a:t>
              </a:r>
              <a:r>
                <a:rPr lang="en-US" altLang="zh-CN" sz="2585" b="1"/>
                <a:t> </a:t>
              </a:r>
              <a:r>
                <a:rPr lang="zh-CN" altLang="en-US" sz="2585" b="1"/>
                <a:t>或 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</a:t>
              </a:r>
              <a:r>
                <a:rPr lang="en-US" altLang="zh-CN" sz="1846">
                  <a:sym typeface="Symbol" panose="05050102010706020507" pitchFamily="18" charset="2"/>
                </a:rPr>
                <a:t>//</a:t>
              </a:r>
              <a:r>
                <a:rPr lang="zh-CN" altLang="en-US" sz="1846">
                  <a:sym typeface="Symbol" panose="05050102010706020507" pitchFamily="18" charset="2"/>
                </a:rPr>
                <a:t>－</a:t>
              </a:r>
              <a:r>
                <a:rPr lang="en-US" altLang="zh-CN" sz="2585" b="1" i="1">
                  <a:solidFill>
                    <a:schemeClr val="accent2"/>
                  </a:solidFill>
                </a:rPr>
                <a:t>B</a:t>
              </a:r>
              <a:r>
                <a:rPr lang="en-US" altLang="zh-CN" sz="2585" b="1">
                  <a:solidFill>
                    <a:schemeClr val="accent2"/>
                  </a:solidFill>
                </a:rPr>
                <a:t> </a:t>
              </a:r>
              <a:r>
                <a:rPr lang="zh-CN" altLang="zh-CN" sz="2585" b="1"/>
                <a:t>及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=0</a:t>
              </a:r>
              <a:r>
                <a:rPr lang="zh-CN" altLang="zh-CN" sz="2585" b="1"/>
                <a:t>时，</a:t>
              </a:r>
              <a:r>
                <a:rPr lang="en-US" altLang="zh-CN" sz="2585" b="1" i="1"/>
                <a:t>F</a:t>
              </a:r>
              <a:r>
                <a:rPr lang="en-US" altLang="zh-CN" sz="2585" b="1"/>
                <a:t>=0</a:t>
              </a:r>
            </a:p>
          </p:txBody>
        </p:sp>
        <p:sp>
          <p:nvSpPr>
            <p:cNvPr id="14382" name="Line 25"/>
            <p:cNvSpPr>
              <a:spLocks noChangeShapeType="1"/>
            </p:cNvSpPr>
            <p:nvPr/>
          </p:nvSpPr>
          <p:spPr bwMode="auto">
            <a:xfrm>
              <a:off x="2630" y="1776"/>
              <a:ext cx="1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4383" name="Line 26"/>
            <p:cNvSpPr>
              <a:spLocks noChangeShapeType="1"/>
            </p:cNvSpPr>
            <p:nvPr/>
          </p:nvSpPr>
          <p:spPr bwMode="auto">
            <a:xfrm>
              <a:off x="3453" y="1784"/>
              <a:ext cx="1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4384" name="Line 27"/>
            <p:cNvSpPr>
              <a:spLocks noChangeShapeType="1"/>
            </p:cNvSpPr>
            <p:nvPr/>
          </p:nvSpPr>
          <p:spPr bwMode="auto">
            <a:xfrm>
              <a:off x="2924" y="1728"/>
              <a:ext cx="122" cy="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4385" name="Line 28"/>
            <p:cNvSpPr>
              <a:spLocks noChangeShapeType="1"/>
            </p:cNvSpPr>
            <p:nvPr/>
          </p:nvSpPr>
          <p:spPr bwMode="auto">
            <a:xfrm>
              <a:off x="3896" y="1728"/>
              <a:ext cx="104" cy="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5405" name="AutoShape 29"/>
          <p:cNvSpPr>
            <a:spLocks/>
          </p:cNvSpPr>
          <p:nvPr/>
        </p:nvSpPr>
        <p:spPr bwMode="auto">
          <a:xfrm>
            <a:off x="3531577" y="4075360"/>
            <a:ext cx="127489" cy="756138"/>
          </a:xfrm>
          <a:prstGeom prst="leftBrace">
            <a:avLst>
              <a:gd name="adj1" fmla="val 4942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grpSp>
        <p:nvGrpSpPr>
          <p:cNvPr id="485406" name="Group 30"/>
          <p:cNvGrpSpPr>
            <a:grpSpLocks/>
          </p:cNvGrpSpPr>
          <p:nvPr/>
        </p:nvGrpSpPr>
        <p:grpSpPr bwMode="auto">
          <a:xfrm>
            <a:off x="3660531" y="3612298"/>
            <a:ext cx="4035669" cy="949569"/>
            <a:chOff x="4165" y="346"/>
            <a:chExt cx="2754" cy="648"/>
          </a:xfrm>
        </p:grpSpPr>
        <p:sp>
          <p:nvSpPr>
            <p:cNvPr id="14379" name="Text Box 31"/>
            <p:cNvSpPr txBox="1">
              <a:spLocks noChangeArrowheads="1"/>
            </p:cNvSpPr>
            <p:nvPr/>
          </p:nvSpPr>
          <p:spPr bwMode="auto">
            <a:xfrm>
              <a:off x="4165" y="481"/>
              <a:ext cx="275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大小</a:t>
              </a:r>
            </a:p>
          </p:txBody>
        </p:sp>
        <p:graphicFrame>
          <p:nvGraphicFramePr>
            <p:cNvPr id="14380" name="Object 32"/>
            <p:cNvGraphicFramePr>
              <a:graphicFrameLocks noChangeAspect="1"/>
            </p:cNvGraphicFramePr>
            <p:nvPr/>
          </p:nvGraphicFramePr>
          <p:xfrm>
            <a:off x="4669" y="346"/>
            <a:ext cx="104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93" name="公式" r:id="rId9" imgW="622030" imgH="418918" progId="Equation.3">
                    <p:embed/>
                  </p:oleObj>
                </mc:Choice>
                <mc:Fallback>
                  <p:oleObj name="公式" r:id="rId9" imgW="622030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9" y="346"/>
                          <a:ext cx="1040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409" name="Group 33"/>
          <p:cNvGrpSpPr>
            <a:grpSpLocks/>
          </p:cNvGrpSpPr>
          <p:nvPr/>
        </p:nvGrpSpPr>
        <p:grpSpPr bwMode="auto">
          <a:xfrm>
            <a:off x="3676651" y="4453429"/>
            <a:ext cx="5750169" cy="662354"/>
            <a:chOff x="4244" y="408"/>
            <a:chExt cx="3924" cy="452"/>
          </a:xfrm>
        </p:grpSpPr>
        <p:sp>
          <p:nvSpPr>
            <p:cNvPr id="14377" name="Text Box 34"/>
            <p:cNvSpPr txBox="1">
              <a:spLocks noChangeArrowheads="1"/>
            </p:cNvSpPr>
            <p:nvPr/>
          </p:nvSpPr>
          <p:spPr bwMode="auto">
            <a:xfrm>
              <a:off x="4244" y="436"/>
              <a:ext cx="392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方向</a:t>
              </a:r>
            </a:p>
          </p:txBody>
        </p:sp>
        <p:graphicFrame>
          <p:nvGraphicFramePr>
            <p:cNvPr id="14378" name="Object 35"/>
            <p:cNvGraphicFramePr>
              <a:graphicFrameLocks noChangeAspect="1"/>
            </p:cNvGraphicFramePr>
            <p:nvPr/>
          </p:nvGraphicFramePr>
          <p:xfrm>
            <a:off x="4766" y="408"/>
            <a:ext cx="79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94" name="公式" r:id="rId11" imgW="533169" imgH="253890" progId="Equation.3">
                    <p:embed/>
                  </p:oleObj>
                </mc:Choice>
                <mc:Fallback>
                  <p:oleObj name="公式" r:id="rId11" imgW="533169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408"/>
                          <a:ext cx="799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412" name="Group 36"/>
          <p:cNvGrpSpPr>
            <a:grpSpLocks/>
          </p:cNvGrpSpPr>
          <p:nvPr/>
        </p:nvGrpSpPr>
        <p:grpSpPr bwMode="auto">
          <a:xfrm>
            <a:off x="3121267" y="4217508"/>
            <a:ext cx="405762" cy="489438"/>
            <a:chOff x="1766" y="3498"/>
            <a:chExt cx="256" cy="334"/>
          </a:xfrm>
        </p:grpSpPr>
        <p:sp>
          <p:nvSpPr>
            <p:cNvPr id="14375" name="Text Box 37"/>
            <p:cNvSpPr txBox="1">
              <a:spLocks noChangeArrowheads="1"/>
            </p:cNvSpPr>
            <p:nvPr/>
          </p:nvSpPr>
          <p:spPr bwMode="auto">
            <a:xfrm>
              <a:off x="1766" y="3498"/>
              <a:ext cx="2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/>
                <a:t>B</a:t>
              </a:r>
            </a:p>
          </p:txBody>
        </p:sp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>
              <a:off x="1824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5415" name="Text Box 39"/>
          <p:cNvSpPr txBox="1">
            <a:spLocks noChangeArrowheads="1"/>
          </p:cNvSpPr>
          <p:nvPr/>
        </p:nvSpPr>
        <p:spPr bwMode="auto">
          <a:xfrm>
            <a:off x="6049108" y="4153049"/>
            <a:ext cx="4528038" cy="60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323" b="1" dirty="0">
                <a:solidFill>
                  <a:srgbClr val="000066"/>
                </a:solidFill>
              </a:rPr>
              <a:t>如何计算</a:t>
            </a:r>
            <a:r>
              <a:rPr lang="en-US" altLang="zh-CN" sz="3323" b="1" i="1" dirty="0">
                <a:solidFill>
                  <a:srgbClr val="000066"/>
                </a:solidFill>
              </a:rPr>
              <a:t>B </a:t>
            </a:r>
            <a:r>
              <a:rPr lang="zh-CN" altLang="en-US" sz="3323" b="1" dirty="0">
                <a:solidFill>
                  <a:srgbClr val="000066"/>
                </a:solidFill>
              </a:rPr>
              <a:t>？</a:t>
            </a:r>
          </a:p>
        </p:txBody>
      </p:sp>
      <p:sp>
        <p:nvSpPr>
          <p:cNvPr id="485416" name="Line 40"/>
          <p:cNvSpPr>
            <a:spLocks noChangeShapeType="1"/>
          </p:cNvSpPr>
          <p:nvPr/>
        </p:nvSpPr>
        <p:spPr bwMode="auto">
          <a:xfrm flipH="1">
            <a:off x="905608" y="3525841"/>
            <a:ext cx="533400" cy="35169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485417" name="AutoShape 41"/>
          <p:cNvSpPr>
            <a:spLocks noChangeArrowheads="1"/>
          </p:cNvSpPr>
          <p:nvPr/>
        </p:nvSpPr>
        <p:spPr bwMode="auto">
          <a:xfrm>
            <a:off x="524608" y="5073287"/>
            <a:ext cx="2667000" cy="914400"/>
          </a:xfrm>
          <a:prstGeom prst="parallelogram">
            <a:avLst>
              <a:gd name="adj" fmla="val 157297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418" name="AutoShape 42"/>
          <p:cNvSpPr>
            <a:spLocks noChangeArrowheads="1"/>
          </p:cNvSpPr>
          <p:nvPr/>
        </p:nvSpPr>
        <p:spPr bwMode="auto">
          <a:xfrm rot="16200000" flipH="1">
            <a:off x="298939" y="4314218"/>
            <a:ext cx="1899138" cy="1447800"/>
          </a:xfrm>
          <a:prstGeom prst="parallelogram">
            <a:avLst>
              <a:gd name="adj" fmla="val 6426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419" name="Line 43"/>
          <p:cNvSpPr>
            <a:spLocks noChangeShapeType="1"/>
          </p:cNvSpPr>
          <p:nvPr/>
        </p:nvSpPr>
        <p:spPr bwMode="auto">
          <a:xfrm flipV="1">
            <a:off x="1515208" y="4791933"/>
            <a:ext cx="1466" cy="56270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aphicFrame>
        <p:nvGraphicFramePr>
          <p:cNvPr id="48542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33822"/>
              </p:ext>
            </p:extLst>
          </p:nvPr>
        </p:nvGraphicFramePr>
        <p:xfrm>
          <a:off x="1041890" y="4661514"/>
          <a:ext cx="69459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5" name="公式" r:id="rId13" imgW="317225" imgH="253780" progId="Equation.3">
                  <p:embed/>
                </p:oleObj>
              </mc:Choice>
              <mc:Fallback>
                <p:oleObj name="公式" r:id="rId13" imgW="317225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90" y="4661514"/>
                        <a:ext cx="69459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4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01109"/>
              </p:ext>
            </p:extLst>
          </p:nvPr>
        </p:nvGraphicFramePr>
        <p:xfrm>
          <a:off x="1173774" y="5444029"/>
          <a:ext cx="304800" cy="426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6" name="公式" r:id="rId15" imgW="126725" imgH="177415" progId="Equation.3">
                  <p:embed/>
                </p:oleObj>
              </mc:Choice>
              <mc:Fallback>
                <p:oleObj name="公式" r:id="rId15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774" y="5444029"/>
                        <a:ext cx="304800" cy="426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5422" name="Group 46"/>
          <p:cNvGrpSpPr>
            <a:grpSpLocks/>
          </p:cNvGrpSpPr>
          <p:nvPr/>
        </p:nvGrpSpPr>
        <p:grpSpPr bwMode="auto">
          <a:xfrm>
            <a:off x="1251438" y="5190518"/>
            <a:ext cx="1371600" cy="281354"/>
            <a:chOff x="384" y="3744"/>
            <a:chExt cx="1056" cy="336"/>
          </a:xfrm>
        </p:grpSpPr>
        <p:sp>
          <p:nvSpPr>
            <p:cNvPr id="14373" name="AutoShape 47"/>
            <p:cNvSpPr>
              <a:spLocks noChangeArrowheads="1"/>
            </p:cNvSpPr>
            <p:nvPr/>
          </p:nvSpPr>
          <p:spPr bwMode="auto">
            <a:xfrm>
              <a:off x="384" y="3744"/>
              <a:ext cx="1056" cy="336"/>
            </a:xfrm>
            <a:prstGeom prst="parallelogram">
              <a:avLst>
                <a:gd name="adj" fmla="val 138388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14374" name="Line 48"/>
            <p:cNvSpPr>
              <a:spLocks noChangeShapeType="1"/>
            </p:cNvSpPr>
            <p:nvPr/>
          </p:nvSpPr>
          <p:spPr bwMode="auto">
            <a:xfrm flipV="1">
              <a:off x="576" y="3936"/>
              <a:ext cx="5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aphicFrame>
        <p:nvGraphicFramePr>
          <p:cNvPr id="48542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525634"/>
              </p:ext>
            </p:extLst>
          </p:nvPr>
        </p:nvGraphicFramePr>
        <p:xfrm>
          <a:off x="2244969" y="5124575"/>
          <a:ext cx="287215" cy="353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7" name="公式" r:id="rId17" imgW="164957" imgH="203024" progId="Equation.3">
                  <p:embed/>
                </p:oleObj>
              </mc:Choice>
              <mc:Fallback>
                <p:oleObj name="公式" r:id="rId17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969" y="5124575"/>
                        <a:ext cx="287215" cy="353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426" name="Line 50"/>
          <p:cNvSpPr>
            <a:spLocks noChangeShapeType="1"/>
          </p:cNvSpPr>
          <p:nvPr/>
        </p:nvSpPr>
        <p:spPr bwMode="auto">
          <a:xfrm flipH="1">
            <a:off x="981808" y="5354641"/>
            <a:ext cx="533400" cy="35169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14364" name="Text Box 51"/>
          <p:cNvSpPr txBox="1">
            <a:spLocks noChangeArrowheads="1"/>
          </p:cNvSpPr>
          <p:nvPr/>
        </p:nvSpPr>
        <p:spPr bwMode="auto">
          <a:xfrm>
            <a:off x="3239966" y="964349"/>
            <a:ext cx="6544408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即</a:t>
            </a:r>
            <a:r>
              <a:rPr lang="en-US" altLang="zh-CN" sz="2585" b="1"/>
              <a:t>: </a:t>
            </a:r>
            <a:r>
              <a:rPr lang="en-US" altLang="zh-CN" sz="2585" b="1" i="1"/>
              <a:t>F</a:t>
            </a:r>
            <a:r>
              <a:rPr lang="en-US" altLang="zh-CN" sz="2585" b="1"/>
              <a:t>=</a:t>
            </a:r>
            <a:r>
              <a:rPr lang="en-US" altLang="zh-CN" sz="2585" b="1" i="1"/>
              <a:t>qvB</a:t>
            </a:r>
            <a:r>
              <a:rPr lang="en-US" altLang="zh-CN" sz="2585" b="1"/>
              <a:t> sin</a:t>
            </a:r>
            <a:r>
              <a:rPr lang="en-US" altLang="zh-CN" sz="2585" b="1" i="1">
                <a:sym typeface="Symbol" panose="05050102010706020507" pitchFamily="18" charset="2"/>
              </a:rPr>
              <a:t></a:t>
            </a:r>
            <a:endParaRPr lang="en-US" altLang="zh-CN" sz="2585" b="1" i="1"/>
          </a:p>
        </p:txBody>
      </p:sp>
      <p:grpSp>
        <p:nvGrpSpPr>
          <p:cNvPr id="14365" name="Group 52"/>
          <p:cNvGrpSpPr>
            <a:grpSpLocks/>
          </p:cNvGrpSpPr>
          <p:nvPr/>
        </p:nvGrpSpPr>
        <p:grpSpPr bwMode="auto">
          <a:xfrm>
            <a:off x="1065335" y="921852"/>
            <a:ext cx="2111619" cy="587620"/>
            <a:chOff x="727" y="134"/>
            <a:chExt cx="1441" cy="401"/>
          </a:xfrm>
        </p:grpSpPr>
        <p:graphicFrame>
          <p:nvGraphicFramePr>
            <p:cNvPr id="14371" name="Object 53"/>
            <p:cNvGraphicFramePr>
              <a:graphicFrameLocks noChangeAspect="1"/>
            </p:cNvGraphicFramePr>
            <p:nvPr/>
          </p:nvGraphicFramePr>
          <p:xfrm>
            <a:off x="1019" y="134"/>
            <a:ext cx="114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98" name="公式" r:id="rId19" imgW="723586" imgH="241195" progId="Equation.3">
                    <p:embed/>
                  </p:oleObj>
                </mc:Choice>
                <mc:Fallback>
                  <p:oleObj name="公式" r:id="rId19" imgW="72358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134"/>
                          <a:ext cx="1149" cy="38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54"/>
            <p:cNvGraphicFramePr>
              <a:graphicFrameLocks noChangeAspect="1"/>
            </p:cNvGraphicFramePr>
            <p:nvPr/>
          </p:nvGraphicFramePr>
          <p:xfrm>
            <a:off x="727" y="224"/>
            <a:ext cx="30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99" name="剪辑" r:id="rId21" imgW="3219444" imgH="2971890" progId="MS_ClipArt_Gallery.2">
                    <p:embed/>
                  </p:oleObj>
                </mc:Choice>
                <mc:Fallback>
                  <p:oleObj name="剪辑" r:id="rId21" imgW="3219444" imgH="297189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224"/>
                          <a:ext cx="30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5432" name="AutoShape 56"/>
          <p:cNvSpPr>
            <a:spLocks/>
          </p:cNvSpPr>
          <p:nvPr/>
        </p:nvSpPr>
        <p:spPr bwMode="auto">
          <a:xfrm>
            <a:off x="4668715" y="5496783"/>
            <a:ext cx="152400" cy="781050"/>
          </a:xfrm>
          <a:prstGeom prst="leftBrace">
            <a:avLst>
              <a:gd name="adj1" fmla="val 4270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433" name="Text Box 57"/>
          <p:cNvSpPr txBox="1">
            <a:spLocks noChangeArrowheads="1"/>
          </p:cNvSpPr>
          <p:nvPr/>
        </p:nvSpPr>
        <p:spPr bwMode="auto">
          <a:xfrm>
            <a:off x="4897316" y="5363433"/>
            <a:ext cx="689316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990033"/>
                </a:solidFill>
              </a:rPr>
              <a:t>毕奥 </a:t>
            </a:r>
            <a:r>
              <a:rPr lang="en-US" altLang="zh-CN" sz="2585" b="1">
                <a:solidFill>
                  <a:srgbClr val="990033"/>
                </a:solidFill>
              </a:rPr>
              <a:t>— </a:t>
            </a:r>
            <a:r>
              <a:rPr lang="zh-CN" altLang="en-US" sz="2585" b="1">
                <a:solidFill>
                  <a:srgbClr val="990033"/>
                </a:solidFill>
              </a:rPr>
              <a:t>萨伐尔定律</a:t>
            </a:r>
          </a:p>
        </p:txBody>
      </p:sp>
      <p:sp>
        <p:nvSpPr>
          <p:cNvPr id="485434" name="Text Box 58"/>
          <p:cNvSpPr txBox="1">
            <a:spLocks noChangeArrowheads="1"/>
          </p:cNvSpPr>
          <p:nvPr/>
        </p:nvSpPr>
        <p:spPr bwMode="auto">
          <a:xfrm>
            <a:off x="4897315" y="5842614"/>
            <a:ext cx="715107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990033"/>
                </a:solidFill>
              </a:rPr>
              <a:t>安培环路定理</a:t>
            </a:r>
            <a:endParaRPr lang="zh-CN" altLang="en-US" sz="2215">
              <a:solidFill>
                <a:srgbClr val="990033"/>
              </a:solidFill>
            </a:endParaRPr>
          </a:p>
        </p:txBody>
      </p:sp>
      <p:sp>
        <p:nvSpPr>
          <p:cNvPr id="485435" name="Text Box 59"/>
          <p:cNvSpPr txBox="1">
            <a:spLocks noChangeArrowheads="1"/>
          </p:cNvSpPr>
          <p:nvPr/>
        </p:nvSpPr>
        <p:spPr bwMode="auto">
          <a:xfrm>
            <a:off x="3172558" y="5594964"/>
            <a:ext cx="879670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000066"/>
                </a:solidFill>
              </a:rPr>
              <a:t>两种方法</a:t>
            </a:r>
          </a:p>
        </p:txBody>
      </p:sp>
      <p:sp>
        <p:nvSpPr>
          <p:cNvPr id="485436" name="Line 60"/>
          <p:cNvSpPr>
            <a:spLocks noChangeShapeType="1"/>
          </p:cNvSpPr>
          <p:nvPr/>
        </p:nvSpPr>
        <p:spPr bwMode="auto">
          <a:xfrm>
            <a:off x="7949713" y="4240948"/>
            <a:ext cx="1890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15"/>
          </a:p>
        </p:txBody>
      </p:sp>
    </p:spTree>
    <p:extLst>
      <p:ext uri="{BB962C8B-B14F-4D97-AF65-F5344CB8AC3E}">
        <p14:creationId xmlns:p14="http://schemas.microsoft.com/office/powerpoint/2010/main" val="30878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5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5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5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5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15" grpId="0"/>
      <p:bldP spid="485432" grpId="0" animBg="1"/>
      <p:bldP spid="485433" grpId="0"/>
      <p:bldP spid="485434" grpId="0"/>
      <p:bldP spid="4854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402" name="Group 2"/>
          <p:cNvGrpSpPr>
            <a:grpSpLocks/>
          </p:cNvGrpSpPr>
          <p:nvPr/>
        </p:nvGrpSpPr>
        <p:grpSpPr bwMode="auto">
          <a:xfrm>
            <a:off x="861646" y="1691054"/>
            <a:ext cx="1006720" cy="2897066"/>
            <a:chOff x="6774" y="495"/>
            <a:chExt cx="687" cy="1977"/>
          </a:xfrm>
        </p:grpSpPr>
        <p:sp>
          <p:nvSpPr>
            <p:cNvPr id="22575" name="Freeform 3"/>
            <p:cNvSpPr>
              <a:spLocks/>
            </p:cNvSpPr>
            <p:nvPr/>
          </p:nvSpPr>
          <p:spPr bwMode="auto">
            <a:xfrm>
              <a:off x="6774" y="497"/>
              <a:ext cx="490" cy="1877"/>
            </a:xfrm>
            <a:custGeom>
              <a:avLst/>
              <a:gdLst>
                <a:gd name="T0" fmla="*/ 0 w 862"/>
                <a:gd name="T1" fmla="*/ 333 h 2404"/>
                <a:gd name="T2" fmla="*/ 5 w 862"/>
                <a:gd name="T3" fmla="*/ 257 h 2404"/>
                <a:gd name="T4" fmla="*/ 2 w 862"/>
                <a:gd name="T5" fmla="*/ 144 h 2404"/>
                <a:gd name="T6" fmla="*/ 7 w 862"/>
                <a:gd name="T7" fmla="*/ 50 h 2404"/>
                <a:gd name="T8" fmla="*/ 9 w 862"/>
                <a:gd name="T9" fmla="*/ 0 h 2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2404">
                  <a:moveTo>
                    <a:pt x="0" y="2404"/>
                  </a:moveTo>
                  <a:cubicBezTo>
                    <a:pt x="189" y="2245"/>
                    <a:pt x="378" y="2087"/>
                    <a:pt x="408" y="1860"/>
                  </a:cubicBezTo>
                  <a:cubicBezTo>
                    <a:pt x="438" y="1633"/>
                    <a:pt x="144" y="1292"/>
                    <a:pt x="182" y="1043"/>
                  </a:cubicBezTo>
                  <a:cubicBezTo>
                    <a:pt x="220" y="794"/>
                    <a:pt x="522" y="537"/>
                    <a:pt x="635" y="363"/>
                  </a:cubicBezTo>
                  <a:cubicBezTo>
                    <a:pt x="748" y="189"/>
                    <a:pt x="824" y="60"/>
                    <a:pt x="862" y="0"/>
                  </a:cubicBezTo>
                </a:path>
              </a:pathLst>
            </a:custGeom>
            <a:noFill/>
            <a:ln w="82550" cmpd="sng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22576" name="Line 4"/>
            <p:cNvSpPr>
              <a:spLocks noChangeShapeType="1"/>
            </p:cNvSpPr>
            <p:nvPr/>
          </p:nvSpPr>
          <p:spPr bwMode="auto">
            <a:xfrm flipV="1">
              <a:off x="6784" y="2141"/>
              <a:ext cx="172" cy="22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22577" name="Line 5"/>
            <p:cNvSpPr>
              <a:spLocks noChangeShapeType="1"/>
            </p:cNvSpPr>
            <p:nvPr/>
          </p:nvSpPr>
          <p:spPr bwMode="auto">
            <a:xfrm flipV="1">
              <a:off x="7144" y="517"/>
              <a:ext cx="117" cy="23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graphicFrame>
          <p:nvGraphicFramePr>
            <p:cNvPr id="22578" name="Object 6"/>
            <p:cNvGraphicFramePr>
              <a:graphicFrameLocks noChangeAspect="1"/>
            </p:cNvGraphicFramePr>
            <p:nvPr/>
          </p:nvGraphicFramePr>
          <p:xfrm>
            <a:off x="6860" y="2223"/>
            <a:ext cx="19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0" name="公式" r:id="rId3" imgW="126780" imgH="164814" progId="Equation.3">
                    <p:embed/>
                  </p:oleObj>
                </mc:Choice>
                <mc:Fallback>
                  <p:oleObj name="公式" r:id="rId3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0" y="2223"/>
                          <a:ext cx="19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9" name="Object 7"/>
            <p:cNvGraphicFramePr>
              <a:graphicFrameLocks noChangeAspect="1"/>
            </p:cNvGraphicFramePr>
            <p:nvPr/>
          </p:nvGraphicFramePr>
          <p:xfrm>
            <a:off x="7270" y="495"/>
            <a:ext cx="19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1" name="公式" r:id="rId5" imgW="126780" imgH="164814" progId="Equation.3">
                    <p:embed/>
                  </p:oleObj>
                </mc:Choice>
                <mc:Fallback>
                  <p:oleObj name="公式" r:id="rId5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0" y="495"/>
                          <a:ext cx="19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6408" name="Text 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00730" y="656588"/>
            <a:ext cx="40034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58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58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毕奥 </a:t>
            </a:r>
            <a:r>
              <a:rPr lang="en-US" altLang="zh-CN" sz="258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 </a:t>
            </a:r>
            <a:r>
              <a:rPr lang="zh-CN" altLang="en-US" sz="258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萨伐尔定律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2914650" y="1821616"/>
            <a:ext cx="38100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任一电流激发的磁场 </a:t>
            </a:r>
            <a:r>
              <a:rPr lang="en-US" altLang="zh-CN" sz="2585" b="1">
                <a:solidFill>
                  <a:srgbClr val="FF0000"/>
                </a:solidFill>
              </a:rPr>
              <a:t>=</a:t>
            </a:r>
            <a:endParaRPr lang="en-US" altLang="zh-CN" sz="2585" b="1"/>
          </a:p>
        </p:txBody>
      </p:sp>
      <p:sp>
        <p:nvSpPr>
          <p:cNvPr id="486411" name="Text Box 11"/>
          <p:cNvSpPr txBox="1">
            <a:spLocks noChangeArrowheads="1"/>
          </p:cNvSpPr>
          <p:nvPr/>
        </p:nvSpPr>
        <p:spPr bwMode="auto">
          <a:xfrm>
            <a:off x="6254262" y="1626976"/>
            <a:ext cx="3289789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 dirty="0"/>
              <a:t>各小段电流产生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 dirty="0"/>
              <a:t>的磁场的叠加</a:t>
            </a:r>
          </a:p>
        </p:txBody>
      </p:sp>
      <p:grpSp>
        <p:nvGrpSpPr>
          <p:cNvPr id="486426" name="Group 26"/>
          <p:cNvGrpSpPr>
            <a:grpSpLocks/>
          </p:cNvGrpSpPr>
          <p:nvPr/>
        </p:nvGrpSpPr>
        <p:grpSpPr bwMode="auto">
          <a:xfrm>
            <a:off x="2039815" y="2741735"/>
            <a:ext cx="228600" cy="211015"/>
            <a:chOff x="1440" y="1488"/>
            <a:chExt cx="144" cy="144"/>
          </a:xfrm>
        </p:grpSpPr>
        <p:sp>
          <p:nvSpPr>
            <p:cNvPr id="22573" name="Oval 27"/>
            <p:cNvSpPr>
              <a:spLocks noChangeArrowheads="1"/>
            </p:cNvSpPr>
            <p:nvPr/>
          </p:nvSpPr>
          <p:spPr bwMode="auto">
            <a:xfrm>
              <a:off x="1440" y="1488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22574" name="Object 28"/>
            <p:cNvGraphicFramePr>
              <a:graphicFrameLocks noChangeAspect="1"/>
            </p:cNvGraphicFramePr>
            <p:nvPr/>
          </p:nvGraphicFramePr>
          <p:xfrm>
            <a:off x="1440" y="148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2" name="公式" r:id="rId7" imgW="215619" imgH="215619" progId="Equation.3">
                    <p:embed/>
                  </p:oleObj>
                </mc:Choice>
                <mc:Fallback>
                  <p:oleObj name="公式" r:id="rId7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48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6429" name="Object 29"/>
          <p:cNvGraphicFramePr>
            <a:graphicFrameLocks noChangeAspect="1"/>
          </p:cNvGraphicFramePr>
          <p:nvPr/>
        </p:nvGraphicFramePr>
        <p:xfrm>
          <a:off x="1817077" y="3738197"/>
          <a:ext cx="233435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3" name="公式" r:id="rId9" imgW="952087" imgH="380835" progId="Equation.3">
                  <p:embed/>
                </p:oleObj>
              </mc:Choice>
              <mc:Fallback>
                <p:oleObj name="公式" r:id="rId9" imgW="952087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077" y="3738197"/>
                        <a:ext cx="2334358" cy="933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0" name="Text Box 30"/>
          <p:cNvSpPr txBox="1">
            <a:spLocks noChangeArrowheads="1"/>
          </p:cNvSpPr>
          <p:nvPr/>
        </p:nvSpPr>
        <p:spPr bwMode="auto">
          <a:xfrm>
            <a:off x="5070231" y="3981836"/>
            <a:ext cx="376457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990033"/>
                </a:solidFill>
              </a:rPr>
              <a:t>毕奥</a:t>
            </a:r>
            <a:r>
              <a:rPr lang="en-US" altLang="zh-CN" sz="2585" b="1">
                <a:solidFill>
                  <a:srgbClr val="990033"/>
                </a:solidFill>
              </a:rPr>
              <a:t>— </a:t>
            </a:r>
            <a:r>
              <a:rPr lang="zh-CN" altLang="en-US" sz="2585" b="1">
                <a:solidFill>
                  <a:srgbClr val="990033"/>
                </a:solidFill>
              </a:rPr>
              <a:t>萨伐尔定律</a:t>
            </a:r>
          </a:p>
        </p:txBody>
      </p:sp>
      <p:graphicFrame>
        <p:nvGraphicFramePr>
          <p:cNvPr id="486431" name="Object 31"/>
          <p:cNvGraphicFramePr>
            <a:graphicFrameLocks noChangeAspect="1"/>
          </p:cNvGraphicFramePr>
          <p:nvPr/>
        </p:nvGraphicFramePr>
        <p:xfrm>
          <a:off x="552451" y="5266593"/>
          <a:ext cx="518746" cy="4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4" name="公式" r:id="rId11" imgW="228501" imgH="215806" progId="Equation.3">
                  <p:embed/>
                </p:oleObj>
              </mc:Choice>
              <mc:Fallback>
                <p:oleObj name="公式" r:id="rId11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1" y="5266593"/>
                        <a:ext cx="518746" cy="48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2" name="AutoShape 32"/>
          <p:cNvSpPr>
            <a:spLocks/>
          </p:cNvSpPr>
          <p:nvPr/>
        </p:nvSpPr>
        <p:spPr bwMode="auto">
          <a:xfrm>
            <a:off x="1116624" y="5188927"/>
            <a:ext cx="139212" cy="703385"/>
          </a:xfrm>
          <a:prstGeom prst="leftBrace">
            <a:avLst>
              <a:gd name="adj1" fmla="val 42105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6433" name="Text Box 33"/>
          <p:cNvSpPr txBox="1">
            <a:spLocks noChangeArrowheads="1"/>
          </p:cNvSpPr>
          <p:nvPr/>
        </p:nvSpPr>
        <p:spPr bwMode="auto">
          <a:xfrm>
            <a:off x="1255835" y="4951920"/>
            <a:ext cx="832045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大小为：</a:t>
            </a:r>
          </a:p>
        </p:txBody>
      </p:sp>
      <p:graphicFrame>
        <p:nvGraphicFramePr>
          <p:cNvPr id="486434" name="Object 34"/>
          <p:cNvGraphicFramePr>
            <a:graphicFrameLocks noChangeAspect="1"/>
          </p:cNvGraphicFramePr>
          <p:nvPr/>
        </p:nvGraphicFramePr>
        <p:xfrm>
          <a:off x="2494085" y="4766897"/>
          <a:ext cx="2385646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5" name="公式" r:id="rId13" imgW="1054100" imgH="381000" progId="Equation.3">
                  <p:embed/>
                </p:oleObj>
              </mc:Choice>
              <mc:Fallback>
                <p:oleObj name="公式" r:id="rId13" imgW="1054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085" y="4766897"/>
                        <a:ext cx="2385646" cy="861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5" name="Text Box 35"/>
          <p:cNvSpPr txBox="1">
            <a:spLocks noChangeArrowheads="1"/>
          </p:cNvSpPr>
          <p:nvPr/>
        </p:nvSpPr>
        <p:spPr bwMode="auto">
          <a:xfrm>
            <a:off x="1214805" y="5526351"/>
            <a:ext cx="769180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方向为：</a:t>
            </a:r>
          </a:p>
        </p:txBody>
      </p:sp>
      <p:graphicFrame>
        <p:nvGraphicFramePr>
          <p:cNvPr id="486436" name="Object 36"/>
          <p:cNvGraphicFramePr>
            <a:graphicFrameLocks noChangeAspect="1"/>
          </p:cNvGraphicFramePr>
          <p:nvPr/>
        </p:nvGraphicFramePr>
        <p:xfrm>
          <a:off x="2535116" y="5540620"/>
          <a:ext cx="1022838" cy="51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6" name="公式" r:id="rId15" imgW="431613" imgH="215806" progId="Equation.3">
                  <p:embed/>
                </p:oleObj>
              </mc:Choice>
              <mc:Fallback>
                <p:oleObj name="公式" r:id="rId15" imgW="4316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116" y="5540620"/>
                        <a:ext cx="1022838" cy="511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7" name="Text Box 37"/>
          <p:cNvSpPr txBox="1">
            <a:spLocks noChangeArrowheads="1"/>
          </p:cNvSpPr>
          <p:nvPr/>
        </p:nvSpPr>
        <p:spPr bwMode="auto">
          <a:xfrm>
            <a:off x="3533043" y="5565916"/>
            <a:ext cx="162804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FF0000"/>
                </a:solidFill>
              </a:rPr>
              <a:t>右手螺旋</a:t>
            </a:r>
          </a:p>
        </p:txBody>
      </p:sp>
      <p:sp>
        <p:nvSpPr>
          <p:cNvPr id="486438" name="AutoShape 38"/>
          <p:cNvSpPr>
            <a:spLocks noChangeArrowheads="1"/>
          </p:cNvSpPr>
          <p:nvPr/>
        </p:nvSpPr>
        <p:spPr bwMode="auto">
          <a:xfrm>
            <a:off x="4274528" y="4173416"/>
            <a:ext cx="788377" cy="127489"/>
          </a:xfrm>
          <a:prstGeom prst="rightArrow">
            <a:avLst>
              <a:gd name="adj1" fmla="val 50000"/>
              <a:gd name="adj2" fmla="val 154597"/>
            </a:avLst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6439" name="Text Box 39"/>
          <p:cNvSpPr txBox="1">
            <a:spLocks noChangeArrowheads="1"/>
          </p:cNvSpPr>
          <p:nvPr/>
        </p:nvSpPr>
        <p:spPr bwMode="auto">
          <a:xfrm>
            <a:off x="3791683" y="674365"/>
            <a:ext cx="409282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/>
              <a:t>——</a:t>
            </a:r>
            <a:r>
              <a:rPr lang="zh-CN" altLang="en-US" sz="2585" b="1" dirty="0"/>
              <a:t>电流激发磁场的规律</a:t>
            </a:r>
          </a:p>
        </p:txBody>
      </p:sp>
      <p:sp>
        <p:nvSpPr>
          <p:cNvPr id="486441" name="Rectangle 41"/>
          <p:cNvSpPr>
            <a:spLocks noChangeArrowheads="1"/>
          </p:cNvSpPr>
          <p:nvPr/>
        </p:nvSpPr>
        <p:spPr bwMode="auto">
          <a:xfrm>
            <a:off x="6317274" y="1642454"/>
            <a:ext cx="2356338" cy="80742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6442" name="Rectangle 42"/>
          <p:cNvSpPr>
            <a:spLocks noChangeArrowheads="1"/>
          </p:cNvSpPr>
          <p:nvPr/>
        </p:nvSpPr>
        <p:spPr bwMode="auto">
          <a:xfrm>
            <a:off x="2983523" y="1866658"/>
            <a:ext cx="3014297" cy="423496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grpSp>
        <p:nvGrpSpPr>
          <p:cNvPr id="486448" name="Group 48"/>
          <p:cNvGrpSpPr>
            <a:grpSpLocks/>
          </p:cNvGrpSpPr>
          <p:nvPr/>
        </p:nvGrpSpPr>
        <p:grpSpPr bwMode="auto">
          <a:xfrm>
            <a:off x="2552701" y="2762254"/>
            <a:ext cx="6280638" cy="489438"/>
            <a:chOff x="273" y="2405"/>
            <a:chExt cx="4286" cy="334"/>
          </a:xfrm>
        </p:grpSpPr>
        <p:sp>
          <p:nvSpPr>
            <p:cNvPr id="22569" name="Text Box 49"/>
            <p:cNvSpPr txBox="1">
              <a:spLocks noChangeArrowheads="1"/>
            </p:cNvSpPr>
            <p:nvPr/>
          </p:nvSpPr>
          <p:spPr bwMode="auto">
            <a:xfrm>
              <a:off x="273" y="2405"/>
              <a:ext cx="428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>
                  <a:solidFill>
                    <a:srgbClr val="FF0000"/>
                  </a:solidFill>
                </a:rPr>
                <a:t>(1)</a:t>
              </a:r>
              <a:r>
                <a:rPr lang="en-US" altLang="zh-CN" sz="2585" b="1" dirty="0"/>
                <a:t> </a:t>
              </a:r>
              <a:r>
                <a:rPr lang="en-US" altLang="zh-CN" sz="2585" dirty="0"/>
                <a:t>d</a:t>
              </a:r>
              <a:r>
                <a:rPr lang="en-US" altLang="zh-CN" sz="2585" b="1" i="1" dirty="0"/>
                <a:t>B</a:t>
              </a:r>
              <a:r>
                <a:rPr lang="zh-CN" altLang="en-US" sz="2585" b="1" dirty="0"/>
                <a:t>的方向垂直于</a:t>
              </a:r>
              <a:r>
                <a:rPr lang="en-US" altLang="zh-CN" sz="2585" dirty="0"/>
                <a:t>d</a:t>
              </a:r>
              <a:r>
                <a:rPr lang="en-US" altLang="zh-CN" sz="2585" b="1" i="1" dirty="0"/>
                <a:t>l</a:t>
              </a:r>
              <a:r>
                <a:rPr lang="en-US" altLang="zh-CN" sz="2585" b="1" dirty="0"/>
                <a:t>  </a:t>
              </a:r>
              <a:r>
                <a:rPr lang="zh-CN" altLang="en-US" sz="2585" b="1" dirty="0"/>
                <a:t>、</a:t>
              </a:r>
              <a:r>
                <a:rPr lang="en-US" altLang="zh-CN" sz="2585" b="1" i="1" dirty="0"/>
                <a:t>r </a:t>
              </a:r>
              <a:r>
                <a:rPr lang="zh-CN" altLang="en-US" sz="2585" b="1" dirty="0"/>
                <a:t>所决定的平面</a:t>
              </a:r>
            </a:p>
          </p:txBody>
        </p:sp>
        <p:sp>
          <p:nvSpPr>
            <p:cNvPr id="22570" name="Line 50"/>
            <p:cNvSpPr>
              <a:spLocks noChangeShapeType="1"/>
            </p:cNvSpPr>
            <p:nvPr/>
          </p:nvSpPr>
          <p:spPr bwMode="auto">
            <a:xfrm>
              <a:off x="801" y="2457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22571" name="Line 51"/>
            <p:cNvSpPr>
              <a:spLocks noChangeShapeType="1"/>
            </p:cNvSpPr>
            <p:nvPr/>
          </p:nvSpPr>
          <p:spPr bwMode="auto">
            <a:xfrm>
              <a:off x="2388" y="2487"/>
              <a:ext cx="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22572" name="Line 52"/>
            <p:cNvSpPr>
              <a:spLocks noChangeShapeType="1"/>
            </p:cNvSpPr>
            <p:nvPr/>
          </p:nvSpPr>
          <p:spPr bwMode="auto">
            <a:xfrm>
              <a:off x="2775" y="2513"/>
              <a:ext cx="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22550" name="组合 1"/>
          <p:cNvGrpSpPr>
            <a:grpSpLocks/>
          </p:cNvGrpSpPr>
          <p:nvPr/>
        </p:nvGrpSpPr>
        <p:grpSpPr bwMode="auto">
          <a:xfrm>
            <a:off x="6315808" y="3274054"/>
            <a:ext cx="2958612" cy="522372"/>
            <a:chOff x="6682529" y="3752370"/>
            <a:chExt cx="3205162" cy="565902"/>
          </a:xfrm>
        </p:grpSpPr>
        <p:sp>
          <p:nvSpPr>
            <p:cNvPr id="22566" name="Text Box 24"/>
            <p:cNvSpPr txBox="1">
              <a:spLocks noChangeArrowheads="1"/>
            </p:cNvSpPr>
            <p:nvPr/>
          </p:nvSpPr>
          <p:spPr bwMode="auto">
            <a:xfrm>
              <a:off x="6682529" y="3787295"/>
              <a:ext cx="3205162" cy="530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，沿</a:t>
              </a:r>
            </a:p>
          </p:txBody>
        </p:sp>
        <p:graphicFrame>
          <p:nvGraphicFramePr>
            <p:cNvPr id="22567" name="Object 25"/>
            <p:cNvGraphicFramePr>
              <a:graphicFrameLocks noChangeAspect="1"/>
            </p:cNvGraphicFramePr>
            <p:nvPr/>
          </p:nvGraphicFramePr>
          <p:xfrm>
            <a:off x="7512050" y="3783013"/>
            <a:ext cx="871538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7" name="公式" r:id="rId17" imgW="368140" imgH="215806" progId="Equation.3">
                    <p:embed/>
                  </p:oleObj>
                </mc:Choice>
                <mc:Fallback>
                  <p:oleObj name="公式" r:id="rId17" imgW="36814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050" y="3783013"/>
                          <a:ext cx="871538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8" name="Text Box 53"/>
            <p:cNvSpPr txBox="1">
              <a:spLocks noChangeArrowheads="1"/>
            </p:cNvSpPr>
            <p:nvPr/>
          </p:nvSpPr>
          <p:spPr bwMode="auto">
            <a:xfrm>
              <a:off x="8295429" y="3752370"/>
              <a:ext cx="1592262" cy="530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的方向。</a:t>
              </a:r>
            </a:p>
          </p:txBody>
        </p:sp>
      </p:grpSp>
      <p:sp>
        <p:nvSpPr>
          <p:cNvPr id="486456" name="Line 56"/>
          <p:cNvSpPr>
            <a:spLocks noChangeShapeType="1"/>
          </p:cNvSpPr>
          <p:nvPr/>
        </p:nvSpPr>
        <p:spPr bwMode="auto">
          <a:xfrm flipV="1">
            <a:off x="1186962" y="2735874"/>
            <a:ext cx="742950" cy="829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pSp>
        <p:nvGrpSpPr>
          <p:cNvPr id="486457" name="Group 57"/>
          <p:cNvGrpSpPr>
            <a:grpSpLocks/>
          </p:cNvGrpSpPr>
          <p:nvPr/>
        </p:nvGrpSpPr>
        <p:grpSpPr bwMode="auto">
          <a:xfrm>
            <a:off x="1809750" y="2332892"/>
            <a:ext cx="309196" cy="429358"/>
            <a:chOff x="7421" y="933"/>
            <a:chExt cx="211" cy="293"/>
          </a:xfrm>
        </p:grpSpPr>
        <p:sp>
          <p:nvSpPr>
            <p:cNvPr id="22564" name="Oval 58"/>
            <p:cNvSpPr>
              <a:spLocks noChangeArrowheads="1"/>
            </p:cNvSpPr>
            <p:nvPr/>
          </p:nvSpPr>
          <p:spPr bwMode="auto">
            <a:xfrm>
              <a:off x="7486" y="117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22565" name="Object 59"/>
            <p:cNvGraphicFramePr>
              <a:graphicFrameLocks noChangeAspect="1"/>
            </p:cNvGraphicFramePr>
            <p:nvPr/>
          </p:nvGraphicFramePr>
          <p:xfrm>
            <a:off x="7421" y="933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8" name="公式" r:id="rId19" imgW="164885" imgH="164885" progId="Equation.3">
                    <p:embed/>
                  </p:oleObj>
                </mc:Choice>
                <mc:Fallback>
                  <p:oleObj name="公式" r:id="rId1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1" y="933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6460" name="Object 60"/>
          <p:cNvGraphicFramePr>
            <a:graphicFrameLocks noChangeAspect="1"/>
          </p:cNvGraphicFramePr>
          <p:nvPr/>
        </p:nvGraphicFramePr>
        <p:xfrm>
          <a:off x="1603131" y="3049466"/>
          <a:ext cx="279889" cy="36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9" name="公式" r:id="rId21" imgW="126780" imgH="164814" progId="Equation.3">
                  <p:embed/>
                </p:oleObj>
              </mc:Choice>
              <mc:Fallback>
                <p:oleObj name="公式" r:id="rId21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131" y="3049466"/>
                        <a:ext cx="279889" cy="364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61" name="Freeform 61"/>
          <p:cNvSpPr>
            <a:spLocks/>
          </p:cNvSpPr>
          <p:nvPr/>
        </p:nvSpPr>
        <p:spPr bwMode="auto">
          <a:xfrm>
            <a:off x="1115159" y="3351335"/>
            <a:ext cx="213946" cy="42496"/>
          </a:xfrm>
          <a:custGeom>
            <a:avLst/>
            <a:gdLst>
              <a:gd name="T0" fmla="*/ 0 w 146"/>
              <a:gd name="T1" fmla="*/ 2147483646 h 29"/>
              <a:gd name="T2" fmla="*/ 2147483646 w 146"/>
              <a:gd name="T3" fmla="*/ 0 h 29"/>
              <a:gd name="T4" fmla="*/ 2147483646 w 146"/>
              <a:gd name="T5" fmla="*/ 2147483646 h 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6" h="29">
                <a:moveTo>
                  <a:pt x="0" y="29"/>
                </a:moveTo>
                <a:cubicBezTo>
                  <a:pt x="27" y="14"/>
                  <a:pt x="54" y="0"/>
                  <a:pt x="78" y="0"/>
                </a:cubicBezTo>
                <a:cubicBezTo>
                  <a:pt x="102" y="0"/>
                  <a:pt x="124" y="14"/>
                  <a:pt x="146" y="2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aphicFrame>
        <p:nvGraphicFramePr>
          <p:cNvPr id="486462" name="Object 62"/>
          <p:cNvGraphicFramePr>
            <a:graphicFrameLocks noChangeAspect="1"/>
          </p:cNvGraphicFramePr>
          <p:nvPr/>
        </p:nvGraphicFramePr>
        <p:xfrm>
          <a:off x="1154723" y="3026020"/>
          <a:ext cx="297474" cy="37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0" name="公式" r:id="rId23" imgW="139579" imgH="177646" progId="Equation.3">
                  <p:embed/>
                </p:oleObj>
              </mc:Choice>
              <mc:Fallback>
                <p:oleObj name="公式" r:id="rId23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723" y="3026020"/>
                        <a:ext cx="297474" cy="379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63" name="Line 63"/>
          <p:cNvSpPr>
            <a:spLocks noChangeShapeType="1"/>
          </p:cNvSpPr>
          <p:nvPr/>
        </p:nvSpPr>
        <p:spPr bwMode="auto">
          <a:xfrm flipH="1" flipV="1">
            <a:off x="1068266" y="3257551"/>
            <a:ext cx="98180" cy="312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15"/>
          </a:p>
        </p:txBody>
      </p:sp>
      <p:graphicFrame>
        <p:nvGraphicFramePr>
          <p:cNvPr id="486464" name="Object 64"/>
          <p:cNvGraphicFramePr>
            <a:graphicFrameLocks noChangeAspect="1"/>
          </p:cNvGraphicFramePr>
          <p:nvPr/>
        </p:nvGraphicFramePr>
        <p:xfrm>
          <a:off x="606669" y="3339612"/>
          <a:ext cx="405912" cy="40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1" name="公式" r:id="rId25" imgW="114266" imgH="114210" progId="Equation.3">
                  <p:embed/>
                </p:oleObj>
              </mc:Choice>
              <mc:Fallback>
                <p:oleObj name="公式" r:id="rId25" imgW="114266" imgH="114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69" y="3339612"/>
                        <a:ext cx="405912" cy="407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65" name="Object 65"/>
          <p:cNvGraphicFramePr>
            <a:graphicFrameLocks noChangeAspect="1"/>
          </p:cNvGraphicFramePr>
          <p:nvPr/>
        </p:nvGraphicFramePr>
        <p:xfrm>
          <a:off x="436685" y="3354266"/>
          <a:ext cx="290146" cy="3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2" name="公式" r:id="rId27" imgW="57268" imgH="95310" progId="Equation.3">
                  <p:embed/>
                </p:oleObj>
              </mc:Choice>
              <mc:Fallback>
                <p:oleObj name="公式" r:id="rId27" imgW="57268" imgH="953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85" y="3354266"/>
                        <a:ext cx="290146" cy="3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66" name="Line 66"/>
          <p:cNvSpPr>
            <a:spLocks noChangeShapeType="1"/>
          </p:cNvSpPr>
          <p:nvPr/>
        </p:nvSpPr>
        <p:spPr bwMode="auto">
          <a:xfrm>
            <a:off x="860181" y="3355731"/>
            <a:ext cx="158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486467" name="Line 67"/>
          <p:cNvSpPr>
            <a:spLocks noChangeShapeType="1"/>
          </p:cNvSpPr>
          <p:nvPr/>
        </p:nvSpPr>
        <p:spPr bwMode="auto">
          <a:xfrm flipH="1" flipV="1">
            <a:off x="1068266" y="3257551"/>
            <a:ext cx="98180" cy="312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15"/>
          </a:p>
        </p:txBody>
      </p:sp>
      <p:sp>
        <p:nvSpPr>
          <p:cNvPr id="486468" name="Text Box 68"/>
          <p:cNvSpPr txBox="1">
            <a:spLocks noChangeArrowheads="1"/>
          </p:cNvSpPr>
          <p:nvPr/>
        </p:nvSpPr>
        <p:spPr bwMode="auto">
          <a:xfrm>
            <a:off x="5284177" y="4919682"/>
            <a:ext cx="414264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>
                <a:solidFill>
                  <a:srgbClr val="FF0000"/>
                </a:solidFill>
              </a:rPr>
              <a:t>(2)</a:t>
            </a:r>
            <a:r>
              <a:rPr lang="en-US" altLang="zh-CN" sz="2585" b="1"/>
              <a:t> P</a:t>
            </a:r>
            <a:r>
              <a:rPr lang="zh-CN" altLang="en-US" sz="2585" b="1"/>
              <a:t>点总的磁感应强度为</a:t>
            </a:r>
          </a:p>
        </p:txBody>
      </p:sp>
      <p:graphicFrame>
        <p:nvGraphicFramePr>
          <p:cNvPr id="486469" name="Object 69"/>
          <p:cNvGraphicFramePr>
            <a:graphicFrameLocks noChangeAspect="1"/>
          </p:cNvGraphicFramePr>
          <p:nvPr/>
        </p:nvGraphicFramePr>
        <p:xfrm>
          <a:off x="5886450" y="5291504"/>
          <a:ext cx="2876550" cy="81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3" name="公式" r:id="rId29" imgW="1346200" imgH="381000" progId="Equation.3">
                  <p:embed/>
                </p:oleObj>
              </mc:Choice>
              <mc:Fallback>
                <p:oleObj name="公式" r:id="rId29" imgW="1346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5291504"/>
                        <a:ext cx="2876550" cy="814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5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6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6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6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6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6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6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6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6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6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6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6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6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86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6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6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86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86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0" grpId="0"/>
      <p:bldP spid="486411" grpId="0"/>
      <p:bldP spid="486430" grpId="0"/>
      <p:bldP spid="486432" grpId="0" animBg="1"/>
      <p:bldP spid="486433" grpId="0"/>
      <p:bldP spid="486435" grpId="0"/>
      <p:bldP spid="486437" grpId="0"/>
      <p:bldP spid="486438" grpId="0" animBg="1"/>
      <p:bldP spid="486441" grpId="0" animBg="1"/>
      <p:bldP spid="486442" grpId="0" animBg="1"/>
      <p:bldP spid="4864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" y="404446"/>
            <a:ext cx="2740268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58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安培环路定理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304801" y="898281"/>
            <a:ext cx="9762392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1.</a:t>
            </a:r>
            <a:r>
              <a:rPr lang="zh-CN" altLang="en-US" sz="2585" b="1"/>
              <a:t>安培环路定理</a:t>
            </a: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517281" y="1374531"/>
            <a:ext cx="8550519" cy="94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FF0000"/>
                </a:solidFill>
              </a:rPr>
              <a:t>即：</a:t>
            </a:r>
            <a:r>
              <a:rPr lang="zh-CN" altLang="en-US" sz="2585" b="1">
                <a:latin typeface="楷体_GB2312"/>
                <a:ea typeface="楷体_GB2312"/>
                <a:cs typeface="楷体_GB2312"/>
              </a:rPr>
              <a:t>磁感应强度沿任意闭合曲线</a:t>
            </a:r>
            <a:r>
              <a:rPr lang="en-US" altLang="zh-CN" sz="2585" b="1" i="1">
                <a:ea typeface="楷体_GB2312"/>
                <a:cs typeface="楷体_GB2312"/>
              </a:rPr>
              <a:t>L</a:t>
            </a:r>
            <a:r>
              <a:rPr lang="zh-CN" altLang="en-US" sz="2585" b="1">
                <a:latin typeface="楷体_GB2312"/>
                <a:ea typeface="楷体_GB2312"/>
                <a:cs typeface="楷体_GB2312"/>
              </a:rPr>
              <a:t>的线积分</a:t>
            </a:r>
            <a:r>
              <a:rPr lang="en-US" altLang="zh-CN" sz="2954" b="1">
                <a:solidFill>
                  <a:srgbClr val="FF0000"/>
                </a:solidFill>
              </a:rPr>
              <a:t>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        </a:t>
            </a:r>
            <a:r>
              <a:rPr lang="zh-CN" altLang="en-US" sz="2585" b="1">
                <a:ea typeface="楷体_GB2312"/>
                <a:cs typeface="楷体_GB2312"/>
              </a:rPr>
              <a:t>穿过这闭合曲线的所有传导电流强度的代数和</a:t>
            </a: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304801" y="2246435"/>
            <a:ext cx="10676792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i="1"/>
              <a:t>I</a:t>
            </a:r>
            <a:r>
              <a:rPr lang="zh-CN" altLang="en-US" sz="2585" b="1"/>
              <a:t>的正负规定：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441081" y="2659674"/>
            <a:ext cx="10306050" cy="88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1</a:t>
            </a:r>
            <a:r>
              <a:rPr lang="zh-CN" altLang="en-US" sz="2585" b="1"/>
              <a:t>）当</a:t>
            </a:r>
            <a:r>
              <a:rPr lang="en-US" altLang="zh-CN" sz="2585" b="1" i="1"/>
              <a:t>I</a:t>
            </a:r>
            <a:r>
              <a:rPr lang="zh-CN" altLang="en-US" sz="2585" b="1"/>
              <a:t>与</a:t>
            </a:r>
            <a:r>
              <a:rPr lang="en-US" altLang="zh-CN" sz="2585" b="1" i="1"/>
              <a:t>L</a:t>
            </a:r>
            <a:r>
              <a:rPr lang="zh-CN" altLang="en-US" sz="2585" b="1"/>
              <a:t>的绕行方向成右手关系时，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      </a:t>
            </a:r>
            <a:r>
              <a:rPr lang="en-US" altLang="zh-CN" sz="2585" b="1" i="1"/>
              <a:t>I</a:t>
            </a:r>
            <a:r>
              <a:rPr lang="en-US" altLang="zh-CN" sz="2585" b="1"/>
              <a:t>&gt;0</a:t>
            </a:r>
            <a:r>
              <a:rPr lang="zh-CN" altLang="en-US" sz="2585" b="1"/>
              <a:t>，反之，</a:t>
            </a:r>
            <a:r>
              <a:rPr lang="en-US" altLang="zh-CN" sz="2585" b="1" i="1"/>
              <a:t>I</a:t>
            </a:r>
            <a:r>
              <a:rPr lang="en-US" altLang="zh-CN" sz="2585" b="1"/>
              <a:t>&lt;0</a:t>
            </a:r>
            <a:r>
              <a:rPr lang="zh-CN" altLang="en-US" sz="2585" b="1"/>
              <a:t>。</a:t>
            </a:r>
          </a:p>
        </p:txBody>
      </p:sp>
      <p:sp>
        <p:nvSpPr>
          <p:cNvPr id="582663" name="Text Box 7"/>
          <p:cNvSpPr txBox="1">
            <a:spLocks noChangeArrowheads="1"/>
          </p:cNvSpPr>
          <p:nvPr/>
        </p:nvSpPr>
        <p:spPr bwMode="auto">
          <a:xfrm>
            <a:off x="439616" y="3477358"/>
            <a:ext cx="9599735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2</a:t>
            </a:r>
            <a:r>
              <a:rPr lang="zh-CN" altLang="en-US" sz="2585" b="1"/>
              <a:t>）若</a:t>
            </a:r>
            <a:r>
              <a:rPr lang="en-US" altLang="zh-CN" sz="2585" b="1" i="1"/>
              <a:t>I</a:t>
            </a:r>
            <a:r>
              <a:rPr lang="zh-CN" altLang="en-US" sz="2585" b="1"/>
              <a:t>不穿过</a:t>
            </a:r>
            <a:r>
              <a:rPr lang="en-US" altLang="zh-CN" sz="2585" b="1" i="1"/>
              <a:t>L</a:t>
            </a:r>
            <a:r>
              <a:rPr lang="zh-CN" altLang="en-US" sz="2585" b="1"/>
              <a:t>，则</a:t>
            </a:r>
            <a:r>
              <a:rPr lang="en-US" altLang="zh-CN" sz="2585" b="1" i="1"/>
              <a:t>I</a:t>
            </a:r>
            <a:r>
              <a:rPr lang="en-US" altLang="zh-CN" sz="2585" b="1"/>
              <a:t>=0</a:t>
            </a:r>
          </a:p>
        </p:txBody>
      </p:sp>
      <p:grpSp>
        <p:nvGrpSpPr>
          <p:cNvPr id="582664" name="Group 8"/>
          <p:cNvGrpSpPr>
            <a:grpSpLocks/>
          </p:cNvGrpSpPr>
          <p:nvPr/>
        </p:nvGrpSpPr>
        <p:grpSpPr bwMode="auto">
          <a:xfrm>
            <a:off x="1279281" y="4459166"/>
            <a:ext cx="1447800" cy="703385"/>
            <a:chOff x="489" y="2887"/>
            <a:chExt cx="988" cy="480"/>
          </a:xfrm>
        </p:grpSpPr>
        <p:sp>
          <p:nvSpPr>
            <p:cNvPr id="33865" name="Oval 9"/>
            <p:cNvSpPr>
              <a:spLocks noChangeArrowheads="1"/>
            </p:cNvSpPr>
            <p:nvPr/>
          </p:nvSpPr>
          <p:spPr bwMode="auto">
            <a:xfrm>
              <a:off x="489" y="2887"/>
              <a:ext cx="988" cy="480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33866" name="Line 10"/>
            <p:cNvSpPr>
              <a:spLocks noChangeShapeType="1"/>
            </p:cNvSpPr>
            <p:nvPr/>
          </p:nvSpPr>
          <p:spPr bwMode="auto">
            <a:xfrm>
              <a:off x="1008" y="3367"/>
              <a:ext cx="10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582667" name="Freeform 11"/>
          <p:cNvSpPr>
            <a:spLocks/>
          </p:cNvSpPr>
          <p:nvPr/>
        </p:nvSpPr>
        <p:spPr bwMode="auto">
          <a:xfrm>
            <a:off x="2256693" y="4095750"/>
            <a:ext cx="196362" cy="715108"/>
          </a:xfrm>
          <a:custGeom>
            <a:avLst/>
            <a:gdLst>
              <a:gd name="T0" fmla="*/ 2147483646 w 134"/>
              <a:gd name="T1" fmla="*/ 2147483646 h 488"/>
              <a:gd name="T2" fmla="*/ 2147483646 w 134"/>
              <a:gd name="T3" fmla="*/ 2147483646 h 488"/>
              <a:gd name="T4" fmla="*/ 2147483646 w 134"/>
              <a:gd name="T5" fmla="*/ 2147483646 h 488"/>
              <a:gd name="T6" fmla="*/ 2147483646 w 13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" h="488">
                <a:moveTo>
                  <a:pt x="9" y="488"/>
                </a:moveTo>
                <a:cubicBezTo>
                  <a:pt x="0" y="443"/>
                  <a:pt x="4" y="389"/>
                  <a:pt x="9" y="335"/>
                </a:cubicBezTo>
                <a:cubicBezTo>
                  <a:pt x="14" y="281"/>
                  <a:pt x="18" y="220"/>
                  <a:pt x="39" y="164"/>
                </a:cubicBezTo>
                <a:cubicBezTo>
                  <a:pt x="60" y="108"/>
                  <a:pt x="114" y="34"/>
                  <a:pt x="134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2668" name="Freeform 12"/>
          <p:cNvSpPr>
            <a:spLocks/>
          </p:cNvSpPr>
          <p:nvPr/>
        </p:nvSpPr>
        <p:spPr bwMode="auto">
          <a:xfrm>
            <a:off x="2346081" y="5162550"/>
            <a:ext cx="304800" cy="422031"/>
          </a:xfrm>
          <a:custGeom>
            <a:avLst/>
            <a:gdLst>
              <a:gd name="T0" fmla="*/ 0 w 208"/>
              <a:gd name="T1" fmla="*/ 0 h 288"/>
              <a:gd name="T2" fmla="*/ 2147483646 w 208"/>
              <a:gd name="T3" fmla="*/ 2147483646 h 288"/>
              <a:gd name="T4" fmla="*/ 2147483646 w 208"/>
              <a:gd name="T5" fmla="*/ 2147483646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" h="288">
                <a:moveTo>
                  <a:pt x="0" y="0"/>
                </a:moveTo>
                <a:cubicBezTo>
                  <a:pt x="16" y="31"/>
                  <a:pt x="63" y="136"/>
                  <a:pt x="98" y="184"/>
                </a:cubicBezTo>
                <a:cubicBezTo>
                  <a:pt x="133" y="232"/>
                  <a:pt x="185" y="266"/>
                  <a:pt x="208" y="28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2669" name="Freeform 13"/>
          <p:cNvSpPr>
            <a:spLocks/>
          </p:cNvSpPr>
          <p:nvPr/>
        </p:nvSpPr>
        <p:spPr bwMode="auto">
          <a:xfrm>
            <a:off x="1327638" y="5103935"/>
            <a:ext cx="317989" cy="612531"/>
          </a:xfrm>
          <a:custGeom>
            <a:avLst/>
            <a:gdLst>
              <a:gd name="T0" fmla="*/ 2147483646 w 217"/>
              <a:gd name="T1" fmla="*/ 0 h 418"/>
              <a:gd name="T2" fmla="*/ 2147483646 w 217"/>
              <a:gd name="T3" fmla="*/ 2147483646 h 418"/>
              <a:gd name="T4" fmla="*/ 0 w 217"/>
              <a:gd name="T5" fmla="*/ 2147483646 h 4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418">
                <a:moveTo>
                  <a:pt x="217" y="0"/>
                </a:moveTo>
                <a:cubicBezTo>
                  <a:pt x="208" y="33"/>
                  <a:pt x="202" y="128"/>
                  <a:pt x="166" y="198"/>
                </a:cubicBezTo>
                <a:cubicBezTo>
                  <a:pt x="130" y="268"/>
                  <a:pt x="35" y="372"/>
                  <a:pt x="0" y="41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2670" name="Freeform 14"/>
          <p:cNvSpPr>
            <a:spLocks/>
          </p:cNvSpPr>
          <p:nvPr/>
        </p:nvSpPr>
        <p:spPr bwMode="auto">
          <a:xfrm>
            <a:off x="1553308" y="4085492"/>
            <a:ext cx="105508" cy="728297"/>
          </a:xfrm>
          <a:custGeom>
            <a:avLst/>
            <a:gdLst>
              <a:gd name="T0" fmla="*/ 0 w 72"/>
              <a:gd name="T1" fmla="*/ 0 h 497"/>
              <a:gd name="T2" fmla="*/ 2147483646 w 72"/>
              <a:gd name="T3" fmla="*/ 2147483646 h 497"/>
              <a:gd name="T4" fmla="*/ 2147483646 w 72"/>
              <a:gd name="T5" fmla="*/ 2147483646 h 497"/>
              <a:gd name="T6" fmla="*/ 2147483646 w 72"/>
              <a:gd name="T7" fmla="*/ 2147483646 h 4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" h="497">
                <a:moveTo>
                  <a:pt x="0" y="0"/>
                </a:moveTo>
                <a:cubicBezTo>
                  <a:pt x="12" y="50"/>
                  <a:pt x="25" y="99"/>
                  <a:pt x="33" y="149"/>
                </a:cubicBezTo>
                <a:cubicBezTo>
                  <a:pt x="41" y="198"/>
                  <a:pt x="42" y="239"/>
                  <a:pt x="49" y="297"/>
                </a:cubicBezTo>
                <a:cubicBezTo>
                  <a:pt x="56" y="355"/>
                  <a:pt x="67" y="455"/>
                  <a:pt x="72" y="497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2671" name="Text Box 15"/>
          <p:cNvSpPr txBox="1">
            <a:spLocks noChangeArrowheads="1"/>
          </p:cNvSpPr>
          <p:nvPr/>
        </p:nvSpPr>
        <p:spPr bwMode="auto">
          <a:xfrm>
            <a:off x="2467708" y="3971193"/>
            <a:ext cx="1531327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i="1"/>
              <a:t>I</a:t>
            </a:r>
            <a:r>
              <a:rPr lang="en-US" altLang="zh-CN" sz="2585" b="1" baseline="-25000"/>
              <a:t>1</a:t>
            </a:r>
            <a:endParaRPr lang="en-US" altLang="zh-CN" sz="2585" b="1"/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1493227" y="5295900"/>
            <a:ext cx="1781908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i="1"/>
              <a:t>I</a:t>
            </a:r>
            <a:r>
              <a:rPr lang="en-US" altLang="zh-CN" sz="2585" b="1" baseline="-25000"/>
              <a:t>2</a:t>
            </a:r>
            <a:endParaRPr lang="en-US" altLang="zh-CN" sz="2585" b="1"/>
          </a:p>
        </p:txBody>
      </p:sp>
      <p:sp>
        <p:nvSpPr>
          <p:cNvPr id="582673" name="Text Box 17"/>
          <p:cNvSpPr txBox="1">
            <a:spLocks noChangeArrowheads="1"/>
          </p:cNvSpPr>
          <p:nvPr/>
        </p:nvSpPr>
        <p:spPr bwMode="auto">
          <a:xfrm>
            <a:off x="2725616" y="4525108"/>
            <a:ext cx="974481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i="1">
                <a:solidFill>
                  <a:srgbClr val="006600"/>
                </a:solidFill>
              </a:rPr>
              <a:t>L</a:t>
            </a:r>
            <a:endParaRPr lang="en-US" altLang="zh-CN" sz="2585" b="1" i="1"/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228601" y="3886200"/>
            <a:ext cx="10319238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例：</a:t>
            </a:r>
          </a:p>
        </p:txBody>
      </p:sp>
      <p:grpSp>
        <p:nvGrpSpPr>
          <p:cNvPr id="582675" name="Group 19"/>
          <p:cNvGrpSpPr>
            <a:grpSpLocks/>
          </p:cNvGrpSpPr>
          <p:nvPr/>
        </p:nvGrpSpPr>
        <p:grpSpPr bwMode="auto">
          <a:xfrm>
            <a:off x="3634153" y="3606312"/>
            <a:ext cx="2414954" cy="2202473"/>
            <a:chOff x="2480" y="2281"/>
            <a:chExt cx="1648" cy="1503"/>
          </a:xfrm>
        </p:grpSpPr>
        <p:sp>
          <p:nvSpPr>
            <p:cNvPr id="33849" name="Freeform 20"/>
            <p:cNvSpPr>
              <a:spLocks/>
            </p:cNvSpPr>
            <p:nvPr/>
          </p:nvSpPr>
          <p:spPr bwMode="auto">
            <a:xfrm>
              <a:off x="3623" y="3208"/>
              <a:ext cx="416" cy="384"/>
            </a:xfrm>
            <a:custGeom>
              <a:avLst/>
              <a:gdLst>
                <a:gd name="T0" fmla="*/ 0 w 192"/>
                <a:gd name="T1" fmla="*/ 0 h 288"/>
                <a:gd name="T2" fmla="*/ 1055 w 192"/>
                <a:gd name="T3" fmla="*/ 455 h 288"/>
                <a:gd name="T4" fmla="*/ 4229 w 192"/>
                <a:gd name="T5" fmla="*/ 9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cubicBezTo>
                    <a:pt x="8" y="48"/>
                    <a:pt x="16" y="96"/>
                    <a:pt x="48" y="144"/>
                  </a:cubicBezTo>
                  <a:cubicBezTo>
                    <a:pt x="80" y="192"/>
                    <a:pt x="136" y="240"/>
                    <a:pt x="192" y="28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0" name="Freeform 21"/>
            <p:cNvSpPr>
              <a:spLocks/>
            </p:cNvSpPr>
            <p:nvPr/>
          </p:nvSpPr>
          <p:spPr bwMode="auto">
            <a:xfrm>
              <a:off x="3572" y="2585"/>
              <a:ext cx="83" cy="422"/>
            </a:xfrm>
            <a:custGeom>
              <a:avLst/>
              <a:gdLst>
                <a:gd name="T0" fmla="*/ 5 w 112"/>
                <a:gd name="T1" fmla="*/ 287 h 480"/>
                <a:gd name="T2" fmla="*/ 5 w 112"/>
                <a:gd name="T3" fmla="*/ 171 h 480"/>
                <a:gd name="T4" fmla="*/ 34 w 11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480">
                  <a:moveTo>
                    <a:pt x="16" y="480"/>
                  </a:moveTo>
                  <a:cubicBezTo>
                    <a:pt x="8" y="424"/>
                    <a:pt x="0" y="368"/>
                    <a:pt x="16" y="288"/>
                  </a:cubicBezTo>
                  <a:cubicBezTo>
                    <a:pt x="32" y="208"/>
                    <a:pt x="72" y="104"/>
                    <a:pt x="112" y="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1" name="Line 22"/>
            <p:cNvSpPr>
              <a:spLocks noChangeShapeType="1"/>
            </p:cNvSpPr>
            <p:nvPr/>
          </p:nvSpPr>
          <p:spPr bwMode="auto">
            <a:xfrm flipV="1">
              <a:off x="3620" y="2470"/>
              <a:ext cx="72" cy="2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2" name="Freeform 23"/>
            <p:cNvSpPr>
              <a:spLocks/>
            </p:cNvSpPr>
            <p:nvPr/>
          </p:nvSpPr>
          <p:spPr bwMode="auto">
            <a:xfrm>
              <a:off x="2598" y="3232"/>
              <a:ext cx="265" cy="351"/>
            </a:xfrm>
            <a:custGeom>
              <a:avLst/>
              <a:gdLst>
                <a:gd name="T0" fmla="*/ 265 w 265"/>
                <a:gd name="T1" fmla="*/ 0 h 351"/>
                <a:gd name="T2" fmla="*/ 184 w 265"/>
                <a:gd name="T3" fmla="*/ 164 h 351"/>
                <a:gd name="T4" fmla="*/ 0 w 265"/>
                <a:gd name="T5" fmla="*/ 351 h 3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" h="351">
                  <a:moveTo>
                    <a:pt x="265" y="0"/>
                  </a:moveTo>
                  <a:cubicBezTo>
                    <a:pt x="253" y="27"/>
                    <a:pt x="228" y="105"/>
                    <a:pt x="184" y="164"/>
                  </a:cubicBezTo>
                  <a:cubicBezTo>
                    <a:pt x="140" y="223"/>
                    <a:pt x="72" y="289"/>
                    <a:pt x="0" y="351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3" name="Freeform 24"/>
            <p:cNvSpPr>
              <a:spLocks/>
            </p:cNvSpPr>
            <p:nvPr/>
          </p:nvSpPr>
          <p:spPr bwMode="auto">
            <a:xfrm>
              <a:off x="2784" y="2594"/>
              <a:ext cx="102" cy="432"/>
            </a:xfrm>
            <a:custGeom>
              <a:avLst/>
              <a:gdLst>
                <a:gd name="T0" fmla="*/ 96 w 102"/>
                <a:gd name="T1" fmla="*/ 432 h 432"/>
                <a:gd name="T2" fmla="*/ 96 w 102"/>
                <a:gd name="T3" fmla="*/ 253 h 432"/>
                <a:gd name="T4" fmla="*/ 62 w 102"/>
                <a:gd name="T5" fmla="*/ 123 h 432"/>
                <a:gd name="T6" fmla="*/ 0 w 10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" h="432">
                  <a:moveTo>
                    <a:pt x="96" y="432"/>
                  </a:moveTo>
                  <a:cubicBezTo>
                    <a:pt x="96" y="404"/>
                    <a:pt x="102" y="304"/>
                    <a:pt x="96" y="253"/>
                  </a:cubicBezTo>
                  <a:cubicBezTo>
                    <a:pt x="90" y="202"/>
                    <a:pt x="78" y="165"/>
                    <a:pt x="62" y="123"/>
                  </a:cubicBezTo>
                  <a:cubicBezTo>
                    <a:pt x="46" y="81"/>
                    <a:pt x="13" y="26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4" name="Line 25"/>
            <p:cNvSpPr>
              <a:spLocks noChangeShapeType="1"/>
            </p:cNvSpPr>
            <p:nvPr/>
          </p:nvSpPr>
          <p:spPr bwMode="auto">
            <a:xfrm flipH="1" flipV="1">
              <a:off x="2740" y="2496"/>
              <a:ext cx="70" cy="14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5" name="Freeform 26"/>
            <p:cNvSpPr>
              <a:spLocks/>
            </p:cNvSpPr>
            <p:nvPr/>
          </p:nvSpPr>
          <p:spPr bwMode="auto">
            <a:xfrm>
              <a:off x="3095" y="2520"/>
              <a:ext cx="266" cy="496"/>
            </a:xfrm>
            <a:custGeom>
              <a:avLst/>
              <a:gdLst>
                <a:gd name="T0" fmla="*/ 9 w 266"/>
                <a:gd name="T1" fmla="*/ 496 h 496"/>
                <a:gd name="T2" fmla="*/ 9 w 266"/>
                <a:gd name="T3" fmla="*/ 112 h 496"/>
                <a:gd name="T4" fmla="*/ 61 w 266"/>
                <a:gd name="T5" fmla="*/ 16 h 496"/>
                <a:gd name="T6" fmla="*/ 165 w 266"/>
                <a:gd name="T7" fmla="*/ 16 h 496"/>
                <a:gd name="T8" fmla="*/ 217 w 266"/>
                <a:gd name="T9" fmla="*/ 112 h 496"/>
                <a:gd name="T10" fmla="*/ 266 w 266"/>
                <a:gd name="T11" fmla="*/ 480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6" h="496">
                  <a:moveTo>
                    <a:pt x="9" y="496"/>
                  </a:moveTo>
                  <a:cubicBezTo>
                    <a:pt x="4" y="344"/>
                    <a:pt x="0" y="192"/>
                    <a:pt x="9" y="112"/>
                  </a:cubicBezTo>
                  <a:cubicBezTo>
                    <a:pt x="17" y="32"/>
                    <a:pt x="35" y="32"/>
                    <a:pt x="61" y="16"/>
                  </a:cubicBezTo>
                  <a:cubicBezTo>
                    <a:pt x="87" y="0"/>
                    <a:pt x="139" y="0"/>
                    <a:pt x="165" y="16"/>
                  </a:cubicBezTo>
                  <a:cubicBezTo>
                    <a:pt x="191" y="32"/>
                    <a:pt x="200" y="35"/>
                    <a:pt x="217" y="112"/>
                  </a:cubicBezTo>
                  <a:cubicBezTo>
                    <a:pt x="234" y="189"/>
                    <a:pt x="256" y="403"/>
                    <a:pt x="266" y="48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6" name="Line 27"/>
            <p:cNvSpPr>
              <a:spLocks noChangeShapeType="1"/>
            </p:cNvSpPr>
            <p:nvPr/>
          </p:nvSpPr>
          <p:spPr bwMode="auto">
            <a:xfrm flipV="1">
              <a:off x="3104" y="2632"/>
              <a:ext cx="0" cy="1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7" name="Freeform 28"/>
            <p:cNvSpPr>
              <a:spLocks/>
            </p:cNvSpPr>
            <p:nvPr/>
          </p:nvSpPr>
          <p:spPr bwMode="auto">
            <a:xfrm>
              <a:off x="2935" y="3258"/>
              <a:ext cx="449" cy="526"/>
            </a:xfrm>
            <a:custGeom>
              <a:avLst/>
              <a:gdLst>
                <a:gd name="T0" fmla="*/ 169 w 449"/>
                <a:gd name="T1" fmla="*/ 0 h 526"/>
                <a:gd name="T2" fmla="*/ 134 w 449"/>
                <a:gd name="T3" fmla="*/ 215 h 526"/>
                <a:gd name="T4" fmla="*/ 12 w 449"/>
                <a:gd name="T5" fmla="*/ 410 h 526"/>
                <a:gd name="T6" fmla="*/ 64 w 449"/>
                <a:gd name="T7" fmla="*/ 505 h 526"/>
                <a:gd name="T8" fmla="*/ 168 w 449"/>
                <a:gd name="T9" fmla="*/ 505 h 526"/>
                <a:gd name="T10" fmla="*/ 325 w 449"/>
                <a:gd name="T11" fmla="*/ 378 h 526"/>
                <a:gd name="T12" fmla="*/ 429 w 449"/>
                <a:gd name="T13" fmla="*/ 156 h 526"/>
                <a:gd name="T14" fmla="*/ 444 w 449"/>
                <a:gd name="T15" fmla="*/ 0 h 5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9" h="526">
                  <a:moveTo>
                    <a:pt x="169" y="0"/>
                  </a:moveTo>
                  <a:cubicBezTo>
                    <a:pt x="163" y="31"/>
                    <a:pt x="160" y="147"/>
                    <a:pt x="134" y="215"/>
                  </a:cubicBezTo>
                  <a:cubicBezTo>
                    <a:pt x="108" y="283"/>
                    <a:pt x="24" y="362"/>
                    <a:pt x="12" y="410"/>
                  </a:cubicBezTo>
                  <a:cubicBezTo>
                    <a:pt x="0" y="458"/>
                    <a:pt x="38" y="489"/>
                    <a:pt x="64" y="505"/>
                  </a:cubicBezTo>
                  <a:cubicBezTo>
                    <a:pt x="90" y="521"/>
                    <a:pt x="125" y="526"/>
                    <a:pt x="168" y="505"/>
                  </a:cubicBezTo>
                  <a:cubicBezTo>
                    <a:pt x="212" y="484"/>
                    <a:pt x="281" y="436"/>
                    <a:pt x="325" y="378"/>
                  </a:cubicBezTo>
                  <a:cubicBezTo>
                    <a:pt x="368" y="320"/>
                    <a:pt x="409" y="219"/>
                    <a:pt x="429" y="156"/>
                  </a:cubicBezTo>
                  <a:cubicBezTo>
                    <a:pt x="449" y="93"/>
                    <a:pt x="441" y="32"/>
                    <a:pt x="444" y="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8" name="Line 29"/>
            <p:cNvSpPr>
              <a:spLocks noChangeShapeType="1"/>
            </p:cNvSpPr>
            <p:nvPr/>
          </p:nvSpPr>
          <p:spPr bwMode="auto">
            <a:xfrm flipH="1">
              <a:off x="3295" y="3448"/>
              <a:ext cx="69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9" name="Oval 30"/>
            <p:cNvSpPr>
              <a:spLocks noChangeArrowheads="1"/>
            </p:cNvSpPr>
            <p:nvPr/>
          </p:nvSpPr>
          <p:spPr bwMode="auto">
            <a:xfrm>
              <a:off x="2480" y="2776"/>
              <a:ext cx="1403" cy="480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33860" name="Line 31"/>
            <p:cNvSpPr>
              <a:spLocks noChangeShapeType="1"/>
            </p:cNvSpPr>
            <p:nvPr/>
          </p:nvSpPr>
          <p:spPr bwMode="auto">
            <a:xfrm flipV="1">
              <a:off x="3590" y="3160"/>
              <a:ext cx="137" cy="4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61" name="Text Box 32"/>
            <p:cNvSpPr txBox="1">
              <a:spLocks noChangeArrowheads="1"/>
            </p:cNvSpPr>
            <p:nvPr/>
          </p:nvSpPr>
          <p:spPr bwMode="auto">
            <a:xfrm>
              <a:off x="2573" y="2482"/>
              <a:ext cx="28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585" b="1" baseline="-25000">
                  <a:solidFill>
                    <a:schemeClr val="accent2"/>
                  </a:solidFill>
                </a:rPr>
                <a:t>1</a:t>
              </a:r>
              <a:endParaRPr lang="en-US" altLang="zh-CN" sz="2585" b="1"/>
            </a:p>
          </p:txBody>
        </p:sp>
        <p:sp>
          <p:nvSpPr>
            <p:cNvPr id="33862" name="Text Box 33"/>
            <p:cNvSpPr txBox="1">
              <a:spLocks noChangeArrowheads="1"/>
            </p:cNvSpPr>
            <p:nvPr/>
          </p:nvSpPr>
          <p:spPr bwMode="auto">
            <a:xfrm>
              <a:off x="3239" y="2281"/>
              <a:ext cx="28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585" b="1" baseline="-25000">
                  <a:solidFill>
                    <a:schemeClr val="accent2"/>
                  </a:solidFill>
                </a:rPr>
                <a:t>2</a:t>
              </a:r>
              <a:endParaRPr lang="en-US" altLang="zh-CN" sz="2585" b="1">
                <a:solidFill>
                  <a:schemeClr val="accent2"/>
                </a:solidFill>
              </a:endParaRPr>
            </a:p>
          </p:txBody>
        </p:sp>
        <p:sp>
          <p:nvSpPr>
            <p:cNvPr id="33863" name="Text Box 34"/>
            <p:cNvSpPr txBox="1">
              <a:spLocks noChangeArrowheads="1"/>
            </p:cNvSpPr>
            <p:nvPr/>
          </p:nvSpPr>
          <p:spPr bwMode="auto">
            <a:xfrm>
              <a:off x="3717" y="2386"/>
              <a:ext cx="28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585" b="1" baseline="-25000">
                  <a:solidFill>
                    <a:schemeClr val="accent2"/>
                  </a:solidFill>
                </a:rPr>
                <a:t>3</a:t>
              </a:r>
              <a:endParaRPr lang="en-US" altLang="zh-CN" sz="2585" b="1">
                <a:solidFill>
                  <a:schemeClr val="accent2"/>
                </a:solidFill>
              </a:endParaRPr>
            </a:p>
          </p:txBody>
        </p:sp>
        <p:sp>
          <p:nvSpPr>
            <p:cNvPr id="33864" name="Text Box 35"/>
            <p:cNvSpPr txBox="1">
              <a:spLocks noChangeArrowheads="1"/>
            </p:cNvSpPr>
            <p:nvPr/>
          </p:nvSpPr>
          <p:spPr bwMode="auto">
            <a:xfrm>
              <a:off x="3864" y="2862"/>
              <a:ext cx="26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rgbClr val="006600"/>
                  </a:solidFill>
                </a:rPr>
                <a:t>L</a:t>
              </a:r>
            </a:p>
          </p:txBody>
        </p:sp>
      </p:grpSp>
      <p:sp>
        <p:nvSpPr>
          <p:cNvPr id="582692" name="Text Box 36"/>
          <p:cNvSpPr txBox="1">
            <a:spLocks noChangeArrowheads="1"/>
          </p:cNvSpPr>
          <p:nvPr/>
        </p:nvSpPr>
        <p:spPr bwMode="auto">
          <a:xfrm>
            <a:off x="2740269" y="3958005"/>
            <a:ext cx="538930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&gt;0</a:t>
            </a:r>
          </a:p>
        </p:txBody>
      </p:sp>
      <p:sp>
        <p:nvSpPr>
          <p:cNvPr id="582693" name="Text Box 37"/>
          <p:cNvSpPr txBox="1">
            <a:spLocks noChangeArrowheads="1"/>
          </p:cNvSpPr>
          <p:nvPr/>
        </p:nvSpPr>
        <p:spPr bwMode="auto">
          <a:xfrm>
            <a:off x="1751135" y="5282712"/>
            <a:ext cx="538930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&lt;0</a:t>
            </a:r>
          </a:p>
        </p:txBody>
      </p:sp>
      <p:grpSp>
        <p:nvGrpSpPr>
          <p:cNvPr id="582694" name="Group 38"/>
          <p:cNvGrpSpPr>
            <a:grpSpLocks/>
          </p:cNvGrpSpPr>
          <p:nvPr/>
        </p:nvGrpSpPr>
        <p:grpSpPr bwMode="auto">
          <a:xfrm>
            <a:off x="6282104" y="4472354"/>
            <a:ext cx="4114800" cy="1296865"/>
            <a:chOff x="4287" y="2872"/>
            <a:chExt cx="2808" cy="885"/>
          </a:xfrm>
        </p:grpSpPr>
        <p:sp>
          <p:nvSpPr>
            <p:cNvPr id="33839" name="Oval 39"/>
            <p:cNvSpPr>
              <a:spLocks noChangeArrowheads="1"/>
            </p:cNvSpPr>
            <p:nvPr/>
          </p:nvSpPr>
          <p:spPr bwMode="auto">
            <a:xfrm>
              <a:off x="4497" y="2872"/>
              <a:ext cx="1352" cy="480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33840" name="Line 40"/>
            <p:cNvSpPr>
              <a:spLocks noChangeShapeType="1"/>
            </p:cNvSpPr>
            <p:nvPr/>
          </p:nvSpPr>
          <p:spPr bwMode="auto">
            <a:xfrm flipV="1">
              <a:off x="5573" y="3256"/>
              <a:ext cx="156" cy="4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1" name="Freeform 41"/>
            <p:cNvSpPr>
              <a:spLocks/>
            </p:cNvSpPr>
            <p:nvPr/>
          </p:nvSpPr>
          <p:spPr bwMode="auto">
            <a:xfrm>
              <a:off x="4899" y="3208"/>
              <a:ext cx="352" cy="354"/>
            </a:xfrm>
            <a:custGeom>
              <a:avLst/>
              <a:gdLst>
                <a:gd name="T0" fmla="*/ 88 w 378"/>
                <a:gd name="T1" fmla="*/ 144 h 354"/>
                <a:gd name="T2" fmla="*/ 128 w 378"/>
                <a:gd name="T3" fmla="*/ 240 h 354"/>
                <a:gd name="T4" fmla="*/ 92 w 378"/>
                <a:gd name="T5" fmla="*/ 343 h 354"/>
                <a:gd name="T6" fmla="*/ 14 w 378"/>
                <a:gd name="T7" fmla="*/ 308 h 354"/>
                <a:gd name="T8" fmla="*/ 9 w 378"/>
                <a:gd name="T9" fmla="*/ 192 h 354"/>
                <a:gd name="T10" fmla="*/ 49 w 378"/>
                <a:gd name="T11" fmla="*/ 96 h 354"/>
                <a:gd name="T12" fmla="*/ 88 w 378"/>
                <a:gd name="T13" fmla="*/ 48 h 354"/>
                <a:gd name="T14" fmla="*/ 168 w 378"/>
                <a:gd name="T15" fmla="*/ 0 h 354"/>
                <a:gd name="T16" fmla="*/ 284 w 378"/>
                <a:gd name="T17" fmla="*/ 48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8" h="354">
                  <a:moveTo>
                    <a:pt x="118" y="144"/>
                  </a:moveTo>
                  <a:cubicBezTo>
                    <a:pt x="144" y="172"/>
                    <a:pt x="169" y="207"/>
                    <a:pt x="170" y="240"/>
                  </a:cubicBezTo>
                  <a:cubicBezTo>
                    <a:pt x="171" y="273"/>
                    <a:pt x="147" y="332"/>
                    <a:pt x="122" y="343"/>
                  </a:cubicBezTo>
                  <a:cubicBezTo>
                    <a:pt x="97" y="354"/>
                    <a:pt x="36" y="333"/>
                    <a:pt x="18" y="308"/>
                  </a:cubicBezTo>
                  <a:cubicBezTo>
                    <a:pt x="0" y="283"/>
                    <a:pt x="5" y="227"/>
                    <a:pt x="13" y="192"/>
                  </a:cubicBezTo>
                  <a:cubicBezTo>
                    <a:pt x="21" y="157"/>
                    <a:pt x="48" y="120"/>
                    <a:pt x="65" y="96"/>
                  </a:cubicBezTo>
                  <a:cubicBezTo>
                    <a:pt x="83" y="72"/>
                    <a:pt x="92" y="64"/>
                    <a:pt x="118" y="48"/>
                  </a:cubicBezTo>
                  <a:cubicBezTo>
                    <a:pt x="144" y="32"/>
                    <a:pt x="178" y="0"/>
                    <a:pt x="222" y="0"/>
                  </a:cubicBezTo>
                  <a:cubicBezTo>
                    <a:pt x="265" y="0"/>
                    <a:pt x="322" y="24"/>
                    <a:pt x="378" y="48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2" name="Freeform 42"/>
            <p:cNvSpPr>
              <a:spLocks/>
            </p:cNvSpPr>
            <p:nvPr/>
          </p:nvSpPr>
          <p:spPr bwMode="auto">
            <a:xfrm>
              <a:off x="5172" y="3222"/>
              <a:ext cx="407" cy="379"/>
            </a:xfrm>
            <a:custGeom>
              <a:avLst/>
              <a:gdLst>
                <a:gd name="T0" fmla="*/ 150 w 407"/>
                <a:gd name="T1" fmla="*/ 131 h 379"/>
                <a:gd name="T2" fmla="*/ 174 w 407"/>
                <a:gd name="T3" fmla="*/ 226 h 379"/>
                <a:gd name="T4" fmla="*/ 124 w 407"/>
                <a:gd name="T5" fmla="*/ 363 h 379"/>
                <a:gd name="T6" fmla="*/ 18 w 407"/>
                <a:gd name="T7" fmla="*/ 322 h 379"/>
                <a:gd name="T8" fmla="*/ 18 w 407"/>
                <a:gd name="T9" fmla="*/ 178 h 379"/>
                <a:gd name="T10" fmla="*/ 70 w 407"/>
                <a:gd name="T11" fmla="*/ 82 h 379"/>
                <a:gd name="T12" fmla="*/ 122 w 407"/>
                <a:gd name="T13" fmla="*/ 34 h 379"/>
                <a:gd name="T14" fmla="*/ 236 w 407"/>
                <a:gd name="T15" fmla="*/ 2 h 379"/>
                <a:gd name="T16" fmla="*/ 407 w 407"/>
                <a:gd name="T17" fmla="*/ 45 h 3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379">
                  <a:moveTo>
                    <a:pt x="150" y="131"/>
                  </a:moveTo>
                  <a:cubicBezTo>
                    <a:pt x="155" y="147"/>
                    <a:pt x="178" y="187"/>
                    <a:pt x="174" y="226"/>
                  </a:cubicBezTo>
                  <a:cubicBezTo>
                    <a:pt x="170" y="265"/>
                    <a:pt x="150" y="347"/>
                    <a:pt x="124" y="363"/>
                  </a:cubicBezTo>
                  <a:cubicBezTo>
                    <a:pt x="98" y="379"/>
                    <a:pt x="36" y="353"/>
                    <a:pt x="18" y="322"/>
                  </a:cubicBezTo>
                  <a:cubicBezTo>
                    <a:pt x="0" y="291"/>
                    <a:pt x="10" y="218"/>
                    <a:pt x="18" y="178"/>
                  </a:cubicBezTo>
                  <a:cubicBezTo>
                    <a:pt x="27" y="138"/>
                    <a:pt x="53" y="106"/>
                    <a:pt x="70" y="82"/>
                  </a:cubicBezTo>
                  <a:cubicBezTo>
                    <a:pt x="88" y="58"/>
                    <a:pt x="94" y="47"/>
                    <a:pt x="122" y="34"/>
                  </a:cubicBezTo>
                  <a:cubicBezTo>
                    <a:pt x="150" y="21"/>
                    <a:pt x="189" y="0"/>
                    <a:pt x="236" y="2"/>
                  </a:cubicBezTo>
                  <a:cubicBezTo>
                    <a:pt x="283" y="4"/>
                    <a:pt x="372" y="36"/>
                    <a:pt x="407" y="45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3" name="Freeform 43"/>
            <p:cNvSpPr>
              <a:spLocks/>
            </p:cNvSpPr>
            <p:nvPr/>
          </p:nvSpPr>
          <p:spPr bwMode="auto">
            <a:xfrm>
              <a:off x="5616" y="3322"/>
              <a:ext cx="60" cy="432"/>
            </a:xfrm>
            <a:custGeom>
              <a:avLst/>
              <a:gdLst>
                <a:gd name="T0" fmla="*/ 0 w 56"/>
                <a:gd name="T1" fmla="*/ 0 h 432"/>
                <a:gd name="T2" fmla="*/ 63 w 56"/>
                <a:gd name="T3" fmla="*/ 96 h 432"/>
                <a:gd name="T4" fmla="*/ 63 w 56"/>
                <a:gd name="T5" fmla="*/ 240 h 432"/>
                <a:gd name="T6" fmla="*/ 0 w 56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432">
                  <a:moveTo>
                    <a:pt x="0" y="0"/>
                  </a:moveTo>
                  <a:cubicBezTo>
                    <a:pt x="20" y="28"/>
                    <a:pt x="40" y="56"/>
                    <a:pt x="48" y="96"/>
                  </a:cubicBezTo>
                  <a:cubicBezTo>
                    <a:pt x="56" y="136"/>
                    <a:pt x="56" y="184"/>
                    <a:pt x="48" y="240"/>
                  </a:cubicBezTo>
                  <a:cubicBezTo>
                    <a:pt x="40" y="296"/>
                    <a:pt x="8" y="392"/>
                    <a:pt x="0" y="432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4" name="Line 44"/>
            <p:cNvSpPr>
              <a:spLocks noChangeShapeType="1"/>
            </p:cNvSpPr>
            <p:nvPr/>
          </p:nvSpPr>
          <p:spPr bwMode="auto">
            <a:xfrm flipV="1">
              <a:off x="4384" y="3268"/>
              <a:ext cx="61" cy="14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5" name="Text Box 45"/>
            <p:cNvSpPr txBox="1">
              <a:spLocks noChangeArrowheads="1"/>
            </p:cNvSpPr>
            <p:nvPr/>
          </p:nvSpPr>
          <p:spPr bwMode="auto">
            <a:xfrm>
              <a:off x="4287" y="3423"/>
              <a:ext cx="280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rgbClr val="FF0066"/>
                  </a:solidFill>
                </a:rPr>
                <a:t>I</a:t>
              </a:r>
            </a:p>
          </p:txBody>
        </p:sp>
        <p:sp>
          <p:nvSpPr>
            <p:cNvPr id="33846" name="Text Box 46"/>
            <p:cNvSpPr txBox="1">
              <a:spLocks noChangeArrowheads="1"/>
            </p:cNvSpPr>
            <p:nvPr/>
          </p:nvSpPr>
          <p:spPr bwMode="auto">
            <a:xfrm>
              <a:off x="5797" y="3064"/>
              <a:ext cx="26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rgbClr val="006600"/>
                  </a:solidFill>
                </a:rPr>
                <a:t>L</a:t>
              </a:r>
            </a:p>
          </p:txBody>
        </p:sp>
        <p:sp>
          <p:nvSpPr>
            <p:cNvPr id="33847" name="Freeform 47"/>
            <p:cNvSpPr>
              <a:spLocks/>
            </p:cNvSpPr>
            <p:nvPr/>
          </p:nvSpPr>
          <p:spPr bwMode="auto">
            <a:xfrm>
              <a:off x="4611" y="3200"/>
              <a:ext cx="337" cy="284"/>
            </a:xfrm>
            <a:custGeom>
              <a:avLst/>
              <a:gdLst>
                <a:gd name="T0" fmla="*/ 186 w 337"/>
                <a:gd name="T1" fmla="*/ 118 h 284"/>
                <a:gd name="T2" fmla="*/ 181 w 337"/>
                <a:gd name="T3" fmla="*/ 187 h 284"/>
                <a:gd name="T4" fmla="*/ 109 w 337"/>
                <a:gd name="T5" fmla="*/ 273 h 284"/>
                <a:gd name="T6" fmla="*/ 14 w 337"/>
                <a:gd name="T7" fmla="*/ 255 h 284"/>
                <a:gd name="T8" fmla="*/ 24 w 337"/>
                <a:gd name="T9" fmla="*/ 101 h 284"/>
                <a:gd name="T10" fmla="*/ 129 w 337"/>
                <a:gd name="T11" fmla="*/ 14 h 284"/>
                <a:gd name="T12" fmla="*/ 285 w 337"/>
                <a:gd name="T13" fmla="*/ 14 h 284"/>
                <a:gd name="T14" fmla="*/ 337 w 337"/>
                <a:gd name="T15" fmla="*/ 57 h 2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7" h="284">
                  <a:moveTo>
                    <a:pt x="186" y="118"/>
                  </a:moveTo>
                  <a:cubicBezTo>
                    <a:pt x="185" y="128"/>
                    <a:pt x="194" y="161"/>
                    <a:pt x="181" y="187"/>
                  </a:cubicBezTo>
                  <a:cubicBezTo>
                    <a:pt x="168" y="213"/>
                    <a:pt x="137" y="262"/>
                    <a:pt x="109" y="273"/>
                  </a:cubicBezTo>
                  <a:cubicBezTo>
                    <a:pt x="81" y="284"/>
                    <a:pt x="28" y="283"/>
                    <a:pt x="14" y="255"/>
                  </a:cubicBezTo>
                  <a:cubicBezTo>
                    <a:pt x="0" y="227"/>
                    <a:pt x="5" y="141"/>
                    <a:pt x="24" y="101"/>
                  </a:cubicBezTo>
                  <a:cubicBezTo>
                    <a:pt x="43" y="61"/>
                    <a:pt x="85" y="29"/>
                    <a:pt x="129" y="14"/>
                  </a:cubicBezTo>
                  <a:cubicBezTo>
                    <a:pt x="172" y="0"/>
                    <a:pt x="250" y="7"/>
                    <a:pt x="285" y="14"/>
                  </a:cubicBezTo>
                  <a:cubicBezTo>
                    <a:pt x="320" y="22"/>
                    <a:pt x="328" y="40"/>
                    <a:pt x="337" y="57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8" name="Freeform 48"/>
            <p:cNvSpPr>
              <a:spLocks/>
            </p:cNvSpPr>
            <p:nvPr/>
          </p:nvSpPr>
          <p:spPr bwMode="auto">
            <a:xfrm>
              <a:off x="4341" y="3104"/>
              <a:ext cx="416" cy="392"/>
            </a:xfrm>
            <a:custGeom>
              <a:avLst/>
              <a:gdLst>
                <a:gd name="T0" fmla="*/ 0 w 384"/>
                <a:gd name="T1" fmla="*/ 392 h 392"/>
                <a:gd name="T2" fmla="*/ 198 w 384"/>
                <a:gd name="T3" fmla="*/ 104 h 392"/>
                <a:gd name="T4" fmla="*/ 397 w 384"/>
                <a:gd name="T5" fmla="*/ 8 h 392"/>
                <a:gd name="T6" fmla="*/ 530 w 384"/>
                <a:gd name="T7" fmla="*/ 56 h 3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392">
                  <a:moveTo>
                    <a:pt x="0" y="392"/>
                  </a:moveTo>
                  <a:cubicBezTo>
                    <a:pt x="48" y="280"/>
                    <a:pt x="96" y="168"/>
                    <a:pt x="144" y="104"/>
                  </a:cubicBezTo>
                  <a:cubicBezTo>
                    <a:pt x="192" y="40"/>
                    <a:pt x="248" y="16"/>
                    <a:pt x="288" y="8"/>
                  </a:cubicBezTo>
                  <a:cubicBezTo>
                    <a:pt x="328" y="0"/>
                    <a:pt x="368" y="48"/>
                    <a:pt x="384" y="56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582706" name="Text Box 50"/>
          <p:cNvSpPr txBox="1">
            <a:spLocks noChangeArrowheads="1"/>
          </p:cNvSpPr>
          <p:nvPr/>
        </p:nvSpPr>
        <p:spPr bwMode="auto">
          <a:xfrm>
            <a:off x="5158154" y="611066"/>
            <a:ext cx="7517423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b="1">
                <a:latin typeface="楷体_GB2312"/>
                <a:ea typeface="楷体_GB2312"/>
                <a:cs typeface="楷体_GB2312"/>
              </a:rPr>
              <a:t>（</a:t>
            </a:r>
            <a:r>
              <a:rPr lang="zh-CN" altLang="en-US" sz="2215" b="1">
                <a:solidFill>
                  <a:srgbClr val="990033"/>
                </a:solidFill>
                <a:latin typeface="楷体_GB2312"/>
                <a:ea typeface="楷体_GB2312"/>
                <a:cs typeface="楷体_GB2312"/>
              </a:rPr>
              <a:t>毕奥－萨伐尔定律的推论）</a:t>
            </a:r>
          </a:p>
        </p:txBody>
      </p:sp>
      <p:sp>
        <p:nvSpPr>
          <p:cNvPr id="582707" name="Text Box 51"/>
          <p:cNvSpPr txBox="1">
            <a:spLocks noChangeArrowheads="1"/>
          </p:cNvSpPr>
          <p:nvPr/>
        </p:nvSpPr>
        <p:spPr bwMode="auto">
          <a:xfrm>
            <a:off x="5171343" y="975946"/>
            <a:ext cx="7517423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b="1">
                <a:latin typeface="楷体_GB2312"/>
                <a:ea typeface="楷体_GB2312"/>
                <a:cs typeface="楷体_GB2312"/>
              </a:rPr>
              <a:t>（</a:t>
            </a:r>
            <a:r>
              <a:rPr lang="zh-CN" altLang="en-US" sz="2215" b="1">
                <a:solidFill>
                  <a:srgbClr val="990033"/>
                </a:solidFill>
                <a:latin typeface="楷体_GB2312"/>
                <a:ea typeface="楷体_GB2312"/>
                <a:cs typeface="楷体_GB2312"/>
              </a:rPr>
              <a:t>对稳恒电流成立）</a:t>
            </a:r>
          </a:p>
        </p:txBody>
      </p:sp>
      <p:graphicFrame>
        <p:nvGraphicFramePr>
          <p:cNvPr id="582708" name="Object 52"/>
          <p:cNvGraphicFramePr>
            <a:graphicFrameLocks noChangeAspect="1"/>
          </p:cNvGraphicFramePr>
          <p:nvPr/>
        </p:nvGraphicFramePr>
        <p:xfrm>
          <a:off x="1068266" y="4255477"/>
          <a:ext cx="385396" cy="28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8" name="公式" r:id="rId4" imgW="241091" imgH="177646" progId="Equation.3">
                  <p:embed/>
                </p:oleObj>
              </mc:Choice>
              <mc:Fallback>
                <p:oleObj name="公式" r:id="rId4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266" y="4255477"/>
                        <a:ext cx="385396" cy="284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2709" name="Group 53"/>
          <p:cNvGrpSpPr>
            <a:grpSpLocks/>
          </p:cNvGrpSpPr>
          <p:nvPr/>
        </p:nvGrpSpPr>
        <p:grpSpPr bwMode="auto">
          <a:xfrm>
            <a:off x="740020" y="4126524"/>
            <a:ext cx="1266092" cy="1380392"/>
            <a:chOff x="121" y="2660"/>
            <a:chExt cx="864" cy="942"/>
          </a:xfrm>
        </p:grpSpPr>
        <p:sp>
          <p:nvSpPr>
            <p:cNvPr id="33837" name="Text Box 54"/>
            <p:cNvSpPr txBox="1">
              <a:spLocks noChangeArrowheads="1"/>
            </p:cNvSpPr>
            <p:nvPr/>
          </p:nvSpPr>
          <p:spPr bwMode="auto">
            <a:xfrm>
              <a:off x="121" y="2660"/>
              <a:ext cx="86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/>
                <a:t>I</a:t>
              </a:r>
              <a:r>
                <a:rPr lang="en-US" altLang="zh-CN" sz="2585" b="1" baseline="-25000"/>
                <a:t>3</a:t>
              </a:r>
              <a:endParaRPr lang="en-US" altLang="zh-CN" sz="2585" b="1"/>
            </a:p>
          </p:txBody>
        </p:sp>
        <p:sp>
          <p:nvSpPr>
            <p:cNvPr id="33838" name="Freeform 55"/>
            <p:cNvSpPr>
              <a:spLocks/>
            </p:cNvSpPr>
            <p:nvPr/>
          </p:nvSpPr>
          <p:spPr bwMode="auto">
            <a:xfrm>
              <a:off x="146" y="2673"/>
              <a:ext cx="281" cy="929"/>
            </a:xfrm>
            <a:custGeom>
              <a:avLst/>
              <a:gdLst>
                <a:gd name="T0" fmla="*/ 0 w 281"/>
                <a:gd name="T1" fmla="*/ 929 h 929"/>
                <a:gd name="T2" fmla="*/ 155 w 281"/>
                <a:gd name="T3" fmla="*/ 860 h 929"/>
                <a:gd name="T4" fmla="*/ 249 w 281"/>
                <a:gd name="T5" fmla="*/ 636 h 929"/>
                <a:gd name="T6" fmla="*/ 275 w 281"/>
                <a:gd name="T7" fmla="*/ 344 h 929"/>
                <a:gd name="T8" fmla="*/ 215 w 281"/>
                <a:gd name="T9" fmla="*/ 0 h 9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1" h="929">
                  <a:moveTo>
                    <a:pt x="0" y="929"/>
                  </a:moveTo>
                  <a:cubicBezTo>
                    <a:pt x="61" y="914"/>
                    <a:pt x="113" y="909"/>
                    <a:pt x="155" y="860"/>
                  </a:cubicBezTo>
                  <a:cubicBezTo>
                    <a:pt x="197" y="811"/>
                    <a:pt x="229" y="722"/>
                    <a:pt x="249" y="636"/>
                  </a:cubicBezTo>
                  <a:cubicBezTo>
                    <a:pt x="269" y="550"/>
                    <a:pt x="281" y="450"/>
                    <a:pt x="275" y="344"/>
                  </a:cubicBezTo>
                  <a:cubicBezTo>
                    <a:pt x="269" y="238"/>
                    <a:pt x="246" y="114"/>
                    <a:pt x="215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</p:grpSp>
      <p:grpSp>
        <p:nvGrpSpPr>
          <p:cNvPr id="582712" name="Group 56"/>
          <p:cNvGrpSpPr>
            <a:grpSpLocks/>
          </p:cNvGrpSpPr>
          <p:nvPr/>
        </p:nvGrpSpPr>
        <p:grpSpPr bwMode="auto">
          <a:xfrm>
            <a:off x="2816469" y="633046"/>
            <a:ext cx="2354874" cy="779585"/>
            <a:chOff x="1922" y="252"/>
            <a:chExt cx="1607" cy="532"/>
          </a:xfrm>
        </p:grpSpPr>
        <p:grpSp>
          <p:nvGrpSpPr>
            <p:cNvPr id="33833" name="Group 57"/>
            <p:cNvGrpSpPr>
              <a:grpSpLocks/>
            </p:cNvGrpSpPr>
            <p:nvPr/>
          </p:nvGrpSpPr>
          <p:grpSpPr bwMode="auto">
            <a:xfrm>
              <a:off x="1922" y="252"/>
              <a:ext cx="1607" cy="418"/>
              <a:chOff x="1922" y="252"/>
              <a:chExt cx="1607" cy="418"/>
            </a:xfrm>
          </p:grpSpPr>
          <p:graphicFrame>
            <p:nvGraphicFramePr>
              <p:cNvPr id="33835" name="Object 58"/>
              <p:cNvGraphicFramePr>
                <a:graphicFrameLocks noChangeAspect="1"/>
              </p:cNvGraphicFramePr>
              <p:nvPr/>
            </p:nvGraphicFramePr>
            <p:xfrm>
              <a:off x="1922" y="252"/>
              <a:ext cx="1607" cy="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39" name="公式" r:id="rId6" imgW="965200" imgH="292100" progId="Equation.3">
                      <p:embed/>
                    </p:oleObj>
                  </mc:Choice>
                  <mc:Fallback>
                    <p:oleObj name="公式" r:id="rId6" imgW="965200" imgH="2921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2" y="252"/>
                            <a:ext cx="1607" cy="41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36" name="Oval 59"/>
              <p:cNvSpPr>
                <a:spLocks noChangeArrowheads="1"/>
              </p:cNvSpPr>
              <p:nvPr/>
            </p:nvSpPr>
            <p:spPr bwMode="auto">
              <a:xfrm>
                <a:off x="1966" y="395"/>
                <a:ext cx="10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</p:grpSp>
        <p:graphicFrame>
          <p:nvGraphicFramePr>
            <p:cNvPr id="33834" name="Object 60"/>
            <p:cNvGraphicFramePr>
              <a:graphicFrameLocks noChangeAspect="1"/>
            </p:cNvGraphicFramePr>
            <p:nvPr/>
          </p:nvGraphicFramePr>
          <p:xfrm>
            <a:off x="1987" y="614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0" name="公式" r:id="rId8" imgW="152268" imgH="164957" progId="Equation.3">
                    <p:embed/>
                  </p:oleObj>
                </mc:Choice>
                <mc:Fallback>
                  <p:oleObj name="公式" r:id="rId8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614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2717" name="Group 61"/>
          <p:cNvGrpSpPr>
            <a:grpSpLocks/>
          </p:cNvGrpSpPr>
          <p:nvPr/>
        </p:nvGrpSpPr>
        <p:grpSpPr bwMode="auto">
          <a:xfrm>
            <a:off x="1166446" y="5805854"/>
            <a:ext cx="1960685" cy="597877"/>
            <a:chOff x="412" y="3806"/>
            <a:chExt cx="1338" cy="408"/>
          </a:xfrm>
        </p:grpSpPr>
        <p:graphicFrame>
          <p:nvGraphicFramePr>
            <p:cNvPr id="33830" name="Object 62"/>
            <p:cNvGraphicFramePr>
              <a:graphicFrameLocks noChangeAspect="1"/>
            </p:cNvGraphicFramePr>
            <p:nvPr/>
          </p:nvGraphicFramePr>
          <p:xfrm>
            <a:off x="412" y="3806"/>
            <a:ext cx="133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1" name="公式" r:id="rId10" imgW="1117600" imgH="292100" progId="Equation.3">
                    <p:embed/>
                  </p:oleObj>
                </mc:Choice>
                <mc:Fallback>
                  <p:oleObj name="公式" r:id="rId10" imgW="1117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3806"/>
                          <a:ext cx="1338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1" name="Oval 63"/>
            <p:cNvSpPr>
              <a:spLocks noChangeArrowheads="1"/>
            </p:cNvSpPr>
            <p:nvPr/>
          </p:nvSpPr>
          <p:spPr bwMode="auto">
            <a:xfrm>
              <a:off x="433" y="3919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3832" name="Object 64"/>
            <p:cNvGraphicFramePr>
              <a:graphicFrameLocks noChangeAspect="1"/>
            </p:cNvGraphicFramePr>
            <p:nvPr/>
          </p:nvGraphicFramePr>
          <p:xfrm>
            <a:off x="458" y="4044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2" name="公式" r:id="rId12" imgW="152268" imgH="164957" progId="Equation.3">
                    <p:embed/>
                  </p:oleObj>
                </mc:Choice>
                <mc:Fallback>
                  <p:oleObj name="公式" r:id="rId12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4044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2721" name="Group 65"/>
          <p:cNvGrpSpPr>
            <a:grpSpLocks/>
          </p:cNvGrpSpPr>
          <p:nvPr/>
        </p:nvGrpSpPr>
        <p:grpSpPr bwMode="auto">
          <a:xfrm>
            <a:off x="3853962" y="5827835"/>
            <a:ext cx="1960685" cy="608134"/>
            <a:chOff x="2630" y="3797"/>
            <a:chExt cx="1338" cy="415"/>
          </a:xfrm>
        </p:grpSpPr>
        <p:graphicFrame>
          <p:nvGraphicFramePr>
            <p:cNvPr id="33827" name="Object 66"/>
            <p:cNvGraphicFramePr>
              <a:graphicFrameLocks noChangeAspect="1"/>
            </p:cNvGraphicFramePr>
            <p:nvPr/>
          </p:nvGraphicFramePr>
          <p:xfrm>
            <a:off x="2630" y="3797"/>
            <a:ext cx="133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3" name="公式" r:id="rId13" imgW="1117600" imgH="292100" progId="Equation.3">
                    <p:embed/>
                  </p:oleObj>
                </mc:Choice>
                <mc:Fallback>
                  <p:oleObj name="公式" r:id="rId13" imgW="1117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3797"/>
                          <a:ext cx="1338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Oval 67"/>
            <p:cNvSpPr>
              <a:spLocks noChangeArrowheads="1"/>
            </p:cNvSpPr>
            <p:nvPr/>
          </p:nvSpPr>
          <p:spPr bwMode="auto">
            <a:xfrm>
              <a:off x="2654" y="3919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3829" name="Object 68"/>
            <p:cNvGraphicFramePr>
              <a:graphicFrameLocks noChangeAspect="1"/>
            </p:cNvGraphicFramePr>
            <p:nvPr/>
          </p:nvGraphicFramePr>
          <p:xfrm>
            <a:off x="2683" y="4042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4" name="公式" r:id="rId15" imgW="152268" imgH="164957" progId="Equation.3">
                    <p:embed/>
                  </p:oleObj>
                </mc:Choice>
                <mc:Fallback>
                  <p:oleObj name="公式" r:id="rId15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4042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2725" name="Group 69"/>
          <p:cNvGrpSpPr>
            <a:grpSpLocks/>
          </p:cNvGrpSpPr>
          <p:nvPr/>
        </p:nvGrpSpPr>
        <p:grpSpPr bwMode="auto">
          <a:xfrm>
            <a:off x="6775939" y="5802923"/>
            <a:ext cx="1560635" cy="605204"/>
            <a:chOff x="4624" y="3780"/>
            <a:chExt cx="1065" cy="413"/>
          </a:xfrm>
        </p:grpSpPr>
        <p:graphicFrame>
          <p:nvGraphicFramePr>
            <p:cNvPr id="33823" name="Object 70"/>
            <p:cNvGraphicFramePr>
              <a:graphicFrameLocks noChangeAspect="1"/>
            </p:cNvGraphicFramePr>
            <p:nvPr/>
          </p:nvGraphicFramePr>
          <p:xfrm>
            <a:off x="4624" y="3780"/>
            <a:ext cx="106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5" name="公式" r:id="rId16" imgW="888614" imgH="291973" progId="Equation.3">
                    <p:embed/>
                  </p:oleObj>
                </mc:Choice>
                <mc:Fallback>
                  <p:oleObj name="公式" r:id="rId16" imgW="88861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3780"/>
                          <a:ext cx="106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4" name="Oval 71"/>
            <p:cNvSpPr>
              <a:spLocks noChangeArrowheads="1"/>
            </p:cNvSpPr>
            <p:nvPr/>
          </p:nvSpPr>
          <p:spPr bwMode="auto">
            <a:xfrm>
              <a:off x="4646" y="3901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3825" name="Object 72"/>
            <p:cNvGraphicFramePr>
              <a:graphicFrameLocks noChangeAspect="1"/>
            </p:cNvGraphicFramePr>
            <p:nvPr/>
          </p:nvGraphicFramePr>
          <p:xfrm>
            <a:off x="4665" y="4023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6" name="公式" r:id="rId18" imgW="152268" imgH="164957" progId="Equation.3">
                    <p:embed/>
                  </p:oleObj>
                </mc:Choice>
                <mc:Fallback>
                  <p:oleObj name="公式" r:id="rId18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4023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6" name="Object 73"/>
            <p:cNvGraphicFramePr>
              <a:graphicFrameLocks noChangeAspect="1"/>
            </p:cNvGraphicFramePr>
            <p:nvPr/>
          </p:nvGraphicFramePr>
          <p:xfrm>
            <a:off x="5205" y="3901"/>
            <a:ext cx="221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7" name="公式" r:id="rId19" imgW="139518" imgH="76101" progId="Equation.3">
                    <p:embed/>
                  </p:oleObj>
                </mc:Choice>
                <mc:Fallback>
                  <p:oleObj name="公式" r:id="rId19" imgW="139518" imgH="761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5" y="3901"/>
                          <a:ext cx="221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82730" name="Picture 74" descr="André Marie Ampère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489" y="2246435"/>
            <a:ext cx="1707173" cy="213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2" name="Rectangle 75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538" y="263769"/>
            <a:ext cx="615462" cy="26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4843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1946</Words>
  <Application>Microsoft Office PowerPoint</Application>
  <PresentationFormat>全屏显示(4:3)</PresentationFormat>
  <Paragraphs>500</Paragraphs>
  <Slides>37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黑体</vt:lpstr>
      <vt:lpstr>华文新魏</vt:lpstr>
      <vt:lpstr>楷体_GB2312</vt:lpstr>
      <vt:lpstr>隶书</vt:lpstr>
      <vt:lpstr>宋体</vt:lpstr>
      <vt:lpstr>Arial</vt:lpstr>
      <vt:lpstr>Book Antiqua</vt:lpstr>
      <vt:lpstr>Cambria Math</vt:lpstr>
      <vt:lpstr>MT Extra</vt:lpstr>
      <vt:lpstr>Symbol</vt:lpstr>
      <vt:lpstr>Times New Roman</vt:lpstr>
      <vt:lpstr>Wingdings</vt:lpstr>
      <vt:lpstr>默认设计模板</vt:lpstr>
      <vt:lpstr>公式</vt:lpstr>
      <vt:lpstr>Equation</vt:lpstr>
      <vt:lpstr>剪辑</vt:lpstr>
      <vt:lpstr>MathType 7.0 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引力中心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</dc:creator>
  <cp:lastModifiedBy>Administrator</cp:lastModifiedBy>
  <cp:revision>225</cp:revision>
  <dcterms:created xsi:type="dcterms:W3CDTF">2002-04-18T01:31:43Z</dcterms:created>
  <dcterms:modified xsi:type="dcterms:W3CDTF">2022-08-29T01:55:00Z</dcterms:modified>
</cp:coreProperties>
</file>