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65" r:id="rId2"/>
    <p:sldId id="266" r:id="rId3"/>
    <p:sldId id="267" r:id="rId4"/>
    <p:sldId id="262" r:id="rId5"/>
    <p:sldId id="269" r:id="rId6"/>
    <p:sldId id="270" r:id="rId7"/>
    <p:sldId id="271" r:id="rId8"/>
    <p:sldId id="274" r:id="rId9"/>
    <p:sldId id="275" r:id="rId10"/>
    <p:sldId id="272" r:id="rId11"/>
    <p:sldId id="273" r:id="rId12"/>
    <p:sldId id="277" r:id="rId13"/>
    <p:sldId id="276"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9" r:id="rId33"/>
    <p:sldId id="297" r:id="rId34"/>
    <p:sldId id="300" r:id="rId35"/>
    <p:sldId id="301" r:id="rId36"/>
    <p:sldId id="302" r:id="rId37"/>
    <p:sldId id="303" r:id="rId38"/>
    <p:sldId id="304" r:id="rId39"/>
    <p:sldId id="305" r:id="rId40"/>
    <p:sldId id="310" r:id="rId41"/>
    <p:sldId id="306" r:id="rId42"/>
    <p:sldId id="307" r:id="rId43"/>
    <p:sldId id="308" r:id="rId44"/>
    <p:sldId id="298" r:id="rId45"/>
    <p:sldId id="311" r:id="rId46"/>
    <p:sldId id="312" r:id="rId47"/>
    <p:sldId id="313" r:id="rId48"/>
    <p:sldId id="314" r:id="rId49"/>
    <p:sldId id="315" r:id="rId50"/>
    <p:sldId id="316" r:id="rId51"/>
    <p:sldId id="317" r:id="rId52"/>
    <p:sldId id="318" r:id="rId53"/>
    <p:sldId id="319" r:id="rId54"/>
    <p:sldId id="320" r:id="rId55"/>
    <p:sldId id="296" r:id="rId56"/>
    <p:sldId id="321" r:id="rId57"/>
    <p:sldId id="322" r:id="rId58"/>
    <p:sldId id="324" r:id="rId59"/>
    <p:sldId id="323" r:id="rId60"/>
    <p:sldId id="26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08" autoAdjust="0"/>
  </p:normalViewPr>
  <p:slideViewPr>
    <p:cSldViewPr snapToGrid="0">
      <p:cViewPr varScale="1">
        <p:scale>
          <a:sx n="81" d="100"/>
          <a:sy n="81" d="100"/>
        </p:scale>
        <p:origin x="10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14</a:t>
            </a:fld>
            <a:endParaRPr lang="zh-CN" altLang="en-US"/>
          </a:p>
        </p:txBody>
      </p:sp>
    </p:spTree>
    <p:extLst>
      <p:ext uri="{BB962C8B-B14F-4D97-AF65-F5344CB8AC3E}">
        <p14:creationId xmlns:p14="http://schemas.microsoft.com/office/powerpoint/2010/main" val="11656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414297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15</a:t>
            </a:fld>
            <a:endParaRPr lang="zh-CN" altLang="en-US"/>
          </a:p>
        </p:txBody>
      </p:sp>
    </p:spTree>
    <p:extLst>
      <p:ext uri="{BB962C8B-B14F-4D97-AF65-F5344CB8AC3E}">
        <p14:creationId xmlns:p14="http://schemas.microsoft.com/office/powerpoint/2010/main" val="189624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416588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17</a:t>
            </a:fld>
            <a:endParaRPr lang="zh-CN" altLang="en-US"/>
          </a:p>
        </p:txBody>
      </p:sp>
    </p:spTree>
    <p:extLst>
      <p:ext uri="{BB962C8B-B14F-4D97-AF65-F5344CB8AC3E}">
        <p14:creationId xmlns:p14="http://schemas.microsoft.com/office/powerpoint/2010/main" val="262208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② </a:t>
            </a:r>
            <a:r>
              <a:rPr lang="en-US" altLang="zh-CN" sz="1200" dirty="0"/>
              <a:t>PRECOMMIT</a:t>
            </a:r>
            <a:r>
              <a:rPr lang="zh-CN" altLang="en-US" sz="1200" dirty="0"/>
              <a:t>状态下超时：教材给出的策略（由于单状态转换规则，协调者可以确定参与者至少是在</a:t>
            </a:r>
            <a:r>
              <a:rPr lang="en-US" altLang="zh-CN" sz="1200" dirty="0"/>
              <a:t>READY</a:t>
            </a:r>
            <a:r>
              <a:rPr lang="zh-CN" altLang="en-US" sz="1200" dirty="0"/>
              <a:t>状态，因此可以发送</a:t>
            </a:r>
            <a:r>
              <a:rPr lang="en-US" altLang="zh-CN" sz="1200" dirty="0"/>
              <a:t>prepare-to-commit</a:t>
            </a:r>
            <a:r>
              <a:rPr lang="zh-CN" altLang="en-US" sz="1200" dirty="0"/>
              <a:t>消息将所有参与者转为</a:t>
            </a:r>
            <a:r>
              <a:rPr lang="en-US" altLang="zh-CN" sz="1200" dirty="0"/>
              <a:t>PRECOMMIT</a:t>
            </a:r>
            <a:r>
              <a:rPr lang="zh-CN" altLang="en-US" sz="1200" dirty="0"/>
              <a:t>状态，然后协调者向日志写入</a:t>
            </a:r>
            <a:r>
              <a:rPr lang="en-US" altLang="zh-CN" sz="1200" dirty="0"/>
              <a:t>global-commit</a:t>
            </a:r>
            <a:r>
              <a:rPr lang="zh-CN" altLang="en-US" sz="1200" dirty="0"/>
              <a:t>记录，并向参与者发出</a:t>
            </a:r>
            <a:r>
              <a:rPr lang="en-US" altLang="zh-CN" sz="1200" dirty="0"/>
              <a:t>global-commit</a:t>
            </a:r>
            <a:r>
              <a:rPr lang="zh-CN" altLang="en-US" sz="1200" dirty="0"/>
              <a:t>消息），</a:t>
            </a:r>
            <a:r>
              <a:rPr lang="zh-CN" altLang="en-US" sz="1200" dirty="0">
                <a:solidFill>
                  <a:srgbClr val="00B0F0"/>
                </a:solidFill>
              </a:rPr>
              <a:t>考虑到参与者在写本地日志可能失败的情况，似乎应该采取</a:t>
            </a:r>
            <a:r>
              <a:rPr lang="en-US" altLang="zh-CN" sz="1200" dirty="0">
                <a:solidFill>
                  <a:srgbClr val="00B0F0"/>
                </a:solidFill>
              </a:rPr>
              <a:t>abort</a:t>
            </a:r>
            <a:r>
              <a:rPr lang="zh-CN" altLang="en-US" sz="1200" dirty="0">
                <a:solidFill>
                  <a:srgbClr val="00B0F0"/>
                </a:solidFill>
              </a:rPr>
              <a:t>策略。</a:t>
            </a:r>
            <a:endParaRPr lang="en-US" altLang="zh-CN" sz="1200" dirty="0">
              <a:solidFill>
                <a:srgbClr val="00B0F0"/>
              </a:solidFill>
            </a:endParaRP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27</a:t>
            </a:fld>
            <a:endParaRPr lang="zh-CN" altLang="en-US"/>
          </a:p>
        </p:txBody>
      </p:sp>
    </p:spTree>
    <p:extLst>
      <p:ext uri="{BB962C8B-B14F-4D97-AF65-F5344CB8AC3E}">
        <p14:creationId xmlns:p14="http://schemas.microsoft.com/office/powerpoint/2010/main" val="57684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1998528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34</a:t>
            </a:fld>
            <a:endParaRPr lang="zh-CN" altLang="en-US"/>
          </a:p>
        </p:txBody>
      </p:sp>
    </p:spTree>
    <p:extLst>
      <p:ext uri="{BB962C8B-B14F-4D97-AF65-F5344CB8AC3E}">
        <p14:creationId xmlns:p14="http://schemas.microsoft.com/office/powerpoint/2010/main" val="308565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接受、选定</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35</a:t>
            </a:fld>
            <a:endParaRPr lang="zh-CN" altLang="en-US"/>
          </a:p>
        </p:txBody>
      </p:sp>
    </p:spTree>
    <p:extLst>
      <p:ext uri="{BB962C8B-B14F-4D97-AF65-F5344CB8AC3E}">
        <p14:creationId xmlns:p14="http://schemas.microsoft.com/office/powerpoint/2010/main" val="258601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36</a:t>
            </a:fld>
            <a:endParaRPr lang="zh-CN" altLang="en-US"/>
          </a:p>
        </p:txBody>
      </p:sp>
    </p:spTree>
    <p:extLst>
      <p:ext uri="{BB962C8B-B14F-4D97-AF65-F5344CB8AC3E}">
        <p14:creationId xmlns:p14="http://schemas.microsoft.com/office/powerpoint/2010/main" val="590998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0" Type="http://schemas.openxmlformats.org/officeDocument/2006/relationships/tags" Target="../tags/tag20.xml"/><Relationship Id="rId41" Type="http://schemas.openxmlformats.org/officeDocument/2006/relationships/tags" Target="../tags/tag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tags" Target="../tags/tag70.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29" Type="http://schemas.openxmlformats.org/officeDocument/2006/relationships/tags" Target="../tags/tag73.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32" Type="http://schemas.openxmlformats.org/officeDocument/2006/relationships/slideLayout" Target="../slideLayouts/slideLayout2.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28" Type="http://schemas.openxmlformats.org/officeDocument/2006/relationships/tags" Target="../tags/tag72.xml"/><Relationship Id="rId10" Type="http://schemas.openxmlformats.org/officeDocument/2006/relationships/tags" Target="../tags/tag54.xml"/><Relationship Id="rId19" Type="http://schemas.openxmlformats.org/officeDocument/2006/relationships/tags" Target="../tags/tag63.xml"/><Relationship Id="rId31" Type="http://schemas.openxmlformats.org/officeDocument/2006/relationships/tags" Target="../tags/tag75.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tags" Target="../tags/tag71.xml"/><Relationship Id="rId30" Type="http://schemas.openxmlformats.org/officeDocument/2006/relationships/tags" Target="../tags/tag7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a:t>大数据管理</a:t>
            </a:r>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10</a:t>
            </a:r>
            <a:r>
              <a:rPr lang="zh-CN" altLang="en-US" dirty="0">
                <a:solidFill>
                  <a:schemeClr val="accent5">
                    <a:lumMod val="75000"/>
                  </a:schemeClr>
                </a:solidFill>
              </a:rPr>
              <a:t>章 故障恢复</a:t>
            </a:r>
            <a:endParaRPr lang="zh-CN" altLang="en-US" dirty="0"/>
          </a:p>
        </p:txBody>
      </p:sp>
    </p:spTree>
    <p:extLst>
      <p:ext uri="{BB962C8B-B14F-4D97-AF65-F5344CB8AC3E}">
        <p14:creationId xmlns:p14="http://schemas.microsoft.com/office/powerpoint/2010/main" val="220088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2C7222-EBCF-4670-8F13-F7753B9429E7}"/>
              </a:ext>
            </a:extLst>
          </p:cNvPr>
          <p:cNvSpPr>
            <a:spLocks noGrp="1"/>
          </p:cNvSpPr>
          <p:nvPr>
            <p:ph idx="1"/>
          </p:nvPr>
        </p:nvSpPr>
        <p:spPr>
          <a:xfrm>
            <a:off x="838200" y="806824"/>
            <a:ext cx="10515600" cy="4829976"/>
          </a:xfrm>
        </p:spPr>
        <p:txBody>
          <a:bodyPr>
            <a:normAutofit/>
          </a:bodyPr>
          <a:lstStyle/>
          <a:p>
            <a:r>
              <a:rPr lang="zh-CN" altLang="en-US" sz="2400" dirty="0"/>
              <a:t>       </a:t>
            </a:r>
            <a:r>
              <a:rPr lang="zh-CN" altLang="en-US" sz="2400" dirty="0">
                <a:solidFill>
                  <a:srgbClr val="FF0000"/>
                </a:solidFill>
              </a:rPr>
              <a:t>终结协议</a:t>
            </a:r>
            <a:r>
              <a:rPr lang="zh-CN" altLang="en-US" sz="2400" dirty="0"/>
              <a:t>通常被期望是</a:t>
            </a:r>
            <a:r>
              <a:rPr lang="zh-CN" altLang="en-US" sz="2400" dirty="0">
                <a:solidFill>
                  <a:srgbClr val="FF0000"/>
                </a:solidFill>
              </a:rPr>
              <a:t>非阻塞的</a:t>
            </a:r>
            <a:r>
              <a:rPr lang="en-US" altLang="zh-CN" sz="2400" dirty="0"/>
              <a:t>——</a:t>
            </a:r>
            <a:r>
              <a:rPr lang="zh-CN" altLang="en-US" sz="2400" dirty="0"/>
              <a:t>允许事务在操作节点上终结而不用等待其他节点上的恢复操作，从而大幅提高事务执行的性能。</a:t>
            </a:r>
            <a:endParaRPr lang="en-US" altLang="zh-CN" sz="2400" dirty="0"/>
          </a:p>
          <a:p>
            <a:r>
              <a:rPr lang="en-US" altLang="zh-CN" sz="2400" dirty="0"/>
              <a:t>       </a:t>
            </a:r>
            <a:r>
              <a:rPr lang="zh-CN" altLang="en-US" sz="2400" dirty="0"/>
              <a:t>分布式</a:t>
            </a:r>
            <a:r>
              <a:rPr lang="zh-CN" altLang="en-US" sz="2400" dirty="0">
                <a:solidFill>
                  <a:srgbClr val="FF0000"/>
                </a:solidFill>
              </a:rPr>
              <a:t>恢复协议</a:t>
            </a:r>
            <a:r>
              <a:rPr lang="zh-CN" altLang="en-US" sz="2400" dirty="0"/>
              <a:t>通常被期望是</a:t>
            </a:r>
            <a:r>
              <a:rPr lang="zh-CN" altLang="en-US" sz="2400" dirty="0">
                <a:solidFill>
                  <a:srgbClr val="FF0000"/>
                </a:solidFill>
              </a:rPr>
              <a:t>独立</a:t>
            </a:r>
            <a:r>
              <a:rPr lang="zh-CN" altLang="en-US" sz="2400" dirty="0"/>
              <a:t>的</a:t>
            </a:r>
            <a:r>
              <a:rPr lang="en-US" altLang="zh-CN" sz="2400" dirty="0"/>
              <a:t>——</a:t>
            </a:r>
            <a:r>
              <a:rPr lang="zh-CN" altLang="en-US" sz="2400" dirty="0"/>
              <a:t>可以对发生事务故障的节点进行恢复而不用考虑其他节点，从而减小恢复过程中的通信开销。</a:t>
            </a:r>
            <a:endParaRPr lang="en-US" altLang="zh-CN" sz="2400" dirty="0"/>
          </a:p>
          <a:p>
            <a:endParaRPr lang="en-US" altLang="zh-CN" sz="2400" dirty="0"/>
          </a:p>
          <a:p>
            <a:r>
              <a:rPr lang="zh-CN" altLang="en-US" sz="2400" b="1" dirty="0"/>
              <a:t>恢复协议和终结协议之间的关系：</a:t>
            </a:r>
            <a:endParaRPr lang="en-US" altLang="zh-CN" sz="2400" b="1" dirty="0"/>
          </a:p>
          <a:p>
            <a:pPr marL="342900" indent="-342900">
              <a:buFont typeface="Wingdings" panose="05000000000000000000" pitchFamily="2" charset="2"/>
              <a:buChar char="Ø"/>
            </a:pPr>
            <a:r>
              <a:rPr lang="zh-CN" altLang="en-US" sz="2400" dirty="0"/>
              <a:t>非租塞的终结协议，未必意味着独立的恢复协议；</a:t>
            </a:r>
            <a:endParaRPr lang="en-US" altLang="zh-CN" sz="2400" dirty="0"/>
          </a:p>
          <a:p>
            <a:pPr marL="342900" indent="-342900">
              <a:buFont typeface="Wingdings" panose="05000000000000000000" pitchFamily="2" charset="2"/>
              <a:buChar char="Ø"/>
            </a:pPr>
            <a:r>
              <a:rPr lang="zh-CN" altLang="en-US" sz="2400" dirty="0"/>
              <a:t>独立的恢复协议，却意味着非阻塞终结协议。</a:t>
            </a:r>
          </a:p>
        </p:txBody>
      </p:sp>
      <p:sp>
        <p:nvSpPr>
          <p:cNvPr id="4" name="灯片编号占位符 3">
            <a:extLst>
              <a:ext uri="{FF2B5EF4-FFF2-40B4-BE49-F238E27FC236}">
                <a16:creationId xmlns:a16="http://schemas.microsoft.com/office/drawing/2014/main" id="{F5DE96E9-09AA-4923-86EA-9CE07FBB1B2F}"/>
              </a:ext>
            </a:extLst>
          </p:cNvPr>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41190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10.2.1 </a:t>
            </a:r>
            <a:r>
              <a:rPr lang="zh-CN" altLang="en-US" sz="2800" b="1" dirty="0"/>
              <a:t>两阶段提交协议的终结和恢复协议</a:t>
            </a:r>
          </a:p>
        </p:txBody>
      </p:sp>
      <p:sp>
        <p:nvSpPr>
          <p:cNvPr id="3" name="内容占位符 2"/>
          <p:cNvSpPr>
            <a:spLocks noGrp="1"/>
          </p:cNvSpPr>
          <p:nvPr>
            <p:ph idx="1"/>
          </p:nvPr>
        </p:nvSpPr>
        <p:spPr/>
        <p:txBody>
          <a:bodyPr>
            <a:normAutofit/>
          </a:bodyPr>
          <a:lstStyle/>
          <a:p>
            <a:r>
              <a:rPr lang="zh-CN" altLang="en-US" sz="2400" dirty="0"/>
              <a:t>两阶段提交协议在</a:t>
            </a:r>
            <a:r>
              <a:rPr lang="zh-CN" altLang="en-US" sz="2400" dirty="0">
                <a:solidFill>
                  <a:srgbClr val="FF0000"/>
                </a:solidFill>
              </a:rPr>
              <a:t>全局提交</a:t>
            </a:r>
            <a:r>
              <a:rPr lang="zh-CN" altLang="en-US" sz="2400" dirty="0"/>
              <a:t>情况下的消息传递过程 </a:t>
            </a:r>
          </a:p>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pic>
        <p:nvPicPr>
          <p:cNvPr id="7" name="图片 6">
            <a:extLst>
              <a:ext uri="{FF2B5EF4-FFF2-40B4-BE49-F238E27FC236}">
                <a16:creationId xmlns:a16="http://schemas.microsoft.com/office/drawing/2014/main" id="{E8FB813E-6D29-412C-8FBC-AC553C173DAA}"/>
              </a:ext>
            </a:extLst>
          </p:cNvPr>
          <p:cNvPicPr>
            <a:picLocks noChangeAspect="1"/>
          </p:cNvPicPr>
          <p:nvPr/>
        </p:nvPicPr>
        <p:blipFill>
          <a:blip r:embed="rId2"/>
          <a:stretch>
            <a:fillRect/>
          </a:stretch>
        </p:blipFill>
        <p:spPr>
          <a:xfrm>
            <a:off x="2343852" y="1804746"/>
            <a:ext cx="6656712" cy="4688128"/>
          </a:xfrm>
          <a:prstGeom prst="rect">
            <a:avLst/>
          </a:prstGeom>
        </p:spPr>
      </p:pic>
    </p:spTree>
    <p:extLst>
      <p:ext uri="{BB962C8B-B14F-4D97-AF65-F5344CB8AC3E}">
        <p14:creationId xmlns:p14="http://schemas.microsoft.com/office/powerpoint/2010/main" val="400351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228187"/>
            <a:ext cx="10515600" cy="686213"/>
          </a:xfrm>
        </p:spPr>
        <p:txBody>
          <a:bodyPr>
            <a:normAutofit/>
          </a:bodyPr>
          <a:lstStyle/>
          <a:p>
            <a:r>
              <a:rPr lang="zh-CN" altLang="zh-CN" sz="2400" dirty="0">
                <a:cs typeface="宋体" panose="02010600030101010101" pitchFamily="2" charset="-122"/>
              </a:rPr>
              <a:t>两阶段提交协议在</a:t>
            </a:r>
            <a:r>
              <a:rPr lang="zh-CN" altLang="zh-CN" sz="2400" dirty="0">
                <a:solidFill>
                  <a:srgbClr val="FF0000"/>
                </a:solidFill>
                <a:cs typeface="宋体" panose="02010600030101010101" pitchFamily="2" charset="-122"/>
              </a:rPr>
              <a:t>中止</a:t>
            </a:r>
            <a:r>
              <a:rPr lang="zh-CN" altLang="zh-CN" sz="2400" dirty="0">
                <a:cs typeface="宋体" panose="02010600030101010101" pitchFamily="2" charset="-122"/>
              </a:rPr>
              <a:t>情况下的消息传递过程</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pic>
        <p:nvPicPr>
          <p:cNvPr id="7" name="图片 6">
            <a:extLst>
              <a:ext uri="{FF2B5EF4-FFF2-40B4-BE49-F238E27FC236}">
                <a16:creationId xmlns:a16="http://schemas.microsoft.com/office/drawing/2014/main" id="{39F211B9-C6D1-48CE-ABD2-D69974BBC6DA}"/>
              </a:ext>
            </a:extLst>
          </p:cNvPr>
          <p:cNvPicPr>
            <a:picLocks noChangeAspect="1"/>
          </p:cNvPicPr>
          <p:nvPr/>
        </p:nvPicPr>
        <p:blipFill>
          <a:blip r:embed="rId2"/>
          <a:stretch>
            <a:fillRect/>
          </a:stretch>
        </p:blipFill>
        <p:spPr>
          <a:xfrm>
            <a:off x="1049740" y="914400"/>
            <a:ext cx="8022542" cy="5560107"/>
          </a:xfrm>
          <a:prstGeom prst="rect">
            <a:avLst/>
          </a:prstGeom>
        </p:spPr>
      </p:pic>
      <p:sp>
        <p:nvSpPr>
          <p:cNvPr id="2" name="椭圆 1">
            <a:extLst>
              <a:ext uri="{FF2B5EF4-FFF2-40B4-BE49-F238E27FC236}">
                <a16:creationId xmlns:a16="http://schemas.microsoft.com/office/drawing/2014/main" id="{42B85611-6680-49BD-B24D-E12E17E876A7}"/>
              </a:ext>
            </a:extLst>
          </p:cNvPr>
          <p:cNvSpPr/>
          <p:nvPr/>
        </p:nvSpPr>
        <p:spPr>
          <a:xfrm>
            <a:off x="2608729" y="4419600"/>
            <a:ext cx="1900518" cy="4751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1227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2475" y="123412"/>
            <a:ext cx="3381375" cy="562388"/>
          </a:xfrm>
        </p:spPr>
        <p:txBody>
          <a:bodyPr>
            <a:normAutofit/>
          </a:bodyPr>
          <a:lstStyle/>
          <a:p>
            <a:r>
              <a:rPr lang="zh-CN" altLang="en-US" sz="2400" dirty="0"/>
              <a:t>二阶段提交协议活动图</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7892766" y="792739"/>
            <a:ext cx="3810000" cy="3648075"/>
          </a:xfrm>
          <a:prstGeom prst="rect">
            <a:avLst/>
          </a:prstGeom>
          <a:noFill/>
          <a:ln w="9525">
            <a:noFill/>
            <a:miter lim="800000"/>
            <a:headEnd/>
            <a:tailEnd/>
          </a:ln>
        </p:spPr>
      </p:pic>
      <p:sp>
        <p:nvSpPr>
          <p:cNvPr id="7" name="矩形 6"/>
          <p:cNvSpPr/>
          <p:nvPr/>
        </p:nvSpPr>
        <p:spPr>
          <a:xfrm>
            <a:off x="704850" y="6453328"/>
            <a:ext cx="5756704" cy="369332"/>
          </a:xfrm>
          <a:prstGeom prst="rect">
            <a:avLst/>
          </a:prstGeom>
        </p:spPr>
        <p:txBody>
          <a:bodyPr wrap="none">
            <a:spAutoFit/>
          </a:bodyPr>
          <a:lstStyle/>
          <a:p>
            <a:r>
              <a:rPr lang="zh-CN" altLang="en-US" dirty="0">
                <a:solidFill>
                  <a:schemeClr val="bg2">
                    <a:lumMod val="90000"/>
                  </a:schemeClr>
                </a:solidFill>
              </a:rPr>
              <a:t>参考链接：https://www.136.la/nginx/show-181222.html</a:t>
            </a:r>
          </a:p>
        </p:txBody>
      </p:sp>
      <p:pic>
        <p:nvPicPr>
          <p:cNvPr id="8" name="图片 7">
            <a:extLst>
              <a:ext uri="{FF2B5EF4-FFF2-40B4-BE49-F238E27FC236}">
                <a16:creationId xmlns:a16="http://schemas.microsoft.com/office/drawing/2014/main" id="{E24E8661-8931-4216-B9F0-AD87E5D4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668688"/>
            <a:ext cx="6642855" cy="5870224"/>
          </a:xfrm>
          <a:prstGeom prst="rect">
            <a:avLst/>
          </a:prstGeom>
        </p:spPr>
      </p:pic>
      <p:sp>
        <p:nvSpPr>
          <p:cNvPr id="9" name="椭圆 8">
            <a:extLst>
              <a:ext uri="{FF2B5EF4-FFF2-40B4-BE49-F238E27FC236}">
                <a16:creationId xmlns:a16="http://schemas.microsoft.com/office/drawing/2014/main" id="{B0259EB8-D85E-4760-9DE9-C96E2D823661}"/>
              </a:ext>
            </a:extLst>
          </p:cNvPr>
          <p:cNvSpPr/>
          <p:nvPr/>
        </p:nvSpPr>
        <p:spPr>
          <a:xfrm>
            <a:off x="2823882" y="2061882"/>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D3904421-2D32-4B0B-A608-5AEADC49408A}"/>
              </a:ext>
            </a:extLst>
          </p:cNvPr>
          <p:cNvSpPr/>
          <p:nvPr/>
        </p:nvSpPr>
        <p:spPr>
          <a:xfrm>
            <a:off x="4966447" y="2752164"/>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1ABBBA-BA18-4AA5-9326-1DAE745DE8BD}"/>
              </a:ext>
            </a:extLst>
          </p:cNvPr>
          <p:cNvSpPr/>
          <p:nvPr/>
        </p:nvSpPr>
        <p:spPr>
          <a:xfrm>
            <a:off x="2632943" y="3366235"/>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B57737C-7B03-4710-8A18-3546812E783E}"/>
              </a:ext>
            </a:extLst>
          </p:cNvPr>
          <p:cNvSpPr/>
          <p:nvPr/>
        </p:nvSpPr>
        <p:spPr>
          <a:xfrm>
            <a:off x="1873623" y="5694451"/>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1813522-F7B7-496E-A567-97106971DD48}"/>
              </a:ext>
            </a:extLst>
          </p:cNvPr>
          <p:cNvSpPr/>
          <p:nvPr/>
        </p:nvSpPr>
        <p:spPr>
          <a:xfrm>
            <a:off x="711134" y="4236485"/>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867B5F8-2FC0-4132-8C8C-AA5CDB7A2475}"/>
              </a:ext>
            </a:extLst>
          </p:cNvPr>
          <p:cNvSpPr/>
          <p:nvPr/>
        </p:nvSpPr>
        <p:spPr>
          <a:xfrm>
            <a:off x="4338918" y="4742317"/>
            <a:ext cx="3227294"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5502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10.2.1.1 </a:t>
            </a:r>
            <a:r>
              <a:rPr lang="zh-CN" altLang="en-US" sz="2800" b="1" dirty="0"/>
              <a:t>终结协议</a:t>
            </a:r>
          </a:p>
        </p:txBody>
      </p:sp>
      <p:sp>
        <p:nvSpPr>
          <p:cNvPr id="3" name="内容占位符 2"/>
          <p:cNvSpPr>
            <a:spLocks noGrp="1"/>
          </p:cNvSpPr>
          <p:nvPr>
            <p:ph idx="1"/>
          </p:nvPr>
        </p:nvSpPr>
        <p:spPr/>
        <p:txBody>
          <a:bodyPr>
            <a:normAutofit/>
          </a:bodyPr>
          <a:lstStyle/>
          <a:p>
            <a:r>
              <a:rPr lang="zh-CN" altLang="en-US" sz="2400" b="1" dirty="0">
                <a:solidFill>
                  <a:srgbClr val="FF0000"/>
                </a:solidFill>
              </a:rPr>
              <a:t>终结协议负责处理协调者和参与者进程的计时器超时问题</a:t>
            </a:r>
            <a:endParaRPr lang="en-US" altLang="zh-CN" sz="2400" b="1" dirty="0">
              <a:solidFill>
                <a:srgbClr val="FF0000"/>
              </a:solidFill>
            </a:endParaRPr>
          </a:p>
          <a:p>
            <a:r>
              <a:rPr lang="zh-CN" altLang="en-US" sz="2400" b="1" dirty="0"/>
              <a:t>协调者超时</a:t>
            </a:r>
            <a:r>
              <a:rPr lang="zh-CN" altLang="en-US" sz="2400" dirty="0"/>
              <a:t>，可能发生在三种状态中，对应两种情况：</a:t>
            </a:r>
            <a:endParaRPr lang="en-US" altLang="zh-CN" sz="2400" dirty="0"/>
          </a:p>
          <a:p>
            <a:r>
              <a:rPr lang="zh-CN" altLang="en-US" sz="2400" dirty="0">
                <a:solidFill>
                  <a:srgbClr val="FF0000"/>
                </a:solidFill>
              </a:rPr>
              <a:t>在</a:t>
            </a:r>
            <a:r>
              <a:rPr lang="en-US" altLang="zh-CN" sz="2400" dirty="0">
                <a:solidFill>
                  <a:srgbClr val="FF0000"/>
                </a:solidFill>
              </a:rPr>
              <a:t>WAIT</a:t>
            </a:r>
            <a:r>
              <a:rPr lang="zh-CN" altLang="en-US" sz="2400" dirty="0">
                <a:solidFill>
                  <a:srgbClr val="FF0000"/>
                </a:solidFill>
              </a:rPr>
              <a:t>状态下的超时</a:t>
            </a:r>
            <a:r>
              <a:rPr lang="zh-CN" altLang="en-US" sz="2400" dirty="0"/>
              <a:t>：此时由于不满足全局提交规则，协调者不能单方面提交，</a:t>
            </a:r>
            <a:r>
              <a:rPr lang="zh-CN" altLang="en-US" sz="2400" dirty="0">
                <a:solidFill>
                  <a:srgbClr val="FF0000"/>
                </a:solidFill>
              </a:rPr>
              <a:t>可以单方面取消</a:t>
            </a:r>
            <a:r>
              <a:rPr lang="zh-CN" altLang="en-US" sz="2400" dirty="0"/>
              <a:t>（向日志中写入</a:t>
            </a:r>
            <a:r>
              <a:rPr lang="en-US" altLang="zh-CN" sz="2400" dirty="0"/>
              <a:t>abort</a:t>
            </a:r>
            <a:r>
              <a:rPr lang="zh-CN" altLang="en-US" sz="2400" dirty="0"/>
              <a:t>记录，并向所有参与者发送</a:t>
            </a:r>
            <a:r>
              <a:rPr lang="en-US" altLang="zh-CN" sz="2400" dirty="0"/>
              <a:t>global abort</a:t>
            </a:r>
            <a:r>
              <a:rPr lang="zh-CN" altLang="en-US" sz="2400" dirty="0"/>
              <a:t>消息）；</a:t>
            </a:r>
            <a:endParaRPr lang="en-US" altLang="zh-CN" sz="2400" dirty="0"/>
          </a:p>
          <a:p>
            <a:r>
              <a:rPr lang="zh-CN" altLang="en-US" sz="2400" dirty="0">
                <a:solidFill>
                  <a:srgbClr val="FF0000"/>
                </a:solidFill>
              </a:rPr>
              <a:t>在</a:t>
            </a:r>
            <a:r>
              <a:rPr lang="en-US" altLang="zh-CN" sz="2400" dirty="0">
                <a:solidFill>
                  <a:srgbClr val="FF0000"/>
                </a:solidFill>
              </a:rPr>
              <a:t>COMMIT</a:t>
            </a:r>
            <a:r>
              <a:rPr lang="zh-CN" altLang="en-US" sz="2400" dirty="0">
                <a:solidFill>
                  <a:srgbClr val="FF0000"/>
                </a:solidFill>
              </a:rPr>
              <a:t>和</a:t>
            </a:r>
            <a:r>
              <a:rPr lang="en-US" altLang="zh-CN" sz="2400" dirty="0">
                <a:solidFill>
                  <a:srgbClr val="FF0000"/>
                </a:solidFill>
              </a:rPr>
              <a:t>ABORT</a:t>
            </a:r>
            <a:r>
              <a:rPr lang="zh-CN" altLang="en-US" sz="2400" dirty="0">
                <a:solidFill>
                  <a:srgbClr val="FF0000"/>
                </a:solidFill>
              </a:rPr>
              <a:t>状态下的超时</a:t>
            </a:r>
            <a:r>
              <a:rPr lang="zh-CN" altLang="en-US" sz="2400" dirty="0"/>
              <a:t>：协调者无法确定每个参与者的局部恢复管理程序是否已经完成了提交或者取消操作，因此会向没有回复确认信息的参与者</a:t>
            </a:r>
            <a:r>
              <a:rPr lang="zh-CN" altLang="en-US" sz="2400" dirty="0">
                <a:solidFill>
                  <a:srgbClr val="FF0000"/>
                </a:solidFill>
              </a:rPr>
              <a:t>不停的发送</a:t>
            </a:r>
            <a:r>
              <a:rPr lang="en-US" altLang="zh-CN" sz="2400" dirty="0"/>
              <a:t>global-commit</a:t>
            </a:r>
            <a:r>
              <a:rPr lang="zh-CN" altLang="en-US" sz="2400" dirty="0"/>
              <a:t>或者</a:t>
            </a:r>
            <a:r>
              <a:rPr lang="en-US" altLang="zh-CN" sz="2400" dirty="0"/>
              <a:t>global-abort</a:t>
            </a:r>
            <a:r>
              <a:rPr lang="zh-CN" altLang="en-US" sz="2400" dirty="0"/>
              <a:t>命令，然后</a:t>
            </a:r>
            <a:r>
              <a:rPr lang="zh-CN" altLang="en-US" sz="2400" dirty="0">
                <a:solidFill>
                  <a:srgbClr val="FF0000"/>
                </a:solidFill>
              </a:rPr>
              <a:t>等它们回复</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Tree>
    <p:extLst>
      <p:ext uri="{BB962C8B-B14F-4D97-AF65-F5344CB8AC3E}">
        <p14:creationId xmlns:p14="http://schemas.microsoft.com/office/powerpoint/2010/main" val="254956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10.2.1.1 </a:t>
            </a:r>
            <a:r>
              <a:rPr lang="zh-CN" altLang="en-US" sz="2800" b="1" dirty="0">
                <a:solidFill>
                  <a:prstClr val="black"/>
                </a:solidFill>
              </a:rPr>
              <a:t>终结协议（续）</a:t>
            </a:r>
            <a:endParaRPr lang="zh-CN" altLang="en-US" b="1" dirty="0"/>
          </a:p>
        </p:txBody>
      </p:sp>
      <p:sp>
        <p:nvSpPr>
          <p:cNvPr id="3" name="内容占位符 2"/>
          <p:cNvSpPr>
            <a:spLocks noGrp="1"/>
          </p:cNvSpPr>
          <p:nvPr>
            <p:ph idx="1"/>
          </p:nvPr>
        </p:nvSpPr>
        <p:spPr>
          <a:xfrm>
            <a:off x="838200" y="1285462"/>
            <a:ext cx="10515600" cy="5207412"/>
          </a:xfrm>
        </p:spPr>
        <p:txBody>
          <a:bodyPr>
            <a:normAutofit/>
          </a:bodyPr>
          <a:lstStyle/>
          <a:p>
            <a:r>
              <a:rPr lang="zh-CN" altLang="en-US" sz="2400" b="1" dirty="0"/>
              <a:t>参与者超时</a:t>
            </a:r>
            <a:r>
              <a:rPr lang="zh-CN" altLang="en-US" sz="2400" dirty="0"/>
              <a:t>，可能发生在两种状态中：</a:t>
            </a:r>
            <a:endParaRPr lang="en-US" altLang="zh-CN" sz="2400" dirty="0"/>
          </a:p>
          <a:p>
            <a:r>
              <a:rPr lang="en-US" altLang="zh-CN" sz="2400" b="1" dirty="0">
                <a:solidFill>
                  <a:srgbClr val="FF0000"/>
                </a:solidFill>
              </a:rPr>
              <a:t>INITIAL</a:t>
            </a:r>
            <a:r>
              <a:rPr lang="zh-CN" altLang="en-US" sz="2400" b="1" dirty="0">
                <a:solidFill>
                  <a:srgbClr val="FF0000"/>
                </a:solidFill>
              </a:rPr>
              <a:t>状态下超时</a:t>
            </a:r>
            <a:r>
              <a:rPr lang="zh-CN" altLang="en-US" sz="2400" b="1" dirty="0"/>
              <a:t>：</a:t>
            </a:r>
            <a:r>
              <a:rPr lang="zh-CN" altLang="en-US" sz="2400" dirty="0"/>
              <a:t>参与者此时正等待</a:t>
            </a:r>
            <a:r>
              <a:rPr lang="en-US" altLang="zh-CN" sz="2400" dirty="0"/>
              <a:t>prepare</a:t>
            </a:r>
            <a:r>
              <a:rPr lang="zh-CN" altLang="en-US" sz="2400" dirty="0"/>
              <a:t>消息，超时后</a:t>
            </a:r>
            <a:r>
              <a:rPr lang="zh-CN" altLang="en-US" sz="2400" dirty="0">
                <a:solidFill>
                  <a:srgbClr val="FF0000"/>
                </a:solidFill>
              </a:rPr>
              <a:t>可以单方面取消</a:t>
            </a:r>
            <a:r>
              <a:rPr lang="zh-CN" altLang="en-US" sz="2400" dirty="0"/>
              <a:t>事务。</a:t>
            </a:r>
            <a:r>
              <a:rPr lang="zh-CN" altLang="en-US" sz="2400" dirty="0">
                <a:solidFill>
                  <a:srgbClr val="FF0000"/>
                </a:solidFill>
              </a:rPr>
              <a:t>如果在取消后参与者又收到了</a:t>
            </a:r>
            <a:r>
              <a:rPr lang="en-US" altLang="zh-CN" sz="2400" dirty="0">
                <a:solidFill>
                  <a:srgbClr val="FF0000"/>
                </a:solidFill>
              </a:rPr>
              <a:t>prepare</a:t>
            </a:r>
            <a:r>
              <a:rPr lang="zh-CN" altLang="en-US" sz="2400" dirty="0">
                <a:solidFill>
                  <a:srgbClr val="FF0000"/>
                </a:solidFill>
              </a:rPr>
              <a:t>消息</a:t>
            </a:r>
            <a:r>
              <a:rPr lang="zh-CN" altLang="en-US" sz="2400" dirty="0"/>
              <a:t>，可以有两种做法：</a:t>
            </a:r>
            <a:endParaRPr lang="en-US" altLang="zh-CN" sz="2400" dirty="0"/>
          </a:p>
          <a:p>
            <a:r>
              <a:rPr lang="zh-CN" altLang="en-US" sz="2400" dirty="0"/>
              <a:t>（</a:t>
            </a:r>
            <a:r>
              <a:rPr lang="en-US" altLang="zh-CN" sz="2400" dirty="0"/>
              <a:t>1</a:t>
            </a:r>
            <a:r>
              <a:rPr lang="zh-CN" altLang="en-US" sz="2400" dirty="0"/>
              <a:t>）参与者寻找本地日志记录，</a:t>
            </a:r>
            <a:r>
              <a:rPr lang="zh-CN" altLang="en-US" sz="2400" dirty="0">
                <a:solidFill>
                  <a:srgbClr val="FF0000"/>
                </a:solidFill>
              </a:rPr>
              <a:t>找到</a:t>
            </a:r>
            <a:r>
              <a:rPr lang="en-US" altLang="zh-CN" sz="2400" dirty="0">
                <a:solidFill>
                  <a:srgbClr val="FF0000"/>
                </a:solidFill>
              </a:rPr>
              <a:t>abort</a:t>
            </a:r>
            <a:r>
              <a:rPr lang="zh-CN" altLang="en-US" sz="2400" dirty="0">
                <a:solidFill>
                  <a:srgbClr val="FF0000"/>
                </a:solidFill>
              </a:rPr>
              <a:t>记录后回复</a:t>
            </a:r>
            <a:r>
              <a:rPr lang="zh-CN" altLang="en-US" sz="2400" dirty="0"/>
              <a:t>一个</a:t>
            </a:r>
            <a:r>
              <a:rPr lang="en-US" altLang="zh-CN" sz="2400" dirty="0"/>
              <a:t>vote-abort</a:t>
            </a:r>
            <a:r>
              <a:rPr lang="zh-CN" altLang="en-US" sz="2400" dirty="0"/>
              <a:t>消息；</a:t>
            </a:r>
            <a:endParaRPr lang="en-US" altLang="zh-CN" sz="2400" dirty="0"/>
          </a:p>
          <a:p>
            <a:r>
              <a:rPr lang="zh-CN" altLang="en-US" sz="2400" dirty="0"/>
              <a:t>（</a:t>
            </a:r>
            <a:r>
              <a:rPr lang="en-US" altLang="zh-CN" sz="2400" dirty="0"/>
              <a:t>2</a:t>
            </a:r>
            <a:r>
              <a:rPr lang="zh-CN" altLang="en-US" sz="2400" dirty="0"/>
              <a:t>）简单的</a:t>
            </a:r>
            <a:r>
              <a:rPr lang="zh-CN" altLang="en-US" sz="2400" dirty="0">
                <a:solidFill>
                  <a:srgbClr val="FF0000"/>
                </a:solidFill>
              </a:rPr>
              <a:t>忽略该</a:t>
            </a:r>
            <a:r>
              <a:rPr lang="en-US" altLang="zh-CN" sz="2400" dirty="0">
                <a:solidFill>
                  <a:srgbClr val="FF0000"/>
                </a:solidFill>
              </a:rPr>
              <a:t>prepare</a:t>
            </a:r>
            <a:r>
              <a:rPr lang="zh-CN" altLang="en-US" sz="2400" dirty="0">
                <a:solidFill>
                  <a:srgbClr val="FF0000"/>
                </a:solidFill>
              </a:rPr>
              <a:t>消息</a:t>
            </a:r>
            <a:r>
              <a:rPr lang="zh-CN" altLang="en-US" sz="2400" dirty="0"/>
              <a:t>，此时会</a:t>
            </a:r>
            <a:r>
              <a:rPr lang="zh-CN" altLang="en-US" sz="2400" dirty="0">
                <a:solidFill>
                  <a:srgbClr val="FF0000"/>
                </a:solidFill>
              </a:rPr>
              <a:t>引起协调者在</a:t>
            </a:r>
            <a:r>
              <a:rPr lang="en-US" altLang="zh-CN" sz="2400" dirty="0">
                <a:solidFill>
                  <a:srgbClr val="FF0000"/>
                </a:solidFill>
              </a:rPr>
              <a:t>WAIT</a:t>
            </a:r>
            <a:r>
              <a:rPr lang="zh-CN" altLang="en-US" sz="2400" dirty="0">
                <a:solidFill>
                  <a:srgbClr val="FF0000"/>
                </a:solidFill>
              </a:rPr>
              <a:t>状态下的超时</a:t>
            </a:r>
            <a:r>
              <a:rPr lang="zh-CN" altLang="en-US" sz="2400" dirty="0"/>
              <a:t>。</a:t>
            </a:r>
            <a:endParaRPr lang="en-US" altLang="zh-CN" sz="2400" dirty="0"/>
          </a:p>
          <a:p>
            <a:r>
              <a:rPr lang="en-US" altLang="zh-CN" sz="2400" b="1" dirty="0">
                <a:solidFill>
                  <a:srgbClr val="FF0000"/>
                </a:solidFill>
              </a:rPr>
              <a:t>READY</a:t>
            </a:r>
            <a:r>
              <a:rPr lang="zh-CN" altLang="en-US" sz="2400" b="1" dirty="0">
                <a:solidFill>
                  <a:srgbClr val="FF0000"/>
                </a:solidFill>
              </a:rPr>
              <a:t>状态下的超时</a:t>
            </a:r>
            <a:r>
              <a:rPr lang="zh-CN" altLang="en-US" sz="2400" b="1" dirty="0"/>
              <a:t>：</a:t>
            </a:r>
            <a:r>
              <a:rPr lang="zh-CN" altLang="en-US" sz="2400" dirty="0"/>
              <a:t>此时，参与者在从其他地方（协调者或者其他参与者）得到最终决策之前，会被一直阻塞住。</a:t>
            </a:r>
            <a:r>
              <a:rPr lang="zh-CN" altLang="en-US" sz="2400" dirty="0">
                <a:solidFill>
                  <a:srgbClr val="00B0F0"/>
                </a:solidFill>
              </a:rPr>
              <a:t>此时参与者已经发起了提交的投票，但没有得到协调者的全局决策，因此不能单方面做出决策，也不能更改之前的投票并取消事务。</a:t>
            </a:r>
            <a:r>
              <a:rPr lang="zh-CN" altLang="en-US" sz="2400" dirty="0"/>
              <a:t>     </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Tree>
    <p:extLst>
      <p:ext uri="{BB962C8B-B14F-4D97-AF65-F5344CB8AC3E}">
        <p14:creationId xmlns:p14="http://schemas.microsoft.com/office/powerpoint/2010/main" val="124677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solidFill>
                  <a:prstClr val="black"/>
                </a:solidFill>
              </a:rPr>
              <a:t>10.2.1.1 </a:t>
            </a:r>
            <a:r>
              <a:rPr lang="zh-CN" altLang="en-US" sz="2800" b="1" dirty="0">
                <a:solidFill>
                  <a:prstClr val="black"/>
                </a:solidFill>
              </a:rPr>
              <a:t>终结协议（续）</a:t>
            </a:r>
            <a:endParaRPr lang="zh-CN" altLang="en-US" sz="2800" b="1" dirty="0"/>
          </a:p>
        </p:txBody>
      </p:sp>
      <p:sp>
        <p:nvSpPr>
          <p:cNvPr id="3" name="内容占位符 2"/>
          <p:cNvSpPr>
            <a:spLocks noGrp="1"/>
          </p:cNvSpPr>
          <p:nvPr>
            <p:ph idx="1"/>
          </p:nvPr>
        </p:nvSpPr>
        <p:spPr>
          <a:xfrm>
            <a:off x="838200" y="1285462"/>
            <a:ext cx="10515600" cy="5207412"/>
          </a:xfrm>
        </p:spPr>
        <p:txBody>
          <a:bodyPr>
            <a:noAutofit/>
          </a:bodyPr>
          <a:lstStyle/>
          <a:p>
            <a:r>
              <a:rPr lang="en-US" altLang="zh-CN" sz="2400" dirty="0">
                <a:solidFill>
                  <a:srgbClr val="FF0000"/>
                </a:solidFill>
              </a:rPr>
              <a:t>       READY</a:t>
            </a:r>
            <a:r>
              <a:rPr lang="zh-CN" altLang="en-US" sz="2400" dirty="0">
                <a:solidFill>
                  <a:srgbClr val="FF0000"/>
                </a:solidFill>
              </a:rPr>
              <a:t>状态下的超时，在参与者之间两两可互相通信的情况下，</a:t>
            </a:r>
            <a:r>
              <a:rPr lang="zh-CN" altLang="en-US" sz="2400" dirty="0"/>
              <a:t>可通过互相询问其他参与者</a:t>
            </a:r>
            <a:r>
              <a:rPr lang="en-US" altLang="zh-CN" sz="2400" dirty="0"/>
              <a:t>(</a:t>
            </a:r>
            <a:r>
              <a:rPr lang="en-US" altLang="zh-CN" sz="2400" dirty="0" err="1"/>
              <a:t>P</a:t>
            </a:r>
            <a:r>
              <a:rPr lang="en-US" altLang="zh-CN" sz="2400" baseline="-25000" dirty="0" err="1"/>
              <a:t>j</a:t>
            </a:r>
            <a:r>
              <a:rPr lang="en-US" altLang="zh-CN" sz="2400" dirty="0"/>
              <a:t>)</a:t>
            </a:r>
            <a:r>
              <a:rPr lang="zh-CN" altLang="en-US" sz="2400" dirty="0"/>
              <a:t>的状态来决定超时处理（</a:t>
            </a:r>
            <a:r>
              <a:rPr lang="zh-CN" altLang="en-US" sz="2400" dirty="0">
                <a:solidFill>
                  <a:srgbClr val="FF0000"/>
                </a:solidFill>
              </a:rPr>
              <a:t>设计出一个更加分布式的终结协议</a:t>
            </a:r>
            <a:r>
              <a:rPr lang="zh-CN" altLang="en-US" sz="2400" dirty="0"/>
              <a:t>）。</a:t>
            </a:r>
            <a:endParaRPr lang="en-US" altLang="zh-CN" sz="2400" dirty="0"/>
          </a:p>
          <a:p>
            <a:r>
              <a:rPr lang="zh-CN" altLang="en-US" sz="2400" dirty="0"/>
              <a:t>参与者</a:t>
            </a:r>
            <a:r>
              <a:rPr lang="en-US" altLang="zh-CN" sz="2400" dirty="0"/>
              <a:t>P</a:t>
            </a:r>
            <a:r>
              <a:rPr lang="en-US" altLang="zh-CN" sz="2400" baseline="-25000" dirty="0"/>
              <a:t>i</a:t>
            </a:r>
            <a:r>
              <a:rPr lang="zh-CN" altLang="en-US" sz="2400" dirty="0"/>
              <a:t>向其他参与者</a:t>
            </a:r>
            <a:r>
              <a:rPr lang="en-US" altLang="zh-CN" sz="2400" dirty="0" err="1"/>
              <a:t>P</a:t>
            </a:r>
            <a:r>
              <a:rPr lang="en-US" altLang="zh-CN" sz="2400" baseline="-25000" dirty="0" err="1"/>
              <a:t>j</a:t>
            </a:r>
            <a:r>
              <a:rPr lang="zh-CN" altLang="en-US" sz="2400" dirty="0"/>
              <a:t>发送状态查询请求， 询问 </a:t>
            </a:r>
            <a:r>
              <a:rPr lang="en-US" altLang="zh-CN" sz="2400" dirty="0" err="1"/>
              <a:t>P</a:t>
            </a:r>
            <a:r>
              <a:rPr lang="en-US" altLang="zh-CN" sz="2400" baseline="-25000" dirty="0" err="1"/>
              <a:t>j</a:t>
            </a:r>
            <a:r>
              <a:rPr lang="zh-CN" altLang="en-US" sz="2400" dirty="0"/>
              <a:t>是否知道事务已经提交</a:t>
            </a:r>
          </a:p>
          <a:p>
            <a:r>
              <a:rPr lang="zh-CN" altLang="en-US" sz="2400" dirty="0"/>
              <a:t>       如果 </a:t>
            </a:r>
            <a:r>
              <a:rPr lang="en-US" altLang="zh-CN" sz="2400" dirty="0"/>
              <a:t>P</a:t>
            </a:r>
            <a:r>
              <a:rPr lang="en-US" altLang="zh-CN" sz="2400" baseline="-25000" dirty="0"/>
              <a:t>i</a:t>
            </a:r>
            <a:r>
              <a:rPr lang="zh-CN" altLang="en-US" sz="2400" dirty="0"/>
              <a:t>没有收到 </a:t>
            </a:r>
            <a:r>
              <a:rPr lang="en-US" altLang="zh-CN" sz="2400" dirty="0" err="1"/>
              <a:t>P</a:t>
            </a:r>
            <a:r>
              <a:rPr lang="en-US" altLang="zh-CN" sz="2400" baseline="-25000" dirty="0" err="1"/>
              <a:t>j</a:t>
            </a:r>
            <a:r>
              <a:rPr lang="zh-CN" altLang="en-US" sz="2400" dirty="0"/>
              <a:t>的响应， </a:t>
            </a:r>
            <a:r>
              <a:rPr lang="en-US" altLang="zh-CN" sz="2400" dirty="0"/>
              <a:t>P</a:t>
            </a:r>
            <a:r>
              <a:rPr lang="en-US" altLang="zh-CN" sz="2400" baseline="-25000" dirty="0"/>
              <a:t>i</a:t>
            </a:r>
            <a:r>
              <a:rPr lang="zh-CN" altLang="en-US" sz="2400" dirty="0"/>
              <a:t>无法进行后续操作， 只能继续等待；</a:t>
            </a:r>
          </a:p>
          <a:p>
            <a:r>
              <a:rPr lang="zh-CN" altLang="en-US" sz="2400" dirty="0"/>
              <a:t>       如果</a:t>
            </a:r>
            <a:r>
              <a:rPr lang="en-US" altLang="zh-CN" sz="2400" dirty="0"/>
              <a:t>P</a:t>
            </a:r>
            <a:r>
              <a:rPr lang="en-US" altLang="zh-CN" sz="2400" baseline="-25000" dirty="0"/>
              <a:t>i</a:t>
            </a:r>
            <a:r>
              <a:rPr lang="zh-CN" altLang="en-US" sz="2400" dirty="0"/>
              <a:t>收到了</a:t>
            </a:r>
            <a:r>
              <a:rPr lang="en-US" altLang="zh-CN" sz="2400" dirty="0" err="1"/>
              <a:t>P</a:t>
            </a:r>
            <a:r>
              <a:rPr lang="en-US" altLang="zh-CN" sz="2400" baseline="-25000" dirty="0" err="1"/>
              <a:t>j</a:t>
            </a:r>
            <a:r>
              <a:rPr lang="zh-CN" altLang="en-US" sz="2400" dirty="0"/>
              <a:t>的响应， 则分如下几种情况：</a:t>
            </a:r>
          </a:p>
          <a:p>
            <a:pPr lvl="1"/>
            <a:r>
              <a:rPr lang="en-US" altLang="zh-CN" dirty="0"/>
              <a:t>       </a:t>
            </a:r>
            <a:r>
              <a:rPr lang="zh-CN" altLang="en-US" dirty="0"/>
              <a:t>① </a:t>
            </a:r>
            <a:r>
              <a:rPr lang="en-US" altLang="zh-CN" dirty="0" err="1"/>
              <a:t>P</a:t>
            </a:r>
            <a:r>
              <a:rPr lang="en-US" altLang="zh-CN" baseline="-25000" dirty="0" err="1"/>
              <a:t>j</a:t>
            </a:r>
            <a:r>
              <a:rPr lang="zh-CN" altLang="en-US" dirty="0"/>
              <a:t>回复说它收到了来自 </a:t>
            </a:r>
            <a:r>
              <a:rPr lang="en-US" altLang="zh-CN" dirty="0"/>
              <a:t>TC </a:t>
            </a:r>
            <a:r>
              <a:rPr lang="zh-CN" altLang="en-US" dirty="0"/>
              <a:t>的 </a:t>
            </a:r>
            <a:r>
              <a:rPr lang="zh-CN" altLang="en-US" dirty="0">
                <a:solidFill>
                  <a:srgbClr val="FF0000"/>
                </a:solidFill>
              </a:rPr>
              <a:t>“全局提交</a:t>
            </a:r>
            <a:r>
              <a:rPr lang="en-US" altLang="zh-CN" dirty="0">
                <a:solidFill>
                  <a:srgbClr val="FF0000"/>
                </a:solidFill>
              </a:rPr>
              <a:t>”/ “</a:t>
            </a:r>
            <a:r>
              <a:rPr lang="zh-CN" altLang="en-US" dirty="0">
                <a:solidFill>
                  <a:srgbClr val="FF0000"/>
                </a:solidFill>
              </a:rPr>
              <a:t>全局撤销</a:t>
            </a:r>
            <a:r>
              <a:rPr lang="en-US" altLang="zh-CN" dirty="0">
                <a:solidFill>
                  <a:srgbClr val="FF0000"/>
                </a:solidFill>
              </a:rPr>
              <a:t>” </a:t>
            </a:r>
            <a:r>
              <a:rPr lang="zh-CN" altLang="en-US" dirty="0">
                <a:solidFill>
                  <a:srgbClr val="FF0000"/>
                </a:solidFill>
              </a:rPr>
              <a:t>指令</a:t>
            </a:r>
            <a:r>
              <a:rPr lang="zh-CN" altLang="en-US" dirty="0"/>
              <a:t>，并处于“提交”</a:t>
            </a:r>
            <a:r>
              <a:rPr lang="en-US" altLang="zh-CN" dirty="0"/>
              <a:t> /</a:t>
            </a:r>
            <a:r>
              <a:rPr lang="zh-CN" altLang="en-US" dirty="0"/>
              <a:t>“撤销”</a:t>
            </a:r>
            <a:r>
              <a:rPr lang="zh-CN" altLang="en-US" dirty="0">
                <a:solidFill>
                  <a:srgbClr val="FF0000"/>
                </a:solidFill>
              </a:rPr>
              <a:t>状态</a:t>
            </a:r>
            <a:r>
              <a:rPr lang="zh-CN" altLang="en-US" dirty="0"/>
              <a:t>；</a:t>
            </a:r>
            <a:endParaRPr lang="en-US" altLang="zh-CN" dirty="0"/>
          </a:p>
          <a:p>
            <a:pPr lvl="1"/>
            <a:r>
              <a:rPr lang="en-US" altLang="zh-CN" dirty="0"/>
              <a:t>       </a:t>
            </a:r>
            <a:r>
              <a:rPr lang="zh-CN" altLang="en-US" dirty="0"/>
              <a:t>此时 </a:t>
            </a:r>
            <a:r>
              <a:rPr lang="en-US" altLang="zh-CN" dirty="0" err="1"/>
              <a:t>P</a:t>
            </a:r>
            <a:r>
              <a:rPr lang="en-US" altLang="zh-CN" baseline="-25000" dirty="0" err="1"/>
              <a:t>j</a:t>
            </a:r>
            <a:r>
              <a:rPr lang="en-US" altLang="zh-CN" dirty="0"/>
              <a:t> </a:t>
            </a:r>
            <a:r>
              <a:rPr lang="zh-CN" altLang="en-US" dirty="0"/>
              <a:t>可以执行 “提交</a:t>
            </a:r>
            <a:r>
              <a:rPr lang="en-US" altLang="zh-CN" dirty="0"/>
              <a:t>”/ “</a:t>
            </a:r>
            <a:r>
              <a:rPr lang="zh-CN" altLang="en-US" dirty="0"/>
              <a:t>撤销</a:t>
            </a:r>
            <a:r>
              <a:rPr lang="en-US" altLang="zh-CN" dirty="0"/>
              <a:t>”</a:t>
            </a:r>
            <a:r>
              <a:rPr lang="zh-CN" altLang="en-US" dirty="0">
                <a:solidFill>
                  <a:srgbClr val="00B0F0"/>
                </a:solidFill>
              </a:rPr>
              <a:t>（</a:t>
            </a:r>
            <a:r>
              <a:rPr lang="en-US" altLang="zh-CN" dirty="0">
                <a:solidFill>
                  <a:srgbClr val="00B0F0"/>
                </a:solidFill>
              </a:rPr>
              <a:t> </a:t>
            </a:r>
            <a:r>
              <a:rPr lang="zh-CN" altLang="en-US" dirty="0">
                <a:solidFill>
                  <a:srgbClr val="00B0F0"/>
                </a:solidFill>
              </a:rPr>
              <a:t>因为 </a:t>
            </a:r>
            <a:r>
              <a:rPr lang="en-US" altLang="zh-CN" dirty="0">
                <a:solidFill>
                  <a:srgbClr val="00B0F0"/>
                </a:solidFill>
              </a:rPr>
              <a:t>TC </a:t>
            </a:r>
            <a:r>
              <a:rPr lang="zh-CN" altLang="en-US" dirty="0">
                <a:solidFill>
                  <a:srgbClr val="00B0F0"/>
                </a:solidFill>
              </a:rPr>
              <a:t>发给 </a:t>
            </a:r>
            <a:r>
              <a:rPr lang="en-US" altLang="zh-CN" dirty="0">
                <a:solidFill>
                  <a:srgbClr val="00B0F0"/>
                </a:solidFill>
              </a:rPr>
              <a:t>P</a:t>
            </a:r>
            <a:r>
              <a:rPr lang="en-US" altLang="zh-CN" baseline="-25000" dirty="0">
                <a:solidFill>
                  <a:srgbClr val="00B0F0"/>
                </a:solidFill>
              </a:rPr>
              <a:t>i</a:t>
            </a:r>
            <a:r>
              <a:rPr lang="zh-CN" altLang="en-US" dirty="0">
                <a:solidFill>
                  <a:srgbClr val="00B0F0"/>
                </a:solidFill>
              </a:rPr>
              <a:t>的指令肯定和</a:t>
            </a:r>
            <a:r>
              <a:rPr lang="en-US" altLang="zh-CN" dirty="0" err="1">
                <a:solidFill>
                  <a:srgbClr val="00B0F0"/>
                </a:solidFill>
              </a:rPr>
              <a:t>P</a:t>
            </a:r>
            <a:r>
              <a:rPr lang="en-US" altLang="zh-CN" baseline="-25000" dirty="0" err="1">
                <a:solidFill>
                  <a:srgbClr val="00B0F0"/>
                </a:solidFill>
              </a:rPr>
              <a:t>j</a:t>
            </a:r>
            <a:r>
              <a:rPr lang="zh-CN" altLang="en-US" dirty="0">
                <a:solidFill>
                  <a:srgbClr val="00B0F0"/>
                </a:solidFill>
              </a:rPr>
              <a:t>一样）</a:t>
            </a:r>
            <a:r>
              <a:rPr lang="zh-CN" altLang="en-US"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Tree>
    <p:extLst>
      <p:ext uri="{BB962C8B-B14F-4D97-AF65-F5344CB8AC3E}">
        <p14:creationId xmlns:p14="http://schemas.microsoft.com/office/powerpoint/2010/main" val="246852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1499"/>
            <a:ext cx="10515600" cy="6149975"/>
          </a:xfrm>
        </p:spPr>
        <p:txBody>
          <a:bodyPr>
            <a:normAutofit/>
          </a:bodyPr>
          <a:lstStyle/>
          <a:p>
            <a:pPr lvl="1"/>
            <a:r>
              <a:rPr lang="zh-CN" altLang="en-US" dirty="0"/>
              <a:t>②</a:t>
            </a:r>
            <a:r>
              <a:rPr lang="en-US" altLang="zh-CN" dirty="0"/>
              <a:t> </a:t>
            </a:r>
            <a:r>
              <a:rPr lang="en-US" altLang="zh-CN" dirty="0" err="1"/>
              <a:t>P</a:t>
            </a:r>
            <a:r>
              <a:rPr lang="en-US" altLang="zh-CN" baseline="-25000" dirty="0" err="1"/>
              <a:t>j</a:t>
            </a:r>
            <a:r>
              <a:rPr lang="zh-CN" altLang="en-US" dirty="0"/>
              <a:t>回复说它</a:t>
            </a:r>
            <a:r>
              <a:rPr lang="zh-CN" altLang="en-US" dirty="0">
                <a:solidFill>
                  <a:srgbClr val="FF0000"/>
                </a:solidFill>
              </a:rPr>
              <a:t>处于</a:t>
            </a:r>
            <a:r>
              <a:rPr lang="en-US" altLang="zh-CN" dirty="0">
                <a:solidFill>
                  <a:srgbClr val="FF0000"/>
                </a:solidFill>
              </a:rPr>
              <a:t>INITIAL</a:t>
            </a:r>
            <a:r>
              <a:rPr lang="zh-CN" altLang="en-US" dirty="0">
                <a:solidFill>
                  <a:srgbClr val="FF0000"/>
                </a:solidFill>
              </a:rPr>
              <a:t>状态</a:t>
            </a:r>
            <a:r>
              <a:rPr lang="zh-CN" altLang="en-US" dirty="0"/>
              <a:t>没有向 </a:t>
            </a:r>
            <a:r>
              <a:rPr lang="en-US" altLang="zh-CN" dirty="0"/>
              <a:t>TC </a:t>
            </a:r>
            <a:r>
              <a:rPr lang="zh-CN" altLang="en-US" dirty="0"/>
              <a:t>回复 “提交</a:t>
            </a:r>
            <a:r>
              <a:rPr lang="en-US" altLang="zh-CN" dirty="0"/>
              <a:t>”/“</a:t>
            </a:r>
            <a:r>
              <a:rPr lang="zh-CN" altLang="en-US" dirty="0"/>
              <a:t>撤销</a:t>
            </a:r>
            <a:r>
              <a:rPr lang="en-US" altLang="zh-CN" dirty="0"/>
              <a:t>”,</a:t>
            </a:r>
          </a:p>
          <a:p>
            <a:pPr lvl="2"/>
            <a:r>
              <a:rPr lang="zh-CN" altLang="en-US" dirty="0"/>
              <a:t>        此时 </a:t>
            </a:r>
            <a:r>
              <a:rPr lang="en-US" altLang="zh-CN" dirty="0"/>
              <a:t>P</a:t>
            </a:r>
            <a:r>
              <a:rPr lang="en-US" altLang="zh-CN" baseline="-25000" dirty="0"/>
              <a:t>i</a:t>
            </a:r>
            <a:r>
              <a:rPr lang="zh-CN" altLang="en-US" dirty="0"/>
              <a:t>和 </a:t>
            </a:r>
            <a:r>
              <a:rPr lang="en-US" altLang="zh-CN" dirty="0" err="1"/>
              <a:t>P</a:t>
            </a:r>
            <a:r>
              <a:rPr lang="en-US" altLang="zh-CN" baseline="-25000" dirty="0" err="1"/>
              <a:t>j</a:t>
            </a:r>
            <a:r>
              <a:rPr lang="zh-CN" altLang="en-US" dirty="0">
                <a:solidFill>
                  <a:srgbClr val="FF0000"/>
                </a:solidFill>
              </a:rPr>
              <a:t>都直接执行 </a:t>
            </a:r>
            <a:r>
              <a:rPr lang="en-US" altLang="zh-CN" dirty="0">
                <a:solidFill>
                  <a:srgbClr val="FF0000"/>
                </a:solidFill>
              </a:rPr>
              <a:t>abort </a:t>
            </a:r>
            <a:r>
              <a:rPr lang="zh-CN" altLang="en-US" dirty="0">
                <a:solidFill>
                  <a:srgbClr val="FF0000"/>
                </a:solidFill>
              </a:rPr>
              <a:t>操作</a:t>
            </a:r>
            <a:r>
              <a:rPr lang="zh-CN" altLang="en-US" dirty="0"/>
              <a:t>，不必担心 </a:t>
            </a:r>
            <a:r>
              <a:rPr lang="en-US" altLang="zh-CN" dirty="0"/>
              <a:t>TC</a:t>
            </a:r>
            <a:r>
              <a:rPr lang="zh-CN" altLang="en-US" dirty="0"/>
              <a:t>， 因为 </a:t>
            </a:r>
            <a:r>
              <a:rPr lang="en-US" altLang="zh-CN" dirty="0"/>
              <a:t>TC </a:t>
            </a:r>
            <a:r>
              <a:rPr lang="zh-CN" altLang="en-US" dirty="0"/>
              <a:t>尚未收到 </a:t>
            </a:r>
            <a:r>
              <a:rPr lang="en-US" altLang="zh-CN" dirty="0"/>
              <a:t> </a:t>
            </a:r>
            <a:r>
              <a:rPr lang="en-US" altLang="zh-CN" dirty="0" err="1"/>
              <a:t>P</a:t>
            </a:r>
            <a:r>
              <a:rPr lang="en-US" altLang="zh-CN" baseline="-25000" dirty="0" err="1"/>
              <a:t>j</a:t>
            </a:r>
            <a:r>
              <a:rPr lang="en-US" altLang="zh-CN" dirty="0"/>
              <a:t> </a:t>
            </a:r>
            <a:r>
              <a:rPr lang="zh-CN" altLang="en-US" dirty="0"/>
              <a:t>的回复， 而</a:t>
            </a:r>
            <a:r>
              <a:rPr lang="en-US" altLang="zh-CN" dirty="0"/>
              <a:t>TC</a:t>
            </a:r>
            <a:r>
              <a:rPr lang="zh-CN" altLang="en-US" dirty="0"/>
              <a:t>最终会根据 </a:t>
            </a:r>
            <a:r>
              <a:rPr lang="en-US" altLang="zh-CN" dirty="0"/>
              <a:t>P</a:t>
            </a:r>
            <a:r>
              <a:rPr lang="en-US" altLang="zh-CN" baseline="-25000" dirty="0"/>
              <a:t>i</a:t>
            </a:r>
            <a:r>
              <a:rPr lang="zh-CN" altLang="en-US" dirty="0"/>
              <a:t>和 </a:t>
            </a:r>
            <a:r>
              <a:rPr lang="en-US" altLang="zh-CN" dirty="0" err="1"/>
              <a:t>P</a:t>
            </a:r>
            <a:r>
              <a:rPr lang="en-US" altLang="zh-CN" baseline="-25000" dirty="0" err="1"/>
              <a:t>j</a:t>
            </a:r>
            <a:r>
              <a:rPr lang="zh-CN" altLang="en-US" dirty="0"/>
              <a:t>的状态回复 </a:t>
            </a:r>
            <a:r>
              <a:rPr lang="en-US" altLang="zh-CN" dirty="0"/>
              <a:t>client</a:t>
            </a:r>
            <a:r>
              <a:rPr lang="zh-CN" altLang="en-US" dirty="0"/>
              <a:t>；</a:t>
            </a:r>
            <a:endParaRPr lang="en-US" altLang="zh-CN" dirty="0"/>
          </a:p>
          <a:p>
            <a:pPr lvl="1"/>
            <a:r>
              <a:rPr lang="zh-CN" altLang="en-US" dirty="0"/>
              <a:t>③</a:t>
            </a:r>
            <a:r>
              <a:rPr lang="en-US" altLang="zh-CN" dirty="0"/>
              <a:t> </a:t>
            </a:r>
            <a:r>
              <a:rPr lang="en-US" altLang="zh-CN" dirty="0" err="1"/>
              <a:t>P</a:t>
            </a:r>
            <a:r>
              <a:rPr lang="en-US" altLang="zh-CN" baseline="-25000" dirty="0" err="1"/>
              <a:t>j</a:t>
            </a:r>
            <a:r>
              <a:rPr lang="zh-CN" altLang="en-US" dirty="0"/>
              <a:t>回复说它</a:t>
            </a:r>
            <a:r>
              <a:rPr lang="zh-CN" altLang="en-US" dirty="0">
                <a:solidFill>
                  <a:srgbClr val="FF0000"/>
                </a:solidFill>
              </a:rPr>
              <a:t>向 </a:t>
            </a:r>
            <a:r>
              <a:rPr lang="en-US" altLang="zh-CN" dirty="0">
                <a:solidFill>
                  <a:srgbClr val="FF0000"/>
                </a:solidFill>
              </a:rPr>
              <a:t>TC </a:t>
            </a:r>
            <a:r>
              <a:rPr lang="zh-CN" altLang="en-US" dirty="0">
                <a:solidFill>
                  <a:srgbClr val="FF0000"/>
                </a:solidFill>
              </a:rPr>
              <a:t>回复了 “撤销</a:t>
            </a:r>
            <a:r>
              <a:rPr lang="en-US" altLang="zh-CN" dirty="0">
                <a:solidFill>
                  <a:srgbClr val="FF0000"/>
                </a:solidFill>
              </a:rPr>
              <a:t>”</a:t>
            </a:r>
            <a:r>
              <a:rPr lang="en-US" altLang="zh-CN" dirty="0"/>
              <a:t>(vote-abort)</a:t>
            </a:r>
            <a:r>
              <a:rPr lang="zh-CN" altLang="en-US" dirty="0"/>
              <a:t>，</a:t>
            </a:r>
            <a:r>
              <a:rPr lang="en-US" altLang="zh-CN" dirty="0"/>
              <a:t> </a:t>
            </a:r>
            <a:r>
              <a:rPr lang="en-US" altLang="zh-CN" dirty="0" err="1"/>
              <a:t>P</a:t>
            </a:r>
            <a:r>
              <a:rPr lang="en-US" altLang="zh-CN" baseline="-25000" dirty="0" err="1"/>
              <a:t>j</a:t>
            </a:r>
            <a:r>
              <a:rPr lang="zh-CN" altLang="en-US" dirty="0"/>
              <a:t>处于</a:t>
            </a:r>
            <a:r>
              <a:rPr lang="en-US" altLang="zh-CN" dirty="0"/>
              <a:t>”</a:t>
            </a:r>
            <a:r>
              <a:rPr lang="zh-CN" altLang="en-US" dirty="0"/>
              <a:t>撤销</a:t>
            </a:r>
            <a:r>
              <a:rPr lang="en-US" altLang="zh-CN" dirty="0"/>
              <a:t>”</a:t>
            </a:r>
            <a:r>
              <a:rPr lang="zh-CN" altLang="en-US" dirty="0"/>
              <a:t>状态</a:t>
            </a:r>
            <a:r>
              <a:rPr lang="en-US" altLang="zh-CN" dirty="0"/>
              <a:t>)</a:t>
            </a:r>
          </a:p>
          <a:p>
            <a:pPr lvl="2"/>
            <a:r>
              <a:rPr lang="zh-CN" altLang="en-US" dirty="0"/>
              <a:t>        此时 </a:t>
            </a:r>
            <a:r>
              <a:rPr lang="en-US" altLang="zh-CN" dirty="0"/>
              <a:t>B </a:t>
            </a:r>
            <a:r>
              <a:rPr lang="zh-CN" altLang="en-US" dirty="0"/>
              <a:t>和 </a:t>
            </a:r>
            <a:r>
              <a:rPr lang="en-US" altLang="zh-CN" dirty="0"/>
              <a:t>A </a:t>
            </a:r>
            <a:r>
              <a:rPr lang="zh-CN" altLang="en-US" dirty="0">
                <a:solidFill>
                  <a:srgbClr val="FF0000"/>
                </a:solidFill>
              </a:rPr>
              <a:t>都直接执行 撤销</a:t>
            </a:r>
            <a:r>
              <a:rPr lang="en-US" altLang="zh-CN" dirty="0">
                <a:solidFill>
                  <a:srgbClr val="FF0000"/>
                </a:solidFill>
              </a:rPr>
              <a:t> </a:t>
            </a:r>
            <a:r>
              <a:rPr lang="zh-CN" altLang="en-US" dirty="0">
                <a:solidFill>
                  <a:srgbClr val="FF0000"/>
                </a:solidFill>
              </a:rPr>
              <a:t>操作</a:t>
            </a:r>
          </a:p>
          <a:p>
            <a:pPr lvl="1"/>
            <a:r>
              <a:rPr lang="zh-CN" altLang="en-US" dirty="0"/>
              <a:t>④</a:t>
            </a:r>
            <a:r>
              <a:rPr lang="en-US" altLang="zh-CN" dirty="0"/>
              <a:t> </a:t>
            </a:r>
            <a:r>
              <a:rPr lang="en-US" altLang="zh-CN" dirty="0" err="1"/>
              <a:t>P</a:t>
            </a:r>
            <a:r>
              <a:rPr lang="en-US" altLang="zh-CN" baseline="-25000" dirty="0" err="1"/>
              <a:t>j</a:t>
            </a:r>
            <a:r>
              <a:rPr lang="en-US" altLang="zh-CN" dirty="0"/>
              <a:t> </a:t>
            </a:r>
            <a:r>
              <a:rPr lang="zh-CN" altLang="en-US" dirty="0"/>
              <a:t>回复说它</a:t>
            </a:r>
            <a:r>
              <a:rPr lang="zh-CN" altLang="en-US" dirty="0">
                <a:solidFill>
                  <a:srgbClr val="FF0000"/>
                </a:solidFill>
              </a:rPr>
              <a:t>向 </a:t>
            </a:r>
            <a:r>
              <a:rPr lang="en-US" altLang="zh-CN" dirty="0">
                <a:solidFill>
                  <a:srgbClr val="FF0000"/>
                </a:solidFill>
              </a:rPr>
              <a:t>TC </a:t>
            </a:r>
            <a:r>
              <a:rPr lang="zh-CN" altLang="en-US" dirty="0">
                <a:solidFill>
                  <a:srgbClr val="FF0000"/>
                </a:solidFill>
              </a:rPr>
              <a:t>回复了 “提交</a:t>
            </a:r>
            <a:r>
              <a:rPr lang="en-US" altLang="zh-CN" dirty="0">
                <a:solidFill>
                  <a:srgbClr val="FF0000"/>
                </a:solidFill>
              </a:rPr>
              <a:t>”</a:t>
            </a:r>
            <a:r>
              <a:rPr lang="en-US" altLang="zh-CN" dirty="0"/>
              <a:t>(vote-commit)</a:t>
            </a:r>
            <a:r>
              <a:rPr lang="zh-CN" altLang="en-US" dirty="0"/>
              <a:t>，</a:t>
            </a:r>
            <a:r>
              <a:rPr lang="en-US" altLang="zh-CN" dirty="0" err="1"/>
              <a:t>P</a:t>
            </a:r>
            <a:r>
              <a:rPr lang="en-US" altLang="zh-CN" baseline="-25000" dirty="0" err="1"/>
              <a:t>j</a:t>
            </a:r>
            <a:r>
              <a:rPr lang="zh-CN" altLang="en-US" dirty="0"/>
              <a:t>处于“就绪”状态</a:t>
            </a:r>
            <a:endParaRPr lang="en-US" altLang="zh-CN" dirty="0"/>
          </a:p>
          <a:p>
            <a:pPr lvl="1"/>
            <a:r>
              <a:rPr lang="zh-CN" altLang="en-US" dirty="0"/>
              <a:t>         因为 </a:t>
            </a:r>
            <a:r>
              <a:rPr lang="en-US" altLang="zh-CN" dirty="0"/>
              <a:t>TC </a:t>
            </a:r>
            <a:r>
              <a:rPr lang="zh-CN" altLang="en-US" dirty="0"/>
              <a:t>可能处于两种状态</a:t>
            </a:r>
            <a:endParaRPr lang="en-US" altLang="zh-CN" dirty="0"/>
          </a:p>
          <a:p>
            <a:pPr lvl="3"/>
            <a:r>
              <a:rPr lang="en-US" altLang="zh-CN" dirty="0"/>
              <a:t>         </a:t>
            </a:r>
            <a:r>
              <a:rPr lang="en-US" altLang="zh-CN" dirty="0">
                <a:solidFill>
                  <a:srgbClr val="FF0000"/>
                </a:solidFill>
              </a:rPr>
              <a:t>A</a:t>
            </a:r>
            <a:r>
              <a:rPr lang="zh-CN" altLang="en-US" dirty="0">
                <a:solidFill>
                  <a:srgbClr val="FF0000"/>
                </a:solidFill>
              </a:rPr>
              <a:t>：</a:t>
            </a:r>
            <a:r>
              <a:rPr lang="en-US" altLang="zh-CN" dirty="0"/>
              <a:t>  </a:t>
            </a:r>
            <a:r>
              <a:rPr lang="zh-CN" altLang="en-US" dirty="0"/>
              <a:t>可能已经收到了 </a:t>
            </a:r>
            <a:r>
              <a:rPr lang="en-US" altLang="zh-CN" dirty="0"/>
              <a:t>P</a:t>
            </a:r>
            <a:r>
              <a:rPr lang="en-US" altLang="zh-CN" baseline="-25000" dirty="0"/>
              <a:t>i</a:t>
            </a:r>
            <a:r>
              <a:rPr lang="en-US" altLang="zh-CN" dirty="0"/>
              <a:t> </a:t>
            </a:r>
            <a:r>
              <a:rPr lang="zh-CN" altLang="en-US" dirty="0"/>
              <a:t>和 </a:t>
            </a:r>
            <a:r>
              <a:rPr lang="en-US" altLang="zh-CN" dirty="0" err="1"/>
              <a:t>P</a:t>
            </a:r>
            <a:r>
              <a:rPr lang="en-US" altLang="zh-CN" baseline="-25000" dirty="0" err="1"/>
              <a:t>j</a:t>
            </a:r>
            <a:r>
              <a:rPr lang="en-US" altLang="zh-CN" dirty="0"/>
              <a:t> </a:t>
            </a:r>
            <a:r>
              <a:rPr lang="zh-CN" altLang="en-US" dirty="0"/>
              <a:t>的 “提交</a:t>
            </a:r>
            <a:r>
              <a:rPr lang="en-US" altLang="zh-CN" dirty="0"/>
              <a:t>” </a:t>
            </a:r>
            <a:r>
              <a:rPr lang="zh-CN" altLang="en-US" dirty="0"/>
              <a:t>响应， 并且决定执行 “提交</a:t>
            </a:r>
            <a:r>
              <a:rPr lang="en-US" altLang="zh-CN" dirty="0"/>
              <a:t>”, </a:t>
            </a:r>
            <a:r>
              <a:rPr lang="zh-CN" altLang="en-US" dirty="0">
                <a:solidFill>
                  <a:srgbClr val="FF0000"/>
                </a:solidFill>
              </a:rPr>
              <a:t>向 </a:t>
            </a:r>
            <a:r>
              <a:rPr lang="en-US" altLang="zh-CN" dirty="0">
                <a:solidFill>
                  <a:srgbClr val="FF0000"/>
                </a:solidFill>
              </a:rPr>
              <a:t>P</a:t>
            </a:r>
            <a:r>
              <a:rPr lang="en-US" altLang="zh-CN" baseline="-25000" dirty="0">
                <a:solidFill>
                  <a:srgbClr val="FF0000"/>
                </a:solidFill>
              </a:rPr>
              <a:t>i</a:t>
            </a:r>
            <a:r>
              <a:rPr lang="zh-CN" altLang="en-US" dirty="0">
                <a:solidFill>
                  <a:srgbClr val="FF0000"/>
                </a:solidFill>
              </a:rPr>
              <a:t>和 </a:t>
            </a:r>
            <a:r>
              <a:rPr lang="en-US" altLang="zh-CN" dirty="0" err="1">
                <a:solidFill>
                  <a:srgbClr val="FF0000"/>
                </a:solidFill>
              </a:rPr>
              <a:t>P</a:t>
            </a:r>
            <a:r>
              <a:rPr lang="en-US" altLang="zh-CN" baseline="-25000" dirty="0" err="1">
                <a:solidFill>
                  <a:srgbClr val="FF0000"/>
                </a:solidFill>
              </a:rPr>
              <a:t>j</a:t>
            </a:r>
            <a:r>
              <a:rPr lang="en-US" altLang="zh-CN" dirty="0">
                <a:solidFill>
                  <a:srgbClr val="FF0000"/>
                </a:solidFill>
              </a:rPr>
              <a:t> </a:t>
            </a:r>
            <a:r>
              <a:rPr lang="zh-CN" altLang="en-US" dirty="0">
                <a:solidFill>
                  <a:srgbClr val="FF0000"/>
                </a:solidFill>
              </a:rPr>
              <a:t>发送了“提交</a:t>
            </a:r>
            <a:r>
              <a:rPr lang="en-US" altLang="zh-CN" dirty="0">
                <a:solidFill>
                  <a:srgbClr val="FF0000"/>
                </a:solidFill>
              </a:rPr>
              <a:t>” </a:t>
            </a:r>
            <a:r>
              <a:rPr lang="zh-CN" altLang="en-US" dirty="0">
                <a:solidFill>
                  <a:srgbClr val="FF0000"/>
                </a:solidFill>
              </a:rPr>
              <a:t>指令， 只是没被 </a:t>
            </a:r>
            <a:r>
              <a:rPr lang="en-US" altLang="zh-CN" dirty="0">
                <a:solidFill>
                  <a:srgbClr val="FF0000"/>
                </a:solidFill>
              </a:rPr>
              <a:t>P</a:t>
            </a:r>
            <a:r>
              <a:rPr lang="en-US" altLang="zh-CN" baseline="-25000" dirty="0">
                <a:solidFill>
                  <a:srgbClr val="FF0000"/>
                </a:solidFill>
              </a:rPr>
              <a:t>i</a:t>
            </a:r>
            <a:r>
              <a:rPr lang="zh-CN" altLang="en-US" dirty="0">
                <a:solidFill>
                  <a:srgbClr val="FF0000"/>
                </a:solidFill>
              </a:rPr>
              <a:t>和 </a:t>
            </a:r>
            <a:r>
              <a:rPr lang="en-US" altLang="zh-CN" dirty="0" err="1">
                <a:solidFill>
                  <a:srgbClr val="FF0000"/>
                </a:solidFill>
              </a:rPr>
              <a:t>P</a:t>
            </a:r>
            <a:r>
              <a:rPr lang="en-US" altLang="zh-CN" baseline="-25000" dirty="0" err="1">
                <a:solidFill>
                  <a:srgbClr val="FF0000"/>
                </a:solidFill>
              </a:rPr>
              <a:t>j</a:t>
            </a:r>
            <a:r>
              <a:rPr lang="en-US" altLang="zh-CN" dirty="0">
                <a:solidFill>
                  <a:srgbClr val="FF0000"/>
                </a:solidFill>
              </a:rPr>
              <a:t> </a:t>
            </a:r>
            <a:r>
              <a:rPr lang="zh-CN" altLang="en-US" dirty="0">
                <a:solidFill>
                  <a:srgbClr val="FF0000"/>
                </a:solidFill>
              </a:rPr>
              <a:t>收到</a:t>
            </a:r>
            <a:r>
              <a:rPr lang="zh-CN" altLang="en-US" dirty="0"/>
              <a:t>， 但是 </a:t>
            </a:r>
            <a:r>
              <a:rPr lang="en-US" altLang="zh-CN" dirty="0"/>
              <a:t>TC </a:t>
            </a:r>
            <a:r>
              <a:rPr lang="zh-CN" altLang="en-US" dirty="0"/>
              <a:t>发送 “</a:t>
            </a:r>
            <a:r>
              <a:rPr lang="en-US" altLang="zh-CN" dirty="0"/>
              <a:t>commit” </a:t>
            </a:r>
            <a:r>
              <a:rPr lang="zh-CN" altLang="en-US" dirty="0"/>
              <a:t>之后就会直接向客户端返回了 “</a:t>
            </a:r>
            <a:r>
              <a:rPr lang="en-US" altLang="zh-CN" dirty="0"/>
              <a:t>ok”</a:t>
            </a:r>
            <a:r>
              <a:rPr lang="zh-CN" altLang="en-US" dirty="0"/>
              <a:t>；</a:t>
            </a:r>
            <a:endParaRPr lang="en-US" altLang="zh-CN" dirty="0"/>
          </a:p>
          <a:p>
            <a:pPr lvl="2"/>
            <a:r>
              <a:rPr lang="en-US" altLang="zh-CN" dirty="0"/>
              <a:t>         </a:t>
            </a:r>
            <a:r>
              <a:rPr lang="en-US" altLang="zh-CN" dirty="0">
                <a:solidFill>
                  <a:srgbClr val="FF0000"/>
                </a:solidFill>
              </a:rPr>
              <a:t>B</a:t>
            </a:r>
            <a:r>
              <a:rPr lang="zh-CN" altLang="en-US" dirty="0">
                <a:solidFill>
                  <a:srgbClr val="FF0000"/>
                </a:solidFill>
              </a:rPr>
              <a:t>：</a:t>
            </a:r>
            <a:r>
              <a:rPr lang="en-US" altLang="zh-CN" dirty="0"/>
              <a:t>TC </a:t>
            </a:r>
            <a:r>
              <a:rPr lang="zh-CN" altLang="en-US" dirty="0"/>
              <a:t>也有可能在等待</a:t>
            </a:r>
            <a:r>
              <a:rPr lang="en-US" altLang="zh-CN" dirty="0"/>
              <a:t>P</a:t>
            </a:r>
            <a:r>
              <a:rPr lang="en-US" altLang="zh-CN" baseline="-25000" dirty="0"/>
              <a:t>i</a:t>
            </a:r>
            <a:r>
              <a:rPr lang="en-US" altLang="zh-CN" dirty="0"/>
              <a:t> </a:t>
            </a:r>
            <a:r>
              <a:rPr lang="zh-CN" altLang="en-US" dirty="0"/>
              <a:t>和 </a:t>
            </a:r>
            <a:r>
              <a:rPr lang="en-US" altLang="zh-CN" dirty="0" err="1"/>
              <a:t>P</a:t>
            </a:r>
            <a:r>
              <a:rPr lang="en-US" altLang="zh-CN" baseline="-25000" dirty="0" err="1"/>
              <a:t>j</a:t>
            </a:r>
            <a:r>
              <a:rPr lang="en-US" altLang="zh-CN" dirty="0"/>
              <a:t> </a:t>
            </a:r>
            <a:r>
              <a:rPr lang="zh-CN" altLang="en-US" dirty="0"/>
              <a:t>的响应过程中</a:t>
            </a:r>
            <a:r>
              <a:rPr lang="zh-CN" altLang="en-US" dirty="0">
                <a:solidFill>
                  <a:srgbClr val="FF0000"/>
                </a:solidFill>
              </a:rPr>
              <a:t>超时了， 直接进行了 “撤销</a:t>
            </a:r>
            <a:r>
              <a:rPr lang="en-US" altLang="zh-CN" dirty="0">
                <a:solidFill>
                  <a:srgbClr val="FF0000"/>
                </a:solidFill>
              </a:rPr>
              <a:t>” </a:t>
            </a:r>
            <a:r>
              <a:rPr lang="zh-CN" altLang="en-US" dirty="0">
                <a:solidFill>
                  <a:srgbClr val="FF0000"/>
                </a:solidFill>
              </a:rPr>
              <a:t>决定</a:t>
            </a:r>
            <a:r>
              <a:rPr lang="zh-CN" altLang="en-US" dirty="0"/>
              <a:t>， 向 </a:t>
            </a:r>
            <a:r>
              <a:rPr lang="en-US" altLang="zh-CN" dirty="0"/>
              <a:t>P</a:t>
            </a:r>
            <a:r>
              <a:rPr lang="en-US" altLang="zh-CN" baseline="-25000" dirty="0"/>
              <a:t>i</a:t>
            </a:r>
            <a:r>
              <a:rPr lang="en-US" altLang="zh-CN" dirty="0"/>
              <a:t> </a:t>
            </a:r>
            <a:r>
              <a:rPr lang="zh-CN" altLang="en-US" dirty="0"/>
              <a:t>和 </a:t>
            </a:r>
            <a:r>
              <a:rPr lang="en-US" altLang="zh-CN" dirty="0" err="1"/>
              <a:t>P</a:t>
            </a:r>
            <a:r>
              <a:rPr lang="en-US" altLang="zh-CN" baseline="-25000" dirty="0" err="1"/>
              <a:t>j</a:t>
            </a:r>
            <a:r>
              <a:rPr lang="zh-CN" altLang="en-US" dirty="0"/>
              <a:t>发送了 “</a:t>
            </a:r>
            <a:r>
              <a:rPr lang="en-US" altLang="zh-CN" dirty="0"/>
              <a:t>abort” </a:t>
            </a:r>
            <a:r>
              <a:rPr lang="zh-CN" altLang="en-US" dirty="0"/>
              <a:t>指令， </a:t>
            </a:r>
            <a:r>
              <a:rPr lang="zh-CN" altLang="en-US" dirty="0">
                <a:solidFill>
                  <a:srgbClr val="FF0000"/>
                </a:solidFill>
              </a:rPr>
              <a:t>只是没被 </a:t>
            </a:r>
            <a:r>
              <a:rPr lang="en-US" altLang="zh-CN" dirty="0">
                <a:solidFill>
                  <a:srgbClr val="FF0000"/>
                </a:solidFill>
              </a:rPr>
              <a:t>P</a:t>
            </a:r>
            <a:r>
              <a:rPr lang="en-US" altLang="zh-CN" baseline="-25000" dirty="0">
                <a:solidFill>
                  <a:srgbClr val="FF0000"/>
                </a:solidFill>
              </a:rPr>
              <a:t>i</a:t>
            </a:r>
            <a:r>
              <a:rPr lang="en-US" altLang="zh-CN" dirty="0">
                <a:solidFill>
                  <a:srgbClr val="FF0000"/>
                </a:solidFill>
              </a:rPr>
              <a:t> </a:t>
            </a:r>
            <a:r>
              <a:rPr lang="zh-CN" altLang="en-US" dirty="0">
                <a:solidFill>
                  <a:srgbClr val="FF0000"/>
                </a:solidFill>
              </a:rPr>
              <a:t>和 </a:t>
            </a:r>
            <a:r>
              <a:rPr lang="en-US" altLang="zh-CN" dirty="0" err="1">
                <a:solidFill>
                  <a:srgbClr val="FF0000"/>
                </a:solidFill>
              </a:rPr>
              <a:t>P</a:t>
            </a:r>
            <a:r>
              <a:rPr lang="en-US" altLang="zh-CN" baseline="-25000" dirty="0" err="1">
                <a:solidFill>
                  <a:srgbClr val="FF0000"/>
                </a:solidFill>
              </a:rPr>
              <a:t>j</a:t>
            </a:r>
            <a:r>
              <a:rPr lang="en-US" altLang="zh-CN" dirty="0">
                <a:solidFill>
                  <a:srgbClr val="FF0000"/>
                </a:solidFill>
              </a:rPr>
              <a:t> </a:t>
            </a:r>
            <a:r>
              <a:rPr lang="zh-CN" altLang="en-US" dirty="0">
                <a:solidFill>
                  <a:srgbClr val="FF0000"/>
                </a:solidFill>
              </a:rPr>
              <a:t>收到</a:t>
            </a:r>
            <a:r>
              <a:rPr lang="zh-CN" altLang="en-US" dirty="0"/>
              <a:t>， </a:t>
            </a:r>
            <a:r>
              <a:rPr lang="zh-CN" altLang="en-US" dirty="0">
                <a:solidFill>
                  <a:srgbClr val="FF0000"/>
                </a:solidFill>
              </a:rPr>
              <a:t>但是 </a:t>
            </a:r>
            <a:r>
              <a:rPr lang="en-US" altLang="zh-CN" dirty="0">
                <a:solidFill>
                  <a:srgbClr val="FF0000"/>
                </a:solidFill>
              </a:rPr>
              <a:t>TC </a:t>
            </a:r>
            <a:r>
              <a:rPr lang="zh-CN" altLang="en-US" dirty="0">
                <a:solidFill>
                  <a:srgbClr val="FF0000"/>
                </a:solidFill>
              </a:rPr>
              <a:t>发送 “</a:t>
            </a:r>
            <a:r>
              <a:rPr lang="en-US" altLang="zh-CN" dirty="0">
                <a:solidFill>
                  <a:srgbClr val="FF0000"/>
                </a:solidFill>
              </a:rPr>
              <a:t>abort” </a:t>
            </a:r>
            <a:r>
              <a:rPr lang="zh-CN" altLang="en-US" dirty="0">
                <a:solidFill>
                  <a:srgbClr val="FF0000"/>
                </a:solidFill>
              </a:rPr>
              <a:t>之后就会直接向客户端返回了 “</a:t>
            </a:r>
            <a:r>
              <a:rPr lang="en-US" altLang="zh-CN" dirty="0">
                <a:solidFill>
                  <a:srgbClr val="FF0000"/>
                </a:solidFill>
              </a:rPr>
              <a:t>fail”</a:t>
            </a:r>
            <a:r>
              <a:rPr lang="zh-CN" altLang="en-US" dirty="0"/>
              <a:t>。</a:t>
            </a:r>
            <a:r>
              <a:rPr lang="zh-CN" altLang="en-US" b="1" dirty="0"/>
              <a:t>所以，此时 </a:t>
            </a:r>
            <a:r>
              <a:rPr lang="en-US" altLang="zh-CN" b="1" dirty="0"/>
              <a:t>P</a:t>
            </a:r>
            <a:r>
              <a:rPr lang="en-US" altLang="zh-CN" b="1" baseline="-25000" dirty="0"/>
              <a:t>i</a:t>
            </a:r>
            <a:r>
              <a:rPr lang="zh-CN" altLang="en-US" b="1" dirty="0"/>
              <a:t>不能进行后续操作</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2" name="对话气泡: 圆角矩形 1">
            <a:extLst>
              <a:ext uri="{FF2B5EF4-FFF2-40B4-BE49-F238E27FC236}">
                <a16:creationId xmlns:a16="http://schemas.microsoft.com/office/drawing/2014/main" id="{A6565598-4F34-4E33-BE5E-F5EB21EF923F}"/>
              </a:ext>
            </a:extLst>
          </p:cNvPr>
          <p:cNvSpPr/>
          <p:nvPr/>
        </p:nvSpPr>
        <p:spPr>
          <a:xfrm>
            <a:off x="8310283" y="2303929"/>
            <a:ext cx="2187388" cy="493059"/>
          </a:xfrm>
          <a:prstGeom prst="wedgeRoundRectCallout">
            <a:avLst>
              <a:gd name="adj1" fmla="val -60177"/>
              <a:gd name="adj2" fmla="val -393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非阻塞式终结</a:t>
            </a:r>
          </a:p>
        </p:txBody>
      </p:sp>
      <p:sp>
        <p:nvSpPr>
          <p:cNvPr id="5" name="对话气泡: 圆角矩形 4">
            <a:extLst>
              <a:ext uri="{FF2B5EF4-FFF2-40B4-BE49-F238E27FC236}">
                <a16:creationId xmlns:a16="http://schemas.microsoft.com/office/drawing/2014/main" id="{5EEC7B4C-B796-45AA-9CEC-7CA759FA1812}"/>
              </a:ext>
            </a:extLst>
          </p:cNvPr>
          <p:cNvSpPr/>
          <p:nvPr/>
        </p:nvSpPr>
        <p:spPr>
          <a:xfrm>
            <a:off x="3747248" y="5981886"/>
            <a:ext cx="2187388" cy="493059"/>
          </a:xfrm>
          <a:prstGeom prst="wedgeRoundRectCallout">
            <a:avLst>
              <a:gd name="adj1" fmla="val -60177"/>
              <a:gd name="adj2" fmla="val -393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阻塞</a:t>
            </a:r>
          </a:p>
        </p:txBody>
      </p:sp>
    </p:spTree>
    <p:extLst>
      <p:ext uri="{BB962C8B-B14F-4D97-AF65-F5344CB8AC3E}">
        <p14:creationId xmlns:p14="http://schemas.microsoft.com/office/powerpoint/2010/main" val="336124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10.2.1.1 </a:t>
            </a:r>
            <a:r>
              <a:rPr lang="zh-CN" altLang="en-US" sz="2800" b="1" dirty="0">
                <a:solidFill>
                  <a:prstClr val="black"/>
                </a:solidFill>
              </a:rPr>
              <a:t>终结协议（续）</a:t>
            </a:r>
            <a:endParaRPr lang="zh-CN" altLang="en-US" b="1" dirty="0"/>
          </a:p>
        </p:txBody>
      </p:sp>
      <p:sp>
        <p:nvSpPr>
          <p:cNvPr id="3" name="内容占位符 2"/>
          <p:cNvSpPr>
            <a:spLocks noGrp="1"/>
          </p:cNvSpPr>
          <p:nvPr>
            <p:ph idx="1"/>
          </p:nvPr>
        </p:nvSpPr>
        <p:spPr>
          <a:xfrm>
            <a:off x="838200" y="1285462"/>
            <a:ext cx="10515600" cy="5207412"/>
          </a:xfrm>
        </p:spPr>
        <p:txBody>
          <a:bodyPr>
            <a:normAutofit/>
          </a:bodyPr>
          <a:lstStyle/>
          <a:p>
            <a:r>
              <a:rPr lang="zh-CN" altLang="en-US" sz="2400" b="1" dirty="0"/>
              <a:t>关于</a:t>
            </a:r>
            <a:r>
              <a:rPr lang="en-US" altLang="zh-CN" sz="2400" b="1" dirty="0"/>
              <a:t>2PC</a:t>
            </a:r>
            <a:r>
              <a:rPr lang="zh-CN" altLang="en-US" sz="2400" b="1" dirty="0"/>
              <a:t>策略阻塞的讨论：</a:t>
            </a:r>
            <a:endParaRPr lang="en-US" altLang="zh-CN" sz="2400" b="1" dirty="0"/>
          </a:p>
          <a:p>
            <a:r>
              <a:rPr lang="zh-CN" altLang="en-US" sz="2400" dirty="0"/>
              <a:t>       协调者的</a:t>
            </a:r>
            <a:r>
              <a:rPr lang="en-US" altLang="zh-CN" sz="2400" dirty="0"/>
              <a:t>WAIT</a:t>
            </a:r>
            <a:r>
              <a:rPr lang="zh-CN" altLang="en-US" sz="2400" dirty="0"/>
              <a:t>状态和参与者的</a:t>
            </a:r>
            <a:r>
              <a:rPr lang="en-US" altLang="zh-CN" sz="2400" dirty="0"/>
              <a:t>READY</a:t>
            </a:r>
            <a:r>
              <a:rPr lang="zh-CN" altLang="en-US" sz="2400" dirty="0"/>
              <a:t>状态破坏了非阻塞条件。</a:t>
            </a:r>
            <a:endParaRPr lang="en-US" altLang="zh-CN" sz="2400" dirty="0"/>
          </a:p>
          <a:p>
            <a:endParaRPr lang="en-US" altLang="zh-CN" sz="2400" dirty="0"/>
          </a:p>
          <a:p>
            <a:r>
              <a:rPr lang="en-US" altLang="zh-CN" sz="2400" dirty="0"/>
              <a:t>       </a:t>
            </a:r>
            <a:r>
              <a:rPr lang="zh-CN" altLang="en-US" sz="2400" dirty="0"/>
              <a:t>假如协调者和参与者都出现故障，虽然发生故障的节点可能已经得到了协调者的决策信息，并且已经按照该信息对事务进行了终结，但是</a:t>
            </a:r>
            <a:r>
              <a:rPr lang="zh-CN" altLang="en-US" sz="2400" dirty="0">
                <a:solidFill>
                  <a:srgbClr val="FF0000"/>
                </a:solidFill>
              </a:rPr>
              <a:t>其他参与者是不知道该决策信息的</a:t>
            </a:r>
            <a:r>
              <a:rPr lang="zh-CN" altLang="en-US" sz="2400" dirty="0"/>
              <a:t>。</a:t>
            </a:r>
            <a:endParaRPr lang="en-US" altLang="zh-CN" sz="2400" dirty="0"/>
          </a:p>
          <a:p>
            <a:r>
              <a:rPr lang="en-US" altLang="zh-CN" sz="2400" dirty="0"/>
              <a:t>       </a:t>
            </a:r>
            <a:r>
              <a:rPr lang="zh-CN" altLang="en-US" sz="2400" dirty="0"/>
              <a:t>此时如果参与者们选举出了一个新的协调者，</a:t>
            </a:r>
            <a:r>
              <a:rPr lang="zh-CN" altLang="en-US" sz="2400" dirty="0">
                <a:solidFill>
                  <a:srgbClr val="FF0000"/>
                </a:solidFill>
              </a:rPr>
              <a:t>新的协调者作出的决策可能和故障节点得到的决策是不同的</a:t>
            </a:r>
            <a:r>
              <a:rPr lang="zh-CN" altLang="en-US" sz="2400" dirty="0"/>
              <a:t>。</a:t>
            </a:r>
            <a:endParaRPr lang="en-US" altLang="zh-CN" sz="2400" dirty="0"/>
          </a:p>
          <a:p>
            <a:r>
              <a:rPr lang="zh-CN" altLang="en-US" sz="2400" dirty="0"/>
              <a:t>       因此，</a:t>
            </a:r>
            <a:r>
              <a:rPr lang="zh-CN" altLang="en-US" sz="2400" dirty="0">
                <a:solidFill>
                  <a:srgbClr val="FF0000"/>
                </a:solidFill>
              </a:rPr>
              <a:t>为</a:t>
            </a:r>
            <a:r>
              <a:rPr lang="en-US" altLang="zh-CN" sz="2400" dirty="0">
                <a:solidFill>
                  <a:srgbClr val="FF0000"/>
                </a:solidFill>
              </a:rPr>
              <a:t>2PC</a:t>
            </a:r>
            <a:r>
              <a:rPr lang="zh-CN" altLang="en-US" sz="2400" dirty="0">
                <a:solidFill>
                  <a:srgbClr val="FF0000"/>
                </a:solidFill>
              </a:rPr>
              <a:t>策略设计一个非阻塞的终结协议是不可能的，</a:t>
            </a:r>
            <a:r>
              <a:rPr lang="en-US" altLang="zh-CN" sz="2400" dirty="0">
                <a:solidFill>
                  <a:srgbClr val="FF0000"/>
                </a:solidFill>
              </a:rPr>
              <a:t>2PC</a:t>
            </a:r>
            <a:r>
              <a:rPr lang="zh-CN" altLang="en-US" sz="2400" dirty="0">
                <a:solidFill>
                  <a:srgbClr val="FF0000"/>
                </a:solidFill>
              </a:rPr>
              <a:t>是一个有阻塞的协议</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325936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10.2.1.2 </a:t>
            </a:r>
            <a:r>
              <a:rPr lang="zh-CN" altLang="en-US" sz="2800" b="1" dirty="0"/>
              <a:t>恢复协议</a:t>
            </a:r>
          </a:p>
        </p:txBody>
      </p:sp>
      <p:sp>
        <p:nvSpPr>
          <p:cNvPr id="3" name="内容占位符 2"/>
          <p:cNvSpPr>
            <a:spLocks noGrp="1"/>
          </p:cNvSpPr>
          <p:nvPr>
            <p:ph idx="1"/>
          </p:nvPr>
        </p:nvSpPr>
        <p:spPr/>
        <p:txBody>
          <a:bodyPr>
            <a:normAutofit/>
          </a:bodyPr>
          <a:lstStyle/>
          <a:p>
            <a:r>
              <a:rPr lang="zh-CN" altLang="en-US" sz="2400" dirty="0"/>
              <a:t>       因为</a:t>
            </a:r>
            <a:r>
              <a:rPr lang="en-US" altLang="zh-CN" sz="2400" dirty="0"/>
              <a:t>2PC</a:t>
            </a:r>
            <a:r>
              <a:rPr lang="zh-CN" altLang="en-US" sz="2400" dirty="0"/>
              <a:t>的终结协议是固有阻塞的，一般而言，保证独立恢复的同时，设计保证分布式事务的原子性提交协议是不可能的。这需要两条假设：</a:t>
            </a:r>
            <a:endParaRPr lang="en-US" altLang="zh-CN" sz="2400" dirty="0"/>
          </a:p>
          <a:p>
            <a:r>
              <a:rPr lang="zh-CN" altLang="en-US" sz="2400" dirty="0"/>
              <a:t>（</a:t>
            </a:r>
            <a:r>
              <a:rPr lang="en-US" altLang="zh-CN" sz="2400" dirty="0"/>
              <a:t>1</a:t>
            </a:r>
            <a:r>
              <a:rPr lang="zh-CN" altLang="en-US" sz="2400" dirty="0"/>
              <a:t>）假设向日志中写一个记录和</a:t>
            </a:r>
            <a:r>
              <a:rPr lang="zh-CN" altLang="en-US" sz="2400" dirty="0">
                <a:solidFill>
                  <a:srgbClr val="FF0000"/>
                </a:solidFill>
              </a:rPr>
              <a:t>发送一条消息的组合操作</a:t>
            </a:r>
            <a:r>
              <a:rPr lang="zh-CN" altLang="en-US" sz="2400" dirty="0"/>
              <a:t>是具有原子性的；</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状态转移</a:t>
            </a:r>
            <a:r>
              <a:rPr lang="zh-CN" altLang="en-US" sz="2400" dirty="0"/>
              <a:t>应发生在</a:t>
            </a:r>
            <a:r>
              <a:rPr lang="zh-CN" altLang="en-US" sz="2400" dirty="0">
                <a:solidFill>
                  <a:srgbClr val="FF0000"/>
                </a:solidFill>
              </a:rPr>
              <a:t>响应（发送）消息之后</a:t>
            </a:r>
            <a:r>
              <a:rPr lang="zh-CN" altLang="en-US" sz="2400" dirty="0"/>
              <a:t>。</a:t>
            </a:r>
          </a:p>
          <a:p>
            <a:r>
              <a:rPr lang="zh-CN" altLang="en-US" sz="2400" dirty="0"/>
              <a:t>       其中，第</a:t>
            </a:r>
            <a:r>
              <a:rPr lang="en-US" altLang="zh-CN" sz="2400" dirty="0"/>
              <a:t>1</a:t>
            </a:r>
            <a:r>
              <a:rPr lang="zh-CN" altLang="en-US" sz="2400" dirty="0"/>
              <a:t>条的落实是不现实的，因此恢复协议分几种情况讨论：</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368700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10</a:t>
            </a:r>
            <a:r>
              <a:rPr lang="zh-CN" altLang="en-US" dirty="0"/>
              <a:t>章 故障恢复</a:t>
            </a:r>
          </a:p>
        </p:txBody>
      </p:sp>
      <p:sp>
        <p:nvSpPr>
          <p:cNvPr id="3" name="内容占位符 2"/>
          <p:cNvSpPr>
            <a:spLocks noGrp="1"/>
          </p:cNvSpPr>
          <p:nvPr>
            <p:ph idx="1"/>
          </p:nvPr>
        </p:nvSpPr>
        <p:spPr>
          <a:xfrm>
            <a:off x="838199" y="1285462"/>
            <a:ext cx="10791825" cy="5286788"/>
          </a:xfrm>
        </p:spPr>
        <p:txBody>
          <a:bodyPr>
            <a:normAutofit fontScale="92500"/>
          </a:bodyPr>
          <a:lstStyle/>
          <a:p>
            <a:r>
              <a:rPr lang="zh-CN" altLang="en-US" b="1" dirty="0">
                <a:solidFill>
                  <a:srgbClr val="C00000"/>
                </a:solidFill>
              </a:rPr>
              <a:t>教学内容</a:t>
            </a:r>
            <a:endParaRPr lang="en-US" altLang="zh-CN" b="1" dirty="0">
              <a:solidFill>
                <a:srgbClr val="C00000"/>
              </a:solidFill>
            </a:endParaRPr>
          </a:p>
          <a:p>
            <a:pPr marL="342900" lvl="1" indent="-342900">
              <a:buFont typeface="Wingdings" panose="05000000000000000000" pitchFamily="2" charset="2"/>
              <a:buChar char="Ø"/>
            </a:pPr>
            <a:r>
              <a:rPr lang="zh-CN" altLang="en-US" dirty="0"/>
              <a:t>概述传统数据库中的故障种类及处理方法</a:t>
            </a:r>
            <a:endParaRPr lang="en-US" altLang="zh-CN" dirty="0"/>
          </a:p>
          <a:p>
            <a:pPr marL="342900" lvl="1" indent="-342900">
              <a:buFont typeface="Wingdings" panose="05000000000000000000" pitchFamily="2" charset="2"/>
              <a:buChar char="Ø"/>
            </a:pPr>
            <a:r>
              <a:rPr lang="zh-CN" altLang="en-US" dirty="0"/>
              <a:t>分析在分布式数据库中发生</a:t>
            </a:r>
            <a:r>
              <a:rPr lang="zh-CN" altLang="en-US" dirty="0">
                <a:solidFill>
                  <a:srgbClr val="FF0000"/>
                </a:solidFill>
              </a:rPr>
              <a:t>节点故障</a:t>
            </a:r>
            <a:r>
              <a:rPr lang="zh-CN" altLang="en-US" dirty="0"/>
              <a:t>之后的</a:t>
            </a:r>
            <a:r>
              <a:rPr lang="zh-CN" altLang="en-US" dirty="0">
                <a:solidFill>
                  <a:srgbClr val="FF0000"/>
                </a:solidFill>
              </a:rPr>
              <a:t>终结和恢复协议</a:t>
            </a:r>
            <a:endParaRPr lang="en-US" altLang="zh-CN" dirty="0">
              <a:solidFill>
                <a:srgbClr val="FF0000"/>
              </a:solidFill>
            </a:endParaRPr>
          </a:p>
          <a:p>
            <a:pPr marL="342900" lvl="1" indent="-342900">
              <a:buFont typeface="Wingdings" panose="05000000000000000000" pitchFamily="2" charset="2"/>
              <a:buChar char="Ø"/>
            </a:pPr>
            <a:r>
              <a:rPr lang="zh-CN" altLang="en-US" dirty="0"/>
              <a:t>介绍两种当前流行的</a:t>
            </a:r>
            <a:r>
              <a:rPr lang="zh-CN" altLang="en-US" dirty="0">
                <a:solidFill>
                  <a:srgbClr val="FF0000"/>
                </a:solidFill>
              </a:rPr>
              <a:t>分布式数据库恢复</a:t>
            </a:r>
            <a:r>
              <a:rPr lang="zh-CN" altLang="en-US" dirty="0"/>
              <a:t>技术</a:t>
            </a:r>
            <a:r>
              <a:rPr lang="en-US" altLang="zh-CN" dirty="0"/>
              <a:t>——PAXOS</a:t>
            </a:r>
            <a:r>
              <a:rPr lang="zh-CN" altLang="en-US" dirty="0"/>
              <a:t>技术和</a:t>
            </a:r>
            <a:r>
              <a:rPr lang="en-US" altLang="zh-CN" dirty="0"/>
              <a:t>RAFT</a:t>
            </a:r>
            <a:r>
              <a:rPr lang="zh-CN" altLang="en-US" dirty="0"/>
              <a:t>技术及其应用</a:t>
            </a:r>
            <a:endParaRPr lang="en-US" altLang="zh-CN" dirty="0"/>
          </a:p>
          <a:p>
            <a:pPr marL="342900" lvl="1" indent="-342900">
              <a:buFont typeface="Wingdings" panose="05000000000000000000" pitchFamily="2" charset="2"/>
              <a:buChar char="Ø"/>
            </a:pPr>
            <a:r>
              <a:rPr lang="zh-CN" altLang="en-US" dirty="0"/>
              <a:t>介绍</a:t>
            </a:r>
            <a:r>
              <a:rPr lang="en-US" altLang="zh-CN" dirty="0"/>
              <a:t>Hadoop</a:t>
            </a:r>
            <a:r>
              <a:rPr lang="zh-CN" altLang="en-US" dirty="0"/>
              <a:t>的存储副本容错，</a:t>
            </a:r>
            <a:r>
              <a:rPr lang="en-US" altLang="zh-CN" dirty="0"/>
              <a:t>HA</a:t>
            </a:r>
            <a:r>
              <a:rPr lang="zh-CN" altLang="en-US" dirty="0"/>
              <a:t>热备，键值系统的故障恢复等常见的</a:t>
            </a:r>
            <a:r>
              <a:rPr lang="zh-CN" altLang="en-US" dirty="0">
                <a:solidFill>
                  <a:srgbClr val="FF0000"/>
                </a:solidFill>
              </a:rPr>
              <a:t>大数据系统容错与恢复</a:t>
            </a:r>
            <a:r>
              <a:rPr lang="zh-CN" altLang="en-US" dirty="0"/>
              <a:t>技术</a:t>
            </a:r>
            <a:endParaRPr lang="en-US" altLang="zh-CN" dirty="0"/>
          </a:p>
          <a:p>
            <a:r>
              <a:rPr lang="zh-CN" altLang="en-US" b="1" dirty="0">
                <a:solidFill>
                  <a:srgbClr val="C00000"/>
                </a:solidFill>
              </a:rPr>
              <a:t>教学目标</a:t>
            </a:r>
            <a:endParaRPr lang="en-US" altLang="zh-CN" b="1" dirty="0">
              <a:solidFill>
                <a:srgbClr val="C00000"/>
              </a:solidFill>
            </a:endParaRPr>
          </a:p>
          <a:p>
            <a:pPr marL="342900" lvl="1" indent="-342900">
              <a:buFont typeface="Wingdings" panose="05000000000000000000" pitchFamily="2" charset="2"/>
              <a:buChar char="Ø"/>
            </a:pPr>
            <a:r>
              <a:rPr kumimoji="1" lang="zh-CN" altLang="en-US" dirty="0"/>
              <a:t>掌握故障及故障恢复的基本概念</a:t>
            </a:r>
            <a:endParaRPr kumimoji="1" lang="en-US" altLang="zh-CN" dirty="0"/>
          </a:p>
          <a:p>
            <a:pPr marL="342900" lvl="1" indent="-342900">
              <a:buFont typeface="Wingdings" panose="05000000000000000000" pitchFamily="2" charset="2"/>
              <a:buChar char="Ø"/>
            </a:pPr>
            <a:r>
              <a:rPr kumimoji="1" lang="zh-CN" altLang="en-US" strike="dblStrike" dirty="0">
                <a:solidFill>
                  <a:srgbClr val="FF0000"/>
                </a:solidFill>
              </a:rPr>
              <a:t>掌握传统数据库中的故障恢复技术</a:t>
            </a:r>
            <a:endParaRPr kumimoji="1" lang="en-US" altLang="zh-CN" strike="dblStrike" dirty="0">
              <a:solidFill>
                <a:srgbClr val="FF0000"/>
              </a:solidFill>
            </a:endParaRPr>
          </a:p>
          <a:p>
            <a:pPr marL="342900" lvl="1" indent="-342900">
              <a:buFont typeface="Wingdings" panose="05000000000000000000" pitchFamily="2" charset="2"/>
              <a:buChar char="Ø"/>
            </a:pPr>
            <a:r>
              <a:rPr kumimoji="1" lang="zh-CN" altLang="en-US" dirty="0"/>
              <a:t>了解分布式数据库的故障恢复技术</a:t>
            </a:r>
            <a:endParaRPr kumimoji="1" lang="en-US" altLang="zh-CN" dirty="0"/>
          </a:p>
          <a:p>
            <a:pPr marL="342900" lvl="1" indent="-342900">
              <a:buFont typeface="Wingdings" panose="05000000000000000000" pitchFamily="2" charset="2"/>
              <a:buChar char="Ø"/>
            </a:pPr>
            <a:r>
              <a:rPr kumimoji="1" lang="zh-CN" altLang="en-US" dirty="0"/>
              <a:t>了解流行的分布式数据库恢复技术和常见的大数据系统容错与恢复技术</a:t>
            </a:r>
            <a:endParaRPr kumimoji="1"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892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p:txBody>
          <a:bodyPr>
            <a:normAutofit/>
          </a:bodyPr>
          <a:lstStyle/>
          <a:p>
            <a:r>
              <a:rPr lang="zh-CN" altLang="en-US" sz="2400" dirty="0"/>
              <a:t>（</a:t>
            </a:r>
            <a:r>
              <a:rPr lang="en-US" altLang="zh-CN" sz="2400" dirty="0"/>
              <a:t>1</a:t>
            </a:r>
            <a:r>
              <a:rPr lang="zh-CN" altLang="en-US" sz="2400" dirty="0"/>
              <a:t>）协调者故障</a:t>
            </a:r>
            <a:endParaRPr lang="en-US" altLang="zh-CN" sz="2400" dirty="0"/>
          </a:p>
          <a:p>
            <a:r>
              <a:rPr lang="zh-CN" altLang="en-US" sz="2400" dirty="0">
                <a:sym typeface="Wingdings 2" panose="05020102010507070707" pitchFamily="18" charset="2"/>
              </a:rPr>
              <a:t></a:t>
            </a:r>
            <a:r>
              <a:rPr lang="zh-CN" altLang="en-US" sz="2400" dirty="0"/>
              <a:t>协调者在</a:t>
            </a:r>
            <a:r>
              <a:rPr lang="en-US" altLang="zh-CN" sz="2400" dirty="0">
                <a:solidFill>
                  <a:srgbClr val="FF0000"/>
                </a:solidFill>
              </a:rPr>
              <a:t>INITIAL</a:t>
            </a:r>
            <a:r>
              <a:rPr lang="zh-CN" altLang="en-US" sz="2400" dirty="0">
                <a:solidFill>
                  <a:srgbClr val="FF0000"/>
                </a:solidFill>
              </a:rPr>
              <a:t>状态</a:t>
            </a:r>
            <a:r>
              <a:rPr lang="zh-CN" altLang="en-US" sz="2400" dirty="0"/>
              <a:t>下发生故障，此时提交例程未初始化，</a:t>
            </a:r>
            <a:r>
              <a:rPr lang="zh-CN" altLang="en-US" sz="2400" dirty="0">
                <a:solidFill>
                  <a:srgbClr val="FF0000"/>
                </a:solidFill>
              </a:rPr>
              <a:t>恢复时应该启动提交进程</a:t>
            </a:r>
            <a:r>
              <a:rPr lang="zh-CN" altLang="en-US" sz="2400" dirty="0"/>
              <a:t>。</a:t>
            </a:r>
          </a:p>
          <a:p>
            <a:r>
              <a:rPr lang="zh-CN" altLang="en-US" sz="2400" dirty="0">
                <a:sym typeface="Wingdings 2" panose="05020102010507070707" pitchFamily="18" charset="2"/>
              </a:rPr>
              <a:t>协调者在</a:t>
            </a:r>
            <a:r>
              <a:rPr lang="en-US" altLang="zh-CN" sz="2400" dirty="0">
                <a:solidFill>
                  <a:srgbClr val="FF0000"/>
                </a:solidFill>
                <a:sym typeface="Wingdings 2" panose="05020102010507070707" pitchFamily="18" charset="2"/>
              </a:rPr>
              <a:t>WAIT</a:t>
            </a:r>
            <a:r>
              <a:rPr lang="zh-CN" altLang="en-US" sz="2400" dirty="0">
                <a:solidFill>
                  <a:srgbClr val="FF0000"/>
                </a:solidFill>
                <a:sym typeface="Wingdings 2" panose="05020102010507070707" pitchFamily="18" charset="2"/>
              </a:rPr>
              <a:t>状态</a:t>
            </a:r>
            <a:r>
              <a:rPr lang="zh-CN" altLang="en-US" sz="2400" dirty="0">
                <a:sym typeface="Wingdings 2" panose="05020102010507070707" pitchFamily="18" charset="2"/>
              </a:rPr>
              <a:t>下发生了故障（此时协调者</a:t>
            </a:r>
            <a:r>
              <a:rPr lang="zh-CN" altLang="en-US" sz="2400" dirty="0">
                <a:solidFill>
                  <a:srgbClr val="FF0000"/>
                </a:solidFill>
                <a:sym typeface="Wingdings 2" panose="05020102010507070707" pitchFamily="18" charset="2"/>
              </a:rPr>
              <a:t>已经发出了</a:t>
            </a:r>
            <a:r>
              <a:rPr lang="en-US" altLang="zh-CN" sz="2400" dirty="0">
                <a:solidFill>
                  <a:srgbClr val="FF0000"/>
                </a:solidFill>
                <a:sym typeface="Wingdings 2" panose="05020102010507070707" pitchFamily="18" charset="2"/>
              </a:rPr>
              <a:t>prepare</a:t>
            </a:r>
            <a:r>
              <a:rPr lang="zh-CN" altLang="en-US" sz="2400" dirty="0">
                <a:sym typeface="Wingdings 2" panose="05020102010507070707" pitchFamily="18" charset="2"/>
              </a:rPr>
              <a:t>指令），恢复时则通过</a:t>
            </a:r>
            <a:r>
              <a:rPr lang="zh-CN" altLang="en-US" sz="2400" dirty="0">
                <a:solidFill>
                  <a:srgbClr val="FF0000"/>
                </a:solidFill>
                <a:sym typeface="Wingdings 2" panose="05020102010507070707" pitchFamily="18" charset="2"/>
              </a:rPr>
              <a:t>重新发送</a:t>
            </a:r>
            <a:r>
              <a:rPr lang="en-US" altLang="zh-CN" sz="2400" dirty="0">
                <a:solidFill>
                  <a:srgbClr val="FF0000"/>
                </a:solidFill>
                <a:sym typeface="Wingdings 2" panose="05020102010507070707" pitchFamily="18" charset="2"/>
              </a:rPr>
              <a:t>prepare</a:t>
            </a:r>
            <a:r>
              <a:rPr lang="zh-CN" altLang="en-US" sz="2400" dirty="0">
                <a:solidFill>
                  <a:srgbClr val="FF0000"/>
                </a:solidFill>
                <a:sym typeface="Wingdings 2" panose="05020102010507070707" pitchFamily="18" charset="2"/>
              </a:rPr>
              <a:t>消息</a:t>
            </a:r>
            <a:r>
              <a:rPr lang="zh-CN" altLang="en-US" sz="2400" dirty="0">
                <a:sym typeface="Wingdings 2" panose="05020102010507070707" pitchFamily="18" charset="2"/>
              </a:rPr>
              <a:t>来重启提交进程。</a:t>
            </a:r>
            <a:endParaRPr lang="en-US" altLang="zh-CN" sz="2400" dirty="0">
              <a:sym typeface="Wingdings 2" panose="05020102010507070707" pitchFamily="18" charset="2"/>
            </a:endParaRPr>
          </a:p>
          <a:p>
            <a:r>
              <a:rPr lang="zh-CN" altLang="zh-CN" sz="2400" dirty="0">
                <a:sym typeface="Wingdings 2" panose="05020102010507070707" pitchFamily="18" charset="2"/>
              </a:rPr>
              <a:t></a:t>
            </a:r>
            <a:r>
              <a:rPr lang="zh-CN" altLang="en-US" sz="2400" dirty="0">
                <a:sym typeface="Wingdings 2" panose="05020102010507070707" pitchFamily="18" charset="2"/>
              </a:rPr>
              <a:t>协调者在</a:t>
            </a:r>
            <a:r>
              <a:rPr lang="en-US" altLang="zh-CN" sz="2400" dirty="0">
                <a:solidFill>
                  <a:srgbClr val="FF0000"/>
                </a:solidFill>
                <a:sym typeface="Wingdings 2" panose="05020102010507070707" pitchFamily="18" charset="2"/>
              </a:rPr>
              <a:t>COMMIT</a:t>
            </a:r>
            <a:r>
              <a:rPr lang="zh-CN" altLang="en-US" sz="2400" dirty="0">
                <a:solidFill>
                  <a:srgbClr val="FF0000"/>
                </a:solidFill>
                <a:sym typeface="Wingdings 2" panose="05020102010507070707" pitchFamily="18" charset="2"/>
              </a:rPr>
              <a:t>或</a:t>
            </a:r>
            <a:r>
              <a:rPr lang="en-US" altLang="zh-CN" sz="2400" dirty="0">
                <a:solidFill>
                  <a:srgbClr val="FF0000"/>
                </a:solidFill>
                <a:sym typeface="Wingdings 2" panose="05020102010507070707" pitchFamily="18" charset="2"/>
              </a:rPr>
              <a:t>ABORT</a:t>
            </a:r>
            <a:r>
              <a:rPr lang="zh-CN" altLang="en-US" sz="2400" dirty="0">
                <a:solidFill>
                  <a:srgbClr val="FF0000"/>
                </a:solidFill>
                <a:sym typeface="Wingdings 2" panose="05020102010507070707" pitchFamily="18" charset="2"/>
              </a:rPr>
              <a:t>状态</a:t>
            </a:r>
            <a:r>
              <a:rPr lang="zh-CN" altLang="en-US" sz="2400" dirty="0">
                <a:sym typeface="Wingdings 2" panose="05020102010507070707" pitchFamily="18" charset="2"/>
              </a:rPr>
              <a:t>下发生了故障（此时协调者已经向参与者们发出了最终决策并已终结了事务），恢复时如果收到了所有参与者返回的</a:t>
            </a:r>
            <a:r>
              <a:rPr lang="zh-CN" altLang="en-US" sz="2400" dirty="0">
                <a:solidFill>
                  <a:srgbClr val="FF0000"/>
                </a:solidFill>
                <a:sym typeface="Wingdings 2" panose="05020102010507070707" pitchFamily="18" charset="2"/>
              </a:rPr>
              <a:t>确认</a:t>
            </a:r>
            <a:r>
              <a:rPr lang="zh-CN" altLang="en-US" sz="2400" dirty="0">
                <a:sym typeface="Wingdings 2" panose="05020102010507070707" pitchFamily="18" charset="2"/>
              </a:rPr>
              <a:t>消息，则</a:t>
            </a:r>
            <a:r>
              <a:rPr lang="zh-CN" altLang="en-US" sz="2400" dirty="0">
                <a:solidFill>
                  <a:srgbClr val="FF0000"/>
                </a:solidFill>
                <a:sym typeface="Wingdings 2" panose="05020102010507070707" pitchFamily="18" charset="2"/>
              </a:rPr>
              <a:t>无需做任何事情</a:t>
            </a:r>
            <a:r>
              <a:rPr lang="zh-CN" altLang="en-US" sz="2400" dirty="0">
                <a:sym typeface="Wingdings 2" panose="05020102010507070707" pitchFamily="18" charset="2"/>
              </a:rPr>
              <a:t>，否则，需要</a:t>
            </a:r>
            <a:r>
              <a:rPr lang="zh-CN" altLang="en-US" sz="2400" dirty="0">
                <a:solidFill>
                  <a:srgbClr val="FF0000"/>
                </a:solidFill>
                <a:sym typeface="Wingdings 2" panose="05020102010507070707" pitchFamily="18" charset="2"/>
              </a:rPr>
              <a:t>执行终止协议</a:t>
            </a:r>
            <a:r>
              <a:rPr lang="zh-CN" altLang="en-US" sz="2400" dirty="0">
                <a:sym typeface="Wingdings 2" panose="05020102010507070707" pitchFamily="18" charset="2"/>
              </a:rPr>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Tree>
    <p:extLst>
      <p:ext uri="{BB962C8B-B14F-4D97-AF65-F5344CB8AC3E}">
        <p14:creationId xmlns:p14="http://schemas.microsoft.com/office/powerpoint/2010/main" val="477459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p:txBody>
          <a:bodyPr>
            <a:normAutofit/>
          </a:bodyPr>
          <a:lstStyle/>
          <a:p>
            <a:r>
              <a:rPr lang="zh-CN" altLang="en-US" sz="2400" dirty="0"/>
              <a:t>（</a:t>
            </a:r>
            <a:r>
              <a:rPr lang="en-US" altLang="zh-CN" sz="2400" dirty="0"/>
              <a:t>2</a:t>
            </a:r>
            <a:r>
              <a:rPr lang="zh-CN" altLang="en-US" sz="2400" dirty="0"/>
              <a:t>）参与者故障</a:t>
            </a:r>
            <a:endParaRPr lang="en-US" altLang="zh-CN" sz="2400" dirty="0"/>
          </a:p>
          <a:p>
            <a:r>
              <a:rPr lang="zh-CN" altLang="en-US" sz="2400" dirty="0">
                <a:sym typeface="Wingdings 2" panose="05020102010507070707" pitchFamily="18" charset="2"/>
              </a:rPr>
              <a:t>参与者</a:t>
            </a:r>
            <a:r>
              <a:rPr lang="zh-CN" altLang="en-US" sz="2400" dirty="0"/>
              <a:t>在</a:t>
            </a:r>
            <a:r>
              <a:rPr lang="en-US" altLang="zh-CN" sz="2400" dirty="0">
                <a:solidFill>
                  <a:srgbClr val="FF0000"/>
                </a:solidFill>
              </a:rPr>
              <a:t>INITIAL</a:t>
            </a:r>
            <a:r>
              <a:rPr lang="zh-CN" altLang="en-US" sz="2400" dirty="0">
                <a:solidFill>
                  <a:srgbClr val="FF0000"/>
                </a:solidFill>
              </a:rPr>
              <a:t>状态</a:t>
            </a:r>
            <a:r>
              <a:rPr lang="zh-CN" altLang="en-US" sz="2400" dirty="0"/>
              <a:t>下发生故障（此时协调者应处于</a:t>
            </a:r>
            <a:r>
              <a:rPr lang="en-US" altLang="zh-CN" sz="2400" dirty="0"/>
              <a:t>INITIAL</a:t>
            </a:r>
            <a:r>
              <a:rPr lang="zh-CN" altLang="en-US" sz="2400" dirty="0"/>
              <a:t>或</a:t>
            </a:r>
            <a:r>
              <a:rPr lang="en-US" altLang="zh-CN" sz="2400" dirty="0"/>
              <a:t>WAIT</a:t>
            </a:r>
            <a:r>
              <a:rPr lang="zh-CN" altLang="en-US" sz="2400" dirty="0"/>
              <a:t>状态），恢复时参与者</a:t>
            </a:r>
            <a:r>
              <a:rPr lang="zh-CN" altLang="en-US" sz="2400" dirty="0">
                <a:solidFill>
                  <a:srgbClr val="FF0000"/>
                </a:solidFill>
              </a:rPr>
              <a:t>单方面取消</a:t>
            </a:r>
            <a:r>
              <a:rPr lang="zh-CN" altLang="en-US" sz="2400" dirty="0"/>
              <a:t>该事务。</a:t>
            </a:r>
          </a:p>
          <a:p>
            <a:r>
              <a:rPr lang="zh-CN" altLang="en-US" sz="2400" dirty="0">
                <a:sym typeface="Wingdings 2" panose="05020102010507070707" pitchFamily="18" charset="2"/>
              </a:rPr>
              <a:t>参与者在</a:t>
            </a:r>
            <a:r>
              <a:rPr lang="en-US" altLang="zh-CN" sz="2400" dirty="0">
                <a:solidFill>
                  <a:srgbClr val="FF0000"/>
                </a:solidFill>
                <a:sym typeface="Wingdings 2" panose="05020102010507070707" pitchFamily="18" charset="2"/>
              </a:rPr>
              <a:t>READY</a:t>
            </a:r>
            <a:r>
              <a:rPr lang="zh-CN" altLang="en-US" sz="2400" dirty="0">
                <a:solidFill>
                  <a:srgbClr val="FF0000"/>
                </a:solidFill>
                <a:sym typeface="Wingdings 2" panose="05020102010507070707" pitchFamily="18" charset="2"/>
              </a:rPr>
              <a:t>状态</a:t>
            </a:r>
            <a:r>
              <a:rPr lang="zh-CN" altLang="en-US" sz="2400" dirty="0">
                <a:sym typeface="Wingdings 2" panose="05020102010507070707" pitchFamily="18" charset="2"/>
              </a:rPr>
              <a:t>下发生了故障（此时协调者已经在故障前收到了参与者的肯定投票），恢复时该参与者可以</a:t>
            </a:r>
            <a:r>
              <a:rPr lang="zh-CN" altLang="en-US" sz="2400" dirty="0">
                <a:solidFill>
                  <a:srgbClr val="FF0000"/>
                </a:solidFill>
                <a:sym typeface="Wingdings 2" panose="05020102010507070707" pitchFamily="18" charset="2"/>
              </a:rPr>
              <a:t>等同于</a:t>
            </a:r>
            <a:r>
              <a:rPr lang="en-US" altLang="zh-CN" sz="2400" dirty="0">
                <a:solidFill>
                  <a:srgbClr val="FF0000"/>
                </a:solidFill>
                <a:sym typeface="Wingdings 2" panose="05020102010507070707" pitchFamily="18" charset="2"/>
              </a:rPr>
              <a:t>READY</a:t>
            </a:r>
            <a:r>
              <a:rPr lang="zh-CN" altLang="en-US" sz="2400" dirty="0">
                <a:solidFill>
                  <a:srgbClr val="FF0000"/>
                </a:solidFill>
                <a:sym typeface="Wingdings 2" panose="05020102010507070707" pitchFamily="18" charset="2"/>
              </a:rPr>
              <a:t>状态下的超时问题处理</a:t>
            </a:r>
            <a:r>
              <a:rPr lang="zh-CN" altLang="en-US" sz="2400" dirty="0">
                <a:sym typeface="Wingdings 2" panose="05020102010507070707" pitchFamily="18" charset="2"/>
              </a:rPr>
              <a:t>，问题转交给终结协议。</a:t>
            </a:r>
            <a:endParaRPr lang="en-US" altLang="zh-CN" sz="2400" dirty="0">
              <a:sym typeface="Wingdings 2" panose="05020102010507070707" pitchFamily="18" charset="2"/>
            </a:endParaRPr>
          </a:p>
          <a:p>
            <a:r>
              <a:rPr lang="zh-CN" altLang="zh-CN" sz="2400" dirty="0">
                <a:sym typeface="Wingdings 2" panose="05020102010507070707" pitchFamily="18" charset="2"/>
              </a:rPr>
              <a:t></a:t>
            </a:r>
            <a:r>
              <a:rPr lang="zh-CN" altLang="en-US" sz="2400" dirty="0">
                <a:sym typeface="Wingdings 2" panose="05020102010507070707" pitchFamily="18" charset="2"/>
              </a:rPr>
              <a:t>参与者在</a:t>
            </a:r>
            <a:r>
              <a:rPr lang="en-US" altLang="zh-CN" sz="2400" dirty="0">
                <a:solidFill>
                  <a:srgbClr val="FF0000"/>
                </a:solidFill>
                <a:sym typeface="Wingdings 2" panose="05020102010507070707" pitchFamily="18" charset="2"/>
              </a:rPr>
              <a:t>COMMIT</a:t>
            </a:r>
            <a:r>
              <a:rPr lang="zh-CN" altLang="en-US" sz="2400" dirty="0">
                <a:solidFill>
                  <a:srgbClr val="FF0000"/>
                </a:solidFill>
                <a:sym typeface="Wingdings 2" panose="05020102010507070707" pitchFamily="18" charset="2"/>
              </a:rPr>
              <a:t>或</a:t>
            </a:r>
            <a:r>
              <a:rPr lang="en-US" altLang="zh-CN" sz="2400" dirty="0">
                <a:solidFill>
                  <a:srgbClr val="FF0000"/>
                </a:solidFill>
                <a:sym typeface="Wingdings 2" panose="05020102010507070707" pitchFamily="18" charset="2"/>
              </a:rPr>
              <a:t>ABORT</a:t>
            </a:r>
            <a:r>
              <a:rPr lang="zh-CN" altLang="en-US" sz="2400" dirty="0">
                <a:solidFill>
                  <a:srgbClr val="FF0000"/>
                </a:solidFill>
                <a:sym typeface="Wingdings 2" panose="05020102010507070707" pitchFamily="18" charset="2"/>
              </a:rPr>
              <a:t>状态下</a:t>
            </a:r>
            <a:r>
              <a:rPr lang="zh-CN" altLang="en-US" sz="2400" dirty="0">
                <a:sym typeface="Wingdings 2" panose="05020102010507070707" pitchFamily="18" charset="2"/>
              </a:rPr>
              <a:t>发生了故障（表示事务已经终结），参与者在</a:t>
            </a:r>
            <a:r>
              <a:rPr lang="zh-CN" altLang="en-US" sz="2400" dirty="0">
                <a:solidFill>
                  <a:srgbClr val="FF0000"/>
                </a:solidFill>
                <a:sym typeface="Wingdings 2" panose="05020102010507070707" pitchFamily="18" charset="2"/>
              </a:rPr>
              <a:t>恢复时无需做任何事情</a:t>
            </a:r>
            <a:r>
              <a:rPr lang="zh-CN" altLang="en-US" sz="2400" dirty="0">
                <a:sym typeface="Wingdings 2" panose="05020102010507070707" pitchFamily="18" charset="2"/>
              </a:rPr>
              <a:t>。</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314380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872" y="270164"/>
            <a:ext cx="10515600" cy="632401"/>
          </a:xfrm>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a:xfrm>
            <a:off x="678872" y="902565"/>
            <a:ext cx="10515600" cy="5453785"/>
          </a:xfrm>
        </p:spPr>
        <p:txBody>
          <a:bodyPr>
            <a:normAutofit/>
          </a:bodyPr>
          <a:lstStyle/>
          <a:p>
            <a:r>
              <a:rPr lang="zh-CN" altLang="en-US" sz="2400" dirty="0"/>
              <a:t>（</a:t>
            </a:r>
            <a:r>
              <a:rPr lang="en-US" altLang="zh-CN" sz="2400" dirty="0"/>
              <a:t>3</a:t>
            </a:r>
            <a:r>
              <a:rPr lang="zh-CN" altLang="en-US" sz="2400" dirty="0"/>
              <a:t>）其他情况（将日志记入和消息发送二者的原子性限制放松，考虑写入日志项后、发送消息之前发生故障的情况）</a:t>
            </a:r>
            <a:endParaRPr lang="en-US" altLang="zh-CN" sz="2400" dirty="0"/>
          </a:p>
          <a:p>
            <a:r>
              <a:rPr lang="zh-CN" altLang="en-US" sz="2400" dirty="0"/>
              <a:t>①协调者</a:t>
            </a:r>
            <a:r>
              <a:rPr lang="zh-CN" altLang="en-US" sz="2400" dirty="0">
                <a:solidFill>
                  <a:srgbClr val="FF0000"/>
                </a:solidFill>
              </a:rPr>
              <a:t>写入</a:t>
            </a:r>
            <a:r>
              <a:rPr lang="en-US" altLang="zh-CN" sz="2400" dirty="0">
                <a:solidFill>
                  <a:srgbClr val="FF0000"/>
                </a:solidFill>
              </a:rPr>
              <a:t>begin-commit</a:t>
            </a:r>
            <a:r>
              <a:rPr lang="zh-CN" altLang="en-US" sz="2400" dirty="0">
                <a:solidFill>
                  <a:srgbClr val="FF0000"/>
                </a:solidFill>
              </a:rPr>
              <a:t>记录后、发送</a:t>
            </a:r>
            <a:r>
              <a:rPr lang="en-US" altLang="zh-CN" sz="2400" dirty="0">
                <a:solidFill>
                  <a:srgbClr val="FF0000"/>
                </a:solidFill>
              </a:rPr>
              <a:t>prepare</a:t>
            </a:r>
            <a:r>
              <a:rPr lang="zh-CN" altLang="en-US" sz="2400" dirty="0">
                <a:solidFill>
                  <a:srgbClr val="FF0000"/>
                </a:solidFill>
              </a:rPr>
              <a:t>消息之前</a:t>
            </a:r>
            <a:r>
              <a:rPr lang="zh-CN" altLang="en-US" sz="2400" dirty="0"/>
              <a:t>发生故障，恢复时协调者可以</a:t>
            </a:r>
            <a:r>
              <a:rPr lang="zh-CN" altLang="en-US" sz="2400" dirty="0">
                <a:solidFill>
                  <a:srgbClr val="FF0000"/>
                </a:solidFill>
              </a:rPr>
              <a:t>采用</a:t>
            </a:r>
            <a:r>
              <a:rPr lang="en-US" altLang="zh-CN" sz="2400" dirty="0">
                <a:solidFill>
                  <a:srgbClr val="FF0000"/>
                </a:solidFill>
              </a:rPr>
              <a:t>WAIT</a:t>
            </a:r>
            <a:r>
              <a:rPr lang="zh-CN" altLang="en-US" sz="2400" dirty="0">
                <a:solidFill>
                  <a:srgbClr val="FF0000"/>
                </a:solidFill>
              </a:rPr>
              <a:t>状态下的故障恢复策略</a:t>
            </a:r>
            <a:r>
              <a:rPr lang="zh-CN" altLang="en-US" sz="2400" dirty="0"/>
              <a:t>，包括发送</a:t>
            </a:r>
            <a:r>
              <a:rPr lang="en-US" altLang="zh-CN" sz="2400" dirty="0"/>
              <a:t>prepare</a:t>
            </a:r>
            <a:r>
              <a:rPr lang="zh-CN" altLang="en-US" sz="2400" dirty="0"/>
              <a:t>消息；</a:t>
            </a:r>
            <a:endParaRPr lang="en-US" altLang="zh-CN" sz="2400" dirty="0"/>
          </a:p>
          <a:p>
            <a:r>
              <a:rPr lang="zh-CN" altLang="en-US" sz="2400" dirty="0"/>
              <a:t>②某参与者在</a:t>
            </a:r>
            <a:r>
              <a:rPr lang="zh-CN" altLang="en-US" sz="2400" dirty="0">
                <a:solidFill>
                  <a:srgbClr val="FF0000"/>
                </a:solidFill>
              </a:rPr>
              <a:t>写入</a:t>
            </a:r>
            <a:r>
              <a:rPr lang="en-US" altLang="zh-CN" sz="2400" dirty="0">
                <a:solidFill>
                  <a:srgbClr val="FF0000"/>
                </a:solidFill>
              </a:rPr>
              <a:t>ready</a:t>
            </a:r>
            <a:r>
              <a:rPr lang="zh-CN" altLang="en-US" sz="2400" dirty="0">
                <a:solidFill>
                  <a:srgbClr val="FF0000"/>
                </a:solidFill>
              </a:rPr>
              <a:t>记录后、发送</a:t>
            </a:r>
            <a:r>
              <a:rPr lang="en-US" altLang="zh-CN" sz="2400" dirty="0">
                <a:solidFill>
                  <a:srgbClr val="FF0000"/>
                </a:solidFill>
              </a:rPr>
              <a:t>vote-commit</a:t>
            </a:r>
            <a:r>
              <a:rPr lang="zh-CN" altLang="en-US" sz="2400" dirty="0">
                <a:solidFill>
                  <a:srgbClr val="FF0000"/>
                </a:solidFill>
              </a:rPr>
              <a:t>消息之前</a:t>
            </a:r>
            <a:r>
              <a:rPr lang="zh-CN" altLang="en-US" sz="2400" dirty="0"/>
              <a:t>发生故障，参与者可</a:t>
            </a:r>
            <a:r>
              <a:rPr lang="zh-CN" altLang="en-US" sz="2400" dirty="0">
                <a:solidFill>
                  <a:srgbClr val="FF0000"/>
                </a:solidFill>
              </a:rPr>
              <a:t>采用参与者在</a:t>
            </a:r>
            <a:r>
              <a:rPr lang="en-US" altLang="zh-CN" sz="2400" dirty="0">
                <a:solidFill>
                  <a:srgbClr val="FF0000"/>
                </a:solidFill>
              </a:rPr>
              <a:t>READY</a:t>
            </a:r>
            <a:r>
              <a:rPr lang="zh-CN" altLang="en-US" sz="2400" dirty="0">
                <a:solidFill>
                  <a:srgbClr val="FF0000"/>
                </a:solidFill>
              </a:rPr>
              <a:t>状态下的恢复策略</a:t>
            </a:r>
            <a:r>
              <a:rPr lang="zh-CN" altLang="en-US" sz="2400" dirty="0"/>
              <a:t>；</a:t>
            </a:r>
            <a:endParaRPr lang="en-US" altLang="zh-CN" sz="2400" dirty="0"/>
          </a:p>
          <a:p>
            <a:r>
              <a:rPr lang="zh-CN" altLang="en-US" sz="2400" dirty="0"/>
              <a:t>③某参与者在</a:t>
            </a:r>
            <a:r>
              <a:rPr lang="zh-CN" altLang="en-US" sz="2400" dirty="0">
                <a:solidFill>
                  <a:srgbClr val="FF0000"/>
                </a:solidFill>
              </a:rPr>
              <a:t>写入</a:t>
            </a:r>
            <a:r>
              <a:rPr lang="en-US" altLang="zh-CN" sz="2400" dirty="0">
                <a:solidFill>
                  <a:srgbClr val="FF0000"/>
                </a:solidFill>
              </a:rPr>
              <a:t>abort</a:t>
            </a:r>
            <a:r>
              <a:rPr lang="zh-CN" altLang="en-US" sz="2400" dirty="0">
                <a:solidFill>
                  <a:srgbClr val="FF0000"/>
                </a:solidFill>
              </a:rPr>
              <a:t>记录后、发送</a:t>
            </a:r>
            <a:r>
              <a:rPr lang="en-US" altLang="zh-CN" sz="2400" dirty="0">
                <a:solidFill>
                  <a:srgbClr val="FF0000"/>
                </a:solidFill>
              </a:rPr>
              <a:t>vote-abort</a:t>
            </a:r>
            <a:r>
              <a:rPr lang="zh-CN" altLang="en-US" sz="2400" dirty="0">
                <a:solidFill>
                  <a:srgbClr val="FF0000"/>
                </a:solidFill>
              </a:rPr>
              <a:t>消息</a:t>
            </a:r>
            <a:r>
              <a:rPr lang="zh-CN" altLang="en-US" sz="2400" dirty="0"/>
              <a:t>之前发生故障，</a:t>
            </a:r>
            <a:r>
              <a:rPr lang="zh-CN" altLang="en-US" sz="2400" dirty="0">
                <a:solidFill>
                  <a:srgbClr val="FF0000"/>
                </a:solidFill>
              </a:rPr>
              <a:t>参与者恢复时无需做任何动作，协调者会在</a:t>
            </a:r>
            <a:r>
              <a:rPr lang="en-US" altLang="zh-CN" sz="2400" dirty="0">
                <a:solidFill>
                  <a:srgbClr val="FF0000"/>
                </a:solidFill>
              </a:rPr>
              <a:t>WAIT</a:t>
            </a:r>
            <a:r>
              <a:rPr lang="zh-CN" altLang="en-US" sz="2400" dirty="0">
                <a:solidFill>
                  <a:srgbClr val="FF0000"/>
                </a:solidFill>
              </a:rPr>
              <a:t>状态下超时</a:t>
            </a:r>
            <a:r>
              <a:rPr lang="zh-CN" altLang="en-US" sz="2400" dirty="0"/>
              <a:t>，由协调者的</a:t>
            </a:r>
            <a:r>
              <a:rPr lang="zh-CN" altLang="en-US" sz="2400" dirty="0">
                <a:solidFill>
                  <a:srgbClr val="FF0000"/>
                </a:solidFill>
              </a:rPr>
              <a:t>终结协议取消该事务</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Tree>
    <p:extLst>
      <p:ext uri="{BB962C8B-B14F-4D97-AF65-F5344CB8AC3E}">
        <p14:creationId xmlns:p14="http://schemas.microsoft.com/office/powerpoint/2010/main" val="157554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873" y="346364"/>
            <a:ext cx="10515600" cy="632401"/>
          </a:xfrm>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a:xfrm>
            <a:off x="678873" y="1110383"/>
            <a:ext cx="10595263" cy="5611092"/>
          </a:xfrm>
        </p:spPr>
        <p:txBody>
          <a:bodyPr>
            <a:normAutofit/>
          </a:bodyPr>
          <a:lstStyle/>
          <a:p>
            <a:r>
              <a:rPr lang="zh-CN" altLang="en-US" sz="2400" dirty="0"/>
              <a:t>（</a:t>
            </a:r>
            <a:r>
              <a:rPr lang="en-US" altLang="zh-CN" sz="2400" dirty="0"/>
              <a:t>3</a:t>
            </a:r>
            <a:r>
              <a:rPr lang="zh-CN" altLang="en-US" sz="2400" dirty="0"/>
              <a:t>）其他情况（将日志记入和消息发送二者的原子性限制放松，考虑写入日志项后、发送消息之前发生故障的情况）（续）</a:t>
            </a:r>
            <a:endParaRPr lang="en-US" altLang="zh-CN" sz="2400" dirty="0"/>
          </a:p>
          <a:p>
            <a:r>
              <a:rPr lang="zh-CN" altLang="en-US" sz="2400" dirty="0"/>
              <a:t>④协调者</a:t>
            </a:r>
            <a:r>
              <a:rPr lang="zh-CN" altLang="en-US" sz="2400" dirty="0">
                <a:solidFill>
                  <a:srgbClr val="FF0000"/>
                </a:solidFill>
              </a:rPr>
              <a:t>在日志中写入最终决策</a:t>
            </a:r>
            <a:r>
              <a:rPr lang="zh-CN" altLang="en-US" sz="2400" dirty="0"/>
              <a:t>（</a:t>
            </a:r>
            <a:r>
              <a:rPr lang="en-US" altLang="zh-CN" sz="2400" dirty="0"/>
              <a:t>abort</a:t>
            </a:r>
            <a:r>
              <a:rPr lang="zh-CN" altLang="en-US" sz="2400" dirty="0"/>
              <a:t>或</a:t>
            </a:r>
            <a:r>
              <a:rPr lang="en-US" altLang="zh-CN" sz="2400" dirty="0"/>
              <a:t>commit</a:t>
            </a:r>
            <a:r>
              <a:rPr lang="zh-CN" altLang="en-US" sz="2400" dirty="0"/>
              <a:t>）时、</a:t>
            </a:r>
            <a:r>
              <a:rPr lang="zh-CN" altLang="en-US" sz="2400" dirty="0">
                <a:solidFill>
                  <a:srgbClr val="FF0000"/>
                </a:solidFill>
              </a:rPr>
              <a:t>在发送</a:t>
            </a:r>
            <a:r>
              <a:rPr lang="en-US" altLang="zh-CN" sz="2400" dirty="0">
                <a:solidFill>
                  <a:srgbClr val="FF0000"/>
                </a:solidFill>
              </a:rPr>
              <a:t>global-abort</a:t>
            </a:r>
            <a:r>
              <a:rPr lang="zh-CN" altLang="en-US" sz="2400" dirty="0">
                <a:solidFill>
                  <a:srgbClr val="FF0000"/>
                </a:solidFill>
              </a:rPr>
              <a:t>或</a:t>
            </a:r>
            <a:r>
              <a:rPr lang="en-US" altLang="zh-CN" sz="2400" dirty="0">
                <a:solidFill>
                  <a:srgbClr val="FF0000"/>
                </a:solidFill>
              </a:rPr>
              <a:t>global-commit</a:t>
            </a:r>
            <a:r>
              <a:rPr lang="zh-CN" altLang="en-US" sz="2400" dirty="0">
                <a:solidFill>
                  <a:srgbClr val="FF0000"/>
                </a:solidFill>
              </a:rPr>
              <a:t>消息之前</a:t>
            </a:r>
            <a:r>
              <a:rPr lang="zh-CN" altLang="en-US" sz="2400" dirty="0"/>
              <a:t>发生了故障，协调者采取</a:t>
            </a:r>
            <a:r>
              <a:rPr lang="zh-CN" altLang="en-US" sz="2400" dirty="0">
                <a:solidFill>
                  <a:srgbClr val="FF0000"/>
                </a:solidFill>
              </a:rPr>
              <a:t>协调者</a:t>
            </a:r>
            <a:r>
              <a:rPr lang="en-US" altLang="zh-CN" sz="2400" dirty="0">
                <a:solidFill>
                  <a:srgbClr val="FF0000"/>
                </a:solidFill>
              </a:rPr>
              <a:t>COMMIT</a:t>
            </a:r>
            <a:r>
              <a:rPr lang="zh-CN" altLang="en-US" sz="2400" dirty="0">
                <a:solidFill>
                  <a:srgbClr val="FF0000"/>
                </a:solidFill>
              </a:rPr>
              <a:t>或</a:t>
            </a:r>
            <a:r>
              <a:rPr lang="en-US" altLang="zh-CN" sz="2400" dirty="0">
                <a:solidFill>
                  <a:srgbClr val="FF0000"/>
                </a:solidFill>
              </a:rPr>
              <a:t>ABORT</a:t>
            </a:r>
            <a:r>
              <a:rPr lang="zh-CN" altLang="en-US" sz="2400" dirty="0">
                <a:solidFill>
                  <a:srgbClr val="FF0000"/>
                </a:solidFill>
              </a:rPr>
              <a:t>状态下的故障恢复策略</a:t>
            </a:r>
            <a:r>
              <a:rPr lang="zh-CN" altLang="en-US" sz="2400" dirty="0"/>
              <a:t>，参与者采取</a:t>
            </a:r>
            <a:r>
              <a:rPr lang="zh-CN" altLang="en-US" sz="2400" dirty="0">
                <a:solidFill>
                  <a:srgbClr val="FF0000"/>
                </a:solidFill>
              </a:rPr>
              <a:t>参与者在</a:t>
            </a:r>
            <a:r>
              <a:rPr lang="en-US" altLang="zh-CN" sz="2400" dirty="0">
                <a:solidFill>
                  <a:srgbClr val="FF0000"/>
                </a:solidFill>
              </a:rPr>
              <a:t>READY</a:t>
            </a:r>
            <a:r>
              <a:rPr lang="zh-CN" altLang="en-US" sz="2400" dirty="0">
                <a:solidFill>
                  <a:srgbClr val="FF0000"/>
                </a:solidFill>
              </a:rPr>
              <a:t>状态下的恢复策略</a:t>
            </a:r>
            <a:r>
              <a:rPr lang="zh-CN" altLang="en-US" sz="2400" dirty="0"/>
              <a:t>；</a:t>
            </a:r>
            <a:endParaRPr lang="en-US" altLang="zh-CN" sz="2400" dirty="0"/>
          </a:p>
          <a:p>
            <a:r>
              <a:rPr lang="zh-CN" altLang="en-US" sz="2400" dirty="0"/>
              <a:t>⑤某参与者在</a:t>
            </a:r>
            <a:r>
              <a:rPr lang="zh-CN" altLang="en-US" sz="2400" dirty="0">
                <a:solidFill>
                  <a:srgbClr val="FF0000"/>
                </a:solidFill>
              </a:rPr>
              <a:t>写入</a:t>
            </a:r>
            <a:r>
              <a:rPr lang="en-US" altLang="zh-CN" sz="2400" dirty="0">
                <a:solidFill>
                  <a:srgbClr val="FF0000"/>
                </a:solidFill>
              </a:rPr>
              <a:t>abort</a:t>
            </a:r>
            <a:r>
              <a:rPr lang="zh-CN" altLang="en-US" sz="2400" dirty="0">
                <a:solidFill>
                  <a:srgbClr val="FF0000"/>
                </a:solidFill>
              </a:rPr>
              <a:t>或</a:t>
            </a:r>
            <a:r>
              <a:rPr lang="en-US" altLang="zh-CN" sz="2400" dirty="0">
                <a:solidFill>
                  <a:srgbClr val="FF0000"/>
                </a:solidFill>
              </a:rPr>
              <a:t>commit</a:t>
            </a:r>
            <a:r>
              <a:rPr lang="zh-CN" altLang="en-US" sz="2400" dirty="0">
                <a:solidFill>
                  <a:srgbClr val="FF0000"/>
                </a:solidFill>
              </a:rPr>
              <a:t>后、发送确认信息之前前</a:t>
            </a:r>
            <a:r>
              <a:rPr lang="zh-CN" altLang="en-US" sz="2400" dirty="0"/>
              <a:t>发生故障，</a:t>
            </a:r>
            <a:r>
              <a:rPr lang="zh-CN" altLang="en-US" sz="2400" dirty="0">
                <a:solidFill>
                  <a:srgbClr val="FF0000"/>
                </a:solidFill>
              </a:rPr>
              <a:t>参与者按照它的</a:t>
            </a:r>
            <a:r>
              <a:rPr lang="en-US" altLang="zh-CN" sz="2400" dirty="0">
                <a:solidFill>
                  <a:srgbClr val="FF0000"/>
                </a:solidFill>
              </a:rPr>
              <a:t>ABORT</a:t>
            </a:r>
            <a:r>
              <a:rPr lang="zh-CN" altLang="en-US" sz="2400" dirty="0">
                <a:solidFill>
                  <a:srgbClr val="FF0000"/>
                </a:solidFill>
              </a:rPr>
              <a:t>或</a:t>
            </a:r>
            <a:r>
              <a:rPr lang="en-US" altLang="zh-CN" sz="2400" dirty="0">
                <a:solidFill>
                  <a:srgbClr val="FF0000"/>
                </a:solidFill>
              </a:rPr>
              <a:t>COMMIT</a:t>
            </a:r>
            <a:r>
              <a:rPr lang="zh-CN" altLang="en-US" sz="2400" dirty="0">
                <a:solidFill>
                  <a:srgbClr val="FF0000"/>
                </a:solidFill>
              </a:rPr>
              <a:t>状态下的故障恢复策略</a:t>
            </a:r>
            <a:r>
              <a:rPr lang="zh-CN" altLang="en-US" sz="2400" dirty="0"/>
              <a:t>，</a:t>
            </a:r>
            <a:r>
              <a:rPr lang="zh-CN" altLang="en-US" sz="2400" dirty="0">
                <a:solidFill>
                  <a:srgbClr val="FF0000"/>
                </a:solidFill>
              </a:rPr>
              <a:t>协调者</a:t>
            </a:r>
            <a:r>
              <a:rPr lang="zh-CN" altLang="en-US" sz="2400" dirty="0"/>
              <a:t>采取在</a:t>
            </a:r>
            <a:r>
              <a:rPr lang="en-US" altLang="zh-CN" sz="2400" dirty="0"/>
              <a:t>COMMIT</a:t>
            </a:r>
            <a:r>
              <a:rPr lang="zh-CN" altLang="en-US" sz="2400" dirty="0"/>
              <a:t>或</a:t>
            </a:r>
            <a:r>
              <a:rPr lang="en-US" altLang="zh-CN" sz="2400" dirty="0"/>
              <a:t>ABORT</a:t>
            </a:r>
            <a:r>
              <a:rPr lang="zh-CN" altLang="en-US" sz="2400" dirty="0"/>
              <a:t>状态下</a:t>
            </a:r>
            <a:r>
              <a:rPr lang="zh-CN" altLang="en-US" sz="2400" dirty="0">
                <a:solidFill>
                  <a:srgbClr val="FF0000"/>
                </a:solidFill>
              </a:rPr>
              <a:t>处理超时的策略</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spTree>
    <p:extLst>
      <p:ext uri="{BB962C8B-B14F-4D97-AF65-F5344CB8AC3E}">
        <p14:creationId xmlns:p14="http://schemas.microsoft.com/office/powerpoint/2010/main" val="16407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9F39C-A3C9-481B-A4BA-C1E17E3AF040}"/>
              </a:ext>
            </a:extLst>
          </p:cNvPr>
          <p:cNvSpPr>
            <a:spLocks noGrp="1"/>
          </p:cNvSpPr>
          <p:nvPr>
            <p:ph type="title"/>
          </p:nvPr>
        </p:nvSpPr>
        <p:spPr/>
        <p:txBody>
          <a:bodyPr>
            <a:normAutofit/>
          </a:bodyPr>
          <a:lstStyle/>
          <a:p>
            <a:r>
              <a:rPr lang="en-US" altLang="zh-CN" sz="2800" b="1" dirty="0"/>
              <a:t>10.2.2 </a:t>
            </a:r>
            <a:r>
              <a:rPr lang="zh-CN" altLang="en-US" sz="2800" b="1" dirty="0"/>
              <a:t>三阶段提交协议的终结和恢复协议</a:t>
            </a:r>
          </a:p>
        </p:txBody>
      </p:sp>
      <p:sp>
        <p:nvSpPr>
          <p:cNvPr id="3" name="内容占位符 2">
            <a:extLst>
              <a:ext uri="{FF2B5EF4-FFF2-40B4-BE49-F238E27FC236}">
                <a16:creationId xmlns:a16="http://schemas.microsoft.com/office/drawing/2014/main" id="{F5AB7CB9-4C5B-4797-9D22-FF110AF1260A}"/>
              </a:ext>
            </a:extLst>
          </p:cNvPr>
          <p:cNvSpPr>
            <a:spLocks noGrp="1"/>
          </p:cNvSpPr>
          <p:nvPr>
            <p:ph idx="1"/>
          </p:nvPr>
        </p:nvSpPr>
        <p:spPr>
          <a:xfrm>
            <a:off x="838200" y="1285461"/>
            <a:ext cx="10515600" cy="5436013"/>
          </a:xfrm>
        </p:spPr>
        <p:txBody>
          <a:bodyPr>
            <a:normAutofit lnSpcReduction="10000"/>
          </a:bodyPr>
          <a:lstStyle/>
          <a:p>
            <a:r>
              <a:rPr lang="zh-CN" altLang="en-US" sz="2400" dirty="0"/>
              <a:t>       两阶段提交会因阻塞导致通信失败，一定程度上增加故障处理难度。</a:t>
            </a:r>
            <a:endParaRPr lang="en-US" altLang="zh-CN" sz="2400" dirty="0"/>
          </a:p>
          <a:p>
            <a:endParaRPr lang="en-US" altLang="zh-CN" sz="2400" dirty="0"/>
          </a:p>
          <a:p>
            <a:r>
              <a:rPr lang="zh-CN" altLang="en-US" sz="2400" dirty="0"/>
              <a:t>       三阶段协议</a:t>
            </a:r>
            <a:r>
              <a:rPr lang="zh-CN" altLang="en-US" sz="2400" dirty="0">
                <a:solidFill>
                  <a:srgbClr val="FF0000"/>
                </a:solidFill>
              </a:rPr>
              <a:t>延长了事务提交过程</a:t>
            </a:r>
            <a:r>
              <a:rPr lang="zh-CN" altLang="en-US" sz="2400" dirty="0"/>
              <a:t>，为故障处理赢得了充足时间，可以较大程度上</a:t>
            </a:r>
            <a:r>
              <a:rPr lang="zh-CN" altLang="en-US" sz="2400" dirty="0">
                <a:solidFill>
                  <a:srgbClr val="FF0000"/>
                </a:solidFill>
              </a:rPr>
              <a:t>降低两阶段提交中的阻塞发生概率</a:t>
            </a:r>
            <a:r>
              <a:rPr lang="zh-CN" altLang="en-US" sz="2400" dirty="0"/>
              <a:t>，从而</a:t>
            </a:r>
            <a:r>
              <a:rPr lang="zh-CN" altLang="en-US" sz="2400" dirty="0">
                <a:solidFill>
                  <a:srgbClr val="FF0000"/>
                </a:solidFill>
              </a:rPr>
              <a:t>降低通信失败的概率</a:t>
            </a:r>
            <a:r>
              <a:rPr lang="zh-CN" altLang="en-US" sz="2400" dirty="0"/>
              <a:t>。</a:t>
            </a:r>
            <a:endParaRPr lang="en-US" altLang="zh-CN" sz="2400" dirty="0"/>
          </a:p>
          <a:p>
            <a:r>
              <a:rPr lang="en-US" altLang="zh-CN" sz="2400" b="1" dirty="0"/>
              <a:t>3PC</a:t>
            </a:r>
            <a:r>
              <a:rPr lang="zh-CN" altLang="en-US" sz="2400" b="1" dirty="0"/>
              <a:t>缺点</a:t>
            </a:r>
            <a:r>
              <a:rPr lang="zh-CN" altLang="en-US" sz="2400" dirty="0"/>
              <a:t>：延长事务提交过程，</a:t>
            </a:r>
            <a:r>
              <a:rPr lang="zh-CN" altLang="en-US" sz="2400" dirty="0">
                <a:solidFill>
                  <a:srgbClr val="FF0000"/>
                </a:solidFill>
              </a:rPr>
              <a:t>增加了恢复时间</a:t>
            </a:r>
            <a:r>
              <a:rPr lang="zh-CN" altLang="en-US" sz="2400" dirty="0"/>
              <a:t>。</a:t>
            </a:r>
            <a:endParaRPr lang="en-US" altLang="zh-CN" sz="2400" dirty="0"/>
          </a:p>
          <a:p>
            <a:r>
              <a:rPr lang="zh-CN" altLang="en-US" sz="2400" dirty="0"/>
              <a:t>                事务</a:t>
            </a:r>
            <a:r>
              <a:rPr lang="zh-CN" altLang="en-US" sz="2400" dirty="0">
                <a:solidFill>
                  <a:srgbClr val="FF0000"/>
                </a:solidFill>
              </a:rPr>
              <a:t>提交效率受网速影响</a:t>
            </a:r>
            <a:r>
              <a:rPr lang="zh-CN" altLang="en-US" sz="2400" dirty="0"/>
              <a:t>较大。</a:t>
            </a:r>
            <a:endParaRPr lang="en-US" altLang="zh-CN" sz="2400" dirty="0"/>
          </a:p>
          <a:p>
            <a:r>
              <a:rPr lang="en-US" altLang="zh-CN" sz="2400" b="1" dirty="0"/>
              <a:t>3PC</a:t>
            </a:r>
            <a:r>
              <a:rPr lang="zh-CN" altLang="en-US" sz="2400" b="1" dirty="0"/>
              <a:t>基本策略</a:t>
            </a:r>
            <a:r>
              <a:rPr lang="zh-CN" altLang="en-US" sz="2400" dirty="0"/>
              <a:t>：在</a:t>
            </a:r>
            <a:r>
              <a:rPr lang="en-US" altLang="zh-CN" sz="2400" dirty="0">
                <a:solidFill>
                  <a:srgbClr val="FF0000"/>
                </a:solidFill>
              </a:rPr>
              <a:t>WAIT</a:t>
            </a:r>
            <a:r>
              <a:rPr lang="zh-CN" altLang="en-US" sz="2400" dirty="0">
                <a:solidFill>
                  <a:srgbClr val="FF0000"/>
                </a:solidFill>
              </a:rPr>
              <a:t>（</a:t>
            </a:r>
            <a:r>
              <a:rPr lang="en-US" altLang="zh-CN" sz="2400" dirty="0">
                <a:solidFill>
                  <a:srgbClr val="FF0000"/>
                </a:solidFill>
              </a:rPr>
              <a:t>READY</a:t>
            </a:r>
            <a:r>
              <a:rPr lang="zh-CN" altLang="en-US" sz="2400" dirty="0">
                <a:solidFill>
                  <a:srgbClr val="FF0000"/>
                </a:solidFill>
              </a:rPr>
              <a:t>）和</a:t>
            </a:r>
            <a:r>
              <a:rPr lang="en-US" altLang="zh-CN" sz="2400" dirty="0">
                <a:solidFill>
                  <a:srgbClr val="FF0000"/>
                </a:solidFill>
              </a:rPr>
              <a:t>COMMIT</a:t>
            </a:r>
            <a:r>
              <a:rPr lang="zh-CN" altLang="en-US" sz="2400" dirty="0">
                <a:solidFill>
                  <a:srgbClr val="FF0000"/>
                </a:solidFill>
              </a:rPr>
              <a:t>状态之间增加一个状态</a:t>
            </a:r>
            <a:r>
              <a:rPr lang="zh-CN" altLang="en-US" sz="2400" dirty="0"/>
              <a:t>，表示进程已经准备好提交但还未提交的缓冲状态，成为</a:t>
            </a:r>
            <a:r>
              <a:rPr lang="en-US" altLang="zh-CN" sz="2400" dirty="0"/>
              <a:t>can-commit</a:t>
            </a:r>
            <a:r>
              <a:rPr lang="zh-CN" altLang="en-US" sz="2400" dirty="0"/>
              <a:t>、</a:t>
            </a:r>
            <a:r>
              <a:rPr lang="en-US" altLang="zh-CN" sz="2400" dirty="0"/>
              <a:t>pre-commit</a:t>
            </a:r>
            <a:r>
              <a:rPr lang="zh-CN" altLang="en-US" sz="2400" dirty="0"/>
              <a:t>、</a:t>
            </a:r>
            <a:r>
              <a:rPr lang="en-US" altLang="zh-CN" sz="2400" dirty="0"/>
              <a:t>do-commit</a:t>
            </a:r>
            <a:r>
              <a:rPr lang="zh-CN" altLang="en-US" sz="2400" dirty="0"/>
              <a:t>三个阶段。</a:t>
            </a:r>
            <a:endParaRPr lang="en-US" altLang="zh-CN" sz="2400" dirty="0"/>
          </a:p>
          <a:p>
            <a:r>
              <a:rPr lang="zh-CN" altLang="en-US" sz="2400" dirty="0">
                <a:solidFill>
                  <a:srgbClr val="00B0F0"/>
                </a:solidFill>
              </a:rPr>
              <a:t>       </a:t>
            </a:r>
            <a:r>
              <a:rPr lang="zh-CN" altLang="en-US" sz="2400" dirty="0"/>
              <a:t>在</a:t>
            </a:r>
            <a:r>
              <a:rPr lang="en-US" altLang="zh-CN" sz="2400" dirty="0"/>
              <a:t>do-commit</a:t>
            </a:r>
            <a:r>
              <a:rPr lang="zh-CN" altLang="en-US" sz="2400" dirty="0"/>
              <a:t>阶段，如果参与者无法及时收到协调者的</a:t>
            </a:r>
            <a:r>
              <a:rPr lang="en-US" altLang="zh-CN" sz="2400" dirty="0"/>
              <a:t>do-commit</a:t>
            </a:r>
            <a:r>
              <a:rPr lang="zh-CN" altLang="en-US" sz="2400" dirty="0"/>
              <a:t>或</a:t>
            </a:r>
            <a:r>
              <a:rPr lang="en-US" altLang="zh-CN" sz="2400" dirty="0"/>
              <a:t>abort</a:t>
            </a:r>
            <a:r>
              <a:rPr lang="zh-CN" altLang="en-US" sz="2400" dirty="0"/>
              <a:t>请求，会在</a:t>
            </a:r>
            <a:r>
              <a:rPr lang="zh-CN" altLang="en-US" sz="2400" b="1" dirty="0">
                <a:solidFill>
                  <a:srgbClr val="FF0000"/>
                </a:solidFill>
              </a:rPr>
              <a:t>等待超时后继续进行事务提交</a:t>
            </a:r>
            <a:r>
              <a:rPr lang="zh-CN" altLang="en-US" sz="2400" dirty="0"/>
              <a:t>。</a:t>
            </a:r>
          </a:p>
        </p:txBody>
      </p:sp>
      <p:sp>
        <p:nvSpPr>
          <p:cNvPr id="4" name="灯片编号占位符 3">
            <a:extLst>
              <a:ext uri="{FF2B5EF4-FFF2-40B4-BE49-F238E27FC236}">
                <a16:creationId xmlns:a16="http://schemas.microsoft.com/office/drawing/2014/main" id="{824919E3-E820-4365-83E5-E44A417FADF8}"/>
              </a:ext>
            </a:extLst>
          </p:cNvPr>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175054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B733-DD0C-44A8-9350-866C0B6BFEAC}"/>
              </a:ext>
            </a:extLst>
          </p:cNvPr>
          <p:cNvSpPr>
            <a:spLocks noGrp="1"/>
          </p:cNvSpPr>
          <p:nvPr>
            <p:ph type="title"/>
          </p:nvPr>
        </p:nvSpPr>
        <p:spPr/>
        <p:txBody>
          <a:bodyPr/>
          <a:lstStyle/>
          <a:p>
            <a:r>
              <a:rPr lang="en-US" altLang="zh-CN" b="1" dirty="0"/>
              <a:t>10.2.2 </a:t>
            </a:r>
            <a:r>
              <a:rPr lang="zh-CN" altLang="en-US" b="1" dirty="0"/>
              <a:t>三阶段提交协议的终结和恢复协议（续）</a:t>
            </a:r>
            <a:endParaRPr lang="zh-CN" altLang="en-US" dirty="0"/>
          </a:p>
        </p:txBody>
      </p:sp>
      <p:sp>
        <p:nvSpPr>
          <p:cNvPr id="3" name="内容占位符 2">
            <a:extLst>
              <a:ext uri="{FF2B5EF4-FFF2-40B4-BE49-F238E27FC236}">
                <a16:creationId xmlns:a16="http://schemas.microsoft.com/office/drawing/2014/main" id="{70964B93-81F5-4E18-9665-6BC61ABBE399}"/>
              </a:ext>
            </a:extLst>
          </p:cNvPr>
          <p:cNvSpPr>
            <a:spLocks noGrp="1"/>
          </p:cNvSpPr>
          <p:nvPr>
            <p:ph idx="1"/>
          </p:nvPr>
        </p:nvSpPr>
        <p:spPr/>
        <p:txBody>
          <a:bodyPr>
            <a:normAutofit/>
          </a:bodyPr>
          <a:lstStyle/>
          <a:p>
            <a:r>
              <a:rPr lang="zh-CN" altLang="zh-CN" sz="2400" dirty="0"/>
              <a:t>三阶段提交协议在</a:t>
            </a:r>
            <a:r>
              <a:rPr lang="zh-CN" altLang="zh-CN" sz="2400" dirty="0">
                <a:solidFill>
                  <a:srgbClr val="FF0000"/>
                </a:solidFill>
              </a:rPr>
              <a:t>第</a:t>
            </a:r>
            <a:r>
              <a:rPr lang="zh-CN" altLang="en-US" sz="2400" dirty="0">
                <a:solidFill>
                  <a:srgbClr val="FF0000"/>
                </a:solidFill>
              </a:rPr>
              <a:t>二</a:t>
            </a:r>
            <a:r>
              <a:rPr lang="zh-CN" altLang="zh-CN" sz="2400" dirty="0">
                <a:solidFill>
                  <a:srgbClr val="FF0000"/>
                </a:solidFill>
              </a:rPr>
              <a:t>阶段中止情况下</a:t>
            </a:r>
            <a:r>
              <a:rPr lang="zh-CN" altLang="zh-CN" sz="2400" dirty="0"/>
              <a:t>的消息传递过程</a:t>
            </a:r>
            <a:endParaRPr lang="zh-CN" altLang="en-US" sz="2400" dirty="0"/>
          </a:p>
        </p:txBody>
      </p:sp>
      <p:sp>
        <p:nvSpPr>
          <p:cNvPr id="4" name="灯片编号占位符 3">
            <a:extLst>
              <a:ext uri="{FF2B5EF4-FFF2-40B4-BE49-F238E27FC236}">
                <a16:creationId xmlns:a16="http://schemas.microsoft.com/office/drawing/2014/main" id="{57123E34-7793-4EE3-8E20-209A8F81B212}"/>
              </a:ext>
            </a:extLst>
          </p:cNvPr>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pic>
        <p:nvPicPr>
          <p:cNvPr id="5" name="图片 4">
            <a:extLst>
              <a:ext uri="{FF2B5EF4-FFF2-40B4-BE49-F238E27FC236}">
                <a16:creationId xmlns:a16="http://schemas.microsoft.com/office/drawing/2014/main" id="{3A21E947-4A43-4BEA-B6D4-6F3946819EFA}"/>
              </a:ext>
            </a:extLst>
          </p:cNvPr>
          <p:cNvPicPr>
            <a:picLocks noChangeAspect="1"/>
          </p:cNvPicPr>
          <p:nvPr/>
        </p:nvPicPr>
        <p:blipFill>
          <a:blip r:embed="rId2"/>
          <a:stretch>
            <a:fillRect/>
          </a:stretch>
        </p:blipFill>
        <p:spPr>
          <a:xfrm>
            <a:off x="1515230" y="1726105"/>
            <a:ext cx="6624729" cy="5071913"/>
          </a:xfrm>
          <a:prstGeom prst="rect">
            <a:avLst/>
          </a:prstGeom>
        </p:spPr>
      </p:pic>
      <p:sp>
        <p:nvSpPr>
          <p:cNvPr id="6" name="椭圆 5">
            <a:extLst>
              <a:ext uri="{FF2B5EF4-FFF2-40B4-BE49-F238E27FC236}">
                <a16:creationId xmlns:a16="http://schemas.microsoft.com/office/drawing/2014/main" id="{B4DE67A9-C17E-42AE-A01C-F8BD70925B89}"/>
              </a:ext>
            </a:extLst>
          </p:cNvPr>
          <p:cNvSpPr/>
          <p:nvPr/>
        </p:nvSpPr>
        <p:spPr>
          <a:xfrm>
            <a:off x="3012148" y="5002306"/>
            <a:ext cx="1353671" cy="322729"/>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63994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B733-DD0C-44A8-9350-866C0B6BFEAC}"/>
              </a:ext>
            </a:extLst>
          </p:cNvPr>
          <p:cNvSpPr>
            <a:spLocks noGrp="1"/>
          </p:cNvSpPr>
          <p:nvPr>
            <p:ph type="title"/>
          </p:nvPr>
        </p:nvSpPr>
        <p:spPr/>
        <p:txBody>
          <a:bodyPr/>
          <a:lstStyle/>
          <a:p>
            <a:r>
              <a:rPr lang="en-US" altLang="zh-CN" b="1" dirty="0"/>
              <a:t>10.2.2 </a:t>
            </a:r>
            <a:r>
              <a:rPr lang="zh-CN" altLang="en-US" b="1" dirty="0"/>
              <a:t>三阶段提交协议的终结和恢复协议（续）</a:t>
            </a:r>
            <a:endParaRPr lang="zh-CN" altLang="en-US" dirty="0"/>
          </a:p>
        </p:txBody>
      </p:sp>
      <p:sp>
        <p:nvSpPr>
          <p:cNvPr id="3" name="内容占位符 2">
            <a:extLst>
              <a:ext uri="{FF2B5EF4-FFF2-40B4-BE49-F238E27FC236}">
                <a16:creationId xmlns:a16="http://schemas.microsoft.com/office/drawing/2014/main" id="{70964B93-81F5-4E18-9665-6BC61ABBE399}"/>
              </a:ext>
            </a:extLst>
          </p:cNvPr>
          <p:cNvSpPr>
            <a:spLocks noGrp="1"/>
          </p:cNvSpPr>
          <p:nvPr>
            <p:ph idx="1"/>
          </p:nvPr>
        </p:nvSpPr>
        <p:spPr/>
        <p:txBody>
          <a:bodyPr>
            <a:normAutofit/>
          </a:bodyPr>
          <a:lstStyle/>
          <a:p>
            <a:r>
              <a:rPr lang="zh-CN" altLang="zh-CN" sz="2400" dirty="0"/>
              <a:t>三阶段提交协议在</a:t>
            </a:r>
            <a:r>
              <a:rPr lang="zh-CN" altLang="zh-CN" sz="2400" dirty="0">
                <a:solidFill>
                  <a:srgbClr val="FF0000"/>
                </a:solidFill>
              </a:rPr>
              <a:t>第三阶段中止情况</a:t>
            </a:r>
            <a:r>
              <a:rPr lang="zh-CN" altLang="zh-CN" sz="2400" dirty="0"/>
              <a:t>下的消息传递过程</a:t>
            </a:r>
            <a:endParaRPr lang="zh-CN" altLang="en-US" sz="2400" dirty="0"/>
          </a:p>
        </p:txBody>
      </p:sp>
      <p:sp>
        <p:nvSpPr>
          <p:cNvPr id="4" name="灯片编号占位符 3">
            <a:extLst>
              <a:ext uri="{FF2B5EF4-FFF2-40B4-BE49-F238E27FC236}">
                <a16:creationId xmlns:a16="http://schemas.microsoft.com/office/drawing/2014/main" id="{57123E34-7793-4EE3-8E20-209A8F81B212}"/>
              </a:ext>
            </a:extLst>
          </p:cNvPr>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pic>
        <p:nvPicPr>
          <p:cNvPr id="5" name="图片 4">
            <a:extLst>
              <a:ext uri="{FF2B5EF4-FFF2-40B4-BE49-F238E27FC236}">
                <a16:creationId xmlns:a16="http://schemas.microsoft.com/office/drawing/2014/main" id="{A2757170-43C7-4CD8-BDD0-80C34DEB519E}"/>
              </a:ext>
            </a:extLst>
          </p:cNvPr>
          <p:cNvPicPr>
            <a:picLocks noChangeAspect="1"/>
          </p:cNvPicPr>
          <p:nvPr/>
        </p:nvPicPr>
        <p:blipFill>
          <a:blip r:embed="rId2"/>
          <a:stretch>
            <a:fillRect/>
          </a:stretch>
        </p:blipFill>
        <p:spPr>
          <a:xfrm>
            <a:off x="1618186" y="1744715"/>
            <a:ext cx="6620377" cy="4976760"/>
          </a:xfrm>
          <a:prstGeom prst="rect">
            <a:avLst/>
          </a:prstGeom>
        </p:spPr>
      </p:pic>
      <p:sp>
        <p:nvSpPr>
          <p:cNvPr id="6" name="椭圆 5">
            <a:extLst>
              <a:ext uri="{FF2B5EF4-FFF2-40B4-BE49-F238E27FC236}">
                <a16:creationId xmlns:a16="http://schemas.microsoft.com/office/drawing/2014/main" id="{1A723EFD-B477-445F-8417-681EB87182EC}"/>
              </a:ext>
            </a:extLst>
          </p:cNvPr>
          <p:cNvSpPr/>
          <p:nvPr/>
        </p:nvSpPr>
        <p:spPr>
          <a:xfrm>
            <a:off x="2976282" y="5475435"/>
            <a:ext cx="1353671" cy="322729"/>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67856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E9E60-0FE8-499E-9D38-1F85F072859A}"/>
              </a:ext>
            </a:extLst>
          </p:cNvPr>
          <p:cNvSpPr>
            <a:spLocks noGrp="1"/>
          </p:cNvSpPr>
          <p:nvPr>
            <p:ph type="title"/>
          </p:nvPr>
        </p:nvSpPr>
        <p:spPr/>
        <p:txBody>
          <a:bodyPr>
            <a:normAutofit/>
          </a:bodyPr>
          <a:lstStyle/>
          <a:p>
            <a:r>
              <a:rPr lang="en-US" altLang="zh-CN" sz="2800" b="1" dirty="0"/>
              <a:t>10.2.2.1 </a:t>
            </a:r>
            <a:r>
              <a:rPr lang="zh-CN" altLang="en-US" sz="2800" b="1" dirty="0"/>
              <a:t>终结协议</a:t>
            </a:r>
          </a:p>
        </p:txBody>
      </p:sp>
      <p:sp>
        <p:nvSpPr>
          <p:cNvPr id="3" name="内容占位符 2">
            <a:extLst>
              <a:ext uri="{FF2B5EF4-FFF2-40B4-BE49-F238E27FC236}">
                <a16:creationId xmlns:a16="http://schemas.microsoft.com/office/drawing/2014/main" id="{00EED63F-C13C-4168-9967-3CFDC4549B4B}"/>
              </a:ext>
            </a:extLst>
          </p:cNvPr>
          <p:cNvSpPr>
            <a:spLocks noGrp="1"/>
          </p:cNvSpPr>
          <p:nvPr>
            <p:ph idx="1"/>
          </p:nvPr>
        </p:nvSpPr>
        <p:spPr>
          <a:xfrm>
            <a:off x="838200" y="1285462"/>
            <a:ext cx="10515600" cy="5207412"/>
          </a:xfrm>
        </p:spPr>
        <p:txBody>
          <a:bodyPr>
            <a:normAutofit lnSpcReduction="10000"/>
          </a:bodyPr>
          <a:lstStyle/>
          <a:p>
            <a:r>
              <a:rPr lang="en-US" altLang="zh-CN" sz="2400" b="1" dirty="0"/>
              <a:t>3PC</a:t>
            </a:r>
            <a:r>
              <a:rPr lang="zh-CN" altLang="en-US" sz="2400" b="1" dirty="0"/>
              <a:t>在不同状态下的超时问题</a:t>
            </a:r>
            <a:endParaRPr lang="en-US" altLang="zh-CN" sz="2400" b="1" dirty="0"/>
          </a:p>
          <a:p>
            <a:r>
              <a:rPr lang="zh-CN" altLang="en-US" sz="2400" dirty="0"/>
              <a:t>（</a:t>
            </a:r>
            <a:r>
              <a:rPr lang="en-US" altLang="zh-CN" sz="2400" dirty="0"/>
              <a:t>1</a:t>
            </a:r>
            <a:r>
              <a:rPr lang="zh-CN" altLang="en-US" sz="2400" dirty="0"/>
              <a:t>）协调者超时（</a:t>
            </a:r>
            <a:r>
              <a:rPr lang="en-US" altLang="zh-CN" sz="2400" dirty="0"/>
              <a:t>WAIT</a:t>
            </a:r>
            <a:r>
              <a:rPr lang="zh-CN" altLang="en-US" sz="2400" dirty="0"/>
              <a:t>、</a:t>
            </a:r>
            <a:r>
              <a:rPr lang="en-US" altLang="zh-CN" sz="2400" dirty="0"/>
              <a:t>PRECOMMIT</a:t>
            </a:r>
            <a:r>
              <a:rPr lang="zh-CN" altLang="en-US" sz="2400" dirty="0"/>
              <a:t>、</a:t>
            </a:r>
            <a:r>
              <a:rPr lang="en-US" altLang="zh-CN" sz="2400" dirty="0"/>
              <a:t>COMMIT</a:t>
            </a:r>
            <a:r>
              <a:rPr lang="zh-CN" altLang="en-US" sz="2400" dirty="0"/>
              <a:t>、</a:t>
            </a:r>
            <a:r>
              <a:rPr lang="en-US" altLang="zh-CN" sz="2400" dirty="0"/>
              <a:t>ABORT</a:t>
            </a:r>
            <a:r>
              <a:rPr lang="zh-CN" altLang="en-US" sz="2400" dirty="0"/>
              <a:t>四种状态）</a:t>
            </a:r>
            <a:endParaRPr lang="en-US" altLang="zh-CN" sz="2400" dirty="0"/>
          </a:p>
          <a:p>
            <a:r>
              <a:rPr lang="zh-CN" altLang="zh-CN" sz="2400" dirty="0"/>
              <a:t>①</a:t>
            </a:r>
            <a:r>
              <a:rPr lang="zh-CN" altLang="en-US" sz="2400" dirty="0"/>
              <a:t> </a:t>
            </a:r>
            <a:r>
              <a:rPr lang="en-US" altLang="zh-CN" sz="2400" dirty="0"/>
              <a:t>WAIT</a:t>
            </a:r>
            <a:r>
              <a:rPr lang="zh-CN" altLang="en-US" sz="2400" dirty="0"/>
              <a:t>状态下超时：</a:t>
            </a:r>
            <a:r>
              <a:rPr lang="en-US" altLang="zh-CN" sz="2400" dirty="0">
                <a:solidFill>
                  <a:srgbClr val="FF0000"/>
                </a:solidFill>
              </a:rPr>
              <a:t>abort</a:t>
            </a:r>
            <a:r>
              <a:rPr lang="zh-CN" altLang="en-US" sz="2400" dirty="0">
                <a:solidFill>
                  <a:srgbClr val="FF0000"/>
                </a:solidFill>
              </a:rPr>
              <a:t>事务</a:t>
            </a:r>
            <a:r>
              <a:rPr lang="zh-CN" altLang="en-US" sz="2400" dirty="0"/>
              <a:t>，向日志中</a:t>
            </a:r>
            <a:r>
              <a:rPr lang="zh-CN" altLang="en-US" sz="2400" dirty="0">
                <a:solidFill>
                  <a:srgbClr val="FF0000"/>
                </a:solidFill>
              </a:rPr>
              <a:t>写</a:t>
            </a:r>
            <a:r>
              <a:rPr lang="en-US" altLang="zh-CN" sz="2400" dirty="0">
                <a:solidFill>
                  <a:srgbClr val="FF0000"/>
                </a:solidFill>
              </a:rPr>
              <a:t>abort</a:t>
            </a:r>
            <a:r>
              <a:rPr lang="zh-CN" altLang="en-US" sz="2400" dirty="0">
                <a:solidFill>
                  <a:srgbClr val="FF0000"/>
                </a:solidFill>
              </a:rPr>
              <a:t>记录</a:t>
            </a:r>
            <a:r>
              <a:rPr lang="zh-CN" altLang="en-US" sz="2400" dirty="0"/>
              <a:t>，然后向参与者</a:t>
            </a:r>
            <a:r>
              <a:rPr lang="zh-CN" altLang="en-US" sz="2400" dirty="0">
                <a:solidFill>
                  <a:srgbClr val="FF0000"/>
                </a:solidFill>
              </a:rPr>
              <a:t>发送</a:t>
            </a:r>
            <a:r>
              <a:rPr lang="en-US" altLang="zh-CN" sz="2400" dirty="0">
                <a:solidFill>
                  <a:srgbClr val="FF0000"/>
                </a:solidFill>
              </a:rPr>
              <a:t>Global-abort</a:t>
            </a:r>
            <a:r>
              <a:rPr lang="zh-CN" altLang="en-US" sz="2400" dirty="0">
                <a:solidFill>
                  <a:srgbClr val="FF0000"/>
                </a:solidFill>
              </a:rPr>
              <a:t>消息</a:t>
            </a:r>
            <a:r>
              <a:rPr lang="zh-CN" altLang="en-US" sz="2400" dirty="0"/>
              <a:t>。</a:t>
            </a:r>
            <a:endParaRPr lang="en-US" altLang="zh-CN" sz="2400" dirty="0"/>
          </a:p>
          <a:p>
            <a:r>
              <a:rPr lang="zh-CN" altLang="en-US" sz="2400" dirty="0"/>
              <a:t>② </a:t>
            </a:r>
            <a:r>
              <a:rPr lang="en-US" altLang="zh-CN" sz="2400" dirty="0"/>
              <a:t>PRECOMMIT</a:t>
            </a:r>
            <a:r>
              <a:rPr lang="zh-CN" altLang="en-US" sz="2400" dirty="0"/>
              <a:t>状态下超时：由于单状态转换规则，协调者可以确定</a:t>
            </a:r>
            <a:r>
              <a:rPr lang="zh-CN" altLang="en-US" sz="2400" dirty="0">
                <a:solidFill>
                  <a:srgbClr val="FF0000"/>
                </a:solidFill>
              </a:rPr>
              <a:t>参与者至少是在</a:t>
            </a:r>
            <a:r>
              <a:rPr lang="en-US" altLang="zh-CN" sz="2400" dirty="0">
                <a:solidFill>
                  <a:srgbClr val="FF0000"/>
                </a:solidFill>
              </a:rPr>
              <a:t>READY</a:t>
            </a:r>
            <a:r>
              <a:rPr lang="zh-CN" altLang="en-US" sz="2400" dirty="0">
                <a:solidFill>
                  <a:srgbClr val="FF0000"/>
                </a:solidFill>
              </a:rPr>
              <a:t>状态</a:t>
            </a:r>
            <a:r>
              <a:rPr lang="zh-CN" altLang="en-US" sz="2400" dirty="0"/>
              <a:t>，因此可以发送</a:t>
            </a:r>
            <a:r>
              <a:rPr lang="en-US" altLang="zh-CN" sz="2400" dirty="0"/>
              <a:t>prepare-to-commit</a:t>
            </a:r>
            <a:r>
              <a:rPr lang="zh-CN" altLang="en-US" sz="2400" dirty="0"/>
              <a:t>消息</a:t>
            </a:r>
            <a:r>
              <a:rPr lang="zh-CN" altLang="en-US" sz="2400" dirty="0">
                <a:solidFill>
                  <a:srgbClr val="FF0000"/>
                </a:solidFill>
              </a:rPr>
              <a:t>将所有参与者转为</a:t>
            </a:r>
            <a:r>
              <a:rPr lang="en-US" altLang="zh-CN" sz="2400" dirty="0">
                <a:solidFill>
                  <a:srgbClr val="FF0000"/>
                </a:solidFill>
              </a:rPr>
              <a:t>PRECOMMIT</a:t>
            </a:r>
            <a:r>
              <a:rPr lang="zh-CN" altLang="en-US" sz="2400" dirty="0">
                <a:solidFill>
                  <a:srgbClr val="FF0000"/>
                </a:solidFill>
              </a:rPr>
              <a:t>状态</a:t>
            </a:r>
            <a:r>
              <a:rPr lang="zh-CN" altLang="en-US" sz="2400" dirty="0"/>
              <a:t>，然后。。。（参与者回复通过了</a:t>
            </a:r>
            <a:r>
              <a:rPr lang="en-US" altLang="zh-CN" sz="2400" dirty="0"/>
              <a:t>PRECOMMIT</a:t>
            </a:r>
            <a:r>
              <a:rPr lang="zh-CN" altLang="en-US" sz="2400" dirty="0"/>
              <a:t>状态）。。协调者向日志</a:t>
            </a:r>
            <a:r>
              <a:rPr lang="zh-CN" altLang="en-US" sz="2400" dirty="0">
                <a:solidFill>
                  <a:srgbClr val="FF0000"/>
                </a:solidFill>
              </a:rPr>
              <a:t>写入</a:t>
            </a:r>
            <a:r>
              <a:rPr lang="en-US" altLang="zh-CN" sz="2400" dirty="0">
                <a:solidFill>
                  <a:srgbClr val="FF0000"/>
                </a:solidFill>
              </a:rPr>
              <a:t>global-commit</a:t>
            </a:r>
            <a:r>
              <a:rPr lang="zh-CN" altLang="en-US" sz="2400" dirty="0">
                <a:solidFill>
                  <a:srgbClr val="FF0000"/>
                </a:solidFill>
              </a:rPr>
              <a:t>记录</a:t>
            </a:r>
            <a:r>
              <a:rPr lang="zh-CN" altLang="en-US" sz="2400" dirty="0"/>
              <a:t>，并向参与者</a:t>
            </a:r>
            <a:r>
              <a:rPr lang="zh-CN" altLang="en-US" sz="2400" dirty="0">
                <a:solidFill>
                  <a:srgbClr val="FF0000"/>
                </a:solidFill>
              </a:rPr>
              <a:t>发出</a:t>
            </a:r>
            <a:r>
              <a:rPr lang="en-US" altLang="zh-CN" sz="2400" dirty="0">
                <a:solidFill>
                  <a:srgbClr val="FF0000"/>
                </a:solidFill>
              </a:rPr>
              <a:t>global-commit</a:t>
            </a:r>
            <a:r>
              <a:rPr lang="zh-CN" altLang="en-US" sz="2400" dirty="0">
                <a:solidFill>
                  <a:srgbClr val="FF0000"/>
                </a:solidFill>
              </a:rPr>
              <a:t>消息</a:t>
            </a:r>
            <a:r>
              <a:rPr lang="zh-CN" altLang="en-US" sz="2400" dirty="0"/>
              <a:t>。</a:t>
            </a:r>
            <a:endParaRPr lang="en-US" altLang="zh-CN" sz="2400" dirty="0">
              <a:solidFill>
                <a:srgbClr val="00B0F0"/>
              </a:solidFill>
            </a:endParaRPr>
          </a:p>
          <a:p>
            <a:pPr marL="514350" indent="-514350"/>
            <a:r>
              <a:rPr lang="zh-CN" altLang="en-US" sz="2400" dirty="0"/>
              <a:t>③</a:t>
            </a:r>
            <a:r>
              <a:rPr lang="en-US" altLang="zh-CN" sz="2400" dirty="0"/>
              <a:t>COMMIT</a:t>
            </a:r>
            <a:r>
              <a:rPr lang="zh-CN" altLang="en-US" sz="2400" dirty="0"/>
              <a:t>（</a:t>
            </a:r>
            <a:r>
              <a:rPr lang="en-US" altLang="zh-CN" sz="2400" dirty="0"/>
              <a:t>ABORT</a:t>
            </a:r>
            <a:r>
              <a:rPr lang="zh-CN" altLang="en-US" sz="2400" dirty="0"/>
              <a:t>）状态下超时，</a:t>
            </a:r>
            <a:r>
              <a:rPr lang="zh-CN" altLang="en-US" sz="2400" dirty="0">
                <a:solidFill>
                  <a:srgbClr val="FF0000"/>
                </a:solidFill>
              </a:rPr>
              <a:t>协调者不做任何事情</a:t>
            </a:r>
            <a:r>
              <a:rPr lang="zh-CN" altLang="en-US" sz="2400" dirty="0"/>
              <a:t>，</a:t>
            </a:r>
            <a:r>
              <a:rPr lang="zh-CN" altLang="en-US" sz="2400" dirty="0">
                <a:solidFill>
                  <a:srgbClr val="FF0000"/>
                </a:solidFill>
              </a:rPr>
              <a:t>参与者</a:t>
            </a:r>
            <a:r>
              <a:rPr lang="zh-CN" altLang="en-US" sz="2400" dirty="0"/>
              <a:t>采取参与</a:t>
            </a:r>
            <a:endParaRPr lang="en-US" altLang="zh-CN" sz="2400" dirty="0"/>
          </a:p>
          <a:p>
            <a:pPr marL="514350" indent="-514350"/>
            <a:r>
              <a:rPr lang="zh-CN" altLang="en-US" sz="2400" dirty="0"/>
              <a:t>其在相同状态下的</a:t>
            </a:r>
            <a:r>
              <a:rPr lang="zh-CN" altLang="en-US" sz="2400" dirty="0">
                <a:solidFill>
                  <a:srgbClr val="FF0000"/>
                </a:solidFill>
              </a:rPr>
              <a:t>超时机制</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61C71BCB-A1D5-4F41-B0D7-45581946401F}"/>
              </a:ext>
            </a:extLst>
          </p:cNvPr>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
        <p:nvSpPr>
          <p:cNvPr id="5" name="对话气泡: 圆角矩形 4">
            <a:extLst>
              <a:ext uri="{FF2B5EF4-FFF2-40B4-BE49-F238E27FC236}">
                <a16:creationId xmlns:a16="http://schemas.microsoft.com/office/drawing/2014/main" id="{ADFA286B-DE92-4CF8-B6FE-24B75BE23DFA}"/>
              </a:ext>
            </a:extLst>
          </p:cNvPr>
          <p:cNvSpPr/>
          <p:nvPr/>
        </p:nvSpPr>
        <p:spPr>
          <a:xfrm>
            <a:off x="7252855" y="949035"/>
            <a:ext cx="1905000" cy="564157"/>
          </a:xfrm>
          <a:prstGeom prst="wedgeRoundRectCallout">
            <a:avLst>
              <a:gd name="adj1" fmla="val -59015"/>
              <a:gd name="adj2" fmla="val 895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单状态转换</a:t>
            </a:r>
          </a:p>
        </p:txBody>
      </p:sp>
    </p:spTree>
    <p:extLst>
      <p:ext uri="{BB962C8B-B14F-4D97-AF65-F5344CB8AC3E}">
        <p14:creationId xmlns:p14="http://schemas.microsoft.com/office/powerpoint/2010/main" val="297786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72C0C-DBB3-4B46-BE2E-F33227F98751}"/>
              </a:ext>
            </a:extLst>
          </p:cNvPr>
          <p:cNvSpPr>
            <a:spLocks noGrp="1"/>
          </p:cNvSpPr>
          <p:nvPr>
            <p:ph type="title"/>
          </p:nvPr>
        </p:nvSpPr>
        <p:spPr/>
        <p:txBody>
          <a:bodyPr/>
          <a:lstStyle/>
          <a:p>
            <a:r>
              <a:rPr lang="en-US" altLang="zh-CN" sz="2800" b="1" dirty="0">
                <a:solidFill>
                  <a:prstClr val="black"/>
                </a:solidFill>
              </a:rPr>
              <a:t>10.2.2.1 </a:t>
            </a:r>
            <a:r>
              <a:rPr lang="zh-CN" altLang="en-US" sz="2800" b="1" dirty="0">
                <a:solidFill>
                  <a:prstClr val="black"/>
                </a:solidFill>
              </a:rPr>
              <a:t>终结协议（续）</a:t>
            </a:r>
            <a:endParaRPr lang="zh-CN" altLang="en-US" dirty="0"/>
          </a:p>
        </p:txBody>
      </p:sp>
      <p:sp>
        <p:nvSpPr>
          <p:cNvPr id="3" name="内容占位符 2">
            <a:extLst>
              <a:ext uri="{FF2B5EF4-FFF2-40B4-BE49-F238E27FC236}">
                <a16:creationId xmlns:a16="http://schemas.microsoft.com/office/drawing/2014/main" id="{E5C38984-B317-442D-99DB-AB10BFCCE76D}"/>
              </a:ext>
            </a:extLst>
          </p:cNvPr>
          <p:cNvSpPr>
            <a:spLocks noGrp="1"/>
          </p:cNvSpPr>
          <p:nvPr>
            <p:ph idx="1"/>
          </p:nvPr>
        </p:nvSpPr>
        <p:spPr>
          <a:xfrm>
            <a:off x="838200" y="1285462"/>
            <a:ext cx="10515600" cy="4983720"/>
          </a:xfrm>
        </p:spPr>
        <p:txBody>
          <a:bodyPr>
            <a:normAutofit lnSpcReduction="10000"/>
          </a:bodyPr>
          <a:lstStyle/>
          <a:p>
            <a:r>
              <a:rPr lang="zh-CN" altLang="en-US" sz="2400" dirty="0"/>
              <a:t>（</a:t>
            </a:r>
            <a:r>
              <a:rPr lang="en-US" altLang="zh-CN" sz="2400" dirty="0"/>
              <a:t>2</a:t>
            </a:r>
            <a:r>
              <a:rPr lang="zh-CN" altLang="en-US" sz="2400" dirty="0"/>
              <a:t>）参与者超时</a:t>
            </a:r>
            <a:endParaRPr lang="en-US" altLang="zh-CN" sz="2400" dirty="0"/>
          </a:p>
          <a:p>
            <a:r>
              <a:rPr lang="zh-CN" altLang="en-US" sz="2400" dirty="0"/>
              <a:t>① 在</a:t>
            </a:r>
            <a:r>
              <a:rPr lang="en-US" altLang="zh-CN" sz="2400" dirty="0">
                <a:solidFill>
                  <a:srgbClr val="FF0000"/>
                </a:solidFill>
              </a:rPr>
              <a:t>INITIAL</a:t>
            </a:r>
            <a:r>
              <a:rPr lang="zh-CN" altLang="en-US" sz="2400" dirty="0">
                <a:solidFill>
                  <a:srgbClr val="FF0000"/>
                </a:solidFill>
              </a:rPr>
              <a:t>状态</a:t>
            </a:r>
            <a:r>
              <a:rPr lang="zh-CN" altLang="en-US" sz="2400" dirty="0"/>
              <a:t>下超时，</a:t>
            </a:r>
            <a:r>
              <a:rPr lang="zh-CN" altLang="en-US" sz="2400" dirty="0">
                <a:solidFill>
                  <a:srgbClr val="FF0000"/>
                </a:solidFill>
              </a:rPr>
              <a:t>同</a:t>
            </a:r>
            <a:r>
              <a:rPr lang="en-US" altLang="zh-CN" sz="2400" dirty="0">
                <a:solidFill>
                  <a:srgbClr val="FF0000"/>
                </a:solidFill>
              </a:rPr>
              <a:t>2PC</a:t>
            </a:r>
            <a:r>
              <a:rPr lang="zh-CN" altLang="en-US" sz="2400" dirty="0"/>
              <a:t>的</a:t>
            </a:r>
            <a:r>
              <a:rPr lang="en-US" altLang="zh-CN" sz="2400" dirty="0"/>
              <a:t>INITIAL</a:t>
            </a:r>
            <a:r>
              <a:rPr lang="zh-CN" altLang="en-US" sz="2400" dirty="0"/>
              <a:t>状态超时策略；</a:t>
            </a:r>
            <a:endParaRPr lang="en-US" altLang="zh-CN" sz="2400" dirty="0"/>
          </a:p>
          <a:p>
            <a:r>
              <a:rPr lang="zh-CN" altLang="en-US" sz="2400" dirty="0"/>
              <a:t>② 在</a:t>
            </a:r>
            <a:r>
              <a:rPr lang="en-US" altLang="zh-CN" sz="2400" dirty="0">
                <a:solidFill>
                  <a:srgbClr val="FF0000"/>
                </a:solidFill>
              </a:rPr>
              <a:t>READY</a:t>
            </a:r>
            <a:r>
              <a:rPr lang="zh-CN" altLang="en-US" sz="2400" dirty="0">
                <a:solidFill>
                  <a:srgbClr val="FF0000"/>
                </a:solidFill>
              </a:rPr>
              <a:t>状态</a:t>
            </a:r>
            <a:r>
              <a:rPr lang="zh-CN" altLang="en-US" sz="2400" dirty="0"/>
              <a:t>下超时，</a:t>
            </a:r>
            <a:r>
              <a:rPr lang="en-US" altLang="zh-CN" sz="2400" dirty="0">
                <a:solidFill>
                  <a:srgbClr val="FF0000"/>
                </a:solidFill>
              </a:rPr>
              <a:t>abort</a:t>
            </a:r>
            <a:r>
              <a:rPr lang="zh-CN" altLang="en-US" sz="2400" dirty="0">
                <a:solidFill>
                  <a:srgbClr val="FF0000"/>
                </a:solidFill>
              </a:rPr>
              <a:t>，</a:t>
            </a:r>
            <a:r>
              <a:rPr lang="zh-CN" altLang="en-US" sz="2400" dirty="0"/>
              <a:t>或者</a:t>
            </a:r>
            <a:r>
              <a:rPr lang="zh-CN" altLang="en-US" sz="2400" dirty="0">
                <a:solidFill>
                  <a:srgbClr val="FF0000"/>
                </a:solidFill>
              </a:rPr>
              <a:t>终结协议选出新的协调者来进行终结工作</a:t>
            </a:r>
            <a:r>
              <a:rPr lang="zh-CN" altLang="en-US" sz="2400" dirty="0"/>
              <a:t>；</a:t>
            </a:r>
            <a:endParaRPr lang="en-US" altLang="zh-CN" sz="2400" dirty="0"/>
          </a:p>
          <a:p>
            <a:r>
              <a:rPr lang="zh-CN" altLang="en-US" sz="2400" dirty="0"/>
              <a:t>③ 在</a:t>
            </a:r>
            <a:r>
              <a:rPr lang="en-US" altLang="zh-CN" sz="2400" dirty="0"/>
              <a:t>PRECOMMIT</a:t>
            </a:r>
            <a:r>
              <a:rPr lang="zh-CN" altLang="en-US" sz="2400" dirty="0"/>
              <a:t>状态下超时，</a:t>
            </a:r>
            <a:r>
              <a:rPr lang="zh-CN" altLang="en-US" sz="2400" dirty="0">
                <a:solidFill>
                  <a:srgbClr val="FF0000"/>
                </a:solidFill>
              </a:rPr>
              <a:t>提交</a:t>
            </a:r>
            <a:r>
              <a:rPr lang="zh-CN" altLang="en-US" sz="2400" dirty="0"/>
              <a:t>。</a:t>
            </a:r>
            <a:endParaRPr lang="en-US" altLang="zh-CN" sz="2400" dirty="0"/>
          </a:p>
          <a:p>
            <a:r>
              <a:rPr lang="zh-CN" altLang="en-US" sz="2400" dirty="0"/>
              <a:t>        集中式版本的新协调者可能处于三种状态中：</a:t>
            </a:r>
            <a:r>
              <a:rPr lang="en-US" altLang="zh-CN" sz="2400" dirty="0"/>
              <a:t>WAIT</a:t>
            </a:r>
            <a:r>
              <a:rPr lang="zh-CN" altLang="en-US" sz="2400" dirty="0"/>
              <a:t>、</a:t>
            </a:r>
            <a:r>
              <a:rPr lang="en-US" altLang="zh-CN" sz="2400" dirty="0"/>
              <a:t>PRECOMMIT</a:t>
            </a:r>
            <a:r>
              <a:rPr lang="zh-CN" altLang="en-US" sz="2400" dirty="0"/>
              <a:t>、</a:t>
            </a:r>
            <a:r>
              <a:rPr lang="en-US" altLang="zh-CN" sz="2400" dirty="0"/>
              <a:t>COMMIT(</a:t>
            </a:r>
            <a:r>
              <a:rPr lang="zh-CN" altLang="en-US" sz="2400" dirty="0"/>
              <a:t>或</a:t>
            </a:r>
            <a:r>
              <a:rPr lang="en-US" altLang="zh-CN" sz="2400" dirty="0"/>
              <a:t>ABORT)</a:t>
            </a:r>
            <a:r>
              <a:rPr lang="zh-CN" altLang="en-US" sz="2400" dirty="0"/>
              <a:t>。</a:t>
            </a:r>
            <a:endParaRPr lang="en-US" altLang="zh-CN" sz="2400" dirty="0"/>
          </a:p>
          <a:p>
            <a:r>
              <a:rPr lang="zh-CN" altLang="en-US" sz="2400" dirty="0"/>
              <a:t>       </a:t>
            </a:r>
            <a:r>
              <a:rPr lang="zh-CN" altLang="en-US" sz="2400" dirty="0">
                <a:solidFill>
                  <a:srgbClr val="FF0000"/>
                </a:solidFill>
              </a:rPr>
              <a:t>新协调者</a:t>
            </a:r>
            <a:r>
              <a:rPr lang="zh-CN" altLang="en-US" sz="2400" dirty="0"/>
              <a:t>会将自己的状态发送给所有参与者，</a:t>
            </a:r>
            <a:r>
              <a:rPr lang="zh-CN" altLang="en-US" sz="2400" dirty="0">
                <a:solidFill>
                  <a:srgbClr val="FF0000"/>
                </a:solidFill>
              </a:rPr>
              <a:t>在新协调者之前已经完成状态转换的参与者直接忽略该状态消息</a:t>
            </a:r>
            <a:r>
              <a:rPr lang="zh-CN" altLang="en-US" sz="2400" dirty="0"/>
              <a:t>，而其他参与者正常的作出相应的状态转换动作。</a:t>
            </a:r>
          </a:p>
        </p:txBody>
      </p:sp>
      <p:sp>
        <p:nvSpPr>
          <p:cNvPr id="4" name="灯片编号占位符 3">
            <a:extLst>
              <a:ext uri="{FF2B5EF4-FFF2-40B4-BE49-F238E27FC236}">
                <a16:creationId xmlns:a16="http://schemas.microsoft.com/office/drawing/2014/main" id="{02D7A6CB-4E71-4484-8A3D-274320FAF20E}"/>
              </a:ext>
            </a:extLst>
          </p:cNvPr>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
        <p:nvSpPr>
          <p:cNvPr id="5" name="对话气泡: 圆角矩形 4">
            <a:extLst>
              <a:ext uri="{FF2B5EF4-FFF2-40B4-BE49-F238E27FC236}">
                <a16:creationId xmlns:a16="http://schemas.microsoft.com/office/drawing/2014/main" id="{D12A25A0-23A4-4077-BB57-3CBF736EDF03}"/>
              </a:ext>
            </a:extLst>
          </p:cNvPr>
          <p:cNvSpPr/>
          <p:nvPr/>
        </p:nvSpPr>
        <p:spPr>
          <a:xfrm>
            <a:off x="3801034" y="5853953"/>
            <a:ext cx="3621741" cy="765048"/>
          </a:xfrm>
          <a:prstGeom prst="wedgeRoundRectCallout">
            <a:avLst>
              <a:gd name="adj1" fmla="val -57083"/>
              <a:gd name="adj2" fmla="val -757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可能需要补充子终结协议，进行状态修改</a:t>
            </a:r>
          </a:p>
        </p:txBody>
      </p:sp>
    </p:spTree>
    <p:extLst>
      <p:ext uri="{BB962C8B-B14F-4D97-AF65-F5344CB8AC3E}">
        <p14:creationId xmlns:p14="http://schemas.microsoft.com/office/powerpoint/2010/main" val="275653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72C0C-DBB3-4B46-BE2E-F33227F98751}"/>
              </a:ext>
            </a:extLst>
          </p:cNvPr>
          <p:cNvSpPr>
            <a:spLocks noGrp="1"/>
          </p:cNvSpPr>
          <p:nvPr>
            <p:ph type="title"/>
          </p:nvPr>
        </p:nvSpPr>
        <p:spPr>
          <a:xfrm>
            <a:off x="838200" y="53399"/>
            <a:ext cx="10515600" cy="920336"/>
          </a:xfrm>
        </p:spPr>
        <p:txBody>
          <a:bodyPr/>
          <a:lstStyle/>
          <a:p>
            <a:r>
              <a:rPr lang="en-US" altLang="zh-CN" sz="2800" b="1" dirty="0">
                <a:solidFill>
                  <a:prstClr val="black"/>
                </a:solidFill>
              </a:rPr>
              <a:t>10.2.2.1 </a:t>
            </a:r>
            <a:r>
              <a:rPr lang="zh-CN" altLang="en-US" sz="2800" b="1" dirty="0">
                <a:solidFill>
                  <a:prstClr val="black"/>
                </a:solidFill>
              </a:rPr>
              <a:t>终结协议（续）</a:t>
            </a:r>
            <a:endParaRPr lang="zh-CN" altLang="en-US" dirty="0"/>
          </a:p>
        </p:txBody>
      </p:sp>
      <p:sp>
        <p:nvSpPr>
          <p:cNvPr id="3" name="内容占位符 2">
            <a:extLst>
              <a:ext uri="{FF2B5EF4-FFF2-40B4-BE49-F238E27FC236}">
                <a16:creationId xmlns:a16="http://schemas.microsoft.com/office/drawing/2014/main" id="{E5C38984-B317-442D-99DB-AB10BFCCE76D}"/>
              </a:ext>
            </a:extLst>
          </p:cNvPr>
          <p:cNvSpPr>
            <a:spLocks noGrp="1"/>
          </p:cNvSpPr>
          <p:nvPr>
            <p:ph idx="1"/>
          </p:nvPr>
        </p:nvSpPr>
        <p:spPr>
          <a:xfrm>
            <a:off x="838200" y="973735"/>
            <a:ext cx="10515600" cy="5669520"/>
          </a:xfrm>
        </p:spPr>
        <p:txBody>
          <a:bodyPr>
            <a:normAutofit lnSpcReduction="10000"/>
          </a:bodyPr>
          <a:lstStyle/>
          <a:p>
            <a:r>
              <a:rPr lang="zh-CN" altLang="en-US" sz="2400" dirty="0"/>
              <a:t>新协调者得到参与者的消息后，按如下方式指导参与者终结：</a:t>
            </a:r>
            <a:endParaRPr lang="en-US" altLang="zh-CN" sz="2400" dirty="0"/>
          </a:p>
          <a:p>
            <a:r>
              <a:rPr lang="zh-CN" altLang="zh-CN" sz="2400" dirty="0"/>
              <a:t>①</a:t>
            </a:r>
            <a:r>
              <a:rPr lang="zh-CN" altLang="en-US" sz="2400" dirty="0"/>
              <a:t>如果</a:t>
            </a:r>
            <a:r>
              <a:rPr lang="zh-CN" altLang="en-US" sz="2400" dirty="0">
                <a:solidFill>
                  <a:srgbClr val="FF0000"/>
                </a:solidFill>
              </a:rPr>
              <a:t>新协调者处于</a:t>
            </a:r>
            <a:r>
              <a:rPr lang="en-US" altLang="zh-CN" sz="2400" dirty="0">
                <a:solidFill>
                  <a:srgbClr val="FF0000"/>
                </a:solidFill>
              </a:rPr>
              <a:t>WAIT</a:t>
            </a:r>
            <a:r>
              <a:rPr lang="zh-CN" altLang="en-US" sz="2400" dirty="0">
                <a:solidFill>
                  <a:srgbClr val="FF0000"/>
                </a:solidFill>
              </a:rPr>
              <a:t>状态</a:t>
            </a:r>
            <a:r>
              <a:rPr lang="zh-CN" altLang="en-US" sz="2400" dirty="0"/>
              <a:t>，则取消全局事务，</a:t>
            </a:r>
            <a:r>
              <a:rPr lang="zh-CN" altLang="en-US" sz="2400" dirty="0">
                <a:solidFill>
                  <a:srgbClr val="FF0000"/>
                </a:solidFill>
              </a:rPr>
              <a:t>此时若参与者处于</a:t>
            </a:r>
            <a:r>
              <a:rPr lang="en-US" altLang="zh-CN" sz="2400" dirty="0">
                <a:solidFill>
                  <a:srgbClr val="FF0000"/>
                </a:solidFill>
              </a:rPr>
              <a:t>PRECOMMIT</a:t>
            </a:r>
            <a:r>
              <a:rPr lang="zh-CN" altLang="en-US" sz="2400" dirty="0">
                <a:solidFill>
                  <a:srgbClr val="FF0000"/>
                </a:solidFill>
              </a:rPr>
              <a:t>状态，则需要补充子终结协议支持从该状态转为</a:t>
            </a:r>
            <a:r>
              <a:rPr lang="en-US" altLang="zh-CN" sz="2400" dirty="0">
                <a:solidFill>
                  <a:srgbClr val="FF0000"/>
                </a:solidFill>
              </a:rPr>
              <a:t>ABORT</a:t>
            </a:r>
            <a:r>
              <a:rPr lang="zh-CN" altLang="en-US" sz="2400" dirty="0">
                <a:solidFill>
                  <a:srgbClr val="FF0000"/>
                </a:solidFill>
              </a:rPr>
              <a:t>状态</a:t>
            </a:r>
            <a:r>
              <a:rPr lang="zh-CN" altLang="en-US" sz="2400" dirty="0"/>
              <a:t>。</a:t>
            </a:r>
            <a:endParaRPr lang="en-US" altLang="zh-CN" sz="2400" dirty="0"/>
          </a:p>
          <a:p>
            <a:r>
              <a:rPr lang="zh-CN" altLang="en-US" sz="2400" dirty="0"/>
              <a:t>②如果</a:t>
            </a:r>
            <a:r>
              <a:rPr lang="zh-CN" altLang="en-US" sz="2400" dirty="0">
                <a:solidFill>
                  <a:srgbClr val="FF0000"/>
                </a:solidFill>
              </a:rPr>
              <a:t>新协调者处于</a:t>
            </a:r>
            <a:r>
              <a:rPr lang="en-US" altLang="zh-CN" sz="2400" dirty="0">
                <a:solidFill>
                  <a:srgbClr val="FF0000"/>
                </a:solidFill>
              </a:rPr>
              <a:t>PRECOMMIT</a:t>
            </a:r>
            <a:r>
              <a:rPr lang="zh-CN" altLang="en-US" sz="2400" dirty="0"/>
              <a:t>状态，参与者可能处于</a:t>
            </a:r>
            <a:r>
              <a:rPr lang="en-US" altLang="zh-CN" sz="2400" dirty="0"/>
              <a:t>READY</a:t>
            </a:r>
            <a:r>
              <a:rPr lang="zh-CN" altLang="en-US" sz="2400" dirty="0"/>
              <a:t>、</a:t>
            </a:r>
            <a:r>
              <a:rPr lang="en-US" altLang="zh-CN" sz="2400" dirty="0"/>
              <a:t>PRECOMMIT</a:t>
            </a:r>
            <a:r>
              <a:rPr lang="zh-CN" altLang="en-US" sz="2400" dirty="0"/>
              <a:t>、</a:t>
            </a:r>
            <a:r>
              <a:rPr lang="en-US" altLang="zh-CN" sz="2400" dirty="0"/>
              <a:t>COMMIT</a:t>
            </a:r>
            <a:r>
              <a:rPr lang="zh-CN" altLang="en-US" sz="2400" dirty="0"/>
              <a:t>状态，此时</a:t>
            </a:r>
            <a:r>
              <a:rPr lang="zh-CN" altLang="en-US" sz="2400" dirty="0">
                <a:solidFill>
                  <a:srgbClr val="FF0000"/>
                </a:solidFill>
              </a:rPr>
              <a:t>协调者发出</a:t>
            </a:r>
            <a:r>
              <a:rPr lang="en-US" altLang="zh-CN" sz="2400" dirty="0">
                <a:solidFill>
                  <a:srgbClr val="FF0000"/>
                </a:solidFill>
              </a:rPr>
              <a:t>global-commit</a:t>
            </a:r>
            <a:r>
              <a:rPr lang="zh-CN" altLang="en-US" sz="2400" dirty="0">
                <a:solidFill>
                  <a:srgbClr val="FF0000"/>
                </a:solidFill>
              </a:rPr>
              <a:t>消息</a:t>
            </a:r>
            <a:r>
              <a:rPr lang="zh-CN" altLang="en-US" sz="2400" dirty="0"/>
              <a:t>全局提交事务。</a:t>
            </a:r>
            <a:endParaRPr lang="en-US" altLang="zh-CN" sz="2400" dirty="0"/>
          </a:p>
          <a:p>
            <a:r>
              <a:rPr lang="zh-CN" altLang="en-US" sz="2400" dirty="0"/>
              <a:t>③如果</a:t>
            </a:r>
            <a:r>
              <a:rPr lang="zh-CN" altLang="en-US" sz="2400" dirty="0">
                <a:solidFill>
                  <a:srgbClr val="FF0000"/>
                </a:solidFill>
              </a:rPr>
              <a:t>新协调者处于</a:t>
            </a:r>
            <a:r>
              <a:rPr lang="en-US" altLang="zh-CN" sz="2400" dirty="0">
                <a:solidFill>
                  <a:srgbClr val="FF0000"/>
                </a:solidFill>
              </a:rPr>
              <a:t>ABORT</a:t>
            </a:r>
            <a:r>
              <a:rPr lang="zh-CN" altLang="en-US" sz="2400" dirty="0">
                <a:solidFill>
                  <a:srgbClr val="FF0000"/>
                </a:solidFill>
              </a:rPr>
              <a:t>状态</a:t>
            </a:r>
            <a:r>
              <a:rPr lang="zh-CN" altLang="en-US" sz="2400" dirty="0"/>
              <a:t>，则发出消息后</a:t>
            </a:r>
            <a:r>
              <a:rPr lang="zh-CN" altLang="en-US" sz="2400" dirty="0">
                <a:solidFill>
                  <a:srgbClr val="FF0000"/>
                </a:solidFill>
              </a:rPr>
              <a:t>参与者会转换到</a:t>
            </a:r>
            <a:r>
              <a:rPr lang="en-US" altLang="zh-CN" sz="2400" dirty="0">
                <a:solidFill>
                  <a:srgbClr val="FF0000"/>
                </a:solidFill>
              </a:rPr>
              <a:t>ABORT</a:t>
            </a:r>
            <a:r>
              <a:rPr lang="zh-CN" altLang="en-US" sz="2400" dirty="0">
                <a:solidFill>
                  <a:srgbClr val="FF0000"/>
                </a:solidFill>
              </a:rPr>
              <a:t>状态</a:t>
            </a:r>
            <a:r>
              <a:rPr lang="zh-CN" altLang="en-US" sz="2400" dirty="0"/>
              <a:t>。</a:t>
            </a:r>
            <a:endParaRPr lang="en-US" altLang="zh-CN" sz="2400" dirty="0"/>
          </a:p>
          <a:p>
            <a:r>
              <a:rPr lang="zh-CN" altLang="en-US" sz="2400" dirty="0">
                <a:solidFill>
                  <a:srgbClr val="00B0F0"/>
                </a:solidFill>
              </a:rPr>
              <a:t>注：</a:t>
            </a:r>
            <a:endParaRPr lang="en-US" altLang="zh-CN" sz="2400" dirty="0">
              <a:solidFill>
                <a:srgbClr val="00B0F0"/>
              </a:solidFill>
            </a:endParaRPr>
          </a:p>
          <a:p>
            <a:pPr marL="342900" indent="-342900">
              <a:buFont typeface="Wingdings" panose="05000000000000000000" pitchFamily="2" charset="2"/>
              <a:buChar char="Ø"/>
            </a:pPr>
            <a:r>
              <a:rPr lang="zh-CN" altLang="en-US" sz="2400" dirty="0">
                <a:solidFill>
                  <a:srgbClr val="00B0F0"/>
                </a:solidFill>
              </a:rPr>
              <a:t>新协调者不再跟踪参与者是否发生了故障，只是简单的指示节点进行终结。</a:t>
            </a:r>
            <a:endParaRPr lang="en-US" altLang="zh-CN" sz="2400" dirty="0">
              <a:solidFill>
                <a:srgbClr val="00B0F0"/>
              </a:solidFill>
            </a:endParaRPr>
          </a:p>
          <a:p>
            <a:pPr marL="342900" indent="-342900">
              <a:buFont typeface="Wingdings" panose="05000000000000000000" pitchFamily="2" charset="2"/>
              <a:buChar char="Ø"/>
            </a:pPr>
            <a:r>
              <a:rPr lang="zh-CN" altLang="en-US" sz="2400" dirty="0">
                <a:solidFill>
                  <a:srgbClr val="00B0F0"/>
                </a:solidFill>
              </a:rPr>
              <a:t>新协调者也可能再次故障，此时只需再次执行一遍终结协议。</a:t>
            </a:r>
            <a:endParaRPr lang="en-US" altLang="zh-CN" sz="2400" dirty="0">
              <a:solidFill>
                <a:srgbClr val="00B0F0"/>
              </a:solidFill>
            </a:endParaRPr>
          </a:p>
          <a:p>
            <a:pPr marL="342900" indent="-342900">
              <a:buFont typeface="Wingdings" panose="05000000000000000000" pitchFamily="2" charset="2"/>
              <a:buChar char="Ø"/>
            </a:pPr>
            <a:r>
              <a:rPr lang="zh-CN" altLang="en-US" sz="2400" dirty="0">
                <a:solidFill>
                  <a:srgbClr val="00B0F0"/>
                </a:solidFill>
              </a:rPr>
              <a:t>这种终结协议是非阻塞的。</a:t>
            </a:r>
          </a:p>
        </p:txBody>
      </p:sp>
      <p:sp>
        <p:nvSpPr>
          <p:cNvPr id="4" name="灯片编号占位符 3">
            <a:extLst>
              <a:ext uri="{FF2B5EF4-FFF2-40B4-BE49-F238E27FC236}">
                <a16:creationId xmlns:a16="http://schemas.microsoft.com/office/drawing/2014/main" id="{02D7A6CB-4E71-4484-8A3D-274320FAF20E}"/>
              </a:ext>
            </a:extLst>
          </p:cNvPr>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295095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10</a:t>
            </a:r>
            <a:r>
              <a:rPr lang="zh-CN" altLang="en-US" dirty="0"/>
              <a:t>章 故障恢复</a:t>
            </a:r>
          </a:p>
        </p:txBody>
      </p:sp>
      <p:sp>
        <p:nvSpPr>
          <p:cNvPr id="3" name="内容占位符 2"/>
          <p:cNvSpPr>
            <a:spLocks noGrp="1"/>
          </p:cNvSpPr>
          <p:nvPr>
            <p:ph idx="1"/>
          </p:nvPr>
        </p:nvSpPr>
        <p:spPr/>
        <p:txBody>
          <a:bodyPr>
            <a:normAutofit/>
          </a:bodyPr>
          <a:lstStyle/>
          <a:p>
            <a:r>
              <a:rPr lang="en-US" altLang="zh-CN" dirty="0"/>
              <a:t>10.1 </a:t>
            </a:r>
            <a:r>
              <a:rPr lang="zh-CN" altLang="en-US" dirty="0"/>
              <a:t>传统的</a:t>
            </a:r>
            <a:r>
              <a:rPr lang="zh-CN" altLang="en-US" dirty="0">
                <a:solidFill>
                  <a:srgbClr val="FF0000"/>
                </a:solidFill>
              </a:rPr>
              <a:t>数据库</a:t>
            </a:r>
            <a:r>
              <a:rPr lang="zh-CN" altLang="en-US" dirty="0"/>
              <a:t>故障恢复概述</a:t>
            </a:r>
            <a:endParaRPr lang="en-US" altLang="zh-CN" dirty="0"/>
          </a:p>
          <a:p>
            <a:r>
              <a:rPr lang="en-US" altLang="zh-CN" dirty="0"/>
              <a:t>10.2</a:t>
            </a:r>
            <a:r>
              <a:rPr lang="zh-CN" altLang="en-US" dirty="0"/>
              <a:t> 分布式数据库</a:t>
            </a:r>
            <a:r>
              <a:rPr lang="zh-CN" altLang="en-US" dirty="0">
                <a:solidFill>
                  <a:srgbClr val="FF0000"/>
                </a:solidFill>
              </a:rPr>
              <a:t>节点</a:t>
            </a:r>
            <a:r>
              <a:rPr lang="zh-CN" altLang="en-US" dirty="0"/>
              <a:t>故障的终结和恢复协议</a:t>
            </a:r>
            <a:endParaRPr lang="en-US" altLang="zh-CN" dirty="0"/>
          </a:p>
          <a:p>
            <a:r>
              <a:rPr lang="en-US" altLang="zh-CN" dirty="0"/>
              <a:t>10.3 </a:t>
            </a:r>
            <a:r>
              <a:rPr lang="zh-CN" altLang="en-US" dirty="0"/>
              <a:t>当前流行的</a:t>
            </a:r>
            <a:r>
              <a:rPr lang="zh-CN" altLang="en-US" dirty="0">
                <a:solidFill>
                  <a:srgbClr val="FF0000"/>
                </a:solidFill>
              </a:rPr>
              <a:t>分布式数据库</a:t>
            </a:r>
            <a:r>
              <a:rPr lang="zh-CN" altLang="en-US" dirty="0"/>
              <a:t>恢复技术</a:t>
            </a:r>
            <a:endParaRPr lang="en-US" altLang="zh-CN" dirty="0"/>
          </a:p>
          <a:p>
            <a:r>
              <a:rPr lang="en-US" altLang="zh-CN" dirty="0"/>
              <a:t>10.4 </a:t>
            </a:r>
            <a:r>
              <a:rPr lang="zh-CN" altLang="en-US" dirty="0"/>
              <a:t>其他常见的容错与恢复技术</a:t>
            </a:r>
            <a:endParaRPr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864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B45BF-84A7-433E-B771-0737988B164D}"/>
              </a:ext>
            </a:extLst>
          </p:cNvPr>
          <p:cNvSpPr>
            <a:spLocks noGrp="1"/>
          </p:cNvSpPr>
          <p:nvPr>
            <p:ph type="title"/>
          </p:nvPr>
        </p:nvSpPr>
        <p:spPr/>
        <p:txBody>
          <a:bodyPr/>
          <a:lstStyle/>
          <a:p>
            <a:r>
              <a:rPr lang="en-US" altLang="zh-CN" sz="2800" b="1" dirty="0">
                <a:solidFill>
                  <a:prstClr val="black"/>
                </a:solidFill>
              </a:rPr>
              <a:t>10.2.2.2 </a:t>
            </a:r>
            <a:r>
              <a:rPr lang="zh-CN" altLang="en-US" sz="2800" b="1" dirty="0">
                <a:solidFill>
                  <a:prstClr val="black"/>
                </a:solidFill>
              </a:rPr>
              <a:t>恢复协议</a:t>
            </a:r>
            <a:endParaRPr lang="zh-CN" altLang="en-US" dirty="0"/>
          </a:p>
        </p:txBody>
      </p:sp>
      <p:sp>
        <p:nvSpPr>
          <p:cNvPr id="3" name="内容占位符 2">
            <a:extLst>
              <a:ext uri="{FF2B5EF4-FFF2-40B4-BE49-F238E27FC236}">
                <a16:creationId xmlns:a16="http://schemas.microsoft.com/office/drawing/2014/main" id="{0C67A4A7-27C3-4807-920D-743869CD92B6}"/>
              </a:ext>
            </a:extLst>
          </p:cNvPr>
          <p:cNvSpPr>
            <a:spLocks noGrp="1"/>
          </p:cNvSpPr>
          <p:nvPr>
            <p:ph idx="1"/>
          </p:nvPr>
        </p:nvSpPr>
        <p:spPr>
          <a:xfrm>
            <a:off x="838200" y="1285462"/>
            <a:ext cx="10515600" cy="5207412"/>
          </a:xfrm>
        </p:spPr>
        <p:txBody>
          <a:bodyPr>
            <a:normAutofit/>
          </a:bodyPr>
          <a:lstStyle/>
          <a:p>
            <a:r>
              <a:rPr lang="en-US" altLang="zh-CN" sz="2400" dirty="0"/>
              <a:t>(1) </a:t>
            </a:r>
            <a:r>
              <a:rPr lang="zh-CN" altLang="en-US" sz="2400" dirty="0"/>
              <a:t>协调者发生故障。</a:t>
            </a:r>
            <a:endParaRPr lang="en-US" altLang="zh-CN" sz="2400" dirty="0"/>
          </a:p>
          <a:p>
            <a:r>
              <a:rPr lang="zh-CN" altLang="en-US" sz="2400" dirty="0"/>
              <a:t>①在</a:t>
            </a:r>
            <a:r>
              <a:rPr lang="en-US" altLang="zh-CN" sz="2400" dirty="0">
                <a:solidFill>
                  <a:srgbClr val="FF0000"/>
                </a:solidFill>
              </a:rPr>
              <a:t>WAIT</a:t>
            </a:r>
            <a:r>
              <a:rPr lang="zh-CN" altLang="en-US" sz="2400" dirty="0">
                <a:solidFill>
                  <a:srgbClr val="FF0000"/>
                </a:solidFill>
              </a:rPr>
              <a:t>状态下</a:t>
            </a:r>
            <a:r>
              <a:rPr lang="zh-CN" altLang="en-US" sz="2400" dirty="0"/>
              <a:t>发生故障，恢复时需</a:t>
            </a:r>
            <a:r>
              <a:rPr lang="zh-CN" altLang="en-US" sz="2400" dirty="0">
                <a:solidFill>
                  <a:srgbClr val="FF0000"/>
                </a:solidFill>
              </a:rPr>
              <a:t>询问参与者的终结情况，并终止事务</a:t>
            </a:r>
            <a:r>
              <a:rPr lang="zh-CN" altLang="en-US" sz="2400" dirty="0"/>
              <a:t>。</a:t>
            </a:r>
            <a:endParaRPr lang="en-US" altLang="zh-CN" sz="2400" dirty="0"/>
          </a:p>
          <a:p>
            <a:r>
              <a:rPr lang="zh-CN" altLang="en-US" sz="2400" dirty="0"/>
              <a:t>②在</a:t>
            </a:r>
            <a:r>
              <a:rPr lang="en-US" altLang="zh-CN" sz="2400" dirty="0">
                <a:solidFill>
                  <a:srgbClr val="FF0000"/>
                </a:solidFill>
              </a:rPr>
              <a:t>PRECOMMIT</a:t>
            </a:r>
            <a:r>
              <a:rPr lang="zh-CN" altLang="en-US" sz="2400" dirty="0">
                <a:solidFill>
                  <a:srgbClr val="FF0000"/>
                </a:solidFill>
              </a:rPr>
              <a:t>状态</a:t>
            </a:r>
            <a:r>
              <a:rPr lang="zh-CN" altLang="en-US" sz="2400" dirty="0"/>
              <a:t>下发生故障，恢复时需</a:t>
            </a:r>
            <a:r>
              <a:rPr lang="zh-CN" altLang="en-US" sz="2400" dirty="0">
                <a:solidFill>
                  <a:srgbClr val="FF0000"/>
                </a:solidFill>
              </a:rPr>
              <a:t>询问参与者的终结情况</a:t>
            </a:r>
            <a:r>
              <a:rPr lang="zh-CN" altLang="en-US" sz="2400" dirty="0"/>
              <a:t>。</a:t>
            </a:r>
            <a:endParaRPr lang="en-US" altLang="zh-CN" sz="2400" dirty="0"/>
          </a:p>
          <a:p>
            <a:r>
              <a:rPr lang="zh-CN" altLang="en-US" sz="2400" dirty="0"/>
              <a:t>③</a:t>
            </a:r>
            <a:r>
              <a:rPr lang="zh-CN" altLang="en-US" sz="2400" dirty="0">
                <a:solidFill>
                  <a:srgbClr val="FF0000"/>
                </a:solidFill>
              </a:rPr>
              <a:t>其他状态同</a:t>
            </a:r>
            <a:r>
              <a:rPr lang="en-US" altLang="zh-CN" sz="2400" dirty="0">
                <a:solidFill>
                  <a:srgbClr val="FF0000"/>
                </a:solidFill>
              </a:rPr>
              <a:t>2PC</a:t>
            </a:r>
            <a:r>
              <a:rPr lang="zh-CN" altLang="en-US" sz="2400" dirty="0"/>
              <a:t>。</a:t>
            </a:r>
            <a:r>
              <a:rPr lang="en-US" altLang="zh-CN" sz="2400" dirty="0"/>
              <a:t>	</a:t>
            </a:r>
          </a:p>
          <a:p>
            <a:r>
              <a:rPr lang="en-US" altLang="zh-CN" sz="2400" dirty="0"/>
              <a:t>(2) </a:t>
            </a:r>
            <a:r>
              <a:rPr lang="zh-CN" altLang="en-US" sz="2400" dirty="0"/>
              <a:t>参与者发生故障。</a:t>
            </a:r>
            <a:endParaRPr lang="en-US" altLang="zh-CN" sz="2400" dirty="0"/>
          </a:p>
          <a:p>
            <a:r>
              <a:rPr lang="zh-CN" altLang="en-US" sz="2400" dirty="0"/>
              <a:t>①在</a:t>
            </a:r>
            <a:r>
              <a:rPr lang="en-US" altLang="zh-CN" sz="2400" dirty="0">
                <a:solidFill>
                  <a:srgbClr val="FF0000"/>
                </a:solidFill>
              </a:rPr>
              <a:t>PRECOMMIT</a:t>
            </a:r>
            <a:r>
              <a:rPr lang="zh-CN" altLang="en-US" sz="2400" dirty="0">
                <a:solidFill>
                  <a:srgbClr val="FF0000"/>
                </a:solidFill>
              </a:rPr>
              <a:t>状态</a:t>
            </a:r>
            <a:r>
              <a:rPr lang="zh-CN" altLang="en-US" sz="2400" dirty="0"/>
              <a:t>下发生故障，恢复时需</a:t>
            </a:r>
            <a:r>
              <a:rPr lang="zh-CN" altLang="en-US" sz="2400" dirty="0">
                <a:solidFill>
                  <a:srgbClr val="FF0000"/>
                </a:solidFill>
              </a:rPr>
              <a:t>询问参与者的终结情况</a:t>
            </a:r>
            <a:r>
              <a:rPr lang="zh-CN" altLang="en-US" sz="2400" dirty="0"/>
              <a:t>。</a:t>
            </a:r>
            <a:endParaRPr lang="en-US" altLang="zh-CN" sz="2400" dirty="0"/>
          </a:p>
          <a:p>
            <a:r>
              <a:rPr lang="zh-CN" altLang="en-US" sz="2400" dirty="0"/>
              <a:t>②</a:t>
            </a:r>
            <a:r>
              <a:rPr lang="zh-CN" altLang="en-US" sz="2400" dirty="0">
                <a:solidFill>
                  <a:srgbClr val="FF0000"/>
                </a:solidFill>
              </a:rPr>
              <a:t>其他状态同</a:t>
            </a:r>
            <a:r>
              <a:rPr lang="en-US" altLang="zh-CN" sz="2400" dirty="0">
                <a:solidFill>
                  <a:srgbClr val="FF0000"/>
                </a:solidFill>
              </a:rPr>
              <a:t>2PC</a:t>
            </a:r>
            <a:r>
              <a:rPr lang="zh-CN" altLang="en-US" sz="2400" dirty="0"/>
              <a:t>。</a:t>
            </a:r>
            <a:r>
              <a:rPr lang="en-US" altLang="zh-CN" sz="2400" dirty="0"/>
              <a:t>	</a:t>
            </a:r>
          </a:p>
          <a:p>
            <a:r>
              <a:rPr lang="en-US" altLang="zh-CN" sz="2400" dirty="0"/>
              <a:t>3PC</a:t>
            </a:r>
            <a:r>
              <a:rPr lang="zh-CN" altLang="en-US" sz="2400" dirty="0"/>
              <a:t>可以在</a:t>
            </a:r>
            <a:r>
              <a:rPr lang="zh-CN" altLang="en-US" sz="2400" dirty="0">
                <a:solidFill>
                  <a:srgbClr val="FF0000"/>
                </a:solidFill>
              </a:rPr>
              <a:t>不阻塞的情况下终结</a:t>
            </a:r>
            <a:r>
              <a:rPr lang="zh-CN" altLang="en-US" sz="2400" dirty="0"/>
              <a:t>事务，但也付出了</a:t>
            </a:r>
            <a:r>
              <a:rPr lang="zh-CN" altLang="en-US" sz="2400" dirty="0">
                <a:solidFill>
                  <a:srgbClr val="FF0000"/>
                </a:solidFill>
              </a:rPr>
              <a:t>使独立恢情况变少</a:t>
            </a:r>
            <a:r>
              <a:rPr lang="zh-CN" altLang="en-US" sz="2400" dirty="0"/>
              <a:t>的代价，并且在恢复时</a:t>
            </a:r>
            <a:r>
              <a:rPr lang="zh-CN" altLang="en-US" sz="2400" dirty="0">
                <a:solidFill>
                  <a:srgbClr val="FF0000"/>
                </a:solidFill>
              </a:rPr>
              <a:t>导致更多的消息交换</a:t>
            </a:r>
            <a:r>
              <a:rPr lang="zh-CN" altLang="en-US" sz="2400" dirty="0"/>
              <a:t>。</a:t>
            </a:r>
          </a:p>
        </p:txBody>
      </p:sp>
      <p:sp>
        <p:nvSpPr>
          <p:cNvPr id="4" name="灯片编号占位符 3">
            <a:extLst>
              <a:ext uri="{FF2B5EF4-FFF2-40B4-BE49-F238E27FC236}">
                <a16:creationId xmlns:a16="http://schemas.microsoft.com/office/drawing/2014/main" id="{E39FE7BF-99D8-4B51-8936-CEC63B82642F}"/>
              </a:ext>
            </a:extLst>
          </p:cNvPr>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68714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p:txBody>
          <a:bodyPr>
            <a:normAutofit/>
          </a:bodyPr>
          <a:lstStyle/>
          <a:p>
            <a:r>
              <a:rPr lang="en-US" altLang="zh-CN" sz="2800" b="1" dirty="0">
                <a:cs typeface="等线 Light" panose="02010600030101010101" charset="-122"/>
              </a:rPr>
              <a:t>10.3 </a:t>
            </a:r>
            <a:r>
              <a:rPr lang="zh-CN" altLang="en-US" sz="2800" b="1" dirty="0">
                <a:cs typeface="等线 Light" panose="02010600030101010101" charset="-122"/>
              </a:rPr>
              <a:t>当前流行的分布式数据库恢复技术及应用</a:t>
            </a:r>
            <a:endParaRPr lang="zh-CN" altLang="en-US" sz="2800" b="1" dirty="0"/>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1285461"/>
            <a:ext cx="10515600" cy="5353463"/>
          </a:xfrm>
        </p:spPr>
        <p:txBody>
          <a:bodyPr>
            <a:normAutofit/>
          </a:bodyPr>
          <a:lstStyle/>
          <a:p>
            <a:r>
              <a:rPr lang="zh-CN" altLang="en-US" sz="2400" dirty="0"/>
              <a:t>       常见的</a:t>
            </a:r>
            <a:r>
              <a:rPr lang="zh-CN" altLang="en-US" sz="2400" dirty="0">
                <a:solidFill>
                  <a:srgbClr val="FF0000"/>
                </a:solidFill>
              </a:rPr>
              <a:t>分布式系统</a:t>
            </a:r>
            <a:r>
              <a:rPr lang="zh-CN" altLang="en-US" sz="2400" dirty="0"/>
              <a:t>中，应对机器宕机、网络异常等故障，需要有</a:t>
            </a:r>
            <a:r>
              <a:rPr lang="zh-CN" altLang="en-US" sz="2400" dirty="0">
                <a:solidFill>
                  <a:srgbClr val="FF0000"/>
                </a:solidFill>
              </a:rPr>
              <a:t>一致性协议</a:t>
            </a:r>
            <a:r>
              <a:rPr lang="zh-CN" altLang="en-US" sz="2400" dirty="0"/>
              <a:t>，来确保将集群中的服务器以容错的方式达成一致。一般要达到所有的服务器都达成一致要求太高，</a:t>
            </a:r>
            <a:r>
              <a:rPr lang="zh-CN" altLang="en-US" sz="2400" dirty="0">
                <a:solidFill>
                  <a:srgbClr val="FF0000"/>
                </a:solidFill>
              </a:rPr>
              <a:t>只要多数服务器（超过半数）达成一致就可以了</a:t>
            </a:r>
            <a:r>
              <a:rPr lang="zh-CN" altLang="en-US" sz="2400" dirty="0"/>
              <a:t>。</a:t>
            </a:r>
            <a:endParaRPr lang="en-US" altLang="zh-CN" sz="2400" dirty="0"/>
          </a:p>
          <a:p>
            <a:r>
              <a:rPr lang="zh-CN" altLang="en-US" sz="2400" b="1" dirty="0"/>
              <a:t>多副本读写的不同策略</a:t>
            </a:r>
            <a:endParaRPr lang="en-US" altLang="zh-CN" sz="2400" b="1" dirty="0"/>
          </a:p>
          <a:p>
            <a:r>
              <a:rPr lang="en-US" altLang="zh-CN" sz="2400" dirty="0"/>
              <a:t>        (1)</a:t>
            </a:r>
            <a:r>
              <a:rPr lang="zh-CN" altLang="en-US" sz="2400" dirty="0"/>
              <a:t>异步读写，会造成数据不一致；</a:t>
            </a:r>
            <a:endParaRPr lang="en-US" altLang="zh-CN" sz="2400" dirty="0"/>
          </a:p>
          <a:p>
            <a:r>
              <a:rPr lang="en-US" altLang="zh-CN" sz="2400" dirty="0"/>
              <a:t>        (2)</a:t>
            </a:r>
            <a:r>
              <a:rPr lang="zh-CN" altLang="en-US" sz="2400" dirty="0"/>
              <a:t>同步读写</a:t>
            </a:r>
            <a:r>
              <a:rPr lang="en-US" altLang="zh-CN" sz="2400" dirty="0"/>
              <a:t>, </a:t>
            </a:r>
            <a:r>
              <a:rPr lang="zh-CN" altLang="en-US" sz="2400" dirty="0"/>
              <a:t>一个节点的故障会导致整个读写失败；</a:t>
            </a:r>
            <a:endParaRPr lang="en-US" altLang="zh-CN" sz="2400" dirty="0"/>
          </a:p>
          <a:p>
            <a:r>
              <a:rPr lang="en-US" altLang="zh-CN" sz="2400" dirty="0"/>
              <a:t>        (3)</a:t>
            </a:r>
            <a:r>
              <a:rPr lang="zh-CN" altLang="en-US" sz="2400" dirty="0"/>
              <a:t>多数派读写，分布式系统中</a:t>
            </a:r>
            <a:r>
              <a:rPr lang="zh-CN" altLang="en-US" sz="2400" dirty="0">
                <a:solidFill>
                  <a:srgbClr val="FF0000"/>
                </a:solidFill>
              </a:rPr>
              <a:t>只要有超过一半的节点是一致的，一致性就达成了</a:t>
            </a:r>
            <a:r>
              <a:rPr lang="zh-CN" altLang="en-US" sz="2400" dirty="0"/>
              <a:t>；</a:t>
            </a:r>
            <a:endParaRPr lang="en-US" altLang="zh-CN" sz="2400" dirty="0"/>
          </a:p>
          <a:p>
            <a:r>
              <a:rPr lang="en-US" altLang="zh-CN" sz="2400" dirty="0"/>
              <a:t>        (4)</a:t>
            </a:r>
            <a:r>
              <a:rPr lang="zh-CN" altLang="en-US" sz="2400" dirty="0"/>
              <a:t>时间戳：后写者胜出。</a:t>
            </a:r>
            <a:endParaRPr lang="en-US" altLang="zh-CN"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232433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2925"/>
            <a:ext cx="10515600" cy="6010275"/>
          </a:xfrm>
        </p:spPr>
        <p:txBody>
          <a:bodyPr>
            <a:normAutofit/>
          </a:bodyPr>
          <a:lstStyle/>
          <a:p>
            <a:r>
              <a:rPr lang="zh-CN" altLang="en-US" sz="2400" dirty="0"/>
              <a:t>存在的问题：</a:t>
            </a:r>
            <a:endParaRPr lang="en-US" altLang="zh-CN" sz="2400" dirty="0"/>
          </a:p>
          <a:p>
            <a:r>
              <a:rPr lang="en-US" altLang="zh-CN" sz="2400" dirty="0"/>
              <a:t>       </a:t>
            </a:r>
            <a:r>
              <a:rPr lang="zh-CN" altLang="en-US" sz="2400" dirty="0"/>
              <a:t>无论是两阶段还是三阶段提交的终结和恢复协议，</a:t>
            </a:r>
            <a:r>
              <a:rPr lang="zh-CN" altLang="en-US" sz="2400" dirty="0">
                <a:solidFill>
                  <a:srgbClr val="FF0000"/>
                </a:solidFill>
              </a:rPr>
              <a:t>都无法彻底解决分布式的一致性问题</a:t>
            </a:r>
            <a:r>
              <a:rPr lang="zh-CN" altLang="en-US" sz="2400" dirty="0"/>
              <a:t>。</a:t>
            </a:r>
            <a:endParaRPr lang="en-US" altLang="zh-CN" sz="2400" dirty="0"/>
          </a:p>
          <a:p>
            <a:r>
              <a:rPr lang="en-US" altLang="zh-CN" sz="2400" dirty="0"/>
              <a:t>       </a:t>
            </a:r>
            <a:r>
              <a:rPr lang="zh-CN" altLang="zh-CN" sz="2400" dirty="0"/>
              <a:t>↓</a:t>
            </a:r>
            <a:endParaRPr lang="en-US" altLang="zh-CN" sz="2400" dirty="0"/>
          </a:p>
          <a:p>
            <a:r>
              <a:rPr lang="zh-CN" altLang="en-US" sz="2400" dirty="0"/>
              <a:t>容错性，分布式故障频发的情况下如何彻底解决分布式一致性问题？</a:t>
            </a:r>
            <a:endParaRPr lang="en-US" altLang="zh-CN" sz="2400" dirty="0"/>
          </a:p>
          <a:p>
            <a:r>
              <a:rPr lang="en-US" altLang="zh-CN" sz="2400" dirty="0"/>
              <a:t>       </a:t>
            </a:r>
            <a:r>
              <a:rPr lang="zh-CN" altLang="zh-CN" sz="2400" dirty="0"/>
              <a:t>↓</a:t>
            </a:r>
            <a:endParaRPr lang="en-US" altLang="zh-CN" sz="2400" dirty="0"/>
          </a:p>
          <a:p>
            <a:r>
              <a:rPr lang="zh-CN" altLang="en-US" sz="2400" b="1" dirty="0"/>
              <a:t>新的算法</a:t>
            </a:r>
            <a:endParaRPr lang="en-US" altLang="zh-CN" sz="2400" b="1" dirty="0"/>
          </a:p>
          <a:p>
            <a:r>
              <a:rPr lang="en-US" altLang="zh-CN" sz="2400" dirty="0"/>
              <a:t>       Paxos</a:t>
            </a:r>
            <a:r>
              <a:rPr lang="zh-CN" altLang="en-US" sz="2400" dirty="0"/>
              <a:t>算法、</a:t>
            </a:r>
            <a:r>
              <a:rPr lang="en-US" altLang="zh-CN" sz="2400" dirty="0"/>
              <a:t>Raft</a:t>
            </a:r>
            <a:r>
              <a:rPr lang="zh-CN" altLang="en-US" sz="2400" dirty="0"/>
              <a:t>算法都是</a:t>
            </a:r>
            <a:r>
              <a:rPr lang="zh-CN" altLang="en-US" sz="2400" dirty="0">
                <a:solidFill>
                  <a:srgbClr val="FF0000"/>
                </a:solidFill>
              </a:rPr>
              <a:t>用于解决（容错背景下）分布式一致性的算法</a:t>
            </a:r>
            <a:r>
              <a:rPr lang="zh-CN" altLang="en-US" sz="2400" dirty="0"/>
              <a:t>，二者都是</a:t>
            </a:r>
            <a:r>
              <a:rPr lang="zh-CN" altLang="en-US" sz="2400" dirty="0">
                <a:solidFill>
                  <a:srgbClr val="FF0000"/>
                </a:solidFill>
              </a:rPr>
              <a:t>在重要的环节中引入了选举投票的策略</a:t>
            </a:r>
            <a:r>
              <a:rPr lang="zh-CN" altLang="en-US" sz="2400" dirty="0"/>
              <a:t>，但是选举的具体过程不同。</a:t>
            </a:r>
            <a:endParaRPr lang="en-US" altLang="zh-CN" sz="2400" dirty="0"/>
          </a:p>
          <a:p>
            <a:r>
              <a:rPr lang="en-US" altLang="zh-CN" sz="2400" dirty="0"/>
              <a:t>       </a:t>
            </a:r>
            <a:r>
              <a:rPr lang="zh-CN" altLang="en-US" sz="2400" dirty="0">
                <a:solidFill>
                  <a:srgbClr val="00B0F0"/>
                </a:solidFill>
              </a:rPr>
              <a:t>有观点认为“</a:t>
            </a:r>
            <a:r>
              <a:rPr lang="en-US" altLang="zh-CN" sz="2400" dirty="0">
                <a:solidFill>
                  <a:srgbClr val="00B0F0"/>
                </a:solidFill>
              </a:rPr>
              <a:t>Raft</a:t>
            </a:r>
            <a:r>
              <a:rPr lang="zh-CN" altLang="en-US" sz="2400" dirty="0">
                <a:solidFill>
                  <a:srgbClr val="00B0F0"/>
                </a:solidFill>
              </a:rPr>
              <a:t>算法是在</a:t>
            </a:r>
            <a:r>
              <a:rPr lang="en-US" altLang="zh-CN" sz="2400" dirty="0">
                <a:solidFill>
                  <a:srgbClr val="00B0F0"/>
                </a:solidFill>
              </a:rPr>
              <a:t>Paxos</a:t>
            </a:r>
            <a:r>
              <a:rPr lang="zh-CN" altLang="en-US" sz="2400" dirty="0">
                <a:solidFill>
                  <a:srgbClr val="00B0F0"/>
                </a:solidFill>
              </a:rPr>
              <a:t>算法的基础上进一步设计产生的”，这体现了</a:t>
            </a:r>
            <a:r>
              <a:rPr lang="en-US" altLang="zh-CN" sz="2400" dirty="0">
                <a:solidFill>
                  <a:srgbClr val="00B0F0"/>
                </a:solidFill>
              </a:rPr>
              <a:t>Paxos</a:t>
            </a:r>
            <a:r>
              <a:rPr lang="zh-CN" altLang="en-US" sz="2400" dirty="0">
                <a:solidFill>
                  <a:srgbClr val="00B0F0"/>
                </a:solidFill>
              </a:rPr>
              <a:t>算法在业界的地位。</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1678437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p:txBody>
          <a:bodyPr>
            <a:normAutofit/>
          </a:bodyPr>
          <a:lstStyle/>
          <a:p>
            <a:r>
              <a:rPr lang="en-US" altLang="zh-CN" sz="2800" b="1" dirty="0">
                <a:cs typeface="等线 Light" panose="02010600030101010101" charset="-122"/>
              </a:rPr>
              <a:t>10.3 </a:t>
            </a:r>
            <a:r>
              <a:rPr lang="zh-CN" altLang="en-US" sz="2800" b="1" dirty="0">
                <a:cs typeface="等线 Light" panose="02010600030101010101" charset="-122"/>
              </a:rPr>
              <a:t>当前流行的分布式数据库恢复技术及应用</a:t>
            </a:r>
            <a:endParaRPr lang="zh-CN" altLang="en-US" sz="2800" b="1" dirty="0"/>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1285461"/>
            <a:ext cx="10515600" cy="5296313"/>
          </a:xfrm>
        </p:spPr>
        <p:txBody>
          <a:bodyPr>
            <a:normAutofit/>
          </a:bodyPr>
          <a:lstStyle/>
          <a:p>
            <a:r>
              <a:rPr lang="en-US" altLang="zh-CN" b="1" dirty="0"/>
              <a:t>10.3.1 Paxos</a:t>
            </a:r>
            <a:r>
              <a:rPr lang="zh-CN" altLang="en-US" b="1" dirty="0"/>
              <a:t>协议</a:t>
            </a:r>
            <a:endParaRPr lang="en-US" altLang="zh-CN" b="1" dirty="0"/>
          </a:p>
          <a:p>
            <a:r>
              <a:rPr lang="en-US" altLang="zh-CN" sz="2400" dirty="0"/>
              <a:t>       Paxos</a:t>
            </a:r>
            <a:r>
              <a:rPr lang="zh-CN" altLang="zh-CN" sz="2400" dirty="0"/>
              <a:t>算法是</a:t>
            </a:r>
            <a:r>
              <a:rPr lang="zh-CN" altLang="zh-CN" sz="2400" dirty="0">
                <a:solidFill>
                  <a:srgbClr val="FF0000"/>
                </a:solidFill>
              </a:rPr>
              <a:t>基于消息传递</a:t>
            </a:r>
            <a:r>
              <a:rPr lang="zh-CN" altLang="zh-CN" sz="2400" dirty="0"/>
              <a:t>且具有</a:t>
            </a:r>
            <a:r>
              <a:rPr lang="zh-CN" altLang="zh-CN" sz="2400" dirty="0">
                <a:solidFill>
                  <a:srgbClr val="FF0000"/>
                </a:solidFill>
              </a:rPr>
              <a:t>高度容错特性</a:t>
            </a:r>
            <a:r>
              <a:rPr lang="zh-CN" altLang="zh-CN" sz="2400" dirty="0"/>
              <a:t>的一致性算法，</a:t>
            </a:r>
            <a:r>
              <a:rPr lang="zh-CN" altLang="zh-CN" sz="2400" dirty="0">
                <a:solidFill>
                  <a:srgbClr val="FF0000"/>
                </a:solidFill>
              </a:rPr>
              <a:t>是目前公认的解决分布式一致性问题最有效的算法之一</a:t>
            </a:r>
            <a:r>
              <a:rPr lang="zh-CN" altLang="zh-CN" sz="2400" dirty="0"/>
              <a:t>。在</a:t>
            </a:r>
            <a:r>
              <a:rPr lang="en-US" altLang="zh-CN" sz="2400" dirty="0"/>
              <a:t>Paxos</a:t>
            </a:r>
            <a:r>
              <a:rPr lang="zh-CN" altLang="zh-CN" sz="2400" dirty="0"/>
              <a:t>算法中，有三种</a:t>
            </a:r>
            <a:r>
              <a:rPr lang="zh-CN" altLang="en-US" sz="2400" dirty="0">
                <a:solidFill>
                  <a:srgbClr val="FF0000"/>
                </a:solidFill>
              </a:rPr>
              <a:t>角色</a:t>
            </a:r>
            <a:r>
              <a:rPr lang="zh-CN" altLang="zh-CN" sz="2400" dirty="0"/>
              <a:t>：</a:t>
            </a:r>
            <a:endParaRPr lang="en-US" altLang="zh-CN" sz="2400" dirty="0"/>
          </a:p>
          <a:p>
            <a:pPr marL="630238" lvl="1" indent="17463">
              <a:buFont typeface="Wingdings" panose="05000000000000000000" pitchFamily="2" charset="2"/>
              <a:buChar char="Ø"/>
            </a:pPr>
            <a:r>
              <a:rPr lang="en-US" altLang="zh-CN" dirty="0"/>
              <a:t>Proposer</a:t>
            </a:r>
          </a:p>
          <a:p>
            <a:pPr marL="630238" lvl="1" indent="17463">
              <a:buFont typeface="Wingdings" panose="05000000000000000000" pitchFamily="2" charset="2"/>
              <a:buChar char="Ø"/>
            </a:pPr>
            <a:r>
              <a:rPr lang="en-US" altLang="zh-CN" dirty="0"/>
              <a:t>Acceptor</a:t>
            </a:r>
          </a:p>
          <a:p>
            <a:pPr marL="630238" lvl="1" indent="17463">
              <a:buFont typeface="Wingdings" panose="05000000000000000000" pitchFamily="2" charset="2"/>
              <a:buChar char="Ø"/>
            </a:pPr>
            <a:r>
              <a:rPr lang="en-US" altLang="zh-CN" dirty="0"/>
              <a:t>Learner</a:t>
            </a:r>
          </a:p>
          <a:p>
            <a:pPr lvl="1"/>
            <a:r>
              <a:rPr lang="zh-CN" altLang="en-US" sz="2400" dirty="0"/>
              <a:t>       </a:t>
            </a:r>
            <a:r>
              <a:rPr lang="zh-CN" altLang="en-US" sz="2400" dirty="0">
                <a:solidFill>
                  <a:srgbClr val="00B0F0"/>
                </a:solidFill>
              </a:rPr>
              <a:t>在具体实现中，一个进程可能同时充当多种角色。</a:t>
            </a:r>
            <a:endParaRPr lang="en-US" altLang="zh-CN" sz="2400" dirty="0">
              <a:solidFill>
                <a:srgbClr val="00B0F0"/>
              </a:solidFill>
            </a:endParaRPr>
          </a:p>
          <a:p>
            <a:pPr lvl="1"/>
            <a:r>
              <a:rPr lang="zh-CN" altLang="en-US" dirty="0"/>
              <a:t>       一个重要概念：</a:t>
            </a:r>
            <a:r>
              <a:rPr lang="zh-CN" altLang="en-US" dirty="0">
                <a:solidFill>
                  <a:srgbClr val="FF0000"/>
                </a:solidFill>
              </a:rPr>
              <a:t>提案（</a:t>
            </a:r>
            <a:r>
              <a:rPr lang="en-US" altLang="zh-CN" dirty="0">
                <a:solidFill>
                  <a:srgbClr val="FF0000"/>
                </a:solidFill>
              </a:rPr>
              <a:t>proposal</a:t>
            </a:r>
            <a:r>
              <a:rPr lang="zh-CN" altLang="en-US" dirty="0">
                <a:solidFill>
                  <a:srgbClr val="FF0000"/>
                </a:solidFill>
              </a:rPr>
              <a:t>）</a:t>
            </a:r>
            <a:r>
              <a:rPr lang="en-US" altLang="zh-CN" dirty="0">
                <a:solidFill>
                  <a:srgbClr val="FF0000"/>
                </a:solidFill>
              </a:rPr>
              <a:t>= </a:t>
            </a:r>
            <a:r>
              <a:rPr lang="zh-CN" altLang="en-US" dirty="0">
                <a:solidFill>
                  <a:srgbClr val="FF0000"/>
                </a:solidFill>
              </a:rPr>
              <a:t>提案编号</a:t>
            </a:r>
            <a:r>
              <a:rPr lang="en-US" altLang="zh-CN" dirty="0">
                <a:solidFill>
                  <a:srgbClr val="FF0000"/>
                </a:solidFill>
              </a:rPr>
              <a:t>+</a:t>
            </a:r>
            <a:r>
              <a:rPr lang="zh-CN" altLang="en-US" dirty="0">
                <a:solidFill>
                  <a:srgbClr val="FF0000"/>
                </a:solidFill>
              </a:rPr>
              <a:t>值</a:t>
            </a:r>
            <a:endParaRPr lang="en-US" altLang="zh-CN" dirty="0">
              <a:solidFill>
                <a:srgbClr val="FF0000"/>
              </a:solidFill>
            </a:endParaRPr>
          </a:p>
          <a:p>
            <a:pPr lvl="1"/>
            <a:r>
              <a:rPr lang="zh-CN" altLang="en-US" dirty="0"/>
              <a:t>编号表示提案被提出的顺序，值表示最终希望达成一致的数据。</a:t>
            </a:r>
            <a:endParaRPr lang="zh-CN" altLang="en-US"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2892781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10.3.1 Paxos</a:t>
            </a:r>
            <a:r>
              <a:rPr lang="zh-CN" altLang="en-US" sz="2800" b="1" dirty="0"/>
              <a:t>协议（续）</a:t>
            </a:r>
            <a:endParaRPr lang="zh-CN" altLang="en-US" sz="2800" dirty="0"/>
          </a:p>
        </p:txBody>
      </p:sp>
      <p:sp>
        <p:nvSpPr>
          <p:cNvPr id="3" name="内容占位符 2"/>
          <p:cNvSpPr>
            <a:spLocks noGrp="1"/>
          </p:cNvSpPr>
          <p:nvPr>
            <p:ph idx="1"/>
          </p:nvPr>
        </p:nvSpPr>
        <p:spPr>
          <a:xfrm>
            <a:off x="838200" y="1285462"/>
            <a:ext cx="10515600" cy="5302374"/>
          </a:xfrm>
        </p:spPr>
        <p:txBody>
          <a:bodyPr>
            <a:normAutofit lnSpcReduction="10000"/>
          </a:bodyPr>
          <a:lstStyle/>
          <a:p>
            <a:r>
              <a:rPr lang="en-US" altLang="zh-CN" sz="2400" dirty="0"/>
              <a:t>Proposer</a:t>
            </a:r>
            <a:r>
              <a:rPr lang="zh-CN" altLang="en-US" sz="2400" dirty="0"/>
              <a:t>可以</a:t>
            </a:r>
            <a:r>
              <a:rPr lang="zh-CN" altLang="en-US" sz="2400" dirty="0">
                <a:solidFill>
                  <a:srgbClr val="FF0000"/>
                </a:solidFill>
              </a:rPr>
              <a:t>提出提案</a:t>
            </a:r>
            <a:r>
              <a:rPr lang="zh-CN" altLang="en-US" sz="2400" dirty="0"/>
              <a:t>，</a:t>
            </a:r>
            <a:r>
              <a:rPr lang="en-US" altLang="zh-CN" sz="2400" dirty="0"/>
              <a:t>Acceptor</a:t>
            </a:r>
            <a:r>
              <a:rPr lang="zh-CN" altLang="en-US" sz="2400" dirty="0"/>
              <a:t>可以</a:t>
            </a:r>
            <a:r>
              <a:rPr lang="zh-CN" altLang="en-US" sz="2400" dirty="0">
                <a:solidFill>
                  <a:srgbClr val="FF0000"/>
                </a:solidFill>
              </a:rPr>
              <a:t>接受提案</a:t>
            </a:r>
            <a:r>
              <a:rPr lang="zh-CN" altLang="en-US" sz="2400" dirty="0"/>
              <a:t>。</a:t>
            </a:r>
            <a:endParaRPr lang="en-US" altLang="zh-CN" sz="2400" dirty="0"/>
          </a:p>
          <a:p>
            <a:r>
              <a:rPr lang="en-US" altLang="zh-CN" sz="2400" dirty="0"/>
              <a:t>      Proposer</a:t>
            </a:r>
            <a:r>
              <a:rPr lang="zh-CN" altLang="en-US" sz="2400" dirty="0"/>
              <a:t>希望自己的提案值被选定，每个</a:t>
            </a:r>
            <a:r>
              <a:rPr lang="en-US" altLang="zh-CN" sz="2400" dirty="0"/>
              <a:t>Acceptor</a:t>
            </a:r>
            <a:r>
              <a:rPr lang="zh-CN" altLang="en-US" sz="2400" dirty="0">
                <a:solidFill>
                  <a:srgbClr val="FF0000"/>
                </a:solidFill>
              </a:rPr>
              <a:t>决定自己接受哪个提案值</a:t>
            </a:r>
            <a:r>
              <a:rPr lang="zh-CN" altLang="en-US" sz="2400" dirty="0"/>
              <a:t>被选定。</a:t>
            </a:r>
            <a:endParaRPr lang="en-US" altLang="zh-CN" sz="2400" dirty="0"/>
          </a:p>
          <a:p>
            <a:r>
              <a:rPr lang="zh-CN" altLang="en-US" sz="2400" dirty="0"/>
              <a:t>      </a:t>
            </a:r>
            <a:r>
              <a:rPr lang="en-US" altLang="zh-CN" sz="2400" dirty="0"/>
              <a:t>Paxos</a:t>
            </a:r>
            <a:r>
              <a:rPr lang="zh-CN" altLang="en-US" sz="2400" dirty="0"/>
              <a:t>算法最终对数据的值达成一致：</a:t>
            </a:r>
            <a:r>
              <a:rPr lang="en-US" altLang="zh-CN" sz="2400" dirty="0"/>
              <a:t>Proposer</a:t>
            </a:r>
            <a:r>
              <a:rPr lang="zh-CN" altLang="en-US" sz="2400" dirty="0"/>
              <a:t>、</a:t>
            </a:r>
            <a:r>
              <a:rPr lang="en-US" altLang="zh-CN" sz="2400" dirty="0"/>
              <a:t>Acceptor</a:t>
            </a:r>
            <a:r>
              <a:rPr lang="zh-CN" altLang="en-US" sz="2400" dirty="0"/>
              <a:t>、</a:t>
            </a:r>
            <a:r>
              <a:rPr lang="en-US" altLang="zh-CN" sz="2400" dirty="0"/>
              <a:t>Learner</a:t>
            </a:r>
            <a:r>
              <a:rPr lang="zh-CN" altLang="en-US" sz="2400" dirty="0"/>
              <a:t>都认同（容错性质的）具体某一个提案值应该被选定。</a:t>
            </a:r>
            <a:endParaRPr lang="en-US" altLang="zh-CN" sz="2400" dirty="0"/>
          </a:p>
          <a:p>
            <a:r>
              <a:rPr lang="zh-CN" altLang="en-US" sz="2400" b="1" dirty="0"/>
              <a:t>不同角色的视角：</a:t>
            </a:r>
            <a:endParaRPr lang="en-US" altLang="zh-CN" sz="2400" b="1" dirty="0"/>
          </a:p>
          <a:p>
            <a:r>
              <a:rPr lang="en-US" altLang="zh-CN" sz="2400" b="1" dirty="0"/>
              <a:t>Proposer</a:t>
            </a:r>
            <a:r>
              <a:rPr lang="zh-CN" altLang="en-US" sz="2400" dirty="0"/>
              <a:t>：只要发出的提案被</a:t>
            </a:r>
            <a:r>
              <a:rPr lang="zh-CN" altLang="en-US" sz="2400" dirty="0">
                <a:solidFill>
                  <a:srgbClr val="FF0000"/>
                </a:solidFill>
              </a:rPr>
              <a:t>半数以上的</a:t>
            </a:r>
            <a:r>
              <a:rPr lang="en-US" altLang="zh-CN" sz="2400" dirty="0">
                <a:solidFill>
                  <a:srgbClr val="FF0000"/>
                </a:solidFill>
              </a:rPr>
              <a:t>Acceptor</a:t>
            </a:r>
            <a:r>
              <a:rPr lang="zh-CN" altLang="en-US" sz="2400" dirty="0">
                <a:solidFill>
                  <a:srgbClr val="FF0000"/>
                </a:solidFill>
              </a:rPr>
              <a:t>接受</a:t>
            </a:r>
            <a:r>
              <a:rPr lang="zh-CN" altLang="en-US" sz="2400" dirty="0"/>
              <a:t>，就认为该提案被选定了。</a:t>
            </a:r>
            <a:endParaRPr lang="en-US" altLang="zh-CN" sz="2400" dirty="0"/>
          </a:p>
          <a:p>
            <a:r>
              <a:rPr lang="en-US" altLang="zh-CN" sz="2400" b="1" dirty="0"/>
              <a:t>Acceptor</a:t>
            </a:r>
            <a:r>
              <a:rPr lang="zh-CN" altLang="en-US" sz="2400" dirty="0"/>
              <a:t>：只要</a:t>
            </a:r>
            <a:r>
              <a:rPr lang="zh-CN" altLang="en-US" sz="2400" dirty="0">
                <a:solidFill>
                  <a:srgbClr val="FF0000"/>
                </a:solidFill>
              </a:rPr>
              <a:t>自己最终接受了某个</a:t>
            </a:r>
            <a:r>
              <a:rPr lang="zh-CN" altLang="en-US" sz="2400" dirty="0"/>
              <a:t>提案，就认为该提案里的值被选定了。</a:t>
            </a:r>
            <a:endParaRPr lang="en-US" altLang="zh-CN" sz="2400" dirty="0"/>
          </a:p>
          <a:p>
            <a:r>
              <a:rPr lang="en-US" altLang="zh-CN" sz="2400" b="1" dirty="0"/>
              <a:t>Learner</a:t>
            </a:r>
            <a:r>
              <a:rPr lang="zh-CN" altLang="en-US" sz="2400" dirty="0"/>
              <a:t>：</a:t>
            </a:r>
            <a:r>
              <a:rPr lang="en-US" altLang="zh-CN" sz="2400" dirty="0">
                <a:solidFill>
                  <a:srgbClr val="FF0000"/>
                </a:solidFill>
              </a:rPr>
              <a:t>Acceptor</a:t>
            </a:r>
            <a:r>
              <a:rPr lang="zh-CN" altLang="en-US" sz="2400" dirty="0">
                <a:solidFill>
                  <a:srgbClr val="FF0000"/>
                </a:solidFill>
              </a:rPr>
              <a:t>告诉自己哪个值</a:t>
            </a:r>
            <a:r>
              <a:rPr lang="zh-CN" altLang="en-US" sz="2400" dirty="0"/>
              <a:t>被选定，</a:t>
            </a:r>
            <a:r>
              <a:rPr lang="en-US" altLang="zh-CN" sz="2400" dirty="0"/>
              <a:t>Learner</a:t>
            </a:r>
            <a:r>
              <a:rPr lang="zh-CN" altLang="en-US" sz="2400" dirty="0"/>
              <a:t>就认为该值是最终被选定的值。</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183783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10.3.1 Paxos</a:t>
            </a:r>
            <a:r>
              <a:rPr lang="zh-CN" altLang="en-US" sz="2800" b="1" dirty="0"/>
              <a:t>协议（续）</a:t>
            </a:r>
            <a:endParaRPr lang="zh-CN" altLang="en-US" sz="2800" dirty="0"/>
          </a:p>
        </p:txBody>
      </p:sp>
      <p:sp>
        <p:nvSpPr>
          <p:cNvPr id="3" name="内容占位符 2"/>
          <p:cNvSpPr>
            <a:spLocks noGrp="1"/>
          </p:cNvSpPr>
          <p:nvPr>
            <p:ph idx="1"/>
          </p:nvPr>
        </p:nvSpPr>
        <p:spPr>
          <a:xfrm>
            <a:off x="838200" y="1285462"/>
            <a:ext cx="10515600" cy="5302374"/>
          </a:xfrm>
        </p:spPr>
        <p:txBody>
          <a:bodyPr>
            <a:normAutofit fontScale="92500" lnSpcReduction="10000"/>
          </a:bodyPr>
          <a:lstStyle/>
          <a:p>
            <a:r>
              <a:rPr lang="zh-CN" altLang="en-US" sz="2400" b="1" dirty="0"/>
              <a:t>一致性算法的安全性要求：</a:t>
            </a:r>
            <a:endParaRPr lang="en-US" altLang="zh-CN" sz="2400" b="1" dirty="0"/>
          </a:p>
          <a:p>
            <a:r>
              <a:rPr lang="zh-CN" altLang="en-US" sz="2400" dirty="0"/>
              <a:t>（</a:t>
            </a:r>
            <a:r>
              <a:rPr lang="en-US" altLang="zh-CN" sz="2400" dirty="0"/>
              <a:t>1</a:t>
            </a:r>
            <a:r>
              <a:rPr lang="zh-CN" altLang="en-US" sz="2400" dirty="0"/>
              <a:t>）只有</a:t>
            </a:r>
            <a:r>
              <a:rPr lang="zh-CN" altLang="en-US" sz="2400" dirty="0">
                <a:solidFill>
                  <a:srgbClr val="FF0000"/>
                </a:solidFill>
              </a:rPr>
              <a:t>被提出的值</a:t>
            </a:r>
            <a:r>
              <a:rPr lang="zh-CN" altLang="en-US" sz="2400" dirty="0"/>
              <a:t>才能被选定，如果没有值被提出就不应该有值被选定。</a:t>
            </a:r>
            <a:endParaRPr lang="en-US" altLang="zh-CN" sz="2400" dirty="0"/>
          </a:p>
          <a:p>
            <a:r>
              <a:rPr lang="zh-CN" altLang="en-US" sz="2400" dirty="0"/>
              <a:t>（</a:t>
            </a:r>
            <a:r>
              <a:rPr lang="en-US" altLang="zh-CN" sz="2400" dirty="0"/>
              <a:t>2</a:t>
            </a:r>
            <a:r>
              <a:rPr lang="zh-CN" altLang="en-US" sz="2400" dirty="0"/>
              <a:t>）一致性算法要保证提出的多个值中</a:t>
            </a:r>
            <a:r>
              <a:rPr lang="zh-CN" altLang="en-US" sz="2400" dirty="0">
                <a:solidFill>
                  <a:srgbClr val="FF0000"/>
                </a:solidFill>
              </a:rPr>
              <a:t>只能有一个</a:t>
            </a:r>
            <a:r>
              <a:rPr lang="zh-CN" altLang="en-US" sz="2400" dirty="0"/>
              <a:t>被（合法）选定。</a:t>
            </a:r>
            <a:endParaRPr lang="en-US" altLang="zh-CN" sz="2400" dirty="0"/>
          </a:p>
          <a:p>
            <a:r>
              <a:rPr lang="zh-CN" altLang="en-US" sz="2400" dirty="0"/>
              <a:t>（</a:t>
            </a:r>
            <a:r>
              <a:rPr lang="en-US" altLang="zh-CN" sz="2400" dirty="0"/>
              <a:t>3</a:t>
            </a:r>
            <a:r>
              <a:rPr lang="zh-CN" altLang="en-US" sz="2400" dirty="0"/>
              <a:t>）如果一个值被选定，则</a:t>
            </a:r>
            <a:r>
              <a:rPr lang="zh-CN" altLang="en-US" sz="2400" dirty="0">
                <a:solidFill>
                  <a:srgbClr val="FF0000"/>
                </a:solidFill>
              </a:rPr>
              <a:t>所有进程都应该能获取</a:t>
            </a:r>
            <a:r>
              <a:rPr lang="zh-CN" altLang="en-US" sz="2400" dirty="0"/>
              <a:t>到该选定的的值。</a:t>
            </a:r>
            <a:endParaRPr lang="en-US" altLang="zh-CN" sz="2400" dirty="0"/>
          </a:p>
          <a:p>
            <a:r>
              <a:rPr lang="en-US" altLang="zh-CN" sz="2400" dirty="0"/>
              <a:t>      Paxos</a:t>
            </a:r>
            <a:r>
              <a:rPr lang="zh-CN" altLang="en-US" sz="2400" dirty="0"/>
              <a:t>算法的目标：保证最终有且仅有一个值被选定，并且当该值被选定后，所有进程最终都能获取到该值。</a:t>
            </a:r>
            <a:r>
              <a:rPr lang="en-US" altLang="zh-CN" sz="2400" i="1" dirty="0">
                <a:solidFill>
                  <a:srgbClr val="00B0F0"/>
                </a:solidFill>
              </a:rPr>
              <a:t>——</a:t>
            </a:r>
            <a:r>
              <a:rPr lang="zh-CN" altLang="en-US" sz="2400" i="1" dirty="0">
                <a:solidFill>
                  <a:srgbClr val="00B0F0"/>
                </a:solidFill>
              </a:rPr>
              <a:t>（</a:t>
            </a:r>
            <a:r>
              <a:rPr lang="en-US" altLang="zh-CN" sz="2400" i="1" dirty="0">
                <a:solidFill>
                  <a:srgbClr val="00B0F0"/>
                </a:solidFill>
              </a:rPr>
              <a:t>2</a:t>
            </a:r>
            <a:r>
              <a:rPr lang="zh-CN" altLang="en-US" sz="2400" i="1" dirty="0">
                <a:solidFill>
                  <a:srgbClr val="00B0F0"/>
                </a:solidFill>
              </a:rPr>
              <a:t>、 </a:t>
            </a:r>
            <a:r>
              <a:rPr lang="en-US" altLang="zh-CN" sz="2400" i="1" dirty="0">
                <a:solidFill>
                  <a:srgbClr val="00B0F0"/>
                </a:solidFill>
              </a:rPr>
              <a:t>3</a:t>
            </a:r>
            <a:r>
              <a:rPr lang="zh-CN" altLang="en-US" sz="2400" i="1" dirty="0">
                <a:solidFill>
                  <a:srgbClr val="00B0F0"/>
                </a:solidFill>
              </a:rPr>
              <a:t>）</a:t>
            </a:r>
            <a:endParaRPr lang="en-US" altLang="zh-CN" sz="2400" i="1" dirty="0">
              <a:solidFill>
                <a:srgbClr val="00B0F0"/>
              </a:solidFill>
            </a:endParaRPr>
          </a:p>
          <a:p>
            <a:r>
              <a:rPr lang="en-US" altLang="zh-CN" sz="2400" dirty="0"/>
              <a:t>      Paxos</a:t>
            </a:r>
            <a:r>
              <a:rPr lang="zh-CN" altLang="en-US" sz="2400" dirty="0"/>
              <a:t>算法规定：</a:t>
            </a:r>
            <a:endParaRPr lang="en-US" altLang="zh-CN" sz="2400" dirty="0"/>
          </a:p>
          <a:p>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）一个</a:t>
            </a:r>
            <a:r>
              <a:rPr lang="en-US" altLang="zh-CN" sz="2400" dirty="0">
                <a:solidFill>
                  <a:srgbClr val="FF0000"/>
                </a:solidFill>
              </a:rPr>
              <a:t>Acceptor</a:t>
            </a:r>
            <a:r>
              <a:rPr lang="zh-CN" altLang="en-US" sz="2400" dirty="0">
                <a:solidFill>
                  <a:srgbClr val="FF0000"/>
                </a:solidFill>
              </a:rPr>
              <a:t>必须接受它收到的第一个提案</a:t>
            </a:r>
            <a:r>
              <a:rPr lang="en-US" altLang="zh-CN" sz="2400" dirty="0"/>
              <a:t>——</a:t>
            </a:r>
            <a:r>
              <a:rPr lang="zh-CN" altLang="en-US" sz="2400" dirty="0"/>
              <a:t>为了保证即使只有一个</a:t>
            </a:r>
            <a:r>
              <a:rPr lang="en-US" altLang="zh-CN" sz="2400" dirty="0"/>
              <a:t>Proposer</a:t>
            </a:r>
            <a:r>
              <a:rPr lang="zh-CN" altLang="en-US" sz="2400" dirty="0"/>
              <a:t>提出一个值，该值也会被选定。</a:t>
            </a:r>
            <a:endParaRPr lang="en-US" altLang="zh-CN" sz="2400" dirty="0"/>
          </a:p>
          <a:p>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）一个提案被选定需要半数以上的</a:t>
            </a:r>
            <a:r>
              <a:rPr lang="en-US" altLang="zh-CN" sz="2400" dirty="0">
                <a:solidFill>
                  <a:srgbClr val="FF0000"/>
                </a:solidFill>
              </a:rPr>
              <a:t>Acceptor</a:t>
            </a:r>
            <a:r>
              <a:rPr lang="zh-CN" altLang="en-US" sz="2400" dirty="0">
                <a:solidFill>
                  <a:srgbClr val="FF0000"/>
                </a:solidFill>
              </a:rPr>
              <a:t>接受</a:t>
            </a:r>
            <a:r>
              <a:rPr lang="en-US" altLang="zh-CN" sz="2400" dirty="0"/>
              <a:t>——</a:t>
            </a:r>
            <a:r>
              <a:rPr lang="zh-CN" altLang="en-US" sz="2400" dirty="0"/>
              <a:t>为了避免多个</a:t>
            </a:r>
            <a:r>
              <a:rPr lang="en-US" altLang="zh-CN" sz="2400" dirty="0"/>
              <a:t>Proposer</a:t>
            </a:r>
            <a:r>
              <a:rPr lang="zh-CN" altLang="en-US" sz="2400" dirty="0"/>
              <a:t>向多个</a:t>
            </a:r>
            <a:r>
              <a:rPr lang="en-US" altLang="zh-CN" sz="2400" dirty="0"/>
              <a:t>Acceptor</a:t>
            </a:r>
            <a:r>
              <a:rPr lang="zh-CN" altLang="en-US" sz="2400" dirty="0"/>
              <a:t>提案后，出现不同的值被选定的不一致问题。</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Tree>
    <p:extLst>
      <p:ext uri="{BB962C8B-B14F-4D97-AF65-F5344CB8AC3E}">
        <p14:creationId xmlns:p14="http://schemas.microsoft.com/office/powerpoint/2010/main" val="24963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D4C9D-47EC-4828-A8FA-40A8A2F429C3}"/>
              </a:ext>
            </a:extLst>
          </p:cNvPr>
          <p:cNvSpPr>
            <a:spLocks noGrp="1"/>
          </p:cNvSpPr>
          <p:nvPr>
            <p:ph type="title"/>
          </p:nvPr>
        </p:nvSpPr>
        <p:spPr/>
        <p:txBody>
          <a:bodyPr/>
          <a:lstStyle/>
          <a:p>
            <a:r>
              <a:rPr lang="en-US" altLang="zh-CN" sz="2800" b="1" dirty="0">
                <a:solidFill>
                  <a:prstClr val="black"/>
                </a:solidFill>
              </a:rPr>
              <a:t>10.3.1 Paxos</a:t>
            </a:r>
            <a:r>
              <a:rPr lang="zh-CN" altLang="en-US" sz="2800" b="1" dirty="0">
                <a:solidFill>
                  <a:prstClr val="black"/>
                </a:solidFill>
              </a:rPr>
              <a:t>协议（续）</a:t>
            </a:r>
            <a:endParaRPr lang="zh-CN" altLang="en-US" dirty="0"/>
          </a:p>
        </p:txBody>
      </p:sp>
      <p:sp>
        <p:nvSpPr>
          <p:cNvPr id="3" name="内容占位符 2">
            <a:extLst>
              <a:ext uri="{FF2B5EF4-FFF2-40B4-BE49-F238E27FC236}">
                <a16:creationId xmlns:a16="http://schemas.microsoft.com/office/drawing/2014/main" id="{D5571A2D-3C33-4693-BEB8-09AE4C69C1FC}"/>
              </a:ext>
            </a:extLst>
          </p:cNvPr>
          <p:cNvSpPr>
            <a:spLocks noGrp="1"/>
          </p:cNvSpPr>
          <p:nvPr>
            <p:ph idx="1"/>
          </p:nvPr>
        </p:nvSpPr>
        <p:spPr>
          <a:xfrm>
            <a:off x="838200" y="1285461"/>
            <a:ext cx="10515600" cy="5371647"/>
          </a:xfrm>
        </p:spPr>
        <p:txBody>
          <a:bodyPr>
            <a:normAutofit/>
          </a:bodyPr>
          <a:lstStyle/>
          <a:p>
            <a:r>
              <a:rPr lang="zh-CN" altLang="en-US" sz="2400" dirty="0"/>
              <a:t>隐含的结论：一个</a:t>
            </a:r>
            <a:r>
              <a:rPr lang="en-US" altLang="zh-CN" sz="2400" dirty="0"/>
              <a:t>Acceptor</a:t>
            </a:r>
            <a:r>
              <a:rPr lang="zh-CN" altLang="en-US" sz="2400" dirty="0"/>
              <a:t>必须能够</a:t>
            </a:r>
            <a:r>
              <a:rPr lang="zh-CN" altLang="en-US" sz="2400" dirty="0">
                <a:solidFill>
                  <a:srgbClr val="FF0000"/>
                </a:solidFill>
              </a:rPr>
              <a:t>接受</a:t>
            </a:r>
            <a:r>
              <a:rPr lang="zh-CN" altLang="en-US" sz="2400" dirty="0"/>
              <a:t>多个提案，但同时又必须保证所有被</a:t>
            </a:r>
            <a:r>
              <a:rPr lang="zh-CN" altLang="en-US" sz="2400" dirty="0">
                <a:solidFill>
                  <a:srgbClr val="FF0000"/>
                </a:solidFill>
              </a:rPr>
              <a:t>选定</a:t>
            </a:r>
            <a:r>
              <a:rPr lang="zh-CN" altLang="en-US" sz="2400" dirty="0"/>
              <a:t>的提案都具有相同的值。</a:t>
            </a:r>
            <a:endParaRPr lang="en-US" altLang="zh-CN" sz="2400" dirty="0"/>
          </a:p>
          <a:p>
            <a:r>
              <a:rPr lang="en-US" altLang="zh-CN" sz="2400" dirty="0"/>
              <a:t>        </a:t>
            </a:r>
            <a:r>
              <a:rPr lang="zh-CN" altLang="zh-CN" sz="2400" dirty="0"/>
              <a:t>↓</a:t>
            </a:r>
            <a:endParaRPr lang="en-US" altLang="zh-CN" sz="2400" dirty="0"/>
          </a:p>
          <a:p>
            <a:r>
              <a:rPr lang="zh-CN" altLang="en-US" sz="2400" dirty="0"/>
              <a:t>规定：如果某个</a:t>
            </a:r>
            <a:r>
              <a:rPr lang="zh-CN" altLang="en-US" sz="2400" dirty="0">
                <a:solidFill>
                  <a:srgbClr val="FF0000"/>
                </a:solidFill>
              </a:rPr>
              <a:t>值为</a:t>
            </a:r>
            <a:r>
              <a:rPr lang="en-US" altLang="zh-CN" sz="2400" dirty="0">
                <a:solidFill>
                  <a:srgbClr val="FF0000"/>
                </a:solidFill>
              </a:rPr>
              <a:t>v</a:t>
            </a:r>
            <a:r>
              <a:rPr lang="zh-CN" altLang="en-US" sz="2400" dirty="0">
                <a:solidFill>
                  <a:srgbClr val="FF0000"/>
                </a:solidFill>
              </a:rPr>
              <a:t>的提案被选定</a:t>
            </a:r>
            <a:r>
              <a:rPr lang="zh-CN" altLang="en-US" sz="2400" dirty="0"/>
              <a:t>，那么每个</a:t>
            </a:r>
            <a:r>
              <a:rPr lang="zh-CN" altLang="en-US" sz="2400" dirty="0">
                <a:solidFill>
                  <a:srgbClr val="FF0000"/>
                </a:solidFill>
              </a:rPr>
              <a:t>编号更高的被</a:t>
            </a:r>
            <a:r>
              <a:rPr lang="en-US" altLang="zh-CN" sz="2400" dirty="0">
                <a:solidFill>
                  <a:srgbClr val="FF0000"/>
                </a:solidFill>
              </a:rPr>
              <a:t>Acceptor</a:t>
            </a:r>
            <a:r>
              <a:rPr lang="zh-CN" altLang="en-US" sz="2400" dirty="0">
                <a:solidFill>
                  <a:srgbClr val="FF0000"/>
                </a:solidFill>
              </a:rPr>
              <a:t>接受的</a:t>
            </a:r>
            <a:r>
              <a:rPr lang="zh-CN" altLang="en-US" sz="2400" dirty="0"/>
              <a:t>提案的</a:t>
            </a:r>
            <a:r>
              <a:rPr lang="zh-CN" altLang="en-US" sz="2400" dirty="0">
                <a:solidFill>
                  <a:srgbClr val="FF0000"/>
                </a:solidFill>
              </a:rPr>
              <a:t>值必须也是</a:t>
            </a:r>
            <a:r>
              <a:rPr lang="en-US" altLang="zh-CN" sz="2400" dirty="0">
                <a:solidFill>
                  <a:srgbClr val="FF0000"/>
                </a:solidFill>
              </a:rPr>
              <a:t>v</a:t>
            </a:r>
            <a:r>
              <a:rPr lang="zh-CN" altLang="en-US" sz="2400" dirty="0"/>
              <a:t>。</a:t>
            </a:r>
            <a:endParaRPr lang="en-US" altLang="zh-CN" sz="2400" dirty="0"/>
          </a:p>
          <a:p>
            <a:r>
              <a:rPr lang="en-US" altLang="zh-CN" sz="2400" dirty="0"/>
              <a:t>        </a:t>
            </a:r>
            <a:r>
              <a:rPr lang="zh-CN" altLang="zh-CN" sz="2400" dirty="0"/>
              <a:t>↓</a:t>
            </a:r>
            <a:endParaRPr lang="en-US" altLang="zh-CN" sz="2400" dirty="0"/>
          </a:p>
          <a:p>
            <a:r>
              <a:rPr lang="zh-CN" altLang="en-US" sz="2400" dirty="0"/>
              <a:t>对于任意的新提案</a:t>
            </a:r>
            <a:r>
              <a:rPr lang="en-US" altLang="zh-CN" sz="2400" dirty="0"/>
              <a:t>[N, v]</a:t>
            </a:r>
            <a:r>
              <a:rPr lang="zh-CN" altLang="en-US" sz="2400" dirty="0"/>
              <a:t>如果</a:t>
            </a:r>
            <a:r>
              <a:rPr lang="zh-CN" altLang="en-US" sz="2400" dirty="0">
                <a:solidFill>
                  <a:srgbClr val="FF0000"/>
                </a:solidFill>
              </a:rPr>
              <a:t>要被提出</a:t>
            </a:r>
            <a:r>
              <a:rPr lang="zh-CN" altLang="en-US" sz="2400" dirty="0"/>
              <a:t>，则需要存在一个半数以上的</a:t>
            </a:r>
            <a:r>
              <a:rPr lang="en-US" altLang="zh-CN" sz="2400" dirty="0"/>
              <a:t>Acceptor</a:t>
            </a:r>
            <a:r>
              <a:rPr lang="zh-CN" altLang="en-US" sz="2400" dirty="0"/>
              <a:t>组成的集合</a:t>
            </a:r>
            <a:r>
              <a:rPr lang="en-US" altLang="zh-CN" sz="2400" dirty="0"/>
              <a:t>S</a:t>
            </a:r>
            <a:r>
              <a:rPr lang="zh-CN" altLang="en-US" sz="2400" dirty="0"/>
              <a:t>，满足以下两个条件中的</a:t>
            </a:r>
            <a:r>
              <a:rPr lang="zh-CN" altLang="en-US" sz="2400" dirty="0">
                <a:solidFill>
                  <a:srgbClr val="FF0000"/>
                </a:solidFill>
              </a:rPr>
              <a:t>任意一个</a:t>
            </a:r>
            <a:r>
              <a:rPr lang="zh-CN" altLang="en-US" sz="2400" dirty="0"/>
              <a:t>：</a:t>
            </a:r>
            <a:endParaRPr lang="en-US" altLang="zh-CN" sz="2400" dirty="0"/>
          </a:p>
          <a:p>
            <a:r>
              <a:rPr lang="zh-CN" altLang="en-US" sz="2400" dirty="0"/>
              <a:t>（</a:t>
            </a:r>
            <a:r>
              <a:rPr lang="en-US" altLang="zh-CN" sz="2400" dirty="0"/>
              <a:t>1</a:t>
            </a:r>
            <a:r>
              <a:rPr lang="zh-CN" altLang="en-US" sz="2400" dirty="0"/>
              <a:t>）</a:t>
            </a:r>
            <a:r>
              <a:rPr lang="en-US" altLang="zh-CN" sz="2400" dirty="0"/>
              <a:t>S</a:t>
            </a:r>
            <a:r>
              <a:rPr lang="zh-CN" altLang="en-US" sz="2400" dirty="0"/>
              <a:t>中每个</a:t>
            </a:r>
            <a:r>
              <a:rPr lang="en-US" altLang="zh-CN" sz="2400" dirty="0"/>
              <a:t>Acceptor</a:t>
            </a:r>
            <a:r>
              <a:rPr lang="zh-CN" altLang="en-US" sz="2400" dirty="0"/>
              <a:t>都没有接受过编号小于</a:t>
            </a:r>
            <a:r>
              <a:rPr lang="en-US" altLang="zh-CN" sz="2400" dirty="0"/>
              <a:t>N</a:t>
            </a:r>
            <a:r>
              <a:rPr lang="zh-CN" altLang="en-US" sz="2400" dirty="0"/>
              <a:t>的提案；</a:t>
            </a:r>
            <a:endParaRPr lang="en-US" altLang="zh-CN" sz="2400" dirty="0"/>
          </a:p>
          <a:p>
            <a:r>
              <a:rPr lang="zh-CN" altLang="en-US" sz="2400" dirty="0"/>
              <a:t>（</a:t>
            </a:r>
            <a:r>
              <a:rPr lang="en-US" altLang="zh-CN" sz="2400" dirty="0"/>
              <a:t>2</a:t>
            </a:r>
            <a:r>
              <a:rPr lang="zh-CN" altLang="en-US" sz="2400" dirty="0"/>
              <a:t>）</a:t>
            </a:r>
            <a:r>
              <a:rPr lang="en-US" altLang="zh-CN" sz="2400" dirty="0"/>
              <a:t>S</a:t>
            </a:r>
            <a:r>
              <a:rPr lang="zh-CN" altLang="en-US" sz="2400" dirty="0"/>
              <a:t>中</a:t>
            </a:r>
            <a:r>
              <a:rPr lang="en-US" altLang="zh-CN" sz="2400" dirty="0"/>
              <a:t>Acceptor</a:t>
            </a:r>
            <a:r>
              <a:rPr lang="zh-CN" altLang="en-US" sz="2400" dirty="0"/>
              <a:t>接受过的最大编号的提案的值为</a:t>
            </a:r>
            <a:r>
              <a:rPr lang="en-US" altLang="zh-CN" sz="2400" dirty="0"/>
              <a:t>v</a:t>
            </a:r>
            <a:r>
              <a:rPr lang="zh-CN" altLang="en-US" sz="2400" dirty="0"/>
              <a:t>。</a:t>
            </a:r>
          </a:p>
        </p:txBody>
      </p:sp>
      <p:sp>
        <p:nvSpPr>
          <p:cNvPr id="4" name="灯片编号占位符 3">
            <a:extLst>
              <a:ext uri="{FF2B5EF4-FFF2-40B4-BE49-F238E27FC236}">
                <a16:creationId xmlns:a16="http://schemas.microsoft.com/office/drawing/2014/main" id="{B1F0A375-60F5-421D-A10E-5B35156745E6}"/>
              </a:ext>
            </a:extLst>
          </p:cNvPr>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Tree>
    <p:extLst>
      <p:ext uri="{BB962C8B-B14F-4D97-AF65-F5344CB8AC3E}">
        <p14:creationId xmlns:p14="http://schemas.microsoft.com/office/powerpoint/2010/main" val="349807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BD2A3-F300-40EE-8A8D-4008F69E20B5}"/>
              </a:ext>
            </a:extLst>
          </p:cNvPr>
          <p:cNvSpPr>
            <a:spLocks noGrp="1"/>
          </p:cNvSpPr>
          <p:nvPr>
            <p:ph type="title"/>
          </p:nvPr>
        </p:nvSpPr>
        <p:spPr/>
        <p:txBody>
          <a:bodyPr/>
          <a:lstStyle/>
          <a:p>
            <a:r>
              <a:rPr lang="en-US" altLang="zh-CN" sz="2800" b="1" dirty="0">
                <a:solidFill>
                  <a:prstClr val="black"/>
                </a:solidFill>
              </a:rPr>
              <a:t>10.3.1 Paxos</a:t>
            </a:r>
            <a:r>
              <a:rPr lang="zh-CN" altLang="en-US" sz="2800" b="1" dirty="0">
                <a:solidFill>
                  <a:prstClr val="black"/>
                </a:solidFill>
              </a:rPr>
              <a:t>协议（续）</a:t>
            </a:r>
            <a:endParaRPr lang="zh-CN" altLang="en-US" dirty="0"/>
          </a:p>
        </p:txBody>
      </p:sp>
      <p:sp>
        <p:nvSpPr>
          <p:cNvPr id="3" name="内容占位符 2">
            <a:extLst>
              <a:ext uri="{FF2B5EF4-FFF2-40B4-BE49-F238E27FC236}">
                <a16:creationId xmlns:a16="http://schemas.microsoft.com/office/drawing/2014/main" id="{3F37892F-6B33-4D84-A38B-F216CBB71FEC}"/>
              </a:ext>
            </a:extLst>
          </p:cNvPr>
          <p:cNvSpPr>
            <a:spLocks noGrp="1"/>
          </p:cNvSpPr>
          <p:nvPr>
            <p:ph idx="1"/>
          </p:nvPr>
        </p:nvSpPr>
        <p:spPr>
          <a:xfrm>
            <a:off x="838200" y="1285462"/>
            <a:ext cx="10515600" cy="5207412"/>
          </a:xfrm>
        </p:spPr>
        <p:txBody>
          <a:bodyPr>
            <a:normAutofit/>
          </a:bodyPr>
          <a:lstStyle/>
          <a:p>
            <a:r>
              <a:rPr lang="zh-CN" altLang="en-US" sz="2400" dirty="0"/>
              <a:t>       为了保证如果某个值为</a:t>
            </a:r>
            <a:r>
              <a:rPr lang="en-US" altLang="zh-CN" sz="2400" dirty="0"/>
              <a:t>v</a:t>
            </a:r>
            <a:r>
              <a:rPr lang="zh-CN" altLang="en-US" sz="2400" dirty="0"/>
              <a:t>的提案被选定了后，后续任何</a:t>
            </a:r>
            <a:r>
              <a:rPr lang="en-US" altLang="zh-CN" sz="2400" dirty="0"/>
              <a:t>Proposer</a:t>
            </a:r>
            <a:r>
              <a:rPr lang="zh-CN" altLang="en-US" sz="2400" dirty="0"/>
              <a:t>提出的编号更高的提案制作也必须是</a:t>
            </a:r>
            <a:r>
              <a:rPr lang="en-US" altLang="zh-CN" sz="2400" dirty="0"/>
              <a:t>v</a:t>
            </a:r>
            <a:r>
              <a:rPr lang="zh-CN" altLang="en-US" sz="2400" dirty="0"/>
              <a:t>，</a:t>
            </a:r>
            <a:r>
              <a:rPr lang="en-US" altLang="zh-CN" sz="2400" dirty="0"/>
              <a:t>Proposer</a:t>
            </a:r>
            <a:r>
              <a:rPr lang="zh-CN" altLang="en-US" sz="2400" dirty="0">
                <a:solidFill>
                  <a:srgbClr val="FF0000"/>
                </a:solidFill>
              </a:rPr>
              <a:t>生成提案之前需要去学习已经被选定</a:t>
            </a:r>
            <a:r>
              <a:rPr lang="zh-CN" altLang="en-US" sz="2400" dirty="0"/>
              <a:t>或者</a:t>
            </a:r>
            <a:r>
              <a:rPr lang="zh-CN" altLang="en-US" sz="2400" dirty="0">
                <a:solidFill>
                  <a:srgbClr val="FF0000"/>
                </a:solidFill>
              </a:rPr>
              <a:t>可能被选定</a:t>
            </a:r>
            <a:r>
              <a:rPr lang="zh-CN" altLang="en-US" sz="2400" dirty="0"/>
              <a:t>的值，然后</a:t>
            </a:r>
            <a:r>
              <a:rPr lang="zh-CN" altLang="en-US" sz="2400" dirty="0">
                <a:solidFill>
                  <a:srgbClr val="FF0000"/>
                </a:solidFill>
              </a:rPr>
              <a:t>以该值作为自己提出的提案的值。仅当没有值被选定时，</a:t>
            </a:r>
            <a:r>
              <a:rPr lang="en-US" altLang="zh-CN" sz="2400" dirty="0">
                <a:solidFill>
                  <a:srgbClr val="FF0000"/>
                </a:solidFill>
              </a:rPr>
              <a:t>Proposer</a:t>
            </a:r>
            <a:r>
              <a:rPr lang="zh-CN" altLang="en-US" sz="2400" dirty="0">
                <a:solidFill>
                  <a:srgbClr val="FF0000"/>
                </a:solidFill>
              </a:rPr>
              <a:t>才可以自己决定提案的值</a:t>
            </a:r>
            <a:r>
              <a:rPr lang="zh-CN" altLang="en-US" sz="2400" dirty="0"/>
              <a:t>。</a:t>
            </a:r>
            <a:endParaRPr lang="en-US" altLang="zh-CN" sz="2400" dirty="0"/>
          </a:p>
          <a:p>
            <a:r>
              <a:rPr lang="en-US" altLang="zh-CN" sz="2400" dirty="0"/>
              <a:t>        </a:t>
            </a:r>
            <a:r>
              <a:rPr lang="zh-CN" altLang="zh-CN" sz="2400" dirty="0"/>
              <a:t>↓</a:t>
            </a:r>
            <a:endParaRPr lang="en-US" altLang="zh-CN" sz="2400" dirty="0"/>
          </a:p>
          <a:p>
            <a:r>
              <a:rPr lang="en-US" altLang="zh-CN" sz="2400" dirty="0"/>
              <a:t>Paxos</a:t>
            </a:r>
            <a:r>
              <a:rPr lang="zh-CN" altLang="en-US" sz="2400" dirty="0"/>
              <a:t>协议分为两个阶段：</a:t>
            </a:r>
            <a:endParaRPr lang="en-US" altLang="zh-CN" sz="2400" dirty="0"/>
          </a:p>
          <a:p>
            <a:r>
              <a:rPr lang="zh-CN" altLang="en-US" sz="2400" dirty="0"/>
              <a:t>第一阶段：学习阶段（</a:t>
            </a:r>
            <a:r>
              <a:rPr lang="en-US" altLang="zh-CN" sz="2400" dirty="0"/>
              <a:t>Prepare</a:t>
            </a:r>
            <a:r>
              <a:rPr lang="zh-CN" altLang="en-US" sz="2400" dirty="0"/>
              <a:t>）</a:t>
            </a:r>
            <a:endParaRPr lang="en-US" altLang="zh-CN" sz="2400" dirty="0"/>
          </a:p>
          <a:p>
            <a:r>
              <a:rPr lang="zh-CN" altLang="en-US" sz="2400" dirty="0"/>
              <a:t>第二阶段：接受阶段（</a:t>
            </a:r>
            <a:r>
              <a:rPr lang="en-US" altLang="zh-CN" sz="2400" dirty="0"/>
              <a:t>Accept</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70ED42A3-09C5-4870-8E35-A12513FEDAEC}"/>
              </a:ext>
            </a:extLst>
          </p:cNvPr>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Tree>
    <p:extLst>
      <p:ext uri="{BB962C8B-B14F-4D97-AF65-F5344CB8AC3E}">
        <p14:creationId xmlns:p14="http://schemas.microsoft.com/office/powerpoint/2010/main" val="2936787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4296F-9E55-436A-BC61-C6AB56B70745}"/>
              </a:ext>
            </a:extLst>
          </p:cNvPr>
          <p:cNvSpPr>
            <a:spLocks noGrp="1"/>
          </p:cNvSpPr>
          <p:nvPr>
            <p:ph type="title"/>
          </p:nvPr>
        </p:nvSpPr>
        <p:spPr>
          <a:xfrm>
            <a:off x="838200" y="365126"/>
            <a:ext cx="10515600" cy="653183"/>
          </a:xfrm>
        </p:spPr>
        <p:txBody>
          <a:bodyPr>
            <a:normAutofit/>
          </a:bodyPr>
          <a:lstStyle/>
          <a:p>
            <a:r>
              <a:rPr lang="en-US" altLang="zh-CN" sz="2800" dirty="0"/>
              <a:t>Paxos</a:t>
            </a:r>
            <a:r>
              <a:rPr lang="zh-CN" altLang="en-US" sz="2800" dirty="0"/>
              <a:t>算法描述</a:t>
            </a:r>
          </a:p>
        </p:txBody>
      </p:sp>
      <p:sp>
        <p:nvSpPr>
          <p:cNvPr id="3" name="内容占位符 2">
            <a:extLst>
              <a:ext uri="{FF2B5EF4-FFF2-40B4-BE49-F238E27FC236}">
                <a16:creationId xmlns:a16="http://schemas.microsoft.com/office/drawing/2014/main" id="{D406BD9B-A8E7-444A-AD54-BFC165211C00}"/>
              </a:ext>
            </a:extLst>
          </p:cNvPr>
          <p:cNvSpPr>
            <a:spLocks noGrp="1"/>
          </p:cNvSpPr>
          <p:nvPr>
            <p:ph idx="1"/>
          </p:nvPr>
        </p:nvSpPr>
        <p:spPr/>
        <p:txBody>
          <a:bodyPr>
            <a:normAutofit/>
          </a:bodyPr>
          <a:lstStyle/>
          <a:p>
            <a:r>
              <a:rPr lang="zh-CN" altLang="en-US" sz="2400" b="1" dirty="0"/>
              <a:t>符号说明：</a:t>
            </a:r>
            <a:endParaRPr lang="en-US" altLang="zh-CN" sz="2400" b="1" dirty="0"/>
          </a:p>
          <a:p>
            <a:r>
              <a:rPr lang="en-US" altLang="zh-CN" sz="2400" dirty="0"/>
              <a:t>Proposal: </a:t>
            </a:r>
            <a:r>
              <a:rPr lang="zh-CN" altLang="en-US" sz="2400" dirty="0"/>
              <a:t>提案，是由提案编号和值组成（</a:t>
            </a:r>
            <a:r>
              <a:rPr lang="en-US" altLang="zh-CN" sz="2400" dirty="0"/>
              <a:t>[rnd, v]</a:t>
            </a:r>
            <a:r>
              <a:rPr lang="zh-CN" altLang="en-US" sz="2400" dirty="0"/>
              <a:t>）。提案编号（</a:t>
            </a:r>
            <a:r>
              <a:rPr lang="en-US" altLang="zh-CN" sz="2400" dirty="0"/>
              <a:t>rnd</a:t>
            </a:r>
            <a:r>
              <a:rPr lang="zh-CN" altLang="en-US" sz="2400" dirty="0"/>
              <a:t>）表示提案被提出的顺序（时间戳</a:t>
            </a:r>
            <a:r>
              <a:rPr lang="en-US" altLang="zh-CN" sz="2400" dirty="0"/>
              <a:t>+</a:t>
            </a:r>
            <a:r>
              <a:rPr lang="zh-CN" altLang="en-US" sz="2400" dirty="0"/>
              <a:t>机器编号），值</a:t>
            </a:r>
            <a:r>
              <a:rPr lang="en-US" altLang="zh-CN" sz="2400" dirty="0"/>
              <a:t>(v)</a:t>
            </a:r>
            <a:r>
              <a:rPr lang="zh-CN" altLang="en-US" sz="2400" dirty="0"/>
              <a:t>则表示最终要达成一致的数据。</a:t>
            </a:r>
            <a:endParaRPr lang="en-US" altLang="zh-CN" sz="2400" dirty="0"/>
          </a:p>
          <a:p>
            <a:r>
              <a:rPr lang="en-US" altLang="zh-CN" sz="2400" dirty="0"/>
              <a:t>Acceptor</a:t>
            </a:r>
            <a:r>
              <a:rPr lang="zh-CN" altLang="en-US" sz="2400" dirty="0"/>
              <a:t>看到的最大提案编号</a:t>
            </a:r>
            <a:r>
              <a:rPr lang="en-US" altLang="zh-CN" sz="2400" dirty="0"/>
              <a:t>(last_rnd): Acceptor</a:t>
            </a:r>
            <a:r>
              <a:rPr lang="zh-CN" altLang="en-US" sz="2400" dirty="0"/>
              <a:t>通过这个值来识别哪个</a:t>
            </a:r>
            <a:r>
              <a:rPr lang="en-US" altLang="zh-CN" sz="2400" dirty="0"/>
              <a:t>proposer</a:t>
            </a:r>
            <a:r>
              <a:rPr lang="zh-CN" altLang="en-US" sz="2400" dirty="0"/>
              <a:t>的提案可以接受。</a:t>
            </a:r>
            <a:endParaRPr lang="en-US" altLang="zh-CN" sz="2400" dirty="0"/>
          </a:p>
          <a:p>
            <a:r>
              <a:rPr lang="en-US" altLang="zh-CN" sz="2400" b="1" dirty="0"/>
              <a:t>vrnd: </a:t>
            </a:r>
            <a:r>
              <a:rPr lang="en-US" altLang="zh-CN" sz="2400" dirty="0"/>
              <a:t>Acceptor</a:t>
            </a:r>
            <a:r>
              <a:rPr lang="zh-CN" altLang="en-US" sz="2400" dirty="0"/>
              <a:t>接受的</a:t>
            </a:r>
            <a:r>
              <a:rPr lang="en-US" altLang="zh-CN" sz="2400" b="1" dirty="0"/>
              <a:t>v</a:t>
            </a:r>
            <a:r>
              <a:rPr lang="zh-CN" altLang="en-US" sz="2400" b="1" dirty="0"/>
              <a:t>的配套的</a:t>
            </a:r>
            <a:r>
              <a:rPr lang="en-US" altLang="zh-CN" sz="2400" b="1" dirty="0"/>
              <a:t>rnd</a:t>
            </a:r>
            <a:endParaRPr lang="zh-CN" altLang="en-US" sz="2400" dirty="0"/>
          </a:p>
        </p:txBody>
      </p:sp>
      <p:sp>
        <p:nvSpPr>
          <p:cNvPr id="4" name="灯片编号占位符 3">
            <a:extLst>
              <a:ext uri="{FF2B5EF4-FFF2-40B4-BE49-F238E27FC236}">
                <a16:creationId xmlns:a16="http://schemas.microsoft.com/office/drawing/2014/main" id="{3A23C214-9FAD-4E27-9FD9-5D3266F5A82D}"/>
              </a:ext>
            </a:extLst>
          </p:cNvPr>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Tree>
    <p:extLst>
      <p:ext uri="{BB962C8B-B14F-4D97-AF65-F5344CB8AC3E}">
        <p14:creationId xmlns:p14="http://schemas.microsoft.com/office/powerpoint/2010/main" val="4140770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97910-F68C-4274-8D1D-B707C84ABD47}"/>
              </a:ext>
            </a:extLst>
          </p:cNvPr>
          <p:cNvSpPr>
            <a:spLocks noGrp="1"/>
          </p:cNvSpPr>
          <p:nvPr>
            <p:ph type="title"/>
          </p:nvPr>
        </p:nvSpPr>
        <p:spPr>
          <a:xfrm>
            <a:off x="838200" y="136525"/>
            <a:ext cx="10515600" cy="920336"/>
          </a:xfrm>
        </p:spPr>
        <p:txBody>
          <a:bodyPr>
            <a:normAutofit/>
          </a:bodyPr>
          <a:lstStyle/>
          <a:p>
            <a:r>
              <a:rPr lang="en-US" altLang="zh-CN" sz="2800" dirty="0"/>
              <a:t>Paxos</a:t>
            </a:r>
            <a:r>
              <a:rPr lang="zh-CN" altLang="en-US" sz="2800" dirty="0"/>
              <a:t>协议第一阶段</a:t>
            </a:r>
          </a:p>
        </p:txBody>
      </p:sp>
      <p:sp>
        <p:nvSpPr>
          <p:cNvPr id="4" name="灯片编号占位符 3">
            <a:extLst>
              <a:ext uri="{FF2B5EF4-FFF2-40B4-BE49-F238E27FC236}">
                <a16:creationId xmlns:a16="http://schemas.microsoft.com/office/drawing/2014/main" id="{4DA20C03-5C06-402F-9133-2ABE5E216721}"/>
              </a:ext>
            </a:extLst>
          </p:cNvPr>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
        <p:nvSpPr>
          <p:cNvPr id="6" name="圆角矩形 5">
            <a:extLst>
              <a:ext uri="{FF2B5EF4-FFF2-40B4-BE49-F238E27FC236}">
                <a16:creationId xmlns:a16="http://schemas.microsoft.com/office/drawing/2014/main" id="{EE458EFB-ADC4-4C1B-B734-0133BF7EFADC}"/>
              </a:ext>
            </a:extLst>
          </p:cNvPr>
          <p:cNvSpPr/>
          <p:nvPr/>
        </p:nvSpPr>
        <p:spPr>
          <a:xfrm>
            <a:off x="1205338" y="2022765"/>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t>X</a:t>
            </a:r>
            <a:endParaRPr lang="zh-CN" altLang="en-US" sz="2800" dirty="0"/>
          </a:p>
        </p:txBody>
      </p:sp>
      <p:sp>
        <p:nvSpPr>
          <p:cNvPr id="7" name="右箭头 6">
            <a:extLst>
              <a:ext uri="{FF2B5EF4-FFF2-40B4-BE49-F238E27FC236}">
                <a16:creationId xmlns:a16="http://schemas.microsoft.com/office/drawing/2014/main" id="{981DE980-2878-467D-83AA-CDA5015D67E0}"/>
              </a:ext>
            </a:extLst>
          </p:cNvPr>
          <p:cNvSpPr/>
          <p:nvPr/>
        </p:nvSpPr>
        <p:spPr>
          <a:xfrm>
            <a:off x="2348350" y="2272146"/>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9">
            <a:extLst>
              <a:ext uri="{FF2B5EF4-FFF2-40B4-BE49-F238E27FC236}">
                <a16:creationId xmlns:a16="http://schemas.microsoft.com/office/drawing/2014/main" id="{69FDAAFC-2FAD-4C2C-BC18-DC8C95096CB0}"/>
              </a:ext>
            </a:extLst>
          </p:cNvPr>
          <p:cNvSpPr/>
          <p:nvPr/>
        </p:nvSpPr>
        <p:spPr>
          <a:xfrm>
            <a:off x="8659068" y="2140528"/>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9" name="矩形 8">
            <a:extLst>
              <a:ext uri="{FF2B5EF4-FFF2-40B4-BE49-F238E27FC236}">
                <a16:creationId xmlns:a16="http://schemas.microsoft.com/office/drawing/2014/main" id="{9EE828A7-B055-4993-9096-3701D33BC6E0}"/>
              </a:ext>
            </a:extLst>
          </p:cNvPr>
          <p:cNvSpPr/>
          <p:nvPr/>
        </p:nvSpPr>
        <p:spPr>
          <a:xfrm>
            <a:off x="2992593" y="1669478"/>
            <a:ext cx="2763981"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Prepare(rnd=1)</a:t>
            </a:r>
            <a:endParaRPr lang="zh-CN" altLang="en-US" sz="2400" dirty="0"/>
          </a:p>
        </p:txBody>
      </p:sp>
      <p:sp>
        <p:nvSpPr>
          <p:cNvPr id="10" name="圆角矩形 12">
            <a:extLst>
              <a:ext uri="{FF2B5EF4-FFF2-40B4-BE49-F238E27FC236}">
                <a16:creationId xmlns:a16="http://schemas.microsoft.com/office/drawing/2014/main" id="{7ABFA535-80BB-481F-8B99-3CDC23DBAD4A}"/>
              </a:ext>
            </a:extLst>
          </p:cNvPr>
          <p:cNvSpPr/>
          <p:nvPr/>
        </p:nvSpPr>
        <p:spPr>
          <a:xfrm>
            <a:off x="1226127" y="3228112"/>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1" name="右箭头 13">
            <a:extLst>
              <a:ext uri="{FF2B5EF4-FFF2-40B4-BE49-F238E27FC236}">
                <a16:creationId xmlns:a16="http://schemas.microsoft.com/office/drawing/2014/main" id="{4682C0C1-9AFE-4F0B-9D06-7EBF0BA5199D}"/>
              </a:ext>
            </a:extLst>
          </p:cNvPr>
          <p:cNvSpPr/>
          <p:nvPr/>
        </p:nvSpPr>
        <p:spPr>
          <a:xfrm flipH="1">
            <a:off x="2473041" y="3435926"/>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4">
            <a:extLst>
              <a:ext uri="{FF2B5EF4-FFF2-40B4-BE49-F238E27FC236}">
                <a16:creationId xmlns:a16="http://schemas.microsoft.com/office/drawing/2014/main" id="{9C80A246-E53D-4EE0-B26D-5A9671FE16F0}"/>
              </a:ext>
            </a:extLst>
          </p:cNvPr>
          <p:cNvSpPr/>
          <p:nvPr/>
        </p:nvSpPr>
        <p:spPr>
          <a:xfrm>
            <a:off x="6767939" y="2951025"/>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3" name="圆角矩形 15">
            <a:extLst>
              <a:ext uri="{FF2B5EF4-FFF2-40B4-BE49-F238E27FC236}">
                <a16:creationId xmlns:a16="http://schemas.microsoft.com/office/drawing/2014/main" id="{8630FAC6-5DB1-4535-8220-A0E5D654E213}"/>
              </a:ext>
            </a:extLst>
          </p:cNvPr>
          <p:cNvSpPr/>
          <p:nvPr/>
        </p:nvSpPr>
        <p:spPr>
          <a:xfrm>
            <a:off x="7807021" y="2909461"/>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4" name="矩形 13">
            <a:extLst>
              <a:ext uri="{FF2B5EF4-FFF2-40B4-BE49-F238E27FC236}">
                <a16:creationId xmlns:a16="http://schemas.microsoft.com/office/drawing/2014/main" id="{20A6FF65-42E3-477C-A72A-D84320058E3B}"/>
              </a:ext>
            </a:extLst>
          </p:cNvPr>
          <p:cNvSpPr/>
          <p:nvPr/>
        </p:nvSpPr>
        <p:spPr>
          <a:xfrm>
            <a:off x="6740256" y="3484421"/>
            <a:ext cx="1863436" cy="96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B501C38-5FC7-414E-9340-E8E30CA3297E}"/>
              </a:ext>
            </a:extLst>
          </p:cNvPr>
          <p:cNvSpPr/>
          <p:nvPr/>
        </p:nvSpPr>
        <p:spPr>
          <a:xfrm>
            <a:off x="2389909" y="2507679"/>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Last_rnd=0,v=null, vrnd=0,</a:t>
            </a:r>
          </a:p>
          <a:p>
            <a:pPr algn="ctr"/>
            <a:r>
              <a:rPr lang="en-US" altLang="zh-CN" sz="2400" dirty="0"/>
              <a:t>Last_rnd=0,v=null, vrnd=0,…</a:t>
            </a:r>
            <a:endParaRPr lang="zh-CN" altLang="en-US" sz="2400" dirty="0"/>
          </a:p>
        </p:txBody>
      </p:sp>
      <p:sp>
        <p:nvSpPr>
          <p:cNvPr id="16" name="圆角矩形 18">
            <a:extLst>
              <a:ext uri="{FF2B5EF4-FFF2-40B4-BE49-F238E27FC236}">
                <a16:creationId xmlns:a16="http://schemas.microsoft.com/office/drawing/2014/main" id="{E7ACEEBF-B787-4559-BB00-69DACD26CDAA}"/>
              </a:ext>
            </a:extLst>
          </p:cNvPr>
          <p:cNvSpPr/>
          <p:nvPr/>
        </p:nvSpPr>
        <p:spPr>
          <a:xfrm>
            <a:off x="8790686" y="2937170"/>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7" name="圆角矩形 19">
            <a:extLst>
              <a:ext uri="{FF2B5EF4-FFF2-40B4-BE49-F238E27FC236}">
                <a16:creationId xmlns:a16="http://schemas.microsoft.com/office/drawing/2014/main" id="{7054B3F3-88A8-4DBD-9A87-628F752FE109}"/>
              </a:ext>
            </a:extLst>
          </p:cNvPr>
          <p:cNvSpPr/>
          <p:nvPr/>
        </p:nvSpPr>
        <p:spPr>
          <a:xfrm>
            <a:off x="665019" y="1149925"/>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8" name="圆角矩形 20">
            <a:extLst>
              <a:ext uri="{FF2B5EF4-FFF2-40B4-BE49-F238E27FC236}">
                <a16:creationId xmlns:a16="http://schemas.microsoft.com/office/drawing/2014/main" id="{2B89B6FB-FFA0-4BDE-A096-A66E0872C333}"/>
              </a:ext>
            </a:extLst>
          </p:cNvPr>
          <p:cNvSpPr/>
          <p:nvPr/>
        </p:nvSpPr>
        <p:spPr>
          <a:xfrm>
            <a:off x="7051965" y="1094507"/>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9" name="圆角矩形 21">
            <a:extLst>
              <a:ext uri="{FF2B5EF4-FFF2-40B4-BE49-F238E27FC236}">
                <a16:creationId xmlns:a16="http://schemas.microsoft.com/office/drawing/2014/main" id="{ED1F822A-654E-4A8C-AF09-630C33D8FD60}"/>
              </a:ext>
            </a:extLst>
          </p:cNvPr>
          <p:cNvSpPr/>
          <p:nvPr/>
        </p:nvSpPr>
        <p:spPr>
          <a:xfrm>
            <a:off x="7710022" y="2147454"/>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20" name="圆角矩形 22">
            <a:extLst>
              <a:ext uri="{FF2B5EF4-FFF2-40B4-BE49-F238E27FC236}">
                <a16:creationId xmlns:a16="http://schemas.microsoft.com/office/drawing/2014/main" id="{E31CDBDB-C94D-481C-9B91-214B1E9EFE36}"/>
              </a:ext>
            </a:extLst>
          </p:cNvPr>
          <p:cNvSpPr/>
          <p:nvPr/>
        </p:nvSpPr>
        <p:spPr>
          <a:xfrm>
            <a:off x="6698630" y="2175162"/>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21" name="圆角矩形 23">
            <a:extLst>
              <a:ext uri="{FF2B5EF4-FFF2-40B4-BE49-F238E27FC236}">
                <a16:creationId xmlns:a16="http://schemas.microsoft.com/office/drawing/2014/main" id="{AAB28DDB-EC8E-4C21-8356-69C4652396F7}"/>
              </a:ext>
            </a:extLst>
          </p:cNvPr>
          <p:cNvSpPr/>
          <p:nvPr/>
        </p:nvSpPr>
        <p:spPr>
          <a:xfrm>
            <a:off x="665019" y="3847651"/>
            <a:ext cx="11111822" cy="2202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b="1" dirty="0"/>
              <a:t>当</a:t>
            </a:r>
            <a:r>
              <a:rPr lang="en-US" altLang="zh-CN" sz="2400" b="1" dirty="0"/>
              <a:t>Acceptor</a:t>
            </a:r>
            <a:r>
              <a:rPr lang="zh-CN" altLang="en-US" sz="2400" b="1" dirty="0"/>
              <a:t>收到</a:t>
            </a:r>
            <a:r>
              <a:rPr lang="en-US" altLang="zh-CN" sz="2400" b="1" dirty="0"/>
              <a:t>phase1</a:t>
            </a:r>
            <a:r>
              <a:rPr lang="zh-CN" altLang="en-US" sz="2400" b="1" dirty="0"/>
              <a:t>的请求时：</a:t>
            </a:r>
            <a:endParaRPr lang="en-US" altLang="zh-CN" sz="2400" b="1" dirty="0"/>
          </a:p>
          <a:p>
            <a:pPr>
              <a:buFont typeface="Wingdings" pitchFamily="2" charset="2"/>
              <a:buChar char="l"/>
            </a:pPr>
            <a:r>
              <a:rPr lang="zh-CN" altLang="en-US" sz="2400" b="1" dirty="0"/>
              <a:t>   如果请求中</a:t>
            </a:r>
            <a:r>
              <a:rPr lang="en-US" altLang="zh-CN" sz="2400" b="1" dirty="0"/>
              <a:t>rnd</a:t>
            </a:r>
            <a:r>
              <a:rPr lang="zh-CN" altLang="en-US" sz="2400" b="1" dirty="0"/>
              <a:t>小于或等于</a:t>
            </a:r>
            <a:r>
              <a:rPr lang="en-US" altLang="zh-CN" sz="2400" b="1" dirty="0"/>
              <a:t>Acceptor</a:t>
            </a:r>
            <a:r>
              <a:rPr lang="zh-CN" altLang="en-US" sz="2400" b="1" dirty="0"/>
              <a:t>的</a:t>
            </a:r>
            <a:r>
              <a:rPr lang="en-US" altLang="zh-CN" sz="2400" b="1" dirty="0"/>
              <a:t>last_rnd</a:t>
            </a:r>
            <a:r>
              <a:rPr lang="zh-CN" altLang="en-US" sz="2400" b="1" dirty="0"/>
              <a:t>，则返回“</a:t>
            </a:r>
            <a:r>
              <a:rPr lang="en-US" altLang="zh-CN" sz="2400" b="1" dirty="0"/>
              <a:t>reject</a:t>
            </a:r>
            <a:r>
              <a:rPr lang="zh-CN" altLang="en-US" sz="2400" b="1" dirty="0"/>
              <a:t>”应答；</a:t>
            </a:r>
          </a:p>
          <a:p>
            <a:r>
              <a:rPr lang="zh-CN" altLang="en-US" sz="2400" b="1" dirty="0"/>
              <a:t>●  如果请求中</a:t>
            </a:r>
            <a:r>
              <a:rPr lang="en-US" altLang="zh-CN" sz="2400" b="1" dirty="0"/>
              <a:t>rnd</a:t>
            </a:r>
            <a:r>
              <a:rPr lang="zh-CN" altLang="en-US" sz="2400" b="1" dirty="0"/>
              <a:t>大于</a:t>
            </a:r>
            <a:r>
              <a:rPr lang="en-US" altLang="zh-CN" sz="2400" b="1" dirty="0"/>
              <a:t>Acceptor</a:t>
            </a:r>
            <a:r>
              <a:rPr lang="zh-CN" altLang="en-US" sz="2400" b="1" dirty="0"/>
              <a:t>的</a:t>
            </a:r>
            <a:r>
              <a:rPr lang="en-US" altLang="zh-CN" sz="2400" b="1" dirty="0"/>
              <a:t>last_rnd</a:t>
            </a:r>
            <a:r>
              <a:rPr lang="zh-CN" altLang="en-US" sz="2400" b="1" dirty="0"/>
              <a:t>，将请求中的</a:t>
            </a:r>
            <a:r>
              <a:rPr lang="en-US" altLang="zh-CN" sz="2400" b="1" dirty="0"/>
              <a:t>rnd</a:t>
            </a:r>
            <a:r>
              <a:rPr lang="zh-CN" altLang="en-US" sz="2400" b="1" dirty="0"/>
              <a:t>保存为本地的新</a:t>
            </a:r>
            <a:r>
              <a:rPr lang="en-US" altLang="zh-CN" sz="2400" b="1" dirty="0"/>
              <a:t>last_rnd</a:t>
            </a:r>
            <a:r>
              <a:rPr lang="zh-CN" altLang="en-US" sz="2400" b="1" dirty="0"/>
              <a:t>， 返回</a:t>
            </a:r>
            <a:r>
              <a:rPr lang="en-US" altLang="zh-CN" sz="2400" b="1" dirty="0">
                <a:solidFill>
                  <a:srgbClr val="FFFF00"/>
                </a:solidFill>
              </a:rPr>
              <a:t>OK</a:t>
            </a:r>
            <a:r>
              <a:rPr lang="zh-CN" altLang="en-US" sz="2400" b="1" dirty="0"/>
              <a:t>应答，</a:t>
            </a:r>
            <a:r>
              <a:rPr lang="zh-CN" altLang="en-US" sz="2400" b="1" dirty="0">
                <a:solidFill>
                  <a:srgbClr val="FFFF00"/>
                </a:solidFill>
              </a:rPr>
              <a:t>并带上</a:t>
            </a:r>
            <a:r>
              <a:rPr lang="zh-CN" altLang="en-US" sz="2400" b="1" dirty="0"/>
              <a:t>自己之前的</a:t>
            </a:r>
            <a:r>
              <a:rPr lang="en-US" altLang="zh-CN" sz="2400" b="1" dirty="0"/>
              <a:t>last_rnd</a:t>
            </a:r>
            <a:r>
              <a:rPr lang="zh-CN" altLang="en-US" sz="2400" b="1" dirty="0"/>
              <a:t>和</a:t>
            </a:r>
            <a:r>
              <a:rPr lang="zh-CN" altLang="en-US" sz="2400" b="1" dirty="0">
                <a:solidFill>
                  <a:srgbClr val="FFFF00"/>
                </a:solidFill>
              </a:rPr>
              <a:t>之前已接受的</a:t>
            </a:r>
            <a:r>
              <a:rPr lang="en-US" altLang="zh-CN" sz="2400" b="1" dirty="0">
                <a:solidFill>
                  <a:srgbClr val="FFFF00"/>
                </a:solidFill>
              </a:rPr>
              <a:t>v</a:t>
            </a:r>
            <a:r>
              <a:rPr lang="en-US" altLang="zh-CN" sz="2400" b="1" dirty="0"/>
              <a:t>.</a:t>
            </a:r>
          </a:p>
          <a:p>
            <a:endParaRPr lang="zh-CN" altLang="en-US" sz="2400" dirty="0"/>
          </a:p>
        </p:txBody>
      </p:sp>
    </p:spTree>
    <p:extLst>
      <p:ext uri="{BB962C8B-B14F-4D97-AF65-F5344CB8AC3E}">
        <p14:creationId xmlns:p14="http://schemas.microsoft.com/office/powerpoint/2010/main" val="224238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10.1 </a:t>
            </a:r>
            <a:r>
              <a:rPr lang="zh-CN" altLang="en-US" sz="2800" b="1" dirty="0"/>
              <a:t>传统的数据库故障恢复概述</a:t>
            </a:r>
            <a:endParaRPr lang="en-US" altLang="zh-CN" sz="2800" b="1" dirty="0"/>
          </a:p>
        </p:txBody>
      </p:sp>
      <p:sp>
        <p:nvSpPr>
          <p:cNvPr id="3" name="内容占位符 2"/>
          <p:cNvSpPr>
            <a:spLocks noGrp="1"/>
          </p:cNvSpPr>
          <p:nvPr>
            <p:ph idx="1"/>
          </p:nvPr>
        </p:nvSpPr>
        <p:spPr/>
        <p:txBody>
          <a:bodyPr/>
          <a:lstStyle/>
          <a:p>
            <a:r>
              <a:rPr kumimoji="1" lang="en-US" altLang="zh-CN" dirty="0"/>
              <a:t>10.1.1 </a:t>
            </a:r>
            <a:r>
              <a:rPr kumimoji="1" lang="zh-CN" altLang="en-US" dirty="0"/>
              <a:t>故障的种类</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grpSp>
        <p:nvGrpSpPr>
          <p:cNvPr id="6" name="组合 15">
            <a:extLst>
              <a:ext uri="{FF2B5EF4-FFF2-40B4-BE49-F238E27FC236}">
                <a16:creationId xmlns:a16="http://schemas.microsoft.com/office/drawing/2014/main" id="{DC4E05CD-677F-4BE4-AA78-92C7DF121656}"/>
              </a:ext>
            </a:extLst>
          </p:cNvPr>
          <p:cNvGrpSpPr/>
          <p:nvPr/>
        </p:nvGrpSpPr>
        <p:grpSpPr>
          <a:xfrm>
            <a:off x="1944076" y="2075451"/>
            <a:ext cx="7659569" cy="3254474"/>
            <a:chOff x="1736534" y="2732404"/>
            <a:chExt cx="8216414" cy="3312212"/>
          </a:xfrm>
        </p:grpSpPr>
        <p:grpSp>
          <p:nvGrpSpPr>
            <p:cNvPr id="7" name="组合 3">
              <a:extLst>
                <a:ext uri="{FF2B5EF4-FFF2-40B4-BE49-F238E27FC236}">
                  <a16:creationId xmlns:a16="http://schemas.microsoft.com/office/drawing/2014/main" id="{109BEF27-9377-4E3D-8493-8FB2DD5A7E5A}"/>
                </a:ext>
              </a:extLst>
            </p:cNvPr>
            <p:cNvGrpSpPr/>
            <p:nvPr>
              <p:custDataLst>
                <p:tags r:id="rId1"/>
              </p:custDataLst>
            </p:nvPr>
          </p:nvGrpSpPr>
          <p:grpSpPr>
            <a:xfrm>
              <a:off x="6307324" y="4701949"/>
              <a:ext cx="796954" cy="796954"/>
              <a:chOff x="5500914" y="4370767"/>
              <a:chExt cx="1190172" cy="1190172"/>
            </a:xfrm>
          </p:grpSpPr>
          <p:sp>
            <p:nvSpPr>
              <p:cNvPr id="49" name="椭圆 48">
                <a:extLst>
                  <a:ext uri="{FF2B5EF4-FFF2-40B4-BE49-F238E27FC236}">
                    <a16:creationId xmlns:a16="http://schemas.microsoft.com/office/drawing/2014/main" id="{5AC415F2-A993-4FCE-82A0-5166BDA7D41F}"/>
                  </a:ext>
                </a:extLst>
              </p:cNvPr>
              <p:cNvSpPr/>
              <p:nvPr>
                <p:custDataLst>
                  <p:tags r:id="rId43"/>
                </p:custDataLst>
              </p:nvPr>
            </p:nvSpPr>
            <p:spPr>
              <a:xfrm>
                <a:off x="5500914" y="4370767"/>
                <a:ext cx="1190172" cy="11901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50" name="KSO_Shape">
                <a:extLst>
                  <a:ext uri="{FF2B5EF4-FFF2-40B4-BE49-F238E27FC236}">
                    <a16:creationId xmlns:a16="http://schemas.microsoft.com/office/drawing/2014/main" id="{B46B751C-006E-4620-9514-167D75D4C64B}"/>
                  </a:ext>
                </a:extLst>
              </p:cNvPr>
              <p:cNvSpPr/>
              <p:nvPr>
                <p:custDataLst>
                  <p:tags r:id="rId44"/>
                </p:custDataLst>
              </p:nvPr>
            </p:nvSpPr>
            <p:spPr bwMode="auto">
              <a:xfrm>
                <a:off x="5846540" y="4714875"/>
                <a:ext cx="498920" cy="514350"/>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chemeClr val="bg1"/>
              </a:solidFill>
              <a:ln>
                <a:noFill/>
              </a:ln>
            </p:spPr>
            <p:txBody>
              <a:bodyPr tIns="684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8" name="组合 6">
              <a:extLst>
                <a:ext uri="{FF2B5EF4-FFF2-40B4-BE49-F238E27FC236}">
                  <a16:creationId xmlns:a16="http://schemas.microsoft.com/office/drawing/2014/main" id="{F0195935-5B41-4875-AD3A-194BBBC21AA1}"/>
                </a:ext>
              </a:extLst>
            </p:cNvPr>
            <p:cNvGrpSpPr/>
            <p:nvPr>
              <p:custDataLst>
                <p:tags r:id="rId2"/>
              </p:custDataLst>
            </p:nvPr>
          </p:nvGrpSpPr>
          <p:grpSpPr>
            <a:xfrm>
              <a:off x="6319688" y="3360766"/>
              <a:ext cx="796954" cy="796954"/>
              <a:chOff x="7126514" y="2833914"/>
              <a:chExt cx="1190172" cy="1190172"/>
            </a:xfrm>
          </p:grpSpPr>
          <p:sp>
            <p:nvSpPr>
              <p:cNvPr id="47" name="椭圆 46">
                <a:extLst>
                  <a:ext uri="{FF2B5EF4-FFF2-40B4-BE49-F238E27FC236}">
                    <a16:creationId xmlns:a16="http://schemas.microsoft.com/office/drawing/2014/main" id="{18EA8883-8B99-457A-8421-A83B1EE01CC0}"/>
                  </a:ext>
                </a:extLst>
              </p:cNvPr>
              <p:cNvSpPr/>
              <p:nvPr>
                <p:custDataLst>
                  <p:tags r:id="rId41"/>
                </p:custDataLst>
              </p:nvPr>
            </p:nvSpPr>
            <p:spPr>
              <a:xfrm>
                <a:off x="7126514" y="2833914"/>
                <a:ext cx="1190172" cy="1190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Arial" panose="020B0604020202020204" pitchFamily="34" charset="0"/>
                </a:endParaRPr>
              </a:p>
            </p:txBody>
          </p:sp>
          <p:sp>
            <p:nvSpPr>
              <p:cNvPr id="48" name="KSO_Shape">
                <a:extLst>
                  <a:ext uri="{FF2B5EF4-FFF2-40B4-BE49-F238E27FC236}">
                    <a16:creationId xmlns:a16="http://schemas.microsoft.com/office/drawing/2014/main" id="{0AED673E-08F5-453B-A020-E4C325E2A6D6}"/>
                  </a:ext>
                </a:extLst>
              </p:cNvPr>
              <p:cNvSpPr/>
              <p:nvPr>
                <p:custDataLst>
                  <p:tags r:id="rId42"/>
                </p:custDataLst>
              </p:nvPr>
            </p:nvSpPr>
            <p:spPr>
              <a:xfrm>
                <a:off x="7472170" y="3105754"/>
                <a:ext cx="498860" cy="646492"/>
              </a:xfrm>
              <a:custGeom>
                <a:avLst/>
                <a:gdLst>
                  <a:gd name="connsiteX0" fmla="*/ 119442 w 2112807"/>
                  <a:gd name="connsiteY0" fmla="*/ 0 h 3733939"/>
                  <a:gd name="connsiteX1" fmla="*/ 238884 w 2112807"/>
                  <a:gd name="connsiteY1" fmla="*/ 119442 h 3733939"/>
                  <a:gd name="connsiteX2" fmla="*/ 165934 w 2112807"/>
                  <a:gd name="connsiteY2" fmla="*/ 229498 h 3733939"/>
                  <a:gd name="connsiteX3" fmla="*/ 142301 w 2112807"/>
                  <a:gd name="connsiteY3" fmla="*/ 234269 h 3733939"/>
                  <a:gd name="connsiteX4" fmla="*/ 142301 w 2112807"/>
                  <a:gd name="connsiteY4" fmla="*/ 412408 h 3733939"/>
                  <a:gd name="connsiteX5" fmla="*/ 159590 w 2112807"/>
                  <a:gd name="connsiteY5" fmla="*/ 392780 h 3733939"/>
                  <a:gd name="connsiteX6" fmla="*/ 2112807 w 2112807"/>
                  <a:gd name="connsiteY6" fmla="*/ 464309 h 3733939"/>
                  <a:gd name="connsiteX7" fmla="*/ 2112807 w 2112807"/>
                  <a:gd name="connsiteY7" fmla="*/ 1976477 h 3733939"/>
                  <a:gd name="connsiteX8" fmla="*/ 159590 w 2112807"/>
                  <a:gd name="connsiteY8" fmla="*/ 1904948 h 3733939"/>
                  <a:gd name="connsiteX9" fmla="*/ 142301 w 2112807"/>
                  <a:gd name="connsiteY9" fmla="*/ 1924576 h 3733939"/>
                  <a:gd name="connsiteX10" fmla="*/ 142301 w 2112807"/>
                  <a:gd name="connsiteY10" fmla="*/ 3733939 h 3733939"/>
                  <a:gd name="connsiteX11" fmla="*/ 96582 w 2112807"/>
                  <a:gd name="connsiteY11" fmla="*/ 3733939 h 3733939"/>
                  <a:gd name="connsiteX12" fmla="*/ 96582 w 2112807"/>
                  <a:gd name="connsiteY12" fmla="*/ 234269 h 3733939"/>
                  <a:gd name="connsiteX13" fmla="*/ 72950 w 2112807"/>
                  <a:gd name="connsiteY13" fmla="*/ 229498 h 3733939"/>
                  <a:gd name="connsiteX14" fmla="*/ 0 w 2112807"/>
                  <a:gd name="connsiteY14" fmla="*/ 119442 h 3733939"/>
                  <a:gd name="connsiteX15" fmla="*/ 119442 w 2112807"/>
                  <a:gd name="connsiteY15" fmla="*/ 0 h 37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2807" h="3733939">
                    <a:moveTo>
                      <a:pt x="119442" y="0"/>
                    </a:moveTo>
                    <a:cubicBezTo>
                      <a:pt x="185408" y="0"/>
                      <a:pt x="238884" y="53476"/>
                      <a:pt x="238884" y="119442"/>
                    </a:cubicBezTo>
                    <a:cubicBezTo>
                      <a:pt x="238884" y="168916"/>
                      <a:pt x="208804" y="211365"/>
                      <a:pt x="165934" y="229498"/>
                    </a:cubicBezTo>
                    <a:lnTo>
                      <a:pt x="142301" y="234269"/>
                    </a:lnTo>
                    <a:lnTo>
                      <a:pt x="142301" y="412408"/>
                    </a:lnTo>
                    <a:lnTo>
                      <a:pt x="159590" y="392780"/>
                    </a:lnTo>
                    <a:cubicBezTo>
                      <a:pt x="810663" y="-273233"/>
                      <a:pt x="1461735" y="1278149"/>
                      <a:pt x="2112807" y="464309"/>
                    </a:cubicBezTo>
                    <a:lnTo>
                      <a:pt x="2112807" y="1976477"/>
                    </a:lnTo>
                    <a:cubicBezTo>
                      <a:pt x="1461735" y="2790317"/>
                      <a:pt x="810663" y="1238935"/>
                      <a:pt x="159590" y="1904948"/>
                    </a:cubicBezTo>
                    <a:lnTo>
                      <a:pt x="142301" y="1924576"/>
                    </a:lnTo>
                    <a:lnTo>
                      <a:pt x="142301" y="3733939"/>
                    </a:lnTo>
                    <a:lnTo>
                      <a:pt x="96582" y="3733939"/>
                    </a:lnTo>
                    <a:lnTo>
                      <a:pt x="96582" y="234269"/>
                    </a:lnTo>
                    <a:lnTo>
                      <a:pt x="72950" y="229498"/>
                    </a:lnTo>
                    <a:cubicBezTo>
                      <a:pt x="30080" y="211365"/>
                      <a:pt x="0" y="168916"/>
                      <a:pt x="0" y="119442"/>
                    </a:cubicBezTo>
                    <a:cubicBezTo>
                      <a:pt x="0" y="53476"/>
                      <a:pt x="53476" y="0"/>
                      <a:pt x="1194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684000" anchor="ctr">
                <a:normAutofit fontScale="25000" lnSpcReduction="20000"/>
              </a:bodyPr>
              <a:lstStyle/>
              <a:p>
                <a:pPr algn="ctr" eaLnBrk="1" hangingPunct="1">
                  <a:spcBef>
                    <a:spcPts val="0"/>
                  </a:spcBef>
                  <a:spcAft>
                    <a:spcPts val="0"/>
                  </a:spcAft>
                  <a:defRPr/>
                </a:pPr>
                <a:endParaRPr lang="zh-CN" altLang="en-US" dirty="0">
                  <a:solidFill>
                    <a:srgbClr val="FFFFFF"/>
                  </a:solidFill>
                  <a:sym typeface="Arial" panose="020B0604020202020204" pitchFamily="34" charset="0"/>
                </a:endParaRPr>
              </a:p>
            </p:txBody>
          </p:sp>
        </p:grpSp>
        <p:grpSp>
          <p:nvGrpSpPr>
            <p:cNvPr id="9" name="组合 9">
              <a:extLst>
                <a:ext uri="{FF2B5EF4-FFF2-40B4-BE49-F238E27FC236}">
                  <a16:creationId xmlns:a16="http://schemas.microsoft.com/office/drawing/2014/main" id="{E8FB35B8-2E05-4032-B76B-3CE0321E45BF}"/>
                </a:ext>
              </a:extLst>
            </p:cNvPr>
            <p:cNvGrpSpPr/>
            <p:nvPr>
              <p:custDataLst>
                <p:tags r:id="rId3"/>
              </p:custDataLst>
            </p:nvPr>
          </p:nvGrpSpPr>
          <p:grpSpPr>
            <a:xfrm>
              <a:off x="4116951" y="4035724"/>
              <a:ext cx="796954" cy="796954"/>
              <a:chOff x="3875314" y="2833914"/>
              <a:chExt cx="1190172" cy="1190172"/>
            </a:xfrm>
          </p:grpSpPr>
          <p:sp>
            <p:nvSpPr>
              <p:cNvPr id="45" name="椭圆 44">
                <a:extLst>
                  <a:ext uri="{FF2B5EF4-FFF2-40B4-BE49-F238E27FC236}">
                    <a16:creationId xmlns:a16="http://schemas.microsoft.com/office/drawing/2014/main" id="{88171A6E-50C3-4D67-BBD9-79D246FF7A9F}"/>
                  </a:ext>
                </a:extLst>
              </p:cNvPr>
              <p:cNvSpPr/>
              <p:nvPr>
                <p:custDataLst>
                  <p:tags r:id="rId39"/>
                </p:custDataLst>
              </p:nvPr>
            </p:nvSpPr>
            <p:spPr>
              <a:xfrm>
                <a:off x="3875314" y="2833914"/>
                <a:ext cx="1190172" cy="1190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46" name="KSO_Shape">
                <a:extLst>
                  <a:ext uri="{FF2B5EF4-FFF2-40B4-BE49-F238E27FC236}">
                    <a16:creationId xmlns:a16="http://schemas.microsoft.com/office/drawing/2014/main" id="{BFC0F164-A4A0-49E3-AD55-CDF0EDF3355E}"/>
                  </a:ext>
                </a:extLst>
              </p:cNvPr>
              <p:cNvSpPr/>
              <p:nvPr>
                <p:custDataLst>
                  <p:tags r:id="rId40"/>
                </p:custDataLst>
              </p:nvPr>
            </p:nvSpPr>
            <p:spPr bwMode="auto">
              <a:xfrm rot="1800000">
                <a:off x="4253670" y="3032564"/>
                <a:ext cx="433460" cy="710590"/>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10" name="组合 12">
              <a:extLst>
                <a:ext uri="{FF2B5EF4-FFF2-40B4-BE49-F238E27FC236}">
                  <a16:creationId xmlns:a16="http://schemas.microsoft.com/office/drawing/2014/main" id="{1C7A2CEC-1699-4F2C-B3E0-92720524755B}"/>
                </a:ext>
              </a:extLst>
            </p:cNvPr>
            <p:cNvGrpSpPr/>
            <p:nvPr>
              <p:custDataLst>
                <p:tags r:id="rId4"/>
              </p:custDataLst>
            </p:nvPr>
          </p:nvGrpSpPr>
          <p:grpSpPr>
            <a:xfrm>
              <a:off x="4951369" y="2892035"/>
              <a:ext cx="796954" cy="796954"/>
              <a:chOff x="4796531" y="2033163"/>
              <a:chExt cx="1008000" cy="1008000"/>
            </a:xfrm>
          </p:grpSpPr>
          <p:sp>
            <p:nvSpPr>
              <p:cNvPr id="43" name="椭圆 42">
                <a:extLst>
                  <a:ext uri="{FF2B5EF4-FFF2-40B4-BE49-F238E27FC236}">
                    <a16:creationId xmlns:a16="http://schemas.microsoft.com/office/drawing/2014/main" id="{F9F03AE4-2A4C-48BB-8BD5-F3462EF312B9}"/>
                  </a:ext>
                </a:extLst>
              </p:cNvPr>
              <p:cNvSpPr/>
              <p:nvPr>
                <p:custDataLst>
                  <p:tags r:id="rId37"/>
                </p:custDataLst>
              </p:nvPr>
            </p:nvSpPr>
            <p:spPr>
              <a:xfrm>
                <a:off x="4796531" y="2033163"/>
                <a:ext cx="1008000" cy="10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44" name="KSO_Shape">
                <a:extLst>
                  <a:ext uri="{FF2B5EF4-FFF2-40B4-BE49-F238E27FC236}">
                    <a16:creationId xmlns:a16="http://schemas.microsoft.com/office/drawing/2014/main" id="{9520B0E3-89C1-4EB2-B90A-E64ECDF34027}"/>
                  </a:ext>
                </a:extLst>
              </p:cNvPr>
              <p:cNvSpPr/>
              <p:nvPr>
                <p:custDataLst>
                  <p:tags r:id="rId38"/>
                </p:custDataLst>
              </p:nvPr>
            </p:nvSpPr>
            <p:spPr bwMode="auto">
              <a:xfrm>
                <a:off x="5024155" y="2243119"/>
                <a:ext cx="552752" cy="563075"/>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sp>
          <p:nvSpPr>
            <p:cNvPr id="11" name="上箭头 16">
              <a:extLst>
                <a:ext uri="{FF2B5EF4-FFF2-40B4-BE49-F238E27FC236}">
                  <a16:creationId xmlns:a16="http://schemas.microsoft.com/office/drawing/2014/main" id="{DF7842A7-3F8F-4AC1-BBCF-A45426BC495B}"/>
                </a:ext>
              </a:extLst>
            </p:cNvPr>
            <p:cNvSpPr/>
            <p:nvPr>
              <p:custDataLst>
                <p:tags r:id="rId5"/>
              </p:custDataLst>
            </p:nvPr>
          </p:nvSpPr>
          <p:spPr>
            <a:xfrm rot="16200000">
              <a:off x="4941674" y="4320567"/>
              <a:ext cx="274147" cy="235154"/>
            </a:xfrm>
            <a:prstGeom prst="upArrow">
              <a:avLst>
                <a:gd name="adj1" fmla="val 57862"/>
                <a:gd name="adj2" fmla="val 614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nvGrpSpPr>
            <p:cNvPr id="12" name="组合 20">
              <a:extLst>
                <a:ext uri="{FF2B5EF4-FFF2-40B4-BE49-F238E27FC236}">
                  <a16:creationId xmlns:a16="http://schemas.microsoft.com/office/drawing/2014/main" id="{6E0818BA-8F5D-420C-9CB2-7664874869F0}"/>
                </a:ext>
              </a:extLst>
            </p:cNvPr>
            <p:cNvGrpSpPr/>
            <p:nvPr>
              <p:custDataLst>
                <p:tags r:id="rId6"/>
              </p:custDataLst>
            </p:nvPr>
          </p:nvGrpSpPr>
          <p:grpSpPr>
            <a:xfrm>
              <a:off x="5333858" y="4020394"/>
              <a:ext cx="796954" cy="796954"/>
              <a:chOff x="5638800" y="2971800"/>
              <a:chExt cx="914400" cy="914400"/>
            </a:xfrm>
          </p:grpSpPr>
          <p:sp>
            <p:nvSpPr>
              <p:cNvPr id="41" name="椭圆 40">
                <a:extLst>
                  <a:ext uri="{FF2B5EF4-FFF2-40B4-BE49-F238E27FC236}">
                    <a16:creationId xmlns:a16="http://schemas.microsoft.com/office/drawing/2014/main" id="{7E16E334-A641-42E7-B642-6352230388B6}"/>
                  </a:ext>
                </a:extLst>
              </p:cNvPr>
              <p:cNvSpPr/>
              <p:nvPr>
                <p:custDataLst>
                  <p:tags r:id="rId35"/>
                </p:custDataLst>
              </p:nvPr>
            </p:nvSpPr>
            <p:spPr>
              <a:xfrm>
                <a:off x="5638800" y="2971800"/>
                <a:ext cx="914400" cy="914400"/>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42" name="KSO_Shape">
                <a:extLst>
                  <a:ext uri="{FF2B5EF4-FFF2-40B4-BE49-F238E27FC236}">
                    <a16:creationId xmlns:a16="http://schemas.microsoft.com/office/drawing/2014/main" id="{40E85245-E561-4F33-82BD-24EBBCA47239}"/>
                  </a:ext>
                </a:extLst>
              </p:cNvPr>
              <p:cNvSpPr/>
              <p:nvPr>
                <p:custDataLst>
                  <p:tags r:id="rId36"/>
                </p:custDataLst>
              </p:nvPr>
            </p:nvSpPr>
            <p:spPr bwMode="auto">
              <a:xfrm flipH="1">
                <a:off x="5934850" y="3249613"/>
                <a:ext cx="322300" cy="358774"/>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p:spPr>
            <p:txBody>
              <a:bodyPr bIns="900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13" name="组合 23">
              <a:extLst>
                <a:ext uri="{FF2B5EF4-FFF2-40B4-BE49-F238E27FC236}">
                  <a16:creationId xmlns:a16="http://schemas.microsoft.com/office/drawing/2014/main" id="{98354DE0-1816-4788-B265-BBF6345A2B53}"/>
                </a:ext>
              </a:extLst>
            </p:cNvPr>
            <p:cNvGrpSpPr/>
            <p:nvPr>
              <p:custDataLst>
                <p:tags r:id="rId7"/>
              </p:custDataLst>
            </p:nvPr>
          </p:nvGrpSpPr>
          <p:grpSpPr>
            <a:xfrm>
              <a:off x="3484236" y="2904556"/>
              <a:ext cx="1114550" cy="333317"/>
              <a:chOff x="3403600" y="1970870"/>
              <a:chExt cx="1257300" cy="421584"/>
            </a:xfrm>
          </p:grpSpPr>
          <p:cxnSp>
            <p:nvCxnSpPr>
              <p:cNvPr id="38" name="直接连接符 37">
                <a:extLst>
                  <a:ext uri="{FF2B5EF4-FFF2-40B4-BE49-F238E27FC236}">
                    <a16:creationId xmlns:a16="http://schemas.microsoft.com/office/drawing/2014/main" id="{67C77659-E6F0-4E69-A4ED-AFEE932EFC6B}"/>
                  </a:ext>
                </a:extLst>
              </p:cNvPr>
              <p:cNvCxnSpPr/>
              <p:nvPr>
                <p:custDataLst>
                  <p:tags r:id="rId32"/>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B8AAADC-7A6B-434A-9D15-FDD86B282856}"/>
                  </a:ext>
                </a:extLst>
              </p:cNvPr>
              <p:cNvCxnSpPr/>
              <p:nvPr>
                <p:custDataLst>
                  <p:tags r:id="rId33"/>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AF7A05A-8265-4751-A0C8-70B4EC7B73AC}"/>
                  </a:ext>
                </a:extLst>
              </p:cNvPr>
              <p:cNvCxnSpPr/>
              <p:nvPr>
                <p:custDataLst>
                  <p:tags r:id="rId34"/>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14" name="直接连接符 13">
              <a:extLst>
                <a:ext uri="{FF2B5EF4-FFF2-40B4-BE49-F238E27FC236}">
                  <a16:creationId xmlns:a16="http://schemas.microsoft.com/office/drawing/2014/main" id="{9EF4C09E-38C7-4836-8550-FA6BC36CD690}"/>
                </a:ext>
              </a:extLst>
            </p:cNvPr>
            <p:cNvCxnSpPr/>
            <p:nvPr>
              <p:custDataLst>
                <p:tags r:id="rId8"/>
              </p:custDataLst>
            </p:nvPr>
          </p:nvCxnSpPr>
          <p:spPr>
            <a:xfrm flipH="1">
              <a:off x="3484236" y="4463901"/>
              <a:ext cx="486987"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595B61D-53B0-42F3-8B5D-7F70E01BAE9C}"/>
                </a:ext>
              </a:extLst>
            </p:cNvPr>
            <p:cNvSpPr txBox="1"/>
            <p:nvPr>
              <p:custDataLst>
                <p:tags r:id="rId9"/>
              </p:custDataLst>
            </p:nvPr>
          </p:nvSpPr>
          <p:spPr>
            <a:xfrm>
              <a:off x="1736535" y="2732404"/>
              <a:ext cx="1655636" cy="505469"/>
            </a:xfrm>
            <a:prstGeom prst="rect">
              <a:avLst/>
            </a:prstGeom>
            <a:noFill/>
          </p:spPr>
          <p:txBody>
            <a:bodyPr wrap="square" rtlCol="0"/>
            <a:lstStyle/>
            <a:p>
              <a:pPr algn="r"/>
              <a:r>
                <a:rPr lang="zh-CN" altLang="en-US" sz="2400" dirty="0">
                  <a:solidFill>
                    <a:schemeClr val="accent1">
                      <a:lumMod val="75000"/>
                    </a:schemeClr>
                  </a:solidFill>
                  <a:latin typeface="+mj-lt"/>
                  <a:ea typeface="+mj-ea"/>
                  <a:cs typeface="+mj-cs"/>
                  <a:sym typeface="Arial" panose="020B0604020202020204" pitchFamily="34" charset="0"/>
                </a:rPr>
                <a:t>事务故障</a:t>
              </a:r>
            </a:p>
          </p:txBody>
        </p:sp>
        <p:sp>
          <p:nvSpPr>
            <p:cNvPr id="16" name="文本框 15">
              <a:extLst>
                <a:ext uri="{FF2B5EF4-FFF2-40B4-BE49-F238E27FC236}">
                  <a16:creationId xmlns:a16="http://schemas.microsoft.com/office/drawing/2014/main" id="{B3D67C1D-6E9D-4FA6-A0CC-DF30C8521629}"/>
                </a:ext>
              </a:extLst>
            </p:cNvPr>
            <p:cNvSpPr txBox="1"/>
            <p:nvPr>
              <p:custDataLst>
                <p:tags r:id="rId10"/>
              </p:custDataLst>
            </p:nvPr>
          </p:nvSpPr>
          <p:spPr>
            <a:xfrm>
              <a:off x="1736534" y="4280154"/>
              <a:ext cx="1655656" cy="504816"/>
            </a:xfrm>
            <a:prstGeom prst="rect">
              <a:avLst/>
            </a:prstGeom>
            <a:noFill/>
          </p:spPr>
          <p:txBody>
            <a:bodyPr wrap="square" rtlCol="0"/>
            <a:lstStyle/>
            <a:p>
              <a:pPr algn="r"/>
              <a:r>
                <a:rPr lang="zh-CN" altLang="en-US" sz="2400" dirty="0">
                  <a:solidFill>
                    <a:schemeClr val="accent2">
                      <a:lumMod val="75000"/>
                    </a:schemeClr>
                  </a:solidFill>
                  <a:latin typeface="+mj-lt"/>
                  <a:ea typeface="+mj-ea"/>
                  <a:cs typeface="+mj-cs"/>
                  <a:sym typeface="Arial" panose="020B0604020202020204" pitchFamily="34" charset="0"/>
                </a:rPr>
                <a:t>系统故障</a:t>
              </a:r>
            </a:p>
          </p:txBody>
        </p:sp>
        <p:sp>
          <p:nvSpPr>
            <p:cNvPr id="17" name="文本框 16">
              <a:extLst>
                <a:ext uri="{FF2B5EF4-FFF2-40B4-BE49-F238E27FC236}">
                  <a16:creationId xmlns:a16="http://schemas.microsoft.com/office/drawing/2014/main" id="{783A0E03-B2EA-48AD-8E06-5602377EC7BA}"/>
                </a:ext>
              </a:extLst>
            </p:cNvPr>
            <p:cNvSpPr txBox="1"/>
            <p:nvPr>
              <p:custDataLst>
                <p:tags r:id="rId11"/>
              </p:custDataLst>
            </p:nvPr>
          </p:nvSpPr>
          <p:spPr>
            <a:xfrm>
              <a:off x="7880603" y="3166109"/>
              <a:ext cx="2072345" cy="504814"/>
            </a:xfrm>
            <a:prstGeom prst="rect">
              <a:avLst/>
            </a:prstGeom>
            <a:noFill/>
          </p:spPr>
          <p:txBody>
            <a:bodyPr wrap="square" rtlCol="0"/>
            <a:lstStyle/>
            <a:p>
              <a:r>
                <a:rPr lang="zh-CN" altLang="en-US" sz="2400" dirty="0">
                  <a:solidFill>
                    <a:schemeClr val="accent4">
                      <a:lumMod val="75000"/>
                    </a:schemeClr>
                  </a:solidFill>
                  <a:latin typeface="+mj-lt"/>
                  <a:ea typeface="+mj-ea"/>
                  <a:cs typeface="+mj-cs"/>
                  <a:sym typeface="Arial" panose="020B0604020202020204" pitchFamily="34" charset="0"/>
                </a:rPr>
                <a:t>计算机病毒</a:t>
              </a:r>
            </a:p>
          </p:txBody>
        </p:sp>
        <p:grpSp>
          <p:nvGrpSpPr>
            <p:cNvPr id="18" name="组合 2">
              <a:extLst>
                <a:ext uri="{FF2B5EF4-FFF2-40B4-BE49-F238E27FC236}">
                  <a16:creationId xmlns:a16="http://schemas.microsoft.com/office/drawing/2014/main" id="{360A3855-7A14-4E61-856F-AEF7A515313A}"/>
                </a:ext>
              </a:extLst>
            </p:cNvPr>
            <p:cNvGrpSpPr/>
            <p:nvPr>
              <p:custDataLst>
                <p:tags r:id="rId12"/>
              </p:custDataLst>
            </p:nvPr>
          </p:nvGrpSpPr>
          <p:grpSpPr>
            <a:xfrm>
              <a:off x="4951369" y="5170404"/>
              <a:ext cx="796954" cy="796954"/>
              <a:chOff x="4768657" y="4732810"/>
              <a:chExt cx="1008000" cy="1008000"/>
            </a:xfrm>
          </p:grpSpPr>
          <p:sp>
            <p:nvSpPr>
              <p:cNvPr id="36" name="椭圆 35">
                <a:extLst>
                  <a:ext uri="{FF2B5EF4-FFF2-40B4-BE49-F238E27FC236}">
                    <a16:creationId xmlns:a16="http://schemas.microsoft.com/office/drawing/2014/main" id="{E5154471-96C7-4343-8F29-EC278B8F6A0C}"/>
                  </a:ext>
                </a:extLst>
              </p:cNvPr>
              <p:cNvSpPr/>
              <p:nvPr>
                <p:custDataLst>
                  <p:tags r:id="rId30"/>
                </p:custDataLst>
              </p:nvPr>
            </p:nvSpPr>
            <p:spPr>
              <a:xfrm>
                <a:off x="4768657" y="4732810"/>
                <a:ext cx="1008000" cy="10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7" name="KSO_Shape">
                <a:extLst>
                  <a:ext uri="{FF2B5EF4-FFF2-40B4-BE49-F238E27FC236}">
                    <a16:creationId xmlns:a16="http://schemas.microsoft.com/office/drawing/2014/main" id="{9F769752-9034-43B8-8589-1B0BFA764A43}"/>
                  </a:ext>
                </a:extLst>
              </p:cNvPr>
              <p:cNvSpPr/>
              <p:nvPr>
                <p:custDataLst>
                  <p:tags r:id="rId31"/>
                </p:custDataLst>
              </p:nvPr>
            </p:nvSpPr>
            <p:spPr bwMode="auto">
              <a:xfrm>
                <a:off x="5028441" y="4986038"/>
                <a:ext cx="439286" cy="491736"/>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19" name="组合 76">
              <a:extLst>
                <a:ext uri="{FF2B5EF4-FFF2-40B4-BE49-F238E27FC236}">
                  <a16:creationId xmlns:a16="http://schemas.microsoft.com/office/drawing/2014/main" id="{1E5AC16F-720A-40E3-9781-39FA4E71F23C}"/>
                </a:ext>
              </a:extLst>
            </p:cNvPr>
            <p:cNvGrpSpPr/>
            <p:nvPr>
              <p:custDataLst>
                <p:tags r:id="rId13"/>
              </p:custDataLst>
            </p:nvPr>
          </p:nvGrpSpPr>
          <p:grpSpPr>
            <a:xfrm flipV="1">
              <a:off x="3484236" y="5458890"/>
              <a:ext cx="1114550" cy="333317"/>
              <a:chOff x="3403600" y="1970870"/>
              <a:chExt cx="1257300" cy="421584"/>
            </a:xfrm>
          </p:grpSpPr>
          <p:cxnSp>
            <p:nvCxnSpPr>
              <p:cNvPr id="33" name="直接连接符 32">
                <a:extLst>
                  <a:ext uri="{FF2B5EF4-FFF2-40B4-BE49-F238E27FC236}">
                    <a16:creationId xmlns:a16="http://schemas.microsoft.com/office/drawing/2014/main" id="{7317314C-0F4F-4846-9DF4-7237068CCABF}"/>
                  </a:ext>
                </a:extLst>
              </p:cNvPr>
              <p:cNvCxnSpPr/>
              <p:nvPr>
                <p:custDataLst>
                  <p:tags r:id="rId27"/>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556592B-5EDA-4E56-8AA8-535100E1E250}"/>
                  </a:ext>
                </a:extLst>
              </p:cNvPr>
              <p:cNvCxnSpPr/>
              <p:nvPr>
                <p:custDataLst>
                  <p:tags r:id="rId28"/>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0759CCE-1688-437C-A30C-2F3E8FE0C50B}"/>
                  </a:ext>
                </a:extLst>
              </p:cNvPr>
              <p:cNvCxnSpPr/>
              <p:nvPr>
                <p:custDataLst>
                  <p:tags r:id="rId29"/>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99137962-78E9-409F-9851-922DB0FF5031}"/>
                </a:ext>
              </a:extLst>
            </p:cNvPr>
            <p:cNvSpPr txBox="1"/>
            <p:nvPr>
              <p:custDataLst>
                <p:tags r:id="rId14"/>
              </p:custDataLst>
            </p:nvPr>
          </p:nvSpPr>
          <p:spPr>
            <a:xfrm>
              <a:off x="1826089" y="5539798"/>
              <a:ext cx="1655656" cy="504818"/>
            </a:xfrm>
            <a:prstGeom prst="rect">
              <a:avLst/>
            </a:prstGeom>
            <a:noFill/>
          </p:spPr>
          <p:txBody>
            <a:bodyPr wrap="square" rtlCol="0"/>
            <a:lstStyle/>
            <a:p>
              <a:pPr algn="r"/>
              <a:r>
                <a:rPr lang="zh-CN" altLang="en-US" sz="2400" dirty="0">
                  <a:solidFill>
                    <a:schemeClr val="accent3">
                      <a:lumMod val="75000"/>
                    </a:schemeClr>
                  </a:solidFill>
                  <a:latin typeface="+mj-lt"/>
                  <a:ea typeface="+mj-ea"/>
                  <a:cs typeface="+mj-cs"/>
                  <a:sym typeface="Arial" panose="020B0604020202020204" pitchFamily="34" charset="0"/>
                </a:rPr>
                <a:t>介质故障</a:t>
              </a:r>
            </a:p>
          </p:txBody>
        </p:sp>
        <p:grpSp>
          <p:nvGrpSpPr>
            <p:cNvPr id="21" name="组合 83">
              <a:extLst>
                <a:ext uri="{FF2B5EF4-FFF2-40B4-BE49-F238E27FC236}">
                  <a16:creationId xmlns:a16="http://schemas.microsoft.com/office/drawing/2014/main" id="{C7AC6BCF-5828-46E8-A03A-E93C9B5F78E3}"/>
                </a:ext>
              </a:extLst>
            </p:cNvPr>
            <p:cNvGrpSpPr/>
            <p:nvPr>
              <p:custDataLst>
                <p:tags r:id="rId15"/>
              </p:custDataLst>
            </p:nvPr>
          </p:nvGrpSpPr>
          <p:grpSpPr>
            <a:xfrm flipH="1">
              <a:off x="7191368" y="3433484"/>
              <a:ext cx="762362" cy="333317"/>
              <a:chOff x="3403600" y="1970870"/>
              <a:chExt cx="1257300" cy="421584"/>
            </a:xfrm>
          </p:grpSpPr>
          <p:cxnSp>
            <p:nvCxnSpPr>
              <p:cNvPr id="30" name="直接连接符 29">
                <a:extLst>
                  <a:ext uri="{FF2B5EF4-FFF2-40B4-BE49-F238E27FC236}">
                    <a16:creationId xmlns:a16="http://schemas.microsoft.com/office/drawing/2014/main" id="{9404B66C-3DB2-43DB-9194-B62ABC0ECAD6}"/>
                  </a:ext>
                </a:extLst>
              </p:cNvPr>
              <p:cNvCxnSpPr/>
              <p:nvPr>
                <p:custDataLst>
                  <p:tags r:id="rId24"/>
                </p:custDataLst>
              </p:nvPr>
            </p:nvCxnSpPr>
            <p:spPr>
              <a:xfrm flipH="1">
                <a:off x="4154171" y="2392454"/>
                <a:ext cx="50672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2BFDA8B-CD41-4F15-9F1B-A434237DF0C4}"/>
                  </a:ext>
                </a:extLst>
              </p:cNvPr>
              <p:cNvCxnSpPr/>
              <p:nvPr>
                <p:custDataLst>
                  <p:tags r:id="rId25"/>
                </p:custDataLst>
              </p:nvPr>
            </p:nvCxnSpPr>
            <p:spPr>
              <a:xfrm flipV="1">
                <a:off x="4154171"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629824E-B506-4851-A7D5-01D3C2D6D342}"/>
                  </a:ext>
                </a:extLst>
              </p:cNvPr>
              <p:cNvCxnSpPr/>
              <p:nvPr>
                <p:custDataLst>
                  <p:tags r:id="rId26"/>
                </p:custDataLst>
              </p:nvPr>
            </p:nvCxnSpPr>
            <p:spPr>
              <a:xfrm flipH="1">
                <a:off x="3403600" y="1970870"/>
                <a:ext cx="750571"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2" name="上箭头 59">
              <a:extLst>
                <a:ext uri="{FF2B5EF4-FFF2-40B4-BE49-F238E27FC236}">
                  <a16:creationId xmlns:a16="http://schemas.microsoft.com/office/drawing/2014/main" id="{1E556E9C-D16C-4996-A437-1FACB6E7370F}"/>
                </a:ext>
              </a:extLst>
            </p:cNvPr>
            <p:cNvSpPr/>
            <p:nvPr>
              <p:custDataLst>
                <p:tags r:id="rId16"/>
              </p:custDataLst>
            </p:nvPr>
          </p:nvSpPr>
          <p:spPr>
            <a:xfrm rot="20520000">
              <a:off x="5396680" y="3690123"/>
              <a:ext cx="274147" cy="235154"/>
            </a:xfrm>
            <a:prstGeom prst="upArrow">
              <a:avLst>
                <a:gd name="adj1" fmla="val 57862"/>
                <a:gd name="adj2" fmla="val 614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3" name="上箭头 62">
              <a:extLst>
                <a:ext uri="{FF2B5EF4-FFF2-40B4-BE49-F238E27FC236}">
                  <a16:creationId xmlns:a16="http://schemas.microsoft.com/office/drawing/2014/main" id="{502F3C80-EC9F-497E-B905-618CD31E466F}"/>
                </a:ext>
              </a:extLst>
            </p:cNvPr>
            <p:cNvSpPr/>
            <p:nvPr>
              <p:custDataLst>
                <p:tags r:id="rId17"/>
              </p:custDataLst>
            </p:nvPr>
          </p:nvSpPr>
          <p:spPr>
            <a:xfrm rot="3240000">
              <a:off x="6115155" y="3923570"/>
              <a:ext cx="274147" cy="235154"/>
            </a:xfrm>
            <a:prstGeom prst="upArrow">
              <a:avLst>
                <a:gd name="adj1" fmla="val 57862"/>
                <a:gd name="adj2" fmla="val 614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4" name="上箭头 64">
              <a:extLst>
                <a:ext uri="{FF2B5EF4-FFF2-40B4-BE49-F238E27FC236}">
                  <a16:creationId xmlns:a16="http://schemas.microsoft.com/office/drawing/2014/main" id="{CD614DCA-133F-4F43-8B1C-25A33419F5D4}"/>
                </a:ext>
              </a:extLst>
            </p:cNvPr>
            <p:cNvSpPr/>
            <p:nvPr>
              <p:custDataLst>
                <p:tags r:id="rId18"/>
              </p:custDataLst>
            </p:nvPr>
          </p:nvSpPr>
          <p:spPr>
            <a:xfrm rot="7560000">
              <a:off x="6115155" y="4679019"/>
              <a:ext cx="274147" cy="235154"/>
            </a:xfrm>
            <a:prstGeom prst="upArrow">
              <a:avLst>
                <a:gd name="adj1" fmla="val 57862"/>
                <a:gd name="adj2" fmla="val 6145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5" name="上箭头 65">
              <a:extLst>
                <a:ext uri="{FF2B5EF4-FFF2-40B4-BE49-F238E27FC236}">
                  <a16:creationId xmlns:a16="http://schemas.microsoft.com/office/drawing/2014/main" id="{389722EB-0D97-4E8F-9C4E-47E3A5184BDF}"/>
                </a:ext>
              </a:extLst>
            </p:cNvPr>
            <p:cNvSpPr/>
            <p:nvPr>
              <p:custDataLst>
                <p:tags r:id="rId19"/>
              </p:custDataLst>
            </p:nvPr>
          </p:nvSpPr>
          <p:spPr>
            <a:xfrm rot="11880000">
              <a:off x="5396680" y="4912465"/>
              <a:ext cx="274147" cy="235154"/>
            </a:xfrm>
            <a:prstGeom prst="upArrow">
              <a:avLst>
                <a:gd name="adj1" fmla="val 57862"/>
                <a:gd name="adj2" fmla="val 6145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nvGrpSpPr>
            <p:cNvPr id="26" name="组合 74">
              <a:extLst>
                <a:ext uri="{FF2B5EF4-FFF2-40B4-BE49-F238E27FC236}">
                  <a16:creationId xmlns:a16="http://schemas.microsoft.com/office/drawing/2014/main" id="{52AFD505-20F0-4B3A-823A-1234BB919273}"/>
                </a:ext>
              </a:extLst>
            </p:cNvPr>
            <p:cNvGrpSpPr/>
            <p:nvPr>
              <p:custDataLst>
                <p:tags r:id="rId20"/>
              </p:custDataLst>
            </p:nvPr>
          </p:nvGrpSpPr>
          <p:grpSpPr>
            <a:xfrm rot="10800000" flipV="1">
              <a:off x="6689821" y="5550637"/>
              <a:ext cx="1263909" cy="178686"/>
              <a:chOff x="3395663" y="4563384"/>
              <a:chExt cx="1120935" cy="1156713"/>
            </a:xfrm>
          </p:grpSpPr>
          <p:cxnSp>
            <p:nvCxnSpPr>
              <p:cNvPr id="28" name="直接连接符 27">
                <a:extLst>
                  <a:ext uri="{FF2B5EF4-FFF2-40B4-BE49-F238E27FC236}">
                    <a16:creationId xmlns:a16="http://schemas.microsoft.com/office/drawing/2014/main" id="{52B7667C-39FC-4BA8-B778-27578A9F6065}"/>
                  </a:ext>
                </a:extLst>
              </p:cNvPr>
              <p:cNvCxnSpPr/>
              <p:nvPr>
                <p:custDataLst>
                  <p:tags r:id="rId22"/>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27DE651-F41F-4FE5-B73E-2EAD8A0B070F}"/>
                  </a:ext>
                </a:extLst>
              </p:cNvPr>
              <p:cNvCxnSpPr/>
              <p:nvPr>
                <p:custDataLst>
                  <p:tags r:id="rId23"/>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37240252-EDEE-443B-93B0-AD9812A7173A}"/>
                </a:ext>
              </a:extLst>
            </p:cNvPr>
            <p:cNvSpPr txBox="1"/>
            <p:nvPr>
              <p:custDataLst>
                <p:tags r:id="rId21"/>
              </p:custDataLst>
            </p:nvPr>
          </p:nvSpPr>
          <p:spPr>
            <a:xfrm>
              <a:off x="8045774" y="5482236"/>
              <a:ext cx="1745604" cy="504814"/>
            </a:xfrm>
            <a:prstGeom prst="rect">
              <a:avLst/>
            </a:prstGeom>
            <a:noFill/>
          </p:spPr>
          <p:txBody>
            <a:bodyPr wrap="square" rtlCol="0"/>
            <a:lstStyle/>
            <a:p>
              <a:r>
                <a:rPr lang="zh-CN" altLang="en-US" sz="2400" dirty="0">
                  <a:solidFill>
                    <a:schemeClr val="accent5">
                      <a:lumMod val="75000"/>
                    </a:schemeClr>
                  </a:solidFill>
                  <a:latin typeface="+mj-lt"/>
                  <a:ea typeface="+mj-ea"/>
                  <a:cs typeface="+mj-cs"/>
                  <a:sym typeface="Arial" panose="020B0604020202020204" pitchFamily="34" charset="0"/>
                </a:rPr>
                <a:t>通信故障</a:t>
              </a:r>
            </a:p>
          </p:txBody>
        </p:sp>
      </p:gr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74EABE-A04F-4738-AB22-318969F2F7C2}"/>
              </a:ext>
            </a:extLst>
          </p:cNvPr>
          <p:cNvSpPr>
            <a:spLocks noGrp="1"/>
          </p:cNvSpPr>
          <p:nvPr>
            <p:ph idx="1"/>
          </p:nvPr>
        </p:nvSpPr>
        <p:spPr>
          <a:xfrm>
            <a:off x="838200" y="630382"/>
            <a:ext cx="10515600" cy="5006418"/>
          </a:xfrm>
        </p:spPr>
        <p:txBody>
          <a:bodyPr>
            <a:normAutofit/>
          </a:bodyPr>
          <a:lstStyle/>
          <a:p>
            <a:r>
              <a:rPr lang="zh-CN" altLang="en-US" sz="2400" dirty="0"/>
              <a:t>第一阶段</a:t>
            </a:r>
            <a:r>
              <a:rPr lang="en-US" altLang="zh-CN" sz="2400" dirty="0"/>
              <a:t>Acceptor</a:t>
            </a:r>
            <a:r>
              <a:rPr lang="zh-CN" altLang="en-US" sz="2400" dirty="0"/>
              <a:t>收到</a:t>
            </a:r>
            <a:r>
              <a:rPr lang="en-US" altLang="zh-CN" sz="2400" dirty="0"/>
              <a:t>Proposer</a:t>
            </a:r>
            <a:r>
              <a:rPr lang="zh-CN" altLang="en-US" sz="2400" dirty="0"/>
              <a:t>的</a:t>
            </a:r>
            <a:r>
              <a:rPr lang="en-US" altLang="zh-CN" sz="2400" dirty="0"/>
              <a:t>[rnd, v]</a:t>
            </a:r>
            <a:r>
              <a:rPr lang="zh-CN" altLang="en-US" sz="2400" dirty="0"/>
              <a:t>请求后产生下述影响：</a:t>
            </a:r>
            <a:endParaRPr lang="en-US" altLang="zh-CN" sz="2400" dirty="0"/>
          </a:p>
          <a:p>
            <a:r>
              <a:rPr lang="zh-CN" altLang="en-US" sz="2400" dirty="0"/>
              <a:t>（</a:t>
            </a:r>
            <a:r>
              <a:rPr lang="en-US" altLang="zh-CN" sz="2400" dirty="0"/>
              <a:t>1</a:t>
            </a:r>
            <a:r>
              <a:rPr lang="zh-CN" altLang="en-US" sz="2400" dirty="0"/>
              <a:t>）向</a:t>
            </a:r>
            <a:r>
              <a:rPr lang="en-US" altLang="zh-CN" sz="2400" dirty="0"/>
              <a:t>Proposer</a:t>
            </a:r>
            <a:r>
              <a:rPr lang="zh-CN" altLang="en-US" sz="2400" dirty="0"/>
              <a:t>承诺</a:t>
            </a:r>
            <a:r>
              <a:rPr lang="zh-CN" altLang="en-US" sz="2400" dirty="0">
                <a:solidFill>
                  <a:srgbClr val="FF0000"/>
                </a:solidFill>
              </a:rPr>
              <a:t>不再接受任何编号小于</a:t>
            </a:r>
            <a:r>
              <a:rPr lang="en-US" altLang="zh-CN" sz="2400" dirty="0">
                <a:solidFill>
                  <a:srgbClr val="FF0000"/>
                </a:solidFill>
              </a:rPr>
              <a:t>rnd</a:t>
            </a:r>
            <a:r>
              <a:rPr lang="zh-CN" altLang="en-US" sz="2400" dirty="0">
                <a:solidFill>
                  <a:srgbClr val="FF0000"/>
                </a:solidFill>
              </a:rPr>
              <a:t>的提案</a:t>
            </a:r>
            <a:r>
              <a:rPr lang="zh-CN" altLang="en-US" sz="2400" dirty="0"/>
              <a:t>（策略可以是直接忽略，也可以回复一个</a:t>
            </a:r>
            <a:r>
              <a:rPr lang="en-US" altLang="zh-CN" sz="2400" dirty="0"/>
              <a:t>error</a:t>
            </a:r>
            <a:r>
              <a:rPr lang="zh-CN" altLang="en-US" sz="2400" dirty="0"/>
              <a:t>以使</a:t>
            </a:r>
            <a:r>
              <a:rPr lang="en-US" altLang="zh-CN" sz="2400" dirty="0"/>
              <a:t>Proposer</a:t>
            </a:r>
            <a:r>
              <a:rPr lang="zh-CN" altLang="en-US" sz="2400" dirty="0"/>
              <a:t>尽早知道自己的提案不会被接受）；</a:t>
            </a:r>
            <a:endParaRPr lang="en-US" altLang="zh-CN" sz="2400" dirty="0"/>
          </a:p>
          <a:p>
            <a:r>
              <a:rPr lang="zh-CN" altLang="en-US" sz="2400" dirty="0"/>
              <a:t>（</a:t>
            </a:r>
            <a:r>
              <a:rPr lang="en-US" altLang="zh-CN" sz="2400" dirty="0"/>
              <a:t>2</a:t>
            </a:r>
            <a:r>
              <a:rPr lang="zh-CN" altLang="en-US" sz="2400" dirty="0"/>
              <a:t>）如果</a:t>
            </a:r>
            <a:r>
              <a:rPr lang="en-US" altLang="zh-CN" sz="2400" dirty="0"/>
              <a:t>Acceptor</a:t>
            </a:r>
            <a:r>
              <a:rPr lang="zh-CN" altLang="en-US" sz="2400" dirty="0"/>
              <a:t>接受过提案，会向</a:t>
            </a:r>
            <a:r>
              <a:rPr lang="en-US" altLang="zh-CN" sz="2400" dirty="0"/>
              <a:t>Proposer</a:t>
            </a:r>
            <a:r>
              <a:rPr lang="zh-CN" altLang="en-US" sz="2400" dirty="0">
                <a:solidFill>
                  <a:srgbClr val="FF0000"/>
                </a:solidFill>
              </a:rPr>
              <a:t>回复已经接受过的</a:t>
            </a:r>
            <a:r>
              <a:rPr lang="zh-CN" altLang="en-US" sz="2400" dirty="0"/>
              <a:t>编号小于</a:t>
            </a:r>
            <a:r>
              <a:rPr lang="en-US" altLang="zh-CN" sz="2400" dirty="0"/>
              <a:t>rnd</a:t>
            </a:r>
            <a:r>
              <a:rPr lang="zh-CN" altLang="en-US" sz="2400" dirty="0"/>
              <a:t>的</a:t>
            </a:r>
            <a:r>
              <a:rPr lang="zh-CN" altLang="en-US" sz="2400" dirty="0">
                <a:solidFill>
                  <a:srgbClr val="FF0000"/>
                </a:solidFill>
              </a:rPr>
              <a:t>最大编号的提案</a:t>
            </a:r>
            <a:r>
              <a:rPr lang="en-US" altLang="zh-CN" sz="2400" dirty="0">
                <a:solidFill>
                  <a:srgbClr val="FF0000"/>
                </a:solidFill>
              </a:rPr>
              <a:t>vrnd</a:t>
            </a:r>
            <a:r>
              <a:rPr lang="zh-CN" altLang="en-US" sz="2400" dirty="0"/>
              <a:t>。</a:t>
            </a:r>
            <a:endParaRPr lang="en-US" altLang="zh-CN" sz="2400" dirty="0"/>
          </a:p>
          <a:p>
            <a:r>
              <a:rPr lang="en-US" altLang="zh-CN" sz="2400" dirty="0"/>
              <a:t>        </a:t>
            </a:r>
            <a:r>
              <a:rPr lang="zh-CN" altLang="zh-CN" sz="2400" dirty="0"/>
              <a:t>↓</a:t>
            </a:r>
            <a:endParaRPr lang="en-US" altLang="zh-CN" sz="2400" dirty="0"/>
          </a:p>
          <a:p>
            <a:r>
              <a:rPr lang="zh-CN" altLang="en-US" sz="2400" dirty="0"/>
              <a:t>       一个</a:t>
            </a:r>
            <a:r>
              <a:rPr lang="en-US" altLang="zh-CN" sz="2400" dirty="0"/>
              <a:t>Acceptor</a:t>
            </a:r>
            <a:r>
              <a:rPr lang="zh-CN" altLang="en-US" sz="2400" dirty="0"/>
              <a:t>只需要记住</a:t>
            </a:r>
            <a:r>
              <a:rPr lang="zh-CN" altLang="en-US" sz="2400" dirty="0">
                <a:sym typeface="Wingdings" panose="05000000000000000000" pitchFamily="2" charset="2"/>
              </a:rPr>
              <a:t>：（</a:t>
            </a:r>
            <a:r>
              <a:rPr lang="en-US" altLang="zh-CN" sz="2400" dirty="0">
                <a:sym typeface="Wingdings" panose="05000000000000000000" pitchFamily="2" charset="2"/>
              </a:rPr>
              <a:t>1</a:t>
            </a:r>
            <a:r>
              <a:rPr lang="zh-CN" altLang="en-US" sz="2400" dirty="0">
                <a:sym typeface="Wingdings" panose="05000000000000000000" pitchFamily="2" charset="2"/>
              </a:rPr>
              <a:t>）自己</a:t>
            </a:r>
            <a:r>
              <a:rPr lang="zh-CN" altLang="en-US" sz="2400" dirty="0">
                <a:solidFill>
                  <a:srgbClr val="FF0000"/>
                </a:solidFill>
                <a:sym typeface="Wingdings" panose="05000000000000000000" pitchFamily="2" charset="2"/>
              </a:rPr>
              <a:t>接受的</a:t>
            </a:r>
            <a:r>
              <a:rPr lang="zh-CN" altLang="en-US" sz="2400" dirty="0">
                <a:sym typeface="Wingdings" panose="05000000000000000000" pitchFamily="2" charset="2"/>
              </a:rPr>
              <a:t>编号最大的提案；（</a:t>
            </a:r>
            <a:r>
              <a:rPr lang="en-US" altLang="zh-CN" sz="2400" dirty="0">
                <a:sym typeface="Wingdings" panose="05000000000000000000" pitchFamily="2" charset="2"/>
              </a:rPr>
              <a:t>2</a:t>
            </a:r>
            <a:r>
              <a:rPr lang="zh-CN" altLang="en-US" sz="2400" dirty="0">
                <a:sym typeface="Wingdings" panose="05000000000000000000" pitchFamily="2" charset="2"/>
              </a:rPr>
              <a:t>）已</a:t>
            </a:r>
            <a:r>
              <a:rPr lang="zh-CN" altLang="en-US" sz="2400" dirty="0">
                <a:solidFill>
                  <a:srgbClr val="FF0000"/>
                </a:solidFill>
                <a:sym typeface="Wingdings" panose="05000000000000000000" pitchFamily="2" charset="2"/>
              </a:rPr>
              <a:t>响应的</a:t>
            </a:r>
            <a:r>
              <a:rPr lang="zh-CN" altLang="en-US" sz="2400" dirty="0">
                <a:sym typeface="Wingdings" panose="05000000000000000000" pitchFamily="2" charset="2"/>
              </a:rPr>
              <a:t>请求的</a:t>
            </a:r>
            <a:r>
              <a:rPr lang="zh-CN" altLang="en-US" sz="2400" dirty="0">
                <a:solidFill>
                  <a:srgbClr val="FF0000"/>
                </a:solidFill>
                <a:sym typeface="Wingdings" panose="05000000000000000000" pitchFamily="2" charset="2"/>
              </a:rPr>
              <a:t>最大编号</a:t>
            </a:r>
            <a:r>
              <a:rPr lang="zh-CN" altLang="en-US" sz="2400" dirty="0">
                <a:sym typeface="Wingdings" panose="05000000000000000000" pitchFamily="2" charset="2"/>
              </a:rPr>
              <a:t>。</a:t>
            </a:r>
            <a:endParaRPr lang="zh-CN" altLang="en-US" sz="2400" dirty="0"/>
          </a:p>
        </p:txBody>
      </p:sp>
      <p:sp>
        <p:nvSpPr>
          <p:cNvPr id="4" name="灯片编号占位符 3">
            <a:extLst>
              <a:ext uri="{FF2B5EF4-FFF2-40B4-BE49-F238E27FC236}">
                <a16:creationId xmlns:a16="http://schemas.microsoft.com/office/drawing/2014/main" id="{8AA7A920-9AA9-4275-B274-565A41FB1F26}"/>
              </a:ext>
            </a:extLst>
          </p:cNvPr>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Tree>
    <p:extLst>
      <p:ext uri="{BB962C8B-B14F-4D97-AF65-F5344CB8AC3E}">
        <p14:creationId xmlns:p14="http://schemas.microsoft.com/office/powerpoint/2010/main" val="4037015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30943-EA3A-4ED9-BE61-103DFEEB3C22}"/>
              </a:ext>
            </a:extLst>
          </p:cNvPr>
          <p:cNvSpPr>
            <a:spLocks noGrp="1"/>
          </p:cNvSpPr>
          <p:nvPr>
            <p:ph type="title"/>
          </p:nvPr>
        </p:nvSpPr>
        <p:spPr/>
        <p:txBody>
          <a:bodyPr/>
          <a:lstStyle/>
          <a:p>
            <a:r>
              <a:rPr lang="en-US" altLang="zh-CN" sz="2800" dirty="0">
                <a:solidFill>
                  <a:prstClr val="black"/>
                </a:solidFill>
              </a:rPr>
              <a:t>Paxos</a:t>
            </a:r>
            <a:r>
              <a:rPr lang="zh-CN" altLang="en-US" sz="2800" dirty="0">
                <a:solidFill>
                  <a:prstClr val="black"/>
                </a:solidFill>
              </a:rPr>
              <a:t>协议第一阶段（续）</a:t>
            </a:r>
            <a:endParaRPr lang="zh-CN" altLang="en-US" dirty="0"/>
          </a:p>
        </p:txBody>
      </p:sp>
      <p:sp>
        <p:nvSpPr>
          <p:cNvPr id="4" name="灯片编号占位符 3">
            <a:extLst>
              <a:ext uri="{FF2B5EF4-FFF2-40B4-BE49-F238E27FC236}">
                <a16:creationId xmlns:a16="http://schemas.microsoft.com/office/drawing/2014/main" id="{C368F23C-3641-455C-90C8-AA998338E580}"/>
              </a:ext>
            </a:extLst>
          </p:cNvPr>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5" name="圆角矩形 5">
            <a:extLst>
              <a:ext uri="{FF2B5EF4-FFF2-40B4-BE49-F238E27FC236}">
                <a16:creationId xmlns:a16="http://schemas.microsoft.com/office/drawing/2014/main" id="{76AA1B05-D387-405E-A5BA-0E0394188D85}"/>
              </a:ext>
            </a:extLst>
          </p:cNvPr>
          <p:cNvSpPr/>
          <p:nvPr/>
        </p:nvSpPr>
        <p:spPr>
          <a:xfrm>
            <a:off x="1205338" y="2265216"/>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6" name="右箭头 6">
            <a:extLst>
              <a:ext uri="{FF2B5EF4-FFF2-40B4-BE49-F238E27FC236}">
                <a16:creationId xmlns:a16="http://schemas.microsoft.com/office/drawing/2014/main" id="{323CAB82-4BD3-45B3-9FF8-708FBE4D9549}"/>
              </a:ext>
            </a:extLst>
          </p:cNvPr>
          <p:cNvSpPr/>
          <p:nvPr/>
        </p:nvSpPr>
        <p:spPr>
          <a:xfrm>
            <a:off x="2348350" y="2514597"/>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7">
            <a:extLst>
              <a:ext uri="{FF2B5EF4-FFF2-40B4-BE49-F238E27FC236}">
                <a16:creationId xmlns:a16="http://schemas.microsoft.com/office/drawing/2014/main" id="{F144A6B5-2C6F-4950-9D89-1FBAF10F04EF}"/>
              </a:ext>
            </a:extLst>
          </p:cNvPr>
          <p:cNvSpPr/>
          <p:nvPr/>
        </p:nvSpPr>
        <p:spPr>
          <a:xfrm>
            <a:off x="8659068" y="2382979"/>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8" name="矩形 7">
            <a:extLst>
              <a:ext uri="{FF2B5EF4-FFF2-40B4-BE49-F238E27FC236}">
                <a16:creationId xmlns:a16="http://schemas.microsoft.com/office/drawing/2014/main" id="{1750B76E-D843-4A9B-8ADB-F5FE05D9DB59}"/>
              </a:ext>
            </a:extLst>
          </p:cNvPr>
          <p:cNvSpPr/>
          <p:nvPr/>
        </p:nvSpPr>
        <p:spPr>
          <a:xfrm>
            <a:off x="2992593" y="1911929"/>
            <a:ext cx="2763981"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Prepare(rnd=1)</a:t>
            </a:r>
            <a:endParaRPr lang="zh-CN" altLang="en-US" sz="2400" dirty="0"/>
          </a:p>
        </p:txBody>
      </p:sp>
      <p:sp>
        <p:nvSpPr>
          <p:cNvPr id="9" name="圆角矩形 9">
            <a:extLst>
              <a:ext uri="{FF2B5EF4-FFF2-40B4-BE49-F238E27FC236}">
                <a16:creationId xmlns:a16="http://schemas.microsoft.com/office/drawing/2014/main" id="{7032F527-88BA-45BE-AD18-3F3A7ECC464E}"/>
              </a:ext>
            </a:extLst>
          </p:cNvPr>
          <p:cNvSpPr/>
          <p:nvPr/>
        </p:nvSpPr>
        <p:spPr>
          <a:xfrm>
            <a:off x="1226127" y="3470563"/>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0" name="右箭头 10">
            <a:extLst>
              <a:ext uri="{FF2B5EF4-FFF2-40B4-BE49-F238E27FC236}">
                <a16:creationId xmlns:a16="http://schemas.microsoft.com/office/drawing/2014/main" id="{201EF657-719F-4E3A-9E16-4EFEA69D16F0}"/>
              </a:ext>
            </a:extLst>
          </p:cNvPr>
          <p:cNvSpPr/>
          <p:nvPr/>
        </p:nvSpPr>
        <p:spPr>
          <a:xfrm flipH="1">
            <a:off x="2473041" y="3699159"/>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0D38384-726B-4E97-9CD2-B4D35B53FB53}"/>
              </a:ext>
            </a:extLst>
          </p:cNvPr>
          <p:cNvSpPr/>
          <p:nvPr/>
        </p:nvSpPr>
        <p:spPr>
          <a:xfrm>
            <a:off x="6767939" y="3193476"/>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2" name="圆角矩形 12">
            <a:extLst>
              <a:ext uri="{FF2B5EF4-FFF2-40B4-BE49-F238E27FC236}">
                <a16:creationId xmlns:a16="http://schemas.microsoft.com/office/drawing/2014/main" id="{8A9D95F2-1CDF-431F-8CD8-7B94D2E88BD5}"/>
              </a:ext>
            </a:extLst>
          </p:cNvPr>
          <p:cNvSpPr/>
          <p:nvPr/>
        </p:nvSpPr>
        <p:spPr>
          <a:xfrm>
            <a:off x="7807021" y="3151912"/>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3" name="矩形 12">
            <a:extLst>
              <a:ext uri="{FF2B5EF4-FFF2-40B4-BE49-F238E27FC236}">
                <a16:creationId xmlns:a16="http://schemas.microsoft.com/office/drawing/2014/main" id="{6385CACC-0B43-424F-BEDC-716A3773E003}"/>
              </a:ext>
            </a:extLst>
          </p:cNvPr>
          <p:cNvSpPr/>
          <p:nvPr/>
        </p:nvSpPr>
        <p:spPr>
          <a:xfrm>
            <a:off x="6740256" y="3726872"/>
            <a:ext cx="1863436" cy="96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6FE188F-918A-4DFE-BD84-D4265DEE9C6F}"/>
              </a:ext>
            </a:extLst>
          </p:cNvPr>
          <p:cNvSpPr/>
          <p:nvPr/>
        </p:nvSpPr>
        <p:spPr>
          <a:xfrm>
            <a:off x="2389909" y="2750130"/>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Last_rnd=0,v=</a:t>
            </a:r>
            <a:r>
              <a:rPr lang="en-US" altLang="zh-CN" sz="2400" dirty="0" err="1"/>
              <a:t>null,vrnd</a:t>
            </a:r>
            <a:r>
              <a:rPr lang="en-US" altLang="zh-CN" sz="2400" dirty="0"/>
              <a:t>=0,</a:t>
            </a:r>
          </a:p>
          <a:p>
            <a:pPr algn="ctr"/>
            <a:r>
              <a:rPr lang="en-US" altLang="zh-CN" sz="2400" dirty="0"/>
              <a:t>Last_rnd=0,v=</a:t>
            </a:r>
            <a:r>
              <a:rPr lang="en-US" altLang="zh-CN" sz="2400" dirty="0" err="1"/>
              <a:t>null,vrnd</a:t>
            </a:r>
            <a:r>
              <a:rPr lang="en-US" altLang="zh-CN" sz="2400" dirty="0"/>
              <a:t>=0,…</a:t>
            </a:r>
            <a:endParaRPr lang="zh-CN" altLang="en-US" sz="2400" dirty="0"/>
          </a:p>
        </p:txBody>
      </p:sp>
      <p:sp>
        <p:nvSpPr>
          <p:cNvPr id="15" name="圆角矩形 15">
            <a:extLst>
              <a:ext uri="{FF2B5EF4-FFF2-40B4-BE49-F238E27FC236}">
                <a16:creationId xmlns:a16="http://schemas.microsoft.com/office/drawing/2014/main" id="{6EDD33CD-A86A-48AA-AC9C-677D4513CC3B}"/>
              </a:ext>
            </a:extLst>
          </p:cNvPr>
          <p:cNvSpPr/>
          <p:nvPr/>
        </p:nvSpPr>
        <p:spPr>
          <a:xfrm>
            <a:off x="8790686" y="3179621"/>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6" name="圆角矩形 16">
            <a:extLst>
              <a:ext uri="{FF2B5EF4-FFF2-40B4-BE49-F238E27FC236}">
                <a16:creationId xmlns:a16="http://schemas.microsoft.com/office/drawing/2014/main" id="{14FBEA40-2529-409A-8A21-4F86A55E6EFF}"/>
              </a:ext>
            </a:extLst>
          </p:cNvPr>
          <p:cNvSpPr/>
          <p:nvPr/>
        </p:nvSpPr>
        <p:spPr>
          <a:xfrm>
            <a:off x="665019" y="1392376"/>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7" name="圆角矩形 17">
            <a:extLst>
              <a:ext uri="{FF2B5EF4-FFF2-40B4-BE49-F238E27FC236}">
                <a16:creationId xmlns:a16="http://schemas.microsoft.com/office/drawing/2014/main" id="{0EBC00C7-3A99-4EDE-BF42-56135E00C8E7}"/>
              </a:ext>
            </a:extLst>
          </p:cNvPr>
          <p:cNvSpPr/>
          <p:nvPr/>
        </p:nvSpPr>
        <p:spPr>
          <a:xfrm>
            <a:off x="7051965" y="1336958"/>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8" name="圆角矩形 18">
            <a:extLst>
              <a:ext uri="{FF2B5EF4-FFF2-40B4-BE49-F238E27FC236}">
                <a16:creationId xmlns:a16="http://schemas.microsoft.com/office/drawing/2014/main" id="{7A19CC23-EED7-432F-8C68-D1C5DBA31F0A}"/>
              </a:ext>
            </a:extLst>
          </p:cNvPr>
          <p:cNvSpPr/>
          <p:nvPr/>
        </p:nvSpPr>
        <p:spPr>
          <a:xfrm>
            <a:off x="7710022" y="2389905"/>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9" name="圆角矩形 19">
            <a:extLst>
              <a:ext uri="{FF2B5EF4-FFF2-40B4-BE49-F238E27FC236}">
                <a16:creationId xmlns:a16="http://schemas.microsoft.com/office/drawing/2014/main" id="{841CE3A1-CD43-4EB8-9FC1-90B2415622E0}"/>
              </a:ext>
            </a:extLst>
          </p:cNvPr>
          <p:cNvSpPr/>
          <p:nvPr/>
        </p:nvSpPr>
        <p:spPr>
          <a:xfrm>
            <a:off x="6698630" y="2417613"/>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20" name="圆角矩形 20">
            <a:extLst>
              <a:ext uri="{FF2B5EF4-FFF2-40B4-BE49-F238E27FC236}">
                <a16:creationId xmlns:a16="http://schemas.microsoft.com/office/drawing/2014/main" id="{C35458DB-BCEA-441E-B061-4C030DECBCB7}"/>
              </a:ext>
            </a:extLst>
          </p:cNvPr>
          <p:cNvSpPr/>
          <p:nvPr/>
        </p:nvSpPr>
        <p:spPr>
          <a:xfrm>
            <a:off x="665019" y="4197927"/>
            <a:ext cx="9753599" cy="218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b="1" dirty="0"/>
              <a:t>当</a:t>
            </a:r>
            <a:r>
              <a:rPr lang="en-US" altLang="zh-CN" sz="2400" b="1" dirty="0"/>
              <a:t>Proposer</a:t>
            </a:r>
            <a:r>
              <a:rPr lang="zh-CN" altLang="en-US" sz="2400" b="1" dirty="0"/>
              <a:t>收到</a:t>
            </a:r>
            <a:r>
              <a:rPr lang="en-US" altLang="zh-CN" sz="2400" b="1" dirty="0"/>
              <a:t>phase1</a:t>
            </a:r>
            <a:r>
              <a:rPr lang="zh-CN" altLang="en-US" sz="2400" b="1" dirty="0"/>
              <a:t>中诸多</a:t>
            </a:r>
            <a:r>
              <a:rPr lang="en-US" altLang="zh-CN" sz="2400" b="1" dirty="0"/>
              <a:t>Acceptor</a:t>
            </a:r>
            <a:r>
              <a:rPr lang="zh-CN" altLang="en-US" sz="2400" b="1" dirty="0"/>
              <a:t>发回的应答：</a:t>
            </a:r>
          </a:p>
          <a:p>
            <a:r>
              <a:rPr lang="zh-CN" altLang="en-US" sz="2400" b="1" dirty="0"/>
              <a:t>● </a:t>
            </a:r>
            <a:r>
              <a:rPr lang="zh-CN" altLang="en-US" sz="2400" b="1" dirty="0">
                <a:solidFill>
                  <a:srgbClr val="FFFF00"/>
                </a:solidFill>
              </a:rPr>
              <a:t>如果</a:t>
            </a:r>
            <a:r>
              <a:rPr lang="en-US" altLang="zh-CN" sz="2400" b="1" dirty="0">
                <a:solidFill>
                  <a:srgbClr val="FFFF00"/>
                </a:solidFill>
              </a:rPr>
              <a:t>ok</a:t>
            </a:r>
            <a:r>
              <a:rPr lang="zh-CN" altLang="en-US" sz="2400" b="1" dirty="0">
                <a:solidFill>
                  <a:srgbClr val="FFFF00"/>
                </a:solidFill>
              </a:rPr>
              <a:t>应答超过半数</a:t>
            </a:r>
            <a:r>
              <a:rPr lang="zh-CN" altLang="en-US" sz="2400" b="1" dirty="0"/>
              <a:t>：</a:t>
            </a:r>
            <a:endParaRPr lang="en-US" altLang="zh-CN" sz="2400" b="1" dirty="0"/>
          </a:p>
          <a:p>
            <a:r>
              <a:rPr lang="zh-CN" altLang="en-US" sz="2400" b="1" dirty="0"/>
              <a:t>        从所有应答中选择</a:t>
            </a:r>
            <a:r>
              <a:rPr lang="en-US" altLang="zh-CN" sz="2400" b="1" dirty="0"/>
              <a:t>vrnd</a:t>
            </a:r>
            <a:r>
              <a:rPr lang="zh-CN" altLang="en-US" sz="2400" b="1" dirty="0"/>
              <a:t>最大的</a:t>
            </a:r>
            <a:r>
              <a:rPr lang="en-US" altLang="zh-CN" sz="2400" b="1" dirty="0"/>
              <a:t>v</a:t>
            </a:r>
            <a:r>
              <a:rPr lang="zh-CN" altLang="en-US" sz="2400" b="1" dirty="0"/>
              <a:t>：不能改变</a:t>
            </a:r>
            <a:r>
              <a:rPr lang="en-US" altLang="zh-CN" sz="2400" b="1" dirty="0"/>
              <a:t>(</a:t>
            </a:r>
            <a:r>
              <a:rPr lang="zh-CN" altLang="en-US" sz="2400" b="1" dirty="0"/>
              <a:t>可能</a:t>
            </a:r>
            <a:r>
              <a:rPr lang="en-US" altLang="zh-CN" sz="2400" b="1" dirty="0"/>
              <a:t>)</a:t>
            </a:r>
            <a:r>
              <a:rPr lang="zh-CN" altLang="en-US" sz="2400" b="1" dirty="0"/>
              <a:t>已经确定的值，</a:t>
            </a:r>
          </a:p>
          <a:p>
            <a:r>
              <a:rPr lang="zh-CN" altLang="en-US" sz="2400" b="1" dirty="0"/>
              <a:t>        如果所有应答的</a:t>
            </a:r>
            <a:r>
              <a:rPr lang="en-US" altLang="zh-CN" sz="2400" b="1" dirty="0"/>
              <a:t>v</a:t>
            </a:r>
            <a:r>
              <a:rPr lang="zh-CN" altLang="en-US" sz="2400" b="1" dirty="0"/>
              <a:t>都是空，可以选择自己要写入的</a:t>
            </a:r>
            <a:r>
              <a:rPr lang="en-US" altLang="zh-CN" sz="2400" b="1" dirty="0"/>
              <a:t>v</a:t>
            </a:r>
            <a:r>
              <a:rPr lang="zh-CN" altLang="en-US" sz="2400" b="1" dirty="0"/>
              <a:t>作为</a:t>
            </a:r>
            <a:r>
              <a:rPr lang="en-US" altLang="zh-CN" sz="2400" b="1" dirty="0"/>
              <a:t>proposal</a:t>
            </a:r>
            <a:r>
              <a:rPr lang="zh-CN" altLang="en-US" sz="2400" b="1" dirty="0"/>
              <a:t>。</a:t>
            </a:r>
            <a:endParaRPr lang="en-US" altLang="zh-CN" sz="2400" b="1" dirty="0"/>
          </a:p>
          <a:p>
            <a:r>
              <a:rPr lang="zh-CN" altLang="en-US" sz="2400" b="1" dirty="0"/>
              <a:t>● 如果</a:t>
            </a:r>
            <a:r>
              <a:rPr lang="en-US" altLang="zh-CN" sz="2400" b="1" dirty="0"/>
              <a:t>ok</a:t>
            </a:r>
            <a:r>
              <a:rPr lang="zh-CN" altLang="en-US" sz="2400" b="1" dirty="0"/>
              <a:t>应答不够多数派，重新获取更大的</a:t>
            </a:r>
            <a:r>
              <a:rPr lang="en-US" altLang="zh-CN" sz="2400" b="1" dirty="0"/>
              <a:t>rnd</a:t>
            </a:r>
            <a:r>
              <a:rPr lang="zh-CN" altLang="en-US" sz="2400" b="1" dirty="0"/>
              <a:t>，发出</a:t>
            </a:r>
            <a:r>
              <a:rPr lang="en-US" altLang="zh-CN" sz="2400" b="1" dirty="0"/>
              <a:t>Prepare</a:t>
            </a:r>
            <a:r>
              <a:rPr lang="zh-CN" altLang="en-US" sz="2400" b="1" dirty="0"/>
              <a:t>请求。</a:t>
            </a:r>
          </a:p>
        </p:txBody>
      </p:sp>
    </p:spTree>
    <p:extLst>
      <p:ext uri="{BB962C8B-B14F-4D97-AF65-F5344CB8AC3E}">
        <p14:creationId xmlns:p14="http://schemas.microsoft.com/office/powerpoint/2010/main" val="313237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087BF-CFF8-4F97-B1AA-A1CEC5E66F1B}"/>
              </a:ext>
            </a:extLst>
          </p:cNvPr>
          <p:cNvSpPr>
            <a:spLocks noGrp="1"/>
          </p:cNvSpPr>
          <p:nvPr>
            <p:ph type="title"/>
          </p:nvPr>
        </p:nvSpPr>
        <p:spPr/>
        <p:txBody>
          <a:bodyPr>
            <a:normAutofit/>
          </a:bodyPr>
          <a:lstStyle/>
          <a:p>
            <a:r>
              <a:rPr lang="en-US" altLang="zh-CN" sz="2800" dirty="0"/>
              <a:t>Paxos</a:t>
            </a:r>
            <a:r>
              <a:rPr lang="zh-CN" altLang="en-US" sz="2800" dirty="0"/>
              <a:t>协议第二阶段</a:t>
            </a:r>
          </a:p>
        </p:txBody>
      </p:sp>
      <p:sp>
        <p:nvSpPr>
          <p:cNvPr id="4" name="灯片编号占位符 3">
            <a:extLst>
              <a:ext uri="{FF2B5EF4-FFF2-40B4-BE49-F238E27FC236}">
                <a16:creationId xmlns:a16="http://schemas.microsoft.com/office/drawing/2014/main" id="{B69BFA40-0226-492D-B974-D43B37D02F55}"/>
              </a:ext>
            </a:extLst>
          </p:cNvPr>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5" name="圆角矩形 5">
            <a:extLst>
              <a:ext uri="{FF2B5EF4-FFF2-40B4-BE49-F238E27FC236}">
                <a16:creationId xmlns:a16="http://schemas.microsoft.com/office/drawing/2014/main" id="{9E7DA4C6-9CA9-4559-AD69-2FF4E2292AC4}"/>
              </a:ext>
            </a:extLst>
          </p:cNvPr>
          <p:cNvSpPr/>
          <p:nvPr/>
        </p:nvSpPr>
        <p:spPr>
          <a:xfrm>
            <a:off x="1489356" y="2213720"/>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6" name="右箭头 6">
            <a:extLst>
              <a:ext uri="{FF2B5EF4-FFF2-40B4-BE49-F238E27FC236}">
                <a16:creationId xmlns:a16="http://schemas.microsoft.com/office/drawing/2014/main" id="{6977BAFA-ADE8-4D65-B659-4AC92A959725}"/>
              </a:ext>
            </a:extLst>
          </p:cNvPr>
          <p:cNvSpPr/>
          <p:nvPr/>
        </p:nvSpPr>
        <p:spPr>
          <a:xfrm>
            <a:off x="2632368" y="2463101"/>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7">
            <a:extLst>
              <a:ext uri="{FF2B5EF4-FFF2-40B4-BE49-F238E27FC236}">
                <a16:creationId xmlns:a16="http://schemas.microsoft.com/office/drawing/2014/main" id="{33CDEB53-9BEA-4C54-AC21-1F61FC666F3F}"/>
              </a:ext>
            </a:extLst>
          </p:cNvPr>
          <p:cNvSpPr/>
          <p:nvPr/>
        </p:nvSpPr>
        <p:spPr>
          <a:xfrm>
            <a:off x="9296380" y="2331483"/>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8" name="矩形 7">
            <a:extLst>
              <a:ext uri="{FF2B5EF4-FFF2-40B4-BE49-F238E27FC236}">
                <a16:creationId xmlns:a16="http://schemas.microsoft.com/office/drawing/2014/main" id="{25453A34-A40C-41E1-B2C9-FFE4DADCB53A}"/>
              </a:ext>
            </a:extLst>
          </p:cNvPr>
          <p:cNvSpPr/>
          <p:nvPr/>
        </p:nvSpPr>
        <p:spPr>
          <a:xfrm>
            <a:off x="3276611" y="1860433"/>
            <a:ext cx="3345862"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Accept(rnd=1,v=‘X’)</a:t>
            </a:r>
            <a:endParaRPr lang="zh-CN" altLang="en-US" sz="2400" dirty="0"/>
          </a:p>
        </p:txBody>
      </p:sp>
      <p:sp>
        <p:nvSpPr>
          <p:cNvPr id="9" name="圆角矩形 9">
            <a:extLst>
              <a:ext uri="{FF2B5EF4-FFF2-40B4-BE49-F238E27FC236}">
                <a16:creationId xmlns:a16="http://schemas.microsoft.com/office/drawing/2014/main" id="{828D0B29-468E-4E18-83DC-BAFE76EE1B70}"/>
              </a:ext>
            </a:extLst>
          </p:cNvPr>
          <p:cNvSpPr/>
          <p:nvPr/>
        </p:nvSpPr>
        <p:spPr>
          <a:xfrm>
            <a:off x="1510145" y="3419067"/>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0" name="右箭头 10">
            <a:extLst>
              <a:ext uri="{FF2B5EF4-FFF2-40B4-BE49-F238E27FC236}">
                <a16:creationId xmlns:a16="http://schemas.microsoft.com/office/drawing/2014/main" id="{BF0AD09B-89F0-4042-9ED6-7151ED4016C1}"/>
              </a:ext>
            </a:extLst>
          </p:cNvPr>
          <p:cNvSpPr/>
          <p:nvPr/>
        </p:nvSpPr>
        <p:spPr>
          <a:xfrm flipH="1">
            <a:off x="2757059" y="3647663"/>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47D0760C-AD08-45CA-86C6-6620BA084900}"/>
              </a:ext>
            </a:extLst>
          </p:cNvPr>
          <p:cNvSpPr/>
          <p:nvPr/>
        </p:nvSpPr>
        <p:spPr>
          <a:xfrm>
            <a:off x="7031176" y="3141980"/>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12" name="矩形 11">
            <a:extLst>
              <a:ext uri="{FF2B5EF4-FFF2-40B4-BE49-F238E27FC236}">
                <a16:creationId xmlns:a16="http://schemas.microsoft.com/office/drawing/2014/main" id="{2112B2FF-E65B-4C37-A455-1A98BCAB2274}"/>
              </a:ext>
            </a:extLst>
          </p:cNvPr>
          <p:cNvSpPr/>
          <p:nvPr/>
        </p:nvSpPr>
        <p:spPr>
          <a:xfrm>
            <a:off x="7024273" y="3675376"/>
            <a:ext cx="2071235" cy="138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0699B0B-4F4F-460A-AFE0-F2B446FD0C30}"/>
              </a:ext>
            </a:extLst>
          </p:cNvPr>
          <p:cNvSpPr/>
          <p:nvPr/>
        </p:nvSpPr>
        <p:spPr>
          <a:xfrm>
            <a:off x="2673927" y="2698634"/>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Accepted,</a:t>
            </a:r>
          </a:p>
          <a:p>
            <a:pPr algn="ctr"/>
            <a:r>
              <a:rPr lang="en-US" altLang="zh-CN" sz="2400" dirty="0"/>
              <a:t>Accepted,…</a:t>
            </a:r>
            <a:endParaRPr lang="zh-CN" altLang="en-US" sz="2400" dirty="0"/>
          </a:p>
        </p:txBody>
      </p:sp>
      <p:sp>
        <p:nvSpPr>
          <p:cNvPr id="14" name="圆角矩形 15">
            <a:extLst>
              <a:ext uri="{FF2B5EF4-FFF2-40B4-BE49-F238E27FC236}">
                <a16:creationId xmlns:a16="http://schemas.microsoft.com/office/drawing/2014/main" id="{CA8DD6F2-BC92-42B4-A165-09CE08DB0FF6}"/>
              </a:ext>
            </a:extLst>
          </p:cNvPr>
          <p:cNvSpPr/>
          <p:nvPr/>
        </p:nvSpPr>
        <p:spPr>
          <a:xfrm>
            <a:off x="9344870" y="3128125"/>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5" name="圆角矩形 16">
            <a:extLst>
              <a:ext uri="{FF2B5EF4-FFF2-40B4-BE49-F238E27FC236}">
                <a16:creationId xmlns:a16="http://schemas.microsoft.com/office/drawing/2014/main" id="{29FF476B-0EA4-4685-BA7D-E1C9098FE1F4}"/>
              </a:ext>
            </a:extLst>
          </p:cNvPr>
          <p:cNvSpPr/>
          <p:nvPr/>
        </p:nvSpPr>
        <p:spPr>
          <a:xfrm>
            <a:off x="949037" y="1340880"/>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6" name="圆角矩形 17">
            <a:extLst>
              <a:ext uri="{FF2B5EF4-FFF2-40B4-BE49-F238E27FC236}">
                <a16:creationId xmlns:a16="http://schemas.microsoft.com/office/drawing/2014/main" id="{CA5EC347-4A8C-4C10-B37C-6DF4BE373427}"/>
              </a:ext>
            </a:extLst>
          </p:cNvPr>
          <p:cNvSpPr/>
          <p:nvPr/>
        </p:nvSpPr>
        <p:spPr>
          <a:xfrm>
            <a:off x="7335983" y="1285462"/>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7" name="圆角矩形 18">
            <a:extLst>
              <a:ext uri="{FF2B5EF4-FFF2-40B4-BE49-F238E27FC236}">
                <a16:creationId xmlns:a16="http://schemas.microsoft.com/office/drawing/2014/main" id="{8586554B-BE95-4C81-9804-93D7446A8367}"/>
              </a:ext>
            </a:extLst>
          </p:cNvPr>
          <p:cNvSpPr/>
          <p:nvPr/>
        </p:nvSpPr>
        <p:spPr>
          <a:xfrm>
            <a:off x="8097950" y="2338409"/>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8" name="圆角矩形 19">
            <a:extLst>
              <a:ext uri="{FF2B5EF4-FFF2-40B4-BE49-F238E27FC236}">
                <a16:creationId xmlns:a16="http://schemas.microsoft.com/office/drawing/2014/main" id="{CEB846C6-82A3-4ABD-A2EF-CFCBBDCDF052}"/>
              </a:ext>
            </a:extLst>
          </p:cNvPr>
          <p:cNvSpPr/>
          <p:nvPr/>
        </p:nvSpPr>
        <p:spPr>
          <a:xfrm>
            <a:off x="6982648" y="2366117"/>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9" name="圆角矩形 20">
            <a:extLst>
              <a:ext uri="{FF2B5EF4-FFF2-40B4-BE49-F238E27FC236}">
                <a16:creationId xmlns:a16="http://schemas.microsoft.com/office/drawing/2014/main" id="{EDA3EC43-A843-4FB3-8502-65EF1518C59A}"/>
              </a:ext>
            </a:extLst>
          </p:cNvPr>
          <p:cNvSpPr/>
          <p:nvPr/>
        </p:nvSpPr>
        <p:spPr>
          <a:xfrm>
            <a:off x="8181112" y="3128124"/>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20" name="圆角矩形 21">
            <a:extLst>
              <a:ext uri="{FF2B5EF4-FFF2-40B4-BE49-F238E27FC236}">
                <a16:creationId xmlns:a16="http://schemas.microsoft.com/office/drawing/2014/main" id="{6A6E7774-4AB7-4626-B0F0-0C88CB9BD2DC}"/>
              </a:ext>
            </a:extLst>
          </p:cNvPr>
          <p:cNvSpPr/>
          <p:nvPr/>
        </p:nvSpPr>
        <p:spPr>
          <a:xfrm>
            <a:off x="955969" y="4104868"/>
            <a:ext cx="9455726" cy="920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t>发送</a:t>
            </a:r>
            <a:r>
              <a:rPr lang="en-US" altLang="zh-CN" sz="2400" b="1" dirty="0"/>
              <a:t>phase2</a:t>
            </a:r>
            <a:r>
              <a:rPr lang="zh-CN" altLang="en-US" sz="2400" b="1" dirty="0"/>
              <a:t>，带上</a:t>
            </a:r>
            <a:r>
              <a:rPr lang="en-US" altLang="zh-CN" sz="2400" b="1" dirty="0"/>
              <a:t>rnd</a:t>
            </a:r>
            <a:r>
              <a:rPr lang="zh-CN" altLang="en-US" sz="2400" b="1" dirty="0"/>
              <a:t>和上一步决定的</a:t>
            </a:r>
            <a:r>
              <a:rPr lang="en-US" altLang="zh-CN" sz="2400" b="1" dirty="0"/>
              <a:t>v</a:t>
            </a:r>
            <a:r>
              <a:rPr lang="zh-CN" altLang="en-US" sz="2400" b="1" dirty="0"/>
              <a:t>（可能是</a:t>
            </a:r>
            <a:r>
              <a:rPr lang="en-US" altLang="zh-CN" sz="2400" b="1" dirty="0"/>
              <a:t>Acceptor</a:t>
            </a:r>
            <a:r>
              <a:rPr lang="zh-CN" altLang="en-US" sz="2400" b="1" dirty="0"/>
              <a:t>返回的</a:t>
            </a:r>
            <a:r>
              <a:rPr lang="en-US" altLang="zh-CN" sz="2400" b="1" dirty="0"/>
              <a:t>vrnd</a:t>
            </a:r>
            <a:r>
              <a:rPr lang="zh-CN" altLang="en-US" sz="2400" b="1" dirty="0"/>
              <a:t>最大的</a:t>
            </a:r>
            <a:r>
              <a:rPr lang="en-US" altLang="zh-CN" sz="2400" b="1" dirty="0"/>
              <a:t>v</a:t>
            </a:r>
            <a:r>
              <a:rPr lang="zh-CN" altLang="en-US" sz="2400" b="1" dirty="0"/>
              <a:t>，也可能是</a:t>
            </a:r>
            <a:r>
              <a:rPr lang="en-US" altLang="zh-CN" sz="2400" b="1" dirty="0"/>
              <a:t>proposer</a:t>
            </a:r>
            <a:r>
              <a:rPr lang="zh-CN" altLang="en-US" sz="2400" b="1" dirty="0"/>
              <a:t>自己选择的</a:t>
            </a:r>
            <a:r>
              <a:rPr lang="en-US" altLang="zh-CN" sz="2400" b="1" dirty="0"/>
              <a:t>v</a:t>
            </a:r>
            <a:r>
              <a:rPr lang="zh-CN" altLang="en-US" sz="2400" b="1" dirty="0"/>
              <a:t>）。</a:t>
            </a:r>
          </a:p>
        </p:txBody>
      </p:sp>
    </p:spTree>
    <p:extLst>
      <p:ext uri="{BB962C8B-B14F-4D97-AF65-F5344CB8AC3E}">
        <p14:creationId xmlns:p14="http://schemas.microsoft.com/office/powerpoint/2010/main" val="2102616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18D66-DAC6-4C46-A31B-15C8940C6730}"/>
              </a:ext>
            </a:extLst>
          </p:cNvPr>
          <p:cNvSpPr>
            <a:spLocks noGrp="1"/>
          </p:cNvSpPr>
          <p:nvPr>
            <p:ph type="title"/>
          </p:nvPr>
        </p:nvSpPr>
        <p:spPr/>
        <p:txBody>
          <a:bodyPr/>
          <a:lstStyle/>
          <a:p>
            <a:r>
              <a:rPr lang="en-US" altLang="zh-CN" sz="2800" dirty="0">
                <a:solidFill>
                  <a:prstClr val="black"/>
                </a:solidFill>
              </a:rPr>
              <a:t>Paxos</a:t>
            </a:r>
            <a:r>
              <a:rPr lang="zh-CN" altLang="en-US" sz="2800" dirty="0">
                <a:solidFill>
                  <a:prstClr val="black"/>
                </a:solidFill>
              </a:rPr>
              <a:t>协议第二阶段（续）</a:t>
            </a:r>
            <a:endParaRPr lang="zh-CN" altLang="en-US" dirty="0"/>
          </a:p>
        </p:txBody>
      </p:sp>
      <p:sp>
        <p:nvSpPr>
          <p:cNvPr id="4" name="灯片编号占位符 3">
            <a:extLst>
              <a:ext uri="{FF2B5EF4-FFF2-40B4-BE49-F238E27FC236}">
                <a16:creationId xmlns:a16="http://schemas.microsoft.com/office/drawing/2014/main" id="{D40A6830-5583-4237-B1DE-270420317151}"/>
              </a:ext>
            </a:extLst>
          </p:cNvPr>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
        <p:nvSpPr>
          <p:cNvPr id="5" name="圆角矩形 5">
            <a:extLst>
              <a:ext uri="{FF2B5EF4-FFF2-40B4-BE49-F238E27FC236}">
                <a16:creationId xmlns:a16="http://schemas.microsoft.com/office/drawing/2014/main" id="{E35F1C04-E906-4C25-BE93-3B6D955E26F9}"/>
              </a:ext>
            </a:extLst>
          </p:cNvPr>
          <p:cNvSpPr/>
          <p:nvPr/>
        </p:nvSpPr>
        <p:spPr>
          <a:xfrm>
            <a:off x="1489356" y="2057399"/>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t>X</a:t>
            </a:r>
            <a:endParaRPr lang="zh-CN" altLang="en-US" sz="2800" dirty="0"/>
          </a:p>
        </p:txBody>
      </p:sp>
      <p:sp>
        <p:nvSpPr>
          <p:cNvPr id="6" name="右箭头 6">
            <a:extLst>
              <a:ext uri="{FF2B5EF4-FFF2-40B4-BE49-F238E27FC236}">
                <a16:creationId xmlns:a16="http://schemas.microsoft.com/office/drawing/2014/main" id="{F4EEAD33-14E1-46AF-82D5-6BC8C712434C}"/>
              </a:ext>
            </a:extLst>
          </p:cNvPr>
          <p:cNvSpPr/>
          <p:nvPr/>
        </p:nvSpPr>
        <p:spPr>
          <a:xfrm>
            <a:off x="2632368" y="2306780"/>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7">
            <a:extLst>
              <a:ext uri="{FF2B5EF4-FFF2-40B4-BE49-F238E27FC236}">
                <a16:creationId xmlns:a16="http://schemas.microsoft.com/office/drawing/2014/main" id="{649F86B0-8771-4EE8-B922-42DA8FB0B5C7}"/>
              </a:ext>
            </a:extLst>
          </p:cNvPr>
          <p:cNvSpPr/>
          <p:nvPr/>
        </p:nvSpPr>
        <p:spPr>
          <a:xfrm>
            <a:off x="9296380" y="2175162"/>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8" name="矩形 7">
            <a:extLst>
              <a:ext uri="{FF2B5EF4-FFF2-40B4-BE49-F238E27FC236}">
                <a16:creationId xmlns:a16="http://schemas.microsoft.com/office/drawing/2014/main" id="{6149A04D-6BD3-4B60-AD7E-7547288D1FFF}"/>
              </a:ext>
            </a:extLst>
          </p:cNvPr>
          <p:cNvSpPr/>
          <p:nvPr/>
        </p:nvSpPr>
        <p:spPr>
          <a:xfrm>
            <a:off x="3276611" y="1704112"/>
            <a:ext cx="3345862"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Accept(rnd=1,v=‘X’)</a:t>
            </a:r>
            <a:endParaRPr lang="zh-CN" altLang="en-US" sz="2400" dirty="0"/>
          </a:p>
        </p:txBody>
      </p:sp>
      <p:sp>
        <p:nvSpPr>
          <p:cNvPr id="9" name="圆角矩形 9">
            <a:extLst>
              <a:ext uri="{FF2B5EF4-FFF2-40B4-BE49-F238E27FC236}">
                <a16:creationId xmlns:a16="http://schemas.microsoft.com/office/drawing/2014/main" id="{A8EDAC74-2E04-4FDB-923B-EF804925D44F}"/>
              </a:ext>
            </a:extLst>
          </p:cNvPr>
          <p:cNvSpPr/>
          <p:nvPr/>
        </p:nvSpPr>
        <p:spPr>
          <a:xfrm>
            <a:off x="1510145" y="3262746"/>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0" name="右箭头 10">
            <a:extLst>
              <a:ext uri="{FF2B5EF4-FFF2-40B4-BE49-F238E27FC236}">
                <a16:creationId xmlns:a16="http://schemas.microsoft.com/office/drawing/2014/main" id="{3B5B3DA5-3DC8-4E3A-923D-9DC80485FE7A}"/>
              </a:ext>
            </a:extLst>
          </p:cNvPr>
          <p:cNvSpPr/>
          <p:nvPr/>
        </p:nvSpPr>
        <p:spPr>
          <a:xfrm flipH="1">
            <a:off x="2757059" y="3491342"/>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DFF69CF7-FC20-4576-82FC-A101B84F677F}"/>
              </a:ext>
            </a:extLst>
          </p:cNvPr>
          <p:cNvSpPr/>
          <p:nvPr/>
        </p:nvSpPr>
        <p:spPr>
          <a:xfrm>
            <a:off x="7031176" y="2985659"/>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12" name="矩形 11">
            <a:extLst>
              <a:ext uri="{FF2B5EF4-FFF2-40B4-BE49-F238E27FC236}">
                <a16:creationId xmlns:a16="http://schemas.microsoft.com/office/drawing/2014/main" id="{B6F76FFD-F423-426A-8265-07E46E46373F}"/>
              </a:ext>
            </a:extLst>
          </p:cNvPr>
          <p:cNvSpPr/>
          <p:nvPr/>
        </p:nvSpPr>
        <p:spPr>
          <a:xfrm>
            <a:off x="7024273" y="3519055"/>
            <a:ext cx="2071235" cy="138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7B39E12-B6C4-42F9-86D5-875F10B658AA}"/>
              </a:ext>
            </a:extLst>
          </p:cNvPr>
          <p:cNvSpPr/>
          <p:nvPr/>
        </p:nvSpPr>
        <p:spPr>
          <a:xfrm>
            <a:off x="2673927" y="2542313"/>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Accepted,</a:t>
            </a:r>
          </a:p>
          <a:p>
            <a:pPr algn="ctr"/>
            <a:r>
              <a:rPr lang="en-US" altLang="zh-CN" sz="2400"/>
              <a:t>Accepted,…</a:t>
            </a:r>
            <a:endParaRPr lang="zh-CN" altLang="en-US" sz="2400"/>
          </a:p>
        </p:txBody>
      </p:sp>
      <p:sp>
        <p:nvSpPr>
          <p:cNvPr id="14" name="圆角矩形 14">
            <a:extLst>
              <a:ext uri="{FF2B5EF4-FFF2-40B4-BE49-F238E27FC236}">
                <a16:creationId xmlns:a16="http://schemas.microsoft.com/office/drawing/2014/main" id="{9708AAB5-3204-408C-94C1-AC634E2EB6AA}"/>
              </a:ext>
            </a:extLst>
          </p:cNvPr>
          <p:cNvSpPr/>
          <p:nvPr/>
        </p:nvSpPr>
        <p:spPr>
          <a:xfrm>
            <a:off x="9344870" y="2971804"/>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5" name="圆角矩形 15">
            <a:extLst>
              <a:ext uri="{FF2B5EF4-FFF2-40B4-BE49-F238E27FC236}">
                <a16:creationId xmlns:a16="http://schemas.microsoft.com/office/drawing/2014/main" id="{CF154873-5834-45BE-A55E-9C0D5E673C8E}"/>
              </a:ext>
            </a:extLst>
          </p:cNvPr>
          <p:cNvSpPr/>
          <p:nvPr/>
        </p:nvSpPr>
        <p:spPr>
          <a:xfrm>
            <a:off x="949037" y="1184559"/>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6" name="圆角矩形 16">
            <a:extLst>
              <a:ext uri="{FF2B5EF4-FFF2-40B4-BE49-F238E27FC236}">
                <a16:creationId xmlns:a16="http://schemas.microsoft.com/office/drawing/2014/main" id="{6944B444-8AEE-47C9-A370-9F156912C601}"/>
              </a:ext>
            </a:extLst>
          </p:cNvPr>
          <p:cNvSpPr/>
          <p:nvPr/>
        </p:nvSpPr>
        <p:spPr>
          <a:xfrm>
            <a:off x="7335983" y="1129141"/>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7" name="圆角矩形 17">
            <a:extLst>
              <a:ext uri="{FF2B5EF4-FFF2-40B4-BE49-F238E27FC236}">
                <a16:creationId xmlns:a16="http://schemas.microsoft.com/office/drawing/2014/main" id="{97E4F35D-B815-4E18-B404-9ED0F02E06FB}"/>
              </a:ext>
            </a:extLst>
          </p:cNvPr>
          <p:cNvSpPr/>
          <p:nvPr/>
        </p:nvSpPr>
        <p:spPr>
          <a:xfrm>
            <a:off x="8097950" y="2182088"/>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8" name="圆角矩形 18">
            <a:extLst>
              <a:ext uri="{FF2B5EF4-FFF2-40B4-BE49-F238E27FC236}">
                <a16:creationId xmlns:a16="http://schemas.microsoft.com/office/drawing/2014/main" id="{B93C8E86-CC67-46D4-A815-75C86A29772D}"/>
              </a:ext>
            </a:extLst>
          </p:cNvPr>
          <p:cNvSpPr/>
          <p:nvPr/>
        </p:nvSpPr>
        <p:spPr>
          <a:xfrm>
            <a:off x="6982648" y="2209796"/>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9" name="圆角矩形 19">
            <a:extLst>
              <a:ext uri="{FF2B5EF4-FFF2-40B4-BE49-F238E27FC236}">
                <a16:creationId xmlns:a16="http://schemas.microsoft.com/office/drawing/2014/main" id="{B861B7AE-9A31-41E0-B542-3A6E0EFB215E}"/>
              </a:ext>
            </a:extLst>
          </p:cNvPr>
          <p:cNvSpPr/>
          <p:nvPr/>
        </p:nvSpPr>
        <p:spPr>
          <a:xfrm>
            <a:off x="8181112" y="2971803"/>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20" name="圆角矩形 20">
            <a:extLst>
              <a:ext uri="{FF2B5EF4-FFF2-40B4-BE49-F238E27FC236}">
                <a16:creationId xmlns:a16="http://schemas.microsoft.com/office/drawing/2014/main" id="{9906F949-33EF-4174-83DB-73559580966B}"/>
              </a:ext>
            </a:extLst>
          </p:cNvPr>
          <p:cNvSpPr/>
          <p:nvPr/>
        </p:nvSpPr>
        <p:spPr>
          <a:xfrm>
            <a:off x="886691" y="3761508"/>
            <a:ext cx="9441873" cy="1757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t>Acceptor</a:t>
            </a:r>
            <a:r>
              <a:rPr lang="zh-CN" altLang="en-US" sz="2400" dirty="0"/>
              <a:t>：</a:t>
            </a:r>
            <a:endParaRPr lang="en-US" altLang="zh-CN" sz="2400" dirty="0"/>
          </a:p>
          <a:p>
            <a:r>
              <a:rPr lang="zh-CN" altLang="en-US" sz="2400" dirty="0"/>
              <a:t>● 如果</a:t>
            </a:r>
            <a:r>
              <a:rPr lang="en-US" altLang="zh-CN" sz="2400" b="1" dirty="0"/>
              <a:t>rnd</a:t>
            </a:r>
            <a:r>
              <a:rPr lang="zh-CN" altLang="en-US" sz="2400" b="1" dirty="0"/>
              <a:t>小于</a:t>
            </a:r>
            <a:r>
              <a:rPr lang="en-US" altLang="zh-CN" sz="2400" b="1" dirty="0"/>
              <a:t>Acceptor</a:t>
            </a:r>
            <a:r>
              <a:rPr lang="zh-CN" altLang="en-US" sz="2400" b="1" dirty="0"/>
              <a:t>的</a:t>
            </a:r>
            <a:r>
              <a:rPr lang="en-US" altLang="zh-CN" sz="2400" b="1" dirty="0"/>
              <a:t>last_rnd</a:t>
            </a:r>
            <a:r>
              <a:rPr lang="zh-CN" altLang="en-US" sz="2400" b="1" dirty="0"/>
              <a:t>，拒绝其</a:t>
            </a:r>
            <a:r>
              <a:rPr lang="en-US" altLang="zh-CN" sz="2400" b="1" dirty="0"/>
              <a:t>Accept</a:t>
            </a:r>
            <a:r>
              <a:rPr lang="zh-CN" altLang="en-US" sz="2400" b="1" dirty="0"/>
              <a:t>请求；</a:t>
            </a:r>
          </a:p>
          <a:p>
            <a:r>
              <a:rPr lang="zh-CN" altLang="en-US" sz="2400" dirty="0"/>
              <a:t>● 如果</a:t>
            </a:r>
            <a:r>
              <a:rPr lang="en-US" altLang="zh-CN" sz="2400" b="1" dirty="0"/>
              <a:t>rnd</a:t>
            </a:r>
            <a:r>
              <a:rPr lang="zh-CN" altLang="en-US" sz="2400" b="1" dirty="0"/>
              <a:t>大于或等于</a:t>
            </a:r>
            <a:r>
              <a:rPr lang="en-US" altLang="zh-CN" sz="2400" b="1" dirty="0"/>
              <a:t>Acceptor</a:t>
            </a:r>
            <a:r>
              <a:rPr lang="zh-CN" altLang="en-US" sz="2400" b="1" dirty="0"/>
              <a:t>的</a:t>
            </a:r>
            <a:r>
              <a:rPr lang="en-US" altLang="zh-CN" sz="2400" b="1" dirty="0"/>
              <a:t>last_rnd</a:t>
            </a:r>
            <a:r>
              <a:rPr lang="zh-CN" altLang="en-US" sz="2400" b="1" dirty="0"/>
              <a:t>，</a:t>
            </a:r>
            <a:r>
              <a:rPr lang="zh-CN" altLang="en-US" sz="2400" dirty="0"/>
              <a:t>将</a:t>
            </a:r>
            <a:r>
              <a:rPr lang="en-US" altLang="zh-CN" sz="2400" b="1" dirty="0"/>
              <a:t>phase2</a:t>
            </a:r>
            <a:r>
              <a:rPr lang="zh-CN" altLang="en-US" sz="2400" b="1" dirty="0"/>
              <a:t>请求中的</a:t>
            </a:r>
            <a:r>
              <a:rPr lang="en-US" altLang="zh-CN" sz="2400" b="1" dirty="0"/>
              <a:t>v</a:t>
            </a:r>
            <a:r>
              <a:rPr lang="zh-CN" altLang="en-US" sz="2400" b="1" dirty="0"/>
              <a:t>写入本地，记此</a:t>
            </a:r>
            <a:r>
              <a:rPr lang="en-US" altLang="zh-CN" sz="2400" b="1" dirty="0"/>
              <a:t>v</a:t>
            </a:r>
            <a:r>
              <a:rPr lang="zh-CN" altLang="en-US" sz="2400" b="1" dirty="0"/>
              <a:t>为已接受（选定）的值，同时记住</a:t>
            </a:r>
            <a:r>
              <a:rPr lang="en-US" altLang="zh-CN" sz="2400" b="1" dirty="0"/>
              <a:t>rnd</a:t>
            </a:r>
            <a:r>
              <a:rPr lang="zh-CN" altLang="en-US" sz="2400" b="1" dirty="0"/>
              <a:t>。</a:t>
            </a:r>
          </a:p>
        </p:txBody>
      </p:sp>
      <p:sp>
        <p:nvSpPr>
          <p:cNvPr id="21" name="矩形 20">
            <a:extLst>
              <a:ext uri="{FF2B5EF4-FFF2-40B4-BE49-F238E27FC236}">
                <a16:creationId xmlns:a16="http://schemas.microsoft.com/office/drawing/2014/main" id="{ABA95150-978B-4777-841B-4338D3790AFF}"/>
              </a:ext>
            </a:extLst>
          </p:cNvPr>
          <p:cNvSpPr/>
          <p:nvPr/>
        </p:nvSpPr>
        <p:spPr>
          <a:xfrm>
            <a:off x="906646" y="5764314"/>
            <a:ext cx="10197772" cy="830997"/>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在此之后，</a:t>
            </a:r>
            <a:r>
              <a:rPr lang="en-US" altLang="zh-CN" sz="2400" dirty="0">
                <a:solidFill>
                  <a:srgbClr val="FF0000"/>
                </a:solidFill>
                <a:latin typeface="微软雅黑" panose="020B0503020204020204" pitchFamily="34" charset="-122"/>
                <a:ea typeface="微软雅黑" panose="020B0503020204020204" pitchFamily="34" charset="-122"/>
              </a:rPr>
              <a:t>Acceptor</a:t>
            </a:r>
            <a:r>
              <a:rPr lang="zh-CN" altLang="en-US" sz="2400" dirty="0">
                <a:solidFill>
                  <a:srgbClr val="FF0000"/>
                </a:solidFill>
                <a:latin typeface="微软雅黑" panose="020B0503020204020204" pitchFamily="34" charset="-122"/>
                <a:ea typeface="微软雅黑" panose="020B0503020204020204" pitchFamily="34" charset="-122"/>
              </a:rPr>
              <a:t>发送</a:t>
            </a:r>
            <a:r>
              <a:rPr lang="en-US" altLang="zh-CN" sz="2400" b="1" dirty="0">
                <a:solidFill>
                  <a:srgbClr val="FF0000"/>
                </a:solidFill>
                <a:latin typeface="微软雅黑" panose="020B0503020204020204" pitchFamily="34" charset="-122"/>
                <a:ea typeface="微软雅黑" panose="020B0503020204020204" pitchFamily="34" charset="-122"/>
              </a:rPr>
              <a:t>phase3 </a:t>
            </a:r>
            <a:r>
              <a:rPr lang="zh-CN" altLang="en-US" sz="2400" b="1" dirty="0">
                <a:solidFill>
                  <a:srgbClr val="FF0000"/>
                </a:solidFill>
                <a:latin typeface="微软雅黑" panose="020B0503020204020204" pitchFamily="34" charset="-122"/>
                <a:ea typeface="微软雅黑" panose="020B0503020204020204" pitchFamily="34" charset="-122"/>
              </a:rPr>
              <a:t>到所有</a:t>
            </a:r>
            <a:r>
              <a:rPr lang="en-US" altLang="zh-CN" sz="2400" b="1" dirty="0">
                <a:solidFill>
                  <a:srgbClr val="FF0000"/>
                </a:solidFill>
                <a:latin typeface="微软雅黑" panose="020B0503020204020204" pitchFamily="34" charset="-122"/>
                <a:ea typeface="微软雅黑" panose="020B0503020204020204" pitchFamily="34" charset="-122"/>
              </a:rPr>
              <a:t>learner</a:t>
            </a:r>
            <a:r>
              <a:rPr lang="zh-CN" altLang="en-US" sz="2400" b="1" dirty="0">
                <a:solidFill>
                  <a:srgbClr val="FF0000"/>
                </a:solidFill>
                <a:latin typeface="微软雅黑" panose="020B0503020204020204" pitchFamily="34" charset="-122"/>
                <a:ea typeface="微软雅黑" panose="020B0503020204020204" pitchFamily="34" charset="-122"/>
              </a:rPr>
              <a:t>角色，让</a:t>
            </a:r>
            <a:r>
              <a:rPr lang="en-US" altLang="zh-CN" sz="2400" b="1" dirty="0">
                <a:solidFill>
                  <a:srgbClr val="FF0000"/>
                </a:solidFill>
                <a:latin typeface="微软雅黑" panose="020B0503020204020204" pitchFamily="34" charset="-122"/>
                <a:ea typeface="微软雅黑" panose="020B0503020204020204" pitchFamily="34" charset="-122"/>
              </a:rPr>
              <a:t>learner</a:t>
            </a:r>
            <a:r>
              <a:rPr lang="zh-CN" altLang="en-US" sz="2400" b="1" dirty="0">
                <a:solidFill>
                  <a:srgbClr val="FF0000"/>
                </a:solidFill>
                <a:latin typeface="微软雅黑" panose="020B0503020204020204" pitchFamily="34" charset="-122"/>
                <a:ea typeface="微软雅黑" panose="020B0503020204020204" pitchFamily="34" charset="-122"/>
              </a:rPr>
              <a:t>知道决策结果。</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323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p:txBody>
          <a:bodyPr>
            <a:normAutofit/>
          </a:bodyPr>
          <a:lstStyle/>
          <a:p>
            <a:r>
              <a:rPr lang="en-US" altLang="zh-CN" sz="2800" b="1" dirty="0"/>
              <a:t>10.3.2 Raft</a:t>
            </a:r>
            <a:r>
              <a:rPr lang="zh-CN" altLang="en-US" sz="2800" b="1" dirty="0"/>
              <a:t>协议</a:t>
            </a:r>
            <a:endParaRPr lang="en-US" altLang="zh-CN" sz="2800" b="1" dirty="0"/>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1285461"/>
            <a:ext cx="10515600" cy="4956011"/>
          </a:xfrm>
        </p:spPr>
        <p:txBody>
          <a:bodyPr>
            <a:noAutofit/>
          </a:bodyPr>
          <a:lstStyle/>
          <a:p>
            <a:r>
              <a:rPr lang="en-US" altLang="zh-CN" sz="2400" b="1" dirty="0"/>
              <a:t>10.3.2.1 </a:t>
            </a:r>
            <a:r>
              <a:rPr lang="zh-CN" altLang="en-US" sz="2400" b="1" dirty="0"/>
              <a:t>概述</a:t>
            </a:r>
            <a:endParaRPr lang="en-US" altLang="zh-CN" sz="2400" b="1" dirty="0"/>
          </a:p>
          <a:p>
            <a:r>
              <a:rPr lang="en-US" altLang="zh-CN" sz="2400" dirty="0"/>
              <a:t>       Paxos</a:t>
            </a:r>
            <a:r>
              <a:rPr lang="zh-CN" altLang="zh-CN" sz="2400" dirty="0"/>
              <a:t>协议</a:t>
            </a:r>
            <a:r>
              <a:rPr lang="zh-CN" altLang="en-US" sz="2400" dirty="0"/>
              <a:t>出现后长期被认为</a:t>
            </a:r>
            <a:r>
              <a:rPr lang="zh-CN" altLang="zh-CN" sz="2400" dirty="0"/>
              <a:t>是分布式一致性协议的标准，但是由于</a:t>
            </a:r>
            <a:r>
              <a:rPr lang="zh-CN" altLang="en-US" sz="2400" dirty="0"/>
              <a:t>其</a:t>
            </a:r>
            <a:r>
              <a:rPr lang="zh-CN" altLang="zh-CN" sz="2400" dirty="0"/>
              <a:t>难以理解和实现，后来就有人在其基础上发展形成了</a:t>
            </a:r>
            <a:r>
              <a:rPr lang="en-US" altLang="zh-CN" sz="2400" dirty="0"/>
              <a:t>Raft</a:t>
            </a:r>
            <a:r>
              <a:rPr lang="zh-CN" altLang="zh-CN" sz="2400" dirty="0"/>
              <a:t>协议。</a:t>
            </a:r>
            <a:endParaRPr lang="en-US" altLang="zh-CN" sz="2400" dirty="0"/>
          </a:p>
          <a:p>
            <a:r>
              <a:rPr lang="en-US" altLang="zh-CN" sz="2400" dirty="0"/>
              <a:t>       Raft</a:t>
            </a:r>
            <a:r>
              <a:rPr lang="zh-CN" altLang="en-US" sz="2400" dirty="0"/>
              <a:t>协议是一个</a:t>
            </a:r>
            <a:r>
              <a:rPr lang="zh-CN" altLang="en-US" sz="2400" dirty="0">
                <a:solidFill>
                  <a:srgbClr val="FF0000"/>
                </a:solidFill>
              </a:rPr>
              <a:t>基于复制状态机的、易理解的、易实现的、分布式强一致性</a:t>
            </a:r>
            <a:r>
              <a:rPr lang="zh-CN" altLang="en-US" sz="2400" dirty="0"/>
              <a:t>算法。</a:t>
            </a:r>
            <a:endParaRPr lang="en-US" altLang="zh-CN" sz="2400" dirty="0"/>
          </a:p>
          <a:p>
            <a:endParaRPr lang="en-US" altLang="zh-CN" sz="800" dirty="0"/>
          </a:p>
          <a:p>
            <a:r>
              <a:rPr lang="zh-CN" altLang="en-US" sz="2400" dirty="0"/>
              <a:t>协议特点：利用更强的假设减少了状态空间；</a:t>
            </a:r>
            <a:endParaRPr lang="en-US" altLang="zh-CN" sz="2400" dirty="0"/>
          </a:p>
          <a:p>
            <a:r>
              <a:rPr lang="zh-CN" altLang="en-US" sz="2400" dirty="0"/>
              <a:t>                 问题解耦（  领袖选举（</a:t>
            </a:r>
            <a:r>
              <a:rPr lang="en-US" altLang="zh-CN" sz="2400" dirty="0"/>
              <a:t>leader election</a:t>
            </a:r>
            <a:r>
              <a:rPr lang="zh-CN" altLang="en-US" sz="2400" dirty="0"/>
              <a:t>）</a:t>
            </a:r>
            <a:endParaRPr lang="en-US" altLang="zh-CN" sz="2400" dirty="0"/>
          </a:p>
          <a:p>
            <a:r>
              <a:rPr lang="zh-CN" altLang="en-US" sz="2400" dirty="0"/>
              <a:t>                                    日志复制（</a:t>
            </a:r>
            <a:r>
              <a:rPr lang="en-US" altLang="zh-CN" sz="2400" dirty="0"/>
              <a:t>log replication</a:t>
            </a:r>
            <a:r>
              <a:rPr lang="zh-CN" altLang="en-US" sz="2400" dirty="0"/>
              <a:t>）</a:t>
            </a:r>
            <a:endParaRPr lang="en-US" altLang="zh-CN" sz="2400" dirty="0"/>
          </a:p>
          <a:p>
            <a:r>
              <a:rPr lang="en-US" altLang="zh-CN" sz="2400" dirty="0"/>
              <a:t>                                    </a:t>
            </a:r>
            <a:r>
              <a:rPr lang="zh-CN" altLang="en-US" sz="2400" dirty="0"/>
              <a:t>安全性（</a:t>
            </a:r>
            <a:r>
              <a:rPr lang="en-US" altLang="zh-CN" sz="2400" dirty="0"/>
              <a:t>safety</a:t>
            </a:r>
            <a:r>
              <a:rPr lang="zh-CN" altLang="en-US" sz="2400" dirty="0"/>
              <a:t>）和成员变化）。</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1601668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4A4E76-2AB1-4D8C-BAB1-08456F37DB00}"/>
              </a:ext>
            </a:extLst>
          </p:cNvPr>
          <p:cNvSpPr>
            <a:spLocks noGrp="1"/>
          </p:cNvSpPr>
          <p:nvPr>
            <p:ph idx="1"/>
          </p:nvPr>
        </p:nvSpPr>
        <p:spPr>
          <a:xfrm>
            <a:off x="838200" y="471055"/>
            <a:ext cx="10515600" cy="5964381"/>
          </a:xfrm>
        </p:spPr>
        <p:txBody>
          <a:bodyPr/>
          <a:lstStyle/>
          <a:p>
            <a:r>
              <a:rPr lang="zh-CN" altLang="zh-CN" sz="2400" dirty="0"/>
              <a:t>在</a:t>
            </a:r>
            <a:r>
              <a:rPr lang="en-US" altLang="zh-CN" sz="2400" dirty="0"/>
              <a:t>Raft</a:t>
            </a:r>
            <a:r>
              <a:rPr lang="zh-CN" altLang="zh-CN" sz="2400" dirty="0"/>
              <a:t>协议中，有三种角色：</a:t>
            </a:r>
            <a:endParaRPr lang="en-US" altLang="zh-CN" sz="2400" dirty="0"/>
          </a:p>
          <a:p>
            <a:pPr marL="342900" lvl="1" indent="-342900">
              <a:buFont typeface="Wingdings" panose="05000000000000000000" pitchFamily="2" charset="2"/>
              <a:buChar char="Ø"/>
            </a:pPr>
            <a:r>
              <a:rPr lang="en-US" altLang="zh-CN" dirty="0">
                <a:solidFill>
                  <a:srgbClr val="FF0000"/>
                </a:solidFill>
              </a:rPr>
              <a:t>Leader</a:t>
            </a:r>
            <a:r>
              <a:rPr lang="zh-CN" altLang="en-US" dirty="0"/>
              <a:t>：领导者，接受客户端请求，并向</a:t>
            </a:r>
            <a:r>
              <a:rPr lang="en-US" altLang="zh-CN" dirty="0"/>
              <a:t>Follower</a:t>
            </a:r>
            <a:r>
              <a:rPr lang="zh-CN" altLang="en-US" dirty="0"/>
              <a:t>同步请求日志，当日志</a:t>
            </a:r>
            <a:r>
              <a:rPr lang="zh-CN" altLang="en-US" dirty="0">
                <a:solidFill>
                  <a:srgbClr val="FF0000"/>
                </a:solidFill>
              </a:rPr>
              <a:t>同步到大多数节点后</a:t>
            </a:r>
            <a:r>
              <a:rPr lang="zh-CN" altLang="en-US" dirty="0"/>
              <a:t>通知</a:t>
            </a:r>
            <a:r>
              <a:rPr lang="en-US" altLang="zh-CN" dirty="0"/>
              <a:t>Follower</a:t>
            </a:r>
            <a:r>
              <a:rPr lang="zh-CN" altLang="en-US" dirty="0"/>
              <a:t>提交日志；</a:t>
            </a:r>
            <a:endParaRPr lang="en-US" altLang="zh-CN" dirty="0"/>
          </a:p>
          <a:p>
            <a:pPr marL="342900" lvl="1" indent="-342900">
              <a:buFont typeface="Wingdings" panose="05000000000000000000" pitchFamily="2" charset="2"/>
              <a:buChar char="Ø"/>
            </a:pPr>
            <a:r>
              <a:rPr lang="en-US" altLang="zh-CN" dirty="0">
                <a:solidFill>
                  <a:srgbClr val="FF0000"/>
                </a:solidFill>
              </a:rPr>
              <a:t>Follower</a:t>
            </a:r>
            <a:r>
              <a:rPr lang="zh-CN" altLang="en-US" dirty="0"/>
              <a:t>：跟从者，接受并持久化</a:t>
            </a:r>
            <a:r>
              <a:rPr lang="en-US" altLang="zh-CN" dirty="0"/>
              <a:t>Leader</a:t>
            </a:r>
            <a:r>
              <a:rPr lang="zh-CN" altLang="en-US" dirty="0"/>
              <a:t>同步的日志，在</a:t>
            </a:r>
            <a:r>
              <a:rPr lang="en-US" altLang="zh-CN" dirty="0"/>
              <a:t>Leader</a:t>
            </a:r>
            <a:r>
              <a:rPr lang="zh-CN" altLang="en-US" dirty="0">
                <a:solidFill>
                  <a:srgbClr val="FF0000"/>
                </a:solidFill>
              </a:rPr>
              <a:t>告之日志可以提交之后，执行本地的提交日志动作</a:t>
            </a:r>
            <a:r>
              <a:rPr lang="zh-CN" altLang="en-US" dirty="0"/>
              <a:t>；</a:t>
            </a:r>
            <a:endParaRPr lang="en-US" altLang="zh-CN" dirty="0"/>
          </a:p>
          <a:p>
            <a:pPr marL="342900" lvl="1" indent="-342900">
              <a:buFont typeface="Wingdings" panose="05000000000000000000" pitchFamily="2" charset="2"/>
              <a:buChar char="Ø"/>
            </a:pPr>
            <a:r>
              <a:rPr lang="en-US" altLang="zh-CN" dirty="0">
                <a:solidFill>
                  <a:srgbClr val="FF0000"/>
                </a:solidFill>
              </a:rPr>
              <a:t>Candidate</a:t>
            </a:r>
            <a:r>
              <a:rPr lang="zh-CN" altLang="en-US" dirty="0"/>
              <a:t>：候选者，</a:t>
            </a:r>
            <a:r>
              <a:rPr lang="en-US" altLang="zh-CN" dirty="0"/>
              <a:t>Leader</a:t>
            </a:r>
            <a:r>
              <a:rPr lang="zh-CN" altLang="en-US" dirty="0"/>
              <a:t>选举过程中的临时参选者角色。</a:t>
            </a:r>
            <a:endParaRPr lang="en-US" altLang="zh-CN" dirty="0"/>
          </a:p>
          <a:p>
            <a:pPr lvl="1"/>
            <a:r>
              <a:rPr lang="en-US" altLang="zh-CN" dirty="0">
                <a:solidFill>
                  <a:srgbClr val="00B0F0"/>
                </a:solidFill>
              </a:rPr>
              <a:t>       Raft</a:t>
            </a:r>
            <a:r>
              <a:rPr lang="zh-CN" altLang="en-US" dirty="0">
                <a:solidFill>
                  <a:srgbClr val="00B0F0"/>
                </a:solidFill>
              </a:rPr>
              <a:t>要求系统在任意时刻最多只有一个</a:t>
            </a:r>
            <a:r>
              <a:rPr lang="en-US" altLang="zh-CN" dirty="0">
                <a:solidFill>
                  <a:srgbClr val="00B0F0"/>
                </a:solidFill>
              </a:rPr>
              <a:t>Leader</a:t>
            </a:r>
            <a:r>
              <a:rPr lang="zh-CN" altLang="en-US" dirty="0">
                <a:solidFill>
                  <a:srgbClr val="00B0F0"/>
                </a:solidFill>
              </a:rPr>
              <a:t>，正常工作期间只有</a:t>
            </a:r>
            <a:r>
              <a:rPr lang="en-US" altLang="zh-CN" dirty="0">
                <a:solidFill>
                  <a:srgbClr val="00B0F0"/>
                </a:solidFill>
              </a:rPr>
              <a:t>Leader</a:t>
            </a:r>
            <a:r>
              <a:rPr lang="zh-CN" altLang="en-US" dirty="0">
                <a:solidFill>
                  <a:srgbClr val="00B0F0"/>
                </a:solidFill>
              </a:rPr>
              <a:t>和</a:t>
            </a:r>
            <a:r>
              <a:rPr lang="en-US" altLang="zh-CN" dirty="0">
                <a:solidFill>
                  <a:srgbClr val="00B0F0"/>
                </a:solidFill>
              </a:rPr>
              <a:t>Followers</a:t>
            </a:r>
            <a:r>
              <a:rPr lang="zh-CN" altLang="en-US" dirty="0">
                <a:solidFill>
                  <a:srgbClr val="00B0F0"/>
                </a:solidFill>
              </a:rPr>
              <a:t>。</a:t>
            </a:r>
            <a:endParaRPr lang="en-US" altLang="zh-CN" dirty="0">
              <a:solidFill>
                <a:srgbClr val="00B0F0"/>
              </a:solidFill>
            </a:endParaRPr>
          </a:p>
          <a:p>
            <a:pPr lvl="1"/>
            <a:r>
              <a:rPr lang="zh-CN" altLang="en-US" b="1" dirty="0">
                <a:solidFill>
                  <a:srgbClr val="FF0000"/>
                </a:solidFill>
              </a:rPr>
              <a:t>任期（</a:t>
            </a:r>
            <a:r>
              <a:rPr lang="en-US" altLang="zh-CN" b="1" dirty="0">
                <a:solidFill>
                  <a:srgbClr val="FF0000"/>
                </a:solidFill>
              </a:rPr>
              <a:t>term</a:t>
            </a:r>
            <a:r>
              <a:rPr lang="zh-CN" altLang="en-US" b="1" dirty="0">
                <a:solidFill>
                  <a:srgbClr val="FF0000"/>
                </a:solidFill>
              </a:rPr>
              <a:t>）</a:t>
            </a:r>
            <a:r>
              <a:rPr lang="zh-CN" altLang="en-US" dirty="0"/>
              <a:t>：</a:t>
            </a:r>
            <a:r>
              <a:rPr lang="en-US" altLang="zh-CN" dirty="0"/>
              <a:t>Raft</a:t>
            </a:r>
            <a:r>
              <a:rPr lang="zh-CN" altLang="en-US" dirty="0"/>
              <a:t>算法将时间分为一个个的任期（</a:t>
            </a:r>
            <a:r>
              <a:rPr lang="en-US" altLang="zh-CN" dirty="0"/>
              <a:t>term</a:t>
            </a:r>
            <a:r>
              <a:rPr lang="zh-CN" altLang="en-US" dirty="0"/>
              <a:t>），每一个</a:t>
            </a:r>
            <a:r>
              <a:rPr lang="en-US" altLang="zh-CN" dirty="0"/>
              <a:t>term</a:t>
            </a:r>
            <a:r>
              <a:rPr lang="zh-CN" altLang="en-US" dirty="0"/>
              <a:t>的开始都代表着一次</a:t>
            </a:r>
            <a:r>
              <a:rPr lang="en-US" altLang="zh-CN" dirty="0"/>
              <a:t>Leader</a:t>
            </a:r>
            <a:r>
              <a:rPr lang="zh-CN" altLang="en-US" dirty="0"/>
              <a:t>选举。在成功选举出新</a:t>
            </a:r>
            <a:r>
              <a:rPr lang="en-US" altLang="zh-CN" dirty="0"/>
              <a:t>Leader</a:t>
            </a:r>
            <a:r>
              <a:rPr lang="zh-CN" altLang="en-US" dirty="0"/>
              <a:t>之后，新</a:t>
            </a:r>
            <a:r>
              <a:rPr lang="en-US" altLang="zh-CN" dirty="0"/>
              <a:t>Leader</a:t>
            </a:r>
            <a:r>
              <a:rPr lang="zh-CN" altLang="en-US" dirty="0"/>
              <a:t>会在整个</a:t>
            </a:r>
            <a:r>
              <a:rPr lang="en-US" altLang="zh-CN" dirty="0"/>
              <a:t>term</a:t>
            </a:r>
            <a:r>
              <a:rPr lang="zh-CN" altLang="en-US" dirty="0"/>
              <a:t>内管理整个集群。如果</a:t>
            </a:r>
            <a:r>
              <a:rPr lang="en-US" altLang="zh-CN" dirty="0"/>
              <a:t>Leader</a:t>
            </a:r>
            <a:r>
              <a:rPr lang="zh-CN" altLang="en-US" dirty="0"/>
              <a:t>选举失败，该</a:t>
            </a:r>
            <a:r>
              <a:rPr lang="en-US" altLang="zh-CN" dirty="0"/>
              <a:t>term</a:t>
            </a:r>
            <a:r>
              <a:rPr lang="zh-CN" altLang="en-US" dirty="0"/>
              <a:t>就以没有</a:t>
            </a:r>
            <a:r>
              <a:rPr lang="en-US" altLang="zh-CN" dirty="0"/>
              <a:t>Leader</a:t>
            </a:r>
            <a:r>
              <a:rPr lang="zh-CN" altLang="en-US" dirty="0"/>
              <a:t>而结束。</a:t>
            </a:r>
          </a:p>
        </p:txBody>
      </p:sp>
      <p:sp>
        <p:nvSpPr>
          <p:cNvPr id="4" name="灯片编号占位符 3">
            <a:extLst>
              <a:ext uri="{FF2B5EF4-FFF2-40B4-BE49-F238E27FC236}">
                <a16:creationId xmlns:a16="http://schemas.microsoft.com/office/drawing/2014/main" id="{73247FE2-7845-454A-A96E-C5A0437CABA8}"/>
              </a:ext>
            </a:extLst>
          </p:cNvPr>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2494917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E5E709-7660-4456-954C-2786F95C62C0}"/>
              </a:ext>
            </a:extLst>
          </p:cNvPr>
          <p:cNvSpPr>
            <a:spLocks noGrp="1"/>
          </p:cNvSpPr>
          <p:nvPr>
            <p:ph idx="1"/>
          </p:nvPr>
        </p:nvSpPr>
        <p:spPr>
          <a:xfrm>
            <a:off x="838200" y="394855"/>
            <a:ext cx="10515600" cy="3913909"/>
          </a:xfrm>
        </p:spPr>
        <p:txBody>
          <a:bodyPr>
            <a:normAutofit/>
          </a:bodyPr>
          <a:lstStyle/>
          <a:p>
            <a:pPr marL="342900" indent="-342900">
              <a:buFont typeface="Wingdings" panose="05000000000000000000" pitchFamily="2" charset="2"/>
              <a:buChar char="Ø"/>
            </a:pPr>
            <a:r>
              <a:rPr lang="en-US" altLang="zh-CN" sz="2200" dirty="0"/>
              <a:t>Follower</a:t>
            </a:r>
            <a:r>
              <a:rPr lang="zh-CN" altLang="en-US" sz="2200" dirty="0"/>
              <a:t>到了自己的</a:t>
            </a:r>
            <a:r>
              <a:rPr lang="zh-CN" altLang="en-US" sz="2200" dirty="0">
                <a:solidFill>
                  <a:srgbClr val="FF0000"/>
                </a:solidFill>
              </a:rPr>
              <a:t>唤醒时间</a:t>
            </a:r>
            <a:r>
              <a:rPr lang="zh-CN" altLang="en-US" sz="2200" dirty="0"/>
              <a:t>就发起一次选举，将自己转为</a:t>
            </a:r>
            <a:r>
              <a:rPr lang="en-US" altLang="zh-CN" sz="2200" dirty="0"/>
              <a:t>Candidate</a:t>
            </a:r>
            <a:r>
              <a:rPr lang="zh-CN" altLang="en-US" sz="2200" dirty="0"/>
              <a:t>。</a:t>
            </a:r>
            <a:endParaRPr lang="en-US" altLang="zh-CN" sz="2200" dirty="0"/>
          </a:p>
          <a:p>
            <a:pPr marL="342900" indent="-342900">
              <a:buFont typeface="Wingdings" panose="05000000000000000000" pitchFamily="2" charset="2"/>
              <a:buChar char="Ø"/>
            </a:pPr>
            <a:r>
              <a:rPr lang="en-US" altLang="zh-CN" sz="2200" dirty="0"/>
              <a:t>Candidate</a:t>
            </a:r>
            <a:r>
              <a:rPr lang="zh-CN" altLang="en-US" sz="2200" dirty="0"/>
              <a:t>获得足够的选票就成为</a:t>
            </a:r>
            <a:r>
              <a:rPr lang="en-US" altLang="zh-CN" sz="2200" dirty="0"/>
              <a:t>Leader</a:t>
            </a:r>
            <a:r>
              <a:rPr lang="zh-CN" altLang="en-US" sz="2200" dirty="0"/>
              <a:t>，若选举时间</a:t>
            </a:r>
            <a:r>
              <a:rPr lang="zh-CN" altLang="en-US" sz="2200" dirty="0">
                <a:solidFill>
                  <a:srgbClr val="FF0000"/>
                </a:solidFill>
              </a:rPr>
              <a:t>超时仍未成为</a:t>
            </a:r>
            <a:r>
              <a:rPr lang="en-US" altLang="zh-CN" sz="2200" dirty="0">
                <a:solidFill>
                  <a:srgbClr val="FF0000"/>
                </a:solidFill>
              </a:rPr>
              <a:t>Leader</a:t>
            </a:r>
            <a:r>
              <a:rPr lang="zh-CN" altLang="en-US" sz="2200" dirty="0">
                <a:solidFill>
                  <a:srgbClr val="FF0000"/>
                </a:solidFill>
              </a:rPr>
              <a:t>则开启新的一轮选举</a:t>
            </a:r>
            <a:r>
              <a:rPr lang="zh-CN" altLang="en-US" sz="2200" dirty="0"/>
              <a:t>，若</a:t>
            </a:r>
            <a:r>
              <a:rPr lang="zh-CN" altLang="en-US" sz="2200" dirty="0">
                <a:solidFill>
                  <a:srgbClr val="FF0000"/>
                </a:solidFill>
              </a:rPr>
              <a:t>发现新的</a:t>
            </a:r>
            <a:r>
              <a:rPr lang="en-US" altLang="zh-CN" sz="2200" dirty="0">
                <a:solidFill>
                  <a:srgbClr val="FF0000"/>
                </a:solidFill>
              </a:rPr>
              <a:t>Leader</a:t>
            </a:r>
            <a:r>
              <a:rPr lang="zh-CN" altLang="en-US" sz="2200" dirty="0">
                <a:solidFill>
                  <a:srgbClr val="FF0000"/>
                </a:solidFill>
              </a:rPr>
              <a:t>或新的</a:t>
            </a:r>
            <a:r>
              <a:rPr lang="en-US" altLang="zh-CN" sz="2200" dirty="0">
                <a:solidFill>
                  <a:srgbClr val="FF0000"/>
                </a:solidFill>
              </a:rPr>
              <a:t>term</a:t>
            </a:r>
            <a:r>
              <a:rPr lang="zh-CN" altLang="en-US" sz="2200" dirty="0">
                <a:solidFill>
                  <a:srgbClr val="FF0000"/>
                </a:solidFill>
              </a:rPr>
              <a:t>号则取消自身的选举</a:t>
            </a:r>
            <a:r>
              <a:rPr lang="zh-CN" altLang="en-US" sz="2200" dirty="0"/>
              <a:t>而转为</a:t>
            </a:r>
            <a:r>
              <a:rPr lang="en-US" altLang="zh-CN" sz="2200" dirty="0"/>
              <a:t>Follower</a:t>
            </a:r>
            <a:r>
              <a:rPr lang="zh-CN" altLang="en-US" sz="2200" dirty="0"/>
              <a:t>。（</a:t>
            </a:r>
            <a:r>
              <a:rPr lang="zh-CN" altLang="en-US" sz="2200" dirty="0">
                <a:solidFill>
                  <a:srgbClr val="00B0F0"/>
                </a:solidFill>
              </a:rPr>
              <a:t>可能有多个候选人会同时尝试成为</a:t>
            </a:r>
            <a:r>
              <a:rPr lang="en-US" altLang="zh-CN" sz="2200" dirty="0">
                <a:solidFill>
                  <a:srgbClr val="00B0F0"/>
                </a:solidFill>
              </a:rPr>
              <a:t>Leader</a:t>
            </a:r>
            <a:r>
              <a:rPr lang="zh-CN" altLang="en-US" sz="2200" dirty="0">
                <a:solidFill>
                  <a:srgbClr val="00B0F0"/>
                </a:solidFill>
              </a:rPr>
              <a:t>，可能会因为选票被瓜分而未能选出</a:t>
            </a:r>
            <a:r>
              <a:rPr lang="en-US" altLang="zh-CN" sz="2200" dirty="0">
                <a:solidFill>
                  <a:srgbClr val="00B0F0"/>
                </a:solidFill>
              </a:rPr>
              <a:t>Leader</a:t>
            </a:r>
            <a:r>
              <a:rPr lang="zh-CN" altLang="en-US" sz="2200" dirty="0">
                <a:solidFill>
                  <a:srgbClr val="00B0F0"/>
                </a:solidFill>
              </a:rPr>
              <a:t>，则此时会开始新的任期，开始另一轮选举。 </a:t>
            </a:r>
            <a:r>
              <a:rPr lang="zh-CN" altLang="en-US" sz="2200" dirty="0"/>
              <a:t>）</a:t>
            </a:r>
            <a:endParaRPr lang="en-US" altLang="zh-CN" sz="2200" dirty="0"/>
          </a:p>
          <a:p>
            <a:pPr marL="342900" indent="-342900">
              <a:buFont typeface="Wingdings" panose="05000000000000000000" pitchFamily="2" charset="2"/>
              <a:buChar char="Ø"/>
            </a:pPr>
            <a:r>
              <a:rPr lang="en-US" altLang="zh-CN" sz="2200" dirty="0"/>
              <a:t>Leader</a:t>
            </a:r>
            <a:r>
              <a:rPr lang="zh-CN" altLang="en-US" sz="2200" dirty="0">
                <a:solidFill>
                  <a:srgbClr val="FF0000"/>
                </a:solidFill>
              </a:rPr>
              <a:t>发现持有更高</a:t>
            </a:r>
            <a:r>
              <a:rPr lang="en-US" altLang="zh-CN" sz="2200" dirty="0">
                <a:solidFill>
                  <a:srgbClr val="FF0000"/>
                </a:solidFill>
              </a:rPr>
              <a:t>term</a:t>
            </a:r>
            <a:r>
              <a:rPr lang="zh-CN" altLang="en-US" sz="2200" dirty="0">
                <a:solidFill>
                  <a:srgbClr val="FF0000"/>
                </a:solidFill>
              </a:rPr>
              <a:t>号的</a:t>
            </a:r>
            <a:r>
              <a:rPr lang="en-US" altLang="zh-CN" sz="2200" dirty="0">
                <a:solidFill>
                  <a:srgbClr val="FF0000"/>
                </a:solidFill>
              </a:rPr>
              <a:t>server</a:t>
            </a:r>
            <a:r>
              <a:rPr lang="zh-CN" altLang="en-US" sz="2200" dirty="0"/>
              <a:t>就将自身转为</a:t>
            </a:r>
            <a:r>
              <a:rPr lang="en-US" altLang="zh-CN" sz="2200" dirty="0"/>
              <a:t>Follower</a:t>
            </a:r>
            <a:r>
              <a:rPr lang="zh-CN" altLang="en-US" sz="2200" dirty="0"/>
              <a:t>。</a:t>
            </a:r>
            <a:endParaRPr lang="en-US" altLang="zh-CN" sz="2200" dirty="0"/>
          </a:p>
        </p:txBody>
      </p:sp>
      <p:sp>
        <p:nvSpPr>
          <p:cNvPr id="4" name="灯片编号占位符 3">
            <a:extLst>
              <a:ext uri="{FF2B5EF4-FFF2-40B4-BE49-F238E27FC236}">
                <a16:creationId xmlns:a16="http://schemas.microsoft.com/office/drawing/2014/main" id="{AA2C9AF6-58E7-4E14-A480-9CCB760FDBF8}"/>
              </a:ext>
            </a:extLst>
          </p:cNvPr>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pic>
        <p:nvPicPr>
          <p:cNvPr id="5" name="图片 4">
            <a:extLst>
              <a:ext uri="{FF2B5EF4-FFF2-40B4-BE49-F238E27FC236}">
                <a16:creationId xmlns:a16="http://schemas.microsoft.com/office/drawing/2014/main" id="{200C2052-E1AE-4368-87B0-E7CB42D8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820" y="3199718"/>
            <a:ext cx="7605492" cy="2986337"/>
          </a:xfrm>
          <a:prstGeom prst="rect">
            <a:avLst/>
          </a:prstGeom>
        </p:spPr>
      </p:pic>
      <p:sp>
        <p:nvSpPr>
          <p:cNvPr id="6" name="矩形 5">
            <a:extLst>
              <a:ext uri="{FF2B5EF4-FFF2-40B4-BE49-F238E27FC236}">
                <a16:creationId xmlns:a16="http://schemas.microsoft.com/office/drawing/2014/main" id="{EF9D6CF3-8565-4EC0-870F-136B396B338C}"/>
              </a:ext>
            </a:extLst>
          </p:cNvPr>
          <p:cNvSpPr/>
          <p:nvPr/>
        </p:nvSpPr>
        <p:spPr>
          <a:xfrm>
            <a:off x="4219239" y="6234291"/>
            <a:ext cx="4091376"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Raft </a:t>
            </a:r>
            <a:r>
              <a:rPr lang="zh-CN" altLang="en-US" sz="2000" dirty="0">
                <a:latin typeface="微软雅黑" panose="020B0503020204020204" pitchFamily="34" charset="-122"/>
                <a:ea typeface="微软雅黑" panose="020B0503020204020204" pitchFamily="34" charset="-122"/>
              </a:rPr>
              <a:t>集群三类角色的有限状态机图</a:t>
            </a:r>
            <a:endParaRPr lang="en-US" altLang="zh-CN" sz="2000" dirty="0">
              <a:latin typeface="微软雅黑" panose="020B0503020204020204" pitchFamily="34" charset="-122"/>
              <a:ea typeface="微软雅黑" panose="020B0503020204020204" pitchFamily="34" charset="-122"/>
            </a:endParaRPr>
          </a:p>
        </p:txBody>
      </p:sp>
      <p:sp>
        <p:nvSpPr>
          <p:cNvPr id="7" name="对话气泡: 椭圆形 6">
            <a:extLst>
              <a:ext uri="{FF2B5EF4-FFF2-40B4-BE49-F238E27FC236}">
                <a16:creationId xmlns:a16="http://schemas.microsoft.com/office/drawing/2014/main" id="{F95599BA-623D-40E3-8D1F-0BAE2AAA7166}"/>
              </a:ext>
            </a:extLst>
          </p:cNvPr>
          <p:cNvSpPr/>
          <p:nvPr/>
        </p:nvSpPr>
        <p:spPr>
          <a:xfrm>
            <a:off x="10949152" y="1253358"/>
            <a:ext cx="1111470" cy="502290"/>
          </a:xfrm>
          <a:prstGeom prst="wedgeEllipseCallout">
            <a:avLst>
              <a:gd name="adj1" fmla="val -72627"/>
              <a:gd name="adj2" fmla="val 1618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Paxos</a:t>
            </a:r>
            <a:r>
              <a:rPr lang="zh-CN" altLang="en-US" dirty="0"/>
              <a:t>？</a:t>
            </a:r>
          </a:p>
        </p:txBody>
      </p:sp>
    </p:spTree>
    <p:extLst>
      <p:ext uri="{BB962C8B-B14F-4D97-AF65-F5344CB8AC3E}">
        <p14:creationId xmlns:p14="http://schemas.microsoft.com/office/powerpoint/2010/main" val="1325426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7DC82AE-DE04-4522-9F42-0FA462E9583E}"/>
              </a:ext>
            </a:extLst>
          </p:cNvPr>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pic>
        <p:nvPicPr>
          <p:cNvPr id="5" name="Picture 2" descr="image">
            <a:extLst>
              <a:ext uri="{FF2B5EF4-FFF2-40B4-BE49-F238E27FC236}">
                <a16:creationId xmlns:a16="http://schemas.microsoft.com/office/drawing/2014/main" id="{8F353624-C3BF-45D2-A780-C51CD5276109}"/>
              </a:ext>
            </a:extLst>
          </p:cNvPr>
          <p:cNvPicPr>
            <a:picLocks noChangeAspect="1" noChangeArrowheads="1"/>
          </p:cNvPicPr>
          <p:nvPr/>
        </p:nvPicPr>
        <p:blipFill>
          <a:blip r:embed="rId2" cstate="print"/>
          <a:srcRect/>
          <a:stretch>
            <a:fillRect/>
          </a:stretch>
        </p:blipFill>
        <p:spPr bwMode="auto">
          <a:xfrm>
            <a:off x="701998" y="474766"/>
            <a:ext cx="10493828" cy="5072744"/>
          </a:xfrm>
          <a:prstGeom prst="rect">
            <a:avLst/>
          </a:prstGeom>
          <a:noFill/>
        </p:spPr>
      </p:pic>
    </p:spTree>
    <p:extLst>
      <p:ext uri="{BB962C8B-B14F-4D97-AF65-F5344CB8AC3E}">
        <p14:creationId xmlns:p14="http://schemas.microsoft.com/office/powerpoint/2010/main" val="988862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5912-3E14-48C5-993E-BD7000A7BF2E}"/>
              </a:ext>
            </a:extLst>
          </p:cNvPr>
          <p:cNvSpPr>
            <a:spLocks noGrp="1"/>
          </p:cNvSpPr>
          <p:nvPr>
            <p:ph type="title"/>
          </p:nvPr>
        </p:nvSpPr>
        <p:spPr/>
        <p:txBody>
          <a:bodyPr>
            <a:normAutofit/>
          </a:bodyPr>
          <a:lstStyle/>
          <a:p>
            <a:r>
              <a:rPr lang="en-US" altLang="zh-CN" sz="2800" b="1" dirty="0"/>
              <a:t>10.3.2.2  Raft</a:t>
            </a:r>
            <a:r>
              <a:rPr lang="zh-CN" altLang="en-US" sz="2800" b="1" dirty="0"/>
              <a:t>算法第一阶段</a:t>
            </a:r>
            <a:r>
              <a:rPr lang="en-US" altLang="zh-CN" sz="2800" b="1" dirty="0"/>
              <a:t>——Leader</a:t>
            </a:r>
            <a:r>
              <a:rPr lang="zh-CN" altLang="en-US" sz="2800" b="1" dirty="0"/>
              <a:t>选举</a:t>
            </a:r>
          </a:p>
        </p:txBody>
      </p:sp>
      <p:sp>
        <p:nvSpPr>
          <p:cNvPr id="3" name="内容占位符 2">
            <a:extLst>
              <a:ext uri="{FF2B5EF4-FFF2-40B4-BE49-F238E27FC236}">
                <a16:creationId xmlns:a16="http://schemas.microsoft.com/office/drawing/2014/main" id="{D03D9D67-FA54-4C34-8329-1901565754CD}"/>
              </a:ext>
            </a:extLst>
          </p:cNvPr>
          <p:cNvSpPr>
            <a:spLocks noGrp="1"/>
          </p:cNvSpPr>
          <p:nvPr>
            <p:ph idx="1"/>
          </p:nvPr>
        </p:nvSpPr>
        <p:spPr>
          <a:xfrm>
            <a:off x="838200" y="1285461"/>
            <a:ext cx="7372149" cy="5436013"/>
          </a:xfrm>
        </p:spPr>
        <p:txBody>
          <a:bodyPr>
            <a:normAutofit fontScale="92500" lnSpcReduction="10000"/>
          </a:bodyPr>
          <a:lstStyle/>
          <a:p>
            <a:r>
              <a:rPr lang="zh-CN" altLang="en-US" sz="2400" b="1" dirty="0"/>
              <a:t>（</a:t>
            </a:r>
            <a:r>
              <a:rPr lang="en-US" altLang="zh-CN" sz="2400" b="1" dirty="0"/>
              <a:t>1</a:t>
            </a:r>
            <a:r>
              <a:rPr lang="zh-CN" altLang="en-US" sz="2400" b="1" dirty="0"/>
              <a:t>）所有节点都是 </a:t>
            </a:r>
            <a:r>
              <a:rPr lang="en-US" altLang="zh-CN" sz="2400" b="1" dirty="0"/>
              <a:t>Follower</a:t>
            </a:r>
          </a:p>
          <a:p>
            <a:r>
              <a:rPr lang="en-US" altLang="zh-CN" sz="2400" b="1" dirty="0"/>
              <a:t>       </a:t>
            </a:r>
            <a:r>
              <a:rPr lang="zh-CN" altLang="en-US" sz="2400" dirty="0"/>
              <a:t>一个应用 </a:t>
            </a:r>
            <a:r>
              <a:rPr lang="en-US" altLang="zh-CN" sz="2400" dirty="0"/>
              <a:t>Raft </a:t>
            </a:r>
            <a:r>
              <a:rPr lang="zh-CN" altLang="en-US" sz="2400" dirty="0"/>
              <a:t>协议的集群在刚启动（或 </a:t>
            </a:r>
            <a:r>
              <a:rPr lang="en-US" altLang="zh-CN" sz="2400" dirty="0"/>
              <a:t>Leader </a:t>
            </a:r>
            <a:r>
              <a:rPr lang="zh-CN" altLang="en-US" sz="2400" dirty="0"/>
              <a:t>宕机）时，所有节点的状态都是 </a:t>
            </a:r>
            <a:r>
              <a:rPr lang="en-US" altLang="zh-CN" sz="2400" dirty="0"/>
              <a:t>Follower</a:t>
            </a:r>
            <a:r>
              <a:rPr lang="zh-CN" altLang="en-US" sz="2400" dirty="0"/>
              <a:t>，初始 </a:t>
            </a:r>
            <a:r>
              <a:rPr lang="en-US" altLang="zh-CN" sz="2400" dirty="0"/>
              <a:t>Term</a:t>
            </a:r>
            <a:r>
              <a:rPr lang="zh-CN" altLang="en-US" sz="2400" dirty="0"/>
              <a:t>（任期）为 </a:t>
            </a:r>
            <a:r>
              <a:rPr lang="en-US" altLang="zh-CN" sz="2400" dirty="0"/>
              <a:t>0</a:t>
            </a:r>
            <a:r>
              <a:rPr lang="zh-CN" altLang="en-US" sz="2400" dirty="0"/>
              <a:t>。</a:t>
            </a:r>
            <a:endParaRPr lang="en-US" altLang="zh-CN" sz="2400" dirty="0"/>
          </a:p>
          <a:p>
            <a:r>
              <a:rPr lang="zh-CN" altLang="en-US" sz="2400" dirty="0"/>
              <a:t>      由于没有</a:t>
            </a:r>
            <a:r>
              <a:rPr lang="en-US" altLang="zh-CN" sz="2400" dirty="0"/>
              <a:t>Leader</a:t>
            </a:r>
            <a:r>
              <a:rPr lang="zh-CN" altLang="en-US" sz="2400" dirty="0"/>
              <a:t>，</a:t>
            </a:r>
            <a:r>
              <a:rPr lang="en-US" altLang="zh-CN" sz="2400" dirty="0"/>
              <a:t>Followers</a:t>
            </a:r>
            <a:r>
              <a:rPr lang="zh-CN" altLang="en-US" sz="2400" dirty="0"/>
              <a:t>无法与 </a:t>
            </a:r>
            <a:r>
              <a:rPr lang="en-US" altLang="zh-CN" sz="2400" dirty="0"/>
              <a:t>Leader </a:t>
            </a:r>
            <a:r>
              <a:rPr lang="zh-CN" altLang="en-US" sz="2400" dirty="0"/>
              <a:t>保持心跳（</a:t>
            </a:r>
            <a:r>
              <a:rPr lang="en-US" altLang="zh-CN" sz="2400" dirty="0"/>
              <a:t>Heart Beat</a:t>
            </a:r>
            <a:r>
              <a:rPr lang="zh-CN" altLang="en-US" sz="2400" dirty="0"/>
              <a:t>），因此，</a:t>
            </a:r>
            <a:r>
              <a:rPr lang="en-US" altLang="zh-CN" sz="2400" dirty="0"/>
              <a:t>Followers </a:t>
            </a:r>
            <a:r>
              <a:rPr lang="zh-CN" altLang="en-US" sz="2400" dirty="0"/>
              <a:t>会认为 </a:t>
            </a:r>
            <a:r>
              <a:rPr lang="en-US" altLang="zh-CN" sz="2400" dirty="0"/>
              <a:t>Leader </a:t>
            </a:r>
            <a:r>
              <a:rPr lang="zh-CN" altLang="en-US" sz="2400" dirty="0"/>
              <a:t>已经下线，进而转为 </a:t>
            </a:r>
            <a:r>
              <a:rPr lang="en-US" altLang="zh-CN" sz="2400" dirty="0"/>
              <a:t>Candidate </a:t>
            </a:r>
            <a:r>
              <a:rPr lang="zh-CN" altLang="en-US" sz="2400" dirty="0"/>
              <a:t>状态。各个</a:t>
            </a:r>
            <a:r>
              <a:rPr lang="en-US" altLang="zh-CN" sz="2400" dirty="0"/>
              <a:t>Follower</a:t>
            </a:r>
            <a:r>
              <a:rPr lang="zh-CN" altLang="en-US" sz="2400" dirty="0"/>
              <a:t>同时启动自己的唤醒</a:t>
            </a:r>
            <a:r>
              <a:rPr lang="zh-CN" altLang="en-US" sz="2400" dirty="0">
                <a:solidFill>
                  <a:srgbClr val="FF0000"/>
                </a:solidFill>
              </a:rPr>
              <a:t>选举定时器</a:t>
            </a:r>
            <a:r>
              <a:rPr lang="zh-CN" altLang="en-US" sz="2400" dirty="0"/>
              <a:t>，每个节点的选举定时器超时时间都在 </a:t>
            </a:r>
            <a:r>
              <a:rPr lang="en-US" altLang="zh-CN" sz="2400" dirty="0"/>
              <a:t>100~500 </a:t>
            </a:r>
            <a:r>
              <a:rPr lang="zh-CN" altLang="en-US" sz="2400" dirty="0"/>
              <a:t>毫秒之间且</a:t>
            </a:r>
            <a:r>
              <a:rPr lang="zh-CN" altLang="en-US" sz="2400" dirty="0">
                <a:solidFill>
                  <a:srgbClr val="FF0000"/>
                </a:solidFill>
              </a:rPr>
              <a:t>并不一致</a:t>
            </a:r>
            <a:r>
              <a:rPr lang="zh-CN" altLang="en-US" sz="2400" dirty="0"/>
              <a:t>（</a:t>
            </a:r>
            <a:r>
              <a:rPr lang="zh-CN" altLang="en-US" sz="2400" dirty="0">
                <a:solidFill>
                  <a:srgbClr val="FF0000"/>
                </a:solidFill>
              </a:rPr>
              <a:t>避免同时发起选举</a:t>
            </a:r>
            <a:r>
              <a:rPr lang="zh-CN" altLang="en-US" sz="2400" dirty="0"/>
              <a:t>）。</a:t>
            </a:r>
            <a:endParaRPr lang="en-US" altLang="zh-CN" sz="2400" dirty="0"/>
          </a:p>
          <a:p>
            <a:r>
              <a:rPr lang="en-US" altLang="zh-CN" sz="2400" dirty="0"/>
              <a:t>       Candidate </a:t>
            </a:r>
            <a:r>
              <a:rPr lang="zh-CN" altLang="en-US" sz="2400" dirty="0"/>
              <a:t>将向集群中其它节点</a:t>
            </a:r>
            <a:r>
              <a:rPr lang="zh-CN" altLang="en-US" sz="2400" dirty="0">
                <a:solidFill>
                  <a:srgbClr val="FF0000"/>
                </a:solidFill>
              </a:rPr>
              <a:t>请求投票</a:t>
            </a:r>
            <a:r>
              <a:rPr lang="zh-CN" altLang="en-US" sz="2400" dirty="0"/>
              <a:t>，同意自己升级为 </a:t>
            </a:r>
            <a:r>
              <a:rPr lang="en-US" altLang="zh-CN" sz="2400" dirty="0"/>
              <a:t>Leader</a:t>
            </a:r>
            <a:r>
              <a:rPr lang="zh-CN" altLang="en-US" sz="2400" dirty="0"/>
              <a:t>。如果 </a:t>
            </a:r>
            <a:r>
              <a:rPr lang="en-US" altLang="zh-CN" sz="2400" dirty="0"/>
              <a:t>Candidate </a:t>
            </a:r>
            <a:r>
              <a:rPr lang="zh-CN" altLang="en-US" sz="2400" dirty="0">
                <a:solidFill>
                  <a:srgbClr val="FF0000"/>
                </a:solidFill>
              </a:rPr>
              <a:t>收到超过半数节点的投票</a:t>
            </a:r>
            <a:r>
              <a:rPr lang="zh-CN" altLang="en-US" sz="2400" dirty="0"/>
              <a:t>（</a:t>
            </a:r>
            <a:r>
              <a:rPr lang="en-US" altLang="zh-CN" sz="2400" dirty="0"/>
              <a:t>N/2 + 1</a:t>
            </a:r>
            <a:r>
              <a:rPr lang="zh-CN" altLang="en-US" sz="2400" dirty="0"/>
              <a:t>），它将</a:t>
            </a:r>
            <a:r>
              <a:rPr lang="zh-CN" altLang="en-US" sz="2400" dirty="0">
                <a:solidFill>
                  <a:srgbClr val="FF0000"/>
                </a:solidFill>
              </a:rPr>
              <a:t>获胜成为 </a:t>
            </a:r>
            <a:r>
              <a:rPr lang="en-US" altLang="zh-CN" sz="2400" dirty="0">
                <a:solidFill>
                  <a:srgbClr val="FF0000"/>
                </a:solidFill>
              </a:rPr>
              <a:t>Leader</a:t>
            </a:r>
            <a:r>
              <a:rPr lang="zh-CN" altLang="en-US" sz="2400" dirty="0"/>
              <a:t>。</a:t>
            </a:r>
            <a:endParaRPr lang="en-US" altLang="zh-CN" sz="2400" dirty="0"/>
          </a:p>
          <a:p>
            <a:endParaRPr lang="zh-CN" altLang="en-US" sz="2400" dirty="0"/>
          </a:p>
          <a:p>
            <a:endParaRPr lang="zh-CN" altLang="en-US" sz="2400" dirty="0"/>
          </a:p>
        </p:txBody>
      </p:sp>
      <p:sp>
        <p:nvSpPr>
          <p:cNvPr id="4" name="灯片编号占位符 3">
            <a:extLst>
              <a:ext uri="{FF2B5EF4-FFF2-40B4-BE49-F238E27FC236}">
                <a16:creationId xmlns:a16="http://schemas.microsoft.com/office/drawing/2014/main" id="{204E864E-7893-4F3C-AC6C-090E2E081233}"/>
              </a:ext>
            </a:extLst>
          </p:cNvPr>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pic>
        <p:nvPicPr>
          <p:cNvPr id="6" name="图片 5">
            <a:extLst>
              <a:ext uri="{FF2B5EF4-FFF2-40B4-BE49-F238E27FC236}">
                <a16:creationId xmlns:a16="http://schemas.microsoft.com/office/drawing/2014/main" id="{762ABFCF-6498-4F78-9DF6-0D0053B5E8B1}"/>
              </a:ext>
            </a:extLst>
          </p:cNvPr>
          <p:cNvPicPr>
            <a:picLocks noChangeAspect="1"/>
          </p:cNvPicPr>
          <p:nvPr/>
        </p:nvPicPr>
        <p:blipFill>
          <a:blip r:embed="rId2"/>
          <a:stretch>
            <a:fillRect/>
          </a:stretch>
        </p:blipFill>
        <p:spPr>
          <a:xfrm>
            <a:off x="8210349" y="1501541"/>
            <a:ext cx="3601848" cy="3411309"/>
          </a:xfrm>
          <a:prstGeom prst="rect">
            <a:avLst/>
          </a:prstGeom>
          <a:ln>
            <a:solidFill>
              <a:srgbClr val="0070C0"/>
            </a:solidFill>
          </a:ln>
        </p:spPr>
      </p:pic>
    </p:spTree>
    <p:extLst>
      <p:ext uri="{BB962C8B-B14F-4D97-AF65-F5344CB8AC3E}">
        <p14:creationId xmlns:p14="http://schemas.microsoft.com/office/powerpoint/2010/main" val="3431902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9F8234-CA8C-4CFC-B698-F368FF83FD22}"/>
              </a:ext>
            </a:extLst>
          </p:cNvPr>
          <p:cNvSpPr>
            <a:spLocks noGrp="1"/>
          </p:cNvSpPr>
          <p:nvPr>
            <p:ph idx="1"/>
          </p:nvPr>
        </p:nvSpPr>
        <p:spPr>
          <a:xfrm>
            <a:off x="838200" y="529389"/>
            <a:ext cx="6361497" cy="6073542"/>
          </a:xfrm>
        </p:spPr>
        <p:txBody>
          <a:bodyPr>
            <a:normAutofit/>
          </a:bodyPr>
          <a:lstStyle/>
          <a:p>
            <a:r>
              <a:rPr lang="zh-CN" altLang="en-US" sz="2400" b="1" dirty="0"/>
              <a:t>（</a:t>
            </a:r>
            <a:r>
              <a:rPr lang="en-US" altLang="zh-CN" sz="2400" b="1" dirty="0"/>
              <a:t>2</a:t>
            </a:r>
            <a:r>
              <a:rPr lang="zh-CN" altLang="en-US" sz="2400" b="1" dirty="0"/>
              <a:t>）</a:t>
            </a:r>
            <a:r>
              <a:rPr lang="en-US" altLang="zh-CN" sz="2400" b="1" dirty="0"/>
              <a:t> Follower </a:t>
            </a:r>
            <a:r>
              <a:rPr lang="zh-CN" altLang="en-US" sz="2400" b="1" dirty="0"/>
              <a:t>转为 </a:t>
            </a:r>
            <a:r>
              <a:rPr lang="en-US" altLang="zh-CN" sz="2400" b="1" dirty="0"/>
              <a:t>Candidate </a:t>
            </a:r>
            <a:r>
              <a:rPr lang="zh-CN" altLang="en-US" sz="2400" b="1" dirty="0"/>
              <a:t>并发起投票</a:t>
            </a:r>
            <a:endParaRPr lang="en-US" altLang="zh-CN" sz="2400" b="1" dirty="0"/>
          </a:p>
          <a:p>
            <a:r>
              <a:rPr lang="zh-CN" altLang="en-US" sz="2400" dirty="0"/>
              <a:t>       节点启动后在一个选举定时器周期内</a:t>
            </a:r>
            <a:r>
              <a:rPr lang="zh-CN" altLang="en-US" sz="2400" dirty="0">
                <a:solidFill>
                  <a:srgbClr val="FF0000"/>
                </a:solidFill>
              </a:rPr>
              <a:t>未收到心跳和投票请求</a:t>
            </a:r>
            <a:r>
              <a:rPr lang="zh-CN" altLang="en-US" sz="2400" dirty="0"/>
              <a:t>，则状态转为候选者 </a:t>
            </a:r>
            <a:r>
              <a:rPr lang="en-US" altLang="zh-CN" sz="2400" dirty="0"/>
              <a:t>Candidate </a:t>
            </a:r>
            <a:r>
              <a:rPr lang="zh-CN" altLang="en-US" sz="2400" dirty="0"/>
              <a:t>状态，且 </a:t>
            </a:r>
            <a:r>
              <a:rPr lang="en-US" altLang="zh-CN" sz="2400" dirty="0">
                <a:solidFill>
                  <a:srgbClr val="FF0000"/>
                </a:solidFill>
              </a:rPr>
              <a:t>Term </a:t>
            </a:r>
            <a:r>
              <a:rPr lang="zh-CN" altLang="en-US" sz="2400" dirty="0">
                <a:solidFill>
                  <a:srgbClr val="FF0000"/>
                </a:solidFill>
              </a:rPr>
              <a:t>自增</a:t>
            </a:r>
            <a:r>
              <a:rPr lang="zh-CN" altLang="en-US" sz="2400" dirty="0"/>
              <a:t>，并向集群中</a:t>
            </a:r>
            <a:r>
              <a:rPr lang="zh-CN" altLang="en-US" sz="2400" dirty="0">
                <a:solidFill>
                  <a:srgbClr val="FF0000"/>
                </a:solidFill>
              </a:rPr>
              <a:t>所有节点发送投票请求</a:t>
            </a:r>
            <a:r>
              <a:rPr lang="zh-CN" altLang="en-US" sz="2400" dirty="0"/>
              <a:t>并且重置选举定时器。</a:t>
            </a:r>
          </a:p>
          <a:p>
            <a:endParaRPr lang="en-US" altLang="zh-CN" sz="2400" dirty="0"/>
          </a:p>
          <a:p>
            <a:r>
              <a:rPr lang="zh-CN" altLang="en-US" sz="2400" dirty="0"/>
              <a:t>注：由于每个节点的选举定时器超时时间</a:t>
            </a:r>
            <a:r>
              <a:rPr lang="zh-CN" altLang="en-US" sz="2400" dirty="0">
                <a:solidFill>
                  <a:srgbClr val="FF0000"/>
                </a:solidFill>
              </a:rPr>
              <a:t>彼此不一样</a:t>
            </a:r>
            <a:r>
              <a:rPr lang="zh-CN" altLang="en-US" sz="2400" dirty="0"/>
              <a:t>，以</a:t>
            </a:r>
            <a:r>
              <a:rPr lang="zh-CN" altLang="en-US" sz="2400" dirty="0">
                <a:solidFill>
                  <a:srgbClr val="FF0000"/>
                </a:solidFill>
              </a:rPr>
              <a:t>避免所有 </a:t>
            </a:r>
            <a:r>
              <a:rPr lang="en-US" altLang="zh-CN" sz="2400" dirty="0">
                <a:solidFill>
                  <a:srgbClr val="FF0000"/>
                </a:solidFill>
              </a:rPr>
              <a:t>Follower </a:t>
            </a:r>
            <a:r>
              <a:rPr lang="zh-CN" altLang="en-US" sz="2400" dirty="0">
                <a:solidFill>
                  <a:srgbClr val="FF0000"/>
                </a:solidFill>
              </a:rPr>
              <a:t>同时转为 </a:t>
            </a:r>
            <a:r>
              <a:rPr lang="en-US" altLang="zh-CN" sz="2400" dirty="0">
                <a:solidFill>
                  <a:srgbClr val="FF0000"/>
                </a:solidFill>
              </a:rPr>
              <a:t>Candidate </a:t>
            </a:r>
            <a:r>
              <a:rPr lang="zh-CN" altLang="en-US" sz="2400" dirty="0"/>
              <a:t>并同时发起投票请求，从而分化集群的选票。最先转为 </a:t>
            </a:r>
            <a:r>
              <a:rPr lang="en-US" altLang="zh-CN" sz="2400" dirty="0"/>
              <a:t>Candidate </a:t>
            </a:r>
            <a:r>
              <a:rPr lang="zh-CN" altLang="en-US" sz="2400" dirty="0"/>
              <a:t>并发起投票请求的节点将具有当选 </a:t>
            </a:r>
            <a:r>
              <a:rPr lang="en-US" altLang="zh-CN" sz="2400" dirty="0"/>
              <a:t>Leader </a:t>
            </a:r>
            <a:r>
              <a:rPr lang="zh-CN" altLang="en-US" sz="2400" dirty="0"/>
              <a:t>的</a:t>
            </a:r>
            <a:r>
              <a:rPr lang="zh-CN" altLang="en-US" sz="2400" dirty="0">
                <a:solidFill>
                  <a:srgbClr val="FF0000"/>
                </a:solidFill>
              </a:rPr>
              <a:t>“先发优势”</a:t>
            </a:r>
            <a:r>
              <a:rPr lang="zh-CN" altLang="en-US" sz="2400" dirty="0"/>
              <a:t>。</a:t>
            </a:r>
          </a:p>
        </p:txBody>
      </p:sp>
      <p:sp>
        <p:nvSpPr>
          <p:cNvPr id="4" name="灯片编号占位符 3">
            <a:extLst>
              <a:ext uri="{FF2B5EF4-FFF2-40B4-BE49-F238E27FC236}">
                <a16:creationId xmlns:a16="http://schemas.microsoft.com/office/drawing/2014/main" id="{375427D9-FF7C-4F0C-B2D4-5BD47E57162C}"/>
              </a:ext>
            </a:extLst>
          </p:cNvPr>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pic>
        <p:nvPicPr>
          <p:cNvPr id="5" name="Picture 2">
            <a:extLst>
              <a:ext uri="{FF2B5EF4-FFF2-40B4-BE49-F238E27FC236}">
                <a16:creationId xmlns:a16="http://schemas.microsoft.com/office/drawing/2014/main" id="{42B30D54-D4A2-4840-989F-61BBCC80B855}"/>
              </a:ext>
            </a:extLst>
          </p:cNvPr>
          <p:cNvPicPr>
            <a:picLocks noChangeAspect="1" noChangeArrowheads="1"/>
          </p:cNvPicPr>
          <p:nvPr/>
        </p:nvPicPr>
        <p:blipFill>
          <a:blip r:embed="rId2" cstate="print"/>
          <a:srcRect/>
          <a:stretch>
            <a:fillRect/>
          </a:stretch>
        </p:blipFill>
        <p:spPr bwMode="auto">
          <a:xfrm>
            <a:off x="7644967" y="1375715"/>
            <a:ext cx="4117106" cy="3857625"/>
          </a:xfrm>
          <a:prstGeom prst="rect">
            <a:avLst/>
          </a:prstGeom>
          <a:noFill/>
          <a:ln w="9525">
            <a:solidFill>
              <a:srgbClr val="0070C0"/>
            </a:solidFill>
            <a:miter lim="800000"/>
            <a:headEnd/>
            <a:tailEnd/>
          </a:ln>
        </p:spPr>
      </p:pic>
    </p:spTree>
    <p:extLst>
      <p:ext uri="{BB962C8B-B14F-4D97-AF65-F5344CB8AC3E}">
        <p14:creationId xmlns:p14="http://schemas.microsoft.com/office/powerpoint/2010/main" val="254284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83E08B-C942-469F-82EA-12F1C12D0B11}"/>
              </a:ext>
            </a:extLst>
          </p:cNvPr>
          <p:cNvSpPr>
            <a:spLocks noGrp="1"/>
          </p:cNvSpPr>
          <p:nvPr>
            <p:ph idx="1"/>
          </p:nvPr>
        </p:nvSpPr>
        <p:spPr>
          <a:xfrm>
            <a:off x="838200" y="533399"/>
            <a:ext cx="10515600" cy="6082145"/>
          </a:xfrm>
        </p:spPr>
        <p:txBody>
          <a:bodyPr>
            <a:normAutofit/>
          </a:bodyPr>
          <a:lstStyle/>
          <a:p>
            <a:r>
              <a:rPr lang="zh-CN" altLang="en-US" sz="2400" b="1" dirty="0"/>
              <a:t>通信故障</a:t>
            </a:r>
            <a:endParaRPr lang="en-US" altLang="zh-CN" sz="2400" b="1" dirty="0"/>
          </a:p>
          <a:p>
            <a:pPr marL="342900" indent="-342900">
              <a:buFont typeface="Wingdings" panose="05000000000000000000" pitchFamily="2" charset="2"/>
              <a:buChar char="Ø"/>
            </a:pPr>
            <a:r>
              <a:rPr lang="zh-CN" altLang="en-US" sz="2400" dirty="0"/>
              <a:t>消息错误、消息顺序错误、消息丢失（或未分发）。。。</a:t>
            </a:r>
            <a:endParaRPr lang="en-US" altLang="zh-CN" sz="2400" dirty="0"/>
          </a:p>
          <a:p>
            <a:r>
              <a:rPr lang="zh-CN" altLang="en-US" sz="2400" dirty="0"/>
              <a:t>       消息分发故障的原因往往是通信链路失效，还会导致</a:t>
            </a:r>
            <a:r>
              <a:rPr lang="zh-CN" altLang="en-US" sz="2400" dirty="0">
                <a:solidFill>
                  <a:srgbClr val="FF0000"/>
                </a:solidFill>
              </a:rPr>
              <a:t>网络划分</a:t>
            </a:r>
            <a:r>
              <a:rPr lang="zh-CN" altLang="en-US" sz="2400" dirty="0"/>
              <a:t>（</a:t>
            </a:r>
            <a:r>
              <a:rPr lang="en-US" altLang="zh-CN" sz="2400" dirty="0"/>
              <a:t>network partitioning——</a:t>
            </a:r>
            <a:r>
              <a:rPr lang="zh-CN" altLang="en-US" sz="2400" dirty="0"/>
              <a:t>整个网络被切分为两个或多个不相交的组）。</a:t>
            </a:r>
            <a:endParaRPr lang="en-US" altLang="zh-CN" sz="2400" dirty="0"/>
          </a:p>
          <a:p>
            <a:pPr marL="342900" indent="-342900">
              <a:buFont typeface="Wingdings" panose="05000000000000000000" pitchFamily="2" charset="2"/>
              <a:buChar char="Ø"/>
            </a:pPr>
            <a:r>
              <a:rPr lang="zh-CN" altLang="en-US" sz="2400" dirty="0"/>
              <a:t>网络划分是大数据管理系统一个独有的故障，</a:t>
            </a:r>
            <a:r>
              <a:rPr lang="zh-CN" altLang="en-US" sz="2400" dirty="0">
                <a:solidFill>
                  <a:srgbClr val="FF0000"/>
                </a:solidFill>
              </a:rPr>
              <a:t>使得事务管理程序在故障恢复方面存在一定的困难</a:t>
            </a:r>
            <a:r>
              <a:rPr lang="zh-CN" altLang="en-US" sz="2400" dirty="0"/>
              <a:t>。</a:t>
            </a:r>
            <a:endParaRPr lang="en-US" altLang="zh-CN" sz="2400" dirty="0"/>
          </a:p>
          <a:p>
            <a:r>
              <a:rPr lang="en-US" altLang="zh-CN" sz="2400" b="1" dirty="0"/>
              <a:t>10.1.2 </a:t>
            </a:r>
            <a:r>
              <a:rPr lang="zh-CN" altLang="en-US" sz="2400" b="1" dirty="0"/>
              <a:t>故障恢复技术</a:t>
            </a:r>
            <a:endParaRPr lang="en-US" altLang="zh-CN" sz="2400" b="1" dirty="0"/>
          </a:p>
          <a:p>
            <a:r>
              <a:rPr lang="zh-CN" altLang="en-US" sz="2400" dirty="0"/>
              <a:t>       大数据管理系统的故障恢复机制涉及两个关键问题：如何</a:t>
            </a:r>
            <a:r>
              <a:rPr lang="zh-CN" altLang="en-US" sz="2400" dirty="0">
                <a:solidFill>
                  <a:srgbClr val="FF0000"/>
                </a:solidFill>
              </a:rPr>
              <a:t>建立冗余</a:t>
            </a:r>
            <a:r>
              <a:rPr lang="zh-CN" altLang="en-US" sz="2400" dirty="0"/>
              <a:t>数据、如何</a:t>
            </a:r>
            <a:r>
              <a:rPr lang="zh-CN" altLang="en-US" sz="2400" dirty="0">
                <a:solidFill>
                  <a:srgbClr val="FF0000"/>
                </a:solidFill>
              </a:rPr>
              <a:t>利用冗余数据恢复</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780A1CFC-66C5-489D-B7E0-2717623F6C26}"/>
              </a:ext>
            </a:extLst>
          </p:cNvPr>
          <p:cNvSpPr>
            <a:spLocks noGrp="1"/>
          </p:cNvSpPr>
          <p:nvPr>
            <p:ph type="sldNum" sz="quarter" idx="12"/>
          </p:nvPr>
        </p:nvSpPr>
        <p:spPr/>
        <p:txBody>
          <a:bodyPr/>
          <a:lstStyle/>
          <a:p>
            <a:fld id="{C464E751-8DDD-48F4-87DB-3D6A7AC74B40}" type="slidenum">
              <a:rPr lang="zh-CN" altLang="en-US" smtClean="0"/>
              <a:pPr/>
              <a:t>5</a:t>
            </a:fld>
            <a:endParaRPr lang="zh-CN" altLang="en-US" dirty="0"/>
          </a:p>
        </p:txBody>
      </p:sp>
    </p:spTree>
    <p:extLst>
      <p:ext uri="{BB962C8B-B14F-4D97-AF65-F5344CB8AC3E}">
        <p14:creationId xmlns:p14="http://schemas.microsoft.com/office/powerpoint/2010/main" val="1851455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F911386-7E0E-4E63-9069-FE2A327DFDEE}"/>
              </a:ext>
            </a:extLst>
          </p:cNvPr>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5" name="内容占位符 2">
            <a:extLst>
              <a:ext uri="{FF2B5EF4-FFF2-40B4-BE49-F238E27FC236}">
                <a16:creationId xmlns:a16="http://schemas.microsoft.com/office/drawing/2014/main" id="{0B9D8575-7AC8-4C3F-9954-9D8EC5EF12AC}"/>
              </a:ext>
            </a:extLst>
          </p:cNvPr>
          <p:cNvSpPr>
            <a:spLocks noGrp="1"/>
          </p:cNvSpPr>
          <p:nvPr>
            <p:ph idx="1"/>
          </p:nvPr>
        </p:nvSpPr>
        <p:spPr>
          <a:xfrm>
            <a:off x="645695" y="596082"/>
            <a:ext cx="5874327" cy="5760267"/>
          </a:xfrm>
        </p:spPr>
        <p:txBody>
          <a:bodyPr>
            <a:normAutofit/>
          </a:bodyPr>
          <a:lstStyle/>
          <a:p>
            <a:r>
              <a:rPr lang="zh-CN" altLang="en-US" sz="2400" b="1" dirty="0"/>
              <a:t>（</a:t>
            </a:r>
            <a:r>
              <a:rPr lang="en-US" altLang="zh-CN" sz="2400" b="1" dirty="0"/>
              <a:t>3</a:t>
            </a:r>
            <a:r>
              <a:rPr lang="zh-CN" altLang="en-US" sz="2400" b="1" dirty="0"/>
              <a:t>）投票策略</a:t>
            </a:r>
            <a:endParaRPr lang="zh-CN" altLang="en-US" sz="2400" dirty="0"/>
          </a:p>
          <a:p>
            <a:r>
              <a:rPr lang="zh-CN" altLang="en-US" sz="2400" dirty="0"/>
              <a:t>       节点收到投票请求后会根据以下情况决定是否接受投票请求（每个 </a:t>
            </a:r>
            <a:r>
              <a:rPr lang="en-US" altLang="zh-CN" sz="2400" dirty="0"/>
              <a:t>follower </a:t>
            </a:r>
            <a:r>
              <a:rPr lang="zh-CN" altLang="en-US" sz="2400" dirty="0"/>
              <a:t>刚成为 </a:t>
            </a:r>
            <a:r>
              <a:rPr lang="en-US" altLang="zh-CN" sz="2400" dirty="0"/>
              <a:t>Candidate </a:t>
            </a:r>
            <a:r>
              <a:rPr lang="zh-CN" altLang="en-US" sz="2400" dirty="0"/>
              <a:t>时会将</a:t>
            </a:r>
            <a:r>
              <a:rPr lang="zh-CN" altLang="en-US" sz="2400" dirty="0">
                <a:solidFill>
                  <a:srgbClr val="FF0000"/>
                </a:solidFill>
              </a:rPr>
              <a:t>票投给自己</a:t>
            </a:r>
            <a:r>
              <a:rPr lang="zh-CN" altLang="en-US" sz="2400" dirty="0"/>
              <a:t>）：</a:t>
            </a:r>
          </a:p>
          <a:p>
            <a:pPr marL="342900" indent="-342900">
              <a:buFont typeface="Wingdings" panose="05000000000000000000" pitchFamily="2" charset="2"/>
              <a:buChar char="Ø"/>
            </a:pPr>
            <a:r>
              <a:rPr lang="zh-CN" altLang="en-US" sz="2400" dirty="0"/>
              <a:t>请求节点的 </a:t>
            </a:r>
            <a:r>
              <a:rPr lang="en-US" altLang="zh-CN" sz="2400" dirty="0"/>
              <a:t>Term </a:t>
            </a:r>
            <a:r>
              <a:rPr lang="zh-CN" altLang="en-US" sz="2400" dirty="0">
                <a:solidFill>
                  <a:srgbClr val="FF0000"/>
                </a:solidFill>
              </a:rPr>
              <a:t>大于自己的 </a:t>
            </a:r>
            <a:r>
              <a:rPr lang="en-US" altLang="zh-CN" sz="2400" dirty="0">
                <a:solidFill>
                  <a:srgbClr val="FF0000"/>
                </a:solidFill>
              </a:rPr>
              <a:t>Term</a:t>
            </a:r>
            <a:r>
              <a:rPr lang="zh-CN" altLang="en-US" sz="2400" dirty="0"/>
              <a:t>，且自己</a:t>
            </a:r>
            <a:r>
              <a:rPr lang="zh-CN" altLang="en-US" sz="2400" dirty="0">
                <a:solidFill>
                  <a:srgbClr val="FF0000"/>
                </a:solidFill>
              </a:rPr>
              <a:t>尚未投票</a:t>
            </a:r>
            <a:r>
              <a:rPr lang="zh-CN" altLang="en-US" sz="2400" dirty="0"/>
              <a:t>给其它节点，则接受请求，</a:t>
            </a:r>
            <a:r>
              <a:rPr lang="zh-CN" altLang="en-US" sz="2400" dirty="0">
                <a:solidFill>
                  <a:srgbClr val="FF0000"/>
                </a:solidFill>
              </a:rPr>
              <a:t>把票投给它</a:t>
            </a:r>
            <a:r>
              <a:rPr lang="zh-CN" altLang="en-US" sz="2400" dirty="0"/>
              <a:t>；</a:t>
            </a:r>
          </a:p>
          <a:p>
            <a:pPr marL="342900" indent="-342900">
              <a:buFont typeface="Wingdings" panose="05000000000000000000" pitchFamily="2" charset="2"/>
              <a:buChar char="Ø"/>
            </a:pPr>
            <a:r>
              <a:rPr lang="zh-CN" altLang="en-US" sz="2400" dirty="0"/>
              <a:t>请求节点的 </a:t>
            </a:r>
            <a:r>
              <a:rPr lang="en-US" altLang="zh-CN" sz="2400" dirty="0"/>
              <a:t>Term </a:t>
            </a:r>
            <a:r>
              <a:rPr lang="zh-CN" altLang="en-US" sz="2400" dirty="0">
                <a:solidFill>
                  <a:srgbClr val="FF0000"/>
                </a:solidFill>
              </a:rPr>
              <a:t>小于自己的 </a:t>
            </a:r>
            <a:r>
              <a:rPr lang="en-US" altLang="zh-CN" sz="2400" dirty="0">
                <a:solidFill>
                  <a:srgbClr val="FF0000"/>
                </a:solidFill>
              </a:rPr>
              <a:t>Term</a:t>
            </a:r>
            <a:r>
              <a:rPr lang="zh-CN" altLang="en-US" sz="2400" dirty="0"/>
              <a:t>，且自己</a:t>
            </a:r>
            <a:r>
              <a:rPr lang="zh-CN" altLang="en-US" sz="2400" dirty="0">
                <a:solidFill>
                  <a:srgbClr val="FF0000"/>
                </a:solidFill>
              </a:rPr>
              <a:t>尚未投票</a:t>
            </a:r>
            <a:r>
              <a:rPr lang="zh-CN" altLang="en-US" sz="2400" dirty="0"/>
              <a:t>，则</a:t>
            </a:r>
            <a:r>
              <a:rPr lang="zh-CN" altLang="en-US" sz="2400" dirty="0">
                <a:solidFill>
                  <a:srgbClr val="FF0000"/>
                </a:solidFill>
              </a:rPr>
              <a:t>拒绝请求</a:t>
            </a:r>
            <a:r>
              <a:rPr lang="zh-CN" altLang="en-US" sz="2400" dirty="0"/>
              <a:t>，</a:t>
            </a:r>
            <a:r>
              <a:rPr lang="zh-CN" altLang="en-US" sz="2400" dirty="0">
                <a:solidFill>
                  <a:srgbClr val="FF0000"/>
                </a:solidFill>
              </a:rPr>
              <a:t>将票投给自己</a:t>
            </a:r>
            <a:r>
              <a:rPr lang="zh-CN" altLang="en-US" sz="2400" dirty="0"/>
              <a:t>。</a:t>
            </a:r>
          </a:p>
        </p:txBody>
      </p:sp>
      <p:pic>
        <p:nvPicPr>
          <p:cNvPr id="6" name="Picture 2">
            <a:extLst>
              <a:ext uri="{FF2B5EF4-FFF2-40B4-BE49-F238E27FC236}">
                <a16:creationId xmlns:a16="http://schemas.microsoft.com/office/drawing/2014/main" id="{9F96747F-5508-4B00-A0D6-2C6C26254ACE}"/>
              </a:ext>
            </a:extLst>
          </p:cNvPr>
          <p:cNvPicPr>
            <a:picLocks noChangeAspect="1" noChangeArrowheads="1"/>
          </p:cNvPicPr>
          <p:nvPr/>
        </p:nvPicPr>
        <p:blipFill>
          <a:blip r:embed="rId2" cstate="print"/>
          <a:srcRect/>
          <a:stretch>
            <a:fillRect/>
          </a:stretch>
        </p:blipFill>
        <p:spPr bwMode="auto">
          <a:xfrm>
            <a:off x="7334451" y="966620"/>
            <a:ext cx="4345094" cy="4019550"/>
          </a:xfrm>
          <a:prstGeom prst="rect">
            <a:avLst/>
          </a:prstGeom>
          <a:noFill/>
          <a:ln w="9525">
            <a:solidFill>
              <a:srgbClr val="0070C0"/>
            </a:solidFill>
            <a:miter lim="800000"/>
            <a:headEnd/>
            <a:tailEnd/>
          </a:ln>
        </p:spPr>
      </p:pic>
      <p:sp>
        <p:nvSpPr>
          <p:cNvPr id="2" name="对话气泡: 圆角矩形 1">
            <a:extLst>
              <a:ext uri="{FF2B5EF4-FFF2-40B4-BE49-F238E27FC236}">
                <a16:creationId xmlns:a16="http://schemas.microsoft.com/office/drawing/2014/main" id="{D1D41804-3DF9-41C1-A384-DB02C5964FB5}"/>
              </a:ext>
            </a:extLst>
          </p:cNvPr>
          <p:cNvSpPr/>
          <p:nvPr/>
        </p:nvSpPr>
        <p:spPr>
          <a:xfrm>
            <a:off x="2908738" y="5649270"/>
            <a:ext cx="3611284" cy="612648"/>
          </a:xfrm>
          <a:prstGeom prst="wedgeRoundRectCallout">
            <a:avLst>
              <a:gd name="adj1" fmla="val -40495"/>
              <a:gd name="adj2" fmla="val -764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已投票？。。。不响应</a:t>
            </a:r>
          </a:p>
        </p:txBody>
      </p:sp>
    </p:spTree>
    <p:extLst>
      <p:ext uri="{BB962C8B-B14F-4D97-AF65-F5344CB8AC3E}">
        <p14:creationId xmlns:p14="http://schemas.microsoft.com/office/powerpoint/2010/main" val="1284848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021F46-BFA2-4984-B1C2-15C9B320C221}"/>
              </a:ext>
            </a:extLst>
          </p:cNvPr>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
        <p:nvSpPr>
          <p:cNvPr id="5" name="内容占位符 2">
            <a:extLst>
              <a:ext uri="{FF2B5EF4-FFF2-40B4-BE49-F238E27FC236}">
                <a16:creationId xmlns:a16="http://schemas.microsoft.com/office/drawing/2014/main" id="{1235B81A-81FB-484E-8AA8-3E890384FE93}"/>
              </a:ext>
            </a:extLst>
          </p:cNvPr>
          <p:cNvSpPr>
            <a:spLocks noGrp="1"/>
          </p:cNvSpPr>
          <p:nvPr>
            <p:ph idx="1"/>
          </p:nvPr>
        </p:nvSpPr>
        <p:spPr>
          <a:xfrm>
            <a:off x="895952" y="663460"/>
            <a:ext cx="5417127" cy="4351338"/>
          </a:xfrm>
        </p:spPr>
        <p:txBody>
          <a:bodyPr>
            <a:normAutofit/>
          </a:bodyPr>
          <a:lstStyle/>
          <a:p>
            <a:r>
              <a:rPr lang="zh-CN" altLang="en-US" sz="2400" b="1" dirty="0"/>
              <a:t>（</a:t>
            </a:r>
            <a:r>
              <a:rPr lang="en-US" altLang="zh-CN" sz="2400" b="1" dirty="0"/>
              <a:t>4</a:t>
            </a:r>
            <a:r>
              <a:rPr lang="zh-CN" altLang="en-US" sz="2400" b="1" dirty="0"/>
              <a:t>）</a:t>
            </a:r>
            <a:r>
              <a:rPr lang="en-US" altLang="zh-CN" sz="2400" b="1" dirty="0"/>
              <a:t>Candidate </a:t>
            </a:r>
            <a:r>
              <a:rPr lang="zh-CN" altLang="en-US" sz="2400" b="1" dirty="0"/>
              <a:t>转为 </a:t>
            </a:r>
            <a:r>
              <a:rPr lang="en-US" altLang="zh-CN" sz="2400" b="1" dirty="0"/>
              <a:t>Leader</a:t>
            </a:r>
            <a:endParaRPr lang="zh-CN" altLang="en-US" sz="2400" dirty="0"/>
          </a:p>
          <a:p>
            <a:r>
              <a:rPr lang="zh-CN" altLang="en-US" sz="2400" dirty="0"/>
              <a:t>       一轮选举过后，</a:t>
            </a:r>
            <a:r>
              <a:rPr lang="zh-CN" altLang="en-US" sz="2400" dirty="0">
                <a:solidFill>
                  <a:srgbClr val="FF0000"/>
                </a:solidFill>
              </a:rPr>
              <a:t>正常</a:t>
            </a:r>
            <a:r>
              <a:rPr lang="zh-CN" altLang="en-US" sz="2400" dirty="0"/>
              <a:t>情况下，</a:t>
            </a:r>
            <a:r>
              <a:rPr lang="zh-CN" altLang="en-US" sz="2400" dirty="0">
                <a:solidFill>
                  <a:srgbClr val="FF0000"/>
                </a:solidFill>
              </a:rPr>
              <a:t>会有一个 </a:t>
            </a:r>
            <a:r>
              <a:rPr lang="en-US" altLang="zh-CN" sz="2400" dirty="0">
                <a:solidFill>
                  <a:srgbClr val="FF0000"/>
                </a:solidFill>
              </a:rPr>
              <a:t>Candidate </a:t>
            </a:r>
            <a:r>
              <a:rPr lang="zh-CN" altLang="en-US" sz="2400" dirty="0">
                <a:solidFill>
                  <a:srgbClr val="FF0000"/>
                </a:solidFill>
              </a:rPr>
              <a:t>收到超过半数节点（</a:t>
            </a:r>
            <a:r>
              <a:rPr lang="en-US" altLang="zh-CN" sz="2400" dirty="0">
                <a:solidFill>
                  <a:srgbClr val="FF0000"/>
                </a:solidFill>
              </a:rPr>
              <a:t>N/2 + 1</a:t>
            </a:r>
            <a:r>
              <a:rPr lang="zh-CN" altLang="en-US" sz="2400" dirty="0">
                <a:solidFill>
                  <a:srgbClr val="FF0000"/>
                </a:solidFill>
              </a:rPr>
              <a:t>）的投票</a:t>
            </a:r>
            <a:r>
              <a:rPr lang="zh-CN" altLang="en-US" sz="2400" dirty="0"/>
              <a:t>，它将胜出并升级为 </a:t>
            </a:r>
            <a:r>
              <a:rPr lang="en-US" altLang="zh-CN" sz="2400" dirty="0"/>
              <a:t>Leader</a:t>
            </a:r>
            <a:r>
              <a:rPr lang="zh-CN" altLang="en-US" sz="2400" dirty="0"/>
              <a:t>。</a:t>
            </a:r>
            <a:endParaRPr lang="en-US" altLang="zh-CN" sz="2400" dirty="0"/>
          </a:p>
          <a:p>
            <a:r>
              <a:rPr lang="en-US" altLang="zh-CN" sz="2400" dirty="0"/>
              <a:t>       </a:t>
            </a:r>
            <a:r>
              <a:rPr lang="zh-CN" altLang="en-US" sz="2400" dirty="0"/>
              <a:t>然后新</a:t>
            </a:r>
            <a:r>
              <a:rPr lang="en-US" altLang="zh-CN" sz="2400" dirty="0"/>
              <a:t>Leader</a:t>
            </a:r>
            <a:r>
              <a:rPr lang="zh-CN" altLang="en-US" sz="2400" dirty="0"/>
              <a:t>定时发送心跳给其它的节点，其它节点会转为 </a:t>
            </a:r>
            <a:r>
              <a:rPr lang="en-US" altLang="zh-CN" sz="2400" dirty="0"/>
              <a:t>Follower </a:t>
            </a:r>
            <a:r>
              <a:rPr lang="zh-CN" altLang="en-US" sz="2400" dirty="0"/>
              <a:t>并与 </a:t>
            </a:r>
            <a:r>
              <a:rPr lang="en-US" altLang="zh-CN" sz="2400" dirty="0"/>
              <a:t>Leader </a:t>
            </a:r>
            <a:r>
              <a:rPr lang="zh-CN" altLang="en-US" sz="2400" dirty="0"/>
              <a:t>保持同步。到此，本轮选举结束。</a:t>
            </a:r>
          </a:p>
        </p:txBody>
      </p:sp>
      <p:pic>
        <p:nvPicPr>
          <p:cNvPr id="6" name="Picture 3">
            <a:extLst>
              <a:ext uri="{FF2B5EF4-FFF2-40B4-BE49-F238E27FC236}">
                <a16:creationId xmlns:a16="http://schemas.microsoft.com/office/drawing/2014/main" id="{1A614AC7-093F-457B-B301-9A2A58D0B9D0}"/>
              </a:ext>
            </a:extLst>
          </p:cNvPr>
          <p:cNvPicPr>
            <a:picLocks noChangeAspect="1" noChangeArrowheads="1"/>
          </p:cNvPicPr>
          <p:nvPr/>
        </p:nvPicPr>
        <p:blipFill>
          <a:blip r:embed="rId2" cstate="print"/>
          <a:srcRect/>
          <a:stretch>
            <a:fillRect/>
          </a:stretch>
        </p:blipFill>
        <p:spPr bwMode="auto">
          <a:xfrm>
            <a:off x="7363326" y="1757795"/>
            <a:ext cx="4350692" cy="3924300"/>
          </a:xfrm>
          <a:prstGeom prst="rect">
            <a:avLst/>
          </a:prstGeom>
          <a:noFill/>
          <a:ln w="9525">
            <a:solidFill>
              <a:srgbClr val="0070C0"/>
            </a:solidFill>
            <a:miter lim="800000"/>
            <a:headEnd/>
            <a:tailEnd/>
          </a:ln>
        </p:spPr>
      </p:pic>
    </p:spTree>
    <p:extLst>
      <p:ext uri="{BB962C8B-B14F-4D97-AF65-F5344CB8AC3E}">
        <p14:creationId xmlns:p14="http://schemas.microsoft.com/office/powerpoint/2010/main" val="2570379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F007-C5FB-49E0-92F2-7E77379DA53F}"/>
              </a:ext>
            </a:extLst>
          </p:cNvPr>
          <p:cNvSpPr>
            <a:spLocks noGrp="1"/>
          </p:cNvSpPr>
          <p:nvPr>
            <p:ph type="title"/>
          </p:nvPr>
        </p:nvSpPr>
        <p:spPr>
          <a:xfrm>
            <a:off x="751573" y="0"/>
            <a:ext cx="10515600" cy="920336"/>
          </a:xfrm>
        </p:spPr>
        <p:txBody>
          <a:bodyPr/>
          <a:lstStyle/>
          <a:p>
            <a:r>
              <a:rPr lang="en-US" altLang="zh-CN" sz="2800" b="1" dirty="0">
                <a:solidFill>
                  <a:prstClr val="black"/>
                </a:solidFill>
              </a:rPr>
              <a:t>10.3.2.2  Raft</a:t>
            </a:r>
            <a:r>
              <a:rPr lang="zh-CN" altLang="en-US" sz="2800" b="1" dirty="0">
                <a:solidFill>
                  <a:prstClr val="black"/>
                </a:solidFill>
              </a:rPr>
              <a:t>算法第一阶段</a:t>
            </a:r>
            <a:r>
              <a:rPr lang="en-US" altLang="zh-CN" sz="2800" b="1" dirty="0">
                <a:solidFill>
                  <a:prstClr val="black"/>
                </a:solidFill>
              </a:rPr>
              <a:t>——Leader</a:t>
            </a:r>
            <a:r>
              <a:rPr lang="zh-CN" altLang="en-US" sz="2800" b="1" dirty="0">
                <a:solidFill>
                  <a:prstClr val="black"/>
                </a:solidFill>
              </a:rPr>
              <a:t>选举（续）</a:t>
            </a:r>
            <a:endParaRPr lang="zh-CN" altLang="en-US" dirty="0"/>
          </a:p>
        </p:txBody>
      </p:sp>
      <p:sp>
        <p:nvSpPr>
          <p:cNvPr id="3" name="内容占位符 2">
            <a:extLst>
              <a:ext uri="{FF2B5EF4-FFF2-40B4-BE49-F238E27FC236}">
                <a16:creationId xmlns:a16="http://schemas.microsoft.com/office/drawing/2014/main" id="{72017A94-B610-4241-96D6-5E8560709181}"/>
              </a:ext>
            </a:extLst>
          </p:cNvPr>
          <p:cNvSpPr>
            <a:spLocks noGrp="1"/>
          </p:cNvSpPr>
          <p:nvPr>
            <p:ph idx="1"/>
          </p:nvPr>
        </p:nvSpPr>
        <p:spPr>
          <a:xfrm>
            <a:off x="838200" y="710993"/>
            <a:ext cx="10515600" cy="5843811"/>
          </a:xfrm>
        </p:spPr>
        <p:txBody>
          <a:bodyPr>
            <a:noAutofit/>
          </a:bodyPr>
          <a:lstStyle/>
          <a:p>
            <a:r>
              <a:rPr lang="zh-CN" altLang="en-US" sz="2400" b="1" dirty="0"/>
              <a:t>补充说明 </a:t>
            </a:r>
            <a:endParaRPr lang="en-US" altLang="zh-CN" sz="2400" b="1" dirty="0"/>
          </a:p>
          <a:p>
            <a:r>
              <a:rPr lang="zh-CN" altLang="en-US" sz="2400" dirty="0"/>
              <a:t>       每个节点在</a:t>
            </a:r>
            <a:r>
              <a:rPr lang="zh-CN" altLang="en-US" sz="2400" dirty="0">
                <a:solidFill>
                  <a:srgbClr val="FF0000"/>
                </a:solidFill>
              </a:rPr>
              <a:t>一个任期中只能给一个节点投票</a:t>
            </a:r>
            <a:r>
              <a:rPr lang="zh-CN" altLang="en-US" sz="2400" dirty="0"/>
              <a:t>，而且遵守“先来后到”原则，从而保证每个任期最多只有一个节点会成为</a:t>
            </a:r>
            <a:r>
              <a:rPr lang="en-US" altLang="zh-CN" sz="2400" dirty="0"/>
              <a:t>leader</a:t>
            </a:r>
            <a:r>
              <a:rPr lang="zh-CN" altLang="en-US" sz="2400" dirty="0"/>
              <a:t>。当一个</a:t>
            </a:r>
            <a:r>
              <a:rPr lang="en-US" altLang="zh-CN" sz="2400" dirty="0"/>
              <a:t>candidate</a:t>
            </a:r>
            <a:r>
              <a:rPr lang="zh-CN" altLang="en-US" sz="2400" dirty="0"/>
              <a:t>节点赢得选举</a:t>
            </a:r>
            <a:r>
              <a:rPr lang="zh-CN" altLang="en-US" sz="2400" dirty="0">
                <a:solidFill>
                  <a:srgbClr val="FF0000"/>
                </a:solidFill>
              </a:rPr>
              <a:t>当选为</a:t>
            </a:r>
            <a:r>
              <a:rPr lang="en-US" altLang="zh-CN" sz="2400" dirty="0">
                <a:solidFill>
                  <a:srgbClr val="FF0000"/>
                </a:solidFill>
              </a:rPr>
              <a:t>leader</a:t>
            </a:r>
            <a:r>
              <a:rPr lang="zh-CN" altLang="en-US" sz="2400" dirty="0">
                <a:solidFill>
                  <a:srgbClr val="FF0000"/>
                </a:solidFill>
              </a:rPr>
              <a:t>后</a:t>
            </a:r>
            <a:r>
              <a:rPr lang="zh-CN" altLang="en-US" sz="2400" dirty="0"/>
              <a:t>，它将</a:t>
            </a:r>
            <a:r>
              <a:rPr lang="zh-CN" altLang="en-US" sz="2400" dirty="0">
                <a:solidFill>
                  <a:srgbClr val="FF0000"/>
                </a:solidFill>
              </a:rPr>
              <a:t>发送心跳消息给其他节点来宣告它的权威性，以阻止其它节点再发起新的选举。</a:t>
            </a:r>
          </a:p>
          <a:p>
            <a:r>
              <a:rPr lang="en-US" altLang="zh-CN" sz="2400" dirty="0"/>
              <a:t>       Candidate </a:t>
            </a:r>
            <a:r>
              <a:rPr lang="zh-CN" altLang="en-US" sz="2400" dirty="0"/>
              <a:t>在等待投票回复的时候，可能会</a:t>
            </a:r>
            <a:r>
              <a:rPr lang="zh-CN" altLang="en-US" sz="2400" dirty="0">
                <a:solidFill>
                  <a:srgbClr val="FF0000"/>
                </a:solidFill>
              </a:rPr>
              <a:t>突然收到其它自称是 </a:t>
            </a:r>
            <a:r>
              <a:rPr lang="en-US" altLang="zh-CN" sz="2400" dirty="0">
                <a:solidFill>
                  <a:srgbClr val="FF0000"/>
                </a:solidFill>
              </a:rPr>
              <a:t>leader </a:t>
            </a:r>
            <a:r>
              <a:rPr lang="zh-CN" altLang="en-US" sz="2400" dirty="0">
                <a:solidFill>
                  <a:srgbClr val="FF0000"/>
                </a:solidFill>
              </a:rPr>
              <a:t>的节点发来的心跳包</a:t>
            </a:r>
            <a:r>
              <a:rPr lang="zh-CN" altLang="en-US" sz="2400" dirty="0"/>
              <a:t>，如果这个心跳包里携带的 </a:t>
            </a:r>
            <a:r>
              <a:rPr lang="en-US" altLang="zh-CN" sz="2400" dirty="0"/>
              <a:t>term </a:t>
            </a:r>
            <a:r>
              <a:rPr lang="zh-CN" altLang="en-US" sz="2400" b="1" dirty="0"/>
              <a:t>不小于</a:t>
            </a:r>
            <a:r>
              <a:rPr lang="zh-CN" altLang="en-US" sz="2400" dirty="0"/>
              <a:t> </a:t>
            </a:r>
            <a:r>
              <a:rPr lang="en-US" altLang="zh-CN" sz="2400" dirty="0"/>
              <a:t>candidate </a:t>
            </a:r>
            <a:r>
              <a:rPr lang="zh-CN" altLang="en-US" sz="2400" dirty="0"/>
              <a:t>当前的 </a:t>
            </a:r>
            <a:r>
              <a:rPr lang="en-US" altLang="zh-CN" sz="2400" dirty="0"/>
              <a:t>term</a:t>
            </a:r>
            <a:r>
              <a:rPr lang="zh-CN" altLang="en-US" sz="2400" dirty="0"/>
              <a:t>（说明其它节点已经成功赢得了选举），那么 </a:t>
            </a:r>
            <a:r>
              <a:rPr lang="en-US" altLang="zh-CN" sz="2400" dirty="0"/>
              <a:t>candidate </a:t>
            </a:r>
            <a:r>
              <a:rPr lang="zh-CN" altLang="en-US" sz="2400" dirty="0"/>
              <a:t>会承认这个 </a:t>
            </a:r>
            <a:r>
              <a:rPr lang="en-US" altLang="zh-CN" sz="2400" dirty="0"/>
              <a:t>leader</a:t>
            </a:r>
            <a:r>
              <a:rPr lang="zh-CN" altLang="en-US" sz="2400" dirty="0"/>
              <a:t>，并</a:t>
            </a:r>
            <a:r>
              <a:rPr lang="zh-CN" altLang="en-US" sz="2400" dirty="0">
                <a:solidFill>
                  <a:srgbClr val="FF0000"/>
                </a:solidFill>
              </a:rPr>
              <a:t>将自己身份切回 </a:t>
            </a:r>
            <a:r>
              <a:rPr lang="en-US" altLang="zh-CN" sz="2400" dirty="0">
                <a:solidFill>
                  <a:srgbClr val="FF0000"/>
                </a:solidFill>
              </a:rPr>
              <a:t>follower</a:t>
            </a:r>
            <a:r>
              <a:rPr lang="zh-CN" altLang="en-US" sz="2400" dirty="0"/>
              <a:t>。但如果</a:t>
            </a:r>
            <a:r>
              <a:rPr lang="zh-CN" altLang="en-US" sz="2400" dirty="0">
                <a:solidFill>
                  <a:srgbClr val="FF0000"/>
                </a:solidFill>
              </a:rPr>
              <a:t>心跳包中的 </a:t>
            </a:r>
            <a:r>
              <a:rPr lang="en-US" altLang="zh-CN" sz="2400" dirty="0">
                <a:solidFill>
                  <a:srgbClr val="FF0000"/>
                </a:solidFill>
              </a:rPr>
              <a:t>term </a:t>
            </a:r>
            <a:r>
              <a:rPr lang="zh-CN" altLang="en-US" sz="2400" dirty="0">
                <a:solidFill>
                  <a:srgbClr val="FF0000"/>
                </a:solidFill>
              </a:rPr>
              <a:t>比自己小</a:t>
            </a:r>
            <a:r>
              <a:rPr lang="zh-CN" altLang="en-US" sz="2400" dirty="0"/>
              <a:t>，</a:t>
            </a:r>
            <a:r>
              <a:rPr lang="en-US" altLang="zh-CN" sz="2400" dirty="0"/>
              <a:t>candidate </a:t>
            </a:r>
            <a:r>
              <a:rPr lang="zh-CN" altLang="en-US" sz="2400" dirty="0"/>
              <a:t>会拒绝这次请求并</a:t>
            </a:r>
            <a:r>
              <a:rPr lang="zh-CN" altLang="en-US" sz="2400" dirty="0">
                <a:solidFill>
                  <a:srgbClr val="FF0000"/>
                </a:solidFill>
              </a:rPr>
              <a:t>保持选举状态</a:t>
            </a:r>
            <a:r>
              <a:rPr lang="zh-CN" altLang="en-US" sz="2400" dirty="0"/>
              <a:t>。</a:t>
            </a:r>
          </a:p>
          <a:p>
            <a:r>
              <a:rPr lang="zh-CN" altLang="en-US" sz="2400" dirty="0"/>
              <a:t>       当选举超时到来时，如果集群中还没有一个</a:t>
            </a:r>
            <a:r>
              <a:rPr lang="en-US" altLang="zh-CN" sz="2400" dirty="0"/>
              <a:t>leader</a:t>
            </a:r>
            <a:r>
              <a:rPr lang="zh-CN" altLang="en-US" sz="2400" dirty="0"/>
              <a:t>存在，那么</a:t>
            </a:r>
            <a:r>
              <a:rPr lang="en-US" altLang="zh-CN" sz="2400" dirty="0"/>
              <a:t>candidate</a:t>
            </a:r>
            <a:r>
              <a:rPr lang="zh-CN" altLang="en-US" sz="2400" dirty="0"/>
              <a:t>节点将</a:t>
            </a:r>
            <a:r>
              <a:rPr lang="zh-CN" altLang="en-US" sz="2400" dirty="0">
                <a:solidFill>
                  <a:srgbClr val="FF0000"/>
                </a:solidFill>
              </a:rPr>
              <a:t>继续递增任期号</a:t>
            </a:r>
            <a:r>
              <a:rPr lang="zh-CN" altLang="en-US" sz="2400" dirty="0"/>
              <a:t>再次发起一次新的选举。</a:t>
            </a:r>
          </a:p>
        </p:txBody>
      </p:sp>
      <p:sp>
        <p:nvSpPr>
          <p:cNvPr id="4" name="灯片编号占位符 3">
            <a:extLst>
              <a:ext uri="{FF2B5EF4-FFF2-40B4-BE49-F238E27FC236}">
                <a16:creationId xmlns:a16="http://schemas.microsoft.com/office/drawing/2014/main" id="{D9DDB6AC-4106-4C5E-8FF0-F81658778A80}"/>
              </a:ext>
            </a:extLst>
          </p:cNvPr>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Tree>
    <p:extLst>
      <p:ext uri="{BB962C8B-B14F-4D97-AF65-F5344CB8AC3E}">
        <p14:creationId xmlns:p14="http://schemas.microsoft.com/office/powerpoint/2010/main" val="508942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9CC7D-A33B-4C0D-9DFD-0179220E587F}"/>
              </a:ext>
            </a:extLst>
          </p:cNvPr>
          <p:cNvSpPr>
            <a:spLocks noGrp="1"/>
          </p:cNvSpPr>
          <p:nvPr>
            <p:ph type="title"/>
          </p:nvPr>
        </p:nvSpPr>
        <p:spPr/>
        <p:txBody>
          <a:bodyPr>
            <a:normAutofit/>
          </a:bodyPr>
          <a:lstStyle/>
          <a:p>
            <a:r>
              <a:rPr lang="en-US" altLang="zh-CN" sz="2800" b="1" dirty="0">
                <a:solidFill>
                  <a:prstClr val="black"/>
                </a:solidFill>
              </a:rPr>
              <a:t>10.3.2.2  Raft</a:t>
            </a:r>
            <a:r>
              <a:rPr lang="zh-CN" altLang="en-US" sz="2800" b="1" dirty="0">
                <a:solidFill>
                  <a:prstClr val="black"/>
                </a:solidFill>
              </a:rPr>
              <a:t>算法第二阶段</a:t>
            </a:r>
            <a:r>
              <a:rPr lang="en-US" altLang="zh-CN" sz="2800" b="1" dirty="0">
                <a:solidFill>
                  <a:prstClr val="black"/>
                </a:solidFill>
              </a:rPr>
              <a:t>——Leader</a:t>
            </a:r>
            <a:r>
              <a:rPr lang="zh-CN" altLang="en-US" sz="2800" b="1" dirty="0">
                <a:solidFill>
                  <a:prstClr val="black"/>
                </a:solidFill>
              </a:rPr>
              <a:t>领导的日志复制</a:t>
            </a:r>
            <a:endParaRPr lang="zh-CN" altLang="en-US" sz="2800" dirty="0"/>
          </a:p>
        </p:txBody>
      </p:sp>
      <p:sp>
        <p:nvSpPr>
          <p:cNvPr id="3" name="内容占位符 2">
            <a:extLst>
              <a:ext uri="{FF2B5EF4-FFF2-40B4-BE49-F238E27FC236}">
                <a16:creationId xmlns:a16="http://schemas.microsoft.com/office/drawing/2014/main" id="{FF2F7D2D-BEBA-49A6-AFCB-9DD0A1EFC01E}"/>
              </a:ext>
            </a:extLst>
          </p:cNvPr>
          <p:cNvSpPr>
            <a:spLocks noGrp="1"/>
          </p:cNvSpPr>
          <p:nvPr>
            <p:ph idx="1"/>
          </p:nvPr>
        </p:nvSpPr>
        <p:spPr>
          <a:xfrm>
            <a:off x="838200" y="1285462"/>
            <a:ext cx="10515600" cy="4990210"/>
          </a:xfrm>
        </p:spPr>
        <p:txBody>
          <a:bodyPr>
            <a:noAutofit/>
          </a:bodyPr>
          <a:lstStyle/>
          <a:p>
            <a:r>
              <a:rPr lang="zh-CN" altLang="en-US" sz="2400" dirty="0"/>
              <a:t>       在一个 </a:t>
            </a:r>
            <a:r>
              <a:rPr lang="en-US" altLang="zh-CN" sz="2400" dirty="0"/>
              <a:t>Raft </a:t>
            </a:r>
            <a:r>
              <a:rPr lang="zh-CN" altLang="en-US" sz="2400" dirty="0"/>
              <a:t>集群中，</a:t>
            </a:r>
            <a:r>
              <a:rPr lang="zh-CN" altLang="en-US" sz="2400" dirty="0">
                <a:solidFill>
                  <a:srgbClr val="FF0000"/>
                </a:solidFill>
              </a:rPr>
              <a:t>只有 </a:t>
            </a:r>
            <a:r>
              <a:rPr lang="en-US" altLang="zh-CN" sz="2400" dirty="0">
                <a:solidFill>
                  <a:srgbClr val="FF0000"/>
                </a:solidFill>
              </a:rPr>
              <a:t>Leader </a:t>
            </a:r>
            <a:r>
              <a:rPr lang="zh-CN" altLang="en-US" sz="2400" dirty="0">
                <a:solidFill>
                  <a:srgbClr val="FF0000"/>
                </a:solidFill>
              </a:rPr>
              <a:t>节点能够处理客户端的请求</a:t>
            </a:r>
            <a:r>
              <a:rPr lang="zh-CN" altLang="en-US" sz="2400" dirty="0"/>
              <a:t>（如果客户端的请求发到了 </a:t>
            </a:r>
            <a:r>
              <a:rPr lang="en-US" altLang="zh-CN" sz="2400" dirty="0"/>
              <a:t>Follower</a:t>
            </a:r>
            <a:r>
              <a:rPr lang="zh-CN" altLang="en-US" sz="2400" dirty="0"/>
              <a:t>，</a:t>
            </a:r>
            <a:r>
              <a:rPr lang="en-US" altLang="zh-CN" sz="2400" dirty="0">
                <a:solidFill>
                  <a:srgbClr val="FF0000"/>
                </a:solidFill>
              </a:rPr>
              <a:t>Follower </a:t>
            </a:r>
            <a:r>
              <a:rPr lang="zh-CN" altLang="en-US" sz="2400" dirty="0">
                <a:solidFill>
                  <a:srgbClr val="FF0000"/>
                </a:solidFill>
              </a:rPr>
              <a:t>将会把请求重定向到 </a:t>
            </a:r>
            <a:r>
              <a:rPr lang="en-US" altLang="zh-CN" sz="2400" dirty="0">
                <a:solidFill>
                  <a:srgbClr val="FF0000"/>
                </a:solidFill>
              </a:rPr>
              <a:t>Leader</a:t>
            </a:r>
            <a:r>
              <a:rPr lang="zh-CN" altLang="en-US" sz="2400" dirty="0"/>
              <a:t>）。</a:t>
            </a:r>
            <a:endParaRPr lang="en-US" altLang="zh-CN" sz="2400" dirty="0"/>
          </a:p>
          <a:p>
            <a:r>
              <a:rPr lang="en-US" altLang="zh-CN" sz="2400" dirty="0"/>
              <a:t>       </a:t>
            </a:r>
            <a:r>
              <a:rPr lang="zh-CN" altLang="en-US" sz="2400" dirty="0"/>
              <a:t>客户端的每一个请求都</a:t>
            </a:r>
            <a:r>
              <a:rPr lang="zh-CN" altLang="en-US" sz="2400" dirty="0">
                <a:solidFill>
                  <a:srgbClr val="FF0000"/>
                </a:solidFill>
              </a:rPr>
              <a:t>包含一条被复制状态机执行的指令</a:t>
            </a:r>
            <a:r>
              <a:rPr lang="zh-CN" altLang="en-US" sz="2400" dirty="0"/>
              <a:t>。</a:t>
            </a:r>
            <a:r>
              <a:rPr lang="en-US" altLang="zh-CN" sz="2400" dirty="0"/>
              <a:t>Leader </a:t>
            </a:r>
            <a:r>
              <a:rPr lang="zh-CN" altLang="en-US" sz="2400" dirty="0"/>
              <a:t>把这条</a:t>
            </a:r>
            <a:r>
              <a:rPr lang="zh-CN" altLang="en-US" sz="2400" dirty="0">
                <a:solidFill>
                  <a:srgbClr val="FF0000"/>
                </a:solidFill>
              </a:rPr>
              <a:t>指令作为一条新的日志条目（</a:t>
            </a:r>
            <a:r>
              <a:rPr lang="en-US" altLang="zh-CN" sz="2400" dirty="0">
                <a:solidFill>
                  <a:srgbClr val="FF0000"/>
                </a:solidFill>
              </a:rPr>
              <a:t>Entry</a:t>
            </a:r>
            <a:r>
              <a:rPr lang="zh-CN" altLang="en-US" sz="2400" dirty="0">
                <a:solidFill>
                  <a:srgbClr val="FF0000"/>
                </a:solidFill>
              </a:rPr>
              <a:t>）附加到日志中去</a:t>
            </a:r>
            <a:r>
              <a:rPr lang="zh-CN" altLang="en-US" sz="2400" dirty="0"/>
              <a:t>，然后并行的将附加条目（广播）发送给 </a:t>
            </a:r>
            <a:r>
              <a:rPr lang="en-US" altLang="zh-CN" sz="2400" dirty="0"/>
              <a:t>Followers</a:t>
            </a:r>
            <a:r>
              <a:rPr lang="zh-CN" altLang="en-US" sz="2400" dirty="0"/>
              <a:t>，</a:t>
            </a:r>
            <a:r>
              <a:rPr lang="zh-CN" altLang="en-US" sz="2400" dirty="0">
                <a:solidFill>
                  <a:srgbClr val="FF0000"/>
                </a:solidFill>
              </a:rPr>
              <a:t>让它们复制这条日志</a:t>
            </a:r>
            <a:r>
              <a:rPr lang="zh-CN" altLang="en-US" sz="2400" dirty="0"/>
              <a:t>条目。</a:t>
            </a:r>
          </a:p>
          <a:p>
            <a:r>
              <a:rPr lang="zh-CN" altLang="en-US" sz="2400" dirty="0"/>
              <a:t>       当这条</a:t>
            </a:r>
            <a:r>
              <a:rPr lang="zh-CN" altLang="en-US" sz="2400" dirty="0">
                <a:solidFill>
                  <a:srgbClr val="FF0000"/>
                </a:solidFill>
              </a:rPr>
              <a:t>日志条目被大多数 </a:t>
            </a:r>
            <a:r>
              <a:rPr lang="en-US" altLang="zh-CN" sz="2400" dirty="0">
                <a:solidFill>
                  <a:srgbClr val="FF0000"/>
                </a:solidFill>
              </a:rPr>
              <a:t>Followers </a:t>
            </a:r>
            <a:r>
              <a:rPr lang="zh-CN" altLang="en-US" sz="2400" dirty="0">
                <a:solidFill>
                  <a:srgbClr val="FF0000"/>
                </a:solidFill>
              </a:rPr>
              <a:t>安全复制</a:t>
            </a:r>
            <a:r>
              <a:rPr lang="zh-CN" altLang="en-US" sz="2400" dirty="0"/>
              <a:t>，</a:t>
            </a:r>
            <a:r>
              <a:rPr lang="en-US" altLang="zh-CN" sz="2400" dirty="0"/>
              <a:t>Leader </a:t>
            </a:r>
            <a:r>
              <a:rPr lang="zh-CN" altLang="en-US" sz="2400" dirty="0"/>
              <a:t>会将这条日志条目</a:t>
            </a:r>
            <a:r>
              <a:rPr lang="zh-CN" altLang="en-US" sz="2400" dirty="0">
                <a:solidFill>
                  <a:srgbClr val="FF0000"/>
                </a:solidFill>
              </a:rPr>
              <a:t>应用到自己的状态机中（</a:t>
            </a:r>
            <a:r>
              <a:rPr lang="en-US" altLang="zh-CN" sz="2400" dirty="0">
                <a:solidFill>
                  <a:srgbClr val="FF0000"/>
                </a:solidFill>
              </a:rPr>
              <a:t>commit</a:t>
            </a:r>
            <a:r>
              <a:rPr lang="zh-CN" altLang="en-US" sz="2400" dirty="0">
                <a:solidFill>
                  <a:srgbClr val="FF0000"/>
                </a:solidFill>
              </a:rPr>
              <a:t>）</a:t>
            </a:r>
            <a:r>
              <a:rPr lang="zh-CN" altLang="en-US" sz="2400" dirty="0"/>
              <a:t>，然后把执行的结果返回给客户端，并</a:t>
            </a:r>
            <a:r>
              <a:rPr lang="zh-CN" altLang="en-US" sz="2400" dirty="0">
                <a:solidFill>
                  <a:srgbClr val="FF0000"/>
                </a:solidFill>
              </a:rPr>
              <a:t>通知</a:t>
            </a:r>
            <a:r>
              <a:rPr lang="en-US" altLang="zh-CN" sz="2400" dirty="0">
                <a:solidFill>
                  <a:srgbClr val="FF0000"/>
                </a:solidFill>
              </a:rPr>
              <a:t>Follower</a:t>
            </a:r>
            <a:r>
              <a:rPr lang="zh-CN" altLang="en-US" sz="2400" dirty="0">
                <a:solidFill>
                  <a:srgbClr val="FF0000"/>
                </a:solidFill>
              </a:rPr>
              <a:t>更新本地日志中的</a:t>
            </a:r>
            <a:r>
              <a:rPr lang="en-US" altLang="zh-CN" sz="2400" dirty="0">
                <a:solidFill>
                  <a:srgbClr val="FF0000"/>
                </a:solidFill>
              </a:rPr>
              <a:t>commit</a:t>
            </a:r>
            <a:r>
              <a:rPr lang="zh-CN" altLang="en-US" sz="2400" dirty="0">
                <a:solidFill>
                  <a:srgbClr val="FF0000"/>
                </a:solidFill>
              </a:rPr>
              <a:t>项</a:t>
            </a:r>
            <a:r>
              <a:rPr lang="zh-CN" altLang="en-US" sz="2400" dirty="0"/>
              <a:t>。如果 </a:t>
            </a:r>
            <a:r>
              <a:rPr lang="en-US" altLang="zh-CN" sz="2400" dirty="0"/>
              <a:t>Follower </a:t>
            </a:r>
            <a:r>
              <a:rPr lang="zh-CN" altLang="en-US" sz="2400" dirty="0"/>
              <a:t>崩溃或者运行缓慢或者网络丢包，</a:t>
            </a:r>
            <a:r>
              <a:rPr lang="en-US" altLang="zh-CN" sz="2400" dirty="0"/>
              <a:t>Leader</a:t>
            </a:r>
            <a:r>
              <a:rPr lang="zh-CN" altLang="en-US" sz="2400" dirty="0"/>
              <a:t>后续会不断重复尝试发送附加日志条目（尽管已经回复了客户端）直到所有的 </a:t>
            </a:r>
            <a:r>
              <a:rPr lang="en-US" altLang="zh-CN" sz="2400" dirty="0"/>
              <a:t>Follower </a:t>
            </a:r>
            <a:r>
              <a:rPr lang="zh-CN" altLang="en-US" sz="2400" dirty="0"/>
              <a:t>都最终存储了所有的日志条目，</a:t>
            </a:r>
            <a:r>
              <a:rPr lang="zh-CN" altLang="en-US" sz="2400" dirty="0">
                <a:solidFill>
                  <a:srgbClr val="FF0000"/>
                </a:solidFill>
              </a:rPr>
              <a:t>确保强一致性</a:t>
            </a:r>
            <a:r>
              <a:rPr lang="zh-CN" altLang="en-US" sz="2400" dirty="0"/>
              <a:t>。</a:t>
            </a:r>
          </a:p>
        </p:txBody>
      </p:sp>
      <p:sp>
        <p:nvSpPr>
          <p:cNvPr id="4" name="灯片编号占位符 3">
            <a:extLst>
              <a:ext uri="{FF2B5EF4-FFF2-40B4-BE49-F238E27FC236}">
                <a16:creationId xmlns:a16="http://schemas.microsoft.com/office/drawing/2014/main" id="{A2A2999A-1914-4DF0-AD09-340D6F53E1E5}"/>
              </a:ext>
            </a:extLst>
          </p:cNvPr>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Tree>
    <p:extLst>
      <p:ext uri="{BB962C8B-B14F-4D97-AF65-F5344CB8AC3E}">
        <p14:creationId xmlns:p14="http://schemas.microsoft.com/office/powerpoint/2010/main" val="3514571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36530-6F96-48A8-988C-803C158BE3F6}"/>
              </a:ext>
            </a:extLst>
          </p:cNvPr>
          <p:cNvSpPr>
            <a:spLocks noGrp="1"/>
          </p:cNvSpPr>
          <p:nvPr>
            <p:ph type="title"/>
          </p:nvPr>
        </p:nvSpPr>
        <p:spPr>
          <a:xfrm>
            <a:off x="838200" y="-106508"/>
            <a:ext cx="10515600" cy="920336"/>
          </a:xfrm>
        </p:spPr>
        <p:txBody>
          <a:bodyPr>
            <a:normAutofit/>
          </a:bodyPr>
          <a:lstStyle/>
          <a:p>
            <a:r>
              <a:rPr kumimoji="1" lang="en-US" altLang="zh-CN" sz="2800" b="1" dirty="0"/>
              <a:t>10.3.3 Raft</a:t>
            </a:r>
            <a:r>
              <a:rPr kumimoji="1" lang="zh-CN" altLang="en-US" sz="2800" b="1" dirty="0"/>
              <a:t>协议与</a:t>
            </a:r>
            <a:r>
              <a:rPr kumimoji="1" lang="en-US" altLang="zh-CN" sz="2800" b="1" dirty="0"/>
              <a:t>Paxos</a:t>
            </a:r>
            <a:r>
              <a:rPr kumimoji="1" lang="zh-CN" altLang="en-US" sz="2800" b="1" dirty="0"/>
              <a:t>协议对比分析</a:t>
            </a:r>
            <a:endParaRPr lang="zh-CN" altLang="en-US" sz="2800" b="1" dirty="0"/>
          </a:p>
        </p:txBody>
      </p:sp>
      <p:sp>
        <p:nvSpPr>
          <p:cNvPr id="4" name="灯片编号占位符 3">
            <a:extLst>
              <a:ext uri="{FF2B5EF4-FFF2-40B4-BE49-F238E27FC236}">
                <a16:creationId xmlns:a16="http://schemas.microsoft.com/office/drawing/2014/main" id="{1E142762-DC70-444B-B627-7288B37BCADA}"/>
              </a:ext>
            </a:extLst>
          </p:cNvPr>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graphicFrame>
        <p:nvGraphicFramePr>
          <p:cNvPr id="5" name="表格 4">
            <a:extLst>
              <a:ext uri="{FF2B5EF4-FFF2-40B4-BE49-F238E27FC236}">
                <a16:creationId xmlns:a16="http://schemas.microsoft.com/office/drawing/2014/main" id="{BACFB874-FFB2-4400-8775-C89234CF03A0}"/>
              </a:ext>
            </a:extLst>
          </p:cNvPr>
          <p:cNvGraphicFramePr/>
          <p:nvPr>
            <p:extLst>
              <p:ext uri="{D42A27DB-BD31-4B8C-83A1-F6EECF244321}">
                <p14:modId xmlns:p14="http://schemas.microsoft.com/office/powerpoint/2010/main" val="1366430106"/>
              </p:ext>
            </p:extLst>
          </p:nvPr>
        </p:nvGraphicFramePr>
        <p:xfrm>
          <a:off x="918144" y="813828"/>
          <a:ext cx="10295288" cy="4961334"/>
        </p:xfrm>
        <a:graphic>
          <a:graphicData uri="http://schemas.openxmlformats.org/drawingml/2006/table">
            <a:tbl>
              <a:tblPr firstRow="1" bandRow="1">
                <a:tableStyleId>{5C22544A-7EE6-4342-B048-85BDC9FD1C3A}</a:tableStyleId>
              </a:tblPr>
              <a:tblGrid>
                <a:gridCol w="4597132">
                  <a:extLst>
                    <a:ext uri="{9D8B030D-6E8A-4147-A177-3AD203B41FA5}">
                      <a16:colId xmlns:a16="http://schemas.microsoft.com/office/drawing/2014/main" val="20000"/>
                    </a:ext>
                  </a:extLst>
                </a:gridCol>
                <a:gridCol w="5698156">
                  <a:extLst>
                    <a:ext uri="{9D8B030D-6E8A-4147-A177-3AD203B41FA5}">
                      <a16:colId xmlns:a16="http://schemas.microsoft.com/office/drawing/2014/main" val="20001"/>
                    </a:ext>
                  </a:extLst>
                </a:gridCol>
              </a:tblGrid>
              <a:tr h="496133">
                <a:tc>
                  <a:txBody>
                    <a:bodyPr/>
                    <a:lstStyle/>
                    <a:p>
                      <a:pPr algn="ctr">
                        <a:buNone/>
                      </a:pPr>
                      <a:r>
                        <a:rPr lang="en-US" altLang="zh-CN" sz="2400" dirty="0">
                          <a:latin typeface="微软雅黑" panose="020B0503020204020204" pitchFamily="34" charset="-122"/>
                          <a:ea typeface="微软雅黑" panose="020B0503020204020204" pitchFamily="34" charset="-122"/>
                        </a:rPr>
                        <a:t>PAXOS</a:t>
                      </a:r>
                      <a:r>
                        <a:rPr lang="zh-CN" altLang="en-US" sz="2400" dirty="0">
                          <a:latin typeface="微软雅黑" panose="020B0503020204020204" pitchFamily="34" charset="-122"/>
                          <a:ea typeface="微软雅黑" panose="020B0503020204020204" pitchFamily="34" charset="-122"/>
                        </a:rPr>
                        <a:t>协议</a:t>
                      </a:r>
                    </a:p>
                  </a:txBody>
                  <a:tcPr/>
                </a:tc>
                <a:tc>
                  <a:txBody>
                    <a:bodyPr/>
                    <a:lstStyle/>
                    <a:p>
                      <a:pPr algn="ctr">
                        <a:buNone/>
                      </a:pPr>
                      <a:r>
                        <a:rPr lang="en-US" altLang="zh-CN" sz="2400">
                          <a:latin typeface="微软雅黑" panose="020B0503020204020204" pitchFamily="34" charset="-122"/>
                          <a:ea typeface="微软雅黑" panose="020B0503020204020204" pitchFamily="34" charset="-122"/>
                        </a:rPr>
                        <a:t>RAFT</a:t>
                      </a:r>
                      <a:r>
                        <a:rPr lang="zh-CN" altLang="en-US" sz="2400">
                          <a:latin typeface="微软雅黑" panose="020B0503020204020204" pitchFamily="34" charset="-122"/>
                          <a:ea typeface="微软雅黑" panose="020B0503020204020204" pitchFamily="34" charset="-122"/>
                        </a:rPr>
                        <a:t>协议</a:t>
                      </a:r>
                    </a:p>
                  </a:txBody>
                  <a:tcPr/>
                </a:tc>
                <a:extLst>
                  <a:ext uri="{0D108BD9-81ED-4DB2-BD59-A6C34878D82A}">
                    <a16:rowId xmlns:a16="http://schemas.microsoft.com/office/drawing/2014/main" val="10000"/>
                  </a:ext>
                </a:extLst>
              </a:tr>
              <a:tr h="868234">
                <a:tc>
                  <a:txBody>
                    <a:bodyPr/>
                    <a:lstStyle/>
                    <a:p>
                      <a:pPr algn="l" fontAlgn="auto">
                        <a:buNone/>
                      </a:pPr>
                      <a:r>
                        <a:rPr lang="zh-CN" altLang="zh-CN" sz="2400" dirty="0">
                          <a:latin typeface="微软雅黑" panose="020B0503020204020204" pitchFamily="34" charset="-122"/>
                          <a:ea typeface="微软雅黑" panose="020B0503020204020204" pitchFamily="34" charset="-122"/>
                          <a:sym typeface="+mn-ea"/>
                        </a:rPr>
                        <a:t>它最初的描述是针对非常理论的一致性问题</a:t>
                      </a:r>
                      <a:r>
                        <a:rPr lang="zh-CN" altLang="en-US" sz="2400" dirty="0">
                          <a:latin typeface="微软雅黑" panose="020B0503020204020204" pitchFamily="34" charset="-122"/>
                          <a:ea typeface="微软雅黑" panose="020B0503020204020204" pitchFamily="34" charset="-122"/>
                          <a:sym typeface="+mn-ea"/>
                        </a:rPr>
                        <a:t>，</a:t>
                      </a:r>
                      <a:r>
                        <a:rPr lang="zh-CN" altLang="zh-CN" sz="2400" dirty="0">
                          <a:latin typeface="微软雅黑" panose="020B0503020204020204" pitchFamily="34" charset="-122"/>
                          <a:ea typeface="微软雅黑" panose="020B0503020204020204" pitchFamily="34" charset="-122"/>
                          <a:sym typeface="+mn-ea"/>
                        </a:rPr>
                        <a:t>理论</a:t>
                      </a:r>
                      <a:r>
                        <a:rPr lang="zh-CN" altLang="en-US" sz="2400" dirty="0">
                          <a:latin typeface="微软雅黑" panose="020B0503020204020204" pitchFamily="34" charset="-122"/>
                          <a:ea typeface="微软雅黑" panose="020B0503020204020204" pitchFamily="34" charset="-122"/>
                          <a:sym typeface="+mn-ea"/>
                        </a:rPr>
                        <a:t>性更强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l" fontAlgn="auto">
                        <a:buNone/>
                      </a:pPr>
                      <a:r>
                        <a:rPr lang="zh-CN" altLang="zh-CN" sz="2400" dirty="0">
                          <a:latin typeface="微软雅黑" panose="020B0503020204020204" pitchFamily="34" charset="-122"/>
                          <a:ea typeface="微软雅黑" panose="020B0503020204020204" pitchFamily="34" charset="-122"/>
                          <a:sym typeface="+mn-ea"/>
                        </a:rPr>
                        <a:t>流程清晰，描述清晰，更容易理解和实现</a:t>
                      </a:r>
                    </a:p>
                  </a:txBody>
                  <a:tcPr/>
                </a:tc>
                <a:extLst>
                  <a:ext uri="{0D108BD9-81ED-4DB2-BD59-A6C34878D82A}">
                    <a16:rowId xmlns:a16="http://schemas.microsoft.com/office/drawing/2014/main" val="10001"/>
                  </a:ext>
                </a:extLst>
              </a:tr>
              <a:tr h="1612433">
                <a:tc>
                  <a:txBody>
                    <a:bodyPr/>
                    <a:lstStyle/>
                    <a:p>
                      <a:pPr algn="l" fontAlgn="auto">
                        <a:buNone/>
                      </a:pPr>
                      <a:r>
                        <a:rPr lang="en-US" altLang="zh-CN" sz="2400" dirty="0">
                          <a:latin typeface="微软雅黑" panose="020B0503020204020204" pitchFamily="34" charset="-122"/>
                          <a:ea typeface="微软雅黑" panose="020B0503020204020204" pitchFamily="34" charset="-122"/>
                        </a:rPr>
                        <a:t>Proposer</a:t>
                      </a:r>
                      <a:r>
                        <a:rPr lang="zh-CN" altLang="en-US" sz="2400" dirty="0">
                          <a:latin typeface="微软雅黑" panose="020B0503020204020204" pitchFamily="34" charset="-122"/>
                          <a:ea typeface="微软雅黑" panose="020B0503020204020204" pitchFamily="34" charset="-122"/>
                        </a:rPr>
                        <a:t>推动数据变更，允许多个</a:t>
                      </a:r>
                      <a:r>
                        <a:rPr lang="en-US" altLang="zh-CN" sz="2400" dirty="0">
                          <a:latin typeface="微软雅黑" panose="020B0503020204020204" pitchFamily="34" charset="-122"/>
                          <a:ea typeface="微软雅黑" panose="020B0503020204020204" pitchFamily="34" charset="-122"/>
                        </a:rPr>
                        <a:t>Proposer</a:t>
                      </a:r>
                      <a:r>
                        <a:rPr lang="zh-CN" altLang="en-US" sz="2400" dirty="0">
                          <a:latin typeface="微软雅黑" panose="020B0503020204020204" pitchFamily="34" charset="-122"/>
                          <a:ea typeface="微软雅黑" panose="020B0503020204020204" pitchFamily="34" charset="-122"/>
                        </a:rPr>
                        <a:t>存在</a:t>
                      </a:r>
                    </a:p>
                  </a:txBody>
                  <a:tcPr/>
                </a:tc>
                <a:tc>
                  <a:txBody>
                    <a:bodyPr/>
                    <a:lstStyle/>
                    <a:p>
                      <a:pPr algn="l" fontAlgn="auto">
                        <a:buNone/>
                      </a:pPr>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推动数据变更</a:t>
                      </a:r>
                      <a:r>
                        <a:rPr lang="zh-CN" altLang="en-US" sz="2400" dirty="0">
                          <a:latin typeface="微软雅黑" panose="020B0503020204020204" pitchFamily="34" charset="-122"/>
                          <a:ea typeface="微软雅黑" panose="020B0503020204020204" pitchFamily="34" charset="-122"/>
                          <a:sym typeface="+mn-ea"/>
                        </a:rPr>
                        <a:t>，</a:t>
                      </a:r>
                      <a:r>
                        <a:rPr lang="zh-CN" altLang="zh-CN" sz="2400" dirty="0">
                          <a:solidFill>
                            <a:srgbClr val="FF0000"/>
                          </a:solidFill>
                          <a:latin typeface="微软雅黑" panose="020B0503020204020204" pitchFamily="34" charset="-122"/>
                          <a:ea typeface="微软雅黑" panose="020B0503020204020204" pitchFamily="34" charset="-122"/>
                          <a:sym typeface="+mn-ea"/>
                        </a:rPr>
                        <a:t>合法</a:t>
                      </a:r>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具有</a:t>
                      </a:r>
                      <a:r>
                        <a:rPr lang="zh-CN" altLang="zh-CN" sz="2400" dirty="0">
                          <a:solidFill>
                            <a:srgbClr val="FF0000"/>
                          </a:solidFill>
                          <a:latin typeface="微软雅黑" panose="020B0503020204020204" pitchFamily="34" charset="-122"/>
                          <a:ea typeface="微软雅黑" panose="020B0503020204020204" pitchFamily="34" charset="-122"/>
                          <a:sym typeface="+mn-ea"/>
                        </a:rPr>
                        <a:t>唯一性</a:t>
                      </a:r>
                      <a:r>
                        <a:rPr lang="zh-CN" altLang="zh-CN" sz="2400" dirty="0">
                          <a:latin typeface="微软雅黑" panose="020B0503020204020204" pitchFamily="34" charset="-122"/>
                          <a:ea typeface="微软雅黑" panose="020B0503020204020204" pitchFamily="34" charset="-122"/>
                          <a:sym typeface="+mn-ea"/>
                        </a:rPr>
                        <a:t>，直接从</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的角度描述协议的流程，也从</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的角度出发论证正确性。</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1984534">
                <a:tc>
                  <a:txBody>
                    <a:bodyPr/>
                    <a:lstStyle/>
                    <a:p>
                      <a:pPr marL="25400" lvl="1" algn="l" fontAlgn="auto"/>
                      <a:r>
                        <a:rPr lang="zh-CN" altLang="zh-CN" sz="2400" dirty="0">
                          <a:latin typeface="微软雅黑" panose="020B0503020204020204" pitchFamily="34" charset="-122"/>
                          <a:ea typeface="微软雅黑" panose="020B0503020204020204" pitchFamily="34" charset="-122"/>
                          <a:sym typeface="+mn-ea"/>
                        </a:rPr>
                        <a:t>经典</a:t>
                      </a:r>
                      <a:r>
                        <a:rPr lang="en-US" altLang="zh-CN" sz="2400" dirty="0">
                          <a:latin typeface="微软雅黑" panose="020B0503020204020204" pitchFamily="34" charset="-122"/>
                          <a:ea typeface="微软雅黑" panose="020B0503020204020204" pitchFamily="34" charset="-122"/>
                          <a:sym typeface="+mn-ea"/>
                        </a:rPr>
                        <a:t>Paxos</a:t>
                      </a:r>
                      <a:r>
                        <a:rPr lang="zh-CN" altLang="zh-CN" sz="2400" dirty="0">
                          <a:latin typeface="微软雅黑" panose="020B0503020204020204" pitchFamily="34" charset="-122"/>
                          <a:ea typeface="微软雅黑" panose="020B0503020204020204" pitchFamily="34" charset="-122"/>
                          <a:sym typeface="+mn-ea"/>
                        </a:rPr>
                        <a:t>的两个阶段是无法分割的，两个阶段相互关联，共同保障了</a:t>
                      </a:r>
                      <a:r>
                        <a:rPr lang="en-US" altLang="zh-CN" sz="2400" dirty="0">
                          <a:latin typeface="微软雅黑" panose="020B0503020204020204" pitchFamily="34" charset="-122"/>
                          <a:ea typeface="微软雅黑" panose="020B0503020204020204" pitchFamily="34" charset="-122"/>
                          <a:sym typeface="+mn-ea"/>
                        </a:rPr>
                        <a:t>Paxos</a:t>
                      </a:r>
                      <a:r>
                        <a:rPr lang="zh-CN" altLang="zh-CN" sz="2400" dirty="0">
                          <a:latin typeface="微软雅黑" panose="020B0503020204020204" pitchFamily="34" charset="-122"/>
                          <a:ea typeface="微软雅黑" panose="020B0503020204020204" pitchFamily="34" charset="-122"/>
                          <a:sym typeface="+mn-ea"/>
                        </a:rPr>
                        <a:t>协议的一致性</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25400" lvl="1" algn="l" fontAlgn="auto"/>
                      <a:r>
                        <a:rPr lang="en-US" altLang="zh-CN" sz="2400" dirty="0">
                          <a:latin typeface="微软雅黑" panose="020B0503020204020204" pitchFamily="34" charset="-122"/>
                          <a:ea typeface="微软雅黑" panose="020B0503020204020204" pitchFamily="34" charset="-122"/>
                          <a:sym typeface="+mn-ea"/>
                        </a:rPr>
                        <a:t>Raft</a:t>
                      </a:r>
                      <a:r>
                        <a:rPr lang="zh-CN" altLang="zh-CN" sz="2400" dirty="0">
                          <a:latin typeface="微软雅黑" panose="020B0503020204020204" pitchFamily="34" charset="-122"/>
                          <a:ea typeface="微软雅黑" panose="020B0503020204020204" pitchFamily="34" charset="-122"/>
                          <a:sym typeface="+mn-ea"/>
                        </a:rPr>
                        <a:t>协可以分割成两个部分：</a:t>
                      </a:r>
                    </a:p>
                    <a:p>
                      <a:pPr marL="25400" lvl="1" algn="l" fontAlgn="auto"/>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正常</a:t>
                      </a:r>
                      <a:r>
                        <a:rPr lang="zh-CN" altLang="zh-CN" sz="2400" dirty="0">
                          <a:solidFill>
                            <a:srgbClr val="FF0000"/>
                          </a:solidFill>
                          <a:latin typeface="微软雅黑" panose="020B0503020204020204" pitchFamily="34" charset="-122"/>
                          <a:ea typeface="微软雅黑" panose="020B0503020204020204" pitchFamily="34" charset="-122"/>
                          <a:sym typeface="+mn-ea"/>
                        </a:rPr>
                        <a:t>时</a:t>
                      </a:r>
                      <a:r>
                        <a:rPr lang="zh-CN" altLang="zh-CN" sz="2400" dirty="0">
                          <a:latin typeface="微软雅黑" panose="020B0503020204020204" pitchFamily="34" charset="-122"/>
                          <a:ea typeface="微软雅黑" panose="020B0503020204020204" pitchFamily="34" charset="-122"/>
                          <a:sym typeface="+mn-ea"/>
                        </a:rPr>
                        <a:t>：由</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向</a:t>
                      </a:r>
                      <a:r>
                        <a:rPr lang="en-US" altLang="zh-CN" sz="2400" dirty="0">
                          <a:latin typeface="微软雅黑" panose="020B0503020204020204" pitchFamily="34" charset="-122"/>
                          <a:ea typeface="微软雅黑" panose="020B0503020204020204" pitchFamily="34" charset="-122"/>
                          <a:sym typeface="+mn-ea"/>
                        </a:rPr>
                        <a:t>Follower</a:t>
                      </a:r>
                      <a:r>
                        <a:rPr lang="zh-CN" altLang="zh-CN" sz="2400" dirty="0">
                          <a:latin typeface="微软雅黑" panose="020B0503020204020204" pitchFamily="34" charset="-122"/>
                          <a:ea typeface="微软雅黑" panose="020B0503020204020204" pitchFamily="34" charset="-122"/>
                          <a:sym typeface="+mn-ea"/>
                        </a:rPr>
                        <a:t>同步日志；</a:t>
                      </a:r>
                    </a:p>
                    <a:p>
                      <a:pPr marL="25400" lvl="1" algn="l" fontAlgn="auto"/>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“消失”</a:t>
                      </a:r>
                      <a:r>
                        <a:rPr lang="zh-CN" altLang="zh-CN" sz="2400" dirty="0">
                          <a:latin typeface="微软雅黑" panose="020B0503020204020204" pitchFamily="34" charset="-122"/>
                          <a:ea typeface="微软雅黑" panose="020B0503020204020204" pitchFamily="34" charset="-122"/>
                          <a:sym typeface="+mn-ea"/>
                        </a:rPr>
                        <a:t>：通过</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选举算法选出一个新</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4FC3D79B-C22C-4968-ACDA-2F7F956C3058}"/>
              </a:ext>
            </a:extLst>
          </p:cNvPr>
          <p:cNvSpPr txBox="1"/>
          <p:nvPr/>
        </p:nvSpPr>
        <p:spPr>
          <a:xfrm>
            <a:off x="838201" y="5813339"/>
            <a:ext cx="10375232" cy="830997"/>
          </a:xfrm>
          <a:prstGeom prst="rect">
            <a:avLst/>
          </a:prstGeom>
          <a:noFill/>
        </p:spPr>
        <p:txBody>
          <a:bodyPr wrap="square" rtlCol="0">
            <a:spAutoFit/>
          </a:bodyPr>
          <a:lstStyle/>
          <a:p>
            <a:r>
              <a:rPr lang="zh-CN" altLang="en-US" sz="2400" dirty="0">
                <a:solidFill>
                  <a:srgbClr val="00B0F0"/>
                </a:solidFill>
                <a:latin typeface="微软雅黑" panose="020B0503020204020204" pitchFamily="34" charset="-122"/>
                <a:ea typeface="微软雅黑" panose="020B0503020204020204" pitchFamily="34" charset="-122"/>
              </a:rPr>
              <a:t>        当同时存在多个节点尝试成为</a:t>
            </a:r>
            <a:r>
              <a:rPr lang="en-US" altLang="zh-CN" sz="2400" dirty="0">
                <a:solidFill>
                  <a:srgbClr val="00B0F0"/>
                </a:solidFill>
                <a:latin typeface="微软雅黑" panose="020B0503020204020204" pitchFamily="34" charset="-122"/>
                <a:ea typeface="微软雅黑" panose="020B0503020204020204" pitchFamily="34" charset="-122"/>
              </a:rPr>
              <a:t>Leader</a:t>
            </a:r>
            <a:r>
              <a:rPr lang="zh-CN" altLang="en-US" sz="2400" dirty="0">
                <a:solidFill>
                  <a:srgbClr val="00B0F0"/>
                </a:solidFill>
                <a:latin typeface="微软雅黑" panose="020B0503020204020204" pitchFamily="34" charset="-122"/>
                <a:ea typeface="微软雅黑" panose="020B0503020204020204" pitchFamily="34" charset="-122"/>
              </a:rPr>
              <a:t>时，或者多个节点认为自己是</a:t>
            </a:r>
            <a:r>
              <a:rPr lang="en-US" altLang="zh-CN" sz="2400" dirty="0">
                <a:solidFill>
                  <a:srgbClr val="00B0F0"/>
                </a:solidFill>
                <a:latin typeface="微软雅黑" panose="020B0503020204020204" pitchFamily="34" charset="-122"/>
                <a:ea typeface="微软雅黑" panose="020B0503020204020204" pitchFamily="34" charset="-122"/>
              </a:rPr>
              <a:t>Leader</a:t>
            </a:r>
            <a:r>
              <a:rPr lang="zh-CN" altLang="en-US" sz="2400" dirty="0">
                <a:solidFill>
                  <a:srgbClr val="00B0F0"/>
                </a:solidFill>
                <a:latin typeface="微软雅黑" panose="020B0503020204020204" pitchFamily="34" charset="-122"/>
                <a:ea typeface="微软雅黑" panose="020B0503020204020204" pitchFamily="34" charset="-122"/>
              </a:rPr>
              <a:t>时，本质上</a:t>
            </a:r>
            <a:r>
              <a:rPr lang="en-US" altLang="zh-CN" sz="2400" dirty="0">
                <a:solidFill>
                  <a:srgbClr val="00B0F0"/>
                </a:solidFill>
                <a:latin typeface="微软雅黑" panose="020B0503020204020204" pitchFamily="34" charset="-122"/>
                <a:ea typeface="微软雅黑" panose="020B0503020204020204" pitchFamily="34" charset="-122"/>
              </a:rPr>
              <a:t>Raft</a:t>
            </a:r>
            <a:r>
              <a:rPr lang="zh-CN" altLang="en-US" sz="2400" dirty="0">
                <a:solidFill>
                  <a:srgbClr val="00B0F0"/>
                </a:solidFill>
                <a:latin typeface="微软雅黑" panose="020B0503020204020204" pitchFamily="34" charset="-122"/>
                <a:ea typeface="微软雅黑" panose="020B0503020204020204" pitchFamily="34" charset="-122"/>
              </a:rPr>
              <a:t>此时和经典</a:t>
            </a:r>
            <a:r>
              <a:rPr lang="en-US" altLang="zh-CN" sz="2400" dirty="0">
                <a:solidFill>
                  <a:srgbClr val="00B0F0"/>
                </a:solidFill>
                <a:latin typeface="微软雅黑" panose="020B0503020204020204" pitchFamily="34" charset="-122"/>
                <a:ea typeface="微软雅黑" panose="020B0503020204020204" pitchFamily="34" charset="-122"/>
              </a:rPr>
              <a:t>Paxos</a:t>
            </a:r>
            <a:r>
              <a:rPr lang="zh-CN" altLang="en-US" sz="2400" dirty="0">
                <a:solidFill>
                  <a:srgbClr val="00B0F0"/>
                </a:solidFill>
                <a:latin typeface="微软雅黑" panose="020B0503020204020204" pitchFamily="34" charset="-122"/>
                <a:ea typeface="微软雅黑" panose="020B0503020204020204" pitchFamily="34" charset="-122"/>
              </a:rPr>
              <a:t>算法一致。</a:t>
            </a:r>
          </a:p>
        </p:txBody>
      </p:sp>
    </p:spTree>
    <p:extLst>
      <p:ext uri="{BB962C8B-B14F-4D97-AF65-F5344CB8AC3E}">
        <p14:creationId xmlns:p14="http://schemas.microsoft.com/office/powerpoint/2010/main" val="3920055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a:xfrm>
            <a:off x="838200" y="0"/>
            <a:ext cx="10515600" cy="920336"/>
          </a:xfrm>
        </p:spPr>
        <p:txBody>
          <a:bodyPr>
            <a:normAutofit/>
          </a:bodyPr>
          <a:lstStyle/>
          <a:p>
            <a:r>
              <a:rPr lang="en-US" altLang="zh-CN" sz="2800" b="1" dirty="0">
                <a:cs typeface="等线 Light" panose="02010600030101010101" charset="-122"/>
              </a:rPr>
              <a:t>10.4 </a:t>
            </a:r>
            <a:r>
              <a:rPr lang="zh-CN" altLang="en-US" sz="2800" b="1" dirty="0">
                <a:cs typeface="等线 Light" panose="02010600030101010101" charset="-122"/>
              </a:rPr>
              <a:t>其他常见的容错与恢复技术</a:t>
            </a:r>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920336"/>
            <a:ext cx="10515600" cy="5686652"/>
          </a:xfrm>
        </p:spPr>
        <p:txBody>
          <a:bodyPr>
            <a:normAutofit fontScale="92500"/>
          </a:bodyPr>
          <a:lstStyle/>
          <a:p>
            <a:r>
              <a:rPr lang="en-US" altLang="zh-CN" sz="2400" b="1" dirty="0">
                <a:sym typeface="+mn-ea"/>
              </a:rPr>
              <a:t>10.4.1 Hadoop</a:t>
            </a:r>
            <a:r>
              <a:rPr lang="zh-CN" altLang="en-US" sz="2400" b="1" dirty="0">
                <a:sym typeface="+mn-ea"/>
              </a:rPr>
              <a:t>存储副本容错</a:t>
            </a:r>
            <a:endParaRPr lang="en-US" altLang="zh-CN" sz="2400" b="1" dirty="0">
              <a:sym typeface="+mn-ea"/>
            </a:endParaRPr>
          </a:p>
          <a:p>
            <a:pPr lvl="1">
              <a:lnSpc>
                <a:spcPct val="100000"/>
              </a:lnSpc>
              <a:spcBef>
                <a:spcPts val="600"/>
              </a:spcBef>
            </a:pPr>
            <a:r>
              <a:rPr lang="zh-CN" altLang="en-US" dirty="0">
                <a:sym typeface="+mn-ea"/>
              </a:rPr>
              <a:t>       通过</a:t>
            </a:r>
            <a:r>
              <a:rPr lang="en-US" altLang="zh-CN" dirty="0">
                <a:solidFill>
                  <a:srgbClr val="FF0000"/>
                </a:solidFill>
                <a:sym typeface="+mn-ea"/>
              </a:rPr>
              <a:t>HDFS</a:t>
            </a:r>
            <a:r>
              <a:rPr lang="zh-CN" altLang="en-US" dirty="0">
                <a:solidFill>
                  <a:srgbClr val="FF0000"/>
                </a:solidFill>
                <a:sym typeface="+mn-ea"/>
              </a:rPr>
              <a:t>文件块的副本复制</a:t>
            </a:r>
            <a:r>
              <a:rPr lang="zh-CN" altLang="en-US" dirty="0">
                <a:sym typeface="+mn-ea"/>
              </a:rPr>
              <a:t>，实现细粒度的查询内容错。</a:t>
            </a:r>
            <a:endParaRPr lang="en-US" altLang="zh-CN" dirty="0">
              <a:sym typeface="+mn-ea"/>
            </a:endParaRPr>
          </a:p>
          <a:p>
            <a:pPr lvl="1">
              <a:spcBef>
                <a:spcPts val="600"/>
              </a:spcBef>
            </a:pPr>
            <a:endParaRPr lang="en-US" altLang="zh-CN" dirty="0">
              <a:sym typeface="+mn-ea"/>
            </a:endParaRPr>
          </a:p>
          <a:p>
            <a:pPr lvl="1">
              <a:spcBef>
                <a:spcPts val="600"/>
              </a:spcBef>
            </a:pPr>
            <a:r>
              <a:rPr lang="en-US" altLang="zh-CN" dirty="0"/>
              <a:t>       Hadoop</a:t>
            </a:r>
            <a:r>
              <a:rPr lang="zh-CN" altLang="zh-CN" dirty="0"/>
              <a:t>集群采用</a:t>
            </a:r>
            <a:r>
              <a:rPr lang="zh-CN" altLang="zh-CN" dirty="0">
                <a:solidFill>
                  <a:srgbClr val="FF0000"/>
                </a:solidFill>
              </a:rPr>
              <a:t>心跳机制</a:t>
            </a:r>
            <a:r>
              <a:rPr lang="zh-CN" altLang="zh-CN" dirty="0"/>
              <a:t>来监测各个数据节点是否正常工作，当</a:t>
            </a:r>
            <a:r>
              <a:rPr lang="en-US" altLang="zh-CN" dirty="0"/>
              <a:t>NameNode</a:t>
            </a:r>
            <a:r>
              <a:rPr lang="zh-CN" altLang="zh-CN" dirty="0"/>
              <a:t>在较长一段时间（默认为</a:t>
            </a:r>
            <a:r>
              <a:rPr lang="en-US" altLang="zh-CN" dirty="0"/>
              <a:t>10</a:t>
            </a:r>
            <a:r>
              <a:rPr lang="zh-CN" altLang="zh-CN" dirty="0"/>
              <a:t>分钟）没有收到来自某数据节点的心跳消息后，会认为该</a:t>
            </a:r>
            <a:r>
              <a:rPr lang="zh-CN" altLang="en-US" dirty="0"/>
              <a:t>数据节点</a:t>
            </a:r>
            <a:r>
              <a:rPr lang="zh-CN" altLang="zh-CN" dirty="0"/>
              <a:t>出现故障了</a:t>
            </a:r>
            <a:r>
              <a:rPr lang="zh-CN" altLang="en-US" dirty="0"/>
              <a:t>。</a:t>
            </a:r>
            <a:endParaRPr lang="en-US" altLang="zh-CN" dirty="0"/>
          </a:p>
          <a:p>
            <a:pPr lvl="1">
              <a:spcBef>
                <a:spcPts val="600"/>
              </a:spcBef>
            </a:pPr>
            <a:r>
              <a:rPr lang="en-US" altLang="zh-CN" dirty="0">
                <a:latin typeface="宋体" panose="02010600030101010101" pitchFamily="2" charset="-122"/>
                <a:ea typeface="宋体" panose="02010600030101010101" pitchFamily="2" charset="-122"/>
              </a:rPr>
              <a:t>       ↓    </a:t>
            </a:r>
            <a:endParaRPr lang="en-US" altLang="zh-CN" dirty="0"/>
          </a:p>
          <a:p>
            <a:pPr lvl="1">
              <a:spcBef>
                <a:spcPts val="600"/>
              </a:spcBef>
            </a:pPr>
            <a:r>
              <a:rPr lang="en-US" altLang="zh-CN" dirty="0"/>
              <a:t>       </a:t>
            </a:r>
            <a:r>
              <a:rPr lang="zh-CN" altLang="zh-CN" dirty="0"/>
              <a:t>需要将该节点从集群中移除，其上存放的数据块副本也就从</a:t>
            </a:r>
            <a:r>
              <a:rPr lang="en-US" altLang="zh-CN" dirty="0"/>
              <a:t>NameNode</a:t>
            </a:r>
            <a:r>
              <a:rPr lang="zh-CN" altLang="zh-CN" dirty="0"/>
              <a:t>维护的副本目录中删除。</a:t>
            </a:r>
            <a:endParaRPr lang="en-US" altLang="zh-CN" dirty="0"/>
          </a:p>
          <a:p>
            <a:pPr lvl="1">
              <a:spcBef>
                <a:spcPts val="600"/>
              </a:spcBef>
            </a:pPr>
            <a:r>
              <a:rPr lang="en-US" altLang="zh-CN" dirty="0">
                <a:latin typeface="宋体" panose="02010600030101010101" pitchFamily="2" charset="-122"/>
                <a:ea typeface="宋体" panose="02010600030101010101" pitchFamily="2" charset="-122"/>
              </a:rPr>
              <a:t>       ↓    </a:t>
            </a:r>
            <a:endParaRPr lang="en-US" altLang="zh-CN" dirty="0"/>
          </a:p>
          <a:p>
            <a:pPr lvl="1">
              <a:spcBef>
                <a:spcPts val="600"/>
              </a:spcBef>
            </a:pPr>
            <a:r>
              <a:rPr lang="en-US" altLang="zh-CN" dirty="0"/>
              <a:t>       </a:t>
            </a:r>
            <a:r>
              <a:rPr lang="zh-CN" altLang="zh-CN" dirty="0"/>
              <a:t>与此同时，</a:t>
            </a:r>
            <a:r>
              <a:rPr lang="en-US" altLang="zh-CN" dirty="0"/>
              <a:t>NameNode</a:t>
            </a:r>
            <a:r>
              <a:rPr lang="zh-CN" altLang="zh-CN" dirty="0"/>
              <a:t>会启动进程恢复数据</a:t>
            </a:r>
            <a:r>
              <a:rPr lang="zh-CN" altLang="en-US" dirty="0"/>
              <a:t>：</a:t>
            </a:r>
            <a:r>
              <a:rPr lang="zh-CN" altLang="zh-CN" dirty="0"/>
              <a:t>将因节点故障导致的副本数低于</a:t>
            </a:r>
            <a:r>
              <a:rPr lang="en-US" altLang="zh-CN" dirty="0"/>
              <a:t>3</a:t>
            </a:r>
            <a:r>
              <a:rPr lang="zh-CN" altLang="zh-CN" dirty="0"/>
              <a:t>个的数据块进行数据复制，以满足同一数据块在集群中存在</a:t>
            </a:r>
            <a:r>
              <a:rPr lang="en-US" altLang="zh-CN" dirty="0"/>
              <a:t>3</a:t>
            </a:r>
            <a:r>
              <a:rPr lang="zh-CN" altLang="zh-CN" dirty="0"/>
              <a:t>个副本的容错要求。</a:t>
            </a:r>
          </a:p>
          <a:p>
            <a:endParaRPr lang="zh-CN" altLang="en-US"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385408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B2A7F-D037-44A9-92C6-BF5DFEEDCF3D}"/>
              </a:ext>
            </a:extLst>
          </p:cNvPr>
          <p:cNvSpPr>
            <a:spLocks noGrp="1"/>
          </p:cNvSpPr>
          <p:nvPr>
            <p:ph type="title"/>
          </p:nvPr>
        </p:nvSpPr>
        <p:spPr>
          <a:xfrm>
            <a:off x="838200" y="136525"/>
            <a:ext cx="10515600" cy="920336"/>
          </a:xfrm>
        </p:spPr>
        <p:txBody>
          <a:bodyPr>
            <a:normAutofit/>
          </a:bodyPr>
          <a:lstStyle/>
          <a:p>
            <a:r>
              <a:rPr lang="en-US" altLang="zh-CN" sz="2800" dirty="0"/>
              <a:t>10.4.2 </a:t>
            </a:r>
            <a:r>
              <a:rPr lang="en-US" altLang="zh-CN" sz="2800" dirty="0">
                <a:sym typeface="+mn-ea"/>
              </a:rPr>
              <a:t>HA</a:t>
            </a:r>
            <a:r>
              <a:rPr lang="zh-CN" altLang="en-US" sz="2800" dirty="0">
                <a:sym typeface="+mn-ea"/>
              </a:rPr>
              <a:t>热备</a:t>
            </a:r>
            <a:endParaRPr lang="zh-CN" altLang="en-US" sz="2800" dirty="0"/>
          </a:p>
        </p:txBody>
      </p:sp>
      <p:sp>
        <p:nvSpPr>
          <p:cNvPr id="3" name="内容占位符 2">
            <a:extLst>
              <a:ext uri="{FF2B5EF4-FFF2-40B4-BE49-F238E27FC236}">
                <a16:creationId xmlns:a16="http://schemas.microsoft.com/office/drawing/2014/main" id="{0AE952EE-D846-4E80-BD78-EB49A69565B7}"/>
              </a:ext>
            </a:extLst>
          </p:cNvPr>
          <p:cNvSpPr>
            <a:spLocks noGrp="1"/>
          </p:cNvSpPr>
          <p:nvPr>
            <p:ph idx="1"/>
          </p:nvPr>
        </p:nvSpPr>
        <p:spPr>
          <a:xfrm>
            <a:off x="838200" y="860613"/>
            <a:ext cx="10515600" cy="5860862"/>
          </a:xfrm>
        </p:spPr>
        <p:txBody>
          <a:bodyPr>
            <a:normAutofit/>
          </a:bodyPr>
          <a:lstStyle/>
          <a:p>
            <a:pPr lvl="1">
              <a:lnSpc>
                <a:spcPct val="150000"/>
              </a:lnSpc>
              <a:spcBef>
                <a:spcPts val="600"/>
              </a:spcBef>
            </a:pPr>
            <a:r>
              <a:rPr lang="en-US" altLang="zh-CN" dirty="0"/>
              <a:t>       </a:t>
            </a:r>
            <a:r>
              <a:rPr lang="zh-CN" altLang="zh-CN" dirty="0"/>
              <a:t>高可用性对于很多提供数据服务的大数据管理系统是必须具备的特性。为了达到高可用性，双机热备（</a:t>
            </a:r>
            <a:r>
              <a:rPr lang="en-US" altLang="zh-CN" dirty="0"/>
              <a:t>HotStandby</a:t>
            </a:r>
            <a:r>
              <a:rPr lang="zh-CN" altLang="zh-CN" dirty="0"/>
              <a:t>）是很多这类系统所采用的常见功能。</a:t>
            </a:r>
            <a:endParaRPr lang="en-US" altLang="zh-CN" dirty="0"/>
          </a:p>
          <a:p>
            <a:pPr lvl="1">
              <a:lnSpc>
                <a:spcPct val="150000"/>
              </a:lnSpc>
              <a:spcBef>
                <a:spcPts val="600"/>
              </a:spcBef>
            </a:pPr>
            <a:r>
              <a:rPr lang="en-US" altLang="zh-CN" dirty="0"/>
              <a:t>       </a:t>
            </a:r>
            <a:r>
              <a:rPr lang="zh-CN" altLang="zh-CN" dirty="0"/>
              <a:t>这类系统按其双机的角色定位，可以分为</a:t>
            </a:r>
            <a:r>
              <a:rPr lang="zh-CN" altLang="en-US" dirty="0"/>
              <a:t>两种：</a:t>
            </a:r>
            <a:endParaRPr lang="en-US" altLang="zh-CN" dirty="0"/>
          </a:p>
          <a:p>
            <a:pPr marL="342900" lvl="1" indent="-342900">
              <a:lnSpc>
                <a:spcPct val="150000"/>
              </a:lnSpc>
              <a:spcBef>
                <a:spcPts val="600"/>
              </a:spcBef>
              <a:buFont typeface="Wingdings" panose="05000000000000000000" pitchFamily="2" charset="2"/>
              <a:buChar char="Ø"/>
            </a:pPr>
            <a:r>
              <a:rPr lang="zh-CN" altLang="zh-CN" b="1" dirty="0"/>
              <a:t>主</a:t>
            </a:r>
            <a:r>
              <a:rPr lang="en-US" altLang="zh-CN" b="1" dirty="0"/>
              <a:t>-</a:t>
            </a:r>
            <a:r>
              <a:rPr lang="zh-CN" altLang="zh-CN" b="1" dirty="0"/>
              <a:t>备方式</a:t>
            </a:r>
            <a:r>
              <a:rPr lang="zh-CN" altLang="zh-CN" dirty="0"/>
              <a:t>（</a:t>
            </a:r>
            <a:r>
              <a:rPr lang="en-US" altLang="zh-CN" dirty="0"/>
              <a:t>Active-Standby</a:t>
            </a:r>
            <a:r>
              <a:rPr lang="zh-CN" altLang="zh-CN" dirty="0"/>
              <a:t>方式）</a:t>
            </a:r>
            <a:r>
              <a:rPr lang="zh-CN" altLang="en-US" dirty="0"/>
              <a:t>：</a:t>
            </a:r>
            <a:r>
              <a:rPr lang="zh-CN" altLang="zh-CN" dirty="0"/>
              <a:t>其中一台机器处于工作状态（</a:t>
            </a:r>
            <a:r>
              <a:rPr lang="en-US" altLang="zh-CN" dirty="0"/>
              <a:t>Active</a:t>
            </a:r>
            <a:r>
              <a:rPr lang="zh-CN" altLang="zh-CN" dirty="0"/>
              <a:t>状态），而另</a:t>
            </a:r>
            <a:r>
              <a:rPr lang="zh-CN" altLang="zh-CN" dirty="0">
                <a:solidFill>
                  <a:srgbClr val="FF0000"/>
                </a:solidFill>
              </a:rPr>
              <a:t>一台机器处于备用</a:t>
            </a:r>
            <a:r>
              <a:rPr lang="zh-CN" altLang="zh-CN" dirty="0"/>
              <a:t>状态（</a:t>
            </a:r>
            <a:r>
              <a:rPr lang="en-US" altLang="zh-CN" dirty="0"/>
              <a:t>Standby</a:t>
            </a:r>
            <a:r>
              <a:rPr lang="zh-CN" altLang="zh-CN" dirty="0"/>
              <a:t>状态）</a:t>
            </a:r>
            <a:r>
              <a:rPr lang="zh-CN" altLang="en-US" dirty="0"/>
              <a:t>；</a:t>
            </a:r>
            <a:endParaRPr lang="en-US" altLang="zh-CN" dirty="0"/>
          </a:p>
          <a:p>
            <a:pPr marL="342900" lvl="1" indent="-342900">
              <a:lnSpc>
                <a:spcPct val="150000"/>
              </a:lnSpc>
              <a:spcBef>
                <a:spcPts val="600"/>
              </a:spcBef>
              <a:buFont typeface="Wingdings" panose="05000000000000000000" pitchFamily="2" charset="2"/>
              <a:buChar char="Ø"/>
            </a:pPr>
            <a:r>
              <a:rPr lang="zh-CN" altLang="zh-CN" b="1" dirty="0"/>
              <a:t>双主机方式</a:t>
            </a:r>
            <a:r>
              <a:rPr lang="zh-CN" altLang="zh-CN" dirty="0"/>
              <a:t>（</a:t>
            </a:r>
            <a:r>
              <a:rPr lang="en-US" altLang="zh-CN" dirty="0"/>
              <a:t>Active-Active</a:t>
            </a:r>
            <a:r>
              <a:rPr lang="zh-CN" altLang="zh-CN" dirty="0"/>
              <a:t>方式）</a:t>
            </a:r>
            <a:r>
              <a:rPr lang="zh-CN" altLang="en-US" dirty="0"/>
              <a:t>：</a:t>
            </a:r>
            <a:r>
              <a:rPr lang="zh-CN" altLang="zh-CN" dirty="0">
                <a:solidFill>
                  <a:srgbClr val="FF0000"/>
                </a:solidFill>
              </a:rPr>
              <a:t>两种不同业务</a:t>
            </a:r>
            <a:r>
              <a:rPr lang="zh-CN" altLang="zh-CN" dirty="0"/>
              <a:t>分别在两台服务器上</a:t>
            </a:r>
            <a:r>
              <a:rPr lang="zh-CN" altLang="zh-CN" dirty="0">
                <a:solidFill>
                  <a:srgbClr val="FF0000"/>
                </a:solidFill>
              </a:rPr>
              <a:t>互为主备</a:t>
            </a:r>
            <a:r>
              <a:rPr lang="zh-CN" altLang="zh-CN" dirty="0"/>
              <a:t>状态（即</a:t>
            </a:r>
            <a:r>
              <a:rPr lang="en-US" altLang="zh-CN" dirty="0"/>
              <a:t>Active-Standby</a:t>
            </a:r>
            <a:r>
              <a:rPr lang="zh-CN" altLang="zh-CN" dirty="0"/>
              <a:t>和</a:t>
            </a:r>
            <a:r>
              <a:rPr lang="en-US" altLang="zh-CN" dirty="0"/>
              <a:t>Standby-Active</a:t>
            </a:r>
            <a:r>
              <a:rPr lang="zh-CN" altLang="zh-CN" dirty="0"/>
              <a:t>状态）。</a:t>
            </a:r>
          </a:p>
          <a:p>
            <a:pPr lvl="1">
              <a:lnSpc>
                <a:spcPct val="150000"/>
              </a:lnSpc>
              <a:spcBef>
                <a:spcPts val="600"/>
              </a:spcBef>
            </a:pPr>
            <a:r>
              <a:rPr lang="en-US" altLang="zh-CN" dirty="0"/>
              <a:t>       </a:t>
            </a:r>
            <a:r>
              <a:rPr lang="zh-CN" altLang="zh-CN" dirty="0"/>
              <a:t>在技术实现上，双机热备的所采用的方案主要有三种方式：基于</a:t>
            </a:r>
            <a:r>
              <a:rPr lang="zh-CN" altLang="zh-CN" dirty="0">
                <a:solidFill>
                  <a:srgbClr val="FF0000"/>
                </a:solidFill>
              </a:rPr>
              <a:t>共享存储</a:t>
            </a:r>
            <a:r>
              <a:rPr lang="zh-CN" altLang="zh-CN" dirty="0"/>
              <a:t>（磁盘阵列）的方式、</a:t>
            </a:r>
            <a:r>
              <a:rPr lang="zh-CN" altLang="zh-CN" dirty="0">
                <a:solidFill>
                  <a:srgbClr val="FF0000"/>
                </a:solidFill>
              </a:rPr>
              <a:t>全冗余</a:t>
            </a:r>
            <a:r>
              <a:rPr lang="zh-CN" altLang="zh-CN" dirty="0"/>
              <a:t>方式和</a:t>
            </a:r>
            <a:r>
              <a:rPr lang="zh-CN" altLang="zh-CN" dirty="0">
                <a:solidFill>
                  <a:srgbClr val="FF0000"/>
                </a:solidFill>
              </a:rPr>
              <a:t>复制</a:t>
            </a:r>
            <a:r>
              <a:rPr lang="zh-CN" altLang="zh-CN" dirty="0"/>
              <a:t>方式。</a:t>
            </a:r>
            <a:endParaRPr lang="zh-CN" altLang="en-US" sz="2400" dirty="0"/>
          </a:p>
        </p:txBody>
      </p:sp>
      <p:sp>
        <p:nvSpPr>
          <p:cNvPr id="4" name="灯片编号占位符 3">
            <a:extLst>
              <a:ext uri="{FF2B5EF4-FFF2-40B4-BE49-F238E27FC236}">
                <a16:creationId xmlns:a16="http://schemas.microsoft.com/office/drawing/2014/main" id="{6CC745B9-244E-44EE-A541-90316D095998}"/>
              </a:ext>
            </a:extLst>
          </p:cNvPr>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Tree>
    <p:extLst>
      <p:ext uri="{BB962C8B-B14F-4D97-AF65-F5344CB8AC3E}">
        <p14:creationId xmlns:p14="http://schemas.microsoft.com/office/powerpoint/2010/main" val="836180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50DD7-9425-4EFB-8F05-C67BF3F1F575}"/>
              </a:ext>
            </a:extLst>
          </p:cNvPr>
          <p:cNvSpPr>
            <a:spLocks noGrp="1"/>
          </p:cNvSpPr>
          <p:nvPr>
            <p:ph type="title"/>
          </p:nvPr>
        </p:nvSpPr>
        <p:spPr/>
        <p:txBody>
          <a:bodyPr>
            <a:normAutofit/>
          </a:bodyPr>
          <a:lstStyle/>
          <a:p>
            <a:r>
              <a:rPr lang="en-US" altLang="zh-CN" sz="2800" dirty="0"/>
              <a:t>10.4.3 </a:t>
            </a:r>
            <a:r>
              <a:rPr lang="zh-CN" altLang="en-US" sz="2800" dirty="0">
                <a:sym typeface="+mn-ea"/>
              </a:rPr>
              <a:t>键值对系统的故障恢复</a:t>
            </a:r>
            <a:endParaRPr lang="zh-CN" altLang="en-US" sz="2800" dirty="0"/>
          </a:p>
        </p:txBody>
      </p:sp>
      <p:sp>
        <p:nvSpPr>
          <p:cNvPr id="3" name="内容占位符 2">
            <a:extLst>
              <a:ext uri="{FF2B5EF4-FFF2-40B4-BE49-F238E27FC236}">
                <a16:creationId xmlns:a16="http://schemas.microsoft.com/office/drawing/2014/main" id="{58BED621-5A7B-45A4-BAD0-60A251DFF403}"/>
              </a:ext>
            </a:extLst>
          </p:cNvPr>
          <p:cNvSpPr>
            <a:spLocks noGrp="1"/>
          </p:cNvSpPr>
          <p:nvPr>
            <p:ph idx="1"/>
          </p:nvPr>
        </p:nvSpPr>
        <p:spPr>
          <a:xfrm>
            <a:off x="838200" y="1285462"/>
            <a:ext cx="10515600" cy="5207412"/>
          </a:xfrm>
        </p:spPr>
        <p:txBody>
          <a:bodyPr>
            <a:noAutofit/>
          </a:bodyPr>
          <a:lstStyle/>
          <a:p>
            <a:pPr lvl="1">
              <a:spcBef>
                <a:spcPts val="600"/>
              </a:spcBef>
            </a:pPr>
            <a:r>
              <a:rPr lang="en-US" altLang="zh-CN" dirty="0"/>
              <a:t>       BigTable/HBase</a:t>
            </a:r>
            <a:r>
              <a:rPr lang="zh-CN" altLang="zh-CN" dirty="0"/>
              <a:t>类的键值对系统由一个</a:t>
            </a:r>
            <a:r>
              <a:rPr lang="en-US" altLang="zh-CN" dirty="0"/>
              <a:t>Master</a:t>
            </a:r>
            <a:r>
              <a:rPr lang="zh-CN" altLang="zh-CN" dirty="0"/>
              <a:t>节点和多个分表节点（</a:t>
            </a:r>
            <a:r>
              <a:rPr lang="en-US" altLang="zh-CN" dirty="0"/>
              <a:t>BigTable</a:t>
            </a:r>
            <a:r>
              <a:rPr lang="zh-CN" altLang="zh-CN" dirty="0"/>
              <a:t>中叫</a:t>
            </a:r>
            <a:r>
              <a:rPr lang="en-US" altLang="zh-CN" dirty="0"/>
              <a:t>Tablet Server</a:t>
            </a:r>
            <a:r>
              <a:rPr lang="zh-CN" altLang="zh-CN" dirty="0"/>
              <a:t>，</a:t>
            </a:r>
            <a:r>
              <a:rPr lang="en-US" altLang="zh-CN" dirty="0"/>
              <a:t>HBase</a:t>
            </a:r>
            <a:r>
              <a:rPr lang="zh-CN" altLang="zh-CN" dirty="0"/>
              <a:t>中叫</a:t>
            </a:r>
            <a:r>
              <a:rPr lang="en-US" altLang="zh-CN" dirty="0"/>
              <a:t>HRegionServer</a:t>
            </a:r>
            <a:r>
              <a:rPr lang="zh-CN" altLang="zh-CN" dirty="0"/>
              <a:t>）构成。</a:t>
            </a:r>
            <a:endParaRPr lang="en-US" altLang="zh-CN" dirty="0"/>
          </a:p>
          <a:p>
            <a:pPr lvl="1">
              <a:spcBef>
                <a:spcPts val="600"/>
              </a:spcBef>
            </a:pPr>
            <a:r>
              <a:rPr lang="en-US" altLang="zh-CN" dirty="0"/>
              <a:t>      </a:t>
            </a:r>
            <a:r>
              <a:rPr lang="zh-CN" altLang="zh-CN" dirty="0">
                <a:solidFill>
                  <a:srgbClr val="FF0000"/>
                </a:solidFill>
              </a:rPr>
              <a:t>分表节点发生故障</a:t>
            </a:r>
            <a:r>
              <a:rPr lang="zh-CN" altLang="zh-CN" dirty="0"/>
              <a:t>时，</a:t>
            </a:r>
            <a:r>
              <a:rPr lang="en-US" altLang="zh-CN" dirty="0"/>
              <a:t>Master</a:t>
            </a:r>
            <a:r>
              <a:rPr lang="zh-CN" altLang="zh-CN" dirty="0"/>
              <a:t>感知故障后</a:t>
            </a:r>
            <a:endParaRPr lang="en-US" altLang="zh-CN" dirty="0"/>
          </a:p>
          <a:p>
            <a:pPr lvl="1">
              <a:spcBef>
                <a:spcPts val="600"/>
              </a:spcBef>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spcBef>
                <a:spcPts val="600"/>
              </a:spcBef>
            </a:pPr>
            <a:r>
              <a:rPr lang="en-US" altLang="zh-CN" dirty="0"/>
              <a:t>      Master</a:t>
            </a:r>
            <a:r>
              <a:rPr lang="zh-CN" altLang="zh-CN" dirty="0"/>
              <a:t>为故障分表节点上负责的数据分表</a:t>
            </a:r>
            <a:r>
              <a:rPr lang="zh-CN" altLang="en-US" dirty="0"/>
              <a:t>（一般是多副本的）</a:t>
            </a:r>
            <a:r>
              <a:rPr lang="zh-CN" altLang="zh-CN" dirty="0">
                <a:solidFill>
                  <a:srgbClr val="FF0000"/>
                </a:solidFill>
              </a:rPr>
              <a:t>重新分配分表节点</a:t>
            </a:r>
            <a:r>
              <a:rPr lang="zh-CN" altLang="zh-CN" dirty="0"/>
              <a:t>。</a:t>
            </a:r>
            <a:endParaRPr lang="en-US" altLang="zh-CN" dirty="0"/>
          </a:p>
          <a:p>
            <a:pPr lvl="1">
              <a:spcBef>
                <a:spcPts val="600"/>
              </a:spcBef>
            </a:pPr>
            <a:r>
              <a:rPr lang="en-US" altLang="zh-CN" dirty="0"/>
              <a:t>      </a:t>
            </a:r>
            <a:endParaRPr lang="zh-CN" altLang="zh-CN" dirty="0"/>
          </a:p>
        </p:txBody>
      </p:sp>
      <p:sp>
        <p:nvSpPr>
          <p:cNvPr id="4" name="灯片编号占位符 3">
            <a:extLst>
              <a:ext uri="{FF2B5EF4-FFF2-40B4-BE49-F238E27FC236}">
                <a16:creationId xmlns:a16="http://schemas.microsoft.com/office/drawing/2014/main" id="{CEDECB5A-5B73-4861-A028-BF2EC2BCA679}"/>
              </a:ext>
            </a:extLst>
          </p:cNvPr>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3013137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50DD7-9425-4EFB-8F05-C67BF3F1F575}"/>
              </a:ext>
            </a:extLst>
          </p:cNvPr>
          <p:cNvSpPr>
            <a:spLocks noGrp="1"/>
          </p:cNvSpPr>
          <p:nvPr>
            <p:ph type="title"/>
          </p:nvPr>
        </p:nvSpPr>
        <p:spPr/>
        <p:txBody>
          <a:bodyPr>
            <a:normAutofit/>
          </a:bodyPr>
          <a:lstStyle/>
          <a:p>
            <a:r>
              <a:rPr lang="en-US" altLang="zh-CN" sz="2800" dirty="0"/>
              <a:t>10.4.3 </a:t>
            </a:r>
            <a:r>
              <a:rPr lang="zh-CN" altLang="en-US" sz="2800" dirty="0">
                <a:sym typeface="+mn-ea"/>
              </a:rPr>
              <a:t>键值对系统的故障恢复</a:t>
            </a:r>
            <a:endParaRPr lang="zh-CN" altLang="en-US" sz="2800" dirty="0"/>
          </a:p>
        </p:txBody>
      </p:sp>
      <p:sp>
        <p:nvSpPr>
          <p:cNvPr id="3" name="内容占位符 2">
            <a:extLst>
              <a:ext uri="{FF2B5EF4-FFF2-40B4-BE49-F238E27FC236}">
                <a16:creationId xmlns:a16="http://schemas.microsoft.com/office/drawing/2014/main" id="{58BED621-5A7B-45A4-BAD0-60A251DFF403}"/>
              </a:ext>
            </a:extLst>
          </p:cNvPr>
          <p:cNvSpPr>
            <a:spLocks noGrp="1"/>
          </p:cNvSpPr>
          <p:nvPr>
            <p:ph idx="1"/>
          </p:nvPr>
        </p:nvSpPr>
        <p:spPr/>
        <p:txBody>
          <a:bodyPr>
            <a:noAutofit/>
          </a:bodyPr>
          <a:lstStyle/>
          <a:p>
            <a:pPr lvl="1">
              <a:spcBef>
                <a:spcPts val="600"/>
              </a:spcBef>
            </a:pPr>
            <a:r>
              <a:rPr lang="en-US" altLang="zh-CN" dirty="0"/>
              <a:t>      Master</a:t>
            </a:r>
            <a:r>
              <a:rPr lang="zh-CN" altLang="zh-CN" dirty="0"/>
              <a:t>节点将一个分表从一个节点转移到另一个节点</a:t>
            </a:r>
            <a:r>
              <a:rPr lang="zh-CN" altLang="en-US" dirty="0"/>
              <a:t>的</a:t>
            </a:r>
            <a:r>
              <a:rPr lang="zh-CN" altLang="zh-CN" dirty="0"/>
              <a:t>过程</a:t>
            </a:r>
            <a:r>
              <a:rPr lang="zh-CN" altLang="en-US" dirty="0"/>
              <a:t>（含</a:t>
            </a:r>
            <a:r>
              <a:rPr lang="zh-CN" altLang="zh-CN" dirty="0"/>
              <a:t>该分片</a:t>
            </a:r>
            <a:r>
              <a:rPr lang="zh-CN" altLang="en-US" dirty="0"/>
              <a:t>的</a:t>
            </a:r>
            <a:r>
              <a:rPr lang="en-US" altLang="zh-CN" dirty="0"/>
              <a:t>Compaction</a:t>
            </a:r>
            <a:r>
              <a:rPr lang="zh-CN" altLang="zh-CN" dirty="0"/>
              <a:t>操作</a:t>
            </a:r>
            <a:r>
              <a:rPr lang="zh-CN" altLang="en-US" dirty="0"/>
              <a:t>）：</a:t>
            </a:r>
            <a:endParaRPr lang="en-US" altLang="zh-CN" dirty="0"/>
          </a:p>
          <a:p>
            <a:pPr lvl="1">
              <a:spcBef>
                <a:spcPts val="600"/>
              </a:spcBef>
            </a:pPr>
            <a:r>
              <a:rPr lang="zh-CN" altLang="en-US" dirty="0"/>
              <a:t>（</a:t>
            </a:r>
            <a:r>
              <a:rPr lang="en-US" altLang="zh-CN" dirty="0"/>
              <a:t>1</a:t>
            </a:r>
            <a:r>
              <a:rPr lang="zh-CN" altLang="en-US" dirty="0"/>
              <a:t>）</a:t>
            </a:r>
            <a:r>
              <a:rPr lang="zh-CN" altLang="zh-CN" dirty="0"/>
              <a:t>将分片服务器中未被合并的日志操作强制通过</a:t>
            </a:r>
            <a:r>
              <a:rPr lang="en-US" altLang="zh-CN" dirty="0"/>
              <a:t>Compaction</a:t>
            </a:r>
            <a:r>
              <a:rPr lang="zh-CN" altLang="zh-CN" dirty="0"/>
              <a:t>操作合并到数据分表中</a:t>
            </a:r>
            <a:r>
              <a:rPr lang="zh-CN" altLang="en-US" dirty="0"/>
              <a:t>；</a:t>
            </a:r>
            <a:endParaRPr lang="en-US" altLang="zh-CN" dirty="0"/>
          </a:p>
          <a:p>
            <a:pPr lvl="1">
              <a:spcBef>
                <a:spcPts val="600"/>
              </a:spcBef>
            </a:pPr>
            <a:r>
              <a:rPr lang="zh-CN" altLang="en-US" dirty="0"/>
              <a:t>（</a:t>
            </a:r>
            <a:r>
              <a:rPr lang="en-US" altLang="zh-CN" dirty="0"/>
              <a:t>2</a:t>
            </a:r>
            <a:r>
              <a:rPr lang="zh-CN" altLang="en-US" dirty="0"/>
              <a:t>）</a:t>
            </a:r>
            <a:r>
              <a:rPr lang="zh-CN" altLang="zh-CN" dirty="0"/>
              <a:t>阻塞原有分表节点的读写响应，将</a:t>
            </a:r>
            <a:r>
              <a:rPr lang="en-US" altLang="zh-CN" dirty="0"/>
              <a:t>Compaction</a:t>
            </a:r>
            <a:r>
              <a:rPr lang="zh-CN" altLang="zh-CN" dirty="0"/>
              <a:t>好的数据分表转移到新的分表节点后，再在新节点上为该数据分表提供数据服务。</a:t>
            </a:r>
            <a:r>
              <a:rPr lang="en-US" altLang="zh-CN" dirty="0"/>
              <a:t>     </a:t>
            </a:r>
            <a:endParaRPr lang="zh-CN" altLang="zh-CN" dirty="0"/>
          </a:p>
          <a:p>
            <a:pPr lvl="1">
              <a:spcBef>
                <a:spcPts val="600"/>
              </a:spcBef>
            </a:pPr>
            <a:r>
              <a:rPr lang="en-US" altLang="zh-CN" dirty="0"/>
              <a:t>      </a:t>
            </a:r>
            <a:r>
              <a:rPr lang="zh-CN" altLang="zh-CN" dirty="0"/>
              <a:t>为应对</a:t>
            </a:r>
            <a:r>
              <a:rPr lang="en-US" altLang="zh-CN" dirty="0"/>
              <a:t>Master</a:t>
            </a:r>
            <a:r>
              <a:rPr lang="zh-CN" altLang="zh-CN" dirty="0"/>
              <a:t>和数据服务节点故障，此类系统一般使用</a:t>
            </a:r>
            <a:r>
              <a:rPr lang="en-US" altLang="zh-CN" dirty="0"/>
              <a:t>ZooKeeper</a:t>
            </a:r>
            <a:r>
              <a:rPr lang="zh-CN" altLang="zh-CN" dirty="0"/>
              <a:t>来监控节点的运行，并在原节点出现故障时及时选出新的节点来负责原节点承担的任务。</a:t>
            </a:r>
          </a:p>
        </p:txBody>
      </p:sp>
      <p:sp>
        <p:nvSpPr>
          <p:cNvPr id="4" name="灯片编号占位符 3">
            <a:extLst>
              <a:ext uri="{FF2B5EF4-FFF2-40B4-BE49-F238E27FC236}">
                <a16:creationId xmlns:a16="http://schemas.microsoft.com/office/drawing/2014/main" id="{CEDECB5A-5B73-4861-A028-BF2EC2BCA679}"/>
              </a:ext>
            </a:extLst>
          </p:cNvPr>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4294788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D5729-79A0-48F4-B299-E486B9DAC9C3}"/>
              </a:ext>
            </a:extLst>
          </p:cNvPr>
          <p:cNvSpPr>
            <a:spLocks noGrp="1"/>
          </p:cNvSpPr>
          <p:nvPr>
            <p:ph type="title"/>
          </p:nvPr>
        </p:nvSpPr>
        <p:spPr/>
        <p:txBody>
          <a:bodyPr>
            <a:normAutofit/>
          </a:bodyPr>
          <a:lstStyle/>
          <a:p>
            <a:r>
              <a:rPr lang="en-US" altLang="zh-CN" sz="2800" dirty="0">
                <a:sym typeface="+mn-ea"/>
              </a:rPr>
              <a:t>10.4.4 </a:t>
            </a:r>
            <a:r>
              <a:rPr lang="zh-CN" altLang="en-US" sz="2800" dirty="0">
                <a:sym typeface="+mn-ea"/>
              </a:rPr>
              <a:t>其他容错技术</a:t>
            </a:r>
            <a:endParaRPr lang="zh-CN" altLang="en-US" sz="2800" dirty="0"/>
          </a:p>
        </p:txBody>
      </p:sp>
      <p:sp>
        <p:nvSpPr>
          <p:cNvPr id="3" name="内容占位符 2">
            <a:extLst>
              <a:ext uri="{FF2B5EF4-FFF2-40B4-BE49-F238E27FC236}">
                <a16:creationId xmlns:a16="http://schemas.microsoft.com/office/drawing/2014/main" id="{83E2C46D-52BC-41F9-8265-D8157A850B4D}"/>
              </a:ext>
            </a:extLst>
          </p:cNvPr>
          <p:cNvSpPr>
            <a:spLocks noGrp="1"/>
          </p:cNvSpPr>
          <p:nvPr>
            <p:ph idx="1"/>
          </p:nvPr>
        </p:nvSpPr>
        <p:spPr/>
        <p:txBody>
          <a:bodyPr/>
          <a:lstStyle/>
          <a:p>
            <a:pPr lvl="1">
              <a:lnSpc>
                <a:spcPct val="100000"/>
              </a:lnSpc>
              <a:spcBef>
                <a:spcPts val="1200"/>
              </a:spcBef>
            </a:pPr>
            <a:r>
              <a:rPr lang="zh-CN" altLang="en-US" b="1" dirty="0">
                <a:sym typeface="+mn-ea"/>
              </a:rPr>
              <a:t>作业迁移</a:t>
            </a:r>
            <a:endParaRPr lang="en-US" altLang="zh-CN" b="1" dirty="0">
              <a:sym typeface="+mn-ea"/>
            </a:endParaRPr>
          </a:p>
          <a:p>
            <a:pPr lvl="2">
              <a:lnSpc>
                <a:spcPct val="100000"/>
              </a:lnSpc>
              <a:spcBef>
                <a:spcPts val="1200"/>
              </a:spcBef>
            </a:pPr>
            <a:r>
              <a:rPr lang="zh-CN" altLang="en-US" dirty="0">
                <a:sym typeface="+mn-ea"/>
              </a:rPr>
              <a:t>       利用</a:t>
            </a:r>
            <a:r>
              <a:rPr lang="en-US" altLang="zh-CN" dirty="0">
                <a:sym typeface="+mn-ea"/>
              </a:rPr>
              <a:t>HDFS</a:t>
            </a:r>
            <a:r>
              <a:rPr lang="zh-CN" altLang="en-US" dirty="0">
                <a:sym typeface="+mn-ea"/>
              </a:rPr>
              <a:t>副本做细粒度故障迁移</a:t>
            </a:r>
            <a:endParaRPr lang="en-US" altLang="zh-CN" dirty="0">
              <a:sym typeface="+mn-ea"/>
            </a:endParaRPr>
          </a:p>
          <a:p>
            <a:pPr lvl="1">
              <a:lnSpc>
                <a:spcPct val="100000"/>
              </a:lnSpc>
              <a:spcBef>
                <a:spcPts val="1200"/>
              </a:spcBef>
            </a:pPr>
            <a:r>
              <a:rPr lang="zh-CN" altLang="en-US" b="1" dirty="0">
                <a:sym typeface="+mn-ea"/>
              </a:rPr>
              <a:t>多主节点复制</a:t>
            </a:r>
            <a:endParaRPr lang="en-US" altLang="zh-CN" b="1" dirty="0">
              <a:sym typeface="+mn-ea"/>
            </a:endParaRPr>
          </a:p>
          <a:p>
            <a:pPr lvl="2">
              <a:lnSpc>
                <a:spcPct val="100000"/>
              </a:lnSpc>
              <a:spcBef>
                <a:spcPts val="1200"/>
              </a:spcBef>
            </a:pPr>
            <a:r>
              <a:rPr lang="zh-CN" altLang="en-US" dirty="0">
                <a:sym typeface="+mn-ea"/>
              </a:rPr>
              <a:t>       主节点的高可用保障</a:t>
            </a:r>
            <a:endParaRPr lang="en-US" altLang="zh-CN" dirty="0">
              <a:sym typeface="+mn-ea"/>
            </a:endParaRPr>
          </a:p>
          <a:p>
            <a:pPr lvl="1">
              <a:lnSpc>
                <a:spcPct val="100000"/>
              </a:lnSpc>
              <a:spcBef>
                <a:spcPts val="1200"/>
              </a:spcBef>
            </a:pPr>
            <a:r>
              <a:rPr lang="zh-CN" altLang="en-US" b="1" dirty="0">
                <a:sym typeface="+mn-ea"/>
              </a:rPr>
              <a:t>定时检查</a:t>
            </a:r>
            <a:endParaRPr lang="en-US" altLang="zh-CN" b="1" dirty="0">
              <a:sym typeface="+mn-ea"/>
            </a:endParaRPr>
          </a:p>
          <a:p>
            <a:pPr lvl="2">
              <a:lnSpc>
                <a:spcPct val="100000"/>
              </a:lnSpc>
              <a:spcBef>
                <a:spcPts val="1200"/>
              </a:spcBef>
            </a:pPr>
            <a:r>
              <a:rPr lang="zh-CN" altLang="en-US" dirty="0">
                <a:sym typeface="+mn-ea"/>
              </a:rPr>
              <a:t>       集群状态监控，执行期动态调整任务负载</a:t>
            </a:r>
            <a:endParaRPr lang="en-US" altLang="zh-CN" dirty="0"/>
          </a:p>
          <a:p>
            <a:endParaRPr lang="zh-CN" altLang="en-US" dirty="0"/>
          </a:p>
        </p:txBody>
      </p:sp>
      <p:sp>
        <p:nvSpPr>
          <p:cNvPr id="4" name="灯片编号占位符 3">
            <a:extLst>
              <a:ext uri="{FF2B5EF4-FFF2-40B4-BE49-F238E27FC236}">
                <a16:creationId xmlns:a16="http://schemas.microsoft.com/office/drawing/2014/main" id="{7FA59732-1DA9-4FD6-9430-E65D3B9E9468}"/>
              </a:ext>
            </a:extLst>
          </p:cNvPr>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spTree>
    <p:extLst>
      <p:ext uri="{BB962C8B-B14F-4D97-AF65-F5344CB8AC3E}">
        <p14:creationId xmlns:p14="http://schemas.microsoft.com/office/powerpoint/2010/main" val="12465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18EE32D-C65D-44EA-B108-19C29BFC5341}"/>
              </a:ext>
            </a:extLst>
          </p:cNvPr>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grpSp>
        <p:nvGrpSpPr>
          <p:cNvPr id="5" name="组合 3">
            <a:extLst>
              <a:ext uri="{FF2B5EF4-FFF2-40B4-BE49-F238E27FC236}">
                <a16:creationId xmlns:a16="http://schemas.microsoft.com/office/drawing/2014/main" id="{A0B863C5-C151-4A16-BBAA-3F614522A366}"/>
              </a:ext>
            </a:extLst>
          </p:cNvPr>
          <p:cNvGrpSpPr/>
          <p:nvPr/>
        </p:nvGrpSpPr>
        <p:grpSpPr>
          <a:xfrm>
            <a:off x="2051188" y="1717964"/>
            <a:ext cx="8388212" cy="4638386"/>
            <a:chOff x="-72287" y="2251775"/>
            <a:chExt cx="12197841" cy="6342359"/>
          </a:xfrm>
        </p:grpSpPr>
        <p:grpSp>
          <p:nvGrpSpPr>
            <p:cNvPr id="6" name="组合 17">
              <a:extLst>
                <a:ext uri="{FF2B5EF4-FFF2-40B4-BE49-F238E27FC236}">
                  <a16:creationId xmlns:a16="http://schemas.microsoft.com/office/drawing/2014/main" id="{E25178F1-5EFC-4E15-B275-2F62876EB104}"/>
                </a:ext>
              </a:extLst>
            </p:cNvPr>
            <p:cNvGrpSpPr/>
            <p:nvPr>
              <p:custDataLst>
                <p:tags r:id="rId1"/>
              </p:custDataLst>
            </p:nvPr>
          </p:nvGrpSpPr>
          <p:grpSpPr>
            <a:xfrm>
              <a:off x="6411524" y="4319664"/>
              <a:ext cx="873812" cy="873812"/>
              <a:chOff x="7126514" y="2833914"/>
              <a:chExt cx="1190172" cy="1190172"/>
            </a:xfrm>
          </p:grpSpPr>
          <p:sp>
            <p:nvSpPr>
              <p:cNvPr id="35" name="椭圆 34">
                <a:extLst>
                  <a:ext uri="{FF2B5EF4-FFF2-40B4-BE49-F238E27FC236}">
                    <a16:creationId xmlns:a16="http://schemas.microsoft.com/office/drawing/2014/main" id="{E454D0AE-535B-40C2-A8E2-7AA262404208}"/>
                  </a:ext>
                </a:extLst>
              </p:cNvPr>
              <p:cNvSpPr/>
              <p:nvPr>
                <p:custDataLst>
                  <p:tags r:id="rId30"/>
                </p:custDataLst>
              </p:nvPr>
            </p:nvSpPr>
            <p:spPr>
              <a:xfrm>
                <a:off x="7126514" y="2833914"/>
                <a:ext cx="1190172" cy="1190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Arial" panose="020B0604020202020204" pitchFamily="34" charset="0"/>
                </a:endParaRPr>
              </a:p>
            </p:txBody>
          </p:sp>
          <p:sp>
            <p:nvSpPr>
              <p:cNvPr id="36" name="KSO_Shape">
                <a:extLst>
                  <a:ext uri="{FF2B5EF4-FFF2-40B4-BE49-F238E27FC236}">
                    <a16:creationId xmlns:a16="http://schemas.microsoft.com/office/drawing/2014/main" id="{796C0C17-C83A-4BB2-BF7A-4712D289B9C7}"/>
                  </a:ext>
                </a:extLst>
              </p:cNvPr>
              <p:cNvSpPr/>
              <p:nvPr>
                <p:custDataLst>
                  <p:tags r:id="rId31"/>
                </p:custDataLst>
              </p:nvPr>
            </p:nvSpPr>
            <p:spPr>
              <a:xfrm>
                <a:off x="7472170" y="3105754"/>
                <a:ext cx="498860" cy="646492"/>
              </a:xfrm>
              <a:custGeom>
                <a:avLst/>
                <a:gdLst>
                  <a:gd name="connsiteX0" fmla="*/ 119442 w 2112807"/>
                  <a:gd name="connsiteY0" fmla="*/ 0 h 3733939"/>
                  <a:gd name="connsiteX1" fmla="*/ 238884 w 2112807"/>
                  <a:gd name="connsiteY1" fmla="*/ 119442 h 3733939"/>
                  <a:gd name="connsiteX2" fmla="*/ 165934 w 2112807"/>
                  <a:gd name="connsiteY2" fmla="*/ 229498 h 3733939"/>
                  <a:gd name="connsiteX3" fmla="*/ 142301 w 2112807"/>
                  <a:gd name="connsiteY3" fmla="*/ 234269 h 3733939"/>
                  <a:gd name="connsiteX4" fmla="*/ 142301 w 2112807"/>
                  <a:gd name="connsiteY4" fmla="*/ 412408 h 3733939"/>
                  <a:gd name="connsiteX5" fmla="*/ 159590 w 2112807"/>
                  <a:gd name="connsiteY5" fmla="*/ 392780 h 3733939"/>
                  <a:gd name="connsiteX6" fmla="*/ 2112807 w 2112807"/>
                  <a:gd name="connsiteY6" fmla="*/ 464309 h 3733939"/>
                  <a:gd name="connsiteX7" fmla="*/ 2112807 w 2112807"/>
                  <a:gd name="connsiteY7" fmla="*/ 1976477 h 3733939"/>
                  <a:gd name="connsiteX8" fmla="*/ 159590 w 2112807"/>
                  <a:gd name="connsiteY8" fmla="*/ 1904948 h 3733939"/>
                  <a:gd name="connsiteX9" fmla="*/ 142301 w 2112807"/>
                  <a:gd name="connsiteY9" fmla="*/ 1924576 h 3733939"/>
                  <a:gd name="connsiteX10" fmla="*/ 142301 w 2112807"/>
                  <a:gd name="connsiteY10" fmla="*/ 3733939 h 3733939"/>
                  <a:gd name="connsiteX11" fmla="*/ 96582 w 2112807"/>
                  <a:gd name="connsiteY11" fmla="*/ 3733939 h 3733939"/>
                  <a:gd name="connsiteX12" fmla="*/ 96582 w 2112807"/>
                  <a:gd name="connsiteY12" fmla="*/ 234269 h 3733939"/>
                  <a:gd name="connsiteX13" fmla="*/ 72950 w 2112807"/>
                  <a:gd name="connsiteY13" fmla="*/ 229498 h 3733939"/>
                  <a:gd name="connsiteX14" fmla="*/ 0 w 2112807"/>
                  <a:gd name="connsiteY14" fmla="*/ 119442 h 3733939"/>
                  <a:gd name="connsiteX15" fmla="*/ 119442 w 2112807"/>
                  <a:gd name="connsiteY15" fmla="*/ 0 h 37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2807" h="3733939">
                    <a:moveTo>
                      <a:pt x="119442" y="0"/>
                    </a:moveTo>
                    <a:cubicBezTo>
                      <a:pt x="185408" y="0"/>
                      <a:pt x="238884" y="53476"/>
                      <a:pt x="238884" y="119442"/>
                    </a:cubicBezTo>
                    <a:cubicBezTo>
                      <a:pt x="238884" y="168916"/>
                      <a:pt x="208804" y="211365"/>
                      <a:pt x="165934" y="229498"/>
                    </a:cubicBezTo>
                    <a:lnTo>
                      <a:pt x="142301" y="234269"/>
                    </a:lnTo>
                    <a:lnTo>
                      <a:pt x="142301" y="412408"/>
                    </a:lnTo>
                    <a:lnTo>
                      <a:pt x="159590" y="392780"/>
                    </a:lnTo>
                    <a:cubicBezTo>
                      <a:pt x="810663" y="-273233"/>
                      <a:pt x="1461735" y="1278149"/>
                      <a:pt x="2112807" y="464309"/>
                    </a:cubicBezTo>
                    <a:lnTo>
                      <a:pt x="2112807" y="1976477"/>
                    </a:lnTo>
                    <a:cubicBezTo>
                      <a:pt x="1461735" y="2790317"/>
                      <a:pt x="810663" y="1238935"/>
                      <a:pt x="159590" y="1904948"/>
                    </a:cubicBezTo>
                    <a:lnTo>
                      <a:pt x="142301" y="1924576"/>
                    </a:lnTo>
                    <a:lnTo>
                      <a:pt x="142301" y="3733939"/>
                    </a:lnTo>
                    <a:lnTo>
                      <a:pt x="96582" y="3733939"/>
                    </a:lnTo>
                    <a:lnTo>
                      <a:pt x="96582" y="234269"/>
                    </a:lnTo>
                    <a:lnTo>
                      <a:pt x="72950" y="229498"/>
                    </a:lnTo>
                    <a:cubicBezTo>
                      <a:pt x="30080" y="211365"/>
                      <a:pt x="0" y="168916"/>
                      <a:pt x="0" y="119442"/>
                    </a:cubicBezTo>
                    <a:cubicBezTo>
                      <a:pt x="0" y="53476"/>
                      <a:pt x="53476" y="0"/>
                      <a:pt x="1194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684000" anchor="ctr">
                <a:normAutofit fontScale="25000" lnSpcReduction="20000"/>
              </a:bodyPr>
              <a:lstStyle/>
              <a:p>
                <a:pPr algn="ctr" eaLnBrk="1" hangingPunct="1">
                  <a:spcBef>
                    <a:spcPts val="0"/>
                  </a:spcBef>
                  <a:spcAft>
                    <a:spcPts val="0"/>
                  </a:spcAft>
                  <a:defRPr/>
                </a:pPr>
                <a:endParaRPr lang="zh-CN" altLang="en-US" dirty="0">
                  <a:solidFill>
                    <a:srgbClr val="FFFFFF"/>
                  </a:solidFill>
                  <a:sym typeface="Arial" panose="020B0604020202020204" pitchFamily="34" charset="0"/>
                </a:endParaRPr>
              </a:p>
            </p:txBody>
          </p:sp>
        </p:grpSp>
        <p:grpSp>
          <p:nvGrpSpPr>
            <p:cNvPr id="7" name="组合 2">
              <a:extLst>
                <a:ext uri="{FF2B5EF4-FFF2-40B4-BE49-F238E27FC236}">
                  <a16:creationId xmlns:a16="http://schemas.microsoft.com/office/drawing/2014/main" id="{971DF497-E5BC-430F-A3AC-FFE6C00F1798}"/>
                </a:ext>
              </a:extLst>
            </p:cNvPr>
            <p:cNvGrpSpPr/>
            <p:nvPr>
              <p:custDataLst>
                <p:tags r:id="rId2"/>
              </p:custDataLst>
            </p:nvPr>
          </p:nvGrpSpPr>
          <p:grpSpPr>
            <a:xfrm>
              <a:off x="4057776" y="4290892"/>
              <a:ext cx="873812" cy="873812"/>
              <a:chOff x="3875314" y="2833914"/>
              <a:chExt cx="1190172" cy="1190172"/>
            </a:xfrm>
          </p:grpSpPr>
          <p:sp>
            <p:nvSpPr>
              <p:cNvPr id="33" name="椭圆 32">
                <a:extLst>
                  <a:ext uri="{FF2B5EF4-FFF2-40B4-BE49-F238E27FC236}">
                    <a16:creationId xmlns:a16="http://schemas.microsoft.com/office/drawing/2014/main" id="{CE565A4F-30A4-4270-B328-DA5CAE386DCB}"/>
                  </a:ext>
                </a:extLst>
              </p:cNvPr>
              <p:cNvSpPr/>
              <p:nvPr>
                <p:custDataLst>
                  <p:tags r:id="rId28"/>
                </p:custDataLst>
              </p:nvPr>
            </p:nvSpPr>
            <p:spPr>
              <a:xfrm>
                <a:off x="3875314" y="2833914"/>
                <a:ext cx="1190172" cy="1190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4" name="KSO_Shape">
                <a:extLst>
                  <a:ext uri="{FF2B5EF4-FFF2-40B4-BE49-F238E27FC236}">
                    <a16:creationId xmlns:a16="http://schemas.microsoft.com/office/drawing/2014/main" id="{5B98A03F-DA22-465E-B034-8511E75B4D9B}"/>
                  </a:ext>
                </a:extLst>
              </p:cNvPr>
              <p:cNvSpPr/>
              <p:nvPr>
                <p:custDataLst>
                  <p:tags r:id="rId29"/>
                </p:custDataLst>
              </p:nvPr>
            </p:nvSpPr>
            <p:spPr bwMode="auto">
              <a:xfrm rot="1800000">
                <a:off x="4253670" y="3032564"/>
                <a:ext cx="433460" cy="710590"/>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8" name="组合 19">
              <a:extLst>
                <a:ext uri="{FF2B5EF4-FFF2-40B4-BE49-F238E27FC236}">
                  <a16:creationId xmlns:a16="http://schemas.microsoft.com/office/drawing/2014/main" id="{DE89C59A-D2E1-4D6B-8C39-1183E912AC61}"/>
                </a:ext>
              </a:extLst>
            </p:cNvPr>
            <p:cNvGrpSpPr/>
            <p:nvPr>
              <p:custDataLst>
                <p:tags r:id="rId3"/>
              </p:custDataLst>
            </p:nvPr>
          </p:nvGrpSpPr>
          <p:grpSpPr>
            <a:xfrm>
              <a:off x="5221886" y="2453903"/>
              <a:ext cx="873812" cy="873812"/>
              <a:chOff x="5500914" y="1297061"/>
              <a:chExt cx="1190172" cy="1190172"/>
            </a:xfrm>
          </p:grpSpPr>
          <p:sp>
            <p:nvSpPr>
              <p:cNvPr id="31" name="椭圆 30">
                <a:extLst>
                  <a:ext uri="{FF2B5EF4-FFF2-40B4-BE49-F238E27FC236}">
                    <a16:creationId xmlns:a16="http://schemas.microsoft.com/office/drawing/2014/main" id="{AAA46A99-BFF9-4F58-A312-CFE7E93D685B}"/>
                  </a:ext>
                </a:extLst>
              </p:cNvPr>
              <p:cNvSpPr/>
              <p:nvPr>
                <p:custDataLst>
                  <p:tags r:id="rId26"/>
                </p:custDataLst>
              </p:nvPr>
            </p:nvSpPr>
            <p:spPr>
              <a:xfrm>
                <a:off x="5500914" y="1297061"/>
                <a:ext cx="1190172" cy="11901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2" name="KSO_Shape">
                <a:extLst>
                  <a:ext uri="{FF2B5EF4-FFF2-40B4-BE49-F238E27FC236}">
                    <a16:creationId xmlns:a16="http://schemas.microsoft.com/office/drawing/2014/main" id="{557102D7-41A0-4940-B839-1EF7909FD922}"/>
                  </a:ext>
                </a:extLst>
              </p:cNvPr>
              <p:cNvSpPr/>
              <p:nvPr>
                <p:custDataLst>
                  <p:tags r:id="rId27"/>
                </p:custDataLst>
              </p:nvPr>
            </p:nvSpPr>
            <p:spPr bwMode="auto">
              <a:xfrm>
                <a:off x="5769675" y="1544962"/>
                <a:ext cx="652649" cy="664838"/>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normAutofit lnSpcReduction="10000"/>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9" name="组合 20">
              <a:extLst>
                <a:ext uri="{FF2B5EF4-FFF2-40B4-BE49-F238E27FC236}">
                  <a16:creationId xmlns:a16="http://schemas.microsoft.com/office/drawing/2014/main" id="{558215CA-9A10-49D6-9762-F545B02937C7}"/>
                </a:ext>
              </a:extLst>
            </p:cNvPr>
            <p:cNvGrpSpPr/>
            <p:nvPr>
              <p:custDataLst>
                <p:tags r:id="rId4"/>
              </p:custDataLst>
            </p:nvPr>
          </p:nvGrpSpPr>
          <p:grpSpPr>
            <a:xfrm>
              <a:off x="5243248" y="3774905"/>
              <a:ext cx="873812" cy="873812"/>
              <a:chOff x="5638800" y="2971800"/>
              <a:chExt cx="914400" cy="914400"/>
            </a:xfrm>
          </p:grpSpPr>
          <p:sp>
            <p:nvSpPr>
              <p:cNvPr id="29" name="椭圆 28">
                <a:extLst>
                  <a:ext uri="{FF2B5EF4-FFF2-40B4-BE49-F238E27FC236}">
                    <a16:creationId xmlns:a16="http://schemas.microsoft.com/office/drawing/2014/main" id="{8E2512CD-CAA2-44CA-9E04-73A5C16C18B8}"/>
                  </a:ext>
                </a:extLst>
              </p:cNvPr>
              <p:cNvSpPr/>
              <p:nvPr>
                <p:custDataLst>
                  <p:tags r:id="rId24"/>
                </p:custDataLst>
              </p:nvPr>
            </p:nvSpPr>
            <p:spPr>
              <a:xfrm>
                <a:off x="5638800" y="2971800"/>
                <a:ext cx="914400" cy="914400"/>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0" name="KSO_Shape">
                <a:extLst>
                  <a:ext uri="{FF2B5EF4-FFF2-40B4-BE49-F238E27FC236}">
                    <a16:creationId xmlns:a16="http://schemas.microsoft.com/office/drawing/2014/main" id="{0EBD725F-2AE7-4302-8237-A3749BE7ED5D}"/>
                  </a:ext>
                </a:extLst>
              </p:cNvPr>
              <p:cNvSpPr/>
              <p:nvPr>
                <p:custDataLst>
                  <p:tags r:id="rId25"/>
                </p:custDataLst>
              </p:nvPr>
            </p:nvSpPr>
            <p:spPr bwMode="auto">
              <a:xfrm flipH="1">
                <a:off x="5934850" y="3249613"/>
                <a:ext cx="322300" cy="358774"/>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p:spPr>
            <p:txBody>
              <a:bodyPr bIns="900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10" name="组合 40">
              <a:extLst>
                <a:ext uri="{FF2B5EF4-FFF2-40B4-BE49-F238E27FC236}">
                  <a16:creationId xmlns:a16="http://schemas.microsoft.com/office/drawing/2014/main" id="{5E5AF25C-31D1-43B8-A3AA-E181A0C5E5B0}"/>
                </a:ext>
              </a:extLst>
            </p:cNvPr>
            <p:cNvGrpSpPr/>
            <p:nvPr>
              <p:custDataLst>
                <p:tags r:id="rId5"/>
              </p:custDataLst>
            </p:nvPr>
          </p:nvGrpSpPr>
          <p:grpSpPr>
            <a:xfrm>
              <a:off x="3747135" y="2551430"/>
              <a:ext cx="1353185" cy="365760"/>
              <a:chOff x="3403600" y="1970870"/>
              <a:chExt cx="2013077" cy="421584"/>
            </a:xfrm>
          </p:grpSpPr>
          <p:cxnSp>
            <p:nvCxnSpPr>
              <p:cNvPr id="26" name="直接连接符 25">
                <a:extLst>
                  <a:ext uri="{FF2B5EF4-FFF2-40B4-BE49-F238E27FC236}">
                    <a16:creationId xmlns:a16="http://schemas.microsoft.com/office/drawing/2014/main" id="{012CDA35-777E-4DF7-BA9C-8E9AD2D81110}"/>
                  </a:ext>
                </a:extLst>
              </p:cNvPr>
              <p:cNvCxnSpPr/>
              <p:nvPr>
                <p:custDataLst>
                  <p:tags r:id="rId21"/>
                </p:custDataLst>
              </p:nvPr>
            </p:nvCxnSpPr>
            <p:spPr>
              <a:xfrm flipH="1">
                <a:off x="4394200" y="2392454"/>
                <a:ext cx="1022477"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6015F8A-F947-428E-A468-7941E711375F}"/>
                  </a:ext>
                </a:extLst>
              </p:cNvPr>
              <p:cNvCxnSpPr/>
              <p:nvPr>
                <p:custDataLst>
                  <p:tags r:id="rId22"/>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385B099-BB13-46B0-B0D4-B2E0CC2BFA62}"/>
                  </a:ext>
                </a:extLst>
              </p:cNvPr>
              <p:cNvCxnSpPr/>
              <p:nvPr>
                <p:custDataLst>
                  <p:tags r:id="rId23"/>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39">
              <a:extLst>
                <a:ext uri="{FF2B5EF4-FFF2-40B4-BE49-F238E27FC236}">
                  <a16:creationId xmlns:a16="http://schemas.microsoft.com/office/drawing/2014/main" id="{67A91D7B-C7E3-40D8-9744-39D642268D2D}"/>
                </a:ext>
              </a:extLst>
            </p:cNvPr>
            <p:cNvGrpSpPr/>
            <p:nvPr>
              <p:custDataLst>
                <p:tags r:id="rId6"/>
              </p:custDataLst>
            </p:nvPr>
          </p:nvGrpSpPr>
          <p:grpSpPr>
            <a:xfrm>
              <a:off x="3653155" y="5214620"/>
              <a:ext cx="666750" cy="320675"/>
              <a:chOff x="3395663" y="4563384"/>
              <a:chExt cx="1120935" cy="1156713"/>
            </a:xfrm>
          </p:grpSpPr>
          <p:cxnSp>
            <p:nvCxnSpPr>
              <p:cNvPr id="24" name="直接连接符 23">
                <a:extLst>
                  <a:ext uri="{FF2B5EF4-FFF2-40B4-BE49-F238E27FC236}">
                    <a16:creationId xmlns:a16="http://schemas.microsoft.com/office/drawing/2014/main" id="{480005C1-A2C5-4CEE-BA59-C9D61BE308AF}"/>
                  </a:ext>
                </a:extLst>
              </p:cNvPr>
              <p:cNvCxnSpPr/>
              <p:nvPr>
                <p:custDataLst>
                  <p:tags r:id="rId19"/>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51D34B2-DC17-4F22-BD92-390D110D583B}"/>
                  </a:ext>
                </a:extLst>
              </p:cNvPr>
              <p:cNvCxnSpPr/>
              <p:nvPr>
                <p:custDataLst>
                  <p:tags r:id="rId20"/>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41">
              <a:extLst>
                <a:ext uri="{FF2B5EF4-FFF2-40B4-BE49-F238E27FC236}">
                  <a16:creationId xmlns:a16="http://schemas.microsoft.com/office/drawing/2014/main" id="{6485DE74-DBBD-4808-A374-C99488495E47}"/>
                </a:ext>
              </a:extLst>
            </p:cNvPr>
            <p:cNvGrpSpPr/>
            <p:nvPr>
              <p:custDataLst>
                <p:tags r:id="rId7"/>
              </p:custDataLst>
            </p:nvPr>
          </p:nvGrpSpPr>
          <p:grpSpPr>
            <a:xfrm rot="10800000">
              <a:off x="6819265" y="3775075"/>
              <a:ext cx="753110" cy="426720"/>
              <a:chOff x="3395663" y="4563384"/>
              <a:chExt cx="1120935" cy="1156713"/>
            </a:xfrm>
          </p:grpSpPr>
          <p:cxnSp>
            <p:nvCxnSpPr>
              <p:cNvPr id="22" name="直接连接符 21">
                <a:extLst>
                  <a:ext uri="{FF2B5EF4-FFF2-40B4-BE49-F238E27FC236}">
                    <a16:creationId xmlns:a16="http://schemas.microsoft.com/office/drawing/2014/main" id="{A2975B74-4AAE-40A7-819B-F95DFD884870}"/>
                  </a:ext>
                </a:extLst>
              </p:cNvPr>
              <p:cNvCxnSpPr/>
              <p:nvPr>
                <p:custDataLst>
                  <p:tags r:id="rId17"/>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DCBD0C6-ECC3-4575-8C80-6E56E21A06B6}"/>
                  </a:ext>
                </a:extLst>
              </p:cNvPr>
              <p:cNvCxnSpPr/>
              <p:nvPr>
                <p:custDataLst>
                  <p:tags r:id="rId18"/>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11B6D897-79AB-4737-809D-D87F19D7698A}"/>
                </a:ext>
              </a:extLst>
            </p:cNvPr>
            <p:cNvSpPr txBox="1"/>
            <p:nvPr>
              <p:custDataLst>
                <p:tags r:id="rId8"/>
              </p:custDataLst>
            </p:nvPr>
          </p:nvSpPr>
          <p:spPr>
            <a:xfrm>
              <a:off x="-72287" y="2770510"/>
              <a:ext cx="4073926" cy="2305040"/>
            </a:xfrm>
            <a:prstGeom prst="rect">
              <a:avLst/>
            </a:prstGeom>
            <a:noFill/>
          </p:spPr>
          <p:txBody>
            <a:bodyPr wrap="square" rtlCol="0"/>
            <a:lstStyle/>
            <a:p>
              <a:pPr algn="l">
                <a:lnSpc>
                  <a:spcPct val="120000"/>
                </a:lnSpc>
              </a:pPr>
              <a:r>
                <a:rPr kumimoji="1" lang="zh-CN" altLang="en-US" sz="2000" dirty="0">
                  <a:sym typeface="+mn-ea"/>
                </a:rPr>
                <a:t>定期做数据库副本的复制，出现故障时，依靠副本进行数据恢复</a:t>
              </a:r>
              <a:endParaRPr kumimoji="1" lang="zh-CN" altLang="en-US" sz="2000" dirty="0">
                <a:solidFill>
                  <a:schemeClr val="tx1">
                    <a:lumMod val="65000"/>
                    <a:lumOff val="35000"/>
                  </a:schemeClr>
                </a:solidFill>
                <a:sym typeface="+mn-ea"/>
              </a:endParaRPr>
            </a:p>
          </p:txBody>
        </p:sp>
        <p:sp>
          <p:nvSpPr>
            <p:cNvPr id="14" name="文本框 13">
              <a:extLst>
                <a:ext uri="{FF2B5EF4-FFF2-40B4-BE49-F238E27FC236}">
                  <a16:creationId xmlns:a16="http://schemas.microsoft.com/office/drawing/2014/main" id="{8EE83AF0-FB79-4B9B-8A04-1264C5AEABBC}"/>
                </a:ext>
              </a:extLst>
            </p:cNvPr>
            <p:cNvSpPr txBox="1"/>
            <p:nvPr>
              <p:custDataLst>
                <p:tags r:id="rId9"/>
              </p:custDataLst>
            </p:nvPr>
          </p:nvSpPr>
          <p:spPr>
            <a:xfrm>
              <a:off x="-52847" y="2251775"/>
              <a:ext cx="3801250" cy="508165"/>
            </a:xfrm>
            <a:prstGeom prst="rect">
              <a:avLst/>
            </a:prstGeom>
            <a:noFill/>
          </p:spPr>
          <p:txBody>
            <a:bodyPr wrap="square" rtlCol="0">
              <a:noAutofit/>
            </a:bodyPr>
            <a:lstStyle/>
            <a:p>
              <a:pPr algn="r"/>
              <a:r>
                <a:rPr lang="zh-CN" altLang="en-US" sz="2400" dirty="0">
                  <a:solidFill>
                    <a:schemeClr val="accent1">
                      <a:lumMod val="75000"/>
                    </a:schemeClr>
                  </a:solidFill>
                  <a:latin typeface="+mj-lt"/>
                  <a:ea typeface="+mj-ea"/>
                  <a:cs typeface="+mj-cs"/>
                  <a:sym typeface="Arial" panose="020B0604020202020204" pitchFamily="34" charset="0"/>
                </a:rPr>
                <a:t>备份恢复技术</a:t>
              </a:r>
            </a:p>
          </p:txBody>
        </p:sp>
        <p:sp>
          <p:nvSpPr>
            <p:cNvPr id="15" name="文本框 14">
              <a:extLst>
                <a:ext uri="{FF2B5EF4-FFF2-40B4-BE49-F238E27FC236}">
                  <a16:creationId xmlns:a16="http://schemas.microsoft.com/office/drawing/2014/main" id="{18569F49-0850-4E6B-BEA2-C017552A19AE}"/>
                </a:ext>
              </a:extLst>
            </p:cNvPr>
            <p:cNvSpPr txBox="1"/>
            <p:nvPr>
              <p:custDataLst>
                <p:tags r:id="rId10"/>
              </p:custDataLst>
            </p:nvPr>
          </p:nvSpPr>
          <p:spPr>
            <a:xfrm>
              <a:off x="-72287" y="6262151"/>
              <a:ext cx="4277229" cy="2331983"/>
            </a:xfrm>
            <a:prstGeom prst="rect">
              <a:avLst/>
            </a:prstGeom>
            <a:noFill/>
          </p:spPr>
          <p:txBody>
            <a:bodyPr wrap="square" rtlCol="0"/>
            <a:lstStyle/>
            <a:p>
              <a:pPr marL="0" lvl="2" algn="l">
                <a:lnSpc>
                  <a:spcPct val="120000"/>
                </a:lnSpc>
              </a:pPr>
              <a:r>
                <a:rPr kumimoji="1" lang="zh-CN" altLang="en-US" sz="2000" dirty="0">
                  <a:sym typeface="+mn-ea"/>
                </a:rPr>
                <a:t>通过记录数据库的时间点有效状态完成发生故障后的事务回滚、重做等恢复操作</a:t>
              </a:r>
              <a:endParaRPr kumimoji="1" lang="en-US" altLang="zh-CN" sz="2000" dirty="0"/>
            </a:p>
            <a:p>
              <a:pPr marL="0" lvl="2" algn="l">
                <a:lnSpc>
                  <a:spcPct val="120000"/>
                </a:lnSpc>
              </a:pPr>
              <a:endParaRPr kumimoji="1" lang="en-US" altLang="zh-CN" sz="2000" dirty="0">
                <a:solidFill>
                  <a:schemeClr val="tx1">
                    <a:lumMod val="65000"/>
                    <a:lumOff val="35000"/>
                  </a:schemeClr>
                </a:solidFill>
                <a:sym typeface="Arial" panose="020B0604020202020204" pitchFamily="34" charset="0"/>
              </a:endParaRPr>
            </a:p>
          </p:txBody>
        </p:sp>
        <p:sp>
          <p:nvSpPr>
            <p:cNvPr id="16" name="文本框 15">
              <a:extLst>
                <a:ext uri="{FF2B5EF4-FFF2-40B4-BE49-F238E27FC236}">
                  <a16:creationId xmlns:a16="http://schemas.microsoft.com/office/drawing/2014/main" id="{2C352CD8-BD74-44D4-9AA8-F88C1A5208B5}"/>
                </a:ext>
              </a:extLst>
            </p:cNvPr>
            <p:cNvSpPr txBox="1"/>
            <p:nvPr>
              <p:custDataLst>
                <p:tags r:id="rId11"/>
              </p:custDataLst>
            </p:nvPr>
          </p:nvSpPr>
          <p:spPr>
            <a:xfrm>
              <a:off x="584096" y="5064979"/>
              <a:ext cx="3136298" cy="1160229"/>
            </a:xfrm>
            <a:prstGeom prst="rect">
              <a:avLst/>
            </a:prstGeom>
            <a:noFill/>
          </p:spPr>
          <p:txBody>
            <a:bodyPr wrap="square" rtlCol="0"/>
            <a:lstStyle/>
            <a:p>
              <a:pPr algn="l"/>
              <a:r>
                <a:rPr lang="zh-CN" altLang="en-US" sz="2400" dirty="0">
                  <a:solidFill>
                    <a:schemeClr val="accent2">
                      <a:lumMod val="75000"/>
                    </a:schemeClr>
                  </a:solidFill>
                  <a:latin typeface="+mj-lt"/>
                  <a:ea typeface="+mj-ea"/>
                  <a:cs typeface="+mj-cs"/>
                  <a:sym typeface="Arial" panose="020B0604020202020204" pitchFamily="34" charset="0"/>
                </a:rPr>
                <a:t>带检查点的恢复技术</a:t>
              </a:r>
            </a:p>
          </p:txBody>
        </p:sp>
        <p:sp>
          <p:nvSpPr>
            <p:cNvPr id="17" name="文本框 16">
              <a:extLst>
                <a:ext uri="{FF2B5EF4-FFF2-40B4-BE49-F238E27FC236}">
                  <a16:creationId xmlns:a16="http://schemas.microsoft.com/office/drawing/2014/main" id="{878C81EE-398F-4301-9228-C0DB5D3BF7A9}"/>
                </a:ext>
              </a:extLst>
            </p:cNvPr>
            <p:cNvSpPr txBox="1"/>
            <p:nvPr>
              <p:custDataLst>
                <p:tags r:id="rId12"/>
              </p:custDataLst>
            </p:nvPr>
          </p:nvSpPr>
          <p:spPr>
            <a:xfrm>
              <a:off x="7381047" y="4338525"/>
              <a:ext cx="4744507" cy="3049368"/>
            </a:xfrm>
            <a:prstGeom prst="rect">
              <a:avLst/>
            </a:prstGeom>
            <a:noFill/>
          </p:spPr>
          <p:txBody>
            <a:bodyPr wrap="square" rtlCol="0"/>
            <a:lstStyle/>
            <a:p>
              <a:pPr>
                <a:lnSpc>
                  <a:spcPct val="120000"/>
                </a:lnSpc>
              </a:pPr>
              <a:r>
                <a:rPr kumimoji="1" lang="zh-CN" altLang="en-US" sz="2000" dirty="0">
                  <a:sym typeface="+mn-ea"/>
                </a:rPr>
                <a:t>保证数据库系统在某一时间点处于一致状态，结合日志进行增量数据库系统的故障恢复</a:t>
              </a:r>
              <a:endParaRPr kumimoji="1" lang="zh-CN" altLang="en-US" sz="2000" dirty="0">
                <a:solidFill>
                  <a:schemeClr val="tx1">
                    <a:lumMod val="65000"/>
                    <a:lumOff val="35000"/>
                  </a:schemeClr>
                </a:solidFill>
                <a:sym typeface="+mn-ea"/>
              </a:endParaRPr>
            </a:p>
          </p:txBody>
        </p:sp>
        <p:sp>
          <p:nvSpPr>
            <p:cNvPr id="18" name="文本框 17">
              <a:extLst>
                <a:ext uri="{FF2B5EF4-FFF2-40B4-BE49-F238E27FC236}">
                  <a16:creationId xmlns:a16="http://schemas.microsoft.com/office/drawing/2014/main" id="{B87AEE9E-50E4-4EDB-815D-6F250D85ADD0}"/>
                </a:ext>
              </a:extLst>
            </p:cNvPr>
            <p:cNvSpPr txBox="1"/>
            <p:nvPr>
              <p:custDataLst>
                <p:tags r:id="rId13"/>
              </p:custDataLst>
            </p:nvPr>
          </p:nvSpPr>
          <p:spPr>
            <a:xfrm>
              <a:off x="7681570" y="3172006"/>
              <a:ext cx="3501918" cy="1142106"/>
            </a:xfrm>
            <a:prstGeom prst="rect">
              <a:avLst/>
            </a:prstGeom>
            <a:noFill/>
          </p:spPr>
          <p:txBody>
            <a:bodyPr wrap="square" rtlCol="0"/>
            <a:lstStyle/>
            <a:p>
              <a:r>
                <a:rPr lang="zh-CN" altLang="en-US" sz="2400" dirty="0">
                  <a:solidFill>
                    <a:schemeClr val="accent4">
                      <a:lumMod val="75000"/>
                    </a:schemeClr>
                  </a:solidFill>
                  <a:latin typeface="+mj-lt"/>
                  <a:ea typeface="+mj-ea"/>
                  <a:cs typeface="+mj-cs"/>
                  <a:sym typeface="Arial" panose="020B0604020202020204" pitchFamily="34" charset="0"/>
                </a:rPr>
                <a:t>登记日志文件恢复技术</a:t>
              </a:r>
            </a:p>
          </p:txBody>
        </p:sp>
        <p:sp>
          <p:nvSpPr>
            <p:cNvPr id="19" name="上箭头 57">
              <a:extLst>
                <a:ext uri="{FF2B5EF4-FFF2-40B4-BE49-F238E27FC236}">
                  <a16:creationId xmlns:a16="http://schemas.microsoft.com/office/drawing/2014/main" id="{2C5BCAD1-B46E-4D3C-8628-10267DF1E3E1}"/>
                </a:ext>
              </a:extLst>
            </p:cNvPr>
            <p:cNvSpPr/>
            <p:nvPr>
              <p:custDataLst>
                <p:tags r:id="rId14"/>
              </p:custDataLst>
            </p:nvPr>
          </p:nvSpPr>
          <p:spPr>
            <a:xfrm rot="14400000">
              <a:off x="4895460" y="4356593"/>
              <a:ext cx="300586" cy="257832"/>
            </a:xfrm>
            <a:prstGeom prst="upArrow">
              <a:avLst>
                <a:gd name="adj1" fmla="val 57862"/>
                <a:gd name="adj2" fmla="val 614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0" name="上箭头 58">
              <a:extLst>
                <a:ext uri="{FF2B5EF4-FFF2-40B4-BE49-F238E27FC236}">
                  <a16:creationId xmlns:a16="http://schemas.microsoft.com/office/drawing/2014/main" id="{2A47DB6F-35C1-44D8-9813-62F56ADDF1EB}"/>
                </a:ext>
              </a:extLst>
            </p:cNvPr>
            <p:cNvSpPr/>
            <p:nvPr>
              <p:custDataLst>
                <p:tags r:id="rId15"/>
              </p:custDataLst>
            </p:nvPr>
          </p:nvSpPr>
          <p:spPr>
            <a:xfrm>
              <a:off x="5515194" y="3374645"/>
              <a:ext cx="300586" cy="257832"/>
            </a:xfrm>
            <a:prstGeom prst="upArrow">
              <a:avLst>
                <a:gd name="adj1" fmla="val 57862"/>
                <a:gd name="adj2" fmla="val 614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1" name="上箭头 59">
              <a:extLst>
                <a:ext uri="{FF2B5EF4-FFF2-40B4-BE49-F238E27FC236}">
                  <a16:creationId xmlns:a16="http://schemas.microsoft.com/office/drawing/2014/main" id="{ED7783E7-08BE-409A-81F3-E9E8FAC590C7}"/>
                </a:ext>
              </a:extLst>
            </p:cNvPr>
            <p:cNvSpPr/>
            <p:nvPr>
              <p:custDataLst>
                <p:tags r:id="rId16"/>
              </p:custDataLst>
            </p:nvPr>
          </p:nvSpPr>
          <p:spPr>
            <a:xfrm rot="7200000">
              <a:off x="6134928" y="4356593"/>
              <a:ext cx="300586" cy="257832"/>
            </a:xfrm>
            <a:prstGeom prst="upArrow">
              <a:avLst>
                <a:gd name="adj1" fmla="val 57862"/>
                <a:gd name="adj2" fmla="val 614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sp>
        <p:nvSpPr>
          <p:cNvPr id="37" name="矩形 36">
            <a:extLst>
              <a:ext uri="{FF2B5EF4-FFF2-40B4-BE49-F238E27FC236}">
                <a16:creationId xmlns:a16="http://schemas.microsoft.com/office/drawing/2014/main" id="{BD6976D2-F27D-401D-97B2-C51FD14603EF}"/>
              </a:ext>
            </a:extLst>
          </p:cNvPr>
          <p:cNvSpPr/>
          <p:nvPr/>
        </p:nvSpPr>
        <p:spPr>
          <a:xfrm>
            <a:off x="1212272" y="499237"/>
            <a:ext cx="9698181" cy="1135054"/>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目前大数据管理系统故障恢复传统技术主要有三种：备份、日志文件、带有检查点的恢复。</a:t>
            </a:r>
          </a:p>
        </p:txBody>
      </p:sp>
    </p:spTree>
    <p:extLst>
      <p:ext uri="{BB962C8B-B14F-4D97-AF65-F5344CB8AC3E}">
        <p14:creationId xmlns:p14="http://schemas.microsoft.com/office/powerpoint/2010/main" val="1766386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14388"/>
            <a:ext cx="10515600" cy="6043612"/>
          </a:xfrm>
        </p:spPr>
        <p:txBody>
          <a:bodyPr>
            <a:normAutofit/>
          </a:bodyPr>
          <a:lstStyle/>
          <a:p>
            <a:r>
              <a:rPr lang="zh-CN" altLang="en-US" sz="2400" dirty="0"/>
              <a:t>传统的数据库故障恢复</a:t>
            </a:r>
            <a:endParaRPr lang="en-US" altLang="zh-CN" sz="2400" dirty="0"/>
          </a:p>
          <a:p>
            <a:r>
              <a:rPr lang="en-US" altLang="zh-CN" sz="2400" dirty="0"/>
              <a:t>       </a:t>
            </a:r>
            <a:r>
              <a:rPr lang="zh-CN" altLang="en-US" sz="2400" dirty="0"/>
              <a:t>故障的种类、恢复技术（备份、日志、检查点、。。。）</a:t>
            </a:r>
            <a:endParaRPr lang="en-US" altLang="zh-CN" sz="2400" dirty="0"/>
          </a:p>
          <a:p>
            <a:r>
              <a:rPr lang="zh-CN" altLang="en-US" sz="2400" dirty="0"/>
              <a:t>分布式数据库节点故障的终结和恢复协议</a:t>
            </a:r>
            <a:endParaRPr lang="en-US" altLang="zh-CN" sz="2400" dirty="0"/>
          </a:p>
          <a:p>
            <a:r>
              <a:rPr lang="en-US" altLang="zh-CN" sz="2400" dirty="0"/>
              <a:t>       2PC</a:t>
            </a:r>
            <a:r>
              <a:rPr lang="zh-CN" altLang="en-US" sz="2400" dirty="0"/>
              <a:t>、</a:t>
            </a:r>
            <a:r>
              <a:rPr lang="en-US" altLang="zh-CN" sz="2400" dirty="0"/>
              <a:t>3PC</a:t>
            </a:r>
          </a:p>
          <a:p>
            <a:r>
              <a:rPr lang="zh-CN" altLang="en-US" sz="2400" dirty="0"/>
              <a:t>当前流行的分布式数据库恢复技术</a:t>
            </a:r>
            <a:endParaRPr lang="en-US" altLang="zh-CN" sz="2400" dirty="0"/>
          </a:p>
          <a:p>
            <a:r>
              <a:rPr lang="en-US" altLang="zh-CN" sz="2400" dirty="0"/>
              <a:t>       Paxos</a:t>
            </a:r>
            <a:r>
              <a:rPr lang="zh-CN" altLang="en-US" sz="2400" dirty="0"/>
              <a:t>协议、</a:t>
            </a:r>
            <a:r>
              <a:rPr lang="en-US" altLang="zh-CN" sz="2400" dirty="0"/>
              <a:t>Raft</a:t>
            </a:r>
            <a:r>
              <a:rPr lang="zh-CN" altLang="en-US" sz="2400" dirty="0"/>
              <a:t>协议</a:t>
            </a:r>
            <a:endParaRPr lang="en-US" altLang="zh-CN" sz="2400" dirty="0"/>
          </a:p>
          <a:p>
            <a:r>
              <a:rPr lang="zh-CN" altLang="en-US" sz="2400" dirty="0"/>
              <a:t>其他常见的容错与恢复技术</a:t>
            </a:r>
            <a:endParaRPr lang="en-US" altLang="zh-CN" sz="2400" dirty="0"/>
          </a:p>
          <a:p>
            <a:r>
              <a:rPr lang="en-US" altLang="zh-CN" sz="2400" dirty="0"/>
              <a:t>       Hadoop</a:t>
            </a:r>
            <a:r>
              <a:rPr lang="zh-CN" altLang="en-US" sz="2400" dirty="0"/>
              <a:t>、</a:t>
            </a:r>
            <a:r>
              <a:rPr lang="en-US" altLang="zh-CN" sz="2400" dirty="0"/>
              <a:t>HA</a:t>
            </a:r>
            <a:r>
              <a:rPr lang="zh-CN" altLang="en-US" sz="2400" dirty="0"/>
              <a:t>热备、键值对系统、。。。</a:t>
            </a:r>
            <a:endParaRPr lang="en-US" altLang="zh-CN"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851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ECDC2-28E8-4EFD-AC87-078213187C0B}"/>
              </a:ext>
            </a:extLst>
          </p:cNvPr>
          <p:cNvSpPr>
            <a:spLocks noGrp="1"/>
          </p:cNvSpPr>
          <p:nvPr>
            <p:ph type="title"/>
          </p:nvPr>
        </p:nvSpPr>
        <p:spPr/>
        <p:txBody>
          <a:bodyPr>
            <a:normAutofit/>
          </a:bodyPr>
          <a:lstStyle/>
          <a:p>
            <a:r>
              <a:rPr lang="en-US" altLang="zh-CN" sz="2800" b="1" dirty="0"/>
              <a:t>10.2</a:t>
            </a:r>
            <a:r>
              <a:rPr lang="zh-CN" altLang="en-US" sz="2800" b="1" dirty="0"/>
              <a:t> 分布式数据库节点故障的终结和恢复协议</a:t>
            </a:r>
          </a:p>
        </p:txBody>
      </p:sp>
      <p:sp>
        <p:nvSpPr>
          <p:cNvPr id="3" name="内容占位符 2">
            <a:extLst>
              <a:ext uri="{FF2B5EF4-FFF2-40B4-BE49-F238E27FC236}">
                <a16:creationId xmlns:a16="http://schemas.microsoft.com/office/drawing/2014/main" id="{7116D227-37E9-4A96-AD77-AF1347535968}"/>
              </a:ext>
            </a:extLst>
          </p:cNvPr>
          <p:cNvSpPr>
            <a:spLocks noGrp="1"/>
          </p:cNvSpPr>
          <p:nvPr>
            <p:ph idx="1"/>
          </p:nvPr>
        </p:nvSpPr>
        <p:spPr/>
        <p:txBody>
          <a:bodyPr>
            <a:normAutofit lnSpcReduction="10000"/>
          </a:bodyPr>
          <a:lstStyle/>
          <a:p>
            <a:r>
              <a:rPr lang="zh-CN" altLang="en-US" sz="2400" dirty="0"/>
              <a:t>       分布式数据库</a:t>
            </a:r>
            <a:r>
              <a:rPr lang="zh-CN" altLang="en-US" sz="2400" dirty="0">
                <a:solidFill>
                  <a:srgbClr val="FF0000"/>
                </a:solidFill>
              </a:rPr>
              <a:t>各节点上数据库的恢复机制可以是不同的</a:t>
            </a:r>
            <a:r>
              <a:rPr lang="zh-CN" altLang="en-US" sz="2400" dirty="0"/>
              <a:t>，故障恢复协议</a:t>
            </a:r>
            <a:r>
              <a:rPr lang="zh-CN" altLang="en-US" sz="2400" dirty="0">
                <a:solidFill>
                  <a:srgbClr val="FF0000"/>
                </a:solidFill>
              </a:rPr>
              <a:t>需要协调子事务</a:t>
            </a:r>
            <a:r>
              <a:rPr lang="zh-CN" altLang="en-US" sz="2400" dirty="0"/>
              <a:t>之间的关系，以保证全局事务的原子性。</a:t>
            </a:r>
            <a:endParaRPr lang="en-US" altLang="zh-CN" sz="2400" dirty="0"/>
          </a:p>
          <a:p>
            <a:r>
              <a:rPr lang="en-US" altLang="zh-CN" sz="2400" dirty="0"/>
              <a:t>       </a:t>
            </a:r>
            <a:r>
              <a:rPr lang="zh-CN" altLang="en-US" sz="2400" dirty="0"/>
              <a:t>分布式数据库的恢复协议包括两阶段提交协议和三阶段提交协议，目标是建立支持</a:t>
            </a:r>
            <a:r>
              <a:rPr lang="zh-CN" altLang="en-US" sz="2400" dirty="0">
                <a:solidFill>
                  <a:srgbClr val="FF0000"/>
                </a:solidFill>
              </a:rPr>
              <a:t>非阻塞终结</a:t>
            </a:r>
            <a:r>
              <a:rPr lang="zh-CN" altLang="en-US" sz="2400" dirty="0"/>
              <a:t>并且</a:t>
            </a:r>
            <a:r>
              <a:rPr lang="zh-CN" altLang="en-US" sz="2400" dirty="0">
                <a:solidFill>
                  <a:srgbClr val="FF0000"/>
                </a:solidFill>
              </a:rPr>
              <a:t>独立恢复</a:t>
            </a:r>
            <a:r>
              <a:rPr lang="zh-CN" altLang="en-US" sz="2400" dirty="0"/>
              <a:t>的协议。</a:t>
            </a:r>
            <a:endParaRPr lang="en-US" altLang="zh-CN" sz="2400" dirty="0"/>
          </a:p>
          <a:p>
            <a:r>
              <a:rPr lang="en-US" altLang="zh-CN" sz="2400" dirty="0"/>
              <a:t>       </a:t>
            </a:r>
            <a:r>
              <a:rPr lang="zh-CN" altLang="en-US" sz="2400" b="1" dirty="0"/>
              <a:t>两个相反的技术：</a:t>
            </a:r>
            <a:endParaRPr lang="en-US" altLang="zh-CN" sz="2400" b="1" dirty="0"/>
          </a:p>
          <a:p>
            <a:pPr marL="342900" indent="-342900">
              <a:buFont typeface="Wingdings" panose="05000000000000000000" pitchFamily="2" charset="2"/>
              <a:buChar char="Ø"/>
            </a:pPr>
            <a:r>
              <a:rPr lang="en-US" altLang="zh-CN" sz="2400" dirty="0"/>
              <a:t>       </a:t>
            </a:r>
            <a:r>
              <a:rPr lang="zh-CN" altLang="en-US" sz="2400" dirty="0"/>
              <a:t>终结协议</a:t>
            </a:r>
            <a:r>
              <a:rPr lang="en-US" altLang="zh-CN" sz="2400" dirty="0"/>
              <a:t>——</a:t>
            </a:r>
            <a:r>
              <a:rPr lang="zh-CN" altLang="en-US" sz="2400" dirty="0"/>
              <a:t>若分布式事务的某个节点故障，其他节点也应该</a:t>
            </a:r>
            <a:r>
              <a:rPr lang="zh-CN" altLang="en-US" sz="2400" dirty="0">
                <a:solidFill>
                  <a:srgbClr val="FF0000"/>
                </a:solidFill>
              </a:rPr>
              <a:t>终结</a:t>
            </a:r>
            <a:r>
              <a:rPr lang="zh-CN" altLang="en-US" sz="2400" dirty="0"/>
              <a:t>，协议规定正在运行的节点如何处理该事务故障；</a:t>
            </a:r>
            <a:endParaRPr lang="en-US" altLang="zh-CN" sz="2400" dirty="0"/>
          </a:p>
          <a:p>
            <a:pPr marL="342900" indent="-342900">
              <a:buFont typeface="Wingdings" panose="05000000000000000000" pitchFamily="2" charset="2"/>
              <a:buChar char="Ø"/>
            </a:pPr>
            <a:r>
              <a:rPr lang="en-US" altLang="zh-CN" sz="2400" dirty="0"/>
              <a:t>       </a:t>
            </a:r>
            <a:r>
              <a:rPr lang="zh-CN" altLang="en-US" sz="2400" dirty="0"/>
              <a:t>恢复协议</a:t>
            </a:r>
            <a:r>
              <a:rPr lang="en-US" altLang="zh-CN" sz="2400" dirty="0"/>
              <a:t>——</a:t>
            </a:r>
            <a:r>
              <a:rPr lang="zh-CN" altLang="en-US" sz="2400" dirty="0"/>
              <a:t>规定出故障的节点相应进程（协调者或参与者）如何在事务</a:t>
            </a:r>
            <a:r>
              <a:rPr lang="zh-CN" altLang="en-US" sz="2400" dirty="0">
                <a:solidFill>
                  <a:srgbClr val="FF0000"/>
                </a:solidFill>
              </a:rPr>
              <a:t>重启后</a:t>
            </a:r>
            <a:r>
              <a:rPr lang="zh-CN" altLang="en-US" sz="2400" dirty="0"/>
              <a:t>恢复数据库的状态。</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D7176770-D2C7-4EA3-9734-1784D3F1445C}"/>
              </a:ext>
            </a:extLst>
          </p:cNvPr>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spTree>
    <p:extLst>
      <p:ext uri="{BB962C8B-B14F-4D97-AF65-F5344CB8AC3E}">
        <p14:creationId xmlns:p14="http://schemas.microsoft.com/office/powerpoint/2010/main" val="390954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9637"/>
            <a:ext cx="6124575" cy="5747370"/>
          </a:xfrm>
        </p:spPr>
        <p:txBody>
          <a:bodyPr>
            <a:noAutofit/>
          </a:bodyPr>
          <a:lstStyle/>
          <a:p>
            <a:r>
              <a:rPr lang="zh-CN" altLang="en-US" sz="2400" dirty="0"/>
              <a:t>例：分布式提交的问题</a:t>
            </a:r>
            <a:endParaRPr lang="en-US" altLang="zh-CN" sz="2400" dirty="0"/>
          </a:p>
          <a:p>
            <a:r>
              <a:rPr lang="zh-CN" altLang="en-US" sz="2400" dirty="0"/>
              <a:t>问题一： </a:t>
            </a:r>
            <a:r>
              <a:rPr lang="en-US" altLang="zh-CN" sz="2400" dirty="0"/>
              <a:t>A </a:t>
            </a:r>
            <a:r>
              <a:rPr lang="zh-CN" altLang="en-US" sz="2400" dirty="0"/>
              <a:t>银行</a:t>
            </a:r>
            <a:r>
              <a:rPr lang="zh-CN" altLang="en-US" sz="2400" dirty="0">
                <a:solidFill>
                  <a:srgbClr val="FF0000"/>
                </a:solidFill>
              </a:rPr>
              <a:t>余额不足</a:t>
            </a:r>
          </a:p>
          <a:p>
            <a:pPr lvl="1"/>
            <a:r>
              <a:rPr lang="en-US" altLang="zh-CN" dirty="0"/>
              <a:t>                A </a:t>
            </a:r>
            <a:r>
              <a:rPr lang="zh-CN" altLang="en-US" dirty="0"/>
              <a:t>未提交事务， </a:t>
            </a:r>
            <a:r>
              <a:rPr lang="en-US" altLang="zh-CN" dirty="0"/>
              <a:t>B </a:t>
            </a:r>
            <a:r>
              <a:rPr lang="zh-CN" altLang="en-US" dirty="0"/>
              <a:t>却成功提交</a:t>
            </a:r>
          </a:p>
          <a:p>
            <a:endParaRPr lang="en-US" altLang="zh-CN" sz="2400" dirty="0"/>
          </a:p>
          <a:p>
            <a:r>
              <a:rPr lang="zh-CN" altLang="en-US" sz="2400" dirty="0"/>
              <a:t>问题二： </a:t>
            </a:r>
            <a:r>
              <a:rPr lang="en-US" altLang="zh-CN" sz="2400" dirty="0"/>
              <a:t>B </a:t>
            </a:r>
            <a:r>
              <a:rPr lang="zh-CN" altLang="en-US" sz="2400" dirty="0"/>
              <a:t>银行</a:t>
            </a:r>
            <a:r>
              <a:rPr lang="zh-CN" altLang="en-US" sz="2400" dirty="0">
                <a:solidFill>
                  <a:srgbClr val="FF0000"/>
                </a:solidFill>
              </a:rPr>
              <a:t>账户不存在</a:t>
            </a:r>
          </a:p>
          <a:p>
            <a:pPr lvl="1"/>
            <a:r>
              <a:rPr lang="en-US" altLang="zh-CN" dirty="0"/>
              <a:t>                A </a:t>
            </a:r>
            <a:r>
              <a:rPr lang="zh-CN" altLang="en-US" dirty="0"/>
              <a:t>提交事务， </a:t>
            </a:r>
            <a:r>
              <a:rPr lang="en-US" altLang="zh-CN" dirty="0"/>
              <a:t>B </a:t>
            </a:r>
            <a:r>
              <a:rPr lang="zh-CN" altLang="en-US" dirty="0"/>
              <a:t>未提交</a:t>
            </a:r>
          </a:p>
          <a:p>
            <a:r>
              <a:rPr lang="zh-CN" altLang="en-US" sz="2400" dirty="0"/>
              <a:t>问题三： </a:t>
            </a:r>
            <a:r>
              <a:rPr lang="en-US" altLang="zh-CN" sz="2400" dirty="0"/>
              <a:t>TC </a:t>
            </a:r>
            <a:r>
              <a:rPr lang="zh-CN" altLang="en-US" sz="2400" dirty="0"/>
              <a:t>到 </a:t>
            </a:r>
            <a:r>
              <a:rPr lang="en-US" altLang="zh-CN" sz="2400" dirty="0"/>
              <a:t>B </a:t>
            </a:r>
            <a:r>
              <a:rPr lang="zh-CN" altLang="en-US" sz="2400" dirty="0"/>
              <a:t>中间的</a:t>
            </a:r>
            <a:r>
              <a:rPr lang="zh-CN" altLang="en-US" sz="2400" dirty="0">
                <a:solidFill>
                  <a:srgbClr val="FF0000"/>
                </a:solidFill>
              </a:rPr>
              <a:t>网络发生中断</a:t>
            </a:r>
          </a:p>
          <a:p>
            <a:pPr lvl="1"/>
            <a:r>
              <a:rPr lang="en-US" altLang="zh-CN" dirty="0"/>
              <a:t>                 A </a:t>
            </a:r>
            <a:r>
              <a:rPr lang="zh-CN" altLang="en-US" dirty="0"/>
              <a:t>提交， </a:t>
            </a:r>
            <a:r>
              <a:rPr lang="en-US" altLang="zh-CN" dirty="0"/>
              <a:t>B </a:t>
            </a:r>
            <a:r>
              <a:rPr lang="zh-CN" altLang="en-US" dirty="0"/>
              <a:t>没提交</a:t>
            </a:r>
          </a:p>
          <a:p>
            <a:r>
              <a:rPr lang="zh-CN" altLang="en-US" sz="2400" dirty="0"/>
              <a:t>问题四： </a:t>
            </a:r>
            <a:r>
              <a:rPr lang="en-US" altLang="zh-CN" sz="2400" dirty="0"/>
              <a:t>TC </a:t>
            </a:r>
            <a:r>
              <a:rPr lang="zh-CN" altLang="en-US" sz="2400" dirty="0"/>
              <a:t>在</a:t>
            </a:r>
            <a:r>
              <a:rPr lang="zh-CN" altLang="en-US" sz="2400" dirty="0">
                <a:solidFill>
                  <a:srgbClr val="FF0000"/>
                </a:solidFill>
              </a:rPr>
              <a:t>向</a:t>
            </a:r>
            <a:r>
              <a:rPr lang="en-US" altLang="zh-CN" sz="2400" dirty="0">
                <a:solidFill>
                  <a:srgbClr val="FF0000"/>
                </a:solidFill>
              </a:rPr>
              <a:t>B</a:t>
            </a:r>
            <a:r>
              <a:rPr lang="zh-CN" altLang="en-US" sz="2400" dirty="0">
                <a:solidFill>
                  <a:srgbClr val="FF0000"/>
                </a:solidFill>
              </a:rPr>
              <a:t>发送指令前宕机</a:t>
            </a:r>
          </a:p>
          <a:p>
            <a:pPr lvl="1"/>
            <a:r>
              <a:rPr lang="en-US" altLang="zh-CN" dirty="0"/>
              <a:t>                 A </a:t>
            </a:r>
            <a:r>
              <a:rPr lang="zh-CN" altLang="en-US" dirty="0"/>
              <a:t>提交， </a:t>
            </a:r>
            <a:r>
              <a:rPr lang="en-US" altLang="zh-CN" dirty="0"/>
              <a:t>B </a:t>
            </a:r>
            <a:r>
              <a:rPr lang="zh-CN" altLang="en-US" dirty="0"/>
              <a:t>没提交</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6848474" y="710993"/>
            <a:ext cx="3762376" cy="4968931"/>
          </a:xfrm>
          <a:prstGeom prst="rect">
            <a:avLst/>
          </a:prstGeom>
          <a:noFill/>
          <a:ln w="9525">
            <a:noFill/>
            <a:miter lim="800000"/>
            <a:headEnd/>
            <a:tailEnd/>
          </a:ln>
        </p:spPr>
      </p:pic>
    </p:spTree>
    <p:extLst>
      <p:ext uri="{BB962C8B-B14F-4D97-AF65-F5344CB8AC3E}">
        <p14:creationId xmlns:p14="http://schemas.microsoft.com/office/powerpoint/2010/main" val="155278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2037"/>
            <a:ext cx="10515600" cy="4351338"/>
          </a:xfrm>
        </p:spPr>
        <p:txBody>
          <a:bodyPr>
            <a:normAutofit/>
          </a:bodyPr>
          <a:lstStyle/>
          <a:p>
            <a:r>
              <a:rPr lang="zh-CN" altLang="en-US" sz="2400" dirty="0"/>
              <a:t>原子提交协议的特点：</a:t>
            </a:r>
            <a:endParaRPr lang="en-US" altLang="zh-CN" sz="2400" dirty="0"/>
          </a:p>
          <a:p>
            <a:r>
              <a:rPr lang="en-US" altLang="zh-CN" sz="2400" dirty="0"/>
              <a:t>     </a:t>
            </a:r>
            <a:r>
              <a:rPr lang="zh-CN" altLang="en-US" sz="2400" dirty="0"/>
              <a:t>（</a:t>
            </a:r>
            <a:r>
              <a:rPr lang="en-US" altLang="zh-CN" sz="2400" dirty="0"/>
              <a:t>1</a:t>
            </a:r>
            <a:r>
              <a:rPr lang="zh-CN" altLang="en-US" sz="2400" dirty="0"/>
              <a:t>）没有宕机或失败发生时， </a:t>
            </a:r>
            <a:r>
              <a:rPr lang="en-US" altLang="zh-CN" sz="2400" dirty="0"/>
              <a:t>A </a:t>
            </a:r>
            <a:r>
              <a:rPr lang="zh-CN" altLang="en-US" sz="2400" dirty="0"/>
              <a:t>和 </a:t>
            </a:r>
            <a:r>
              <a:rPr lang="en-US" altLang="zh-CN" sz="2400" dirty="0"/>
              <a:t>B </a:t>
            </a:r>
            <a:r>
              <a:rPr lang="zh-CN" altLang="en-US" sz="2400" dirty="0"/>
              <a:t>都能提交的前提下才能提交，</a:t>
            </a:r>
          </a:p>
          <a:p>
            <a:r>
              <a:rPr lang="zh-CN" altLang="en-US" sz="2400" dirty="0"/>
              <a:t>如果任一站点 </a:t>
            </a:r>
            <a:r>
              <a:rPr lang="en-US" altLang="zh-CN" sz="2400" dirty="0"/>
              <a:t>commit</a:t>
            </a:r>
            <a:r>
              <a:rPr lang="zh-CN" altLang="en-US" sz="2400" dirty="0"/>
              <a:t>，意味着所有站点必须都 </a:t>
            </a:r>
            <a:r>
              <a:rPr lang="en-US" altLang="zh-CN" sz="2400" dirty="0"/>
              <a:t>commit</a:t>
            </a:r>
            <a:r>
              <a:rPr lang="zh-CN" altLang="en-US" sz="2400" dirty="0"/>
              <a:t>；</a:t>
            </a:r>
            <a:endParaRPr lang="en-US" altLang="zh-CN" sz="2400" dirty="0"/>
          </a:p>
          <a:p>
            <a:pPr lvl="1"/>
            <a:r>
              <a:rPr lang="zh-CN" altLang="en-US" dirty="0"/>
              <a:t>     （</a:t>
            </a:r>
            <a:r>
              <a:rPr lang="en-US" altLang="zh-CN" dirty="0"/>
              <a:t>2</a:t>
            </a:r>
            <a:r>
              <a:rPr lang="zh-CN" altLang="en-US" dirty="0"/>
              <a:t>）如果任一站点中断，则不能有任何一站点进行 </a:t>
            </a:r>
            <a:r>
              <a:rPr lang="en-US" altLang="zh-CN" dirty="0"/>
              <a:t>commit</a:t>
            </a:r>
            <a:r>
              <a:rPr lang="zh-CN" altLang="en-US" dirty="0"/>
              <a:t>；</a:t>
            </a:r>
            <a:endParaRPr lang="en-US" altLang="zh-CN" dirty="0"/>
          </a:p>
          <a:p>
            <a:pPr lvl="1"/>
            <a:r>
              <a:rPr lang="zh-CN" altLang="en-US" dirty="0"/>
              <a:t>     （</a:t>
            </a:r>
            <a:r>
              <a:rPr lang="en-US" altLang="zh-CN" dirty="0"/>
              <a:t>3</a:t>
            </a:r>
            <a:r>
              <a:rPr lang="zh-CN" altLang="en-US" dirty="0"/>
              <a:t>）如果发生失败时，最终能达成一个一致性结果（成功</a:t>
            </a:r>
            <a:r>
              <a:rPr lang="en-US" altLang="zh-CN" dirty="0"/>
              <a:t>/</a:t>
            </a:r>
            <a:r>
              <a:rPr lang="zh-CN" altLang="en-US" dirty="0"/>
              <a:t>失败）， 予以响应， </a:t>
            </a:r>
            <a:r>
              <a:rPr lang="zh-CN" altLang="en-US" b="1" dirty="0"/>
              <a:t>不能一直等待</a:t>
            </a:r>
            <a:r>
              <a:rPr lang="zh-CN" altLang="en-US" dirty="0"/>
              <a:t>（超时可默认对应终止）。</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
        <p:nvSpPr>
          <p:cNvPr id="2" name="对话气泡: 圆角矩形 1">
            <a:extLst>
              <a:ext uri="{FF2B5EF4-FFF2-40B4-BE49-F238E27FC236}">
                <a16:creationId xmlns:a16="http://schemas.microsoft.com/office/drawing/2014/main" id="{87846029-9AA9-4CE4-A347-97696EA31671}"/>
              </a:ext>
            </a:extLst>
          </p:cNvPr>
          <p:cNvSpPr/>
          <p:nvPr/>
        </p:nvSpPr>
        <p:spPr>
          <a:xfrm>
            <a:off x="6355977" y="4150660"/>
            <a:ext cx="4831976" cy="752716"/>
          </a:xfrm>
          <a:prstGeom prst="wedgeRoundRectCallout">
            <a:avLst>
              <a:gd name="adj1" fmla="val -69875"/>
              <a:gd name="adj2" fmla="val -977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latin typeface="微软雅黑" panose="020B0503020204020204" pitchFamily="34" charset="-122"/>
                <a:ea typeface="微软雅黑" panose="020B0503020204020204" pitchFamily="34" charset="-122"/>
              </a:rPr>
              <a:t>负责运送协议的网络通讯出故障时怎么办？</a:t>
            </a:r>
          </a:p>
        </p:txBody>
      </p:sp>
    </p:spTree>
    <p:extLst>
      <p:ext uri="{BB962C8B-B14F-4D97-AF65-F5344CB8AC3E}">
        <p14:creationId xmlns:p14="http://schemas.microsoft.com/office/powerpoint/2010/main" val="25782766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1"/>
  <p:tag name="KSO_WM_TEMPLATE_CATEGORY" val="diagram"/>
  <p:tag name="KSO_WM_TEMPLATE_INDEX" val="783"/>
  <p:tag name="KSO_WM_UNIT_INDEX" val="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3_1"/>
  <p:tag name="KSO_WM_UNIT_ID" val="diagram783_2*l_h_a*1_3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2*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41"/>
  <p:tag name="KSO_WM_TEMPLATE_CATEGORY" val="diagram"/>
  <p:tag name="KSO_WM_TEMPLATE_INDEX" val="783"/>
  <p:tag name="KSO_WM_UNIT_INDEX" val="4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46"/>
  <p:tag name="KSO_WM_TEMPLATE_CATEGORY" val="diagram"/>
  <p:tag name="KSO_WM_TEMPLATE_INDEX" val="783"/>
  <p:tag name="KSO_WM_UNIT_INDEX" val="4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4_1"/>
  <p:tag name="KSO_WM_UNIT_ID" val="diagram783_2*l_h_a*1_4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7"/>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55"/>
  <p:tag name="KSO_WM_TEMPLATE_CATEGORY" val="diagram"/>
  <p:tag name="KSO_WM_TEMPLATE_INDEX" val="783"/>
  <p:tag name="KSO_WM_UNIT_INDEX" val="55"/>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4"/>
  <p:tag name="KSO_WM_UNIT_ID" val="diagram783_2*l_i*1_24"/>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5"/>
  <p:tag name="KSO_WM_UNIT_ID" val="diagram783_2*l_i*1_25"/>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6"/>
  <p:tag name="KSO_WM_UNIT_ID" val="diagram783_2*l_i*1_26"/>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7"/>
  <p:tag name="KSO_WM_UNIT_ID" val="diagram783_2*l_i*1_27"/>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6"/>
  <p:tag name="KSO_WM_TEMPLATE_CATEGORY" val="diagram"/>
  <p:tag name="KSO_WM_TEMPLATE_INDEX" val="783"/>
  <p:tag name="KSO_WM_UNIT_INDEX" val="6"/>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66"/>
  <p:tag name="KSO_WM_TEMPLATE_CATEGORY" val="diagram"/>
  <p:tag name="KSO_WM_TEMPLATE_INDEX" val="783"/>
  <p:tag name="KSO_WM_UNIT_INDEX" val="66"/>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5_1"/>
  <p:tag name="KSO_WM_UNIT_ID" val="diagram783_2*l_h_a*1_5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9"/>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8"/>
  <p:tag name="KSO_WM_UNIT_ID" val="diagram783_2*l_i*1_28"/>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9"/>
  <p:tag name="KSO_WM_UNIT_ID" val="diagram783_2*l_i*1_29"/>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1"/>
  <p:tag name="KSO_WM_UNIT_ID" val="diagram783_2*l_i*1_21"/>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2"/>
  <p:tag name="KSO_WM_UNIT_ID" val="diagram783_2*l_i*1_22"/>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3"/>
  <p:tag name="KSO_WM_UNIT_ID" val="diagram783_2*l_i*1_23"/>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8"/>
  <p:tag name="KSO_WM_UNIT_ID" val="diagram783_2*l_i*1_18"/>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9"/>
  <p:tag name="KSO_WM_UNIT_ID" val="diagram783_2*l_i*1_19"/>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0"/>
  <p:tag name="KSO_WM_UNIT_ID" val="diagram783_2*l_i*1_20"/>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11"/>
  <p:tag name="KSO_WM_TEMPLATE_CATEGORY" val="diagram"/>
  <p:tag name="KSO_WM_TEMPLATE_INDEX" val="783"/>
  <p:tag name="KSO_WM_UNIT_INDEX" val="1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6"/>
  <p:tag name="KSO_WM_UNIT_ID" val="diagram783_2*l_i*1_16"/>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7"/>
  <p:tag name="KSO_WM_UNIT_ID" val="diagram783_2*l_i*1_17"/>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2*l_i*1_12"/>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3"/>
  <p:tag name="KSO_WM_UNIT_ID" val="diagram783_2*l_i*1_13"/>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4"/>
  <p:tag name="KSO_WM_UNIT_ID" val="diagram783_2*l_i*1_14"/>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2*l_i*1_10"/>
  <p:tag name="KSO_WM_UNIT_CLEAR" val="1"/>
  <p:tag name="KSO_WM_UNIT_LAYERLEVEL" val="1_1"/>
  <p:tag name="KSO_WM_BEAUTIFY_FLAG" val="#wm#"/>
  <p:tag name="KSO_WM_DIAGRAM_GROUP_CODE" val="l1-1"/>
  <p:tag name="KSO_WM_UNIT_TEXT_FILL_FORE_SCHEMECOLOR_INDEX" val="2"/>
  <p:tag name="KSO_WM_UNIT_TEXT_FILL_TYPE" val="1"/>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1"/>
  <p:tag name="KSO_WM_UNIT_ID" val="diagram783_2*l_i*1_11"/>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2*l_i*1_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8"/>
  <p:tag name="KSO_WM_UNIT_ID" val="diagram783_2*l_i*1_8"/>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2*l_i*1_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16"/>
  <p:tag name="KSO_WM_TEMPLATE_CATEGORY" val="diagram"/>
  <p:tag name="KSO_WM_TEMPLATE_INDEX" val="783"/>
  <p:tag name="KSO_WM_UNIT_INDEX" val="16"/>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6"/>
  <p:tag name="KSO_WM_UNIT_ID" val="diagram783_2*l_i*1_6"/>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2*l_i*1_3"/>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4"/>
  <p:tag name="KSO_WM_UNIT_ID" val="diagram783_2*l_i*1_4"/>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2*l_i*1_1"/>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
  <p:tag name="KSO_WM_UNIT_ID" val="diagram783_2*l_i*1_2"/>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1"/>
  <p:tag name="KSO_WM_TEMPLATE_CATEGORY" val="diagram"/>
  <p:tag name="KSO_WM_TEMPLATE_INDEX" val="783"/>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6"/>
  <p:tag name="KSO_WM_TEMPLATE_CATEGORY" val="diagram"/>
  <p:tag name="KSO_WM_TEMPLATE_INDEX" val="783"/>
  <p:tag name="KSO_WM_UNIT_INDEX" val="6"/>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11"/>
  <p:tag name="KSO_WM_TEMPLATE_CATEGORY" val="diagram"/>
  <p:tag name="KSO_WM_TEMPLATE_INDEX" val="783"/>
  <p:tag name="KSO_WM_UNIT_INDEX" va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16"/>
  <p:tag name="KSO_WM_TEMPLATE_CATEGORY" val="diagram"/>
  <p:tag name="KSO_WM_TEMPLATE_INDEX" val="783"/>
  <p:tag name="KSO_WM_UNIT_INDEX" val="1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21"/>
  <p:tag name="KSO_WM_TEMPLATE_CATEGORY" val="diagram"/>
  <p:tag name="KSO_WM_TEMPLATE_INDEX" val="783"/>
  <p:tag name="KSO_WM_UNIT_INDEX" val="2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2*l_i*1_9"/>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28"/>
  <p:tag name="KSO_WM_TEMPLATE_CATEGORY" val="diagram"/>
  <p:tag name="KSO_WM_TEMPLATE_INDEX" val="783"/>
  <p:tag name="KSO_WM_UNIT_INDEX" val="28"/>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33"/>
  <p:tag name="KSO_WM_TEMPLATE_CATEGORY" val="diagram"/>
  <p:tag name="KSO_WM_TEMPLATE_INDEX" val="783"/>
  <p:tag name="KSO_WM_UNIT_INDEX" val="33"/>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f"/>
  <p:tag name="KSO_WM_UNIT_INDEX" val="1_1_1"/>
  <p:tag name="KSO_WM_UNIT_ID" val="diagram783_4*l_h_f*1_1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1_1"/>
  <p:tag name="KSO_WM_UNIT_ID" val="diagram783_4*l_h_a*1_1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f"/>
  <p:tag name="KSO_WM_UNIT_INDEX" val="1_3_1"/>
  <p:tag name="KSO_WM_UNIT_ID" val="diagram783_4*l_h_f*1_3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3_1"/>
  <p:tag name="KSO_WM_UNIT_ID" val="diagram783_4*l_h_a*1_3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f"/>
  <p:tag name="KSO_WM_UNIT_INDEX" val="1_2_1"/>
  <p:tag name="KSO_WM_UNIT_ID" val="diagram783_4*l_h_f*1_2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4*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6"/>
  <p:tag name="KSO_WM_UNIT_ID" val="diagram783_4*l_i*1_16"/>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7"/>
  <p:tag name="KSO_WM_UNIT_ID" val="diagram783_4*l_i*1_1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22"/>
  <p:tag name="KSO_WM_TEMPLATE_CATEGORY" val="diagram"/>
  <p:tag name="KSO_WM_TEMPLATE_INDEX" val="783"/>
  <p:tag name="KSO_WM_UNIT_INDEX" val="22"/>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8"/>
  <p:tag name="KSO_WM_UNIT_ID" val="diagram783_4*l_i*1_18"/>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4"/>
  <p:tag name="KSO_WM_UNIT_ID" val="diagram783_4*l_i*1_14"/>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5"/>
  <p:tag name="KSO_WM_UNIT_ID" val="diagram783_4*l_i*1_15"/>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4*l_i*1_12"/>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3"/>
  <p:tag name="KSO_WM_UNIT_ID" val="diagram783_4*l_i*1_13"/>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4*l_i*1_9"/>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4*l_i*1_10"/>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1"/>
  <p:tag name="KSO_WM_UNIT_ID" val="diagram783_4*l_i*1_11"/>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4*l_i*1_7"/>
  <p:tag name="KSO_WM_UNIT_CLEAR" val="1"/>
  <p:tag name="KSO_WM_UNIT_LAYERLEVEL" val="1_1"/>
  <p:tag name="KSO_WM_BEAUTIFY_FLAG" val="#wm#"/>
  <p:tag name="KSO_WM_DIAGRAM_GROUP_CODE" val="l1-1"/>
  <p:tag name="KSO_WM_UNIT_TEXT_FILL_FORE_SCHEMECOLOR_INDEX" val="2"/>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8"/>
  <p:tag name="KSO_WM_UNIT_ID" val="diagram783_4*l_i*1_8"/>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27"/>
  <p:tag name="KSO_WM_TEMPLATE_CATEGORY" val="diagram"/>
  <p:tag name="KSO_WM_TEMPLATE_INDEX" val="783"/>
  <p:tag name="KSO_WM_UNIT_INDEX" val="27"/>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4*l_i*1_5"/>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6"/>
  <p:tag name="KSO_WM_UNIT_ID" val="diagram783_4*l_i*1_6"/>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4*l_i*1_3"/>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4"/>
  <p:tag name="KSO_WM_UNIT_ID" val="diagram783_4*l_i*1_4"/>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4*l_i*1_1"/>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
  <p:tag name="KSO_WM_UNIT_ID" val="diagram783_4*l_i*1_2"/>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5"/>
  <p:tag name="KSO_WM_UNIT_ID" val="diagram783_2*l_i*1_15"/>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1_1"/>
  <p:tag name="KSO_WM_UNIT_ID" val="diagram783_2*l_h_a*1_1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6721</Words>
  <Application>Microsoft Office PowerPoint</Application>
  <PresentationFormat>宽屏</PresentationFormat>
  <Paragraphs>481</Paragraphs>
  <Slides>60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等线</vt:lpstr>
      <vt:lpstr>等线 Light</vt:lpstr>
      <vt:lpstr>宋体</vt:lpstr>
      <vt:lpstr>微软雅黑</vt:lpstr>
      <vt:lpstr>Arial</vt:lpstr>
      <vt:lpstr>Wingdings</vt:lpstr>
      <vt:lpstr>Wingdings 2</vt:lpstr>
      <vt:lpstr>Office 主题​​</vt:lpstr>
      <vt:lpstr>大数据管理</vt:lpstr>
      <vt:lpstr>第10章 故障恢复</vt:lpstr>
      <vt:lpstr>第10章 故障恢复</vt:lpstr>
      <vt:lpstr>10.1 传统的数据库故障恢复概述</vt:lpstr>
      <vt:lpstr>PowerPoint 演示文稿</vt:lpstr>
      <vt:lpstr>PowerPoint 演示文稿</vt:lpstr>
      <vt:lpstr>10.2 分布式数据库节点故障的终结和恢复协议</vt:lpstr>
      <vt:lpstr>PowerPoint 演示文稿</vt:lpstr>
      <vt:lpstr>PowerPoint 演示文稿</vt:lpstr>
      <vt:lpstr>PowerPoint 演示文稿</vt:lpstr>
      <vt:lpstr>10.2.1 两阶段提交协议的终结和恢复协议</vt:lpstr>
      <vt:lpstr>PowerPoint 演示文稿</vt:lpstr>
      <vt:lpstr>PowerPoint 演示文稿</vt:lpstr>
      <vt:lpstr>10.2.1.1 终结协议</vt:lpstr>
      <vt:lpstr>10.2.1.1 终结协议（续）</vt:lpstr>
      <vt:lpstr>10.2.1.1 终结协议（续）</vt:lpstr>
      <vt:lpstr>PowerPoint 演示文稿</vt:lpstr>
      <vt:lpstr>10.2.1.1 终结协议（续）</vt:lpstr>
      <vt:lpstr>10.2.1.2 恢复协议</vt:lpstr>
      <vt:lpstr>10.2.1.2 恢复协议（续）</vt:lpstr>
      <vt:lpstr>10.2.1.2 恢复协议（续）</vt:lpstr>
      <vt:lpstr>10.2.1.2 恢复协议（续）</vt:lpstr>
      <vt:lpstr>10.2.1.2 恢复协议（续）</vt:lpstr>
      <vt:lpstr>10.2.2 三阶段提交协议的终结和恢复协议</vt:lpstr>
      <vt:lpstr>10.2.2 三阶段提交协议的终结和恢复协议（续）</vt:lpstr>
      <vt:lpstr>10.2.2 三阶段提交协议的终结和恢复协议（续）</vt:lpstr>
      <vt:lpstr>10.2.2.1 终结协议</vt:lpstr>
      <vt:lpstr>10.2.2.1 终结协议（续）</vt:lpstr>
      <vt:lpstr>10.2.2.1 终结协议（续）</vt:lpstr>
      <vt:lpstr>10.2.2.2 恢复协议</vt:lpstr>
      <vt:lpstr>10.3 当前流行的分布式数据库恢复技术及应用</vt:lpstr>
      <vt:lpstr>PowerPoint 演示文稿</vt:lpstr>
      <vt:lpstr>10.3 当前流行的分布式数据库恢复技术及应用</vt:lpstr>
      <vt:lpstr>10.3.1 Paxos协议（续）</vt:lpstr>
      <vt:lpstr>10.3.1 Paxos协议（续）</vt:lpstr>
      <vt:lpstr>10.3.1 Paxos协议（续）</vt:lpstr>
      <vt:lpstr>10.3.1 Paxos协议（续）</vt:lpstr>
      <vt:lpstr>Paxos算法描述</vt:lpstr>
      <vt:lpstr>Paxos协议第一阶段</vt:lpstr>
      <vt:lpstr>PowerPoint 演示文稿</vt:lpstr>
      <vt:lpstr>Paxos协议第一阶段（续）</vt:lpstr>
      <vt:lpstr>Paxos协议第二阶段</vt:lpstr>
      <vt:lpstr>Paxos协议第二阶段（续）</vt:lpstr>
      <vt:lpstr>10.3.2 Raft协议</vt:lpstr>
      <vt:lpstr>PowerPoint 演示文稿</vt:lpstr>
      <vt:lpstr>PowerPoint 演示文稿</vt:lpstr>
      <vt:lpstr>PowerPoint 演示文稿</vt:lpstr>
      <vt:lpstr>10.3.2.2  Raft算法第一阶段——Leader选举</vt:lpstr>
      <vt:lpstr>PowerPoint 演示文稿</vt:lpstr>
      <vt:lpstr>PowerPoint 演示文稿</vt:lpstr>
      <vt:lpstr>PowerPoint 演示文稿</vt:lpstr>
      <vt:lpstr>10.3.2.2  Raft算法第一阶段——Leader选举（续）</vt:lpstr>
      <vt:lpstr>10.3.2.2  Raft算法第二阶段——Leader领导的日志复制</vt:lpstr>
      <vt:lpstr>10.3.3 Raft协议与Paxos协议对比分析</vt:lpstr>
      <vt:lpstr>10.4 其他常见的容错与恢复技术</vt:lpstr>
      <vt:lpstr>10.4.2 HA热备</vt:lpstr>
      <vt:lpstr>10.4.3 键值对系统的故障恢复</vt:lpstr>
      <vt:lpstr>10.4.3 键值对系统的故障恢复</vt:lpstr>
      <vt:lpstr>10.4.4 其他容错技术</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264</cp:revision>
  <dcterms:created xsi:type="dcterms:W3CDTF">2020-06-18T17:33:31Z</dcterms:created>
  <dcterms:modified xsi:type="dcterms:W3CDTF">2023-11-01T01:43:04Z</dcterms:modified>
</cp:coreProperties>
</file>