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sldIdLst>
    <p:sldId id="256" r:id="rId2"/>
    <p:sldId id="262" r:id="rId3"/>
    <p:sldId id="265" r:id="rId4"/>
    <p:sldId id="266" r:id="rId5"/>
    <p:sldId id="267" r:id="rId6"/>
    <p:sldId id="268" r:id="rId7"/>
    <p:sldId id="269" r:id="rId8"/>
    <p:sldId id="270" r:id="rId9"/>
    <p:sldId id="271" r:id="rId10"/>
    <p:sldId id="272" r:id="rId11"/>
    <p:sldId id="273" r:id="rId12"/>
    <p:sldId id="274" r:id="rId13"/>
    <p:sldId id="315" r:id="rId14"/>
    <p:sldId id="337" r:id="rId15"/>
    <p:sldId id="316" r:id="rId16"/>
    <p:sldId id="317" r:id="rId17"/>
    <p:sldId id="329" r:id="rId18"/>
    <p:sldId id="328" r:id="rId19"/>
    <p:sldId id="331" r:id="rId20"/>
    <p:sldId id="327" r:id="rId21"/>
    <p:sldId id="275" r:id="rId22"/>
    <p:sldId id="323" r:id="rId23"/>
    <p:sldId id="276" r:id="rId24"/>
    <p:sldId id="277" r:id="rId25"/>
    <p:sldId id="309" r:id="rId26"/>
    <p:sldId id="311" r:id="rId27"/>
    <p:sldId id="312" r:id="rId28"/>
    <p:sldId id="313" r:id="rId29"/>
    <p:sldId id="333" r:id="rId30"/>
    <p:sldId id="334" r:id="rId31"/>
    <p:sldId id="332" r:id="rId32"/>
    <p:sldId id="278" r:id="rId33"/>
    <p:sldId id="279" r:id="rId34"/>
    <p:sldId id="280" r:id="rId35"/>
    <p:sldId id="281" r:id="rId36"/>
    <p:sldId id="282" r:id="rId37"/>
    <p:sldId id="283" r:id="rId38"/>
    <p:sldId id="285" r:id="rId39"/>
    <p:sldId id="287" r:id="rId40"/>
    <p:sldId id="288" r:id="rId41"/>
    <p:sldId id="289" r:id="rId42"/>
    <p:sldId id="290" r:id="rId43"/>
    <p:sldId id="291" r:id="rId44"/>
    <p:sldId id="292" r:id="rId45"/>
    <p:sldId id="293" r:id="rId46"/>
    <p:sldId id="294" r:id="rId47"/>
    <p:sldId id="297" r:id="rId48"/>
    <p:sldId id="335" r:id="rId49"/>
    <p:sldId id="295" r:id="rId50"/>
    <p:sldId id="296" r:id="rId51"/>
    <p:sldId id="286" r:id="rId52"/>
    <p:sldId id="299" r:id="rId53"/>
    <p:sldId id="322" r:id="rId54"/>
    <p:sldId id="303" r:id="rId55"/>
    <p:sldId id="304" r:id="rId56"/>
    <p:sldId id="336" r:id="rId57"/>
    <p:sldId id="302" r:id="rId58"/>
    <p:sldId id="318" r:id="rId59"/>
    <p:sldId id="319" r:id="rId60"/>
    <p:sldId id="307" r:id="rId61"/>
    <p:sldId id="308" r:id="rId62"/>
    <p:sldId id="321" r:id="rId63"/>
    <p:sldId id="320" r:id="rId64"/>
    <p:sldId id="306" r:id="rId65"/>
    <p:sldId id="301" r:id="rId66"/>
    <p:sldId id="305" r:id="rId67"/>
    <p:sldId id="300" r:id="rId68"/>
    <p:sldId id="325" r:id="rId69"/>
    <p:sldId id="326" r:id="rId70"/>
    <p:sldId id="298"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086" autoAdjust="0"/>
  </p:normalViewPr>
  <p:slideViewPr>
    <p:cSldViewPr snapToGrid="0">
      <p:cViewPr varScale="1">
        <p:scale>
          <a:sx n="52" d="100"/>
          <a:sy n="52" d="100"/>
        </p:scale>
        <p:origin x="2216" y="3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cnblogs.com/purple5252/p/11125119.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a:t>
            </a:fld>
            <a:endParaRPr lang="zh-CN" altLang="en-US"/>
          </a:p>
        </p:txBody>
      </p:sp>
    </p:spTree>
    <p:extLst>
      <p:ext uri="{BB962C8B-B14F-4D97-AF65-F5344CB8AC3E}">
        <p14:creationId xmlns:p14="http://schemas.microsoft.com/office/powerpoint/2010/main" val="718221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https://learn.microsoft.com/zh-cn/sql/relational-databases/xml/use-explicit-mode-with-for-xml?view=sql-server-ver16</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18</a:t>
            </a:fld>
            <a:endParaRPr lang="zh-CN" altLang="en-US"/>
          </a:p>
        </p:txBody>
      </p:sp>
    </p:spTree>
    <p:extLst>
      <p:ext uri="{BB962C8B-B14F-4D97-AF65-F5344CB8AC3E}">
        <p14:creationId xmlns:p14="http://schemas.microsoft.com/office/powerpoint/2010/main" val="3955581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https://learn.microsoft.com/zh-cn/sql/relational-databases/xml/use-explicit-mode-with-for-xml?view=sql-server-ver16</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19</a:t>
            </a:fld>
            <a:endParaRPr lang="zh-CN" altLang="en-US"/>
          </a:p>
        </p:txBody>
      </p:sp>
    </p:spTree>
    <p:extLst>
      <p:ext uri="{BB962C8B-B14F-4D97-AF65-F5344CB8AC3E}">
        <p14:creationId xmlns:p14="http://schemas.microsoft.com/office/powerpoint/2010/main" val="1647118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https://blog.csdn.net/qingxukang/article/details/51201933</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20</a:t>
            </a:fld>
            <a:endParaRPr lang="zh-CN" altLang="en-US"/>
          </a:p>
        </p:txBody>
      </p:sp>
    </p:spTree>
    <p:extLst>
      <p:ext uri="{BB962C8B-B14F-4D97-AF65-F5344CB8AC3E}">
        <p14:creationId xmlns:p14="http://schemas.microsoft.com/office/powerpoint/2010/main" val="3478290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333333"/>
                </a:solidFill>
                <a:effectLst/>
                <a:latin typeface="Helvetica Neue"/>
              </a:rPr>
              <a:t>JSON </a:t>
            </a:r>
            <a:r>
              <a:rPr lang="zh-CN" altLang="en-US" b="1" i="0" dirty="0">
                <a:solidFill>
                  <a:srgbClr val="333333"/>
                </a:solidFill>
                <a:effectLst/>
                <a:latin typeface="Helvetica Neue"/>
              </a:rPr>
              <a:t>语法规则</a:t>
            </a:r>
          </a:p>
          <a:p>
            <a:pPr algn="l" latinLnBrk="1"/>
            <a:r>
              <a:rPr lang="en-US" altLang="zh-CN" b="0" i="0" dirty="0">
                <a:solidFill>
                  <a:srgbClr val="333333"/>
                </a:solidFill>
                <a:effectLst/>
                <a:latin typeface="Helvetica Neue"/>
              </a:rPr>
              <a:t>JSON </a:t>
            </a:r>
            <a:r>
              <a:rPr lang="zh-CN" altLang="en-US" b="0" i="0" dirty="0">
                <a:solidFill>
                  <a:srgbClr val="333333"/>
                </a:solidFill>
                <a:effectLst/>
                <a:latin typeface="Helvetica Neue"/>
              </a:rPr>
              <a:t>语法是 </a:t>
            </a:r>
            <a:r>
              <a:rPr lang="en-US" altLang="zh-CN" b="0" i="0" dirty="0">
                <a:solidFill>
                  <a:srgbClr val="333333"/>
                </a:solidFill>
                <a:effectLst/>
                <a:latin typeface="Helvetica Neue"/>
              </a:rPr>
              <a:t>JavaScript </a:t>
            </a:r>
            <a:r>
              <a:rPr lang="zh-CN" altLang="en-US" b="0" i="0" dirty="0">
                <a:solidFill>
                  <a:srgbClr val="333333"/>
                </a:solidFill>
                <a:effectLst/>
                <a:latin typeface="Helvetica Neue"/>
              </a:rPr>
              <a:t>对象表示语法的子集。</a:t>
            </a:r>
          </a:p>
          <a:p>
            <a:pPr algn="l" latinLnBrk="1">
              <a:buFont typeface="Arial" panose="020B0604020202020204" pitchFamily="34" charset="0"/>
              <a:buChar char="•"/>
            </a:pPr>
            <a:r>
              <a:rPr lang="zh-CN" altLang="en-US" b="0" i="0" dirty="0">
                <a:solidFill>
                  <a:srgbClr val="333333"/>
                </a:solidFill>
                <a:effectLst/>
                <a:latin typeface="Helvetica Neue"/>
              </a:rPr>
              <a:t>数据在名称</a:t>
            </a:r>
            <a:r>
              <a:rPr lang="en-US" altLang="zh-CN" b="0" i="0" dirty="0">
                <a:solidFill>
                  <a:srgbClr val="333333"/>
                </a:solidFill>
                <a:effectLst/>
                <a:latin typeface="Helvetica Neue"/>
              </a:rPr>
              <a:t>/</a:t>
            </a:r>
            <a:r>
              <a:rPr lang="zh-CN" altLang="en-US" b="0" i="0" dirty="0">
                <a:solidFill>
                  <a:srgbClr val="333333"/>
                </a:solidFill>
                <a:effectLst/>
                <a:latin typeface="Helvetica Neue"/>
              </a:rPr>
              <a:t>值对中</a:t>
            </a:r>
            <a:endParaRPr lang="en-US" altLang="zh-CN" b="0" i="0" dirty="0">
              <a:solidFill>
                <a:srgbClr val="333333"/>
              </a:solidFill>
              <a:effectLst/>
              <a:latin typeface="Helvetica Neue"/>
            </a:endParaRPr>
          </a:p>
          <a:p>
            <a:pPr algn="l" latinLnBrk="1"/>
            <a:r>
              <a:rPr lang="en-US" altLang="zh-CN" b="0" i="0" dirty="0">
                <a:solidFill>
                  <a:srgbClr val="333333"/>
                </a:solidFill>
                <a:effectLst/>
                <a:latin typeface="Helvetica Neue"/>
              </a:rPr>
              <a:t>JSON </a:t>
            </a:r>
            <a:r>
              <a:rPr lang="zh-CN" altLang="en-US" b="0" i="0" dirty="0">
                <a:solidFill>
                  <a:srgbClr val="333333"/>
                </a:solidFill>
                <a:effectLst/>
                <a:latin typeface="Helvetica Neue"/>
              </a:rPr>
              <a:t>值可以是：</a:t>
            </a:r>
          </a:p>
          <a:p>
            <a:pPr algn="l" latinLnBrk="1">
              <a:buFont typeface="Arial" panose="020B0604020202020204" pitchFamily="34" charset="0"/>
              <a:buChar char="•"/>
            </a:pPr>
            <a:r>
              <a:rPr lang="zh-CN" altLang="en-US" b="0" i="0" dirty="0">
                <a:solidFill>
                  <a:srgbClr val="333333"/>
                </a:solidFill>
                <a:effectLst/>
                <a:latin typeface="Helvetica Neue"/>
              </a:rPr>
              <a:t>数字（整数或浮点数）</a:t>
            </a:r>
          </a:p>
          <a:p>
            <a:pPr algn="l" latinLnBrk="1">
              <a:buFont typeface="Arial" panose="020B0604020202020204" pitchFamily="34" charset="0"/>
              <a:buChar char="•"/>
            </a:pPr>
            <a:r>
              <a:rPr lang="zh-CN" altLang="en-US" b="0" i="0" dirty="0">
                <a:solidFill>
                  <a:srgbClr val="333333"/>
                </a:solidFill>
                <a:effectLst/>
                <a:latin typeface="Helvetica Neue"/>
              </a:rPr>
              <a:t>字符串（在双引号中）</a:t>
            </a:r>
          </a:p>
          <a:p>
            <a:pPr algn="l" latinLnBrk="1">
              <a:buFont typeface="Arial" panose="020B0604020202020204" pitchFamily="34" charset="0"/>
              <a:buChar char="•"/>
            </a:pPr>
            <a:r>
              <a:rPr lang="zh-CN" altLang="en-US" b="0" i="0" dirty="0">
                <a:solidFill>
                  <a:srgbClr val="333333"/>
                </a:solidFill>
                <a:effectLst/>
                <a:latin typeface="Helvetica Neue"/>
              </a:rPr>
              <a:t>逻辑值（</a:t>
            </a:r>
            <a:r>
              <a:rPr lang="en-US" altLang="zh-CN" b="0" i="0" dirty="0">
                <a:solidFill>
                  <a:srgbClr val="333333"/>
                </a:solidFill>
                <a:effectLst/>
                <a:latin typeface="Helvetica Neue"/>
              </a:rPr>
              <a:t>true </a:t>
            </a:r>
            <a:r>
              <a:rPr lang="zh-CN" altLang="en-US" b="0" i="0" dirty="0">
                <a:solidFill>
                  <a:srgbClr val="333333"/>
                </a:solidFill>
                <a:effectLst/>
                <a:latin typeface="Helvetica Neue"/>
              </a:rPr>
              <a:t>或 </a:t>
            </a:r>
            <a:r>
              <a:rPr lang="en-US" altLang="zh-CN" b="0" i="0" dirty="0">
                <a:solidFill>
                  <a:srgbClr val="333333"/>
                </a:solidFill>
                <a:effectLst/>
                <a:latin typeface="Helvetica Neue"/>
              </a:rPr>
              <a:t>false</a:t>
            </a:r>
            <a:r>
              <a:rPr lang="zh-CN" altLang="en-US" b="0" i="0" dirty="0">
                <a:solidFill>
                  <a:srgbClr val="333333"/>
                </a:solidFill>
                <a:effectLst/>
                <a:latin typeface="Helvetica Neue"/>
              </a:rPr>
              <a:t>）</a:t>
            </a:r>
          </a:p>
          <a:p>
            <a:pPr algn="l" latinLnBrk="1">
              <a:buFont typeface="Arial" panose="020B0604020202020204" pitchFamily="34" charset="0"/>
              <a:buChar char="•"/>
            </a:pPr>
            <a:r>
              <a:rPr lang="zh-CN" altLang="en-US" b="0" i="0" dirty="0">
                <a:solidFill>
                  <a:srgbClr val="333333"/>
                </a:solidFill>
                <a:effectLst/>
                <a:latin typeface="Helvetica Neue"/>
              </a:rPr>
              <a:t>数组（在中括号中）</a:t>
            </a:r>
          </a:p>
          <a:p>
            <a:pPr algn="l" latinLnBrk="1">
              <a:buFont typeface="Arial" panose="020B0604020202020204" pitchFamily="34" charset="0"/>
              <a:buChar char="•"/>
            </a:pPr>
            <a:r>
              <a:rPr lang="zh-CN" altLang="en-US" b="0" i="0" dirty="0">
                <a:solidFill>
                  <a:srgbClr val="333333"/>
                </a:solidFill>
                <a:effectLst/>
                <a:latin typeface="Helvetica Neue"/>
              </a:rPr>
              <a:t>对象（在大括号中）</a:t>
            </a:r>
          </a:p>
          <a:p>
            <a:pPr algn="l" latinLnBrk="1">
              <a:buFont typeface="Arial" panose="020B0604020202020204" pitchFamily="34" charset="0"/>
              <a:buChar char="•"/>
            </a:pPr>
            <a:r>
              <a:rPr lang="en-US" altLang="zh-CN" b="0" i="0" dirty="0">
                <a:solidFill>
                  <a:srgbClr val="333333"/>
                </a:solidFill>
                <a:effectLst/>
                <a:latin typeface="Helvetica Neue"/>
              </a:rPr>
              <a:t>null</a:t>
            </a:r>
          </a:p>
          <a:p>
            <a:pPr algn="l" latinLnBrk="1">
              <a:buFont typeface="Arial" panose="020B0604020202020204" pitchFamily="34" charset="0"/>
              <a:buChar char="•"/>
            </a:pPr>
            <a:endParaRPr lang="zh-CN" altLang="en-US" b="0" i="0" dirty="0">
              <a:solidFill>
                <a:srgbClr val="333333"/>
              </a:solidFill>
              <a:effectLst/>
              <a:latin typeface="Helvetica Neue"/>
            </a:endParaRPr>
          </a:p>
          <a:p>
            <a:pPr algn="l" latinLnBrk="1">
              <a:buFont typeface="Arial" panose="020B0604020202020204" pitchFamily="34" charset="0"/>
              <a:buChar char="•"/>
            </a:pPr>
            <a:r>
              <a:rPr lang="zh-CN" altLang="en-US" b="0" i="0" dirty="0">
                <a:solidFill>
                  <a:srgbClr val="333333"/>
                </a:solidFill>
                <a:effectLst/>
                <a:latin typeface="Helvetica Neue"/>
              </a:rPr>
              <a:t>数据由逗号分隔</a:t>
            </a:r>
          </a:p>
          <a:p>
            <a:pPr algn="l" latinLnBrk="1">
              <a:buFont typeface="Arial" panose="020B0604020202020204" pitchFamily="34" charset="0"/>
              <a:buChar char="•"/>
            </a:pPr>
            <a:r>
              <a:rPr lang="zh-CN" altLang="en-US" b="0" i="0" dirty="0">
                <a:solidFill>
                  <a:srgbClr val="333333"/>
                </a:solidFill>
                <a:effectLst/>
                <a:latin typeface="Helvetica Neue"/>
              </a:rPr>
              <a:t>大括号 </a:t>
            </a:r>
            <a:r>
              <a:rPr lang="en-US" altLang="zh-CN" b="1" i="0" dirty="0">
                <a:solidFill>
                  <a:srgbClr val="333333"/>
                </a:solidFill>
                <a:effectLst/>
                <a:latin typeface="SFMono-Regular"/>
              </a:rPr>
              <a:t>{}</a:t>
            </a:r>
            <a:r>
              <a:rPr lang="zh-CN" altLang="en-US" b="0" i="0" dirty="0">
                <a:solidFill>
                  <a:srgbClr val="333333"/>
                </a:solidFill>
                <a:effectLst/>
                <a:latin typeface="Helvetica Neue"/>
              </a:rPr>
              <a:t> 保存对象</a:t>
            </a:r>
          </a:p>
          <a:p>
            <a:pPr algn="l" latinLnBrk="1">
              <a:buFont typeface="Arial" panose="020B0604020202020204" pitchFamily="34" charset="0"/>
              <a:buChar char="•"/>
            </a:pPr>
            <a:r>
              <a:rPr lang="zh-CN" altLang="en-US" b="0" i="0" dirty="0">
                <a:solidFill>
                  <a:srgbClr val="333333"/>
                </a:solidFill>
                <a:effectLst/>
                <a:latin typeface="Helvetica Neue"/>
              </a:rPr>
              <a:t>中括号 </a:t>
            </a:r>
            <a:r>
              <a:rPr lang="en-US" altLang="zh-CN" b="1" i="0" dirty="0">
                <a:solidFill>
                  <a:srgbClr val="333333"/>
                </a:solidFill>
                <a:effectLst/>
                <a:latin typeface="SFMono-Regular"/>
              </a:rPr>
              <a:t>[]</a:t>
            </a:r>
            <a:r>
              <a:rPr lang="zh-CN" altLang="en-US" b="0" i="0" dirty="0">
                <a:solidFill>
                  <a:srgbClr val="333333"/>
                </a:solidFill>
                <a:effectLst/>
                <a:latin typeface="Helvetica Neue"/>
              </a:rPr>
              <a:t> 保存数组，数组可以包含多个对象</a:t>
            </a:r>
            <a:endParaRPr lang="en-US" altLang="zh-CN" b="0" i="0" dirty="0">
              <a:solidFill>
                <a:srgbClr val="333333"/>
              </a:solidFill>
              <a:effectLst/>
              <a:latin typeface="Helvetica Neue"/>
            </a:endParaRPr>
          </a:p>
          <a:p>
            <a:pPr algn="l" latinLnBrk="1">
              <a:buFont typeface="Arial" panose="020B0604020202020204" pitchFamily="34" charset="0"/>
              <a:buChar char="•"/>
            </a:pPr>
            <a:endParaRPr lang="en-US" altLang="zh-CN" b="0" i="0" dirty="0">
              <a:solidFill>
                <a:srgbClr val="333333"/>
              </a:solidFill>
              <a:effectLst/>
              <a:latin typeface="Helvetica Neue"/>
            </a:endParaRPr>
          </a:p>
          <a:p>
            <a:pPr algn="l"/>
            <a:r>
              <a:rPr lang="en-US" altLang="zh-CN" b="1" i="0" dirty="0">
                <a:solidFill>
                  <a:srgbClr val="333333"/>
                </a:solidFill>
                <a:effectLst/>
                <a:latin typeface="Helvetica Neue"/>
              </a:rPr>
              <a:t>JSON </a:t>
            </a:r>
            <a:r>
              <a:rPr lang="zh-CN" altLang="en-US" b="1" i="0" dirty="0">
                <a:solidFill>
                  <a:srgbClr val="333333"/>
                </a:solidFill>
                <a:effectLst/>
                <a:latin typeface="Helvetica Neue"/>
              </a:rPr>
              <a:t>数组</a:t>
            </a:r>
          </a:p>
          <a:p>
            <a:pPr algn="l" latinLnBrk="1"/>
            <a:r>
              <a:rPr lang="en-US" altLang="zh-CN" b="0" i="0" dirty="0">
                <a:solidFill>
                  <a:srgbClr val="333333"/>
                </a:solidFill>
                <a:effectLst/>
                <a:latin typeface="Helvetica Neue"/>
              </a:rPr>
              <a:t>JSON </a:t>
            </a:r>
            <a:r>
              <a:rPr lang="zh-CN" altLang="en-US" b="0" i="0" dirty="0">
                <a:solidFill>
                  <a:srgbClr val="333333"/>
                </a:solidFill>
                <a:effectLst/>
                <a:latin typeface="Helvetica Neue"/>
              </a:rPr>
              <a:t>数组在中括号 </a:t>
            </a:r>
            <a:r>
              <a:rPr lang="en-US" altLang="zh-CN" b="1" i="0" dirty="0">
                <a:solidFill>
                  <a:srgbClr val="333333"/>
                </a:solidFill>
                <a:effectLst/>
                <a:latin typeface="SFMono-Regular"/>
              </a:rPr>
              <a:t>[]</a:t>
            </a:r>
            <a:r>
              <a:rPr lang="zh-CN" altLang="en-US" b="0" i="0" dirty="0">
                <a:solidFill>
                  <a:srgbClr val="333333"/>
                </a:solidFill>
                <a:effectLst/>
                <a:latin typeface="Helvetica Neue"/>
              </a:rPr>
              <a:t> 中书写：</a:t>
            </a:r>
          </a:p>
          <a:p>
            <a:pPr algn="l" latinLnBrk="1"/>
            <a:r>
              <a:rPr lang="zh-CN" altLang="en-US" b="0" i="0" dirty="0">
                <a:solidFill>
                  <a:srgbClr val="333333"/>
                </a:solidFill>
                <a:effectLst/>
                <a:latin typeface="Helvetica Neue"/>
              </a:rPr>
              <a:t>数组可包含多个对象，例如：</a:t>
            </a:r>
          </a:p>
          <a:p>
            <a:pPr algn="l" latinLnBrk="1"/>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sites</a:t>
            </a:r>
            <a:r>
              <a:rPr lang="en-US" altLang="zh-CN" b="0" i="0" dirty="0">
                <a:solidFill>
                  <a:srgbClr val="8B0000"/>
                </a:solidFill>
                <a:effectLst/>
                <a:latin typeface="Menlo"/>
              </a:rPr>
              <a:t>"</a:t>
            </a:r>
            <a:r>
              <a:rPr lang="en-US" altLang="zh-CN" b="0" i="0" dirty="0">
                <a:solidFill>
                  <a:srgbClr val="808080"/>
                </a:solidFill>
                <a:effectLst/>
                <a:latin typeface="Menlo"/>
              </a:rPr>
              <a:t>: </a:t>
            </a:r>
          </a:p>
          <a:p>
            <a:pPr algn="l" latinLnBrk="1"/>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name</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菜鸟教程</a:t>
            </a:r>
            <a:r>
              <a:rPr lang="en-US" altLang="zh-CN" b="0" i="0" dirty="0">
                <a:solidFill>
                  <a:srgbClr val="8B0000"/>
                </a:solidFill>
                <a:effectLst/>
                <a:latin typeface="Menlo"/>
              </a:rPr>
              <a:t>"</a:t>
            </a:r>
            <a:r>
              <a:rPr lang="zh-CN" altLang="en-US" b="0" i="0" dirty="0">
                <a:solidFill>
                  <a:srgbClr val="808080"/>
                </a:solidFill>
                <a:effectLst/>
                <a:latin typeface="Menlo"/>
              </a:rPr>
              <a:t> </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err="1">
                <a:solidFill>
                  <a:srgbClr val="AA1111"/>
                </a:solidFill>
                <a:effectLst/>
                <a:latin typeface="Menlo"/>
              </a:rPr>
              <a:t>url</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8B0000"/>
                </a:solidFill>
                <a:effectLst/>
                <a:latin typeface="Menlo"/>
              </a:rPr>
              <a:t>"</a:t>
            </a:r>
            <a:r>
              <a:rPr lang="en-US" altLang="zh-CN" b="0" i="0" dirty="0">
                <a:solidFill>
                  <a:srgbClr val="AA1111"/>
                </a:solidFill>
                <a:effectLst/>
                <a:latin typeface="Menlo"/>
              </a:rPr>
              <a:t>www.runoob.com</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latinLnBrk="1"/>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err="1">
                <a:solidFill>
                  <a:srgbClr val="AA1111"/>
                </a:solidFill>
                <a:effectLst/>
                <a:latin typeface="Menlo"/>
              </a:rPr>
              <a:t>name</a:t>
            </a:r>
            <a:r>
              <a:rPr lang="en-US" altLang="zh-CN" b="0" i="0" dirty="0" err="1">
                <a:solidFill>
                  <a:srgbClr val="8B0000"/>
                </a:solidFill>
                <a:effectLst/>
                <a:latin typeface="Menlo"/>
              </a:rPr>
              <a:t>"</a:t>
            </a:r>
            <a:r>
              <a:rPr lang="en-US" altLang="zh-CN" b="0" i="0" dirty="0" err="1">
                <a:solidFill>
                  <a:srgbClr val="808080"/>
                </a:solidFill>
                <a:effectLst/>
                <a:latin typeface="Menlo"/>
              </a:rPr>
              <a:t>:</a:t>
            </a:r>
            <a:r>
              <a:rPr lang="en-US" altLang="zh-CN" b="0" i="0" dirty="0" err="1">
                <a:solidFill>
                  <a:srgbClr val="8B0000"/>
                </a:solidFill>
                <a:effectLst/>
                <a:latin typeface="Menlo"/>
              </a:rPr>
              <a:t>"</a:t>
            </a:r>
            <a:r>
              <a:rPr lang="en-US" altLang="zh-CN" b="0" i="0" dirty="0" err="1">
                <a:solidFill>
                  <a:srgbClr val="AA1111"/>
                </a:solidFill>
                <a:effectLst/>
                <a:latin typeface="Menlo"/>
              </a:rPr>
              <a:t>google</a:t>
            </a:r>
            <a:r>
              <a:rPr lang="en-US" altLang="zh-CN" b="0" i="0" dirty="0">
                <a:solidFill>
                  <a:srgbClr val="8B0000"/>
                </a:solidFill>
                <a:effectLst/>
                <a:latin typeface="Menlo"/>
              </a:rPr>
              <a:t>"</a:t>
            </a:r>
            <a:r>
              <a:rPr lang="en-US" altLang="zh-CN" b="0" i="0" dirty="0">
                <a:solidFill>
                  <a:srgbClr val="808080"/>
                </a:solidFill>
                <a:effectLst/>
                <a:latin typeface="Menlo"/>
              </a:rPr>
              <a:t> , </a:t>
            </a:r>
            <a:r>
              <a:rPr lang="en-US" altLang="zh-CN" b="0" i="0" dirty="0">
                <a:solidFill>
                  <a:srgbClr val="8B0000"/>
                </a:solidFill>
                <a:effectLst/>
                <a:latin typeface="Menlo"/>
              </a:rPr>
              <a:t>"</a:t>
            </a:r>
            <a:r>
              <a:rPr lang="en-US" altLang="zh-CN" b="0" i="0" dirty="0" err="1">
                <a:solidFill>
                  <a:srgbClr val="AA1111"/>
                </a:solidFill>
                <a:effectLst/>
                <a:latin typeface="Menlo"/>
              </a:rPr>
              <a:t>url</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8B0000"/>
                </a:solidFill>
                <a:effectLst/>
                <a:latin typeface="Menlo"/>
              </a:rPr>
              <a:t>"</a:t>
            </a:r>
            <a:r>
              <a:rPr lang="en-US" altLang="zh-CN" b="0" i="0" dirty="0">
                <a:solidFill>
                  <a:srgbClr val="AA1111"/>
                </a:solidFill>
                <a:effectLst/>
                <a:latin typeface="Menlo"/>
              </a:rPr>
              <a:t>www.google.com</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a:t>
            </a:r>
          </a:p>
          <a:p>
            <a:pPr algn="l" latinLnBrk="1"/>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a:solidFill>
                  <a:srgbClr val="AA1111"/>
                </a:solidFill>
                <a:effectLst/>
                <a:latin typeface="Menlo"/>
              </a:rPr>
              <a:t>name</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8B0000"/>
                </a:solidFill>
                <a:effectLst/>
                <a:latin typeface="Menlo"/>
              </a:rPr>
              <a:t>"</a:t>
            </a:r>
            <a:r>
              <a:rPr lang="zh-CN" altLang="en-US" b="0" i="0" dirty="0">
                <a:solidFill>
                  <a:srgbClr val="AA1111"/>
                </a:solidFill>
                <a:effectLst/>
                <a:latin typeface="Menlo"/>
              </a:rPr>
              <a:t>微博</a:t>
            </a:r>
            <a:r>
              <a:rPr lang="en-US" altLang="zh-CN" b="0" i="0" dirty="0">
                <a:solidFill>
                  <a:srgbClr val="8B0000"/>
                </a:solidFill>
                <a:effectLst/>
                <a:latin typeface="Menlo"/>
              </a:rPr>
              <a:t>"</a:t>
            </a:r>
            <a:r>
              <a:rPr lang="zh-CN" altLang="en-US" b="0" i="0" dirty="0">
                <a:solidFill>
                  <a:srgbClr val="808080"/>
                </a:solidFill>
                <a:effectLst/>
                <a:latin typeface="Menlo"/>
              </a:rPr>
              <a:t> </a:t>
            </a:r>
            <a:r>
              <a:rPr lang="en-US" altLang="zh-CN" b="0" i="0" dirty="0">
                <a:solidFill>
                  <a:srgbClr val="808080"/>
                </a:solidFill>
                <a:effectLst/>
                <a:latin typeface="Menlo"/>
              </a:rPr>
              <a:t>, </a:t>
            </a:r>
            <a:r>
              <a:rPr lang="en-US" altLang="zh-CN" b="0" i="0" dirty="0">
                <a:solidFill>
                  <a:srgbClr val="8B0000"/>
                </a:solidFill>
                <a:effectLst/>
                <a:latin typeface="Menlo"/>
              </a:rPr>
              <a:t>"</a:t>
            </a:r>
            <a:r>
              <a:rPr lang="en-US" altLang="zh-CN" b="0" i="0" dirty="0" err="1">
                <a:solidFill>
                  <a:srgbClr val="AA1111"/>
                </a:solidFill>
                <a:effectLst/>
                <a:latin typeface="Menlo"/>
              </a:rPr>
              <a:t>url</a:t>
            </a:r>
            <a:r>
              <a:rPr lang="en-US" altLang="zh-CN" b="0" i="0" dirty="0">
                <a:solidFill>
                  <a:srgbClr val="8B0000"/>
                </a:solidFill>
                <a:effectLst/>
                <a:latin typeface="Menlo"/>
              </a:rPr>
              <a:t>"</a:t>
            </a:r>
            <a:r>
              <a:rPr lang="en-US" altLang="zh-CN" b="0" i="0" dirty="0">
                <a:solidFill>
                  <a:srgbClr val="808080"/>
                </a:solidFill>
                <a:effectLst/>
                <a:latin typeface="Menlo"/>
              </a:rPr>
              <a:t>:</a:t>
            </a:r>
            <a:r>
              <a:rPr lang="en-US" altLang="zh-CN" b="0" i="0" dirty="0">
                <a:solidFill>
                  <a:srgbClr val="8B0000"/>
                </a:solidFill>
                <a:effectLst/>
                <a:latin typeface="Menlo"/>
              </a:rPr>
              <a:t>"</a:t>
            </a:r>
            <a:r>
              <a:rPr lang="en-US" altLang="zh-CN" b="0" i="0" dirty="0">
                <a:solidFill>
                  <a:srgbClr val="AA1111"/>
                </a:solidFill>
                <a:effectLst/>
                <a:latin typeface="Menlo"/>
              </a:rPr>
              <a:t>www.weibo.com</a:t>
            </a:r>
            <a:r>
              <a:rPr lang="en-US" altLang="zh-CN" b="0" i="0" dirty="0">
                <a:solidFill>
                  <a:srgbClr val="8B0000"/>
                </a:solidFill>
                <a:effectLst/>
                <a:latin typeface="Menlo"/>
              </a:rPr>
              <a:t>"</a:t>
            </a:r>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latinLnBrk="1"/>
            <a:r>
              <a:rPr lang="en-US" altLang="zh-CN" b="0" i="0" dirty="0">
                <a:solidFill>
                  <a:srgbClr val="808080"/>
                </a:solidFill>
                <a:effectLst/>
                <a:latin typeface="Menlo"/>
              </a:rPr>
              <a:t>   </a:t>
            </a:r>
            <a:r>
              <a:rPr lang="en-US" altLang="zh-CN" b="0" i="0" dirty="0">
                <a:solidFill>
                  <a:srgbClr val="808000"/>
                </a:solidFill>
                <a:effectLst/>
                <a:latin typeface="Menlo"/>
              </a:rPr>
              <a:t>]</a:t>
            </a:r>
            <a:r>
              <a:rPr lang="en-US" altLang="zh-CN" b="0" i="0" dirty="0">
                <a:solidFill>
                  <a:srgbClr val="808080"/>
                </a:solidFill>
                <a:effectLst/>
                <a:latin typeface="Menlo"/>
              </a:rPr>
              <a:t> </a:t>
            </a:r>
          </a:p>
          <a:p>
            <a:pPr algn="l" latinLnBrk="1"/>
            <a:r>
              <a:rPr lang="en-US" altLang="zh-CN" b="0" i="0" dirty="0">
                <a:solidFill>
                  <a:srgbClr val="808000"/>
                </a:solidFill>
                <a:effectLst/>
                <a:latin typeface="Menlo"/>
              </a:rPr>
              <a:t>}</a:t>
            </a:r>
            <a:endParaRPr lang="en-US" altLang="zh-CN" b="0" i="0" dirty="0">
              <a:solidFill>
                <a:srgbClr val="000000"/>
              </a:solidFill>
              <a:effectLst/>
              <a:latin typeface="Menlo"/>
            </a:endParaRPr>
          </a:p>
          <a:p>
            <a:pPr algn="l" latinLnBrk="1">
              <a:buFont typeface="Arial" panose="020B0604020202020204" pitchFamily="34" charset="0"/>
              <a:buChar char="•"/>
            </a:pPr>
            <a:endParaRPr lang="zh-CN" altLang="en-US" b="0" i="0" dirty="0">
              <a:solidFill>
                <a:srgbClr val="333333"/>
              </a:solidFill>
              <a:effectLst/>
              <a:latin typeface="Helvetica Neue"/>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21</a:t>
            </a:fld>
            <a:endParaRPr lang="zh-CN" altLang="en-US"/>
          </a:p>
        </p:txBody>
      </p:sp>
    </p:spTree>
    <p:extLst>
      <p:ext uri="{BB962C8B-B14F-4D97-AF65-F5344CB8AC3E}">
        <p14:creationId xmlns:p14="http://schemas.microsoft.com/office/powerpoint/2010/main" val="708032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23</a:t>
            </a:fld>
            <a:endParaRPr lang="zh-CN" altLang="en-US"/>
          </a:p>
        </p:txBody>
      </p:sp>
    </p:spTree>
    <p:extLst>
      <p:ext uri="{BB962C8B-B14F-4D97-AF65-F5344CB8AC3E}">
        <p14:creationId xmlns:p14="http://schemas.microsoft.com/office/powerpoint/2010/main" val="3472314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https://www.cnblogs.com/whalesea/p/14298855.html</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加上 </a:t>
            </a:r>
            <a:r>
              <a:rPr lang="en-US" altLang="zh-CN" sz="1200" b="0" i="0" kern="1200" dirty="0">
                <a:solidFill>
                  <a:schemeClr val="tx1"/>
                </a:solidFill>
                <a:effectLst/>
                <a:latin typeface="+mn-lt"/>
                <a:ea typeface="+mn-ea"/>
                <a:cs typeface="+mn-cs"/>
              </a:rPr>
              <a:t>N </a:t>
            </a:r>
            <a:r>
              <a:rPr lang="zh-CN" altLang="en-US" sz="1200" b="0" i="0" kern="1200" dirty="0">
                <a:solidFill>
                  <a:schemeClr val="tx1"/>
                </a:solidFill>
                <a:effectLst/>
                <a:latin typeface="+mn-lt"/>
                <a:ea typeface="+mn-ea"/>
                <a:cs typeface="+mn-cs"/>
              </a:rPr>
              <a:t>代表存入数据库时以 </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 格式存储。 </a:t>
            </a:r>
            <a:r>
              <a:rPr lang="en-US" altLang="zh-CN" sz="1200" b="0" i="0" kern="1200" dirty="0" err="1">
                <a:solidFill>
                  <a:schemeClr val="tx1"/>
                </a:solidFill>
                <a:effectLst/>
                <a:latin typeface="+mn-lt"/>
                <a:ea typeface="+mn-ea"/>
                <a:cs typeface="+mn-cs"/>
              </a:rPr>
              <a:t>N'string</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表示</a:t>
            </a:r>
            <a:r>
              <a:rPr lang="en-US" altLang="zh-CN" sz="1200" b="0" i="0" kern="1200" dirty="0">
                <a:solidFill>
                  <a:schemeClr val="tx1"/>
                </a:solidFill>
                <a:effectLst/>
                <a:latin typeface="+mn-lt"/>
                <a:ea typeface="+mn-ea"/>
                <a:cs typeface="+mn-cs"/>
              </a:rPr>
              <a:t>string</a:t>
            </a:r>
            <a:r>
              <a:rPr lang="zh-CN" altLang="en-US" sz="1200" b="0" i="0" kern="1200" dirty="0">
                <a:solidFill>
                  <a:schemeClr val="tx1"/>
                </a:solidFill>
                <a:effectLst/>
                <a:latin typeface="+mn-lt"/>
                <a:ea typeface="+mn-ea"/>
                <a:cs typeface="+mn-cs"/>
              </a:rPr>
              <a:t>是个</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字符串 </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 字符串的格式与普通字符串相似，但它前面有一个 </a:t>
            </a:r>
            <a:r>
              <a:rPr lang="en-US" altLang="zh-CN" sz="1200" b="0" i="0" kern="1200" dirty="0">
                <a:solidFill>
                  <a:schemeClr val="tx1"/>
                </a:solidFill>
                <a:effectLst/>
                <a:latin typeface="+mn-lt"/>
                <a:ea typeface="+mn-ea"/>
                <a:cs typeface="+mn-cs"/>
              </a:rPr>
              <a:t>N </a:t>
            </a:r>
            <a:r>
              <a:rPr lang="zh-CN" altLang="en-US" sz="1200" b="0" i="0" kern="1200" dirty="0">
                <a:solidFill>
                  <a:schemeClr val="tx1"/>
                </a:solidFill>
                <a:effectLst/>
                <a:latin typeface="+mn-lt"/>
                <a:ea typeface="+mn-ea"/>
                <a:cs typeface="+mn-cs"/>
              </a:rPr>
              <a:t>标识符（</a:t>
            </a:r>
            <a:r>
              <a:rPr lang="en-US" altLang="zh-CN" sz="1200" b="0" i="0" kern="1200" dirty="0">
                <a:solidFill>
                  <a:schemeClr val="tx1"/>
                </a:solidFill>
                <a:effectLst/>
                <a:latin typeface="+mn-lt"/>
                <a:ea typeface="+mn-ea"/>
                <a:cs typeface="+mn-cs"/>
              </a:rPr>
              <a:t>N </a:t>
            </a:r>
            <a:r>
              <a:rPr lang="zh-CN" altLang="en-US" sz="1200" b="0" i="0" kern="1200" dirty="0">
                <a:solidFill>
                  <a:schemeClr val="tx1"/>
                </a:solidFill>
                <a:effectLst/>
                <a:latin typeface="+mn-lt"/>
                <a:ea typeface="+mn-ea"/>
                <a:cs typeface="+mn-cs"/>
              </a:rPr>
              <a:t>代表 </a:t>
            </a:r>
            <a:r>
              <a:rPr lang="en-US" altLang="zh-CN" sz="1200" b="0" i="0" kern="1200" dirty="0">
                <a:solidFill>
                  <a:schemeClr val="tx1"/>
                </a:solidFill>
                <a:effectLst/>
                <a:latin typeface="+mn-lt"/>
                <a:ea typeface="+mn-ea"/>
                <a:cs typeface="+mn-cs"/>
              </a:rPr>
              <a:t>SQL-92</a:t>
            </a:r>
            <a:r>
              <a:rPr lang="zh-CN" altLang="en-US" sz="1200" b="0" i="0" kern="1200" dirty="0">
                <a:solidFill>
                  <a:schemeClr val="tx1"/>
                </a:solidFill>
                <a:effectLst/>
                <a:latin typeface="+mn-lt"/>
                <a:ea typeface="+mn-ea"/>
                <a:cs typeface="+mn-cs"/>
              </a:rPr>
              <a:t> 标准中的国际语言 </a:t>
            </a:r>
            <a:r>
              <a:rPr lang="en-US" altLang="zh-CN" sz="1200" b="0" i="0" kern="1200" dirty="0">
                <a:solidFill>
                  <a:schemeClr val="tx1"/>
                </a:solidFill>
                <a:effectLst/>
                <a:latin typeface="+mn-lt"/>
                <a:ea typeface="+mn-ea"/>
                <a:cs typeface="+mn-cs"/>
              </a:rPr>
              <a:t>(National</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Language)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 </a:t>
            </a:r>
            <a:r>
              <a:rPr lang="zh-CN" altLang="en-US" sz="1200" b="0" i="0" kern="1200" dirty="0">
                <a:solidFill>
                  <a:schemeClr val="tx1"/>
                </a:solidFill>
                <a:effectLst/>
                <a:latin typeface="+mn-lt"/>
                <a:ea typeface="+mn-ea"/>
                <a:cs typeface="+mn-cs"/>
              </a:rPr>
              <a:t>前缀必须是大写字母。例如，</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Michél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是字符串常量而 </a:t>
            </a:r>
            <a:r>
              <a:rPr lang="en-US" altLang="zh-CN" sz="1200" b="0" i="0" kern="1200" dirty="0" err="1">
                <a:solidFill>
                  <a:schemeClr val="tx1"/>
                </a:solidFill>
                <a:effectLst/>
                <a:latin typeface="+mn-lt"/>
                <a:ea typeface="+mn-ea"/>
                <a:cs typeface="+mn-cs"/>
              </a:rPr>
              <a:t>N'Michél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则是 </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 常量。</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 常量被解释为 </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 数据，并且不使用代码页进行计算。</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 常量确实有排序规则，主要用于控制比较和区分大小写。为 </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 常量指派当前数据库的默认排序规则，除非使用 </a:t>
            </a:r>
            <a:r>
              <a:rPr lang="en-US" altLang="zh-CN" sz="1200" b="0" i="0" kern="1200" dirty="0">
                <a:solidFill>
                  <a:schemeClr val="tx1"/>
                </a:solidFill>
                <a:effectLst/>
                <a:latin typeface="+mn-lt"/>
                <a:ea typeface="+mn-ea"/>
                <a:cs typeface="+mn-cs"/>
              </a:rPr>
              <a:t>COLLATE </a:t>
            </a:r>
            <a:r>
              <a:rPr lang="zh-CN" altLang="en-US" sz="1200" b="0" i="0" kern="1200" dirty="0">
                <a:solidFill>
                  <a:schemeClr val="tx1"/>
                </a:solidFill>
                <a:effectLst/>
                <a:latin typeface="+mn-lt"/>
                <a:ea typeface="+mn-ea"/>
                <a:cs typeface="+mn-cs"/>
              </a:rPr>
              <a:t>子句为其指定了排序规则。</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 数据中的每个字符都使用两个字节进行存储，而字符数据中的每个字符则都使用一个字节进行存储。有关更多信息，请参见使用 </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 数据。 </a:t>
            </a:r>
            <a:r>
              <a:rPr lang="en-US" altLang="zh-CN" sz="1200" b="0" i="0" kern="1200" dirty="0">
                <a:solidFill>
                  <a:schemeClr val="tx1"/>
                </a:solidFill>
                <a:effectLst/>
                <a:latin typeface="+mn-lt"/>
                <a:ea typeface="+mn-ea"/>
                <a:cs typeface="+mn-cs"/>
              </a:rPr>
              <a:t>Unicode</a:t>
            </a:r>
            <a:r>
              <a:rPr lang="zh-CN" altLang="en-US" sz="1200" b="0" i="0" kern="1200" dirty="0">
                <a:solidFill>
                  <a:schemeClr val="tx1"/>
                </a:solidFill>
                <a:effectLst/>
                <a:latin typeface="+mn-lt"/>
                <a:ea typeface="+mn-ea"/>
                <a:cs typeface="+mn-cs"/>
              </a:rPr>
              <a:t> 字符串常量支持增强的排序规则。</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25</a:t>
            </a:fld>
            <a:endParaRPr lang="zh-CN" altLang="en-US"/>
          </a:p>
        </p:txBody>
      </p:sp>
    </p:spTree>
    <p:extLst>
      <p:ext uri="{BB962C8B-B14F-4D97-AF65-F5344CB8AC3E}">
        <p14:creationId xmlns:p14="http://schemas.microsoft.com/office/powerpoint/2010/main" val="1253897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https://www.cnblogs.com/whalesea/p/14298855.html</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26</a:t>
            </a:fld>
            <a:endParaRPr lang="zh-CN" altLang="en-US"/>
          </a:p>
        </p:txBody>
      </p:sp>
    </p:spTree>
    <p:extLst>
      <p:ext uri="{BB962C8B-B14F-4D97-AF65-F5344CB8AC3E}">
        <p14:creationId xmlns:p14="http://schemas.microsoft.com/office/powerpoint/2010/main" val="458484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 SQL Server 2000 </a:t>
            </a:r>
            <a:r>
              <a:rPr lang="zh-CN" altLang="en-US" sz="1200" b="0" i="0" kern="1200" dirty="0">
                <a:solidFill>
                  <a:schemeClr val="tx1"/>
                </a:solidFill>
                <a:effectLst/>
                <a:latin typeface="+mn-lt"/>
                <a:ea typeface="+mn-ea"/>
                <a:cs typeface="+mn-cs"/>
              </a:rPr>
              <a:t>中有个 </a:t>
            </a:r>
            <a:r>
              <a:rPr lang="en-US" altLang="zh-CN" sz="1200" b="0" i="0" kern="1200" dirty="0">
                <a:solidFill>
                  <a:schemeClr val="tx1"/>
                </a:solidFill>
                <a:effectLst/>
                <a:latin typeface="+mn-lt"/>
                <a:ea typeface="+mn-ea"/>
                <a:cs typeface="+mn-cs"/>
              </a:rPr>
              <a:t>cross join </a:t>
            </a:r>
            <a:r>
              <a:rPr lang="zh-CN" altLang="en-US" sz="1200" b="0" i="0" kern="1200" dirty="0">
                <a:solidFill>
                  <a:schemeClr val="tx1"/>
                </a:solidFill>
                <a:effectLst/>
                <a:latin typeface="+mn-lt"/>
                <a:ea typeface="+mn-ea"/>
                <a:cs typeface="+mn-cs"/>
              </a:rPr>
              <a:t>是用于交叉联接的。实际上增加</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cross apply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outer apply </a:t>
            </a:r>
            <a:r>
              <a:rPr lang="zh-CN" altLang="en-US" sz="1200" b="0" i="0" kern="1200" dirty="0">
                <a:solidFill>
                  <a:schemeClr val="tx1"/>
                </a:solidFill>
                <a:effectLst/>
                <a:latin typeface="+mn-lt"/>
                <a:ea typeface="+mn-ea"/>
                <a:cs typeface="+mn-cs"/>
              </a:rPr>
              <a:t>是用于交叉联接表值函数（返回表结果集的函数）的， 更重要的是这个函数的参数是另一个表中的字段。</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dirty="0"/>
          </a:p>
          <a:p>
            <a:r>
              <a:rPr lang="en-US" altLang="zh-CN" dirty="0"/>
              <a:t>https://blog.csdn.net/weixin_39934264/article/details/96543820?ops_request_misc=%257B%2522request%255Fid%2522%253A%2522162040525716780265462566%2522%252C%2522scm%2522%253A%252220140713.130102334.pc%255Fall.%2522%257D&amp;request_id=162040525716780265462566&amp;biz_id=0&amp;utm_medium=distribute.pc_search_result.none-task-blog-2~all~first_rank_v2~rank_v29-2-96543820.first_rank_v2_pc_rank_v29&amp;utm_term=SQLSERVER2016+CROSS+APPLY</a:t>
            </a:r>
          </a:p>
          <a:p>
            <a:endParaRPr lang="en-US" altLang="zh-CN" dirty="0"/>
          </a:p>
          <a:p>
            <a:endParaRPr lang="en-US" altLang="zh-CN" dirty="0"/>
          </a:p>
          <a:p>
            <a:endParaRPr lang="en-US" altLang="zh-CN" dirty="0"/>
          </a:p>
          <a:p>
            <a:endParaRPr lang="en-US" altLang="zh-CN" dirty="0"/>
          </a:p>
          <a:p>
            <a:r>
              <a:rPr lang="en-US" altLang="zh-CN" sz="1200" b="0" i="0" kern="1200" dirty="0">
                <a:solidFill>
                  <a:schemeClr val="tx1"/>
                </a:solidFill>
                <a:effectLst/>
                <a:latin typeface="+mn-lt"/>
                <a:ea typeface="+mn-ea"/>
                <a:cs typeface="+mn-cs"/>
              </a:rPr>
              <a:t>-- 4. cross apply</a:t>
            </a:r>
            <a:endParaRPr lang="en-US" altLang="zh-CN" dirty="0"/>
          </a:p>
          <a:p>
            <a:r>
              <a:rPr lang="en-US" altLang="zh-CN" dirty="0"/>
              <a:t>select *  from TABLE_1 T1cross apply </a:t>
            </a:r>
            <a:r>
              <a:rPr lang="en-US" altLang="zh-CN" dirty="0" err="1"/>
              <a:t>FN_TableValue</a:t>
            </a:r>
            <a:r>
              <a:rPr lang="en-US" altLang="zh-CN" dirty="0"/>
              <a:t>(T1.column_a)</a:t>
            </a:r>
          </a:p>
          <a:p>
            <a:r>
              <a:rPr lang="en-US" altLang="zh-CN" dirty="0"/>
              <a:t>5. outer apply</a:t>
            </a:r>
          </a:p>
          <a:p>
            <a:r>
              <a:rPr lang="en-US" altLang="zh-CN" dirty="0"/>
              <a:t>select *  from TABLE_1 T1outer apply </a:t>
            </a:r>
            <a:r>
              <a:rPr lang="en-US" altLang="zh-CN" dirty="0" err="1"/>
              <a:t>FN_TableValue</a:t>
            </a:r>
            <a:r>
              <a:rPr lang="en-US" altLang="zh-CN" dirty="0"/>
              <a:t>(T1.column_a)</a:t>
            </a:r>
          </a:p>
          <a:p>
            <a:r>
              <a:rPr lang="en-US" altLang="zh-CN" dirty="0"/>
              <a:t>cross apply </a:t>
            </a:r>
            <a:r>
              <a:rPr lang="zh-CN" altLang="en-US" dirty="0"/>
              <a:t>和 </a:t>
            </a:r>
            <a:r>
              <a:rPr lang="en-US" altLang="zh-CN" dirty="0"/>
              <a:t>outer apply </a:t>
            </a:r>
            <a:r>
              <a:rPr lang="zh-CN" altLang="en-US" dirty="0"/>
              <a:t>对于 </a:t>
            </a:r>
            <a:r>
              <a:rPr lang="en-US" altLang="zh-CN" dirty="0"/>
              <a:t>T1 </a:t>
            </a:r>
            <a:r>
              <a:rPr lang="zh-CN" altLang="en-US" dirty="0"/>
              <a:t>中的每一行都和派生表（表值函数根据</a:t>
            </a:r>
            <a:r>
              <a:rPr lang="en-US" altLang="zh-CN" dirty="0"/>
              <a:t>T1</a:t>
            </a:r>
            <a:r>
              <a:rPr lang="zh-CN" altLang="en-US" dirty="0"/>
              <a:t>当前行数据生成的动态结果集） 做了一个交叉联接。</a:t>
            </a:r>
            <a:r>
              <a:rPr lang="en-US" altLang="zh-CN" dirty="0"/>
              <a:t>cross apply </a:t>
            </a:r>
            <a:r>
              <a:rPr lang="zh-CN" altLang="en-US" dirty="0"/>
              <a:t>和 </a:t>
            </a:r>
            <a:r>
              <a:rPr lang="en-US" altLang="zh-CN" dirty="0"/>
              <a:t>outer apply </a:t>
            </a:r>
            <a:r>
              <a:rPr lang="zh-CN" altLang="en-US" dirty="0"/>
              <a:t>的区别在于： 如果根据 </a:t>
            </a:r>
            <a:r>
              <a:rPr lang="en-US" altLang="zh-CN" dirty="0"/>
              <a:t>T1 </a:t>
            </a:r>
            <a:r>
              <a:rPr lang="zh-CN" altLang="en-US" dirty="0"/>
              <a:t>的某行数据生成的派生表为空，</a:t>
            </a:r>
            <a:r>
              <a:rPr lang="en-US" altLang="zh-CN" dirty="0"/>
              <a:t>cross apply </a:t>
            </a:r>
            <a:r>
              <a:rPr lang="zh-CN" altLang="en-US" dirty="0"/>
              <a:t>后的结果集 就不包含 </a:t>
            </a:r>
            <a:r>
              <a:rPr lang="en-US" altLang="zh-CN" dirty="0"/>
              <a:t>T1 </a:t>
            </a:r>
            <a:r>
              <a:rPr lang="zh-CN" altLang="en-US" dirty="0"/>
              <a:t>中的这行数据，而 </a:t>
            </a:r>
            <a:r>
              <a:rPr lang="en-US" altLang="zh-CN" dirty="0"/>
              <a:t>outer apply </a:t>
            </a:r>
            <a:r>
              <a:rPr lang="zh-CN" altLang="en-US" dirty="0"/>
              <a:t>仍会包含这行数据，并且派生表的所有字段值都为 </a:t>
            </a:r>
            <a:r>
              <a:rPr lang="en-US" altLang="zh-CN" dirty="0"/>
              <a:t>NULL</a:t>
            </a:r>
            <a:r>
              <a:rPr lang="zh-CN" altLang="en-US" dirty="0"/>
              <a:t>。 </a:t>
            </a:r>
            <a:endParaRPr lang="en-US" altLang="zh-CN" dirty="0"/>
          </a:p>
          <a:p>
            <a:endParaRPr lang="zh-CN" altLang="en-US" dirty="0"/>
          </a:p>
          <a:p>
            <a:r>
              <a:rPr lang="en-US" altLang="zh-CN" dirty="0"/>
              <a:t>————————————————</a:t>
            </a:r>
          </a:p>
          <a:p>
            <a:r>
              <a:rPr lang="zh-CN" altLang="en-US" dirty="0"/>
              <a:t>版权声明：本文为</a:t>
            </a:r>
            <a:r>
              <a:rPr lang="en-US" altLang="zh-CN" dirty="0"/>
              <a:t>CSDN</a:t>
            </a:r>
            <a:r>
              <a:rPr lang="zh-CN" altLang="en-US" dirty="0"/>
              <a:t>博主「</a:t>
            </a:r>
            <a:r>
              <a:rPr lang="en-US" altLang="zh-CN" dirty="0" err="1"/>
              <a:t>JinweiChang</a:t>
            </a:r>
            <a:r>
              <a:rPr lang="zh-CN" altLang="en-US" dirty="0"/>
              <a:t>」的原创文章，遵循</a:t>
            </a:r>
            <a:r>
              <a:rPr lang="en-US" altLang="zh-CN" dirty="0"/>
              <a:t>CC 4.0 BY-SA</a:t>
            </a:r>
            <a:r>
              <a:rPr lang="zh-CN" altLang="en-US" dirty="0"/>
              <a:t>版权协议，转载请附上原文出处链接及本声明。</a:t>
            </a:r>
          </a:p>
          <a:p>
            <a:r>
              <a:rPr lang="zh-CN" altLang="en-US" dirty="0"/>
              <a:t>原文链接：</a:t>
            </a:r>
            <a:r>
              <a:rPr lang="en-US" altLang="zh-CN" dirty="0"/>
              <a:t>https://blog.csdn.net/weixin_39934264/article/details/96543820</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Cross Apply </a:t>
            </a:r>
            <a:r>
              <a:rPr lang="zh-CN" altLang="en-US" dirty="0"/>
              <a:t>可以在关联表子查询中用前一个关联表的字段的值，而</a:t>
            </a:r>
            <a:r>
              <a:rPr lang="en-US" altLang="zh-CN" dirty="0"/>
              <a:t>Cross Join </a:t>
            </a:r>
            <a:r>
              <a:rPr lang="zh-CN" altLang="en-US" dirty="0"/>
              <a:t>却不行，比如这样写：</a:t>
            </a:r>
            <a:r>
              <a:rPr lang="en-US" altLang="zh-CN" dirty="0"/>
              <a:t>SELECT * FROM </a:t>
            </a:r>
            <a:r>
              <a:rPr lang="en-US" altLang="zh-CN" dirty="0" err="1"/>
              <a:t>tableA</a:t>
            </a:r>
            <a:r>
              <a:rPr lang="en-US" altLang="zh-CN" dirty="0"/>
              <a:t> a CROSS JOIN (select * from </a:t>
            </a:r>
            <a:r>
              <a:rPr lang="en-US" altLang="zh-CN" dirty="0" err="1"/>
              <a:t>tableB</a:t>
            </a:r>
            <a:r>
              <a:rPr lang="en-US" altLang="zh-CN" dirty="0"/>
              <a:t> where id=a.id) b,</a:t>
            </a:r>
            <a:r>
              <a:rPr lang="zh-CN" altLang="en-US" dirty="0"/>
              <a:t>语法上就不能通过！因此</a:t>
            </a:r>
            <a:r>
              <a:rPr lang="en-US" altLang="zh-CN" dirty="0"/>
              <a:t>Cross Join </a:t>
            </a:r>
            <a:r>
              <a:rPr lang="zh-CN" altLang="en-US" dirty="0"/>
              <a:t>很鸡肋，既然有</a:t>
            </a:r>
            <a:r>
              <a:rPr lang="en-US" altLang="zh-CN" dirty="0"/>
              <a:t>Cross Apply</a:t>
            </a:r>
            <a:r>
              <a:rPr lang="zh-CN" altLang="en-US" dirty="0"/>
              <a:t>了，那么</a:t>
            </a:r>
            <a:r>
              <a:rPr lang="en-US" altLang="zh-CN" dirty="0"/>
              <a:t>Cross Join</a:t>
            </a:r>
            <a:r>
              <a:rPr lang="zh-CN" altLang="en-US" dirty="0"/>
              <a:t>几乎毫无存在的价值</a:t>
            </a:r>
            <a:r>
              <a:rPr lang="en-US" altLang="zh-CN" dirty="0"/>
              <a:t>~</a:t>
            </a:r>
            <a:r>
              <a:rPr lang="zh-CN" altLang="en-US" dirty="0"/>
              <a:t>针对这一点，下面列举一些</a:t>
            </a:r>
            <a:r>
              <a:rPr lang="en-US" altLang="zh-CN" dirty="0"/>
              <a:t>Cross Apply</a:t>
            </a:r>
            <a:r>
              <a:rPr lang="zh-CN" altLang="en-US" dirty="0"/>
              <a:t>特有的用法：</a:t>
            </a:r>
            <a:r>
              <a:rPr lang="en-US" altLang="zh-CN" dirty="0"/>
              <a:t>1.</a:t>
            </a:r>
            <a:r>
              <a:rPr lang="zh-CN" altLang="en-US" dirty="0"/>
              <a:t>结合表值函数使用：</a:t>
            </a:r>
            <a:endParaRPr lang="en-US" altLang="zh-CN" dirty="0"/>
          </a:p>
          <a:p>
            <a:r>
              <a:rPr lang="en-US" altLang="zh-CN" sz="1200" b="0" i="0" kern="1200" dirty="0">
                <a:solidFill>
                  <a:schemeClr val="tx1"/>
                </a:solidFill>
                <a:effectLst/>
                <a:latin typeface="+mn-lt"/>
                <a:ea typeface="+mn-ea"/>
                <a:cs typeface="+mn-cs"/>
              </a:rPr>
              <a:t>2.top</a:t>
            </a:r>
            <a:r>
              <a:rPr lang="zh-CN" altLang="en-US" sz="1200" b="0" i="0" kern="1200" dirty="0">
                <a:solidFill>
                  <a:schemeClr val="tx1"/>
                </a:solidFill>
                <a:effectLst/>
                <a:latin typeface="+mn-lt"/>
                <a:ea typeface="+mn-ea"/>
                <a:cs typeface="+mn-cs"/>
              </a:rPr>
              <a:t>子查询的用法：</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我要看语文第一名，数学前两名，英语前三名的</a:t>
            </a:r>
            <a:r>
              <a:rPr lang="en-US" altLang="zh-CN" sz="1200" b="0" i="0" kern="1200" dirty="0">
                <a:solidFill>
                  <a:schemeClr val="tx1"/>
                </a:solidFill>
                <a:effectLst/>
                <a:latin typeface="+mn-lt"/>
                <a:ea typeface="+mn-ea"/>
                <a:cs typeface="+mn-cs"/>
              </a:rPr>
              <a:t>name</a:t>
            </a:r>
            <a:r>
              <a:rPr lang="zh-CN" altLang="en-US" sz="1200" b="0" i="0" kern="1200" dirty="0">
                <a:solidFill>
                  <a:schemeClr val="tx1"/>
                </a:solidFill>
                <a:effectLst/>
                <a:latin typeface="+mn-lt"/>
                <a:ea typeface="+mn-ea"/>
                <a:cs typeface="+mn-cs"/>
              </a:rPr>
              <a:t>，学科，分数，用</a:t>
            </a:r>
            <a:r>
              <a:rPr lang="en-US" altLang="zh-CN" sz="1200" b="0" i="0" kern="1200" dirty="0">
                <a:solidFill>
                  <a:schemeClr val="tx1"/>
                </a:solidFill>
                <a:effectLst/>
                <a:latin typeface="+mn-lt"/>
                <a:ea typeface="+mn-ea"/>
                <a:cs typeface="+mn-cs"/>
              </a:rPr>
              <a:t>cross apply</a:t>
            </a:r>
            <a:r>
              <a:rPr lang="zh-CN" altLang="en-US" sz="1200" b="0" i="0" kern="1200" dirty="0">
                <a:solidFill>
                  <a:schemeClr val="tx1"/>
                </a:solidFill>
                <a:effectLst/>
                <a:latin typeface="+mn-lt"/>
                <a:ea typeface="+mn-ea"/>
                <a:cs typeface="+mn-cs"/>
              </a:rPr>
              <a:t>实现方法如下</a:t>
            </a:r>
            <a:r>
              <a:rPr lang="en-US" altLang="zh-CN" sz="1200" b="0" i="0" kern="1200" dirty="0">
                <a:solidFill>
                  <a:schemeClr val="tx1"/>
                </a:solidFill>
                <a:effectLst/>
                <a:latin typeface="+mn-lt"/>
                <a:ea typeface="+mn-ea"/>
                <a:cs typeface="+mn-cs"/>
              </a:rPr>
              <a:t>:</a:t>
            </a:r>
          </a:p>
          <a:p>
            <a:r>
              <a:rPr lang="en-US" altLang="zh-CN" dirty="0"/>
              <a:t>SELECT b.* FROM (</a:t>
            </a:r>
          </a:p>
          <a:p>
            <a:r>
              <a:rPr lang="en-US" altLang="zh-CN" dirty="0"/>
              <a:t>select Subject='</a:t>
            </a:r>
            <a:r>
              <a:rPr lang="en-US" altLang="zh-CN" dirty="0" err="1"/>
              <a:t>Chiness</a:t>
            </a:r>
            <a:r>
              <a:rPr lang="en-US" altLang="zh-CN" dirty="0"/>
              <a:t>',</a:t>
            </a:r>
            <a:r>
              <a:rPr lang="en-US" altLang="zh-CN" dirty="0" err="1"/>
              <a:t>num</a:t>
            </a:r>
            <a:r>
              <a:rPr lang="en-US" altLang="zh-CN" dirty="0"/>
              <a:t>=1 union </a:t>
            </a:r>
            <a:r>
              <a:rPr lang="en-US" altLang="zh-CN" dirty="0" err="1"/>
              <a:t>allselect</a:t>
            </a:r>
            <a:r>
              <a:rPr lang="en-US" altLang="zh-CN" dirty="0"/>
              <a:t> 'Math',2 union </a:t>
            </a:r>
            <a:r>
              <a:rPr lang="en-US" altLang="zh-CN" dirty="0" err="1"/>
              <a:t>allselect</a:t>
            </a:r>
            <a:r>
              <a:rPr lang="en-US" altLang="zh-CN" dirty="0"/>
              <a:t> 'English',3</a:t>
            </a:r>
          </a:p>
          <a:p>
            <a:r>
              <a:rPr lang="en-US" altLang="zh-CN" dirty="0"/>
              <a:t>)a cross apply (select top(</a:t>
            </a:r>
            <a:r>
              <a:rPr lang="en-US" altLang="zh-CN" dirty="0" err="1"/>
              <a:t>a.num</a:t>
            </a:r>
            <a:r>
              <a:rPr lang="en-US" altLang="zh-CN" dirty="0"/>
              <a:t>) * from Students where Subject=</a:t>
            </a:r>
            <a:r>
              <a:rPr lang="en-US" altLang="zh-CN" dirty="0" err="1"/>
              <a:t>a.Subject</a:t>
            </a:r>
            <a:r>
              <a:rPr lang="en-US" altLang="zh-CN" dirty="0"/>
              <a:t> )b</a:t>
            </a:r>
          </a:p>
          <a:p>
            <a:r>
              <a:rPr lang="en-US" altLang="zh-CN" dirty="0"/>
              <a:t>————————————————</a:t>
            </a:r>
          </a:p>
          <a:p>
            <a:r>
              <a:rPr lang="zh-CN" altLang="en-US" dirty="0"/>
              <a:t>版权声明：本文为</a:t>
            </a:r>
            <a:r>
              <a:rPr lang="en-US" altLang="zh-CN" dirty="0"/>
              <a:t>CSDN</a:t>
            </a:r>
            <a:r>
              <a:rPr lang="zh-CN" altLang="en-US" dirty="0"/>
              <a:t>博主「</a:t>
            </a:r>
            <a:r>
              <a:rPr lang="en-US" altLang="zh-CN" dirty="0" err="1"/>
              <a:t>Wikey_Zhang</a:t>
            </a:r>
            <a:r>
              <a:rPr lang="zh-CN" altLang="en-US" dirty="0"/>
              <a:t>」的原创文章，遵循</a:t>
            </a:r>
            <a:r>
              <a:rPr lang="en-US" altLang="zh-CN" dirty="0"/>
              <a:t>CC 4.0 BY-SA</a:t>
            </a:r>
            <a:r>
              <a:rPr lang="zh-CN" altLang="en-US" dirty="0"/>
              <a:t>版权协议，转载请附上原文出处链接及本声明。</a:t>
            </a:r>
          </a:p>
          <a:p>
            <a:r>
              <a:rPr lang="zh-CN" altLang="en-US" dirty="0"/>
              <a:t>原文链接：</a:t>
            </a:r>
            <a:r>
              <a:rPr lang="en-US" altLang="zh-CN" dirty="0"/>
              <a:t>https://blog.csdn.net/Wikey_Zhang/article/details/77480118</a:t>
            </a:r>
          </a:p>
        </p:txBody>
      </p:sp>
      <p:sp>
        <p:nvSpPr>
          <p:cNvPr id="4" name="灯片编号占位符 3"/>
          <p:cNvSpPr>
            <a:spLocks noGrp="1"/>
          </p:cNvSpPr>
          <p:nvPr>
            <p:ph type="sldNum" sz="quarter" idx="10"/>
          </p:nvPr>
        </p:nvSpPr>
        <p:spPr/>
        <p:txBody>
          <a:bodyPr/>
          <a:lstStyle/>
          <a:p>
            <a:fld id="{36FB0A52-928A-44CE-9E53-D35098B3E268}" type="slidenum">
              <a:rPr lang="zh-CN" altLang="en-US" smtClean="0"/>
              <a:t>27</a:t>
            </a:fld>
            <a:endParaRPr lang="zh-CN" altLang="en-US"/>
          </a:p>
        </p:txBody>
      </p:sp>
    </p:spTree>
    <p:extLst>
      <p:ext uri="{BB962C8B-B14F-4D97-AF65-F5344CB8AC3E}">
        <p14:creationId xmlns:p14="http://schemas.microsoft.com/office/powerpoint/2010/main" val="681319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200" b="0" i="0" dirty="0">
                <a:solidFill>
                  <a:srgbClr val="4D4D4D"/>
                </a:solidFill>
                <a:effectLst/>
                <a:latin typeface="-apple-system"/>
              </a:rPr>
              <a:t>有两种类型的</a:t>
            </a:r>
            <a:r>
              <a:rPr lang="en-US" altLang="zh-CN" sz="1200" b="0" i="0" dirty="0">
                <a:solidFill>
                  <a:srgbClr val="4D4D4D"/>
                </a:solidFill>
                <a:effectLst/>
                <a:latin typeface="-apple-system"/>
              </a:rPr>
              <a:t>for json</a:t>
            </a:r>
            <a:r>
              <a:rPr lang="zh-CN" altLang="en-US" sz="1200" b="0" i="0" dirty="0">
                <a:solidFill>
                  <a:srgbClr val="4D4D4D"/>
                </a:solidFill>
                <a:effectLst/>
                <a:latin typeface="-apple-system"/>
              </a:rPr>
              <a:t>子句：</a:t>
            </a:r>
          </a:p>
          <a:p>
            <a:pPr algn="l">
              <a:buFont typeface="Arial" panose="020B0604020202020204" pitchFamily="34" charset="0"/>
              <a:buChar char="•"/>
            </a:pPr>
            <a:r>
              <a:rPr lang="en-US" altLang="zh-CN" sz="1200" b="0" i="0" dirty="0">
                <a:solidFill>
                  <a:srgbClr val="333333"/>
                </a:solidFill>
                <a:effectLst/>
                <a:latin typeface="-apple-system"/>
              </a:rPr>
              <a:t>FOR JSON Path</a:t>
            </a:r>
            <a:r>
              <a:rPr lang="zh-CN" altLang="en-US" sz="1200" b="0" i="0" dirty="0">
                <a:solidFill>
                  <a:srgbClr val="333333"/>
                </a:solidFill>
                <a:effectLst/>
                <a:latin typeface="-apple-system"/>
              </a:rPr>
              <a:t>，通过列名或者列别名来定义</a:t>
            </a:r>
            <a:r>
              <a:rPr lang="en-US" altLang="zh-CN" sz="1200" b="0" i="0" dirty="0">
                <a:solidFill>
                  <a:srgbClr val="333333"/>
                </a:solidFill>
                <a:effectLst/>
                <a:latin typeface="-apple-system"/>
              </a:rPr>
              <a:t>JSON</a:t>
            </a:r>
            <a:r>
              <a:rPr lang="zh-CN" altLang="en-US" sz="1200" b="0" i="0" dirty="0">
                <a:solidFill>
                  <a:srgbClr val="333333"/>
                </a:solidFill>
                <a:effectLst/>
                <a:latin typeface="-apple-system"/>
              </a:rPr>
              <a:t>对象的层次结构，列别名中可以包含“</a:t>
            </a:r>
            <a:r>
              <a:rPr lang="en-US" altLang="zh-CN" sz="1200" b="0" i="0" dirty="0">
                <a:solidFill>
                  <a:srgbClr val="333333"/>
                </a:solidFill>
                <a:effectLst/>
                <a:latin typeface="-apple-system"/>
              </a:rPr>
              <a:t>.”</a:t>
            </a:r>
            <a:r>
              <a:rPr lang="zh-CN" altLang="en-US" sz="1200" b="0" i="0" dirty="0">
                <a:solidFill>
                  <a:srgbClr val="333333"/>
                </a:solidFill>
                <a:effectLst/>
                <a:latin typeface="-apple-system"/>
              </a:rPr>
              <a:t>，</a:t>
            </a:r>
            <a:r>
              <a:rPr lang="en-US" altLang="zh-CN" sz="1200" b="0" i="0" dirty="0">
                <a:solidFill>
                  <a:srgbClr val="333333"/>
                </a:solidFill>
                <a:effectLst/>
                <a:latin typeface="-apple-system"/>
              </a:rPr>
              <a:t>JSON</a:t>
            </a:r>
            <a:r>
              <a:rPr lang="zh-CN" altLang="en-US" sz="1200" b="0" i="0" dirty="0">
                <a:solidFill>
                  <a:srgbClr val="333333"/>
                </a:solidFill>
                <a:effectLst/>
                <a:latin typeface="-apple-system"/>
              </a:rPr>
              <a:t>的成员层次结构将会与别名中的层次结构保持一致。</a:t>
            </a:r>
            <a:br>
              <a:rPr lang="zh-CN" altLang="en-US" sz="1200" b="0" i="0" dirty="0">
                <a:solidFill>
                  <a:srgbClr val="333333"/>
                </a:solidFill>
                <a:effectLst/>
                <a:latin typeface="-apple-system"/>
              </a:rPr>
            </a:br>
            <a:r>
              <a:rPr lang="zh-CN" altLang="en-US" sz="1200" b="0" i="0" dirty="0">
                <a:solidFill>
                  <a:srgbClr val="333333"/>
                </a:solidFill>
                <a:effectLst/>
                <a:latin typeface="-apple-system"/>
              </a:rPr>
              <a:t>这个特性非常类似于早期</a:t>
            </a:r>
            <a:r>
              <a:rPr lang="en-US" altLang="zh-CN" sz="1200" b="0" i="0" dirty="0">
                <a:solidFill>
                  <a:srgbClr val="333333"/>
                </a:solidFill>
                <a:effectLst/>
                <a:latin typeface="-apple-system"/>
              </a:rPr>
              <a:t>SQL Server</a:t>
            </a:r>
            <a:r>
              <a:rPr lang="zh-CN" altLang="en-US" sz="1200" b="0" i="0" dirty="0">
                <a:solidFill>
                  <a:srgbClr val="333333"/>
                </a:solidFill>
                <a:effectLst/>
                <a:latin typeface="-apple-system"/>
              </a:rPr>
              <a:t>版本中的</a:t>
            </a:r>
            <a:r>
              <a:rPr lang="en-US" altLang="zh-CN" sz="1200" b="0" i="0" dirty="0">
                <a:solidFill>
                  <a:srgbClr val="333333"/>
                </a:solidFill>
                <a:effectLst/>
                <a:latin typeface="-apple-system"/>
              </a:rPr>
              <a:t>For Xml Path</a:t>
            </a:r>
            <a:r>
              <a:rPr lang="zh-CN" altLang="en-US" sz="1200" b="0" i="0" dirty="0">
                <a:solidFill>
                  <a:srgbClr val="333333"/>
                </a:solidFill>
                <a:effectLst/>
                <a:latin typeface="-apple-system"/>
              </a:rPr>
              <a:t>子句，可以使用斜线来定义</a:t>
            </a:r>
            <a:r>
              <a:rPr lang="en-US" altLang="zh-CN" sz="1200" b="0" i="0" dirty="0">
                <a:solidFill>
                  <a:srgbClr val="333333"/>
                </a:solidFill>
                <a:effectLst/>
                <a:latin typeface="-apple-system"/>
              </a:rPr>
              <a:t>xml</a:t>
            </a:r>
            <a:r>
              <a:rPr lang="zh-CN" altLang="en-US" sz="1200" b="0" i="0" dirty="0">
                <a:solidFill>
                  <a:srgbClr val="333333"/>
                </a:solidFill>
                <a:effectLst/>
                <a:latin typeface="-apple-system"/>
              </a:rPr>
              <a:t>的层次结构。</a:t>
            </a:r>
          </a:p>
          <a:p>
            <a:pPr algn="l">
              <a:buFont typeface="Arial" panose="020B0604020202020204" pitchFamily="34" charset="0"/>
              <a:buChar char="•"/>
            </a:pPr>
            <a:r>
              <a:rPr lang="en-US" altLang="zh-CN" sz="1200" b="0" i="0" dirty="0">
                <a:solidFill>
                  <a:srgbClr val="333333"/>
                </a:solidFill>
                <a:effectLst/>
                <a:latin typeface="-apple-system"/>
              </a:rPr>
              <a:t>FOR JSON Auto</a:t>
            </a:r>
            <a:r>
              <a:rPr lang="zh-CN" altLang="en-US" sz="1200" b="0" i="0" dirty="0">
                <a:solidFill>
                  <a:srgbClr val="333333"/>
                </a:solidFill>
                <a:effectLst/>
                <a:latin typeface="-apple-system"/>
              </a:rPr>
              <a:t>，自动按照查询语句中使用的表结构来创建嵌套的</a:t>
            </a:r>
            <a:r>
              <a:rPr lang="en-US" altLang="zh-CN" sz="1200" b="0" i="0" dirty="0">
                <a:solidFill>
                  <a:srgbClr val="333333"/>
                </a:solidFill>
                <a:effectLst/>
                <a:latin typeface="-apple-system"/>
              </a:rPr>
              <a:t>JSON</a:t>
            </a:r>
            <a:r>
              <a:rPr lang="zh-CN" altLang="en-US" sz="1200" b="0" i="0" dirty="0">
                <a:solidFill>
                  <a:srgbClr val="333333"/>
                </a:solidFill>
                <a:effectLst/>
                <a:latin typeface="-apple-system"/>
              </a:rPr>
              <a:t>子数组，类似于</a:t>
            </a:r>
            <a:r>
              <a:rPr lang="en-US" altLang="zh-CN" sz="1200" b="0" i="0" dirty="0">
                <a:solidFill>
                  <a:srgbClr val="333333"/>
                </a:solidFill>
                <a:effectLst/>
                <a:latin typeface="-apple-system"/>
              </a:rPr>
              <a:t>For Xml Auto</a:t>
            </a:r>
            <a:r>
              <a:rPr lang="zh-CN" altLang="en-US" sz="1200" b="0" i="0" dirty="0">
                <a:solidFill>
                  <a:srgbClr val="333333"/>
                </a:solidFill>
                <a:effectLst/>
                <a:latin typeface="-apple-system"/>
              </a:rPr>
              <a:t>特性。</a:t>
            </a:r>
          </a:p>
          <a:p>
            <a:endParaRPr lang="en-US" altLang="zh-CN"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28</a:t>
            </a:fld>
            <a:endParaRPr lang="zh-CN" altLang="en-US"/>
          </a:p>
        </p:txBody>
      </p:sp>
    </p:spTree>
    <p:extLst>
      <p:ext uri="{BB962C8B-B14F-4D97-AF65-F5344CB8AC3E}">
        <p14:creationId xmlns:p14="http://schemas.microsoft.com/office/powerpoint/2010/main" val="3722261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dirty="0">
                <a:solidFill>
                  <a:srgbClr val="4D4D4D"/>
                </a:solidFill>
                <a:effectLst/>
                <a:latin typeface="-apple-system"/>
              </a:rPr>
              <a:t>有两种类型的</a:t>
            </a:r>
            <a:r>
              <a:rPr lang="en-US" altLang="zh-CN" sz="1800" b="0" i="0" dirty="0">
                <a:solidFill>
                  <a:srgbClr val="4D4D4D"/>
                </a:solidFill>
                <a:effectLst/>
                <a:latin typeface="-apple-system"/>
              </a:rPr>
              <a:t>for </a:t>
            </a:r>
            <a:r>
              <a:rPr lang="en-US" altLang="zh-CN" sz="1800" b="0" i="0" dirty="0" err="1">
                <a:solidFill>
                  <a:srgbClr val="4D4D4D"/>
                </a:solidFill>
                <a:effectLst/>
                <a:latin typeface="-apple-system"/>
              </a:rPr>
              <a:t>json</a:t>
            </a:r>
            <a:r>
              <a:rPr lang="zh-CN" altLang="en-US" sz="1800" b="0" i="0" dirty="0">
                <a:solidFill>
                  <a:srgbClr val="4D4D4D"/>
                </a:solidFill>
                <a:effectLst/>
                <a:latin typeface="-apple-system"/>
              </a:rPr>
              <a:t>子句：</a:t>
            </a:r>
          </a:p>
          <a:p>
            <a:pPr algn="l">
              <a:buFont typeface="Arial" panose="020B0604020202020204" pitchFamily="34" charset="0"/>
              <a:buChar char="•"/>
            </a:pPr>
            <a:r>
              <a:rPr lang="en-US" altLang="zh-CN" sz="1800" b="0" i="0" dirty="0">
                <a:solidFill>
                  <a:srgbClr val="333333"/>
                </a:solidFill>
                <a:effectLst/>
                <a:latin typeface="-apple-system"/>
              </a:rPr>
              <a:t>FOR JSON Path</a:t>
            </a:r>
            <a:r>
              <a:rPr lang="zh-CN" altLang="en-US" sz="1800" b="0" i="0" dirty="0">
                <a:solidFill>
                  <a:srgbClr val="333333"/>
                </a:solidFill>
                <a:effectLst/>
                <a:latin typeface="-apple-system"/>
              </a:rPr>
              <a:t>，通过列名或者列别名来定义</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对象的层次结构，列别名中可以包含“</a:t>
            </a:r>
            <a:r>
              <a:rPr lang="en-US" altLang="zh-CN" sz="1800" b="0" i="0" dirty="0">
                <a:solidFill>
                  <a:srgbClr val="333333"/>
                </a:solidFill>
                <a:effectLst/>
                <a:latin typeface="-apple-system"/>
              </a:rPr>
              <a:t>.”</a:t>
            </a:r>
            <a:r>
              <a:rPr lang="zh-CN" altLang="en-US" sz="1800" b="0" i="0" dirty="0">
                <a:solidFill>
                  <a:srgbClr val="333333"/>
                </a:solidFill>
                <a:effectLst/>
                <a:latin typeface="-apple-system"/>
              </a:rPr>
              <a:t>，</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的成员层次结构将会与别名中的层次结构保持一致。</a:t>
            </a:r>
            <a:br>
              <a:rPr lang="zh-CN" altLang="en-US" sz="1800" b="0" i="0" dirty="0">
                <a:solidFill>
                  <a:srgbClr val="333333"/>
                </a:solidFill>
                <a:effectLst/>
                <a:latin typeface="-apple-system"/>
              </a:rPr>
            </a:br>
            <a:r>
              <a:rPr lang="zh-CN" altLang="en-US" sz="1800" b="0" i="0" dirty="0">
                <a:solidFill>
                  <a:srgbClr val="333333"/>
                </a:solidFill>
                <a:effectLst/>
                <a:latin typeface="-apple-system"/>
              </a:rPr>
              <a:t>这个特性非常类似于早期</a:t>
            </a:r>
            <a:r>
              <a:rPr lang="en-US" altLang="zh-CN" sz="1800" b="0" i="0" dirty="0">
                <a:solidFill>
                  <a:srgbClr val="333333"/>
                </a:solidFill>
                <a:effectLst/>
                <a:latin typeface="-apple-system"/>
              </a:rPr>
              <a:t>SQL Server</a:t>
            </a:r>
            <a:r>
              <a:rPr lang="zh-CN" altLang="en-US" sz="1800" b="0" i="0" dirty="0">
                <a:solidFill>
                  <a:srgbClr val="333333"/>
                </a:solidFill>
                <a:effectLst/>
                <a:latin typeface="-apple-system"/>
              </a:rPr>
              <a:t>版本中的</a:t>
            </a:r>
            <a:r>
              <a:rPr lang="en-US" altLang="zh-CN" sz="1800" b="0" i="0" dirty="0">
                <a:solidFill>
                  <a:srgbClr val="333333"/>
                </a:solidFill>
                <a:effectLst/>
                <a:latin typeface="-apple-system"/>
              </a:rPr>
              <a:t>For Xml Path</a:t>
            </a:r>
            <a:r>
              <a:rPr lang="zh-CN" altLang="en-US" sz="1800" b="0" i="0" dirty="0">
                <a:solidFill>
                  <a:srgbClr val="333333"/>
                </a:solidFill>
                <a:effectLst/>
                <a:latin typeface="-apple-system"/>
              </a:rPr>
              <a:t>子句，可以使用斜线来定义</a:t>
            </a:r>
            <a:r>
              <a:rPr lang="en-US" altLang="zh-CN" sz="1800" b="0" i="0" dirty="0">
                <a:solidFill>
                  <a:srgbClr val="333333"/>
                </a:solidFill>
                <a:effectLst/>
                <a:latin typeface="-apple-system"/>
              </a:rPr>
              <a:t>xml</a:t>
            </a:r>
            <a:r>
              <a:rPr lang="zh-CN" altLang="en-US" sz="1800" b="0" i="0" dirty="0">
                <a:solidFill>
                  <a:srgbClr val="333333"/>
                </a:solidFill>
                <a:effectLst/>
                <a:latin typeface="-apple-system"/>
              </a:rPr>
              <a:t>的层次结构。</a:t>
            </a:r>
          </a:p>
          <a:p>
            <a:pPr algn="l">
              <a:buFont typeface="Arial" panose="020B0604020202020204" pitchFamily="34" charset="0"/>
              <a:buChar char="•"/>
            </a:pPr>
            <a:r>
              <a:rPr lang="en-US" altLang="zh-CN" sz="1800" b="0" i="0" dirty="0">
                <a:solidFill>
                  <a:srgbClr val="333333"/>
                </a:solidFill>
                <a:effectLst/>
                <a:latin typeface="-apple-system"/>
              </a:rPr>
              <a:t>FOR JSON Auto</a:t>
            </a:r>
            <a:r>
              <a:rPr lang="zh-CN" altLang="en-US" sz="1800" b="0" i="0" dirty="0">
                <a:solidFill>
                  <a:srgbClr val="333333"/>
                </a:solidFill>
                <a:effectLst/>
                <a:latin typeface="-apple-system"/>
              </a:rPr>
              <a:t>，自动按照查询语句中使用的表结构来创建嵌套的</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子数组，类似于</a:t>
            </a:r>
            <a:r>
              <a:rPr lang="en-US" altLang="zh-CN" sz="1800" b="0" i="0" dirty="0">
                <a:solidFill>
                  <a:srgbClr val="333333"/>
                </a:solidFill>
                <a:effectLst/>
                <a:latin typeface="-apple-system"/>
              </a:rPr>
              <a:t>For Xml Auto</a:t>
            </a:r>
            <a:r>
              <a:rPr lang="zh-CN" altLang="en-US" sz="1800" b="0" i="0" dirty="0">
                <a:solidFill>
                  <a:srgbClr val="333333"/>
                </a:solidFill>
                <a:effectLst/>
                <a:latin typeface="-apple-system"/>
              </a:rPr>
              <a:t>特性。</a:t>
            </a:r>
          </a:p>
          <a:p>
            <a:endParaRPr lang="en-US" altLang="zh-CN" sz="1800" dirty="0"/>
          </a:p>
          <a:p>
            <a:pPr algn="l"/>
            <a:r>
              <a:rPr lang="en-US" altLang="zh-CN" sz="1800" b="0" i="0" dirty="0">
                <a:solidFill>
                  <a:srgbClr val="4D4D4D"/>
                </a:solidFill>
                <a:effectLst/>
                <a:latin typeface="-apple-system"/>
              </a:rPr>
              <a:t>FOR JSON</a:t>
            </a:r>
            <a:r>
              <a:rPr lang="zh-CN" altLang="en-US" sz="1800" b="0" i="0" dirty="0">
                <a:solidFill>
                  <a:srgbClr val="4D4D4D"/>
                </a:solidFill>
                <a:effectLst/>
                <a:latin typeface="-apple-system"/>
              </a:rPr>
              <a:t>子句主要应用场景：</a:t>
            </a:r>
          </a:p>
          <a:p>
            <a:pPr algn="l">
              <a:buFont typeface="Arial" panose="020B0604020202020204" pitchFamily="34" charset="0"/>
              <a:buChar char="•"/>
            </a:pPr>
            <a:r>
              <a:rPr lang="zh-CN" altLang="en-US" sz="1800" b="0" i="0" dirty="0">
                <a:solidFill>
                  <a:srgbClr val="333333"/>
                </a:solidFill>
                <a:effectLst/>
                <a:latin typeface="-apple-system"/>
              </a:rPr>
              <a:t>把需要返回给客户端的一组对象序列化为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。假设，在创建</a:t>
            </a:r>
            <a:r>
              <a:rPr lang="en-US" altLang="zh-CN" sz="1800" b="0" i="0" dirty="0">
                <a:solidFill>
                  <a:srgbClr val="333333"/>
                </a:solidFill>
                <a:effectLst/>
                <a:latin typeface="-apple-system"/>
              </a:rPr>
              <a:t>JSON Web</a:t>
            </a:r>
            <a:r>
              <a:rPr lang="zh-CN" altLang="en-US" sz="1800" b="0" i="0" dirty="0">
                <a:solidFill>
                  <a:srgbClr val="333333"/>
                </a:solidFill>
                <a:effectLst/>
                <a:latin typeface="-apple-system"/>
              </a:rPr>
              <a:t>服务时，需要提供供应商信息及其产品信息（比如在</a:t>
            </a:r>
            <a:r>
              <a:rPr lang="en-US" altLang="zh-CN" sz="1800" b="0" i="0" dirty="0">
                <a:solidFill>
                  <a:srgbClr val="333333"/>
                </a:solidFill>
                <a:effectLst/>
                <a:latin typeface="-apple-system"/>
              </a:rPr>
              <a:t>OData</a:t>
            </a:r>
            <a:r>
              <a:rPr lang="zh-CN" altLang="en-US" sz="1800" b="0" i="0" dirty="0">
                <a:solidFill>
                  <a:srgbClr val="333333"/>
                </a:solidFill>
                <a:effectLst/>
                <a:latin typeface="-apple-system"/>
              </a:rPr>
              <a:t>服务中使用</a:t>
            </a:r>
            <a:r>
              <a:rPr lang="en-US" altLang="zh-CN" sz="1800" b="0" i="0" dirty="0">
                <a:solidFill>
                  <a:srgbClr val="333333"/>
                </a:solidFill>
                <a:effectLst/>
                <a:latin typeface="-apple-system"/>
              </a:rPr>
              <a:t>$extend</a:t>
            </a:r>
            <a:r>
              <a:rPr lang="zh-CN" altLang="en-US" sz="1800" b="0" i="0" dirty="0">
                <a:solidFill>
                  <a:srgbClr val="333333"/>
                </a:solidFill>
                <a:effectLst/>
                <a:latin typeface="-apple-system"/>
              </a:rPr>
              <a:t>选项）。可能会查询供应商列表，把每个供应商信息格式化为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对象并通过额外查询来获得这个供应商的产品列表，将其转化为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对象数组附加到供应商对象。</a:t>
            </a:r>
            <a:endParaRPr lang="en-US" altLang="zh-CN" sz="1800" b="0" i="0" dirty="0">
              <a:solidFill>
                <a:srgbClr val="333333"/>
              </a:solidFill>
              <a:effectLst/>
              <a:latin typeface="-apple-system"/>
            </a:endParaRPr>
          </a:p>
          <a:p>
            <a:pPr algn="l">
              <a:buFont typeface="Arial" panose="020B0604020202020204" pitchFamily="34" charset="0"/>
              <a:buChar char="•"/>
            </a:pPr>
            <a:r>
              <a:rPr lang="zh-CN" altLang="en-US" sz="1800" b="0" i="0" dirty="0">
                <a:solidFill>
                  <a:srgbClr val="333333"/>
                </a:solidFill>
                <a:effectLst/>
                <a:latin typeface="-apple-system"/>
              </a:rPr>
              <a:t>其他方案可能会通过链接查询来获得供应商和产品信息列表，使用客户端代码来格式化为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对象（若使用</a:t>
            </a:r>
            <a:r>
              <a:rPr lang="en-US" altLang="zh-CN" sz="1800" b="0" i="0" dirty="0">
                <a:solidFill>
                  <a:srgbClr val="333333"/>
                </a:solidFill>
                <a:effectLst/>
                <a:latin typeface="-apple-system"/>
              </a:rPr>
              <a:t>Entity Framework</a:t>
            </a:r>
            <a:r>
              <a:rPr lang="zh-CN" altLang="en-US" sz="1800" b="0" i="0" dirty="0">
                <a:solidFill>
                  <a:srgbClr val="333333"/>
                </a:solidFill>
                <a:effectLst/>
                <a:latin typeface="-apple-system"/>
              </a:rPr>
              <a:t>将可能产生额外查询）。使用</a:t>
            </a:r>
            <a:r>
              <a:rPr lang="en-US" altLang="zh-CN" sz="1800" b="0" i="0" dirty="0">
                <a:solidFill>
                  <a:srgbClr val="333333"/>
                </a:solidFill>
                <a:effectLst/>
                <a:latin typeface="-apple-system"/>
              </a:rPr>
              <a:t>for </a:t>
            </a:r>
            <a:r>
              <a:rPr lang="en-US" altLang="zh-CN" sz="1800" b="0" i="0" dirty="0" err="1">
                <a:solidFill>
                  <a:srgbClr val="333333"/>
                </a:solidFill>
                <a:effectLst/>
                <a:latin typeface="-apple-system"/>
              </a:rPr>
              <a:t>json</a:t>
            </a:r>
            <a:r>
              <a:rPr lang="zh-CN" altLang="en-US" sz="1800" b="0" i="0" dirty="0">
                <a:solidFill>
                  <a:srgbClr val="333333"/>
                </a:solidFill>
                <a:effectLst/>
                <a:latin typeface="-apple-system"/>
              </a:rPr>
              <a:t>子句，可以连接这两个表进行查询，添加想要的前缀（定义</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层次结构），在数据库层完成</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格式化工作。</a:t>
            </a:r>
          </a:p>
          <a:p>
            <a:pPr algn="l">
              <a:buFont typeface="Arial" panose="020B0604020202020204" pitchFamily="34" charset="0"/>
              <a:buChar char="•"/>
            </a:pPr>
            <a:r>
              <a:rPr lang="zh-CN" altLang="en-US" sz="1800" b="0" i="0" dirty="0">
                <a:solidFill>
                  <a:srgbClr val="333333"/>
                </a:solidFill>
                <a:effectLst/>
                <a:latin typeface="-apple-system"/>
              </a:rPr>
              <a:t>在一对多的父子表关系场景，若不想创建子表，而是想把子表的记录以</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数组的格式存储作为父表的一列。比如不想把</a:t>
            </a:r>
            <a:r>
              <a:rPr lang="en-US" altLang="zh-CN" sz="1800" b="0" i="0" dirty="0">
                <a:solidFill>
                  <a:srgbClr val="333333"/>
                </a:solidFill>
                <a:effectLst/>
                <a:latin typeface="-apple-system"/>
              </a:rPr>
              <a:t>SalesOrderHeader</a:t>
            </a:r>
            <a:r>
              <a:rPr lang="zh-CN" altLang="en-US" sz="1800" b="0" i="0" dirty="0">
                <a:solidFill>
                  <a:srgbClr val="333333"/>
                </a:solidFill>
                <a:effectLst/>
                <a:latin typeface="-apple-system"/>
              </a:rPr>
              <a:t>和</a:t>
            </a:r>
            <a:r>
              <a:rPr lang="en-US" altLang="zh-CN" sz="1800" b="0" i="0" dirty="0">
                <a:solidFill>
                  <a:srgbClr val="333333"/>
                </a:solidFill>
                <a:effectLst/>
                <a:latin typeface="-apple-system"/>
              </a:rPr>
              <a:t>SalesOrderDetails</a:t>
            </a:r>
            <a:r>
              <a:rPr lang="zh-CN" altLang="en-US" sz="1800" b="0" i="0" dirty="0">
                <a:solidFill>
                  <a:srgbClr val="333333"/>
                </a:solidFill>
                <a:effectLst/>
                <a:latin typeface="-apple-system"/>
              </a:rPr>
              <a:t>数据分成两个表来保存，可以把每个订单的多个商品详情格式化为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数组保存到</a:t>
            </a:r>
            <a:r>
              <a:rPr lang="en-US" altLang="zh-CN" sz="1800" b="0" i="0" dirty="0">
                <a:solidFill>
                  <a:srgbClr val="333333"/>
                </a:solidFill>
                <a:effectLst/>
                <a:latin typeface="-apple-system"/>
              </a:rPr>
              <a:t>SalesOrderHeader</a:t>
            </a:r>
            <a:r>
              <a:rPr lang="zh-CN" altLang="en-US" sz="1800" b="0" i="0" dirty="0">
                <a:solidFill>
                  <a:srgbClr val="333333"/>
                </a:solidFill>
                <a:effectLst/>
                <a:latin typeface="-apple-system"/>
              </a:rPr>
              <a:t>表中的一列。</a:t>
            </a: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29</a:t>
            </a:fld>
            <a:endParaRPr lang="zh-CN" altLang="en-US"/>
          </a:p>
        </p:txBody>
      </p:sp>
    </p:spTree>
    <p:extLst>
      <p:ext uri="{BB962C8B-B14F-4D97-AF65-F5344CB8AC3E}">
        <p14:creationId xmlns:p14="http://schemas.microsoft.com/office/powerpoint/2010/main" val="618575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8</a:t>
            </a:fld>
            <a:endParaRPr lang="zh-CN" altLang="en-US"/>
          </a:p>
        </p:txBody>
      </p:sp>
    </p:spTree>
    <p:extLst>
      <p:ext uri="{BB962C8B-B14F-4D97-AF65-F5344CB8AC3E}">
        <p14:creationId xmlns:p14="http://schemas.microsoft.com/office/powerpoint/2010/main" val="1070746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dirty="0">
                <a:solidFill>
                  <a:srgbClr val="4D4D4D"/>
                </a:solidFill>
                <a:effectLst/>
                <a:latin typeface="-apple-system"/>
              </a:rPr>
              <a:t>有两种类型的</a:t>
            </a:r>
            <a:r>
              <a:rPr lang="en-US" altLang="zh-CN" sz="1800" b="0" i="0" dirty="0">
                <a:solidFill>
                  <a:srgbClr val="4D4D4D"/>
                </a:solidFill>
                <a:effectLst/>
                <a:latin typeface="-apple-system"/>
              </a:rPr>
              <a:t>for </a:t>
            </a:r>
            <a:r>
              <a:rPr lang="en-US" altLang="zh-CN" sz="1800" b="0" i="0" dirty="0" err="1">
                <a:solidFill>
                  <a:srgbClr val="4D4D4D"/>
                </a:solidFill>
                <a:effectLst/>
                <a:latin typeface="-apple-system"/>
              </a:rPr>
              <a:t>json</a:t>
            </a:r>
            <a:r>
              <a:rPr lang="zh-CN" altLang="en-US" sz="1800" b="0" i="0" dirty="0">
                <a:solidFill>
                  <a:srgbClr val="4D4D4D"/>
                </a:solidFill>
                <a:effectLst/>
                <a:latin typeface="-apple-system"/>
              </a:rPr>
              <a:t>子句：</a:t>
            </a:r>
          </a:p>
          <a:p>
            <a:pPr algn="l">
              <a:buFont typeface="Arial" panose="020B0604020202020204" pitchFamily="34" charset="0"/>
              <a:buChar char="•"/>
            </a:pPr>
            <a:r>
              <a:rPr lang="en-US" altLang="zh-CN" sz="1800" b="0" i="0" dirty="0">
                <a:solidFill>
                  <a:srgbClr val="333333"/>
                </a:solidFill>
                <a:effectLst/>
                <a:latin typeface="-apple-system"/>
              </a:rPr>
              <a:t>FOR JSON Path</a:t>
            </a:r>
            <a:r>
              <a:rPr lang="zh-CN" altLang="en-US" sz="1800" b="0" i="0" dirty="0">
                <a:solidFill>
                  <a:srgbClr val="333333"/>
                </a:solidFill>
                <a:effectLst/>
                <a:latin typeface="-apple-system"/>
              </a:rPr>
              <a:t>，通过列名或者列别名来定义</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对象的层次结构，列别名中可以包含“</a:t>
            </a:r>
            <a:r>
              <a:rPr lang="en-US" altLang="zh-CN" sz="1800" b="0" i="0" dirty="0">
                <a:solidFill>
                  <a:srgbClr val="333333"/>
                </a:solidFill>
                <a:effectLst/>
                <a:latin typeface="-apple-system"/>
              </a:rPr>
              <a:t>.”</a:t>
            </a:r>
            <a:r>
              <a:rPr lang="zh-CN" altLang="en-US" sz="1800" b="0" i="0" dirty="0">
                <a:solidFill>
                  <a:srgbClr val="333333"/>
                </a:solidFill>
                <a:effectLst/>
                <a:latin typeface="-apple-system"/>
              </a:rPr>
              <a:t>，</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的成员层次结构将会与别名中的层次结构保持一致。</a:t>
            </a:r>
            <a:br>
              <a:rPr lang="zh-CN" altLang="en-US" sz="1800" b="0" i="0" dirty="0">
                <a:solidFill>
                  <a:srgbClr val="333333"/>
                </a:solidFill>
                <a:effectLst/>
                <a:latin typeface="-apple-system"/>
              </a:rPr>
            </a:br>
            <a:r>
              <a:rPr lang="zh-CN" altLang="en-US" sz="1800" b="0" i="0" dirty="0">
                <a:solidFill>
                  <a:srgbClr val="333333"/>
                </a:solidFill>
                <a:effectLst/>
                <a:latin typeface="-apple-system"/>
              </a:rPr>
              <a:t>这个特性非常类似于早期</a:t>
            </a:r>
            <a:r>
              <a:rPr lang="en-US" altLang="zh-CN" sz="1800" b="0" i="0" dirty="0">
                <a:solidFill>
                  <a:srgbClr val="333333"/>
                </a:solidFill>
                <a:effectLst/>
                <a:latin typeface="-apple-system"/>
              </a:rPr>
              <a:t>SQL Server</a:t>
            </a:r>
            <a:r>
              <a:rPr lang="zh-CN" altLang="en-US" sz="1800" b="0" i="0" dirty="0">
                <a:solidFill>
                  <a:srgbClr val="333333"/>
                </a:solidFill>
                <a:effectLst/>
                <a:latin typeface="-apple-system"/>
              </a:rPr>
              <a:t>版本中的</a:t>
            </a:r>
            <a:r>
              <a:rPr lang="en-US" altLang="zh-CN" sz="1800" b="0" i="0" dirty="0">
                <a:solidFill>
                  <a:srgbClr val="333333"/>
                </a:solidFill>
                <a:effectLst/>
                <a:latin typeface="-apple-system"/>
              </a:rPr>
              <a:t>For Xml Path</a:t>
            </a:r>
            <a:r>
              <a:rPr lang="zh-CN" altLang="en-US" sz="1800" b="0" i="0" dirty="0">
                <a:solidFill>
                  <a:srgbClr val="333333"/>
                </a:solidFill>
                <a:effectLst/>
                <a:latin typeface="-apple-system"/>
              </a:rPr>
              <a:t>子句，可以使用斜线来定义</a:t>
            </a:r>
            <a:r>
              <a:rPr lang="en-US" altLang="zh-CN" sz="1800" b="0" i="0" dirty="0">
                <a:solidFill>
                  <a:srgbClr val="333333"/>
                </a:solidFill>
                <a:effectLst/>
                <a:latin typeface="-apple-system"/>
              </a:rPr>
              <a:t>xml</a:t>
            </a:r>
            <a:r>
              <a:rPr lang="zh-CN" altLang="en-US" sz="1800" b="0" i="0" dirty="0">
                <a:solidFill>
                  <a:srgbClr val="333333"/>
                </a:solidFill>
                <a:effectLst/>
                <a:latin typeface="-apple-system"/>
              </a:rPr>
              <a:t>的层次结构。</a:t>
            </a:r>
          </a:p>
          <a:p>
            <a:pPr algn="l">
              <a:buFont typeface="Arial" panose="020B0604020202020204" pitchFamily="34" charset="0"/>
              <a:buChar char="•"/>
            </a:pPr>
            <a:r>
              <a:rPr lang="en-US" altLang="zh-CN" sz="1800" b="0" i="0" dirty="0">
                <a:solidFill>
                  <a:srgbClr val="333333"/>
                </a:solidFill>
                <a:effectLst/>
                <a:latin typeface="-apple-system"/>
              </a:rPr>
              <a:t>FOR JSON Auto</a:t>
            </a:r>
            <a:r>
              <a:rPr lang="zh-CN" altLang="en-US" sz="1800" b="0" i="0" dirty="0">
                <a:solidFill>
                  <a:srgbClr val="333333"/>
                </a:solidFill>
                <a:effectLst/>
                <a:latin typeface="-apple-system"/>
              </a:rPr>
              <a:t>，自动按照查询语句中使用的表结构来创建嵌套的</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子数组，类似于</a:t>
            </a:r>
            <a:r>
              <a:rPr lang="en-US" altLang="zh-CN" sz="1800" b="0" i="0" dirty="0">
                <a:solidFill>
                  <a:srgbClr val="333333"/>
                </a:solidFill>
                <a:effectLst/>
                <a:latin typeface="-apple-system"/>
              </a:rPr>
              <a:t>For Xml Auto</a:t>
            </a:r>
            <a:r>
              <a:rPr lang="zh-CN" altLang="en-US" sz="1800" b="0" i="0" dirty="0">
                <a:solidFill>
                  <a:srgbClr val="333333"/>
                </a:solidFill>
                <a:effectLst/>
                <a:latin typeface="-apple-system"/>
              </a:rPr>
              <a:t>特性。</a:t>
            </a:r>
          </a:p>
          <a:p>
            <a:endParaRPr lang="en-US" altLang="zh-CN" sz="1800" dirty="0"/>
          </a:p>
          <a:p>
            <a:pPr algn="l"/>
            <a:r>
              <a:rPr lang="en-US" altLang="zh-CN" sz="1800" b="0" i="0" dirty="0">
                <a:solidFill>
                  <a:srgbClr val="4D4D4D"/>
                </a:solidFill>
                <a:effectLst/>
                <a:latin typeface="-apple-system"/>
              </a:rPr>
              <a:t>FOR JSON</a:t>
            </a:r>
            <a:r>
              <a:rPr lang="zh-CN" altLang="en-US" sz="1800" b="0" i="0" dirty="0">
                <a:solidFill>
                  <a:srgbClr val="4D4D4D"/>
                </a:solidFill>
                <a:effectLst/>
                <a:latin typeface="-apple-system"/>
              </a:rPr>
              <a:t>子句主要应用场景：</a:t>
            </a:r>
          </a:p>
          <a:p>
            <a:pPr algn="l">
              <a:buFont typeface="Arial" panose="020B0604020202020204" pitchFamily="34" charset="0"/>
              <a:buChar char="•"/>
            </a:pPr>
            <a:r>
              <a:rPr lang="zh-CN" altLang="en-US" sz="1800" b="0" i="0" dirty="0">
                <a:solidFill>
                  <a:srgbClr val="333333"/>
                </a:solidFill>
                <a:effectLst/>
                <a:latin typeface="-apple-system"/>
              </a:rPr>
              <a:t>把需要返回给客户端的一组对象序列化为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。假设，在创建</a:t>
            </a:r>
            <a:r>
              <a:rPr lang="en-US" altLang="zh-CN" sz="1800" b="0" i="0" dirty="0">
                <a:solidFill>
                  <a:srgbClr val="333333"/>
                </a:solidFill>
                <a:effectLst/>
                <a:latin typeface="-apple-system"/>
              </a:rPr>
              <a:t>JSON Web</a:t>
            </a:r>
            <a:r>
              <a:rPr lang="zh-CN" altLang="en-US" sz="1800" b="0" i="0" dirty="0">
                <a:solidFill>
                  <a:srgbClr val="333333"/>
                </a:solidFill>
                <a:effectLst/>
                <a:latin typeface="-apple-system"/>
              </a:rPr>
              <a:t>服务时，需要提供供应商信息及其产品信息（比如在</a:t>
            </a:r>
            <a:r>
              <a:rPr lang="en-US" altLang="zh-CN" sz="1800" b="0" i="0" dirty="0">
                <a:solidFill>
                  <a:srgbClr val="333333"/>
                </a:solidFill>
                <a:effectLst/>
                <a:latin typeface="-apple-system"/>
              </a:rPr>
              <a:t>OData</a:t>
            </a:r>
            <a:r>
              <a:rPr lang="zh-CN" altLang="en-US" sz="1800" b="0" i="0" dirty="0">
                <a:solidFill>
                  <a:srgbClr val="333333"/>
                </a:solidFill>
                <a:effectLst/>
                <a:latin typeface="-apple-system"/>
              </a:rPr>
              <a:t>服务中使用</a:t>
            </a:r>
            <a:r>
              <a:rPr lang="en-US" altLang="zh-CN" sz="1800" b="0" i="0" dirty="0">
                <a:solidFill>
                  <a:srgbClr val="333333"/>
                </a:solidFill>
                <a:effectLst/>
                <a:latin typeface="-apple-system"/>
              </a:rPr>
              <a:t>$extend</a:t>
            </a:r>
            <a:r>
              <a:rPr lang="zh-CN" altLang="en-US" sz="1800" b="0" i="0" dirty="0">
                <a:solidFill>
                  <a:srgbClr val="333333"/>
                </a:solidFill>
                <a:effectLst/>
                <a:latin typeface="-apple-system"/>
              </a:rPr>
              <a:t>选项）。可能会查询供应商列表，把每个供应商信息格式化为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对象并通过额外查询来获得这个供应商的产品列表，将其转化为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对象数组附加到供应商对象。</a:t>
            </a:r>
            <a:endParaRPr lang="en-US" altLang="zh-CN" sz="1800" b="0" i="0" dirty="0">
              <a:solidFill>
                <a:srgbClr val="333333"/>
              </a:solidFill>
              <a:effectLst/>
              <a:latin typeface="-apple-system"/>
            </a:endParaRPr>
          </a:p>
          <a:p>
            <a:pPr algn="l">
              <a:buFont typeface="Arial" panose="020B0604020202020204" pitchFamily="34" charset="0"/>
              <a:buChar char="•"/>
            </a:pPr>
            <a:r>
              <a:rPr lang="zh-CN" altLang="en-US" sz="1800" b="0" i="0" dirty="0">
                <a:solidFill>
                  <a:srgbClr val="333333"/>
                </a:solidFill>
                <a:effectLst/>
                <a:latin typeface="-apple-system"/>
              </a:rPr>
              <a:t>其他方案可能会通过链接查询来获得供应商和产品信息列表，使用客户端代码来格式化为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对象（若使用</a:t>
            </a:r>
            <a:r>
              <a:rPr lang="en-US" altLang="zh-CN" sz="1800" b="0" i="0" dirty="0">
                <a:solidFill>
                  <a:srgbClr val="333333"/>
                </a:solidFill>
                <a:effectLst/>
                <a:latin typeface="-apple-system"/>
              </a:rPr>
              <a:t>Entity Framework</a:t>
            </a:r>
            <a:r>
              <a:rPr lang="zh-CN" altLang="en-US" sz="1800" b="0" i="0" dirty="0">
                <a:solidFill>
                  <a:srgbClr val="333333"/>
                </a:solidFill>
                <a:effectLst/>
                <a:latin typeface="-apple-system"/>
              </a:rPr>
              <a:t>将可能产生额外查询）。使用</a:t>
            </a:r>
            <a:r>
              <a:rPr lang="en-US" altLang="zh-CN" sz="1800" b="0" i="0" dirty="0">
                <a:solidFill>
                  <a:srgbClr val="333333"/>
                </a:solidFill>
                <a:effectLst/>
                <a:latin typeface="-apple-system"/>
              </a:rPr>
              <a:t>for </a:t>
            </a:r>
            <a:r>
              <a:rPr lang="en-US" altLang="zh-CN" sz="1800" b="0" i="0" dirty="0" err="1">
                <a:solidFill>
                  <a:srgbClr val="333333"/>
                </a:solidFill>
                <a:effectLst/>
                <a:latin typeface="-apple-system"/>
              </a:rPr>
              <a:t>json</a:t>
            </a:r>
            <a:r>
              <a:rPr lang="zh-CN" altLang="en-US" sz="1800" b="0" i="0" dirty="0">
                <a:solidFill>
                  <a:srgbClr val="333333"/>
                </a:solidFill>
                <a:effectLst/>
                <a:latin typeface="-apple-system"/>
              </a:rPr>
              <a:t>子句，可以连接这两个表进行查询，添加想要的前缀（定义</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层次结构），在数据库层完成</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格式化工作。</a:t>
            </a:r>
          </a:p>
          <a:p>
            <a:pPr algn="l">
              <a:buFont typeface="Arial" panose="020B0604020202020204" pitchFamily="34" charset="0"/>
              <a:buChar char="•"/>
            </a:pPr>
            <a:r>
              <a:rPr lang="zh-CN" altLang="en-US" sz="1800" b="0" i="0" dirty="0">
                <a:solidFill>
                  <a:srgbClr val="333333"/>
                </a:solidFill>
                <a:effectLst/>
                <a:latin typeface="-apple-system"/>
              </a:rPr>
              <a:t>在一对多的父子表关系场景，若不想创建子表，而是想把子表的记录以</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数组的格式存储作为父表的一列。比如不想把</a:t>
            </a:r>
            <a:r>
              <a:rPr lang="en-US" altLang="zh-CN" sz="1800" b="0" i="0" dirty="0">
                <a:solidFill>
                  <a:srgbClr val="333333"/>
                </a:solidFill>
                <a:effectLst/>
                <a:latin typeface="-apple-system"/>
              </a:rPr>
              <a:t>SalesOrderHeader</a:t>
            </a:r>
            <a:r>
              <a:rPr lang="zh-CN" altLang="en-US" sz="1800" b="0" i="0" dirty="0">
                <a:solidFill>
                  <a:srgbClr val="333333"/>
                </a:solidFill>
                <a:effectLst/>
                <a:latin typeface="-apple-system"/>
              </a:rPr>
              <a:t>和</a:t>
            </a:r>
            <a:r>
              <a:rPr lang="en-US" altLang="zh-CN" sz="1800" b="0" i="0" dirty="0">
                <a:solidFill>
                  <a:srgbClr val="333333"/>
                </a:solidFill>
                <a:effectLst/>
                <a:latin typeface="-apple-system"/>
              </a:rPr>
              <a:t>SalesOrderDetails</a:t>
            </a:r>
            <a:r>
              <a:rPr lang="zh-CN" altLang="en-US" sz="1800" b="0" i="0" dirty="0">
                <a:solidFill>
                  <a:srgbClr val="333333"/>
                </a:solidFill>
                <a:effectLst/>
                <a:latin typeface="-apple-system"/>
              </a:rPr>
              <a:t>数据分成两个表来保存，可以把每个订单的多个商品详情格式化为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数组保存到</a:t>
            </a:r>
            <a:r>
              <a:rPr lang="en-US" altLang="zh-CN" sz="1800" b="0" i="0" dirty="0">
                <a:solidFill>
                  <a:srgbClr val="333333"/>
                </a:solidFill>
                <a:effectLst/>
                <a:latin typeface="-apple-system"/>
              </a:rPr>
              <a:t>SalesOrderHeader</a:t>
            </a:r>
            <a:r>
              <a:rPr lang="zh-CN" altLang="en-US" sz="1800" b="0" i="0" dirty="0">
                <a:solidFill>
                  <a:srgbClr val="333333"/>
                </a:solidFill>
                <a:effectLst/>
                <a:latin typeface="-apple-system"/>
              </a:rPr>
              <a:t>表中的一列。</a:t>
            </a: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30</a:t>
            </a:fld>
            <a:endParaRPr lang="zh-CN" altLang="en-US"/>
          </a:p>
        </p:txBody>
      </p:sp>
    </p:spTree>
    <p:extLst>
      <p:ext uri="{BB962C8B-B14F-4D97-AF65-F5344CB8AC3E}">
        <p14:creationId xmlns:p14="http://schemas.microsoft.com/office/powerpoint/2010/main" val="2839191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dirty="0">
                <a:solidFill>
                  <a:srgbClr val="4D4D4D"/>
                </a:solidFill>
                <a:effectLst/>
                <a:latin typeface="-apple-system"/>
              </a:rPr>
              <a:t>有两种类型的</a:t>
            </a:r>
            <a:r>
              <a:rPr lang="en-US" altLang="zh-CN" sz="1800" b="0" i="0" dirty="0">
                <a:solidFill>
                  <a:srgbClr val="4D4D4D"/>
                </a:solidFill>
                <a:effectLst/>
                <a:latin typeface="-apple-system"/>
              </a:rPr>
              <a:t>for </a:t>
            </a:r>
            <a:r>
              <a:rPr lang="en-US" altLang="zh-CN" sz="1800" b="0" i="0" dirty="0" err="1">
                <a:solidFill>
                  <a:srgbClr val="4D4D4D"/>
                </a:solidFill>
                <a:effectLst/>
                <a:latin typeface="-apple-system"/>
              </a:rPr>
              <a:t>json</a:t>
            </a:r>
            <a:r>
              <a:rPr lang="zh-CN" altLang="en-US" sz="1800" b="0" i="0" dirty="0">
                <a:solidFill>
                  <a:srgbClr val="4D4D4D"/>
                </a:solidFill>
                <a:effectLst/>
                <a:latin typeface="-apple-system"/>
              </a:rPr>
              <a:t>子句：</a:t>
            </a:r>
          </a:p>
          <a:p>
            <a:pPr algn="l">
              <a:buFont typeface="Arial" panose="020B0604020202020204" pitchFamily="34" charset="0"/>
              <a:buChar char="•"/>
            </a:pPr>
            <a:r>
              <a:rPr lang="en-US" altLang="zh-CN" sz="1800" b="0" i="0" dirty="0">
                <a:solidFill>
                  <a:srgbClr val="333333"/>
                </a:solidFill>
                <a:effectLst/>
                <a:latin typeface="-apple-system"/>
              </a:rPr>
              <a:t>FOR JSON Path</a:t>
            </a:r>
            <a:r>
              <a:rPr lang="zh-CN" altLang="en-US" sz="1800" b="0" i="0" dirty="0">
                <a:solidFill>
                  <a:srgbClr val="333333"/>
                </a:solidFill>
                <a:effectLst/>
                <a:latin typeface="-apple-system"/>
              </a:rPr>
              <a:t>，通过列名或者列别名来定义</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对象的层次结构，列别名中可以包含“</a:t>
            </a:r>
            <a:r>
              <a:rPr lang="en-US" altLang="zh-CN" sz="1800" b="0" i="0" dirty="0">
                <a:solidFill>
                  <a:srgbClr val="333333"/>
                </a:solidFill>
                <a:effectLst/>
                <a:latin typeface="-apple-system"/>
              </a:rPr>
              <a:t>.”</a:t>
            </a:r>
            <a:r>
              <a:rPr lang="zh-CN" altLang="en-US" sz="1800" b="0" i="0" dirty="0">
                <a:solidFill>
                  <a:srgbClr val="333333"/>
                </a:solidFill>
                <a:effectLst/>
                <a:latin typeface="-apple-system"/>
              </a:rPr>
              <a:t>，</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的成员层次结构将会与别名中的层次结构保持一致。</a:t>
            </a:r>
            <a:br>
              <a:rPr lang="zh-CN" altLang="en-US" sz="1800" b="0" i="0" dirty="0">
                <a:solidFill>
                  <a:srgbClr val="333333"/>
                </a:solidFill>
                <a:effectLst/>
                <a:latin typeface="-apple-system"/>
              </a:rPr>
            </a:br>
            <a:r>
              <a:rPr lang="zh-CN" altLang="en-US" sz="1800" b="0" i="0" dirty="0">
                <a:solidFill>
                  <a:srgbClr val="333333"/>
                </a:solidFill>
                <a:effectLst/>
                <a:latin typeface="-apple-system"/>
              </a:rPr>
              <a:t>这个特性非常类似于早期</a:t>
            </a:r>
            <a:r>
              <a:rPr lang="en-US" altLang="zh-CN" sz="1800" b="0" i="0" dirty="0">
                <a:solidFill>
                  <a:srgbClr val="333333"/>
                </a:solidFill>
                <a:effectLst/>
                <a:latin typeface="-apple-system"/>
              </a:rPr>
              <a:t>SQL Server</a:t>
            </a:r>
            <a:r>
              <a:rPr lang="zh-CN" altLang="en-US" sz="1800" b="0" i="0" dirty="0">
                <a:solidFill>
                  <a:srgbClr val="333333"/>
                </a:solidFill>
                <a:effectLst/>
                <a:latin typeface="-apple-system"/>
              </a:rPr>
              <a:t>版本中的</a:t>
            </a:r>
            <a:r>
              <a:rPr lang="en-US" altLang="zh-CN" sz="1800" b="0" i="0" dirty="0">
                <a:solidFill>
                  <a:srgbClr val="333333"/>
                </a:solidFill>
                <a:effectLst/>
                <a:latin typeface="-apple-system"/>
              </a:rPr>
              <a:t>For Xml Path</a:t>
            </a:r>
            <a:r>
              <a:rPr lang="zh-CN" altLang="en-US" sz="1800" b="0" i="0" dirty="0">
                <a:solidFill>
                  <a:srgbClr val="333333"/>
                </a:solidFill>
                <a:effectLst/>
                <a:latin typeface="-apple-system"/>
              </a:rPr>
              <a:t>子句，可以使用斜线来定义</a:t>
            </a:r>
            <a:r>
              <a:rPr lang="en-US" altLang="zh-CN" sz="1800" b="0" i="0" dirty="0">
                <a:solidFill>
                  <a:srgbClr val="333333"/>
                </a:solidFill>
                <a:effectLst/>
                <a:latin typeface="-apple-system"/>
              </a:rPr>
              <a:t>xml</a:t>
            </a:r>
            <a:r>
              <a:rPr lang="zh-CN" altLang="en-US" sz="1800" b="0" i="0" dirty="0">
                <a:solidFill>
                  <a:srgbClr val="333333"/>
                </a:solidFill>
                <a:effectLst/>
                <a:latin typeface="-apple-system"/>
              </a:rPr>
              <a:t>的层次结构。</a:t>
            </a:r>
          </a:p>
          <a:p>
            <a:pPr algn="l">
              <a:buFont typeface="Arial" panose="020B0604020202020204" pitchFamily="34" charset="0"/>
              <a:buChar char="•"/>
            </a:pPr>
            <a:r>
              <a:rPr lang="en-US" altLang="zh-CN" sz="1800" b="0" i="0" dirty="0">
                <a:solidFill>
                  <a:srgbClr val="333333"/>
                </a:solidFill>
                <a:effectLst/>
                <a:latin typeface="-apple-system"/>
              </a:rPr>
              <a:t>FOR JSON Auto</a:t>
            </a:r>
            <a:r>
              <a:rPr lang="zh-CN" altLang="en-US" sz="1800" b="0" i="0" dirty="0">
                <a:solidFill>
                  <a:srgbClr val="333333"/>
                </a:solidFill>
                <a:effectLst/>
                <a:latin typeface="-apple-system"/>
              </a:rPr>
              <a:t>，自动按照查询语句中使用的表结构来创建嵌套的</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子数组，类似于</a:t>
            </a:r>
            <a:r>
              <a:rPr lang="en-US" altLang="zh-CN" sz="1800" b="0" i="0" dirty="0">
                <a:solidFill>
                  <a:srgbClr val="333333"/>
                </a:solidFill>
                <a:effectLst/>
                <a:latin typeface="-apple-system"/>
              </a:rPr>
              <a:t>For Xml Auto</a:t>
            </a:r>
            <a:r>
              <a:rPr lang="zh-CN" altLang="en-US" sz="1800" b="0" i="0" dirty="0">
                <a:solidFill>
                  <a:srgbClr val="333333"/>
                </a:solidFill>
                <a:effectLst/>
                <a:latin typeface="-apple-system"/>
              </a:rPr>
              <a:t>特性。</a:t>
            </a:r>
          </a:p>
          <a:p>
            <a:endParaRPr lang="en-US" altLang="zh-CN" sz="1800" dirty="0"/>
          </a:p>
          <a:p>
            <a:pPr algn="l"/>
            <a:r>
              <a:rPr lang="en-US" altLang="zh-CN" sz="1800" b="0" i="0" dirty="0">
                <a:solidFill>
                  <a:srgbClr val="4D4D4D"/>
                </a:solidFill>
                <a:effectLst/>
                <a:latin typeface="-apple-system"/>
              </a:rPr>
              <a:t>FOR JSON</a:t>
            </a:r>
            <a:r>
              <a:rPr lang="zh-CN" altLang="en-US" sz="1800" b="0" i="0" dirty="0">
                <a:solidFill>
                  <a:srgbClr val="4D4D4D"/>
                </a:solidFill>
                <a:effectLst/>
                <a:latin typeface="-apple-system"/>
              </a:rPr>
              <a:t>子句主要应用场景：</a:t>
            </a:r>
          </a:p>
          <a:p>
            <a:pPr algn="l">
              <a:buFont typeface="Arial" panose="020B0604020202020204" pitchFamily="34" charset="0"/>
              <a:buChar char="•"/>
            </a:pPr>
            <a:r>
              <a:rPr lang="zh-CN" altLang="en-US" sz="1800" b="0" i="0" dirty="0">
                <a:solidFill>
                  <a:srgbClr val="333333"/>
                </a:solidFill>
                <a:effectLst/>
                <a:latin typeface="-apple-system"/>
              </a:rPr>
              <a:t>把需要返回给客户端的一组对象序列化为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。假设，在创建</a:t>
            </a:r>
            <a:r>
              <a:rPr lang="en-US" altLang="zh-CN" sz="1800" b="0" i="0" dirty="0">
                <a:solidFill>
                  <a:srgbClr val="333333"/>
                </a:solidFill>
                <a:effectLst/>
                <a:latin typeface="-apple-system"/>
              </a:rPr>
              <a:t>JSON Web</a:t>
            </a:r>
            <a:r>
              <a:rPr lang="zh-CN" altLang="en-US" sz="1800" b="0" i="0" dirty="0">
                <a:solidFill>
                  <a:srgbClr val="333333"/>
                </a:solidFill>
                <a:effectLst/>
                <a:latin typeface="-apple-system"/>
              </a:rPr>
              <a:t>服务时，需要提供供应商信息及其产品信息（比如在</a:t>
            </a:r>
            <a:r>
              <a:rPr lang="en-US" altLang="zh-CN" sz="1800" b="0" i="0" dirty="0">
                <a:solidFill>
                  <a:srgbClr val="333333"/>
                </a:solidFill>
                <a:effectLst/>
                <a:latin typeface="-apple-system"/>
              </a:rPr>
              <a:t>OData</a:t>
            </a:r>
            <a:r>
              <a:rPr lang="zh-CN" altLang="en-US" sz="1800" b="0" i="0" dirty="0">
                <a:solidFill>
                  <a:srgbClr val="333333"/>
                </a:solidFill>
                <a:effectLst/>
                <a:latin typeface="-apple-system"/>
              </a:rPr>
              <a:t>服务中使用</a:t>
            </a:r>
            <a:r>
              <a:rPr lang="en-US" altLang="zh-CN" sz="1800" b="0" i="0" dirty="0">
                <a:solidFill>
                  <a:srgbClr val="333333"/>
                </a:solidFill>
                <a:effectLst/>
                <a:latin typeface="-apple-system"/>
              </a:rPr>
              <a:t>$extend</a:t>
            </a:r>
            <a:r>
              <a:rPr lang="zh-CN" altLang="en-US" sz="1800" b="0" i="0" dirty="0">
                <a:solidFill>
                  <a:srgbClr val="333333"/>
                </a:solidFill>
                <a:effectLst/>
                <a:latin typeface="-apple-system"/>
              </a:rPr>
              <a:t>选项）。可能会查询供应商列表，把每个供应商信息格式化为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对象并通过额外查询来获得这个供应商的产品列表，将其转化为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对象数组附加到供应商对象。</a:t>
            </a:r>
            <a:endParaRPr lang="en-US" altLang="zh-CN" sz="1800" b="0" i="0" dirty="0">
              <a:solidFill>
                <a:srgbClr val="333333"/>
              </a:solidFill>
              <a:effectLst/>
              <a:latin typeface="-apple-system"/>
            </a:endParaRPr>
          </a:p>
          <a:p>
            <a:pPr algn="l">
              <a:buFont typeface="Arial" panose="020B0604020202020204" pitchFamily="34" charset="0"/>
              <a:buChar char="•"/>
            </a:pPr>
            <a:r>
              <a:rPr lang="zh-CN" altLang="en-US" sz="1800" b="0" i="0" dirty="0">
                <a:solidFill>
                  <a:srgbClr val="333333"/>
                </a:solidFill>
                <a:effectLst/>
                <a:latin typeface="-apple-system"/>
              </a:rPr>
              <a:t>其他方案可能会通过链接查询来获得供应商和产品信息列表，使用客户端代码来格式化为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对象（若使用</a:t>
            </a:r>
            <a:r>
              <a:rPr lang="en-US" altLang="zh-CN" sz="1800" b="0" i="0" dirty="0">
                <a:solidFill>
                  <a:srgbClr val="333333"/>
                </a:solidFill>
                <a:effectLst/>
                <a:latin typeface="-apple-system"/>
              </a:rPr>
              <a:t>Entity Framework</a:t>
            </a:r>
            <a:r>
              <a:rPr lang="zh-CN" altLang="en-US" sz="1800" b="0" i="0" dirty="0">
                <a:solidFill>
                  <a:srgbClr val="333333"/>
                </a:solidFill>
                <a:effectLst/>
                <a:latin typeface="-apple-system"/>
              </a:rPr>
              <a:t>将可能产生额外查询）。使用</a:t>
            </a:r>
            <a:r>
              <a:rPr lang="en-US" altLang="zh-CN" sz="1800" b="0" i="0" dirty="0">
                <a:solidFill>
                  <a:srgbClr val="333333"/>
                </a:solidFill>
                <a:effectLst/>
                <a:latin typeface="-apple-system"/>
              </a:rPr>
              <a:t>for </a:t>
            </a:r>
            <a:r>
              <a:rPr lang="en-US" altLang="zh-CN" sz="1800" b="0" i="0" dirty="0" err="1">
                <a:solidFill>
                  <a:srgbClr val="333333"/>
                </a:solidFill>
                <a:effectLst/>
                <a:latin typeface="-apple-system"/>
              </a:rPr>
              <a:t>json</a:t>
            </a:r>
            <a:r>
              <a:rPr lang="zh-CN" altLang="en-US" sz="1800" b="0" i="0" dirty="0">
                <a:solidFill>
                  <a:srgbClr val="333333"/>
                </a:solidFill>
                <a:effectLst/>
                <a:latin typeface="-apple-system"/>
              </a:rPr>
              <a:t>子句，可以连接这两个表进行查询，添加想要的前缀（定义</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层次结构），在数据库层完成</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格式化工作。</a:t>
            </a:r>
          </a:p>
          <a:p>
            <a:pPr algn="l">
              <a:buFont typeface="Arial" panose="020B0604020202020204" pitchFamily="34" charset="0"/>
              <a:buChar char="•"/>
            </a:pPr>
            <a:r>
              <a:rPr lang="zh-CN" altLang="en-US" sz="1800" b="0" i="0" dirty="0">
                <a:solidFill>
                  <a:srgbClr val="333333"/>
                </a:solidFill>
                <a:effectLst/>
                <a:latin typeface="-apple-system"/>
              </a:rPr>
              <a:t>在一对多的父子表关系场景，若不想创建子表，而是想把子表的记录以</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数组的格式存储作为父表的一列。比如不想把</a:t>
            </a:r>
            <a:r>
              <a:rPr lang="en-US" altLang="zh-CN" sz="1800" b="0" i="0" dirty="0">
                <a:solidFill>
                  <a:srgbClr val="333333"/>
                </a:solidFill>
                <a:effectLst/>
                <a:latin typeface="-apple-system"/>
              </a:rPr>
              <a:t>SalesOrderHeader</a:t>
            </a:r>
            <a:r>
              <a:rPr lang="zh-CN" altLang="en-US" sz="1800" b="0" i="0" dirty="0">
                <a:solidFill>
                  <a:srgbClr val="333333"/>
                </a:solidFill>
                <a:effectLst/>
                <a:latin typeface="-apple-system"/>
              </a:rPr>
              <a:t>和</a:t>
            </a:r>
            <a:r>
              <a:rPr lang="en-US" altLang="zh-CN" sz="1800" b="0" i="0" dirty="0">
                <a:solidFill>
                  <a:srgbClr val="333333"/>
                </a:solidFill>
                <a:effectLst/>
                <a:latin typeface="-apple-system"/>
              </a:rPr>
              <a:t>SalesOrderDetails</a:t>
            </a:r>
            <a:r>
              <a:rPr lang="zh-CN" altLang="en-US" sz="1800" b="0" i="0" dirty="0">
                <a:solidFill>
                  <a:srgbClr val="333333"/>
                </a:solidFill>
                <a:effectLst/>
                <a:latin typeface="-apple-system"/>
              </a:rPr>
              <a:t>数据分成两个表来保存，可以把每个订单的多个商品详情格式化为</a:t>
            </a:r>
            <a:r>
              <a:rPr lang="en-US" altLang="zh-CN" sz="1800" b="0" i="0" dirty="0">
                <a:solidFill>
                  <a:srgbClr val="333333"/>
                </a:solidFill>
                <a:effectLst/>
                <a:latin typeface="-apple-system"/>
              </a:rPr>
              <a:t>JSON</a:t>
            </a:r>
            <a:r>
              <a:rPr lang="zh-CN" altLang="en-US" sz="1800" b="0" i="0" dirty="0">
                <a:solidFill>
                  <a:srgbClr val="333333"/>
                </a:solidFill>
                <a:effectLst/>
                <a:latin typeface="-apple-system"/>
              </a:rPr>
              <a:t>数组保存到</a:t>
            </a:r>
            <a:r>
              <a:rPr lang="en-US" altLang="zh-CN" sz="1800" b="0" i="0" dirty="0">
                <a:solidFill>
                  <a:srgbClr val="333333"/>
                </a:solidFill>
                <a:effectLst/>
                <a:latin typeface="-apple-system"/>
              </a:rPr>
              <a:t>SalesOrderHeader</a:t>
            </a:r>
            <a:r>
              <a:rPr lang="zh-CN" altLang="en-US" sz="1800" b="0" i="0" dirty="0">
                <a:solidFill>
                  <a:srgbClr val="333333"/>
                </a:solidFill>
                <a:effectLst/>
                <a:latin typeface="-apple-system"/>
              </a:rPr>
              <a:t>表中的一列。</a:t>
            </a:r>
          </a:p>
          <a:p>
            <a:endParaRPr lang="zh-CN" altLang="en-US" sz="1800" dirty="0"/>
          </a:p>
          <a:p>
            <a:endParaRPr lang="zh-CN" altLang="en-US" sz="1800"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31</a:t>
            </a:fld>
            <a:endParaRPr lang="zh-CN" altLang="en-US"/>
          </a:p>
        </p:txBody>
      </p:sp>
    </p:spTree>
    <p:extLst>
      <p:ext uri="{BB962C8B-B14F-4D97-AF65-F5344CB8AC3E}">
        <p14:creationId xmlns:p14="http://schemas.microsoft.com/office/powerpoint/2010/main" val="2891218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33333"/>
                </a:solidFill>
                <a:effectLst/>
                <a:latin typeface="arial" panose="020B0604020202020204" pitchFamily="34" charset="0"/>
              </a:rPr>
              <a:t>R</a:t>
            </a:r>
            <a:r>
              <a:rPr lang="zh-CN" altLang="en-US" b="0" i="0" dirty="0">
                <a:solidFill>
                  <a:srgbClr val="333333"/>
                </a:solidFill>
                <a:effectLst/>
                <a:latin typeface="arial" panose="020B0604020202020204" pitchFamily="34" charset="0"/>
              </a:rPr>
              <a:t>作为一种统计分析软件，是集统计分析与图形显示于一体的</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32</a:t>
            </a:fld>
            <a:endParaRPr lang="zh-CN" altLang="en-US"/>
          </a:p>
        </p:txBody>
      </p:sp>
    </p:spTree>
    <p:extLst>
      <p:ext uri="{BB962C8B-B14F-4D97-AF65-F5344CB8AC3E}">
        <p14:creationId xmlns:p14="http://schemas.microsoft.com/office/powerpoint/2010/main" val="3044667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B4B4B"/>
                </a:solidFill>
                <a:effectLst/>
                <a:latin typeface="PingFang SC"/>
              </a:rPr>
              <a:t>与</a:t>
            </a:r>
            <a:r>
              <a:rPr lang="en-US" altLang="zh-CN" b="0" i="0" dirty="0">
                <a:solidFill>
                  <a:srgbClr val="4B4B4B"/>
                </a:solidFill>
                <a:effectLst/>
                <a:latin typeface="PingFang SC"/>
              </a:rPr>
              <a:t>RODBC</a:t>
            </a:r>
            <a:r>
              <a:rPr lang="zh-CN" altLang="en-US" b="0" i="0" dirty="0">
                <a:solidFill>
                  <a:srgbClr val="4B4B4B"/>
                </a:solidFill>
                <a:effectLst/>
                <a:latin typeface="PingFang SC"/>
              </a:rPr>
              <a:t>的区别在于，前面是直接调用数据库</a:t>
            </a:r>
            <a:r>
              <a:rPr lang="en-US" altLang="zh-CN" b="0" i="0" dirty="0">
                <a:solidFill>
                  <a:srgbClr val="4B4B4B"/>
                </a:solidFill>
                <a:effectLst/>
                <a:latin typeface="PingFang SC"/>
              </a:rPr>
              <a:t>SQL</a:t>
            </a:r>
            <a:r>
              <a:rPr lang="zh-CN" altLang="en-US" b="0" i="0" dirty="0">
                <a:solidFill>
                  <a:srgbClr val="4B4B4B"/>
                </a:solidFill>
                <a:effectLst/>
                <a:latin typeface="PingFang SC"/>
              </a:rPr>
              <a:t>中的数据；而</a:t>
            </a:r>
            <a:r>
              <a:rPr lang="en-US" altLang="zh-CN" b="0" i="0" dirty="0">
                <a:solidFill>
                  <a:srgbClr val="4B4B4B"/>
                </a:solidFill>
                <a:effectLst/>
                <a:latin typeface="PingFang SC"/>
              </a:rPr>
              <a:t>sqldf</a:t>
            </a:r>
            <a:r>
              <a:rPr lang="zh-CN" altLang="en-US" b="0" i="0" dirty="0">
                <a:solidFill>
                  <a:srgbClr val="4B4B4B"/>
                </a:solidFill>
                <a:effectLst/>
                <a:latin typeface="PingFang SC"/>
              </a:rPr>
              <a:t>包是在</a:t>
            </a:r>
            <a:r>
              <a:rPr lang="en-US" altLang="zh-CN" b="0" i="0" dirty="0">
                <a:solidFill>
                  <a:srgbClr val="4B4B4B"/>
                </a:solidFill>
                <a:effectLst/>
                <a:latin typeface="PingFang SC"/>
              </a:rPr>
              <a:t>R</a:t>
            </a:r>
            <a:r>
              <a:rPr lang="zh-CN" altLang="en-US" b="0" i="0" dirty="0">
                <a:solidFill>
                  <a:srgbClr val="4B4B4B"/>
                </a:solidFill>
                <a:effectLst/>
                <a:latin typeface="PingFang SC"/>
              </a:rPr>
              <a:t>语言环境中，执行</a:t>
            </a:r>
            <a:r>
              <a:rPr lang="en-US" altLang="zh-CN" b="0" i="0" dirty="0">
                <a:solidFill>
                  <a:srgbClr val="4B4B4B"/>
                </a:solidFill>
                <a:effectLst/>
                <a:latin typeface="PingFang SC"/>
              </a:rPr>
              <a:t>SQL</a:t>
            </a:r>
            <a:r>
              <a:rPr lang="zh-CN" altLang="en-US" b="0" i="0" dirty="0">
                <a:solidFill>
                  <a:srgbClr val="4B4B4B"/>
                </a:solidFill>
                <a:effectLst/>
                <a:latin typeface="PingFang SC"/>
              </a:rPr>
              <a:t>搜索语言。</a:t>
            </a:r>
            <a:br>
              <a:rPr lang="zh-CN" altLang="en-US" dirty="0"/>
            </a:br>
            <a:br>
              <a:rPr lang="zh-CN" altLang="en-US" dirty="0"/>
            </a:br>
            <a:r>
              <a:rPr lang="zh-CN" altLang="en-US" b="0" i="0" dirty="0">
                <a:solidFill>
                  <a:srgbClr val="4B4B4B"/>
                </a:solidFill>
                <a:effectLst/>
                <a:latin typeface="PingFang SC"/>
              </a:rPr>
              <a:t>组合使用：</a:t>
            </a:r>
            <a:r>
              <a:rPr lang="en-US" altLang="zh-CN" b="0" i="0" dirty="0">
                <a:solidFill>
                  <a:srgbClr val="4B4B4B"/>
                </a:solidFill>
                <a:effectLst/>
                <a:latin typeface="PingFang SC"/>
              </a:rPr>
              <a:t>RODBC</a:t>
            </a:r>
            <a:r>
              <a:rPr lang="zh-CN" altLang="en-US" b="0" i="0" dirty="0">
                <a:solidFill>
                  <a:srgbClr val="4B4B4B"/>
                </a:solidFill>
                <a:effectLst/>
                <a:latin typeface="PingFang SC"/>
              </a:rPr>
              <a:t>从数据库读入环境，</a:t>
            </a:r>
            <a:r>
              <a:rPr lang="en-US" altLang="zh-CN" b="0" i="0" dirty="0">
                <a:solidFill>
                  <a:srgbClr val="4B4B4B"/>
                </a:solidFill>
                <a:effectLst/>
                <a:latin typeface="PingFang SC"/>
              </a:rPr>
              <a:t>sqldf</a:t>
            </a:r>
            <a:r>
              <a:rPr lang="zh-CN" altLang="en-US" b="0" i="0" dirty="0">
                <a:solidFill>
                  <a:srgbClr val="4B4B4B"/>
                </a:solidFill>
                <a:effectLst/>
                <a:latin typeface="PingFang SC"/>
              </a:rPr>
              <a:t>进行搜索（适合</a:t>
            </a:r>
            <a:r>
              <a:rPr lang="en-US" altLang="zh-CN" b="0" i="0" dirty="0">
                <a:solidFill>
                  <a:srgbClr val="4B4B4B"/>
                </a:solidFill>
                <a:effectLst/>
                <a:latin typeface="PingFang SC"/>
              </a:rPr>
              <a:t>SQL </a:t>
            </a:r>
            <a:r>
              <a:rPr lang="zh-CN" altLang="en-US" b="0" i="0" dirty="0">
                <a:solidFill>
                  <a:srgbClr val="4B4B4B"/>
                </a:solidFill>
                <a:effectLst/>
                <a:latin typeface="PingFang SC"/>
              </a:rPr>
              <a:t>爱好者）。</a:t>
            </a:r>
            <a:br>
              <a:rPr lang="zh-CN" altLang="en-US" dirty="0"/>
            </a:br>
            <a:br>
              <a:rPr lang="zh-CN" altLang="en-US" dirty="0"/>
            </a:br>
            <a:r>
              <a:rPr lang="zh-CN" altLang="en-US" b="0" i="0" dirty="0">
                <a:solidFill>
                  <a:srgbClr val="4B4B4B"/>
                </a:solidFill>
                <a:effectLst/>
                <a:latin typeface="PingFang SC"/>
              </a:rPr>
              <a:t>其他函数的类似功能可以看：</a:t>
            </a:r>
            <a:r>
              <a:rPr lang="en-US" altLang="zh-CN" b="0" i="0" dirty="0">
                <a:solidFill>
                  <a:srgbClr val="4B4B4B"/>
                </a:solidFill>
                <a:effectLst/>
                <a:latin typeface="PingFang SC"/>
              </a:rPr>
              <a:t>R</a:t>
            </a:r>
            <a:r>
              <a:rPr lang="zh-CN" altLang="en-US" b="0" i="0" dirty="0">
                <a:solidFill>
                  <a:srgbClr val="4B4B4B"/>
                </a:solidFill>
                <a:effectLst/>
                <a:latin typeface="PingFang SC"/>
              </a:rPr>
              <a:t>语言数据集合并、数据增减</a:t>
            </a:r>
            <a:endParaRPr lang="en-US" altLang="zh-CN" b="0" i="0" dirty="0">
              <a:solidFill>
                <a:srgbClr val="4B4B4B"/>
              </a:solidFill>
              <a:effectLst/>
              <a:latin typeface="PingFang SC"/>
            </a:endParaRPr>
          </a:p>
          <a:p>
            <a:endParaRPr lang="en-US" altLang="zh-CN" b="0" i="0" dirty="0">
              <a:solidFill>
                <a:srgbClr val="4B4B4B"/>
              </a:solidFill>
              <a:effectLst/>
              <a:latin typeface="PingFang SC"/>
            </a:endParaRPr>
          </a:p>
          <a:p>
            <a:r>
              <a:rPr lang="en-US" altLang="zh-CN" b="0" i="0" dirty="0">
                <a:solidFill>
                  <a:srgbClr val="4B4B4B"/>
                </a:solidFill>
                <a:effectLst/>
                <a:latin typeface="PingFang SC"/>
              </a:rPr>
              <a:t>2</a:t>
            </a:r>
            <a:r>
              <a:rPr lang="zh-CN" altLang="en-US" b="0" i="0" dirty="0">
                <a:solidFill>
                  <a:srgbClr val="4B4B4B"/>
                </a:solidFill>
                <a:effectLst/>
                <a:latin typeface="PingFang SC"/>
              </a:rPr>
              <a:t>、数据筛选与排序</a:t>
            </a:r>
            <a:br>
              <a:rPr lang="zh-CN" altLang="en-US" dirty="0"/>
            </a:br>
            <a:br>
              <a:rPr lang="zh-CN" altLang="en-US" dirty="0"/>
            </a:br>
            <a:br>
              <a:rPr lang="zh-CN" altLang="en-US" dirty="0"/>
            </a:br>
            <a:r>
              <a:rPr lang="zh-CN" altLang="en-US" b="0" i="0" dirty="0">
                <a:solidFill>
                  <a:srgbClr val="4B4B4B"/>
                </a:solidFill>
                <a:effectLst/>
                <a:latin typeface="PingFang SC"/>
              </a:rPr>
              <a:t>数据筛选可以有</a:t>
            </a:r>
            <a:r>
              <a:rPr lang="en-US" altLang="zh-CN" b="0" i="0" dirty="0">
                <a:solidFill>
                  <a:srgbClr val="4B4B4B"/>
                </a:solidFill>
                <a:effectLst/>
                <a:latin typeface="PingFang SC"/>
              </a:rPr>
              <a:t>subset</a:t>
            </a:r>
            <a:r>
              <a:rPr lang="zh-CN" altLang="en-US" b="0" i="0" dirty="0">
                <a:solidFill>
                  <a:srgbClr val="4B4B4B"/>
                </a:solidFill>
                <a:effectLst/>
                <a:latin typeface="PingFang SC"/>
              </a:rPr>
              <a:t>函数，排序有</a:t>
            </a:r>
            <a:r>
              <a:rPr lang="en-US" altLang="zh-CN" b="0" i="0" dirty="0">
                <a:solidFill>
                  <a:srgbClr val="4B4B4B"/>
                </a:solidFill>
                <a:effectLst/>
                <a:latin typeface="PingFang SC"/>
              </a:rPr>
              <a:t>order/sort</a:t>
            </a:r>
            <a:r>
              <a:rPr lang="zh-CN" altLang="en-US" b="0" i="0" dirty="0">
                <a:solidFill>
                  <a:srgbClr val="4B4B4B"/>
                </a:solidFill>
                <a:effectLst/>
                <a:latin typeface="PingFang SC"/>
              </a:rPr>
              <a:t>函数</a:t>
            </a:r>
            <a:br>
              <a:rPr lang="zh-CN" altLang="en-US" dirty="0"/>
            </a:br>
            <a:br>
              <a:rPr lang="zh-CN" altLang="en-US" dirty="0"/>
            </a:b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a:t>
            </a:r>
            <a:r>
              <a:rPr lang="zh-CN" altLang="en-US" b="0" i="0" dirty="0">
                <a:solidFill>
                  <a:srgbClr val="4B4B4B"/>
                </a:solidFill>
                <a:effectLst/>
                <a:latin typeface="PingFang SC"/>
              </a:rPr>
              <a:t>选择表中指定列*</a:t>
            </a:r>
            <a:r>
              <a:rPr lang="en-US" altLang="zh-CN" b="0" i="0" dirty="0">
                <a:solidFill>
                  <a:srgbClr val="4B4B4B"/>
                </a:solidFill>
                <a:effectLst/>
                <a:latin typeface="PingFang SC"/>
              </a:rPr>
              <a:t>/</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sqldf("select </a:t>
            </a:r>
            <a:r>
              <a:rPr lang="en-US" altLang="zh-CN" b="0" i="0" dirty="0" err="1">
                <a:solidFill>
                  <a:srgbClr val="4B4B4B"/>
                </a:solidFill>
                <a:effectLst/>
                <a:latin typeface="PingFang SC"/>
              </a:rPr>
              <a:t>year,market,sale,profit</a:t>
            </a:r>
            <a:r>
              <a:rPr lang="en-US" altLang="zh-CN" b="0" i="0" dirty="0">
                <a:solidFill>
                  <a:srgbClr val="4B4B4B"/>
                </a:solidFill>
                <a:effectLst/>
                <a:latin typeface="PingFang SC"/>
              </a:rPr>
              <a:t> from sale")</a:t>
            </a:r>
            <a:br>
              <a:rPr lang="en-US" altLang="zh-CN" dirty="0"/>
            </a:br>
            <a:r>
              <a:rPr lang="en-US" altLang="zh-CN" b="0" i="0" dirty="0">
                <a:solidFill>
                  <a:srgbClr val="4B4B4B"/>
                </a:solidFill>
                <a:effectLst/>
                <a:latin typeface="PingFang SC"/>
              </a:rPr>
              <a:t>     </a:t>
            </a:r>
            <a:br>
              <a:rPr lang="en-US" altLang="zh-CN" dirty="0"/>
            </a:br>
            <a:r>
              <a:rPr lang="en-US" altLang="zh-CN" b="0" i="0" dirty="0">
                <a:solidFill>
                  <a:srgbClr val="4B4B4B"/>
                </a:solidFill>
                <a:effectLst/>
                <a:latin typeface="PingFang SC"/>
              </a:rPr>
              <a:t>    #</a:t>
            </a:r>
            <a:r>
              <a:rPr lang="zh-CN" altLang="en-US" b="0" i="0" dirty="0">
                <a:solidFill>
                  <a:srgbClr val="4B4B4B"/>
                </a:solidFill>
                <a:effectLst/>
                <a:latin typeface="PingFang SC"/>
              </a:rPr>
              <a:t>选择满足条件的行*</a:t>
            </a:r>
            <a:r>
              <a:rPr lang="en-US" altLang="zh-CN" b="0" i="0" dirty="0">
                <a:solidFill>
                  <a:srgbClr val="4B4B4B"/>
                </a:solidFill>
                <a:effectLst/>
                <a:latin typeface="PingFang SC"/>
              </a:rPr>
              <a:t>/</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sqldf("select * from sale where year=2012 and market='</a:t>
            </a:r>
            <a:r>
              <a:rPr lang="zh-CN" altLang="en-US" b="0" i="0" dirty="0">
                <a:solidFill>
                  <a:srgbClr val="4B4B4B"/>
                </a:solidFill>
                <a:effectLst/>
                <a:latin typeface="PingFang SC"/>
              </a:rPr>
              <a:t>东</a:t>
            </a:r>
            <a:r>
              <a:rPr lang="en-US" altLang="zh-CN" b="0" i="0" dirty="0">
                <a:solidFill>
                  <a:srgbClr val="4B4B4B"/>
                </a:solidFill>
                <a:effectLst/>
                <a:latin typeface="PingFang SC"/>
              </a:rPr>
              <a:t>'")</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a:t>
            </a:r>
            <a:r>
              <a:rPr lang="zh-CN" altLang="en-US" b="0" i="0" dirty="0">
                <a:solidFill>
                  <a:srgbClr val="4B4B4B"/>
                </a:solidFill>
                <a:effectLst/>
                <a:latin typeface="PingFang SC"/>
              </a:rPr>
              <a:t>语句特点，先抽取全局数据，然后再执行局部选择</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a:t>
            </a:r>
            <a:r>
              <a:rPr lang="zh-CN" altLang="en-US" b="0" i="0" dirty="0">
                <a:solidFill>
                  <a:srgbClr val="4B4B4B"/>
                </a:solidFill>
                <a:effectLst/>
                <a:latin typeface="PingFang SC"/>
              </a:rPr>
              <a:t>字符单引号，切记</a:t>
            </a:r>
            <a:br>
              <a:rPr lang="zh-CN" altLang="en-US" dirty="0"/>
            </a:br>
            <a:r>
              <a:rPr lang="zh-CN" altLang="en-US" b="0" i="0" dirty="0">
                <a:solidFill>
                  <a:srgbClr val="4B4B4B"/>
                </a:solidFill>
                <a:effectLst/>
                <a:latin typeface="PingFang SC"/>
              </a:rPr>
              <a:t>     </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a:t>
            </a:r>
            <a:r>
              <a:rPr lang="zh-CN" altLang="en-US" b="0" i="0" dirty="0">
                <a:solidFill>
                  <a:srgbClr val="4B4B4B"/>
                </a:solidFill>
                <a:effectLst/>
                <a:latin typeface="PingFang SC"/>
              </a:rPr>
              <a:t>对行进行排序*</a:t>
            </a:r>
            <a:r>
              <a:rPr lang="en-US" altLang="zh-CN" b="0" i="0" dirty="0">
                <a:solidFill>
                  <a:srgbClr val="4B4B4B"/>
                </a:solidFill>
                <a:effectLst/>
                <a:latin typeface="PingFang SC"/>
              </a:rPr>
              <a:t>/</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sqldf("select </a:t>
            </a:r>
            <a:r>
              <a:rPr lang="en-US" altLang="zh-CN" b="0" i="0" dirty="0" err="1">
                <a:solidFill>
                  <a:srgbClr val="4B4B4B"/>
                </a:solidFill>
                <a:effectLst/>
                <a:latin typeface="PingFang SC"/>
              </a:rPr>
              <a:t>year,market,sale,profit</a:t>
            </a:r>
            <a:br>
              <a:rPr lang="en-US" altLang="zh-CN" dirty="0"/>
            </a:br>
            <a:r>
              <a:rPr lang="en-US" altLang="zh-CN" b="0" i="0" dirty="0">
                <a:solidFill>
                  <a:srgbClr val="4B4B4B"/>
                </a:solidFill>
                <a:effectLst/>
                <a:latin typeface="PingFang SC"/>
              </a:rPr>
              <a:t>          from sale</a:t>
            </a:r>
            <a:br>
              <a:rPr lang="en-US" altLang="zh-CN" dirty="0"/>
            </a:br>
            <a:r>
              <a:rPr lang="en-US" altLang="zh-CN" b="0" i="0" dirty="0">
                <a:solidFill>
                  <a:srgbClr val="4B4B4B"/>
                </a:solidFill>
                <a:effectLst/>
                <a:latin typeface="PingFang SC"/>
              </a:rPr>
              <a:t>          order by year")</a:t>
            </a:r>
            <a:br>
              <a:rPr lang="en-US" altLang="zh-CN" dirty="0"/>
            </a:br>
            <a:br>
              <a:rPr lang="en-US" altLang="zh-CN" dirty="0"/>
            </a:br>
            <a:br>
              <a:rPr lang="en-US" altLang="zh-CN" dirty="0"/>
            </a:br>
            <a:br>
              <a:rPr lang="en-US" altLang="zh-CN" dirty="0"/>
            </a:br>
            <a:r>
              <a:rPr lang="zh-CN" altLang="en-US" b="0" i="0" dirty="0">
                <a:solidFill>
                  <a:srgbClr val="4B4B4B"/>
                </a:solidFill>
                <a:effectLst/>
                <a:latin typeface="PingFang SC"/>
              </a:rPr>
              <a:t>数据筛选：</a:t>
            </a:r>
            <a:r>
              <a:rPr lang="en-US" altLang="zh-CN" b="0" i="0" dirty="0">
                <a:solidFill>
                  <a:srgbClr val="4B4B4B"/>
                </a:solidFill>
                <a:effectLst/>
                <a:latin typeface="PingFang SC"/>
              </a:rPr>
              <a:t>sqldf</a:t>
            </a:r>
            <a:r>
              <a:rPr lang="zh-CN" altLang="en-US" b="0" i="0" dirty="0">
                <a:solidFill>
                  <a:srgbClr val="4B4B4B"/>
                </a:solidFill>
                <a:effectLst/>
                <a:latin typeface="PingFang SC"/>
              </a:rPr>
              <a:t>可以执行选择表中指定指标、满足条件的行（注意：抽取满足条件的行的字符时，字符型需要用单引号），语法结构是：</a:t>
            </a:r>
            <a:br>
              <a:rPr lang="zh-CN" altLang="en-US" dirty="0"/>
            </a:br>
            <a:br>
              <a:rPr lang="zh-CN" altLang="en-US" dirty="0"/>
            </a:br>
            <a:r>
              <a:rPr lang="en-US" altLang="zh-CN" b="0" i="0" dirty="0">
                <a:solidFill>
                  <a:srgbClr val="4B4B4B"/>
                </a:solidFill>
                <a:effectLst/>
                <a:latin typeface="PingFang SC"/>
              </a:rPr>
              <a:t>select  </a:t>
            </a:r>
            <a:r>
              <a:rPr lang="zh-CN" altLang="en-US" b="0" i="0" dirty="0">
                <a:solidFill>
                  <a:srgbClr val="4B4B4B"/>
                </a:solidFill>
                <a:effectLst/>
                <a:latin typeface="PingFang SC"/>
              </a:rPr>
              <a:t>指标名称 </a:t>
            </a:r>
            <a:r>
              <a:rPr lang="en-US" altLang="zh-CN" b="0" i="0" dirty="0">
                <a:solidFill>
                  <a:srgbClr val="4B4B4B"/>
                </a:solidFill>
                <a:effectLst/>
                <a:latin typeface="PingFang SC"/>
              </a:rPr>
              <a:t>from </a:t>
            </a:r>
            <a:r>
              <a:rPr lang="zh-CN" altLang="en-US" b="0" i="0" dirty="0">
                <a:solidFill>
                  <a:srgbClr val="4B4B4B"/>
                </a:solidFill>
                <a:effectLst/>
                <a:latin typeface="PingFang SC"/>
              </a:rPr>
              <a:t>数据集 </a:t>
            </a:r>
            <a:r>
              <a:rPr lang="en-US" altLang="zh-CN" b="0" i="0" dirty="0">
                <a:solidFill>
                  <a:srgbClr val="4B4B4B"/>
                </a:solidFill>
                <a:effectLst/>
                <a:latin typeface="PingFang SC"/>
              </a:rPr>
              <a:t>where </a:t>
            </a:r>
            <a:r>
              <a:rPr lang="zh-CN" altLang="en-US" b="0" i="0" dirty="0">
                <a:solidFill>
                  <a:srgbClr val="4B4B4B"/>
                </a:solidFill>
                <a:effectLst/>
                <a:latin typeface="PingFang SC"/>
              </a:rPr>
              <a:t>某指标</a:t>
            </a:r>
            <a:r>
              <a:rPr lang="en-US" altLang="zh-CN" b="0" i="0" dirty="0">
                <a:solidFill>
                  <a:srgbClr val="4B4B4B"/>
                </a:solidFill>
                <a:effectLst/>
                <a:latin typeface="PingFang SC"/>
              </a:rPr>
              <a:t>=</a:t>
            </a:r>
            <a:r>
              <a:rPr lang="zh-CN" altLang="en-US" b="0" i="0" dirty="0">
                <a:solidFill>
                  <a:srgbClr val="4B4B4B"/>
                </a:solidFill>
                <a:effectLst/>
                <a:latin typeface="PingFang SC"/>
              </a:rPr>
              <a:t>条件  </a:t>
            </a:r>
            <a:br>
              <a:rPr lang="zh-CN" altLang="en-US" dirty="0"/>
            </a:br>
            <a:br>
              <a:rPr lang="zh-CN" altLang="en-US" dirty="0"/>
            </a:br>
            <a:br>
              <a:rPr lang="zh-CN" altLang="en-US" dirty="0"/>
            </a:br>
            <a:r>
              <a:rPr lang="zh-CN" altLang="en-US" b="0" i="0" dirty="0">
                <a:solidFill>
                  <a:srgbClr val="4B4B4B"/>
                </a:solidFill>
                <a:effectLst/>
                <a:latin typeface="PingFang SC"/>
              </a:rPr>
              <a:t>排序</a:t>
            </a:r>
            <a:r>
              <a:rPr lang="en-US" altLang="zh-CN" b="0" i="0" dirty="0">
                <a:solidFill>
                  <a:srgbClr val="4B4B4B"/>
                </a:solidFill>
                <a:effectLst/>
                <a:latin typeface="PingFang SC"/>
              </a:rPr>
              <a:t>order</a:t>
            </a:r>
            <a:r>
              <a:rPr lang="zh-CN" altLang="en-US" b="0" i="0" dirty="0">
                <a:solidFill>
                  <a:srgbClr val="4B4B4B"/>
                </a:solidFill>
                <a:effectLst/>
                <a:latin typeface="PingFang SC"/>
              </a:rPr>
              <a:t>：按照某变量排序，语法结构：</a:t>
            </a:r>
            <a:br>
              <a:rPr lang="zh-CN" altLang="en-US" dirty="0"/>
            </a:br>
            <a:br>
              <a:rPr lang="zh-CN" altLang="en-US" dirty="0"/>
            </a:br>
            <a:r>
              <a:rPr lang="en-US" altLang="zh-CN" b="0" i="0" dirty="0">
                <a:solidFill>
                  <a:srgbClr val="4B4B4B"/>
                </a:solidFill>
                <a:effectLst/>
                <a:latin typeface="PingFang SC"/>
              </a:rPr>
              <a:t>select </a:t>
            </a:r>
            <a:r>
              <a:rPr lang="zh-CN" altLang="en-US" b="0" i="0" dirty="0">
                <a:solidFill>
                  <a:srgbClr val="4B4B4B"/>
                </a:solidFill>
                <a:effectLst/>
                <a:latin typeface="PingFang SC"/>
              </a:rPr>
              <a:t>指标名称（或全部）</a:t>
            </a:r>
            <a:r>
              <a:rPr lang="en-US" altLang="zh-CN" b="0" i="0" dirty="0">
                <a:solidFill>
                  <a:srgbClr val="4B4B4B"/>
                </a:solidFill>
                <a:effectLst/>
                <a:latin typeface="PingFang SC"/>
              </a:rPr>
              <a:t>from </a:t>
            </a:r>
            <a:r>
              <a:rPr lang="zh-CN" altLang="en-US" b="0" i="0" dirty="0">
                <a:solidFill>
                  <a:srgbClr val="4B4B4B"/>
                </a:solidFill>
                <a:effectLst/>
                <a:latin typeface="PingFang SC"/>
              </a:rPr>
              <a:t>数据集 </a:t>
            </a:r>
            <a:r>
              <a:rPr lang="en-US" altLang="zh-CN" b="0" i="0" dirty="0">
                <a:solidFill>
                  <a:srgbClr val="4B4B4B"/>
                </a:solidFill>
                <a:effectLst/>
                <a:latin typeface="PingFang SC"/>
              </a:rPr>
              <a:t>order by </a:t>
            </a:r>
            <a:r>
              <a:rPr lang="zh-CN" altLang="en-US" b="0" i="0" dirty="0">
                <a:solidFill>
                  <a:srgbClr val="4B4B4B"/>
                </a:solidFill>
                <a:effectLst/>
                <a:latin typeface="PingFang SC"/>
              </a:rPr>
              <a:t>指标名称</a:t>
            </a:r>
            <a:br>
              <a:rPr lang="zh-CN" altLang="en-US" dirty="0"/>
            </a:br>
            <a:br>
              <a:rPr lang="zh-CN" altLang="en-US" dirty="0"/>
            </a:br>
            <a:br>
              <a:rPr lang="zh-CN" altLang="en-US" dirty="0"/>
            </a:br>
            <a:r>
              <a:rPr lang="en-US" altLang="zh-CN" b="0" i="0" dirty="0">
                <a:solidFill>
                  <a:srgbClr val="4B4B4B"/>
                </a:solidFill>
                <a:effectLst/>
                <a:latin typeface="PingFang SC"/>
              </a:rPr>
              <a:t>3</a:t>
            </a:r>
            <a:r>
              <a:rPr lang="zh-CN" altLang="en-US" b="0" i="0" dirty="0">
                <a:solidFill>
                  <a:srgbClr val="4B4B4B"/>
                </a:solidFill>
                <a:effectLst/>
                <a:latin typeface="PingFang SC"/>
              </a:rPr>
              <a:t>、数据合并</a:t>
            </a:r>
            <a:r>
              <a:rPr lang="en-US" altLang="zh-CN" b="0" i="0" dirty="0">
                <a:solidFill>
                  <a:srgbClr val="4B4B4B"/>
                </a:solidFill>
                <a:effectLst/>
                <a:latin typeface="PingFang SC"/>
              </a:rPr>
              <a:t>——</a:t>
            </a:r>
            <a:r>
              <a:rPr lang="zh-CN" altLang="en-US" b="0" i="0" dirty="0">
                <a:solidFill>
                  <a:srgbClr val="4B4B4B"/>
                </a:solidFill>
                <a:effectLst/>
                <a:latin typeface="PingFang SC"/>
              </a:rPr>
              <a:t>纵向连接</a:t>
            </a:r>
            <a:br>
              <a:rPr lang="zh-CN" altLang="en-US" dirty="0"/>
            </a:br>
            <a:br>
              <a:rPr lang="zh-CN" altLang="en-US" dirty="0"/>
            </a:br>
            <a:br>
              <a:rPr lang="zh-CN" altLang="en-US" dirty="0"/>
            </a:br>
            <a:r>
              <a:rPr lang="zh-CN" altLang="en-US" b="0" i="0" dirty="0">
                <a:solidFill>
                  <a:srgbClr val="4B4B4B"/>
                </a:solidFill>
                <a:effectLst/>
                <a:latin typeface="PingFang SC"/>
              </a:rPr>
              <a:t>数据合并的方法很多，基本函数包中有</a:t>
            </a:r>
            <a:r>
              <a:rPr lang="en-US" altLang="zh-CN" b="0" i="0" dirty="0">
                <a:solidFill>
                  <a:srgbClr val="4B4B4B"/>
                </a:solidFill>
                <a:effectLst/>
                <a:latin typeface="PingFang SC"/>
              </a:rPr>
              <a:t>merge</a:t>
            </a:r>
            <a:r>
              <a:rPr lang="zh-CN" altLang="en-US" b="0" i="0" dirty="0">
                <a:solidFill>
                  <a:srgbClr val="4B4B4B"/>
                </a:solidFill>
                <a:effectLst/>
                <a:latin typeface="PingFang SC"/>
              </a:rPr>
              <a:t>、</a:t>
            </a:r>
            <a:r>
              <a:rPr lang="en-US" altLang="zh-CN" b="0" i="0" dirty="0" err="1">
                <a:solidFill>
                  <a:srgbClr val="4B4B4B"/>
                </a:solidFill>
                <a:effectLst/>
                <a:latin typeface="PingFang SC"/>
              </a:rPr>
              <a:t>cbind</a:t>
            </a:r>
            <a:r>
              <a:rPr lang="en-US" altLang="zh-CN" b="0" i="0" dirty="0">
                <a:solidFill>
                  <a:srgbClr val="4B4B4B"/>
                </a:solidFill>
                <a:effectLst/>
                <a:latin typeface="PingFang SC"/>
              </a:rPr>
              <a:t>/</a:t>
            </a:r>
            <a:r>
              <a:rPr lang="en-US" altLang="zh-CN" b="0" i="0" dirty="0" err="1">
                <a:solidFill>
                  <a:srgbClr val="4B4B4B"/>
                </a:solidFill>
                <a:effectLst/>
                <a:latin typeface="PingFang SC"/>
              </a:rPr>
              <a:t>rbind</a:t>
            </a:r>
            <a:r>
              <a:rPr lang="zh-CN" altLang="en-US" b="0" i="0" dirty="0">
                <a:solidFill>
                  <a:srgbClr val="4B4B4B"/>
                </a:solidFill>
                <a:effectLst/>
                <a:latin typeface="PingFang SC"/>
              </a:rPr>
              <a:t>，以及一些专业的包</a:t>
            </a:r>
            <a:r>
              <a:rPr lang="en-US" altLang="zh-CN" b="0" i="0" dirty="0" err="1">
                <a:solidFill>
                  <a:srgbClr val="4B4B4B"/>
                </a:solidFill>
                <a:effectLst/>
                <a:latin typeface="PingFang SC"/>
              </a:rPr>
              <a:t>plyr</a:t>
            </a:r>
            <a:r>
              <a:rPr lang="zh-CN" altLang="en-US" b="0" i="0" dirty="0">
                <a:solidFill>
                  <a:srgbClr val="4B4B4B"/>
                </a:solidFill>
                <a:effectLst/>
                <a:latin typeface="PingFang SC"/>
              </a:rPr>
              <a:t>、</a:t>
            </a:r>
            <a:r>
              <a:rPr lang="en-US" altLang="zh-CN" b="0" i="0" dirty="0" err="1">
                <a:solidFill>
                  <a:srgbClr val="4B4B4B"/>
                </a:solidFill>
                <a:effectLst/>
                <a:latin typeface="PingFang SC"/>
              </a:rPr>
              <a:t>dplyr</a:t>
            </a:r>
            <a:r>
              <a:rPr lang="zh-CN" altLang="en-US" b="0" i="0" dirty="0">
                <a:solidFill>
                  <a:srgbClr val="4B4B4B"/>
                </a:solidFill>
                <a:effectLst/>
                <a:latin typeface="PingFang SC"/>
              </a:rPr>
              <a:t>、</a:t>
            </a:r>
            <a:r>
              <a:rPr lang="en-US" altLang="zh-CN" b="0" i="0" dirty="0" err="1">
                <a:solidFill>
                  <a:srgbClr val="4B4B4B"/>
                </a:solidFill>
                <a:effectLst/>
                <a:latin typeface="PingFang SC"/>
              </a:rPr>
              <a:t>data.table</a:t>
            </a:r>
            <a:r>
              <a:rPr lang="zh-CN" altLang="en-US" b="0" i="0" dirty="0">
                <a:solidFill>
                  <a:srgbClr val="4B4B4B"/>
                </a:solidFill>
                <a:effectLst/>
                <a:latin typeface="PingFang SC"/>
              </a:rPr>
              <a:t>等</a:t>
            </a:r>
            <a:br>
              <a:rPr lang="zh-CN" altLang="en-US" dirty="0"/>
            </a:br>
            <a:br>
              <a:rPr lang="zh-CN" altLang="en-US" dirty="0"/>
            </a:br>
            <a:r>
              <a:rPr lang="en-US" altLang="zh-CN" b="0" i="0" dirty="0" err="1">
                <a:solidFill>
                  <a:srgbClr val="4B4B4B"/>
                </a:solidFill>
                <a:effectLst/>
                <a:latin typeface="PingFang SC"/>
              </a:rPr>
              <a:t>rbind</a:t>
            </a:r>
            <a:r>
              <a:rPr lang="en-US" altLang="zh-CN" b="0" i="0" dirty="0">
                <a:solidFill>
                  <a:srgbClr val="4B4B4B"/>
                </a:solidFill>
                <a:effectLst/>
                <a:latin typeface="PingFang SC"/>
              </a:rPr>
              <a:t>/</a:t>
            </a:r>
            <a:r>
              <a:rPr lang="en-US" altLang="zh-CN" b="0" i="0" dirty="0" err="1">
                <a:solidFill>
                  <a:srgbClr val="4B4B4B"/>
                </a:solidFill>
                <a:effectLst/>
                <a:latin typeface="PingFang SC"/>
              </a:rPr>
              <a:t>cbind</a:t>
            </a:r>
            <a:r>
              <a:rPr lang="zh-CN" altLang="en-US" b="0" i="0" dirty="0">
                <a:solidFill>
                  <a:srgbClr val="4B4B4B"/>
                </a:solidFill>
                <a:effectLst/>
                <a:latin typeface="PingFang SC"/>
              </a:rPr>
              <a:t>对数据合并的要求比较严格：合并的变量名必须一致；数据等长；指标顺序必须一致。</a:t>
            </a:r>
            <a:br>
              <a:rPr lang="zh-CN" altLang="en-US" dirty="0"/>
            </a:br>
            <a:br>
              <a:rPr lang="zh-CN" altLang="en-US" dirty="0"/>
            </a:br>
            <a:r>
              <a:rPr lang="en-US" altLang="zh-CN" b="0" i="0" dirty="0">
                <a:solidFill>
                  <a:srgbClr val="4B4B4B"/>
                </a:solidFill>
                <a:effectLst/>
                <a:latin typeface="PingFang SC"/>
              </a:rPr>
              <a:t>sqldf</a:t>
            </a:r>
            <a:r>
              <a:rPr lang="zh-CN" altLang="en-US" b="0" i="0" dirty="0">
                <a:solidFill>
                  <a:srgbClr val="4B4B4B"/>
                </a:solidFill>
                <a:effectLst/>
                <a:latin typeface="PingFang SC"/>
              </a:rPr>
              <a:t>就不会这么苛刻，并参照了一些集合查询的方法（关于基础包的集合查询可参考：</a:t>
            </a:r>
            <a:r>
              <a:rPr lang="en-US" altLang="zh-CN" b="0" i="0" dirty="0">
                <a:solidFill>
                  <a:srgbClr val="4B4B4B"/>
                </a:solidFill>
                <a:effectLst/>
                <a:latin typeface="PingFang SC"/>
              </a:rPr>
              <a:t>R</a:t>
            </a:r>
            <a:r>
              <a:rPr lang="zh-CN" altLang="en-US" b="0" i="0" dirty="0">
                <a:solidFill>
                  <a:srgbClr val="4B4B4B"/>
                </a:solidFill>
                <a:effectLst/>
                <a:latin typeface="PingFang SC"/>
              </a:rPr>
              <a:t>语言</a:t>
            </a:r>
            <a:r>
              <a:rPr lang="en-US" altLang="zh-CN" b="0" i="0" dirty="0">
                <a:solidFill>
                  <a:srgbClr val="4B4B4B"/>
                </a:solidFill>
                <a:effectLst/>
                <a:latin typeface="PingFang SC"/>
              </a:rPr>
              <a:t>︱</a:t>
            </a:r>
            <a:r>
              <a:rPr lang="zh-CN" altLang="en-US" b="0" i="0" dirty="0">
                <a:solidFill>
                  <a:srgbClr val="4B4B4B"/>
                </a:solidFill>
                <a:effectLst/>
                <a:latin typeface="PingFang SC"/>
              </a:rPr>
              <a:t>集合运算）。</a:t>
            </a:r>
            <a:endParaRPr lang="en-US" altLang="zh-CN" b="0" i="0" dirty="0">
              <a:solidFill>
                <a:srgbClr val="4B4B4B"/>
              </a:solidFill>
              <a:effectLst/>
              <a:latin typeface="PingFang SC"/>
            </a:endParaRPr>
          </a:p>
          <a:p>
            <a:endParaRPr lang="en-US" altLang="zh-CN" b="0" i="0" dirty="0">
              <a:solidFill>
                <a:srgbClr val="4B4B4B"/>
              </a:solidFill>
              <a:effectLst/>
              <a:latin typeface="PingFang SC"/>
            </a:endParaRPr>
          </a:p>
          <a:p>
            <a:r>
              <a:rPr lang="zh-CN" altLang="en-US" b="0" i="0" dirty="0">
                <a:solidFill>
                  <a:srgbClr val="4B4B4B"/>
                </a:solidFill>
                <a:effectLst/>
                <a:latin typeface="PingFang SC"/>
              </a:rPr>
              <a:t>（</a:t>
            </a:r>
            <a:r>
              <a:rPr lang="en-US" altLang="zh-CN" b="0" i="0" dirty="0">
                <a:solidFill>
                  <a:srgbClr val="4B4B4B"/>
                </a:solidFill>
                <a:effectLst/>
                <a:latin typeface="PingFang SC"/>
              </a:rPr>
              <a:t>1</a:t>
            </a:r>
            <a:r>
              <a:rPr lang="zh-CN" altLang="en-US" b="0" i="0" dirty="0">
                <a:solidFill>
                  <a:srgbClr val="4B4B4B"/>
                </a:solidFill>
                <a:effectLst/>
                <a:latin typeface="PingFang SC"/>
              </a:rPr>
              <a:t>）并</a:t>
            </a:r>
            <a:r>
              <a:rPr lang="en-US" altLang="zh-CN" b="0" i="0" dirty="0">
                <a:solidFill>
                  <a:srgbClr val="4B4B4B"/>
                </a:solidFill>
                <a:effectLst/>
                <a:latin typeface="PingFang SC"/>
              </a:rPr>
              <a:t>——union</a:t>
            </a:r>
            <a:br>
              <a:rPr lang="en-US" altLang="zh-CN" dirty="0"/>
            </a:br>
            <a:br>
              <a:rPr lang="en-US" altLang="zh-CN" dirty="0"/>
            </a:br>
            <a:br>
              <a:rPr lang="en-US" altLang="zh-CN" dirty="0"/>
            </a:br>
            <a:r>
              <a:rPr lang="en-US" altLang="zh-CN" b="0" i="0" dirty="0">
                <a:solidFill>
                  <a:srgbClr val="4B4B4B"/>
                </a:solidFill>
                <a:effectLst/>
                <a:latin typeface="PingFang SC"/>
              </a:rPr>
              <a:t>    UNION3&lt;-sqldf("select * from one union select * from two")</a:t>
            </a:r>
            <a:br>
              <a:rPr lang="en-US" altLang="zh-CN" dirty="0"/>
            </a:br>
            <a:r>
              <a:rPr lang="en-US" altLang="zh-CN" b="0" i="0" dirty="0">
                <a:solidFill>
                  <a:srgbClr val="4B4B4B"/>
                </a:solidFill>
                <a:effectLst/>
                <a:latin typeface="PingFang SC"/>
              </a:rPr>
              <a:t>       #</a:t>
            </a:r>
            <a:r>
              <a:rPr lang="zh-CN" altLang="en-US" b="0" i="0" dirty="0">
                <a:solidFill>
                  <a:srgbClr val="4B4B4B"/>
                </a:solidFill>
                <a:effectLst/>
                <a:latin typeface="PingFang SC"/>
              </a:rPr>
              <a:t>合并后去重</a:t>
            </a:r>
            <a:r>
              <a:rPr lang="en-US" altLang="zh-CN" b="0" i="0" dirty="0">
                <a:solidFill>
                  <a:srgbClr val="4B4B4B"/>
                </a:solidFill>
                <a:effectLst/>
                <a:latin typeface="PingFang SC"/>
              </a:rPr>
              <a:t>,</a:t>
            </a:r>
            <a:r>
              <a:rPr lang="en-US" altLang="zh-CN" b="0" i="0" dirty="0" err="1">
                <a:solidFill>
                  <a:srgbClr val="4B4B4B"/>
                </a:solidFill>
                <a:effectLst/>
                <a:latin typeface="PingFang SC"/>
              </a:rPr>
              <a:t>rbind</a:t>
            </a:r>
            <a:r>
              <a:rPr lang="zh-CN" altLang="en-US" b="0" i="0" dirty="0">
                <a:solidFill>
                  <a:srgbClr val="4B4B4B"/>
                </a:solidFill>
                <a:effectLst/>
                <a:latin typeface="PingFang SC"/>
              </a:rPr>
              <a:t>是合并后不去重</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UNION_all&lt;-sqldf("select * from one union all select * from two")</a:t>
            </a:r>
            <a:br>
              <a:rPr lang="en-US" altLang="zh-CN" dirty="0"/>
            </a:br>
            <a:r>
              <a:rPr lang="en-US" altLang="zh-CN" b="0" i="0" dirty="0">
                <a:solidFill>
                  <a:srgbClr val="4B4B4B"/>
                </a:solidFill>
                <a:effectLst/>
                <a:latin typeface="PingFang SC"/>
              </a:rPr>
              <a:t>       #all</a:t>
            </a:r>
            <a:r>
              <a:rPr lang="zh-CN" altLang="en-US" b="0" i="0" dirty="0">
                <a:solidFill>
                  <a:srgbClr val="4B4B4B"/>
                </a:solidFill>
                <a:effectLst/>
                <a:latin typeface="PingFang SC"/>
              </a:rPr>
              <a:t>可以支持，合并后不去重</a:t>
            </a:r>
            <a:br>
              <a:rPr lang="zh-CN" altLang="en-US" dirty="0"/>
            </a:br>
            <a:br>
              <a:rPr lang="zh-CN" altLang="en-US" dirty="0"/>
            </a:br>
            <a:br>
              <a:rPr lang="zh-CN" altLang="en-US" dirty="0"/>
            </a:br>
            <a:r>
              <a:rPr lang="en-US" altLang="zh-CN" b="0" i="0" dirty="0" err="1">
                <a:solidFill>
                  <a:srgbClr val="4B4B4B"/>
                </a:solidFill>
                <a:effectLst/>
                <a:latin typeface="PingFang SC"/>
              </a:rPr>
              <a:t>rbind</a:t>
            </a:r>
            <a:r>
              <a:rPr lang="en-US" altLang="zh-CN" b="0" i="0" dirty="0">
                <a:solidFill>
                  <a:srgbClr val="4B4B4B"/>
                </a:solidFill>
                <a:effectLst/>
                <a:latin typeface="PingFang SC"/>
              </a:rPr>
              <a:t>/</a:t>
            </a:r>
            <a:r>
              <a:rPr lang="en-US" altLang="zh-CN" b="0" i="0" dirty="0" err="1">
                <a:solidFill>
                  <a:srgbClr val="4B4B4B"/>
                </a:solidFill>
                <a:effectLst/>
                <a:latin typeface="PingFang SC"/>
              </a:rPr>
              <a:t>cbind</a:t>
            </a:r>
            <a:r>
              <a:rPr lang="zh-CN" altLang="en-US" b="0" i="0" dirty="0">
                <a:solidFill>
                  <a:srgbClr val="4B4B4B"/>
                </a:solidFill>
                <a:effectLst/>
                <a:latin typeface="PingFang SC"/>
              </a:rPr>
              <a:t>是将数据一股脑子全部帖在一起，只合并不去重；</a:t>
            </a:r>
            <a:r>
              <a:rPr lang="en-US" altLang="zh-CN" b="0" i="0" dirty="0">
                <a:solidFill>
                  <a:srgbClr val="4B4B4B"/>
                </a:solidFill>
                <a:effectLst/>
                <a:latin typeface="PingFang SC"/>
              </a:rPr>
              <a:t>sqldf</a:t>
            </a:r>
            <a:r>
              <a:rPr lang="zh-CN" altLang="en-US" b="0" i="0" dirty="0">
                <a:solidFill>
                  <a:srgbClr val="4B4B4B"/>
                </a:solidFill>
                <a:effectLst/>
                <a:latin typeface="PingFang SC"/>
              </a:rPr>
              <a:t>则可以自行选择，语法结构：</a:t>
            </a:r>
            <a:br>
              <a:rPr lang="zh-CN" altLang="en-US" dirty="0"/>
            </a:br>
            <a:br>
              <a:rPr lang="zh-CN" altLang="en-US" dirty="0"/>
            </a:br>
            <a:r>
              <a:rPr lang="en-US" altLang="zh-CN" b="0" i="0" dirty="0">
                <a:solidFill>
                  <a:srgbClr val="4B4B4B"/>
                </a:solidFill>
                <a:effectLst/>
                <a:latin typeface="PingFang SC"/>
              </a:rPr>
              <a:t>select * from </a:t>
            </a:r>
            <a:r>
              <a:rPr lang="zh-CN" altLang="en-US" b="0" i="0" dirty="0">
                <a:solidFill>
                  <a:srgbClr val="4B4B4B"/>
                </a:solidFill>
                <a:effectLst/>
                <a:latin typeface="PingFang SC"/>
              </a:rPr>
              <a:t>数据集</a:t>
            </a:r>
            <a:r>
              <a:rPr lang="en-US" altLang="zh-CN" b="0" i="0" dirty="0">
                <a:solidFill>
                  <a:srgbClr val="4B4B4B"/>
                </a:solidFill>
                <a:effectLst/>
                <a:latin typeface="PingFang SC"/>
              </a:rPr>
              <a:t>1 union (all) select * from </a:t>
            </a:r>
            <a:r>
              <a:rPr lang="zh-CN" altLang="en-US" b="0" i="0" dirty="0">
                <a:solidFill>
                  <a:srgbClr val="4B4B4B"/>
                </a:solidFill>
                <a:effectLst/>
                <a:latin typeface="PingFang SC"/>
              </a:rPr>
              <a:t>数据集</a:t>
            </a:r>
            <a:r>
              <a:rPr lang="en-US" altLang="zh-CN" b="0" i="0" dirty="0">
                <a:solidFill>
                  <a:srgbClr val="4B4B4B"/>
                </a:solidFill>
                <a:effectLst/>
                <a:latin typeface="PingFang SC"/>
              </a:rPr>
              <a:t>2</a:t>
            </a:r>
            <a:br>
              <a:rPr lang="zh-CN" altLang="en-US" dirty="0"/>
            </a:br>
            <a:br>
              <a:rPr lang="zh-CN" altLang="en-US" dirty="0"/>
            </a:br>
            <a:r>
              <a:rPr lang="zh-CN" altLang="en-US" b="0" i="0" dirty="0">
                <a:solidFill>
                  <a:srgbClr val="4B4B4B"/>
                </a:solidFill>
                <a:effectLst/>
                <a:latin typeface="PingFang SC"/>
              </a:rPr>
              <a:t>其中的</a:t>
            </a:r>
            <a:r>
              <a:rPr lang="en-US" altLang="zh-CN" b="0" i="0" dirty="0">
                <a:solidFill>
                  <a:srgbClr val="4B4B4B"/>
                </a:solidFill>
                <a:effectLst/>
                <a:latin typeface="PingFang SC"/>
              </a:rPr>
              <a:t>all</a:t>
            </a:r>
            <a:r>
              <a:rPr lang="zh-CN" altLang="en-US" b="0" i="0" dirty="0">
                <a:solidFill>
                  <a:srgbClr val="4B4B4B"/>
                </a:solidFill>
                <a:effectLst/>
                <a:latin typeface="PingFang SC"/>
              </a:rPr>
              <a:t>代表不去重，一起加进来。</a:t>
            </a:r>
            <a:br>
              <a:rPr lang="zh-CN" altLang="en-US" dirty="0"/>
            </a:br>
            <a:br>
              <a:rPr lang="zh-CN" altLang="en-US" dirty="0"/>
            </a:br>
            <a:br>
              <a:rPr lang="zh-CN" altLang="en-US" dirty="0"/>
            </a:br>
            <a:r>
              <a:rPr lang="zh-CN" altLang="en-US" b="0" i="0" dirty="0">
                <a:solidFill>
                  <a:srgbClr val="4B4B4B"/>
                </a:solidFill>
                <a:effectLst/>
                <a:latin typeface="PingFang SC"/>
              </a:rPr>
              <a:t>（</a:t>
            </a:r>
            <a:r>
              <a:rPr lang="en-US" altLang="zh-CN" b="0" i="0" dirty="0">
                <a:solidFill>
                  <a:srgbClr val="4B4B4B"/>
                </a:solidFill>
                <a:effectLst/>
                <a:latin typeface="PingFang SC"/>
              </a:rPr>
              <a:t>2</a:t>
            </a:r>
            <a:r>
              <a:rPr lang="zh-CN" altLang="en-US" b="0" i="0" dirty="0">
                <a:solidFill>
                  <a:srgbClr val="4B4B4B"/>
                </a:solidFill>
                <a:effectLst/>
                <a:latin typeface="PingFang SC"/>
              </a:rPr>
              <a:t>）差</a:t>
            </a:r>
            <a:r>
              <a:rPr lang="en-US" altLang="zh-CN" b="0" i="0" dirty="0">
                <a:solidFill>
                  <a:srgbClr val="4B4B4B"/>
                </a:solidFill>
                <a:effectLst/>
                <a:latin typeface="PingFang SC"/>
              </a:rPr>
              <a:t>(except)</a:t>
            </a:r>
            <a:r>
              <a:rPr lang="zh-CN" altLang="en-US" b="0" i="0" dirty="0">
                <a:solidFill>
                  <a:srgbClr val="4B4B4B"/>
                </a:solidFill>
                <a:effectLst/>
                <a:latin typeface="PingFang SC"/>
              </a:rPr>
              <a:t>、交（</a:t>
            </a:r>
            <a:r>
              <a:rPr lang="en-US" altLang="zh-CN" b="0" i="0" dirty="0">
                <a:solidFill>
                  <a:srgbClr val="4B4B4B"/>
                </a:solidFill>
                <a:effectLst/>
                <a:latin typeface="PingFang SC"/>
              </a:rPr>
              <a:t>Intersect</a:t>
            </a:r>
            <a:r>
              <a:rPr lang="zh-CN" altLang="en-US" b="0" i="0" dirty="0">
                <a:solidFill>
                  <a:srgbClr val="4B4B4B"/>
                </a:solidFill>
                <a:effectLst/>
                <a:latin typeface="PingFang SC"/>
              </a:rPr>
              <a:t>）</a:t>
            </a:r>
            <a:br>
              <a:rPr lang="en-US" altLang="zh-CN" dirty="0"/>
            </a:br>
            <a:br>
              <a:rPr lang="en-US" altLang="zh-CN" dirty="0"/>
            </a:br>
            <a:br>
              <a:rPr lang="en-US" altLang="zh-CN" dirty="0"/>
            </a:br>
            <a:r>
              <a:rPr lang="en-US" altLang="zh-CN" b="0" i="0" dirty="0">
                <a:solidFill>
                  <a:srgbClr val="4B4B4B"/>
                </a:solidFill>
                <a:effectLst/>
                <a:latin typeface="PingFang SC"/>
              </a:rPr>
              <a:t>    #EXCEPT_</a:t>
            </a:r>
            <a:r>
              <a:rPr lang="zh-CN" altLang="en-US" b="0" i="0" dirty="0">
                <a:solidFill>
                  <a:srgbClr val="4B4B4B"/>
                </a:solidFill>
                <a:effectLst/>
                <a:latin typeface="PingFang SC"/>
              </a:rPr>
              <a:t>差集</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a:t>
            </a:r>
            <a:r>
              <a:rPr lang="zh-CN" altLang="en-US" b="0" i="0" dirty="0">
                <a:solidFill>
                  <a:srgbClr val="4B4B4B"/>
                </a:solidFill>
                <a:effectLst/>
                <a:latin typeface="PingFang SC"/>
              </a:rPr>
              <a:t>不存在</a:t>
            </a:r>
            <a:r>
              <a:rPr lang="en-US" altLang="zh-CN" b="0" i="0" dirty="0">
                <a:solidFill>
                  <a:srgbClr val="4B4B4B"/>
                </a:solidFill>
                <a:effectLst/>
                <a:latin typeface="PingFang SC"/>
              </a:rPr>
              <a:t>all</a:t>
            </a:r>
            <a:br>
              <a:rPr lang="en-US" altLang="zh-CN" dirty="0"/>
            </a:br>
            <a:r>
              <a:rPr lang="en-US" altLang="zh-CN" b="0" i="0" dirty="0">
                <a:solidFill>
                  <a:srgbClr val="4B4B4B"/>
                </a:solidFill>
                <a:effectLst/>
                <a:latin typeface="PingFang SC"/>
              </a:rPr>
              <a:t>    EXCEPT&lt;-sqldf("select * from one EXCEPT select * from two")</a:t>
            </a:r>
            <a:br>
              <a:rPr lang="en-US" altLang="zh-CN" dirty="0"/>
            </a:br>
            <a:r>
              <a:rPr lang="en-US" altLang="zh-CN" b="0" i="0" dirty="0">
                <a:solidFill>
                  <a:srgbClr val="4B4B4B"/>
                </a:solidFill>
                <a:effectLst/>
                <a:latin typeface="PingFang SC"/>
              </a:rPr>
              <a:t>    #INTERSECT——</a:t>
            </a:r>
            <a:r>
              <a:rPr lang="zh-CN" altLang="en-US" b="0" i="0" dirty="0">
                <a:solidFill>
                  <a:srgbClr val="4B4B4B"/>
                </a:solidFill>
                <a:effectLst/>
                <a:latin typeface="PingFang SC"/>
              </a:rPr>
              <a:t>交集</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INTERSECT&lt;-sqldf("select * from one INTERSECT select * from two")</a:t>
            </a:r>
            <a:br>
              <a:rPr lang="en-US" altLang="zh-CN" dirty="0"/>
            </a:br>
            <a:br>
              <a:rPr lang="en-US" altLang="zh-CN" dirty="0"/>
            </a:br>
            <a:br>
              <a:rPr lang="en-US" altLang="zh-CN" dirty="0"/>
            </a:br>
            <a:r>
              <a:rPr lang="zh-CN" altLang="en-US" b="0" i="0" dirty="0">
                <a:solidFill>
                  <a:srgbClr val="4B4B4B"/>
                </a:solidFill>
                <a:effectLst/>
                <a:latin typeface="PingFang SC"/>
              </a:rPr>
              <a:t>差集就是找两个数据集的不同的数据，而且是数据集</a:t>
            </a:r>
            <a:r>
              <a:rPr lang="en-US" altLang="zh-CN" b="0" i="0" dirty="0">
                <a:solidFill>
                  <a:srgbClr val="4B4B4B"/>
                </a:solidFill>
                <a:effectLst/>
                <a:latin typeface="PingFang SC"/>
              </a:rPr>
              <a:t>1</a:t>
            </a:r>
            <a:r>
              <a:rPr lang="zh-CN" altLang="en-US" b="0" i="0" dirty="0">
                <a:solidFill>
                  <a:srgbClr val="4B4B4B"/>
                </a:solidFill>
                <a:effectLst/>
                <a:latin typeface="PingFang SC"/>
              </a:rPr>
              <a:t>中，去掉重复的数值；并集则是两个数据集的重合（去重可以用）之处。</a:t>
            </a:r>
            <a:br>
              <a:rPr lang="zh-CN" altLang="en-US" dirty="0"/>
            </a:br>
            <a:br>
              <a:rPr lang="zh-CN" altLang="en-US" dirty="0"/>
            </a:br>
            <a:br>
              <a:rPr lang="zh-CN" altLang="en-US" dirty="0"/>
            </a:br>
            <a:r>
              <a:rPr lang="en-US" altLang="zh-CN" b="0" i="0" dirty="0">
                <a:solidFill>
                  <a:srgbClr val="4B4B4B"/>
                </a:solidFill>
                <a:effectLst/>
                <a:latin typeface="PingFang SC"/>
              </a:rPr>
              <a:t>4</a:t>
            </a:r>
            <a:r>
              <a:rPr lang="zh-CN" altLang="en-US" b="0" i="0" dirty="0">
                <a:solidFill>
                  <a:srgbClr val="4B4B4B"/>
                </a:solidFill>
                <a:effectLst/>
                <a:latin typeface="PingFang SC"/>
              </a:rPr>
              <a:t>、数据合并</a:t>
            </a:r>
            <a:r>
              <a:rPr lang="en-US" altLang="zh-CN" b="0" i="0" dirty="0">
                <a:solidFill>
                  <a:srgbClr val="4B4B4B"/>
                </a:solidFill>
                <a:effectLst/>
                <a:latin typeface="PingFang SC"/>
              </a:rPr>
              <a:t>——</a:t>
            </a:r>
            <a:r>
              <a:rPr lang="zh-CN" altLang="en-US" b="0" i="0" dirty="0">
                <a:solidFill>
                  <a:srgbClr val="4B4B4B"/>
                </a:solidFill>
                <a:effectLst/>
                <a:latin typeface="PingFang SC"/>
              </a:rPr>
              <a:t>横向连接</a:t>
            </a:r>
            <a:br>
              <a:rPr lang="zh-CN" altLang="en-US" dirty="0"/>
            </a:br>
            <a:br>
              <a:rPr lang="zh-CN" altLang="en-US" dirty="0"/>
            </a:br>
            <a:br>
              <a:rPr lang="zh-CN" altLang="en-US" dirty="0"/>
            </a:br>
            <a:r>
              <a:rPr lang="zh-CN" altLang="en-US" b="0" i="0" dirty="0">
                <a:solidFill>
                  <a:srgbClr val="4B4B4B"/>
                </a:solidFill>
                <a:effectLst/>
                <a:latin typeface="PingFang SC"/>
              </a:rPr>
              <a:t>横向连接有三种类型：交叉连接（笛卡尔乘积，所有数据重新排列组合合并起来，一般在实验设计涉及全排列的时候可以很好地使用）、内连接（筛选匹配到的数据）、外连接。</a:t>
            </a:r>
            <a:endParaRPr lang="en-US" altLang="zh-CN" b="0" i="0" dirty="0">
              <a:solidFill>
                <a:srgbClr val="4B4B4B"/>
              </a:solidFill>
              <a:effectLst/>
              <a:latin typeface="PingFang SC"/>
            </a:endParaRPr>
          </a:p>
          <a:p>
            <a:endParaRPr lang="en-US" altLang="zh-CN" b="0" i="0" dirty="0">
              <a:solidFill>
                <a:srgbClr val="4B4B4B"/>
              </a:solidFill>
              <a:effectLst/>
              <a:latin typeface="PingFang SC"/>
            </a:endParaRPr>
          </a:p>
          <a:p>
            <a:r>
              <a:rPr lang="zh-CN" altLang="en-US" b="0" i="0" dirty="0">
                <a:solidFill>
                  <a:srgbClr val="4B4B4B"/>
                </a:solidFill>
                <a:effectLst/>
                <a:latin typeface="PingFang SC"/>
              </a:rPr>
              <a:t>其中，</a:t>
            </a:r>
            <a:r>
              <a:rPr lang="en-US" altLang="zh-CN" b="0" i="0" dirty="0">
                <a:solidFill>
                  <a:srgbClr val="4B4B4B"/>
                </a:solidFill>
                <a:effectLst/>
                <a:latin typeface="PingFang SC"/>
              </a:rPr>
              <a:t>sqldf </a:t>
            </a:r>
            <a:r>
              <a:rPr lang="zh-CN" altLang="en-US" b="0" i="0" dirty="0">
                <a:solidFill>
                  <a:srgbClr val="4B4B4B"/>
                </a:solidFill>
                <a:effectLst/>
                <a:latin typeface="PingFang SC"/>
              </a:rPr>
              <a:t>中的右连接、全连接已经失效，一般情况下会大多选择左联结。</a:t>
            </a:r>
            <a:br>
              <a:rPr lang="zh-CN" altLang="en-US" dirty="0"/>
            </a:br>
            <a:br>
              <a:rPr lang="zh-CN" altLang="en-US" dirty="0"/>
            </a:br>
            <a:br>
              <a:rPr lang="zh-CN" altLang="en-US" dirty="0"/>
            </a:br>
            <a:r>
              <a:rPr lang="zh-CN" altLang="en-US" b="0" i="0" dirty="0">
                <a:solidFill>
                  <a:srgbClr val="4B4B4B"/>
                </a:solidFill>
                <a:effectLst/>
                <a:latin typeface="PingFang SC"/>
              </a:rPr>
              <a:t>（</a:t>
            </a:r>
            <a:r>
              <a:rPr lang="en-US" altLang="zh-CN" b="0" i="0" dirty="0">
                <a:solidFill>
                  <a:srgbClr val="4B4B4B"/>
                </a:solidFill>
                <a:effectLst/>
                <a:latin typeface="PingFang SC"/>
              </a:rPr>
              <a:t>1</a:t>
            </a:r>
            <a:r>
              <a:rPr lang="zh-CN" altLang="en-US" b="0" i="0" dirty="0">
                <a:solidFill>
                  <a:srgbClr val="4B4B4B"/>
                </a:solidFill>
                <a:effectLst/>
                <a:latin typeface="PingFang SC"/>
              </a:rPr>
              <a:t>）内连接</a:t>
            </a:r>
            <a:r>
              <a:rPr lang="en-US" altLang="zh-CN" b="0" i="0" dirty="0">
                <a:solidFill>
                  <a:srgbClr val="4B4B4B"/>
                </a:solidFill>
                <a:effectLst/>
                <a:latin typeface="PingFang SC"/>
              </a:rPr>
              <a:t>——</a:t>
            </a:r>
            <a:r>
              <a:rPr lang="zh-CN" altLang="en-US" b="0" i="0" dirty="0">
                <a:solidFill>
                  <a:srgbClr val="4B4B4B"/>
                </a:solidFill>
                <a:effectLst/>
                <a:latin typeface="PingFang SC"/>
              </a:rPr>
              <a:t>匹配到完全一致的</a:t>
            </a:r>
            <a:br>
              <a:rPr lang="zh-CN" altLang="en-US" dirty="0"/>
            </a:br>
            <a:br>
              <a:rPr lang="zh-CN" altLang="en-US" dirty="0"/>
            </a:b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&gt; inner1&lt;- merge(table1, table2, by = "id", all = F);inner1  #</a:t>
            </a:r>
            <a:r>
              <a:rPr lang="zh-CN" altLang="en-US" b="0" i="0" dirty="0">
                <a:solidFill>
                  <a:srgbClr val="4B4B4B"/>
                </a:solidFill>
                <a:effectLst/>
                <a:latin typeface="PingFang SC"/>
              </a:rPr>
              <a:t>筛选相同</a:t>
            </a:r>
            <a:r>
              <a:rPr lang="en-US" altLang="zh-CN" b="0" i="0" dirty="0">
                <a:solidFill>
                  <a:srgbClr val="4B4B4B"/>
                </a:solidFill>
                <a:effectLst/>
                <a:latin typeface="PingFang SC"/>
              </a:rPr>
              <a:t>id</a:t>
            </a:r>
            <a:r>
              <a:rPr lang="zh-CN" altLang="en-US" b="0" i="0" dirty="0">
                <a:solidFill>
                  <a:srgbClr val="4B4B4B"/>
                </a:solidFill>
                <a:effectLst/>
                <a:latin typeface="PingFang SC"/>
              </a:rPr>
              <a:t>，</a:t>
            </a:r>
            <a:r>
              <a:rPr lang="en-US" altLang="zh-CN" b="0" i="0" dirty="0">
                <a:solidFill>
                  <a:srgbClr val="4B4B4B"/>
                </a:solidFill>
                <a:effectLst/>
                <a:latin typeface="PingFang SC"/>
              </a:rPr>
              <a:t>F</a:t>
            </a:r>
            <a:r>
              <a:rPr lang="zh-CN" altLang="en-US" b="0" i="0" dirty="0">
                <a:solidFill>
                  <a:srgbClr val="4B4B4B"/>
                </a:solidFill>
                <a:effectLst/>
                <a:latin typeface="PingFang SC"/>
              </a:rPr>
              <a:t>为只连接匹配到的，</a:t>
            </a:r>
            <a:r>
              <a:rPr lang="en-US" altLang="zh-CN" b="0" i="0" dirty="0">
                <a:solidFill>
                  <a:srgbClr val="4B4B4B"/>
                </a:solidFill>
                <a:effectLst/>
                <a:latin typeface="PingFang SC"/>
              </a:rPr>
              <a:t>T</a:t>
            </a:r>
            <a:r>
              <a:rPr lang="zh-CN" altLang="en-US" b="0" i="0" dirty="0">
                <a:solidFill>
                  <a:srgbClr val="4B4B4B"/>
                </a:solidFill>
                <a:effectLst/>
                <a:latin typeface="PingFang SC"/>
              </a:rPr>
              <a:t>为没有匹配到的赋值</a:t>
            </a:r>
            <a:r>
              <a:rPr lang="en-US" altLang="zh-CN" b="0" i="0" dirty="0">
                <a:solidFill>
                  <a:srgbClr val="4B4B4B"/>
                </a:solidFill>
                <a:effectLst/>
                <a:latin typeface="PingFang SC"/>
              </a:rPr>
              <a:t>NA</a:t>
            </a:r>
            <a:br>
              <a:rPr lang="en-US" altLang="zh-CN" dirty="0"/>
            </a:br>
            <a:r>
              <a:rPr lang="en-US" altLang="zh-CN" b="0" i="0" dirty="0">
                <a:solidFill>
                  <a:srgbClr val="4B4B4B"/>
                </a:solidFill>
                <a:effectLst/>
                <a:latin typeface="PingFang SC"/>
              </a:rPr>
              <a:t>      id a b</a:t>
            </a:r>
            <a:br>
              <a:rPr lang="en-US" altLang="zh-CN" dirty="0"/>
            </a:br>
            <a:r>
              <a:rPr lang="en-US" altLang="zh-CN" b="0" i="0" dirty="0">
                <a:solidFill>
                  <a:srgbClr val="4B4B4B"/>
                </a:solidFill>
                <a:effectLst/>
                <a:latin typeface="PingFang SC"/>
              </a:rPr>
              <a:t>    1  3 c e</a:t>
            </a:r>
            <a:br>
              <a:rPr lang="en-US" altLang="zh-CN" dirty="0"/>
            </a:br>
            <a:r>
              <a:rPr lang="en-US" altLang="zh-CN" b="0" i="0" dirty="0">
                <a:solidFill>
                  <a:srgbClr val="4B4B4B"/>
                </a:solidFill>
                <a:effectLst/>
                <a:latin typeface="PingFang SC"/>
              </a:rPr>
              <a:t>    &gt; inner2&lt;-</a:t>
            </a:r>
            <a:r>
              <a:rPr lang="en-US" altLang="zh-CN" b="0" i="0" dirty="0" err="1">
                <a:solidFill>
                  <a:srgbClr val="4B4B4B"/>
                </a:solidFill>
                <a:effectLst/>
                <a:latin typeface="PingFang SC"/>
              </a:rPr>
              <a:t>inner_join</a:t>
            </a:r>
            <a:r>
              <a:rPr lang="en-US" altLang="zh-CN" b="0" i="0" dirty="0">
                <a:solidFill>
                  <a:srgbClr val="4B4B4B"/>
                </a:solidFill>
                <a:effectLst/>
                <a:latin typeface="PingFang SC"/>
              </a:rPr>
              <a:t>(table1, table2, by = "id");inner2   #</a:t>
            </a:r>
            <a:r>
              <a:rPr lang="zh-CN" altLang="en-US" b="0" i="0" dirty="0">
                <a:solidFill>
                  <a:srgbClr val="4B4B4B"/>
                </a:solidFill>
                <a:effectLst/>
                <a:latin typeface="PingFang SC"/>
              </a:rPr>
              <a:t>与</a:t>
            </a:r>
            <a:r>
              <a:rPr lang="en-US" altLang="zh-CN" b="0" i="0" dirty="0">
                <a:solidFill>
                  <a:srgbClr val="4B4B4B"/>
                </a:solidFill>
                <a:effectLst/>
                <a:latin typeface="PingFang SC"/>
              </a:rPr>
              <a:t>merge</a:t>
            </a:r>
            <a:r>
              <a:rPr lang="zh-CN" altLang="en-US" b="0" i="0" dirty="0">
                <a:solidFill>
                  <a:srgbClr val="4B4B4B"/>
                </a:solidFill>
                <a:effectLst/>
                <a:latin typeface="PingFang SC"/>
              </a:rPr>
              <a:t>完全一致</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id a b</a:t>
            </a:r>
            <a:br>
              <a:rPr lang="en-US" altLang="zh-CN" dirty="0"/>
            </a:br>
            <a:r>
              <a:rPr lang="en-US" altLang="zh-CN" b="0" i="0" dirty="0">
                <a:solidFill>
                  <a:srgbClr val="4B4B4B"/>
                </a:solidFill>
                <a:effectLst/>
                <a:latin typeface="PingFang SC"/>
              </a:rPr>
              <a:t>    1  3 c e</a:t>
            </a:r>
            <a:br>
              <a:rPr lang="en-US" altLang="zh-CN" dirty="0"/>
            </a:br>
            <a:r>
              <a:rPr lang="en-US" altLang="zh-CN" b="0" i="0" dirty="0">
                <a:solidFill>
                  <a:srgbClr val="4B4B4B"/>
                </a:solidFill>
                <a:effectLst/>
                <a:latin typeface="PingFang SC"/>
              </a:rPr>
              <a:t>    &gt; inner3&lt;-sqldf("select * from table1 as a inner join table2 as b on a.id=b.id");inner3 #</a:t>
            </a:r>
            <a:r>
              <a:rPr lang="zh-CN" altLang="en-US" b="0" i="0" dirty="0">
                <a:solidFill>
                  <a:srgbClr val="4B4B4B"/>
                </a:solidFill>
                <a:effectLst/>
                <a:latin typeface="PingFang SC"/>
              </a:rPr>
              <a:t>内连接</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id a id b</a:t>
            </a:r>
            <a:br>
              <a:rPr lang="en-US" altLang="zh-CN" dirty="0"/>
            </a:br>
            <a:r>
              <a:rPr lang="en-US" altLang="zh-CN" b="0" i="0" dirty="0">
                <a:solidFill>
                  <a:srgbClr val="4B4B4B"/>
                </a:solidFill>
                <a:effectLst/>
                <a:latin typeface="PingFang SC"/>
              </a:rPr>
              <a:t>    1  3 c  3 e</a:t>
            </a:r>
            <a:br>
              <a:rPr lang="en-US" altLang="zh-CN" dirty="0"/>
            </a:br>
            <a:r>
              <a:rPr lang="en-US" altLang="zh-CN" b="0" i="0" dirty="0">
                <a:solidFill>
                  <a:srgbClr val="4B4B4B"/>
                </a:solidFill>
                <a:effectLst/>
                <a:latin typeface="PingFang SC"/>
              </a:rPr>
              <a:t>    &gt; inner4&lt;-sqldf("select * from table1 as a,table2 as b where a.id=b.id");inner4  #</a:t>
            </a:r>
            <a:r>
              <a:rPr lang="zh-CN" altLang="en-US" b="0" i="0" dirty="0">
                <a:solidFill>
                  <a:srgbClr val="4B4B4B"/>
                </a:solidFill>
                <a:effectLst/>
                <a:latin typeface="PingFang SC"/>
              </a:rPr>
              <a:t>笛卡尔积</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id a id b</a:t>
            </a:r>
            <a:br>
              <a:rPr lang="en-US" altLang="zh-CN" dirty="0"/>
            </a:br>
            <a:r>
              <a:rPr lang="en-US" altLang="zh-CN" b="0" i="0" dirty="0">
                <a:solidFill>
                  <a:srgbClr val="4B4B4B"/>
                </a:solidFill>
                <a:effectLst/>
                <a:latin typeface="PingFang SC"/>
              </a:rPr>
              <a:t>    1  3 c  3 e</a:t>
            </a:r>
            <a:br>
              <a:rPr lang="en-US" altLang="zh-CN" dirty="0"/>
            </a:br>
            <a:br>
              <a:rPr lang="en-US" altLang="zh-CN" dirty="0"/>
            </a:br>
            <a:br>
              <a:rPr lang="en-US" altLang="zh-CN" dirty="0"/>
            </a:br>
            <a:r>
              <a:rPr lang="zh-CN" altLang="en-US" b="0" i="0" dirty="0">
                <a:solidFill>
                  <a:srgbClr val="4B4B4B"/>
                </a:solidFill>
                <a:effectLst/>
                <a:latin typeface="PingFang SC"/>
              </a:rPr>
              <a:t>匹配到完全一致、相同的，基础包</a:t>
            </a:r>
            <a:r>
              <a:rPr lang="en-US" altLang="zh-CN" b="0" i="0" dirty="0">
                <a:solidFill>
                  <a:srgbClr val="4B4B4B"/>
                </a:solidFill>
                <a:effectLst/>
                <a:latin typeface="PingFang SC"/>
              </a:rPr>
              <a:t>merge=</a:t>
            </a:r>
            <a:r>
              <a:rPr lang="en-US" altLang="zh-CN" b="0" i="0" dirty="0" err="1">
                <a:solidFill>
                  <a:srgbClr val="4B4B4B"/>
                </a:solidFill>
                <a:effectLst/>
                <a:latin typeface="PingFang SC"/>
              </a:rPr>
              <a:t>dplyr</a:t>
            </a:r>
            <a:r>
              <a:rPr lang="zh-CN" altLang="en-US" b="0" i="0" dirty="0">
                <a:solidFill>
                  <a:srgbClr val="4B4B4B"/>
                </a:solidFill>
                <a:effectLst/>
                <a:latin typeface="PingFang SC"/>
              </a:rPr>
              <a:t>的</a:t>
            </a:r>
            <a:r>
              <a:rPr lang="en-US" altLang="zh-CN" b="0" i="0" dirty="0" err="1">
                <a:solidFill>
                  <a:srgbClr val="4B4B4B"/>
                </a:solidFill>
                <a:effectLst/>
                <a:latin typeface="PingFang SC"/>
              </a:rPr>
              <a:t>inner_join</a:t>
            </a:r>
            <a:r>
              <a:rPr lang="en-US" altLang="zh-CN" b="0" i="0" dirty="0">
                <a:solidFill>
                  <a:srgbClr val="4B4B4B"/>
                </a:solidFill>
                <a:effectLst/>
                <a:latin typeface="PingFang SC"/>
              </a:rPr>
              <a:t>=sqldf</a:t>
            </a:r>
            <a:r>
              <a:rPr lang="zh-CN" altLang="en-US" b="0" i="0" dirty="0">
                <a:solidFill>
                  <a:srgbClr val="4B4B4B"/>
                </a:solidFill>
                <a:effectLst/>
                <a:latin typeface="PingFang SC"/>
              </a:rPr>
              <a:t>包中的</a:t>
            </a:r>
            <a:r>
              <a:rPr lang="en-US" altLang="zh-CN" b="0" i="0" dirty="0">
                <a:solidFill>
                  <a:srgbClr val="4B4B4B"/>
                </a:solidFill>
                <a:effectLst/>
                <a:latin typeface="PingFang SC"/>
              </a:rPr>
              <a:t>inner join</a:t>
            </a:r>
            <a:r>
              <a:rPr lang="zh-CN" altLang="en-US" b="0" i="0" dirty="0">
                <a:solidFill>
                  <a:srgbClr val="4B4B4B"/>
                </a:solidFill>
                <a:effectLst/>
                <a:latin typeface="PingFang SC"/>
              </a:rPr>
              <a:t>。当然输出结果中，</a:t>
            </a:r>
            <a:r>
              <a:rPr lang="en-US" altLang="zh-CN" b="0" i="0" dirty="0">
                <a:solidFill>
                  <a:srgbClr val="4B4B4B"/>
                </a:solidFill>
                <a:effectLst/>
                <a:latin typeface="PingFang SC"/>
              </a:rPr>
              <a:t>sqldf</a:t>
            </a:r>
            <a:r>
              <a:rPr lang="zh-CN" altLang="en-US" b="0" i="0" dirty="0">
                <a:solidFill>
                  <a:srgbClr val="4B4B4B"/>
                </a:solidFill>
                <a:effectLst/>
                <a:latin typeface="PingFang SC"/>
              </a:rPr>
              <a:t>中会蹦出来两个</a:t>
            </a:r>
            <a:r>
              <a:rPr lang="en-US" altLang="zh-CN" b="0" i="0" dirty="0">
                <a:solidFill>
                  <a:srgbClr val="4B4B4B"/>
                </a:solidFill>
                <a:effectLst/>
                <a:latin typeface="PingFang SC"/>
              </a:rPr>
              <a:t>id</a:t>
            </a:r>
            <a:r>
              <a:rPr lang="zh-CN" altLang="en-US" b="0" i="0" dirty="0">
                <a:solidFill>
                  <a:srgbClr val="4B4B4B"/>
                </a:solidFill>
                <a:effectLst/>
                <a:latin typeface="PingFang SC"/>
              </a:rPr>
              <a:t>，可以进行删除。</a:t>
            </a:r>
            <a:br>
              <a:rPr lang="zh-CN" altLang="en-US" dirty="0"/>
            </a:br>
            <a:br>
              <a:rPr lang="zh-CN" altLang="en-US" dirty="0"/>
            </a:br>
            <a:r>
              <a:rPr lang="zh-CN" altLang="en-US" b="0" i="0" dirty="0">
                <a:solidFill>
                  <a:srgbClr val="4B4B4B"/>
                </a:solidFill>
                <a:effectLst/>
                <a:latin typeface="PingFang SC"/>
              </a:rPr>
              <a:t>其中</a:t>
            </a:r>
            <a:r>
              <a:rPr lang="en-US" altLang="zh-CN" b="0" i="0" dirty="0">
                <a:solidFill>
                  <a:srgbClr val="4B4B4B"/>
                </a:solidFill>
                <a:effectLst/>
                <a:latin typeface="PingFang SC"/>
              </a:rPr>
              <a:t>sql</a:t>
            </a:r>
            <a:r>
              <a:rPr lang="zh-CN" altLang="en-US" b="0" i="0" dirty="0">
                <a:solidFill>
                  <a:srgbClr val="4B4B4B"/>
                </a:solidFill>
                <a:effectLst/>
                <a:latin typeface="PingFang SC"/>
              </a:rPr>
              <a:t>包中的</a:t>
            </a:r>
            <a:r>
              <a:rPr lang="en-US" altLang="zh-CN" b="0" i="0" dirty="0">
                <a:solidFill>
                  <a:srgbClr val="4B4B4B"/>
                </a:solidFill>
                <a:effectLst/>
                <a:latin typeface="PingFang SC"/>
              </a:rPr>
              <a:t>Inner join</a:t>
            </a:r>
            <a:r>
              <a:rPr lang="zh-CN" altLang="en-US" b="0" i="0" dirty="0">
                <a:solidFill>
                  <a:srgbClr val="4B4B4B"/>
                </a:solidFill>
                <a:effectLst/>
                <a:latin typeface="PingFang SC"/>
              </a:rPr>
              <a:t>语法结构为：</a:t>
            </a:r>
            <a:br>
              <a:rPr lang="zh-CN" altLang="en-US" dirty="0"/>
            </a:br>
            <a:br>
              <a:rPr lang="zh-CN" altLang="en-US" dirty="0"/>
            </a:br>
            <a:r>
              <a:rPr lang="en-US" altLang="zh-CN" b="0" i="0" dirty="0">
                <a:solidFill>
                  <a:srgbClr val="4B4B4B"/>
                </a:solidFill>
                <a:effectLst/>
                <a:latin typeface="PingFang SC"/>
              </a:rPr>
              <a:t>select * from </a:t>
            </a:r>
            <a:r>
              <a:rPr lang="zh-CN" altLang="en-US" b="0" i="0" dirty="0">
                <a:solidFill>
                  <a:srgbClr val="4B4B4B"/>
                </a:solidFill>
                <a:effectLst/>
                <a:latin typeface="PingFang SC"/>
              </a:rPr>
              <a:t>数据集</a:t>
            </a:r>
            <a:r>
              <a:rPr lang="en-US" altLang="zh-CN" b="0" i="0" dirty="0">
                <a:solidFill>
                  <a:srgbClr val="4B4B4B"/>
                </a:solidFill>
                <a:effectLst/>
                <a:latin typeface="PingFang SC"/>
              </a:rPr>
              <a:t>1 as a      inner join   </a:t>
            </a:r>
            <a:r>
              <a:rPr lang="zh-CN" altLang="en-US" b="0" i="0" dirty="0">
                <a:solidFill>
                  <a:srgbClr val="4B4B4B"/>
                </a:solidFill>
                <a:effectLst/>
                <a:latin typeface="PingFang SC"/>
              </a:rPr>
              <a:t>数据集</a:t>
            </a:r>
            <a:r>
              <a:rPr lang="en-US" altLang="zh-CN" b="0" i="0" dirty="0">
                <a:solidFill>
                  <a:srgbClr val="4B4B4B"/>
                </a:solidFill>
                <a:effectLst/>
                <a:latin typeface="PingFang SC"/>
              </a:rPr>
              <a:t>2  as b on a.</a:t>
            </a:r>
            <a:r>
              <a:rPr lang="zh-CN" altLang="en-US" b="0" i="0" dirty="0">
                <a:solidFill>
                  <a:srgbClr val="4B4B4B"/>
                </a:solidFill>
                <a:effectLst/>
                <a:latin typeface="PingFang SC"/>
              </a:rPr>
              <a:t>指标名称</a:t>
            </a:r>
            <a:r>
              <a:rPr lang="en-US" altLang="zh-CN" b="0" i="0" dirty="0">
                <a:solidFill>
                  <a:srgbClr val="4B4B4B"/>
                </a:solidFill>
                <a:effectLst/>
                <a:latin typeface="PingFang SC"/>
              </a:rPr>
              <a:t>=b.</a:t>
            </a:r>
            <a:r>
              <a:rPr lang="zh-CN" altLang="en-US" b="0" i="0" dirty="0">
                <a:solidFill>
                  <a:srgbClr val="4B4B4B"/>
                </a:solidFill>
                <a:effectLst/>
                <a:latin typeface="PingFang SC"/>
              </a:rPr>
              <a:t>指标名称</a:t>
            </a:r>
            <a:br>
              <a:rPr lang="zh-CN" altLang="en-US" dirty="0"/>
            </a:br>
            <a:br>
              <a:rPr lang="zh-CN" altLang="en-US" dirty="0"/>
            </a:br>
            <a:br>
              <a:rPr lang="zh-CN" altLang="en-US" dirty="0"/>
            </a:br>
            <a:r>
              <a:rPr lang="zh-CN" altLang="en-US" b="0" i="0" dirty="0">
                <a:solidFill>
                  <a:srgbClr val="4B4B4B"/>
                </a:solidFill>
                <a:effectLst/>
                <a:latin typeface="PingFang SC"/>
              </a:rPr>
              <a:t>（</a:t>
            </a:r>
            <a:r>
              <a:rPr lang="en-US" altLang="zh-CN" b="0" i="0" dirty="0">
                <a:solidFill>
                  <a:srgbClr val="4B4B4B"/>
                </a:solidFill>
                <a:effectLst/>
                <a:latin typeface="PingFang SC"/>
              </a:rPr>
              <a:t>2</a:t>
            </a:r>
            <a:r>
              <a:rPr lang="zh-CN" altLang="en-US" b="0" i="0" dirty="0">
                <a:solidFill>
                  <a:srgbClr val="4B4B4B"/>
                </a:solidFill>
                <a:effectLst/>
                <a:latin typeface="PingFang SC"/>
              </a:rPr>
              <a:t>）左连接</a:t>
            </a:r>
            <a:r>
              <a:rPr lang="en-US" altLang="zh-CN" b="0" i="0" dirty="0">
                <a:solidFill>
                  <a:srgbClr val="4B4B4B"/>
                </a:solidFill>
                <a:effectLst/>
                <a:latin typeface="PingFang SC"/>
              </a:rPr>
              <a:t>——</a:t>
            </a:r>
            <a:r>
              <a:rPr lang="zh-CN" altLang="en-US" b="0" i="0" dirty="0">
                <a:solidFill>
                  <a:srgbClr val="4B4B4B"/>
                </a:solidFill>
                <a:effectLst/>
                <a:latin typeface="PingFang SC"/>
              </a:rPr>
              <a:t>最有效，以数据集</a:t>
            </a:r>
            <a:r>
              <a:rPr lang="en-US" altLang="zh-CN" b="0" i="0" dirty="0">
                <a:solidFill>
                  <a:srgbClr val="4B4B4B"/>
                </a:solidFill>
                <a:effectLst/>
                <a:latin typeface="PingFang SC"/>
              </a:rPr>
              <a:t>1</a:t>
            </a:r>
            <a:r>
              <a:rPr lang="zh-CN" altLang="en-US" b="0" i="0" dirty="0">
                <a:solidFill>
                  <a:srgbClr val="4B4B4B"/>
                </a:solidFill>
                <a:effectLst/>
                <a:latin typeface="PingFang SC"/>
              </a:rPr>
              <a:t>为准，匹配到的</a:t>
            </a:r>
            <a:r>
              <a:rPr lang="en-US" altLang="zh-CN" b="0" i="0" dirty="0">
                <a:solidFill>
                  <a:srgbClr val="4B4B4B"/>
                </a:solidFill>
                <a:effectLst/>
                <a:latin typeface="PingFang SC"/>
              </a:rPr>
              <a:t>+</a:t>
            </a:r>
            <a:r>
              <a:rPr lang="zh-CN" altLang="en-US" b="0" i="0" dirty="0">
                <a:solidFill>
                  <a:srgbClr val="4B4B4B"/>
                </a:solidFill>
                <a:effectLst/>
                <a:latin typeface="PingFang SC"/>
              </a:rPr>
              <a:t>为匹配到的</a:t>
            </a:r>
            <a:br>
              <a:rPr lang="zh-CN" altLang="en-US" dirty="0"/>
            </a:br>
            <a:br>
              <a:rPr lang="zh-CN" altLang="en-US" dirty="0"/>
            </a:b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&gt; left1&lt;- merge(table1, table2, by = "id", </a:t>
            </a:r>
            <a:r>
              <a:rPr lang="en-US" altLang="zh-CN" b="0" i="0" dirty="0" err="1">
                <a:solidFill>
                  <a:srgbClr val="4B4B4B"/>
                </a:solidFill>
                <a:effectLst/>
                <a:latin typeface="PingFang SC"/>
              </a:rPr>
              <a:t>all.x</a:t>
            </a:r>
            <a:r>
              <a:rPr lang="en-US" altLang="zh-CN" b="0" i="0" dirty="0">
                <a:solidFill>
                  <a:srgbClr val="4B4B4B"/>
                </a:solidFill>
                <a:effectLst/>
                <a:latin typeface="PingFang SC"/>
              </a:rPr>
              <a:t> = TRUE);left1  #</a:t>
            </a:r>
            <a:r>
              <a:rPr lang="zh-CN" altLang="en-US" b="0" i="0" dirty="0">
                <a:solidFill>
                  <a:srgbClr val="4B4B4B"/>
                </a:solidFill>
                <a:effectLst/>
                <a:latin typeface="PingFang SC"/>
              </a:rPr>
              <a:t>按照</a:t>
            </a:r>
            <a:r>
              <a:rPr lang="en-US" altLang="zh-CN" b="0" i="0" dirty="0">
                <a:solidFill>
                  <a:srgbClr val="4B4B4B"/>
                </a:solidFill>
                <a:effectLst/>
                <a:latin typeface="PingFang SC"/>
              </a:rPr>
              <a:t>id</a:t>
            </a:r>
            <a:r>
              <a:rPr lang="zh-CN" altLang="en-US" b="0" i="0" dirty="0">
                <a:solidFill>
                  <a:srgbClr val="4B4B4B"/>
                </a:solidFill>
                <a:effectLst/>
                <a:latin typeface="PingFang SC"/>
              </a:rPr>
              <a:t>连接所有信息包括进去</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id a    b</a:t>
            </a:r>
            <a:br>
              <a:rPr lang="en-US" altLang="zh-CN" dirty="0"/>
            </a:br>
            <a:r>
              <a:rPr lang="en-US" altLang="zh-CN" b="0" i="0" dirty="0">
                <a:solidFill>
                  <a:srgbClr val="4B4B4B"/>
                </a:solidFill>
                <a:effectLst/>
                <a:latin typeface="PingFang SC"/>
              </a:rPr>
              <a:t>    1  1 a &lt;NA&gt;</a:t>
            </a:r>
            <a:br>
              <a:rPr lang="en-US" altLang="zh-CN" dirty="0"/>
            </a:br>
            <a:r>
              <a:rPr lang="en-US" altLang="zh-CN" b="0" i="0" dirty="0">
                <a:solidFill>
                  <a:srgbClr val="4B4B4B"/>
                </a:solidFill>
                <a:effectLst/>
                <a:latin typeface="PingFang SC"/>
              </a:rPr>
              <a:t>    2  2 b &lt;NA&gt;</a:t>
            </a:r>
            <a:br>
              <a:rPr lang="en-US" altLang="zh-CN" dirty="0"/>
            </a:br>
            <a:r>
              <a:rPr lang="en-US" altLang="zh-CN" b="0" i="0" dirty="0">
                <a:solidFill>
                  <a:srgbClr val="4B4B4B"/>
                </a:solidFill>
                <a:effectLst/>
                <a:latin typeface="PingFang SC"/>
              </a:rPr>
              <a:t>    3  3 c    e</a:t>
            </a:r>
            <a:br>
              <a:rPr lang="en-US" altLang="zh-CN" dirty="0"/>
            </a:br>
            <a:r>
              <a:rPr lang="en-US" altLang="zh-CN" b="0" i="0" dirty="0">
                <a:solidFill>
                  <a:srgbClr val="4B4B4B"/>
                </a:solidFill>
                <a:effectLst/>
                <a:latin typeface="PingFang SC"/>
              </a:rPr>
              <a:t>    &gt; left2&lt;-</a:t>
            </a:r>
            <a:r>
              <a:rPr lang="en-US" altLang="zh-CN" b="0" i="0" dirty="0" err="1">
                <a:solidFill>
                  <a:srgbClr val="4B4B4B"/>
                </a:solidFill>
                <a:effectLst/>
                <a:latin typeface="PingFang SC"/>
              </a:rPr>
              <a:t>left_join</a:t>
            </a:r>
            <a:r>
              <a:rPr lang="en-US" altLang="zh-CN" b="0" i="0" dirty="0">
                <a:solidFill>
                  <a:srgbClr val="4B4B4B"/>
                </a:solidFill>
                <a:effectLst/>
                <a:latin typeface="PingFang SC"/>
              </a:rPr>
              <a:t>(table1, table2, by = "id");left2</a:t>
            </a:r>
            <a:br>
              <a:rPr lang="en-US" altLang="zh-CN" dirty="0"/>
            </a:br>
            <a:r>
              <a:rPr lang="en-US" altLang="zh-CN" b="0" i="0" dirty="0">
                <a:solidFill>
                  <a:srgbClr val="4B4B4B"/>
                </a:solidFill>
                <a:effectLst/>
                <a:latin typeface="PingFang SC"/>
              </a:rPr>
              <a:t>      id a    b</a:t>
            </a:r>
            <a:br>
              <a:rPr lang="en-US" altLang="zh-CN" dirty="0"/>
            </a:br>
            <a:r>
              <a:rPr lang="en-US" altLang="zh-CN" b="0" i="0" dirty="0">
                <a:solidFill>
                  <a:srgbClr val="4B4B4B"/>
                </a:solidFill>
                <a:effectLst/>
                <a:latin typeface="PingFang SC"/>
              </a:rPr>
              <a:t>    1  1 a &lt;NA&gt;</a:t>
            </a:r>
            <a:br>
              <a:rPr lang="en-US" altLang="zh-CN" dirty="0"/>
            </a:br>
            <a:r>
              <a:rPr lang="en-US" altLang="zh-CN" b="0" i="0" dirty="0">
                <a:solidFill>
                  <a:srgbClr val="4B4B4B"/>
                </a:solidFill>
                <a:effectLst/>
                <a:latin typeface="PingFang SC"/>
              </a:rPr>
              <a:t>    2  2 b &lt;NA&gt;</a:t>
            </a:r>
            <a:br>
              <a:rPr lang="en-US" altLang="zh-CN" dirty="0"/>
            </a:br>
            <a:r>
              <a:rPr lang="en-US" altLang="zh-CN" b="0" i="0" dirty="0">
                <a:solidFill>
                  <a:srgbClr val="4B4B4B"/>
                </a:solidFill>
                <a:effectLst/>
                <a:latin typeface="PingFang SC"/>
              </a:rPr>
              <a:t>    3  3 c    e</a:t>
            </a:r>
            <a:br>
              <a:rPr lang="en-US" altLang="zh-CN" dirty="0"/>
            </a:br>
            <a:r>
              <a:rPr lang="en-US" altLang="zh-CN" b="0" i="0" dirty="0">
                <a:solidFill>
                  <a:srgbClr val="4B4B4B"/>
                </a:solidFill>
                <a:effectLst/>
                <a:latin typeface="PingFang SC"/>
              </a:rPr>
              <a:t>    &gt; left3&lt;-sqldf("select * from table1 as a left join table2 as b on a.id=b.id");left3</a:t>
            </a:r>
            <a:br>
              <a:rPr lang="en-US" altLang="zh-CN" dirty="0"/>
            </a:br>
            <a:r>
              <a:rPr lang="en-US" altLang="zh-CN" b="0" i="0" dirty="0">
                <a:solidFill>
                  <a:srgbClr val="4B4B4B"/>
                </a:solidFill>
                <a:effectLst/>
                <a:latin typeface="PingFang SC"/>
              </a:rPr>
              <a:t>      id a id    b</a:t>
            </a:r>
            <a:br>
              <a:rPr lang="en-US" altLang="zh-CN" dirty="0"/>
            </a:br>
            <a:r>
              <a:rPr lang="en-US" altLang="zh-CN" b="0" i="0" dirty="0">
                <a:solidFill>
                  <a:srgbClr val="4B4B4B"/>
                </a:solidFill>
                <a:effectLst/>
                <a:latin typeface="PingFang SC"/>
              </a:rPr>
              <a:t>    1  1 a NA &lt;NA&gt;</a:t>
            </a:r>
            <a:br>
              <a:rPr lang="en-US" altLang="zh-CN" dirty="0"/>
            </a:br>
            <a:r>
              <a:rPr lang="en-US" altLang="zh-CN" b="0" i="0" dirty="0">
                <a:solidFill>
                  <a:srgbClr val="4B4B4B"/>
                </a:solidFill>
                <a:effectLst/>
                <a:latin typeface="PingFang SC"/>
              </a:rPr>
              <a:t>    2  2 b NA &lt;NA&gt;</a:t>
            </a:r>
            <a:br>
              <a:rPr lang="en-US" altLang="zh-CN" dirty="0"/>
            </a:br>
            <a:r>
              <a:rPr lang="en-US" altLang="zh-CN" b="0" i="0" dirty="0">
                <a:solidFill>
                  <a:srgbClr val="4B4B4B"/>
                </a:solidFill>
                <a:effectLst/>
                <a:latin typeface="PingFang SC"/>
              </a:rPr>
              <a:t>    3  3 c  3    e</a:t>
            </a:r>
            <a:br>
              <a:rPr lang="en-US" altLang="zh-CN" dirty="0"/>
            </a:br>
            <a:br>
              <a:rPr lang="en-US" altLang="zh-CN" dirty="0"/>
            </a:br>
            <a:br>
              <a:rPr lang="en-US" altLang="zh-CN" dirty="0"/>
            </a:br>
            <a:r>
              <a:rPr lang="zh-CN" altLang="en-US" b="0" i="0" dirty="0">
                <a:solidFill>
                  <a:srgbClr val="4B4B4B"/>
                </a:solidFill>
                <a:effectLst/>
                <a:latin typeface="PingFang SC"/>
              </a:rPr>
              <a:t>基础包中的</a:t>
            </a:r>
            <a:r>
              <a:rPr lang="en-US" altLang="zh-CN" b="0" i="0" dirty="0">
                <a:solidFill>
                  <a:srgbClr val="4B4B4B"/>
                </a:solidFill>
                <a:effectLst/>
                <a:latin typeface="PingFang SC"/>
              </a:rPr>
              <a:t>merge</a:t>
            </a:r>
            <a:r>
              <a:rPr lang="zh-CN" altLang="en-US" b="0" i="0" dirty="0">
                <a:solidFill>
                  <a:srgbClr val="4B4B4B"/>
                </a:solidFill>
                <a:effectLst/>
                <a:latin typeface="PingFang SC"/>
              </a:rPr>
              <a:t>，当</a:t>
            </a:r>
            <a:r>
              <a:rPr lang="en-US" altLang="zh-CN" b="0" i="0" dirty="0">
                <a:solidFill>
                  <a:srgbClr val="4B4B4B"/>
                </a:solidFill>
                <a:effectLst/>
                <a:latin typeface="PingFang SC"/>
              </a:rPr>
              <a:t>all=F</a:t>
            </a:r>
            <a:r>
              <a:rPr lang="zh-CN" altLang="en-US" b="0" i="0" dirty="0">
                <a:solidFill>
                  <a:srgbClr val="4B4B4B"/>
                </a:solidFill>
                <a:effectLst/>
                <a:latin typeface="PingFang SC"/>
              </a:rPr>
              <a:t>就是内连接，</a:t>
            </a:r>
            <a:r>
              <a:rPr lang="en-US" altLang="zh-CN" b="0" i="0" dirty="0">
                <a:solidFill>
                  <a:srgbClr val="4B4B4B"/>
                </a:solidFill>
                <a:effectLst/>
                <a:latin typeface="PingFang SC"/>
              </a:rPr>
              <a:t>all=T</a:t>
            </a:r>
            <a:r>
              <a:rPr lang="zh-CN" altLang="en-US" b="0" i="0" dirty="0">
                <a:solidFill>
                  <a:srgbClr val="4B4B4B"/>
                </a:solidFill>
                <a:effectLst/>
                <a:latin typeface="PingFang SC"/>
              </a:rPr>
              <a:t>就是全连接，</a:t>
            </a:r>
            <a:r>
              <a:rPr lang="en-US" altLang="zh-CN" b="0" i="0" dirty="0" err="1">
                <a:solidFill>
                  <a:srgbClr val="4B4B4B"/>
                </a:solidFill>
                <a:effectLst/>
                <a:latin typeface="PingFang SC"/>
              </a:rPr>
              <a:t>all.x</a:t>
            </a:r>
            <a:r>
              <a:rPr lang="en-US" altLang="zh-CN" b="0" i="0" dirty="0">
                <a:solidFill>
                  <a:srgbClr val="4B4B4B"/>
                </a:solidFill>
                <a:effectLst/>
                <a:latin typeface="PingFang SC"/>
              </a:rPr>
              <a:t>=T</a:t>
            </a:r>
            <a:r>
              <a:rPr lang="zh-CN" altLang="en-US" b="0" i="0" dirty="0">
                <a:solidFill>
                  <a:srgbClr val="4B4B4B"/>
                </a:solidFill>
                <a:effectLst/>
                <a:latin typeface="PingFang SC"/>
              </a:rPr>
              <a:t>就是左联结，</a:t>
            </a:r>
            <a:r>
              <a:rPr lang="en-US" altLang="zh-CN" b="0" i="0" dirty="0" err="1">
                <a:solidFill>
                  <a:srgbClr val="4B4B4B"/>
                </a:solidFill>
                <a:effectLst/>
                <a:latin typeface="PingFang SC"/>
              </a:rPr>
              <a:t>all.y</a:t>
            </a:r>
            <a:r>
              <a:rPr lang="en-US" altLang="zh-CN" b="0" i="0" dirty="0">
                <a:solidFill>
                  <a:srgbClr val="4B4B4B"/>
                </a:solidFill>
                <a:effectLst/>
                <a:latin typeface="PingFang SC"/>
              </a:rPr>
              <a:t>=T</a:t>
            </a:r>
            <a:r>
              <a:rPr lang="zh-CN" altLang="en-US" b="0" i="0" dirty="0">
                <a:solidFill>
                  <a:srgbClr val="4B4B4B"/>
                </a:solidFill>
                <a:effectLst/>
                <a:latin typeface="PingFang SC"/>
              </a:rPr>
              <a:t>就是右连接（</a:t>
            </a:r>
            <a:r>
              <a:rPr lang="en-US" altLang="zh-CN" b="0" i="0" dirty="0">
                <a:solidFill>
                  <a:srgbClr val="4B4B4B"/>
                </a:solidFill>
                <a:effectLst/>
                <a:latin typeface="PingFang SC"/>
              </a:rPr>
              <a:t>merge</a:t>
            </a:r>
            <a:r>
              <a:rPr lang="zh-CN" altLang="en-US" b="0" i="0" dirty="0">
                <a:solidFill>
                  <a:srgbClr val="4B4B4B"/>
                </a:solidFill>
                <a:effectLst/>
                <a:latin typeface="PingFang SC"/>
              </a:rPr>
              <a:t>函数首选</a:t>
            </a:r>
            <a:r>
              <a:rPr lang="en-US" altLang="zh-CN" b="0" i="0" dirty="0">
                <a:solidFill>
                  <a:srgbClr val="4B4B4B"/>
                </a:solidFill>
                <a:effectLst/>
                <a:latin typeface="PingFang SC"/>
              </a:rPr>
              <a:t>all=T,</a:t>
            </a:r>
            <a:r>
              <a:rPr lang="zh-CN" altLang="en-US" b="0" i="0" dirty="0">
                <a:solidFill>
                  <a:srgbClr val="4B4B4B"/>
                </a:solidFill>
                <a:effectLst/>
                <a:latin typeface="PingFang SC"/>
              </a:rPr>
              <a:t>全连接）；</a:t>
            </a:r>
            <a:r>
              <a:rPr lang="en-US" altLang="zh-CN" b="0" i="0" dirty="0" err="1">
                <a:solidFill>
                  <a:srgbClr val="4B4B4B"/>
                </a:solidFill>
                <a:effectLst/>
                <a:latin typeface="PingFang SC"/>
              </a:rPr>
              <a:t>dplyr</a:t>
            </a:r>
            <a:r>
              <a:rPr lang="zh-CN" altLang="en-US" b="0" i="0" dirty="0">
                <a:solidFill>
                  <a:srgbClr val="4B4B4B"/>
                </a:solidFill>
                <a:effectLst/>
                <a:latin typeface="PingFang SC"/>
              </a:rPr>
              <a:t>中的</a:t>
            </a:r>
            <a:r>
              <a:rPr lang="en-US" altLang="zh-CN" b="0" i="0" dirty="0" err="1">
                <a:solidFill>
                  <a:srgbClr val="4B4B4B"/>
                </a:solidFill>
                <a:effectLst/>
                <a:latin typeface="PingFang SC"/>
              </a:rPr>
              <a:t>left_join</a:t>
            </a:r>
            <a:r>
              <a:rPr lang="zh-CN" altLang="en-US" b="0" i="0" dirty="0">
                <a:solidFill>
                  <a:srgbClr val="4B4B4B"/>
                </a:solidFill>
                <a:effectLst/>
                <a:latin typeface="PingFang SC"/>
              </a:rPr>
              <a:t>也可以实现</a:t>
            </a:r>
            <a:r>
              <a:rPr lang="en-US" altLang="zh-CN" b="0" i="0" dirty="0" err="1">
                <a:solidFill>
                  <a:srgbClr val="4B4B4B"/>
                </a:solidFill>
                <a:effectLst/>
                <a:latin typeface="PingFang SC"/>
              </a:rPr>
              <a:t>merge,all</a:t>
            </a:r>
            <a:r>
              <a:rPr lang="en-US" altLang="zh-CN" b="0" i="0" dirty="0">
                <a:solidFill>
                  <a:srgbClr val="4B4B4B"/>
                </a:solidFill>
                <a:effectLst/>
                <a:latin typeface="PingFang SC"/>
              </a:rPr>
              <a:t>=T</a:t>
            </a:r>
            <a:r>
              <a:rPr lang="zh-CN" altLang="en-US" b="0" i="0" dirty="0">
                <a:solidFill>
                  <a:srgbClr val="4B4B4B"/>
                </a:solidFill>
                <a:effectLst/>
                <a:latin typeface="PingFang SC"/>
              </a:rPr>
              <a:t>效果</a:t>
            </a:r>
            <a:br>
              <a:rPr lang="zh-CN" altLang="en-US" dirty="0"/>
            </a:br>
            <a:br>
              <a:rPr lang="zh-CN" altLang="en-US" dirty="0"/>
            </a:br>
            <a:r>
              <a:rPr lang="en-US" altLang="zh-CN" b="0" i="0" dirty="0">
                <a:solidFill>
                  <a:srgbClr val="4B4B4B"/>
                </a:solidFill>
                <a:effectLst/>
                <a:latin typeface="PingFang SC"/>
              </a:rPr>
              <a:t>sqldf</a:t>
            </a:r>
            <a:r>
              <a:rPr lang="zh-CN" altLang="en-US" b="0" i="0" dirty="0">
                <a:solidFill>
                  <a:srgbClr val="4B4B4B"/>
                </a:solidFill>
                <a:effectLst/>
                <a:latin typeface="PingFang SC"/>
              </a:rPr>
              <a:t>中的语法结构：</a:t>
            </a:r>
            <a:br>
              <a:rPr lang="zh-CN" altLang="en-US" dirty="0"/>
            </a:br>
            <a:br>
              <a:rPr lang="zh-CN" altLang="en-US" dirty="0"/>
            </a:br>
            <a:r>
              <a:rPr lang="en-US" altLang="zh-CN" b="0" i="0" dirty="0">
                <a:solidFill>
                  <a:srgbClr val="4B4B4B"/>
                </a:solidFill>
                <a:effectLst/>
                <a:latin typeface="PingFang SC"/>
              </a:rPr>
              <a:t>select * from </a:t>
            </a:r>
            <a:r>
              <a:rPr lang="zh-CN" altLang="en-US" b="0" i="0" dirty="0">
                <a:solidFill>
                  <a:srgbClr val="4B4B4B"/>
                </a:solidFill>
                <a:effectLst/>
                <a:latin typeface="PingFang SC"/>
              </a:rPr>
              <a:t>数据集</a:t>
            </a:r>
            <a:r>
              <a:rPr lang="en-US" altLang="zh-CN" b="0" i="0" dirty="0">
                <a:solidFill>
                  <a:srgbClr val="4B4B4B"/>
                </a:solidFill>
                <a:effectLst/>
                <a:latin typeface="PingFang SC"/>
              </a:rPr>
              <a:t>1 as a left join </a:t>
            </a:r>
            <a:r>
              <a:rPr lang="zh-CN" altLang="en-US" b="0" i="0" dirty="0">
                <a:solidFill>
                  <a:srgbClr val="4B4B4B"/>
                </a:solidFill>
                <a:effectLst/>
                <a:latin typeface="PingFang SC"/>
              </a:rPr>
              <a:t>数据集</a:t>
            </a:r>
            <a:r>
              <a:rPr lang="en-US" altLang="zh-CN" b="0" i="0" dirty="0">
                <a:solidFill>
                  <a:srgbClr val="4B4B4B"/>
                </a:solidFill>
                <a:effectLst/>
                <a:latin typeface="PingFang SC"/>
              </a:rPr>
              <a:t>2as b on a.</a:t>
            </a:r>
            <a:r>
              <a:rPr lang="zh-CN" altLang="en-US" b="0" i="0" dirty="0">
                <a:solidFill>
                  <a:srgbClr val="4B4B4B"/>
                </a:solidFill>
                <a:effectLst/>
                <a:latin typeface="PingFang SC"/>
              </a:rPr>
              <a:t>指标名称</a:t>
            </a:r>
            <a:r>
              <a:rPr lang="en-US" altLang="zh-CN" b="0" i="0" dirty="0">
                <a:solidFill>
                  <a:srgbClr val="4B4B4B"/>
                </a:solidFill>
                <a:effectLst/>
                <a:latin typeface="PingFang SC"/>
              </a:rPr>
              <a:t>=b.</a:t>
            </a:r>
            <a:r>
              <a:rPr lang="zh-CN" altLang="en-US" b="0" i="0" dirty="0">
                <a:solidFill>
                  <a:srgbClr val="4B4B4B"/>
                </a:solidFill>
                <a:effectLst/>
                <a:latin typeface="PingFang SC"/>
              </a:rPr>
              <a:t>指标名称</a:t>
            </a:r>
            <a:br>
              <a:rPr lang="zh-CN" altLang="en-US" dirty="0"/>
            </a:br>
            <a:br>
              <a:rPr lang="zh-CN" altLang="en-US" dirty="0"/>
            </a:br>
            <a:br>
              <a:rPr lang="zh-CN" altLang="en-US" dirty="0"/>
            </a:br>
            <a:r>
              <a:rPr lang="en-US" altLang="zh-CN" b="0" i="0" dirty="0">
                <a:solidFill>
                  <a:srgbClr val="4B4B4B"/>
                </a:solidFill>
                <a:effectLst/>
                <a:latin typeface="PingFang SC"/>
              </a:rPr>
              <a:t>4</a:t>
            </a:r>
            <a:r>
              <a:rPr lang="zh-CN" altLang="en-US" b="0" i="0" dirty="0">
                <a:solidFill>
                  <a:srgbClr val="4B4B4B"/>
                </a:solidFill>
                <a:effectLst/>
                <a:latin typeface="PingFang SC"/>
              </a:rPr>
              <a:t>、数据去重</a:t>
            </a:r>
            <a:br>
              <a:rPr lang="zh-CN" altLang="en-US" dirty="0"/>
            </a:br>
            <a:br>
              <a:rPr lang="zh-CN" altLang="en-US" dirty="0"/>
            </a:b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a:t>
            </a:r>
            <a:r>
              <a:rPr lang="zh-CN" altLang="en-US" b="0" i="0" dirty="0">
                <a:solidFill>
                  <a:srgbClr val="4B4B4B"/>
                </a:solidFill>
                <a:effectLst/>
                <a:latin typeface="PingFang SC"/>
              </a:rPr>
              <a:t>删除重复的行*</a:t>
            </a:r>
            <a:r>
              <a:rPr lang="en-US" altLang="zh-CN" b="0" i="0" dirty="0">
                <a:solidFill>
                  <a:srgbClr val="4B4B4B"/>
                </a:solidFill>
                <a:effectLst/>
                <a:latin typeface="PingFang SC"/>
              </a:rPr>
              <a:t>/</a:t>
            </a:r>
            <a:br>
              <a:rPr lang="zh-CN" altLang="en-US" dirty="0"/>
            </a:br>
            <a:r>
              <a:rPr lang="zh-CN" altLang="en-US" b="0" i="0" dirty="0">
                <a:solidFill>
                  <a:srgbClr val="4B4B4B"/>
                </a:solidFill>
                <a:effectLst/>
                <a:latin typeface="PingFang SC"/>
              </a:rPr>
              <a:t>    </a:t>
            </a:r>
            <a:r>
              <a:rPr lang="en-US" altLang="zh-CN" b="0" i="0" dirty="0">
                <a:solidFill>
                  <a:srgbClr val="4B4B4B"/>
                </a:solidFill>
                <a:effectLst/>
                <a:latin typeface="PingFang SC"/>
              </a:rPr>
              <a:t>sqldf("select DISTINCT  year from sale")</a:t>
            </a:r>
            <a:br>
              <a:rPr lang="en-US" altLang="zh-CN" dirty="0"/>
            </a:br>
            <a:br>
              <a:rPr lang="en-US" altLang="zh-CN" dirty="0"/>
            </a:br>
            <a:r>
              <a:rPr lang="zh-CN" altLang="en-US" b="0" i="0" dirty="0">
                <a:solidFill>
                  <a:srgbClr val="4B4B4B"/>
                </a:solidFill>
                <a:effectLst/>
                <a:latin typeface="PingFang SC"/>
              </a:rPr>
              <a:t>解读：</a:t>
            </a:r>
            <a:r>
              <a:rPr lang="en-US" altLang="zh-CN" b="0" i="0" dirty="0">
                <a:solidFill>
                  <a:srgbClr val="4B4B4B"/>
                </a:solidFill>
                <a:effectLst/>
                <a:latin typeface="PingFang SC"/>
              </a:rPr>
              <a:t>distinct</a:t>
            </a:r>
            <a:r>
              <a:rPr lang="zh-CN" altLang="en-US" b="0" i="0" dirty="0">
                <a:solidFill>
                  <a:srgbClr val="4B4B4B"/>
                </a:solidFill>
                <a:effectLst/>
                <a:latin typeface="PingFang SC"/>
              </a:rPr>
              <a:t>跟</a:t>
            </a:r>
            <a:r>
              <a:rPr lang="en-US" altLang="zh-CN" b="0" i="0" dirty="0">
                <a:solidFill>
                  <a:srgbClr val="4B4B4B"/>
                </a:solidFill>
                <a:effectLst/>
                <a:latin typeface="PingFang SC"/>
              </a:rPr>
              <a:t>unique</a:t>
            </a:r>
            <a:r>
              <a:rPr lang="zh-CN" altLang="en-US" b="0" i="0" dirty="0">
                <a:solidFill>
                  <a:srgbClr val="4B4B4B"/>
                </a:solidFill>
                <a:effectLst/>
                <a:latin typeface="PingFang SC"/>
              </a:rPr>
              <a:t>去重功能差不多，语法特点：</a:t>
            </a:r>
            <a:br>
              <a:rPr lang="zh-CN" altLang="en-US" dirty="0"/>
            </a:br>
            <a:br>
              <a:rPr lang="zh-CN" altLang="en-US" dirty="0"/>
            </a:br>
            <a:r>
              <a:rPr lang="en-US" altLang="zh-CN" b="0" i="0" dirty="0">
                <a:solidFill>
                  <a:srgbClr val="4B4B4B"/>
                </a:solidFill>
                <a:effectLst/>
                <a:latin typeface="PingFang SC"/>
              </a:rPr>
              <a:t>select DISTINCT </a:t>
            </a:r>
            <a:r>
              <a:rPr lang="zh-CN" altLang="en-US" b="0" i="0" dirty="0">
                <a:solidFill>
                  <a:srgbClr val="4B4B4B"/>
                </a:solidFill>
                <a:effectLst/>
                <a:latin typeface="PingFang SC"/>
              </a:rPr>
              <a:t>指标名称 </a:t>
            </a:r>
            <a:r>
              <a:rPr lang="en-US" altLang="zh-CN" b="0" i="0" dirty="0">
                <a:solidFill>
                  <a:srgbClr val="4B4B4B"/>
                </a:solidFill>
                <a:effectLst/>
                <a:latin typeface="PingFang SC"/>
              </a:rPr>
              <a:t>from </a:t>
            </a:r>
            <a:r>
              <a:rPr lang="zh-CN" altLang="en-US" b="0" i="0" dirty="0">
                <a:solidFill>
                  <a:srgbClr val="4B4B4B"/>
                </a:solidFill>
                <a:effectLst/>
                <a:latin typeface="PingFang SC"/>
              </a:rPr>
              <a:t>数据集</a:t>
            </a:r>
            <a:br>
              <a:rPr lang="zh-CN" altLang="en-US" dirty="0"/>
            </a:br>
            <a:endParaRPr lang="en-US" altLang="zh-CN" dirty="0"/>
          </a:p>
          <a:p>
            <a:endParaRPr lang="en-US" altLang="zh-CN" dirty="0"/>
          </a:p>
          <a:p>
            <a:r>
              <a:rPr lang="en-US" altLang="zh-CN" dirty="0"/>
              <a:t>https://www.cnblogs.com/purple5252/p/11125119.html</a:t>
            </a:r>
          </a:p>
          <a:p>
            <a:r>
              <a:rPr lang="en-US" altLang="zh-CN" sz="1200" b="1" i="0" u="none" strike="noStrike" kern="1200" dirty="0">
                <a:solidFill>
                  <a:schemeClr val="tx1"/>
                </a:solidFill>
                <a:effectLst/>
                <a:latin typeface="+mn-lt"/>
                <a:ea typeface="+mn-ea"/>
                <a:cs typeface="+mn-cs"/>
                <a:hlinkClick r:id="rId3"/>
              </a:rPr>
              <a:t>R</a:t>
            </a:r>
            <a:r>
              <a:rPr lang="zh-CN" altLang="en-US" sz="1200" b="1" i="0" u="none" strike="noStrike" kern="1200" dirty="0">
                <a:solidFill>
                  <a:schemeClr val="tx1"/>
                </a:solidFill>
                <a:effectLst/>
                <a:latin typeface="+mn-lt"/>
                <a:ea typeface="+mn-ea"/>
                <a:cs typeface="+mn-cs"/>
                <a:hlinkClick r:id="rId3"/>
              </a:rPr>
              <a:t>语言</a:t>
            </a:r>
            <a:r>
              <a:rPr lang="en-US" altLang="zh-CN" sz="1200" b="1" i="0" u="none" strike="noStrike" kern="1200" dirty="0">
                <a:solidFill>
                  <a:schemeClr val="tx1"/>
                </a:solidFill>
                <a:effectLst/>
                <a:latin typeface="+mn-lt"/>
                <a:ea typeface="+mn-ea"/>
                <a:cs typeface="+mn-cs"/>
                <a:hlinkClick r:id="rId3"/>
              </a:rPr>
              <a:t>︱ </a:t>
            </a:r>
            <a:r>
              <a:rPr lang="zh-CN" altLang="en-US" sz="1200" b="1" i="0" u="none" strike="noStrike" kern="1200" dirty="0">
                <a:solidFill>
                  <a:schemeClr val="tx1"/>
                </a:solidFill>
                <a:effectLst/>
                <a:latin typeface="+mn-lt"/>
                <a:ea typeface="+mn-ea"/>
                <a:cs typeface="+mn-cs"/>
                <a:hlinkClick r:id="rId3"/>
              </a:rPr>
              <a:t>数据库</a:t>
            </a:r>
            <a:r>
              <a:rPr lang="en-US" altLang="zh-CN" sz="1200" b="1" i="0" u="none" strike="noStrike" kern="1200" dirty="0">
                <a:solidFill>
                  <a:schemeClr val="tx1"/>
                </a:solidFill>
                <a:effectLst/>
                <a:latin typeface="+mn-lt"/>
                <a:ea typeface="+mn-ea"/>
                <a:cs typeface="+mn-cs"/>
                <a:hlinkClick r:id="rId3"/>
              </a:rPr>
              <a:t>SQL-R</a:t>
            </a:r>
            <a:r>
              <a:rPr lang="zh-CN" altLang="en-US" sz="1200" b="1" i="0" u="none" strike="noStrike" kern="1200" dirty="0">
                <a:solidFill>
                  <a:schemeClr val="tx1"/>
                </a:solidFill>
                <a:effectLst/>
                <a:latin typeface="+mn-lt"/>
                <a:ea typeface="+mn-ea"/>
                <a:cs typeface="+mn-cs"/>
                <a:hlinkClick r:id="rId3"/>
              </a:rPr>
              <a:t>连接与</a:t>
            </a:r>
            <a:r>
              <a:rPr lang="en-US" altLang="zh-CN" sz="1200" b="1" i="0" u="none" strike="noStrike" kern="1200" dirty="0">
                <a:solidFill>
                  <a:schemeClr val="tx1"/>
                </a:solidFill>
                <a:effectLst/>
                <a:latin typeface="+mn-lt"/>
                <a:ea typeface="+mn-ea"/>
                <a:cs typeface="+mn-cs"/>
                <a:hlinkClick r:id="rId3"/>
              </a:rPr>
              <a:t>SQL</a:t>
            </a:r>
            <a:r>
              <a:rPr lang="zh-CN" altLang="en-US" sz="1200" b="1" i="0" u="none" strike="noStrike" kern="1200" dirty="0">
                <a:solidFill>
                  <a:schemeClr val="tx1"/>
                </a:solidFill>
                <a:effectLst/>
                <a:latin typeface="+mn-lt"/>
                <a:ea typeface="+mn-ea"/>
                <a:cs typeface="+mn-cs"/>
                <a:hlinkClick r:id="rId3"/>
              </a:rPr>
              <a:t>语句执行（</a:t>
            </a:r>
            <a:r>
              <a:rPr lang="en-US" altLang="zh-CN" sz="1200" b="1" i="0" u="none" strike="noStrike" kern="1200" dirty="0">
                <a:solidFill>
                  <a:schemeClr val="tx1"/>
                </a:solidFill>
                <a:effectLst/>
                <a:latin typeface="+mn-lt"/>
                <a:ea typeface="+mn-ea"/>
                <a:cs typeface="+mn-cs"/>
                <a:hlinkClick r:id="rId3"/>
              </a:rPr>
              <a:t>RODBC</a:t>
            </a:r>
            <a:r>
              <a:rPr lang="zh-CN" altLang="en-US" sz="1200" b="1" i="0" u="none" strike="noStrike" kern="1200" dirty="0">
                <a:solidFill>
                  <a:schemeClr val="tx1"/>
                </a:solidFill>
                <a:effectLst/>
                <a:latin typeface="+mn-lt"/>
                <a:ea typeface="+mn-ea"/>
                <a:cs typeface="+mn-cs"/>
                <a:hlinkClick r:id="rId3"/>
              </a:rPr>
              <a:t>、</a:t>
            </a:r>
            <a:r>
              <a:rPr lang="en-US" altLang="zh-CN" sz="1200" b="1" i="0" u="none" strike="noStrike" kern="1200" dirty="0">
                <a:solidFill>
                  <a:schemeClr val="tx1"/>
                </a:solidFill>
                <a:effectLst/>
                <a:latin typeface="+mn-lt"/>
                <a:ea typeface="+mn-ea"/>
                <a:cs typeface="+mn-cs"/>
                <a:hlinkClick r:id="rId3"/>
              </a:rPr>
              <a:t>sqldf</a:t>
            </a:r>
            <a:r>
              <a:rPr lang="zh-CN" altLang="en-US" sz="1200" b="1" i="0" u="none" strike="noStrike" kern="1200" dirty="0">
                <a:solidFill>
                  <a:schemeClr val="tx1"/>
                </a:solidFill>
                <a:effectLst/>
                <a:latin typeface="+mn-lt"/>
                <a:ea typeface="+mn-ea"/>
                <a:cs typeface="+mn-cs"/>
                <a:hlinkClick r:id="rId3"/>
              </a:rPr>
              <a:t>包）</a:t>
            </a:r>
            <a:endParaRPr lang="zh-CN" altLang="en-US" sz="1200" b="1"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数据库是极其重要的</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语言数据导入源数据之地，读入包有</a:t>
            </a:r>
            <a:r>
              <a:rPr lang="en-US" altLang="zh-CN" sz="1200" b="0" i="0" kern="1200" dirty="0">
                <a:solidFill>
                  <a:schemeClr val="tx1"/>
                </a:solidFill>
                <a:effectLst/>
                <a:latin typeface="+mn-lt"/>
                <a:ea typeface="+mn-ea"/>
                <a:cs typeface="+mn-cs"/>
              </a:rPr>
              <a:t>sqldf</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RODBC</a:t>
            </a:r>
            <a:r>
              <a:rPr lang="zh-CN" altLang="en-US" sz="1200" b="0" i="0" kern="1200" dirty="0">
                <a:solidFill>
                  <a:schemeClr val="tx1"/>
                </a:solidFill>
                <a:effectLst/>
                <a:latin typeface="+mn-lt"/>
                <a:ea typeface="+mn-ea"/>
                <a:cs typeface="+mn-cs"/>
              </a:rPr>
              <a:t>等。跟</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相连有</a:t>
            </a:r>
            <a:r>
              <a:rPr lang="en-US" altLang="zh-CN" sz="1200" b="0" i="0" kern="1200" dirty="0">
                <a:solidFill>
                  <a:schemeClr val="tx1"/>
                </a:solidFill>
                <a:effectLst/>
                <a:latin typeface="+mn-lt"/>
                <a:ea typeface="+mn-ea"/>
                <a:cs typeface="+mn-cs"/>
              </a:rPr>
              <a:t>RODBC</a:t>
            </a:r>
            <a:r>
              <a:rPr lang="zh-CN" altLang="en-US" sz="1200" b="0" i="0" kern="1200" dirty="0">
                <a:solidFill>
                  <a:schemeClr val="tx1"/>
                </a:solidFill>
                <a:effectLst/>
                <a:latin typeface="+mn-lt"/>
                <a:ea typeface="+mn-ea"/>
                <a:cs typeface="+mn-cs"/>
              </a:rPr>
              <a:t>，跟</a:t>
            </a:r>
            <a:r>
              <a:rPr lang="en-US" altLang="zh-CN" sz="1200" b="0" i="0" kern="1200" dirty="0" err="1">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链接的有</a:t>
            </a:r>
            <a:r>
              <a:rPr lang="en-US" altLang="zh-CN" sz="1200" b="0" i="0" kern="1200" dirty="0" err="1">
                <a:solidFill>
                  <a:schemeClr val="tx1"/>
                </a:solidFill>
                <a:effectLst/>
                <a:latin typeface="+mn-lt"/>
                <a:ea typeface="+mn-ea"/>
                <a:cs typeface="+mn-cs"/>
              </a:rPr>
              <a:t>RMySQL</a:t>
            </a:r>
            <a:r>
              <a:rPr lang="zh-CN" altLang="en-US" sz="1200" b="0" i="0" kern="1200" dirty="0">
                <a:solidFill>
                  <a:schemeClr val="tx1"/>
                </a:solidFill>
                <a:effectLst/>
                <a:latin typeface="+mn-lt"/>
                <a:ea typeface="+mn-ea"/>
                <a:cs typeface="+mn-cs"/>
              </a:rPr>
              <a:t>。但是在</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里面，回传文本会出现截断的情况，这一情况可把我弄得有点手足无措。</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一、数据库读入</a:t>
            </a:r>
            <a:r>
              <a:rPr lang="en-US" altLang="zh-CN" sz="1200" b="0" i="0" kern="1200" dirty="0">
                <a:solidFill>
                  <a:schemeClr val="tx1"/>
                </a:solidFill>
                <a:effectLst/>
                <a:latin typeface="+mn-lt"/>
                <a:ea typeface="+mn-ea"/>
                <a:cs typeface="+mn-cs"/>
              </a:rPr>
              <a:t>——RODBC</a:t>
            </a:r>
            <a:r>
              <a:rPr lang="zh-CN" altLang="en-US" sz="1200" b="0" i="0" kern="1200" dirty="0">
                <a:solidFill>
                  <a:schemeClr val="tx1"/>
                </a:solidFill>
                <a:effectLst/>
                <a:latin typeface="+mn-lt"/>
                <a:ea typeface="+mn-ea"/>
                <a:cs typeface="+mn-cs"/>
              </a:rPr>
              <a:t>包</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CRAN </a:t>
            </a:r>
            <a:r>
              <a:rPr lang="zh-CN" altLang="en-US" sz="1200" b="0" i="0" kern="1200" dirty="0">
                <a:solidFill>
                  <a:schemeClr val="tx1"/>
                </a:solidFill>
                <a:effectLst/>
                <a:latin typeface="+mn-lt"/>
                <a:ea typeface="+mn-ea"/>
                <a:cs typeface="+mn-cs"/>
              </a:rPr>
              <a:t>里面的包 </a:t>
            </a:r>
            <a:r>
              <a:rPr lang="en-US" altLang="zh-CN" sz="1200" b="0" i="0" kern="1200" dirty="0">
                <a:solidFill>
                  <a:schemeClr val="tx1"/>
                </a:solidFill>
                <a:effectLst/>
                <a:latin typeface="+mn-lt"/>
                <a:ea typeface="+mn-ea"/>
                <a:cs typeface="+mn-cs"/>
              </a:rPr>
              <a:t>RODBC </a:t>
            </a:r>
            <a:r>
              <a:rPr lang="zh-CN" altLang="en-US" sz="1200" b="0" i="0" kern="1200" dirty="0">
                <a:solidFill>
                  <a:schemeClr val="tx1"/>
                </a:solidFill>
                <a:effectLst/>
                <a:latin typeface="+mn-lt"/>
                <a:ea typeface="+mn-ea"/>
                <a:cs typeface="+mn-cs"/>
              </a:rPr>
              <a:t>提供了 </a:t>
            </a:r>
            <a:r>
              <a:rPr lang="en-US" altLang="zh-CN" sz="1200" b="0" i="0" kern="1200" dirty="0">
                <a:solidFill>
                  <a:schemeClr val="tx1"/>
                </a:solidFill>
                <a:effectLst/>
                <a:latin typeface="+mn-lt"/>
                <a:ea typeface="+mn-ea"/>
                <a:cs typeface="+mn-cs"/>
              </a:rPr>
              <a:t>ODBC</a:t>
            </a:r>
            <a:r>
              <a:rPr lang="zh-CN" altLang="en-US" sz="1200" b="0" i="0" kern="1200" dirty="0">
                <a:solidFill>
                  <a:schemeClr val="tx1"/>
                </a:solidFill>
                <a:effectLst/>
                <a:latin typeface="+mn-lt"/>
                <a:ea typeface="+mn-ea"/>
                <a:cs typeface="+mn-cs"/>
              </a:rPr>
              <a:t>的访问接口：</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odbcConnect </a:t>
            </a:r>
            <a:r>
              <a:rPr lang="zh-CN" altLang="en-US" sz="1200" b="0" i="0" kern="1200" dirty="0">
                <a:solidFill>
                  <a:schemeClr val="tx1"/>
                </a:solidFill>
                <a:effectLst/>
                <a:latin typeface="+mn-lt"/>
                <a:ea typeface="+mn-ea"/>
                <a:cs typeface="+mn-cs"/>
              </a:rPr>
              <a:t>或 </a:t>
            </a:r>
            <a:r>
              <a:rPr lang="en-US" altLang="zh-CN" sz="1200" b="0" i="0" kern="1200" dirty="0" err="1">
                <a:solidFill>
                  <a:schemeClr val="tx1"/>
                </a:solidFill>
                <a:effectLst/>
                <a:latin typeface="+mn-lt"/>
                <a:ea typeface="+mn-ea"/>
                <a:cs typeface="+mn-cs"/>
              </a:rPr>
              <a:t>odbcDriverConnect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图形化界面下，可以通过对话框选择数据库） 可以打开一个连接，返回一个用于随后数据库访问的控制（</a:t>
            </a:r>
            <a:r>
              <a:rPr lang="en-US" altLang="zh-CN" sz="1200" b="0" i="0" kern="1200" dirty="0">
                <a:solidFill>
                  <a:schemeClr val="tx1"/>
                </a:solidFill>
                <a:effectLst/>
                <a:latin typeface="+mn-lt"/>
                <a:ea typeface="+mn-ea"/>
                <a:cs typeface="+mn-cs"/>
              </a:rPr>
              <a:t>handle</a:t>
            </a:r>
            <a:r>
              <a:rPr lang="zh-CN" altLang="en-US" sz="1200" b="0" i="0" kern="1200" dirty="0">
                <a:solidFill>
                  <a:schemeClr val="tx1"/>
                </a:solidFill>
                <a:effectLst/>
                <a:latin typeface="+mn-lt"/>
                <a:ea typeface="+mn-ea"/>
                <a:cs typeface="+mn-cs"/>
              </a:rPr>
              <a:t>）。 打印一个连接会给出</a:t>
            </a:r>
            <a:r>
              <a:rPr lang="en-US" altLang="zh-CN" sz="1200" b="0" i="0" kern="1200" dirty="0">
                <a:solidFill>
                  <a:schemeClr val="tx1"/>
                </a:solidFill>
                <a:effectLst/>
                <a:latin typeface="+mn-lt"/>
                <a:ea typeface="+mn-ea"/>
                <a:cs typeface="+mn-cs"/>
              </a:rPr>
              <a:t>ODBC</a:t>
            </a:r>
            <a:r>
              <a:rPr lang="zh-CN" altLang="en-US" sz="1200" b="0" i="0" kern="1200" dirty="0">
                <a:solidFill>
                  <a:schemeClr val="tx1"/>
                </a:solidFill>
                <a:effectLst/>
                <a:latin typeface="+mn-lt"/>
                <a:ea typeface="+mn-ea"/>
                <a:cs typeface="+mn-cs"/>
              </a:rPr>
              <a:t>连接的一些细节，而调用 </a:t>
            </a:r>
            <a:r>
              <a:rPr lang="en-US" altLang="zh-CN" sz="1200" b="0" i="0" kern="1200" dirty="0" err="1">
                <a:solidFill>
                  <a:schemeClr val="tx1"/>
                </a:solidFill>
                <a:effectLst/>
                <a:latin typeface="+mn-lt"/>
                <a:ea typeface="+mn-ea"/>
                <a:cs typeface="+mn-cs"/>
              </a:rPr>
              <a:t>odbcGetInfo</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会给出客户端和服务器的一些细节信息。</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在一个连接中的表的细节信息可以通过函数 </a:t>
            </a:r>
            <a:r>
              <a:rPr lang="en-US" altLang="zh-CN" sz="1200" b="0" i="0" kern="1200" dirty="0" err="1">
                <a:solidFill>
                  <a:schemeClr val="tx1"/>
                </a:solidFill>
                <a:effectLst/>
                <a:latin typeface="+mn-lt"/>
                <a:ea typeface="+mn-ea"/>
                <a:cs typeface="+mn-cs"/>
              </a:rPr>
              <a:t>sqlTables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获得。</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函数 </a:t>
            </a:r>
            <a:r>
              <a:rPr lang="en-US" altLang="zh-CN" sz="1200" b="0" i="0" kern="1200" dirty="0">
                <a:solidFill>
                  <a:schemeClr val="tx1"/>
                </a:solidFill>
                <a:effectLst/>
                <a:latin typeface="+mn-lt"/>
                <a:ea typeface="+mn-ea"/>
                <a:cs typeface="+mn-cs"/>
              </a:rPr>
              <a:t>sqlSave </a:t>
            </a:r>
            <a:r>
              <a:rPr lang="zh-CN" altLang="en-US" sz="1200" b="0" i="0" kern="1200" dirty="0">
                <a:solidFill>
                  <a:schemeClr val="tx1"/>
                </a:solidFill>
                <a:effectLst/>
                <a:latin typeface="+mn-lt"/>
                <a:ea typeface="+mn-ea"/>
                <a:cs typeface="+mn-cs"/>
              </a:rPr>
              <a:t>会把 </a:t>
            </a:r>
            <a:r>
              <a:rPr lang="en-US" altLang="zh-CN" sz="1200" b="0" i="0" kern="1200" dirty="0">
                <a:solidFill>
                  <a:schemeClr val="tx1"/>
                </a:solidFill>
                <a:effectLst/>
                <a:latin typeface="+mn-lt"/>
                <a:ea typeface="+mn-ea"/>
                <a:cs typeface="+mn-cs"/>
              </a:rPr>
              <a:t>R </a:t>
            </a:r>
            <a:r>
              <a:rPr lang="zh-CN" altLang="en-US" sz="1200" b="0" i="0" kern="1200" dirty="0">
                <a:solidFill>
                  <a:schemeClr val="tx1"/>
                </a:solidFill>
                <a:effectLst/>
                <a:latin typeface="+mn-lt"/>
                <a:ea typeface="+mn-ea"/>
                <a:cs typeface="+mn-cs"/>
              </a:rPr>
              <a:t>数据框复制到一个数据库的表中， 而函数 </a:t>
            </a:r>
            <a:r>
              <a:rPr lang="en-US" altLang="zh-CN" sz="1200" b="0" i="0" kern="1200" dirty="0">
                <a:solidFill>
                  <a:schemeClr val="tx1"/>
                </a:solidFill>
                <a:effectLst/>
                <a:latin typeface="+mn-lt"/>
                <a:ea typeface="+mn-ea"/>
                <a:cs typeface="+mn-cs"/>
              </a:rPr>
              <a:t>sqlFetch </a:t>
            </a:r>
            <a:r>
              <a:rPr lang="zh-CN" altLang="en-US" sz="1200" b="0" i="0" kern="1200" dirty="0">
                <a:solidFill>
                  <a:schemeClr val="tx1"/>
                </a:solidFill>
                <a:effectLst/>
                <a:latin typeface="+mn-lt"/>
                <a:ea typeface="+mn-ea"/>
                <a:cs typeface="+mn-cs"/>
              </a:rPr>
              <a:t>会把一个数据库中的表拷贝到 一个 </a:t>
            </a:r>
            <a:r>
              <a:rPr lang="en-US" altLang="zh-CN" sz="1200" b="0" i="0" kern="1200" dirty="0">
                <a:solidFill>
                  <a:schemeClr val="tx1"/>
                </a:solidFill>
                <a:effectLst/>
                <a:latin typeface="+mn-lt"/>
                <a:ea typeface="+mn-ea"/>
                <a:cs typeface="+mn-cs"/>
              </a:rPr>
              <a:t>R </a:t>
            </a:r>
            <a:r>
              <a:rPr lang="zh-CN" altLang="en-US" sz="1200" b="0" i="0" kern="1200" dirty="0">
                <a:solidFill>
                  <a:schemeClr val="tx1"/>
                </a:solidFill>
                <a:effectLst/>
                <a:latin typeface="+mn-lt"/>
                <a:ea typeface="+mn-ea"/>
                <a:cs typeface="+mn-cs"/>
              </a:rPr>
              <a:t>的数据框中。</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通过</a:t>
            </a:r>
            <a:r>
              <a:rPr lang="en-US" altLang="zh-CN" sz="1200" b="0" i="0" kern="1200" dirty="0">
                <a:solidFill>
                  <a:schemeClr val="tx1"/>
                </a:solidFill>
                <a:effectLst/>
                <a:latin typeface="+mn-lt"/>
                <a:ea typeface="+mn-ea"/>
                <a:cs typeface="+mn-cs"/>
              </a:rPr>
              <a:t>sqlQuery</a:t>
            </a:r>
            <a:r>
              <a:rPr lang="zh-CN" altLang="en-US" sz="1200" b="0" i="0" kern="1200" dirty="0">
                <a:solidFill>
                  <a:schemeClr val="tx1"/>
                </a:solidFill>
                <a:effectLst/>
                <a:latin typeface="+mn-lt"/>
                <a:ea typeface="+mn-ea"/>
                <a:cs typeface="+mn-cs"/>
              </a:rPr>
              <a:t>进行查询，返回的结果是 </a:t>
            </a:r>
            <a:r>
              <a:rPr lang="en-US" altLang="zh-CN" sz="1200" b="0" i="0" kern="1200" dirty="0">
                <a:solidFill>
                  <a:schemeClr val="tx1"/>
                </a:solidFill>
                <a:effectLst/>
                <a:latin typeface="+mn-lt"/>
                <a:ea typeface="+mn-ea"/>
                <a:cs typeface="+mn-cs"/>
              </a:rPr>
              <a:t>R </a:t>
            </a:r>
            <a:r>
              <a:rPr lang="zh-CN" altLang="en-US" sz="1200" b="0" i="0" kern="1200" dirty="0">
                <a:solidFill>
                  <a:schemeClr val="tx1"/>
                </a:solidFill>
                <a:effectLst/>
                <a:latin typeface="+mn-lt"/>
                <a:ea typeface="+mn-ea"/>
                <a:cs typeface="+mn-cs"/>
              </a:rPr>
              <a:t>的数据框。（</a:t>
            </a:r>
            <a:r>
              <a:rPr lang="en-US" altLang="zh-CN" sz="1200" b="0" i="0" kern="1200" dirty="0" err="1">
                <a:solidFill>
                  <a:schemeClr val="tx1"/>
                </a:solidFill>
                <a:effectLst/>
                <a:latin typeface="+mn-lt"/>
                <a:ea typeface="+mn-ea"/>
                <a:cs typeface="+mn-cs"/>
              </a:rPr>
              <a:t>sqlCopy</a:t>
            </a:r>
            <a:r>
              <a:rPr lang="zh-CN" altLang="en-US" sz="1200" b="0" i="0" kern="1200" dirty="0">
                <a:solidFill>
                  <a:schemeClr val="tx1"/>
                </a:solidFill>
                <a:effectLst/>
                <a:latin typeface="+mn-lt"/>
                <a:ea typeface="+mn-ea"/>
                <a:cs typeface="+mn-cs"/>
              </a:rPr>
              <a:t>把一个 查询传给数据库，返回结果在数据库中以表的方式保存。） 一种比较好的控制方式是首先调用 </a:t>
            </a:r>
            <a:r>
              <a:rPr lang="en-US" altLang="zh-CN" sz="1200" b="0" i="0" kern="1200" dirty="0" err="1">
                <a:solidFill>
                  <a:schemeClr val="tx1"/>
                </a:solidFill>
                <a:effectLst/>
                <a:latin typeface="+mn-lt"/>
                <a:ea typeface="+mn-ea"/>
                <a:cs typeface="+mn-cs"/>
              </a:rPr>
              <a:t>odbcQuery</a:t>
            </a:r>
            <a:r>
              <a:rPr lang="zh-CN" altLang="en-US" sz="1200" b="0" i="0" kern="1200" dirty="0">
                <a:solidFill>
                  <a:schemeClr val="tx1"/>
                </a:solidFill>
                <a:effectLst/>
                <a:latin typeface="+mn-lt"/>
                <a:ea typeface="+mn-ea"/>
                <a:cs typeface="+mn-cs"/>
              </a:rPr>
              <a:t>， 然后 用 </a:t>
            </a:r>
            <a:r>
              <a:rPr lang="en-US" altLang="zh-CN" sz="1200" b="0" i="0" kern="1200" dirty="0" err="1">
                <a:solidFill>
                  <a:schemeClr val="tx1"/>
                </a:solidFill>
                <a:effectLst/>
                <a:latin typeface="+mn-lt"/>
                <a:ea typeface="+mn-ea"/>
                <a:cs typeface="+mn-cs"/>
              </a:rPr>
              <a:t>sqlGetResults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取得结果。后者可用于一个循环中 每次获得有限行，就如函数 </a:t>
            </a:r>
            <a:r>
              <a:rPr lang="en-US" altLang="zh-CN" sz="1200" b="0" i="0" kern="1200" dirty="0" err="1">
                <a:solidFill>
                  <a:schemeClr val="tx1"/>
                </a:solidFill>
                <a:effectLst/>
                <a:latin typeface="+mn-lt"/>
                <a:ea typeface="+mn-ea"/>
                <a:cs typeface="+mn-cs"/>
              </a:rPr>
              <a:t>sqlFetchMore</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的功能。</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连接可以通过调用函数 </a:t>
            </a:r>
            <a:r>
              <a:rPr lang="en-US" altLang="zh-CN" sz="1200" b="0" i="0" kern="1200" dirty="0">
                <a:solidFill>
                  <a:schemeClr val="tx1"/>
                </a:solidFill>
                <a:effectLst/>
                <a:latin typeface="+mn-lt"/>
                <a:ea typeface="+mn-ea"/>
                <a:cs typeface="+mn-cs"/>
              </a:rPr>
              <a:t>close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odbcClose </a:t>
            </a:r>
            <a:r>
              <a:rPr lang="zh-CN" altLang="en-US" sz="1200" b="0" i="0" kern="1200" dirty="0">
                <a:solidFill>
                  <a:schemeClr val="tx1"/>
                </a:solidFill>
                <a:effectLst/>
                <a:latin typeface="+mn-lt"/>
                <a:ea typeface="+mn-ea"/>
                <a:cs typeface="+mn-cs"/>
              </a:rPr>
              <a:t>来关闭。 没有 </a:t>
            </a:r>
            <a:r>
              <a:rPr lang="en-US" altLang="zh-CN" sz="1200" b="0" i="0" kern="1200" dirty="0">
                <a:solidFill>
                  <a:schemeClr val="tx1"/>
                </a:solidFill>
                <a:effectLst/>
                <a:latin typeface="+mn-lt"/>
                <a:ea typeface="+mn-ea"/>
                <a:cs typeface="+mn-cs"/>
              </a:rPr>
              <a:t>R </a:t>
            </a:r>
            <a:r>
              <a:rPr lang="zh-CN" altLang="en-US" sz="1200" b="0" i="0" kern="1200" dirty="0">
                <a:solidFill>
                  <a:schemeClr val="tx1"/>
                </a:solidFill>
                <a:effectLst/>
                <a:latin typeface="+mn-lt"/>
                <a:ea typeface="+mn-ea"/>
                <a:cs typeface="+mn-cs"/>
              </a:rPr>
              <a:t>对象对应或不在 </a:t>
            </a:r>
            <a:r>
              <a:rPr lang="en-US" altLang="zh-CN" sz="1200" b="0" i="0" kern="1200" dirty="0">
                <a:solidFill>
                  <a:schemeClr val="tx1"/>
                </a:solidFill>
                <a:effectLst/>
                <a:latin typeface="+mn-lt"/>
                <a:ea typeface="+mn-ea"/>
                <a:cs typeface="+mn-cs"/>
              </a:rPr>
              <a:t>R </a:t>
            </a:r>
            <a:r>
              <a:rPr lang="zh-CN" altLang="en-US" sz="1200" b="0" i="0" kern="1200" dirty="0">
                <a:solidFill>
                  <a:schemeClr val="tx1"/>
                </a:solidFill>
                <a:effectLst/>
                <a:latin typeface="+mn-lt"/>
                <a:ea typeface="+mn-ea"/>
                <a:cs typeface="+mn-cs"/>
              </a:rPr>
              <a:t>会话后面的连接也可以调用这两个函数来关闭， 但会有警告信息。</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[plain] view plain copy</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CODE</a:t>
            </a:r>
            <a:r>
              <a:rPr lang="zh-CN" altLang="en-US" sz="1200" b="0" i="0" kern="1200" dirty="0">
                <a:solidFill>
                  <a:schemeClr val="tx1"/>
                </a:solidFill>
                <a:effectLst/>
                <a:latin typeface="+mn-lt"/>
                <a:ea typeface="+mn-ea"/>
                <a:cs typeface="+mn-cs"/>
              </a:rPr>
              <a:t>上查看代码片派生到我的代码片</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安装</a:t>
            </a:r>
            <a:r>
              <a:rPr lang="en-US" altLang="zh-CN" sz="1200" b="0" i="0" kern="1200" dirty="0">
                <a:solidFill>
                  <a:schemeClr val="tx1"/>
                </a:solidFill>
                <a:effectLst/>
                <a:latin typeface="+mn-lt"/>
                <a:ea typeface="+mn-ea"/>
                <a:cs typeface="+mn-cs"/>
              </a:rPr>
              <a:t>RODBC</a:t>
            </a:r>
            <a:r>
              <a:rPr lang="zh-CN" altLang="en-US" sz="1200" b="0" i="0" kern="1200" dirty="0">
                <a:solidFill>
                  <a:schemeClr val="tx1"/>
                </a:solidFill>
                <a:effectLst/>
                <a:latin typeface="+mn-lt"/>
                <a:ea typeface="+mn-ea"/>
                <a:cs typeface="+mn-cs"/>
              </a:rPr>
              <a:t>包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install.packages</a:t>
            </a:r>
            <a:r>
              <a:rPr lang="en-US" altLang="zh-CN" sz="1200" b="0" i="0" kern="1200" dirty="0">
                <a:solidFill>
                  <a:schemeClr val="tx1"/>
                </a:solidFill>
                <a:effectLst/>
                <a:latin typeface="+mn-lt"/>
                <a:ea typeface="+mn-ea"/>
                <a:cs typeface="+mn-cs"/>
              </a:rPr>
              <a:t>("RODBC")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library(RODBC)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mycon</a:t>
            </a:r>
            <a:r>
              <a:rPr lang="en-US" altLang="zh-CN" sz="1200" b="0" i="0" kern="1200" dirty="0">
                <a:solidFill>
                  <a:schemeClr val="tx1"/>
                </a:solidFill>
                <a:effectLst/>
                <a:latin typeface="+mn-lt"/>
                <a:ea typeface="+mn-ea"/>
                <a:cs typeface="+mn-cs"/>
              </a:rPr>
              <a:t>&lt;-odbcConnect("</a:t>
            </a:r>
            <a:r>
              <a:rPr lang="en-US" altLang="zh-CN" sz="1200" b="0" i="0" kern="1200" dirty="0" err="1">
                <a:solidFill>
                  <a:schemeClr val="tx1"/>
                </a:solidFill>
                <a:effectLst/>
                <a:latin typeface="+mn-lt"/>
                <a:ea typeface="+mn-ea"/>
                <a:cs typeface="+mn-cs"/>
              </a:rPr>
              <a:t>mydsn</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uid</a:t>
            </a:r>
            <a:r>
              <a:rPr lang="en-US" altLang="zh-CN" sz="1200" b="0" i="0" kern="1200" dirty="0">
                <a:solidFill>
                  <a:schemeClr val="tx1"/>
                </a:solidFill>
                <a:effectLst/>
                <a:latin typeface="+mn-lt"/>
                <a:ea typeface="+mn-ea"/>
                <a:cs typeface="+mn-cs"/>
              </a:rPr>
              <a:t>="user",</a:t>
            </a:r>
            <a:r>
              <a:rPr lang="en-US" altLang="zh-CN" sz="1200" b="0" i="0" kern="1200" dirty="0" err="1">
                <a:solidFill>
                  <a:schemeClr val="tx1"/>
                </a:solidFill>
                <a:effectLst/>
                <a:latin typeface="+mn-lt"/>
                <a:ea typeface="+mn-ea"/>
                <a:cs typeface="+mn-cs"/>
              </a:rPr>
              <a:t>pwd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rply</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通过一个数据源名称（</a:t>
            </a:r>
            <a:r>
              <a:rPr lang="en-US" altLang="zh-CN" sz="1200" b="0" i="0" kern="1200" dirty="0" err="1">
                <a:solidFill>
                  <a:schemeClr val="tx1"/>
                </a:solidFill>
                <a:effectLst/>
                <a:latin typeface="+mn-lt"/>
                <a:ea typeface="+mn-ea"/>
                <a:cs typeface="+mn-cs"/>
              </a:rPr>
              <a:t>mydsn</a:t>
            </a:r>
            <a:r>
              <a:rPr lang="zh-CN" altLang="en-US" sz="1200" b="0" i="0" kern="1200" dirty="0">
                <a:solidFill>
                  <a:schemeClr val="tx1"/>
                </a:solidFill>
                <a:effectLst/>
                <a:latin typeface="+mn-lt"/>
                <a:ea typeface="+mn-ea"/>
                <a:cs typeface="+mn-cs"/>
              </a:rPr>
              <a:t>）和用户名（</a:t>
            </a:r>
            <a:r>
              <a:rPr lang="en-US" altLang="zh-CN" sz="1200" b="0" i="0" kern="1200" dirty="0">
                <a:solidFill>
                  <a:schemeClr val="tx1"/>
                </a:solidFill>
                <a:effectLst/>
                <a:latin typeface="+mn-lt"/>
                <a:ea typeface="+mn-ea"/>
                <a:cs typeface="+mn-cs"/>
              </a:rPr>
              <a:t>user</a:t>
            </a:r>
            <a:r>
              <a:rPr lang="zh-CN" altLang="en-US" sz="1200" b="0" i="0" kern="1200" dirty="0">
                <a:solidFill>
                  <a:schemeClr val="tx1"/>
                </a:solidFill>
                <a:effectLst/>
                <a:latin typeface="+mn-lt"/>
                <a:ea typeface="+mn-ea"/>
                <a:cs typeface="+mn-cs"/>
              </a:rPr>
              <a:t>）以及密码（</a:t>
            </a:r>
            <a:r>
              <a:rPr lang="en-US" altLang="zh-CN" sz="1200" b="0" i="0" kern="1200" dirty="0" err="1">
                <a:solidFill>
                  <a:schemeClr val="tx1"/>
                </a:solidFill>
                <a:effectLst/>
                <a:latin typeface="+mn-lt"/>
                <a:ea typeface="+mn-ea"/>
                <a:cs typeface="+mn-cs"/>
              </a:rPr>
              <a:t>rply</a:t>
            </a:r>
            <a:r>
              <a:rPr lang="zh-CN" altLang="en-US" sz="1200" b="0" i="0" kern="1200" dirty="0">
                <a:solidFill>
                  <a:schemeClr val="tx1"/>
                </a:solidFill>
                <a:effectLst/>
                <a:latin typeface="+mn-lt"/>
                <a:ea typeface="+mn-ea"/>
                <a:cs typeface="+mn-cs"/>
              </a:rPr>
              <a:t>，如果没有设置，可以直接忽略）打开了一个</a:t>
            </a:r>
            <a:r>
              <a:rPr lang="en-US" altLang="zh-CN" sz="1200" b="0" i="0" kern="1200" dirty="0">
                <a:solidFill>
                  <a:schemeClr val="tx1"/>
                </a:solidFill>
                <a:effectLst/>
                <a:latin typeface="+mn-lt"/>
                <a:ea typeface="+mn-ea"/>
                <a:cs typeface="+mn-cs"/>
              </a:rPr>
              <a:t>ODBC</a:t>
            </a:r>
            <a:r>
              <a:rPr lang="zh-CN" altLang="en-US" sz="1200" b="0" i="0" kern="1200" dirty="0">
                <a:solidFill>
                  <a:schemeClr val="tx1"/>
                </a:solidFill>
                <a:effectLst/>
                <a:latin typeface="+mn-lt"/>
                <a:ea typeface="+mn-ea"/>
                <a:cs typeface="+mn-cs"/>
              </a:rPr>
              <a:t>数据库连接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data(</a:t>
            </a:r>
            <a:r>
              <a:rPr lang="en-US" altLang="zh-CN" sz="1200" b="0" i="0" kern="1200" dirty="0" err="1">
                <a:solidFill>
                  <a:schemeClr val="tx1"/>
                </a:solidFill>
                <a:effectLst/>
                <a:latin typeface="+mn-lt"/>
                <a:ea typeface="+mn-ea"/>
                <a:cs typeface="+mn-cs"/>
              </a:rPr>
              <a:t>USArrests</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自带的“</a:t>
            </a:r>
            <a:r>
              <a:rPr lang="en-US" altLang="zh-CN" sz="1200" b="0" i="0" kern="1200" dirty="0" err="1">
                <a:solidFill>
                  <a:schemeClr val="tx1"/>
                </a:solidFill>
                <a:effectLst/>
                <a:latin typeface="+mn-lt"/>
                <a:ea typeface="+mn-ea"/>
                <a:cs typeface="+mn-cs"/>
              </a:rPr>
              <a:t>USArrests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表写进数据库里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sqlSave(</a:t>
            </a:r>
            <a:r>
              <a:rPr lang="en-US" altLang="zh-CN" sz="1200" b="0" i="0" kern="1200" dirty="0" err="1">
                <a:solidFill>
                  <a:schemeClr val="tx1"/>
                </a:solidFill>
                <a:effectLst/>
                <a:latin typeface="+mn-lt"/>
                <a:ea typeface="+mn-ea"/>
                <a:cs typeface="+mn-cs"/>
              </a:rPr>
              <a:t>mycon,USArrests,rownames</a:t>
            </a:r>
            <a:r>
              <a:rPr lang="en-US" altLang="zh-CN" sz="1200" b="0" i="0" kern="1200" dirty="0">
                <a:solidFill>
                  <a:schemeClr val="tx1"/>
                </a:solidFill>
                <a:effectLst/>
                <a:latin typeface="+mn-lt"/>
                <a:ea typeface="+mn-ea"/>
                <a:cs typeface="+mn-cs"/>
              </a:rPr>
              <a:t>="state",</a:t>
            </a:r>
            <a:r>
              <a:rPr lang="en-US" altLang="zh-CN" sz="1200" b="0" i="0" kern="1200" dirty="0" err="1">
                <a:solidFill>
                  <a:schemeClr val="tx1"/>
                </a:solidFill>
                <a:effectLst/>
                <a:latin typeface="+mn-lt"/>
                <a:ea typeface="+mn-ea"/>
                <a:cs typeface="+mn-cs"/>
              </a:rPr>
              <a:t>addPK</a:t>
            </a:r>
            <a:r>
              <a:rPr lang="en-US" altLang="zh-CN" sz="1200" b="0" i="0" kern="1200" dirty="0">
                <a:solidFill>
                  <a:schemeClr val="tx1"/>
                </a:solidFill>
                <a:effectLst/>
                <a:latin typeface="+mn-lt"/>
                <a:ea typeface="+mn-ea"/>
                <a:cs typeface="+mn-cs"/>
              </a:rPr>
              <a:t>=TRUE)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将数据流保存，这时打开</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就可以看到新建的</a:t>
            </a:r>
            <a:r>
              <a:rPr lang="en-US" altLang="zh-CN" sz="1200" b="0" i="0" kern="1200" dirty="0" err="1">
                <a:solidFill>
                  <a:schemeClr val="tx1"/>
                </a:solidFill>
                <a:effectLst/>
                <a:latin typeface="+mn-lt"/>
                <a:ea typeface="+mn-ea"/>
                <a:cs typeface="+mn-cs"/>
              </a:rPr>
              <a:t>USArrests</a:t>
            </a:r>
            <a:r>
              <a:rPr lang="zh-CN" altLang="en-US" sz="1200" b="0" i="0" kern="1200" dirty="0">
                <a:solidFill>
                  <a:schemeClr val="tx1"/>
                </a:solidFill>
                <a:effectLst/>
                <a:latin typeface="+mn-lt"/>
                <a:ea typeface="+mn-ea"/>
                <a:cs typeface="+mn-cs"/>
              </a:rPr>
              <a:t>表了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rm</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USArrests</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清除</a:t>
            </a:r>
            <a:r>
              <a:rPr lang="en-US" altLang="zh-CN" sz="1200" b="0" i="0" kern="1200" dirty="0" err="1">
                <a:solidFill>
                  <a:schemeClr val="tx1"/>
                </a:solidFill>
                <a:effectLst/>
                <a:latin typeface="+mn-lt"/>
                <a:ea typeface="+mn-ea"/>
                <a:cs typeface="+mn-cs"/>
              </a:rPr>
              <a:t>USArrests</a:t>
            </a:r>
            <a:r>
              <a:rPr lang="zh-CN" altLang="en-US" sz="1200" b="0" i="0" kern="1200" dirty="0">
                <a:solidFill>
                  <a:schemeClr val="tx1"/>
                </a:solidFill>
                <a:effectLst/>
                <a:latin typeface="+mn-lt"/>
                <a:ea typeface="+mn-ea"/>
                <a:cs typeface="+mn-cs"/>
              </a:rPr>
              <a:t>变量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sqlFetch(</a:t>
            </a:r>
            <a:r>
              <a:rPr lang="en-US" altLang="zh-CN" sz="1200" b="0" i="0" kern="1200" dirty="0" err="1">
                <a:solidFill>
                  <a:schemeClr val="tx1"/>
                </a:solidFill>
                <a:effectLst/>
                <a:latin typeface="+mn-lt"/>
                <a:ea typeface="+mn-ea"/>
                <a:cs typeface="+mn-cs"/>
              </a:rPr>
              <a:t>mycon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USArrests</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rownames</a:t>
            </a:r>
            <a:r>
              <a:rPr lang="en-US" altLang="zh-CN" sz="1200" b="0" i="0" kern="1200" dirty="0">
                <a:solidFill>
                  <a:schemeClr val="tx1"/>
                </a:solidFill>
                <a:effectLst/>
                <a:latin typeface="+mn-lt"/>
                <a:ea typeface="+mn-ea"/>
                <a:cs typeface="+mn-cs"/>
              </a:rPr>
              <a:t>="state")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输出</a:t>
            </a:r>
            <a:r>
              <a:rPr lang="en-US" altLang="zh-CN" sz="1200" b="0" i="0" kern="1200" dirty="0" err="1">
                <a:solidFill>
                  <a:schemeClr val="tx1"/>
                </a:solidFill>
                <a:effectLst/>
                <a:latin typeface="+mn-lt"/>
                <a:ea typeface="+mn-ea"/>
                <a:cs typeface="+mn-cs"/>
              </a:rPr>
              <a:t>USArrests</a:t>
            </a:r>
            <a:r>
              <a:rPr lang="zh-CN" altLang="en-US" sz="1200" b="0" i="0" kern="1200" dirty="0">
                <a:solidFill>
                  <a:schemeClr val="tx1"/>
                </a:solidFill>
                <a:effectLst/>
                <a:latin typeface="+mn-lt"/>
                <a:ea typeface="+mn-ea"/>
                <a:cs typeface="+mn-cs"/>
              </a:rPr>
              <a:t>表中的内容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sqlQuery(</a:t>
            </a:r>
            <a:r>
              <a:rPr lang="en-US" altLang="zh-CN" sz="1200" b="0" i="0" kern="1200" dirty="0" err="1">
                <a:solidFill>
                  <a:schemeClr val="tx1"/>
                </a:solidFill>
                <a:effectLst/>
                <a:latin typeface="+mn-lt"/>
                <a:ea typeface="+mn-ea"/>
                <a:cs typeface="+mn-cs"/>
              </a:rPr>
              <a:t>mycon</a:t>
            </a:r>
            <a:r>
              <a:rPr lang="en-US" altLang="zh-CN" sz="1200" b="0" i="0" kern="1200" dirty="0">
                <a:solidFill>
                  <a:schemeClr val="tx1"/>
                </a:solidFill>
                <a:effectLst/>
                <a:latin typeface="+mn-lt"/>
                <a:ea typeface="+mn-ea"/>
                <a:cs typeface="+mn-cs"/>
              </a:rPr>
              <a:t>,"select * from </a:t>
            </a:r>
            <a:r>
              <a:rPr lang="en-US" altLang="zh-CN" sz="1200" b="0" i="0" kern="1200" dirty="0" err="1">
                <a:solidFill>
                  <a:schemeClr val="tx1"/>
                </a:solidFill>
                <a:effectLst/>
                <a:latin typeface="+mn-lt"/>
                <a:ea typeface="+mn-ea"/>
                <a:cs typeface="+mn-cs"/>
              </a:rPr>
              <a:t>USArrests</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对</a:t>
            </a:r>
            <a:r>
              <a:rPr lang="en-US" altLang="zh-CN" sz="1200" b="0" i="0" kern="1200" dirty="0" err="1">
                <a:solidFill>
                  <a:schemeClr val="tx1"/>
                </a:solidFill>
                <a:effectLst/>
                <a:latin typeface="+mn-lt"/>
                <a:ea typeface="+mn-ea"/>
                <a:cs typeface="+mn-cs"/>
              </a:rPr>
              <a:t>USArrests</a:t>
            </a:r>
            <a:r>
              <a:rPr lang="zh-CN" altLang="en-US" sz="1200" b="0" i="0" kern="1200" dirty="0">
                <a:solidFill>
                  <a:schemeClr val="tx1"/>
                </a:solidFill>
                <a:effectLst/>
                <a:latin typeface="+mn-lt"/>
                <a:ea typeface="+mn-ea"/>
                <a:cs typeface="+mn-cs"/>
              </a:rPr>
              <a:t>表执行了</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语句</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，并将结果输出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sqlDrop</a:t>
            </a:r>
            <a:r>
              <a:rPr lang="en-US" altLang="zh-CN" sz="1200" b="0" i="0" kern="1200" dirty="0">
                <a:solidFill>
                  <a:schemeClr val="tx1"/>
                </a:solidFill>
                <a:effectLst/>
                <a:latin typeface="+mn-lt"/>
                <a:ea typeface="+mn-ea"/>
                <a:cs typeface="+mn-cs"/>
              </a:rPr>
              <a:t>(channel,"</a:t>
            </a:r>
            <a:r>
              <a:rPr lang="en-US" altLang="zh-CN" sz="1200" b="0" i="0" kern="1200" dirty="0" err="1">
                <a:solidFill>
                  <a:schemeClr val="tx1"/>
                </a:solidFill>
                <a:effectLst/>
                <a:latin typeface="+mn-lt"/>
                <a:ea typeface="+mn-ea"/>
                <a:cs typeface="+mn-cs"/>
              </a:rPr>
              <a:t>USArrests</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删除</a:t>
            </a:r>
            <a:r>
              <a:rPr lang="en-US" altLang="zh-CN" sz="1200" b="0" i="0" kern="1200" dirty="0" err="1">
                <a:solidFill>
                  <a:schemeClr val="tx1"/>
                </a:solidFill>
                <a:effectLst/>
                <a:latin typeface="+mn-lt"/>
                <a:ea typeface="+mn-ea"/>
                <a:cs typeface="+mn-cs"/>
              </a:rPr>
              <a:t>USArrests</a:t>
            </a:r>
            <a:r>
              <a:rPr lang="zh-CN" altLang="en-US" sz="1200" b="0" i="0" kern="1200" dirty="0">
                <a:solidFill>
                  <a:schemeClr val="tx1"/>
                </a:solidFill>
                <a:effectLst/>
                <a:latin typeface="+mn-lt"/>
                <a:ea typeface="+mn-ea"/>
                <a:cs typeface="+mn-cs"/>
              </a:rPr>
              <a:t>表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close(</a:t>
            </a:r>
            <a:r>
              <a:rPr lang="en-US" altLang="zh-CN" sz="1200" b="0" i="0" kern="1200" dirty="0" err="1">
                <a:solidFill>
                  <a:schemeClr val="tx1"/>
                </a:solidFill>
                <a:effectLst/>
                <a:latin typeface="+mn-lt"/>
                <a:ea typeface="+mn-ea"/>
                <a:cs typeface="+mn-cs"/>
              </a:rPr>
              <a:t>mycon</a:t>
            </a: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关闭连接  </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本段来自</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语言</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文件读入、读出一些方法罗列（批量</a:t>
            </a:r>
            <a:r>
              <a:rPr lang="en-US" altLang="zh-CN" sz="1200" b="0" i="0" kern="1200" dirty="0" err="1">
                <a:solidFill>
                  <a:schemeClr val="tx1"/>
                </a:solidFill>
                <a:effectLst/>
                <a:latin typeface="+mn-lt"/>
                <a:ea typeface="+mn-ea"/>
                <a:cs typeface="+mn-cs"/>
              </a:rPr>
              <a:t>xlsx</a:t>
            </a:r>
            <a:r>
              <a:rPr lang="zh-CN" altLang="en-US" sz="1200" b="0" i="0" kern="1200" dirty="0">
                <a:solidFill>
                  <a:schemeClr val="tx1"/>
                </a:solidFill>
                <a:effectLst/>
                <a:latin typeface="+mn-lt"/>
                <a:ea typeface="+mn-ea"/>
                <a:cs typeface="+mn-cs"/>
              </a:rPr>
              <a:t>文件、数据库、文本</a:t>
            </a:r>
            <a:r>
              <a:rPr lang="en-US" altLang="zh-CN" sz="1200" b="0" i="0" kern="1200" dirty="0">
                <a:solidFill>
                  <a:schemeClr val="tx1"/>
                </a:solidFill>
                <a:effectLst/>
                <a:latin typeface="+mn-lt"/>
                <a:ea typeface="+mn-ea"/>
                <a:cs typeface="+mn-cs"/>
              </a:rPr>
              <a:t>txt</a:t>
            </a:r>
            <a:r>
              <a:rPr lang="zh-CN" altLang="en-US" sz="1200" b="0" i="0" kern="1200" dirty="0">
                <a:solidFill>
                  <a:schemeClr val="tx1"/>
                </a:solidFill>
                <a:effectLst/>
                <a:latin typeface="+mn-lt"/>
                <a:ea typeface="+mn-ea"/>
                <a:cs typeface="+mn-cs"/>
              </a:rPr>
              <a:t>、文件夹）</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sqlSave</a:t>
            </a:r>
            <a:r>
              <a:rPr lang="zh-CN" altLang="en-US" sz="1200" b="0" i="0" kern="1200" dirty="0">
                <a:solidFill>
                  <a:schemeClr val="tx1"/>
                </a:solidFill>
                <a:effectLst/>
                <a:latin typeface="+mn-lt"/>
                <a:ea typeface="+mn-ea"/>
                <a:cs typeface="+mn-cs"/>
              </a:rPr>
              <a:t>函数</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sqlSave(channel, </a:t>
            </a:r>
            <a:r>
              <a:rPr lang="en-US" altLang="zh-CN" sz="1200" b="0" i="0" kern="1200" dirty="0" err="1">
                <a:solidFill>
                  <a:schemeClr val="tx1"/>
                </a:solidFill>
                <a:effectLst/>
                <a:latin typeface="+mn-lt"/>
                <a:ea typeface="+mn-ea"/>
                <a:cs typeface="+mn-cs"/>
              </a:rPr>
              <a:t>dat</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tablename</a:t>
            </a:r>
            <a:r>
              <a:rPr lang="en-US" altLang="zh-CN" sz="1200" b="0" i="0" kern="1200" dirty="0">
                <a:solidFill>
                  <a:schemeClr val="tx1"/>
                </a:solidFill>
                <a:effectLst/>
                <a:latin typeface="+mn-lt"/>
                <a:ea typeface="+mn-ea"/>
                <a:cs typeface="+mn-cs"/>
              </a:rPr>
              <a:t> = NULL, append = FALSE,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rownames</a:t>
            </a:r>
            <a:r>
              <a:rPr lang="en-US" altLang="zh-CN" sz="1200" b="0" i="0" kern="1200" dirty="0">
                <a:solidFill>
                  <a:schemeClr val="tx1"/>
                </a:solidFill>
                <a:effectLst/>
                <a:latin typeface="+mn-lt"/>
                <a:ea typeface="+mn-ea"/>
                <a:cs typeface="+mn-cs"/>
              </a:rPr>
              <a:t> = TRUE, </a:t>
            </a:r>
            <a:r>
              <a:rPr lang="en-US" altLang="zh-CN" sz="1200" b="0" i="0" kern="1200" dirty="0" err="1">
                <a:solidFill>
                  <a:schemeClr val="tx1"/>
                </a:solidFill>
                <a:effectLst/>
                <a:latin typeface="+mn-lt"/>
                <a:ea typeface="+mn-ea"/>
                <a:cs typeface="+mn-cs"/>
              </a:rPr>
              <a:t>colnames</a:t>
            </a:r>
            <a:r>
              <a:rPr lang="en-US" altLang="zh-CN" sz="1200" b="0" i="0" kern="1200" dirty="0">
                <a:solidFill>
                  <a:schemeClr val="tx1"/>
                </a:solidFill>
                <a:effectLst/>
                <a:latin typeface="+mn-lt"/>
                <a:ea typeface="+mn-ea"/>
                <a:cs typeface="+mn-cs"/>
              </a:rPr>
              <a:t> = FALSE, verbose = FALSE,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safer = TRUE, </a:t>
            </a:r>
            <a:r>
              <a:rPr lang="en-US" altLang="zh-CN" sz="1200" b="0" i="0" kern="1200" dirty="0" err="1">
                <a:solidFill>
                  <a:schemeClr val="tx1"/>
                </a:solidFill>
                <a:effectLst/>
                <a:latin typeface="+mn-lt"/>
                <a:ea typeface="+mn-ea"/>
                <a:cs typeface="+mn-cs"/>
              </a:rPr>
              <a:t>addPK</a:t>
            </a:r>
            <a:r>
              <a:rPr lang="en-US" altLang="zh-CN" sz="1200" b="0" i="0" kern="1200" dirty="0">
                <a:solidFill>
                  <a:schemeClr val="tx1"/>
                </a:solidFill>
                <a:effectLst/>
                <a:latin typeface="+mn-lt"/>
                <a:ea typeface="+mn-ea"/>
                <a:cs typeface="+mn-cs"/>
              </a:rPr>
              <a:t> = FALSE, </a:t>
            </a:r>
            <a:r>
              <a:rPr lang="en-US" altLang="zh-CN" sz="1200" b="0" i="0" kern="1200" dirty="0" err="1">
                <a:solidFill>
                  <a:schemeClr val="tx1"/>
                </a:solidFill>
                <a:effectLst/>
                <a:latin typeface="+mn-lt"/>
                <a:ea typeface="+mn-ea"/>
                <a:cs typeface="+mn-cs"/>
              </a:rPr>
              <a:t>typeInfo</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varTypes</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fast = TRUE, test = FALSE, </a:t>
            </a:r>
            <a:r>
              <a:rPr lang="en-US" altLang="zh-CN" sz="1200" b="0" i="0" kern="1200" dirty="0" err="1">
                <a:solidFill>
                  <a:schemeClr val="tx1"/>
                </a:solidFill>
                <a:effectLst/>
                <a:latin typeface="+mn-lt"/>
                <a:ea typeface="+mn-ea"/>
                <a:cs typeface="+mn-cs"/>
              </a:rPr>
              <a:t>nastring</a:t>
            </a:r>
            <a:r>
              <a:rPr lang="en-US" altLang="zh-CN" sz="1200" b="0" i="0" kern="1200" dirty="0">
                <a:solidFill>
                  <a:schemeClr val="tx1"/>
                </a:solidFill>
                <a:effectLst/>
                <a:latin typeface="+mn-lt"/>
                <a:ea typeface="+mn-ea"/>
                <a:cs typeface="+mn-cs"/>
              </a:rPr>
              <a:t> = NULL)</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其中这个函数的使用还是很讲究的，参数的认识很重要。</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append</a:t>
            </a:r>
            <a:r>
              <a:rPr lang="zh-CN" altLang="en-US" sz="1200" b="0" i="0" kern="1200" dirty="0">
                <a:solidFill>
                  <a:schemeClr val="tx1"/>
                </a:solidFill>
                <a:effectLst/>
                <a:latin typeface="+mn-lt"/>
                <a:ea typeface="+mn-ea"/>
                <a:cs typeface="+mn-cs"/>
              </a:rPr>
              <a:t>代表是否追加，默认不追加，如果一张已经有数据的表，就可以用</a:t>
            </a:r>
            <a:r>
              <a:rPr lang="en-US" altLang="zh-CN" sz="1200" b="0" i="0" kern="1200" dirty="0">
                <a:solidFill>
                  <a:schemeClr val="tx1"/>
                </a:solidFill>
                <a:effectLst/>
                <a:latin typeface="+mn-lt"/>
                <a:ea typeface="+mn-ea"/>
                <a:cs typeface="+mn-cs"/>
              </a:rPr>
              <a:t>append</a:t>
            </a:r>
            <a:r>
              <a:rPr lang="zh-CN" altLang="en-US" sz="1200" b="0" i="0" kern="1200" dirty="0">
                <a:solidFill>
                  <a:schemeClr val="tx1"/>
                </a:solidFill>
                <a:effectLst/>
                <a:latin typeface="+mn-lt"/>
                <a:ea typeface="+mn-ea"/>
                <a:cs typeface="+mn-cs"/>
              </a:rPr>
              <a:t>追加新的数据，需要同样的</a:t>
            </a:r>
            <a:r>
              <a:rPr lang="en-US" altLang="zh-CN" sz="1200" b="0" i="0" kern="1200" dirty="0">
                <a:solidFill>
                  <a:schemeClr val="tx1"/>
                </a:solidFill>
                <a:effectLst/>
                <a:latin typeface="+mn-lt"/>
                <a:ea typeface="+mn-ea"/>
                <a:cs typeface="+mn-cs"/>
              </a:rPr>
              <a:t>column</a:t>
            </a:r>
            <a:r>
              <a:rPr lang="zh-CN" altLang="en-US" sz="1200" b="0" i="0" kern="1200" dirty="0">
                <a:solidFill>
                  <a:schemeClr val="tx1"/>
                </a:solidFill>
                <a:effectLst/>
                <a:latin typeface="+mn-lt"/>
                <a:ea typeface="+mn-ea"/>
                <a:cs typeface="+mn-cs"/>
              </a:rPr>
              <a:t>，一般开个这个就行。</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rownames</a:t>
            </a:r>
            <a:r>
              <a:rPr lang="zh-CN" altLang="en-US" sz="1200" b="0" i="0" kern="1200" dirty="0">
                <a:solidFill>
                  <a:schemeClr val="tx1"/>
                </a:solidFill>
                <a:effectLst/>
                <a:latin typeface="+mn-lt"/>
                <a:ea typeface="+mn-ea"/>
                <a:cs typeface="+mn-cs"/>
              </a:rPr>
              <a:t>，可以是逻辑值，也可以是字符型。</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colnames</a:t>
            </a:r>
            <a:r>
              <a:rPr lang="zh-CN" altLang="en-US" sz="1200" b="0" i="0" kern="1200" dirty="0">
                <a:solidFill>
                  <a:schemeClr val="tx1"/>
                </a:solidFill>
                <a:effectLst/>
                <a:latin typeface="+mn-lt"/>
                <a:ea typeface="+mn-ea"/>
                <a:cs typeface="+mn-cs"/>
              </a:rPr>
              <a:t>，列名；</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verbose</a:t>
            </a:r>
            <a:r>
              <a:rPr lang="zh-CN" altLang="en-US" sz="1200" b="0" i="0" kern="1200" dirty="0">
                <a:solidFill>
                  <a:schemeClr val="tx1"/>
                </a:solidFill>
                <a:effectLst/>
                <a:latin typeface="+mn-lt"/>
                <a:ea typeface="+mn-ea"/>
                <a:cs typeface="+mn-cs"/>
              </a:rPr>
              <a:t>，默认为</a:t>
            </a:r>
            <a:r>
              <a:rPr lang="en-US" altLang="zh-CN" sz="1200" b="0" i="0" kern="1200" dirty="0">
                <a:solidFill>
                  <a:schemeClr val="tx1"/>
                </a:solidFill>
                <a:effectLst/>
                <a:latin typeface="+mn-lt"/>
                <a:ea typeface="+mn-ea"/>
                <a:cs typeface="+mn-cs"/>
              </a:rPr>
              <a:t>FALSE</a:t>
            </a:r>
            <a:r>
              <a:rPr lang="zh-CN" altLang="en-US" sz="1200" b="0" i="0" kern="1200" dirty="0">
                <a:solidFill>
                  <a:schemeClr val="tx1"/>
                </a:solidFill>
                <a:effectLst/>
                <a:latin typeface="+mn-lt"/>
                <a:ea typeface="+mn-ea"/>
                <a:cs typeface="+mn-cs"/>
              </a:rPr>
              <a:t>，是否发送语句到</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界面，如果</a:t>
            </a:r>
            <a:r>
              <a:rPr lang="en-US" altLang="zh-CN" sz="1200" b="0" i="0" kern="1200" dirty="0">
                <a:solidFill>
                  <a:schemeClr val="tx1"/>
                </a:solidFill>
                <a:effectLst/>
                <a:latin typeface="+mn-lt"/>
                <a:ea typeface="+mn-ea"/>
                <a:cs typeface="+mn-cs"/>
              </a:rPr>
              <a:t>TRUE</a:t>
            </a:r>
            <a:r>
              <a:rPr lang="zh-CN" altLang="en-US" sz="1200" b="0" i="0" kern="1200" dirty="0">
                <a:solidFill>
                  <a:schemeClr val="tx1"/>
                </a:solidFill>
                <a:effectLst/>
                <a:latin typeface="+mn-lt"/>
                <a:ea typeface="+mn-ea"/>
                <a:cs typeface="+mn-cs"/>
              </a:rPr>
              <a:t>，那么每条上传数据就会出现在命令栏目致之中。</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addPK</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是否将</a:t>
            </a:r>
            <a:r>
              <a:rPr lang="en-US" altLang="zh-CN" sz="1200" b="0" i="0" kern="1200" dirty="0" err="1">
                <a:solidFill>
                  <a:schemeClr val="tx1"/>
                </a:solidFill>
                <a:effectLst/>
                <a:latin typeface="+mn-lt"/>
                <a:ea typeface="+mn-ea"/>
                <a:cs typeface="+mn-cs"/>
              </a:rPr>
              <a:t>rownames</a:t>
            </a:r>
            <a:r>
              <a:rPr lang="zh-CN" altLang="en-US" sz="1200" b="0" i="0" kern="1200" dirty="0">
                <a:solidFill>
                  <a:schemeClr val="tx1"/>
                </a:solidFill>
                <a:effectLst/>
                <a:latin typeface="+mn-lt"/>
                <a:ea typeface="+mn-ea"/>
                <a:cs typeface="+mn-cs"/>
              </a:rPr>
              <a:t>指定为主键。</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sqlUpdate</a:t>
            </a:r>
            <a:r>
              <a:rPr lang="zh-CN" altLang="en-US" sz="1200" b="0" i="0" kern="1200" dirty="0">
                <a:solidFill>
                  <a:schemeClr val="tx1"/>
                </a:solidFill>
                <a:effectLst/>
                <a:latin typeface="+mn-lt"/>
                <a:ea typeface="+mn-ea"/>
                <a:cs typeface="+mn-cs"/>
              </a:rPr>
              <a:t>函数</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sqlUpdate</a:t>
            </a:r>
            <a:r>
              <a:rPr lang="en-US" altLang="zh-CN" sz="1200" b="0" i="0" kern="1200" dirty="0">
                <a:solidFill>
                  <a:schemeClr val="tx1"/>
                </a:solidFill>
                <a:effectLst/>
                <a:latin typeface="+mn-lt"/>
                <a:ea typeface="+mn-ea"/>
                <a:cs typeface="+mn-cs"/>
              </a:rPr>
              <a:t>(channel, </a:t>
            </a:r>
            <a:r>
              <a:rPr lang="en-US" altLang="zh-CN" sz="1200" b="0" i="0" kern="1200" dirty="0" err="1">
                <a:solidFill>
                  <a:schemeClr val="tx1"/>
                </a:solidFill>
                <a:effectLst/>
                <a:latin typeface="+mn-lt"/>
                <a:ea typeface="+mn-ea"/>
                <a:cs typeface="+mn-cs"/>
              </a:rPr>
              <a:t>dat</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tablename</a:t>
            </a:r>
            <a:r>
              <a:rPr lang="en-US" altLang="zh-CN" sz="1200" b="0" i="0" kern="1200" dirty="0">
                <a:solidFill>
                  <a:schemeClr val="tx1"/>
                </a:solidFill>
                <a:effectLst/>
                <a:latin typeface="+mn-lt"/>
                <a:ea typeface="+mn-ea"/>
                <a:cs typeface="+mn-cs"/>
              </a:rPr>
              <a:t> = NULL, index = NULL,</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verbose = FALSE, test = FALSE, </a:t>
            </a:r>
            <a:r>
              <a:rPr lang="en-US" altLang="zh-CN" sz="1200" b="0" i="0" kern="1200" dirty="0" err="1">
                <a:solidFill>
                  <a:schemeClr val="tx1"/>
                </a:solidFill>
                <a:effectLst/>
                <a:latin typeface="+mn-lt"/>
                <a:ea typeface="+mn-ea"/>
                <a:cs typeface="+mn-cs"/>
              </a:rPr>
              <a:t>nastring</a:t>
            </a:r>
            <a:r>
              <a:rPr lang="en-US" altLang="zh-CN" sz="1200" b="0" i="0" kern="1200" dirty="0">
                <a:solidFill>
                  <a:schemeClr val="tx1"/>
                </a:solidFill>
                <a:effectLst/>
                <a:latin typeface="+mn-lt"/>
                <a:ea typeface="+mn-ea"/>
                <a:cs typeface="+mn-cs"/>
              </a:rPr>
              <a:t> = NULL,</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fast = TRUE)</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更新已经存在的表格，需要包括已经存在的列。</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二、</a:t>
            </a:r>
            <a:r>
              <a:rPr lang="en-US" altLang="zh-CN" sz="1200" b="0" i="0" kern="1200" dirty="0">
                <a:solidFill>
                  <a:schemeClr val="tx1"/>
                </a:solidFill>
                <a:effectLst/>
                <a:latin typeface="+mn-lt"/>
                <a:ea typeface="+mn-ea"/>
                <a:cs typeface="+mn-cs"/>
              </a:rPr>
              <a:t>sqldf</a:t>
            </a:r>
            <a:r>
              <a:rPr lang="zh-CN" altLang="en-US" sz="1200" b="0" i="0" kern="1200" dirty="0">
                <a:solidFill>
                  <a:schemeClr val="tx1"/>
                </a:solidFill>
                <a:effectLst/>
                <a:latin typeface="+mn-lt"/>
                <a:ea typeface="+mn-ea"/>
                <a:cs typeface="+mn-cs"/>
              </a:rPr>
              <a:t>包</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本包的学习来自</a:t>
            </a:r>
            <a:r>
              <a:rPr lang="en-US" altLang="zh-CN" sz="1200" b="0" i="0" kern="1200" dirty="0">
                <a:solidFill>
                  <a:schemeClr val="tx1"/>
                </a:solidFill>
                <a:effectLst/>
                <a:latin typeface="+mn-lt"/>
                <a:ea typeface="+mn-ea"/>
                <a:cs typeface="+mn-cs"/>
              </a:rPr>
              <a:t>CDA DSC</a:t>
            </a:r>
            <a:r>
              <a:rPr lang="zh-CN" altLang="en-US" sz="1200" b="0" i="0" kern="1200" dirty="0">
                <a:solidFill>
                  <a:schemeClr val="tx1"/>
                </a:solidFill>
                <a:effectLst/>
                <a:latin typeface="+mn-lt"/>
                <a:ea typeface="+mn-ea"/>
                <a:cs typeface="+mn-cs"/>
              </a:rPr>
              <a:t>课程，</a:t>
            </a:r>
            <a:r>
              <a:rPr lang="en-US" altLang="zh-CN" sz="1200" b="0" i="0" kern="1200" dirty="0">
                <a:solidFill>
                  <a:schemeClr val="tx1"/>
                </a:solidFill>
                <a:effectLst/>
                <a:latin typeface="+mn-lt"/>
                <a:ea typeface="+mn-ea"/>
                <a:cs typeface="+mn-cs"/>
              </a:rPr>
              <a:t>L2-R</a:t>
            </a:r>
            <a:r>
              <a:rPr lang="zh-CN" altLang="en-US" sz="1200" b="0" i="0" kern="1200" dirty="0">
                <a:solidFill>
                  <a:schemeClr val="tx1"/>
                </a:solidFill>
                <a:effectLst/>
                <a:latin typeface="+mn-lt"/>
                <a:ea typeface="+mn-ea"/>
                <a:cs typeface="+mn-cs"/>
              </a:rPr>
              <a:t>语言第四讲内容，由常老师主讲。与</a:t>
            </a:r>
            <a:r>
              <a:rPr lang="en-US" altLang="zh-CN" sz="1200" b="0" i="0" kern="1200" dirty="0">
                <a:solidFill>
                  <a:schemeClr val="tx1"/>
                </a:solidFill>
                <a:effectLst/>
                <a:latin typeface="+mn-lt"/>
                <a:ea typeface="+mn-ea"/>
                <a:cs typeface="+mn-cs"/>
              </a:rPr>
              <a:t>RODBC</a:t>
            </a:r>
            <a:r>
              <a:rPr lang="zh-CN" altLang="en-US" sz="1200" b="0" i="0" kern="1200" dirty="0">
                <a:solidFill>
                  <a:schemeClr val="tx1"/>
                </a:solidFill>
                <a:effectLst/>
                <a:latin typeface="+mn-lt"/>
                <a:ea typeface="+mn-ea"/>
                <a:cs typeface="+mn-cs"/>
              </a:rPr>
              <a:t>的区别在于，前面是直接调用数据库</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中的数据；而该包是在</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语言环境中，执行</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搜索语言。</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组合使用：</a:t>
            </a:r>
            <a:r>
              <a:rPr lang="en-US" altLang="zh-CN" sz="1200" b="0" i="0" kern="1200" dirty="0">
                <a:solidFill>
                  <a:schemeClr val="tx1"/>
                </a:solidFill>
                <a:effectLst/>
                <a:latin typeface="+mn-lt"/>
                <a:ea typeface="+mn-ea"/>
                <a:cs typeface="+mn-cs"/>
              </a:rPr>
              <a:t>RODBC</a:t>
            </a:r>
            <a:r>
              <a:rPr lang="zh-CN" altLang="en-US" sz="1200" b="0" i="0" kern="1200" dirty="0">
                <a:solidFill>
                  <a:schemeClr val="tx1"/>
                </a:solidFill>
                <a:effectLst/>
                <a:latin typeface="+mn-lt"/>
                <a:ea typeface="+mn-ea"/>
                <a:cs typeface="+mn-cs"/>
              </a:rPr>
              <a:t>从数据库读入环境，</a:t>
            </a:r>
            <a:r>
              <a:rPr lang="en-US" altLang="zh-CN" sz="1200" b="0" i="0" kern="1200" dirty="0">
                <a:solidFill>
                  <a:schemeClr val="tx1"/>
                </a:solidFill>
                <a:effectLst/>
                <a:latin typeface="+mn-lt"/>
                <a:ea typeface="+mn-ea"/>
                <a:cs typeface="+mn-cs"/>
              </a:rPr>
              <a:t>sqldf</a:t>
            </a:r>
            <a:r>
              <a:rPr lang="zh-CN" altLang="en-US" sz="1200" b="0" i="0" kern="1200" dirty="0">
                <a:solidFill>
                  <a:schemeClr val="tx1"/>
                </a:solidFill>
                <a:effectLst/>
                <a:latin typeface="+mn-lt"/>
                <a:ea typeface="+mn-ea"/>
                <a:cs typeface="+mn-cs"/>
              </a:rPr>
              <a:t>进行搜索（适合</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大神）。</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其他函数的类似功能可以看：</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语言数据集合并、数据增减</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基本特点</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语句语句特点：先全局选择，再局部选择</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Select * from sale where year=2010 and ...</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where</a:t>
            </a:r>
            <a:r>
              <a:rPr lang="zh-CN" altLang="en-US" sz="1200" b="0" i="0" kern="1200" dirty="0">
                <a:solidFill>
                  <a:schemeClr val="tx1"/>
                </a:solidFill>
                <a:effectLst/>
                <a:latin typeface="+mn-lt"/>
                <a:ea typeface="+mn-ea"/>
                <a:cs typeface="+mn-cs"/>
              </a:rPr>
              <a:t>后面可以接很多，有比较运算符，算数运算符，逻辑运算符。</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比较运算符号：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等于，不是双引号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（不等于）；</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&lt;=</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算数运算符：*，</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逻辑运算符：</a:t>
            </a:r>
            <a:r>
              <a:rPr lang="en-US" altLang="zh-CN" sz="1200" b="0" i="0" kern="1200" dirty="0">
                <a:solidFill>
                  <a:schemeClr val="tx1"/>
                </a:solidFill>
                <a:effectLst/>
                <a:latin typeface="+mn-lt"/>
                <a:ea typeface="+mn-ea"/>
                <a:cs typeface="+mn-cs"/>
              </a:rPr>
              <a:t>&amp;&amp;(and,</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or</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,not</a:t>
            </a:r>
            <a:r>
              <a:rPr lang="zh-CN" altLang="en-US" sz="1200" b="0" i="0" kern="1200" dirty="0">
                <a:solidFill>
                  <a:schemeClr val="tx1"/>
                </a:solidFill>
                <a:effectLst/>
                <a:latin typeface="+mn-lt"/>
                <a:ea typeface="+mn-ea"/>
                <a:cs typeface="+mn-cs"/>
              </a:rPr>
              <a:t>非）</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、数据筛选与排序</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数据筛选可以有</a:t>
            </a:r>
            <a:r>
              <a:rPr lang="en-US" altLang="zh-CN" sz="1200" b="0" i="0" kern="1200" dirty="0">
                <a:solidFill>
                  <a:schemeClr val="tx1"/>
                </a:solidFill>
                <a:effectLst/>
                <a:latin typeface="+mn-lt"/>
                <a:ea typeface="+mn-ea"/>
                <a:cs typeface="+mn-cs"/>
              </a:rPr>
              <a:t>subset</a:t>
            </a:r>
            <a:r>
              <a:rPr lang="zh-CN" altLang="en-US" sz="1200" b="0" i="0" kern="1200" dirty="0">
                <a:solidFill>
                  <a:schemeClr val="tx1"/>
                </a:solidFill>
                <a:effectLst/>
                <a:latin typeface="+mn-lt"/>
                <a:ea typeface="+mn-ea"/>
                <a:cs typeface="+mn-cs"/>
              </a:rPr>
              <a:t>函数，排序有</a:t>
            </a:r>
            <a:r>
              <a:rPr lang="en-US" altLang="zh-CN" sz="1200" b="0" i="0" kern="1200" dirty="0">
                <a:solidFill>
                  <a:schemeClr val="tx1"/>
                </a:solidFill>
                <a:effectLst/>
                <a:latin typeface="+mn-lt"/>
                <a:ea typeface="+mn-ea"/>
                <a:cs typeface="+mn-cs"/>
              </a:rPr>
              <a:t>order/sort</a:t>
            </a:r>
            <a:r>
              <a:rPr lang="zh-CN" altLang="en-US" sz="1200" b="0" i="0" kern="1200" dirty="0">
                <a:solidFill>
                  <a:schemeClr val="tx1"/>
                </a:solidFill>
                <a:effectLst/>
                <a:latin typeface="+mn-lt"/>
                <a:ea typeface="+mn-ea"/>
                <a:cs typeface="+mn-cs"/>
              </a:rPr>
              <a:t>函数</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选择表中指定列*</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sqldf("select </a:t>
            </a:r>
            <a:r>
              <a:rPr lang="en-US" altLang="zh-CN" sz="1200" b="0" i="0" kern="1200" dirty="0" err="1">
                <a:solidFill>
                  <a:schemeClr val="tx1"/>
                </a:solidFill>
                <a:effectLst/>
                <a:latin typeface="+mn-lt"/>
                <a:ea typeface="+mn-ea"/>
                <a:cs typeface="+mn-cs"/>
              </a:rPr>
              <a:t>year,market,sale,profit</a:t>
            </a:r>
            <a:r>
              <a:rPr lang="en-US" altLang="zh-CN" sz="1200" b="0" i="0" kern="1200" dirty="0">
                <a:solidFill>
                  <a:schemeClr val="tx1"/>
                </a:solidFill>
                <a:effectLst/>
                <a:latin typeface="+mn-lt"/>
                <a:ea typeface="+mn-ea"/>
                <a:cs typeface="+mn-cs"/>
              </a:rPr>
              <a:t> from sale")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选择满足条件的行*</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sqldf("select * from sale where year=2012 and market='</a:t>
            </a:r>
            <a:r>
              <a:rPr lang="zh-CN" altLang="en-US" sz="1200" b="0" i="0" kern="1200" dirty="0">
                <a:solidFill>
                  <a:schemeClr val="tx1"/>
                </a:solidFill>
                <a:effectLst/>
                <a:latin typeface="+mn-lt"/>
                <a:ea typeface="+mn-ea"/>
                <a:cs typeface="+mn-cs"/>
              </a:rPr>
              <a:t>东</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语句特点，先抽取全局数据，然后再执行局部选择</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字符单引号，切记</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对行进行排序*</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sqldf("select </a:t>
            </a:r>
            <a:r>
              <a:rPr lang="en-US" altLang="zh-CN" sz="1200" b="0" i="0" kern="1200" dirty="0" err="1">
                <a:solidFill>
                  <a:schemeClr val="tx1"/>
                </a:solidFill>
                <a:effectLst/>
                <a:latin typeface="+mn-lt"/>
                <a:ea typeface="+mn-ea"/>
                <a:cs typeface="+mn-cs"/>
              </a:rPr>
              <a:t>year,market,sale,profit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from sale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order by year")</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数据筛选：</a:t>
            </a:r>
            <a:r>
              <a:rPr lang="en-US" altLang="zh-CN" sz="1200" b="0" i="0" kern="1200" dirty="0">
                <a:solidFill>
                  <a:schemeClr val="tx1"/>
                </a:solidFill>
                <a:effectLst/>
                <a:latin typeface="+mn-lt"/>
                <a:ea typeface="+mn-ea"/>
                <a:cs typeface="+mn-cs"/>
              </a:rPr>
              <a:t>sqldf</a:t>
            </a:r>
            <a:r>
              <a:rPr lang="zh-CN" altLang="en-US" sz="1200" b="0" i="0" kern="1200" dirty="0">
                <a:solidFill>
                  <a:schemeClr val="tx1"/>
                </a:solidFill>
                <a:effectLst/>
                <a:latin typeface="+mn-lt"/>
                <a:ea typeface="+mn-ea"/>
                <a:cs typeface="+mn-cs"/>
              </a:rPr>
              <a:t>可以执行选择表中指定指标、满足条件的行（注意：抽取满足条件的行的字符时，字符型需要用单引号），语法结构是：</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select  </a:t>
            </a:r>
            <a:r>
              <a:rPr lang="zh-CN" altLang="en-US" sz="1200" b="0" i="0" kern="1200" dirty="0">
                <a:solidFill>
                  <a:schemeClr val="tx1"/>
                </a:solidFill>
                <a:effectLst/>
                <a:latin typeface="+mn-lt"/>
                <a:ea typeface="+mn-ea"/>
                <a:cs typeface="+mn-cs"/>
              </a:rPr>
              <a:t>指标名称 </a:t>
            </a:r>
            <a:r>
              <a:rPr lang="en-US" altLang="zh-CN" sz="1200" b="0" i="0" kern="1200" dirty="0">
                <a:solidFill>
                  <a:schemeClr val="tx1"/>
                </a:solidFill>
                <a:effectLst/>
                <a:latin typeface="+mn-lt"/>
                <a:ea typeface="+mn-ea"/>
                <a:cs typeface="+mn-cs"/>
              </a:rPr>
              <a:t>from </a:t>
            </a:r>
            <a:r>
              <a:rPr lang="zh-CN" altLang="en-US" sz="1200" b="0" i="0" kern="1200" dirty="0">
                <a:solidFill>
                  <a:schemeClr val="tx1"/>
                </a:solidFill>
                <a:effectLst/>
                <a:latin typeface="+mn-lt"/>
                <a:ea typeface="+mn-ea"/>
                <a:cs typeface="+mn-cs"/>
              </a:rPr>
              <a:t>数据集 </a:t>
            </a:r>
            <a:r>
              <a:rPr lang="en-US" altLang="zh-CN" sz="1200" b="0" i="0" kern="1200" dirty="0">
                <a:solidFill>
                  <a:schemeClr val="tx1"/>
                </a:solidFill>
                <a:effectLst/>
                <a:latin typeface="+mn-lt"/>
                <a:ea typeface="+mn-ea"/>
                <a:cs typeface="+mn-cs"/>
              </a:rPr>
              <a:t>where </a:t>
            </a:r>
            <a:r>
              <a:rPr lang="zh-CN" altLang="en-US" sz="1200" b="0" i="0" kern="1200" dirty="0">
                <a:solidFill>
                  <a:schemeClr val="tx1"/>
                </a:solidFill>
                <a:effectLst/>
                <a:latin typeface="+mn-lt"/>
                <a:ea typeface="+mn-ea"/>
                <a:cs typeface="+mn-cs"/>
              </a:rPr>
              <a:t>某指标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条件  </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排序</a:t>
            </a:r>
            <a:r>
              <a:rPr lang="en-US" altLang="zh-CN" sz="1200" b="0" i="0" kern="1200" dirty="0">
                <a:solidFill>
                  <a:schemeClr val="tx1"/>
                </a:solidFill>
                <a:effectLst/>
                <a:latin typeface="+mn-lt"/>
                <a:ea typeface="+mn-ea"/>
                <a:cs typeface="+mn-cs"/>
              </a:rPr>
              <a:t>order</a:t>
            </a:r>
            <a:r>
              <a:rPr lang="zh-CN" altLang="en-US" sz="1200" b="0" i="0" kern="1200" dirty="0">
                <a:solidFill>
                  <a:schemeClr val="tx1"/>
                </a:solidFill>
                <a:effectLst/>
                <a:latin typeface="+mn-lt"/>
                <a:ea typeface="+mn-ea"/>
                <a:cs typeface="+mn-cs"/>
              </a:rPr>
              <a:t>：按照某变量排序，语法结构：</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select </a:t>
            </a:r>
            <a:r>
              <a:rPr lang="zh-CN" altLang="en-US" sz="1200" b="0" i="0" kern="1200" dirty="0">
                <a:solidFill>
                  <a:schemeClr val="tx1"/>
                </a:solidFill>
                <a:effectLst/>
                <a:latin typeface="+mn-lt"/>
                <a:ea typeface="+mn-ea"/>
                <a:cs typeface="+mn-cs"/>
              </a:rPr>
              <a:t>指标名称（或全部）</a:t>
            </a:r>
            <a:r>
              <a:rPr lang="en-US" altLang="zh-CN" sz="1200" b="0" i="0" kern="1200" dirty="0">
                <a:solidFill>
                  <a:schemeClr val="tx1"/>
                </a:solidFill>
                <a:effectLst/>
                <a:latin typeface="+mn-lt"/>
                <a:ea typeface="+mn-ea"/>
                <a:cs typeface="+mn-cs"/>
              </a:rPr>
              <a:t>from </a:t>
            </a:r>
            <a:r>
              <a:rPr lang="zh-CN" altLang="en-US" sz="1200" b="0" i="0" kern="1200" dirty="0">
                <a:solidFill>
                  <a:schemeClr val="tx1"/>
                </a:solidFill>
                <a:effectLst/>
                <a:latin typeface="+mn-lt"/>
                <a:ea typeface="+mn-ea"/>
                <a:cs typeface="+mn-cs"/>
              </a:rPr>
              <a:t>数据集 </a:t>
            </a:r>
            <a:r>
              <a:rPr lang="en-US" altLang="zh-CN" sz="1200" b="0" i="0" kern="1200" dirty="0">
                <a:solidFill>
                  <a:schemeClr val="tx1"/>
                </a:solidFill>
                <a:effectLst/>
                <a:latin typeface="+mn-lt"/>
                <a:ea typeface="+mn-ea"/>
                <a:cs typeface="+mn-cs"/>
              </a:rPr>
              <a:t>order by </a:t>
            </a:r>
            <a:r>
              <a:rPr lang="zh-CN" altLang="en-US" sz="1200" b="0" i="0" kern="1200" dirty="0">
                <a:solidFill>
                  <a:schemeClr val="tx1"/>
                </a:solidFill>
                <a:effectLst/>
                <a:latin typeface="+mn-lt"/>
                <a:ea typeface="+mn-ea"/>
                <a:cs typeface="+mn-cs"/>
              </a:rPr>
              <a:t>指标名称</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、数据合并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纵向连接</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数据合并的方法很多，基本函数包中有</a:t>
            </a:r>
            <a:r>
              <a:rPr lang="en-US" altLang="zh-CN" sz="1200" b="0" i="0" kern="1200" dirty="0">
                <a:solidFill>
                  <a:schemeClr val="tx1"/>
                </a:solidFill>
                <a:effectLst/>
                <a:latin typeface="+mn-lt"/>
                <a:ea typeface="+mn-ea"/>
                <a:cs typeface="+mn-cs"/>
              </a:rPr>
              <a:t>merge</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cbind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rbind</a:t>
            </a:r>
            <a:r>
              <a:rPr lang="zh-CN" altLang="en-US" sz="1200" b="0" i="0" kern="1200" dirty="0">
                <a:solidFill>
                  <a:schemeClr val="tx1"/>
                </a:solidFill>
                <a:effectLst/>
                <a:latin typeface="+mn-lt"/>
                <a:ea typeface="+mn-ea"/>
                <a:cs typeface="+mn-cs"/>
              </a:rPr>
              <a:t>，以及一些专业的包</a:t>
            </a:r>
            <a:r>
              <a:rPr lang="en-US" altLang="zh-CN" sz="1200" b="0" i="0" kern="1200" dirty="0" err="1">
                <a:solidFill>
                  <a:schemeClr val="tx1"/>
                </a:solidFill>
                <a:effectLst/>
                <a:latin typeface="+mn-lt"/>
                <a:ea typeface="+mn-ea"/>
                <a:cs typeface="+mn-cs"/>
              </a:rPr>
              <a:t>plyr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dplyr</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data.table</a:t>
            </a:r>
            <a:r>
              <a:rPr lang="zh-CN" altLang="en-US" sz="1200" b="0" i="0" kern="1200" dirty="0">
                <a:solidFill>
                  <a:schemeClr val="tx1"/>
                </a:solidFill>
                <a:effectLst/>
                <a:latin typeface="+mn-lt"/>
                <a:ea typeface="+mn-ea"/>
                <a:cs typeface="+mn-cs"/>
              </a:rPr>
              <a:t>等</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rbind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cbind</a:t>
            </a:r>
            <a:r>
              <a:rPr lang="zh-CN" altLang="en-US" sz="1200" b="0" i="0" kern="1200" dirty="0">
                <a:solidFill>
                  <a:schemeClr val="tx1"/>
                </a:solidFill>
                <a:effectLst/>
                <a:latin typeface="+mn-lt"/>
                <a:ea typeface="+mn-ea"/>
                <a:cs typeface="+mn-cs"/>
              </a:rPr>
              <a:t>对数据合并的要求比较严格：合并的变量名必须一致；数据等长；指标顺序必须一致。</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sqldf</a:t>
            </a:r>
            <a:r>
              <a:rPr lang="zh-CN" altLang="en-US" sz="1200" b="0" i="0" kern="1200" dirty="0">
                <a:solidFill>
                  <a:schemeClr val="tx1"/>
                </a:solidFill>
                <a:effectLst/>
                <a:latin typeface="+mn-lt"/>
                <a:ea typeface="+mn-ea"/>
                <a:cs typeface="+mn-cs"/>
              </a:rPr>
              <a:t>就不会这么苛刻，并参照了一些集合查询的方法（关于基础包的集合查询可参考：</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语言</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集合运算）。</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）并</a:t>
            </a:r>
            <a:r>
              <a:rPr lang="en-US" altLang="zh-CN" sz="1200" b="0" i="0" kern="1200" dirty="0">
                <a:solidFill>
                  <a:schemeClr val="tx1"/>
                </a:solidFill>
                <a:effectLst/>
                <a:latin typeface="+mn-lt"/>
                <a:ea typeface="+mn-ea"/>
                <a:cs typeface="+mn-cs"/>
              </a:rPr>
              <a:t>——union</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UNION3&lt;-sqldf("select * from one union select * from two")</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合并后去重</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rbind</a:t>
            </a:r>
            <a:r>
              <a:rPr lang="zh-CN" altLang="en-US" sz="1200" b="0" i="0" kern="1200" dirty="0">
                <a:solidFill>
                  <a:schemeClr val="tx1"/>
                </a:solidFill>
                <a:effectLst/>
                <a:latin typeface="+mn-lt"/>
                <a:ea typeface="+mn-ea"/>
                <a:cs typeface="+mn-cs"/>
              </a:rPr>
              <a:t>是合并后不去重</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UNION_all&lt;-sqldf("select * from one union all select * from two")</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#all</a:t>
            </a:r>
            <a:r>
              <a:rPr lang="zh-CN" altLang="en-US" sz="1200" b="0" i="0" kern="1200" dirty="0">
                <a:solidFill>
                  <a:schemeClr val="tx1"/>
                </a:solidFill>
                <a:effectLst/>
                <a:latin typeface="+mn-lt"/>
                <a:ea typeface="+mn-ea"/>
                <a:cs typeface="+mn-cs"/>
              </a:rPr>
              <a:t>可以支持，合并后不去重</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err="1">
                <a:solidFill>
                  <a:schemeClr val="tx1"/>
                </a:solidFill>
                <a:effectLst/>
                <a:latin typeface="+mn-lt"/>
                <a:ea typeface="+mn-ea"/>
                <a:cs typeface="+mn-cs"/>
              </a:rPr>
              <a:t>rbind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cbind</a:t>
            </a:r>
            <a:r>
              <a:rPr lang="zh-CN" altLang="en-US" sz="1200" b="0" i="0" kern="1200" dirty="0">
                <a:solidFill>
                  <a:schemeClr val="tx1"/>
                </a:solidFill>
                <a:effectLst/>
                <a:latin typeface="+mn-lt"/>
                <a:ea typeface="+mn-ea"/>
                <a:cs typeface="+mn-cs"/>
              </a:rPr>
              <a:t>是将数据一股脑子全部帖在一起，只合并不去重；</a:t>
            </a:r>
            <a:r>
              <a:rPr lang="en-US" altLang="zh-CN" sz="1200" b="0" i="0" kern="1200" dirty="0">
                <a:solidFill>
                  <a:schemeClr val="tx1"/>
                </a:solidFill>
                <a:effectLst/>
                <a:latin typeface="+mn-lt"/>
                <a:ea typeface="+mn-ea"/>
                <a:cs typeface="+mn-cs"/>
              </a:rPr>
              <a:t>sqldf</a:t>
            </a:r>
            <a:r>
              <a:rPr lang="zh-CN" altLang="en-US" sz="1200" b="0" i="0" kern="1200" dirty="0">
                <a:solidFill>
                  <a:schemeClr val="tx1"/>
                </a:solidFill>
                <a:effectLst/>
                <a:latin typeface="+mn-lt"/>
                <a:ea typeface="+mn-ea"/>
                <a:cs typeface="+mn-cs"/>
              </a:rPr>
              <a:t>则可以自行选择，语法结构：</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select * from </a:t>
            </a:r>
            <a:r>
              <a:rPr lang="zh-CN" altLang="en-US" sz="1200" b="0" i="0" kern="1200" dirty="0">
                <a:solidFill>
                  <a:schemeClr val="tx1"/>
                </a:solidFill>
                <a:effectLst/>
                <a:latin typeface="+mn-lt"/>
                <a:ea typeface="+mn-ea"/>
                <a:cs typeface="+mn-cs"/>
              </a:rPr>
              <a:t>数据集</a:t>
            </a:r>
            <a:r>
              <a:rPr lang="en-US" altLang="zh-CN" sz="1200" b="0" i="0" kern="1200" dirty="0">
                <a:solidFill>
                  <a:schemeClr val="tx1"/>
                </a:solidFill>
                <a:effectLst/>
                <a:latin typeface="+mn-lt"/>
                <a:ea typeface="+mn-ea"/>
                <a:cs typeface="+mn-cs"/>
              </a:rPr>
              <a:t>1 union (all) select * from </a:t>
            </a:r>
            <a:r>
              <a:rPr lang="zh-CN" altLang="en-US" sz="1200" b="0" i="0" kern="1200" dirty="0">
                <a:solidFill>
                  <a:schemeClr val="tx1"/>
                </a:solidFill>
                <a:effectLst/>
                <a:latin typeface="+mn-lt"/>
                <a:ea typeface="+mn-ea"/>
                <a:cs typeface="+mn-cs"/>
              </a:rPr>
              <a:t>数据集</a:t>
            </a:r>
            <a:r>
              <a:rPr lang="en-US" altLang="zh-CN" sz="1200" b="0" i="0" kern="1200" dirty="0">
                <a:solidFill>
                  <a:schemeClr val="tx1"/>
                </a:solidFill>
                <a:effectLst/>
                <a:latin typeface="+mn-lt"/>
                <a:ea typeface="+mn-ea"/>
                <a:cs typeface="+mn-cs"/>
              </a:rPr>
              <a:t>2</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其中的</a:t>
            </a:r>
            <a:r>
              <a:rPr lang="en-US" altLang="zh-CN" sz="1200" b="0" i="0" kern="1200" dirty="0">
                <a:solidFill>
                  <a:schemeClr val="tx1"/>
                </a:solidFill>
                <a:effectLst/>
                <a:latin typeface="+mn-lt"/>
                <a:ea typeface="+mn-ea"/>
                <a:cs typeface="+mn-cs"/>
              </a:rPr>
              <a:t>all</a:t>
            </a:r>
            <a:r>
              <a:rPr lang="zh-CN" altLang="en-US" sz="1200" b="0" i="0" kern="1200" dirty="0">
                <a:solidFill>
                  <a:schemeClr val="tx1"/>
                </a:solidFill>
                <a:effectLst/>
                <a:latin typeface="+mn-lt"/>
                <a:ea typeface="+mn-ea"/>
                <a:cs typeface="+mn-cs"/>
              </a:rPr>
              <a:t>代表不去重，一起加进来。</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）差</a:t>
            </a:r>
            <a:r>
              <a:rPr lang="en-US" altLang="zh-CN" sz="1200" b="0" i="0" kern="1200" dirty="0">
                <a:solidFill>
                  <a:schemeClr val="tx1"/>
                </a:solidFill>
                <a:effectLst/>
                <a:latin typeface="+mn-lt"/>
                <a:ea typeface="+mn-ea"/>
                <a:cs typeface="+mn-cs"/>
              </a:rPr>
              <a:t>(except)</a:t>
            </a:r>
            <a:r>
              <a:rPr lang="zh-CN" altLang="en-US" sz="1200" b="0" i="0" kern="1200" dirty="0">
                <a:solidFill>
                  <a:schemeClr val="tx1"/>
                </a:solidFill>
                <a:effectLst/>
                <a:latin typeface="+mn-lt"/>
                <a:ea typeface="+mn-ea"/>
                <a:cs typeface="+mn-cs"/>
              </a:rPr>
              <a:t>、交（</a:t>
            </a:r>
            <a:r>
              <a:rPr lang="en-US" altLang="zh-CN" sz="1200" b="0" i="0" kern="1200" dirty="0">
                <a:solidFill>
                  <a:schemeClr val="tx1"/>
                </a:solidFill>
                <a:effectLst/>
                <a:latin typeface="+mn-lt"/>
                <a:ea typeface="+mn-ea"/>
                <a:cs typeface="+mn-cs"/>
              </a:rPr>
              <a:t>Intersect</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#EXCEPT_</a:t>
            </a:r>
            <a:r>
              <a:rPr lang="zh-CN" altLang="en-US" sz="1200" b="0" i="0" kern="1200" dirty="0">
                <a:solidFill>
                  <a:schemeClr val="tx1"/>
                </a:solidFill>
                <a:effectLst/>
                <a:latin typeface="+mn-lt"/>
                <a:ea typeface="+mn-ea"/>
                <a:cs typeface="+mn-cs"/>
              </a:rPr>
              <a:t>差集</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不存在</a:t>
            </a:r>
            <a:r>
              <a:rPr lang="en-US" altLang="zh-CN" sz="1200" b="0" i="0" kern="1200" dirty="0">
                <a:solidFill>
                  <a:schemeClr val="tx1"/>
                </a:solidFill>
                <a:effectLst/>
                <a:latin typeface="+mn-lt"/>
                <a:ea typeface="+mn-ea"/>
                <a:cs typeface="+mn-cs"/>
              </a:rPr>
              <a:t>all</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EXCEPT&lt;-sqldf("select * from one EXCEPT select * from two")</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#INTERSECT——</a:t>
            </a:r>
            <a:r>
              <a:rPr lang="zh-CN" altLang="en-US" sz="1200" b="0" i="0" kern="1200" dirty="0">
                <a:solidFill>
                  <a:schemeClr val="tx1"/>
                </a:solidFill>
                <a:effectLst/>
                <a:latin typeface="+mn-lt"/>
                <a:ea typeface="+mn-ea"/>
                <a:cs typeface="+mn-cs"/>
              </a:rPr>
              <a:t>交集</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INTERSECT&lt;-sqldf("select * from one INTERSECT select * from two")</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差集就是找两个数据集的不同的数据，而且是数据集</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中，去掉重复的数值；并集则是两个数据集的重合（去重可以用）之处。</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、数据合并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横向连接</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横向连接有三种类型：交叉连接（笛卡尔乘积，大乱炖所有数据重新排列组合合并起来，一般在实验设计涉及全排列的时候可以很好地使用）、内连接（筛选匹配到的数据）、外连接。</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sqldf </a:t>
            </a:r>
            <a:r>
              <a:rPr lang="zh-CN" altLang="en-US" sz="1200" b="0" i="0" kern="1200" dirty="0">
                <a:solidFill>
                  <a:schemeClr val="tx1"/>
                </a:solidFill>
                <a:effectLst/>
                <a:latin typeface="+mn-lt"/>
                <a:ea typeface="+mn-ea"/>
                <a:cs typeface="+mn-cs"/>
              </a:rPr>
              <a:t>中的右连接、全连接已经失效，一般情况下会大多选择左联结。</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）内连接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匹配到完全一致的</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inner1&lt;- merge(table1, table2, by = "id", all = F);inner1  #</a:t>
            </a:r>
            <a:r>
              <a:rPr lang="zh-CN" altLang="en-US" sz="1200" b="0" i="0" kern="1200" dirty="0">
                <a:solidFill>
                  <a:schemeClr val="tx1"/>
                </a:solidFill>
                <a:effectLst/>
                <a:latin typeface="+mn-lt"/>
                <a:ea typeface="+mn-ea"/>
                <a:cs typeface="+mn-cs"/>
              </a:rPr>
              <a:t>筛选相同</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为只连接匹配到的，</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为没有匹配到的赋值</a:t>
            </a:r>
            <a:r>
              <a:rPr lang="en-US" altLang="zh-CN" sz="1200" b="0" i="0" kern="1200" dirty="0">
                <a:solidFill>
                  <a:schemeClr val="tx1"/>
                </a:solidFill>
                <a:effectLst/>
                <a:latin typeface="+mn-lt"/>
                <a:ea typeface="+mn-ea"/>
                <a:cs typeface="+mn-cs"/>
              </a:rPr>
              <a:t>NA</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id a b</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1  3 c 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&gt; inner2&lt;-</a:t>
            </a:r>
            <a:r>
              <a:rPr lang="en-US" altLang="zh-CN" sz="1200" b="0" i="0" kern="1200" dirty="0" err="1">
                <a:solidFill>
                  <a:schemeClr val="tx1"/>
                </a:solidFill>
                <a:effectLst/>
                <a:latin typeface="+mn-lt"/>
                <a:ea typeface="+mn-ea"/>
                <a:cs typeface="+mn-cs"/>
              </a:rPr>
              <a:t>inner_join</a:t>
            </a:r>
            <a:r>
              <a:rPr lang="en-US" altLang="zh-CN" sz="1200" b="0" i="0" kern="1200" dirty="0">
                <a:solidFill>
                  <a:schemeClr val="tx1"/>
                </a:solidFill>
                <a:effectLst/>
                <a:latin typeface="+mn-lt"/>
                <a:ea typeface="+mn-ea"/>
                <a:cs typeface="+mn-cs"/>
              </a:rPr>
              <a:t>(table1, table2, by = "id");inner2   #</a:t>
            </a:r>
            <a:r>
              <a:rPr lang="zh-CN" altLang="en-US" sz="1200" b="0" i="0" kern="1200" dirty="0">
                <a:solidFill>
                  <a:schemeClr val="tx1"/>
                </a:solidFill>
                <a:effectLst/>
                <a:latin typeface="+mn-lt"/>
                <a:ea typeface="+mn-ea"/>
                <a:cs typeface="+mn-cs"/>
              </a:rPr>
              <a:t>与</a:t>
            </a:r>
            <a:r>
              <a:rPr lang="en-US" altLang="zh-CN" sz="1200" b="0" i="0" kern="1200" dirty="0">
                <a:solidFill>
                  <a:schemeClr val="tx1"/>
                </a:solidFill>
                <a:effectLst/>
                <a:latin typeface="+mn-lt"/>
                <a:ea typeface="+mn-ea"/>
                <a:cs typeface="+mn-cs"/>
              </a:rPr>
              <a:t>merge</a:t>
            </a:r>
            <a:r>
              <a:rPr lang="zh-CN" altLang="en-US" sz="1200" b="0" i="0" kern="1200" dirty="0">
                <a:solidFill>
                  <a:schemeClr val="tx1"/>
                </a:solidFill>
                <a:effectLst/>
                <a:latin typeface="+mn-lt"/>
                <a:ea typeface="+mn-ea"/>
                <a:cs typeface="+mn-cs"/>
              </a:rPr>
              <a:t>完全一致</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id a b</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1  3 c 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&gt; inner3&lt;-sqldf("select * from table1 as a inner join table2 as b on a.id=b.id");inner3 #</a:t>
            </a:r>
            <a:r>
              <a:rPr lang="zh-CN" altLang="en-US" sz="1200" b="0" i="0" kern="1200" dirty="0">
                <a:solidFill>
                  <a:schemeClr val="tx1"/>
                </a:solidFill>
                <a:effectLst/>
                <a:latin typeface="+mn-lt"/>
                <a:ea typeface="+mn-ea"/>
                <a:cs typeface="+mn-cs"/>
              </a:rPr>
              <a:t>内连接</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id a id b</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1  3 c  3 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&gt; inner4&lt;-sqldf("select * from table1 as a,table2 as b where a.id=b.id");inner4  #</a:t>
            </a:r>
            <a:r>
              <a:rPr lang="zh-CN" altLang="en-US" sz="1200" b="0" i="0" kern="1200" dirty="0">
                <a:solidFill>
                  <a:schemeClr val="tx1"/>
                </a:solidFill>
                <a:effectLst/>
                <a:latin typeface="+mn-lt"/>
                <a:ea typeface="+mn-ea"/>
                <a:cs typeface="+mn-cs"/>
              </a:rPr>
              <a:t>笛卡尔积</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id a id b</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1  3 c  3 e</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匹配到完全一致、相同的，基础包</a:t>
            </a:r>
            <a:r>
              <a:rPr lang="en-US" altLang="zh-CN" sz="1200" b="0" i="0" kern="1200" dirty="0">
                <a:solidFill>
                  <a:schemeClr val="tx1"/>
                </a:solidFill>
                <a:effectLst/>
                <a:latin typeface="+mn-lt"/>
                <a:ea typeface="+mn-ea"/>
                <a:cs typeface="+mn-cs"/>
              </a:rPr>
              <a:t>merge=</a:t>
            </a:r>
            <a:r>
              <a:rPr lang="en-US" altLang="zh-CN" sz="1200" b="0" i="0" kern="1200" dirty="0" err="1">
                <a:solidFill>
                  <a:schemeClr val="tx1"/>
                </a:solidFill>
                <a:effectLst/>
                <a:latin typeface="+mn-lt"/>
                <a:ea typeface="+mn-ea"/>
                <a:cs typeface="+mn-cs"/>
              </a:rPr>
              <a:t>dplyr</a:t>
            </a:r>
            <a:r>
              <a:rPr lang="zh-CN" altLang="en-US" sz="1200" b="0" i="0" kern="1200" dirty="0">
                <a:solidFill>
                  <a:schemeClr val="tx1"/>
                </a:solidFill>
                <a:effectLst/>
                <a:latin typeface="+mn-lt"/>
                <a:ea typeface="+mn-ea"/>
                <a:cs typeface="+mn-cs"/>
              </a:rPr>
              <a:t>的</a:t>
            </a:r>
            <a:r>
              <a:rPr lang="en-US" altLang="zh-CN" sz="1200" b="0" i="0" kern="1200" dirty="0" err="1">
                <a:solidFill>
                  <a:schemeClr val="tx1"/>
                </a:solidFill>
                <a:effectLst/>
                <a:latin typeface="+mn-lt"/>
                <a:ea typeface="+mn-ea"/>
                <a:cs typeface="+mn-cs"/>
              </a:rPr>
              <a:t>inner_join</a:t>
            </a:r>
            <a:r>
              <a:rPr lang="en-US" altLang="zh-CN" sz="1200" b="0" i="0" kern="1200" dirty="0">
                <a:solidFill>
                  <a:schemeClr val="tx1"/>
                </a:solidFill>
                <a:effectLst/>
                <a:latin typeface="+mn-lt"/>
                <a:ea typeface="+mn-ea"/>
                <a:cs typeface="+mn-cs"/>
              </a:rPr>
              <a:t>=sqldf</a:t>
            </a:r>
            <a:r>
              <a:rPr lang="zh-CN" altLang="en-US" sz="1200" b="0" i="0" kern="1200" dirty="0">
                <a:solidFill>
                  <a:schemeClr val="tx1"/>
                </a:solidFill>
                <a:effectLst/>
                <a:latin typeface="+mn-lt"/>
                <a:ea typeface="+mn-ea"/>
                <a:cs typeface="+mn-cs"/>
              </a:rPr>
              <a:t>包中的</a:t>
            </a:r>
            <a:r>
              <a:rPr lang="en-US" altLang="zh-CN" sz="1200" b="0" i="0" kern="1200" dirty="0">
                <a:solidFill>
                  <a:schemeClr val="tx1"/>
                </a:solidFill>
                <a:effectLst/>
                <a:latin typeface="+mn-lt"/>
                <a:ea typeface="+mn-ea"/>
                <a:cs typeface="+mn-cs"/>
              </a:rPr>
              <a:t>inner join</a:t>
            </a:r>
            <a:r>
              <a:rPr lang="zh-CN" altLang="en-US" sz="1200" b="0" i="0" kern="1200" dirty="0">
                <a:solidFill>
                  <a:schemeClr val="tx1"/>
                </a:solidFill>
                <a:effectLst/>
                <a:latin typeface="+mn-lt"/>
                <a:ea typeface="+mn-ea"/>
                <a:cs typeface="+mn-cs"/>
              </a:rPr>
              <a:t>。当然输出结果中，</a:t>
            </a:r>
            <a:r>
              <a:rPr lang="en-US" altLang="zh-CN" sz="1200" b="0" i="0" kern="1200" dirty="0">
                <a:solidFill>
                  <a:schemeClr val="tx1"/>
                </a:solidFill>
                <a:effectLst/>
                <a:latin typeface="+mn-lt"/>
                <a:ea typeface="+mn-ea"/>
                <a:cs typeface="+mn-cs"/>
              </a:rPr>
              <a:t>sqldf</a:t>
            </a:r>
            <a:r>
              <a:rPr lang="zh-CN" altLang="en-US" sz="1200" b="0" i="0" kern="1200" dirty="0">
                <a:solidFill>
                  <a:schemeClr val="tx1"/>
                </a:solidFill>
                <a:effectLst/>
                <a:latin typeface="+mn-lt"/>
                <a:ea typeface="+mn-ea"/>
                <a:cs typeface="+mn-cs"/>
              </a:rPr>
              <a:t>中会蹦出来两个</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，可以进行删除。</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其中</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包中的</a:t>
            </a:r>
            <a:r>
              <a:rPr lang="en-US" altLang="zh-CN" sz="1200" b="0" i="0" kern="1200" dirty="0">
                <a:solidFill>
                  <a:schemeClr val="tx1"/>
                </a:solidFill>
                <a:effectLst/>
                <a:latin typeface="+mn-lt"/>
                <a:ea typeface="+mn-ea"/>
                <a:cs typeface="+mn-cs"/>
              </a:rPr>
              <a:t>Inner join</a:t>
            </a:r>
            <a:r>
              <a:rPr lang="zh-CN" altLang="en-US" sz="1200" b="0" i="0" kern="1200" dirty="0">
                <a:solidFill>
                  <a:schemeClr val="tx1"/>
                </a:solidFill>
                <a:effectLst/>
                <a:latin typeface="+mn-lt"/>
                <a:ea typeface="+mn-ea"/>
                <a:cs typeface="+mn-cs"/>
              </a:rPr>
              <a:t>语法结构为：</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select * from </a:t>
            </a:r>
            <a:r>
              <a:rPr lang="zh-CN" altLang="en-US" sz="1200" b="0" i="0" kern="1200" dirty="0">
                <a:solidFill>
                  <a:schemeClr val="tx1"/>
                </a:solidFill>
                <a:effectLst/>
                <a:latin typeface="+mn-lt"/>
                <a:ea typeface="+mn-ea"/>
                <a:cs typeface="+mn-cs"/>
              </a:rPr>
              <a:t>数据集</a:t>
            </a:r>
            <a:r>
              <a:rPr lang="en-US" altLang="zh-CN" sz="1200" b="0" i="0" kern="1200" dirty="0">
                <a:solidFill>
                  <a:schemeClr val="tx1"/>
                </a:solidFill>
                <a:effectLst/>
                <a:latin typeface="+mn-lt"/>
                <a:ea typeface="+mn-ea"/>
                <a:cs typeface="+mn-cs"/>
              </a:rPr>
              <a:t>1 as a      inner join   </a:t>
            </a:r>
            <a:r>
              <a:rPr lang="zh-CN" altLang="en-US" sz="1200" b="0" i="0" kern="1200" dirty="0">
                <a:solidFill>
                  <a:schemeClr val="tx1"/>
                </a:solidFill>
                <a:effectLst/>
                <a:latin typeface="+mn-lt"/>
                <a:ea typeface="+mn-ea"/>
                <a:cs typeface="+mn-cs"/>
              </a:rPr>
              <a:t>数据集</a:t>
            </a:r>
            <a:r>
              <a:rPr lang="en-US" altLang="zh-CN" sz="1200" b="0" i="0" kern="1200" dirty="0">
                <a:solidFill>
                  <a:schemeClr val="tx1"/>
                </a:solidFill>
                <a:effectLst/>
                <a:latin typeface="+mn-lt"/>
                <a:ea typeface="+mn-ea"/>
                <a:cs typeface="+mn-cs"/>
              </a:rPr>
              <a:t>2  as b on a.</a:t>
            </a:r>
            <a:r>
              <a:rPr lang="zh-CN" altLang="en-US" sz="1200" b="0" i="0" kern="1200" dirty="0">
                <a:solidFill>
                  <a:schemeClr val="tx1"/>
                </a:solidFill>
                <a:effectLst/>
                <a:latin typeface="+mn-lt"/>
                <a:ea typeface="+mn-ea"/>
                <a:cs typeface="+mn-cs"/>
              </a:rPr>
              <a:t>指标名称</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指标名称</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）左连接</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最有效，以数据集</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为准，匹配到的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为匹配到的</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&gt; left1&lt;- merge(table1, table2, by = "id", </a:t>
            </a:r>
            <a:r>
              <a:rPr lang="en-US" altLang="zh-CN" sz="1200" b="0" i="0" kern="1200" dirty="0" err="1">
                <a:solidFill>
                  <a:schemeClr val="tx1"/>
                </a:solidFill>
                <a:effectLst/>
                <a:latin typeface="+mn-lt"/>
                <a:ea typeface="+mn-ea"/>
                <a:cs typeface="+mn-cs"/>
              </a:rPr>
              <a:t>all.x</a:t>
            </a:r>
            <a:r>
              <a:rPr lang="en-US" altLang="zh-CN" sz="1200" b="0" i="0" kern="1200" dirty="0">
                <a:solidFill>
                  <a:schemeClr val="tx1"/>
                </a:solidFill>
                <a:effectLst/>
                <a:latin typeface="+mn-lt"/>
                <a:ea typeface="+mn-ea"/>
                <a:cs typeface="+mn-cs"/>
              </a:rPr>
              <a:t> = TRUE);left1  #</a:t>
            </a:r>
            <a:r>
              <a:rPr lang="zh-CN" altLang="en-US" sz="1200" b="0" i="0" kern="1200" dirty="0">
                <a:solidFill>
                  <a:schemeClr val="tx1"/>
                </a:solidFill>
                <a:effectLst/>
                <a:latin typeface="+mn-lt"/>
                <a:ea typeface="+mn-ea"/>
                <a:cs typeface="+mn-cs"/>
              </a:rPr>
              <a:t>按照</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连接所有信息包括进去</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id a    b</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1  1 a &lt;NA&gt;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2  2 b &lt;NA&gt;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3  3 c    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&gt; left2&lt;-</a:t>
            </a:r>
            <a:r>
              <a:rPr lang="en-US" altLang="zh-CN" sz="1200" b="0" i="0" kern="1200" dirty="0" err="1">
                <a:solidFill>
                  <a:schemeClr val="tx1"/>
                </a:solidFill>
                <a:effectLst/>
                <a:latin typeface="+mn-lt"/>
                <a:ea typeface="+mn-ea"/>
                <a:cs typeface="+mn-cs"/>
              </a:rPr>
              <a:t>left_join</a:t>
            </a:r>
            <a:r>
              <a:rPr lang="en-US" altLang="zh-CN" sz="1200" b="0" i="0" kern="1200" dirty="0">
                <a:solidFill>
                  <a:schemeClr val="tx1"/>
                </a:solidFill>
                <a:effectLst/>
                <a:latin typeface="+mn-lt"/>
                <a:ea typeface="+mn-ea"/>
                <a:cs typeface="+mn-cs"/>
              </a:rPr>
              <a:t>(table1, table2, by = "id");left2</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id a    b</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1  1 a &lt;NA&gt;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2  2 b &lt;NA&gt;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3  3 c    e</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&gt; left3&lt;-sqldf("select * from table1 as a left join table2 as b on a.id=b.id");left3</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id a id    b</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1  1 a NA &lt;NA&gt;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2  2 b NA &lt;NA&gt;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3  3 c  3    e</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基础包中的</a:t>
            </a:r>
            <a:r>
              <a:rPr lang="en-US" altLang="zh-CN" sz="1200" b="0" i="0" kern="1200" dirty="0">
                <a:solidFill>
                  <a:schemeClr val="tx1"/>
                </a:solidFill>
                <a:effectLst/>
                <a:latin typeface="+mn-lt"/>
                <a:ea typeface="+mn-ea"/>
                <a:cs typeface="+mn-cs"/>
              </a:rPr>
              <a:t>merge</a:t>
            </a:r>
            <a:r>
              <a:rPr lang="zh-CN" altLang="en-US" sz="1200" b="0" i="0" kern="1200" dirty="0">
                <a:solidFill>
                  <a:schemeClr val="tx1"/>
                </a:solidFill>
                <a:effectLst/>
                <a:latin typeface="+mn-lt"/>
                <a:ea typeface="+mn-ea"/>
                <a:cs typeface="+mn-cs"/>
              </a:rPr>
              <a:t>，当</a:t>
            </a:r>
            <a:r>
              <a:rPr lang="en-US" altLang="zh-CN" sz="1200" b="0" i="0" kern="1200" dirty="0">
                <a:solidFill>
                  <a:schemeClr val="tx1"/>
                </a:solidFill>
                <a:effectLst/>
                <a:latin typeface="+mn-lt"/>
                <a:ea typeface="+mn-ea"/>
                <a:cs typeface="+mn-cs"/>
              </a:rPr>
              <a:t>all=F</a:t>
            </a:r>
            <a:r>
              <a:rPr lang="zh-CN" altLang="en-US" sz="1200" b="0" i="0" kern="1200" dirty="0">
                <a:solidFill>
                  <a:schemeClr val="tx1"/>
                </a:solidFill>
                <a:effectLst/>
                <a:latin typeface="+mn-lt"/>
                <a:ea typeface="+mn-ea"/>
                <a:cs typeface="+mn-cs"/>
              </a:rPr>
              <a:t>就是内连接，</a:t>
            </a:r>
            <a:r>
              <a:rPr lang="en-US" altLang="zh-CN" sz="1200" b="0" i="0" kern="1200" dirty="0">
                <a:solidFill>
                  <a:schemeClr val="tx1"/>
                </a:solidFill>
                <a:effectLst/>
                <a:latin typeface="+mn-lt"/>
                <a:ea typeface="+mn-ea"/>
                <a:cs typeface="+mn-cs"/>
              </a:rPr>
              <a:t>all=T</a:t>
            </a:r>
            <a:r>
              <a:rPr lang="zh-CN" altLang="en-US" sz="1200" b="0" i="0" kern="1200" dirty="0">
                <a:solidFill>
                  <a:schemeClr val="tx1"/>
                </a:solidFill>
                <a:effectLst/>
                <a:latin typeface="+mn-lt"/>
                <a:ea typeface="+mn-ea"/>
                <a:cs typeface="+mn-cs"/>
              </a:rPr>
              <a:t>就是全连接，</a:t>
            </a:r>
            <a:r>
              <a:rPr lang="en-US" altLang="zh-CN" sz="1200" b="0" i="0" kern="1200" dirty="0" err="1">
                <a:solidFill>
                  <a:schemeClr val="tx1"/>
                </a:solidFill>
                <a:effectLst/>
                <a:latin typeface="+mn-lt"/>
                <a:ea typeface="+mn-ea"/>
                <a:cs typeface="+mn-cs"/>
              </a:rPr>
              <a:t>all.x</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就是左联结，</a:t>
            </a:r>
            <a:r>
              <a:rPr lang="en-US" altLang="zh-CN" sz="1200" b="0" i="0" kern="1200" dirty="0" err="1">
                <a:solidFill>
                  <a:schemeClr val="tx1"/>
                </a:solidFill>
                <a:effectLst/>
                <a:latin typeface="+mn-lt"/>
                <a:ea typeface="+mn-ea"/>
                <a:cs typeface="+mn-cs"/>
              </a:rPr>
              <a:t>all.y</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就是右连接（</a:t>
            </a:r>
            <a:r>
              <a:rPr lang="en-US" altLang="zh-CN" sz="1200" b="0" i="0" kern="1200" dirty="0">
                <a:solidFill>
                  <a:schemeClr val="tx1"/>
                </a:solidFill>
                <a:effectLst/>
                <a:latin typeface="+mn-lt"/>
                <a:ea typeface="+mn-ea"/>
                <a:cs typeface="+mn-cs"/>
              </a:rPr>
              <a:t>merge</a:t>
            </a:r>
            <a:r>
              <a:rPr lang="zh-CN" altLang="en-US" sz="1200" b="0" i="0" kern="1200" dirty="0">
                <a:solidFill>
                  <a:schemeClr val="tx1"/>
                </a:solidFill>
                <a:effectLst/>
                <a:latin typeface="+mn-lt"/>
                <a:ea typeface="+mn-ea"/>
                <a:cs typeface="+mn-cs"/>
              </a:rPr>
              <a:t>函数首选</a:t>
            </a:r>
            <a:r>
              <a:rPr lang="en-US" altLang="zh-CN" sz="1200" b="0" i="0" kern="1200" dirty="0">
                <a:solidFill>
                  <a:schemeClr val="tx1"/>
                </a:solidFill>
                <a:effectLst/>
                <a:latin typeface="+mn-lt"/>
                <a:ea typeface="+mn-ea"/>
                <a:cs typeface="+mn-cs"/>
              </a:rPr>
              <a:t>all=T,</a:t>
            </a:r>
            <a:r>
              <a:rPr lang="zh-CN" altLang="en-US" sz="1200" b="0" i="0" kern="1200" dirty="0">
                <a:solidFill>
                  <a:schemeClr val="tx1"/>
                </a:solidFill>
                <a:effectLst/>
                <a:latin typeface="+mn-lt"/>
                <a:ea typeface="+mn-ea"/>
                <a:cs typeface="+mn-cs"/>
              </a:rPr>
              <a:t>全连接）；</a:t>
            </a:r>
            <a:r>
              <a:rPr lang="en-US" altLang="zh-CN" sz="1200" b="0" i="0" kern="1200" dirty="0" err="1">
                <a:solidFill>
                  <a:schemeClr val="tx1"/>
                </a:solidFill>
                <a:effectLst/>
                <a:latin typeface="+mn-lt"/>
                <a:ea typeface="+mn-ea"/>
                <a:cs typeface="+mn-cs"/>
              </a:rPr>
              <a:t>dplyr</a:t>
            </a:r>
            <a:r>
              <a:rPr lang="zh-CN" altLang="en-US" sz="1200" b="0" i="0" kern="1200" dirty="0">
                <a:solidFill>
                  <a:schemeClr val="tx1"/>
                </a:solidFill>
                <a:effectLst/>
                <a:latin typeface="+mn-lt"/>
                <a:ea typeface="+mn-ea"/>
                <a:cs typeface="+mn-cs"/>
              </a:rPr>
              <a:t>中的</a:t>
            </a:r>
            <a:r>
              <a:rPr lang="en-US" altLang="zh-CN" sz="1200" b="0" i="0" kern="1200" dirty="0" err="1">
                <a:solidFill>
                  <a:schemeClr val="tx1"/>
                </a:solidFill>
                <a:effectLst/>
                <a:latin typeface="+mn-lt"/>
                <a:ea typeface="+mn-ea"/>
                <a:cs typeface="+mn-cs"/>
              </a:rPr>
              <a:t>left_join</a:t>
            </a:r>
            <a:r>
              <a:rPr lang="zh-CN" altLang="en-US" sz="1200" b="0" i="0" kern="1200" dirty="0">
                <a:solidFill>
                  <a:schemeClr val="tx1"/>
                </a:solidFill>
                <a:effectLst/>
                <a:latin typeface="+mn-lt"/>
                <a:ea typeface="+mn-ea"/>
                <a:cs typeface="+mn-cs"/>
              </a:rPr>
              <a:t>也可以实现</a:t>
            </a:r>
            <a:r>
              <a:rPr lang="en-US" altLang="zh-CN" sz="1200" b="0" i="0" kern="1200" dirty="0" err="1">
                <a:solidFill>
                  <a:schemeClr val="tx1"/>
                </a:solidFill>
                <a:effectLst/>
                <a:latin typeface="+mn-lt"/>
                <a:ea typeface="+mn-ea"/>
                <a:cs typeface="+mn-cs"/>
              </a:rPr>
              <a:t>merge,all</a:t>
            </a:r>
            <a:r>
              <a:rPr lang="en-US" altLang="zh-CN" sz="1200" b="0" i="0" kern="1200" dirty="0">
                <a:solidFill>
                  <a:schemeClr val="tx1"/>
                </a:solidFill>
                <a:effectLst/>
                <a:latin typeface="+mn-lt"/>
                <a:ea typeface="+mn-ea"/>
                <a:cs typeface="+mn-cs"/>
              </a:rPr>
              <a:t>=T</a:t>
            </a:r>
            <a:r>
              <a:rPr lang="zh-CN" altLang="en-US" sz="1200" b="0" i="0" kern="1200" dirty="0">
                <a:solidFill>
                  <a:schemeClr val="tx1"/>
                </a:solidFill>
                <a:effectLst/>
                <a:latin typeface="+mn-lt"/>
                <a:ea typeface="+mn-ea"/>
                <a:cs typeface="+mn-cs"/>
              </a:rPr>
              <a:t>效果</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sqldf</a:t>
            </a:r>
            <a:r>
              <a:rPr lang="zh-CN" altLang="en-US" sz="1200" b="0" i="0" kern="1200" dirty="0">
                <a:solidFill>
                  <a:schemeClr val="tx1"/>
                </a:solidFill>
                <a:effectLst/>
                <a:latin typeface="+mn-lt"/>
                <a:ea typeface="+mn-ea"/>
                <a:cs typeface="+mn-cs"/>
              </a:rPr>
              <a:t>中的语法结构：</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select * from </a:t>
            </a:r>
            <a:r>
              <a:rPr lang="zh-CN" altLang="en-US" sz="1200" b="0" i="0" kern="1200" dirty="0">
                <a:solidFill>
                  <a:schemeClr val="tx1"/>
                </a:solidFill>
                <a:effectLst/>
                <a:latin typeface="+mn-lt"/>
                <a:ea typeface="+mn-ea"/>
                <a:cs typeface="+mn-cs"/>
              </a:rPr>
              <a:t>数据集</a:t>
            </a:r>
            <a:r>
              <a:rPr lang="en-US" altLang="zh-CN" sz="1200" b="0" i="0" kern="1200" dirty="0">
                <a:solidFill>
                  <a:schemeClr val="tx1"/>
                </a:solidFill>
                <a:effectLst/>
                <a:latin typeface="+mn-lt"/>
                <a:ea typeface="+mn-ea"/>
                <a:cs typeface="+mn-cs"/>
              </a:rPr>
              <a:t>1 as a left join </a:t>
            </a:r>
            <a:r>
              <a:rPr lang="zh-CN" altLang="en-US" sz="1200" b="0" i="0" kern="1200" dirty="0">
                <a:solidFill>
                  <a:schemeClr val="tx1"/>
                </a:solidFill>
                <a:effectLst/>
                <a:latin typeface="+mn-lt"/>
                <a:ea typeface="+mn-ea"/>
                <a:cs typeface="+mn-cs"/>
              </a:rPr>
              <a:t>数据集</a:t>
            </a:r>
            <a:r>
              <a:rPr lang="en-US" altLang="zh-CN" sz="1200" b="0" i="0" kern="1200" dirty="0">
                <a:solidFill>
                  <a:schemeClr val="tx1"/>
                </a:solidFill>
                <a:effectLst/>
                <a:latin typeface="+mn-lt"/>
                <a:ea typeface="+mn-ea"/>
                <a:cs typeface="+mn-cs"/>
              </a:rPr>
              <a:t>2as b on a.</a:t>
            </a:r>
            <a:r>
              <a:rPr lang="zh-CN" altLang="en-US" sz="1200" b="0" i="0" kern="1200" dirty="0">
                <a:solidFill>
                  <a:schemeClr val="tx1"/>
                </a:solidFill>
                <a:effectLst/>
                <a:latin typeface="+mn-lt"/>
                <a:ea typeface="+mn-ea"/>
                <a:cs typeface="+mn-cs"/>
              </a:rPr>
              <a:t>指标名称</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指标名称</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、数据去重</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删除重复的行*</a:t>
            </a: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sqldf("select DISTINCT  year from sale")</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解读：</a:t>
            </a:r>
            <a:r>
              <a:rPr lang="en-US" altLang="zh-CN" sz="1200" b="0" i="0" kern="1200" dirty="0">
                <a:solidFill>
                  <a:schemeClr val="tx1"/>
                </a:solidFill>
                <a:effectLst/>
                <a:latin typeface="+mn-lt"/>
                <a:ea typeface="+mn-ea"/>
                <a:cs typeface="+mn-cs"/>
              </a:rPr>
              <a:t>distinct</a:t>
            </a:r>
            <a:r>
              <a:rPr lang="zh-CN" altLang="en-US" sz="1200" b="0" i="0" kern="1200" dirty="0">
                <a:solidFill>
                  <a:schemeClr val="tx1"/>
                </a:solidFill>
                <a:effectLst/>
                <a:latin typeface="+mn-lt"/>
                <a:ea typeface="+mn-ea"/>
                <a:cs typeface="+mn-cs"/>
              </a:rPr>
              <a:t>跟</a:t>
            </a:r>
            <a:r>
              <a:rPr lang="en-US" altLang="zh-CN" sz="1200" b="0" i="0" kern="1200" dirty="0">
                <a:solidFill>
                  <a:schemeClr val="tx1"/>
                </a:solidFill>
                <a:effectLst/>
                <a:latin typeface="+mn-lt"/>
                <a:ea typeface="+mn-ea"/>
                <a:cs typeface="+mn-cs"/>
              </a:rPr>
              <a:t>unique</a:t>
            </a:r>
            <a:r>
              <a:rPr lang="zh-CN" altLang="en-US" sz="1200" b="0" i="0" kern="1200" dirty="0">
                <a:solidFill>
                  <a:schemeClr val="tx1"/>
                </a:solidFill>
                <a:effectLst/>
                <a:latin typeface="+mn-lt"/>
                <a:ea typeface="+mn-ea"/>
                <a:cs typeface="+mn-cs"/>
              </a:rPr>
              <a:t>去重功能差不多，语法特点：</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select DISTINCT </a:t>
            </a:r>
            <a:r>
              <a:rPr lang="zh-CN" altLang="en-US" sz="1200" b="0" i="0" kern="1200" dirty="0">
                <a:solidFill>
                  <a:schemeClr val="tx1"/>
                </a:solidFill>
                <a:effectLst/>
                <a:latin typeface="+mn-lt"/>
                <a:ea typeface="+mn-ea"/>
                <a:cs typeface="+mn-cs"/>
              </a:rPr>
              <a:t>指标名称 </a:t>
            </a:r>
            <a:r>
              <a:rPr lang="en-US" altLang="zh-CN" sz="1200" b="0" i="0" kern="1200" dirty="0">
                <a:solidFill>
                  <a:schemeClr val="tx1"/>
                </a:solidFill>
                <a:effectLst/>
                <a:latin typeface="+mn-lt"/>
                <a:ea typeface="+mn-ea"/>
                <a:cs typeface="+mn-cs"/>
              </a:rPr>
              <a:t>from </a:t>
            </a:r>
            <a:r>
              <a:rPr lang="zh-CN" altLang="en-US" sz="1200" b="0" i="0" kern="1200" dirty="0">
                <a:solidFill>
                  <a:schemeClr val="tx1"/>
                </a:solidFill>
                <a:effectLst/>
                <a:latin typeface="+mn-lt"/>
                <a:ea typeface="+mn-ea"/>
                <a:cs typeface="+mn-cs"/>
              </a:rPr>
              <a:t>数据集</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a:t>
            </a: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应用一：</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语言中文本回传</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出现截断</a:t>
            </a:r>
            <a:r>
              <a:rPr lang="en-US" altLang="zh-CN" sz="1200" b="0" i="0" kern="1200" dirty="0">
                <a:solidFill>
                  <a:schemeClr val="tx1"/>
                </a:solidFill>
                <a:effectLst/>
                <a:latin typeface="+mn-lt"/>
                <a:ea typeface="+mn-ea"/>
                <a:cs typeface="+mn-cs"/>
              </a:rPr>
              <a:t>(truncated )</a:t>
            </a:r>
            <a:r>
              <a:rPr lang="zh-CN" altLang="en-US" sz="1200" b="0" i="0" kern="1200" dirty="0">
                <a:solidFill>
                  <a:schemeClr val="tx1"/>
                </a:solidFill>
                <a:effectLst/>
                <a:latin typeface="+mn-lt"/>
                <a:ea typeface="+mn-ea"/>
                <a:cs typeface="+mn-cs"/>
              </a:rPr>
              <a:t>现象，怎么办？</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语言中用</a:t>
            </a:r>
            <a:r>
              <a:rPr lang="en-US" altLang="zh-CN" sz="1200" b="0" i="0" kern="1200" dirty="0">
                <a:solidFill>
                  <a:schemeClr val="tx1"/>
                </a:solidFill>
                <a:effectLst/>
                <a:latin typeface="+mn-lt"/>
                <a:ea typeface="+mn-ea"/>
                <a:cs typeface="+mn-cs"/>
              </a:rPr>
              <a:t>sqlSave</a:t>
            </a:r>
            <a:r>
              <a:rPr lang="zh-CN" altLang="en-US" sz="1200" b="0" i="0" kern="1200" dirty="0">
                <a:solidFill>
                  <a:schemeClr val="tx1"/>
                </a:solidFill>
                <a:effectLst/>
                <a:latin typeface="+mn-lt"/>
                <a:ea typeface="+mn-ea"/>
                <a:cs typeface="+mn-cs"/>
              </a:rPr>
              <a:t>函数，把文本回传的时候回出现这样的问题，文本超过</a:t>
            </a:r>
            <a:r>
              <a:rPr lang="en-US" altLang="zh-CN" sz="1200" b="0" i="0" kern="1200" dirty="0">
                <a:solidFill>
                  <a:schemeClr val="tx1"/>
                </a:solidFill>
                <a:effectLst/>
                <a:latin typeface="+mn-lt"/>
                <a:ea typeface="+mn-ea"/>
                <a:cs typeface="+mn-cs"/>
              </a:rPr>
              <a:t>255</a:t>
            </a:r>
            <a:r>
              <a:rPr lang="zh-CN" altLang="en-US" sz="1200" b="0" i="0" kern="1200" dirty="0">
                <a:solidFill>
                  <a:schemeClr val="tx1"/>
                </a:solidFill>
                <a:effectLst/>
                <a:latin typeface="+mn-lt"/>
                <a:ea typeface="+mn-ea"/>
                <a:cs typeface="+mn-cs"/>
              </a:rPr>
              <a:t>个字符的会出现截断</a:t>
            </a:r>
            <a:r>
              <a:rPr lang="en-US" altLang="zh-CN" sz="1200" b="0" i="0" kern="1200" dirty="0">
                <a:solidFill>
                  <a:schemeClr val="tx1"/>
                </a:solidFill>
                <a:effectLst/>
                <a:latin typeface="+mn-lt"/>
                <a:ea typeface="+mn-ea"/>
                <a:cs typeface="+mn-cs"/>
              </a:rPr>
              <a:t>truncated</a:t>
            </a:r>
            <a:r>
              <a:rPr lang="zh-CN" altLang="en-US" sz="1200" b="0" i="0" kern="1200" dirty="0">
                <a:solidFill>
                  <a:schemeClr val="tx1"/>
                </a:solidFill>
                <a:effectLst/>
                <a:latin typeface="+mn-lt"/>
                <a:ea typeface="+mn-ea"/>
                <a:cs typeface="+mn-cs"/>
              </a:rPr>
              <a:t>现象，因为回传到</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之后，规定的字符数即为</a:t>
            </a:r>
            <a:r>
              <a:rPr lang="en-US" altLang="zh-CN" sz="1200" b="0" i="0" kern="1200" dirty="0">
                <a:solidFill>
                  <a:schemeClr val="tx1"/>
                </a:solidFill>
                <a:effectLst/>
                <a:latin typeface="+mn-lt"/>
                <a:ea typeface="+mn-ea"/>
                <a:cs typeface="+mn-cs"/>
              </a:rPr>
              <a:t>varchar(255)</a:t>
            </a:r>
            <a:r>
              <a:rPr lang="zh-CN" altLang="en-US" sz="1200" b="0" i="0" kern="1200" dirty="0">
                <a:solidFill>
                  <a:schemeClr val="tx1"/>
                </a:solidFill>
                <a:effectLst/>
                <a:latin typeface="+mn-lt"/>
                <a:ea typeface="+mn-ea"/>
                <a:cs typeface="+mn-cs"/>
              </a:rPr>
              <a:t>，所以会出现截断现象。</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如果出现这样的截断现象该如何解决呢？</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解决办法一：修改</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的字符</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先创建一个表，然后把那个字符型格式修改为</a:t>
            </a:r>
            <a:r>
              <a:rPr lang="en-US" altLang="zh-CN" sz="1200" b="0" i="0" kern="1200" dirty="0">
                <a:solidFill>
                  <a:schemeClr val="tx1"/>
                </a:solidFill>
                <a:effectLst/>
                <a:latin typeface="+mn-lt"/>
                <a:ea typeface="+mn-ea"/>
                <a:cs typeface="+mn-cs"/>
              </a:rPr>
              <a:t>varchar(4000)</a:t>
            </a:r>
            <a:r>
              <a:rPr lang="zh-CN" altLang="en-US" sz="1200" b="0" i="0" kern="1200" dirty="0">
                <a:solidFill>
                  <a:schemeClr val="tx1"/>
                </a:solidFill>
                <a:effectLst/>
                <a:latin typeface="+mn-lt"/>
                <a:ea typeface="+mn-ea"/>
                <a:cs typeface="+mn-cs"/>
              </a:rPr>
              <a:t>，或者其他格式，不能修改成</a:t>
            </a:r>
            <a:r>
              <a:rPr lang="en-US" altLang="zh-CN" sz="1200" b="0" i="0" kern="1200" dirty="0">
                <a:solidFill>
                  <a:schemeClr val="tx1"/>
                </a:solidFill>
                <a:effectLst/>
                <a:latin typeface="+mn-lt"/>
                <a:ea typeface="+mn-ea"/>
                <a:cs typeface="+mn-cs"/>
              </a:rPr>
              <a:t>max</a:t>
            </a:r>
            <a:r>
              <a:rPr lang="zh-CN" altLang="en-US" sz="1200" b="0" i="0" kern="1200" dirty="0">
                <a:solidFill>
                  <a:schemeClr val="tx1"/>
                </a:solidFill>
                <a:effectLst/>
                <a:latin typeface="+mn-lt"/>
                <a:ea typeface="+mn-ea"/>
                <a:cs typeface="+mn-cs"/>
              </a:rPr>
              <a:t>，会报错，造成</a:t>
            </a:r>
            <a:r>
              <a:rPr lang="en-US" altLang="zh-CN" sz="1200" b="0" i="0" kern="1200" dirty="0" err="1">
                <a:solidFill>
                  <a:schemeClr val="tx1"/>
                </a:solidFill>
                <a:effectLst/>
                <a:latin typeface="+mn-lt"/>
                <a:ea typeface="+mn-ea"/>
                <a:cs typeface="+mn-cs"/>
              </a:rPr>
              <a:t>Rstudio</a:t>
            </a:r>
            <a:r>
              <a:rPr lang="zh-CN" altLang="en-US" sz="1200" b="0" i="0" kern="1200" dirty="0">
                <a:solidFill>
                  <a:schemeClr val="tx1"/>
                </a:solidFill>
                <a:effectLst/>
                <a:latin typeface="+mn-lt"/>
                <a:ea typeface="+mn-ea"/>
                <a:cs typeface="+mn-cs"/>
              </a:rPr>
              <a:t>崩溃。当然，也可以先</a:t>
            </a:r>
            <a:r>
              <a:rPr lang="en-US" altLang="zh-CN" sz="1200" b="0" i="0" kern="1200" dirty="0">
                <a:solidFill>
                  <a:schemeClr val="tx1"/>
                </a:solidFill>
                <a:effectLst/>
                <a:latin typeface="+mn-lt"/>
                <a:ea typeface="+mn-ea"/>
                <a:cs typeface="+mn-cs"/>
              </a:rPr>
              <a:t>sqlSave</a:t>
            </a:r>
            <a:r>
              <a:rPr lang="zh-CN" altLang="en-US" sz="1200" b="0" i="0" kern="1200" dirty="0">
                <a:solidFill>
                  <a:schemeClr val="tx1"/>
                </a:solidFill>
                <a:effectLst/>
                <a:latin typeface="+mn-lt"/>
                <a:ea typeface="+mn-ea"/>
                <a:cs typeface="+mn-cs"/>
              </a:rPr>
              <a:t>一个版本过去（就几条内容），然后修改一下格式之后，继续</a:t>
            </a:r>
            <a:r>
              <a:rPr lang="en-US" altLang="zh-CN" sz="1200" b="0" i="0" kern="1200" dirty="0">
                <a:solidFill>
                  <a:schemeClr val="tx1"/>
                </a:solidFill>
                <a:effectLst/>
                <a:latin typeface="+mn-lt"/>
                <a:ea typeface="+mn-ea"/>
                <a:cs typeface="+mn-cs"/>
              </a:rPr>
              <a:t>append</a:t>
            </a:r>
            <a:r>
              <a:rPr lang="zh-CN" altLang="en-US" sz="1200" b="0" i="0" kern="1200" dirty="0">
                <a:solidFill>
                  <a:schemeClr val="tx1"/>
                </a:solidFill>
                <a:effectLst/>
                <a:latin typeface="+mn-lt"/>
                <a:ea typeface="+mn-ea"/>
                <a:cs typeface="+mn-cs"/>
              </a:rPr>
              <a:t>追加内容进行。</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SQL Server 2008</a:t>
            </a:r>
            <a:r>
              <a:rPr lang="zh-CN" altLang="en-US" sz="1200" b="0" i="0" kern="1200" dirty="0">
                <a:solidFill>
                  <a:schemeClr val="tx1"/>
                </a:solidFill>
                <a:effectLst/>
                <a:latin typeface="+mn-lt"/>
                <a:ea typeface="+mn-ea"/>
                <a:cs typeface="+mn-cs"/>
              </a:rPr>
              <a:t>中在修改数据类型的时候，会报错，一直保存不了，需要按照以下的内容设置一下：</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选择菜单 工具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选项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表设计器（</a:t>
            </a:r>
            <a:r>
              <a:rPr lang="en-US" altLang="zh-CN" sz="1200" b="0" i="0" kern="1200" dirty="0">
                <a:solidFill>
                  <a:schemeClr val="tx1"/>
                </a:solidFill>
                <a:effectLst/>
                <a:latin typeface="+mn-lt"/>
                <a:ea typeface="+mn-ea"/>
                <a:cs typeface="+mn-cs"/>
              </a:rPr>
              <a:t>Designers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表设计器和数据库设计器</a:t>
            </a:r>
            <a:r>
              <a:rPr lang="en-US" altLang="zh-CN" sz="1200" b="0" i="0" kern="1200" dirty="0">
                <a:solidFill>
                  <a:schemeClr val="tx1"/>
                </a:solidFill>
                <a:effectLst/>
                <a:latin typeface="+mn-lt"/>
                <a:ea typeface="+mn-ea"/>
                <a:cs typeface="+mn-cs"/>
              </a:rPr>
              <a:t>table and database designers</a:t>
            </a:r>
            <a:r>
              <a:rPr lang="zh-CN" altLang="en-US" sz="1200" b="0" i="0" kern="1200" dirty="0">
                <a:solidFill>
                  <a:schemeClr val="tx1"/>
                </a:solidFill>
                <a:effectLst/>
                <a:latin typeface="+mn-lt"/>
                <a:ea typeface="+mn-ea"/>
                <a:cs typeface="+mn-cs"/>
              </a:rPr>
              <a:t>。然后去掉“ 阻止保存要求重新创建表的更改”（</a:t>
            </a:r>
            <a:r>
              <a:rPr lang="en-US" altLang="zh-CN" sz="1200" b="0" i="0" kern="1200" dirty="0">
                <a:solidFill>
                  <a:schemeClr val="tx1"/>
                </a:solidFill>
                <a:effectLst/>
                <a:latin typeface="+mn-lt"/>
                <a:ea typeface="+mn-ea"/>
                <a:cs typeface="+mn-cs"/>
              </a:rPr>
              <a:t>prevent saving changes that require table re-creation</a:t>
            </a:r>
            <a:r>
              <a:rPr lang="zh-CN" altLang="en-US" sz="1200" b="0" i="0" kern="1200" dirty="0">
                <a:solidFill>
                  <a:schemeClr val="tx1"/>
                </a:solidFill>
                <a:effectLst/>
                <a:latin typeface="+mn-lt"/>
                <a:ea typeface="+mn-ea"/>
                <a:cs typeface="+mn-cs"/>
              </a:rPr>
              <a:t>）前面的勾。重新启动</a:t>
            </a:r>
            <a:r>
              <a:rPr lang="en-US" altLang="zh-CN" sz="1200" b="0" i="0" kern="1200" dirty="0">
                <a:solidFill>
                  <a:schemeClr val="tx1"/>
                </a:solidFill>
                <a:effectLst/>
                <a:latin typeface="+mn-lt"/>
                <a:ea typeface="+mn-ea"/>
                <a:cs typeface="+mn-cs"/>
              </a:rPr>
              <a:t>MSSQL SERVER 2008</a:t>
            </a:r>
            <a:r>
              <a:rPr lang="zh-CN" altLang="en-US" sz="1200" b="0" i="0" kern="1200" dirty="0">
                <a:solidFill>
                  <a:schemeClr val="tx1"/>
                </a:solidFill>
                <a:effectLst/>
                <a:latin typeface="+mn-lt"/>
                <a:ea typeface="+mn-ea"/>
                <a:cs typeface="+mn-cs"/>
              </a:rPr>
              <a:t>可以解决该问题。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来源博客：</a:t>
            </a:r>
            <a:r>
              <a:rPr lang="en-US" altLang="zh-CN" sz="1200" b="0" i="0" kern="1200" dirty="0">
                <a:solidFill>
                  <a:schemeClr val="tx1"/>
                </a:solidFill>
                <a:effectLst/>
                <a:latin typeface="+mn-lt"/>
                <a:ea typeface="+mn-ea"/>
                <a:cs typeface="+mn-cs"/>
              </a:rPr>
              <a:t>http://franciswmf.iteye.com/blog/1962550)</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但是笔者在尝试该办法的时候，总是修改之后就卡死，所以无奈选择第二条路。</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解决办法二：从</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中导出然后导入</a:t>
            </a:r>
            <a:r>
              <a:rPr lang="en-US" altLang="zh-CN" sz="1200" b="0" i="0" kern="1200" dirty="0">
                <a:solidFill>
                  <a:schemeClr val="tx1"/>
                </a:solidFill>
                <a:effectLst/>
                <a:latin typeface="+mn-lt"/>
                <a:ea typeface="+mn-ea"/>
                <a:cs typeface="+mn-cs"/>
              </a:rPr>
              <a:t>SQL Server</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笔者尝试过，导出</a:t>
            </a:r>
            <a:r>
              <a:rPr lang="en-US" altLang="zh-CN" sz="1200" b="0" i="0" kern="1200" dirty="0">
                <a:solidFill>
                  <a:schemeClr val="tx1"/>
                </a:solidFill>
                <a:effectLst/>
                <a:latin typeface="+mn-lt"/>
                <a:ea typeface="+mn-ea"/>
                <a:cs typeface="+mn-cs"/>
              </a:rPr>
              <a:t>csv/txt</a:t>
            </a:r>
            <a:r>
              <a:rPr lang="zh-CN" altLang="en-US" sz="1200" b="0" i="0" kern="1200" dirty="0">
                <a:solidFill>
                  <a:schemeClr val="tx1"/>
                </a:solidFill>
                <a:effectLst/>
                <a:latin typeface="+mn-lt"/>
                <a:ea typeface="+mn-ea"/>
                <a:cs typeface="+mn-cs"/>
              </a:rPr>
              <a:t>但是直接用</a:t>
            </a:r>
            <a:r>
              <a:rPr lang="en-US" altLang="zh-CN" sz="1200" b="0" i="0" kern="1200" dirty="0">
                <a:solidFill>
                  <a:schemeClr val="tx1"/>
                </a:solidFill>
                <a:effectLst/>
                <a:latin typeface="+mn-lt"/>
                <a:ea typeface="+mn-ea"/>
                <a:cs typeface="+mn-cs"/>
              </a:rPr>
              <a:t>SQL Server</a:t>
            </a:r>
            <a:r>
              <a:rPr lang="zh-CN" altLang="en-US" sz="1200" b="0" i="0" kern="1200" dirty="0">
                <a:solidFill>
                  <a:schemeClr val="tx1"/>
                </a:solidFill>
                <a:effectLst/>
                <a:latin typeface="+mn-lt"/>
                <a:ea typeface="+mn-ea"/>
                <a:cs typeface="+mn-cs"/>
              </a:rPr>
              <a:t>内嵌工具，“</a:t>
            </a:r>
            <a:r>
              <a:rPr lang="en-US" altLang="zh-CN" sz="1200" b="0" i="0" kern="1200" dirty="0">
                <a:solidFill>
                  <a:schemeClr val="tx1"/>
                </a:solidFill>
                <a:effectLst/>
                <a:latin typeface="+mn-lt"/>
                <a:ea typeface="+mn-ea"/>
                <a:cs typeface="+mn-cs"/>
              </a:rPr>
              <a:t>SQL Server Import and export Wizard”</a:t>
            </a:r>
            <a:r>
              <a:rPr lang="zh-CN" altLang="en-US" sz="1200" b="0" i="0" kern="1200" dirty="0">
                <a:solidFill>
                  <a:schemeClr val="tx1"/>
                </a:solidFill>
                <a:effectLst/>
                <a:latin typeface="+mn-lt"/>
                <a:ea typeface="+mn-ea"/>
                <a:cs typeface="+mn-cs"/>
              </a:rPr>
              <a:t>对于</a:t>
            </a:r>
            <a:r>
              <a:rPr lang="en-US" altLang="zh-CN" sz="1200" b="0" i="0" kern="1200" dirty="0">
                <a:solidFill>
                  <a:schemeClr val="tx1"/>
                </a:solidFill>
                <a:effectLst/>
                <a:latin typeface="+mn-lt"/>
                <a:ea typeface="+mn-ea"/>
                <a:cs typeface="+mn-cs"/>
              </a:rPr>
              <a:t>csv/txt</a:t>
            </a:r>
            <a:r>
              <a:rPr lang="zh-CN" altLang="en-US" sz="1200" b="0" i="0" kern="1200" dirty="0">
                <a:solidFill>
                  <a:schemeClr val="tx1"/>
                </a:solidFill>
                <a:effectLst/>
                <a:latin typeface="+mn-lt"/>
                <a:ea typeface="+mn-ea"/>
                <a:cs typeface="+mn-cs"/>
              </a:rPr>
              <a:t>导入都十分麻烦，导入出现很多问题。</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所以最后是用</a:t>
            </a:r>
            <a:r>
              <a:rPr lang="en-US" altLang="zh-CN" sz="1200" b="0" i="0" kern="1200" dirty="0">
                <a:solidFill>
                  <a:schemeClr val="tx1"/>
                </a:solidFill>
                <a:effectLst/>
                <a:latin typeface="+mn-lt"/>
                <a:ea typeface="+mn-ea"/>
                <a:cs typeface="+mn-cs"/>
              </a:rPr>
              <a:t>csv-</a:t>
            </a:r>
            <a:r>
              <a:rPr lang="zh-CN" altLang="en-US" sz="1200" b="0" i="0" kern="1200" dirty="0">
                <a:solidFill>
                  <a:schemeClr val="tx1"/>
                </a:solidFill>
                <a:effectLst/>
                <a:latin typeface="+mn-lt"/>
                <a:ea typeface="+mn-ea"/>
                <a:cs typeface="+mn-cs"/>
              </a:rPr>
              <a:t>转</a:t>
            </a:r>
            <a:r>
              <a:rPr lang="en-US" altLang="zh-CN" sz="1200" b="0" i="0" kern="1200" dirty="0">
                <a:solidFill>
                  <a:schemeClr val="tx1"/>
                </a:solidFill>
                <a:effectLst/>
                <a:latin typeface="+mn-lt"/>
                <a:ea typeface="+mn-ea"/>
                <a:cs typeface="+mn-cs"/>
              </a:rPr>
              <a:t>excel-</a:t>
            </a:r>
            <a:r>
              <a:rPr lang="zh-CN" altLang="en-US" sz="1200" b="0" i="0" kern="1200" dirty="0">
                <a:solidFill>
                  <a:schemeClr val="tx1"/>
                </a:solidFill>
                <a:effectLst/>
                <a:latin typeface="+mn-lt"/>
                <a:ea typeface="+mn-ea"/>
                <a:cs typeface="+mn-cs"/>
              </a:rPr>
              <a:t>用上述工具导入。</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问题一：</a:t>
            </a:r>
            <a:r>
              <a:rPr lang="en-US" altLang="zh-CN" sz="1200" b="0" i="0" kern="1200" dirty="0">
                <a:solidFill>
                  <a:schemeClr val="tx1"/>
                </a:solidFill>
                <a:effectLst/>
                <a:latin typeface="+mn-lt"/>
                <a:ea typeface="+mn-ea"/>
                <a:cs typeface="+mn-cs"/>
              </a:rPr>
              <a:t>R</a:t>
            </a:r>
            <a:r>
              <a:rPr lang="zh-CN" altLang="en-US" sz="1200" b="0" i="0" kern="1200" dirty="0">
                <a:solidFill>
                  <a:schemeClr val="tx1"/>
                </a:solidFill>
                <a:effectLst/>
                <a:latin typeface="+mn-lt"/>
                <a:ea typeface="+mn-ea"/>
                <a:cs typeface="+mn-cs"/>
              </a:rPr>
              <a:t>语言中，用</a:t>
            </a:r>
            <a:r>
              <a:rPr lang="en-US" altLang="zh-CN" sz="1200" b="0" i="0" kern="1200" dirty="0">
                <a:solidFill>
                  <a:schemeClr val="tx1"/>
                </a:solidFill>
                <a:effectLst/>
                <a:latin typeface="+mn-lt"/>
                <a:ea typeface="+mn-ea"/>
                <a:cs typeface="+mn-cs"/>
              </a:rPr>
              <a:t>write.csv</a:t>
            </a:r>
            <a:r>
              <a:rPr lang="zh-CN" altLang="en-US" sz="1200" b="0" i="0" kern="1200" dirty="0">
                <a:solidFill>
                  <a:schemeClr val="tx1"/>
                </a:solidFill>
                <a:effectLst/>
                <a:latin typeface="+mn-lt"/>
                <a:ea typeface="+mn-ea"/>
                <a:cs typeface="+mn-cs"/>
              </a:rPr>
              <a:t>时候，用</a:t>
            </a:r>
            <a:r>
              <a:rPr lang="en-US" altLang="zh-CN" sz="1200" b="0" i="0" kern="1200" dirty="0">
                <a:solidFill>
                  <a:schemeClr val="tx1"/>
                </a:solidFill>
                <a:effectLst/>
                <a:latin typeface="+mn-lt"/>
                <a:ea typeface="+mn-ea"/>
                <a:cs typeface="+mn-cs"/>
              </a:rPr>
              <a:t>office</a:t>
            </a:r>
            <a:r>
              <a:rPr lang="zh-CN" altLang="en-US" sz="1200" b="0" i="0" kern="1200" dirty="0">
                <a:solidFill>
                  <a:schemeClr val="tx1"/>
                </a:solidFill>
                <a:effectLst/>
                <a:latin typeface="+mn-lt"/>
                <a:ea typeface="+mn-ea"/>
                <a:cs typeface="+mn-cs"/>
              </a:rPr>
              <a:t>打开，多出了很多行？</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如果文本字符长度很大，那么就会出现内容串到下面一行的情况，譬如</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行的内容，可能变成了</a:t>
            </a:r>
            <a:r>
              <a:rPr lang="en-US" altLang="zh-CN" sz="1200" b="0" i="0" kern="1200" dirty="0">
                <a:solidFill>
                  <a:schemeClr val="tx1"/>
                </a:solidFill>
                <a:effectLst/>
                <a:latin typeface="+mn-lt"/>
                <a:ea typeface="+mn-ea"/>
                <a:cs typeface="+mn-cs"/>
              </a:rPr>
              <a:t>15</a:t>
            </a:r>
            <a:r>
              <a:rPr lang="zh-CN" altLang="en-US" sz="1200" b="0" i="0" kern="1200" dirty="0">
                <a:solidFill>
                  <a:schemeClr val="tx1"/>
                </a:solidFill>
                <a:effectLst/>
                <a:latin typeface="+mn-lt"/>
                <a:ea typeface="+mn-ea"/>
                <a:cs typeface="+mn-cs"/>
              </a:rPr>
              <a:t>行。好像</a:t>
            </a:r>
            <a:r>
              <a:rPr lang="en-US" altLang="zh-CN" sz="1200" b="0" i="0" kern="1200" dirty="0">
                <a:solidFill>
                  <a:schemeClr val="tx1"/>
                </a:solidFill>
                <a:effectLst/>
                <a:latin typeface="+mn-lt"/>
                <a:ea typeface="+mn-ea"/>
                <a:cs typeface="+mn-cs"/>
              </a:rPr>
              <a:t>office</a:t>
            </a:r>
            <a:r>
              <a:rPr lang="zh-CN" altLang="en-US" sz="1200" b="0" i="0" kern="1200" dirty="0">
                <a:solidFill>
                  <a:schemeClr val="tx1"/>
                </a:solidFill>
                <a:effectLst/>
                <a:latin typeface="+mn-lt"/>
                <a:ea typeface="+mn-ea"/>
                <a:cs typeface="+mn-cs"/>
              </a:rPr>
              <a:t>默认单个单元格的字符一般不超过</a:t>
            </a:r>
            <a:r>
              <a:rPr lang="en-US" altLang="zh-CN" sz="1200" b="0" i="0" kern="1200" dirty="0">
                <a:solidFill>
                  <a:schemeClr val="tx1"/>
                </a:solidFill>
                <a:effectLst/>
                <a:latin typeface="+mn-lt"/>
                <a:ea typeface="+mn-ea"/>
                <a:cs typeface="+mn-cs"/>
              </a:rPr>
              <a:t>2500</a:t>
            </a:r>
            <a:r>
              <a:rPr lang="zh-CN" altLang="en-US" sz="1200" b="0" i="0" kern="1200" dirty="0">
                <a:solidFill>
                  <a:schemeClr val="tx1"/>
                </a:solidFill>
                <a:effectLst/>
                <a:latin typeface="+mn-lt"/>
                <a:ea typeface="+mn-ea"/>
                <a:cs typeface="+mn-cs"/>
              </a:rPr>
              <a:t>字符，超过就会给到下一行。</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所以笔者在导入</a:t>
            </a:r>
            <a:r>
              <a:rPr lang="en-US" altLang="zh-CN" sz="1200" b="0" i="0" kern="1200" dirty="0">
                <a:solidFill>
                  <a:schemeClr val="tx1"/>
                </a:solidFill>
                <a:effectLst/>
                <a:latin typeface="+mn-lt"/>
                <a:ea typeface="+mn-ea"/>
                <a:cs typeface="+mn-cs"/>
              </a:rPr>
              <a:t>5W</a:t>
            </a:r>
            <a:r>
              <a:rPr lang="zh-CN" altLang="en-US" sz="1200" b="0" i="0" kern="1200" dirty="0">
                <a:solidFill>
                  <a:schemeClr val="tx1"/>
                </a:solidFill>
                <a:effectLst/>
                <a:latin typeface="+mn-lt"/>
                <a:ea typeface="+mn-ea"/>
                <a:cs typeface="+mn-cs"/>
              </a:rPr>
              <a:t>条数据时候，多出了很多行，于是只能手动删除。</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如果用</a:t>
            </a:r>
            <a:r>
              <a:rPr lang="en-US" altLang="zh-CN" sz="1200" b="0" i="0" kern="1200" dirty="0">
                <a:solidFill>
                  <a:schemeClr val="tx1"/>
                </a:solidFill>
                <a:effectLst/>
                <a:latin typeface="+mn-lt"/>
                <a:ea typeface="+mn-ea"/>
                <a:cs typeface="+mn-cs"/>
              </a:rPr>
              <a:t>txt</a:t>
            </a:r>
            <a:r>
              <a:rPr lang="zh-CN" altLang="en-US" sz="1200" b="0" i="0" kern="1200" dirty="0">
                <a:solidFill>
                  <a:schemeClr val="tx1"/>
                </a:solidFill>
                <a:effectLst/>
                <a:latin typeface="+mn-lt"/>
                <a:ea typeface="+mn-ea"/>
                <a:cs typeface="+mn-cs"/>
              </a:rPr>
              <a:t>格式导出，用</a:t>
            </a:r>
            <a:r>
              <a:rPr lang="en-US" altLang="zh-CN" sz="1200" b="0" i="0" kern="1200" dirty="0">
                <a:solidFill>
                  <a:schemeClr val="tx1"/>
                </a:solidFill>
                <a:effectLst/>
                <a:latin typeface="+mn-lt"/>
                <a:ea typeface="+mn-ea"/>
                <a:cs typeface="+mn-cs"/>
              </a:rPr>
              <a:t>Notepad++</a:t>
            </a:r>
            <a:r>
              <a:rPr lang="zh-CN" altLang="en-US" sz="1200" b="0" i="0" kern="1200" dirty="0">
                <a:solidFill>
                  <a:schemeClr val="tx1"/>
                </a:solidFill>
                <a:effectLst/>
                <a:latin typeface="+mn-lt"/>
                <a:ea typeface="+mn-ea"/>
                <a:cs typeface="+mn-cs"/>
              </a:rPr>
              <a:t>打开是好的，但是用</a:t>
            </a:r>
            <a:r>
              <a:rPr lang="en-US" altLang="zh-CN" sz="1200" b="0" i="0" kern="1200" dirty="0">
                <a:solidFill>
                  <a:schemeClr val="tx1"/>
                </a:solidFill>
                <a:effectLst/>
                <a:latin typeface="+mn-lt"/>
                <a:ea typeface="+mn-ea"/>
                <a:cs typeface="+mn-cs"/>
              </a:rPr>
              <a:t>excel</a:t>
            </a:r>
            <a:r>
              <a:rPr lang="zh-CN" altLang="en-US" sz="1200" b="0" i="0" kern="1200" dirty="0">
                <a:solidFill>
                  <a:schemeClr val="tx1"/>
                </a:solidFill>
                <a:effectLst/>
                <a:latin typeface="+mn-lt"/>
                <a:ea typeface="+mn-ea"/>
                <a:cs typeface="+mn-cs"/>
              </a:rPr>
              <a:t>打开又多出来不少行，所以用</a:t>
            </a:r>
            <a:r>
              <a:rPr lang="en-US" altLang="zh-CN" sz="1200" b="0" i="0" kern="1200" dirty="0">
                <a:solidFill>
                  <a:schemeClr val="tx1"/>
                </a:solidFill>
                <a:effectLst/>
                <a:latin typeface="+mn-lt"/>
                <a:ea typeface="+mn-ea"/>
                <a:cs typeface="+mn-cs"/>
              </a:rPr>
              <a:t>excel</a:t>
            </a:r>
            <a:r>
              <a:rPr lang="zh-CN" altLang="en-US" sz="1200" b="0" i="0" kern="1200" dirty="0">
                <a:solidFill>
                  <a:schemeClr val="tx1"/>
                </a:solidFill>
                <a:effectLst/>
                <a:latin typeface="+mn-lt"/>
                <a:ea typeface="+mn-ea"/>
                <a:cs typeface="+mn-cs"/>
              </a:rPr>
              <a:t>打开是用代价的。</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但是由于</a:t>
            </a:r>
            <a:r>
              <a:rPr lang="en-US" altLang="zh-CN" sz="1200" b="0" i="0" kern="1200" dirty="0">
                <a:solidFill>
                  <a:schemeClr val="tx1"/>
                </a:solidFill>
                <a:effectLst/>
                <a:latin typeface="+mn-lt"/>
                <a:ea typeface="+mn-ea"/>
                <a:cs typeface="+mn-cs"/>
              </a:rPr>
              <a:t>excel</a:t>
            </a:r>
            <a:r>
              <a:rPr lang="zh-CN" altLang="en-US" sz="1200" b="0" i="0" kern="1200" dirty="0">
                <a:solidFill>
                  <a:schemeClr val="tx1"/>
                </a:solidFill>
                <a:effectLst/>
                <a:latin typeface="+mn-lt"/>
                <a:ea typeface="+mn-ea"/>
                <a:cs typeface="+mn-cs"/>
              </a:rPr>
              <a:t>是最好的导入</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的格式，于是不得不手工删除，同时牺牲一部分的内容。</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问题二：如何使用</a:t>
            </a:r>
            <a:r>
              <a:rPr lang="en-US" altLang="zh-CN" sz="1200" b="0" i="0" kern="1200" dirty="0">
                <a:solidFill>
                  <a:schemeClr val="tx1"/>
                </a:solidFill>
                <a:effectLst/>
                <a:latin typeface="+mn-lt"/>
                <a:ea typeface="+mn-ea"/>
                <a:cs typeface="+mn-cs"/>
              </a:rPr>
              <a:t>SQL Server Import and export Wizard</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choose a Data Source</a:t>
            </a:r>
            <a:r>
              <a:rPr lang="zh-CN" altLang="en-US" sz="1200" b="0" i="0" kern="1200" dirty="0">
                <a:solidFill>
                  <a:schemeClr val="tx1"/>
                </a:solidFill>
                <a:effectLst/>
                <a:latin typeface="+mn-lt"/>
                <a:ea typeface="+mn-ea"/>
                <a:cs typeface="+mn-cs"/>
              </a:rPr>
              <a:t>界面（注意勾选，在第一个数据行中显示列名称）</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Data Source</a:t>
            </a:r>
            <a:r>
              <a:rPr lang="zh-CN" altLang="en-US" sz="1200" b="0" i="0" kern="1200" dirty="0">
                <a:solidFill>
                  <a:schemeClr val="tx1"/>
                </a:solidFill>
                <a:effectLst/>
                <a:latin typeface="+mn-lt"/>
                <a:ea typeface="+mn-ea"/>
                <a:cs typeface="+mn-cs"/>
              </a:rPr>
              <a:t>中，有</a:t>
            </a:r>
            <a:r>
              <a:rPr lang="en-US" altLang="zh-CN" sz="1200" b="0" i="0" kern="1200" dirty="0">
                <a:solidFill>
                  <a:schemeClr val="tx1"/>
                </a:solidFill>
                <a:effectLst/>
                <a:latin typeface="+mn-lt"/>
                <a:ea typeface="+mn-ea"/>
                <a:cs typeface="+mn-cs"/>
              </a:rPr>
              <a:t>Flat File Source </a:t>
            </a:r>
            <a:r>
              <a:rPr lang="zh-CN" altLang="en-US" sz="1200" b="0" i="0" kern="1200" dirty="0">
                <a:solidFill>
                  <a:schemeClr val="tx1"/>
                </a:solidFill>
                <a:effectLst/>
                <a:latin typeface="+mn-lt"/>
                <a:ea typeface="+mn-ea"/>
                <a:cs typeface="+mn-cs"/>
              </a:rPr>
              <a:t>栏目，就是用来做</a:t>
            </a:r>
            <a:r>
              <a:rPr lang="en-US" altLang="zh-CN" sz="1200" b="0" i="0" kern="1200" dirty="0">
                <a:solidFill>
                  <a:schemeClr val="tx1"/>
                </a:solidFill>
                <a:effectLst/>
                <a:latin typeface="+mn-lt"/>
                <a:ea typeface="+mn-ea"/>
                <a:cs typeface="+mn-cs"/>
              </a:rPr>
              <a:t>csv</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txt</a:t>
            </a:r>
            <a:r>
              <a:rPr lang="zh-CN" altLang="en-US" sz="1200" b="0" i="0" kern="1200" dirty="0">
                <a:solidFill>
                  <a:schemeClr val="tx1"/>
                </a:solidFill>
                <a:effectLst/>
                <a:latin typeface="+mn-lt"/>
                <a:ea typeface="+mn-ea"/>
                <a:cs typeface="+mn-cs"/>
              </a:rPr>
              <a:t>格式的；还有一个</a:t>
            </a:r>
            <a:r>
              <a:rPr lang="en-US" altLang="zh-CN" sz="1200" b="0" i="0" kern="1200" dirty="0">
                <a:solidFill>
                  <a:schemeClr val="tx1"/>
                </a:solidFill>
                <a:effectLst/>
                <a:latin typeface="+mn-lt"/>
                <a:ea typeface="+mn-ea"/>
                <a:cs typeface="+mn-cs"/>
              </a:rPr>
              <a:t>excel</a:t>
            </a:r>
            <a:r>
              <a:rPr lang="zh-CN" altLang="en-US" sz="1200" b="0" i="0" kern="1200" dirty="0">
                <a:solidFill>
                  <a:schemeClr val="tx1"/>
                </a:solidFill>
                <a:effectLst/>
                <a:latin typeface="+mn-lt"/>
                <a:ea typeface="+mn-ea"/>
                <a:cs typeface="+mn-cs"/>
              </a:rPr>
              <a:t>选项是专门针对</a:t>
            </a:r>
            <a:r>
              <a:rPr lang="en-US" altLang="zh-CN" sz="1200" b="0" i="0" kern="1200" dirty="0">
                <a:solidFill>
                  <a:schemeClr val="tx1"/>
                </a:solidFill>
                <a:effectLst/>
                <a:latin typeface="+mn-lt"/>
                <a:ea typeface="+mn-ea"/>
                <a:cs typeface="+mn-cs"/>
              </a:rPr>
              <a:t>excel</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3</a:t>
            </a:r>
            <a:r>
              <a:rPr lang="zh-CN" altLang="en-US" sz="1200" b="0" i="0" kern="1200" dirty="0">
                <a:solidFill>
                  <a:schemeClr val="tx1"/>
                </a:solidFill>
                <a:effectLst/>
                <a:latin typeface="+mn-lt"/>
                <a:ea typeface="+mn-ea"/>
                <a:cs typeface="+mn-cs"/>
              </a:rPr>
              <a:t>、导入数据界面，你需要输入服务器名称，已经相应的数据库名称；</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、选择源表和源视图，你可以通过”目标“栏目新建，也可以导入已经有的表格，当然第一次导入，笔者推荐直接导入新表，注意看检查一下下面的一个栏目”编辑映射“</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、运行语句。</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其中，如果你是第二次导入已经有的表，那么在第四步，”编辑映射“时，就需要看清楚是否与已有的数据列表一一对应。</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同时，如果第二次导入的表有表头名称，只要第一步勾选列名称，也是没有关系的，导入后不算入数据之中。</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主要教程来源于：</a:t>
            </a:r>
            <a:r>
              <a:rPr lang="en-US" altLang="zh-CN" sz="1200" b="0" i="0" kern="1200" dirty="0">
                <a:solidFill>
                  <a:schemeClr val="tx1"/>
                </a:solidFill>
                <a:effectLst/>
                <a:latin typeface="+mn-lt"/>
                <a:ea typeface="+mn-ea"/>
                <a:cs typeface="+mn-cs"/>
              </a:rPr>
              <a:t>http://www.xlgps.com/article/61446.html</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问题三：通过</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代码导入</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      相关内容可参考博客：</a:t>
            </a:r>
            <a:br>
              <a:rPr lang="zh-CN" altLang="en-US" sz="1200" b="0" i="0" kern="1200" dirty="0">
                <a:solidFill>
                  <a:schemeClr val="tx1"/>
                </a:solidFill>
                <a:effectLst/>
                <a:latin typeface="+mn-lt"/>
                <a:ea typeface="+mn-ea"/>
                <a:cs typeface="+mn-cs"/>
              </a:rPr>
            </a:b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http://www.it165.net/database/html/201310/4632.html</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http://www.cnblogs.com/wangshenhe/archive/2013/04/27/3047092.html</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33</a:t>
            </a:fld>
            <a:endParaRPr lang="zh-CN" altLang="en-US"/>
          </a:p>
        </p:txBody>
      </p:sp>
    </p:spTree>
    <p:extLst>
      <p:ext uri="{BB962C8B-B14F-4D97-AF65-F5344CB8AC3E}">
        <p14:creationId xmlns:p14="http://schemas.microsoft.com/office/powerpoint/2010/main" val="3636272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34</a:t>
            </a:fld>
            <a:endParaRPr lang="zh-CN" altLang="en-US"/>
          </a:p>
        </p:txBody>
      </p:sp>
    </p:spTree>
    <p:extLst>
      <p:ext uri="{BB962C8B-B14F-4D97-AF65-F5344CB8AC3E}">
        <p14:creationId xmlns:p14="http://schemas.microsoft.com/office/powerpoint/2010/main" val="1295597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https://blog.csdn.net/weixin_45086773/article/details/103774591</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i="0" kern="1200" dirty="0">
                <a:solidFill>
                  <a:schemeClr val="tx1"/>
                </a:solidFill>
                <a:effectLst/>
                <a:latin typeface="+mn-lt"/>
                <a:ea typeface="+mn-ea"/>
                <a:cs typeface="+mn-cs"/>
              </a:rPr>
              <a:t>hive</a:t>
            </a:r>
            <a:r>
              <a:rPr lang="zh-CN" altLang="en-US" sz="1200" b="1" i="0" kern="1200" dirty="0">
                <a:solidFill>
                  <a:schemeClr val="tx1"/>
                </a:solidFill>
                <a:effectLst/>
                <a:latin typeface="+mn-lt"/>
                <a:ea typeface="+mn-ea"/>
                <a:cs typeface="+mn-cs"/>
              </a:rPr>
              <a:t>分组排序</a:t>
            </a:r>
            <a:r>
              <a:rPr lang="en-US" altLang="zh-CN" sz="1200" b="1" i="0" kern="1200" dirty="0" err="1">
                <a:solidFill>
                  <a:schemeClr val="tx1"/>
                </a:solidFill>
                <a:effectLst/>
                <a:latin typeface="+mn-lt"/>
                <a:ea typeface="+mn-ea"/>
                <a:cs typeface="+mn-cs"/>
              </a:rPr>
              <a:t>groupby,order</a:t>
            </a: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by,Sort</a:t>
            </a:r>
            <a:r>
              <a:rPr lang="en-US" altLang="zh-CN" sz="1200" b="1" i="0" kern="1200" dirty="0">
                <a:solidFill>
                  <a:schemeClr val="tx1"/>
                </a:solidFill>
                <a:effectLst/>
                <a:latin typeface="+mn-lt"/>
                <a:ea typeface="+mn-ea"/>
                <a:cs typeface="+mn-cs"/>
              </a:rPr>
              <a:t> </a:t>
            </a:r>
            <a:r>
              <a:rPr lang="en-US" altLang="zh-CN" sz="1200" b="1" i="0" kern="1200" dirty="0" err="1">
                <a:solidFill>
                  <a:schemeClr val="tx1"/>
                </a:solidFill>
                <a:effectLst/>
                <a:latin typeface="+mn-lt"/>
                <a:ea typeface="+mn-ea"/>
                <a:cs typeface="+mn-cs"/>
              </a:rPr>
              <a:t>By,DISTRIBUTE</a:t>
            </a:r>
            <a:r>
              <a:rPr lang="en-US" altLang="zh-CN" sz="1200" b="1" i="0" kern="1200" dirty="0">
                <a:solidFill>
                  <a:schemeClr val="tx1"/>
                </a:solidFill>
                <a:effectLst/>
                <a:latin typeface="+mn-lt"/>
                <a:ea typeface="+mn-ea"/>
                <a:cs typeface="+mn-cs"/>
              </a:rPr>
              <a:t> BY, CLUSTER BY</a:t>
            </a:r>
          </a:p>
          <a:p>
            <a:r>
              <a:rPr lang="en-US" altLang="zh-CN" dirty="0"/>
              <a:t>Group by GROUP BY</a:t>
            </a:r>
            <a:r>
              <a:rPr lang="zh-CN" altLang="en-US" dirty="0"/>
              <a:t>语句通常会和聚合函数一起使用，按照一个或者多个列队结果进行分组，然后对每个组执行聚合操作案例实操：计算每个学生的平均分数</a:t>
            </a:r>
            <a:r>
              <a:rPr lang="en-US" altLang="zh-CN" dirty="0"/>
              <a:t>select </a:t>
            </a:r>
            <a:r>
              <a:rPr lang="en-US" altLang="zh-CN" dirty="0" err="1"/>
              <a:t>s_id</a:t>
            </a:r>
            <a:r>
              <a:rPr lang="en-US" altLang="zh-CN" dirty="0"/>
              <a:t> ,</a:t>
            </a:r>
            <a:r>
              <a:rPr lang="en-US" altLang="zh-CN" dirty="0" err="1"/>
              <a:t>avg</a:t>
            </a:r>
            <a:r>
              <a:rPr lang="en-US" altLang="zh-CN" dirty="0"/>
              <a:t>(</a:t>
            </a:r>
            <a:r>
              <a:rPr lang="en-US" altLang="zh-CN" dirty="0" err="1"/>
              <a:t>s_score</a:t>
            </a:r>
            <a:r>
              <a:rPr lang="en-US" altLang="zh-CN" dirty="0"/>
              <a:t>) from score group by </a:t>
            </a:r>
            <a:r>
              <a:rPr lang="en-US" altLang="zh-CN" dirty="0" err="1"/>
              <a:t>s_id</a:t>
            </a:r>
            <a:r>
              <a:rPr lang="en-US" altLang="zh-CN" dirty="0"/>
              <a:t>;</a:t>
            </a:r>
            <a:r>
              <a:rPr lang="zh-CN" altLang="en-US" dirty="0"/>
              <a:t>计算每个学生最高成绩</a:t>
            </a:r>
            <a:r>
              <a:rPr lang="en-US" altLang="zh-CN" dirty="0"/>
              <a:t>select </a:t>
            </a:r>
            <a:r>
              <a:rPr lang="en-US" altLang="zh-CN" dirty="0" err="1"/>
              <a:t>s_id</a:t>
            </a:r>
            <a:r>
              <a:rPr lang="en-US" altLang="zh-CN" dirty="0"/>
              <a:t> ,max(</a:t>
            </a:r>
            <a:r>
              <a:rPr lang="en-US" altLang="zh-CN" dirty="0" err="1"/>
              <a:t>s_score</a:t>
            </a:r>
            <a:r>
              <a:rPr lang="en-US" altLang="zh-CN" dirty="0"/>
              <a:t>) from score group by </a:t>
            </a:r>
            <a:r>
              <a:rPr lang="en-US" altLang="zh-CN" dirty="0" err="1"/>
              <a:t>s_id</a:t>
            </a:r>
            <a:r>
              <a:rPr lang="en-US" altLang="zh-CN" dirty="0"/>
              <a:t>;</a:t>
            </a:r>
          </a:p>
          <a:p>
            <a:endParaRPr lang="en-US" altLang="zh-CN" dirty="0"/>
          </a:p>
          <a:p>
            <a:r>
              <a:rPr lang="en-US" altLang="zh-CN" dirty="0"/>
              <a:t>order by</a:t>
            </a:r>
            <a:r>
              <a:rPr lang="zh-CN" altLang="en-US" dirty="0"/>
              <a:t>：全局排序，一个</a:t>
            </a:r>
            <a:r>
              <a:rPr lang="en-US" altLang="zh-CN" dirty="0"/>
              <a:t>reduce</a:t>
            </a:r>
          </a:p>
          <a:p>
            <a:r>
              <a:rPr lang="en-US" altLang="zh-CN" dirty="0"/>
              <a:t>Sort By</a:t>
            </a:r>
            <a:r>
              <a:rPr lang="zh-CN" altLang="en-US" dirty="0"/>
              <a:t>：每个</a:t>
            </a:r>
            <a:r>
              <a:rPr lang="en-US" altLang="zh-CN" dirty="0" err="1"/>
              <a:t>MapReduce</a:t>
            </a:r>
            <a:r>
              <a:rPr lang="zh-CN" altLang="en-US" dirty="0"/>
              <a:t>内部进行排序，对全局结果集来说不是排序。</a:t>
            </a:r>
            <a:endParaRPr lang="en-US" altLang="zh-CN" dirty="0"/>
          </a:p>
          <a:p>
            <a:r>
              <a:rPr lang="en-US" altLang="zh-CN" dirty="0"/>
              <a:t>DISTRIBUTE BY:</a:t>
            </a:r>
            <a:r>
              <a:rPr lang="zh-CN" altLang="en-US" dirty="0"/>
              <a:t>分区排序</a:t>
            </a:r>
            <a:r>
              <a:rPr lang="en-US" altLang="zh-CN" dirty="0"/>
              <a:t>Distribute By</a:t>
            </a:r>
            <a:r>
              <a:rPr lang="zh-CN" altLang="en-US" dirty="0"/>
              <a:t>：类似</a:t>
            </a:r>
            <a:r>
              <a:rPr lang="en-US" altLang="zh-CN" dirty="0"/>
              <a:t>MR</a:t>
            </a:r>
            <a:r>
              <a:rPr lang="zh-CN" altLang="en-US" dirty="0"/>
              <a:t>中</a:t>
            </a:r>
            <a:r>
              <a:rPr lang="en-US" altLang="zh-CN" dirty="0"/>
              <a:t>partition</a:t>
            </a:r>
            <a:r>
              <a:rPr lang="zh-CN" altLang="en-US" dirty="0"/>
              <a:t>，进行分区，结合</a:t>
            </a:r>
            <a:r>
              <a:rPr lang="en-US" altLang="zh-CN" dirty="0"/>
              <a:t>sort by</a:t>
            </a:r>
            <a:r>
              <a:rPr lang="zh-CN" altLang="en-US" dirty="0"/>
              <a:t>使用。注意，</a:t>
            </a:r>
            <a:r>
              <a:rPr lang="en-US" altLang="zh-CN" dirty="0"/>
              <a:t>Hive</a:t>
            </a:r>
            <a:r>
              <a:rPr lang="zh-CN" altLang="en-US" dirty="0"/>
              <a:t>要求</a:t>
            </a:r>
            <a:r>
              <a:rPr lang="en-US" altLang="zh-CN" dirty="0"/>
              <a:t>DISTRIBUTE BY</a:t>
            </a:r>
            <a:r>
              <a:rPr lang="zh-CN" altLang="en-US" dirty="0"/>
              <a:t>语句要写在</a:t>
            </a:r>
            <a:r>
              <a:rPr lang="en-US" altLang="zh-CN" dirty="0"/>
              <a:t>SORT BY</a:t>
            </a:r>
            <a:r>
              <a:rPr lang="zh-CN" altLang="en-US" dirty="0"/>
              <a:t>语句之前。对于</a:t>
            </a:r>
            <a:r>
              <a:rPr lang="en-US" altLang="zh-CN" dirty="0"/>
              <a:t>distribute by</a:t>
            </a:r>
            <a:r>
              <a:rPr lang="zh-CN" altLang="en-US" dirty="0"/>
              <a:t>进行测试，一定要分配多</a:t>
            </a:r>
            <a:r>
              <a:rPr lang="en-US" altLang="zh-CN" dirty="0"/>
              <a:t>reduce</a:t>
            </a:r>
            <a:r>
              <a:rPr lang="zh-CN" altLang="en-US" dirty="0"/>
              <a:t>进行处理，否则无法看到</a:t>
            </a:r>
            <a:r>
              <a:rPr lang="en-US" altLang="zh-CN" dirty="0"/>
              <a:t>distribute by</a:t>
            </a:r>
            <a:r>
              <a:rPr lang="zh-CN" altLang="en-US" dirty="0"/>
              <a:t>的效果。</a:t>
            </a:r>
            <a:endParaRPr lang="en-US" altLang="zh-CN" dirty="0"/>
          </a:p>
          <a:p>
            <a:r>
              <a:rPr lang="en-US" altLang="zh-CN" dirty="0"/>
              <a:t>CLUSTER BY</a:t>
            </a:r>
            <a:r>
              <a:rPr lang="zh-CN" altLang="en-US" dirty="0"/>
              <a:t>当</a:t>
            </a:r>
            <a:r>
              <a:rPr lang="en-US" altLang="zh-CN" dirty="0"/>
              <a:t>distribute by</a:t>
            </a:r>
            <a:r>
              <a:rPr lang="zh-CN" altLang="en-US" dirty="0"/>
              <a:t>和</a:t>
            </a:r>
            <a:r>
              <a:rPr lang="en-US" altLang="zh-CN" dirty="0"/>
              <a:t>sort by</a:t>
            </a:r>
            <a:r>
              <a:rPr lang="zh-CN" altLang="en-US" dirty="0"/>
              <a:t>字段相同时，可以使用</a:t>
            </a:r>
            <a:r>
              <a:rPr lang="en-US" altLang="zh-CN" dirty="0"/>
              <a:t>cluster by</a:t>
            </a:r>
            <a:r>
              <a:rPr lang="zh-CN" altLang="en-US" dirty="0"/>
              <a:t>方式。</a:t>
            </a:r>
            <a:r>
              <a:rPr lang="en-US" altLang="zh-CN" dirty="0"/>
              <a:t>cluster by</a:t>
            </a:r>
            <a:r>
              <a:rPr lang="zh-CN" altLang="en-US" dirty="0"/>
              <a:t>除了具有</a:t>
            </a:r>
            <a:r>
              <a:rPr lang="en-US" altLang="zh-CN" dirty="0"/>
              <a:t>distribute by</a:t>
            </a:r>
            <a:r>
              <a:rPr lang="zh-CN" altLang="en-US" dirty="0"/>
              <a:t>的功能外还兼具</a:t>
            </a:r>
            <a:r>
              <a:rPr lang="en-US" altLang="zh-CN" dirty="0"/>
              <a:t>sort by</a:t>
            </a:r>
            <a:r>
              <a:rPr lang="zh-CN" altLang="en-US" dirty="0"/>
              <a:t>的功能。但是排序只能是倒序排序，不能指定排序规则为</a:t>
            </a:r>
            <a:r>
              <a:rPr lang="en-US" altLang="zh-CN" dirty="0"/>
              <a:t>ASC</a:t>
            </a:r>
            <a:r>
              <a:rPr lang="zh-CN" altLang="en-US" dirty="0"/>
              <a:t>或者</a:t>
            </a:r>
            <a:r>
              <a:rPr lang="en-US" altLang="zh-CN" dirty="0"/>
              <a:t>DESC</a:t>
            </a:r>
            <a:r>
              <a:rPr lang="zh-CN" altLang="en-US" dirty="0"/>
              <a:t>。</a:t>
            </a:r>
          </a:p>
          <a:p>
            <a:r>
              <a:rPr lang="en-US" altLang="zh-CN" dirty="0"/>
              <a:t>————————————————</a:t>
            </a:r>
          </a:p>
          <a:p>
            <a:r>
              <a:rPr lang="zh-CN" altLang="en-US" dirty="0"/>
              <a:t>版权声明：本文为</a:t>
            </a:r>
            <a:r>
              <a:rPr lang="en-US" altLang="zh-CN" dirty="0"/>
              <a:t>CSDN</a:t>
            </a:r>
            <a:r>
              <a:rPr lang="zh-CN" altLang="en-US" dirty="0"/>
              <a:t>博主「</a:t>
            </a:r>
            <a:r>
              <a:rPr lang="en-US" altLang="zh-CN" dirty="0"/>
              <a:t>weixin_45086773</a:t>
            </a:r>
            <a:r>
              <a:rPr lang="zh-CN" altLang="en-US" dirty="0"/>
              <a:t>」的原创文章，遵循</a:t>
            </a:r>
            <a:r>
              <a:rPr lang="en-US" altLang="zh-CN" dirty="0"/>
              <a:t>CC 4.0 BY-SA</a:t>
            </a:r>
            <a:r>
              <a:rPr lang="zh-CN" altLang="en-US" dirty="0"/>
              <a:t>版权协议，转载请附上原文出处链接及本声明。</a:t>
            </a:r>
          </a:p>
          <a:p>
            <a:r>
              <a:rPr lang="zh-CN" altLang="en-US" dirty="0"/>
              <a:t>原文链接：</a:t>
            </a:r>
            <a:r>
              <a:rPr lang="en-US" altLang="zh-CN" dirty="0"/>
              <a:t>https://blog.csdn.net/weixin_45086773/article/details/103774591</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35</a:t>
            </a:fld>
            <a:endParaRPr lang="zh-CN" altLang="en-US"/>
          </a:p>
        </p:txBody>
      </p:sp>
    </p:spTree>
    <p:extLst>
      <p:ext uri="{BB962C8B-B14F-4D97-AF65-F5344CB8AC3E}">
        <p14:creationId xmlns:p14="http://schemas.microsoft.com/office/powerpoint/2010/main" val="376690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37</a:t>
            </a:fld>
            <a:endParaRPr lang="zh-CN" altLang="en-US"/>
          </a:p>
        </p:txBody>
      </p:sp>
    </p:spTree>
    <p:extLst>
      <p:ext uri="{BB962C8B-B14F-4D97-AF65-F5344CB8AC3E}">
        <p14:creationId xmlns:p14="http://schemas.microsoft.com/office/powerpoint/2010/main" val="610116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39</a:t>
            </a:fld>
            <a:endParaRPr lang="zh-CN" altLang="en-US"/>
          </a:p>
        </p:txBody>
      </p:sp>
    </p:spTree>
    <p:extLst>
      <p:ext uri="{BB962C8B-B14F-4D97-AF65-F5344CB8AC3E}">
        <p14:creationId xmlns:p14="http://schemas.microsoft.com/office/powerpoint/2010/main" val="6738543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baseline="0" dirty="0">
                <a:solidFill>
                  <a:srgbClr val="000000"/>
                </a:solidFill>
                <a:latin typeface="Arial" panose="020B0604020202020204" pitchFamily="34" charset="0"/>
              </a:rPr>
              <a:t>•</a:t>
            </a:r>
            <a:r>
              <a:rPr lang="zh-CN" altLang="en-US" sz="1200" b="0" i="0" u="none" strike="noStrike" baseline="0" dirty="0">
                <a:solidFill>
                  <a:srgbClr val="000000"/>
                </a:solidFill>
                <a:latin typeface="宋体" panose="02010600030101010101" pitchFamily="2" charset="-122"/>
                <a:ea typeface="宋体" panose="02010600030101010101" pitchFamily="2" charset="-122"/>
              </a:rPr>
              <a:t>复杂性：部署、管理、配置很复杂 </a:t>
            </a:r>
          </a:p>
          <a:p>
            <a:r>
              <a:rPr lang="en-US" altLang="zh-CN" sz="1200" b="0" i="0" u="none" strike="noStrike" baseline="0" dirty="0">
                <a:solidFill>
                  <a:srgbClr val="000000"/>
                </a:solidFill>
                <a:latin typeface="Arial" panose="020B0604020202020204" pitchFamily="34" charset="0"/>
                <a:ea typeface="宋体" panose="02010600030101010101" pitchFamily="2" charset="-122"/>
              </a:rPr>
              <a:t>•</a:t>
            </a:r>
            <a:r>
              <a:rPr lang="zh-CN" altLang="en-US" sz="1200" b="0" i="0" u="none" strike="noStrike" baseline="0" dirty="0">
                <a:solidFill>
                  <a:srgbClr val="000000"/>
                </a:solidFill>
                <a:latin typeface="Arial" panose="020B0604020202020204" pitchFamily="34" charset="0"/>
                <a:ea typeface="宋体" panose="02010600030101010101" pitchFamily="2" charset="-122"/>
              </a:rPr>
              <a:t>数据库复制：</a:t>
            </a:r>
            <a:r>
              <a:rPr lang="en-US" altLang="zh-CN" sz="1200" b="0" i="0" u="none" strike="noStrike" baseline="0" dirty="0">
                <a:solidFill>
                  <a:srgbClr val="000000"/>
                </a:solidFill>
                <a:latin typeface="Arial" panose="020B0604020202020204" pitchFamily="34" charset="0"/>
                <a:ea typeface="宋体" panose="02010600030101010101" pitchFamily="2" charset="-122"/>
              </a:rPr>
              <a:t>MySQL</a:t>
            </a:r>
            <a:r>
              <a:rPr lang="zh-CN" altLang="en-US" sz="1200" b="0" i="0" u="none" strike="noStrike" baseline="0" dirty="0">
                <a:solidFill>
                  <a:srgbClr val="000000"/>
                </a:solidFill>
                <a:latin typeface="宋体" panose="02010600030101010101" pitchFamily="2" charset="-122"/>
                <a:ea typeface="宋体" panose="02010600030101010101" pitchFamily="2" charset="-122"/>
              </a:rPr>
              <a:t>主备之间采用复制方式，只能是异步复制，当主库压力较大时可能产生较大延迟，主备切换可能会丢失最后一部分更新事务，这时往往需要人工介入，备份和恢复不方便 </a:t>
            </a:r>
          </a:p>
          <a:p>
            <a:r>
              <a:rPr lang="en-US" altLang="zh-CN" sz="1200" b="0" i="0" u="none" strike="noStrike" baseline="0" dirty="0">
                <a:solidFill>
                  <a:srgbClr val="000000"/>
                </a:solidFill>
                <a:latin typeface="Arial" panose="020B0604020202020204" pitchFamily="34" charset="0"/>
                <a:ea typeface="宋体" panose="02010600030101010101" pitchFamily="2" charset="-122"/>
              </a:rPr>
              <a:t>•</a:t>
            </a:r>
            <a:r>
              <a:rPr lang="zh-CN" altLang="en-US" sz="1200" b="0" i="0" u="none" strike="noStrike" baseline="0" dirty="0">
                <a:solidFill>
                  <a:srgbClr val="000000"/>
                </a:solidFill>
                <a:latin typeface="宋体" panose="02010600030101010101" pitchFamily="2" charset="-122"/>
                <a:ea typeface="宋体" panose="02010600030101010101" pitchFamily="2" charset="-122"/>
              </a:rPr>
              <a:t>扩容问题：如果系统压力过大需要增加新的机器，这个过程涉及数据重新划分，整个过程比较复杂，且容易出错 </a:t>
            </a:r>
          </a:p>
          <a:p>
            <a:r>
              <a:rPr lang="en-US" altLang="zh-CN" sz="1200" b="0" i="0" u="none" strike="noStrike" baseline="0" dirty="0">
                <a:solidFill>
                  <a:srgbClr val="000000"/>
                </a:solidFill>
                <a:latin typeface="Arial" panose="020B0604020202020204" pitchFamily="34" charset="0"/>
                <a:ea typeface="宋体" panose="02010600030101010101" pitchFamily="2" charset="-122"/>
              </a:rPr>
              <a:t>•</a:t>
            </a:r>
            <a:r>
              <a:rPr lang="zh-CN" altLang="en-US" sz="1200" b="0" i="0" u="none" strike="noStrike" baseline="0" dirty="0">
                <a:solidFill>
                  <a:srgbClr val="000000"/>
                </a:solidFill>
                <a:latin typeface="宋体" panose="02010600030101010101" pitchFamily="2" charset="-122"/>
                <a:ea typeface="宋体" panose="02010600030101010101" pitchFamily="2" charset="-122"/>
              </a:rPr>
              <a:t>动态数据迁移问题：如果某个数据库组压力过大，需要将其中部分数据迁移出去，迁移过程需要总控节点整体协调，以及数据库节点的配合。这个过程很难做到自动化 </a:t>
            </a:r>
          </a:p>
        </p:txBody>
      </p:sp>
      <p:sp>
        <p:nvSpPr>
          <p:cNvPr id="4" name="灯片编号占位符 3"/>
          <p:cNvSpPr>
            <a:spLocks noGrp="1"/>
          </p:cNvSpPr>
          <p:nvPr>
            <p:ph type="sldNum" sz="quarter" idx="10"/>
          </p:nvPr>
        </p:nvSpPr>
        <p:spPr/>
        <p:txBody>
          <a:bodyPr/>
          <a:lstStyle/>
          <a:p>
            <a:fld id="{36FB0A52-928A-44CE-9E53-D35098B3E268}" type="slidenum">
              <a:rPr lang="zh-CN" altLang="en-US" smtClean="0"/>
              <a:t>40</a:t>
            </a:fld>
            <a:endParaRPr lang="zh-CN" altLang="en-US"/>
          </a:p>
        </p:txBody>
      </p:sp>
    </p:spTree>
    <p:extLst>
      <p:ext uri="{BB962C8B-B14F-4D97-AF65-F5344CB8AC3E}">
        <p14:creationId xmlns:p14="http://schemas.microsoft.com/office/powerpoint/2010/main" val="12733405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41</a:t>
            </a:fld>
            <a:endParaRPr lang="zh-CN" altLang="en-US"/>
          </a:p>
        </p:txBody>
      </p:sp>
    </p:spTree>
    <p:extLst>
      <p:ext uri="{BB962C8B-B14F-4D97-AF65-F5344CB8AC3E}">
        <p14:creationId xmlns:p14="http://schemas.microsoft.com/office/powerpoint/2010/main" val="127577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9</a:t>
            </a:fld>
            <a:endParaRPr lang="zh-CN" altLang="en-US"/>
          </a:p>
        </p:txBody>
      </p:sp>
    </p:spTree>
    <p:extLst>
      <p:ext uri="{BB962C8B-B14F-4D97-AF65-F5344CB8AC3E}">
        <p14:creationId xmlns:p14="http://schemas.microsoft.com/office/powerpoint/2010/main" val="15637918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base</a:t>
            </a:r>
            <a:r>
              <a:rPr lang="zh-CN" altLang="en-US" sz="1200" b="0" i="0" kern="1200" dirty="0">
                <a:solidFill>
                  <a:schemeClr val="tx1"/>
                </a:solidFill>
                <a:effectLst/>
                <a:latin typeface="+mn-lt"/>
                <a:ea typeface="+mn-ea"/>
                <a:cs typeface="+mn-cs"/>
              </a:rPr>
              <a:t>模型的实现之一是：在分布式系统中，如果一个请求处理失败，因为可能在处理的过程中有些数据修改事务已经被提交， 此时可能创建一个异步的任务，该任务执行会根据设计回滚数据或者重新执行，来保证数据库中的数据最终一致性。</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47</a:t>
            </a:fld>
            <a:endParaRPr lang="zh-CN" altLang="en-US"/>
          </a:p>
        </p:txBody>
      </p:sp>
    </p:spTree>
    <p:extLst>
      <p:ext uri="{BB962C8B-B14F-4D97-AF65-F5344CB8AC3E}">
        <p14:creationId xmlns:p14="http://schemas.microsoft.com/office/powerpoint/2010/main" val="111492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base</a:t>
            </a:r>
            <a:r>
              <a:rPr lang="zh-CN" altLang="en-US" sz="1200" b="0" i="0" kern="1200" dirty="0">
                <a:solidFill>
                  <a:schemeClr val="tx1"/>
                </a:solidFill>
                <a:effectLst/>
                <a:latin typeface="+mn-lt"/>
                <a:ea typeface="+mn-ea"/>
                <a:cs typeface="+mn-cs"/>
              </a:rPr>
              <a:t>模型的实现之一是：在分布式系统中，如果一个请求处理失败，因为可能在处理的过程中有些数据修改事务已经被提交， 此时可能创建一个异步的任务，该任务执行会根据设计回滚数据或者重新执行，来保证数据库中的数据最终一致性。</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48</a:t>
            </a:fld>
            <a:endParaRPr lang="zh-CN" altLang="en-US"/>
          </a:p>
        </p:txBody>
      </p:sp>
    </p:spTree>
    <p:extLst>
      <p:ext uri="{BB962C8B-B14F-4D97-AF65-F5344CB8AC3E}">
        <p14:creationId xmlns:p14="http://schemas.microsoft.com/office/powerpoint/2010/main" val="1334804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49</a:t>
            </a:fld>
            <a:endParaRPr lang="zh-CN" altLang="en-US"/>
          </a:p>
        </p:txBody>
      </p:sp>
    </p:spTree>
    <p:extLst>
      <p:ext uri="{BB962C8B-B14F-4D97-AF65-F5344CB8AC3E}">
        <p14:creationId xmlns:p14="http://schemas.microsoft.com/office/powerpoint/2010/main" val="3175850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solidFill>
                  <a:srgbClr val="000000"/>
                </a:solidFill>
                <a:latin typeface="宋体" panose="02010600030101010101" pitchFamily="2" charset="-122"/>
                <a:ea typeface="宋体" panose="02010600030101010101" pitchFamily="2" charset="-122"/>
              </a:rPr>
              <a:t>总结 （</a:t>
            </a:r>
            <a:r>
              <a:rPr lang="en-US" altLang="zh-CN" sz="1200" b="1" i="0" u="none" strike="noStrike" baseline="0" dirty="0">
                <a:solidFill>
                  <a:srgbClr val="000000"/>
                </a:solidFill>
                <a:latin typeface="Arial" panose="020B0604020202020204" pitchFamily="34" charset="0"/>
                <a:ea typeface="宋体" panose="02010600030101010101" pitchFamily="2" charset="-122"/>
              </a:rPr>
              <a:t>1</a:t>
            </a:r>
            <a:r>
              <a:rPr lang="zh-CN" altLang="en-US" sz="1200" b="0" i="0" u="none" strike="noStrike" baseline="0" dirty="0">
                <a:solidFill>
                  <a:srgbClr val="000000"/>
                </a:solidFill>
                <a:latin typeface="宋体" panose="02010600030101010101" pitchFamily="2" charset="-122"/>
                <a:ea typeface="宋体" panose="02010600030101010101" pitchFamily="2" charset="-122"/>
              </a:rPr>
              <a:t>）关系数据库 优势：以完善的关系代数理论作为基础，有严格的标准，支持事务</a:t>
            </a:r>
            <a:r>
              <a:rPr lang="en-US" altLang="zh-CN" sz="1200" b="0" i="0" u="none" strike="noStrike" baseline="0" dirty="0">
                <a:solidFill>
                  <a:srgbClr val="000000"/>
                </a:solidFill>
                <a:latin typeface="Arial" panose="020B0604020202020204" pitchFamily="34" charset="0"/>
                <a:ea typeface="宋体" panose="02010600030101010101" pitchFamily="2" charset="-122"/>
              </a:rPr>
              <a:t>ACID</a:t>
            </a:r>
            <a:r>
              <a:rPr lang="zh-CN" altLang="en-US" sz="1200" b="0" i="0" u="none" strike="noStrike" baseline="0" dirty="0">
                <a:solidFill>
                  <a:srgbClr val="000000"/>
                </a:solidFill>
                <a:latin typeface="宋体" panose="02010600030101010101" pitchFamily="2" charset="-122"/>
                <a:ea typeface="宋体" panose="02010600030101010101" pitchFamily="2" charset="-122"/>
              </a:rPr>
              <a:t>四性，借助索引机制可以实现高效的查询，技术成熟，有专业公司的技术支持 劣势：可扩展性较差，无法较好支持海量数据存储，数据模型过于死板、无法较好支持</a:t>
            </a:r>
            <a:r>
              <a:rPr lang="en-US" altLang="zh-CN" sz="1200" b="0" i="0" u="none" strike="noStrike" baseline="0" dirty="0">
                <a:solidFill>
                  <a:srgbClr val="000000"/>
                </a:solidFill>
                <a:latin typeface="Arial" panose="020B0604020202020204" pitchFamily="34" charset="0"/>
                <a:ea typeface="宋体" panose="02010600030101010101" pitchFamily="2" charset="-122"/>
              </a:rPr>
              <a:t>Web2.0</a:t>
            </a:r>
            <a:r>
              <a:rPr lang="zh-CN" altLang="en-US" sz="1200" b="0" i="0" u="none" strike="noStrike" baseline="0" dirty="0">
                <a:solidFill>
                  <a:srgbClr val="000000"/>
                </a:solidFill>
                <a:latin typeface="宋体" panose="02010600030101010101" pitchFamily="2" charset="-122"/>
                <a:ea typeface="宋体" panose="02010600030101010101" pitchFamily="2" charset="-122"/>
              </a:rPr>
              <a:t>应用，事务机制影响了系统的整体性能等 （</a:t>
            </a:r>
            <a:r>
              <a:rPr lang="en-US" altLang="zh-CN" sz="1200" b="1" i="0" u="none" strike="noStrike" baseline="0" dirty="0">
                <a:solidFill>
                  <a:srgbClr val="000000"/>
                </a:solidFill>
                <a:latin typeface="Arial" panose="020B0604020202020204" pitchFamily="34" charset="0"/>
                <a:ea typeface="宋体" panose="02010600030101010101" pitchFamily="2" charset="-122"/>
              </a:rPr>
              <a:t>2</a:t>
            </a:r>
            <a:r>
              <a:rPr lang="zh-CN" altLang="en-US" sz="1200" b="0" i="0" u="none" strike="noStrike" baseline="0" dirty="0">
                <a:solidFill>
                  <a:srgbClr val="000000"/>
                </a:solidFill>
                <a:latin typeface="宋体" panose="02010600030101010101" pitchFamily="2" charset="-122"/>
                <a:ea typeface="宋体" panose="02010600030101010101" pitchFamily="2" charset="-122"/>
              </a:rPr>
              <a:t>）</a:t>
            </a:r>
            <a:r>
              <a:rPr lang="en-US" altLang="zh-CN" sz="1200" b="1" i="0" u="none" strike="noStrike" baseline="0" dirty="0">
                <a:solidFill>
                  <a:srgbClr val="000000"/>
                </a:solidFill>
                <a:latin typeface="Arial" panose="020B0604020202020204" pitchFamily="34" charset="0"/>
                <a:ea typeface="宋体" panose="02010600030101010101" pitchFamily="2" charset="-122"/>
              </a:rPr>
              <a:t>NoSQL</a:t>
            </a:r>
            <a:r>
              <a:rPr lang="zh-CN" altLang="en-US" sz="1200" b="0" i="0" u="none" strike="noStrike" baseline="0" dirty="0">
                <a:solidFill>
                  <a:srgbClr val="000000"/>
                </a:solidFill>
                <a:latin typeface="宋体" panose="02010600030101010101" pitchFamily="2" charset="-122"/>
                <a:ea typeface="宋体" panose="02010600030101010101" pitchFamily="2" charset="-122"/>
              </a:rPr>
              <a:t>数据库 优势：可以支持超大规模数据存储，灵活的数据模型可以很好地支持</a:t>
            </a:r>
            <a:r>
              <a:rPr lang="en-US" altLang="zh-CN" sz="1200" b="0" i="0" u="none" strike="noStrike" baseline="0" dirty="0">
                <a:solidFill>
                  <a:srgbClr val="000000"/>
                </a:solidFill>
                <a:latin typeface="Arial" panose="020B0604020202020204" pitchFamily="34" charset="0"/>
                <a:ea typeface="宋体" panose="02010600030101010101" pitchFamily="2" charset="-122"/>
              </a:rPr>
              <a:t>Web2.0</a:t>
            </a:r>
            <a:r>
              <a:rPr lang="zh-CN" altLang="en-US" sz="1200" b="0" i="0" u="none" strike="noStrike" baseline="0" dirty="0">
                <a:solidFill>
                  <a:srgbClr val="000000"/>
                </a:solidFill>
                <a:latin typeface="宋体" panose="02010600030101010101" pitchFamily="2" charset="-122"/>
                <a:ea typeface="宋体" panose="02010600030101010101" pitchFamily="2" charset="-122"/>
              </a:rPr>
              <a:t>应用，具有强大的横向扩展能力等 劣势：缺乏数学理论基础，复杂查询性能不高，大都不能实现事务强一致性，很难实现数据完整性，技术尚不成熟，缺乏专业团队的技术支持，维护较困难等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50</a:t>
            </a:fld>
            <a:endParaRPr lang="zh-CN" altLang="en-US"/>
          </a:p>
        </p:txBody>
      </p:sp>
    </p:spTree>
    <p:extLst>
      <p:ext uri="{BB962C8B-B14F-4D97-AF65-F5344CB8AC3E}">
        <p14:creationId xmlns:p14="http://schemas.microsoft.com/office/powerpoint/2010/main" val="1440456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4D4D4D"/>
                </a:solidFill>
                <a:effectLst/>
                <a:latin typeface="-apple-system"/>
              </a:rPr>
              <a:t>Timesten</a:t>
            </a:r>
            <a:r>
              <a:rPr lang="zh-CN" altLang="en-US" b="0" i="0" dirty="0">
                <a:solidFill>
                  <a:srgbClr val="4D4D4D"/>
                </a:solidFill>
                <a:effectLst/>
                <a:latin typeface="-apple-system"/>
              </a:rPr>
              <a:t>能比普通数据库快</a:t>
            </a:r>
            <a:r>
              <a:rPr lang="en-US" altLang="zh-CN" b="0" i="0" dirty="0">
                <a:solidFill>
                  <a:srgbClr val="4D4D4D"/>
                </a:solidFill>
                <a:effectLst/>
                <a:latin typeface="-apple-system"/>
              </a:rPr>
              <a:t>10</a:t>
            </a:r>
            <a:r>
              <a:rPr lang="zh-CN" altLang="en-US" b="0" i="0" dirty="0">
                <a:solidFill>
                  <a:srgbClr val="4D4D4D"/>
                </a:solidFill>
                <a:effectLst/>
                <a:latin typeface="-apple-system"/>
              </a:rPr>
              <a:t>倍主要是两个原因。（</a:t>
            </a:r>
            <a:r>
              <a:rPr lang="en-US" altLang="zh-CN" b="0" i="0" dirty="0">
                <a:solidFill>
                  <a:srgbClr val="4D4D4D"/>
                </a:solidFill>
                <a:effectLst/>
                <a:latin typeface="-apple-system"/>
              </a:rPr>
              <a:t>1</a:t>
            </a:r>
            <a:r>
              <a:rPr lang="zh-CN" altLang="en-US" b="0" i="0" dirty="0">
                <a:solidFill>
                  <a:srgbClr val="4D4D4D"/>
                </a:solidFill>
                <a:effectLst/>
                <a:latin typeface="-apple-system"/>
              </a:rPr>
              <a:t>）所有数据全部在内存，不需要从硬盘上取数据，当然速度大大加快。（</a:t>
            </a:r>
            <a:r>
              <a:rPr lang="en-US" altLang="zh-CN" b="0" i="0" dirty="0">
                <a:solidFill>
                  <a:srgbClr val="4D4D4D"/>
                </a:solidFill>
                <a:effectLst/>
                <a:latin typeface="-apple-system"/>
              </a:rPr>
              <a:t>2</a:t>
            </a:r>
            <a:r>
              <a:rPr lang="zh-CN" altLang="en-US" b="0" i="0" dirty="0">
                <a:solidFill>
                  <a:srgbClr val="4D4D4D"/>
                </a:solidFill>
                <a:effectLst/>
                <a:latin typeface="-apple-system"/>
              </a:rPr>
              <a:t>）应用和</a:t>
            </a:r>
            <a:r>
              <a:rPr lang="en-US" altLang="zh-CN" b="0" i="0" dirty="0">
                <a:solidFill>
                  <a:srgbClr val="4D4D4D"/>
                </a:solidFill>
                <a:effectLst/>
                <a:latin typeface="-apple-system"/>
              </a:rPr>
              <a:t>Timesten</a:t>
            </a:r>
            <a:r>
              <a:rPr lang="zh-CN" altLang="en-US" b="0" i="0" dirty="0">
                <a:solidFill>
                  <a:srgbClr val="4D4D4D"/>
                </a:solidFill>
                <a:effectLst/>
                <a:latin typeface="-apple-system"/>
              </a:rPr>
              <a:t>之间可以在同一台机器上直接访问，不需要通过网络</a:t>
            </a:r>
            <a:r>
              <a:rPr lang="en-US" altLang="zh-CN" b="0" i="0" dirty="0">
                <a:solidFill>
                  <a:srgbClr val="4D4D4D"/>
                </a:solidFill>
                <a:effectLst/>
                <a:latin typeface="-apple-system"/>
              </a:rPr>
              <a:t>TCP/IP</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0" i="0" dirty="0">
                <a:solidFill>
                  <a:srgbClr val="4D4D4D"/>
                </a:solidFill>
                <a:effectLst/>
                <a:latin typeface="-apple-system"/>
              </a:rPr>
              <a:t>同时，由于</a:t>
            </a:r>
            <a:r>
              <a:rPr lang="en-US" altLang="zh-CN" b="0" i="0" dirty="0">
                <a:solidFill>
                  <a:srgbClr val="4D4D4D"/>
                </a:solidFill>
                <a:effectLst/>
                <a:latin typeface="-apple-system"/>
              </a:rPr>
              <a:t>Timesten</a:t>
            </a:r>
            <a:r>
              <a:rPr lang="zh-CN" altLang="en-US" b="0" i="0" dirty="0">
                <a:solidFill>
                  <a:srgbClr val="4D4D4D"/>
                </a:solidFill>
                <a:effectLst/>
                <a:latin typeface="-apple-system"/>
              </a:rPr>
              <a:t>全部数据在内存中，一定要和常规数据库配合，最终把数据变化写回常规数据库，把数据永久保留在磁盘上。</a:t>
            </a:r>
            <a:r>
              <a:rPr lang="en-US" altLang="zh-CN" b="0" i="0" dirty="0">
                <a:solidFill>
                  <a:srgbClr val="4D4D4D"/>
                </a:solidFill>
                <a:effectLst/>
                <a:latin typeface="-apple-system"/>
              </a:rPr>
              <a:t>Oracle</a:t>
            </a:r>
            <a:r>
              <a:rPr lang="zh-CN" altLang="en-US" b="0" i="0" dirty="0">
                <a:solidFill>
                  <a:srgbClr val="4D4D4D"/>
                </a:solidFill>
                <a:effectLst/>
                <a:latin typeface="-apple-system"/>
              </a:rPr>
              <a:t>是用</a:t>
            </a:r>
            <a:r>
              <a:rPr lang="en-US" altLang="zh-CN" b="0" i="0" dirty="0">
                <a:solidFill>
                  <a:srgbClr val="4D4D4D"/>
                </a:solidFill>
                <a:effectLst/>
                <a:latin typeface="-apple-system"/>
              </a:rPr>
              <a:t>Trigger</a:t>
            </a:r>
            <a:r>
              <a:rPr lang="zh-CN" altLang="en-US" b="0" i="0" dirty="0">
                <a:solidFill>
                  <a:srgbClr val="4D4D4D"/>
                </a:solidFill>
                <a:effectLst/>
                <a:latin typeface="-apple-system"/>
              </a:rPr>
              <a:t>方式来保持</a:t>
            </a:r>
            <a:r>
              <a:rPr lang="en-US" altLang="zh-CN" b="0" i="0" dirty="0">
                <a:solidFill>
                  <a:srgbClr val="4D4D4D"/>
                </a:solidFill>
                <a:effectLst/>
                <a:latin typeface="-apple-system"/>
              </a:rPr>
              <a:t>Oracle</a:t>
            </a:r>
            <a:r>
              <a:rPr lang="zh-CN" altLang="en-US" b="0" i="0" dirty="0">
                <a:solidFill>
                  <a:srgbClr val="4D4D4D"/>
                </a:solidFill>
                <a:effectLst/>
                <a:latin typeface="-apple-system"/>
              </a:rPr>
              <a:t>数据和</a:t>
            </a:r>
            <a:r>
              <a:rPr lang="en-US" altLang="zh-CN" b="0" i="0" dirty="0">
                <a:solidFill>
                  <a:srgbClr val="4D4D4D"/>
                </a:solidFill>
                <a:effectLst/>
                <a:latin typeface="-apple-system"/>
              </a:rPr>
              <a:t>Timesten</a:t>
            </a:r>
            <a:r>
              <a:rPr lang="zh-CN" altLang="en-US" b="0" i="0" dirty="0">
                <a:solidFill>
                  <a:srgbClr val="4D4D4D"/>
                </a:solidFill>
                <a:effectLst/>
                <a:latin typeface="-apple-system"/>
              </a:rPr>
              <a:t>数据一致的，由于</a:t>
            </a:r>
            <a:r>
              <a:rPr lang="en-US" altLang="zh-CN" b="0" i="0" dirty="0">
                <a:solidFill>
                  <a:srgbClr val="4D4D4D"/>
                </a:solidFill>
                <a:effectLst/>
                <a:latin typeface="-apple-system"/>
              </a:rPr>
              <a:t>Trigger</a:t>
            </a:r>
            <a:r>
              <a:rPr lang="zh-CN" altLang="en-US" b="0" i="0" dirty="0">
                <a:solidFill>
                  <a:srgbClr val="4D4D4D"/>
                </a:solidFill>
                <a:effectLst/>
                <a:latin typeface="-apple-system"/>
              </a:rPr>
              <a:t>是很消耗资源的，必须合理使用。</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en-US" altLang="zh-CN" b="0" i="0" dirty="0">
                <a:solidFill>
                  <a:srgbClr val="4D4D4D"/>
                </a:solidFill>
                <a:effectLst/>
                <a:latin typeface="-apple-system"/>
              </a:rPr>
              <a:t>Timesten</a:t>
            </a:r>
            <a:r>
              <a:rPr lang="zh-CN" altLang="en-US" b="0" i="0" dirty="0">
                <a:solidFill>
                  <a:srgbClr val="4D4D4D"/>
                </a:solidFill>
                <a:effectLst/>
                <a:latin typeface="-apple-system"/>
              </a:rPr>
              <a:t>的主要场景或使用方法</a:t>
            </a:r>
            <a:r>
              <a:rPr lang="en-US" altLang="zh-CN" b="0" i="0" dirty="0">
                <a:solidFill>
                  <a:srgbClr val="4D4D4D"/>
                </a:solidFill>
                <a:effectLst/>
                <a:latin typeface="-apple-system"/>
              </a:rPr>
              <a:t>: Timesten</a:t>
            </a:r>
            <a:r>
              <a:rPr lang="zh-CN" altLang="en-US" b="0" i="0" dirty="0">
                <a:solidFill>
                  <a:srgbClr val="4D4D4D"/>
                </a:solidFill>
                <a:effectLst/>
                <a:latin typeface="-apple-system"/>
              </a:rPr>
              <a:t>最好和</a:t>
            </a:r>
            <a:r>
              <a:rPr lang="en-US" altLang="zh-CN" b="0" i="0" dirty="0">
                <a:solidFill>
                  <a:srgbClr val="4D4D4D"/>
                </a:solidFill>
                <a:effectLst/>
                <a:latin typeface="-apple-system"/>
              </a:rPr>
              <a:t>Application server</a:t>
            </a:r>
            <a:r>
              <a:rPr lang="zh-CN" altLang="en-US" b="0" i="0" dirty="0">
                <a:solidFill>
                  <a:srgbClr val="4D4D4D"/>
                </a:solidFill>
                <a:effectLst/>
                <a:latin typeface="-apple-system"/>
              </a:rPr>
              <a:t>如</a:t>
            </a:r>
            <a:r>
              <a:rPr lang="en-US" altLang="zh-CN" b="0" i="0" dirty="0" err="1">
                <a:solidFill>
                  <a:srgbClr val="4D4D4D"/>
                </a:solidFill>
                <a:effectLst/>
                <a:latin typeface="-apple-system"/>
              </a:rPr>
              <a:t>Weblogic</a:t>
            </a:r>
            <a:r>
              <a:rPr lang="zh-CN" altLang="en-US" b="0" i="0" dirty="0">
                <a:solidFill>
                  <a:srgbClr val="4D4D4D"/>
                </a:solidFill>
                <a:effectLst/>
                <a:latin typeface="-apple-system"/>
              </a:rPr>
              <a:t>装在同一台服务器上，让</a:t>
            </a:r>
            <a:r>
              <a:rPr lang="en-US" altLang="zh-CN" b="0" i="0" dirty="0">
                <a:solidFill>
                  <a:srgbClr val="4D4D4D"/>
                </a:solidFill>
                <a:effectLst/>
                <a:latin typeface="-apple-system"/>
              </a:rPr>
              <a:t>APP server</a:t>
            </a:r>
            <a:r>
              <a:rPr lang="zh-CN" altLang="en-US" b="0" i="0" dirty="0">
                <a:solidFill>
                  <a:srgbClr val="4D4D4D"/>
                </a:solidFill>
                <a:effectLst/>
                <a:latin typeface="-apple-system"/>
              </a:rPr>
              <a:t>本机直接访问</a:t>
            </a:r>
            <a:r>
              <a:rPr lang="en-US" altLang="zh-CN" b="0" i="0" dirty="0">
                <a:solidFill>
                  <a:srgbClr val="4D4D4D"/>
                </a:solidFill>
                <a:effectLst/>
                <a:latin typeface="-apple-system"/>
              </a:rPr>
              <a:t>Timesten</a:t>
            </a:r>
            <a:r>
              <a:rPr lang="zh-CN" altLang="en-US" b="0" i="0" dirty="0">
                <a:solidFill>
                  <a:srgbClr val="4D4D4D"/>
                </a:solidFill>
                <a:effectLst/>
                <a:latin typeface="-apple-system"/>
              </a:rPr>
              <a:t>，以获得最佳性能。</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en-US" altLang="zh-CN" b="0" i="0" dirty="0">
                <a:solidFill>
                  <a:srgbClr val="4D4D4D"/>
                </a:solidFill>
                <a:effectLst/>
                <a:latin typeface="-apple-system"/>
              </a:rPr>
              <a:t>Timesten</a:t>
            </a:r>
            <a:r>
              <a:rPr lang="zh-CN" altLang="en-US" b="0" i="0" dirty="0">
                <a:solidFill>
                  <a:srgbClr val="4D4D4D"/>
                </a:solidFill>
                <a:effectLst/>
                <a:latin typeface="-apple-system"/>
              </a:rPr>
              <a:t>启动后，将</a:t>
            </a:r>
            <a:r>
              <a:rPr lang="en-US" altLang="zh-CN" b="0" i="0" dirty="0">
                <a:solidFill>
                  <a:srgbClr val="4D4D4D"/>
                </a:solidFill>
                <a:effectLst/>
                <a:latin typeface="-apple-system"/>
              </a:rPr>
              <a:t>Oracle</a:t>
            </a:r>
            <a:r>
              <a:rPr lang="zh-CN" altLang="en-US" b="0" i="0" dirty="0">
                <a:solidFill>
                  <a:srgbClr val="4D4D4D"/>
                </a:solidFill>
                <a:effectLst/>
                <a:latin typeface="-apple-system"/>
              </a:rPr>
              <a:t>数据中的常用表同步到</a:t>
            </a:r>
            <a:r>
              <a:rPr lang="en-US" altLang="zh-CN" b="0" i="0" dirty="0">
                <a:solidFill>
                  <a:srgbClr val="4D4D4D"/>
                </a:solidFill>
                <a:effectLst/>
                <a:latin typeface="-apple-system"/>
              </a:rPr>
              <a:t>Timesten</a:t>
            </a:r>
            <a:r>
              <a:rPr lang="zh-CN" altLang="en-US" b="0" i="0" dirty="0">
                <a:solidFill>
                  <a:srgbClr val="4D4D4D"/>
                </a:solidFill>
                <a:effectLst/>
                <a:latin typeface="-apple-system"/>
              </a:rPr>
              <a:t>中，</a:t>
            </a:r>
            <a:r>
              <a:rPr lang="en-US" altLang="zh-CN" b="0" i="0" dirty="0">
                <a:solidFill>
                  <a:srgbClr val="4D4D4D"/>
                </a:solidFill>
                <a:effectLst/>
                <a:latin typeface="-apple-system"/>
              </a:rPr>
              <a:t>APP Server</a:t>
            </a:r>
            <a:r>
              <a:rPr lang="zh-CN" altLang="en-US" b="0" i="0" dirty="0">
                <a:solidFill>
                  <a:srgbClr val="4D4D4D"/>
                </a:solidFill>
                <a:effectLst/>
                <a:latin typeface="-apple-system"/>
              </a:rPr>
              <a:t>要访问这些数据时，直接从</a:t>
            </a:r>
            <a:r>
              <a:rPr lang="en-US" altLang="zh-CN" b="0" i="0" dirty="0">
                <a:solidFill>
                  <a:srgbClr val="4D4D4D"/>
                </a:solidFill>
                <a:effectLst/>
                <a:latin typeface="-apple-system"/>
              </a:rPr>
              <a:t>Timesten</a:t>
            </a:r>
            <a:r>
              <a:rPr lang="zh-CN" altLang="en-US" b="0" i="0" dirty="0">
                <a:solidFill>
                  <a:srgbClr val="4D4D4D"/>
                </a:solidFill>
                <a:effectLst/>
                <a:latin typeface="-apple-system"/>
              </a:rPr>
              <a:t>中获得。比如电子商务中的产品</a:t>
            </a:r>
            <a:r>
              <a:rPr lang="en-US" altLang="zh-CN" b="0" i="0" dirty="0">
                <a:solidFill>
                  <a:srgbClr val="4D4D4D"/>
                </a:solidFill>
                <a:effectLst/>
                <a:latin typeface="-apple-system"/>
              </a:rPr>
              <a:t>SKU</a:t>
            </a:r>
            <a:r>
              <a:rPr lang="zh-CN" altLang="en-US" b="0" i="0" dirty="0">
                <a:solidFill>
                  <a:srgbClr val="4D4D4D"/>
                </a:solidFill>
                <a:effectLst/>
                <a:latin typeface="-apple-system"/>
              </a:rPr>
              <a:t>、价格、其他特性等。每一台中间件服务器上都装</a:t>
            </a:r>
            <a:r>
              <a:rPr lang="en-US" altLang="zh-CN" b="0" i="0" dirty="0">
                <a:solidFill>
                  <a:srgbClr val="4D4D4D"/>
                </a:solidFill>
                <a:effectLst/>
                <a:latin typeface="-apple-system"/>
              </a:rPr>
              <a:t>APP Server</a:t>
            </a:r>
            <a:r>
              <a:rPr lang="zh-CN" altLang="en-US" b="0" i="0" dirty="0">
                <a:solidFill>
                  <a:srgbClr val="4D4D4D"/>
                </a:solidFill>
                <a:effectLst/>
                <a:latin typeface="-apple-system"/>
              </a:rPr>
              <a:t>和</a:t>
            </a:r>
            <a:r>
              <a:rPr lang="en-US" altLang="zh-CN" b="0" i="0" dirty="0">
                <a:solidFill>
                  <a:srgbClr val="4D4D4D"/>
                </a:solidFill>
                <a:effectLst/>
                <a:latin typeface="-apple-system"/>
              </a:rPr>
              <a:t>Timesten</a:t>
            </a:r>
            <a:r>
              <a:rPr lang="zh-CN" altLang="en-US" b="0" i="0" dirty="0">
                <a:solidFill>
                  <a:srgbClr val="4D4D4D"/>
                </a:solidFill>
                <a:effectLst/>
                <a:latin typeface="-apple-system"/>
              </a:rPr>
              <a:t>。</a:t>
            </a:r>
            <a:endParaRPr lang="en-US" altLang="zh-CN" b="0" i="0" dirty="0">
              <a:solidFill>
                <a:srgbClr val="4D4D4D"/>
              </a:solidFill>
              <a:effectLst/>
              <a:latin typeface="-apple-system"/>
            </a:endParaRPr>
          </a:p>
          <a:p>
            <a:r>
              <a:rPr lang="zh-CN" altLang="en-US" b="0" i="0" dirty="0">
                <a:solidFill>
                  <a:srgbClr val="4D4D4D"/>
                </a:solidFill>
                <a:effectLst/>
                <a:latin typeface="-apple-system"/>
              </a:rPr>
              <a:t>由于只读，各机器中的</a:t>
            </a:r>
            <a:r>
              <a:rPr lang="en-US" altLang="zh-CN" b="0" i="0" dirty="0">
                <a:solidFill>
                  <a:srgbClr val="4D4D4D"/>
                </a:solidFill>
                <a:effectLst/>
                <a:latin typeface="-apple-system"/>
              </a:rPr>
              <a:t>Timesten</a:t>
            </a:r>
            <a:r>
              <a:rPr lang="zh-CN" altLang="en-US" b="0" i="0" dirty="0">
                <a:solidFill>
                  <a:srgbClr val="4D4D4D"/>
                </a:solidFill>
                <a:effectLst/>
                <a:latin typeface="-apple-system"/>
              </a:rPr>
              <a:t>互相独立，互不影响。利用这种架构，可以大规模地扩展架构，提升交易的并发性。 </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en-US" altLang="zh-CN" b="0" i="0" dirty="0">
                <a:solidFill>
                  <a:srgbClr val="4D4D4D"/>
                </a:solidFill>
                <a:effectLst/>
                <a:latin typeface="-apple-system"/>
              </a:rPr>
              <a:t>Sybase</a:t>
            </a:r>
            <a:r>
              <a:rPr lang="zh-CN" altLang="en-US" b="0" i="0" dirty="0">
                <a:solidFill>
                  <a:srgbClr val="4D4D4D"/>
                </a:solidFill>
                <a:effectLst/>
                <a:latin typeface="-apple-system"/>
              </a:rPr>
              <a:t>的</a:t>
            </a:r>
            <a:r>
              <a:rPr lang="en-US" altLang="zh-CN" b="0" i="0" dirty="0">
                <a:solidFill>
                  <a:srgbClr val="4D4D4D"/>
                </a:solidFill>
                <a:effectLst/>
                <a:latin typeface="-apple-system"/>
              </a:rPr>
              <a:t>ASE Server</a:t>
            </a:r>
            <a:r>
              <a:rPr lang="zh-CN" altLang="en-US" b="0" i="0" dirty="0">
                <a:solidFill>
                  <a:srgbClr val="4D4D4D"/>
                </a:solidFill>
                <a:effectLst/>
                <a:latin typeface="-apple-system"/>
              </a:rPr>
              <a:t>在</a:t>
            </a:r>
            <a:r>
              <a:rPr lang="en-US" altLang="zh-CN" b="0" i="0" dirty="0">
                <a:solidFill>
                  <a:srgbClr val="4D4D4D"/>
                </a:solidFill>
                <a:effectLst/>
                <a:latin typeface="-apple-system"/>
              </a:rPr>
              <a:t>11</a:t>
            </a:r>
            <a:r>
              <a:rPr lang="zh-CN" altLang="en-US" b="0" i="0" dirty="0">
                <a:solidFill>
                  <a:srgbClr val="4D4D4D"/>
                </a:solidFill>
                <a:effectLst/>
                <a:latin typeface="-apple-system"/>
              </a:rPr>
              <a:t>版时，就可以在数据库内存中专门配置特定</a:t>
            </a:r>
            <a:r>
              <a:rPr lang="en-US" altLang="zh-CN" b="0" i="0" dirty="0">
                <a:solidFill>
                  <a:srgbClr val="4D4D4D"/>
                </a:solidFill>
                <a:effectLst/>
                <a:latin typeface="-apple-system"/>
              </a:rPr>
              <a:t>cache</a:t>
            </a:r>
            <a:r>
              <a:rPr lang="zh-CN" altLang="en-US" b="0" i="0" dirty="0">
                <a:solidFill>
                  <a:srgbClr val="4D4D4D"/>
                </a:solidFill>
                <a:effectLst/>
                <a:latin typeface="-apple-system"/>
              </a:rPr>
              <a:t>来绑定某些热点数据表，而不会由于内存不足而又要从硬盘访问大量数据时，将这些热点数据</a:t>
            </a:r>
            <a:r>
              <a:rPr lang="en-US" altLang="zh-CN" b="0" i="0" dirty="0">
                <a:solidFill>
                  <a:srgbClr val="4D4D4D"/>
                </a:solidFill>
                <a:effectLst/>
                <a:latin typeface="-apple-system"/>
              </a:rPr>
              <a:t>swap</a:t>
            </a:r>
            <a:r>
              <a:rPr lang="zh-CN" altLang="en-US" b="0" i="0" dirty="0">
                <a:solidFill>
                  <a:srgbClr val="4D4D4D"/>
                </a:solidFill>
                <a:effectLst/>
                <a:latin typeface="-apple-system"/>
              </a:rPr>
              <a:t>回硬盘，原理和</a:t>
            </a:r>
            <a:r>
              <a:rPr lang="en-US" altLang="zh-CN" b="0" i="0" dirty="0">
                <a:solidFill>
                  <a:srgbClr val="4D4D4D"/>
                </a:solidFill>
                <a:effectLst/>
                <a:latin typeface="-apple-system"/>
              </a:rPr>
              <a:t>Timesten</a:t>
            </a:r>
            <a:r>
              <a:rPr lang="zh-CN" altLang="en-US" b="0" i="0" dirty="0">
                <a:solidFill>
                  <a:srgbClr val="4D4D4D"/>
                </a:solidFill>
                <a:effectLst/>
                <a:latin typeface="-apple-system"/>
              </a:rPr>
              <a:t>的这种使用方式是一致的。不过当时的硬件技术不像现在，服务器可以轻易达到</a:t>
            </a:r>
            <a:r>
              <a:rPr lang="en-US" altLang="zh-CN" b="0" i="0" dirty="0">
                <a:solidFill>
                  <a:srgbClr val="4D4D4D"/>
                </a:solidFill>
                <a:effectLst/>
                <a:latin typeface="-apple-system"/>
              </a:rPr>
              <a:t>512G~</a:t>
            </a:r>
            <a:r>
              <a:rPr lang="zh-CN" altLang="en-US" b="0" i="0" dirty="0">
                <a:solidFill>
                  <a:srgbClr val="4D4D4D"/>
                </a:solidFill>
                <a:effectLst/>
                <a:latin typeface="-apple-system"/>
              </a:rPr>
              <a:t>几</a:t>
            </a:r>
            <a:r>
              <a:rPr lang="en-US" altLang="zh-CN" b="0" i="0" dirty="0">
                <a:solidFill>
                  <a:srgbClr val="4D4D4D"/>
                </a:solidFill>
                <a:effectLst/>
                <a:latin typeface="-apple-system"/>
              </a:rPr>
              <a:t>TB</a:t>
            </a:r>
            <a:r>
              <a:rPr lang="zh-CN" altLang="en-US" b="0" i="0" dirty="0">
                <a:solidFill>
                  <a:srgbClr val="4D4D4D"/>
                </a:solidFill>
                <a:effectLst/>
                <a:latin typeface="-apple-system"/>
              </a:rPr>
              <a:t>内存，所以能绑定的数据表容量是有限的，限制了应用的使用。不过即使到现在，这种用法和</a:t>
            </a:r>
            <a:r>
              <a:rPr lang="en-US" altLang="zh-CN" b="0" i="0" dirty="0">
                <a:solidFill>
                  <a:srgbClr val="4D4D4D"/>
                </a:solidFill>
                <a:effectLst/>
                <a:latin typeface="-apple-system"/>
              </a:rPr>
              <a:t>Timesten</a:t>
            </a:r>
            <a:r>
              <a:rPr lang="zh-CN" altLang="en-US" b="0" i="0" dirty="0">
                <a:solidFill>
                  <a:srgbClr val="4D4D4D"/>
                </a:solidFill>
                <a:effectLst/>
                <a:latin typeface="-apple-system"/>
              </a:rPr>
              <a:t>比起来还是要慢一些的，因为</a:t>
            </a:r>
            <a:r>
              <a:rPr lang="en-US" altLang="zh-CN" b="0" i="0" dirty="0">
                <a:solidFill>
                  <a:srgbClr val="4D4D4D"/>
                </a:solidFill>
                <a:effectLst/>
                <a:latin typeface="-apple-system"/>
              </a:rPr>
              <a:t>APP Server</a:t>
            </a:r>
            <a:r>
              <a:rPr lang="zh-CN" altLang="en-US" b="0" i="0" dirty="0">
                <a:solidFill>
                  <a:srgbClr val="4D4D4D"/>
                </a:solidFill>
                <a:effectLst/>
                <a:latin typeface="-apple-system"/>
              </a:rPr>
              <a:t>还是要访问</a:t>
            </a:r>
            <a:r>
              <a:rPr lang="en-US" altLang="zh-CN" b="0" i="0" dirty="0">
                <a:solidFill>
                  <a:srgbClr val="4D4D4D"/>
                </a:solidFill>
                <a:effectLst/>
                <a:latin typeface="-apple-system"/>
              </a:rPr>
              <a:t>DB Server</a:t>
            </a:r>
            <a:r>
              <a:rPr lang="zh-CN" altLang="en-US" b="0" i="0" dirty="0">
                <a:solidFill>
                  <a:srgbClr val="4D4D4D"/>
                </a:solidFill>
                <a:effectLst/>
                <a:latin typeface="-apple-system"/>
              </a:rPr>
              <a:t>内存的数据，还是要通过网络</a:t>
            </a:r>
            <a:r>
              <a:rPr lang="en-US" altLang="zh-CN" b="0" i="0" dirty="0">
                <a:solidFill>
                  <a:srgbClr val="4D4D4D"/>
                </a:solidFill>
                <a:effectLst/>
                <a:latin typeface="-apple-system"/>
              </a:rPr>
              <a:t>TCP/IP</a:t>
            </a:r>
            <a:r>
              <a:rPr lang="zh-CN" altLang="en-US" b="0" i="0" dirty="0">
                <a:solidFill>
                  <a:srgbClr val="4D4D4D"/>
                </a:solidFill>
                <a:effectLst/>
                <a:latin typeface="-apple-system"/>
              </a:rPr>
              <a:t>的。</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54</a:t>
            </a:fld>
            <a:endParaRPr lang="zh-CN" altLang="en-US"/>
          </a:p>
        </p:txBody>
      </p:sp>
    </p:spTree>
    <p:extLst>
      <p:ext uri="{BB962C8B-B14F-4D97-AF65-F5344CB8AC3E}">
        <p14:creationId xmlns:p14="http://schemas.microsoft.com/office/powerpoint/2010/main" val="5228429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也被称为一个</a:t>
            </a:r>
            <a:r>
              <a:rPr lang="en-US" altLang="zh-CN" sz="1200" b="0" i="0" kern="1200" dirty="0">
                <a:solidFill>
                  <a:schemeClr val="tx1"/>
                </a:solidFill>
                <a:effectLst/>
                <a:latin typeface="+mn-lt"/>
                <a:ea typeface="+mn-ea"/>
                <a:cs typeface="+mn-cs"/>
              </a:rPr>
              <a:t>vproc( virtual processor)</a:t>
            </a:r>
            <a:r>
              <a:rPr lang="zh-CN" altLang="en-US" sz="1200" b="0" i="0" kern="1200" dirty="0">
                <a:solidFill>
                  <a:schemeClr val="tx1"/>
                </a:solidFill>
                <a:effectLst/>
                <a:latin typeface="+mn-lt"/>
                <a:ea typeface="+mn-ea"/>
                <a:cs typeface="+mn-cs"/>
              </a:rPr>
              <a:t>，该组件主要完成四项工作</a:t>
            </a:r>
          </a:p>
          <a:p>
            <a:r>
              <a:rPr lang="zh-CN" altLang="en-US" sz="1200" b="0" i="0" kern="1200" dirty="0">
                <a:solidFill>
                  <a:schemeClr val="tx1"/>
                </a:solidFill>
                <a:effectLst/>
                <a:latin typeface="+mn-lt"/>
                <a:ea typeface="+mn-ea"/>
                <a:cs typeface="+mn-cs"/>
              </a:rPr>
              <a:t>会话控制</a:t>
            </a:r>
            <a:r>
              <a:rPr lang="en-US" altLang="zh-CN" sz="1200" b="0" i="0" kern="1200" dirty="0">
                <a:solidFill>
                  <a:schemeClr val="tx1"/>
                </a:solidFill>
                <a:effectLst/>
                <a:latin typeface="+mn-lt"/>
                <a:ea typeface="+mn-ea"/>
                <a:cs typeface="+mn-cs"/>
              </a:rPr>
              <a:t>(Session Control)</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解析</a:t>
            </a:r>
            <a:r>
              <a:rPr lang="en-US" altLang="zh-CN" sz="1200" b="0" i="0" kern="1200" dirty="0">
                <a:solidFill>
                  <a:schemeClr val="tx1"/>
                </a:solidFill>
                <a:effectLst/>
                <a:latin typeface="+mn-lt"/>
                <a:ea typeface="+mn-ea"/>
                <a:cs typeface="+mn-cs"/>
              </a:rPr>
              <a:t>(Parser)</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优化</a:t>
            </a:r>
            <a:r>
              <a:rPr lang="en-US" altLang="zh-CN" sz="1200" b="0" i="0" kern="1200" dirty="0">
                <a:solidFill>
                  <a:schemeClr val="tx1"/>
                </a:solidFill>
                <a:effectLst/>
                <a:latin typeface="+mn-lt"/>
                <a:ea typeface="+mn-ea"/>
                <a:cs typeface="+mn-cs"/>
              </a:rPr>
              <a:t>(Optimizer )</a:t>
            </a:r>
          </a:p>
          <a:p>
            <a:r>
              <a:rPr lang="zh-CN" altLang="en-US" sz="1200" b="0" i="0" kern="1200" dirty="0">
                <a:solidFill>
                  <a:schemeClr val="tx1"/>
                </a:solidFill>
                <a:effectLst/>
                <a:latin typeface="+mn-lt"/>
                <a:ea typeface="+mn-ea"/>
                <a:cs typeface="+mn-cs"/>
              </a:rPr>
              <a:t>任务分发</a:t>
            </a:r>
            <a:r>
              <a:rPr lang="en-US" altLang="zh-CN" sz="1200" b="0" i="0" kern="1200" dirty="0">
                <a:solidFill>
                  <a:schemeClr val="tx1"/>
                </a:solidFill>
                <a:effectLst/>
                <a:latin typeface="+mn-lt"/>
                <a:ea typeface="+mn-ea"/>
                <a:cs typeface="+mn-cs"/>
              </a:rPr>
              <a:t>(Dispatcher)</a:t>
            </a:r>
          </a:p>
          <a:p>
            <a:r>
              <a:rPr lang="zh-CN" altLang="en-US" sz="1200" b="1" i="0" kern="1200" dirty="0">
                <a:solidFill>
                  <a:schemeClr val="tx1"/>
                </a:solidFill>
                <a:effectLst/>
                <a:latin typeface="+mn-lt"/>
                <a:ea typeface="+mn-ea"/>
                <a:cs typeface="+mn-cs"/>
              </a:rPr>
              <a:t>上图只有一个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但实际情况是由多个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组成的。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也被成为</a:t>
            </a:r>
            <a:r>
              <a:rPr lang="en-US" altLang="zh-CN" sz="1200" b="0" i="0" kern="1200" dirty="0">
                <a:solidFill>
                  <a:schemeClr val="tx1"/>
                </a:solidFill>
                <a:effectLst/>
                <a:latin typeface="+mn-lt"/>
                <a:ea typeface="+mn-ea"/>
                <a:cs typeface="+mn-cs"/>
              </a:rPr>
              <a:t>MPL(message-passing layer)</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之间的桥梁，通过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网络互联将所有的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连在一起。</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之间所有的消息传递都是通过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完成的 </a:t>
            </a:r>
            <a:br>
              <a:rPr lang="zh-CN" altLang="en-US" dirty="0"/>
            </a:br>
            <a:r>
              <a:rPr lang="zh-CN" altLang="en-US" sz="1200" b="0" i="0" kern="1200" dirty="0">
                <a:solidFill>
                  <a:schemeClr val="tx1"/>
                </a:solidFill>
                <a:effectLst/>
                <a:latin typeface="+mn-lt"/>
                <a:ea typeface="+mn-ea"/>
                <a:cs typeface="+mn-cs"/>
              </a:rPr>
              <a:t>一个典型的</a:t>
            </a:r>
            <a:r>
              <a:rPr lang="en-US" altLang="zh-CN" sz="1200" b="0" i="0" kern="1200" dirty="0" err="1">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数据库一般由两个</a:t>
            </a:r>
            <a:r>
              <a:rPr lang="en-US" altLang="zh-CN" sz="1200" b="0" i="0" kern="1200" dirty="0">
                <a:solidFill>
                  <a:schemeClr val="tx1"/>
                </a:solidFill>
                <a:effectLst/>
                <a:latin typeface="+mn-lt"/>
                <a:ea typeface="+mn-ea"/>
                <a:cs typeface="+mn-cs"/>
              </a:rPr>
              <a:t>BYNET </a:t>
            </a:r>
            <a:br>
              <a:rPr lang="en-US" altLang="zh-CN" dirty="0"/>
            </a:br>
            <a:r>
              <a:rPr lang="en-US" altLang="zh-CN" sz="1200" b="0" i="0" kern="1200" dirty="0" err="1">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的特点： </a:t>
            </a:r>
            <a:br>
              <a:rPr lang="zh-CN" altLang="en-US" dirty="0"/>
            </a:br>
            <a:r>
              <a:rPr lang="en-US" altLang="zh-CN" sz="1200" b="1" i="0" kern="1200" dirty="0">
                <a:solidFill>
                  <a:schemeClr val="tx1"/>
                </a:solidFill>
                <a:effectLst/>
                <a:latin typeface="+mn-lt"/>
                <a:ea typeface="+mn-ea"/>
                <a:cs typeface="+mn-cs"/>
              </a:rPr>
              <a:t>High performance:</a:t>
            </a:r>
            <a:r>
              <a:rPr lang="zh-CN" altLang="en-US" sz="1200" b="0" i="0" kern="1200" dirty="0">
                <a:solidFill>
                  <a:schemeClr val="tx1"/>
                </a:solidFill>
                <a:effectLst/>
                <a:latin typeface="+mn-lt"/>
                <a:ea typeface="+mn-ea"/>
                <a:cs typeface="+mn-cs"/>
              </a:rPr>
              <a:t>一般典型的</a:t>
            </a:r>
            <a:r>
              <a:rPr lang="en-US" altLang="zh-CN" sz="1200" b="0" i="0" kern="1200" dirty="0" err="1">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有两个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同时工作 </a:t>
            </a:r>
            <a:br>
              <a:rPr lang="zh-CN" altLang="en-US" dirty="0"/>
            </a:br>
            <a:r>
              <a:rPr lang="en-US" altLang="zh-CN" sz="1200" b="1" i="0" kern="1200" dirty="0">
                <a:solidFill>
                  <a:schemeClr val="tx1"/>
                </a:solidFill>
                <a:effectLst/>
                <a:latin typeface="+mn-lt"/>
                <a:ea typeface="+mn-ea"/>
                <a:cs typeface="+mn-cs"/>
              </a:rPr>
              <a:t>Fault tolerant:</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都都有多条连接路径，当其中一个不用时，会自动切换到另外一个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上，并重新配置网络，避免将客户端请求发送到不可用的</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 </a:t>
            </a:r>
            <a:br>
              <a:rPr lang="zh-CN" altLang="en-US" dirty="0"/>
            </a:br>
            <a:r>
              <a:rPr lang="en-US" altLang="zh-CN" sz="1200" b="1" i="0" kern="1200" dirty="0">
                <a:solidFill>
                  <a:schemeClr val="tx1"/>
                </a:solidFill>
                <a:effectLst/>
                <a:latin typeface="+mn-lt"/>
                <a:ea typeface="+mn-ea"/>
                <a:cs typeface="+mn-cs"/>
              </a:rPr>
              <a:t>Load balanced:</a:t>
            </a:r>
            <a:r>
              <a:rPr lang="en-US" altLang="zh-CN" sz="1200" b="0" i="0" kern="1200" dirty="0">
                <a:solidFill>
                  <a:schemeClr val="tx1"/>
                </a:solidFill>
                <a:effectLst/>
                <a:latin typeface="+mn-lt"/>
                <a:ea typeface="+mn-ea"/>
                <a:cs typeface="+mn-cs"/>
              </a:rPr>
              <a:t> BYNET</a:t>
            </a:r>
            <a:r>
              <a:rPr lang="zh-CN" altLang="en-US" sz="1200" b="0" i="0" kern="1200" dirty="0">
                <a:solidFill>
                  <a:schemeClr val="tx1"/>
                </a:solidFill>
                <a:effectLst/>
                <a:latin typeface="+mn-lt"/>
                <a:ea typeface="+mn-ea"/>
                <a:cs typeface="+mn-cs"/>
              </a:rPr>
              <a:t>自动均衡，避免某一个负载太多 </a:t>
            </a:r>
            <a:endParaRPr lang="en-US" altLang="zh-CN" sz="1200" b="0" i="0" kern="1200" dirty="0">
              <a:solidFill>
                <a:schemeClr val="tx1"/>
              </a:solidFill>
              <a:effectLst/>
              <a:latin typeface="+mn-lt"/>
              <a:ea typeface="+mn-ea"/>
              <a:cs typeface="+mn-cs"/>
            </a:endParaRPr>
          </a:p>
          <a:p>
            <a:endParaRPr lang="en-US" altLang="zh-CN" dirty="0"/>
          </a:p>
          <a:p>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也可视为一个</a:t>
            </a:r>
            <a:r>
              <a:rPr lang="en-US" altLang="zh-CN" sz="1200" b="0" i="0" kern="1200" dirty="0">
                <a:solidFill>
                  <a:schemeClr val="tx1"/>
                </a:solidFill>
                <a:effectLst/>
                <a:latin typeface="+mn-lt"/>
                <a:ea typeface="+mn-ea"/>
                <a:cs typeface="+mn-cs"/>
              </a:rPr>
              <a:t>vproc</a:t>
            </a:r>
            <a:r>
              <a:rPr lang="zh-CN" altLang="en-US" sz="1200" b="0" i="0" kern="1200" dirty="0">
                <a:solidFill>
                  <a:schemeClr val="tx1"/>
                </a:solidFill>
                <a:effectLst/>
                <a:latin typeface="+mn-lt"/>
                <a:ea typeface="+mn-ea"/>
                <a:cs typeface="+mn-cs"/>
              </a:rPr>
              <a:t>，它管理着我们的数据，图中一个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连接着一个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，实际中一个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可以管理多个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是架在</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上的桥梁 。每个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管理着各自的数据，数据的存和取都是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的工作。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当新建一张表时每个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上都会创建表的结构信息，例如表名、列名、索引信息等。 </a:t>
            </a:r>
            <a:br>
              <a:rPr lang="zh-CN" altLang="en-US" dirty="0"/>
            </a:br>
            <a:r>
              <a:rPr lang="zh-CN" altLang="en-US" sz="1200" b="0" i="0" kern="1200" dirty="0">
                <a:solidFill>
                  <a:schemeClr val="tx1"/>
                </a:solidFill>
                <a:effectLst/>
                <a:latin typeface="+mn-lt"/>
                <a:ea typeface="+mn-ea"/>
                <a:cs typeface="+mn-cs"/>
              </a:rPr>
              <a:t>理想状态下我们总希望我们的表平均的分布在所有的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上，以更好的利用所有节点并行处理。</a:t>
            </a:r>
            <a:endParaRPr lang="en-US" altLang="zh-CN" dirty="0"/>
          </a:p>
          <a:p>
            <a:endParaRPr lang="en-US" altLang="zh-CN" dirty="0"/>
          </a:p>
          <a:p>
            <a:r>
              <a:rPr lang="zh-CN" altLang="en-US" sz="1200" b="1" i="0" kern="1200" dirty="0">
                <a:solidFill>
                  <a:schemeClr val="tx1"/>
                </a:solidFill>
                <a:effectLst/>
                <a:latin typeface="+mn-lt"/>
                <a:ea typeface="+mn-ea"/>
                <a:cs typeface="+mn-cs"/>
              </a:rPr>
              <a:t>总结：</a:t>
            </a:r>
            <a:r>
              <a:rPr lang="en-US" altLang="zh-CN" sz="1200" b="1" i="0" kern="1200" dirty="0" err="1">
                <a:solidFill>
                  <a:schemeClr val="tx1"/>
                </a:solidFill>
                <a:effectLst/>
                <a:latin typeface="+mn-lt"/>
                <a:ea typeface="+mn-ea"/>
                <a:cs typeface="+mn-cs"/>
              </a:rPr>
              <a:t>teradata</a:t>
            </a:r>
            <a:r>
              <a:rPr lang="zh-CN" altLang="en-US" sz="1200" b="1" i="0" kern="1200" dirty="0">
                <a:solidFill>
                  <a:schemeClr val="tx1"/>
                </a:solidFill>
                <a:effectLst/>
                <a:latin typeface="+mn-lt"/>
                <a:ea typeface="+mn-ea"/>
                <a:cs typeface="+mn-cs"/>
              </a:rPr>
              <a:t>真正的</a:t>
            </a:r>
            <a:r>
              <a:rPr lang="en-US" altLang="zh-CN" sz="1200" b="1" i="0" kern="1200" dirty="0">
                <a:solidFill>
                  <a:schemeClr val="tx1"/>
                </a:solidFill>
                <a:effectLst/>
                <a:latin typeface="+mn-lt"/>
                <a:ea typeface="+mn-ea"/>
                <a:cs typeface="+mn-cs"/>
              </a:rPr>
              <a:t>share nothing</a:t>
            </a:r>
            <a:r>
              <a:rPr lang="zh-CN" altLang="en-US" sz="1200" b="1" i="0" kern="1200" dirty="0">
                <a:solidFill>
                  <a:schemeClr val="tx1"/>
                </a:solidFill>
                <a:effectLst/>
                <a:latin typeface="+mn-lt"/>
                <a:ea typeface="+mn-ea"/>
                <a:cs typeface="+mn-cs"/>
              </a:rPr>
              <a:t>架构，每个节点拥有自己的资源，如磁盘、内存、</a:t>
            </a:r>
            <a:r>
              <a:rPr lang="en-US" altLang="zh-CN" sz="1200" b="1" i="0" kern="1200" dirty="0" err="1">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等。每个</a:t>
            </a:r>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管理着自已的数据，协同工作，通过</a:t>
            </a:r>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告诉网络互联</a:t>
            </a:r>
            <a:endParaRPr lang="en-US" altLang="zh-CN" dirty="0"/>
          </a:p>
          <a:p>
            <a:endParaRPr lang="en-US" altLang="zh-CN" dirty="0"/>
          </a:p>
          <a:p>
            <a:r>
              <a:rPr lang="en-US" altLang="zh-CN" dirty="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58</a:t>
            </a:fld>
            <a:endParaRPr lang="zh-CN" altLang="en-US"/>
          </a:p>
        </p:txBody>
      </p:sp>
    </p:spTree>
    <p:extLst>
      <p:ext uri="{BB962C8B-B14F-4D97-AF65-F5344CB8AC3E}">
        <p14:creationId xmlns:p14="http://schemas.microsoft.com/office/powerpoint/2010/main" val="35521553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也被称为一个</a:t>
            </a:r>
            <a:r>
              <a:rPr lang="en-US" altLang="zh-CN" sz="1200" b="0" i="0" kern="1200" dirty="0">
                <a:solidFill>
                  <a:schemeClr val="tx1"/>
                </a:solidFill>
                <a:effectLst/>
                <a:latin typeface="+mn-lt"/>
                <a:ea typeface="+mn-ea"/>
                <a:cs typeface="+mn-cs"/>
              </a:rPr>
              <a:t>vproc( virtual processor)</a:t>
            </a:r>
            <a:r>
              <a:rPr lang="zh-CN" altLang="en-US" sz="1200" b="0" i="0" kern="1200" dirty="0">
                <a:solidFill>
                  <a:schemeClr val="tx1"/>
                </a:solidFill>
                <a:effectLst/>
                <a:latin typeface="+mn-lt"/>
                <a:ea typeface="+mn-ea"/>
                <a:cs typeface="+mn-cs"/>
              </a:rPr>
              <a:t>，该组件主要完成四项工作</a:t>
            </a:r>
          </a:p>
          <a:p>
            <a:r>
              <a:rPr lang="zh-CN" altLang="en-US" sz="1200" b="0" i="0" kern="1200" dirty="0">
                <a:solidFill>
                  <a:schemeClr val="tx1"/>
                </a:solidFill>
                <a:effectLst/>
                <a:latin typeface="+mn-lt"/>
                <a:ea typeface="+mn-ea"/>
                <a:cs typeface="+mn-cs"/>
              </a:rPr>
              <a:t>会话控制</a:t>
            </a:r>
            <a:r>
              <a:rPr lang="en-US" altLang="zh-CN" sz="1200" b="0" i="0" kern="1200" dirty="0">
                <a:solidFill>
                  <a:schemeClr val="tx1"/>
                </a:solidFill>
                <a:effectLst/>
                <a:latin typeface="+mn-lt"/>
                <a:ea typeface="+mn-ea"/>
                <a:cs typeface="+mn-cs"/>
              </a:rPr>
              <a:t>(Session Control)</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解析</a:t>
            </a:r>
            <a:r>
              <a:rPr lang="en-US" altLang="zh-CN" sz="1200" b="0" i="0" kern="1200" dirty="0">
                <a:solidFill>
                  <a:schemeClr val="tx1"/>
                </a:solidFill>
                <a:effectLst/>
                <a:latin typeface="+mn-lt"/>
                <a:ea typeface="+mn-ea"/>
                <a:cs typeface="+mn-cs"/>
              </a:rPr>
              <a:t>(Parser)</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优化</a:t>
            </a:r>
            <a:r>
              <a:rPr lang="en-US" altLang="zh-CN" sz="1200" b="0" i="0" kern="1200" dirty="0">
                <a:solidFill>
                  <a:schemeClr val="tx1"/>
                </a:solidFill>
                <a:effectLst/>
                <a:latin typeface="+mn-lt"/>
                <a:ea typeface="+mn-ea"/>
                <a:cs typeface="+mn-cs"/>
              </a:rPr>
              <a:t>(Optimizer )</a:t>
            </a:r>
          </a:p>
          <a:p>
            <a:r>
              <a:rPr lang="zh-CN" altLang="en-US" sz="1200" b="0" i="0" kern="1200" dirty="0">
                <a:solidFill>
                  <a:schemeClr val="tx1"/>
                </a:solidFill>
                <a:effectLst/>
                <a:latin typeface="+mn-lt"/>
                <a:ea typeface="+mn-ea"/>
                <a:cs typeface="+mn-cs"/>
              </a:rPr>
              <a:t>任务分发</a:t>
            </a:r>
            <a:r>
              <a:rPr lang="en-US" altLang="zh-CN" sz="1200" b="0" i="0" kern="1200" dirty="0">
                <a:solidFill>
                  <a:schemeClr val="tx1"/>
                </a:solidFill>
                <a:effectLst/>
                <a:latin typeface="+mn-lt"/>
                <a:ea typeface="+mn-ea"/>
                <a:cs typeface="+mn-cs"/>
              </a:rPr>
              <a:t>(Dispatcher)</a:t>
            </a:r>
          </a:p>
          <a:p>
            <a:r>
              <a:rPr lang="zh-CN" altLang="en-US" sz="1200" b="1" i="0" kern="1200" dirty="0">
                <a:solidFill>
                  <a:schemeClr val="tx1"/>
                </a:solidFill>
                <a:effectLst/>
                <a:latin typeface="+mn-lt"/>
                <a:ea typeface="+mn-ea"/>
                <a:cs typeface="+mn-cs"/>
              </a:rPr>
              <a:t>上图只有一个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但实际情况是由多个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组成的。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也被成为</a:t>
            </a:r>
            <a:r>
              <a:rPr lang="en-US" altLang="zh-CN" sz="1200" b="0" i="0" kern="1200" dirty="0">
                <a:solidFill>
                  <a:schemeClr val="tx1"/>
                </a:solidFill>
                <a:effectLst/>
                <a:latin typeface="+mn-lt"/>
                <a:ea typeface="+mn-ea"/>
                <a:cs typeface="+mn-cs"/>
              </a:rPr>
              <a:t>MPL(message-passing layer)</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之间的桥梁，通过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网络互联将所有的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连在一起。</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之间所有的消息传递都是通过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完成的 </a:t>
            </a:r>
            <a:br>
              <a:rPr lang="zh-CN" altLang="en-US" dirty="0"/>
            </a:br>
            <a:r>
              <a:rPr lang="zh-CN" altLang="en-US" sz="1200" b="0" i="0" kern="1200" dirty="0">
                <a:solidFill>
                  <a:schemeClr val="tx1"/>
                </a:solidFill>
                <a:effectLst/>
                <a:latin typeface="+mn-lt"/>
                <a:ea typeface="+mn-ea"/>
                <a:cs typeface="+mn-cs"/>
              </a:rPr>
              <a:t>一个典型的</a:t>
            </a:r>
            <a:r>
              <a:rPr lang="en-US" altLang="zh-CN" sz="1200" b="0" i="0" kern="1200" dirty="0" err="1">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数据库一般由两个</a:t>
            </a:r>
            <a:r>
              <a:rPr lang="en-US" altLang="zh-CN" sz="1200" b="0" i="0" kern="1200" dirty="0">
                <a:solidFill>
                  <a:schemeClr val="tx1"/>
                </a:solidFill>
                <a:effectLst/>
                <a:latin typeface="+mn-lt"/>
                <a:ea typeface="+mn-ea"/>
                <a:cs typeface="+mn-cs"/>
              </a:rPr>
              <a:t>BYNET </a:t>
            </a:r>
            <a:br>
              <a:rPr lang="en-US" altLang="zh-CN" dirty="0"/>
            </a:br>
            <a:r>
              <a:rPr lang="en-US" altLang="zh-CN" sz="1200" b="0" i="0" kern="1200" dirty="0" err="1">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的特点： </a:t>
            </a:r>
            <a:br>
              <a:rPr lang="zh-CN" altLang="en-US" dirty="0"/>
            </a:br>
            <a:r>
              <a:rPr lang="en-US" altLang="zh-CN" sz="1200" b="1" i="0" kern="1200" dirty="0">
                <a:solidFill>
                  <a:schemeClr val="tx1"/>
                </a:solidFill>
                <a:effectLst/>
                <a:latin typeface="+mn-lt"/>
                <a:ea typeface="+mn-ea"/>
                <a:cs typeface="+mn-cs"/>
              </a:rPr>
              <a:t>High performance:</a:t>
            </a:r>
            <a:r>
              <a:rPr lang="zh-CN" altLang="en-US" sz="1200" b="0" i="0" kern="1200" dirty="0">
                <a:solidFill>
                  <a:schemeClr val="tx1"/>
                </a:solidFill>
                <a:effectLst/>
                <a:latin typeface="+mn-lt"/>
                <a:ea typeface="+mn-ea"/>
                <a:cs typeface="+mn-cs"/>
              </a:rPr>
              <a:t>一般典型的</a:t>
            </a:r>
            <a:r>
              <a:rPr lang="en-US" altLang="zh-CN" sz="1200" b="0" i="0" kern="1200" dirty="0" err="1">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有两个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同时工作 </a:t>
            </a:r>
            <a:br>
              <a:rPr lang="zh-CN" altLang="en-US" dirty="0"/>
            </a:br>
            <a:r>
              <a:rPr lang="en-US" altLang="zh-CN" sz="1200" b="1" i="0" kern="1200" dirty="0">
                <a:solidFill>
                  <a:schemeClr val="tx1"/>
                </a:solidFill>
                <a:effectLst/>
                <a:latin typeface="+mn-lt"/>
                <a:ea typeface="+mn-ea"/>
                <a:cs typeface="+mn-cs"/>
              </a:rPr>
              <a:t>Fault tolerant:</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都有多条连接路径，当其中一个不用时，会自动切换到另外一个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上，并重新配置网络，避免将客户端请求发送到不可用的</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 </a:t>
            </a:r>
            <a:br>
              <a:rPr lang="zh-CN" altLang="en-US" dirty="0"/>
            </a:br>
            <a:r>
              <a:rPr lang="en-US" altLang="zh-CN" sz="1200" b="1" i="0" kern="1200" dirty="0">
                <a:solidFill>
                  <a:schemeClr val="tx1"/>
                </a:solidFill>
                <a:effectLst/>
                <a:latin typeface="+mn-lt"/>
                <a:ea typeface="+mn-ea"/>
                <a:cs typeface="+mn-cs"/>
              </a:rPr>
              <a:t>Load balanced:</a:t>
            </a:r>
            <a:r>
              <a:rPr lang="en-US" altLang="zh-CN" sz="1200" b="0" i="0" kern="1200" dirty="0">
                <a:solidFill>
                  <a:schemeClr val="tx1"/>
                </a:solidFill>
                <a:effectLst/>
                <a:latin typeface="+mn-lt"/>
                <a:ea typeface="+mn-ea"/>
                <a:cs typeface="+mn-cs"/>
              </a:rPr>
              <a:t> BYNET</a:t>
            </a:r>
            <a:r>
              <a:rPr lang="zh-CN" altLang="en-US" sz="1200" b="0" i="0" kern="1200" dirty="0">
                <a:solidFill>
                  <a:schemeClr val="tx1"/>
                </a:solidFill>
                <a:effectLst/>
                <a:latin typeface="+mn-lt"/>
                <a:ea typeface="+mn-ea"/>
                <a:cs typeface="+mn-cs"/>
              </a:rPr>
              <a:t>自动均衡，避免某一个负载太多 </a:t>
            </a:r>
            <a:endParaRPr lang="en-US" altLang="zh-CN" sz="1200" b="0" i="0" kern="1200" dirty="0">
              <a:solidFill>
                <a:schemeClr val="tx1"/>
              </a:solidFill>
              <a:effectLst/>
              <a:latin typeface="+mn-lt"/>
              <a:ea typeface="+mn-ea"/>
              <a:cs typeface="+mn-cs"/>
            </a:endParaRPr>
          </a:p>
          <a:p>
            <a:endParaRPr lang="en-US" altLang="zh-CN" dirty="0"/>
          </a:p>
          <a:p>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也可视为一个</a:t>
            </a:r>
            <a:r>
              <a:rPr lang="en-US" altLang="zh-CN" sz="1200" b="0" i="0" kern="1200" dirty="0">
                <a:solidFill>
                  <a:schemeClr val="tx1"/>
                </a:solidFill>
                <a:effectLst/>
                <a:latin typeface="+mn-lt"/>
                <a:ea typeface="+mn-ea"/>
                <a:cs typeface="+mn-cs"/>
              </a:rPr>
              <a:t>vproc</a:t>
            </a:r>
            <a:r>
              <a:rPr lang="zh-CN" altLang="en-US" sz="1200" b="0" i="0" kern="1200" dirty="0">
                <a:solidFill>
                  <a:schemeClr val="tx1"/>
                </a:solidFill>
                <a:effectLst/>
                <a:latin typeface="+mn-lt"/>
                <a:ea typeface="+mn-ea"/>
                <a:cs typeface="+mn-cs"/>
              </a:rPr>
              <a:t>，它管理着我们的数据，图中一个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连接着一个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，实际中一个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可以管理多个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是架在</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上的桥梁 。每个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管理着各自的数据，数据的存和取都是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的工作。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当新建一张表时每个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上都会创建表的结构信息，例如表名、列名、索引信息等。 </a:t>
            </a:r>
            <a:br>
              <a:rPr lang="zh-CN" altLang="en-US" dirty="0"/>
            </a:br>
            <a:r>
              <a:rPr lang="zh-CN" altLang="en-US" sz="1200" b="0" i="0" kern="1200" dirty="0">
                <a:solidFill>
                  <a:schemeClr val="tx1"/>
                </a:solidFill>
                <a:effectLst/>
                <a:latin typeface="+mn-lt"/>
                <a:ea typeface="+mn-ea"/>
                <a:cs typeface="+mn-cs"/>
              </a:rPr>
              <a:t>理想状态下我们总希望我们的表平均的分布在所有的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上，以更好的利用所有节点并行处理。</a:t>
            </a:r>
            <a:endParaRPr lang="en-US" altLang="zh-CN" dirty="0"/>
          </a:p>
          <a:p>
            <a:endParaRPr lang="en-US" altLang="zh-CN" dirty="0"/>
          </a:p>
          <a:p>
            <a:r>
              <a:rPr lang="zh-CN" altLang="en-US" sz="1200" b="1" i="0" kern="1200" dirty="0">
                <a:solidFill>
                  <a:schemeClr val="tx1"/>
                </a:solidFill>
                <a:effectLst/>
                <a:latin typeface="+mn-lt"/>
                <a:ea typeface="+mn-ea"/>
                <a:cs typeface="+mn-cs"/>
              </a:rPr>
              <a:t>总结：</a:t>
            </a:r>
            <a:r>
              <a:rPr lang="en-US" altLang="zh-CN" sz="1200" b="1" i="0" kern="1200" dirty="0" err="1">
                <a:solidFill>
                  <a:schemeClr val="tx1"/>
                </a:solidFill>
                <a:effectLst/>
                <a:latin typeface="+mn-lt"/>
                <a:ea typeface="+mn-ea"/>
                <a:cs typeface="+mn-cs"/>
              </a:rPr>
              <a:t>teradata</a:t>
            </a:r>
            <a:r>
              <a:rPr lang="zh-CN" altLang="en-US" sz="1200" b="1" i="0" kern="1200" dirty="0">
                <a:solidFill>
                  <a:schemeClr val="tx1"/>
                </a:solidFill>
                <a:effectLst/>
                <a:latin typeface="+mn-lt"/>
                <a:ea typeface="+mn-ea"/>
                <a:cs typeface="+mn-cs"/>
              </a:rPr>
              <a:t>真正的</a:t>
            </a:r>
            <a:r>
              <a:rPr lang="en-US" altLang="zh-CN" sz="1200" b="1" i="0" kern="1200" dirty="0">
                <a:solidFill>
                  <a:schemeClr val="tx1"/>
                </a:solidFill>
                <a:effectLst/>
                <a:latin typeface="+mn-lt"/>
                <a:ea typeface="+mn-ea"/>
                <a:cs typeface="+mn-cs"/>
              </a:rPr>
              <a:t>share nothing</a:t>
            </a:r>
            <a:r>
              <a:rPr lang="zh-CN" altLang="en-US" sz="1200" b="1" i="0" kern="1200" dirty="0">
                <a:solidFill>
                  <a:schemeClr val="tx1"/>
                </a:solidFill>
                <a:effectLst/>
                <a:latin typeface="+mn-lt"/>
                <a:ea typeface="+mn-ea"/>
                <a:cs typeface="+mn-cs"/>
              </a:rPr>
              <a:t>架构，每个节点拥有自己的资源，如磁盘、内存、</a:t>
            </a:r>
            <a:r>
              <a:rPr lang="en-US" altLang="zh-CN" sz="1200" b="1" i="0" kern="1200" dirty="0" err="1">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等。每个</a:t>
            </a:r>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管理着自已的数据，协同工作，通过</a:t>
            </a:r>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告诉网络互联</a:t>
            </a:r>
            <a:endParaRPr lang="en-US" altLang="zh-CN" dirty="0"/>
          </a:p>
          <a:p>
            <a:endParaRPr lang="en-US" altLang="zh-CN" dirty="0"/>
          </a:p>
          <a:p>
            <a:r>
              <a:rPr lang="en-US" altLang="zh-CN" dirty="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59</a:t>
            </a:fld>
            <a:endParaRPr lang="zh-CN" altLang="en-US"/>
          </a:p>
        </p:txBody>
      </p:sp>
    </p:spTree>
    <p:extLst>
      <p:ext uri="{BB962C8B-B14F-4D97-AF65-F5344CB8AC3E}">
        <p14:creationId xmlns:p14="http://schemas.microsoft.com/office/powerpoint/2010/main" val="2807587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一个</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也被称为一个</a:t>
            </a:r>
            <a:r>
              <a:rPr lang="en-US" altLang="zh-CN" sz="1200" b="0" i="0" kern="1200" dirty="0">
                <a:solidFill>
                  <a:schemeClr val="tx1"/>
                </a:solidFill>
                <a:effectLst/>
                <a:latin typeface="+mn-lt"/>
                <a:ea typeface="+mn-ea"/>
                <a:cs typeface="+mn-cs"/>
              </a:rPr>
              <a:t>vproc( virtual processor)</a:t>
            </a:r>
            <a:r>
              <a:rPr lang="zh-CN" altLang="en-US" sz="1200" b="0" i="0" kern="1200" dirty="0">
                <a:solidFill>
                  <a:schemeClr val="tx1"/>
                </a:solidFill>
                <a:effectLst/>
                <a:latin typeface="+mn-lt"/>
                <a:ea typeface="+mn-ea"/>
                <a:cs typeface="+mn-cs"/>
              </a:rPr>
              <a:t>，该组件主要完成四项工作</a:t>
            </a:r>
          </a:p>
          <a:p>
            <a:r>
              <a:rPr lang="zh-CN" altLang="en-US" sz="1200" b="0" i="0" kern="1200" dirty="0">
                <a:solidFill>
                  <a:schemeClr val="tx1"/>
                </a:solidFill>
                <a:effectLst/>
                <a:latin typeface="+mn-lt"/>
                <a:ea typeface="+mn-ea"/>
                <a:cs typeface="+mn-cs"/>
              </a:rPr>
              <a:t>会话控制</a:t>
            </a:r>
            <a:r>
              <a:rPr lang="en-US" altLang="zh-CN" sz="1200" b="0" i="0" kern="1200" dirty="0">
                <a:solidFill>
                  <a:schemeClr val="tx1"/>
                </a:solidFill>
                <a:effectLst/>
                <a:latin typeface="+mn-lt"/>
                <a:ea typeface="+mn-ea"/>
                <a:cs typeface="+mn-cs"/>
              </a:rPr>
              <a:t>(Session Control)</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解析</a:t>
            </a:r>
            <a:r>
              <a:rPr lang="en-US" altLang="zh-CN" sz="1200" b="0" i="0" kern="1200" dirty="0">
                <a:solidFill>
                  <a:schemeClr val="tx1"/>
                </a:solidFill>
                <a:effectLst/>
                <a:latin typeface="+mn-lt"/>
                <a:ea typeface="+mn-ea"/>
                <a:cs typeface="+mn-cs"/>
              </a:rPr>
              <a:t>(Parser)</a:t>
            </a:r>
          </a:p>
          <a:p>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优化</a:t>
            </a:r>
            <a:r>
              <a:rPr lang="en-US" altLang="zh-CN" sz="1200" b="0" i="0" kern="1200" dirty="0">
                <a:solidFill>
                  <a:schemeClr val="tx1"/>
                </a:solidFill>
                <a:effectLst/>
                <a:latin typeface="+mn-lt"/>
                <a:ea typeface="+mn-ea"/>
                <a:cs typeface="+mn-cs"/>
              </a:rPr>
              <a:t>(Optimizer )</a:t>
            </a:r>
          </a:p>
          <a:p>
            <a:r>
              <a:rPr lang="zh-CN" altLang="en-US" sz="1200" b="0" i="0" kern="1200" dirty="0">
                <a:solidFill>
                  <a:schemeClr val="tx1"/>
                </a:solidFill>
                <a:effectLst/>
                <a:latin typeface="+mn-lt"/>
                <a:ea typeface="+mn-ea"/>
                <a:cs typeface="+mn-cs"/>
              </a:rPr>
              <a:t>任务分发</a:t>
            </a:r>
            <a:r>
              <a:rPr lang="en-US" altLang="zh-CN" sz="1200" b="0" i="0" kern="1200" dirty="0">
                <a:solidFill>
                  <a:schemeClr val="tx1"/>
                </a:solidFill>
                <a:effectLst/>
                <a:latin typeface="+mn-lt"/>
                <a:ea typeface="+mn-ea"/>
                <a:cs typeface="+mn-cs"/>
              </a:rPr>
              <a:t>(Dispatcher)</a:t>
            </a:r>
          </a:p>
          <a:p>
            <a:r>
              <a:rPr lang="zh-CN" altLang="en-US" sz="1200" b="1" i="0" kern="1200" dirty="0">
                <a:solidFill>
                  <a:schemeClr val="tx1"/>
                </a:solidFill>
                <a:effectLst/>
                <a:latin typeface="+mn-lt"/>
                <a:ea typeface="+mn-ea"/>
                <a:cs typeface="+mn-cs"/>
              </a:rPr>
              <a:t>上图只有一个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但实际情况是由多个</a:t>
            </a:r>
            <a:r>
              <a:rPr lang="en-US" altLang="zh-CN" sz="1200" b="1" i="0" kern="1200" dirty="0">
                <a:solidFill>
                  <a:schemeClr val="tx1"/>
                </a:solidFill>
                <a:effectLst/>
                <a:latin typeface="+mn-lt"/>
                <a:ea typeface="+mn-ea"/>
                <a:cs typeface="+mn-cs"/>
              </a:rPr>
              <a:t>PE</a:t>
            </a:r>
            <a:r>
              <a:rPr lang="zh-CN" altLang="en-US" sz="1200" b="1" i="0" kern="1200" dirty="0">
                <a:solidFill>
                  <a:schemeClr val="tx1"/>
                </a:solidFill>
                <a:effectLst/>
                <a:latin typeface="+mn-lt"/>
                <a:ea typeface="+mn-ea"/>
                <a:cs typeface="+mn-cs"/>
              </a:rPr>
              <a:t>组成的。</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也被成为</a:t>
            </a:r>
            <a:r>
              <a:rPr lang="en-US" altLang="zh-CN" sz="1200" b="0" i="0" kern="1200" dirty="0">
                <a:solidFill>
                  <a:schemeClr val="tx1"/>
                </a:solidFill>
                <a:effectLst/>
                <a:latin typeface="+mn-lt"/>
                <a:ea typeface="+mn-ea"/>
                <a:cs typeface="+mn-cs"/>
              </a:rPr>
              <a:t>MPL(message-passing layer)</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之间的桥梁，通过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网络互联将所有的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连在一起。</a:t>
            </a:r>
            <a:r>
              <a:rPr lang="en-US" altLang="zh-CN" sz="1200" b="0" i="0" kern="1200" dirty="0">
                <a:solidFill>
                  <a:schemeClr val="tx1"/>
                </a:solidFill>
                <a:effectLst/>
                <a:latin typeface="+mn-lt"/>
                <a:ea typeface="+mn-ea"/>
                <a:cs typeface="+mn-cs"/>
              </a:rPr>
              <a:t>PE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之间所有的消息传递都是通过</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完成的 </a:t>
            </a:r>
            <a:br>
              <a:rPr lang="zh-CN" altLang="en-US" dirty="0"/>
            </a:br>
            <a:r>
              <a:rPr lang="zh-CN" altLang="en-US" sz="1200" b="0" i="0" kern="1200" dirty="0">
                <a:solidFill>
                  <a:schemeClr val="tx1"/>
                </a:solidFill>
                <a:effectLst/>
                <a:latin typeface="+mn-lt"/>
                <a:ea typeface="+mn-ea"/>
                <a:cs typeface="+mn-cs"/>
              </a:rPr>
              <a:t>一个典型的</a:t>
            </a:r>
            <a:r>
              <a:rPr lang="en-US" altLang="zh-CN" sz="1200" b="0" i="0" kern="1200" dirty="0" err="1">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数据库一般由两个</a:t>
            </a:r>
            <a:r>
              <a:rPr lang="en-US" altLang="zh-CN" sz="1200" b="0" i="0" kern="1200" dirty="0">
                <a:solidFill>
                  <a:schemeClr val="tx1"/>
                </a:solidFill>
                <a:effectLst/>
                <a:latin typeface="+mn-lt"/>
                <a:ea typeface="+mn-ea"/>
                <a:cs typeface="+mn-cs"/>
              </a:rPr>
              <a:t>BYNET </a:t>
            </a:r>
            <a:br>
              <a:rPr lang="en-US" altLang="zh-CN" dirty="0"/>
            </a:br>
            <a:r>
              <a:rPr lang="en-US" altLang="zh-CN" sz="1200" b="0" i="0" kern="1200" dirty="0" err="1">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的特点： </a:t>
            </a:r>
            <a:br>
              <a:rPr lang="zh-CN" altLang="en-US" dirty="0"/>
            </a:br>
            <a:r>
              <a:rPr lang="en-US" altLang="zh-CN" sz="1200" b="1" i="0" kern="1200" dirty="0">
                <a:solidFill>
                  <a:schemeClr val="tx1"/>
                </a:solidFill>
                <a:effectLst/>
                <a:latin typeface="+mn-lt"/>
                <a:ea typeface="+mn-ea"/>
                <a:cs typeface="+mn-cs"/>
              </a:rPr>
              <a:t>High performance:</a:t>
            </a:r>
            <a:r>
              <a:rPr lang="zh-CN" altLang="en-US" sz="1200" b="0" i="0" kern="1200" dirty="0">
                <a:solidFill>
                  <a:schemeClr val="tx1"/>
                </a:solidFill>
                <a:effectLst/>
                <a:latin typeface="+mn-lt"/>
                <a:ea typeface="+mn-ea"/>
                <a:cs typeface="+mn-cs"/>
              </a:rPr>
              <a:t>一般典型的</a:t>
            </a:r>
            <a:r>
              <a:rPr lang="en-US" altLang="zh-CN" sz="1200" b="0" i="0" kern="1200" dirty="0" err="1">
                <a:solidFill>
                  <a:schemeClr val="tx1"/>
                </a:solidFill>
                <a:effectLst/>
                <a:latin typeface="+mn-lt"/>
                <a:ea typeface="+mn-ea"/>
                <a:cs typeface="+mn-cs"/>
              </a:rPr>
              <a:t>teradata</a:t>
            </a:r>
            <a:r>
              <a:rPr lang="zh-CN" altLang="en-US" sz="1200" b="0" i="0" kern="1200" dirty="0">
                <a:solidFill>
                  <a:schemeClr val="tx1"/>
                </a:solidFill>
                <a:effectLst/>
                <a:latin typeface="+mn-lt"/>
                <a:ea typeface="+mn-ea"/>
                <a:cs typeface="+mn-cs"/>
              </a:rPr>
              <a:t>有两个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同时工作 </a:t>
            </a:r>
            <a:br>
              <a:rPr lang="zh-CN" altLang="en-US" dirty="0"/>
            </a:br>
            <a:r>
              <a:rPr lang="en-US" altLang="zh-CN" sz="1200" b="1" i="0" kern="1200" dirty="0">
                <a:solidFill>
                  <a:schemeClr val="tx1"/>
                </a:solidFill>
                <a:effectLst/>
                <a:latin typeface="+mn-lt"/>
                <a:ea typeface="+mn-ea"/>
                <a:cs typeface="+mn-cs"/>
              </a:rPr>
              <a:t>Fault tolerant:</a:t>
            </a:r>
            <a:r>
              <a:rPr lang="zh-CN" altLang="en-US" sz="1200" b="0" i="0" kern="1200" dirty="0">
                <a:solidFill>
                  <a:schemeClr val="tx1"/>
                </a:solidFill>
                <a:effectLst/>
                <a:latin typeface="+mn-lt"/>
                <a:ea typeface="+mn-ea"/>
                <a:cs typeface="+mn-cs"/>
              </a:rPr>
              <a:t>每个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都都有多条连接路径，当其中一个不用时，会自动切换到另外一个</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上，并重新配置网络，避免将客户端请求发送到不可用的</a:t>
            </a:r>
            <a:r>
              <a:rPr lang="en-US" altLang="zh-CN" sz="1200" b="0" i="0" kern="1200" dirty="0">
                <a:solidFill>
                  <a:schemeClr val="tx1"/>
                </a:solidFill>
                <a:effectLst/>
                <a:latin typeface="+mn-lt"/>
                <a:ea typeface="+mn-ea"/>
                <a:cs typeface="+mn-cs"/>
              </a:rPr>
              <a:t>BYNET</a:t>
            </a:r>
            <a:r>
              <a:rPr lang="zh-CN" altLang="en-US" sz="1200" b="0" i="0" kern="1200" dirty="0">
                <a:solidFill>
                  <a:schemeClr val="tx1"/>
                </a:solidFill>
                <a:effectLst/>
                <a:latin typeface="+mn-lt"/>
                <a:ea typeface="+mn-ea"/>
                <a:cs typeface="+mn-cs"/>
              </a:rPr>
              <a:t>上 </a:t>
            </a:r>
            <a:br>
              <a:rPr lang="zh-CN" altLang="en-US" dirty="0"/>
            </a:br>
            <a:r>
              <a:rPr lang="en-US" altLang="zh-CN" sz="1200" b="1" i="0" kern="1200" dirty="0">
                <a:solidFill>
                  <a:schemeClr val="tx1"/>
                </a:solidFill>
                <a:effectLst/>
                <a:latin typeface="+mn-lt"/>
                <a:ea typeface="+mn-ea"/>
                <a:cs typeface="+mn-cs"/>
              </a:rPr>
              <a:t>Load balanced:</a:t>
            </a:r>
            <a:r>
              <a:rPr lang="en-US" altLang="zh-CN" sz="1200" b="0" i="0" kern="1200" dirty="0">
                <a:solidFill>
                  <a:schemeClr val="tx1"/>
                </a:solidFill>
                <a:effectLst/>
                <a:latin typeface="+mn-lt"/>
                <a:ea typeface="+mn-ea"/>
                <a:cs typeface="+mn-cs"/>
              </a:rPr>
              <a:t> BYNET</a:t>
            </a:r>
            <a:r>
              <a:rPr lang="zh-CN" altLang="en-US" sz="1200" b="0" i="0" kern="1200" dirty="0">
                <a:solidFill>
                  <a:schemeClr val="tx1"/>
                </a:solidFill>
                <a:effectLst/>
                <a:latin typeface="+mn-lt"/>
                <a:ea typeface="+mn-ea"/>
                <a:cs typeface="+mn-cs"/>
              </a:rPr>
              <a:t>自动均衡，避免某一个负载太多 </a:t>
            </a:r>
            <a:endParaRPr lang="en-US" altLang="zh-CN" sz="1200" b="0" i="0" kern="1200" dirty="0">
              <a:solidFill>
                <a:schemeClr val="tx1"/>
              </a:solidFill>
              <a:effectLst/>
              <a:latin typeface="+mn-lt"/>
              <a:ea typeface="+mn-ea"/>
              <a:cs typeface="+mn-cs"/>
            </a:endParaRPr>
          </a:p>
          <a:p>
            <a:endParaRPr lang="en-US" altLang="zh-CN" dirty="0"/>
          </a:p>
          <a:p>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也可视为一个</a:t>
            </a:r>
            <a:r>
              <a:rPr lang="en-US" altLang="zh-CN" sz="1200" b="0" i="0" kern="1200" dirty="0">
                <a:solidFill>
                  <a:schemeClr val="tx1"/>
                </a:solidFill>
                <a:effectLst/>
                <a:latin typeface="+mn-lt"/>
                <a:ea typeface="+mn-ea"/>
                <a:cs typeface="+mn-cs"/>
              </a:rPr>
              <a:t>vproc</a:t>
            </a:r>
            <a:r>
              <a:rPr lang="zh-CN" altLang="en-US" sz="1200" b="0" i="0" kern="1200" dirty="0">
                <a:solidFill>
                  <a:schemeClr val="tx1"/>
                </a:solidFill>
                <a:effectLst/>
                <a:latin typeface="+mn-lt"/>
                <a:ea typeface="+mn-ea"/>
                <a:cs typeface="+mn-cs"/>
              </a:rPr>
              <a:t>，它管理着我们的数据，下图中一个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连接着一个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，实际中一个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可以管理多个</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是架在</a:t>
            </a:r>
            <a:r>
              <a:rPr lang="en-US" altLang="zh-CN" sz="1200" b="0" i="0" kern="1200" dirty="0">
                <a:solidFill>
                  <a:schemeClr val="tx1"/>
                </a:solidFill>
                <a:effectLst/>
                <a:latin typeface="+mn-lt"/>
                <a:ea typeface="+mn-ea"/>
                <a:cs typeface="+mn-cs"/>
              </a:rPr>
              <a:t>DISK</a:t>
            </a:r>
            <a:r>
              <a:rPr lang="zh-CN" altLang="en-US" sz="1200" b="0" i="0" kern="1200" dirty="0">
                <a:solidFill>
                  <a:schemeClr val="tx1"/>
                </a:solidFill>
                <a:effectLst/>
                <a:latin typeface="+mn-lt"/>
                <a:ea typeface="+mn-ea"/>
                <a:cs typeface="+mn-cs"/>
              </a:rPr>
              <a:t>上的桥梁 。每个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管理着各自的数据，数据的存和取都是</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的工作。</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当新建一张表时每个</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上都会创建表的结构信息，例如表名、列名、索引信息等。 </a:t>
            </a:r>
            <a:br>
              <a:rPr lang="zh-CN" altLang="en-US" dirty="0"/>
            </a:br>
            <a:r>
              <a:rPr lang="zh-CN" altLang="en-US" sz="1200" b="0" i="0" kern="1200" dirty="0">
                <a:solidFill>
                  <a:schemeClr val="tx1"/>
                </a:solidFill>
                <a:effectLst/>
                <a:latin typeface="+mn-lt"/>
                <a:ea typeface="+mn-ea"/>
                <a:cs typeface="+mn-cs"/>
              </a:rPr>
              <a:t>理想状态下我们总希望我们的表平均的分布在所有的</a:t>
            </a:r>
            <a:r>
              <a:rPr lang="en-US" altLang="zh-CN" sz="1200" b="0" i="0" kern="1200" dirty="0">
                <a:solidFill>
                  <a:schemeClr val="tx1"/>
                </a:solidFill>
                <a:effectLst/>
                <a:latin typeface="+mn-lt"/>
                <a:ea typeface="+mn-ea"/>
                <a:cs typeface="+mn-cs"/>
              </a:rPr>
              <a:t>AMP</a:t>
            </a:r>
            <a:r>
              <a:rPr lang="zh-CN" altLang="en-US" sz="1200" b="0" i="0" kern="1200" dirty="0">
                <a:solidFill>
                  <a:schemeClr val="tx1"/>
                </a:solidFill>
                <a:effectLst/>
                <a:latin typeface="+mn-lt"/>
                <a:ea typeface="+mn-ea"/>
                <a:cs typeface="+mn-cs"/>
              </a:rPr>
              <a:t>上，以更好的利用所有节点并行处理。</a:t>
            </a:r>
            <a:endParaRPr lang="en-US" altLang="zh-CN" dirty="0"/>
          </a:p>
          <a:p>
            <a:endParaRPr lang="en-US" altLang="zh-CN" dirty="0"/>
          </a:p>
          <a:p>
            <a:r>
              <a:rPr lang="zh-CN" altLang="en-US" sz="1200" b="1" i="0" kern="1200" dirty="0">
                <a:solidFill>
                  <a:schemeClr val="tx1"/>
                </a:solidFill>
                <a:effectLst/>
                <a:latin typeface="+mn-lt"/>
                <a:ea typeface="+mn-ea"/>
                <a:cs typeface="+mn-cs"/>
              </a:rPr>
              <a:t>总结：</a:t>
            </a:r>
            <a:r>
              <a:rPr lang="en-US" altLang="zh-CN" sz="1200" b="1" i="0" kern="1200" dirty="0" err="1">
                <a:solidFill>
                  <a:schemeClr val="tx1"/>
                </a:solidFill>
                <a:effectLst/>
                <a:latin typeface="+mn-lt"/>
                <a:ea typeface="+mn-ea"/>
                <a:cs typeface="+mn-cs"/>
              </a:rPr>
              <a:t>teradata</a:t>
            </a:r>
            <a:r>
              <a:rPr lang="zh-CN" altLang="en-US" sz="1200" b="1" i="0" kern="1200" dirty="0">
                <a:solidFill>
                  <a:schemeClr val="tx1"/>
                </a:solidFill>
                <a:effectLst/>
                <a:latin typeface="+mn-lt"/>
                <a:ea typeface="+mn-ea"/>
                <a:cs typeface="+mn-cs"/>
              </a:rPr>
              <a:t>真正的</a:t>
            </a:r>
            <a:r>
              <a:rPr lang="en-US" altLang="zh-CN" sz="1200" b="1" i="0" kern="1200" dirty="0">
                <a:solidFill>
                  <a:schemeClr val="tx1"/>
                </a:solidFill>
                <a:effectLst/>
                <a:latin typeface="+mn-lt"/>
                <a:ea typeface="+mn-ea"/>
                <a:cs typeface="+mn-cs"/>
              </a:rPr>
              <a:t>share nothing</a:t>
            </a:r>
            <a:r>
              <a:rPr lang="zh-CN" altLang="en-US" sz="1200" b="1" i="0" kern="1200" dirty="0">
                <a:solidFill>
                  <a:schemeClr val="tx1"/>
                </a:solidFill>
                <a:effectLst/>
                <a:latin typeface="+mn-lt"/>
                <a:ea typeface="+mn-ea"/>
                <a:cs typeface="+mn-cs"/>
              </a:rPr>
              <a:t>架构，每个节点拥有自己的资源，如磁盘、内存、</a:t>
            </a:r>
            <a:r>
              <a:rPr lang="en-US" altLang="zh-CN" sz="1200" b="1" i="0" kern="1200" dirty="0" err="1">
                <a:solidFill>
                  <a:schemeClr val="tx1"/>
                </a:solidFill>
                <a:effectLst/>
                <a:latin typeface="+mn-lt"/>
                <a:ea typeface="+mn-ea"/>
                <a:cs typeface="+mn-cs"/>
              </a:rPr>
              <a:t>cpu</a:t>
            </a:r>
            <a:r>
              <a:rPr lang="zh-CN" altLang="en-US" sz="1200" b="1" i="0" kern="1200" dirty="0">
                <a:solidFill>
                  <a:schemeClr val="tx1"/>
                </a:solidFill>
                <a:effectLst/>
                <a:latin typeface="+mn-lt"/>
                <a:ea typeface="+mn-ea"/>
                <a:cs typeface="+mn-cs"/>
              </a:rPr>
              <a:t>等。每个</a:t>
            </a:r>
            <a:r>
              <a:rPr lang="en-US" altLang="zh-CN" sz="1200" b="1" i="0" kern="1200" dirty="0">
                <a:solidFill>
                  <a:schemeClr val="tx1"/>
                </a:solidFill>
                <a:effectLst/>
                <a:latin typeface="+mn-lt"/>
                <a:ea typeface="+mn-ea"/>
                <a:cs typeface="+mn-cs"/>
              </a:rPr>
              <a:t>AMP</a:t>
            </a:r>
            <a:r>
              <a:rPr lang="zh-CN" altLang="en-US" sz="1200" b="1" i="0" kern="1200" dirty="0">
                <a:solidFill>
                  <a:schemeClr val="tx1"/>
                </a:solidFill>
                <a:effectLst/>
                <a:latin typeface="+mn-lt"/>
                <a:ea typeface="+mn-ea"/>
                <a:cs typeface="+mn-cs"/>
              </a:rPr>
              <a:t>管理着自已的数据，协同工作，通过</a:t>
            </a:r>
            <a:r>
              <a:rPr lang="en-US" altLang="zh-CN" sz="1200" b="1" i="0" kern="1200" dirty="0">
                <a:solidFill>
                  <a:schemeClr val="tx1"/>
                </a:solidFill>
                <a:effectLst/>
                <a:latin typeface="+mn-lt"/>
                <a:ea typeface="+mn-ea"/>
                <a:cs typeface="+mn-cs"/>
              </a:rPr>
              <a:t>BYNET</a:t>
            </a:r>
            <a:r>
              <a:rPr lang="zh-CN" altLang="en-US" sz="1200" b="1" i="0" kern="1200" dirty="0">
                <a:solidFill>
                  <a:schemeClr val="tx1"/>
                </a:solidFill>
                <a:effectLst/>
                <a:latin typeface="+mn-lt"/>
                <a:ea typeface="+mn-ea"/>
                <a:cs typeface="+mn-cs"/>
              </a:rPr>
              <a:t>告诉网络互联</a:t>
            </a:r>
            <a:endParaRPr lang="en-US" altLang="zh-CN" dirty="0"/>
          </a:p>
          <a:p>
            <a:endParaRPr lang="en-US" altLang="zh-CN" dirty="0"/>
          </a:p>
          <a:p>
            <a:r>
              <a:rPr lang="en-US" altLang="zh-CN" dirty="0"/>
              <a:t>https://blog.csdn.net/vaychen/article/details/81216929</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60</a:t>
            </a:fld>
            <a:endParaRPr lang="zh-CN" altLang="en-US"/>
          </a:p>
        </p:txBody>
      </p:sp>
    </p:spTree>
    <p:extLst>
      <p:ext uri="{BB962C8B-B14F-4D97-AF65-F5344CB8AC3E}">
        <p14:creationId xmlns:p14="http://schemas.microsoft.com/office/powerpoint/2010/main" val="3391912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Vertica</a:t>
            </a:r>
            <a:r>
              <a:rPr lang="zh-CN" altLang="en-US" sz="1200" b="0" i="0" kern="1200" dirty="0">
                <a:solidFill>
                  <a:schemeClr val="tx1"/>
                </a:solidFill>
                <a:effectLst/>
                <a:latin typeface="+mn-lt"/>
                <a:ea typeface="+mn-ea"/>
                <a:cs typeface="+mn-cs"/>
              </a:rPr>
              <a:t>是一款基于列存储的</a:t>
            </a:r>
            <a:r>
              <a:rPr lang="en-US" altLang="zh-CN" sz="1200" b="0" i="0" kern="1200" dirty="0">
                <a:solidFill>
                  <a:schemeClr val="tx1"/>
                </a:solidFill>
                <a:effectLst/>
                <a:latin typeface="+mn-lt"/>
                <a:ea typeface="+mn-ea"/>
                <a:cs typeface="+mn-cs"/>
              </a:rPr>
              <a:t>MPP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massively parallel processing</a:t>
            </a:r>
            <a:r>
              <a:rPr lang="zh-CN" altLang="en-US" sz="1200" b="0" i="0" kern="1200" dirty="0">
                <a:solidFill>
                  <a:schemeClr val="tx1"/>
                </a:solidFill>
                <a:effectLst/>
                <a:latin typeface="+mn-lt"/>
                <a:ea typeface="+mn-ea"/>
                <a:cs typeface="+mn-cs"/>
              </a:rPr>
              <a:t>）架构的数据库，它可以支持存放多至</a:t>
            </a:r>
            <a:r>
              <a:rPr lang="en-US" altLang="zh-CN" sz="1200" b="0" i="0" kern="1200" dirty="0">
                <a:solidFill>
                  <a:schemeClr val="tx1"/>
                </a:solidFill>
                <a:effectLst/>
                <a:latin typeface="+mn-lt"/>
                <a:ea typeface="+mn-ea"/>
                <a:cs typeface="+mn-cs"/>
              </a:rPr>
              <a:t>PB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Petabyte</a:t>
            </a:r>
            <a:r>
              <a:rPr lang="zh-CN" altLang="en-US" sz="1200" b="0" i="0" kern="1200" dirty="0">
                <a:solidFill>
                  <a:schemeClr val="tx1"/>
                </a:solidFill>
                <a:effectLst/>
                <a:latin typeface="+mn-lt"/>
                <a:ea typeface="+mn-ea"/>
                <a:cs typeface="+mn-cs"/>
              </a:rPr>
              <a:t>）级别的结构化数据。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Projection</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Vertica </a:t>
            </a:r>
            <a:r>
              <a:rPr lang="zh-CN" altLang="en-US" sz="1200" b="0" i="0" kern="1200" dirty="0">
                <a:solidFill>
                  <a:schemeClr val="tx1"/>
                </a:solidFill>
                <a:effectLst/>
                <a:latin typeface="+mn-lt"/>
                <a:ea typeface="+mn-ea"/>
                <a:cs typeface="+mn-cs"/>
              </a:rPr>
              <a:t>存储数据的方式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由一个或多个表中的列集组成。原始表划分为多个投影，投影采用列存储，且投影之间可以有冗余。</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节点内则采用水平分区的方式将数据划分为多个存储区域以提高查询处理的并行性。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大表连接时利用了预连接投影技术。</a:t>
            </a:r>
          </a:p>
          <a:p>
            <a:endParaRPr lang="en-US" altLang="zh-CN" dirty="0"/>
          </a:p>
          <a:p>
            <a:r>
              <a:rPr lang="en-US" altLang="zh-CN" dirty="0"/>
              <a:t>Vertica</a:t>
            </a:r>
            <a:r>
              <a:rPr lang="zh-CN" altLang="en-US" dirty="0"/>
              <a:t>支持</a:t>
            </a:r>
            <a:r>
              <a:rPr lang="en-US" altLang="zh-CN" dirty="0"/>
              <a:t>OLTP</a:t>
            </a:r>
            <a:r>
              <a:rPr lang="zh-CN" altLang="en-US" dirty="0"/>
              <a:t>和</a:t>
            </a:r>
            <a:r>
              <a:rPr lang="en-US" altLang="zh-CN" dirty="0"/>
              <a:t>OLAP</a:t>
            </a:r>
            <a:r>
              <a:rPr lang="zh-CN" altLang="en-US" dirty="0"/>
              <a:t>混合负载。其存储包含两种方式：</a:t>
            </a:r>
            <a:r>
              <a:rPr lang="zh-CN" altLang="en-US" sz="1200" b="0" i="0" kern="1200" dirty="0">
                <a:solidFill>
                  <a:schemeClr val="tx1"/>
                </a:solidFill>
                <a:effectLst/>
                <a:latin typeface="+mn-lt"/>
                <a:ea typeface="+mn-ea"/>
                <a:cs typeface="+mn-cs"/>
              </a:rPr>
              <a:t>一是读优存储（</a:t>
            </a:r>
            <a:r>
              <a:rPr lang="en-US" altLang="zh-CN" sz="1200" b="0" i="0" kern="1200" dirty="0">
                <a:solidFill>
                  <a:schemeClr val="tx1"/>
                </a:solidFill>
                <a:effectLst/>
                <a:latin typeface="+mn-lt"/>
                <a:ea typeface="+mn-ea"/>
                <a:cs typeface="+mn-cs"/>
              </a:rPr>
              <a:t>read-optimized store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），采用列存储数据压缩方式，提高分析性能；另一个是写优存储（</a:t>
            </a:r>
            <a:r>
              <a:rPr lang="en-US" altLang="zh-CN" sz="1200" b="0" i="0" kern="1200" dirty="0">
                <a:solidFill>
                  <a:schemeClr val="tx1"/>
                </a:solidFill>
                <a:effectLst/>
                <a:latin typeface="+mn-lt"/>
                <a:ea typeface="+mn-ea"/>
                <a:cs typeface="+mn-cs"/>
              </a:rPr>
              <a:t>write-optimized store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），采用非压缩写缓存结构（行存储或列存储）。每次更新和插入的数据临时放在</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部分，</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达到最大容量后，</a:t>
            </a:r>
            <a:r>
              <a:rPr lang="en-US" altLang="zh-CN" sz="1200" b="0" i="0" kern="1200" dirty="0" err="1">
                <a:solidFill>
                  <a:schemeClr val="tx1"/>
                </a:solidFill>
                <a:effectLst/>
                <a:latin typeface="+mn-lt"/>
                <a:ea typeface="+mn-ea"/>
                <a:cs typeface="+mn-cs"/>
              </a:rPr>
              <a:t>vertica</a:t>
            </a:r>
            <a:r>
              <a:rPr lang="zh-CN" altLang="en-US" sz="1200" b="0" i="0" kern="1200" dirty="0">
                <a:solidFill>
                  <a:schemeClr val="tx1"/>
                </a:solidFill>
                <a:effectLst/>
                <a:latin typeface="+mn-lt"/>
                <a:ea typeface="+mn-ea"/>
                <a:cs typeface="+mn-cs"/>
              </a:rPr>
              <a:t>将数据加载到</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查询会访问</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部分，并且</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存放已经经过压缩和排序的数据，这样就做到了读写并发两不误，通过</a:t>
            </a:r>
            <a:r>
              <a:rPr lang="en-US" altLang="zh-CN" sz="1200" b="0" i="0" kern="1200" dirty="0">
                <a:solidFill>
                  <a:schemeClr val="tx1"/>
                </a:solidFill>
                <a:effectLst/>
                <a:latin typeface="+mn-lt"/>
                <a:ea typeface="+mn-ea"/>
                <a:cs typeface="+mn-cs"/>
              </a:rPr>
              <a:t>tuple mover</a:t>
            </a:r>
            <a:r>
              <a:rPr lang="zh-CN" altLang="en-US" sz="1200" b="0" i="0" kern="1200" dirty="0">
                <a:solidFill>
                  <a:schemeClr val="tx1"/>
                </a:solidFill>
                <a:effectLst/>
                <a:latin typeface="+mn-lt"/>
                <a:ea typeface="+mn-ea"/>
                <a:cs typeface="+mn-cs"/>
              </a:rPr>
              <a:t>进程定期将</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的数据压缩排序后拷贝到</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区域。</a:t>
            </a:r>
            <a:endParaRPr lang="en-US" altLang="zh-CN" dirty="0"/>
          </a:p>
          <a:p>
            <a:endParaRPr lang="en-US" altLang="zh-CN" dirty="0"/>
          </a:p>
          <a:p>
            <a:r>
              <a:rPr lang="en-US" altLang="zh-CN" dirty="0"/>
              <a:t>https://blog.csdn.net/weixin_43823423/article/details/87688961</a:t>
            </a:r>
          </a:p>
          <a:p>
            <a:r>
              <a:rPr lang="en-US" altLang="zh-CN" dirty="0"/>
              <a:t>https://blog.csdn.net/qq_35260875/article/details/107090268</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61</a:t>
            </a:fld>
            <a:endParaRPr lang="zh-CN" altLang="en-US"/>
          </a:p>
        </p:txBody>
      </p:sp>
    </p:spTree>
    <p:extLst>
      <p:ext uri="{BB962C8B-B14F-4D97-AF65-F5344CB8AC3E}">
        <p14:creationId xmlns:p14="http://schemas.microsoft.com/office/powerpoint/2010/main" val="3311117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Vertica</a:t>
            </a:r>
            <a:r>
              <a:rPr lang="zh-CN" altLang="en-US" sz="1200" b="0" i="0" kern="1200" dirty="0">
                <a:solidFill>
                  <a:schemeClr val="tx1"/>
                </a:solidFill>
                <a:effectLst/>
                <a:latin typeface="+mn-lt"/>
                <a:ea typeface="+mn-ea"/>
                <a:cs typeface="+mn-cs"/>
              </a:rPr>
              <a:t>是一款基于列存储的</a:t>
            </a:r>
            <a:r>
              <a:rPr lang="en-US" altLang="zh-CN" sz="1200" b="0" i="0" kern="1200" dirty="0">
                <a:solidFill>
                  <a:schemeClr val="tx1"/>
                </a:solidFill>
                <a:effectLst/>
                <a:latin typeface="+mn-lt"/>
                <a:ea typeface="+mn-ea"/>
                <a:cs typeface="+mn-cs"/>
              </a:rPr>
              <a:t>MPP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massively parallel processing</a:t>
            </a:r>
            <a:r>
              <a:rPr lang="zh-CN" altLang="en-US" sz="1200" b="0" i="0" kern="1200" dirty="0">
                <a:solidFill>
                  <a:schemeClr val="tx1"/>
                </a:solidFill>
                <a:effectLst/>
                <a:latin typeface="+mn-lt"/>
                <a:ea typeface="+mn-ea"/>
                <a:cs typeface="+mn-cs"/>
              </a:rPr>
              <a:t>）架构的数据库，它可以支持存放多至</a:t>
            </a:r>
            <a:r>
              <a:rPr lang="en-US" altLang="zh-CN" sz="1200" b="0" i="0" kern="1200" dirty="0">
                <a:solidFill>
                  <a:schemeClr val="tx1"/>
                </a:solidFill>
                <a:effectLst/>
                <a:latin typeface="+mn-lt"/>
                <a:ea typeface="+mn-ea"/>
                <a:cs typeface="+mn-cs"/>
              </a:rPr>
              <a:t>PB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Petabyte</a:t>
            </a:r>
            <a:r>
              <a:rPr lang="zh-CN" altLang="en-US" sz="1200" b="0" i="0" kern="1200" dirty="0">
                <a:solidFill>
                  <a:schemeClr val="tx1"/>
                </a:solidFill>
                <a:effectLst/>
                <a:latin typeface="+mn-lt"/>
                <a:ea typeface="+mn-ea"/>
                <a:cs typeface="+mn-cs"/>
              </a:rPr>
              <a:t>）级别的结构化数据。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Projection</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Vertica </a:t>
            </a:r>
            <a:r>
              <a:rPr lang="zh-CN" altLang="en-US" sz="1200" b="0" i="0" kern="1200" dirty="0">
                <a:solidFill>
                  <a:schemeClr val="tx1"/>
                </a:solidFill>
                <a:effectLst/>
                <a:latin typeface="+mn-lt"/>
                <a:ea typeface="+mn-ea"/>
                <a:cs typeface="+mn-cs"/>
              </a:rPr>
              <a:t>存储数据的方式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由一个或多个表中的列集组成。原始表划分为多个投影，投影采用列存储，且投影之间可以有冗余。</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节点内则采用水平分区的方式将数据划分为多个存储区域以提高查询处理的并行性。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大表连接时利用了预连接投影技术。</a:t>
            </a:r>
          </a:p>
          <a:p>
            <a:endParaRPr lang="en-US" altLang="zh-CN" dirty="0"/>
          </a:p>
          <a:p>
            <a:r>
              <a:rPr lang="en-US" altLang="zh-CN" dirty="0"/>
              <a:t>Vertica</a:t>
            </a:r>
            <a:r>
              <a:rPr lang="zh-CN" altLang="en-US" dirty="0"/>
              <a:t>支持</a:t>
            </a:r>
            <a:r>
              <a:rPr lang="en-US" altLang="zh-CN" dirty="0"/>
              <a:t>OLTP</a:t>
            </a:r>
            <a:r>
              <a:rPr lang="zh-CN" altLang="en-US" dirty="0"/>
              <a:t>和</a:t>
            </a:r>
            <a:r>
              <a:rPr lang="en-US" altLang="zh-CN" dirty="0"/>
              <a:t>OLAP</a:t>
            </a:r>
            <a:r>
              <a:rPr lang="zh-CN" altLang="en-US" dirty="0"/>
              <a:t>混合负载。其存储包含两种方式：</a:t>
            </a:r>
            <a:r>
              <a:rPr lang="zh-CN" altLang="en-US" sz="1200" b="0" i="0" kern="1200" dirty="0">
                <a:solidFill>
                  <a:schemeClr val="tx1"/>
                </a:solidFill>
                <a:effectLst/>
                <a:latin typeface="+mn-lt"/>
                <a:ea typeface="+mn-ea"/>
                <a:cs typeface="+mn-cs"/>
              </a:rPr>
              <a:t>一是读优存储（</a:t>
            </a:r>
            <a:r>
              <a:rPr lang="en-US" altLang="zh-CN" sz="1200" b="0" i="0" kern="1200" dirty="0">
                <a:solidFill>
                  <a:schemeClr val="tx1"/>
                </a:solidFill>
                <a:effectLst/>
                <a:latin typeface="+mn-lt"/>
                <a:ea typeface="+mn-ea"/>
                <a:cs typeface="+mn-cs"/>
              </a:rPr>
              <a:t>read-optimized store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），采用列存储数据压缩方式，提高分析性能；另一个是写优存储（</a:t>
            </a:r>
            <a:r>
              <a:rPr lang="en-US" altLang="zh-CN" sz="1200" b="0" i="0" kern="1200" dirty="0">
                <a:solidFill>
                  <a:schemeClr val="tx1"/>
                </a:solidFill>
                <a:effectLst/>
                <a:latin typeface="+mn-lt"/>
                <a:ea typeface="+mn-ea"/>
                <a:cs typeface="+mn-cs"/>
              </a:rPr>
              <a:t>write-optimized store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），采用非压缩写缓存结构（行存储或列存储）。每次更新和插入的数据临时放在</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部分，</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达到最大容量后，</a:t>
            </a:r>
            <a:r>
              <a:rPr lang="en-US" altLang="zh-CN" sz="1200" b="0" i="0" kern="1200" dirty="0" err="1">
                <a:solidFill>
                  <a:schemeClr val="tx1"/>
                </a:solidFill>
                <a:effectLst/>
                <a:latin typeface="+mn-lt"/>
                <a:ea typeface="+mn-ea"/>
                <a:cs typeface="+mn-cs"/>
              </a:rPr>
              <a:t>vertica</a:t>
            </a:r>
            <a:r>
              <a:rPr lang="zh-CN" altLang="en-US" sz="1200" b="0" i="0" kern="1200" dirty="0">
                <a:solidFill>
                  <a:schemeClr val="tx1"/>
                </a:solidFill>
                <a:effectLst/>
                <a:latin typeface="+mn-lt"/>
                <a:ea typeface="+mn-ea"/>
                <a:cs typeface="+mn-cs"/>
              </a:rPr>
              <a:t>将数据加载到</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查询会访问</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部分，并且</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存放已经经过压缩和排序的数据，这样就做到了读写并发两不误，通过</a:t>
            </a:r>
            <a:r>
              <a:rPr lang="en-US" altLang="zh-CN" sz="1200" b="0" i="0" kern="1200" dirty="0">
                <a:solidFill>
                  <a:schemeClr val="tx1"/>
                </a:solidFill>
                <a:effectLst/>
                <a:latin typeface="+mn-lt"/>
                <a:ea typeface="+mn-ea"/>
                <a:cs typeface="+mn-cs"/>
              </a:rPr>
              <a:t>tuple mover</a:t>
            </a:r>
            <a:r>
              <a:rPr lang="zh-CN" altLang="en-US" sz="1200" b="0" i="0" kern="1200" dirty="0">
                <a:solidFill>
                  <a:schemeClr val="tx1"/>
                </a:solidFill>
                <a:effectLst/>
                <a:latin typeface="+mn-lt"/>
                <a:ea typeface="+mn-ea"/>
                <a:cs typeface="+mn-cs"/>
              </a:rPr>
              <a:t>进程定期将</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的数据压缩排序后拷贝到</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区域。</a:t>
            </a:r>
            <a:endParaRPr lang="en-US" altLang="zh-CN" dirty="0"/>
          </a:p>
          <a:p>
            <a:endParaRPr lang="en-US" altLang="zh-CN" dirty="0"/>
          </a:p>
          <a:p>
            <a:r>
              <a:rPr lang="en-US" altLang="zh-CN" dirty="0"/>
              <a:t>https://blog.csdn.net/weixin_43823423/article/details/87688961</a:t>
            </a:r>
          </a:p>
          <a:p>
            <a:r>
              <a:rPr lang="en-US" altLang="zh-CN" dirty="0"/>
              <a:t>https://blog.csdn.net/qq_35260875/article/details/107090268</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62</a:t>
            </a:fld>
            <a:endParaRPr lang="zh-CN" altLang="en-US"/>
          </a:p>
        </p:txBody>
      </p:sp>
    </p:spTree>
    <p:extLst>
      <p:ext uri="{BB962C8B-B14F-4D97-AF65-F5344CB8AC3E}">
        <p14:creationId xmlns:p14="http://schemas.microsoft.com/office/powerpoint/2010/main" val="53652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https://blog.csdn.net/qingxukang/article/details/51201933</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12</a:t>
            </a:fld>
            <a:endParaRPr lang="zh-CN" altLang="en-US"/>
          </a:p>
        </p:txBody>
      </p:sp>
    </p:spTree>
    <p:extLst>
      <p:ext uri="{BB962C8B-B14F-4D97-AF65-F5344CB8AC3E}">
        <p14:creationId xmlns:p14="http://schemas.microsoft.com/office/powerpoint/2010/main" val="29384774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Vertica</a:t>
            </a:r>
            <a:r>
              <a:rPr lang="zh-CN" altLang="en-US" sz="1200" b="0" i="0" kern="1200" dirty="0">
                <a:solidFill>
                  <a:schemeClr val="tx1"/>
                </a:solidFill>
                <a:effectLst/>
                <a:latin typeface="+mn-lt"/>
                <a:ea typeface="+mn-ea"/>
                <a:cs typeface="+mn-cs"/>
              </a:rPr>
              <a:t>是一款基于列存储的</a:t>
            </a:r>
            <a:r>
              <a:rPr lang="en-US" altLang="zh-CN" sz="1200" b="0" i="0" kern="1200" dirty="0">
                <a:solidFill>
                  <a:schemeClr val="tx1"/>
                </a:solidFill>
                <a:effectLst/>
                <a:latin typeface="+mn-lt"/>
                <a:ea typeface="+mn-ea"/>
                <a:cs typeface="+mn-cs"/>
              </a:rPr>
              <a:t>MPP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massively parallel processing</a:t>
            </a:r>
            <a:r>
              <a:rPr lang="zh-CN" altLang="en-US" sz="1200" b="0" i="0" kern="1200" dirty="0">
                <a:solidFill>
                  <a:schemeClr val="tx1"/>
                </a:solidFill>
                <a:effectLst/>
                <a:latin typeface="+mn-lt"/>
                <a:ea typeface="+mn-ea"/>
                <a:cs typeface="+mn-cs"/>
              </a:rPr>
              <a:t>）架构的数据库，它可以支持存放多至</a:t>
            </a:r>
            <a:r>
              <a:rPr lang="en-US" altLang="zh-CN" sz="1200" b="0" i="0" kern="1200" dirty="0">
                <a:solidFill>
                  <a:schemeClr val="tx1"/>
                </a:solidFill>
                <a:effectLst/>
                <a:latin typeface="+mn-lt"/>
                <a:ea typeface="+mn-ea"/>
                <a:cs typeface="+mn-cs"/>
              </a:rPr>
              <a:t>PB</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Petabyte</a:t>
            </a:r>
            <a:r>
              <a:rPr lang="zh-CN" altLang="en-US" sz="1200" b="0" i="0" kern="1200" dirty="0">
                <a:solidFill>
                  <a:schemeClr val="tx1"/>
                </a:solidFill>
                <a:effectLst/>
                <a:latin typeface="+mn-lt"/>
                <a:ea typeface="+mn-ea"/>
                <a:cs typeface="+mn-cs"/>
              </a:rPr>
              <a:t>）级别的结构化数据。</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Projection</a:t>
            </a:r>
            <a:r>
              <a:rPr lang="zh-CN" altLang="en-US" sz="1200" b="0" i="0" kern="1200" dirty="0">
                <a:solidFill>
                  <a:schemeClr val="tx1"/>
                </a:solidFill>
                <a:effectLst/>
                <a:latin typeface="+mn-lt"/>
                <a:ea typeface="+mn-ea"/>
                <a:cs typeface="+mn-cs"/>
              </a:rPr>
              <a:t>是</a:t>
            </a:r>
            <a:r>
              <a:rPr lang="en-US" altLang="zh-CN" sz="1200" b="0" i="0" kern="1200" dirty="0">
                <a:solidFill>
                  <a:schemeClr val="tx1"/>
                </a:solidFill>
                <a:effectLst/>
                <a:latin typeface="+mn-lt"/>
                <a:ea typeface="+mn-ea"/>
                <a:cs typeface="+mn-cs"/>
              </a:rPr>
              <a:t>Vertica </a:t>
            </a:r>
            <a:r>
              <a:rPr lang="zh-CN" altLang="en-US" sz="1200" b="0" i="0" kern="1200" dirty="0">
                <a:solidFill>
                  <a:schemeClr val="tx1"/>
                </a:solidFill>
                <a:effectLst/>
                <a:latin typeface="+mn-lt"/>
                <a:ea typeface="+mn-ea"/>
                <a:cs typeface="+mn-cs"/>
              </a:rPr>
              <a:t>存储数据的方式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由一个或多个表中的列集组成。原始表划分为多个投影，投影采用列存储，且投影之间可以有冗余。</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节点内则采用水平分区的方式将数据划分为多个存储区域以提高查询处理的并行性。</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大表连接时利用了预连接投影技术。</a:t>
            </a:r>
          </a:p>
          <a:p>
            <a:endParaRPr lang="en-US" altLang="zh-CN" dirty="0"/>
          </a:p>
          <a:p>
            <a:r>
              <a:rPr lang="en-US" altLang="zh-CN" dirty="0"/>
              <a:t>Vertica</a:t>
            </a:r>
            <a:r>
              <a:rPr lang="zh-CN" altLang="en-US" dirty="0"/>
              <a:t>支持</a:t>
            </a:r>
            <a:r>
              <a:rPr lang="en-US" altLang="zh-CN" dirty="0"/>
              <a:t>OLTP</a:t>
            </a:r>
            <a:r>
              <a:rPr lang="zh-CN" altLang="en-US" dirty="0"/>
              <a:t>和</a:t>
            </a:r>
            <a:r>
              <a:rPr lang="en-US" altLang="zh-CN" dirty="0"/>
              <a:t>OLAP</a:t>
            </a:r>
            <a:r>
              <a:rPr lang="zh-CN" altLang="en-US" dirty="0"/>
              <a:t>混合负载。其存储包含两种方式：</a:t>
            </a:r>
            <a:r>
              <a:rPr lang="zh-CN" altLang="en-US" sz="1200" b="0" i="0" kern="1200" dirty="0">
                <a:solidFill>
                  <a:schemeClr val="tx1"/>
                </a:solidFill>
                <a:effectLst/>
                <a:latin typeface="+mn-lt"/>
                <a:ea typeface="+mn-ea"/>
                <a:cs typeface="+mn-cs"/>
              </a:rPr>
              <a:t>一是读优存储（</a:t>
            </a:r>
            <a:r>
              <a:rPr lang="en-US" altLang="zh-CN" sz="1200" b="0" i="0" kern="1200" dirty="0">
                <a:solidFill>
                  <a:schemeClr val="tx1"/>
                </a:solidFill>
                <a:effectLst/>
                <a:latin typeface="+mn-lt"/>
                <a:ea typeface="+mn-ea"/>
                <a:cs typeface="+mn-cs"/>
              </a:rPr>
              <a:t>read-optimized store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），采用列存储数据压缩方式，提高分析性能；另一个是写优存储（</a:t>
            </a:r>
            <a:r>
              <a:rPr lang="en-US" altLang="zh-CN" sz="1200" b="0" i="0" kern="1200" dirty="0">
                <a:solidFill>
                  <a:schemeClr val="tx1"/>
                </a:solidFill>
                <a:effectLst/>
                <a:latin typeface="+mn-lt"/>
                <a:ea typeface="+mn-ea"/>
                <a:cs typeface="+mn-cs"/>
              </a:rPr>
              <a:t>write-optimized store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），采用非压缩写缓存结构（行存储或列存储）。每次更新和插入的数据临时放在</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部分，</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达到最大容量后，</a:t>
            </a:r>
            <a:r>
              <a:rPr lang="en-US" altLang="zh-CN" sz="1200" b="0" i="0" kern="1200" dirty="0" err="1">
                <a:solidFill>
                  <a:schemeClr val="tx1"/>
                </a:solidFill>
                <a:effectLst/>
                <a:latin typeface="+mn-lt"/>
                <a:ea typeface="+mn-ea"/>
                <a:cs typeface="+mn-cs"/>
              </a:rPr>
              <a:t>vertica</a:t>
            </a:r>
            <a:r>
              <a:rPr lang="zh-CN" altLang="en-US" sz="1200" b="0" i="0" kern="1200" dirty="0">
                <a:solidFill>
                  <a:schemeClr val="tx1"/>
                </a:solidFill>
                <a:effectLst/>
                <a:latin typeface="+mn-lt"/>
                <a:ea typeface="+mn-ea"/>
                <a:cs typeface="+mn-cs"/>
              </a:rPr>
              <a:t>将数据加载到</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SQL</a:t>
            </a:r>
            <a:r>
              <a:rPr lang="zh-CN" altLang="en-US" sz="1200" b="0" i="0" kern="1200" dirty="0">
                <a:solidFill>
                  <a:schemeClr val="tx1"/>
                </a:solidFill>
                <a:effectLst/>
                <a:latin typeface="+mn-lt"/>
                <a:ea typeface="+mn-ea"/>
                <a:cs typeface="+mn-cs"/>
              </a:rPr>
              <a:t>查询会访问</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部分，并且</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存放已经经过压缩和排序的数据，这样就做到了读写并发两不误，通过</a:t>
            </a:r>
            <a:r>
              <a:rPr lang="en-US" altLang="zh-CN" sz="1200" b="0" i="0" kern="1200" dirty="0">
                <a:solidFill>
                  <a:schemeClr val="tx1"/>
                </a:solidFill>
                <a:effectLst/>
                <a:latin typeface="+mn-lt"/>
                <a:ea typeface="+mn-ea"/>
                <a:cs typeface="+mn-cs"/>
              </a:rPr>
              <a:t>tuple mover</a:t>
            </a:r>
            <a:r>
              <a:rPr lang="zh-CN" altLang="en-US" sz="1200" b="0" i="0" kern="1200" dirty="0">
                <a:solidFill>
                  <a:schemeClr val="tx1"/>
                </a:solidFill>
                <a:effectLst/>
                <a:latin typeface="+mn-lt"/>
                <a:ea typeface="+mn-ea"/>
                <a:cs typeface="+mn-cs"/>
              </a:rPr>
              <a:t>进程定期将</a:t>
            </a:r>
            <a:r>
              <a:rPr lang="en-US" altLang="zh-CN" sz="1200" b="0" i="0" kern="1200" dirty="0">
                <a:solidFill>
                  <a:schemeClr val="tx1"/>
                </a:solidFill>
                <a:effectLst/>
                <a:latin typeface="+mn-lt"/>
                <a:ea typeface="+mn-ea"/>
                <a:cs typeface="+mn-cs"/>
              </a:rPr>
              <a:t>WOS</a:t>
            </a:r>
            <a:r>
              <a:rPr lang="zh-CN" altLang="en-US" sz="1200" b="0" i="0" kern="1200" dirty="0">
                <a:solidFill>
                  <a:schemeClr val="tx1"/>
                </a:solidFill>
                <a:effectLst/>
                <a:latin typeface="+mn-lt"/>
                <a:ea typeface="+mn-ea"/>
                <a:cs typeface="+mn-cs"/>
              </a:rPr>
              <a:t>的数据压缩排序后拷贝到</a:t>
            </a:r>
            <a:r>
              <a:rPr lang="en-US" altLang="zh-CN" sz="1200" b="0" i="0" kern="1200" dirty="0">
                <a:solidFill>
                  <a:schemeClr val="tx1"/>
                </a:solidFill>
                <a:effectLst/>
                <a:latin typeface="+mn-lt"/>
                <a:ea typeface="+mn-ea"/>
                <a:cs typeface="+mn-cs"/>
              </a:rPr>
              <a:t>ROS</a:t>
            </a:r>
            <a:r>
              <a:rPr lang="zh-CN" altLang="en-US" sz="1200" b="0" i="0" kern="1200" dirty="0">
                <a:solidFill>
                  <a:schemeClr val="tx1"/>
                </a:solidFill>
                <a:effectLst/>
                <a:latin typeface="+mn-lt"/>
                <a:ea typeface="+mn-ea"/>
                <a:cs typeface="+mn-cs"/>
              </a:rPr>
              <a:t>区域。</a:t>
            </a:r>
            <a:endParaRPr lang="en-US" altLang="zh-CN" dirty="0"/>
          </a:p>
          <a:p>
            <a:endParaRPr lang="en-US" altLang="zh-CN" dirty="0"/>
          </a:p>
          <a:p>
            <a:r>
              <a:rPr lang="en-US" altLang="zh-CN" dirty="0"/>
              <a:t>https://blog.csdn.net/weixin_43823423/article/details/87688961</a:t>
            </a:r>
          </a:p>
          <a:p>
            <a:r>
              <a:rPr lang="en-US" altLang="zh-CN" dirty="0"/>
              <a:t>https://blog.csdn.net/qq_35260875/article/details/107090268</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63</a:t>
            </a:fld>
            <a:endParaRPr lang="zh-CN" altLang="en-US"/>
          </a:p>
        </p:txBody>
      </p:sp>
    </p:spTree>
    <p:extLst>
      <p:ext uri="{BB962C8B-B14F-4D97-AF65-F5344CB8AC3E}">
        <p14:creationId xmlns:p14="http://schemas.microsoft.com/office/powerpoint/2010/main" val="15089710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以单机</a:t>
            </a:r>
            <a:r>
              <a:rPr lang="en-US" altLang="zh-CN" sz="1200" b="0" i="0" kern="1200" dirty="0">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为例，执行写操作会导致日志落盘，同时后台线程也会异步将脏页刷盘，另外为了避免页断裂，进行刷脏页的过程还需要将数据页写入</a:t>
            </a:r>
            <a:r>
              <a:rPr lang="en-US" altLang="zh-CN" sz="1200" b="0" i="0" kern="1200" dirty="0">
                <a:solidFill>
                  <a:schemeClr val="tx1"/>
                </a:solidFill>
                <a:effectLst/>
                <a:latin typeface="+mn-lt"/>
                <a:ea typeface="+mn-ea"/>
                <a:cs typeface="+mn-cs"/>
              </a:rPr>
              <a:t>double-write</a:t>
            </a:r>
            <a:r>
              <a:rPr lang="zh-CN" altLang="en-US" sz="1200" b="0" i="0" kern="1200" dirty="0">
                <a:solidFill>
                  <a:schemeClr val="tx1"/>
                </a:solidFill>
                <a:effectLst/>
                <a:latin typeface="+mn-lt"/>
                <a:ea typeface="+mn-ea"/>
                <a:cs typeface="+mn-cs"/>
              </a:rPr>
              <a:t>区域。如果考虑生产环境中的主备复制，如图</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所示，</a:t>
            </a:r>
            <a:r>
              <a:rPr lang="en-US" altLang="zh-CN" sz="1200" b="0" i="0" kern="1200" dirty="0">
                <a:solidFill>
                  <a:schemeClr val="tx1"/>
                </a:solidFill>
                <a:effectLst/>
                <a:latin typeface="+mn-lt"/>
                <a:ea typeface="+mn-ea"/>
                <a:cs typeface="+mn-cs"/>
              </a:rPr>
              <a:t>AZ1</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AZ2</a:t>
            </a:r>
            <a:r>
              <a:rPr lang="zh-CN" altLang="en-US" sz="1200" b="0" i="0" kern="1200" dirty="0">
                <a:solidFill>
                  <a:schemeClr val="tx1"/>
                </a:solidFill>
                <a:effectLst/>
                <a:latin typeface="+mn-lt"/>
                <a:ea typeface="+mn-ea"/>
                <a:cs typeface="+mn-cs"/>
              </a:rPr>
              <a:t>分别部署一个</a:t>
            </a:r>
            <a:r>
              <a:rPr lang="en-US" altLang="zh-CN" sz="1200" b="0" i="0" kern="1200" dirty="0">
                <a:solidFill>
                  <a:schemeClr val="tx1"/>
                </a:solidFill>
                <a:effectLst/>
                <a:latin typeface="+mn-lt"/>
                <a:ea typeface="+mn-ea"/>
                <a:cs typeface="+mn-cs"/>
              </a:rPr>
              <a:t>MySQL</a:t>
            </a:r>
            <a:r>
              <a:rPr lang="zh-CN" altLang="en-US" sz="1200" b="0" i="0" kern="1200" dirty="0">
                <a:solidFill>
                  <a:schemeClr val="tx1"/>
                </a:solidFill>
                <a:effectLst/>
                <a:latin typeface="+mn-lt"/>
                <a:ea typeface="+mn-ea"/>
                <a:cs typeface="+mn-cs"/>
              </a:rPr>
              <a:t>实例做同步镜像复制，底层存储采用</a:t>
            </a:r>
            <a:r>
              <a:rPr lang="en-US" altLang="zh-CN" sz="1200" b="0" i="0" kern="1200" dirty="0">
                <a:solidFill>
                  <a:schemeClr val="tx1"/>
                </a:solidFill>
                <a:effectLst/>
                <a:latin typeface="+mn-lt"/>
                <a:ea typeface="+mn-ea"/>
                <a:cs typeface="+mn-cs"/>
              </a:rPr>
              <a:t>Elastic Block Store(EBS)</a:t>
            </a:r>
            <a:r>
              <a:rPr lang="zh-CN" altLang="en-US" sz="1200" b="0" i="0" kern="1200" dirty="0">
                <a:solidFill>
                  <a:schemeClr val="tx1"/>
                </a:solidFill>
                <a:effectLst/>
                <a:latin typeface="+mn-lt"/>
                <a:ea typeface="+mn-ea"/>
                <a:cs typeface="+mn-cs"/>
              </a:rPr>
              <a:t>，并且每个</a:t>
            </a:r>
            <a:r>
              <a:rPr lang="en-US" altLang="zh-CN" sz="1200" b="0" i="0" kern="1200" dirty="0">
                <a:solidFill>
                  <a:schemeClr val="tx1"/>
                </a:solidFill>
                <a:effectLst/>
                <a:latin typeface="+mn-lt"/>
                <a:ea typeface="+mn-ea"/>
                <a:cs typeface="+mn-cs"/>
              </a:rPr>
              <a:t>EBS</a:t>
            </a:r>
            <a:r>
              <a:rPr lang="zh-CN" altLang="en-US" sz="1200" b="0" i="0" kern="1200" dirty="0">
                <a:solidFill>
                  <a:schemeClr val="tx1"/>
                </a:solidFill>
                <a:effectLst/>
                <a:latin typeface="+mn-lt"/>
                <a:ea typeface="+mn-ea"/>
                <a:cs typeface="+mn-cs"/>
              </a:rPr>
              <a:t>还有自己的一份镜像，另外部署</a:t>
            </a:r>
            <a:r>
              <a:rPr lang="en-US" altLang="zh-CN" sz="1200" b="0" i="0" kern="1200" dirty="0">
                <a:solidFill>
                  <a:schemeClr val="tx1"/>
                </a:solidFill>
                <a:effectLst/>
                <a:latin typeface="+mn-lt"/>
                <a:ea typeface="+mn-ea"/>
                <a:cs typeface="+mn-cs"/>
              </a:rPr>
              <a:t>Simple Storage Service(S3)</a:t>
            </a:r>
            <a:r>
              <a:rPr lang="zh-CN" altLang="en-US" sz="1200" b="0" i="0" kern="1200" dirty="0">
                <a:solidFill>
                  <a:schemeClr val="tx1"/>
                </a:solidFill>
                <a:effectLst/>
                <a:latin typeface="+mn-lt"/>
                <a:ea typeface="+mn-ea"/>
                <a:cs typeface="+mn-cs"/>
              </a:rPr>
              <a:t>进行</a:t>
            </a:r>
            <a:r>
              <a:rPr lang="en-US" altLang="zh-CN" sz="1200" b="0" i="0" kern="1200" dirty="0">
                <a:solidFill>
                  <a:schemeClr val="tx1"/>
                </a:solidFill>
                <a:effectLst/>
                <a:latin typeface="+mn-lt"/>
                <a:ea typeface="+mn-ea"/>
                <a:cs typeface="+mn-cs"/>
              </a:rPr>
              <a:t>redo</a:t>
            </a:r>
            <a:r>
              <a:rPr lang="zh-CN" altLang="en-US" sz="1200" b="0" i="0" kern="1200" dirty="0">
                <a:solidFill>
                  <a:schemeClr val="tx1"/>
                </a:solidFill>
                <a:effectLst/>
                <a:latin typeface="+mn-lt"/>
                <a:ea typeface="+mn-ea"/>
                <a:cs typeface="+mn-cs"/>
              </a:rPr>
              <a:t>日志和</a:t>
            </a:r>
            <a:r>
              <a:rPr lang="en-US" altLang="zh-CN" sz="1200" b="0" i="0" kern="1200" dirty="0" err="1">
                <a:solidFill>
                  <a:schemeClr val="tx1"/>
                </a:solidFill>
                <a:effectLst/>
                <a:latin typeface="+mn-lt"/>
                <a:ea typeface="+mn-ea"/>
                <a:cs typeface="+mn-cs"/>
              </a:rPr>
              <a:t>binlog</a:t>
            </a:r>
            <a:r>
              <a:rPr lang="zh-CN" altLang="en-US" sz="1200" b="0" i="0" kern="1200" dirty="0">
                <a:solidFill>
                  <a:schemeClr val="tx1"/>
                </a:solidFill>
                <a:effectLst/>
                <a:latin typeface="+mn-lt"/>
                <a:ea typeface="+mn-ea"/>
                <a:cs typeface="+mn-cs"/>
              </a:rPr>
              <a:t>日志归档，以支持基于时间点的恢复。从流程上来看，每个步骤都需要传递</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种类型的数据，包括</a:t>
            </a:r>
            <a:r>
              <a:rPr lang="en-US" altLang="zh-CN" sz="1200" b="0" i="0" kern="1200" dirty="0">
                <a:solidFill>
                  <a:schemeClr val="tx1"/>
                </a:solidFill>
                <a:effectLst/>
                <a:latin typeface="+mn-lt"/>
                <a:ea typeface="+mn-ea"/>
                <a:cs typeface="+mn-cs"/>
              </a:rPr>
              <a:t>redo</a:t>
            </a:r>
            <a:r>
              <a:rPr lang="zh-CN" altLang="en-US"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binlog</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data-page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double-write</a:t>
            </a:r>
            <a:r>
              <a:rPr lang="zh-CN" altLang="en-US" sz="1200" b="0" i="0" kern="1200" dirty="0">
                <a:solidFill>
                  <a:schemeClr val="tx1"/>
                </a:solidFill>
                <a:effectLst/>
                <a:latin typeface="+mn-lt"/>
                <a:ea typeface="+mn-ea"/>
                <a:cs typeface="+mn-cs"/>
              </a:rPr>
              <a:t>和</a:t>
            </a:r>
            <a:r>
              <a:rPr lang="en-US" altLang="zh-CN" sz="1200" b="0" i="0" kern="1200" dirty="0" err="1">
                <a:solidFill>
                  <a:schemeClr val="tx1"/>
                </a:solidFill>
                <a:effectLst/>
                <a:latin typeface="+mn-lt"/>
                <a:ea typeface="+mn-ea"/>
                <a:cs typeface="+mn-cs"/>
              </a:rPr>
              <a:t>frm</a:t>
            </a:r>
            <a:r>
              <a:rPr lang="zh-CN" altLang="en-US" sz="1200" b="0" i="0" kern="1200" dirty="0">
                <a:solidFill>
                  <a:schemeClr val="tx1"/>
                </a:solidFill>
                <a:effectLst/>
                <a:latin typeface="+mn-lt"/>
                <a:ea typeface="+mn-ea"/>
                <a:cs typeface="+mn-cs"/>
              </a:rPr>
              <a:t>元数据。由于是基于镜像的同步复制，这里我理解是</a:t>
            </a:r>
            <a:r>
              <a:rPr lang="en-US" altLang="zh-CN" sz="1200" b="0" i="0" kern="1200" dirty="0">
                <a:solidFill>
                  <a:schemeClr val="tx1"/>
                </a:solidFill>
                <a:effectLst/>
                <a:latin typeface="+mn-lt"/>
                <a:ea typeface="+mn-ea"/>
                <a:cs typeface="+mn-cs"/>
              </a:rPr>
              <a:t>Distributed Replicated Block Device(DRBD)</a:t>
            </a:r>
            <a:r>
              <a:rPr lang="zh-CN" altLang="en-US" sz="1200" b="0" i="0" kern="1200" dirty="0">
                <a:solidFill>
                  <a:schemeClr val="tx1"/>
                </a:solidFill>
                <a:effectLst/>
                <a:latin typeface="+mn-lt"/>
                <a:ea typeface="+mn-ea"/>
                <a:cs typeface="+mn-cs"/>
              </a:rPr>
              <a:t>，因此</a:t>
            </a:r>
            <a:r>
              <a:rPr lang="zh-CN" altLang="en-US" sz="1200" b="1" i="0" kern="1200" dirty="0">
                <a:solidFill>
                  <a:schemeClr val="tx1"/>
                </a:solidFill>
                <a:effectLst/>
                <a:latin typeface="+mn-lt"/>
                <a:ea typeface="+mn-ea"/>
                <a:cs typeface="+mn-cs"/>
              </a:rPr>
              <a:t>图中的</a:t>
            </a:r>
            <a:r>
              <a:rPr lang="en-US" altLang="zh-CN" sz="1200" b="1" i="0" kern="1200" dirty="0">
                <a:solidFill>
                  <a:schemeClr val="tx1"/>
                </a:solidFill>
                <a:effectLst/>
                <a:latin typeface="+mn-lt"/>
                <a:ea typeface="+mn-ea"/>
                <a:cs typeface="+mn-cs"/>
              </a:rPr>
              <a:t>1</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3</a:t>
            </a:r>
            <a:r>
              <a:rPr lang="zh-CN" altLang="en-US" sz="1200" b="1"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5</a:t>
            </a:r>
            <a:r>
              <a:rPr lang="zh-CN" altLang="en-US" sz="1200" b="1" i="0" kern="1200" dirty="0">
                <a:solidFill>
                  <a:schemeClr val="tx1"/>
                </a:solidFill>
                <a:effectLst/>
                <a:latin typeface="+mn-lt"/>
                <a:ea typeface="+mn-ea"/>
                <a:cs typeface="+mn-cs"/>
              </a:rPr>
              <a:t>步骤是顺序的，这种模型响应时间非常糟糕，因为要进行</a:t>
            </a:r>
            <a:r>
              <a:rPr lang="en-US" altLang="zh-CN" sz="1200" b="1" i="0" kern="1200" dirty="0">
                <a:solidFill>
                  <a:schemeClr val="tx1"/>
                </a:solidFill>
                <a:effectLst/>
                <a:latin typeface="+mn-lt"/>
                <a:ea typeface="+mn-ea"/>
                <a:cs typeface="+mn-cs"/>
              </a:rPr>
              <a:t>4</a:t>
            </a:r>
            <a:r>
              <a:rPr lang="zh-CN" altLang="en-US" sz="1200" b="1" i="0" kern="1200" dirty="0">
                <a:solidFill>
                  <a:schemeClr val="tx1"/>
                </a:solidFill>
                <a:effectLst/>
                <a:latin typeface="+mn-lt"/>
                <a:ea typeface="+mn-ea"/>
                <a:cs typeface="+mn-cs"/>
              </a:rPr>
              <a:t>次网络</a:t>
            </a:r>
            <a:r>
              <a:rPr lang="en-US" altLang="zh-CN" sz="1200" b="1" i="0" kern="1200" dirty="0">
                <a:solidFill>
                  <a:schemeClr val="tx1"/>
                </a:solidFill>
                <a:effectLst/>
                <a:latin typeface="+mn-lt"/>
                <a:ea typeface="+mn-ea"/>
                <a:cs typeface="+mn-cs"/>
              </a:rPr>
              <a:t>IO</a:t>
            </a:r>
            <a:r>
              <a:rPr lang="zh-CN" altLang="en-US" sz="1200" b="1" i="0" kern="1200" dirty="0">
                <a:solidFill>
                  <a:schemeClr val="tx1"/>
                </a:solidFill>
                <a:effectLst/>
                <a:latin typeface="+mn-lt"/>
                <a:ea typeface="+mn-ea"/>
                <a:cs typeface="+mn-cs"/>
              </a:rPr>
              <a:t>，且其中</a:t>
            </a:r>
            <a:r>
              <a:rPr lang="en-US" altLang="zh-CN" sz="1200" b="1" i="0" kern="1200" dirty="0">
                <a:solidFill>
                  <a:schemeClr val="tx1"/>
                </a:solidFill>
                <a:effectLst/>
                <a:latin typeface="+mn-lt"/>
                <a:ea typeface="+mn-ea"/>
                <a:cs typeface="+mn-cs"/>
              </a:rPr>
              <a:t>3</a:t>
            </a:r>
            <a:r>
              <a:rPr lang="zh-CN" altLang="en-US" sz="1200" b="1" i="0" kern="1200" dirty="0">
                <a:solidFill>
                  <a:schemeClr val="tx1"/>
                </a:solidFill>
                <a:effectLst/>
                <a:latin typeface="+mn-lt"/>
                <a:ea typeface="+mn-ea"/>
                <a:cs typeface="+mn-cs"/>
              </a:rPr>
              <a:t>次是同步串行的。从存储角度来看，数据在</a:t>
            </a:r>
            <a:r>
              <a:rPr lang="en-US" altLang="zh-CN" sz="1200" b="1" i="0" kern="1200" dirty="0">
                <a:solidFill>
                  <a:schemeClr val="tx1"/>
                </a:solidFill>
                <a:effectLst/>
                <a:latin typeface="+mn-lt"/>
                <a:ea typeface="+mn-ea"/>
                <a:cs typeface="+mn-cs"/>
              </a:rPr>
              <a:t>EBS</a:t>
            </a:r>
            <a:r>
              <a:rPr lang="zh-CN" altLang="en-US" sz="1200" b="1" i="0" kern="1200" dirty="0">
                <a:solidFill>
                  <a:schemeClr val="tx1"/>
                </a:solidFill>
                <a:effectLst/>
                <a:latin typeface="+mn-lt"/>
                <a:ea typeface="+mn-ea"/>
                <a:cs typeface="+mn-cs"/>
              </a:rPr>
              <a:t>上存了</a:t>
            </a:r>
            <a:r>
              <a:rPr lang="en-US" altLang="zh-CN" sz="1200" b="1" i="0" kern="1200" dirty="0">
                <a:solidFill>
                  <a:schemeClr val="tx1"/>
                </a:solidFill>
                <a:effectLst/>
                <a:latin typeface="+mn-lt"/>
                <a:ea typeface="+mn-ea"/>
                <a:cs typeface="+mn-cs"/>
              </a:rPr>
              <a:t>4</a:t>
            </a:r>
            <a:r>
              <a:rPr lang="zh-CN" altLang="en-US" sz="1200" b="1" i="0" kern="1200" dirty="0">
                <a:solidFill>
                  <a:schemeClr val="tx1"/>
                </a:solidFill>
                <a:effectLst/>
                <a:latin typeface="+mn-lt"/>
                <a:ea typeface="+mn-ea"/>
                <a:cs typeface="+mn-cs"/>
              </a:rPr>
              <a:t>份，需要</a:t>
            </a:r>
            <a:r>
              <a:rPr lang="en-US" altLang="zh-CN" sz="1200" b="1" i="0" kern="1200" dirty="0">
                <a:solidFill>
                  <a:schemeClr val="tx1"/>
                </a:solidFill>
                <a:effectLst/>
                <a:latin typeface="+mn-lt"/>
                <a:ea typeface="+mn-ea"/>
                <a:cs typeface="+mn-cs"/>
              </a:rPr>
              <a:t>4</a:t>
            </a:r>
            <a:r>
              <a:rPr lang="zh-CN" altLang="en-US" sz="1200" b="1" i="0" kern="1200" dirty="0">
                <a:solidFill>
                  <a:schemeClr val="tx1"/>
                </a:solidFill>
                <a:effectLst/>
                <a:latin typeface="+mn-lt"/>
                <a:ea typeface="+mn-ea"/>
                <a:cs typeface="+mn-cs"/>
              </a:rPr>
              <a:t>份都写成功才能返回。</a:t>
            </a:r>
            <a:r>
              <a:rPr lang="zh-CN" altLang="en-US" sz="1200" b="0" i="0" kern="1200" dirty="0">
                <a:solidFill>
                  <a:schemeClr val="tx1"/>
                </a:solidFill>
                <a:effectLst/>
                <a:latin typeface="+mn-lt"/>
                <a:ea typeface="+mn-ea"/>
                <a:cs typeface="+mn-cs"/>
              </a:rPr>
              <a:t> 所以在这种架构下，无论是</a:t>
            </a:r>
            <a:r>
              <a:rPr lang="en-US" altLang="zh-CN" sz="1200" b="0" i="0" kern="1200" dirty="0">
                <a:solidFill>
                  <a:schemeClr val="tx1"/>
                </a:solidFill>
                <a:effectLst/>
                <a:latin typeface="+mn-lt"/>
                <a:ea typeface="+mn-ea"/>
                <a:cs typeface="+mn-cs"/>
              </a:rPr>
              <a:t>IO</a:t>
            </a:r>
            <a:r>
              <a:rPr lang="zh-CN" altLang="en-US" sz="1200" b="0" i="0" kern="1200" dirty="0">
                <a:solidFill>
                  <a:schemeClr val="tx1"/>
                </a:solidFill>
                <a:effectLst/>
                <a:latin typeface="+mn-lt"/>
                <a:ea typeface="+mn-ea"/>
                <a:cs typeface="+mn-cs"/>
              </a:rPr>
              <a:t>量还是串行化模型都会导致性能非常糟糕。</a:t>
            </a:r>
            <a:endParaRPr lang="en-US" altLang="zh-CN" dirty="0"/>
          </a:p>
          <a:p>
            <a:endParaRPr lang="en-US" altLang="zh-CN" dirty="0"/>
          </a:p>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Aurora</a:t>
            </a:r>
            <a:r>
              <a:rPr lang="zh-CN" altLang="en-US" sz="1200" b="0" i="0" kern="1200" dirty="0">
                <a:solidFill>
                  <a:schemeClr val="tx1"/>
                </a:solidFill>
                <a:effectLst/>
                <a:latin typeface="+mn-lt"/>
                <a:ea typeface="+mn-ea"/>
                <a:cs typeface="+mn-cs"/>
              </a:rPr>
              <a:t>中，所有的写类型只有一种，那就是</a:t>
            </a:r>
            <a:r>
              <a:rPr lang="en-US" altLang="zh-CN" sz="1200" b="0" i="0" kern="1200" dirty="0">
                <a:solidFill>
                  <a:schemeClr val="tx1"/>
                </a:solidFill>
                <a:effectLst/>
                <a:latin typeface="+mn-lt"/>
                <a:ea typeface="+mn-ea"/>
                <a:cs typeface="+mn-cs"/>
              </a:rPr>
              <a:t>redo</a:t>
            </a:r>
            <a:r>
              <a:rPr lang="zh-CN" altLang="en-US" sz="1200" b="0" i="0" kern="1200" dirty="0">
                <a:solidFill>
                  <a:schemeClr val="tx1"/>
                </a:solidFill>
                <a:effectLst/>
                <a:latin typeface="+mn-lt"/>
                <a:ea typeface="+mn-ea"/>
                <a:cs typeface="+mn-cs"/>
              </a:rPr>
              <a:t>日志，任何时候都不会写数据页。存储节点接收</a:t>
            </a:r>
            <a:r>
              <a:rPr lang="en-US" altLang="zh-CN" sz="1200" b="0" i="0" kern="1200" dirty="0">
                <a:solidFill>
                  <a:schemeClr val="tx1"/>
                </a:solidFill>
                <a:effectLst/>
                <a:latin typeface="+mn-lt"/>
                <a:ea typeface="+mn-ea"/>
                <a:cs typeface="+mn-cs"/>
              </a:rPr>
              <a:t>redo</a:t>
            </a:r>
            <a:r>
              <a:rPr lang="zh-CN" altLang="en-US" sz="1200" b="0" i="0" kern="1200" dirty="0">
                <a:solidFill>
                  <a:schemeClr val="tx1"/>
                </a:solidFill>
                <a:effectLst/>
                <a:latin typeface="+mn-lt"/>
                <a:ea typeface="+mn-ea"/>
                <a:cs typeface="+mn-cs"/>
              </a:rPr>
              <a:t>日志，基于旧版本数据页回放日志，可以得到新版本的数据页。为了避免每次都从头开始回放数据页变更产生的</a:t>
            </a:r>
            <a:r>
              <a:rPr lang="en-US" altLang="zh-CN" sz="1200" b="0" i="0" kern="1200" dirty="0">
                <a:solidFill>
                  <a:schemeClr val="tx1"/>
                </a:solidFill>
                <a:effectLst/>
                <a:latin typeface="+mn-lt"/>
                <a:ea typeface="+mn-ea"/>
                <a:cs typeface="+mn-cs"/>
              </a:rPr>
              <a:t>redo</a:t>
            </a:r>
            <a:r>
              <a:rPr lang="zh-CN" altLang="en-US" sz="1200" b="0" i="0" kern="1200" dirty="0">
                <a:solidFill>
                  <a:schemeClr val="tx1"/>
                </a:solidFill>
                <a:effectLst/>
                <a:latin typeface="+mn-lt"/>
                <a:ea typeface="+mn-ea"/>
                <a:cs typeface="+mn-cs"/>
              </a:rPr>
              <a:t>日志，存储节点会定期物化数据页版本。如图</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所示， </a:t>
            </a:r>
            <a:r>
              <a:rPr lang="en-US" altLang="zh-CN" sz="1200" b="1" i="0" kern="1200" dirty="0">
                <a:solidFill>
                  <a:schemeClr val="tx1"/>
                </a:solidFill>
                <a:effectLst/>
                <a:latin typeface="+mn-lt"/>
                <a:ea typeface="+mn-ea"/>
                <a:cs typeface="+mn-cs"/>
              </a:rPr>
              <a:t>Aurora</a:t>
            </a:r>
            <a:r>
              <a:rPr lang="zh-CN" altLang="en-US" sz="1200" b="1" i="0" kern="1200" dirty="0">
                <a:solidFill>
                  <a:schemeClr val="tx1"/>
                </a:solidFill>
                <a:effectLst/>
                <a:latin typeface="+mn-lt"/>
                <a:ea typeface="+mn-ea"/>
                <a:cs typeface="+mn-cs"/>
              </a:rPr>
              <a:t>由跨</a:t>
            </a:r>
            <a:r>
              <a:rPr lang="en-US" altLang="zh-CN" sz="1200" b="1" i="0" kern="1200" dirty="0">
                <a:solidFill>
                  <a:schemeClr val="tx1"/>
                </a:solidFill>
                <a:effectLst/>
                <a:latin typeface="+mn-lt"/>
                <a:ea typeface="+mn-ea"/>
                <a:cs typeface="+mn-cs"/>
              </a:rPr>
              <a:t>AZ</a:t>
            </a:r>
            <a:r>
              <a:rPr lang="zh-CN" altLang="en-US" sz="1200" b="1" i="0" kern="1200" dirty="0">
                <a:solidFill>
                  <a:schemeClr val="tx1"/>
                </a:solidFill>
                <a:effectLst/>
                <a:latin typeface="+mn-lt"/>
                <a:ea typeface="+mn-ea"/>
                <a:cs typeface="+mn-cs"/>
              </a:rPr>
              <a:t>的一个主实例和多个副本实例组成，主实例与副本实例或者存储节点间只传递</a:t>
            </a:r>
            <a:r>
              <a:rPr lang="en-US" altLang="zh-CN" sz="1200" b="1" i="0" kern="1200" dirty="0">
                <a:solidFill>
                  <a:schemeClr val="tx1"/>
                </a:solidFill>
                <a:effectLst/>
                <a:latin typeface="+mn-lt"/>
                <a:ea typeface="+mn-ea"/>
                <a:cs typeface="+mn-cs"/>
              </a:rPr>
              <a:t>redo</a:t>
            </a:r>
            <a:r>
              <a:rPr lang="zh-CN" altLang="en-US" sz="1200" b="1" i="0" kern="1200" dirty="0">
                <a:solidFill>
                  <a:schemeClr val="tx1"/>
                </a:solidFill>
                <a:effectLst/>
                <a:latin typeface="+mn-lt"/>
                <a:ea typeface="+mn-ea"/>
                <a:cs typeface="+mn-cs"/>
              </a:rPr>
              <a:t>日志和元信息。主实例并发向</a:t>
            </a:r>
            <a:r>
              <a:rPr lang="en-US" altLang="zh-CN" sz="1200" b="1" i="0" kern="1200" dirty="0">
                <a:solidFill>
                  <a:schemeClr val="tx1"/>
                </a:solidFill>
                <a:effectLst/>
                <a:latin typeface="+mn-lt"/>
                <a:ea typeface="+mn-ea"/>
                <a:cs typeface="+mn-cs"/>
              </a:rPr>
              <a:t>6</a:t>
            </a:r>
            <a:r>
              <a:rPr lang="zh-CN" altLang="en-US" sz="1200" b="1" i="0" kern="1200" dirty="0">
                <a:solidFill>
                  <a:schemeClr val="tx1"/>
                </a:solidFill>
                <a:effectLst/>
                <a:latin typeface="+mn-lt"/>
                <a:ea typeface="+mn-ea"/>
                <a:cs typeface="+mn-cs"/>
              </a:rPr>
              <a:t>个存储节点和副本实例发送日志，当</a:t>
            </a:r>
            <a:r>
              <a:rPr lang="en-US" altLang="zh-CN" sz="1200" b="1" i="0" kern="1200" dirty="0">
                <a:solidFill>
                  <a:schemeClr val="tx1"/>
                </a:solidFill>
                <a:effectLst/>
                <a:latin typeface="+mn-lt"/>
                <a:ea typeface="+mn-ea"/>
                <a:cs typeface="+mn-cs"/>
              </a:rPr>
              <a:t>4/6</a:t>
            </a:r>
            <a:r>
              <a:rPr lang="zh-CN" altLang="en-US" sz="1200" b="1" i="0" kern="1200" dirty="0">
                <a:solidFill>
                  <a:schemeClr val="tx1"/>
                </a:solidFill>
                <a:effectLst/>
                <a:latin typeface="+mn-lt"/>
                <a:ea typeface="+mn-ea"/>
                <a:cs typeface="+mn-cs"/>
              </a:rPr>
              <a:t>的存储节点应答后，则认为日志已经持久化，对于副本实例，则不依赖其应答时间点。</a:t>
            </a:r>
            <a:r>
              <a:rPr lang="zh-CN" altLang="en-US" sz="1200" b="0" i="0" kern="1200" dirty="0">
                <a:solidFill>
                  <a:schemeClr val="tx1"/>
                </a:solidFill>
                <a:effectLst/>
                <a:latin typeface="+mn-lt"/>
                <a:ea typeface="+mn-ea"/>
                <a:cs typeface="+mn-cs"/>
              </a:rPr>
              <a:t> </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dirty="0"/>
              <a:t>https://www.cnblogs.com/cchust/p/7476876.html</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64</a:t>
            </a:fld>
            <a:endParaRPr lang="zh-CN" altLang="en-US"/>
          </a:p>
        </p:txBody>
      </p:sp>
    </p:spTree>
    <p:extLst>
      <p:ext uri="{BB962C8B-B14F-4D97-AF65-F5344CB8AC3E}">
        <p14:creationId xmlns:p14="http://schemas.microsoft.com/office/powerpoint/2010/main" val="4179419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Spanner</a:t>
            </a:r>
            <a:r>
              <a:rPr lang="zh-CN" altLang="en-US" dirty="0"/>
              <a:t>是谷歌设计、构建和部署的、可横向扩展的、全球分布式数据库。从一个最高的抽象层级来看，</a:t>
            </a:r>
            <a:r>
              <a:rPr lang="en-US" altLang="zh-CN" dirty="0"/>
              <a:t>Spanner</a:t>
            </a:r>
            <a:r>
              <a:rPr lang="zh-CN" altLang="en-US" dirty="0"/>
              <a:t>将数据散布在很多</a:t>
            </a:r>
            <a:r>
              <a:rPr lang="en-US" altLang="zh-CN" dirty="0"/>
              <a:t>Paxos </a:t>
            </a:r>
            <a:r>
              <a:rPr lang="zh-CN" altLang="en-US" dirty="0"/>
              <a:t>的状态机中，这些 </a:t>
            </a:r>
            <a:r>
              <a:rPr lang="en-US" altLang="zh-CN" dirty="0"/>
              <a:t>Paxos </a:t>
            </a:r>
            <a:r>
              <a:rPr lang="zh-CN" altLang="en-US" dirty="0"/>
              <a:t>状态机位于遍布在全球的数据中心里。 通过</a:t>
            </a:r>
            <a:r>
              <a:rPr lang="en-US" altLang="zh-CN" dirty="0"/>
              <a:t>Replication</a:t>
            </a:r>
            <a:r>
              <a:rPr lang="zh-CN" altLang="en-US" dirty="0"/>
              <a:t>保证全球可用性和数据的就近访问（数据本地性）；</a:t>
            </a:r>
            <a:r>
              <a:rPr lang="en-US" altLang="zh-CN" dirty="0"/>
              <a:t>Spanner</a:t>
            </a:r>
            <a:r>
              <a:rPr lang="zh-CN" altLang="en-US" dirty="0"/>
              <a:t>的</a:t>
            </a:r>
            <a:r>
              <a:rPr lang="en-US" altLang="zh-CN" dirty="0"/>
              <a:t>Client</a:t>
            </a:r>
            <a:r>
              <a:rPr lang="zh-CN" altLang="en-US" dirty="0"/>
              <a:t>端可以在多个副本之间自动完成故障切换，并自动从故障的副本重新定向到正常的副本上进行数据访问。当数据量或者服务器的数据发生变化的时候</a:t>
            </a:r>
            <a:r>
              <a:rPr lang="en-US" altLang="zh-CN" dirty="0"/>
              <a:t>Spanner</a:t>
            </a:r>
            <a:r>
              <a:rPr lang="zh-CN" altLang="en-US" dirty="0"/>
              <a:t>可以自动完成数据在状态机之间的重分布，并且</a:t>
            </a:r>
            <a:r>
              <a:rPr lang="en-US" altLang="zh-CN" dirty="0"/>
              <a:t>Spanner</a:t>
            </a:r>
            <a:r>
              <a:rPr lang="zh-CN" altLang="en-US" dirty="0"/>
              <a:t>还自动在多个状态机之间（甚至可以在多个数据中心之间）进行数据迁移从而进行负载均衡和故障处理。 </a:t>
            </a:r>
            <a:r>
              <a:rPr lang="en-US" altLang="zh-CN" dirty="0"/>
              <a:t>Spanner</a:t>
            </a:r>
            <a:r>
              <a:rPr lang="zh-CN" altLang="en-US" dirty="0"/>
              <a:t>被设计为：可扩展到跨数百个数据中心的上百个服务器，并且可以处理和管理数万亿数据行数据。</a:t>
            </a:r>
          </a:p>
          <a:p>
            <a:endParaRPr lang="en-US" altLang="zh-CN" b="1" dirty="0"/>
          </a:p>
          <a:p>
            <a:r>
              <a:rPr lang="zh-CN" altLang="en-US" b="1" dirty="0"/>
              <a:t>支持</a:t>
            </a:r>
            <a:r>
              <a:rPr lang="en-US" altLang="zh-CN" b="1" dirty="0"/>
              <a:t>ACID</a:t>
            </a:r>
            <a:r>
              <a:rPr lang="zh-CN" altLang="en-US" b="1" dirty="0"/>
              <a:t>的大规模分布式数据库，适用场景：不适用于小应用（单个数据库服务）和企业私有数据库系统，与云共生。</a:t>
            </a:r>
            <a:endParaRPr lang="en-US" altLang="zh-CN" b="1" dirty="0"/>
          </a:p>
          <a:p>
            <a:r>
              <a:rPr lang="zh-CN" altLang="en-US" b="1" dirty="0"/>
              <a:t>企业级分布式数据库，对分布式数据库技术的发展是非常有意义的，但技术不公开。</a:t>
            </a:r>
            <a:endParaRPr lang="en-US" altLang="zh-CN" b="1"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66</a:t>
            </a:fld>
            <a:endParaRPr lang="zh-CN" altLang="en-US"/>
          </a:p>
        </p:txBody>
      </p:sp>
    </p:spTree>
    <p:extLst>
      <p:ext uri="{BB962C8B-B14F-4D97-AF65-F5344CB8AC3E}">
        <p14:creationId xmlns:p14="http://schemas.microsoft.com/office/powerpoint/2010/main" val="359190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https://blog.csdn.net/qingxukang/article/details/51201933</a:t>
            </a:r>
          </a:p>
          <a:p>
            <a:endParaRPr lang="en-US" altLang="zh-CN" dirty="0"/>
          </a:p>
          <a:p>
            <a:r>
              <a:rPr lang="en-US" altLang="zh-CN" dirty="0"/>
              <a:t>Raw</a:t>
            </a:r>
            <a:r>
              <a:rPr lang="zh-CN" altLang="en-US" dirty="0"/>
              <a:t>和</a:t>
            </a:r>
            <a:r>
              <a:rPr lang="en-US" altLang="zh-CN" dirty="0"/>
              <a:t>auto</a:t>
            </a:r>
            <a:r>
              <a:rPr lang="zh-CN" altLang="en-US" dirty="0"/>
              <a:t>的区别，</a:t>
            </a:r>
            <a:r>
              <a:rPr lang="en-US" altLang="zh-CN" dirty="0"/>
              <a:t>auto</a:t>
            </a:r>
            <a:r>
              <a:rPr lang="zh-CN" altLang="en-US" dirty="0"/>
              <a:t>可以形成简单的层次关系，表名作为节点，多表连接时从左至右的表依次形成父子关系的嵌套结构。</a:t>
            </a:r>
            <a:endParaRPr lang="en-US" altLang="zh-CN" dirty="0"/>
          </a:p>
          <a:p>
            <a:r>
              <a:rPr lang="en-US" altLang="zh-CN" dirty="0"/>
              <a:t>https://www.bbsmax.com/A/x9J2xZbjd6/</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13</a:t>
            </a:fld>
            <a:endParaRPr lang="zh-CN" altLang="en-US"/>
          </a:p>
        </p:txBody>
      </p:sp>
    </p:spTree>
    <p:extLst>
      <p:ext uri="{BB962C8B-B14F-4D97-AF65-F5344CB8AC3E}">
        <p14:creationId xmlns:p14="http://schemas.microsoft.com/office/powerpoint/2010/main" val="3907272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https://blog.csdn.net/qingxukang/article/details/51201933</a:t>
            </a:r>
          </a:p>
          <a:p>
            <a:endParaRPr lang="en-US" altLang="zh-CN" dirty="0"/>
          </a:p>
          <a:p>
            <a:r>
              <a:rPr lang="en-US" altLang="zh-CN" dirty="0"/>
              <a:t>Raw</a:t>
            </a:r>
            <a:r>
              <a:rPr lang="zh-CN" altLang="en-US" dirty="0"/>
              <a:t>和</a:t>
            </a:r>
            <a:r>
              <a:rPr lang="en-US" altLang="zh-CN" dirty="0"/>
              <a:t>auto</a:t>
            </a:r>
            <a:r>
              <a:rPr lang="zh-CN" altLang="en-US" dirty="0"/>
              <a:t>的区别，</a:t>
            </a:r>
            <a:r>
              <a:rPr lang="en-US" altLang="zh-CN" dirty="0"/>
              <a:t>auto</a:t>
            </a:r>
            <a:r>
              <a:rPr lang="zh-CN" altLang="en-US" dirty="0"/>
              <a:t>可以形成简单的层次关系，表名作为节点，多表连接时从左至右的表依次形成父子关系的嵌套结构。</a:t>
            </a:r>
            <a:endParaRPr lang="en-US" altLang="zh-CN" dirty="0"/>
          </a:p>
          <a:p>
            <a:r>
              <a:rPr lang="en-US" altLang="zh-CN" dirty="0"/>
              <a:t>https://www.bbsmax.com/A/x9J2xZbjd6/</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14</a:t>
            </a:fld>
            <a:endParaRPr lang="zh-CN" altLang="en-US"/>
          </a:p>
        </p:txBody>
      </p:sp>
    </p:spTree>
    <p:extLst>
      <p:ext uri="{BB962C8B-B14F-4D97-AF65-F5344CB8AC3E}">
        <p14:creationId xmlns:p14="http://schemas.microsoft.com/office/powerpoint/2010/main" val="3461647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https://blog.csdn.net/qingxukang/article/details/51201933</a:t>
            </a:r>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15</a:t>
            </a:fld>
            <a:endParaRPr lang="zh-CN" altLang="en-US"/>
          </a:p>
        </p:txBody>
      </p:sp>
    </p:spTree>
    <p:extLst>
      <p:ext uri="{BB962C8B-B14F-4D97-AF65-F5344CB8AC3E}">
        <p14:creationId xmlns:p14="http://schemas.microsoft.com/office/powerpoint/2010/main" val="3885453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https://learn.microsoft.com/zh-cn/sql/relational-databases/xml/use-explicit-mode-with-for-xml?view=sql-server-ver16</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16</a:t>
            </a:fld>
            <a:endParaRPr lang="zh-CN" altLang="en-US"/>
          </a:p>
        </p:txBody>
      </p:sp>
    </p:spTree>
    <p:extLst>
      <p:ext uri="{BB962C8B-B14F-4D97-AF65-F5344CB8AC3E}">
        <p14:creationId xmlns:p14="http://schemas.microsoft.com/office/powerpoint/2010/main" val="1509879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https://learn.microsoft.com/zh-cn/sql/relational-databases/xml/use-explicit-mode-with-for-xml?view=sql-server-ver16</a:t>
            </a:r>
          </a:p>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17</a:t>
            </a:fld>
            <a:endParaRPr lang="zh-CN" altLang="en-US"/>
          </a:p>
        </p:txBody>
      </p:sp>
    </p:spTree>
    <p:extLst>
      <p:ext uri="{BB962C8B-B14F-4D97-AF65-F5344CB8AC3E}">
        <p14:creationId xmlns:p14="http://schemas.microsoft.com/office/powerpoint/2010/main" val="302184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DA2C382-6F2D-4894-AEA1-7BA493E8E517}" type="datetime1">
              <a:rPr lang="zh-CN" altLang="en-US" smtClean="0"/>
              <a:t>2023/3/10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0DA2C382-6F2D-4894-AEA1-7BA493E8E517}" type="datetime1">
              <a:rPr lang="zh-CN" altLang="en-US" smtClean="0"/>
              <a:t>2023/3/10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7E48503-6BD9-45C7-9E21-53BDC3E1E783}" type="datetime1">
              <a:rPr lang="zh-CN" altLang="en-US" smtClean="0"/>
              <a:t>2023/3/10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a:t>大数据管理</a:t>
            </a:r>
            <a:endParaRPr lang="zh-CN" altLang="en-US" dirty="0"/>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2</a:t>
            </a:r>
            <a:r>
              <a:rPr lang="zh-CN" altLang="en-US" dirty="0">
                <a:solidFill>
                  <a:schemeClr val="accent5">
                    <a:lumMod val="75000"/>
                  </a:schemeClr>
                </a:solidFill>
              </a:rPr>
              <a:t>章 关系数据模型与</a:t>
            </a:r>
            <a:r>
              <a:rPr lang="en-US" altLang="zh-CN" dirty="0">
                <a:solidFill>
                  <a:schemeClr val="accent5">
                    <a:lumMod val="75000"/>
                  </a:schemeClr>
                </a:solidFill>
              </a:rPr>
              <a:t>SQL</a:t>
            </a:r>
            <a:endParaRPr lang="zh-CN" altLang="en-US" dirty="0">
              <a:solidFill>
                <a:schemeClr val="accent5">
                  <a:lumMod val="75000"/>
                </a:schemeClr>
              </a:solidFill>
            </a:endParaRPr>
          </a:p>
          <a:p>
            <a:endParaRPr lang="zh-CN" altLang="en-US" dirty="0"/>
          </a:p>
        </p:txBody>
      </p:sp>
    </p:spTree>
    <p:extLst>
      <p:ext uri="{BB962C8B-B14F-4D97-AF65-F5344CB8AC3E}">
        <p14:creationId xmlns:p14="http://schemas.microsoft.com/office/powerpoint/2010/main" val="94127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 </a:t>
            </a:r>
            <a:r>
              <a:rPr lang="zh-CN" altLang="en-US" dirty="0"/>
              <a:t>关系数据库标准语言</a:t>
            </a:r>
            <a:r>
              <a:rPr lang="en-US" altLang="zh-CN" dirty="0"/>
              <a:t>SQL</a:t>
            </a:r>
            <a:br>
              <a:rPr lang="en-US" altLang="zh-CN" dirty="0"/>
            </a:br>
            <a:r>
              <a:rPr lang="en-US" altLang="zh-CN" dirty="0"/>
              <a:t>2.2.1 </a:t>
            </a:r>
            <a:r>
              <a:rPr lang="zh-CN" altLang="en-US" dirty="0"/>
              <a:t>基本</a:t>
            </a:r>
            <a:r>
              <a:rPr lang="en-US" altLang="zh-CN" dirty="0"/>
              <a:t>SQL</a:t>
            </a:r>
            <a:r>
              <a:rPr lang="zh-CN" altLang="en-US" dirty="0"/>
              <a:t>标准（续）</a:t>
            </a:r>
          </a:p>
        </p:txBody>
      </p:sp>
      <p:sp>
        <p:nvSpPr>
          <p:cNvPr id="3" name="内容占位符 2"/>
          <p:cNvSpPr>
            <a:spLocks noGrp="1"/>
          </p:cNvSpPr>
          <p:nvPr>
            <p:ph idx="1"/>
          </p:nvPr>
        </p:nvSpPr>
        <p:spPr>
          <a:xfrm>
            <a:off x="838200" y="1285462"/>
            <a:ext cx="10515600" cy="4833984"/>
          </a:xfrm>
        </p:spPr>
        <p:txBody>
          <a:bodyPr>
            <a:normAutofit/>
          </a:bodyPr>
          <a:lstStyle/>
          <a:p>
            <a:r>
              <a:rPr lang="zh-CN" altLang="en-US" sz="2400" b="1" dirty="0"/>
              <a:t>数据的更新</a:t>
            </a:r>
            <a:endParaRPr lang="en-US" altLang="zh-CN" sz="2400" b="1" dirty="0"/>
          </a:p>
          <a:p>
            <a:r>
              <a:rPr lang="zh-CN" altLang="en-US" sz="2400" dirty="0"/>
              <a:t>       更新的操作包含对表中记录的增、删、改操作，对应的</a:t>
            </a:r>
            <a:r>
              <a:rPr lang="en-US" altLang="zh-CN" sz="2400" dirty="0"/>
              <a:t>SQL</a:t>
            </a:r>
            <a:r>
              <a:rPr lang="zh-CN" altLang="en-US" sz="2400" dirty="0"/>
              <a:t>命令分别为</a:t>
            </a:r>
            <a:r>
              <a:rPr lang="en-US" altLang="zh-CN" sz="2400" dirty="0"/>
              <a:t>INSERT</a:t>
            </a:r>
            <a:r>
              <a:rPr lang="zh-CN" altLang="en-US" sz="2400" dirty="0"/>
              <a:t>、</a:t>
            </a:r>
            <a:r>
              <a:rPr lang="en-US" altLang="zh-CN" sz="2400" dirty="0"/>
              <a:t>DELETE</a:t>
            </a:r>
            <a:r>
              <a:rPr lang="zh-CN" altLang="en-US" sz="2400" dirty="0"/>
              <a:t>和</a:t>
            </a:r>
            <a:r>
              <a:rPr lang="en-US" altLang="zh-CN" sz="2400" dirty="0"/>
              <a:t>UPDATE</a:t>
            </a:r>
          </a:p>
          <a:p>
            <a:pPr lvl="1"/>
            <a:r>
              <a:rPr lang="zh-CN" altLang="en-US" b="1" dirty="0"/>
              <a:t>更新的约束</a:t>
            </a:r>
            <a:endParaRPr lang="en-US" altLang="zh-CN" b="1" dirty="0"/>
          </a:p>
          <a:p>
            <a:pPr lvl="1"/>
            <a:r>
              <a:rPr lang="zh-CN" altLang="en-US" dirty="0"/>
              <a:t>       完整性约束条件</a:t>
            </a:r>
            <a:endParaRPr lang="en-US" altLang="zh-CN" dirty="0"/>
          </a:p>
          <a:p>
            <a:r>
              <a:rPr lang="zh-CN" altLang="en-US" sz="2400" dirty="0"/>
              <a:t>       事务的</a:t>
            </a:r>
            <a:r>
              <a:rPr lang="en-US" altLang="zh-CN" sz="2400" dirty="0"/>
              <a:t>ACID</a:t>
            </a:r>
            <a:r>
              <a:rPr lang="zh-CN" altLang="en-US" sz="2400" dirty="0"/>
              <a:t>特性</a:t>
            </a:r>
            <a:endParaRPr lang="en-US" altLang="zh-CN" sz="2400" dirty="0"/>
          </a:p>
          <a:p>
            <a:r>
              <a:rPr lang="zh-CN" altLang="en-US" sz="2400" dirty="0"/>
              <a:t>       </a:t>
            </a:r>
            <a:r>
              <a:rPr lang="zh-CN" altLang="en-US" sz="2400" dirty="0">
                <a:solidFill>
                  <a:srgbClr val="FF0000"/>
                </a:solidFill>
              </a:rPr>
              <a:t>在分布式环境下完整性约束检查的复杂度和代价较高。</a:t>
            </a:r>
            <a:endParaRPr lang="en-US" altLang="zh-CN" sz="2400" dirty="0">
              <a:solidFill>
                <a:srgbClr val="FF0000"/>
              </a:solidFill>
            </a:endParaRPr>
          </a:p>
          <a:p>
            <a:pPr lvl="1"/>
            <a:r>
              <a:rPr lang="en-US" altLang="zh-CN" b="1" dirty="0"/>
              <a:t>NoSQL</a:t>
            </a:r>
            <a:r>
              <a:rPr lang="zh-CN" altLang="en-US" b="1" dirty="0"/>
              <a:t>数据库</a:t>
            </a:r>
            <a:r>
              <a:rPr lang="zh-CN" altLang="en-US" dirty="0"/>
              <a:t>：支持高可扩展性，不支持完整的</a:t>
            </a:r>
            <a:r>
              <a:rPr lang="en-US" altLang="zh-CN" dirty="0"/>
              <a:t>ACID</a:t>
            </a:r>
            <a:r>
              <a:rPr lang="zh-CN" altLang="en-US" dirty="0"/>
              <a:t>特性</a:t>
            </a:r>
            <a:endParaRPr lang="en-US" altLang="zh-CN" dirty="0"/>
          </a:p>
          <a:p>
            <a:pPr lvl="1"/>
            <a:r>
              <a:rPr lang="en-US" altLang="zh-CN" b="1" dirty="0"/>
              <a:t>NewSQL</a:t>
            </a:r>
            <a:r>
              <a:rPr lang="zh-CN" altLang="en-US" b="1" dirty="0"/>
              <a:t>数据库</a:t>
            </a:r>
            <a:r>
              <a:rPr lang="zh-CN" altLang="en-US" dirty="0"/>
              <a:t>：支持</a:t>
            </a:r>
            <a:r>
              <a:rPr lang="en-US" altLang="zh-CN" dirty="0"/>
              <a:t>ACID</a:t>
            </a:r>
            <a:r>
              <a:rPr lang="zh-CN" altLang="en-US" dirty="0"/>
              <a:t>与高可扩展性</a:t>
            </a:r>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
        <p:nvSpPr>
          <p:cNvPr id="5" name="圆角矩形标注 4"/>
          <p:cNvSpPr/>
          <p:nvPr/>
        </p:nvSpPr>
        <p:spPr>
          <a:xfrm>
            <a:off x="4722725" y="2743201"/>
            <a:ext cx="1527350" cy="1064824"/>
          </a:xfrm>
          <a:prstGeom prst="wedgeRoundRectCallout">
            <a:avLst>
              <a:gd name="adj1" fmla="val -106359"/>
              <a:gd name="adj2" fmla="val 218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实体</a:t>
            </a:r>
            <a:endParaRPr lang="en-US" altLang="zh-CN" dirty="0"/>
          </a:p>
          <a:p>
            <a:r>
              <a:rPr lang="zh-CN" altLang="en-US" dirty="0"/>
              <a:t>参照</a:t>
            </a:r>
            <a:endParaRPr lang="en-US" altLang="zh-CN" dirty="0"/>
          </a:p>
          <a:p>
            <a:r>
              <a:rPr lang="zh-CN" altLang="en-US" dirty="0"/>
              <a:t>用户定义</a:t>
            </a:r>
          </a:p>
        </p:txBody>
      </p:sp>
    </p:spTree>
    <p:extLst>
      <p:ext uri="{BB962C8B-B14F-4D97-AF65-F5344CB8AC3E}">
        <p14:creationId xmlns:p14="http://schemas.microsoft.com/office/powerpoint/2010/main" val="3132433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 </a:t>
            </a:r>
            <a:r>
              <a:rPr lang="zh-CN" altLang="en-US" dirty="0"/>
              <a:t>关系数据库标准语言</a:t>
            </a:r>
            <a:r>
              <a:rPr lang="en-US" altLang="zh-CN" dirty="0"/>
              <a:t>SQL</a:t>
            </a:r>
            <a:br>
              <a:rPr lang="en-US" altLang="zh-CN" dirty="0"/>
            </a:br>
            <a:r>
              <a:rPr lang="en-US" altLang="zh-CN" dirty="0"/>
              <a:t>2.2.2 </a:t>
            </a:r>
            <a:r>
              <a:rPr lang="zh-CN" altLang="en-US" dirty="0"/>
              <a:t>面向大数据管理的</a:t>
            </a:r>
            <a:r>
              <a:rPr lang="en-US" altLang="zh-CN" dirty="0"/>
              <a:t>SQL</a:t>
            </a:r>
            <a:r>
              <a:rPr lang="zh-CN" altLang="en-US" dirty="0"/>
              <a:t>扩展语法</a:t>
            </a:r>
          </a:p>
        </p:txBody>
      </p:sp>
      <p:sp>
        <p:nvSpPr>
          <p:cNvPr id="3" name="内容占位符 2"/>
          <p:cNvSpPr>
            <a:spLocks noGrp="1"/>
          </p:cNvSpPr>
          <p:nvPr>
            <p:ph idx="1"/>
          </p:nvPr>
        </p:nvSpPr>
        <p:spPr>
          <a:xfrm>
            <a:off x="838200" y="1285462"/>
            <a:ext cx="10515600" cy="1859672"/>
          </a:xfrm>
        </p:spPr>
        <p:txBody>
          <a:bodyPr/>
          <a:lstStyle/>
          <a:p>
            <a:r>
              <a:rPr lang="en-US" altLang="zh-CN" b="1" dirty="0">
                <a:latin typeface="Arial Narrow" panose="020B0606020202030204" pitchFamily="34" charset="0"/>
              </a:rPr>
              <a:t>SQL for XML</a:t>
            </a:r>
          </a:p>
          <a:p>
            <a:r>
              <a:rPr lang="en-US" altLang="zh-CN" dirty="0">
                <a:solidFill>
                  <a:srgbClr val="333333"/>
                </a:solidFill>
                <a:latin typeface="Arial Narrow" panose="020B0606020202030204" pitchFamily="34" charset="0"/>
              </a:rPr>
              <a:t>Select </a:t>
            </a:r>
            <a:r>
              <a:rPr lang="zh-CN" altLang="en-US" dirty="0">
                <a:solidFill>
                  <a:srgbClr val="333333"/>
                </a:solidFill>
                <a:latin typeface="Arial Narrow" panose="020B0606020202030204" pitchFamily="34" charset="0"/>
              </a:rPr>
              <a:t>的查询结果会作为行集返回，可以在</a:t>
            </a:r>
            <a:r>
              <a:rPr lang="en-US" altLang="zh-CN" dirty="0">
                <a:solidFill>
                  <a:srgbClr val="333333"/>
                </a:solidFill>
                <a:latin typeface="Arial Narrow" panose="020B0606020202030204" pitchFamily="34" charset="0"/>
              </a:rPr>
              <a:t>sql</a:t>
            </a:r>
            <a:r>
              <a:rPr lang="zh-CN" altLang="en-US" dirty="0">
                <a:solidFill>
                  <a:srgbClr val="333333"/>
                </a:solidFill>
                <a:latin typeface="Arial Narrow" panose="020B0606020202030204" pitchFamily="34" charset="0"/>
              </a:rPr>
              <a:t>中指定</a:t>
            </a:r>
            <a:r>
              <a:rPr lang="en-US" altLang="zh-CN" dirty="0">
                <a:solidFill>
                  <a:srgbClr val="333333"/>
                </a:solidFill>
                <a:latin typeface="Arial Narrow" panose="020B0606020202030204" pitchFamily="34" charset="0"/>
              </a:rPr>
              <a:t>for xml</a:t>
            </a:r>
            <a:r>
              <a:rPr lang="zh-CN" altLang="en-US" dirty="0">
                <a:solidFill>
                  <a:srgbClr val="333333"/>
                </a:solidFill>
                <a:latin typeface="Arial Narrow" panose="020B0606020202030204" pitchFamily="34" charset="0"/>
              </a:rPr>
              <a:t>子句使得查询作为</a:t>
            </a:r>
            <a:r>
              <a:rPr lang="en-US" altLang="zh-CN" dirty="0">
                <a:solidFill>
                  <a:srgbClr val="333333"/>
                </a:solidFill>
                <a:latin typeface="Arial Narrow" panose="020B0606020202030204" pitchFamily="34" charset="0"/>
              </a:rPr>
              <a:t>xml</a:t>
            </a:r>
            <a:r>
              <a:rPr lang="zh-CN" altLang="en-US" dirty="0">
                <a:solidFill>
                  <a:srgbClr val="333333"/>
                </a:solidFill>
                <a:latin typeface="Arial Narrow" panose="020B0606020202030204" pitchFamily="34" charset="0"/>
              </a:rPr>
              <a:t>来检索。有</a:t>
            </a:r>
            <a:r>
              <a:rPr lang="en-US" altLang="zh-CN" dirty="0">
                <a:solidFill>
                  <a:srgbClr val="333333"/>
                </a:solidFill>
                <a:latin typeface="Arial Narrow" panose="020B0606020202030204" pitchFamily="34" charset="0"/>
              </a:rPr>
              <a:t>4</a:t>
            </a:r>
            <a:r>
              <a:rPr lang="zh-CN" altLang="en-US" dirty="0">
                <a:solidFill>
                  <a:srgbClr val="333333"/>
                </a:solidFill>
                <a:latin typeface="Arial Narrow" panose="020B0606020202030204" pitchFamily="34" charset="0"/>
              </a:rPr>
              <a:t>种模式：</a:t>
            </a:r>
            <a:endParaRPr lang="en-US" altLang="zh-CN" dirty="0">
              <a:solidFill>
                <a:srgbClr val="333333"/>
              </a:solidFill>
              <a:latin typeface="Arial Narrow" panose="020B0606020202030204" pitchFamily="34" charset="0"/>
            </a:endParaRPr>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graphicFrame>
        <p:nvGraphicFramePr>
          <p:cNvPr id="6" name="表格 5">
            <a:extLst>
              <a:ext uri="{FF2B5EF4-FFF2-40B4-BE49-F238E27FC236}">
                <a16:creationId xmlns:a16="http://schemas.microsoft.com/office/drawing/2014/main" id="{F1F6DD69-7206-4E1D-A59C-16F4FC77CA8B}"/>
              </a:ext>
            </a:extLst>
          </p:cNvPr>
          <p:cNvGraphicFramePr>
            <a:graphicFrameLocks noGrp="1"/>
          </p:cNvGraphicFramePr>
          <p:nvPr>
            <p:extLst>
              <p:ext uri="{D42A27DB-BD31-4B8C-83A1-F6EECF244321}">
                <p14:modId xmlns:p14="http://schemas.microsoft.com/office/powerpoint/2010/main" val="188606087"/>
              </p:ext>
            </p:extLst>
          </p:nvPr>
        </p:nvGraphicFramePr>
        <p:xfrm>
          <a:off x="963485" y="3145134"/>
          <a:ext cx="9131149" cy="2651760"/>
        </p:xfrm>
        <a:graphic>
          <a:graphicData uri="http://schemas.openxmlformats.org/drawingml/2006/table">
            <a:tbl>
              <a:tblPr firstRow="1" bandRow="1">
                <a:tableStyleId>{5C22544A-7EE6-4342-B048-85BDC9FD1C3A}</a:tableStyleId>
              </a:tblPr>
              <a:tblGrid>
                <a:gridCol w="1714801">
                  <a:extLst>
                    <a:ext uri="{9D8B030D-6E8A-4147-A177-3AD203B41FA5}">
                      <a16:colId xmlns:a16="http://schemas.microsoft.com/office/drawing/2014/main" val="1824252102"/>
                    </a:ext>
                  </a:extLst>
                </a:gridCol>
                <a:gridCol w="7416348">
                  <a:extLst>
                    <a:ext uri="{9D8B030D-6E8A-4147-A177-3AD203B41FA5}">
                      <a16:colId xmlns:a16="http://schemas.microsoft.com/office/drawing/2014/main" val="2931003351"/>
                    </a:ext>
                  </a:extLst>
                </a:gridCol>
              </a:tblGrid>
              <a:tr h="370840">
                <a:tc>
                  <a:txBody>
                    <a:bodyPr/>
                    <a:lstStyle/>
                    <a:p>
                      <a:r>
                        <a:rPr lang="zh-CN" altLang="en-US" sz="2400" dirty="0">
                          <a:latin typeface="Arial Narrow" panose="020B0606020202030204" pitchFamily="34" charset="0"/>
                          <a:ea typeface="微软雅黑" panose="020B0503020204020204" pitchFamily="34" charset="-122"/>
                        </a:rPr>
                        <a:t>模式名</a:t>
                      </a:r>
                    </a:p>
                  </a:txBody>
                  <a:tcPr/>
                </a:tc>
                <a:tc>
                  <a:txBody>
                    <a:bodyPr/>
                    <a:lstStyle/>
                    <a:p>
                      <a:r>
                        <a:rPr lang="zh-CN" altLang="en-US" sz="2400" dirty="0">
                          <a:latin typeface="Arial Narrow" panose="020B0606020202030204" pitchFamily="34" charset="0"/>
                          <a:ea typeface="微软雅黑" panose="020B0503020204020204" pitchFamily="34" charset="-122"/>
                        </a:rPr>
                        <a:t>功能</a:t>
                      </a:r>
                    </a:p>
                  </a:txBody>
                  <a:tcPr/>
                </a:tc>
                <a:extLst>
                  <a:ext uri="{0D108BD9-81ED-4DB2-BD59-A6C34878D82A}">
                    <a16:rowId xmlns:a16="http://schemas.microsoft.com/office/drawing/2014/main" val="44909044"/>
                  </a:ext>
                </a:extLst>
              </a:tr>
              <a:tr h="370840">
                <a:tc>
                  <a:txBody>
                    <a:bodyPr/>
                    <a:lstStyle/>
                    <a:p>
                      <a:r>
                        <a:rPr lang="en-US" altLang="zh-CN" sz="2400" dirty="0">
                          <a:latin typeface="Arial Narrow" panose="020B0606020202030204" pitchFamily="34" charset="0"/>
                          <a:ea typeface="微软雅黑" panose="020B0503020204020204" pitchFamily="34" charset="-122"/>
                        </a:rPr>
                        <a:t>RAW</a:t>
                      </a:r>
                      <a:endParaRPr lang="zh-CN" altLang="en-US" sz="2400" dirty="0">
                        <a:latin typeface="Arial Narrow" panose="020B0606020202030204" pitchFamily="34" charset="0"/>
                        <a:ea typeface="微软雅黑" panose="020B0503020204020204" pitchFamily="34" charset="-122"/>
                      </a:endParaRPr>
                    </a:p>
                  </a:txBody>
                  <a:tcPr/>
                </a:tc>
                <a:tc>
                  <a:txBody>
                    <a:bodyPr/>
                    <a:lstStyle/>
                    <a:p>
                      <a:r>
                        <a:rPr lang="zh-CN" altLang="en-US" sz="2400" dirty="0">
                          <a:latin typeface="Arial Narrow" panose="020B0606020202030204" pitchFamily="34" charset="0"/>
                          <a:ea typeface="微软雅黑" panose="020B0503020204020204" pitchFamily="34" charset="-122"/>
                        </a:rPr>
                        <a:t>返回的行是元素，列值作为元素的属性</a:t>
                      </a:r>
                    </a:p>
                  </a:txBody>
                  <a:tcPr/>
                </a:tc>
                <a:extLst>
                  <a:ext uri="{0D108BD9-81ED-4DB2-BD59-A6C34878D82A}">
                    <a16:rowId xmlns:a16="http://schemas.microsoft.com/office/drawing/2014/main" val="1527289725"/>
                  </a:ext>
                </a:extLst>
              </a:tr>
              <a:tr h="370840">
                <a:tc>
                  <a:txBody>
                    <a:bodyPr/>
                    <a:lstStyle/>
                    <a:p>
                      <a:r>
                        <a:rPr lang="en-US" altLang="zh-CN" sz="2400" dirty="0">
                          <a:latin typeface="Arial Narrow" panose="020B0606020202030204" pitchFamily="34" charset="0"/>
                          <a:ea typeface="微软雅黑" panose="020B0503020204020204" pitchFamily="34" charset="-122"/>
                        </a:rPr>
                        <a:t>AUTO</a:t>
                      </a:r>
                    </a:p>
                  </a:txBody>
                  <a:tcPr/>
                </a:tc>
                <a:tc>
                  <a:txBody>
                    <a:bodyPr/>
                    <a:lstStyle/>
                    <a:p>
                      <a:r>
                        <a:rPr lang="zh-CN" altLang="en-US" sz="2400" dirty="0">
                          <a:latin typeface="Arial Narrow" panose="020B0606020202030204" pitchFamily="34" charset="0"/>
                          <a:ea typeface="微软雅黑" panose="020B0503020204020204" pitchFamily="34" charset="-122"/>
                        </a:rPr>
                        <a:t>返回表名对应节点的元素，每列的属性作为元素的属性输出，可形成简单嵌套结构</a:t>
                      </a:r>
                    </a:p>
                  </a:txBody>
                  <a:tcPr/>
                </a:tc>
                <a:extLst>
                  <a:ext uri="{0D108BD9-81ED-4DB2-BD59-A6C34878D82A}">
                    <a16:rowId xmlns:a16="http://schemas.microsoft.com/office/drawing/2014/main" val="3781048758"/>
                  </a:ext>
                </a:extLst>
              </a:tr>
              <a:tr h="370840">
                <a:tc>
                  <a:txBody>
                    <a:bodyPr/>
                    <a:lstStyle/>
                    <a:p>
                      <a:r>
                        <a:rPr lang="en-US" altLang="zh-CN" sz="2400" dirty="0">
                          <a:latin typeface="Arial Narrow" panose="020B0606020202030204" pitchFamily="34" charset="0"/>
                          <a:ea typeface="微软雅黑" panose="020B0503020204020204" pitchFamily="34" charset="-122"/>
                        </a:rPr>
                        <a:t>EXPLICIT</a:t>
                      </a:r>
                      <a:endParaRPr lang="zh-CN" altLang="en-US" sz="2400" dirty="0">
                        <a:latin typeface="Arial Narrow" panose="020B0606020202030204" pitchFamily="34" charset="0"/>
                        <a:ea typeface="微软雅黑" panose="020B0503020204020204" pitchFamily="34" charset="-122"/>
                      </a:endParaRPr>
                    </a:p>
                  </a:txBody>
                  <a:tcPr/>
                </a:tc>
                <a:tc>
                  <a:txBody>
                    <a:bodyPr/>
                    <a:lstStyle/>
                    <a:p>
                      <a:r>
                        <a:rPr lang="zh-CN" altLang="en-US" sz="2400" b="0" i="0" kern="1200" dirty="0">
                          <a:solidFill>
                            <a:schemeClr val="dk1"/>
                          </a:solidFill>
                          <a:effectLst/>
                          <a:latin typeface="Arial Narrow" panose="020B0606020202030204" pitchFamily="34" charset="0"/>
                          <a:ea typeface="微软雅黑" panose="020B0503020204020204" pitchFamily="34" charset="-122"/>
                          <a:cs typeface="+mn-cs"/>
                        </a:rPr>
                        <a:t>通过</a:t>
                      </a:r>
                      <a:r>
                        <a:rPr lang="en-US" altLang="zh-CN" sz="2400" b="0" i="0" kern="1200" dirty="0">
                          <a:solidFill>
                            <a:schemeClr val="dk1"/>
                          </a:solidFill>
                          <a:effectLst/>
                          <a:latin typeface="Arial Narrow" panose="020B0606020202030204" pitchFamily="34" charset="0"/>
                          <a:ea typeface="微软雅黑" panose="020B0503020204020204" pitchFamily="34" charset="-122"/>
                          <a:cs typeface="+mn-cs"/>
                        </a:rPr>
                        <a:t>SELECT</a:t>
                      </a:r>
                      <a:r>
                        <a:rPr lang="zh-CN" altLang="en-US" sz="2400" b="0" i="0" kern="1200" dirty="0">
                          <a:solidFill>
                            <a:schemeClr val="dk1"/>
                          </a:solidFill>
                          <a:effectLst/>
                          <a:latin typeface="Arial Narrow" panose="020B0606020202030204" pitchFamily="34" charset="0"/>
                          <a:ea typeface="微软雅黑" panose="020B0503020204020204" pitchFamily="34" charset="-122"/>
                          <a:cs typeface="+mn-cs"/>
                        </a:rPr>
                        <a:t>语法定义输出</a:t>
                      </a:r>
                      <a:r>
                        <a:rPr lang="en-US" altLang="zh-CN" sz="2400" b="0" i="0" kern="1200" dirty="0">
                          <a:solidFill>
                            <a:schemeClr val="dk1"/>
                          </a:solidFill>
                          <a:effectLst/>
                          <a:latin typeface="Arial Narrow" panose="020B0606020202030204" pitchFamily="34" charset="0"/>
                          <a:ea typeface="微软雅黑" panose="020B0503020204020204" pitchFamily="34" charset="-122"/>
                          <a:cs typeface="+mn-cs"/>
                        </a:rPr>
                        <a:t>XML</a:t>
                      </a:r>
                      <a:r>
                        <a:rPr lang="zh-CN" altLang="en-US" sz="2400" b="0" i="0" kern="1200" dirty="0">
                          <a:solidFill>
                            <a:schemeClr val="dk1"/>
                          </a:solidFill>
                          <a:effectLst/>
                          <a:latin typeface="Arial Narrow" panose="020B0606020202030204" pitchFamily="34" charset="0"/>
                          <a:ea typeface="微软雅黑" panose="020B0503020204020204" pitchFamily="34" charset="-122"/>
                          <a:cs typeface="+mn-cs"/>
                        </a:rPr>
                        <a:t>结构</a:t>
                      </a:r>
                      <a:endParaRPr lang="zh-CN" altLang="en-US" sz="2400" dirty="0">
                        <a:latin typeface="Arial Narrow" panose="020B0606020202030204" pitchFamily="34" charset="0"/>
                        <a:ea typeface="微软雅黑" panose="020B0503020204020204" pitchFamily="34" charset="-122"/>
                      </a:endParaRPr>
                    </a:p>
                  </a:txBody>
                  <a:tcPr/>
                </a:tc>
                <a:extLst>
                  <a:ext uri="{0D108BD9-81ED-4DB2-BD59-A6C34878D82A}">
                    <a16:rowId xmlns:a16="http://schemas.microsoft.com/office/drawing/2014/main" val="3526841544"/>
                  </a:ext>
                </a:extLst>
              </a:tr>
              <a:tr h="370840">
                <a:tc>
                  <a:txBody>
                    <a:bodyPr/>
                    <a:lstStyle/>
                    <a:p>
                      <a:r>
                        <a:rPr lang="en-US" altLang="zh-CN" sz="2400" dirty="0">
                          <a:latin typeface="Arial Narrow" panose="020B0606020202030204" pitchFamily="34" charset="0"/>
                          <a:ea typeface="微软雅黑" panose="020B0503020204020204" pitchFamily="34" charset="-122"/>
                        </a:rPr>
                        <a:t>PATH</a:t>
                      </a:r>
                      <a:endParaRPr lang="zh-CN" altLang="en-US" sz="2400" dirty="0">
                        <a:latin typeface="Arial Narrow" panose="020B0606020202030204" pitchFamily="34" charset="0"/>
                        <a:ea typeface="微软雅黑" panose="020B0503020204020204" pitchFamily="34" charset="-122"/>
                      </a:endParaRPr>
                    </a:p>
                  </a:txBody>
                  <a:tcPr/>
                </a:tc>
                <a:tc>
                  <a:txBody>
                    <a:bodyPr/>
                    <a:lstStyle/>
                    <a:p>
                      <a:r>
                        <a:rPr lang="zh-CN" altLang="en-US" sz="2400" b="0" i="0" kern="1200" dirty="0">
                          <a:solidFill>
                            <a:schemeClr val="dk1"/>
                          </a:solidFill>
                          <a:effectLst/>
                          <a:latin typeface="Arial Narrow" panose="020B0606020202030204" pitchFamily="34" charset="0"/>
                          <a:ea typeface="微软雅黑" panose="020B0503020204020204" pitchFamily="34" charset="-122"/>
                          <a:cs typeface="+mn-cs"/>
                        </a:rPr>
                        <a:t>列名或列别名作为</a:t>
                      </a:r>
                      <a:r>
                        <a:rPr lang="en-US" altLang="zh-CN" sz="2400" b="0" i="0" kern="1200" dirty="0">
                          <a:solidFill>
                            <a:schemeClr val="dk1"/>
                          </a:solidFill>
                          <a:effectLst/>
                          <a:latin typeface="Arial Narrow" panose="020B0606020202030204" pitchFamily="34" charset="0"/>
                          <a:ea typeface="微软雅黑" panose="020B0503020204020204" pitchFamily="34" charset="-122"/>
                          <a:cs typeface="+mn-cs"/>
                        </a:rPr>
                        <a:t>XPATH</a:t>
                      </a:r>
                      <a:r>
                        <a:rPr lang="zh-CN" altLang="en-US" sz="2400" b="0" i="0" kern="1200" dirty="0">
                          <a:solidFill>
                            <a:schemeClr val="dk1"/>
                          </a:solidFill>
                          <a:effectLst/>
                          <a:latin typeface="Arial Narrow" panose="020B0606020202030204" pitchFamily="34" charset="0"/>
                          <a:ea typeface="微软雅黑" panose="020B0503020204020204" pitchFamily="34" charset="-122"/>
                          <a:cs typeface="+mn-cs"/>
                        </a:rPr>
                        <a:t>表达式来处理</a:t>
                      </a:r>
                      <a:endParaRPr lang="zh-CN" altLang="en-US" sz="2400" dirty="0">
                        <a:latin typeface="Arial Narrow" panose="020B0606020202030204" pitchFamily="34" charset="0"/>
                        <a:ea typeface="微软雅黑" panose="020B0503020204020204" pitchFamily="34" charset="-122"/>
                      </a:endParaRPr>
                    </a:p>
                  </a:txBody>
                  <a:tcPr/>
                </a:tc>
                <a:extLst>
                  <a:ext uri="{0D108BD9-81ED-4DB2-BD59-A6C34878D82A}">
                    <a16:rowId xmlns:a16="http://schemas.microsoft.com/office/drawing/2014/main" val="2247283449"/>
                  </a:ext>
                </a:extLst>
              </a:tr>
            </a:tbl>
          </a:graphicData>
        </a:graphic>
      </p:graphicFrame>
    </p:spTree>
    <p:extLst>
      <p:ext uri="{BB962C8B-B14F-4D97-AF65-F5344CB8AC3E}">
        <p14:creationId xmlns:p14="http://schemas.microsoft.com/office/powerpoint/2010/main" val="128750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a:bodyPr>
          <a:lstStyle/>
          <a:p>
            <a:r>
              <a:rPr lang="en-US" altLang="zh-CN" b="1" dirty="0">
                <a:latin typeface="Arial Narrow" panose="020B0606020202030204" pitchFamily="34" charset="0"/>
              </a:rPr>
              <a:t>SQL for XML</a:t>
            </a:r>
            <a:r>
              <a:rPr lang="zh-CN" altLang="en-US" b="1" dirty="0">
                <a:latin typeface="Arial Narrow" panose="020B0606020202030204" pitchFamily="34" charset="0"/>
              </a:rPr>
              <a:t>， </a:t>
            </a:r>
            <a:r>
              <a:rPr lang="en-US" altLang="zh-CN" b="1" dirty="0">
                <a:latin typeface="Arial Narrow" panose="020B0606020202030204" pitchFamily="34" charset="0"/>
              </a:rPr>
              <a:t>RAW</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sp>
        <p:nvSpPr>
          <p:cNvPr id="3" name="矩形 2"/>
          <p:cNvSpPr/>
          <p:nvPr/>
        </p:nvSpPr>
        <p:spPr>
          <a:xfrm>
            <a:off x="838200" y="6352143"/>
            <a:ext cx="7103227" cy="369332"/>
          </a:xfrm>
          <a:prstGeom prst="rect">
            <a:avLst/>
          </a:prstGeom>
        </p:spPr>
        <p:txBody>
          <a:bodyPr wrap="none">
            <a:spAutoFit/>
          </a:bodyPr>
          <a:lstStyle/>
          <a:p>
            <a:r>
              <a:rPr lang="zh-CN" altLang="en-US" dirty="0">
                <a:solidFill>
                  <a:schemeClr val="bg1">
                    <a:lumMod val="85000"/>
                  </a:schemeClr>
                </a:solidFill>
              </a:rPr>
              <a:t>原文链接：</a:t>
            </a:r>
            <a:r>
              <a:rPr lang="en-US" altLang="zh-CN" dirty="0">
                <a:solidFill>
                  <a:schemeClr val="bg1">
                    <a:lumMod val="85000"/>
                  </a:schemeClr>
                </a:solidFill>
              </a:rPr>
              <a:t>https://blog.csdn.net/qingxukang/article/details/51201933</a:t>
            </a:r>
            <a:endParaRPr lang="zh-CN" altLang="en-US" dirty="0">
              <a:solidFill>
                <a:schemeClr val="bg1">
                  <a:lumMod val="85000"/>
                </a:schemeClr>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391" y="1279947"/>
            <a:ext cx="4718042" cy="4167447"/>
          </a:xfrm>
          <a:prstGeom prst="rect">
            <a:avLst/>
          </a:prstGeom>
        </p:spPr>
      </p:pic>
      <p:sp>
        <p:nvSpPr>
          <p:cNvPr id="8" name="矩形 7"/>
          <p:cNvSpPr/>
          <p:nvPr/>
        </p:nvSpPr>
        <p:spPr>
          <a:xfrm>
            <a:off x="592567" y="838671"/>
            <a:ext cx="6096000" cy="1785104"/>
          </a:xfrm>
          <a:prstGeom prst="rect">
            <a:avLst/>
          </a:prstGeom>
        </p:spPr>
        <p:txBody>
          <a:bodyPr>
            <a:spAutoFit/>
          </a:bodyPr>
          <a:lstStyle/>
          <a:p>
            <a:r>
              <a:rPr lang="en-US" altLang="zh-CN" sz="2200" dirty="0">
                <a:solidFill>
                  <a:srgbClr val="362E2B"/>
                </a:solidFill>
                <a:latin typeface="Arial" panose="020B0604020202020204" pitchFamily="34" charset="0"/>
              </a:rPr>
              <a:t>SELECT </a:t>
            </a:r>
            <a:r>
              <a:rPr lang="en-US" altLang="zh-CN" sz="2200" dirty="0" err="1">
                <a:solidFill>
                  <a:srgbClr val="362E2B"/>
                </a:solidFill>
                <a:latin typeface="Arial" panose="020B0604020202020204" pitchFamily="34" charset="0"/>
              </a:rPr>
              <a:t>UserID</a:t>
            </a:r>
            <a:r>
              <a:rPr lang="en-US" altLang="zh-CN" sz="2200" dirty="0">
                <a:solidFill>
                  <a:srgbClr val="362E2B"/>
                </a:solidFill>
                <a:latin typeface="Arial" panose="020B0604020202020204" pitchFamily="34" charset="0"/>
              </a:rPr>
              <a:t>, </a:t>
            </a:r>
            <a:r>
              <a:rPr lang="en-US" altLang="zh-CN" sz="2200" dirty="0" err="1">
                <a:solidFill>
                  <a:srgbClr val="362E2B"/>
                </a:solidFill>
                <a:latin typeface="Arial" panose="020B0604020202020204" pitchFamily="34" charset="0"/>
              </a:rPr>
              <a:t>FirstName,LastName</a:t>
            </a:r>
            <a:r>
              <a:rPr lang="en-US" altLang="zh-CN" sz="2200" dirty="0">
                <a:solidFill>
                  <a:srgbClr val="362E2B"/>
                </a:solidFill>
                <a:latin typeface="Arial" panose="020B0604020202020204" pitchFamily="34" charset="0"/>
              </a:rPr>
              <a:t> FROM users </a:t>
            </a:r>
            <a:r>
              <a:rPr lang="en-US" altLang="zh-CN" sz="2200" dirty="0">
                <a:solidFill>
                  <a:srgbClr val="FF0000"/>
                </a:solidFill>
                <a:latin typeface="Arial" panose="020B0604020202020204" pitchFamily="34" charset="0"/>
              </a:rPr>
              <a:t>FOR XML RAW </a:t>
            </a:r>
            <a:r>
              <a:rPr lang="en-US" altLang="zh-CN" sz="2200" dirty="0">
                <a:solidFill>
                  <a:srgbClr val="362E2B"/>
                </a:solidFill>
                <a:latin typeface="Arial" panose="020B0604020202020204" pitchFamily="34" charset="0"/>
              </a:rPr>
              <a:t>('</a:t>
            </a:r>
            <a:r>
              <a:rPr lang="en-US" altLang="zh-CN" sz="2200" dirty="0" err="1">
                <a:solidFill>
                  <a:srgbClr val="362E2B"/>
                </a:solidFill>
                <a:latin typeface="Arial" panose="020B0604020202020204" pitchFamily="34" charset="0"/>
              </a:rPr>
              <a:t>MyUsers</a:t>
            </a:r>
            <a:r>
              <a:rPr lang="en-US" altLang="zh-CN" sz="2200" dirty="0">
                <a:solidFill>
                  <a:srgbClr val="362E2B"/>
                </a:solidFill>
                <a:latin typeface="Arial" panose="020B0604020202020204" pitchFamily="34" charset="0"/>
              </a:rPr>
              <a:t>')</a:t>
            </a:r>
          </a:p>
          <a:p>
            <a:r>
              <a:rPr lang="zh-CN" altLang="en-US" sz="2000" dirty="0">
                <a:solidFill>
                  <a:srgbClr val="362E2B"/>
                </a:solidFill>
                <a:latin typeface="Arial" panose="020B0604020202020204" pitchFamily="34" charset="0"/>
              </a:rPr>
              <a:t>说明：</a:t>
            </a:r>
            <a:r>
              <a:rPr lang="zh-CN" altLang="en-US" sz="2200" dirty="0">
                <a:solidFill>
                  <a:srgbClr val="362E2B"/>
                </a:solidFill>
                <a:latin typeface="Arial" panose="020B0604020202020204" pitchFamily="34" charset="0"/>
              </a:rPr>
              <a:t>返回的每行均是一个元素，列值作为元素的属性；</a:t>
            </a:r>
          </a:p>
          <a:p>
            <a:r>
              <a:rPr lang="zh-CN" altLang="en-US" sz="2200" dirty="0">
                <a:solidFill>
                  <a:srgbClr val="362E2B"/>
                </a:solidFill>
                <a:latin typeface="Arial" panose="020B0604020202020204" pitchFamily="34" charset="0"/>
              </a:rPr>
              <a:t>将元素命名为自定义的名称</a:t>
            </a:r>
            <a:endParaRPr lang="zh-CN" altLang="en-US" sz="2200" b="0" i="0" dirty="0">
              <a:solidFill>
                <a:srgbClr val="362E2B"/>
              </a:solidFill>
              <a:effectLst/>
              <a:latin typeface="Arial" panose="020B0604020202020204" pitchFamily="34" charset="0"/>
            </a:endParaRP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539" y="2807994"/>
            <a:ext cx="6234056" cy="2766081"/>
          </a:xfrm>
          <a:prstGeom prst="rect">
            <a:avLst/>
          </a:prstGeom>
        </p:spPr>
      </p:pic>
    </p:spTree>
    <p:extLst>
      <p:ext uri="{BB962C8B-B14F-4D97-AF65-F5344CB8AC3E}">
        <p14:creationId xmlns:p14="http://schemas.microsoft.com/office/powerpoint/2010/main" val="3923699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a:bodyPr>
          <a:lstStyle/>
          <a:p>
            <a:r>
              <a:rPr lang="en-US" altLang="zh-CN" b="1" dirty="0">
                <a:latin typeface="Arial Narrow" panose="020B0606020202030204" pitchFamily="34" charset="0"/>
              </a:rPr>
              <a:t>SQL for XML, AUTO</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sp>
        <p:nvSpPr>
          <p:cNvPr id="3" name="矩形 2"/>
          <p:cNvSpPr/>
          <p:nvPr/>
        </p:nvSpPr>
        <p:spPr>
          <a:xfrm>
            <a:off x="838200" y="6352143"/>
            <a:ext cx="7103227" cy="369332"/>
          </a:xfrm>
          <a:prstGeom prst="rect">
            <a:avLst/>
          </a:prstGeom>
        </p:spPr>
        <p:txBody>
          <a:bodyPr wrap="none">
            <a:spAutoFit/>
          </a:bodyPr>
          <a:lstStyle/>
          <a:p>
            <a:r>
              <a:rPr lang="zh-CN" altLang="en-US" dirty="0">
                <a:solidFill>
                  <a:schemeClr val="bg1">
                    <a:lumMod val="85000"/>
                  </a:schemeClr>
                </a:solidFill>
              </a:rPr>
              <a:t>原文链接：</a:t>
            </a:r>
            <a:r>
              <a:rPr lang="en-US" altLang="zh-CN" dirty="0">
                <a:solidFill>
                  <a:schemeClr val="bg1">
                    <a:lumMod val="85000"/>
                  </a:schemeClr>
                </a:solidFill>
              </a:rPr>
              <a:t>https://blog.csdn.net/qingxukang/article/details/51201933</a:t>
            </a:r>
            <a:endParaRPr lang="zh-CN" altLang="en-US" dirty="0">
              <a:solidFill>
                <a:schemeClr val="bg1">
                  <a:lumMod val="85000"/>
                </a:schemeClr>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623" y="1122319"/>
            <a:ext cx="4718042" cy="4167447"/>
          </a:xfrm>
          <a:prstGeom prst="rect">
            <a:avLst/>
          </a:prstGeom>
        </p:spPr>
      </p:pic>
      <p:sp>
        <p:nvSpPr>
          <p:cNvPr id="8" name="矩形 7"/>
          <p:cNvSpPr/>
          <p:nvPr/>
        </p:nvSpPr>
        <p:spPr>
          <a:xfrm>
            <a:off x="592567" y="838671"/>
            <a:ext cx="6096000" cy="1785104"/>
          </a:xfrm>
          <a:prstGeom prst="rect">
            <a:avLst/>
          </a:prstGeom>
        </p:spPr>
        <p:txBody>
          <a:bodyPr>
            <a:spAutoFit/>
          </a:bodyPr>
          <a:lstStyle/>
          <a:p>
            <a:r>
              <a:rPr lang="en-US" altLang="zh-CN" sz="2200" dirty="0">
                <a:solidFill>
                  <a:srgbClr val="362E2B"/>
                </a:solidFill>
                <a:latin typeface="Arial" panose="020B0604020202020204" pitchFamily="34" charset="0"/>
              </a:rPr>
              <a:t>SELECT </a:t>
            </a:r>
            <a:r>
              <a:rPr lang="en-US" altLang="zh-CN" sz="2200" dirty="0" err="1">
                <a:solidFill>
                  <a:srgbClr val="362E2B"/>
                </a:solidFill>
                <a:latin typeface="Arial" panose="020B0604020202020204" pitchFamily="34" charset="0"/>
              </a:rPr>
              <a:t>UserID</a:t>
            </a:r>
            <a:r>
              <a:rPr lang="en-US" altLang="zh-CN" sz="2200" dirty="0">
                <a:solidFill>
                  <a:srgbClr val="362E2B"/>
                </a:solidFill>
                <a:latin typeface="Arial" panose="020B0604020202020204" pitchFamily="34" charset="0"/>
              </a:rPr>
              <a:t>, </a:t>
            </a:r>
            <a:r>
              <a:rPr lang="en-US" altLang="zh-CN" sz="2200" dirty="0" err="1">
                <a:solidFill>
                  <a:srgbClr val="362E2B"/>
                </a:solidFill>
                <a:latin typeface="Arial" panose="020B0604020202020204" pitchFamily="34" charset="0"/>
              </a:rPr>
              <a:t>FirstName,LastName</a:t>
            </a:r>
            <a:r>
              <a:rPr lang="en-US" altLang="zh-CN" sz="2200" dirty="0">
                <a:solidFill>
                  <a:srgbClr val="362E2B"/>
                </a:solidFill>
                <a:latin typeface="Arial" panose="020B0604020202020204" pitchFamily="34" charset="0"/>
              </a:rPr>
              <a:t> FROM users </a:t>
            </a:r>
            <a:r>
              <a:rPr lang="en-US" altLang="zh-CN" sz="2200" dirty="0">
                <a:solidFill>
                  <a:srgbClr val="FF0000"/>
                </a:solidFill>
                <a:latin typeface="Arial" panose="020B0604020202020204" pitchFamily="34" charset="0"/>
              </a:rPr>
              <a:t>FOR XML AUTO, XMLSCHEMA</a:t>
            </a:r>
            <a:endParaRPr lang="en-US" altLang="zh-CN" sz="2200" dirty="0">
              <a:solidFill>
                <a:srgbClr val="362E2B"/>
              </a:solidFill>
              <a:latin typeface="Arial" panose="020B0604020202020204" pitchFamily="34" charset="0"/>
            </a:endParaRPr>
          </a:p>
          <a:p>
            <a:r>
              <a:rPr lang="zh-CN" altLang="en-US" sz="2200" dirty="0">
                <a:solidFill>
                  <a:srgbClr val="362E2B"/>
                </a:solidFill>
                <a:latin typeface="Arial" panose="020B0604020202020204" pitchFamily="34" charset="0"/>
              </a:rPr>
              <a:t>说明：以表名为名称的元素，每列的属性作为属性输出；加上</a:t>
            </a:r>
            <a:r>
              <a:rPr lang="en-US" altLang="zh-CN" sz="2200" dirty="0">
                <a:solidFill>
                  <a:srgbClr val="362E2B"/>
                </a:solidFill>
                <a:latin typeface="Arial" panose="020B0604020202020204" pitchFamily="34" charset="0"/>
              </a:rPr>
              <a:t>XMLSCHEMA</a:t>
            </a:r>
            <a:r>
              <a:rPr lang="zh-CN" altLang="en-US" sz="2200" dirty="0">
                <a:solidFill>
                  <a:srgbClr val="362E2B"/>
                </a:solidFill>
                <a:latin typeface="Arial" panose="020B0604020202020204" pitchFamily="34" charset="0"/>
              </a:rPr>
              <a:t>，输出</a:t>
            </a:r>
            <a:r>
              <a:rPr lang="en-US" altLang="zh-CN" sz="2200" dirty="0">
                <a:solidFill>
                  <a:srgbClr val="362E2B"/>
                </a:solidFill>
                <a:latin typeface="Arial" panose="020B0604020202020204" pitchFamily="34" charset="0"/>
              </a:rPr>
              <a:t>xml</a:t>
            </a:r>
            <a:r>
              <a:rPr lang="zh-CN" altLang="en-US" sz="2200" dirty="0">
                <a:solidFill>
                  <a:srgbClr val="362E2B"/>
                </a:solidFill>
                <a:latin typeface="Arial" panose="020B0604020202020204" pitchFamily="34" charset="0"/>
              </a:rPr>
              <a:t>架构，不加则只输出数据。</a:t>
            </a:r>
            <a:endParaRPr lang="zh-CN" altLang="en-US" sz="2200" b="0" i="0" dirty="0">
              <a:solidFill>
                <a:srgbClr val="362E2B"/>
              </a:solidFill>
              <a:effectLst/>
              <a:latin typeface="Arial" panose="020B0604020202020204" pitchFamily="34" charset="0"/>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67" y="2732417"/>
            <a:ext cx="6096000" cy="2813237"/>
          </a:xfrm>
          <a:prstGeom prst="rect">
            <a:avLst/>
          </a:prstGeom>
        </p:spPr>
      </p:pic>
    </p:spTree>
    <p:extLst>
      <p:ext uri="{BB962C8B-B14F-4D97-AF65-F5344CB8AC3E}">
        <p14:creationId xmlns:p14="http://schemas.microsoft.com/office/powerpoint/2010/main" val="117282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a:bodyPr>
          <a:lstStyle/>
          <a:p>
            <a:r>
              <a:rPr lang="en-US" altLang="zh-CN" b="1" dirty="0">
                <a:latin typeface="Arial Narrow" panose="020B0606020202030204" pitchFamily="34" charset="0"/>
              </a:rPr>
              <a:t>SQL for XML, AUTO</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sp>
        <p:nvSpPr>
          <p:cNvPr id="3" name="矩形 2"/>
          <p:cNvSpPr/>
          <p:nvPr/>
        </p:nvSpPr>
        <p:spPr>
          <a:xfrm>
            <a:off x="838200" y="6352143"/>
            <a:ext cx="5357557" cy="369332"/>
          </a:xfrm>
          <a:prstGeom prst="rect">
            <a:avLst/>
          </a:prstGeom>
        </p:spPr>
        <p:txBody>
          <a:bodyPr wrap="none">
            <a:spAutoFit/>
          </a:bodyPr>
          <a:lstStyle/>
          <a:p>
            <a:r>
              <a:rPr lang="zh-CN" altLang="en-US" dirty="0">
                <a:solidFill>
                  <a:schemeClr val="bg1">
                    <a:lumMod val="85000"/>
                  </a:schemeClr>
                </a:solidFill>
              </a:rPr>
              <a:t>原文链接：</a:t>
            </a:r>
            <a:r>
              <a:rPr lang="en-US" altLang="zh-CN" dirty="0">
                <a:solidFill>
                  <a:schemeClr val="bg1">
                    <a:lumMod val="85000"/>
                  </a:schemeClr>
                </a:solidFill>
              </a:rPr>
              <a:t>https://www.bbsmax.com/A/x9J2xZbjd6/</a:t>
            </a:r>
            <a:endParaRPr lang="zh-CN" altLang="en-US" dirty="0">
              <a:solidFill>
                <a:schemeClr val="bg1">
                  <a:lumMod val="85000"/>
                </a:schemeClr>
              </a:solidFill>
            </a:endParaRPr>
          </a:p>
        </p:txBody>
      </p:sp>
      <p:sp>
        <p:nvSpPr>
          <p:cNvPr id="5" name="矩形 4">
            <a:extLst>
              <a:ext uri="{FF2B5EF4-FFF2-40B4-BE49-F238E27FC236}">
                <a16:creationId xmlns:a16="http://schemas.microsoft.com/office/drawing/2014/main" id="{2A629489-D341-4777-BE9E-7542292C2734}"/>
              </a:ext>
            </a:extLst>
          </p:cNvPr>
          <p:cNvSpPr/>
          <p:nvPr/>
        </p:nvSpPr>
        <p:spPr>
          <a:xfrm>
            <a:off x="592567" y="1122319"/>
            <a:ext cx="10761233" cy="1144031"/>
          </a:xfrm>
          <a:prstGeom prst="rect">
            <a:avLst/>
          </a:prstGeom>
        </p:spPr>
        <p:txBody>
          <a:bodyPr wrap="square">
            <a:spAutoFit/>
          </a:bodyPr>
          <a:lstStyle/>
          <a:p>
            <a:pPr>
              <a:lnSpc>
                <a:spcPct val="150000"/>
              </a:lnSpc>
            </a:pPr>
            <a:r>
              <a:rPr lang="en-US" altLang="zh-CN" sz="2400" dirty="0"/>
              <a:t>      Raw</a:t>
            </a:r>
            <a:r>
              <a:rPr lang="zh-CN" altLang="en-US" sz="2400" dirty="0"/>
              <a:t>和</a:t>
            </a:r>
            <a:r>
              <a:rPr lang="en-US" altLang="zh-CN" sz="2400" dirty="0"/>
              <a:t>auto</a:t>
            </a:r>
            <a:r>
              <a:rPr lang="zh-CN" altLang="en-US" sz="2400" dirty="0"/>
              <a:t>的区别，</a:t>
            </a:r>
            <a:r>
              <a:rPr lang="en-US" altLang="zh-CN" sz="2400" dirty="0"/>
              <a:t>auto</a:t>
            </a:r>
            <a:r>
              <a:rPr lang="zh-CN" altLang="en-US" sz="2400" dirty="0"/>
              <a:t>可以形成简单的层次关系，表名作为节点，多表连接时从左至右的表依次形成父子关系的嵌套结构。</a:t>
            </a:r>
            <a:endParaRPr lang="en-US" altLang="zh-CN" sz="2400" dirty="0"/>
          </a:p>
        </p:txBody>
      </p:sp>
      <p:pic>
        <p:nvPicPr>
          <p:cNvPr id="6" name="图片 5">
            <a:extLst>
              <a:ext uri="{FF2B5EF4-FFF2-40B4-BE49-F238E27FC236}">
                <a16:creationId xmlns:a16="http://schemas.microsoft.com/office/drawing/2014/main" id="{574EBE95-833F-4764-8E20-BAA4A48C28B9}"/>
              </a:ext>
            </a:extLst>
          </p:cNvPr>
          <p:cNvPicPr>
            <a:picLocks noChangeAspect="1"/>
          </p:cNvPicPr>
          <p:nvPr/>
        </p:nvPicPr>
        <p:blipFill>
          <a:blip r:embed="rId3"/>
          <a:stretch>
            <a:fillRect/>
          </a:stretch>
        </p:blipFill>
        <p:spPr>
          <a:xfrm>
            <a:off x="679041" y="2357049"/>
            <a:ext cx="11070149" cy="3995093"/>
          </a:xfrm>
          <a:prstGeom prst="rect">
            <a:avLst/>
          </a:prstGeom>
        </p:spPr>
      </p:pic>
    </p:spTree>
    <p:extLst>
      <p:ext uri="{BB962C8B-B14F-4D97-AF65-F5344CB8AC3E}">
        <p14:creationId xmlns:p14="http://schemas.microsoft.com/office/powerpoint/2010/main" val="326962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a:bodyPr>
          <a:lstStyle/>
          <a:p>
            <a:r>
              <a:rPr lang="en-US" altLang="zh-CN" b="1" dirty="0">
                <a:latin typeface="Arial Narrow" panose="020B0606020202030204" pitchFamily="34" charset="0"/>
              </a:rPr>
              <a:t>SQL for XML, PATH</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sp>
        <p:nvSpPr>
          <p:cNvPr id="3" name="矩形 2"/>
          <p:cNvSpPr/>
          <p:nvPr/>
        </p:nvSpPr>
        <p:spPr>
          <a:xfrm>
            <a:off x="838200" y="6352143"/>
            <a:ext cx="7103227" cy="369332"/>
          </a:xfrm>
          <a:prstGeom prst="rect">
            <a:avLst/>
          </a:prstGeom>
        </p:spPr>
        <p:txBody>
          <a:bodyPr wrap="none">
            <a:spAutoFit/>
          </a:bodyPr>
          <a:lstStyle/>
          <a:p>
            <a:r>
              <a:rPr lang="zh-CN" altLang="en-US" dirty="0">
                <a:solidFill>
                  <a:schemeClr val="bg1">
                    <a:lumMod val="85000"/>
                  </a:schemeClr>
                </a:solidFill>
              </a:rPr>
              <a:t>原文链接：</a:t>
            </a:r>
            <a:r>
              <a:rPr lang="en-US" altLang="zh-CN" dirty="0">
                <a:solidFill>
                  <a:schemeClr val="bg1">
                    <a:lumMod val="85000"/>
                  </a:schemeClr>
                </a:solidFill>
              </a:rPr>
              <a:t>https://blog.csdn.net/qingxukang/article/details/51201933</a:t>
            </a:r>
            <a:endParaRPr lang="zh-CN" altLang="en-US" dirty="0">
              <a:solidFill>
                <a:schemeClr val="bg1">
                  <a:lumMod val="85000"/>
                </a:schemeClr>
              </a:solidFill>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161" y="2554028"/>
            <a:ext cx="4508978" cy="3798115"/>
          </a:xfrm>
          <a:prstGeom prst="rect">
            <a:avLst/>
          </a:prstGeom>
        </p:spPr>
      </p:pic>
      <p:sp>
        <p:nvSpPr>
          <p:cNvPr id="8" name="矩形 7"/>
          <p:cNvSpPr/>
          <p:nvPr/>
        </p:nvSpPr>
        <p:spPr>
          <a:xfrm>
            <a:off x="517161" y="838671"/>
            <a:ext cx="6026046" cy="1785104"/>
          </a:xfrm>
          <a:prstGeom prst="rect">
            <a:avLst/>
          </a:prstGeom>
        </p:spPr>
        <p:txBody>
          <a:bodyPr wrap="square">
            <a:spAutoFit/>
          </a:bodyPr>
          <a:lstStyle/>
          <a:p>
            <a:r>
              <a:rPr lang="en-US" altLang="zh-CN" sz="2200" dirty="0"/>
              <a:t>SELECT </a:t>
            </a:r>
            <a:r>
              <a:rPr lang="en-US" altLang="zh-CN" sz="2200" dirty="0" err="1"/>
              <a:t>UserID</a:t>
            </a:r>
            <a:r>
              <a:rPr lang="en-US" altLang="zh-CN" sz="2200" dirty="0"/>
              <a:t> "@ID", FirstName "Name/FirstName",</a:t>
            </a:r>
            <a:r>
              <a:rPr lang="en-US" altLang="zh-CN" sz="2200" dirty="0" err="1"/>
              <a:t>LastName</a:t>
            </a:r>
            <a:r>
              <a:rPr lang="en-US" altLang="zh-CN" sz="2200" dirty="0"/>
              <a:t> "Name/</a:t>
            </a:r>
            <a:r>
              <a:rPr lang="en-US" altLang="zh-CN" sz="2200" dirty="0" err="1"/>
              <a:t>LastName</a:t>
            </a:r>
            <a:r>
              <a:rPr lang="en-US" altLang="zh-CN" sz="2200" dirty="0"/>
              <a:t>" FROM users </a:t>
            </a:r>
            <a:r>
              <a:rPr lang="en-US" altLang="zh-CN" sz="2200" dirty="0">
                <a:solidFill>
                  <a:srgbClr val="FF0000"/>
                </a:solidFill>
              </a:rPr>
              <a:t>FOR XML PATH </a:t>
            </a:r>
            <a:r>
              <a:rPr lang="en-US" altLang="zh-CN" sz="2200" dirty="0"/>
              <a:t>('</a:t>
            </a:r>
            <a:r>
              <a:rPr lang="en-US" altLang="zh-CN" sz="2200" dirty="0" err="1"/>
              <a:t>MyUsers</a:t>
            </a:r>
            <a:r>
              <a:rPr lang="en-US" altLang="zh-CN" sz="2200" dirty="0"/>
              <a:t>')</a:t>
            </a:r>
          </a:p>
          <a:p>
            <a:r>
              <a:rPr lang="zh-CN" altLang="en-US" sz="2200" dirty="0"/>
              <a:t>说明：列名或列别名作为</a:t>
            </a:r>
            <a:r>
              <a:rPr lang="en-US" altLang="zh-CN" sz="2200" dirty="0"/>
              <a:t>XPATH</a:t>
            </a:r>
            <a:r>
              <a:rPr lang="zh-CN" altLang="en-US" sz="2200" dirty="0"/>
              <a:t>表达式来处理；可以指定</a:t>
            </a:r>
            <a:r>
              <a:rPr lang="en-US" altLang="zh-CN" sz="2200" dirty="0"/>
              <a:t>xml</a:t>
            </a:r>
            <a:r>
              <a:rPr lang="zh-CN" altLang="en-US" sz="2200" dirty="0"/>
              <a:t>结构</a:t>
            </a: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350" y="838670"/>
            <a:ext cx="3695476" cy="5344869"/>
          </a:xfrm>
          <a:prstGeom prst="rect">
            <a:avLst/>
          </a:prstGeom>
        </p:spPr>
      </p:pic>
    </p:spTree>
    <p:extLst>
      <p:ext uri="{BB962C8B-B14F-4D97-AF65-F5344CB8AC3E}">
        <p14:creationId xmlns:p14="http://schemas.microsoft.com/office/powerpoint/2010/main" val="3081315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fontScale="90000"/>
          </a:bodyPr>
          <a:lstStyle/>
          <a:p>
            <a:r>
              <a:rPr lang="en-US" altLang="zh-CN" b="1" dirty="0">
                <a:latin typeface="Arial Narrow" panose="020B0606020202030204" pitchFamily="34" charset="0"/>
              </a:rPr>
              <a:t>SQL for XML, EXPLICIT     </a:t>
            </a:r>
            <a:r>
              <a:rPr lang="zh-CN" altLang="en-US" sz="2700" dirty="0">
                <a:latin typeface="+mn-ea"/>
                <a:ea typeface="+mn-ea"/>
              </a:rPr>
              <a:t>通过</a:t>
            </a:r>
            <a:r>
              <a:rPr lang="en-US" altLang="zh-CN" sz="2700" dirty="0">
                <a:latin typeface="+mn-ea"/>
                <a:ea typeface="+mn-ea"/>
              </a:rPr>
              <a:t>SELECT</a:t>
            </a:r>
            <a:r>
              <a:rPr lang="zh-CN" altLang="en-US" sz="2700" dirty="0">
                <a:latin typeface="+mn-ea"/>
                <a:ea typeface="+mn-ea"/>
              </a:rPr>
              <a:t>语法定义输出</a:t>
            </a:r>
            <a:r>
              <a:rPr lang="en-US" altLang="zh-CN" sz="2700" dirty="0">
                <a:latin typeface="+mn-ea"/>
                <a:ea typeface="+mn-ea"/>
              </a:rPr>
              <a:t>XML</a:t>
            </a:r>
            <a:r>
              <a:rPr lang="zh-CN" altLang="en-US" sz="2700" dirty="0">
                <a:latin typeface="+mn-ea"/>
                <a:ea typeface="+mn-ea"/>
              </a:rPr>
              <a:t>结构</a:t>
            </a:r>
            <a:br>
              <a:rPr lang="zh-CN" altLang="en-US" b="1" dirty="0">
                <a:latin typeface="Arial Narrow" panose="020B0606020202030204" pitchFamily="34" charset="0"/>
              </a:rPr>
            </a:b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
        <p:nvSpPr>
          <p:cNvPr id="3" name="矩形 2"/>
          <p:cNvSpPr/>
          <p:nvPr/>
        </p:nvSpPr>
        <p:spPr>
          <a:xfrm>
            <a:off x="93921" y="6370813"/>
            <a:ext cx="10352514" cy="307777"/>
          </a:xfrm>
          <a:prstGeom prst="rect">
            <a:avLst/>
          </a:prstGeom>
        </p:spPr>
        <p:txBody>
          <a:bodyPr wrap="none">
            <a:spAutoFit/>
          </a:bodyPr>
          <a:lstStyle/>
          <a:p>
            <a:r>
              <a:rPr lang="zh-CN" altLang="en-US" sz="1400" dirty="0">
                <a:solidFill>
                  <a:schemeClr val="bg1">
                    <a:lumMod val="85000"/>
                  </a:schemeClr>
                </a:solidFill>
              </a:rPr>
              <a:t>参考链接：</a:t>
            </a:r>
            <a:r>
              <a:rPr lang="en-US" altLang="zh-CN" sz="1400" dirty="0">
                <a:solidFill>
                  <a:schemeClr val="bg1">
                    <a:lumMod val="85000"/>
                  </a:schemeClr>
                </a:solidFill>
              </a:rPr>
              <a:t>https://learn.microsoft.com/zh-cn/sql/relational-databases/xml/use-explicit-mode-with-for-xml?view=sql-server-ver16</a:t>
            </a:r>
            <a:endParaRPr lang="zh-CN" altLang="en-US" sz="1400" dirty="0">
              <a:solidFill>
                <a:schemeClr val="bg1">
                  <a:lumMod val="85000"/>
                </a:schemeClr>
              </a:solidFill>
            </a:endParaRPr>
          </a:p>
        </p:txBody>
      </p:sp>
      <p:sp>
        <p:nvSpPr>
          <p:cNvPr id="14" name="Rectangle 5"/>
          <p:cNvSpPr>
            <a:spLocks noChangeArrowheads="1"/>
          </p:cNvSpPr>
          <p:nvPr/>
        </p:nvSpPr>
        <p:spPr bwMode="auto">
          <a:xfrm>
            <a:off x="688259" y="919927"/>
            <a:ext cx="9500839" cy="5653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nSpc>
                <a:spcPct val="120000"/>
              </a:lnSpc>
            </a:pPr>
            <a:r>
              <a:rPr lang="zh-CN" altLang="en-US" sz="2200" dirty="0">
                <a:latin typeface="+mn-ea"/>
              </a:rPr>
              <a:t>      编写</a:t>
            </a:r>
            <a:r>
              <a:rPr lang="en-US" altLang="zh-CN" sz="2200" dirty="0">
                <a:latin typeface="+mn-ea"/>
              </a:rPr>
              <a:t>SELECT</a:t>
            </a:r>
            <a:r>
              <a:rPr lang="zh-CN" altLang="en-US" sz="2200" dirty="0">
                <a:latin typeface="+mn-ea"/>
              </a:rPr>
              <a:t>查询以生成具有特定格式的行集（通用表 ），并对应生成所需的 </a:t>
            </a:r>
            <a:r>
              <a:rPr lang="en-US" altLang="zh-CN" sz="2200" dirty="0">
                <a:latin typeface="+mn-ea"/>
              </a:rPr>
              <a:t>XML</a:t>
            </a:r>
            <a:r>
              <a:rPr lang="zh-CN" altLang="en-US" sz="2200" dirty="0">
                <a:latin typeface="+mn-ea"/>
              </a:rPr>
              <a:t>结构。</a:t>
            </a:r>
            <a:endParaRPr lang="en-US" altLang="zh-CN" sz="2200" b="1" dirty="0">
              <a:latin typeface="+mn-ea"/>
            </a:endParaRPr>
          </a:p>
          <a:p>
            <a:pPr>
              <a:lnSpc>
                <a:spcPct val="120000"/>
              </a:lnSpc>
            </a:pPr>
            <a:r>
              <a:rPr lang="zh-CN" altLang="en-US" sz="2200" b="1" dirty="0">
                <a:latin typeface="+mn-ea"/>
              </a:rPr>
              <a:t>语法规则</a:t>
            </a:r>
            <a:r>
              <a:rPr lang="en-US" altLang="zh-CN" sz="2200" b="1" dirty="0">
                <a:latin typeface="+mn-ea"/>
              </a:rPr>
              <a:t>-</a:t>
            </a:r>
            <a:r>
              <a:rPr lang="zh-CN" altLang="en-US" sz="2200" b="1" dirty="0">
                <a:latin typeface="+mn-ea"/>
              </a:rPr>
              <a:t>元数据列</a:t>
            </a:r>
            <a:endParaRPr lang="en-US" altLang="zh-CN" sz="2200" b="1" dirty="0">
              <a:latin typeface="+mn-ea"/>
            </a:endParaRPr>
          </a:p>
          <a:p>
            <a:pPr>
              <a:lnSpc>
                <a:spcPct val="120000"/>
              </a:lnSpc>
            </a:pPr>
            <a:r>
              <a:rPr lang="zh-CN" altLang="en-US" sz="2200" dirty="0">
                <a:latin typeface="+mn-ea"/>
              </a:rPr>
              <a:t>      </a:t>
            </a:r>
            <a:r>
              <a:rPr lang="en-US" altLang="zh-CN" sz="2200" dirty="0">
                <a:latin typeface="+mn-ea"/>
              </a:rPr>
              <a:t>SELECT</a:t>
            </a:r>
            <a:r>
              <a:rPr lang="zh-CN" altLang="en-US" sz="2200" dirty="0">
                <a:latin typeface="+mn-ea"/>
              </a:rPr>
              <a:t>查询必须先生成满足规定要求的前两列，即</a:t>
            </a:r>
            <a:r>
              <a:rPr lang="en-US" altLang="zh-CN" sz="2200" dirty="0">
                <a:latin typeface="+mn-ea"/>
              </a:rPr>
              <a:t>Tag</a:t>
            </a:r>
            <a:r>
              <a:rPr lang="zh-CN" altLang="en-US" sz="2200" dirty="0">
                <a:latin typeface="+mn-ea"/>
              </a:rPr>
              <a:t>列和</a:t>
            </a:r>
            <a:r>
              <a:rPr lang="en-US" altLang="zh-CN" sz="2200" dirty="0">
                <a:latin typeface="+mn-ea"/>
              </a:rPr>
              <a:t>Parent</a:t>
            </a:r>
            <a:r>
              <a:rPr lang="zh-CN" altLang="en-US" sz="2200" dirty="0">
                <a:latin typeface="+mn-ea"/>
              </a:rPr>
              <a:t>列，称为元数据列，作用是为结果提供层次信息：</a:t>
            </a:r>
          </a:p>
          <a:p>
            <a:pPr>
              <a:lnSpc>
                <a:spcPct val="120000"/>
              </a:lnSpc>
            </a:pPr>
            <a:r>
              <a:rPr lang="zh-CN" altLang="en-US" sz="2200" b="1" dirty="0">
                <a:latin typeface="+mn-ea"/>
              </a:rPr>
              <a:t>第</a:t>
            </a:r>
            <a:r>
              <a:rPr lang="en-US" altLang="zh-CN" sz="2200" b="1" dirty="0">
                <a:latin typeface="+mn-ea"/>
              </a:rPr>
              <a:t>1</a:t>
            </a:r>
            <a:r>
              <a:rPr lang="zh-CN" altLang="en-US" sz="2200" b="1" dirty="0">
                <a:latin typeface="+mn-ea"/>
              </a:rPr>
              <a:t>列，</a:t>
            </a:r>
            <a:r>
              <a:rPr lang="zh-CN" altLang="en-US" sz="2200" dirty="0">
                <a:latin typeface="+mn-ea"/>
              </a:rPr>
              <a:t>列名固定为</a:t>
            </a:r>
            <a:r>
              <a:rPr lang="en-US" altLang="zh-CN" sz="2200" dirty="0">
                <a:latin typeface="+mn-ea"/>
              </a:rPr>
              <a:t>Tag</a:t>
            </a:r>
            <a:r>
              <a:rPr lang="zh-CN" altLang="en-US" sz="2200" dirty="0">
                <a:latin typeface="+mn-ea"/>
              </a:rPr>
              <a:t>，值是一个对应当前元素的标记号（整数类型）。 查询必须为从行集构造的每个元素提供唯一标记号。</a:t>
            </a:r>
          </a:p>
          <a:p>
            <a:pPr>
              <a:lnSpc>
                <a:spcPct val="120000"/>
              </a:lnSpc>
            </a:pPr>
            <a:r>
              <a:rPr lang="zh-CN" altLang="en-US" sz="2200" b="1" dirty="0">
                <a:latin typeface="+mn-ea"/>
              </a:rPr>
              <a:t>第</a:t>
            </a:r>
            <a:r>
              <a:rPr lang="en-US" altLang="zh-CN" sz="2200" b="1" dirty="0">
                <a:latin typeface="+mn-ea"/>
              </a:rPr>
              <a:t>2</a:t>
            </a:r>
            <a:r>
              <a:rPr lang="zh-CN" altLang="en-US" sz="2200" b="1" dirty="0">
                <a:latin typeface="+mn-ea"/>
              </a:rPr>
              <a:t>列，</a:t>
            </a:r>
            <a:r>
              <a:rPr lang="zh-CN" altLang="en-US" sz="2200" dirty="0">
                <a:latin typeface="+mn-ea"/>
              </a:rPr>
              <a:t>列名固定为</a:t>
            </a:r>
            <a:r>
              <a:rPr lang="en-US" altLang="zh-CN" sz="2200" dirty="0">
                <a:latin typeface="+mn-ea"/>
              </a:rPr>
              <a:t>Parent</a:t>
            </a:r>
            <a:r>
              <a:rPr lang="zh-CN" altLang="en-US" sz="2200" dirty="0">
                <a:latin typeface="+mn-ea"/>
              </a:rPr>
              <a:t>，值则是父元素的标记号，并且此列的列名必须是 </a:t>
            </a:r>
            <a:r>
              <a:rPr lang="en-US" altLang="zh-CN" sz="2200" b="1" dirty="0">
                <a:latin typeface="+mn-ea"/>
              </a:rPr>
              <a:t>Parent</a:t>
            </a:r>
            <a:r>
              <a:rPr lang="zh-CN" altLang="en-US" sz="2200" dirty="0">
                <a:latin typeface="+mn-ea"/>
              </a:rPr>
              <a:t>。</a:t>
            </a:r>
            <a:endParaRPr lang="en-US" altLang="zh-CN" sz="2200" dirty="0">
              <a:latin typeface="+mn-ea"/>
            </a:endParaRPr>
          </a:p>
          <a:p>
            <a:pPr>
              <a:lnSpc>
                <a:spcPct val="120000"/>
              </a:lnSpc>
            </a:pPr>
            <a:r>
              <a:rPr lang="en-US" altLang="zh-CN" sz="2200" b="1" dirty="0">
                <a:latin typeface="+mn-ea"/>
              </a:rPr>
              <a:t>      Parent</a:t>
            </a:r>
            <a:r>
              <a:rPr lang="zh-CN" altLang="en-US" sz="2200" dirty="0">
                <a:latin typeface="+mn-ea"/>
              </a:rPr>
              <a:t> 列值为</a:t>
            </a:r>
            <a:r>
              <a:rPr lang="en-US" altLang="zh-CN" sz="2200" dirty="0">
                <a:latin typeface="+mn-ea"/>
              </a:rPr>
              <a:t>0</a:t>
            </a:r>
            <a:r>
              <a:rPr lang="zh-CN" altLang="en-US" sz="2200" dirty="0">
                <a:latin typeface="+mn-ea"/>
              </a:rPr>
              <a:t>或</a:t>
            </a:r>
            <a:r>
              <a:rPr lang="en-US" altLang="zh-CN" sz="2200" dirty="0">
                <a:latin typeface="+mn-ea"/>
              </a:rPr>
              <a:t>NULL</a:t>
            </a:r>
            <a:r>
              <a:rPr lang="zh-CN" altLang="en-US" sz="2200" dirty="0">
                <a:latin typeface="+mn-ea"/>
              </a:rPr>
              <a:t>表明相应的元素没有父级，该元素将作为顶级元素添加到 </a:t>
            </a:r>
            <a:r>
              <a:rPr lang="en-US" altLang="zh-CN" sz="2200" dirty="0">
                <a:latin typeface="+mn-ea"/>
              </a:rPr>
              <a:t>XML</a:t>
            </a:r>
            <a:r>
              <a:rPr lang="zh-CN" altLang="en-US" sz="2200" dirty="0">
                <a:latin typeface="+mn-ea"/>
              </a:rPr>
              <a:t>。</a:t>
            </a:r>
            <a:endParaRPr lang="zh-CN" altLang="zh-CN" sz="2200" dirty="0">
              <a:latin typeface="+mn-ea"/>
            </a:endParaRPr>
          </a:p>
          <a:p>
            <a:pPr>
              <a:lnSpc>
                <a:spcPct val="120000"/>
              </a:lnSpc>
            </a:pPr>
            <a:endParaRPr lang="zh-CN" altLang="en-US" sz="2200" dirty="0">
              <a:latin typeface="+mn-ea"/>
            </a:endParaRPr>
          </a:p>
          <a:p>
            <a:pPr>
              <a:lnSpc>
                <a:spcPct val="120000"/>
              </a:lnSpc>
            </a:pPr>
            <a:r>
              <a:rPr lang="zh-CN" altLang="en-US" sz="2200" dirty="0">
                <a:latin typeface="+mn-ea"/>
              </a:rPr>
              <a:t>      元数据列值与列名中的信息一起用于生成所需的 </a:t>
            </a:r>
            <a:r>
              <a:rPr lang="en-US" altLang="zh-CN" sz="2200" dirty="0">
                <a:latin typeface="+mn-ea"/>
              </a:rPr>
              <a:t>XML</a:t>
            </a:r>
            <a:r>
              <a:rPr lang="zh-CN" altLang="en-US" sz="2200" dirty="0">
                <a:latin typeface="+mn-ea"/>
              </a:rPr>
              <a:t>。 查询必须以特定方式提供列名。</a:t>
            </a:r>
            <a:endParaRPr kumimoji="0" lang="zh-CN" altLang="zh-CN" sz="2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9835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fontScale="90000"/>
          </a:bodyPr>
          <a:lstStyle/>
          <a:p>
            <a:r>
              <a:rPr lang="en-US" altLang="zh-CN" b="1" dirty="0">
                <a:latin typeface="Arial Narrow" panose="020B0606020202030204" pitchFamily="34" charset="0"/>
              </a:rPr>
              <a:t>SQL for XML, EXPLICIT     </a:t>
            </a:r>
            <a:r>
              <a:rPr lang="zh-CN" altLang="en-US" sz="2700" dirty="0">
                <a:latin typeface="+mn-ea"/>
                <a:ea typeface="+mn-ea"/>
              </a:rPr>
              <a:t>通过</a:t>
            </a:r>
            <a:r>
              <a:rPr lang="en-US" altLang="zh-CN" sz="2700" dirty="0">
                <a:latin typeface="+mn-ea"/>
                <a:ea typeface="+mn-ea"/>
              </a:rPr>
              <a:t>SELECT</a:t>
            </a:r>
            <a:r>
              <a:rPr lang="zh-CN" altLang="en-US" sz="2700" dirty="0">
                <a:latin typeface="+mn-ea"/>
                <a:ea typeface="+mn-ea"/>
              </a:rPr>
              <a:t>语法定义输出</a:t>
            </a:r>
            <a:r>
              <a:rPr lang="en-US" altLang="zh-CN" sz="2700" dirty="0">
                <a:latin typeface="+mn-ea"/>
                <a:ea typeface="+mn-ea"/>
              </a:rPr>
              <a:t>XML</a:t>
            </a:r>
            <a:r>
              <a:rPr lang="zh-CN" altLang="en-US" sz="2700" dirty="0">
                <a:latin typeface="+mn-ea"/>
                <a:ea typeface="+mn-ea"/>
              </a:rPr>
              <a:t>结构</a:t>
            </a:r>
            <a:br>
              <a:rPr lang="zh-CN" altLang="en-US" b="1" dirty="0">
                <a:latin typeface="Arial Narrow" panose="020B0606020202030204" pitchFamily="34" charset="0"/>
              </a:rPr>
            </a:b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sp>
        <p:nvSpPr>
          <p:cNvPr id="3" name="矩形 2"/>
          <p:cNvSpPr/>
          <p:nvPr/>
        </p:nvSpPr>
        <p:spPr>
          <a:xfrm>
            <a:off x="93921" y="6370813"/>
            <a:ext cx="10352514" cy="307777"/>
          </a:xfrm>
          <a:prstGeom prst="rect">
            <a:avLst/>
          </a:prstGeom>
        </p:spPr>
        <p:txBody>
          <a:bodyPr wrap="none">
            <a:spAutoFit/>
          </a:bodyPr>
          <a:lstStyle/>
          <a:p>
            <a:r>
              <a:rPr lang="zh-CN" altLang="en-US" sz="1400" dirty="0">
                <a:solidFill>
                  <a:schemeClr val="bg1">
                    <a:lumMod val="85000"/>
                  </a:schemeClr>
                </a:solidFill>
              </a:rPr>
              <a:t>参考链接：</a:t>
            </a:r>
            <a:r>
              <a:rPr lang="en-US" altLang="zh-CN" sz="1400" dirty="0">
                <a:solidFill>
                  <a:schemeClr val="bg1">
                    <a:lumMod val="85000"/>
                  </a:schemeClr>
                </a:solidFill>
              </a:rPr>
              <a:t>https://learn.microsoft.com/zh-cn/sql/relational-databases/xml/use-explicit-mode-with-for-xml?view=sql-server-ver16</a:t>
            </a:r>
            <a:endParaRPr lang="zh-CN" altLang="en-US" sz="1400" dirty="0">
              <a:solidFill>
                <a:schemeClr val="bg1">
                  <a:lumMod val="85000"/>
                </a:schemeClr>
              </a:solidFill>
            </a:endParaRPr>
          </a:p>
        </p:txBody>
      </p:sp>
      <p:sp>
        <p:nvSpPr>
          <p:cNvPr id="14" name="Rectangle 5"/>
          <p:cNvSpPr>
            <a:spLocks noChangeArrowheads="1"/>
          </p:cNvSpPr>
          <p:nvPr/>
        </p:nvSpPr>
        <p:spPr bwMode="auto">
          <a:xfrm>
            <a:off x="730789" y="1122319"/>
            <a:ext cx="9500839" cy="476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zh-CN" altLang="en-US" sz="2400" b="1" dirty="0">
                <a:solidFill>
                  <a:srgbClr val="161616"/>
                </a:solidFill>
                <a:latin typeface="+mn-ea"/>
                <a:cs typeface="Segoe UI" panose="020B0502040204020203" pitchFamily="34" charset="0"/>
              </a:rPr>
              <a:t>语法规则</a:t>
            </a:r>
            <a:r>
              <a:rPr lang="en-US" altLang="zh-CN" sz="2400" b="1" dirty="0">
                <a:solidFill>
                  <a:srgbClr val="161616"/>
                </a:solidFill>
                <a:latin typeface="+mn-ea"/>
                <a:cs typeface="Segoe UI" panose="020B0502040204020203" pitchFamily="34" charset="0"/>
              </a:rPr>
              <a:t>-</a:t>
            </a:r>
            <a:r>
              <a:rPr lang="zh-CN" altLang="en-US" sz="2400" b="1" dirty="0">
                <a:solidFill>
                  <a:srgbClr val="161616"/>
                </a:solidFill>
                <a:latin typeface="+mn-ea"/>
                <a:cs typeface="Segoe UI" panose="020B0502040204020203" pitchFamily="34" charset="0"/>
              </a:rPr>
              <a:t>其他数据列</a:t>
            </a:r>
            <a:r>
              <a:rPr lang="zh-CN" altLang="zh-CN" sz="2400" b="1" dirty="0">
                <a:solidFill>
                  <a:srgbClr val="161616"/>
                </a:solidFill>
                <a:latin typeface="+mn-ea"/>
                <a:cs typeface="Segoe UI" panose="020B0502040204020203" pitchFamily="34" charset="0"/>
              </a:rPr>
              <a:t>名</a:t>
            </a:r>
            <a:r>
              <a:rPr lang="zh-CN" altLang="en-US" sz="2400" b="1" dirty="0">
                <a:solidFill>
                  <a:srgbClr val="161616"/>
                </a:solidFill>
                <a:latin typeface="+mn-ea"/>
                <a:cs typeface="Segoe UI" panose="020B0502040204020203" pitchFamily="34" charset="0"/>
              </a:rPr>
              <a:t>的指定方式   </a:t>
            </a:r>
            <a:endParaRPr lang="en-US" altLang="zh-CN" sz="2400" b="1" dirty="0">
              <a:solidFill>
                <a:srgbClr val="161616"/>
              </a:solidFill>
              <a:latin typeface="+mn-ea"/>
              <a:cs typeface="Segoe UI" panose="020B0502040204020203" pitchFamily="34" charset="0"/>
            </a:endParaRPr>
          </a:p>
          <a:p>
            <a:r>
              <a:rPr lang="en-US" altLang="zh-CN" sz="2400" dirty="0">
                <a:solidFill>
                  <a:srgbClr val="161616"/>
                </a:solidFill>
                <a:latin typeface="+mn-ea"/>
                <a:cs typeface="Segoe UI" panose="020B0502040204020203" pitchFamily="34" charset="0"/>
              </a:rPr>
              <a:t>      </a:t>
            </a:r>
            <a:r>
              <a:rPr lang="en-US" altLang="zh-CN" sz="2400" dirty="0">
                <a:latin typeface="+mn-ea"/>
              </a:rPr>
              <a:t>ElementName!TagNumber!AttributeName!Directive</a:t>
            </a:r>
            <a:r>
              <a:rPr lang="zh-CN" altLang="en-US" sz="2400" dirty="0">
                <a:latin typeface="+mn-ea"/>
              </a:rPr>
              <a:t>，其中</a:t>
            </a:r>
            <a:r>
              <a:rPr lang="en-US" altLang="zh-CN" sz="2400" i="1" dirty="0">
                <a:latin typeface="+mn-ea"/>
              </a:rPr>
              <a:t>Directive</a:t>
            </a:r>
            <a:r>
              <a:rPr lang="en-US" altLang="zh-CN" sz="2400" dirty="0">
                <a:latin typeface="+mn-ea"/>
              </a:rPr>
              <a:t> </a:t>
            </a:r>
            <a:r>
              <a:rPr lang="zh-CN" altLang="en-US" sz="2400" dirty="0">
                <a:latin typeface="+mn-ea"/>
              </a:rPr>
              <a:t>是可选的，提供有关 </a:t>
            </a:r>
            <a:r>
              <a:rPr lang="en-US" altLang="zh-CN" sz="2400" dirty="0">
                <a:latin typeface="+mn-ea"/>
              </a:rPr>
              <a:t>XML </a:t>
            </a:r>
            <a:r>
              <a:rPr lang="zh-CN" altLang="en-US" sz="2400" dirty="0">
                <a:latin typeface="+mn-ea"/>
              </a:rPr>
              <a:t>构造的其他信息，有两种用途：</a:t>
            </a:r>
            <a:endParaRPr lang="en-US" altLang="zh-CN" sz="2400" dirty="0">
              <a:latin typeface="+mn-ea"/>
            </a:endParaRPr>
          </a:p>
          <a:p>
            <a:r>
              <a:rPr lang="zh-CN" altLang="en-US" sz="2400" i="1" dirty="0">
                <a:solidFill>
                  <a:srgbClr val="00B0F0"/>
                </a:solidFill>
                <a:latin typeface="+mn-ea"/>
              </a:rPr>
              <a:t>（</a:t>
            </a:r>
            <a:r>
              <a:rPr lang="en-US" altLang="zh-CN" sz="2400" i="1" dirty="0">
                <a:solidFill>
                  <a:srgbClr val="00B0F0"/>
                </a:solidFill>
                <a:latin typeface="+mn-ea"/>
              </a:rPr>
              <a:t>1</a:t>
            </a:r>
            <a:r>
              <a:rPr lang="zh-CN" altLang="en-US" sz="2400" i="1" dirty="0">
                <a:solidFill>
                  <a:srgbClr val="00B0F0"/>
                </a:solidFill>
                <a:latin typeface="+mn-ea"/>
              </a:rPr>
              <a:t>）将值编码为</a:t>
            </a:r>
            <a:r>
              <a:rPr lang="en-US" altLang="zh-CN" sz="2400" i="1" dirty="0">
                <a:solidFill>
                  <a:srgbClr val="00B0F0"/>
                </a:solidFill>
                <a:latin typeface="+mn-ea"/>
              </a:rPr>
              <a:t>ID</a:t>
            </a:r>
            <a:r>
              <a:rPr lang="zh-CN" altLang="en-US" sz="2400" i="1" dirty="0">
                <a:solidFill>
                  <a:srgbClr val="00B0F0"/>
                </a:solidFill>
                <a:latin typeface="+mn-ea"/>
              </a:rPr>
              <a:t>、</a:t>
            </a:r>
            <a:r>
              <a:rPr lang="en-US" altLang="zh-CN" sz="2400" i="1" dirty="0">
                <a:solidFill>
                  <a:srgbClr val="00B0F0"/>
                </a:solidFill>
                <a:latin typeface="+mn-ea"/>
              </a:rPr>
              <a:t>IDREF </a:t>
            </a:r>
            <a:r>
              <a:rPr lang="zh-CN" altLang="en-US" sz="2400" i="1" dirty="0">
                <a:solidFill>
                  <a:srgbClr val="00B0F0"/>
                </a:solidFill>
                <a:latin typeface="+mn-ea"/>
              </a:rPr>
              <a:t>和</a:t>
            </a:r>
            <a:r>
              <a:rPr lang="en-US" altLang="zh-CN" sz="2400" i="1" dirty="0">
                <a:solidFill>
                  <a:srgbClr val="00B0F0"/>
                </a:solidFill>
                <a:latin typeface="+mn-ea"/>
              </a:rPr>
              <a:t>IDREFS</a:t>
            </a:r>
            <a:r>
              <a:rPr lang="zh-CN" altLang="en-US" sz="2400" i="1" dirty="0">
                <a:solidFill>
                  <a:srgbClr val="00B0F0"/>
                </a:solidFill>
                <a:latin typeface="+mn-ea"/>
              </a:rPr>
              <a:t>关键字，从而支持创建文档内链接。</a:t>
            </a:r>
            <a:endParaRPr lang="en-US" altLang="zh-CN" sz="2400" i="1" dirty="0">
              <a:solidFill>
                <a:srgbClr val="00B0F0"/>
              </a:solidFill>
              <a:latin typeface="+mn-ea"/>
            </a:endParaRPr>
          </a:p>
          <a:p>
            <a:r>
              <a:rPr lang="zh-CN" altLang="en-US" sz="2400" i="1" dirty="0">
                <a:solidFill>
                  <a:srgbClr val="00B0F0"/>
                </a:solidFill>
                <a:latin typeface="+mn-ea"/>
              </a:rPr>
              <a:t>（</a:t>
            </a:r>
            <a:r>
              <a:rPr lang="en-US" altLang="zh-CN" sz="2400" i="1" dirty="0">
                <a:solidFill>
                  <a:srgbClr val="00B0F0"/>
                </a:solidFill>
                <a:latin typeface="+mn-ea"/>
              </a:rPr>
              <a:t>2</a:t>
            </a:r>
            <a:r>
              <a:rPr lang="zh-CN" altLang="en-US" sz="2400" i="1" dirty="0">
                <a:solidFill>
                  <a:srgbClr val="00B0F0"/>
                </a:solidFill>
                <a:latin typeface="+mn-ea"/>
              </a:rPr>
              <a:t>）用来指示如何将字符串数据映射到 </a:t>
            </a:r>
            <a:r>
              <a:rPr lang="en-US" altLang="zh-CN" sz="2400" i="1" dirty="0">
                <a:solidFill>
                  <a:srgbClr val="00B0F0"/>
                </a:solidFill>
                <a:latin typeface="+mn-ea"/>
              </a:rPr>
              <a:t>XML</a:t>
            </a:r>
            <a:r>
              <a:rPr lang="zh-CN" altLang="en-US" sz="2400" i="1" dirty="0">
                <a:solidFill>
                  <a:srgbClr val="00B0F0"/>
                </a:solidFill>
                <a:latin typeface="+mn-ea"/>
              </a:rPr>
              <a:t>，可以将</a:t>
            </a:r>
            <a:r>
              <a:rPr lang="en-US" altLang="zh-CN" sz="2400" b="1" i="1" dirty="0">
                <a:solidFill>
                  <a:srgbClr val="00B0F0"/>
                </a:solidFill>
                <a:latin typeface="+mn-ea"/>
              </a:rPr>
              <a:t>hide</a:t>
            </a:r>
            <a:r>
              <a:rPr lang="zh-CN" altLang="en-US" sz="2400" i="1" dirty="0">
                <a:solidFill>
                  <a:srgbClr val="00B0F0"/>
                </a:solidFill>
                <a:latin typeface="+mn-ea"/>
              </a:rPr>
              <a:t>、</a:t>
            </a:r>
            <a:r>
              <a:rPr lang="en-US" altLang="zh-CN" sz="2400" b="1" i="1" dirty="0">
                <a:solidFill>
                  <a:srgbClr val="00B0F0"/>
                </a:solidFill>
                <a:latin typeface="+mn-ea"/>
              </a:rPr>
              <a:t>element</a:t>
            </a:r>
            <a:r>
              <a:rPr lang="zh-CN" altLang="en-US" sz="2400" b="1" i="1" dirty="0">
                <a:solidFill>
                  <a:srgbClr val="00B0F0"/>
                </a:solidFill>
                <a:latin typeface="+mn-ea"/>
              </a:rPr>
              <a:t>、</a:t>
            </a:r>
            <a:r>
              <a:rPr lang="en-US" altLang="zh-CN" sz="2400" b="1" i="1" dirty="0" err="1">
                <a:solidFill>
                  <a:srgbClr val="00B0F0"/>
                </a:solidFill>
                <a:latin typeface="+mn-ea"/>
              </a:rPr>
              <a:t>elementxsinil</a:t>
            </a:r>
            <a:r>
              <a:rPr lang="zh-CN" altLang="en-US" sz="2400" i="1" dirty="0">
                <a:solidFill>
                  <a:srgbClr val="00B0F0"/>
                </a:solidFill>
                <a:latin typeface="+mn-ea"/>
              </a:rPr>
              <a:t>、</a:t>
            </a:r>
            <a:r>
              <a:rPr lang="en-US" altLang="zh-CN" sz="2400" b="1" i="1" dirty="0">
                <a:solidFill>
                  <a:srgbClr val="00B0F0"/>
                </a:solidFill>
                <a:latin typeface="+mn-ea"/>
              </a:rPr>
              <a:t>xml</a:t>
            </a:r>
            <a:r>
              <a:rPr lang="zh-CN" altLang="en-US" sz="2400" i="1" dirty="0">
                <a:solidFill>
                  <a:srgbClr val="00B0F0"/>
                </a:solidFill>
                <a:latin typeface="+mn-ea"/>
              </a:rPr>
              <a:t>、</a:t>
            </a:r>
            <a:r>
              <a:rPr lang="en-US" altLang="zh-CN" sz="2400" b="1" i="1" dirty="0">
                <a:solidFill>
                  <a:srgbClr val="00B0F0"/>
                </a:solidFill>
                <a:latin typeface="+mn-ea"/>
              </a:rPr>
              <a:t>xmltext</a:t>
            </a:r>
            <a:r>
              <a:rPr lang="zh-CN" altLang="en-US" sz="2400" i="1" dirty="0">
                <a:solidFill>
                  <a:srgbClr val="00B0F0"/>
                </a:solidFill>
                <a:latin typeface="+mn-ea"/>
              </a:rPr>
              <a:t>和</a:t>
            </a:r>
            <a:r>
              <a:rPr lang="en-US" altLang="zh-CN" sz="2400" b="1" i="1" dirty="0" err="1">
                <a:solidFill>
                  <a:srgbClr val="00B0F0"/>
                </a:solidFill>
                <a:latin typeface="+mn-ea"/>
              </a:rPr>
              <a:t>cdata</a:t>
            </a:r>
            <a:r>
              <a:rPr lang="zh-CN" altLang="en-US" sz="2400" i="1" dirty="0">
                <a:solidFill>
                  <a:srgbClr val="00B0F0"/>
                </a:solidFill>
                <a:latin typeface="+mn-ea"/>
              </a:rPr>
              <a:t>关键字用作</a:t>
            </a:r>
            <a:r>
              <a:rPr lang="en-US" altLang="zh-CN" sz="2400" i="1" dirty="0">
                <a:solidFill>
                  <a:srgbClr val="00B0F0"/>
                </a:solidFill>
                <a:latin typeface="+mn-ea"/>
              </a:rPr>
              <a:t>Directive</a:t>
            </a:r>
            <a:r>
              <a:rPr lang="zh-CN" altLang="en-US" sz="2400" i="1" dirty="0">
                <a:solidFill>
                  <a:srgbClr val="00B0F0"/>
                </a:solidFill>
                <a:latin typeface="+mn-ea"/>
              </a:rPr>
              <a:t>。</a:t>
            </a:r>
          </a:p>
          <a:p>
            <a:pPr>
              <a:lnSpc>
                <a:spcPct val="120000"/>
              </a:lnSpc>
            </a:pPr>
            <a:r>
              <a:rPr lang="zh-CN" altLang="en-US" sz="2400" dirty="0">
                <a:solidFill>
                  <a:srgbClr val="161616"/>
                </a:solidFill>
                <a:latin typeface="+mn-ea"/>
                <a:cs typeface="Segoe UI" panose="020B0502040204020203" pitchFamily="34" charset="0"/>
              </a:rPr>
              <a:t> </a:t>
            </a:r>
            <a:endParaRPr lang="en-US" altLang="zh-CN" sz="2400" dirty="0">
              <a:solidFill>
                <a:srgbClr val="161616"/>
              </a:solidFill>
              <a:latin typeface="+mn-ea"/>
              <a:cs typeface="Segoe UI" panose="020B0502040204020203" pitchFamily="34" charset="0"/>
            </a:endParaRPr>
          </a:p>
          <a:p>
            <a:pPr>
              <a:lnSpc>
                <a:spcPct val="120000"/>
              </a:lnSpc>
            </a:pPr>
            <a:r>
              <a:rPr lang="zh-CN" altLang="en-US" sz="2400" dirty="0">
                <a:solidFill>
                  <a:srgbClr val="161616"/>
                </a:solidFill>
                <a:latin typeface="+mn-ea"/>
                <a:cs typeface="Segoe UI" panose="020B0502040204020203" pitchFamily="34" charset="0"/>
              </a:rPr>
              <a:t>     在</a:t>
            </a:r>
            <a:r>
              <a:rPr lang="zh-CN" altLang="zh-CN" sz="2400" dirty="0">
                <a:solidFill>
                  <a:srgbClr val="161616"/>
                </a:solidFill>
                <a:latin typeface="+mn-ea"/>
                <a:cs typeface="Segoe UI" panose="020B0502040204020203" pitchFamily="34" charset="0"/>
              </a:rPr>
              <a:t>从通用表生成 XML 的过程中，表中的数据被垂直分区到列组中。分组是根据 </a:t>
            </a:r>
            <a:r>
              <a:rPr lang="zh-CN" altLang="zh-CN" sz="2400" b="1" dirty="0">
                <a:solidFill>
                  <a:srgbClr val="161616"/>
                </a:solidFill>
                <a:latin typeface="+mn-ea"/>
                <a:cs typeface="Segoe UI" panose="020B0502040204020203" pitchFamily="34" charset="0"/>
              </a:rPr>
              <a:t>Tag</a:t>
            </a:r>
            <a:r>
              <a:rPr lang="zh-CN" altLang="zh-CN" sz="2400" dirty="0">
                <a:solidFill>
                  <a:srgbClr val="161616"/>
                </a:solidFill>
                <a:latin typeface="+mn-ea"/>
                <a:cs typeface="Segoe UI" panose="020B0502040204020203" pitchFamily="34" charset="0"/>
              </a:rPr>
              <a:t> 值和列名确定的</a:t>
            </a:r>
            <a:r>
              <a:rPr lang="zh-CN" altLang="en-US" sz="2400" dirty="0">
                <a:solidFill>
                  <a:srgbClr val="161616"/>
                </a:solidFill>
                <a:latin typeface="+mn-ea"/>
                <a:cs typeface="Segoe UI" panose="020B0502040204020203" pitchFamily="34" charset="0"/>
              </a:rPr>
              <a:t>，每行中相同</a:t>
            </a:r>
            <a:r>
              <a:rPr lang="en-US" altLang="zh-CN" sz="2400" dirty="0">
                <a:solidFill>
                  <a:srgbClr val="161616"/>
                </a:solidFill>
                <a:latin typeface="+mn-ea"/>
                <a:cs typeface="Segoe UI" panose="020B0502040204020203" pitchFamily="34" charset="0"/>
              </a:rPr>
              <a:t>Tag</a:t>
            </a:r>
            <a:r>
              <a:rPr lang="zh-CN" altLang="en-US" sz="2400" dirty="0">
                <a:solidFill>
                  <a:srgbClr val="161616"/>
                </a:solidFill>
                <a:latin typeface="+mn-ea"/>
                <a:cs typeface="Segoe UI" panose="020B0502040204020203" pitchFamily="34" charset="0"/>
              </a:rPr>
              <a:t>值和包含该</a:t>
            </a:r>
            <a:r>
              <a:rPr lang="en-US" altLang="zh-CN" sz="2400" dirty="0">
                <a:solidFill>
                  <a:srgbClr val="161616"/>
                </a:solidFill>
                <a:latin typeface="+mn-ea"/>
                <a:cs typeface="Segoe UI" panose="020B0502040204020203" pitchFamily="34" charset="0"/>
              </a:rPr>
              <a:t>Tag</a:t>
            </a:r>
            <a:r>
              <a:rPr lang="zh-CN" altLang="en-US" sz="2400" dirty="0">
                <a:solidFill>
                  <a:srgbClr val="161616"/>
                </a:solidFill>
                <a:latin typeface="+mn-ea"/>
                <a:cs typeface="Segoe UI" panose="020B0502040204020203" pitchFamily="34" charset="0"/>
              </a:rPr>
              <a:t>值的列名为</a:t>
            </a:r>
            <a:r>
              <a:rPr lang="zh-CN" altLang="zh-CN" sz="2400" dirty="0">
                <a:solidFill>
                  <a:srgbClr val="161616"/>
                </a:solidFill>
                <a:latin typeface="+mn-ea"/>
                <a:cs typeface="Segoe UI" panose="020B0502040204020203" pitchFamily="34" charset="0"/>
              </a:rPr>
              <a:t>一</a:t>
            </a:r>
            <a:r>
              <a:rPr lang="zh-CN" altLang="en-US" sz="2400" dirty="0">
                <a:solidFill>
                  <a:srgbClr val="161616"/>
                </a:solidFill>
                <a:latin typeface="+mn-ea"/>
                <a:cs typeface="Segoe UI" panose="020B0502040204020203" pitchFamily="34" charset="0"/>
              </a:rPr>
              <a:t>列</a:t>
            </a:r>
            <a:r>
              <a:rPr lang="zh-CN" altLang="zh-CN" sz="2400" dirty="0">
                <a:solidFill>
                  <a:srgbClr val="161616"/>
                </a:solidFill>
                <a:latin typeface="+mn-ea"/>
                <a:cs typeface="Segoe UI" panose="020B0502040204020203" pitchFamily="34" charset="0"/>
              </a:rPr>
              <a:t>组，</a:t>
            </a:r>
            <a:r>
              <a:rPr lang="zh-CN" altLang="en-US" sz="2400" dirty="0">
                <a:solidFill>
                  <a:srgbClr val="161616"/>
                </a:solidFill>
                <a:latin typeface="+mn-ea"/>
                <a:cs typeface="Segoe UI" panose="020B0502040204020203" pitchFamily="34" charset="0"/>
              </a:rPr>
              <a:t>相应</a:t>
            </a:r>
            <a:r>
              <a:rPr lang="zh-CN" altLang="zh-CN" sz="2400" dirty="0">
                <a:solidFill>
                  <a:srgbClr val="161616"/>
                </a:solidFill>
                <a:latin typeface="+mn-ea"/>
                <a:cs typeface="Segoe UI" panose="020B0502040204020203" pitchFamily="34" charset="0"/>
              </a:rPr>
              <a:t>构造一个</a:t>
            </a:r>
            <a:r>
              <a:rPr lang="en-US" altLang="zh-CN" sz="2400" dirty="0">
                <a:solidFill>
                  <a:srgbClr val="161616"/>
                </a:solidFill>
                <a:latin typeface="+mn-ea"/>
                <a:cs typeface="Segoe UI" panose="020B0502040204020203" pitchFamily="34" charset="0"/>
              </a:rPr>
              <a:t>XML</a:t>
            </a:r>
            <a:r>
              <a:rPr lang="zh-CN" altLang="zh-CN" sz="2400" dirty="0">
                <a:solidFill>
                  <a:srgbClr val="161616"/>
                </a:solidFill>
                <a:latin typeface="+mn-ea"/>
                <a:cs typeface="Segoe UI" panose="020B0502040204020203" pitchFamily="34" charset="0"/>
              </a:rPr>
              <a:t>元素。 </a:t>
            </a:r>
            <a:endParaRPr lang="en-US" altLang="zh-CN" sz="2400" dirty="0">
              <a:solidFill>
                <a:srgbClr val="161616"/>
              </a:solidFill>
              <a:latin typeface="+mn-ea"/>
              <a:cs typeface="Segoe UI" panose="020B0502040204020203" pitchFamily="34" charset="0"/>
            </a:endParaRPr>
          </a:p>
          <a:p>
            <a:pPr>
              <a:lnSpc>
                <a:spcPct val="120000"/>
              </a:lnSpc>
            </a:pPr>
            <a:endParaRPr kumimoji="0" lang="zh-CN" altLang="zh-CN" sz="22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938774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fontScale="90000"/>
          </a:bodyPr>
          <a:lstStyle/>
          <a:p>
            <a:r>
              <a:rPr lang="en-US" altLang="zh-CN" b="1" dirty="0">
                <a:latin typeface="Arial Narrow" panose="020B0606020202030204" pitchFamily="34" charset="0"/>
              </a:rPr>
              <a:t>SQL for XML, EXPLICIT     </a:t>
            </a:r>
            <a:r>
              <a:rPr lang="zh-CN" altLang="en-US" sz="2700" dirty="0">
                <a:latin typeface="+mn-ea"/>
                <a:ea typeface="+mn-ea"/>
              </a:rPr>
              <a:t>通过</a:t>
            </a:r>
            <a:r>
              <a:rPr lang="en-US" altLang="zh-CN" sz="2700" dirty="0">
                <a:latin typeface="+mn-ea"/>
                <a:ea typeface="+mn-ea"/>
              </a:rPr>
              <a:t>SELECT</a:t>
            </a:r>
            <a:r>
              <a:rPr lang="zh-CN" altLang="en-US" sz="2700" dirty="0">
                <a:latin typeface="+mn-ea"/>
                <a:ea typeface="+mn-ea"/>
              </a:rPr>
              <a:t>语法定义输出</a:t>
            </a:r>
            <a:r>
              <a:rPr lang="en-US" altLang="zh-CN" sz="2700" dirty="0">
                <a:latin typeface="+mn-ea"/>
                <a:ea typeface="+mn-ea"/>
              </a:rPr>
              <a:t>XML</a:t>
            </a:r>
            <a:r>
              <a:rPr lang="zh-CN" altLang="en-US" sz="2700" dirty="0">
                <a:latin typeface="+mn-ea"/>
                <a:ea typeface="+mn-ea"/>
              </a:rPr>
              <a:t>结构</a:t>
            </a:r>
            <a:br>
              <a:rPr lang="zh-CN" altLang="en-US" b="1" dirty="0">
                <a:latin typeface="Arial Narrow" panose="020B0606020202030204" pitchFamily="34" charset="0"/>
              </a:rPr>
            </a:b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
        <p:nvSpPr>
          <p:cNvPr id="3" name="矩形 2"/>
          <p:cNvSpPr/>
          <p:nvPr/>
        </p:nvSpPr>
        <p:spPr>
          <a:xfrm>
            <a:off x="93921" y="6370813"/>
            <a:ext cx="10352514" cy="307777"/>
          </a:xfrm>
          <a:prstGeom prst="rect">
            <a:avLst/>
          </a:prstGeom>
        </p:spPr>
        <p:txBody>
          <a:bodyPr wrap="none">
            <a:spAutoFit/>
          </a:bodyPr>
          <a:lstStyle/>
          <a:p>
            <a:r>
              <a:rPr lang="zh-CN" altLang="en-US" sz="1400" dirty="0">
                <a:solidFill>
                  <a:schemeClr val="bg1">
                    <a:lumMod val="85000"/>
                  </a:schemeClr>
                </a:solidFill>
              </a:rPr>
              <a:t>参考链接：</a:t>
            </a:r>
            <a:r>
              <a:rPr lang="en-US" altLang="zh-CN" sz="1400" dirty="0">
                <a:solidFill>
                  <a:schemeClr val="bg1">
                    <a:lumMod val="85000"/>
                  </a:schemeClr>
                </a:solidFill>
              </a:rPr>
              <a:t>https://learn.microsoft.com/zh-cn/sql/relational-databases/xml/use-explicit-mode-with-for-xml?view=sql-server-ver16</a:t>
            </a:r>
            <a:endParaRPr lang="zh-CN" altLang="en-US" sz="1400" dirty="0">
              <a:solidFill>
                <a:schemeClr val="bg1">
                  <a:lumMod val="85000"/>
                </a:schemeClr>
              </a:solidFill>
            </a:endParaRPr>
          </a:p>
        </p:txBody>
      </p:sp>
      <p:sp>
        <p:nvSpPr>
          <p:cNvPr id="14" name="Rectangle 5"/>
          <p:cNvSpPr>
            <a:spLocks noChangeArrowheads="1"/>
          </p:cNvSpPr>
          <p:nvPr/>
        </p:nvSpPr>
        <p:spPr bwMode="auto">
          <a:xfrm>
            <a:off x="709524" y="730516"/>
            <a:ext cx="9500839" cy="81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nSpc>
                <a:spcPct val="120000"/>
              </a:lnSpc>
            </a:pPr>
            <a:r>
              <a:rPr lang="zh-CN" altLang="en-US" sz="2200" dirty="0">
                <a:latin typeface="+mn-ea"/>
              </a:rPr>
              <a:t>      </a:t>
            </a:r>
          </a:p>
          <a:p>
            <a:pPr>
              <a:lnSpc>
                <a:spcPct val="120000"/>
              </a:lnSpc>
            </a:pPr>
            <a:r>
              <a:rPr lang="zh-CN" altLang="en-US" sz="2200" dirty="0">
                <a:latin typeface="+mn-ea"/>
              </a:rPr>
              <a:t>例</a:t>
            </a:r>
            <a:r>
              <a:rPr lang="en-US" altLang="zh-CN" sz="2200" dirty="0">
                <a:latin typeface="+mn-ea"/>
              </a:rPr>
              <a:t>1</a:t>
            </a:r>
            <a:r>
              <a:rPr lang="zh-CN" altLang="en-US" sz="2200" dirty="0">
                <a:latin typeface="+mn-ea"/>
              </a:rPr>
              <a:t>：假定生成的通用表如下</a:t>
            </a:r>
            <a:endParaRPr kumimoji="0" lang="zh-CN" altLang="zh-CN" sz="2200" b="0" i="0" u="none" strike="noStrike" cap="none" normalizeH="0" baseline="0" dirty="0">
              <a:ln>
                <a:noFill/>
              </a:ln>
              <a:solidFill>
                <a:schemeClr val="tx1"/>
              </a:solidFill>
              <a:effectLst/>
              <a:latin typeface="+mn-ea"/>
            </a:endParaRPr>
          </a:p>
        </p:txBody>
      </p:sp>
      <p:pic>
        <p:nvPicPr>
          <p:cNvPr id="5" name="图片 4"/>
          <p:cNvPicPr>
            <a:picLocks noChangeAspect="1"/>
          </p:cNvPicPr>
          <p:nvPr/>
        </p:nvPicPr>
        <p:blipFill>
          <a:blip r:embed="rId3"/>
          <a:stretch>
            <a:fillRect/>
          </a:stretch>
        </p:blipFill>
        <p:spPr>
          <a:xfrm>
            <a:off x="592567" y="1557509"/>
            <a:ext cx="10452750" cy="2276836"/>
          </a:xfrm>
          <a:prstGeom prst="rect">
            <a:avLst/>
          </a:prstGeom>
        </p:spPr>
      </p:pic>
      <p:sp>
        <p:nvSpPr>
          <p:cNvPr id="7" name="Rectangle 1"/>
          <p:cNvSpPr>
            <a:spLocks noChangeArrowheads="1"/>
          </p:cNvSpPr>
          <p:nvPr/>
        </p:nvSpPr>
        <p:spPr bwMode="auto">
          <a:xfrm>
            <a:off x="592567" y="4057238"/>
            <a:ext cx="10188847"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en-US" sz="2000" b="0" i="0" u="none" strike="noStrike" cap="none" normalizeH="0" baseline="0" dirty="0">
                <a:ln>
                  <a:noFill/>
                </a:ln>
                <a:solidFill>
                  <a:srgbClr val="161616"/>
                </a:solidFill>
                <a:effectLst/>
                <a:latin typeface="+mn-ea"/>
                <a:cs typeface="Segoe UI" panose="020B0502040204020203" pitchFamily="34" charset="0"/>
              </a:rPr>
              <a:t>应用列组的生成</a:t>
            </a:r>
            <a:r>
              <a:rPr kumimoji="0" lang="zh-CN" altLang="zh-CN" sz="2000" b="0" i="0" u="none" strike="noStrike" cap="none" normalizeH="0" baseline="0" dirty="0">
                <a:ln>
                  <a:noFill/>
                </a:ln>
                <a:solidFill>
                  <a:srgbClr val="161616"/>
                </a:solidFill>
                <a:effectLst/>
                <a:latin typeface="+mn-ea"/>
                <a:cs typeface="Segoe UI" panose="020B0502040204020203" pitchFamily="34" charset="0"/>
              </a:rPr>
              <a:t>规则：</a:t>
            </a:r>
          </a:p>
          <a:p>
            <a:pPr marL="342900" lvl="1" indent="-342900" eaLnBrk="0" fontAlgn="base" hangingPunct="0">
              <a:spcBef>
                <a:spcPct val="0"/>
              </a:spcBef>
              <a:spcAft>
                <a:spcPct val="0"/>
              </a:spcAft>
              <a:buFont typeface="Wingdings" panose="05000000000000000000" pitchFamily="2" charset="2"/>
              <a:buChar char="Ø"/>
            </a:pPr>
            <a:r>
              <a:rPr lang="zh-CN" altLang="en-US" sz="2000" dirty="0">
                <a:solidFill>
                  <a:srgbClr val="161616"/>
                </a:solidFill>
                <a:latin typeface="+mn-ea"/>
                <a:cs typeface="Segoe UI" panose="020B0502040204020203" pitchFamily="34" charset="0"/>
              </a:rPr>
              <a:t>对于</a:t>
            </a:r>
            <a:r>
              <a:rPr lang="zh-CN" altLang="en-US" sz="2000" b="1" dirty="0">
                <a:solidFill>
                  <a:srgbClr val="161616"/>
                </a:solidFill>
                <a:latin typeface="+mn-ea"/>
                <a:cs typeface="Segoe UI" panose="020B0502040204020203" pitchFamily="34" charset="0"/>
              </a:rPr>
              <a:t>第一行中的 </a:t>
            </a:r>
            <a:r>
              <a:rPr lang="en-US" altLang="zh-CN" sz="2000" b="1" dirty="0">
                <a:solidFill>
                  <a:srgbClr val="161616"/>
                </a:solidFill>
                <a:latin typeface="+mn-ea"/>
                <a:cs typeface="Segoe UI" panose="020B0502040204020203" pitchFamily="34" charset="0"/>
              </a:rPr>
              <a:t>Tag </a:t>
            </a:r>
            <a:r>
              <a:rPr lang="zh-CN" altLang="en-US" sz="2000" b="1" dirty="0">
                <a:solidFill>
                  <a:srgbClr val="161616"/>
                </a:solidFill>
                <a:latin typeface="+mn-ea"/>
                <a:cs typeface="Segoe UI" panose="020B0502040204020203" pitchFamily="34" charset="0"/>
              </a:rPr>
              <a:t>列值 </a:t>
            </a:r>
            <a:r>
              <a:rPr lang="en-US" altLang="zh-CN" sz="2000" b="1" dirty="0">
                <a:solidFill>
                  <a:srgbClr val="161616"/>
                </a:solidFill>
                <a:latin typeface="+mn-ea"/>
                <a:cs typeface="Segoe UI" panose="020B0502040204020203" pitchFamily="34" charset="0"/>
              </a:rPr>
              <a:t>1</a:t>
            </a:r>
            <a:r>
              <a:rPr lang="zh-CN" altLang="en-US" sz="2000" dirty="0">
                <a:solidFill>
                  <a:srgbClr val="161616"/>
                </a:solidFill>
                <a:latin typeface="+mn-ea"/>
                <a:cs typeface="Segoe UI" panose="020B0502040204020203" pitchFamily="34" charset="0"/>
              </a:rPr>
              <a:t>，</a:t>
            </a:r>
            <a:r>
              <a:rPr lang="zh-CN" altLang="en-US" sz="2000" b="1" dirty="0">
                <a:solidFill>
                  <a:srgbClr val="161616"/>
                </a:solidFill>
                <a:latin typeface="+mn-ea"/>
                <a:cs typeface="Segoe UI" panose="020B0502040204020203" pitchFamily="34" charset="0"/>
              </a:rPr>
              <a:t>名称中包括此相同标记号的列</a:t>
            </a:r>
            <a:r>
              <a:rPr lang="zh-CN" altLang="en-US" sz="2000" dirty="0">
                <a:solidFill>
                  <a:srgbClr val="161616"/>
                </a:solidFill>
                <a:latin typeface="+mn-ea"/>
                <a:cs typeface="Segoe UI" panose="020B0502040204020203" pitchFamily="34" charset="0"/>
              </a:rPr>
              <a:t>（ </a:t>
            </a:r>
            <a:r>
              <a:rPr lang="en-US" altLang="zh-CN" sz="2000" dirty="0">
                <a:solidFill>
                  <a:srgbClr val="161616"/>
                </a:solidFill>
                <a:latin typeface="+mn-ea"/>
                <a:cs typeface="Segoe UI" panose="020B0502040204020203" pitchFamily="34" charset="0"/>
              </a:rPr>
              <a:t>Customer!1!cid </a:t>
            </a:r>
            <a:r>
              <a:rPr lang="zh-CN" altLang="en-US" sz="2000" dirty="0">
                <a:solidFill>
                  <a:srgbClr val="161616"/>
                </a:solidFill>
                <a:latin typeface="+mn-ea"/>
                <a:cs typeface="Segoe UI" panose="020B0502040204020203" pitchFamily="34" charset="0"/>
              </a:rPr>
              <a:t>和 </a:t>
            </a:r>
            <a:r>
              <a:rPr lang="en-US" altLang="zh-CN" sz="2000" dirty="0">
                <a:solidFill>
                  <a:srgbClr val="161616"/>
                </a:solidFill>
                <a:latin typeface="+mn-ea"/>
                <a:cs typeface="Segoe UI" panose="020B0502040204020203" pitchFamily="34" charset="0"/>
              </a:rPr>
              <a:t>Customer!1!name</a:t>
            </a:r>
            <a:r>
              <a:rPr lang="zh-CN" altLang="en-US" sz="2000" dirty="0">
                <a:solidFill>
                  <a:srgbClr val="161616"/>
                </a:solidFill>
                <a:latin typeface="+mn-ea"/>
                <a:cs typeface="Segoe UI" panose="020B0502040204020203" pitchFamily="34" charset="0"/>
              </a:rPr>
              <a:t>）形成一组。</a:t>
            </a:r>
            <a:endParaRPr lang="en-US" altLang="zh-CN" sz="2000" dirty="0">
              <a:solidFill>
                <a:srgbClr val="161616"/>
              </a:solidFill>
              <a:latin typeface="+mn-ea"/>
              <a:cs typeface="Segoe UI" panose="020B0502040204020203" pitchFamily="34" charset="0"/>
            </a:endParaRPr>
          </a:p>
          <a:p>
            <a:pPr marL="342900" lvl="1" indent="-342900" eaLnBrk="0" fontAlgn="base" hangingPunct="0">
              <a:spcBef>
                <a:spcPct val="0"/>
              </a:spcBef>
              <a:spcAft>
                <a:spcPct val="0"/>
              </a:spcAft>
              <a:buFont typeface="Wingdings" panose="05000000000000000000" pitchFamily="2" charset="2"/>
              <a:buChar char="Ø"/>
            </a:pPr>
            <a:r>
              <a:rPr lang="zh-CN" altLang="zh-CN" sz="2000" dirty="0">
                <a:solidFill>
                  <a:srgbClr val="161616"/>
                </a:solidFill>
                <a:latin typeface="+mn-ea"/>
                <a:cs typeface="Segoe UI" panose="020B0502040204020203" pitchFamily="34" charset="0"/>
              </a:rPr>
              <a:t>对于 </a:t>
            </a:r>
            <a:r>
              <a:rPr lang="zh-CN" altLang="zh-CN" sz="2000" b="1" dirty="0">
                <a:solidFill>
                  <a:srgbClr val="161616"/>
                </a:solidFill>
                <a:latin typeface="+mn-ea"/>
                <a:cs typeface="Segoe UI" panose="020B0502040204020203" pitchFamily="34" charset="0"/>
              </a:rPr>
              <a:t>Tag 列值为 2 的行</a:t>
            </a:r>
            <a:r>
              <a:rPr lang="zh-CN" altLang="zh-CN" sz="2000" dirty="0">
                <a:solidFill>
                  <a:srgbClr val="161616"/>
                </a:solidFill>
                <a:latin typeface="+mn-ea"/>
                <a:cs typeface="Segoe UI" panose="020B0502040204020203" pitchFamily="34" charset="0"/>
              </a:rPr>
              <a:t>， </a:t>
            </a:r>
            <a:r>
              <a:rPr lang="zh-CN" altLang="zh-CN" sz="2000" b="1" dirty="0">
                <a:solidFill>
                  <a:srgbClr val="161616"/>
                </a:solidFill>
                <a:latin typeface="+mn-ea"/>
                <a:cs typeface="Segoe UI" panose="020B0502040204020203" pitchFamily="34" charset="0"/>
              </a:rPr>
              <a:t>列 Order！2！id</a:t>
            </a:r>
            <a:r>
              <a:rPr lang="zh-CN" altLang="zh-CN" sz="2000" dirty="0">
                <a:solidFill>
                  <a:srgbClr val="161616"/>
                </a:solidFill>
                <a:latin typeface="+mn-ea"/>
                <a:cs typeface="Segoe UI" panose="020B0502040204020203" pitchFamily="34" charset="0"/>
              </a:rPr>
              <a:t> 和 </a:t>
            </a:r>
            <a:r>
              <a:rPr lang="zh-CN" altLang="zh-CN" sz="2000" b="1" dirty="0">
                <a:solidFill>
                  <a:srgbClr val="161616"/>
                </a:solidFill>
                <a:latin typeface="+mn-ea"/>
                <a:cs typeface="Segoe UI" panose="020B0502040204020203" pitchFamily="34" charset="0"/>
              </a:rPr>
              <a:t>Order！2！date</a:t>
            </a:r>
            <a:r>
              <a:rPr lang="zh-CN" altLang="zh-CN" sz="2000" dirty="0">
                <a:solidFill>
                  <a:srgbClr val="161616"/>
                </a:solidFill>
                <a:latin typeface="+mn-ea"/>
                <a:cs typeface="Segoe UI" panose="020B0502040204020203" pitchFamily="34" charset="0"/>
              </a:rPr>
              <a:t> 构成一个组， &lt;Order id=... date=... /&gt;</a:t>
            </a:r>
            <a:r>
              <a:rPr lang="zh-CN" altLang="en-US" sz="2000" dirty="0">
                <a:solidFill>
                  <a:srgbClr val="161616"/>
                </a:solidFill>
                <a:latin typeface="+mn-ea"/>
                <a:cs typeface="Segoe UI" panose="020B0502040204020203" pitchFamily="34" charset="0"/>
              </a:rPr>
              <a:t>，</a:t>
            </a:r>
            <a:r>
              <a:rPr lang="zh-CN" altLang="zh-CN" sz="2000" dirty="0">
                <a:solidFill>
                  <a:srgbClr val="161616"/>
                </a:solidFill>
                <a:latin typeface="+mn-ea"/>
                <a:cs typeface="Segoe UI" panose="020B0502040204020203" pitchFamily="34" charset="0"/>
              </a:rPr>
              <a:t>用于构造元素 </a:t>
            </a:r>
            <a:r>
              <a:rPr lang="en-US" altLang="zh-CN" sz="2000" dirty="0">
                <a:solidFill>
                  <a:srgbClr val="161616"/>
                </a:solidFill>
                <a:latin typeface="+mn-ea"/>
                <a:cs typeface="Segoe UI" panose="020B0502040204020203" pitchFamily="34" charset="0"/>
              </a:rPr>
              <a:t>&lt;Order id=</a:t>
            </a:r>
            <a:r>
              <a:rPr lang="zh-CN" altLang="zh-CN" sz="2000" dirty="0">
                <a:solidFill>
                  <a:srgbClr val="161616"/>
                </a:solidFill>
                <a:latin typeface="+mn-ea"/>
                <a:cs typeface="Segoe UI" panose="020B0502040204020203" pitchFamily="34" charset="0"/>
              </a:rPr>
              <a:t>... </a:t>
            </a:r>
            <a:r>
              <a:rPr lang="en-US" altLang="zh-CN" sz="2000" dirty="0">
                <a:solidFill>
                  <a:srgbClr val="161616"/>
                </a:solidFill>
                <a:latin typeface="+mn-ea"/>
                <a:cs typeface="Segoe UI" panose="020B0502040204020203" pitchFamily="34" charset="0"/>
              </a:rPr>
              <a:t>date=</a:t>
            </a:r>
            <a:r>
              <a:rPr lang="zh-CN" altLang="zh-CN" sz="2000" dirty="0">
                <a:solidFill>
                  <a:srgbClr val="161616"/>
                </a:solidFill>
                <a:latin typeface="+mn-ea"/>
                <a:cs typeface="Segoe UI" panose="020B0502040204020203" pitchFamily="34" charset="0"/>
              </a:rPr>
              <a:t>... </a:t>
            </a:r>
            <a:r>
              <a:rPr lang="en-US" altLang="zh-CN" sz="2000" dirty="0">
                <a:solidFill>
                  <a:srgbClr val="161616"/>
                </a:solidFill>
                <a:latin typeface="+mn-ea"/>
                <a:cs typeface="Segoe UI" panose="020B0502040204020203" pitchFamily="34" charset="0"/>
              </a:rPr>
              <a:t>&gt;</a:t>
            </a:r>
            <a:r>
              <a:rPr lang="zh-CN" altLang="zh-CN" sz="2000" dirty="0">
                <a:solidFill>
                  <a:srgbClr val="161616"/>
                </a:solidFill>
                <a:latin typeface="+mn-ea"/>
                <a:cs typeface="Segoe UI" panose="020B0502040204020203" pitchFamily="34" charset="0"/>
              </a:rPr>
              <a:t>。</a:t>
            </a:r>
          </a:p>
          <a:p>
            <a:pPr marL="342900" marR="0" lvl="1"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CN" altLang="zh-CN" sz="2000" b="0" i="0" u="none" strike="noStrike" cap="none" normalizeH="0" baseline="0" dirty="0">
                <a:ln>
                  <a:noFill/>
                </a:ln>
                <a:solidFill>
                  <a:srgbClr val="161616"/>
                </a:solidFill>
                <a:effectLst/>
                <a:latin typeface="+mn-ea"/>
                <a:cs typeface="Segoe UI" panose="020B0502040204020203" pitchFamily="34" charset="0"/>
              </a:rPr>
              <a:t>对于 </a:t>
            </a:r>
            <a:r>
              <a:rPr kumimoji="0" lang="zh-CN" altLang="zh-CN" sz="2000" b="1" i="0" u="none" strike="noStrike" cap="none" normalizeH="0" baseline="0" dirty="0">
                <a:ln>
                  <a:noFill/>
                </a:ln>
                <a:solidFill>
                  <a:srgbClr val="161616"/>
                </a:solidFill>
                <a:effectLst/>
                <a:latin typeface="+mn-ea"/>
                <a:cs typeface="Segoe UI" panose="020B0502040204020203" pitchFamily="34" charset="0"/>
              </a:rPr>
              <a:t>Tag 列值为 3 的行</a:t>
            </a:r>
            <a:r>
              <a:rPr kumimoji="0" lang="zh-CN" altLang="zh-CN" sz="2000" b="0" i="0" u="none" strike="noStrike" cap="none" normalizeH="0" baseline="0" dirty="0">
                <a:ln>
                  <a:noFill/>
                </a:ln>
                <a:solidFill>
                  <a:srgbClr val="161616"/>
                </a:solidFill>
                <a:effectLst/>
                <a:latin typeface="+mn-ea"/>
                <a:cs typeface="Segoe UI" panose="020B0502040204020203" pitchFamily="34" charset="0"/>
              </a:rPr>
              <a:t>，列 </a:t>
            </a:r>
            <a:r>
              <a:rPr kumimoji="0" lang="zh-CN" altLang="zh-CN" sz="2000" b="1" i="0" u="none" strike="noStrike" cap="none" normalizeH="0" baseline="0" dirty="0">
                <a:ln>
                  <a:noFill/>
                </a:ln>
                <a:solidFill>
                  <a:srgbClr val="161616"/>
                </a:solidFill>
                <a:effectLst/>
                <a:latin typeface="+mn-ea"/>
                <a:cs typeface="Segoe UI" panose="020B0502040204020203" pitchFamily="34" charset="0"/>
              </a:rPr>
              <a:t>OrderDetail!3!id!id</a:t>
            </a:r>
            <a:r>
              <a:rPr kumimoji="0" lang="zh-CN" altLang="zh-CN" sz="2000" b="0" i="0" u="none" strike="noStrike" cap="none" normalizeH="0" baseline="0" dirty="0">
                <a:ln>
                  <a:noFill/>
                </a:ln>
                <a:solidFill>
                  <a:srgbClr val="161616"/>
                </a:solidFill>
                <a:effectLst/>
                <a:latin typeface="+mn-ea"/>
                <a:cs typeface="Segoe UI" panose="020B0502040204020203" pitchFamily="34" charset="0"/>
              </a:rPr>
              <a:t> 和 </a:t>
            </a:r>
            <a:r>
              <a:rPr kumimoji="0" lang="zh-CN" altLang="zh-CN" sz="2000" b="1" i="0" u="none" strike="noStrike" cap="none" normalizeH="0" baseline="0" dirty="0">
                <a:ln>
                  <a:noFill/>
                </a:ln>
                <a:solidFill>
                  <a:srgbClr val="161616"/>
                </a:solidFill>
                <a:effectLst/>
                <a:latin typeface="+mn-ea"/>
                <a:cs typeface="Segoe UI" panose="020B0502040204020203" pitchFamily="34" charset="0"/>
              </a:rPr>
              <a:t>OrderDetail!3!pid!idref</a:t>
            </a:r>
            <a:r>
              <a:rPr kumimoji="0" lang="zh-CN" altLang="zh-CN" sz="2000" b="0" i="0" u="none" strike="noStrike" cap="none" normalizeH="0" baseline="0" dirty="0">
                <a:ln>
                  <a:noFill/>
                </a:ln>
                <a:solidFill>
                  <a:srgbClr val="161616"/>
                </a:solidFill>
                <a:effectLst/>
                <a:latin typeface="+mn-ea"/>
                <a:cs typeface="Segoe UI" panose="020B0502040204020203" pitchFamily="34" charset="0"/>
              </a:rPr>
              <a:t> 形成一组。 这些行中的每一行都从这些列生成一个元素 &lt;OrderDetail id=... pid=...&gt;。</a:t>
            </a:r>
            <a:endParaRPr kumimoji="0" lang="zh-CN" altLang="zh-CN" sz="20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784671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fontScale="90000"/>
          </a:bodyPr>
          <a:lstStyle/>
          <a:p>
            <a:r>
              <a:rPr lang="en-US" altLang="zh-CN" b="1" dirty="0">
                <a:latin typeface="Arial Narrow" panose="020B0606020202030204" pitchFamily="34" charset="0"/>
              </a:rPr>
              <a:t>SQL for XML, EXPLICIT     </a:t>
            </a:r>
            <a:r>
              <a:rPr lang="zh-CN" altLang="en-US" sz="2700" dirty="0">
                <a:latin typeface="+mn-ea"/>
                <a:ea typeface="+mn-ea"/>
              </a:rPr>
              <a:t>通过</a:t>
            </a:r>
            <a:r>
              <a:rPr lang="en-US" altLang="zh-CN" sz="2700" dirty="0">
                <a:latin typeface="+mn-ea"/>
                <a:ea typeface="+mn-ea"/>
              </a:rPr>
              <a:t>SELECT</a:t>
            </a:r>
            <a:r>
              <a:rPr lang="zh-CN" altLang="en-US" sz="2700" dirty="0">
                <a:latin typeface="+mn-ea"/>
                <a:ea typeface="+mn-ea"/>
              </a:rPr>
              <a:t>语法定义输出</a:t>
            </a:r>
            <a:r>
              <a:rPr lang="en-US" altLang="zh-CN" sz="2700" dirty="0">
                <a:latin typeface="+mn-ea"/>
                <a:ea typeface="+mn-ea"/>
              </a:rPr>
              <a:t>XML</a:t>
            </a:r>
            <a:r>
              <a:rPr lang="zh-CN" altLang="en-US" sz="2700" dirty="0">
                <a:latin typeface="+mn-ea"/>
                <a:ea typeface="+mn-ea"/>
              </a:rPr>
              <a:t>结构</a:t>
            </a:r>
            <a:br>
              <a:rPr lang="zh-CN" altLang="en-US" b="1" dirty="0">
                <a:latin typeface="Arial Narrow" panose="020B0606020202030204" pitchFamily="34" charset="0"/>
              </a:rPr>
            </a:b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
        <p:nvSpPr>
          <p:cNvPr id="3" name="矩形 2"/>
          <p:cNvSpPr/>
          <p:nvPr/>
        </p:nvSpPr>
        <p:spPr>
          <a:xfrm>
            <a:off x="93921" y="6370813"/>
            <a:ext cx="10352514" cy="307777"/>
          </a:xfrm>
          <a:prstGeom prst="rect">
            <a:avLst/>
          </a:prstGeom>
        </p:spPr>
        <p:txBody>
          <a:bodyPr wrap="none">
            <a:spAutoFit/>
          </a:bodyPr>
          <a:lstStyle/>
          <a:p>
            <a:r>
              <a:rPr lang="zh-CN" altLang="en-US" sz="1400" dirty="0">
                <a:solidFill>
                  <a:schemeClr val="bg1">
                    <a:lumMod val="85000"/>
                  </a:schemeClr>
                </a:solidFill>
              </a:rPr>
              <a:t>参考链接：</a:t>
            </a:r>
            <a:r>
              <a:rPr lang="en-US" altLang="zh-CN" sz="1400" dirty="0">
                <a:solidFill>
                  <a:schemeClr val="bg1">
                    <a:lumMod val="85000"/>
                  </a:schemeClr>
                </a:solidFill>
              </a:rPr>
              <a:t>https://learn.microsoft.com/zh-cn/sql/relational-databases/xml/use-explicit-mode-with-for-xml?view=sql-server-ver16</a:t>
            </a:r>
            <a:endParaRPr lang="zh-CN" altLang="en-US" sz="1400" dirty="0">
              <a:solidFill>
                <a:schemeClr val="bg1">
                  <a:lumMod val="85000"/>
                </a:schemeClr>
              </a:solidFill>
            </a:endParaRPr>
          </a:p>
        </p:txBody>
      </p:sp>
      <p:sp>
        <p:nvSpPr>
          <p:cNvPr id="14" name="Rectangle 5"/>
          <p:cNvSpPr>
            <a:spLocks noChangeArrowheads="1"/>
          </p:cNvSpPr>
          <p:nvPr/>
        </p:nvSpPr>
        <p:spPr bwMode="auto">
          <a:xfrm>
            <a:off x="709524" y="933649"/>
            <a:ext cx="9500839" cy="40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nSpc>
                <a:spcPct val="120000"/>
              </a:lnSpc>
            </a:pPr>
            <a:r>
              <a:rPr lang="zh-CN" altLang="en-US" sz="2200" dirty="0">
                <a:latin typeface="+mn-ea"/>
              </a:rPr>
              <a:t>通用表对应的</a:t>
            </a:r>
            <a:r>
              <a:rPr lang="en-US" altLang="zh-CN" sz="2200" dirty="0">
                <a:latin typeface="+mn-ea"/>
              </a:rPr>
              <a:t>XML</a:t>
            </a:r>
            <a:endParaRPr kumimoji="0" lang="zh-CN" altLang="zh-CN" sz="2200" b="0" i="0" u="none" strike="noStrike" cap="none" normalizeH="0" baseline="0" dirty="0">
              <a:ln>
                <a:noFill/>
              </a:ln>
              <a:solidFill>
                <a:schemeClr val="tx1"/>
              </a:solidFill>
              <a:effectLst/>
              <a:latin typeface="+mn-ea"/>
            </a:endParaRPr>
          </a:p>
        </p:txBody>
      </p:sp>
      <p:pic>
        <p:nvPicPr>
          <p:cNvPr id="5" name="图片 4"/>
          <p:cNvPicPr>
            <a:picLocks noChangeAspect="1"/>
          </p:cNvPicPr>
          <p:nvPr/>
        </p:nvPicPr>
        <p:blipFill>
          <a:blip r:embed="rId3"/>
          <a:stretch>
            <a:fillRect/>
          </a:stretch>
        </p:blipFill>
        <p:spPr>
          <a:xfrm>
            <a:off x="592567" y="1557509"/>
            <a:ext cx="10452750" cy="2276836"/>
          </a:xfrm>
          <a:prstGeom prst="rect">
            <a:avLst/>
          </a:prstGeom>
        </p:spPr>
      </p:pic>
      <p:sp>
        <p:nvSpPr>
          <p:cNvPr id="7" name="Rectangle 1"/>
          <p:cNvSpPr>
            <a:spLocks noChangeArrowheads="1"/>
          </p:cNvSpPr>
          <p:nvPr/>
        </p:nvSpPr>
        <p:spPr bwMode="auto">
          <a:xfrm>
            <a:off x="592567" y="3877608"/>
            <a:ext cx="10188847" cy="22159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0" tIns="0" rIns="0" bIns="0" numCol="1" anchor="ctr" anchorCtr="0" compatLnSpc="1">
            <a:prstTxWarp prst="textNoShape">
              <a:avLst/>
            </a:prstTxWarp>
            <a:spAutoFit/>
          </a:bodyPr>
          <a:lstStyle/>
          <a:p>
            <a:pPr lvl="0" eaLnBrk="0" fontAlgn="base" hangingPunct="0">
              <a:spcBef>
                <a:spcPct val="0"/>
              </a:spcBef>
              <a:spcAft>
                <a:spcPct val="0"/>
              </a:spcAft>
            </a:pPr>
            <a:r>
              <a:rPr lang="en-US" altLang="zh-CN" sz="2400" dirty="0"/>
              <a:t>&lt;Customer </a:t>
            </a:r>
            <a:r>
              <a:rPr lang="en-US" altLang="zh-CN" sz="2400" dirty="0" err="1"/>
              <a:t>cid</a:t>
            </a:r>
            <a:r>
              <a:rPr lang="en-US" altLang="zh-CN" sz="2400" dirty="0"/>
              <a:t>="C1" name="Janine"&gt; </a:t>
            </a:r>
          </a:p>
          <a:p>
            <a:pPr lvl="0" eaLnBrk="0" fontAlgn="base" hangingPunct="0">
              <a:spcBef>
                <a:spcPct val="0"/>
              </a:spcBef>
              <a:spcAft>
                <a:spcPct val="0"/>
              </a:spcAft>
            </a:pPr>
            <a:r>
              <a:rPr lang="en-US" altLang="zh-CN" sz="2400" dirty="0"/>
              <a:t>      &lt;Order id="O1" date="1/20/1996"&gt; </a:t>
            </a:r>
          </a:p>
          <a:p>
            <a:pPr lvl="0" eaLnBrk="0" fontAlgn="base" hangingPunct="0">
              <a:spcBef>
                <a:spcPct val="0"/>
              </a:spcBef>
              <a:spcAft>
                <a:spcPct val="0"/>
              </a:spcAft>
            </a:pPr>
            <a:r>
              <a:rPr lang="en-US" altLang="zh-CN" sz="2400" dirty="0"/>
              <a:t>             &lt;OrderDetail id="OD1" pid="P1"/&gt; </a:t>
            </a:r>
          </a:p>
          <a:p>
            <a:pPr lvl="0" eaLnBrk="0" fontAlgn="base" hangingPunct="0">
              <a:spcBef>
                <a:spcPct val="0"/>
              </a:spcBef>
              <a:spcAft>
                <a:spcPct val="0"/>
              </a:spcAft>
            </a:pPr>
            <a:r>
              <a:rPr lang="en-US" altLang="zh-CN" sz="2400" dirty="0"/>
              <a:t>             &lt;OrderDetail id="OD2" pid="P2"/&gt; </a:t>
            </a:r>
          </a:p>
          <a:p>
            <a:pPr lvl="0" eaLnBrk="0" fontAlgn="base" hangingPunct="0">
              <a:spcBef>
                <a:spcPct val="0"/>
              </a:spcBef>
              <a:spcAft>
                <a:spcPct val="0"/>
              </a:spcAft>
            </a:pPr>
            <a:r>
              <a:rPr lang="en-US" altLang="zh-CN" sz="2400" dirty="0"/>
              <a:t>      &lt;/Order&gt;</a:t>
            </a:r>
          </a:p>
          <a:p>
            <a:pPr lvl="0" eaLnBrk="0" fontAlgn="base" hangingPunct="0">
              <a:spcBef>
                <a:spcPct val="0"/>
              </a:spcBef>
              <a:spcAft>
                <a:spcPct val="0"/>
              </a:spcAft>
            </a:pPr>
            <a:r>
              <a:rPr lang="en-US" altLang="zh-CN" sz="2400" dirty="0"/>
              <a:t>      &lt;Order id="O2" date="3/29/1997"&gt; &lt;/Customer&gt;</a:t>
            </a:r>
            <a:endParaRPr kumimoji="0" lang="zh-CN" altLang="zh-CN" sz="24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100895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2</a:t>
            </a:r>
            <a:r>
              <a:rPr lang="zh-CN" altLang="en-US" dirty="0"/>
              <a:t>章 关系数据模型与</a:t>
            </a:r>
            <a:r>
              <a:rPr lang="en-US" altLang="zh-CN" dirty="0"/>
              <a:t>SQL</a:t>
            </a:r>
            <a:endParaRPr lang="zh-CN" altLang="en-US" dirty="0"/>
          </a:p>
        </p:txBody>
      </p:sp>
      <p:sp>
        <p:nvSpPr>
          <p:cNvPr id="3" name="内容占位符 2"/>
          <p:cNvSpPr>
            <a:spLocks noGrp="1"/>
          </p:cNvSpPr>
          <p:nvPr>
            <p:ph idx="1"/>
          </p:nvPr>
        </p:nvSpPr>
        <p:spPr/>
        <p:txBody>
          <a:bodyPr>
            <a:normAutofit lnSpcReduction="10000"/>
          </a:bodyPr>
          <a:lstStyle/>
          <a:p>
            <a:r>
              <a:rPr lang="zh-CN" altLang="en-US" b="1" dirty="0">
                <a:solidFill>
                  <a:srgbClr val="C00000"/>
                </a:solidFill>
              </a:rPr>
              <a:t>教学内容</a:t>
            </a:r>
            <a:endParaRPr lang="en-US" altLang="zh-CN" b="1" dirty="0">
              <a:solidFill>
                <a:srgbClr val="C00000"/>
              </a:solidFill>
            </a:endParaRPr>
          </a:p>
          <a:p>
            <a:pPr lvl="1"/>
            <a:r>
              <a:rPr lang="zh-CN" altLang="en-US" dirty="0"/>
              <a:t>       本章讲述关系数据模型与</a:t>
            </a:r>
            <a:r>
              <a:rPr lang="en-US" altLang="zh-CN" dirty="0"/>
              <a:t>SQL</a:t>
            </a:r>
            <a:r>
              <a:rPr lang="zh-CN" altLang="en-US" dirty="0"/>
              <a:t>语言的基础知识与概念，面向大数据管理需求的数据库实现技术及</a:t>
            </a:r>
            <a:r>
              <a:rPr lang="en-US" altLang="zh-CN" dirty="0"/>
              <a:t>SQL</a:t>
            </a:r>
            <a:r>
              <a:rPr lang="zh-CN" altLang="en-US" dirty="0"/>
              <a:t>扩展技术，通过代表性数据库技术分析介绍关系数据库的主要实现技术</a:t>
            </a:r>
            <a:endParaRPr lang="en-US" altLang="zh-CN" dirty="0"/>
          </a:p>
          <a:p>
            <a:r>
              <a:rPr lang="zh-CN" altLang="en-US" b="1" dirty="0">
                <a:solidFill>
                  <a:srgbClr val="C00000"/>
                </a:solidFill>
              </a:rPr>
              <a:t>教学目标</a:t>
            </a:r>
            <a:endParaRPr lang="en-US" altLang="zh-CN" b="1" dirty="0">
              <a:solidFill>
                <a:srgbClr val="C00000"/>
              </a:solidFill>
            </a:endParaRPr>
          </a:p>
          <a:p>
            <a:pPr lvl="1"/>
            <a:r>
              <a:rPr lang="en-US" altLang="zh-CN" dirty="0"/>
              <a:t>- </a:t>
            </a:r>
            <a:r>
              <a:rPr lang="zh-CN" altLang="en-US" dirty="0"/>
              <a:t>分析</a:t>
            </a:r>
            <a:r>
              <a:rPr lang="zh-CN" altLang="en-US" dirty="0">
                <a:solidFill>
                  <a:srgbClr val="FF0000"/>
                </a:solidFill>
              </a:rPr>
              <a:t>传统关系数据模型及其</a:t>
            </a:r>
            <a:r>
              <a:rPr lang="en-US" altLang="zh-CN" dirty="0">
                <a:solidFill>
                  <a:srgbClr val="FF0000"/>
                </a:solidFill>
              </a:rPr>
              <a:t>SQL</a:t>
            </a:r>
            <a:r>
              <a:rPr lang="zh-CN" altLang="en-US" dirty="0">
                <a:solidFill>
                  <a:srgbClr val="FF0000"/>
                </a:solidFill>
              </a:rPr>
              <a:t>语言</a:t>
            </a:r>
            <a:endParaRPr lang="en-US" altLang="zh-CN" dirty="0">
              <a:solidFill>
                <a:srgbClr val="FF0000"/>
              </a:solidFill>
            </a:endParaRPr>
          </a:p>
          <a:p>
            <a:pPr lvl="1"/>
            <a:r>
              <a:rPr lang="en-US" altLang="zh-CN" dirty="0"/>
              <a:t>- </a:t>
            </a:r>
            <a:r>
              <a:rPr lang="zh-CN" altLang="en-US" dirty="0"/>
              <a:t>了解大数据时代的</a:t>
            </a:r>
            <a:r>
              <a:rPr lang="zh-CN" altLang="en-US" dirty="0">
                <a:solidFill>
                  <a:srgbClr val="FF0000"/>
                </a:solidFill>
              </a:rPr>
              <a:t>关系数据库及扩展技术</a:t>
            </a:r>
            <a:endParaRPr lang="en-US" altLang="zh-CN" dirty="0">
              <a:solidFill>
                <a:srgbClr val="FF0000"/>
              </a:solidFill>
            </a:endParaRPr>
          </a:p>
          <a:p>
            <a:pPr lvl="1"/>
            <a:r>
              <a:rPr lang="en-US" altLang="zh-CN" dirty="0"/>
              <a:t>- </a:t>
            </a:r>
            <a:r>
              <a:rPr lang="zh-CN" altLang="en-US" dirty="0"/>
              <a:t>了解大数据时代的关系数据库的</a:t>
            </a:r>
            <a:r>
              <a:rPr lang="zh-CN" altLang="en-US" dirty="0">
                <a:solidFill>
                  <a:srgbClr val="FF0000"/>
                </a:solidFill>
              </a:rPr>
              <a:t>主要特征</a:t>
            </a:r>
            <a:endParaRPr lang="en-US" altLang="zh-CN" dirty="0">
              <a:solidFill>
                <a:srgbClr val="FF0000"/>
              </a:solidFill>
            </a:endParaRPr>
          </a:p>
          <a:p>
            <a:pPr lvl="1"/>
            <a:r>
              <a:rPr lang="en-US" altLang="zh-CN" dirty="0"/>
              <a:t>- </a:t>
            </a:r>
            <a:r>
              <a:rPr lang="zh-CN" altLang="en-US" dirty="0"/>
              <a:t>了解大数据时代的关系数据库的</a:t>
            </a:r>
            <a:r>
              <a:rPr lang="zh-CN" altLang="en-US" dirty="0">
                <a:solidFill>
                  <a:srgbClr val="FF0000"/>
                </a:solidFill>
              </a:rPr>
              <a:t>发展趋势</a:t>
            </a:r>
            <a:endParaRPr lang="en-US" altLang="zh-CN" dirty="0">
              <a:solidFill>
                <a:srgbClr val="FF0000"/>
              </a:solidFill>
            </a:endParaRPr>
          </a:p>
        </p:txBody>
      </p:sp>
      <p:sp>
        <p:nvSpPr>
          <p:cNvPr id="5" name="灯片编号占位符 4"/>
          <p:cNvSpPr>
            <a:spLocks noGrp="1"/>
          </p:cNvSpPr>
          <p:nvPr>
            <p:ph type="sldNum" sz="quarter" idx="12"/>
          </p:nvPr>
        </p:nvSpPr>
        <p:spPr/>
        <p:txBody>
          <a:bodyPr/>
          <a:lstStyle/>
          <a:p>
            <a:fld id="{C464E751-8DDD-48F4-87DB-3D6A7AC74B40}" type="slidenum">
              <a:rPr lang="zh-CN" altLang="en-US" smtClean="0"/>
              <a:t>2</a:t>
            </a:fld>
            <a:endParaRPr lang="zh-CN" altLang="en-US" dirty="0"/>
          </a:p>
        </p:txBody>
      </p:sp>
    </p:spTree>
    <p:extLst>
      <p:ext uri="{BB962C8B-B14F-4D97-AF65-F5344CB8AC3E}">
        <p14:creationId xmlns:p14="http://schemas.microsoft.com/office/powerpoint/2010/main" val="41480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2567" y="201983"/>
            <a:ext cx="10515600" cy="920336"/>
          </a:xfrm>
        </p:spPr>
        <p:txBody>
          <a:bodyPr>
            <a:normAutofit fontScale="90000"/>
          </a:bodyPr>
          <a:lstStyle/>
          <a:p>
            <a:r>
              <a:rPr lang="en-US" altLang="zh-CN" b="1" dirty="0">
                <a:latin typeface="Arial Narrow" panose="020B0606020202030204" pitchFamily="34" charset="0"/>
              </a:rPr>
              <a:t>SQL for XML, EXPLICIT     </a:t>
            </a:r>
            <a:r>
              <a:rPr lang="zh-CN" altLang="en-US" sz="2700" dirty="0">
                <a:latin typeface="+mn-ea"/>
                <a:ea typeface="+mn-ea"/>
              </a:rPr>
              <a:t>通过</a:t>
            </a:r>
            <a:r>
              <a:rPr lang="en-US" altLang="zh-CN" sz="2700" dirty="0">
                <a:latin typeface="+mn-ea"/>
                <a:ea typeface="+mn-ea"/>
              </a:rPr>
              <a:t>SELECT</a:t>
            </a:r>
            <a:r>
              <a:rPr lang="zh-CN" altLang="en-US" sz="2700" dirty="0">
                <a:latin typeface="+mn-ea"/>
                <a:ea typeface="+mn-ea"/>
              </a:rPr>
              <a:t>语法定义输出</a:t>
            </a:r>
            <a:r>
              <a:rPr lang="en-US" altLang="zh-CN" sz="2700" dirty="0">
                <a:latin typeface="+mn-ea"/>
                <a:ea typeface="+mn-ea"/>
              </a:rPr>
              <a:t>XML</a:t>
            </a:r>
            <a:r>
              <a:rPr lang="zh-CN" altLang="en-US" sz="2700" dirty="0">
                <a:latin typeface="+mn-ea"/>
                <a:ea typeface="+mn-ea"/>
              </a:rPr>
              <a:t>结构</a:t>
            </a:r>
            <a:br>
              <a:rPr lang="zh-CN" altLang="en-US" b="1" dirty="0">
                <a:latin typeface="Arial Narrow" panose="020B0606020202030204" pitchFamily="34" charset="0"/>
              </a:rPr>
            </a:b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sp>
        <p:nvSpPr>
          <p:cNvPr id="3" name="矩形 2"/>
          <p:cNvSpPr/>
          <p:nvPr/>
        </p:nvSpPr>
        <p:spPr>
          <a:xfrm>
            <a:off x="838200" y="6352143"/>
            <a:ext cx="7103227" cy="369332"/>
          </a:xfrm>
          <a:prstGeom prst="rect">
            <a:avLst/>
          </a:prstGeom>
        </p:spPr>
        <p:txBody>
          <a:bodyPr wrap="none">
            <a:spAutoFit/>
          </a:bodyPr>
          <a:lstStyle/>
          <a:p>
            <a:r>
              <a:rPr lang="zh-CN" altLang="en-US" dirty="0">
                <a:solidFill>
                  <a:schemeClr val="bg1">
                    <a:lumMod val="85000"/>
                  </a:schemeClr>
                </a:solidFill>
              </a:rPr>
              <a:t>原文链接：</a:t>
            </a:r>
            <a:r>
              <a:rPr lang="en-US" altLang="zh-CN" dirty="0">
                <a:solidFill>
                  <a:schemeClr val="bg1">
                    <a:lumMod val="85000"/>
                  </a:schemeClr>
                </a:solidFill>
              </a:rPr>
              <a:t>https://blog.csdn.net/qingxukang/article/details/51201933</a:t>
            </a:r>
            <a:endParaRPr lang="zh-CN" altLang="en-US" dirty="0">
              <a:solidFill>
                <a:schemeClr val="bg1">
                  <a:lumMod val="85000"/>
                </a:schemeClr>
              </a:solidFill>
            </a:endParaRPr>
          </a:p>
        </p:txBody>
      </p:sp>
      <p:sp>
        <p:nvSpPr>
          <p:cNvPr id="12" name="矩形 11"/>
          <p:cNvSpPr/>
          <p:nvPr/>
        </p:nvSpPr>
        <p:spPr>
          <a:xfrm>
            <a:off x="592567" y="4711206"/>
            <a:ext cx="10896600" cy="2123658"/>
          </a:xfrm>
          <a:prstGeom prst="rect">
            <a:avLst/>
          </a:prstGeom>
        </p:spPr>
        <p:txBody>
          <a:bodyPr wrap="square">
            <a:spAutoFit/>
          </a:bodyPr>
          <a:lstStyle/>
          <a:p>
            <a:r>
              <a:rPr lang="zh-CN" altLang="en-US" sz="2200" dirty="0">
                <a:latin typeface="微软雅黑" panose="020B0503020204020204" pitchFamily="34" charset="-122"/>
                <a:ea typeface="微软雅黑" panose="020B0503020204020204" pitchFamily="34" charset="-122"/>
              </a:rPr>
              <a:t>查询结果</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&lt;Order ID="10248" Date="1996-07-04T00:00:00" Customer="VINET"&gt;</a:t>
            </a:r>
          </a:p>
          <a:p>
            <a:r>
              <a:rPr lang="en-US" altLang="zh-CN" sz="2200" dirty="0">
                <a:latin typeface="微软雅黑" panose="020B0503020204020204" pitchFamily="34" charset="-122"/>
                <a:ea typeface="微软雅黑" panose="020B0503020204020204" pitchFamily="34" charset="-122"/>
              </a:rPr>
              <a:t>  &lt;OrderDetail </a:t>
            </a:r>
            <a:r>
              <a:rPr lang="en-US" altLang="zh-CN" sz="2200" dirty="0" err="1">
                <a:latin typeface="微软雅黑" panose="020B0503020204020204" pitchFamily="34" charset="-122"/>
                <a:ea typeface="微软雅黑" panose="020B0503020204020204" pitchFamily="34" charset="-122"/>
              </a:rPr>
              <a:t>ProductID</a:t>
            </a:r>
            <a:r>
              <a:rPr lang="en-US" altLang="zh-CN" sz="2200" dirty="0">
                <a:latin typeface="微软雅黑" panose="020B0503020204020204" pitchFamily="34" charset="-122"/>
                <a:ea typeface="微软雅黑" panose="020B0503020204020204" pitchFamily="34" charset="-122"/>
              </a:rPr>
              <a:t>="11" </a:t>
            </a:r>
            <a:r>
              <a:rPr lang="en-US" altLang="zh-CN" sz="2200" dirty="0" err="1">
                <a:latin typeface="微软雅黑" panose="020B0503020204020204" pitchFamily="34" charset="-122"/>
                <a:ea typeface="微软雅黑" panose="020B0503020204020204" pitchFamily="34" charset="-122"/>
              </a:rPr>
              <a:t>UnitPrice</a:t>
            </a:r>
            <a:r>
              <a:rPr lang="en-US" altLang="zh-CN" sz="2200" dirty="0">
                <a:latin typeface="微软雅黑" panose="020B0503020204020204" pitchFamily="34" charset="-122"/>
                <a:ea typeface="微软雅黑" panose="020B0503020204020204" pitchFamily="34" charset="-122"/>
              </a:rPr>
              <a:t>="14.0000" Quantity="12" /&gt;</a:t>
            </a:r>
          </a:p>
          <a:p>
            <a:r>
              <a:rPr lang="en-US" altLang="zh-CN" sz="2200" dirty="0">
                <a:latin typeface="微软雅黑" panose="020B0503020204020204" pitchFamily="34" charset="-122"/>
                <a:ea typeface="微软雅黑" panose="020B0503020204020204" pitchFamily="34" charset="-122"/>
              </a:rPr>
              <a:t>  &lt;OrderDetail </a:t>
            </a:r>
            <a:r>
              <a:rPr lang="en-US" altLang="zh-CN" sz="2200" dirty="0" err="1">
                <a:latin typeface="微软雅黑" panose="020B0503020204020204" pitchFamily="34" charset="-122"/>
                <a:ea typeface="微软雅黑" panose="020B0503020204020204" pitchFamily="34" charset="-122"/>
              </a:rPr>
              <a:t>ProductID</a:t>
            </a:r>
            <a:r>
              <a:rPr lang="en-US" altLang="zh-CN" sz="2200" dirty="0">
                <a:latin typeface="微软雅黑" panose="020B0503020204020204" pitchFamily="34" charset="-122"/>
                <a:ea typeface="微软雅黑" panose="020B0503020204020204" pitchFamily="34" charset="-122"/>
              </a:rPr>
              <a:t>="42" </a:t>
            </a:r>
            <a:r>
              <a:rPr lang="en-US" altLang="zh-CN" sz="2200" dirty="0" err="1">
                <a:latin typeface="微软雅黑" panose="020B0503020204020204" pitchFamily="34" charset="-122"/>
                <a:ea typeface="微软雅黑" panose="020B0503020204020204" pitchFamily="34" charset="-122"/>
              </a:rPr>
              <a:t>UnitPrice</a:t>
            </a:r>
            <a:r>
              <a:rPr lang="en-US" altLang="zh-CN" sz="2200" dirty="0">
                <a:latin typeface="微软雅黑" panose="020B0503020204020204" pitchFamily="34" charset="-122"/>
                <a:ea typeface="微软雅黑" panose="020B0503020204020204" pitchFamily="34" charset="-122"/>
              </a:rPr>
              <a:t>="9.8000" Quantity="10" /&gt;</a:t>
            </a:r>
          </a:p>
          <a:p>
            <a:r>
              <a:rPr lang="en-US" altLang="zh-CN" sz="2200" dirty="0">
                <a:latin typeface="微软雅黑" panose="020B0503020204020204" pitchFamily="34" charset="-122"/>
                <a:ea typeface="微软雅黑" panose="020B0503020204020204" pitchFamily="34" charset="-122"/>
              </a:rPr>
              <a:t>  &lt;OrderDetail </a:t>
            </a:r>
            <a:r>
              <a:rPr lang="en-US" altLang="zh-CN" sz="2200" dirty="0" err="1">
                <a:latin typeface="微软雅黑" panose="020B0503020204020204" pitchFamily="34" charset="-122"/>
                <a:ea typeface="微软雅黑" panose="020B0503020204020204" pitchFamily="34" charset="-122"/>
              </a:rPr>
              <a:t>ProductID</a:t>
            </a:r>
            <a:r>
              <a:rPr lang="en-US" altLang="zh-CN" sz="2200" dirty="0">
                <a:latin typeface="微软雅黑" panose="020B0503020204020204" pitchFamily="34" charset="-122"/>
                <a:ea typeface="微软雅黑" panose="020B0503020204020204" pitchFamily="34" charset="-122"/>
              </a:rPr>
              <a:t>="72" </a:t>
            </a:r>
            <a:r>
              <a:rPr lang="en-US" altLang="zh-CN" sz="2200" dirty="0" err="1">
                <a:latin typeface="微软雅黑" panose="020B0503020204020204" pitchFamily="34" charset="-122"/>
                <a:ea typeface="微软雅黑" panose="020B0503020204020204" pitchFamily="34" charset="-122"/>
              </a:rPr>
              <a:t>UnitPrice</a:t>
            </a:r>
            <a:r>
              <a:rPr lang="en-US" altLang="zh-CN" sz="2200" dirty="0">
                <a:latin typeface="微软雅黑" panose="020B0503020204020204" pitchFamily="34" charset="-122"/>
                <a:ea typeface="微软雅黑" panose="020B0503020204020204" pitchFamily="34" charset="-122"/>
              </a:rPr>
              <a:t>="34.8000" Quantity="5" /&gt;</a:t>
            </a:r>
          </a:p>
          <a:p>
            <a:r>
              <a:rPr lang="en-US" altLang="zh-CN" sz="2200" dirty="0">
                <a:latin typeface="微软雅黑" panose="020B0503020204020204" pitchFamily="34" charset="-122"/>
                <a:ea typeface="微软雅黑" panose="020B0503020204020204" pitchFamily="34" charset="-122"/>
              </a:rPr>
              <a:t>&lt;/Order&gt;</a:t>
            </a:r>
          </a:p>
        </p:txBody>
      </p:sp>
      <p:sp>
        <p:nvSpPr>
          <p:cNvPr id="14" name="Rectangle 5"/>
          <p:cNvSpPr>
            <a:spLocks noChangeArrowheads="1"/>
          </p:cNvSpPr>
          <p:nvPr/>
        </p:nvSpPr>
        <p:spPr bwMode="auto">
          <a:xfrm>
            <a:off x="681798" y="711725"/>
            <a:ext cx="9500839" cy="365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20000"/>
              </a:lnSpc>
              <a:spcBef>
                <a:spcPct val="0"/>
              </a:spcBef>
              <a:spcAft>
                <a:spcPct val="0"/>
              </a:spcAft>
              <a:buClrTx/>
              <a:buSzTx/>
              <a:buFontTx/>
              <a:buNone/>
              <a:tabLst/>
            </a:pPr>
            <a:r>
              <a:rPr lang="zh-CN" altLang="en-US" sz="2200"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例</a:t>
            </a:r>
            <a:r>
              <a:rPr lang="en-US" altLang="zh-CN" sz="2200"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2</a:t>
            </a:r>
            <a:r>
              <a:rPr lang="zh-CN" altLang="en-US" sz="2200" dirty="0">
                <a:solidFill>
                  <a:srgbClr val="0000FF"/>
                </a:solidFill>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SELECT</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TOP</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1" i="0" u="none" strike="noStrike" cap="none" normalizeH="0" baseline="0" dirty="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5</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1" i="0" u="none" strike="noStrike" cap="none" normalizeH="0" baseline="0" dirty="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1</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Tag,</a:t>
            </a:r>
            <a:r>
              <a:rPr kumimoji="0" lang="en-US"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1" i="0" u="none" strike="noStrike" cap="none" normalizeH="0" baseline="0" dirty="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0</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Parent, </a:t>
            </a:r>
            <a:r>
              <a:rPr kumimoji="0" lang="en-US"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OrderID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en-US"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[Order!1!ID]</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a:t>
            </a:r>
            <a:endParaRPr kumimoji="0" lang="en-US"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OrderDate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[Order!1!Date]</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,CustomerID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[Order!1!Customer]</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[OrderDetail!2!ProductID]</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[OrderDetail!2!UnitPrice]</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[OrderDetail!2!Quantity]</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endParaRPr kumimoji="0" lang="en-US"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FROM</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dbo.Orders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WHERE</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dbo.Orders.OrderID</a:t>
            </a:r>
            <a:r>
              <a:rPr kumimoji="0" lang="zh-CN" altLang="zh-CN" sz="2200" b="0" i="0" u="none" strike="noStrike" cap="none" normalizeH="0" baseline="0" dirty="0">
                <a:ln>
                  <a:noFill/>
                </a:ln>
                <a:solidFill>
                  <a:srgbClr val="80808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'10248'</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endParaRPr kumimoji="0" lang="en-US"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UNION</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808080"/>
                </a:solidFill>
                <a:effectLst/>
                <a:latin typeface="微软雅黑" panose="020B0503020204020204" pitchFamily="34" charset="-122"/>
                <a:ea typeface="微软雅黑" panose="020B0503020204020204" pitchFamily="34" charset="-122"/>
                <a:cs typeface="Courier New" panose="02070309020205020404" pitchFamily="49" charset="0"/>
              </a:rPr>
              <a:t>ALL</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endParaRPr kumimoji="0" lang="en-US"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SELECT</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TOP</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1" i="0" u="none" strike="noStrike" cap="none" normalizeH="0" baseline="0" dirty="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5</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1" i="0" u="none" strike="noStrike" cap="none" normalizeH="0" baseline="0" dirty="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2</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Tag,</a:t>
            </a:r>
            <a:r>
              <a:rPr kumimoji="0" lang="zh-CN" altLang="zh-CN" sz="2200" b="1" i="0" u="none" strike="noStrike" cap="none" normalizeH="0" baseline="0" dirty="0">
                <a:ln>
                  <a:noFill/>
                </a:ln>
                <a:solidFill>
                  <a:srgbClr val="800000"/>
                </a:solidFill>
                <a:effectLst/>
                <a:latin typeface="微软雅黑" panose="020B0503020204020204" pitchFamily="34" charset="-122"/>
                <a:ea typeface="微软雅黑" panose="020B0503020204020204" pitchFamily="34" charset="-122"/>
                <a:cs typeface="Courier New" panose="02070309020205020404" pitchFamily="49" charset="0"/>
              </a:rPr>
              <a:t>1</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AS</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Parent,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NULL</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,ProductID,UnitPrice,Quantity </a:t>
            </a:r>
            <a:endParaRPr kumimoji="0" lang="en-US"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endParaRPr>
          </a:p>
          <a:p>
            <a:pPr marL="0" marR="0" lvl="0" indent="0" algn="l" defTabSz="914400" rtl="0" eaLnBrk="0" fontAlgn="base" latinLnBrk="0" hangingPunct="0">
              <a:lnSpc>
                <a:spcPct val="120000"/>
              </a:lnSpc>
              <a:spcBef>
                <a:spcPct val="0"/>
              </a:spcBef>
              <a:spcAft>
                <a:spcPct val="0"/>
              </a:spcAft>
              <a:buClrTx/>
              <a:buSzTx/>
              <a:buFontTx/>
              <a:buNone/>
              <a:tabLst/>
            </a:pP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FROM</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dbo.</a:t>
            </a:r>
            <a:r>
              <a:rPr kumimoji="0" lang="zh-CN" altLang="zh-CN" sz="2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[Order Details]</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WHERE</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OrderID</a:t>
            </a:r>
            <a:r>
              <a:rPr kumimoji="0" lang="zh-CN" altLang="zh-CN" sz="2200" b="0" i="0" u="none" strike="noStrike" cap="none" normalizeH="0" baseline="0" dirty="0">
                <a:ln>
                  <a:noFill/>
                </a:ln>
                <a:solidFill>
                  <a:srgbClr val="808080"/>
                </a:solidFill>
                <a:effectLst/>
                <a:latin typeface="微软雅黑" panose="020B0503020204020204" pitchFamily="34" charset="-122"/>
                <a:ea typeface="微软雅黑" panose="020B0503020204020204" pitchFamily="34" charset="-122"/>
                <a:cs typeface="Courier New" panose="02070309020205020404" pitchFamily="49" charset="0"/>
              </a:rPr>
              <a:t>=</a:t>
            </a:r>
            <a:r>
              <a:rPr kumimoji="0" lang="zh-CN" altLang="zh-CN" sz="22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Courier New" panose="02070309020205020404" pitchFamily="49" charset="0"/>
              </a:rPr>
              <a:t>'10248'</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a:t>
            </a:r>
            <a:r>
              <a:rPr kumimoji="0" lang="zh-CN" altLang="zh-CN" sz="2200" b="0" i="0" u="none" strike="noStrike" cap="none" normalizeH="0" baseline="0" dirty="0">
                <a:ln>
                  <a:noFill/>
                </a:ln>
                <a:solidFill>
                  <a:srgbClr val="0000FF"/>
                </a:solidFill>
                <a:effectLst/>
                <a:latin typeface="微软雅黑" panose="020B0503020204020204" pitchFamily="34" charset="-122"/>
                <a:ea typeface="微软雅黑" panose="020B0503020204020204" pitchFamily="34" charset="-122"/>
                <a:cs typeface="Courier New" panose="02070309020205020404" pitchFamily="49" charset="0"/>
              </a:rPr>
              <a:t>FOR</a:t>
            </a:r>
            <a:r>
              <a:rPr kumimoji="0" lang="zh-CN" altLang="zh-CN" sz="22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Courier New" panose="02070309020205020404" pitchFamily="49" charset="0"/>
              </a:rPr>
              <a:t> XML EXPLICIT</a:t>
            </a:r>
            <a:r>
              <a:rPr kumimoji="0" lang="zh-CN" altLang="zh-CN" sz="2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p>
        </p:txBody>
      </p:sp>
      <p:sp>
        <p:nvSpPr>
          <p:cNvPr id="5" name="椭圆 4">
            <a:extLst>
              <a:ext uri="{FF2B5EF4-FFF2-40B4-BE49-F238E27FC236}">
                <a16:creationId xmlns:a16="http://schemas.microsoft.com/office/drawing/2014/main" id="{489735DD-3B33-4661-BB6E-E735E987333B}"/>
              </a:ext>
            </a:extLst>
          </p:cNvPr>
          <p:cNvSpPr/>
          <p:nvPr/>
        </p:nvSpPr>
        <p:spPr>
          <a:xfrm>
            <a:off x="8235845" y="3846562"/>
            <a:ext cx="2114547" cy="57824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68252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 </a:t>
            </a:r>
            <a:r>
              <a:rPr lang="zh-CN" altLang="en-US" dirty="0"/>
              <a:t>关系数据库标准语言</a:t>
            </a:r>
            <a:r>
              <a:rPr lang="en-US" altLang="zh-CN" dirty="0"/>
              <a:t>SQL</a:t>
            </a:r>
            <a:br>
              <a:rPr lang="en-US" altLang="zh-CN" dirty="0"/>
            </a:br>
            <a:r>
              <a:rPr lang="en-US" altLang="zh-CN" dirty="0"/>
              <a:t>2.2.2 </a:t>
            </a:r>
            <a:r>
              <a:rPr lang="zh-CN" altLang="en-US" dirty="0"/>
              <a:t>面向大数据管理的</a:t>
            </a:r>
            <a:r>
              <a:rPr lang="en-US" altLang="zh-CN" dirty="0"/>
              <a:t>SQL</a:t>
            </a:r>
            <a:r>
              <a:rPr lang="zh-CN" altLang="en-US" dirty="0"/>
              <a:t>扩展语法（续）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
        <p:nvSpPr>
          <p:cNvPr id="5" name="内容占位符 2">
            <a:extLst>
              <a:ext uri="{FF2B5EF4-FFF2-40B4-BE49-F238E27FC236}">
                <a16:creationId xmlns:a16="http://schemas.microsoft.com/office/drawing/2014/main" id="{48486E9C-AF17-4DE2-8D69-207E65C44E8B}"/>
              </a:ext>
            </a:extLst>
          </p:cNvPr>
          <p:cNvSpPr>
            <a:spLocks noGrp="1"/>
          </p:cNvSpPr>
          <p:nvPr>
            <p:ph idx="1"/>
          </p:nvPr>
        </p:nvSpPr>
        <p:spPr>
          <a:xfrm>
            <a:off x="838200" y="1285462"/>
            <a:ext cx="10515600" cy="4711113"/>
          </a:xfrm>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en-US" altLang="zh-CN" b="1" dirty="0">
              <a:latin typeface="Arial Narrow" panose="020B0606020202030204" pitchFamily="34" charset="0"/>
            </a:endParaRPr>
          </a:p>
          <a:p>
            <a:pPr marL="342900" lvl="1" indent="-342900">
              <a:buFont typeface="Arial" panose="020B0604020202020204" pitchFamily="34" charset="0"/>
              <a:buChar char="•"/>
            </a:pPr>
            <a:r>
              <a:rPr lang="en-US" altLang="zh-CN" dirty="0">
                <a:latin typeface="Arial Narrow" panose="020B0606020202030204" pitchFamily="34" charset="0"/>
              </a:rPr>
              <a:t>JSON</a:t>
            </a:r>
            <a:r>
              <a:rPr lang="zh-CN" altLang="en-US" dirty="0">
                <a:latin typeface="Arial Narrow" panose="020B0606020202030204" pitchFamily="34" charset="0"/>
              </a:rPr>
              <a:t>是一种轻量级的</a:t>
            </a:r>
            <a:r>
              <a:rPr lang="zh-CN" altLang="en-US" dirty="0">
                <a:solidFill>
                  <a:srgbClr val="FF0000"/>
                </a:solidFill>
                <a:latin typeface="Arial Narrow" panose="020B0606020202030204" pitchFamily="34" charset="0"/>
              </a:rPr>
              <a:t>数据交换</a:t>
            </a:r>
            <a:r>
              <a:rPr lang="zh-CN" altLang="en-US" dirty="0">
                <a:latin typeface="Arial Narrow" panose="020B0606020202030204" pitchFamily="34" charset="0"/>
              </a:rPr>
              <a:t>格式，采用完全</a:t>
            </a:r>
            <a:r>
              <a:rPr lang="zh-CN" altLang="en-US" dirty="0">
                <a:solidFill>
                  <a:srgbClr val="FF0000"/>
                </a:solidFill>
                <a:latin typeface="Arial Narrow" panose="020B0606020202030204" pitchFamily="34" charset="0"/>
              </a:rPr>
              <a:t>独立于编程语言</a:t>
            </a:r>
            <a:r>
              <a:rPr lang="zh-CN" altLang="en-US" dirty="0">
                <a:latin typeface="Arial Narrow" panose="020B0606020202030204" pitchFamily="34" charset="0"/>
              </a:rPr>
              <a:t>的文本格式来存储和表示数据。</a:t>
            </a:r>
            <a:endParaRPr lang="en-US" altLang="zh-CN" dirty="0">
              <a:latin typeface="Arial Narrow" panose="020B0606020202030204" pitchFamily="34" charset="0"/>
            </a:endParaRPr>
          </a:p>
          <a:p>
            <a:pPr marL="342900" lvl="1" indent="-342900">
              <a:buFont typeface="Arial" panose="020B0604020202020204" pitchFamily="34" charset="0"/>
              <a:buChar char="•"/>
            </a:pPr>
            <a:r>
              <a:rPr lang="en-US" altLang="zh-CN" dirty="0">
                <a:latin typeface="Arial Narrow" panose="020B0606020202030204" pitchFamily="34" charset="0"/>
              </a:rPr>
              <a:t>SQL:2016</a:t>
            </a:r>
            <a:r>
              <a:rPr lang="zh-CN" altLang="en-US" dirty="0">
                <a:latin typeface="Arial Narrow" panose="020B0606020202030204" pitchFamily="34" charset="0"/>
              </a:rPr>
              <a:t>标准中增加了对</a:t>
            </a:r>
            <a:r>
              <a:rPr lang="en-US" altLang="zh-CN" dirty="0">
                <a:latin typeface="Arial Narrow" panose="020B0606020202030204" pitchFamily="34" charset="0"/>
              </a:rPr>
              <a:t>JSON</a:t>
            </a:r>
            <a:r>
              <a:rPr lang="zh-CN" altLang="en-US" dirty="0">
                <a:latin typeface="Arial Narrow" panose="020B0606020202030204" pitchFamily="34" charset="0"/>
              </a:rPr>
              <a:t>数据结构的支持。</a:t>
            </a:r>
            <a:endParaRPr lang="en-US" altLang="zh-CN" dirty="0">
              <a:latin typeface="Arial Narrow" panose="020B0606020202030204" pitchFamily="34" charset="0"/>
            </a:endParaRPr>
          </a:p>
          <a:p>
            <a:pPr marL="342900" lvl="1" indent="-342900">
              <a:buFont typeface="Arial" panose="020B0604020202020204" pitchFamily="34" charset="0"/>
              <a:buChar char="•"/>
            </a:pPr>
            <a:r>
              <a:rPr lang="en-US" altLang="zh-CN" dirty="0">
                <a:latin typeface="Arial Narrow" panose="020B0606020202030204" pitchFamily="34" charset="0"/>
              </a:rPr>
              <a:t>Oracle 12c</a:t>
            </a:r>
            <a:r>
              <a:rPr lang="zh-CN" altLang="en-US" dirty="0">
                <a:latin typeface="Arial Narrow" panose="020B0606020202030204" pitchFamily="34" charset="0"/>
              </a:rPr>
              <a:t>、</a:t>
            </a:r>
            <a:r>
              <a:rPr lang="en-US" altLang="zh-CN" dirty="0">
                <a:latin typeface="Arial Narrow" panose="020B0606020202030204" pitchFamily="34" charset="0"/>
              </a:rPr>
              <a:t>MySQL 5.7</a:t>
            </a:r>
            <a:r>
              <a:rPr lang="zh-CN" altLang="en-US" dirty="0">
                <a:latin typeface="Arial Narrow" panose="020B0606020202030204" pitchFamily="34" charset="0"/>
              </a:rPr>
              <a:t>、</a:t>
            </a:r>
            <a:r>
              <a:rPr lang="en-US" altLang="zh-CN" dirty="0">
                <a:latin typeface="Arial Narrow" panose="020B0606020202030204" pitchFamily="34" charset="0"/>
              </a:rPr>
              <a:t>SQL Server 2016</a:t>
            </a:r>
            <a:r>
              <a:rPr lang="zh-CN" altLang="en-US" dirty="0">
                <a:latin typeface="Arial Narrow" panose="020B0606020202030204" pitchFamily="34" charset="0"/>
              </a:rPr>
              <a:t>等数据库增加了对</a:t>
            </a:r>
            <a:r>
              <a:rPr lang="en-US" altLang="zh-CN" dirty="0">
                <a:latin typeface="Arial Narrow" panose="020B0606020202030204" pitchFamily="34" charset="0"/>
              </a:rPr>
              <a:t>JSON</a:t>
            </a:r>
            <a:r>
              <a:rPr lang="zh-CN" altLang="en-US" dirty="0">
                <a:latin typeface="Arial Narrow" panose="020B0606020202030204" pitchFamily="34" charset="0"/>
              </a:rPr>
              <a:t>的数据管理功能，通过内置接口支持对</a:t>
            </a:r>
            <a:r>
              <a:rPr lang="en-US" altLang="zh-CN" dirty="0">
                <a:latin typeface="Arial Narrow" panose="020B0606020202030204" pitchFamily="34" charset="0"/>
              </a:rPr>
              <a:t>JSON</a:t>
            </a:r>
            <a:r>
              <a:rPr lang="zh-CN" altLang="en-US" dirty="0">
                <a:latin typeface="Arial Narrow" panose="020B0606020202030204" pitchFamily="34" charset="0"/>
              </a:rPr>
              <a:t>的存储、解析、查询、索引等功能。</a:t>
            </a:r>
          </a:p>
          <a:p>
            <a:endParaRPr lang="zh-CN" altLang="en-US" dirty="0">
              <a:latin typeface="Arial Narrow" panose="020B0606020202030204" pitchFamily="34" charset="0"/>
            </a:endParaRPr>
          </a:p>
        </p:txBody>
      </p:sp>
    </p:spTree>
    <p:extLst>
      <p:ext uri="{BB962C8B-B14F-4D97-AF65-F5344CB8AC3E}">
        <p14:creationId xmlns:p14="http://schemas.microsoft.com/office/powerpoint/2010/main" val="1691299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F1184-1B61-4CCF-9F5F-7E34693EC005}"/>
              </a:ext>
            </a:extLst>
          </p:cNvPr>
          <p:cNvSpPr>
            <a:spLocks noGrp="1"/>
          </p:cNvSpPr>
          <p:nvPr>
            <p:ph type="title"/>
          </p:nvPr>
        </p:nvSpPr>
        <p:spPr/>
        <p:txBody>
          <a:bodyPr>
            <a:normAutofit/>
          </a:bodyPr>
          <a:lstStyle/>
          <a:p>
            <a:r>
              <a:rPr lang="en-US" altLang="zh-CN" b="1" dirty="0">
                <a:solidFill>
                  <a:srgbClr val="333333"/>
                </a:solidFill>
                <a:latin typeface="Helvetica Neue"/>
              </a:rPr>
              <a:t>JSON </a:t>
            </a:r>
            <a:r>
              <a:rPr lang="zh-CN" altLang="en-US" b="1" dirty="0">
                <a:solidFill>
                  <a:srgbClr val="333333"/>
                </a:solidFill>
                <a:latin typeface="Helvetica Neue"/>
              </a:rPr>
              <a:t>语法规则</a:t>
            </a:r>
            <a:endParaRPr lang="zh-CN" altLang="en-US" dirty="0"/>
          </a:p>
        </p:txBody>
      </p:sp>
      <p:sp>
        <p:nvSpPr>
          <p:cNvPr id="3" name="内容占位符 2">
            <a:extLst>
              <a:ext uri="{FF2B5EF4-FFF2-40B4-BE49-F238E27FC236}">
                <a16:creationId xmlns:a16="http://schemas.microsoft.com/office/drawing/2014/main" id="{4028B249-0A2D-485E-ABB0-95DFE116432C}"/>
              </a:ext>
            </a:extLst>
          </p:cNvPr>
          <p:cNvSpPr>
            <a:spLocks noGrp="1"/>
          </p:cNvSpPr>
          <p:nvPr>
            <p:ph idx="1"/>
          </p:nvPr>
        </p:nvSpPr>
        <p:spPr>
          <a:xfrm>
            <a:off x="838200" y="1285461"/>
            <a:ext cx="4696326" cy="5436013"/>
          </a:xfrm>
        </p:spPr>
        <p:txBody>
          <a:bodyPr>
            <a:normAutofit fontScale="92500" lnSpcReduction="20000"/>
          </a:bodyPr>
          <a:lstStyle/>
          <a:p>
            <a:pPr latinLnBrk="1">
              <a:spcBef>
                <a:spcPts val="0"/>
              </a:spcBef>
            </a:pPr>
            <a:r>
              <a:rPr lang="en-US" altLang="zh-CN" dirty="0">
                <a:solidFill>
                  <a:srgbClr val="333333"/>
                </a:solidFill>
                <a:latin typeface="Helvetica Neue"/>
              </a:rPr>
              <a:t>JSON </a:t>
            </a:r>
            <a:r>
              <a:rPr lang="zh-CN" altLang="en-US" dirty="0">
                <a:solidFill>
                  <a:srgbClr val="333333"/>
                </a:solidFill>
                <a:latin typeface="Helvetica Neue"/>
              </a:rPr>
              <a:t>语法是 </a:t>
            </a:r>
            <a:r>
              <a:rPr lang="en-US" altLang="zh-CN" dirty="0">
                <a:solidFill>
                  <a:srgbClr val="333333"/>
                </a:solidFill>
                <a:latin typeface="Helvetica Neue"/>
              </a:rPr>
              <a:t>JavaScript </a:t>
            </a:r>
            <a:r>
              <a:rPr lang="zh-CN" altLang="en-US" dirty="0">
                <a:solidFill>
                  <a:srgbClr val="333333"/>
                </a:solidFill>
                <a:latin typeface="Helvetica Neue"/>
              </a:rPr>
              <a:t>对象表示语法的子集。</a:t>
            </a:r>
          </a:p>
          <a:p>
            <a:pPr latinLnBrk="1">
              <a:spcBef>
                <a:spcPts val="0"/>
              </a:spcBef>
            </a:pPr>
            <a:endParaRPr lang="en-US" altLang="zh-CN" dirty="0">
              <a:solidFill>
                <a:srgbClr val="333333"/>
              </a:solidFill>
              <a:latin typeface="Helvetica Neue"/>
            </a:endParaRPr>
          </a:p>
          <a:p>
            <a:pPr latinLnBrk="1">
              <a:spcBef>
                <a:spcPts val="0"/>
              </a:spcBef>
            </a:pPr>
            <a:r>
              <a:rPr lang="zh-CN" altLang="en-US" dirty="0">
                <a:solidFill>
                  <a:srgbClr val="333333"/>
                </a:solidFill>
                <a:latin typeface="Helvetica Neue"/>
              </a:rPr>
              <a:t>数据在名称</a:t>
            </a:r>
            <a:r>
              <a:rPr lang="en-US" altLang="zh-CN" dirty="0">
                <a:solidFill>
                  <a:srgbClr val="333333"/>
                </a:solidFill>
                <a:latin typeface="Helvetica Neue"/>
              </a:rPr>
              <a:t>/</a:t>
            </a:r>
            <a:r>
              <a:rPr lang="zh-CN" altLang="en-US" dirty="0">
                <a:solidFill>
                  <a:srgbClr val="333333"/>
                </a:solidFill>
                <a:latin typeface="Helvetica Neue"/>
              </a:rPr>
              <a:t>值对中，</a:t>
            </a:r>
            <a:endParaRPr lang="en-US" altLang="zh-CN" dirty="0">
              <a:solidFill>
                <a:srgbClr val="333333"/>
              </a:solidFill>
              <a:latin typeface="Helvetica Neue"/>
            </a:endParaRPr>
          </a:p>
          <a:p>
            <a:pPr latinLnBrk="1">
              <a:spcBef>
                <a:spcPts val="0"/>
              </a:spcBef>
            </a:pPr>
            <a:r>
              <a:rPr lang="en-US" altLang="zh-CN" dirty="0">
                <a:solidFill>
                  <a:srgbClr val="333333"/>
                </a:solidFill>
                <a:latin typeface="Helvetica Neue"/>
              </a:rPr>
              <a:t>JSON </a:t>
            </a:r>
            <a:r>
              <a:rPr lang="zh-CN" altLang="en-US" dirty="0">
                <a:solidFill>
                  <a:srgbClr val="333333"/>
                </a:solidFill>
                <a:latin typeface="Helvetica Neue"/>
              </a:rPr>
              <a:t>值可以是：</a:t>
            </a:r>
          </a:p>
          <a:p>
            <a:pPr marL="457200" indent="-457200" latinLnBrk="1">
              <a:spcBef>
                <a:spcPts val="0"/>
              </a:spcBef>
              <a:buFont typeface="Wingdings" panose="05000000000000000000" pitchFamily="2" charset="2"/>
              <a:buChar char="Ø"/>
            </a:pPr>
            <a:r>
              <a:rPr lang="zh-CN" altLang="en-US" dirty="0">
                <a:solidFill>
                  <a:srgbClr val="333333"/>
                </a:solidFill>
                <a:latin typeface="Helvetica Neue"/>
              </a:rPr>
              <a:t>数字（整数或浮点数）</a:t>
            </a:r>
          </a:p>
          <a:p>
            <a:pPr marL="457200" indent="-457200" latinLnBrk="1">
              <a:spcBef>
                <a:spcPts val="0"/>
              </a:spcBef>
              <a:buFont typeface="Wingdings" panose="05000000000000000000" pitchFamily="2" charset="2"/>
              <a:buChar char="Ø"/>
            </a:pPr>
            <a:r>
              <a:rPr lang="zh-CN" altLang="en-US" dirty="0">
                <a:solidFill>
                  <a:srgbClr val="333333"/>
                </a:solidFill>
                <a:latin typeface="Helvetica Neue"/>
              </a:rPr>
              <a:t>字符串（在双引号中）</a:t>
            </a:r>
          </a:p>
          <a:p>
            <a:pPr marL="457200" indent="-457200" latinLnBrk="1">
              <a:spcBef>
                <a:spcPts val="0"/>
              </a:spcBef>
              <a:buFont typeface="Wingdings" panose="05000000000000000000" pitchFamily="2" charset="2"/>
              <a:buChar char="Ø"/>
            </a:pPr>
            <a:r>
              <a:rPr lang="zh-CN" altLang="en-US" dirty="0">
                <a:solidFill>
                  <a:srgbClr val="333333"/>
                </a:solidFill>
                <a:latin typeface="Helvetica Neue"/>
              </a:rPr>
              <a:t>逻辑值（</a:t>
            </a:r>
            <a:r>
              <a:rPr lang="en-US" altLang="zh-CN" dirty="0">
                <a:solidFill>
                  <a:srgbClr val="333333"/>
                </a:solidFill>
                <a:latin typeface="Helvetica Neue"/>
              </a:rPr>
              <a:t>true </a:t>
            </a:r>
            <a:r>
              <a:rPr lang="zh-CN" altLang="en-US" dirty="0">
                <a:solidFill>
                  <a:srgbClr val="333333"/>
                </a:solidFill>
                <a:latin typeface="Helvetica Neue"/>
              </a:rPr>
              <a:t>或 </a:t>
            </a:r>
            <a:r>
              <a:rPr lang="en-US" altLang="zh-CN" dirty="0">
                <a:solidFill>
                  <a:srgbClr val="333333"/>
                </a:solidFill>
                <a:latin typeface="Helvetica Neue"/>
              </a:rPr>
              <a:t>false</a:t>
            </a:r>
            <a:r>
              <a:rPr lang="zh-CN" altLang="en-US" dirty="0">
                <a:solidFill>
                  <a:srgbClr val="333333"/>
                </a:solidFill>
                <a:latin typeface="Helvetica Neue"/>
              </a:rPr>
              <a:t>）</a:t>
            </a:r>
          </a:p>
          <a:p>
            <a:pPr marL="457200" indent="-457200" latinLnBrk="1">
              <a:spcBef>
                <a:spcPts val="0"/>
              </a:spcBef>
              <a:buFont typeface="Wingdings" panose="05000000000000000000" pitchFamily="2" charset="2"/>
              <a:buChar char="Ø"/>
            </a:pPr>
            <a:r>
              <a:rPr lang="zh-CN" altLang="en-US" dirty="0">
                <a:solidFill>
                  <a:srgbClr val="333333"/>
                </a:solidFill>
                <a:latin typeface="Helvetica Neue"/>
              </a:rPr>
              <a:t>数组（在</a:t>
            </a:r>
            <a:r>
              <a:rPr lang="zh-CN" altLang="en-US" dirty="0">
                <a:solidFill>
                  <a:srgbClr val="FF0000"/>
                </a:solidFill>
                <a:latin typeface="Helvetica Neue"/>
              </a:rPr>
              <a:t>中括号</a:t>
            </a:r>
            <a:r>
              <a:rPr lang="zh-CN" altLang="en-US" dirty="0">
                <a:solidFill>
                  <a:srgbClr val="333333"/>
                </a:solidFill>
                <a:latin typeface="Helvetica Neue"/>
              </a:rPr>
              <a:t>中）</a:t>
            </a:r>
          </a:p>
          <a:p>
            <a:pPr marL="457200" indent="-457200" latinLnBrk="1">
              <a:spcBef>
                <a:spcPts val="0"/>
              </a:spcBef>
              <a:buFont typeface="Wingdings" panose="05000000000000000000" pitchFamily="2" charset="2"/>
              <a:buChar char="Ø"/>
            </a:pPr>
            <a:r>
              <a:rPr lang="zh-CN" altLang="en-US" dirty="0">
                <a:solidFill>
                  <a:srgbClr val="333333"/>
                </a:solidFill>
                <a:latin typeface="Helvetica Neue"/>
              </a:rPr>
              <a:t>对象（在</a:t>
            </a:r>
            <a:r>
              <a:rPr lang="zh-CN" altLang="en-US" dirty="0">
                <a:solidFill>
                  <a:srgbClr val="FF0000"/>
                </a:solidFill>
                <a:latin typeface="Helvetica Neue"/>
              </a:rPr>
              <a:t>大括号</a:t>
            </a:r>
            <a:r>
              <a:rPr lang="zh-CN" altLang="en-US" dirty="0">
                <a:solidFill>
                  <a:srgbClr val="333333"/>
                </a:solidFill>
                <a:latin typeface="Helvetica Neue"/>
              </a:rPr>
              <a:t>中）</a:t>
            </a:r>
          </a:p>
          <a:p>
            <a:pPr marL="457200" indent="-457200" latinLnBrk="1">
              <a:spcBef>
                <a:spcPts val="0"/>
              </a:spcBef>
              <a:buFont typeface="Wingdings" panose="05000000000000000000" pitchFamily="2" charset="2"/>
              <a:buChar char="Ø"/>
            </a:pPr>
            <a:r>
              <a:rPr lang="en-US" altLang="zh-CN" dirty="0">
                <a:solidFill>
                  <a:srgbClr val="333333"/>
                </a:solidFill>
                <a:latin typeface="Helvetica Neue"/>
              </a:rPr>
              <a:t>null</a:t>
            </a:r>
          </a:p>
          <a:p>
            <a:pPr latinLnBrk="1">
              <a:spcBef>
                <a:spcPts val="0"/>
              </a:spcBef>
              <a:buFont typeface="Arial" panose="020B0604020202020204" pitchFamily="34" charset="0"/>
              <a:buChar char="•"/>
            </a:pPr>
            <a:endParaRPr lang="zh-CN" altLang="en-US" dirty="0">
              <a:solidFill>
                <a:srgbClr val="333333"/>
              </a:solidFill>
              <a:latin typeface="Helvetica Neue"/>
            </a:endParaRPr>
          </a:p>
          <a:p>
            <a:pPr latinLnBrk="1">
              <a:spcBef>
                <a:spcPts val="0"/>
              </a:spcBef>
            </a:pPr>
            <a:r>
              <a:rPr lang="zh-CN" altLang="en-US" dirty="0">
                <a:solidFill>
                  <a:srgbClr val="333333"/>
                </a:solidFill>
                <a:latin typeface="Helvetica Neue"/>
              </a:rPr>
              <a:t>数据由逗号分隔</a:t>
            </a:r>
          </a:p>
        </p:txBody>
      </p:sp>
      <p:sp>
        <p:nvSpPr>
          <p:cNvPr id="4" name="灯片编号占位符 3">
            <a:extLst>
              <a:ext uri="{FF2B5EF4-FFF2-40B4-BE49-F238E27FC236}">
                <a16:creationId xmlns:a16="http://schemas.microsoft.com/office/drawing/2014/main" id="{04A8B5B8-5061-4777-B66C-6C8F24C1F857}"/>
              </a:ext>
            </a:extLst>
          </p:cNvPr>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
        <p:nvSpPr>
          <p:cNvPr id="5" name="内容占位符 2">
            <a:extLst>
              <a:ext uri="{FF2B5EF4-FFF2-40B4-BE49-F238E27FC236}">
                <a16:creationId xmlns:a16="http://schemas.microsoft.com/office/drawing/2014/main" id="{89787285-FD95-416B-84E8-17D698A73E7E}"/>
              </a:ext>
            </a:extLst>
          </p:cNvPr>
          <p:cNvSpPr txBox="1">
            <a:spLocks/>
          </p:cNvSpPr>
          <p:nvPr/>
        </p:nvSpPr>
        <p:spPr>
          <a:xfrm>
            <a:off x="5671686" y="1214438"/>
            <a:ext cx="5544953" cy="543601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Font typeface="Arial" panose="020B0604020202020204" pitchFamily="34" charset="0"/>
              <a:buNone/>
              <a:defRPr sz="2800" kern="1200" baseline="0">
                <a:solidFill>
                  <a:schemeClr val="tx1"/>
                </a:solidFill>
                <a:latin typeface="微软雅黑" panose="020B0503020204020204" pitchFamily="34" charset="-122"/>
                <a:ea typeface="微软雅黑" panose="020B0503020204020204" pitchFamily="34" charset="-122"/>
                <a:cs typeface="+mn-cs"/>
              </a:defRPr>
            </a:lvl1pPr>
            <a:lvl2pPr marL="0" indent="0" algn="l" defTabSz="914400" rtl="0" eaLnBrk="1" latinLnBrk="0" hangingPunct="1">
              <a:lnSpc>
                <a:spcPct val="120000"/>
              </a:lnSpc>
              <a:spcBef>
                <a:spcPts val="500"/>
              </a:spcBef>
              <a:buFont typeface="Arial" panose="020B0604020202020204" pitchFamily="34" charset="0"/>
              <a:buNone/>
              <a:defRPr sz="2400" kern="1200">
                <a:solidFill>
                  <a:schemeClr val="tx1"/>
                </a:solidFill>
                <a:latin typeface="微软雅黑" panose="020B0503020204020204" pitchFamily="34" charset="-122"/>
                <a:ea typeface="微软雅黑" panose="020B0503020204020204" pitchFamily="34" charset="-122"/>
                <a:cs typeface="+mn-cs"/>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a:solidFill>
                  <a:schemeClr val="tx1"/>
                </a:solidFill>
                <a:latin typeface="微软雅黑" panose="020B0503020204020204" pitchFamily="34" charset="-122"/>
                <a:ea typeface="微软雅黑" panose="020B0503020204020204" pitchFamily="34" charset="-122"/>
                <a:cs typeface="+mn-cs"/>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kern="1200" baseline="0">
                <a:solidFill>
                  <a:schemeClr val="tx1"/>
                </a:solidFill>
                <a:latin typeface="微软雅黑" panose="020B0503020204020204" pitchFamily="34" charset="-122"/>
                <a:ea typeface="微软雅黑" panose="020B0503020204020204" pitchFamily="34" charset="-122"/>
                <a:cs typeface="+mn-cs"/>
              </a:defRPr>
            </a:lvl4pPr>
            <a:lvl5pPr marL="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altLang="zh-CN" sz="2200" b="1" dirty="0">
                <a:solidFill>
                  <a:srgbClr val="333333"/>
                </a:solidFill>
                <a:latin typeface="Helvetica Neue"/>
              </a:rPr>
              <a:t>JSON </a:t>
            </a:r>
            <a:r>
              <a:rPr lang="zh-CN" altLang="en-US" sz="2200" b="1" dirty="0">
                <a:solidFill>
                  <a:srgbClr val="333333"/>
                </a:solidFill>
                <a:latin typeface="Helvetica Neue"/>
              </a:rPr>
              <a:t>数组</a:t>
            </a:r>
          </a:p>
          <a:p>
            <a:pPr latinLnBrk="1">
              <a:spcBef>
                <a:spcPts val="0"/>
              </a:spcBef>
            </a:pPr>
            <a:r>
              <a:rPr lang="en-US" altLang="zh-CN" sz="2200" dirty="0">
                <a:solidFill>
                  <a:srgbClr val="333333"/>
                </a:solidFill>
                <a:latin typeface="Helvetica Neue"/>
              </a:rPr>
              <a:t>JSON </a:t>
            </a:r>
            <a:r>
              <a:rPr lang="zh-CN" altLang="en-US" sz="2200" dirty="0">
                <a:solidFill>
                  <a:srgbClr val="333333"/>
                </a:solidFill>
                <a:latin typeface="Helvetica Neue"/>
              </a:rPr>
              <a:t>数组在中括号 </a:t>
            </a:r>
            <a:r>
              <a:rPr lang="en-US" altLang="zh-CN" sz="2200" b="1" dirty="0">
                <a:solidFill>
                  <a:srgbClr val="333333"/>
                </a:solidFill>
                <a:latin typeface="SFMono-Regular"/>
              </a:rPr>
              <a:t>[]</a:t>
            </a:r>
            <a:r>
              <a:rPr lang="zh-CN" altLang="en-US" sz="2200" dirty="0">
                <a:solidFill>
                  <a:srgbClr val="333333"/>
                </a:solidFill>
                <a:latin typeface="Helvetica Neue"/>
              </a:rPr>
              <a:t> 中书写：</a:t>
            </a:r>
          </a:p>
          <a:p>
            <a:pPr latinLnBrk="1">
              <a:spcBef>
                <a:spcPts val="0"/>
              </a:spcBef>
            </a:pPr>
            <a:r>
              <a:rPr lang="zh-CN" altLang="en-US" sz="2200" dirty="0">
                <a:solidFill>
                  <a:srgbClr val="FF0000"/>
                </a:solidFill>
                <a:latin typeface="Helvetica Neue"/>
              </a:rPr>
              <a:t>数组可包含多个对象（每个对象在大括号</a:t>
            </a:r>
            <a:r>
              <a:rPr lang="en-US" altLang="zh-CN" sz="2200" dirty="0">
                <a:solidFill>
                  <a:srgbClr val="FF0000"/>
                </a:solidFill>
                <a:latin typeface="Helvetica Neue"/>
              </a:rPr>
              <a:t>{ }</a:t>
            </a:r>
            <a:r>
              <a:rPr lang="zh-CN" altLang="en-US" sz="2200" dirty="0">
                <a:solidFill>
                  <a:srgbClr val="FF0000"/>
                </a:solidFill>
                <a:latin typeface="Helvetica Neue"/>
              </a:rPr>
              <a:t>中书写）</a:t>
            </a:r>
            <a:r>
              <a:rPr lang="zh-CN" altLang="en-US" sz="2200" dirty="0">
                <a:solidFill>
                  <a:srgbClr val="333333"/>
                </a:solidFill>
                <a:latin typeface="Helvetica Neue"/>
              </a:rPr>
              <a:t>，例如：</a:t>
            </a:r>
          </a:p>
          <a:p>
            <a:pPr latinLnBrk="1">
              <a:spcBef>
                <a:spcPts val="0"/>
              </a:spcBef>
            </a:pPr>
            <a:r>
              <a:rPr lang="en-US" altLang="zh-CN" sz="2200" dirty="0">
                <a:solidFill>
                  <a:srgbClr val="808000"/>
                </a:solidFill>
                <a:latin typeface="Menlo"/>
              </a:rPr>
              <a:t>{</a:t>
            </a:r>
            <a:r>
              <a:rPr lang="en-US" altLang="zh-CN" sz="2200" dirty="0">
                <a:solidFill>
                  <a:srgbClr val="808080"/>
                </a:solidFill>
                <a:latin typeface="Menlo"/>
              </a:rPr>
              <a:t> </a:t>
            </a:r>
            <a:r>
              <a:rPr lang="en-US" altLang="zh-CN" sz="2200" dirty="0">
                <a:solidFill>
                  <a:srgbClr val="8B0000"/>
                </a:solidFill>
                <a:latin typeface="Menlo"/>
              </a:rPr>
              <a:t>"</a:t>
            </a:r>
            <a:r>
              <a:rPr lang="en-US" altLang="zh-CN" sz="2200" dirty="0">
                <a:solidFill>
                  <a:srgbClr val="AA1111"/>
                </a:solidFill>
                <a:latin typeface="Menlo"/>
              </a:rPr>
              <a:t>sites</a:t>
            </a:r>
            <a:r>
              <a:rPr lang="en-US" altLang="zh-CN" sz="2200" dirty="0">
                <a:solidFill>
                  <a:srgbClr val="8B0000"/>
                </a:solidFill>
                <a:latin typeface="Menlo"/>
              </a:rPr>
              <a:t>"</a:t>
            </a:r>
            <a:r>
              <a:rPr lang="en-US" altLang="zh-CN" sz="2200" dirty="0">
                <a:solidFill>
                  <a:srgbClr val="808080"/>
                </a:solidFill>
                <a:latin typeface="Menlo"/>
              </a:rPr>
              <a:t>: </a:t>
            </a:r>
          </a:p>
          <a:p>
            <a:pPr latinLnBrk="1">
              <a:spcBef>
                <a:spcPts val="0"/>
              </a:spcBef>
            </a:pPr>
            <a:r>
              <a:rPr lang="en-US" altLang="zh-CN" sz="2200" dirty="0">
                <a:solidFill>
                  <a:srgbClr val="808080"/>
                </a:solidFill>
                <a:latin typeface="Menlo"/>
              </a:rPr>
              <a:t>   </a:t>
            </a:r>
            <a:r>
              <a:rPr lang="en-US" altLang="zh-CN" sz="2200" dirty="0">
                <a:solidFill>
                  <a:srgbClr val="808000"/>
                </a:solidFill>
                <a:latin typeface="Menlo"/>
              </a:rPr>
              <a:t>[</a:t>
            </a:r>
            <a:r>
              <a:rPr lang="en-US" altLang="zh-CN" sz="2200" dirty="0">
                <a:solidFill>
                  <a:srgbClr val="808080"/>
                </a:solidFill>
                <a:latin typeface="Menlo"/>
              </a:rPr>
              <a:t> </a:t>
            </a:r>
            <a:r>
              <a:rPr lang="en-US" altLang="zh-CN" sz="2200" dirty="0">
                <a:solidFill>
                  <a:srgbClr val="808000"/>
                </a:solidFill>
                <a:latin typeface="Menlo"/>
              </a:rPr>
              <a:t>{</a:t>
            </a:r>
            <a:r>
              <a:rPr lang="en-US" altLang="zh-CN" sz="2200" dirty="0">
                <a:solidFill>
                  <a:srgbClr val="808080"/>
                </a:solidFill>
                <a:latin typeface="Menlo"/>
              </a:rPr>
              <a:t> </a:t>
            </a:r>
            <a:r>
              <a:rPr lang="en-US" altLang="zh-CN" sz="2200" dirty="0">
                <a:solidFill>
                  <a:srgbClr val="8B0000"/>
                </a:solidFill>
                <a:latin typeface="Menlo"/>
              </a:rPr>
              <a:t>"</a:t>
            </a:r>
            <a:r>
              <a:rPr lang="en-US" altLang="zh-CN" sz="2200" dirty="0">
                <a:solidFill>
                  <a:srgbClr val="AA1111"/>
                </a:solidFill>
                <a:latin typeface="Menlo"/>
              </a:rPr>
              <a:t>name</a:t>
            </a:r>
            <a:r>
              <a:rPr lang="en-US" altLang="zh-CN" sz="2200" dirty="0">
                <a:solidFill>
                  <a:srgbClr val="8B0000"/>
                </a:solidFill>
                <a:latin typeface="Menlo"/>
              </a:rPr>
              <a:t>"</a:t>
            </a:r>
            <a:r>
              <a:rPr lang="en-US" altLang="zh-CN" sz="2200" dirty="0">
                <a:solidFill>
                  <a:srgbClr val="808080"/>
                </a:solidFill>
                <a:latin typeface="Menlo"/>
              </a:rPr>
              <a:t>:</a:t>
            </a:r>
            <a:r>
              <a:rPr lang="en-US" altLang="zh-CN" sz="2200" dirty="0">
                <a:solidFill>
                  <a:srgbClr val="8B0000"/>
                </a:solidFill>
                <a:latin typeface="Menlo"/>
              </a:rPr>
              <a:t>"</a:t>
            </a:r>
            <a:r>
              <a:rPr lang="zh-CN" altLang="en-US" sz="2200" dirty="0">
                <a:solidFill>
                  <a:srgbClr val="AA1111"/>
                </a:solidFill>
                <a:latin typeface="Menlo"/>
              </a:rPr>
              <a:t>菜鸟教程</a:t>
            </a:r>
            <a:r>
              <a:rPr lang="en-US" altLang="zh-CN" sz="2200" dirty="0">
                <a:solidFill>
                  <a:srgbClr val="8B0000"/>
                </a:solidFill>
                <a:latin typeface="Menlo"/>
              </a:rPr>
              <a:t>"</a:t>
            </a:r>
            <a:r>
              <a:rPr lang="zh-CN" altLang="en-US" sz="2200" dirty="0">
                <a:solidFill>
                  <a:srgbClr val="808080"/>
                </a:solidFill>
                <a:latin typeface="Menlo"/>
              </a:rPr>
              <a:t> </a:t>
            </a:r>
            <a:r>
              <a:rPr lang="en-US" altLang="zh-CN" sz="2200" dirty="0">
                <a:solidFill>
                  <a:srgbClr val="808080"/>
                </a:solidFill>
                <a:latin typeface="Menlo"/>
              </a:rPr>
              <a:t>, </a:t>
            </a:r>
            <a:r>
              <a:rPr lang="en-US" altLang="zh-CN" sz="2200" dirty="0">
                <a:solidFill>
                  <a:srgbClr val="8B0000"/>
                </a:solidFill>
                <a:latin typeface="Menlo"/>
              </a:rPr>
              <a:t>"</a:t>
            </a:r>
            <a:r>
              <a:rPr lang="en-US" altLang="zh-CN" sz="2200" dirty="0" err="1">
                <a:solidFill>
                  <a:srgbClr val="AA1111"/>
                </a:solidFill>
                <a:latin typeface="Menlo"/>
              </a:rPr>
              <a:t>url</a:t>
            </a:r>
            <a:r>
              <a:rPr lang="en-US" altLang="zh-CN" sz="2200" dirty="0">
                <a:solidFill>
                  <a:srgbClr val="8B0000"/>
                </a:solidFill>
                <a:latin typeface="Menlo"/>
              </a:rPr>
              <a:t>"</a:t>
            </a:r>
            <a:r>
              <a:rPr lang="en-US" altLang="zh-CN" sz="2200" dirty="0">
                <a:solidFill>
                  <a:srgbClr val="808080"/>
                </a:solidFill>
                <a:latin typeface="Menlo"/>
              </a:rPr>
              <a:t>:</a:t>
            </a:r>
            <a:r>
              <a:rPr lang="en-US" altLang="zh-CN" sz="2200" dirty="0">
                <a:solidFill>
                  <a:srgbClr val="8B0000"/>
                </a:solidFill>
                <a:latin typeface="Menlo"/>
              </a:rPr>
              <a:t>"</a:t>
            </a:r>
            <a:r>
              <a:rPr lang="en-US" altLang="zh-CN" sz="2200" dirty="0">
                <a:solidFill>
                  <a:srgbClr val="AA1111"/>
                </a:solidFill>
                <a:latin typeface="Menlo"/>
              </a:rPr>
              <a:t>www.runoob.com</a:t>
            </a:r>
            <a:r>
              <a:rPr lang="en-US" altLang="zh-CN" sz="2200" dirty="0">
                <a:solidFill>
                  <a:srgbClr val="8B0000"/>
                </a:solidFill>
                <a:latin typeface="Menlo"/>
              </a:rPr>
              <a:t>"</a:t>
            </a:r>
            <a:r>
              <a:rPr lang="en-US" altLang="zh-CN" sz="2200" dirty="0">
                <a:solidFill>
                  <a:srgbClr val="808080"/>
                </a:solidFill>
                <a:latin typeface="Menlo"/>
              </a:rPr>
              <a:t> </a:t>
            </a:r>
            <a:r>
              <a:rPr lang="en-US" altLang="zh-CN" sz="2200" dirty="0">
                <a:solidFill>
                  <a:srgbClr val="808000"/>
                </a:solidFill>
                <a:latin typeface="Menlo"/>
              </a:rPr>
              <a:t>}</a:t>
            </a:r>
            <a:r>
              <a:rPr lang="en-US" altLang="zh-CN" sz="2200" dirty="0">
                <a:solidFill>
                  <a:srgbClr val="808080"/>
                </a:solidFill>
                <a:latin typeface="Menlo"/>
              </a:rPr>
              <a:t>, </a:t>
            </a:r>
          </a:p>
          <a:p>
            <a:pPr latinLnBrk="1">
              <a:spcBef>
                <a:spcPts val="0"/>
              </a:spcBef>
            </a:pPr>
            <a:r>
              <a:rPr lang="en-US" altLang="zh-CN" sz="2200" dirty="0">
                <a:solidFill>
                  <a:srgbClr val="808080"/>
                </a:solidFill>
                <a:latin typeface="Menlo"/>
              </a:rPr>
              <a:t>     </a:t>
            </a:r>
            <a:r>
              <a:rPr lang="en-US" altLang="zh-CN" sz="2200" dirty="0">
                <a:solidFill>
                  <a:srgbClr val="808000"/>
                </a:solidFill>
                <a:latin typeface="Menlo"/>
              </a:rPr>
              <a:t>{</a:t>
            </a:r>
            <a:r>
              <a:rPr lang="en-US" altLang="zh-CN" sz="2200" dirty="0">
                <a:solidFill>
                  <a:srgbClr val="808080"/>
                </a:solidFill>
                <a:latin typeface="Menlo"/>
              </a:rPr>
              <a:t> </a:t>
            </a:r>
            <a:r>
              <a:rPr lang="en-US" altLang="zh-CN" sz="2200" dirty="0">
                <a:solidFill>
                  <a:srgbClr val="8B0000"/>
                </a:solidFill>
                <a:latin typeface="Menlo"/>
              </a:rPr>
              <a:t>"</a:t>
            </a:r>
            <a:r>
              <a:rPr lang="en-US" altLang="zh-CN" sz="2200" dirty="0" err="1">
                <a:solidFill>
                  <a:srgbClr val="AA1111"/>
                </a:solidFill>
                <a:latin typeface="Menlo"/>
              </a:rPr>
              <a:t>name</a:t>
            </a:r>
            <a:r>
              <a:rPr lang="en-US" altLang="zh-CN" sz="2200" dirty="0" err="1">
                <a:solidFill>
                  <a:srgbClr val="8B0000"/>
                </a:solidFill>
                <a:latin typeface="Menlo"/>
              </a:rPr>
              <a:t>"</a:t>
            </a:r>
            <a:r>
              <a:rPr lang="en-US" altLang="zh-CN" sz="2200" dirty="0" err="1">
                <a:solidFill>
                  <a:srgbClr val="808080"/>
                </a:solidFill>
                <a:latin typeface="Menlo"/>
              </a:rPr>
              <a:t>:</a:t>
            </a:r>
            <a:r>
              <a:rPr lang="en-US" altLang="zh-CN" sz="2200" dirty="0" err="1">
                <a:solidFill>
                  <a:srgbClr val="8B0000"/>
                </a:solidFill>
                <a:latin typeface="Menlo"/>
              </a:rPr>
              <a:t>"</a:t>
            </a:r>
            <a:r>
              <a:rPr lang="en-US" altLang="zh-CN" sz="2200" dirty="0" err="1">
                <a:solidFill>
                  <a:srgbClr val="AA1111"/>
                </a:solidFill>
                <a:latin typeface="Menlo"/>
              </a:rPr>
              <a:t>google</a:t>
            </a:r>
            <a:r>
              <a:rPr lang="en-US" altLang="zh-CN" sz="2200" dirty="0">
                <a:solidFill>
                  <a:srgbClr val="8B0000"/>
                </a:solidFill>
                <a:latin typeface="Menlo"/>
              </a:rPr>
              <a:t>"</a:t>
            </a:r>
            <a:r>
              <a:rPr lang="en-US" altLang="zh-CN" sz="2200" dirty="0">
                <a:solidFill>
                  <a:srgbClr val="808080"/>
                </a:solidFill>
                <a:latin typeface="Menlo"/>
              </a:rPr>
              <a:t> , </a:t>
            </a:r>
            <a:r>
              <a:rPr lang="en-US" altLang="zh-CN" sz="2200" dirty="0">
                <a:solidFill>
                  <a:srgbClr val="8B0000"/>
                </a:solidFill>
                <a:latin typeface="Menlo"/>
              </a:rPr>
              <a:t>"</a:t>
            </a:r>
            <a:r>
              <a:rPr lang="en-US" altLang="zh-CN" sz="2200" dirty="0" err="1">
                <a:solidFill>
                  <a:srgbClr val="AA1111"/>
                </a:solidFill>
                <a:latin typeface="Menlo"/>
              </a:rPr>
              <a:t>url</a:t>
            </a:r>
            <a:r>
              <a:rPr lang="en-US" altLang="zh-CN" sz="2200" dirty="0">
                <a:solidFill>
                  <a:srgbClr val="8B0000"/>
                </a:solidFill>
                <a:latin typeface="Menlo"/>
              </a:rPr>
              <a:t>"</a:t>
            </a:r>
            <a:r>
              <a:rPr lang="en-US" altLang="zh-CN" sz="2200" dirty="0">
                <a:solidFill>
                  <a:srgbClr val="808080"/>
                </a:solidFill>
                <a:latin typeface="Menlo"/>
              </a:rPr>
              <a:t>:</a:t>
            </a:r>
            <a:r>
              <a:rPr lang="en-US" altLang="zh-CN" sz="2200" dirty="0">
                <a:solidFill>
                  <a:srgbClr val="8B0000"/>
                </a:solidFill>
                <a:latin typeface="Menlo"/>
              </a:rPr>
              <a:t>"</a:t>
            </a:r>
            <a:r>
              <a:rPr lang="en-US" altLang="zh-CN" sz="2200" dirty="0">
                <a:solidFill>
                  <a:srgbClr val="AA1111"/>
                </a:solidFill>
                <a:latin typeface="Menlo"/>
              </a:rPr>
              <a:t>www.google.com</a:t>
            </a:r>
            <a:r>
              <a:rPr lang="en-US" altLang="zh-CN" sz="2200" dirty="0">
                <a:solidFill>
                  <a:srgbClr val="8B0000"/>
                </a:solidFill>
                <a:latin typeface="Menlo"/>
              </a:rPr>
              <a:t>"</a:t>
            </a:r>
            <a:r>
              <a:rPr lang="en-US" altLang="zh-CN" sz="2200" dirty="0">
                <a:solidFill>
                  <a:srgbClr val="808080"/>
                </a:solidFill>
                <a:latin typeface="Menlo"/>
              </a:rPr>
              <a:t> </a:t>
            </a:r>
            <a:r>
              <a:rPr lang="en-US" altLang="zh-CN" sz="2200" dirty="0">
                <a:solidFill>
                  <a:srgbClr val="808000"/>
                </a:solidFill>
                <a:latin typeface="Menlo"/>
              </a:rPr>
              <a:t>}</a:t>
            </a:r>
            <a:r>
              <a:rPr lang="en-US" altLang="zh-CN" sz="2200" dirty="0">
                <a:solidFill>
                  <a:srgbClr val="808080"/>
                </a:solidFill>
                <a:latin typeface="Menlo"/>
              </a:rPr>
              <a:t>,</a:t>
            </a:r>
          </a:p>
          <a:p>
            <a:pPr latinLnBrk="1">
              <a:spcBef>
                <a:spcPts val="0"/>
              </a:spcBef>
            </a:pPr>
            <a:r>
              <a:rPr lang="en-US" altLang="zh-CN" sz="2200" dirty="0">
                <a:solidFill>
                  <a:srgbClr val="808080"/>
                </a:solidFill>
                <a:latin typeface="Menlo"/>
              </a:rPr>
              <a:t>     </a:t>
            </a:r>
            <a:r>
              <a:rPr lang="en-US" altLang="zh-CN" sz="2200" dirty="0">
                <a:solidFill>
                  <a:srgbClr val="808000"/>
                </a:solidFill>
                <a:latin typeface="Menlo"/>
              </a:rPr>
              <a:t>{</a:t>
            </a:r>
            <a:r>
              <a:rPr lang="en-US" altLang="zh-CN" sz="2200" dirty="0">
                <a:solidFill>
                  <a:srgbClr val="808080"/>
                </a:solidFill>
                <a:latin typeface="Menlo"/>
              </a:rPr>
              <a:t> </a:t>
            </a:r>
            <a:r>
              <a:rPr lang="en-US" altLang="zh-CN" sz="2200" dirty="0">
                <a:solidFill>
                  <a:srgbClr val="8B0000"/>
                </a:solidFill>
                <a:latin typeface="Menlo"/>
              </a:rPr>
              <a:t>"</a:t>
            </a:r>
            <a:r>
              <a:rPr lang="en-US" altLang="zh-CN" sz="2200" dirty="0">
                <a:solidFill>
                  <a:srgbClr val="AA1111"/>
                </a:solidFill>
                <a:latin typeface="Menlo"/>
              </a:rPr>
              <a:t>name</a:t>
            </a:r>
            <a:r>
              <a:rPr lang="en-US" altLang="zh-CN" sz="2200" dirty="0">
                <a:solidFill>
                  <a:srgbClr val="8B0000"/>
                </a:solidFill>
                <a:latin typeface="Menlo"/>
              </a:rPr>
              <a:t>"</a:t>
            </a:r>
            <a:r>
              <a:rPr lang="en-US" altLang="zh-CN" sz="2200" dirty="0">
                <a:solidFill>
                  <a:srgbClr val="808080"/>
                </a:solidFill>
                <a:latin typeface="Menlo"/>
              </a:rPr>
              <a:t>:</a:t>
            </a:r>
            <a:r>
              <a:rPr lang="en-US" altLang="zh-CN" sz="2200" dirty="0">
                <a:solidFill>
                  <a:srgbClr val="8B0000"/>
                </a:solidFill>
                <a:latin typeface="Menlo"/>
              </a:rPr>
              <a:t>"</a:t>
            </a:r>
            <a:r>
              <a:rPr lang="zh-CN" altLang="en-US" sz="2200" dirty="0">
                <a:solidFill>
                  <a:srgbClr val="AA1111"/>
                </a:solidFill>
                <a:latin typeface="Menlo"/>
              </a:rPr>
              <a:t>微博</a:t>
            </a:r>
            <a:r>
              <a:rPr lang="en-US" altLang="zh-CN" sz="2200" dirty="0">
                <a:solidFill>
                  <a:srgbClr val="8B0000"/>
                </a:solidFill>
                <a:latin typeface="Menlo"/>
              </a:rPr>
              <a:t>"</a:t>
            </a:r>
            <a:r>
              <a:rPr lang="zh-CN" altLang="en-US" sz="2200" dirty="0">
                <a:solidFill>
                  <a:srgbClr val="808080"/>
                </a:solidFill>
                <a:latin typeface="Menlo"/>
              </a:rPr>
              <a:t> </a:t>
            </a:r>
            <a:r>
              <a:rPr lang="en-US" altLang="zh-CN" sz="2200" dirty="0">
                <a:solidFill>
                  <a:srgbClr val="808080"/>
                </a:solidFill>
                <a:latin typeface="Menlo"/>
              </a:rPr>
              <a:t>, </a:t>
            </a:r>
            <a:r>
              <a:rPr lang="en-US" altLang="zh-CN" sz="2200" dirty="0">
                <a:solidFill>
                  <a:srgbClr val="8B0000"/>
                </a:solidFill>
                <a:latin typeface="Menlo"/>
              </a:rPr>
              <a:t>"</a:t>
            </a:r>
            <a:r>
              <a:rPr lang="en-US" altLang="zh-CN" sz="2200" dirty="0" err="1">
                <a:solidFill>
                  <a:srgbClr val="AA1111"/>
                </a:solidFill>
                <a:latin typeface="Menlo"/>
              </a:rPr>
              <a:t>url</a:t>
            </a:r>
            <a:r>
              <a:rPr lang="en-US" altLang="zh-CN" sz="2200" dirty="0">
                <a:solidFill>
                  <a:srgbClr val="8B0000"/>
                </a:solidFill>
                <a:latin typeface="Menlo"/>
              </a:rPr>
              <a:t>"</a:t>
            </a:r>
            <a:r>
              <a:rPr lang="en-US" altLang="zh-CN" sz="2200" dirty="0">
                <a:solidFill>
                  <a:srgbClr val="808080"/>
                </a:solidFill>
                <a:latin typeface="Menlo"/>
              </a:rPr>
              <a:t>:</a:t>
            </a:r>
            <a:r>
              <a:rPr lang="en-US" altLang="zh-CN" sz="2200" dirty="0">
                <a:solidFill>
                  <a:srgbClr val="8B0000"/>
                </a:solidFill>
                <a:latin typeface="Menlo"/>
              </a:rPr>
              <a:t>"</a:t>
            </a:r>
            <a:r>
              <a:rPr lang="en-US" altLang="zh-CN" sz="2200" dirty="0">
                <a:solidFill>
                  <a:srgbClr val="AA1111"/>
                </a:solidFill>
                <a:latin typeface="Menlo"/>
              </a:rPr>
              <a:t>www.weibo.com</a:t>
            </a:r>
            <a:r>
              <a:rPr lang="en-US" altLang="zh-CN" sz="2200" dirty="0">
                <a:solidFill>
                  <a:srgbClr val="8B0000"/>
                </a:solidFill>
                <a:latin typeface="Menlo"/>
              </a:rPr>
              <a:t>"</a:t>
            </a:r>
            <a:r>
              <a:rPr lang="en-US" altLang="zh-CN" sz="2200" dirty="0">
                <a:solidFill>
                  <a:srgbClr val="808080"/>
                </a:solidFill>
                <a:latin typeface="Menlo"/>
              </a:rPr>
              <a:t> </a:t>
            </a:r>
            <a:r>
              <a:rPr lang="en-US" altLang="zh-CN" sz="2200" dirty="0">
                <a:solidFill>
                  <a:srgbClr val="808000"/>
                </a:solidFill>
                <a:latin typeface="Menlo"/>
              </a:rPr>
              <a:t>}</a:t>
            </a:r>
            <a:r>
              <a:rPr lang="en-US" altLang="zh-CN" sz="2200" dirty="0">
                <a:solidFill>
                  <a:srgbClr val="808080"/>
                </a:solidFill>
                <a:latin typeface="Menlo"/>
              </a:rPr>
              <a:t> </a:t>
            </a:r>
          </a:p>
          <a:p>
            <a:pPr latinLnBrk="1">
              <a:spcBef>
                <a:spcPts val="0"/>
              </a:spcBef>
            </a:pPr>
            <a:r>
              <a:rPr lang="en-US" altLang="zh-CN" sz="2200" dirty="0">
                <a:solidFill>
                  <a:srgbClr val="808080"/>
                </a:solidFill>
                <a:latin typeface="Menlo"/>
              </a:rPr>
              <a:t>   </a:t>
            </a:r>
            <a:r>
              <a:rPr lang="en-US" altLang="zh-CN" sz="2200" dirty="0">
                <a:solidFill>
                  <a:srgbClr val="808000"/>
                </a:solidFill>
                <a:latin typeface="Menlo"/>
              </a:rPr>
              <a:t>]</a:t>
            </a:r>
            <a:r>
              <a:rPr lang="en-US" altLang="zh-CN" sz="2200" dirty="0">
                <a:solidFill>
                  <a:srgbClr val="808080"/>
                </a:solidFill>
                <a:latin typeface="Menlo"/>
              </a:rPr>
              <a:t> </a:t>
            </a:r>
          </a:p>
          <a:p>
            <a:pPr latinLnBrk="1">
              <a:spcBef>
                <a:spcPts val="0"/>
              </a:spcBef>
            </a:pPr>
            <a:r>
              <a:rPr lang="en-US" altLang="zh-CN" sz="2200" dirty="0">
                <a:solidFill>
                  <a:srgbClr val="808000"/>
                </a:solidFill>
                <a:latin typeface="Menlo"/>
              </a:rPr>
              <a:t>}</a:t>
            </a:r>
            <a:endParaRPr lang="zh-CN" altLang="en-US" sz="2200" dirty="0"/>
          </a:p>
        </p:txBody>
      </p:sp>
    </p:spTree>
    <p:extLst>
      <p:ext uri="{BB962C8B-B14F-4D97-AF65-F5344CB8AC3E}">
        <p14:creationId xmlns:p14="http://schemas.microsoft.com/office/powerpoint/2010/main" val="2571079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5482"/>
            <a:ext cx="10515600" cy="920336"/>
          </a:xfrm>
        </p:spPr>
        <p:txBody>
          <a:bodyPr>
            <a:normAutofit/>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sp>
        <p:nvSpPr>
          <p:cNvPr id="7" name="矩形 6">
            <a:extLst>
              <a:ext uri="{FF2B5EF4-FFF2-40B4-BE49-F238E27FC236}">
                <a16:creationId xmlns:a16="http://schemas.microsoft.com/office/drawing/2014/main" id="{31E05C8B-7F0A-49EE-9422-71AA53504933}"/>
              </a:ext>
            </a:extLst>
          </p:cNvPr>
          <p:cNvSpPr/>
          <p:nvPr/>
        </p:nvSpPr>
        <p:spPr>
          <a:xfrm rot="20353258">
            <a:off x="7225849" y="4395142"/>
            <a:ext cx="3458391" cy="1077218"/>
          </a:xfrm>
          <a:prstGeom prst="rect">
            <a:avLst/>
          </a:prstGeom>
          <a:noFill/>
        </p:spPr>
        <p:txBody>
          <a:bodyPr wrap="square" lIns="91440" tIns="45720" rIns="91440" bIns="45720">
            <a:spAutoFit/>
          </a:bodyPr>
          <a:lstStyle/>
          <a:p>
            <a:pPr algn="ctr"/>
            <a:r>
              <a:rPr lang="en-US" altLang="zh-CN"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rPr>
              <a:t>SQL Server2016</a:t>
            </a:r>
          </a:p>
          <a:p>
            <a:pPr algn="ct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rPr>
              <a:t>For Json</a:t>
            </a:r>
            <a:endParaRPr lang="zh-CN" alt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endParaRPr>
          </a:p>
        </p:txBody>
      </p:sp>
      <p:graphicFrame>
        <p:nvGraphicFramePr>
          <p:cNvPr id="8" name="表格 9">
            <a:extLst>
              <a:ext uri="{FF2B5EF4-FFF2-40B4-BE49-F238E27FC236}">
                <a16:creationId xmlns:a16="http://schemas.microsoft.com/office/drawing/2014/main" id="{553EB9E8-916E-4474-9486-E5F4B1966F5F}"/>
              </a:ext>
            </a:extLst>
          </p:cNvPr>
          <p:cNvGraphicFramePr>
            <a:graphicFrameLocks noGrp="1"/>
          </p:cNvGraphicFramePr>
          <p:nvPr>
            <p:extLst>
              <p:ext uri="{D42A27DB-BD31-4B8C-83A1-F6EECF244321}">
                <p14:modId xmlns:p14="http://schemas.microsoft.com/office/powerpoint/2010/main" val="4039781708"/>
              </p:ext>
            </p:extLst>
          </p:nvPr>
        </p:nvGraphicFramePr>
        <p:xfrm>
          <a:off x="970556" y="1527867"/>
          <a:ext cx="7800582" cy="2651760"/>
        </p:xfrm>
        <a:graphic>
          <a:graphicData uri="http://schemas.openxmlformats.org/drawingml/2006/table">
            <a:tbl>
              <a:tblPr firstRow="1" bandRow="1">
                <a:tableStyleId>{5C22544A-7EE6-4342-B048-85BDC9FD1C3A}</a:tableStyleId>
              </a:tblPr>
              <a:tblGrid>
                <a:gridCol w="2438601">
                  <a:extLst>
                    <a:ext uri="{9D8B030D-6E8A-4147-A177-3AD203B41FA5}">
                      <a16:colId xmlns:a16="http://schemas.microsoft.com/office/drawing/2014/main" val="1000949100"/>
                    </a:ext>
                  </a:extLst>
                </a:gridCol>
                <a:gridCol w="5361981">
                  <a:extLst>
                    <a:ext uri="{9D8B030D-6E8A-4147-A177-3AD203B41FA5}">
                      <a16:colId xmlns:a16="http://schemas.microsoft.com/office/drawing/2014/main" val="814995415"/>
                    </a:ext>
                  </a:extLst>
                </a:gridCol>
              </a:tblGrid>
              <a:tr h="0">
                <a:tc>
                  <a:txBody>
                    <a:bodyPr/>
                    <a:lstStyle/>
                    <a:p>
                      <a:r>
                        <a:rPr lang="zh-CN" altLang="en-US" sz="2400" dirty="0"/>
                        <a:t>功能</a:t>
                      </a:r>
                    </a:p>
                  </a:txBody>
                  <a:tcPr/>
                </a:tc>
                <a:tc>
                  <a:txBody>
                    <a:bodyPr/>
                    <a:lstStyle/>
                    <a:p>
                      <a:r>
                        <a:rPr lang="zh-CN" altLang="en-US" sz="2400" dirty="0"/>
                        <a:t>描述</a:t>
                      </a:r>
                    </a:p>
                  </a:txBody>
                  <a:tcPr/>
                </a:tc>
                <a:extLst>
                  <a:ext uri="{0D108BD9-81ED-4DB2-BD59-A6C34878D82A}">
                    <a16:rowId xmlns:a16="http://schemas.microsoft.com/office/drawing/2014/main" val="1845811610"/>
                  </a:ext>
                </a:extLst>
              </a:tr>
              <a:tr h="370840">
                <a:tc>
                  <a:txBody>
                    <a:bodyPr/>
                    <a:lstStyle/>
                    <a:p>
                      <a:r>
                        <a:rPr lang="en-US" altLang="zh-CN" sz="2400" b="1" dirty="0">
                          <a:solidFill>
                            <a:srgbClr val="C00000"/>
                          </a:solidFill>
                        </a:rPr>
                        <a:t>ISJSON</a:t>
                      </a:r>
                      <a:endParaRPr lang="zh-CN" altLang="en-US" sz="2400" b="1" dirty="0">
                        <a:solidFill>
                          <a:srgbClr val="C00000"/>
                        </a:solidFill>
                      </a:endParaRPr>
                    </a:p>
                  </a:txBody>
                  <a:tcPr/>
                </a:tc>
                <a:tc>
                  <a:txBody>
                    <a:bodyPr/>
                    <a:lstStyle/>
                    <a:p>
                      <a:r>
                        <a:rPr lang="zh-CN" altLang="en-US" sz="2400" dirty="0"/>
                        <a:t>测试字符串是否包含有效的</a:t>
                      </a:r>
                      <a:r>
                        <a:rPr lang="en-US" altLang="zh-CN" sz="2400" dirty="0"/>
                        <a:t>JSON</a:t>
                      </a:r>
                      <a:endParaRPr lang="zh-CN" altLang="en-US" sz="2400" dirty="0"/>
                    </a:p>
                  </a:txBody>
                  <a:tcPr/>
                </a:tc>
                <a:extLst>
                  <a:ext uri="{0D108BD9-81ED-4DB2-BD59-A6C34878D82A}">
                    <a16:rowId xmlns:a16="http://schemas.microsoft.com/office/drawing/2014/main" val="4060011640"/>
                  </a:ext>
                </a:extLst>
              </a:tr>
              <a:tr h="370840">
                <a:tc>
                  <a:txBody>
                    <a:bodyPr/>
                    <a:lstStyle/>
                    <a:p>
                      <a:r>
                        <a:rPr lang="en-US" altLang="zh-CN" sz="2400" b="1" dirty="0">
                          <a:solidFill>
                            <a:srgbClr val="C00000"/>
                          </a:solidFill>
                        </a:rPr>
                        <a:t>JSON_VALUE</a:t>
                      </a:r>
                      <a:endParaRPr lang="zh-CN" altLang="en-US" sz="2400" b="1" dirty="0">
                        <a:solidFill>
                          <a:srgbClr val="C00000"/>
                        </a:solidFill>
                      </a:endParaRPr>
                    </a:p>
                  </a:txBody>
                  <a:tcPr/>
                </a:tc>
                <a:tc>
                  <a:txBody>
                    <a:bodyPr/>
                    <a:lstStyle/>
                    <a:p>
                      <a:r>
                        <a:rPr lang="zh-CN" altLang="en-US" sz="2400" dirty="0"/>
                        <a:t>从</a:t>
                      </a:r>
                      <a:r>
                        <a:rPr lang="en-US" altLang="zh-CN" sz="2400" dirty="0"/>
                        <a:t>JSON</a:t>
                      </a:r>
                      <a:r>
                        <a:rPr lang="zh-CN" altLang="en-US" sz="2400" dirty="0"/>
                        <a:t>字符串中提取标量值</a:t>
                      </a:r>
                    </a:p>
                  </a:txBody>
                  <a:tcPr/>
                </a:tc>
                <a:extLst>
                  <a:ext uri="{0D108BD9-81ED-4DB2-BD59-A6C34878D82A}">
                    <a16:rowId xmlns:a16="http://schemas.microsoft.com/office/drawing/2014/main" val="1100068453"/>
                  </a:ext>
                </a:extLst>
              </a:tr>
              <a:tr h="370840">
                <a:tc>
                  <a:txBody>
                    <a:bodyPr/>
                    <a:lstStyle/>
                    <a:p>
                      <a:r>
                        <a:rPr lang="en-US" altLang="zh-CN" sz="2400" b="1" dirty="0">
                          <a:solidFill>
                            <a:srgbClr val="C00000"/>
                          </a:solidFill>
                        </a:rPr>
                        <a:t>JSON_QUERY</a:t>
                      </a:r>
                      <a:endParaRPr lang="zh-CN" altLang="en-US" sz="2400" b="1" dirty="0">
                        <a:solidFill>
                          <a:srgbClr val="C00000"/>
                        </a:solidFill>
                      </a:endParaRPr>
                    </a:p>
                  </a:txBody>
                  <a:tcPr/>
                </a:tc>
                <a:tc>
                  <a:txBody>
                    <a:bodyPr/>
                    <a:lstStyle/>
                    <a:p>
                      <a:r>
                        <a:rPr lang="zh-CN" altLang="en-US" sz="2400" dirty="0"/>
                        <a:t>从</a:t>
                      </a:r>
                      <a:r>
                        <a:rPr lang="en-US" altLang="zh-CN" sz="2400" dirty="0"/>
                        <a:t>JSON</a:t>
                      </a:r>
                      <a:r>
                        <a:rPr lang="zh-CN" altLang="en-US" sz="2400" dirty="0"/>
                        <a:t>字符串中提取对象或数组</a:t>
                      </a:r>
                    </a:p>
                  </a:txBody>
                  <a:tcPr/>
                </a:tc>
                <a:extLst>
                  <a:ext uri="{0D108BD9-81ED-4DB2-BD59-A6C34878D82A}">
                    <a16:rowId xmlns:a16="http://schemas.microsoft.com/office/drawing/2014/main" val="124167069"/>
                  </a:ext>
                </a:extLst>
              </a:tr>
              <a:tr h="370840">
                <a:tc>
                  <a:txBody>
                    <a:bodyPr/>
                    <a:lstStyle/>
                    <a:p>
                      <a:r>
                        <a:rPr lang="en-US" altLang="zh-CN" sz="2400" b="1" dirty="0">
                          <a:solidFill>
                            <a:srgbClr val="C00000"/>
                          </a:solidFill>
                        </a:rPr>
                        <a:t>JSON_MODIFY</a:t>
                      </a:r>
                      <a:endParaRPr lang="zh-CN" altLang="en-US" sz="2400" b="1" dirty="0">
                        <a:solidFill>
                          <a:srgbClr val="C00000"/>
                        </a:solidFill>
                      </a:endParaRPr>
                    </a:p>
                  </a:txBody>
                  <a:tcPr/>
                </a:tc>
                <a:tc>
                  <a:txBody>
                    <a:bodyPr/>
                    <a:lstStyle/>
                    <a:p>
                      <a:r>
                        <a:rPr lang="zh-CN" altLang="en-US" sz="2400" dirty="0"/>
                        <a:t>更新</a:t>
                      </a:r>
                      <a:r>
                        <a:rPr lang="en-US" altLang="zh-CN" sz="2400" dirty="0"/>
                        <a:t>JSON</a:t>
                      </a:r>
                      <a:r>
                        <a:rPr lang="zh-CN" altLang="en-US" sz="2400" dirty="0"/>
                        <a:t>字符串中的属性值，并返回更新的</a:t>
                      </a:r>
                      <a:r>
                        <a:rPr lang="en-US" altLang="zh-CN" sz="2400" dirty="0"/>
                        <a:t>JSON</a:t>
                      </a:r>
                      <a:r>
                        <a:rPr lang="zh-CN" altLang="en-US" sz="2400" dirty="0"/>
                        <a:t>字符串</a:t>
                      </a:r>
                    </a:p>
                  </a:txBody>
                  <a:tcPr/>
                </a:tc>
                <a:extLst>
                  <a:ext uri="{0D108BD9-81ED-4DB2-BD59-A6C34878D82A}">
                    <a16:rowId xmlns:a16="http://schemas.microsoft.com/office/drawing/2014/main" val="781538693"/>
                  </a:ext>
                </a:extLst>
              </a:tr>
            </a:tbl>
          </a:graphicData>
        </a:graphic>
      </p:graphicFrame>
      <p:sp>
        <p:nvSpPr>
          <p:cNvPr id="9" name="矩形 8">
            <a:extLst>
              <a:ext uri="{FF2B5EF4-FFF2-40B4-BE49-F238E27FC236}">
                <a16:creationId xmlns:a16="http://schemas.microsoft.com/office/drawing/2014/main" id="{DD15A863-3871-485B-A6BB-9FBBC2774658}"/>
              </a:ext>
            </a:extLst>
          </p:cNvPr>
          <p:cNvSpPr/>
          <p:nvPr/>
        </p:nvSpPr>
        <p:spPr>
          <a:xfrm>
            <a:off x="838200" y="774325"/>
            <a:ext cx="8493040" cy="497059"/>
          </a:xfrm>
          <a:prstGeom prst="rect">
            <a:avLst/>
          </a:prstGeom>
        </p:spPr>
        <p:txBody>
          <a:bodyPr wrap="square">
            <a:spAutoFit/>
          </a:bodyPr>
          <a:lstStyle/>
          <a:p>
            <a:pPr>
              <a:lnSpc>
                <a:spcPct val="120000"/>
              </a:lnSpc>
              <a:spcBef>
                <a:spcPts val="500"/>
              </a:spcBef>
            </a:pPr>
            <a:r>
              <a:rPr lang="en-US" altLang="zh-CN" sz="2400" dirty="0">
                <a:solidFill>
                  <a:prstClr val="black"/>
                </a:solidFill>
                <a:latin typeface="Arial Narrow" panose="020B0606020202030204" pitchFamily="34" charset="0"/>
                <a:ea typeface="微软雅黑" panose="020B0503020204020204" pitchFamily="34" charset="-122"/>
              </a:rPr>
              <a:t>SQL Server DBMS</a:t>
            </a:r>
            <a:r>
              <a:rPr lang="zh-CN" altLang="en-US" sz="2400" dirty="0">
                <a:solidFill>
                  <a:prstClr val="black"/>
                </a:solidFill>
                <a:latin typeface="Arial Narrow" panose="020B0606020202030204" pitchFamily="34" charset="0"/>
                <a:ea typeface="微软雅黑" panose="020B0503020204020204" pitchFamily="34" charset="-122"/>
              </a:rPr>
              <a:t>中典型的</a:t>
            </a:r>
            <a:r>
              <a:rPr lang="en-US" altLang="zh-CN" sz="2400" dirty="0">
                <a:solidFill>
                  <a:prstClr val="black"/>
                </a:solidFill>
                <a:latin typeface="Arial Narrow" panose="020B0606020202030204" pitchFamily="34" charset="0"/>
                <a:ea typeface="微软雅黑" panose="020B0503020204020204" pitchFamily="34" charset="-122"/>
              </a:rPr>
              <a:t>JSON</a:t>
            </a:r>
            <a:r>
              <a:rPr lang="zh-CN" altLang="en-US" sz="2400" dirty="0">
                <a:solidFill>
                  <a:prstClr val="black"/>
                </a:solidFill>
                <a:latin typeface="Arial Narrow" panose="020B0606020202030204" pitchFamily="34" charset="0"/>
                <a:ea typeface="微软雅黑" panose="020B0503020204020204" pitchFamily="34" charset="-122"/>
              </a:rPr>
              <a:t>数据管理功能接口。</a:t>
            </a:r>
          </a:p>
        </p:txBody>
      </p:sp>
    </p:spTree>
    <p:extLst>
      <p:ext uri="{BB962C8B-B14F-4D97-AF65-F5344CB8AC3E}">
        <p14:creationId xmlns:p14="http://schemas.microsoft.com/office/powerpoint/2010/main" val="416603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3" name="内容占位符 2"/>
          <p:cNvSpPr>
            <a:spLocks noGrp="1"/>
          </p:cNvSpPr>
          <p:nvPr>
            <p:ph idx="1"/>
          </p:nvPr>
        </p:nvSpPr>
        <p:spPr>
          <a:xfrm>
            <a:off x="838200" y="1285462"/>
            <a:ext cx="10515600" cy="4719098"/>
          </a:xfrm>
        </p:spPr>
        <p:txBody>
          <a:bodyPr>
            <a:normAutofit/>
          </a:bodyPr>
          <a:lstStyle/>
          <a:p>
            <a:r>
              <a:rPr lang="zh-CN" altLang="en-US" i="1" dirty="0">
                <a:solidFill>
                  <a:srgbClr val="0070C0"/>
                </a:solidFill>
              </a:rPr>
              <a:t>阅读教材</a:t>
            </a:r>
            <a:r>
              <a:rPr lang="en-US" altLang="zh-CN" i="1" dirty="0">
                <a:solidFill>
                  <a:srgbClr val="0070C0"/>
                </a:solidFill>
              </a:rPr>
              <a:t>P26-29</a:t>
            </a:r>
            <a:r>
              <a:rPr lang="zh-CN" altLang="en-US" i="1" dirty="0">
                <a:solidFill>
                  <a:srgbClr val="0070C0"/>
                </a:solidFill>
              </a:rPr>
              <a:t>例题</a:t>
            </a:r>
            <a:endParaRPr lang="en-US" altLang="zh-CN" i="1" dirty="0">
              <a:solidFill>
                <a:srgbClr val="0070C0"/>
              </a:solidFill>
            </a:endParaRPr>
          </a:p>
          <a:p>
            <a:r>
              <a:rPr lang="en-US" altLang="zh-CN" dirty="0"/>
              <a:t>1. </a:t>
            </a:r>
            <a:r>
              <a:rPr lang="zh-CN" altLang="en-US" dirty="0"/>
              <a:t>解析</a:t>
            </a:r>
            <a:r>
              <a:rPr lang="en-US" altLang="zh-CN" dirty="0"/>
              <a:t>JSON</a:t>
            </a:r>
            <a:r>
              <a:rPr lang="zh-CN" altLang="en-US" dirty="0"/>
              <a:t>数据</a:t>
            </a:r>
            <a:endParaRPr lang="en-US" altLang="zh-CN" dirty="0"/>
          </a:p>
          <a:p>
            <a:r>
              <a:rPr lang="en-US" altLang="zh-CN" dirty="0"/>
              <a:t>2. JSON</a:t>
            </a:r>
            <a:r>
              <a:rPr lang="zh-CN" altLang="en-US" dirty="0"/>
              <a:t>数据转换为关系数据</a:t>
            </a:r>
            <a:endParaRPr lang="en-US" altLang="zh-CN" dirty="0"/>
          </a:p>
          <a:p>
            <a:r>
              <a:rPr lang="en-US" altLang="zh-CN" dirty="0"/>
              <a:t>3. JSON</a:t>
            </a:r>
            <a:r>
              <a:rPr lang="zh-CN" altLang="en-US" dirty="0"/>
              <a:t>数据更新为关系数据列</a:t>
            </a:r>
            <a:endParaRPr lang="en-US" altLang="zh-CN" dirty="0"/>
          </a:p>
          <a:p>
            <a:r>
              <a:rPr lang="en-US" altLang="zh-CN" dirty="0"/>
              <a:t>4. SQL</a:t>
            </a:r>
            <a:r>
              <a:rPr lang="zh-CN" altLang="en-US" dirty="0"/>
              <a:t>查询中使用关系和</a:t>
            </a:r>
            <a:r>
              <a:rPr lang="en-US" altLang="zh-CN" dirty="0"/>
              <a:t>JSON</a:t>
            </a:r>
            <a:r>
              <a:rPr lang="zh-CN" altLang="en-US" dirty="0"/>
              <a:t>数据</a:t>
            </a:r>
            <a:endParaRPr lang="en-US" altLang="zh-CN" dirty="0"/>
          </a:p>
          <a:p>
            <a:r>
              <a:rPr lang="en-US" altLang="zh-CN" dirty="0"/>
              <a:t>5. JSON</a:t>
            </a:r>
            <a:r>
              <a:rPr lang="zh-CN" altLang="en-US" dirty="0"/>
              <a:t>索引</a:t>
            </a:r>
            <a:endParaRPr lang="en-US" altLang="zh-CN" dirty="0"/>
          </a:p>
          <a:p>
            <a:r>
              <a:rPr lang="en-US" altLang="zh-CN" dirty="0"/>
              <a:t>6. </a:t>
            </a:r>
            <a:r>
              <a:rPr lang="zh-CN" altLang="en-US" dirty="0"/>
              <a:t>关系数据输出为</a:t>
            </a:r>
            <a:r>
              <a:rPr lang="en-US" altLang="zh-CN" dirty="0"/>
              <a:t>JSON</a:t>
            </a:r>
            <a:r>
              <a:rPr lang="zh-CN" altLang="en-US" dirty="0"/>
              <a:t>数据格式</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spTree>
    <p:extLst>
      <p:ext uri="{BB962C8B-B14F-4D97-AF65-F5344CB8AC3E}">
        <p14:creationId xmlns:p14="http://schemas.microsoft.com/office/powerpoint/2010/main" val="4149411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3" name="内容占位符 2"/>
          <p:cNvSpPr>
            <a:spLocks noGrp="1"/>
          </p:cNvSpPr>
          <p:nvPr>
            <p:ph idx="1"/>
          </p:nvPr>
        </p:nvSpPr>
        <p:spPr>
          <a:xfrm>
            <a:off x="838200" y="1285461"/>
            <a:ext cx="10515600" cy="5436013"/>
          </a:xfrm>
        </p:spPr>
        <p:txBody>
          <a:bodyPr>
            <a:normAutofit fontScale="92500" lnSpcReduction="20000"/>
          </a:bodyPr>
          <a:lstStyle/>
          <a:p>
            <a:r>
              <a:rPr lang="en-US" altLang="zh-CN" dirty="0"/>
              <a:t>1. </a:t>
            </a:r>
            <a:r>
              <a:rPr lang="zh-CN" altLang="en-US" dirty="0"/>
              <a:t>解析</a:t>
            </a:r>
            <a:r>
              <a:rPr lang="en-US" altLang="zh-CN" dirty="0"/>
              <a:t>JSON</a:t>
            </a:r>
            <a:r>
              <a:rPr lang="zh-CN" altLang="en-US" dirty="0"/>
              <a:t>数据</a:t>
            </a:r>
            <a:endParaRPr lang="en-US" altLang="zh-CN" dirty="0"/>
          </a:p>
          <a:p>
            <a:r>
              <a:rPr lang="en-US" altLang="zh-CN" dirty="0">
                <a:solidFill>
                  <a:srgbClr val="0070C0"/>
                </a:solidFill>
              </a:rPr>
              <a:t>DECLARE @</a:t>
            </a:r>
            <a:r>
              <a:rPr lang="en-US" altLang="zh-CN" dirty="0" err="1">
                <a:solidFill>
                  <a:srgbClr val="0070C0"/>
                </a:solidFill>
              </a:rPr>
              <a:t>json</a:t>
            </a:r>
            <a:r>
              <a:rPr lang="en-US" altLang="zh-CN" dirty="0">
                <a:solidFill>
                  <a:srgbClr val="0070C0"/>
                </a:solidFill>
              </a:rPr>
              <a:t> Variable NVARCHAR(MAX)</a:t>
            </a:r>
          </a:p>
          <a:p>
            <a:r>
              <a:rPr lang="en-US" altLang="zh-CN" dirty="0">
                <a:solidFill>
                  <a:srgbClr val="0070C0"/>
                </a:solidFill>
              </a:rPr>
              <a:t>SET @</a:t>
            </a:r>
            <a:r>
              <a:rPr lang="en-US" altLang="zh-CN" dirty="0" err="1">
                <a:solidFill>
                  <a:srgbClr val="0070C0"/>
                </a:solidFill>
              </a:rPr>
              <a:t>json</a:t>
            </a:r>
            <a:r>
              <a:rPr lang="en-US" altLang="zh-CN" dirty="0">
                <a:solidFill>
                  <a:srgbClr val="0070C0"/>
                </a:solidFill>
              </a:rPr>
              <a:t> Variable=N’[…]’</a:t>
            </a:r>
          </a:p>
          <a:p>
            <a:r>
              <a:rPr lang="en-US" altLang="zh-CN" dirty="0">
                <a:solidFill>
                  <a:srgbClr val="0070C0"/>
                </a:solidFill>
              </a:rPr>
              <a:t>…</a:t>
            </a:r>
          </a:p>
          <a:p>
            <a:r>
              <a:rPr lang="en-US" altLang="zh-CN" dirty="0">
                <a:solidFill>
                  <a:srgbClr val="0070C0"/>
                </a:solidFill>
              </a:rPr>
              <a:t>SELECT * FROM </a:t>
            </a:r>
            <a:r>
              <a:rPr lang="en-US" altLang="zh-CN" dirty="0">
                <a:solidFill>
                  <a:srgbClr val="FF0000"/>
                </a:solidFill>
              </a:rPr>
              <a:t>OPENJSON</a:t>
            </a:r>
            <a:r>
              <a:rPr lang="en-US" altLang="zh-CN" dirty="0">
                <a:solidFill>
                  <a:srgbClr val="0070C0"/>
                </a:solidFill>
              </a:rPr>
              <a:t>(@</a:t>
            </a:r>
            <a:r>
              <a:rPr lang="en-US" altLang="zh-CN" dirty="0" err="1">
                <a:solidFill>
                  <a:srgbClr val="0070C0"/>
                </a:solidFill>
              </a:rPr>
              <a:t>json</a:t>
            </a:r>
            <a:r>
              <a:rPr lang="en-US" altLang="zh-CN" dirty="0">
                <a:solidFill>
                  <a:srgbClr val="0070C0"/>
                </a:solidFill>
              </a:rPr>
              <a:t> Variable)</a:t>
            </a:r>
          </a:p>
          <a:p>
            <a:r>
              <a:rPr lang="en-US" altLang="zh-CN" dirty="0">
                <a:solidFill>
                  <a:srgbClr val="FF0000"/>
                </a:solidFill>
              </a:rPr>
              <a:t>WITH </a:t>
            </a:r>
            <a:r>
              <a:rPr lang="en-US" altLang="zh-CN" dirty="0">
                <a:solidFill>
                  <a:srgbClr val="0070C0"/>
                </a:solidFill>
              </a:rPr>
              <a:t>(id </a:t>
            </a:r>
            <a:r>
              <a:rPr lang="en-US" altLang="zh-CN" dirty="0" err="1">
                <a:solidFill>
                  <a:srgbClr val="0070C0"/>
                </a:solidFill>
              </a:rPr>
              <a:t>int</a:t>
            </a:r>
            <a:r>
              <a:rPr lang="en-US" altLang="zh-CN" dirty="0">
                <a:solidFill>
                  <a:srgbClr val="0070C0"/>
                </a:solidFill>
              </a:rPr>
              <a:t>  ‘strict $.id’,…);----strict</a:t>
            </a:r>
            <a:r>
              <a:rPr lang="zh-CN" altLang="en-US" dirty="0">
                <a:solidFill>
                  <a:srgbClr val="0070C0"/>
                </a:solidFill>
              </a:rPr>
              <a:t>表示</a:t>
            </a:r>
            <a:r>
              <a:rPr lang="en-US" altLang="zh-CN" dirty="0">
                <a:solidFill>
                  <a:srgbClr val="0070C0"/>
                </a:solidFill>
              </a:rPr>
              <a:t>json</a:t>
            </a:r>
            <a:r>
              <a:rPr lang="zh-CN" altLang="en-US" dirty="0">
                <a:solidFill>
                  <a:srgbClr val="0070C0"/>
                </a:solidFill>
              </a:rPr>
              <a:t>中必须包含该字段</a:t>
            </a:r>
            <a:endParaRPr lang="en-US" altLang="zh-CN" dirty="0">
              <a:solidFill>
                <a:srgbClr val="0070C0"/>
              </a:solidFill>
            </a:endParaRPr>
          </a:p>
          <a:p>
            <a:r>
              <a:rPr lang="en-US" altLang="zh-CN" dirty="0"/>
              <a:t>2. JSON</a:t>
            </a:r>
            <a:r>
              <a:rPr lang="zh-CN" altLang="en-US" dirty="0"/>
              <a:t>数据转换为关系数据</a:t>
            </a:r>
            <a:endParaRPr lang="en-US" altLang="zh-CN" dirty="0"/>
          </a:p>
          <a:p>
            <a:r>
              <a:rPr lang="en-US" altLang="zh-CN" dirty="0">
                <a:solidFill>
                  <a:srgbClr val="0070C0"/>
                </a:solidFill>
              </a:rPr>
              <a:t>SELECT * into </a:t>
            </a:r>
            <a:r>
              <a:rPr lang="en-US" altLang="zh-CN" dirty="0" err="1">
                <a:solidFill>
                  <a:srgbClr val="0070C0"/>
                </a:solidFill>
              </a:rPr>
              <a:t>region_json</a:t>
            </a:r>
            <a:endParaRPr lang="en-US" altLang="zh-CN" dirty="0">
              <a:solidFill>
                <a:srgbClr val="0070C0"/>
              </a:solidFill>
            </a:endParaRPr>
          </a:p>
          <a:p>
            <a:r>
              <a:rPr lang="en-US" altLang="zh-CN" dirty="0">
                <a:solidFill>
                  <a:srgbClr val="0070C0"/>
                </a:solidFill>
              </a:rPr>
              <a:t>FROM OPENJSON(@json Variable)</a:t>
            </a:r>
          </a:p>
          <a:p>
            <a:r>
              <a:rPr lang="en-US" altLang="zh-CN" dirty="0">
                <a:solidFill>
                  <a:srgbClr val="0070C0"/>
                </a:solidFill>
              </a:rPr>
              <a:t>WITH (id int  ‘strict $.id’,…);</a:t>
            </a:r>
          </a:p>
          <a:p>
            <a:endParaRPr lang="en-US" altLang="zh-CN" dirty="0">
              <a:solidFill>
                <a:srgbClr val="0070C0"/>
              </a:solidFill>
            </a:endParaRPr>
          </a:p>
          <a:p>
            <a:endParaRPr lang="en-US" altLang="zh-CN" dirty="0">
              <a:solidFill>
                <a:srgbClr val="0070C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spTree>
    <p:extLst>
      <p:ext uri="{BB962C8B-B14F-4D97-AF65-F5344CB8AC3E}">
        <p14:creationId xmlns:p14="http://schemas.microsoft.com/office/powerpoint/2010/main" val="3806151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4"/>
            <a:ext cx="10515600" cy="920336"/>
          </a:xfrm>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3" name="内容占位符 2"/>
          <p:cNvSpPr>
            <a:spLocks noGrp="1"/>
          </p:cNvSpPr>
          <p:nvPr>
            <p:ph idx="1"/>
          </p:nvPr>
        </p:nvSpPr>
        <p:spPr>
          <a:xfrm>
            <a:off x="838200" y="609599"/>
            <a:ext cx="10515600" cy="6545581"/>
          </a:xfrm>
        </p:spPr>
        <p:txBody>
          <a:bodyPr>
            <a:normAutofit fontScale="77500" lnSpcReduction="20000"/>
          </a:bodyPr>
          <a:lstStyle/>
          <a:p>
            <a:r>
              <a:rPr lang="en-US" altLang="zh-CN" sz="3400" dirty="0"/>
              <a:t>3. JSON</a:t>
            </a:r>
            <a:r>
              <a:rPr lang="zh-CN" altLang="en-US" sz="3400" dirty="0"/>
              <a:t>数据更新到关系数据列</a:t>
            </a:r>
            <a:endParaRPr lang="en-US" altLang="zh-CN" sz="3400" dirty="0"/>
          </a:p>
          <a:p>
            <a:r>
              <a:rPr lang="en-US" altLang="zh-CN" dirty="0">
                <a:solidFill>
                  <a:srgbClr val="0070C0"/>
                </a:solidFill>
              </a:rPr>
              <a:t>DECLARE @</a:t>
            </a:r>
            <a:r>
              <a:rPr lang="en-US" altLang="zh-CN" dirty="0" err="1">
                <a:solidFill>
                  <a:srgbClr val="0070C0"/>
                </a:solidFill>
              </a:rPr>
              <a:t>json</a:t>
            </a:r>
            <a:r>
              <a:rPr lang="en-US" altLang="zh-CN" dirty="0">
                <a:solidFill>
                  <a:srgbClr val="0070C0"/>
                </a:solidFill>
              </a:rPr>
              <a:t> Variable0 NVARCHAR(MAX);</a:t>
            </a:r>
          </a:p>
          <a:p>
            <a:r>
              <a:rPr lang="en-US" altLang="zh-CN" dirty="0">
                <a:solidFill>
                  <a:srgbClr val="0070C0"/>
                </a:solidFill>
              </a:rPr>
              <a:t>SET @</a:t>
            </a:r>
            <a:r>
              <a:rPr lang="en-US" altLang="zh-CN" dirty="0" err="1">
                <a:solidFill>
                  <a:srgbClr val="0070C0"/>
                </a:solidFill>
              </a:rPr>
              <a:t>json</a:t>
            </a:r>
            <a:r>
              <a:rPr lang="en-US" altLang="zh-CN" dirty="0">
                <a:solidFill>
                  <a:srgbClr val="0070C0"/>
                </a:solidFill>
              </a:rPr>
              <a:t> </a:t>
            </a:r>
            <a:r>
              <a:rPr lang="en-US" altLang="zh-CN" dirty="0">
                <a:solidFill>
                  <a:srgbClr val="FF0000"/>
                </a:solidFill>
              </a:rPr>
              <a:t>Variable0</a:t>
            </a:r>
            <a:r>
              <a:rPr lang="en-US" altLang="zh-CN" dirty="0">
                <a:solidFill>
                  <a:srgbClr val="0070C0"/>
                </a:solidFill>
              </a:rPr>
              <a:t>=‘{“id”:0, “Location”:{“Horizontal_region”:”</a:t>
            </a:r>
            <a:r>
              <a:rPr lang="en-US" altLang="zh-CN" dirty="0" err="1">
                <a:solidFill>
                  <a:srgbClr val="0070C0"/>
                </a:solidFill>
              </a:rPr>
              <a:t>Eas</a:t>
            </a:r>
            <a:r>
              <a:rPr lang="en-US" altLang="zh-CN" dirty="0">
                <a:solidFill>
                  <a:srgbClr val="0070C0"/>
                </a:solidFill>
              </a:rPr>
              <a:t>”,”</a:t>
            </a:r>
            <a:r>
              <a:rPr lang="en-US" altLang="zh-CN" dirty="0" err="1">
                <a:solidFill>
                  <a:srgbClr val="0070C0"/>
                </a:solidFill>
              </a:rPr>
              <a:t>Vertical_region”:”South</a:t>
            </a:r>
            <a:r>
              <a:rPr lang="en-US" altLang="zh-CN" dirty="0">
                <a:solidFill>
                  <a:srgbClr val="0070C0"/>
                </a:solidFill>
              </a:rPr>
              <a:t>”},…}’</a:t>
            </a:r>
          </a:p>
          <a:p>
            <a:r>
              <a:rPr lang="en-US" altLang="zh-CN" dirty="0">
                <a:solidFill>
                  <a:srgbClr val="0070C0"/>
                </a:solidFill>
              </a:rPr>
              <a:t>DECLARE @</a:t>
            </a:r>
            <a:r>
              <a:rPr lang="en-US" altLang="zh-CN" dirty="0" err="1">
                <a:solidFill>
                  <a:srgbClr val="0070C0"/>
                </a:solidFill>
              </a:rPr>
              <a:t>json</a:t>
            </a:r>
            <a:r>
              <a:rPr lang="en-US" altLang="zh-CN" dirty="0">
                <a:solidFill>
                  <a:srgbClr val="0070C0"/>
                </a:solidFill>
              </a:rPr>
              <a:t> Variable1 NVARCHAR(MAX);</a:t>
            </a:r>
          </a:p>
          <a:p>
            <a:r>
              <a:rPr lang="en-US" altLang="zh-CN" dirty="0">
                <a:solidFill>
                  <a:srgbClr val="0070C0"/>
                </a:solidFill>
              </a:rPr>
              <a:t>SET @</a:t>
            </a:r>
            <a:r>
              <a:rPr lang="en-US" altLang="zh-CN" dirty="0" err="1">
                <a:solidFill>
                  <a:srgbClr val="0070C0"/>
                </a:solidFill>
              </a:rPr>
              <a:t>json</a:t>
            </a:r>
            <a:r>
              <a:rPr lang="en-US" altLang="zh-CN" dirty="0">
                <a:solidFill>
                  <a:srgbClr val="0070C0"/>
                </a:solidFill>
              </a:rPr>
              <a:t> </a:t>
            </a:r>
            <a:r>
              <a:rPr lang="en-US" altLang="zh-CN" dirty="0">
                <a:solidFill>
                  <a:srgbClr val="FF0000"/>
                </a:solidFill>
              </a:rPr>
              <a:t>Variable1</a:t>
            </a:r>
            <a:r>
              <a:rPr lang="en-US" altLang="zh-CN" dirty="0">
                <a:solidFill>
                  <a:srgbClr val="0070C0"/>
                </a:solidFill>
              </a:rPr>
              <a:t>=‘{“id”:1, “Location”:{…}…}’</a:t>
            </a:r>
          </a:p>
          <a:p>
            <a:r>
              <a:rPr lang="en-US" altLang="zh-CN" dirty="0">
                <a:solidFill>
                  <a:srgbClr val="0070C0"/>
                </a:solidFill>
              </a:rPr>
              <a:t>…</a:t>
            </a:r>
          </a:p>
          <a:p>
            <a:r>
              <a:rPr lang="en-US" altLang="zh-CN" dirty="0">
                <a:solidFill>
                  <a:srgbClr val="FF0000"/>
                </a:solidFill>
              </a:rPr>
              <a:t>Update</a:t>
            </a:r>
            <a:r>
              <a:rPr lang="en-US" altLang="zh-CN" dirty="0">
                <a:solidFill>
                  <a:srgbClr val="0070C0"/>
                </a:solidFill>
              </a:rPr>
              <a:t> REGION set </a:t>
            </a:r>
            <a:r>
              <a:rPr lang="en-US" altLang="zh-CN" dirty="0" err="1">
                <a:solidFill>
                  <a:srgbClr val="0070C0"/>
                </a:solidFill>
              </a:rPr>
              <a:t>json_col</a:t>
            </a:r>
            <a:r>
              <a:rPr lang="en-US" altLang="zh-CN" dirty="0">
                <a:solidFill>
                  <a:srgbClr val="0070C0"/>
                </a:solidFill>
              </a:rPr>
              <a:t>=@</a:t>
            </a:r>
            <a:r>
              <a:rPr lang="en-US" altLang="zh-CN" dirty="0" err="1">
                <a:solidFill>
                  <a:srgbClr val="0070C0"/>
                </a:solidFill>
              </a:rPr>
              <a:t>json</a:t>
            </a:r>
            <a:r>
              <a:rPr lang="en-US" altLang="zh-CN" dirty="0">
                <a:solidFill>
                  <a:srgbClr val="0070C0"/>
                </a:solidFill>
              </a:rPr>
              <a:t> Variable0 where </a:t>
            </a:r>
            <a:r>
              <a:rPr lang="en-US" altLang="zh-CN" dirty="0" err="1">
                <a:solidFill>
                  <a:srgbClr val="0070C0"/>
                </a:solidFill>
              </a:rPr>
              <a:t>r_key</a:t>
            </a:r>
            <a:r>
              <a:rPr lang="en-US" altLang="zh-CN" dirty="0">
                <a:solidFill>
                  <a:srgbClr val="0070C0"/>
                </a:solidFill>
              </a:rPr>
              <a:t>=0;</a:t>
            </a:r>
          </a:p>
          <a:p>
            <a:r>
              <a:rPr lang="en-US" altLang="zh-CN" dirty="0">
                <a:solidFill>
                  <a:srgbClr val="FF0000"/>
                </a:solidFill>
              </a:rPr>
              <a:t>Update</a:t>
            </a:r>
            <a:r>
              <a:rPr lang="en-US" altLang="zh-CN" dirty="0">
                <a:solidFill>
                  <a:srgbClr val="0070C0"/>
                </a:solidFill>
              </a:rPr>
              <a:t> REGION set </a:t>
            </a:r>
            <a:r>
              <a:rPr lang="en-US" altLang="zh-CN" dirty="0" err="1">
                <a:solidFill>
                  <a:srgbClr val="0070C0"/>
                </a:solidFill>
              </a:rPr>
              <a:t>json_col</a:t>
            </a:r>
            <a:r>
              <a:rPr lang="en-US" altLang="zh-CN" dirty="0">
                <a:solidFill>
                  <a:srgbClr val="0070C0"/>
                </a:solidFill>
              </a:rPr>
              <a:t>=@</a:t>
            </a:r>
            <a:r>
              <a:rPr lang="en-US" altLang="zh-CN" dirty="0" err="1">
                <a:solidFill>
                  <a:srgbClr val="0070C0"/>
                </a:solidFill>
              </a:rPr>
              <a:t>json</a:t>
            </a:r>
            <a:r>
              <a:rPr lang="en-US" altLang="zh-CN" dirty="0">
                <a:solidFill>
                  <a:srgbClr val="0070C0"/>
                </a:solidFill>
              </a:rPr>
              <a:t> Variable1 where </a:t>
            </a:r>
            <a:r>
              <a:rPr lang="en-US" altLang="zh-CN" dirty="0" err="1">
                <a:solidFill>
                  <a:srgbClr val="0070C0"/>
                </a:solidFill>
              </a:rPr>
              <a:t>r_key</a:t>
            </a:r>
            <a:r>
              <a:rPr lang="en-US" altLang="zh-CN" dirty="0">
                <a:solidFill>
                  <a:srgbClr val="0070C0"/>
                </a:solidFill>
              </a:rPr>
              <a:t>=1;</a:t>
            </a:r>
          </a:p>
          <a:p>
            <a:r>
              <a:rPr lang="en-US" altLang="zh-CN" dirty="0">
                <a:solidFill>
                  <a:srgbClr val="0070C0"/>
                </a:solidFill>
              </a:rPr>
              <a:t>…</a:t>
            </a:r>
          </a:p>
          <a:p>
            <a:r>
              <a:rPr lang="en-US" altLang="zh-CN" dirty="0">
                <a:solidFill>
                  <a:srgbClr val="0070C0"/>
                </a:solidFill>
              </a:rPr>
              <a:t>SELECT </a:t>
            </a:r>
            <a:r>
              <a:rPr lang="en-US" altLang="zh-CN" dirty="0" err="1">
                <a:solidFill>
                  <a:srgbClr val="0070C0"/>
                </a:solidFill>
              </a:rPr>
              <a:t>r_name</a:t>
            </a:r>
            <a:r>
              <a:rPr lang="en-US" altLang="zh-CN" dirty="0">
                <a:solidFill>
                  <a:srgbClr val="0070C0"/>
                </a:solidFill>
              </a:rPr>
              <a:t>, </a:t>
            </a:r>
          </a:p>
          <a:p>
            <a:r>
              <a:rPr lang="en-US" altLang="zh-CN" dirty="0">
                <a:solidFill>
                  <a:srgbClr val="FF0000"/>
                </a:solidFill>
              </a:rPr>
              <a:t>JSON_VALUE</a:t>
            </a:r>
            <a:r>
              <a:rPr lang="en-US" altLang="zh-CN" dirty="0">
                <a:solidFill>
                  <a:srgbClr val="0070C0"/>
                </a:solidFill>
              </a:rPr>
              <a:t>(json_col,’$.</a:t>
            </a:r>
            <a:r>
              <a:rPr lang="en-US" altLang="zh-CN" dirty="0" err="1">
                <a:solidFill>
                  <a:srgbClr val="0070C0"/>
                </a:solidFill>
              </a:rPr>
              <a:t>Location.Horizontal_region</a:t>
            </a:r>
            <a:r>
              <a:rPr lang="en-US" altLang="zh-CN" dirty="0">
                <a:solidFill>
                  <a:srgbClr val="0070C0"/>
                </a:solidFill>
              </a:rPr>
              <a:t>’) AS </a:t>
            </a:r>
            <a:r>
              <a:rPr lang="en-US" altLang="zh-CN" dirty="0" err="1">
                <a:solidFill>
                  <a:srgbClr val="0070C0"/>
                </a:solidFill>
              </a:rPr>
              <a:t>Loca_H</a:t>
            </a:r>
            <a:r>
              <a:rPr lang="en-US" altLang="zh-CN" dirty="0">
                <a:solidFill>
                  <a:srgbClr val="0070C0"/>
                </a:solidFill>
              </a:rPr>
              <a:t>, </a:t>
            </a:r>
            <a:r>
              <a:rPr lang="en-US" altLang="zh-CN" dirty="0">
                <a:solidFill>
                  <a:srgbClr val="FF0000"/>
                </a:solidFill>
              </a:rPr>
              <a:t>JSON_VALUE</a:t>
            </a:r>
            <a:r>
              <a:rPr lang="en-US" altLang="zh-CN" dirty="0">
                <a:solidFill>
                  <a:srgbClr val="0070C0"/>
                </a:solidFill>
              </a:rPr>
              <a:t>(</a:t>
            </a:r>
            <a:r>
              <a:rPr lang="en-US" altLang="zh-CN" dirty="0" err="1">
                <a:solidFill>
                  <a:srgbClr val="0070C0"/>
                </a:solidFill>
              </a:rPr>
              <a:t>json_col,’$.Location</a:t>
            </a:r>
            <a:r>
              <a:rPr lang="en-US" altLang="zh-CN" dirty="0">
                <a:solidFill>
                  <a:srgbClr val="0070C0"/>
                </a:solidFill>
              </a:rPr>
              <a:t>. </a:t>
            </a:r>
            <a:r>
              <a:rPr lang="en-US" altLang="zh-CN" dirty="0" err="1">
                <a:solidFill>
                  <a:srgbClr val="0070C0"/>
                </a:solidFill>
              </a:rPr>
              <a:t>Vertical_region</a:t>
            </a:r>
            <a:r>
              <a:rPr lang="en-US" altLang="zh-CN" dirty="0">
                <a:solidFill>
                  <a:srgbClr val="0070C0"/>
                </a:solidFill>
              </a:rPr>
              <a:t>’) AS </a:t>
            </a:r>
            <a:r>
              <a:rPr lang="en-US" altLang="zh-CN" dirty="0" err="1">
                <a:solidFill>
                  <a:srgbClr val="0070C0"/>
                </a:solidFill>
              </a:rPr>
              <a:t>Loca_V</a:t>
            </a:r>
            <a:r>
              <a:rPr lang="en-US" altLang="zh-CN" dirty="0">
                <a:solidFill>
                  <a:srgbClr val="0070C0"/>
                </a:solidFill>
              </a:rPr>
              <a:t> </a:t>
            </a:r>
          </a:p>
          <a:p>
            <a:r>
              <a:rPr lang="en-US" altLang="zh-CN" dirty="0">
                <a:solidFill>
                  <a:srgbClr val="0070C0"/>
                </a:solidFill>
              </a:rPr>
              <a:t>FROM REGION;</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spTree>
    <p:extLst>
      <p:ext uri="{BB962C8B-B14F-4D97-AF65-F5344CB8AC3E}">
        <p14:creationId xmlns:p14="http://schemas.microsoft.com/office/powerpoint/2010/main" val="1854438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3" name="内容占位符 2"/>
          <p:cNvSpPr>
            <a:spLocks noGrp="1"/>
          </p:cNvSpPr>
          <p:nvPr>
            <p:ph idx="1"/>
          </p:nvPr>
        </p:nvSpPr>
        <p:spPr>
          <a:xfrm>
            <a:off x="838200" y="1285462"/>
            <a:ext cx="10515600" cy="4719098"/>
          </a:xfrm>
        </p:spPr>
        <p:txBody>
          <a:bodyPr>
            <a:normAutofit lnSpcReduction="10000"/>
          </a:bodyPr>
          <a:lstStyle/>
          <a:p>
            <a:r>
              <a:rPr lang="en-US" altLang="zh-CN" dirty="0"/>
              <a:t>4. SQL</a:t>
            </a:r>
            <a:r>
              <a:rPr lang="zh-CN" altLang="en-US" dirty="0"/>
              <a:t>查询中使用关系和</a:t>
            </a:r>
            <a:r>
              <a:rPr lang="en-US" altLang="zh-CN" dirty="0"/>
              <a:t>JSON</a:t>
            </a:r>
            <a:r>
              <a:rPr lang="zh-CN" altLang="en-US" dirty="0"/>
              <a:t>数据</a:t>
            </a:r>
            <a:endParaRPr lang="en-US" altLang="zh-CN" dirty="0"/>
          </a:p>
          <a:p>
            <a:r>
              <a:rPr lang="en-US" altLang="zh-CN" dirty="0">
                <a:solidFill>
                  <a:srgbClr val="0070C0"/>
                </a:solidFill>
              </a:rPr>
              <a:t>SELECT </a:t>
            </a:r>
          </a:p>
          <a:p>
            <a:r>
              <a:rPr lang="en-US" altLang="zh-CN" dirty="0">
                <a:solidFill>
                  <a:srgbClr val="0070C0"/>
                </a:solidFill>
              </a:rPr>
              <a:t>FROM REGION AS R</a:t>
            </a:r>
          </a:p>
          <a:p>
            <a:r>
              <a:rPr lang="en-US" altLang="zh-CN" dirty="0">
                <a:solidFill>
                  <a:srgbClr val="0070C0"/>
                </a:solidFill>
              </a:rPr>
              <a:t>        </a:t>
            </a:r>
            <a:r>
              <a:rPr lang="en-US" altLang="zh-CN" dirty="0">
                <a:solidFill>
                  <a:srgbClr val="FF0000"/>
                </a:solidFill>
              </a:rPr>
              <a:t>CROSS APPLY</a:t>
            </a:r>
          </a:p>
          <a:p>
            <a:r>
              <a:rPr lang="en-US" altLang="zh-CN" dirty="0">
                <a:solidFill>
                  <a:srgbClr val="0070C0"/>
                </a:solidFill>
              </a:rPr>
              <a:t>        </a:t>
            </a:r>
            <a:r>
              <a:rPr lang="en-US" altLang="zh-CN" dirty="0">
                <a:solidFill>
                  <a:srgbClr val="FF0000"/>
                </a:solidFill>
              </a:rPr>
              <a:t>OPENSJON</a:t>
            </a:r>
            <a:r>
              <a:rPr lang="en-US" altLang="zh-CN" dirty="0">
                <a:solidFill>
                  <a:srgbClr val="0070C0"/>
                </a:solidFill>
              </a:rPr>
              <a:t>(</a:t>
            </a:r>
            <a:r>
              <a:rPr lang="en-US" altLang="zh-CN" dirty="0" err="1">
                <a:solidFill>
                  <a:srgbClr val="0070C0"/>
                </a:solidFill>
              </a:rPr>
              <a:t>R.json_col</a:t>
            </a:r>
            <a:r>
              <a:rPr lang="en-US" altLang="zh-CN" dirty="0">
                <a:solidFill>
                  <a:srgbClr val="0070C0"/>
                </a:solidFill>
              </a:rPr>
              <a:t>) </a:t>
            </a:r>
            <a:r>
              <a:rPr lang="en-US" altLang="zh-CN" dirty="0">
                <a:solidFill>
                  <a:srgbClr val="FF0000"/>
                </a:solidFill>
              </a:rPr>
              <a:t>WITH</a:t>
            </a:r>
            <a:r>
              <a:rPr lang="en-US" altLang="zh-CN" dirty="0">
                <a:solidFill>
                  <a:srgbClr val="0070C0"/>
                </a:solidFill>
              </a:rPr>
              <a:t>(…) AS Detail</a:t>
            </a:r>
          </a:p>
          <a:p>
            <a:r>
              <a:rPr lang="en-US" altLang="zh-CN" dirty="0">
                <a:solidFill>
                  <a:srgbClr val="0070C0"/>
                </a:solidFill>
              </a:rPr>
              <a:t>WHERE </a:t>
            </a:r>
            <a:r>
              <a:rPr lang="en-US" altLang="zh-CN" dirty="0">
                <a:solidFill>
                  <a:srgbClr val="FF0000"/>
                </a:solidFill>
              </a:rPr>
              <a:t>ISJSON(</a:t>
            </a:r>
            <a:r>
              <a:rPr lang="en-US" altLang="zh-CN" dirty="0" err="1">
                <a:solidFill>
                  <a:srgbClr val="FF0000"/>
                </a:solidFill>
              </a:rPr>
              <a:t>json_col</a:t>
            </a:r>
            <a:r>
              <a:rPr lang="en-US" altLang="zh-CN" dirty="0">
                <a:solidFill>
                  <a:srgbClr val="FF0000"/>
                </a:solidFill>
              </a:rPr>
              <a:t>)&gt;0 </a:t>
            </a:r>
            <a:r>
              <a:rPr lang="en-US" altLang="zh-CN" dirty="0">
                <a:solidFill>
                  <a:srgbClr val="0070C0"/>
                </a:solidFill>
              </a:rPr>
              <a:t>AND </a:t>
            </a:r>
            <a:r>
              <a:rPr lang="en-US" altLang="zh-CN" dirty="0" err="1">
                <a:solidFill>
                  <a:srgbClr val="0070C0"/>
                </a:solidFill>
              </a:rPr>
              <a:t>Detail.People</a:t>
            </a:r>
            <a:r>
              <a:rPr lang="en-US" altLang="zh-CN" dirty="0">
                <a:solidFill>
                  <a:srgbClr val="0070C0"/>
                </a:solidFill>
              </a:rPr>
              <a:t>&gt;0.8</a:t>
            </a:r>
          </a:p>
          <a:p>
            <a:endParaRPr lang="en-US" altLang="zh-CN" dirty="0">
              <a:solidFill>
                <a:srgbClr val="0070C0"/>
              </a:solidFill>
            </a:endParaRPr>
          </a:p>
          <a:p>
            <a:r>
              <a:rPr lang="zh-CN" altLang="en-US" dirty="0">
                <a:solidFill>
                  <a:srgbClr val="0070C0"/>
                </a:solidFill>
              </a:rPr>
              <a:t>参见：教材</a:t>
            </a:r>
            <a:r>
              <a:rPr lang="en-US" altLang="zh-CN" dirty="0">
                <a:solidFill>
                  <a:srgbClr val="0070C0"/>
                </a:solidFill>
              </a:rPr>
              <a:t>28</a:t>
            </a:r>
            <a:r>
              <a:rPr lang="zh-CN" altLang="en-US" dirty="0">
                <a:solidFill>
                  <a:srgbClr val="0070C0"/>
                </a:solidFill>
              </a:rPr>
              <a:t>页例</a:t>
            </a:r>
            <a:r>
              <a:rPr lang="en-US" altLang="zh-CN" dirty="0">
                <a:solidFill>
                  <a:srgbClr val="0070C0"/>
                </a:solidFill>
              </a:rPr>
              <a:t>2-6</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sp>
        <p:nvSpPr>
          <p:cNvPr id="5" name="圆角矩形标注 4"/>
          <p:cNvSpPr/>
          <p:nvPr/>
        </p:nvSpPr>
        <p:spPr>
          <a:xfrm>
            <a:off x="6762750" y="1981200"/>
            <a:ext cx="4724400" cy="1771650"/>
          </a:xfrm>
          <a:prstGeom prst="wedgeRoundRectCallout">
            <a:avLst>
              <a:gd name="adj1" fmla="val -66894"/>
              <a:gd name="adj2" fmla="val 43648"/>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400" dirty="0">
                <a:latin typeface="微软雅黑" panose="020B0503020204020204" pitchFamily="34" charset="-122"/>
                <a:ea typeface="微软雅黑" panose="020B0503020204020204" pitchFamily="34" charset="-122"/>
              </a:rPr>
              <a:t>cross apply</a:t>
            </a:r>
            <a:r>
              <a:rPr lang="zh-CN" altLang="en-US" sz="2400" dirty="0">
                <a:latin typeface="微软雅黑" panose="020B0503020204020204" pitchFamily="34" charset="-122"/>
                <a:ea typeface="微软雅黑" panose="020B0503020204020204" pitchFamily="34" charset="-122"/>
              </a:rPr>
              <a:t>左部关系的每一行都和派生表（表值函数根据</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当前行数据生成的动态结果集） 做一个交叉联接（</a:t>
            </a:r>
            <a:r>
              <a:rPr lang="en-US" altLang="zh-CN" sz="2400" dirty="0">
                <a:latin typeface="微软雅黑" panose="020B0503020204020204" pitchFamily="34" charset="-122"/>
                <a:ea typeface="微软雅黑" panose="020B0503020204020204" pitchFamily="34" charset="-122"/>
              </a:rPr>
              <a:t>cross join</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16300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73250"/>
            <a:ext cx="10515600" cy="645527"/>
          </a:xfrm>
        </p:spPr>
        <p:txBody>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3" name="内容占位符 2"/>
          <p:cNvSpPr>
            <a:spLocks noGrp="1"/>
          </p:cNvSpPr>
          <p:nvPr>
            <p:ph idx="1"/>
          </p:nvPr>
        </p:nvSpPr>
        <p:spPr>
          <a:xfrm>
            <a:off x="857450" y="981777"/>
            <a:ext cx="10515600" cy="5406742"/>
          </a:xfrm>
        </p:spPr>
        <p:txBody>
          <a:bodyPr>
            <a:noAutofit/>
          </a:bodyPr>
          <a:lstStyle/>
          <a:p>
            <a:r>
              <a:rPr lang="en-US" altLang="zh-CN" sz="2400" dirty="0"/>
              <a:t>5. JSON</a:t>
            </a:r>
            <a:r>
              <a:rPr lang="zh-CN" altLang="en-US" sz="2400" dirty="0"/>
              <a:t>索引</a:t>
            </a:r>
            <a:endParaRPr lang="en-US" altLang="zh-CN" sz="2400" dirty="0"/>
          </a:p>
          <a:p>
            <a:r>
              <a:rPr lang="en-US" altLang="zh-CN" sz="2400" dirty="0">
                <a:solidFill>
                  <a:srgbClr val="0070C0"/>
                </a:solidFill>
              </a:rPr>
              <a:t>ALTER TABLE R1</a:t>
            </a:r>
          </a:p>
          <a:p>
            <a:r>
              <a:rPr lang="en-US" altLang="zh-CN" sz="2400" dirty="0">
                <a:solidFill>
                  <a:srgbClr val="FF0000"/>
                </a:solidFill>
              </a:rPr>
              <a:t>ADD</a:t>
            </a:r>
            <a:r>
              <a:rPr lang="en-US" altLang="zh-CN" sz="2400" dirty="0">
                <a:solidFill>
                  <a:srgbClr val="0070C0"/>
                </a:solidFill>
              </a:rPr>
              <a:t> vHorizontal_region </a:t>
            </a:r>
            <a:r>
              <a:rPr lang="en-US" altLang="zh-CN" sz="2400" dirty="0">
                <a:solidFill>
                  <a:srgbClr val="FF0000"/>
                </a:solidFill>
              </a:rPr>
              <a:t>AS JSON_VALUE</a:t>
            </a:r>
            <a:r>
              <a:rPr lang="en-US" altLang="zh-CN" sz="2400" dirty="0">
                <a:solidFill>
                  <a:srgbClr val="0070C0"/>
                </a:solidFill>
              </a:rPr>
              <a:t>(json_col, ‘$.Location.Horizontal_region’);   </a:t>
            </a:r>
            <a:r>
              <a:rPr lang="zh-CN" altLang="en-US" sz="2400" dirty="0">
                <a:solidFill>
                  <a:srgbClr val="FF0000"/>
                </a:solidFill>
              </a:rPr>
              <a:t>创建一个</a:t>
            </a:r>
            <a:r>
              <a:rPr lang="en-US" altLang="zh-CN" sz="2400" dirty="0">
                <a:solidFill>
                  <a:srgbClr val="FF0000"/>
                </a:solidFill>
              </a:rPr>
              <a:t>json</a:t>
            </a:r>
            <a:r>
              <a:rPr lang="zh-CN" altLang="en-US" sz="2400" dirty="0">
                <a:solidFill>
                  <a:srgbClr val="FF0000"/>
                </a:solidFill>
              </a:rPr>
              <a:t>属性虚拟列</a:t>
            </a:r>
            <a:endParaRPr lang="en-US" altLang="zh-CN" sz="2400" dirty="0">
              <a:solidFill>
                <a:srgbClr val="FF0000"/>
              </a:solidFill>
            </a:endParaRPr>
          </a:p>
          <a:p>
            <a:r>
              <a:rPr lang="en-US" altLang="zh-CN" sz="2400" dirty="0">
                <a:solidFill>
                  <a:srgbClr val="0070C0"/>
                </a:solidFill>
              </a:rPr>
              <a:t>CREATE INDEX idx_json_Horizontal_region ON R1(vHorizontal_region);     </a:t>
            </a:r>
            <a:r>
              <a:rPr lang="zh-CN" altLang="en-US" sz="2400" dirty="0">
                <a:solidFill>
                  <a:srgbClr val="FF0000"/>
                </a:solidFill>
              </a:rPr>
              <a:t>在虚拟列上创建索引</a:t>
            </a:r>
            <a:endParaRPr lang="en-US" altLang="zh-CN" sz="2400" dirty="0">
              <a:solidFill>
                <a:srgbClr val="FF0000"/>
              </a:solidFill>
            </a:endParaRPr>
          </a:p>
          <a:p>
            <a:endParaRPr lang="en-US" altLang="zh-CN" sz="2400" dirty="0"/>
          </a:p>
          <a:p>
            <a:r>
              <a:rPr lang="en-US" altLang="zh-CN" sz="2400" dirty="0"/>
              <a:t>6. </a:t>
            </a:r>
            <a:r>
              <a:rPr lang="zh-CN" altLang="en-US" sz="2400" dirty="0"/>
              <a:t>关系数据输出为</a:t>
            </a:r>
            <a:r>
              <a:rPr lang="en-US" altLang="zh-CN" sz="2400" dirty="0"/>
              <a:t>JSON</a:t>
            </a:r>
            <a:r>
              <a:rPr lang="zh-CN" altLang="en-US" sz="2400" dirty="0"/>
              <a:t>数据格式</a:t>
            </a:r>
            <a:endParaRPr lang="en-US" altLang="zh-CN" sz="2400" dirty="0"/>
          </a:p>
          <a:p>
            <a:r>
              <a:rPr lang="en-US" altLang="zh-CN" sz="2400" dirty="0">
                <a:solidFill>
                  <a:srgbClr val="0070C0"/>
                </a:solidFill>
              </a:rPr>
              <a:t>Select * from NATION FOR JSON AUTO;</a:t>
            </a:r>
          </a:p>
          <a:p>
            <a:r>
              <a:rPr lang="en-US" altLang="zh-CN" sz="2400" dirty="0">
                <a:solidFill>
                  <a:srgbClr val="0070C0"/>
                </a:solidFill>
              </a:rPr>
              <a:t>Select * from NATION FOR JSON PATH, ROOT(‘Nations’);</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Tree>
    <p:extLst>
      <p:ext uri="{BB962C8B-B14F-4D97-AF65-F5344CB8AC3E}">
        <p14:creationId xmlns:p14="http://schemas.microsoft.com/office/powerpoint/2010/main" val="85976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5482"/>
            <a:ext cx="10515600" cy="920336"/>
          </a:xfrm>
        </p:spPr>
        <p:txBody>
          <a:bodyPr>
            <a:normAutofit/>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
        <p:nvSpPr>
          <p:cNvPr id="6" name="文本框 5">
            <a:extLst>
              <a:ext uri="{FF2B5EF4-FFF2-40B4-BE49-F238E27FC236}">
                <a16:creationId xmlns:a16="http://schemas.microsoft.com/office/drawing/2014/main" id="{D4999A2D-ADFD-44B1-BF89-08BF38C0E0DD}"/>
              </a:ext>
            </a:extLst>
          </p:cNvPr>
          <p:cNvSpPr txBox="1"/>
          <p:nvPr/>
        </p:nvSpPr>
        <p:spPr>
          <a:xfrm>
            <a:off x="838200" y="1041737"/>
            <a:ext cx="10830636" cy="1200329"/>
          </a:xfrm>
          <a:prstGeom prst="rect">
            <a:avLst/>
          </a:prstGeom>
          <a:solidFill>
            <a:schemeClr val="accent1">
              <a:lumMod val="20000"/>
              <a:lumOff val="80000"/>
            </a:schemeClr>
          </a:solid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使用</a:t>
            </a:r>
            <a:r>
              <a:rPr lang="en-US" altLang="zh-CN" sz="2400" b="1"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for json</a:t>
            </a:r>
            <a:r>
              <a:rPr lang="zh-CN" altLang="en-US" sz="2400" b="1"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子句</a:t>
            </a:r>
            <a:endParaRPr lang="en-US" altLang="zh-CN" sz="2400" b="1" dirty="0">
              <a:solidFill>
                <a:srgbClr val="000000"/>
              </a:solidFill>
              <a:latin typeface="Arial Narrow" panose="020B0606020202030204" pitchFamily="34" charset="0"/>
              <a:ea typeface="微软雅黑" panose="020B0503020204020204" pitchFamily="34"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        将查询结果作为</a:t>
            </a:r>
            <a:r>
              <a:rPr lang="en-US" altLang="zh-CN"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json</a:t>
            </a:r>
            <a:r>
              <a:rPr lang="zh-CN" altLang="en-US"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字符串导出</a:t>
            </a:r>
            <a:endParaRPr lang="en-US" altLang="zh-CN"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cap="none" normalizeH="0" baseline="0" dirty="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select ccolumn, expression, column as alias from table1, table2, table3</a:t>
            </a:r>
            <a:r>
              <a:rPr kumimoji="0" lang="en-US" altLang="zh-CN" sz="2400" b="0" i="0" u="none" strike="noStrike" cap="none" normalizeH="0" baseline="0" dirty="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  </a:t>
            </a:r>
            <a:r>
              <a:rPr kumimoji="0" lang="zh-CN" altLang="zh-CN" sz="2400" b="0" i="0" u="none" strike="noStrike" cap="none" normalizeH="0" baseline="0" dirty="0">
                <a:ln>
                  <a:noFill/>
                </a:ln>
                <a:solidFill>
                  <a:srgbClr val="0000FF"/>
                </a:solidFill>
                <a:effectLst/>
                <a:latin typeface="Arial Narrow" panose="020B0606020202030204" pitchFamily="34" charset="0"/>
                <a:ea typeface="微软雅黑" panose="020B0503020204020204" pitchFamily="34" charset="-122"/>
                <a:cs typeface="Courier New" panose="02070309020205020404" pitchFamily="49" charset="0"/>
              </a:rPr>
              <a:t>for</a:t>
            </a:r>
            <a:r>
              <a:rPr kumimoji="0" lang="zh-CN" altLang="zh-CN" sz="2400" b="0" i="0" u="none" strike="noStrike" cap="none" normalizeH="0" baseline="0" dirty="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 json [auto | path]</a:t>
            </a:r>
            <a:r>
              <a:rPr kumimoji="0" lang="zh-CN" altLang="zh-CN" sz="2400" b="0" i="0" u="none" strike="noStrike" cap="none" normalizeH="0" baseline="0" dirty="0">
                <a:ln>
                  <a:noFill/>
                </a:ln>
                <a:solidFill>
                  <a:schemeClr val="tx1"/>
                </a:solidFill>
                <a:effectLst/>
                <a:latin typeface="Arial Narrow" panose="020B0606020202030204" pitchFamily="34" charset="0"/>
                <a:ea typeface="微软雅黑" panose="020B0503020204020204" pitchFamily="34" charset="-122"/>
              </a:rPr>
              <a:t> </a:t>
            </a:r>
          </a:p>
        </p:txBody>
      </p:sp>
      <p:sp>
        <p:nvSpPr>
          <p:cNvPr id="3" name="矩形 2">
            <a:extLst>
              <a:ext uri="{FF2B5EF4-FFF2-40B4-BE49-F238E27FC236}">
                <a16:creationId xmlns:a16="http://schemas.microsoft.com/office/drawing/2014/main" id="{0A24A68F-5D79-482B-A0EA-EE445B47C81E}"/>
              </a:ext>
            </a:extLst>
          </p:cNvPr>
          <p:cNvSpPr/>
          <p:nvPr/>
        </p:nvSpPr>
        <p:spPr>
          <a:xfrm>
            <a:off x="838200" y="2661404"/>
            <a:ext cx="10830636" cy="3165931"/>
          </a:xfrm>
          <a:prstGeom prst="rect">
            <a:avLst/>
          </a:prstGeom>
        </p:spPr>
        <p:txBody>
          <a:bodyPr wrap="square">
            <a:spAutoFit/>
          </a:bodyPr>
          <a:lstStyle/>
          <a:p>
            <a:pPr>
              <a:lnSpc>
                <a:spcPct val="120000"/>
              </a:lnSpc>
            </a:pPr>
            <a:r>
              <a:rPr lang="zh-CN" altLang="en-US" sz="2400" b="1" dirty="0">
                <a:solidFill>
                  <a:srgbClr val="4D4D4D"/>
                </a:solidFill>
                <a:latin typeface="-apple-system"/>
              </a:rPr>
              <a:t>有两种类型的</a:t>
            </a:r>
            <a:r>
              <a:rPr lang="en-US" altLang="zh-CN" sz="2400" b="1" dirty="0">
                <a:solidFill>
                  <a:srgbClr val="4D4D4D"/>
                </a:solidFill>
                <a:latin typeface="-apple-system"/>
              </a:rPr>
              <a:t>for json</a:t>
            </a:r>
            <a:r>
              <a:rPr lang="zh-CN" altLang="en-US" sz="2400" b="1" dirty="0">
                <a:solidFill>
                  <a:srgbClr val="4D4D4D"/>
                </a:solidFill>
                <a:latin typeface="-apple-system"/>
              </a:rPr>
              <a:t>子句：</a:t>
            </a:r>
          </a:p>
          <a:p>
            <a:pPr>
              <a:lnSpc>
                <a:spcPct val="120000"/>
              </a:lnSpc>
            </a:pPr>
            <a:r>
              <a:rPr lang="zh-CN" altLang="en-US" sz="2400" dirty="0">
                <a:solidFill>
                  <a:srgbClr val="333333"/>
                </a:solidFill>
                <a:latin typeface="-apple-system"/>
              </a:rPr>
              <a:t>（</a:t>
            </a:r>
            <a:r>
              <a:rPr lang="en-US" altLang="zh-CN" sz="2400" dirty="0">
                <a:solidFill>
                  <a:srgbClr val="333333"/>
                </a:solidFill>
                <a:latin typeface="-apple-system"/>
              </a:rPr>
              <a:t>1</a:t>
            </a:r>
            <a:r>
              <a:rPr lang="zh-CN" altLang="en-US" sz="2400" dirty="0">
                <a:solidFill>
                  <a:srgbClr val="333333"/>
                </a:solidFill>
                <a:latin typeface="-apple-system"/>
              </a:rPr>
              <a:t>）</a:t>
            </a:r>
            <a:r>
              <a:rPr lang="en-US" altLang="zh-CN" sz="2400" b="1" dirty="0">
                <a:solidFill>
                  <a:srgbClr val="333333"/>
                </a:solidFill>
                <a:latin typeface="-apple-system"/>
              </a:rPr>
              <a:t>FOR JSON Path</a:t>
            </a:r>
            <a:r>
              <a:rPr lang="zh-CN" altLang="en-US" sz="2400" dirty="0">
                <a:solidFill>
                  <a:srgbClr val="333333"/>
                </a:solidFill>
                <a:latin typeface="-apple-system"/>
              </a:rPr>
              <a:t>，通过列名或者列别名来定义</a:t>
            </a:r>
            <a:r>
              <a:rPr lang="en-US" altLang="zh-CN" sz="2400" dirty="0">
                <a:solidFill>
                  <a:srgbClr val="333333"/>
                </a:solidFill>
                <a:latin typeface="-apple-system"/>
              </a:rPr>
              <a:t>JSON</a:t>
            </a:r>
            <a:r>
              <a:rPr lang="zh-CN" altLang="en-US" sz="2400" dirty="0">
                <a:solidFill>
                  <a:srgbClr val="333333"/>
                </a:solidFill>
                <a:latin typeface="-apple-system"/>
              </a:rPr>
              <a:t>对象的层次结构，列别名中可以包含“</a:t>
            </a:r>
            <a:r>
              <a:rPr lang="en-US" altLang="zh-CN" sz="2400" dirty="0">
                <a:solidFill>
                  <a:srgbClr val="333333"/>
                </a:solidFill>
                <a:latin typeface="-apple-system"/>
              </a:rPr>
              <a:t>.”</a:t>
            </a:r>
            <a:r>
              <a:rPr lang="zh-CN" altLang="en-US" sz="2400" dirty="0">
                <a:solidFill>
                  <a:srgbClr val="333333"/>
                </a:solidFill>
                <a:latin typeface="-apple-system"/>
              </a:rPr>
              <a:t>，</a:t>
            </a:r>
            <a:r>
              <a:rPr lang="en-US" altLang="zh-CN" sz="2400" dirty="0">
                <a:solidFill>
                  <a:srgbClr val="333333"/>
                </a:solidFill>
                <a:latin typeface="-apple-system"/>
              </a:rPr>
              <a:t>JSON</a:t>
            </a:r>
            <a:r>
              <a:rPr lang="zh-CN" altLang="en-US" sz="2400" dirty="0">
                <a:solidFill>
                  <a:srgbClr val="333333"/>
                </a:solidFill>
                <a:latin typeface="-apple-system"/>
              </a:rPr>
              <a:t>的成员层次结构将会与别名中的层次结构保持一致。</a:t>
            </a:r>
            <a:br>
              <a:rPr lang="zh-CN" altLang="en-US" sz="2400" dirty="0">
                <a:solidFill>
                  <a:srgbClr val="333333"/>
                </a:solidFill>
                <a:latin typeface="-apple-system"/>
              </a:rPr>
            </a:br>
            <a:r>
              <a:rPr lang="zh-CN" altLang="en-US" sz="2400" i="1" dirty="0">
                <a:solidFill>
                  <a:srgbClr val="00B0F0"/>
                </a:solidFill>
                <a:latin typeface="-apple-system"/>
              </a:rPr>
              <a:t>该特性非常类似于早期</a:t>
            </a:r>
            <a:r>
              <a:rPr lang="en-US" altLang="zh-CN" sz="2400" i="1" dirty="0">
                <a:solidFill>
                  <a:srgbClr val="00B0F0"/>
                </a:solidFill>
                <a:latin typeface="-apple-system"/>
              </a:rPr>
              <a:t>SQL Server</a:t>
            </a:r>
            <a:r>
              <a:rPr lang="zh-CN" altLang="en-US" sz="2400" i="1" dirty="0">
                <a:solidFill>
                  <a:srgbClr val="00B0F0"/>
                </a:solidFill>
                <a:latin typeface="-apple-system"/>
              </a:rPr>
              <a:t>版本中的</a:t>
            </a:r>
            <a:r>
              <a:rPr lang="en-US" altLang="zh-CN" sz="2400" i="1" dirty="0">
                <a:solidFill>
                  <a:srgbClr val="00B0F0"/>
                </a:solidFill>
                <a:latin typeface="-apple-system"/>
              </a:rPr>
              <a:t>For Xml Path</a:t>
            </a:r>
            <a:r>
              <a:rPr lang="zh-CN" altLang="en-US" sz="2400" i="1" dirty="0">
                <a:solidFill>
                  <a:srgbClr val="00B0F0"/>
                </a:solidFill>
                <a:latin typeface="-apple-system"/>
              </a:rPr>
              <a:t>子句，可以使用斜线来定义</a:t>
            </a:r>
            <a:r>
              <a:rPr lang="en-US" altLang="zh-CN" sz="2400" i="1" dirty="0">
                <a:solidFill>
                  <a:srgbClr val="00B0F0"/>
                </a:solidFill>
                <a:latin typeface="-apple-system"/>
              </a:rPr>
              <a:t>xml</a:t>
            </a:r>
            <a:r>
              <a:rPr lang="zh-CN" altLang="en-US" sz="2400" i="1" dirty="0">
                <a:solidFill>
                  <a:srgbClr val="00B0F0"/>
                </a:solidFill>
                <a:latin typeface="-apple-system"/>
              </a:rPr>
              <a:t>的层次结构。</a:t>
            </a:r>
          </a:p>
          <a:p>
            <a:pPr>
              <a:lnSpc>
                <a:spcPct val="120000"/>
              </a:lnSpc>
            </a:pPr>
            <a:r>
              <a:rPr lang="zh-CN" altLang="en-US" sz="2400" dirty="0">
                <a:solidFill>
                  <a:srgbClr val="333333"/>
                </a:solidFill>
                <a:latin typeface="-apple-system"/>
              </a:rPr>
              <a:t>（</a:t>
            </a:r>
            <a:r>
              <a:rPr lang="en-US" altLang="zh-CN" sz="2400" dirty="0">
                <a:solidFill>
                  <a:srgbClr val="333333"/>
                </a:solidFill>
                <a:latin typeface="-apple-system"/>
              </a:rPr>
              <a:t>2</a:t>
            </a:r>
            <a:r>
              <a:rPr lang="zh-CN" altLang="en-US" sz="2400" dirty="0">
                <a:solidFill>
                  <a:srgbClr val="333333"/>
                </a:solidFill>
                <a:latin typeface="-apple-system"/>
              </a:rPr>
              <a:t>）</a:t>
            </a:r>
            <a:r>
              <a:rPr lang="en-US" altLang="zh-CN" sz="2400" b="1" dirty="0">
                <a:solidFill>
                  <a:srgbClr val="333333"/>
                </a:solidFill>
                <a:latin typeface="-apple-system"/>
              </a:rPr>
              <a:t>FOR JSON Auto</a:t>
            </a:r>
            <a:r>
              <a:rPr lang="zh-CN" altLang="en-US" sz="2400" dirty="0">
                <a:solidFill>
                  <a:srgbClr val="333333"/>
                </a:solidFill>
                <a:latin typeface="-apple-system"/>
              </a:rPr>
              <a:t>，自动按照查询语句中使用的表结构来创建嵌套的</a:t>
            </a:r>
            <a:r>
              <a:rPr lang="en-US" altLang="zh-CN" sz="2400" dirty="0">
                <a:solidFill>
                  <a:srgbClr val="333333"/>
                </a:solidFill>
                <a:latin typeface="-apple-system"/>
              </a:rPr>
              <a:t>JSON</a:t>
            </a:r>
            <a:r>
              <a:rPr lang="zh-CN" altLang="en-US" sz="2400" dirty="0">
                <a:solidFill>
                  <a:srgbClr val="333333"/>
                </a:solidFill>
                <a:latin typeface="-apple-system"/>
              </a:rPr>
              <a:t>子数组，类似于</a:t>
            </a:r>
            <a:r>
              <a:rPr lang="en-US" altLang="zh-CN" sz="2400" dirty="0">
                <a:solidFill>
                  <a:srgbClr val="333333"/>
                </a:solidFill>
                <a:latin typeface="-apple-system"/>
              </a:rPr>
              <a:t>For Xml Auto</a:t>
            </a:r>
            <a:r>
              <a:rPr lang="zh-CN" altLang="en-US" sz="2400" dirty="0">
                <a:solidFill>
                  <a:srgbClr val="333333"/>
                </a:solidFill>
                <a:latin typeface="-apple-system"/>
              </a:rPr>
              <a:t>特性。</a:t>
            </a:r>
          </a:p>
        </p:txBody>
      </p:sp>
    </p:spTree>
    <p:extLst>
      <p:ext uri="{BB962C8B-B14F-4D97-AF65-F5344CB8AC3E}">
        <p14:creationId xmlns:p14="http://schemas.microsoft.com/office/powerpoint/2010/main" val="35062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2</a:t>
            </a:r>
            <a:r>
              <a:rPr lang="zh-CN" altLang="en-US" dirty="0"/>
              <a:t>章 关系数据模型与</a:t>
            </a:r>
            <a:r>
              <a:rPr lang="en-US" altLang="zh-CN" dirty="0"/>
              <a:t>SQL</a:t>
            </a:r>
            <a:endParaRPr lang="zh-CN" altLang="en-US" dirty="0"/>
          </a:p>
        </p:txBody>
      </p:sp>
      <p:sp>
        <p:nvSpPr>
          <p:cNvPr id="3" name="内容占位符 2"/>
          <p:cNvSpPr>
            <a:spLocks noGrp="1"/>
          </p:cNvSpPr>
          <p:nvPr>
            <p:ph idx="1"/>
          </p:nvPr>
        </p:nvSpPr>
        <p:spPr/>
        <p:txBody>
          <a:bodyPr>
            <a:normAutofit/>
          </a:bodyPr>
          <a:lstStyle/>
          <a:p>
            <a:r>
              <a:rPr lang="en-US" altLang="zh-CN" dirty="0"/>
              <a:t>2.1 </a:t>
            </a:r>
            <a:r>
              <a:rPr lang="zh-CN" altLang="en-US" dirty="0"/>
              <a:t>关系数据库概述</a:t>
            </a:r>
            <a:endParaRPr lang="en-US" altLang="zh-CN" dirty="0"/>
          </a:p>
          <a:p>
            <a:r>
              <a:rPr lang="en-US" altLang="zh-CN" dirty="0"/>
              <a:t>2.2</a:t>
            </a:r>
            <a:r>
              <a:rPr lang="zh-CN" altLang="en-US" dirty="0"/>
              <a:t> 关系数据库标准语言</a:t>
            </a:r>
            <a:r>
              <a:rPr lang="en-US" altLang="zh-CN" dirty="0"/>
              <a:t>SQL</a:t>
            </a:r>
          </a:p>
          <a:p>
            <a:r>
              <a:rPr lang="en-US" altLang="zh-CN" dirty="0"/>
              <a:t>2.3 SQL on Hadoop</a:t>
            </a:r>
          </a:p>
          <a:p>
            <a:r>
              <a:rPr lang="en-US" altLang="zh-CN" dirty="0"/>
              <a:t>2.4 NoSQL</a:t>
            </a:r>
            <a:r>
              <a:rPr lang="zh-CN" altLang="en-US" dirty="0"/>
              <a:t>数据库</a:t>
            </a:r>
            <a:endParaRPr lang="en-US" altLang="zh-CN" dirty="0"/>
          </a:p>
          <a:p>
            <a:r>
              <a:rPr lang="en-US" altLang="zh-CN" dirty="0"/>
              <a:t>2.5 </a:t>
            </a:r>
            <a:r>
              <a:rPr lang="zh-CN" altLang="en-US" dirty="0"/>
              <a:t>代表性数据库演化与发展趋势</a:t>
            </a:r>
            <a:endParaRPr lang="en-US" altLang="zh-CN"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t>3</a:t>
            </a:fld>
            <a:endParaRPr lang="zh-CN" altLang="en-US" dirty="0"/>
          </a:p>
        </p:txBody>
      </p:sp>
    </p:spTree>
    <p:extLst>
      <p:ext uri="{BB962C8B-B14F-4D97-AF65-F5344CB8AC3E}">
        <p14:creationId xmlns:p14="http://schemas.microsoft.com/office/powerpoint/2010/main" val="1127307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5482"/>
            <a:ext cx="10515600" cy="920336"/>
          </a:xfrm>
        </p:spPr>
        <p:txBody>
          <a:bodyPr>
            <a:normAutofit/>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
        <p:nvSpPr>
          <p:cNvPr id="6" name="文本框 5">
            <a:extLst>
              <a:ext uri="{FF2B5EF4-FFF2-40B4-BE49-F238E27FC236}">
                <a16:creationId xmlns:a16="http://schemas.microsoft.com/office/drawing/2014/main" id="{D4999A2D-ADFD-44B1-BF89-08BF38C0E0DD}"/>
              </a:ext>
            </a:extLst>
          </p:cNvPr>
          <p:cNvSpPr txBox="1"/>
          <p:nvPr/>
        </p:nvSpPr>
        <p:spPr>
          <a:xfrm>
            <a:off x="838200" y="1041737"/>
            <a:ext cx="10830636" cy="461665"/>
          </a:xfrm>
          <a:prstGeom prst="rect">
            <a:avLst/>
          </a:prstGeom>
          <a:solidFill>
            <a:schemeClr val="accent1">
              <a:lumMod val="20000"/>
              <a:lumOff val="80000"/>
            </a:schemeClr>
          </a:solid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使用</a:t>
            </a:r>
            <a:r>
              <a:rPr lang="en-US" altLang="zh-CN" sz="2400" b="1"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for json</a:t>
            </a:r>
            <a:r>
              <a:rPr lang="zh-CN" altLang="en-US" sz="2400" b="1"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子句</a:t>
            </a:r>
            <a:endParaRPr lang="en-US" altLang="zh-CN" sz="2400" b="1" dirty="0">
              <a:solidFill>
                <a:srgbClr val="000000"/>
              </a:solidFill>
              <a:latin typeface="Arial Narrow" panose="020B0606020202030204" pitchFamily="34" charset="0"/>
              <a:ea typeface="微软雅黑" panose="020B0503020204020204" pitchFamily="34" charset="-122"/>
              <a:cs typeface="Courier New" panose="02070309020205020404" pitchFamily="49" charset="0"/>
            </a:endParaRPr>
          </a:p>
        </p:txBody>
      </p:sp>
      <p:sp>
        <p:nvSpPr>
          <p:cNvPr id="3" name="矩形 2">
            <a:extLst>
              <a:ext uri="{FF2B5EF4-FFF2-40B4-BE49-F238E27FC236}">
                <a16:creationId xmlns:a16="http://schemas.microsoft.com/office/drawing/2014/main" id="{0A24A68F-5D79-482B-A0EA-EE445B47C81E}"/>
              </a:ext>
            </a:extLst>
          </p:cNvPr>
          <p:cNvSpPr/>
          <p:nvPr/>
        </p:nvSpPr>
        <p:spPr>
          <a:xfrm>
            <a:off x="838200" y="1845938"/>
            <a:ext cx="10830636" cy="4052520"/>
          </a:xfrm>
          <a:prstGeom prst="rect">
            <a:avLst/>
          </a:prstGeom>
        </p:spPr>
        <p:txBody>
          <a:bodyPr wrap="square">
            <a:spAutoFit/>
          </a:bodyPr>
          <a:lstStyle/>
          <a:p>
            <a:pPr>
              <a:lnSpc>
                <a:spcPct val="120000"/>
              </a:lnSpc>
            </a:pPr>
            <a:r>
              <a:rPr lang="zh-CN" altLang="en-US" sz="2400" dirty="0">
                <a:solidFill>
                  <a:srgbClr val="333333"/>
                </a:solidFill>
                <a:latin typeface="-apple-system"/>
              </a:rPr>
              <a:t>应用场景：</a:t>
            </a:r>
            <a:endParaRPr lang="en-US" altLang="zh-CN" sz="2400" dirty="0">
              <a:solidFill>
                <a:srgbClr val="333333"/>
              </a:solidFill>
              <a:latin typeface="-apple-system"/>
            </a:endParaRPr>
          </a:p>
          <a:p>
            <a:pPr marL="342900" indent="-342900">
              <a:lnSpc>
                <a:spcPct val="120000"/>
              </a:lnSpc>
              <a:buFont typeface="Wingdings" panose="05000000000000000000" pitchFamily="2" charset="2"/>
              <a:buChar char="Ø"/>
            </a:pPr>
            <a:r>
              <a:rPr lang="zh-CN" altLang="en-US" sz="2400" dirty="0">
                <a:solidFill>
                  <a:srgbClr val="333333"/>
                </a:solidFill>
                <a:latin typeface="-apple-system"/>
              </a:rPr>
              <a:t>把需要返回给客户端的</a:t>
            </a:r>
            <a:r>
              <a:rPr lang="zh-CN" altLang="en-US" sz="2400" dirty="0">
                <a:solidFill>
                  <a:srgbClr val="FF0000"/>
                </a:solidFill>
                <a:latin typeface="-apple-system"/>
              </a:rPr>
              <a:t>一组对象序列化为</a:t>
            </a:r>
            <a:r>
              <a:rPr lang="en-US" altLang="zh-CN" sz="2400" dirty="0">
                <a:solidFill>
                  <a:srgbClr val="FF0000"/>
                </a:solidFill>
                <a:latin typeface="-apple-system"/>
              </a:rPr>
              <a:t>JSON</a:t>
            </a:r>
            <a:r>
              <a:rPr lang="zh-CN" altLang="en-US" sz="2400" dirty="0">
                <a:solidFill>
                  <a:srgbClr val="333333"/>
                </a:solidFill>
                <a:latin typeface="-apple-system"/>
              </a:rPr>
              <a:t>。</a:t>
            </a:r>
            <a:endParaRPr lang="en-US" altLang="zh-CN" sz="2400" dirty="0">
              <a:solidFill>
                <a:srgbClr val="333333"/>
              </a:solidFill>
              <a:latin typeface="-apple-system"/>
            </a:endParaRPr>
          </a:p>
          <a:p>
            <a:pPr>
              <a:lnSpc>
                <a:spcPct val="120000"/>
              </a:lnSpc>
            </a:pPr>
            <a:endParaRPr lang="en-US" altLang="zh-CN" sz="2400" dirty="0">
              <a:solidFill>
                <a:srgbClr val="333333"/>
              </a:solidFill>
              <a:latin typeface="-apple-system"/>
            </a:endParaRPr>
          </a:p>
          <a:p>
            <a:pPr marL="342900" indent="-342900">
              <a:lnSpc>
                <a:spcPct val="120000"/>
              </a:lnSpc>
              <a:buFont typeface="Wingdings" panose="05000000000000000000" pitchFamily="2" charset="2"/>
              <a:buChar char="Ø"/>
            </a:pPr>
            <a:r>
              <a:rPr lang="zh-CN" altLang="en-US" sz="2400" dirty="0">
                <a:solidFill>
                  <a:srgbClr val="333333"/>
                </a:solidFill>
                <a:latin typeface="-apple-system"/>
              </a:rPr>
              <a:t>在一对多的父子表关系场景，若不想创建子表，而是想</a:t>
            </a:r>
            <a:r>
              <a:rPr lang="zh-CN" altLang="en-US" sz="2400" dirty="0">
                <a:solidFill>
                  <a:srgbClr val="FF0000"/>
                </a:solidFill>
                <a:latin typeface="-apple-system"/>
              </a:rPr>
              <a:t>把子表的记录以</a:t>
            </a:r>
            <a:r>
              <a:rPr lang="en-US" altLang="zh-CN" sz="2400" dirty="0">
                <a:solidFill>
                  <a:srgbClr val="FF0000"/>
                </a:solidFill>
                <a:latin typeface="-apple-system"/>
              </a:rPr>
              <a:t>JSON</a:t>
            </a:r>
            <a:r>
              <a:rPr lang="zh-CN" altLang="en-US" sz="2400" dirty="0">
                <a:solidFill>
                  <a:srgbClr val="FF0000"/>
                </a:solidFill>
                <a:latin typeface="-apple-system"/>
              </a:rPr>
              <a:t>数组的格式作为父表的一列</a:t>
            </a:r>
            <a:r>
              <a:rPr lang="zh-CN" altLang="en-US" sz="2400" dirty="0">
                <a:solidFill>
                  <a:srgbClr val="333333"/>
                </a:solidFill>
                <a:latin typeface="-apple-system"/>
              </a:rPr>
              <a:t>。</a:t>
            </a:r>
            <a:endParaRPr lang="en-US" altLang="zh-CN" sz="2400" dirty="0">
              <a:solidFill>
                <a:srgbClr val="333333"/>
              </a:solidFill>
              <a:latin typeface="-apple-system"/>
            </a:endParaRPr>
          </a:p>
          <a:p>
            <a:pPr>
              <a:lnSpc>
                <a:spcPct val="120000"/>
              </a:lnSpc>
            </a:pPr>
            <a:r>
              <a:rPr lang="zh-CN" altLang="en-US" sz="2400" dirty="0">
                <a:solidFill>
                  <a:srgbClr val="333333"/>
                </a:solidFill>
                <a:latin typeface="-apple-system"/>
              </a:rPr>
              <a:t>例：父表</a:t>
            </a:r>
            <a:r>
              <a:rPr lang="en-US" altLang="zh-CN" sz="2400" dirty="0">
                <a:solidFill>
                  <a:srgbClr val="333333"/>
                </a:solidFill>
                <a:latin typeface="-apple-system"/>
              </a:rPr>
              <a:t>SalesOrderHeader</a:t>
            </a:r>
            <a:r>
              <a:rPr lang="zh-CN" altLang="en-US" sz="2400" dirty="0">
                <a:solidFill>
                  <a:srgbClr val="333333"/>
                </a:solidFill>
                <a:latin typeface="-apple-system"/>
              </a:rPr>
              <a:t>和子表</a:t>
            </a:r>
            <a:r>
              <a:rPr lang="en-US" altLang="zh-CN" sz="2400" dirty="0">
                <a:solidFill>
                  <a:srgbClr val="333333"/>
                </a:solidFill>
                <a:latin typeface="-apple-system"/>
              </a:rPr>
              <a:t>SalesOrderDetails</a:t>
            </a:r>
            <a:r>
              <a:rPr lang="zh-CN" altLang="en-US" sz="2400" dirty="0">
                <a:solidFill>
                  <a:srgbClr val="333333"/>
                </a:solidFill>
                <a:latin typeface="-apple-system"/>
              </a:rPr>
              <a:t>中，一个订单记录对应多个订单明细记录，可以把每个订单的多个商品详情格式化为</a:t>
            </a:r>
            <a:r>
              <a:rPr lang="en-US" altLang="zh-CN" sz="2400" dirty="0">
                <a:solidFill>
                  <a:srgbClr val="333333"/>
                </a:solidFill>
                <a:latin typeface="-apple-system"/>
              </a:rPr>
              <a:t>JSON</a:t>
            </a:r>
            <a:r>
              <a:rPr lang="zh-CN" altLang="en-US" sz="2400" dirty="0">
                <a:solidFill>
                  <a:srgbClr val="333333"/>
                </a:solidFill>
                <a:latin typeface="-apple-system"/>
              </a:rPr>
              <a:t>数组保存到</a:t>
            </a:r>
            <a:r>
              <a:rPr lang="en-US" altLang="zh-CN" sz="2400" dirty="0">
                <a:solidFill>
                  <a:srgbClr val="333333"/>
                </a:solidFill>
                <a:latin typeface="-apple-system"/>
              </a:rPr>
              <a:t>SalesOrderHeader</a:t>
            </a:r>
            <a:r>
              <a:rPr lang="zh-CN" altLang="en-US" sz="2400" dirty="0">
                <a:solidFill>
                  <a:srgbClr val="333333"/>
                </a:solidFill>
                <a:latin typeface="-apple-system"/>
              </a:rPr>
              <a:t>表中的一列。</a:t>
            </a:r>
          </a:p>
          <a:p>
            <a:pPr marL="342900" indent="-342900">
              <a:lnSpc>
                <a:spcPct val="120000"/>
              </a:lnSpc>
              <a:buFont typeface="Wingdings" panose="05000000000000000000" pitchFamily="2" charset="2"/>
              <a:buChar char="Ø"/>
            </a:pPr>
            <a:endParaRPr lang="zh-CN" altLang="en-US" sz="2400" dirty="0"/>
          </a:p>
        </p:txBody>
      </p:sp>
    </p:spTree>
    <p:extLst>
      <p:ext uri="{BB962C8B-B14F-4D97-AF65-F5344CB8AC3E}">
        <p14:creationId xmlns:p14="http://schemas.microsoft.com/office/powerpoint/2010/main" val="321356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5482"/>
            <a:ext cx="10515600" cy="920336"/>
          </a:xfrm>
        </p:spPr>
        <p:txBody>
          <a:bodyPr>
            <a:normAutofit/>
          </a:bodyPr>
          <a:lstStyle/>
          <a:p>
            <a:r>
              <a:rPr lang="en-US" altLang="zh-CN" b="1" dirty="0">
                <a:latin typeface="Arial Narrow" panose="020B0606020202030204" pitchFamily="34" charset="0"/>
              </a:rPr>
              <a:t>SQL for JSON</a:t>
            </a:r>
            <a:r>
              <a:rPr lang="zh-CN" altLang="en-US" b="1" dirty="0">
                <a:latin typeface="Arial Narrow" panose="020B0606020202030204" pitchFamily="34" charset="0"/>
              </a:rPr>
              <a:t>数据管理</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pic>
        <p:nvPicPr>
          <p:cNvPr id="5" name="图片 4">
            <a:extLst>
              <a:ext uri="{FF2B5EF4-FFF2-40B4-BE49-F238E27FC236}">
                <a16:creationId xmlns:a16="http://schemas.microsoft.com/office/drawing/2014/main" id="{8C4306FF-F83B-47D0-AD10-A411C09A9D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8" y="1374130"/>
            <a:ext cx="10107744" cy="5744568"/>
          </a:xfrm>
          <a:prstGeom prst="rect">
            <a:avLst/>
          </a:prstGeom>
        </p:spPr>
      </p:pic>
      <p:sp>
        <p:nvSpPr>
          <p:cNvPr id="6" name="文本框 5">
            <a:extLst>
              <a:ext uri="{FF2B5EF4-FFF2-40B4-BE49-F238E27FC236}">
                <a16:creationId xmlns:a16="http://schemas.microsoft.com/office/drawing/2014/main" id="{D4999A2D-ADFD-44B1-BF89-08BF38C0E0DD}"/>
              </a:ext>
            </a:extLst>
          </p:cNvPr>
          <p:cNvSpPr txBox="1"/>
          <p:nvPr/>
        </p:nvSpPr>
        <p:spPr>
          <a:xfrm>
            <a:off x="838199" y="786596"/>
            <a:ext cx="10830636" cy="830997"/>
          </a:xfrm>
          <a:prstGeom prst="rect">
            <a:avLst/>
          </a:prstGeom>
          <a:solidFill>
            <a:schemeClr val="accent1">
              <a:lumMod val="20000"/>
              <a:lumOff val="80000"/>
            </a:schemeClr>
          </a:solid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例：使用</a:t>
            </a:r>
            <a:r>
              <a:rPr lang="en-US" altLang="zh-CN"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for json</a:t>
            </a:r>
            <a:r>
              <a:rPr lang="zh-CN" altLang="en-US"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子句将查询结果作为</a:t>
            </a:r>
            <a:r>
              <a:rPr lang="en-US" altLang="zh-CN"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json</a:t>
            </a:r>
            <a:r>
              <a:rPr lang="zh-CN" altLang="en-US"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rPr>
              <a:t>字符串导出：</a:t>
            </a:r>
            <a:endParaRPr lang="en-US" altLang="zh-CN" sz="2400" dirty="0">
              <a:solidFill>
                <a:srgbClr val="000000"/>
              </a:solidFill>
              <a:latin typeface="Arial Narrow" panose="020B0606020202030204" pitchFamily="34" charset="0"/>
              <a:ea typeface="微软雅黑" panose="020B0503020204020204" pitchFamily="34" charset="-122"/>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2400" b="0" i="0" u="none" strike="noStrike" cap="none" normalizeH="0" baseline="0" dirty="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select ccolumn, expression, column as alias from table1, table2, table3</a:t>
            </a:r>
            <a:r>
              <a:rPr kumimoji="0" lang="en-US" altLang="zh-CN" sz="2400" b="0" i="0" u="none" strike="noStrike" cap="none" normalizeH="0" baseline="0" dirty="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  </a:t>
            </a:r>
            <a:r>
              <a:rPr kumimoji="0" lang="zh-CN" altLang="zh-CN" sz="2400" b="0" i="0" u="none" strike="noStrike" cap="none" normalizeH="0" baseline="0" dirty="0">
                <a:ln>
                  <a:noFill/>
                </a:ln>
                <a:solidFill>
                  <a:srgbClr val="0000FF"/>
                </a:solidFill>
                <a:effectLst/>
                <a:latin typeface="Arial Narrow" panose="020B0606020202030204" pitchFamily="34" charset="0"/>
                <a:ea typeface="微软雅黑" panose="020B0503020204020204" pitchFamily="34" charset="-122"/>
                <a:cs typeface="Courier New" panose="02070309020205020404" pitchFamily="49" charset="0"/>
              </a:rPr>
              <a:t>for</a:t>
            </a:r>
            <a:r>
              <a:rPr kumimoji="0" lang="zh-CN" altLang="zh-CN" sz="2400" b="0" i="0" u="none" strike="noStrike" cap="none" normalizeH="0" baseline="0" dirty="0">
                <a:ln>
                  <a:noFill/>
                </a:ln>
                <a:solidFill>
                  <a:srgbClr val="000000"/>
                </a:solidFill>
                <a:effectLst/>
                <a:latin typeface="Arial Narrow" panose="020B0606020202030204" pitchFamily="34" charset="0"/>
                <a:ea typeface="微软雅黑" panose="020B0503020204020204" pitchFamily="34" charset="-122"/>
                <a:cs typeface="Courier New" panose="02070309020205020404" pitchFamily="49" charset="0"/>
              </a:rPr>
              <a:t> json [auto | path]</a:t>
            </a:r>
            <a:r>
              <a:rPr kumimoji="0" lang="zh-CN" altLang="zh-CN" sz="2400" b="0" i="0" u="none" strike="noStrike" cap="none" normalizeH="0" baseline="0" dirty="0">
                <a:ln>
                  <a:noFill/>
                </a:ln>
                <a:solidFill>
                  <a:schemeClr val="tx1"/>
                </a:solidFill>
                <a:effectLst/>
                <a:latin typeface="Arial Narrow" panose="020B0606020202030204" pitchFamily="34" charset="0"/>
                <a:ea typeface="微软雅黑" panose="020B0503020204020204" pitchFamily="34" charset="-122"/>
              </a:rPr>
              <a:t> </a:t>
            </a:r>
          </a:p>
        </p:txBody>
      </p:sp>
      <p:sp>
        <p:nvSpPr>
          <p:cNvPr id="7" name="矩形 6">
            <a:extLst>
              <a:ext uri="{FF2B5EF4-FFF2-40B4-BE49-F238E27FC236}">
                <a16:creationId xmlns:a16="http://schemas.microsoft.com/office/drawing/2014/main" id="{31E05C8B-7F0A-49EE-9422-71AA53504933}"/>
              </a:ext>
            </a:extLst>
          </p:cNvPr>
          <p:cNvSpPr/>
          <p:nvPr/>
        </p:nvSpPr>
        <p:spPr>
          <a:xfrm rot="20746453">
            <a:off x="8997943" y="2115354"/>
            <a:ext cx="3458391" cy="1077218"/>
          </a:xfrm>
          <a:prstGeom prst="rect">
            <a:avLst/>
          </a:prstGeom>
          <a:noFill/>
        </p:spPr>
        <p:txBody>
          <a:bodyPr wrap="square" lIns="91440" tIns="45720" rIns="91440" bIns="45720">
            <a:spAutoFit/>
          </a:bodyPr>
          <a:lstStyle/>
          <a:p>
            <a:pPr algn="ctr"/>
            <a:r>
              <a:rPr lang="en-US" altLang="zh-CN"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rPr>
              <a:t>SQL Server2016</a:t>
            </a:r>
          </a:p>
          <a:p>
            <a:pPr algn="ctr"/>
            <a:r>
              <a:rPr lang="en-US" altLang="zh-CN"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rPr>
              <a:t>For Json</a:t>
            </a:r>
            <a:endParaRPr lang="zh-CN" alt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endParaRPr>
          </a:p>
        </p:txBody>
      </p:sp>
    </p:spTree>
    <p:extLst>
      <p:ext uri="{BB962C8B-B14F-4D97-AF65-F5344CB8AC3E}">
        <p14:creationId xmlns:p14="http://schemas.microsoft.com/office/powerpoint/2010/main" val="1700099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 </a:t>
            </a:r>
            <a:r>
              <a:rPr lang="zh-CN" altLang="en-US" dirty="0"/>
              <a:t>关系数据库标准语言</a:t>
            </a:r>
            <a:r>
              <a:rPr lang="en-US" altLang="zh-CN" dirty="0"/>
              <a:t>SQL</a:t>
            </a:r>
            <a:br>
              <a:rPr lang="en-US" altLang="zh-CN" dirty="0"/>
            </a:br>
            <a:r>
              <a:rPr lang="en-US" altLang="zh-CN" dirty="0"/>
              <a:t>2.2.2 </a:t>
            </a:r>
            <a:r>
              <a:rPr lang="zh-CN" altLang="en-US" dirty="0"/>
              <a:t>面向大数据管理的</a:t>
            </a:r>
            <a:r>
              <a:rPr lang="en-US" altLang="zh-CN" dirty="0"/>
              <a:t>SQL</a:t>
            </a:r>
            <a:r>
              <a:rPr lang="zh-CN" altLang="en-US" dirty="0"/>
              <a:t>扩展语法（续）</a:t>
            </a:r>
          </a:p>
        </p:txBody>
      </p:sp>
      <p:sp>
        <p:nvSpPr>
          <p:cNvPr id="3" name="内容占位符 2"/>
          <p:cNvSpPr>
            <a:spLocks noGrp="1"/>
          </p:cNvSpPr>
          <p:nvPr>
            <p:ph idx="1"/>
          </p:nvPr>
        </p:nvSpPr>
        <p:spPr>
          <a:xfrm>
            <a:off x="838200" y="1285462"/>
            <a:ext cx="10515600" cy="2414552"/>
          </a:xfrm>
        </p:spPr>
        <p:txBody>
          <a:bodyPr>
            <a:normAutofit fontScale="92500" lnSpcReduction="20000"/>
          </a:bodyPr>
          <a:lstStyle/>
          <a:p>
            <a:r>
              <a:rPr lang="en-US" altLang="zh-CN" b="1" dirty="0">
                <a:latin typeface="Arial Narrow" panose="020B0606020202030204" pitchFamily="34" charset="0"/>
              </a:rPr>
              <a:t>SQL</a:t>
            </a:r>
            <a:r>
              <a:rPr lang="zh-CN" altLang="en-US" b="1" dirty="0">
                <a:latin typeface="Arial Narrow" panose="020B0606020202030204" pitchFamily="34" charset="0"/>
              </a:rPr>
              <a:t>与</a:t>
            </a:r>
            <a:r>
              <a:rPr lang="en-US" altLang="zh-CN" b="1" dirty="0">
                <a:latin typeface="Arial Narrow" panose="020B0606020202030204" pitchFamily="34" charset="0"/>
              </a:rPr>
              <a:t>R</a:t>
            </a:r>
            <a:r>
              <a:rPr lang="zh-CN" altLang="en-US" b="1" dirty="0">
                <a:latin typeface="Arial Narrow" panose="020B0606020202030204" pitchFamily="34" charset="0"/>
              </a:rPr>
              <a:t>语言集成</a:t>
            </a:r>
            <a:endParaRPr lang="en-US" altLang="zh-CN" b="1" dirty="0">
              <a:latin typeface="Arial Narrow" panose="020B0606020202030204" pitchFamily="34" charset="0"/>
            </a:endParaRPr>
          </a:p>
          <a:p>
            <a:r>
              <a:rPr lang="en-US" altLang="zh-CN" sz="2400" i="1" dirty="0">
                <a:solidFill>
                  <a:srgbClr val="00B0F0"/>
                </a:solidFill>
                <a:latin typeface="arial" panose="020B0604020202020204" pitchFamily="34" charset="0"/>
              </a:rPr>
              <a:t>R</a:t>
            </a:r>
            <a:r>
              <a:rPr lang="zh-CN" altLang="en-US" sz="2400" i="1" dirty="0">
                <a:solidFill>
                  <a:srgbClr val="00B0F0"/>
                </a:solidFill>
                <a:latin typeface="arial" panose="020B0604020202020204" pitchFamily="34" charset="0"/>
              </a:rPr>
              <a:t>作为一种统计分析软件，集统计分析与图形显示于一体</a:t>
            </a:r>
            <a:endParaRPr lang="en-US" altLang="zh-CN" sz="2400" b="1" i="1" dirty="0">
              <a:solidFill>
                <a:srgbClr val="00B0F0"/>
              </a:solidFill>
              <a:latin typeface="Arial Narrow" panose="020B0606020202030204" pitchFamily="34" charset="0"/>
            </a:endParaRPr>
          </a:p>
          <a:p>
            <a:r>
              <a:rPr lang="en-US" altLang="zh-CN" sz="2400" b="1" dirty="0">
                <a:latin typeface="Arial Narrow" panose="020B0606020202030204" pitchFamily="34" charset="0"/>
              </a:rPr>
              <a:t>SQL-R</a:t>
            </a:r>
            <a:r>
              <a:rPr lang="zh-CN" altLang="en-US" sz="2400" b="1" dirty="0">
                <a:latin typeface="Arial Narrow" panose="020B0606020202030204" pitchFamily="34" charset="0"/>
              </a:rPr>
              <a:t>连接与</a:t>
            </a:r>
            <a:r>
              <a:rPr lang="en-US" altLang="zh-CN" sz="2400" b="1" dirty="0">
                <a:latin typeface="Arial Narrow" panose="020B0606020202030204" pitchFamily="34" charset="0"/>
              </a:rPr>
              <a:t>SQL</a:t>
            </a:r>
            <a:r>
              <a:rPr lang="zh-CN" altLang="en-US" sz="2400" b="1" dirty="0">
                <a:latin typeface="Arial Narrow" panose="020B0606020202030204" pitchFamily="34" charset="0"/>
              </a:rPr>
              <a:t>语句执行</a:t>
            </a:r>
          </a:p>
          <a:p>
            <a:r>
              <a:rPr lang="zh-CN" altLang="en-US" sz="2400" b="1" dirty="0">
                <a:latin typeface="Microsoft YaHei" panose="020B0503020204020204" pitchFamily="34" charset="-122"/>
                <a:ea typeface="Microsoft YaHei" panose="020B0503020204020204" pitchFamily="34" charset="-122"/>
              </a:rPr>
              <a:t>数据库读入</a:t>
            </a:r>
            <a:r>
              <a:rPr lang="en-US" altLang="zh-CN" sz="2400" b="1" dirty="0">
                <a:latin typeface="Microsoft YaHei" panose="020B0503020204020204" pitchFamily="34" charset="-122"/>
                <a:ea typeface="Microsoft YaHei" panose="020B0503020204020204" pitchFamily="34" charset="-122"/>
              </a:rPr>
              <a:t>——RODBC</a:t>
            </a:r>
            <a:r>
              <a:rPr lang="zh-CN" altLang="en-US" sz="2400" b="1" dirty="0">
                <a:latin typeface="Microsoft YaHei" panose="020B0503020204020204" pitchFamily="34" charset="-122"/>
                <a:ea typeface="Microsoft YaHei" panose="020B0503020204020204" pitchFamily="34" charset="-122"/>
              </a:rPr>
              <a:t>包</a:t>
            </a:r>
            <a:endParaRPr lang="zh-CN" altLang="en-US" sz="2400" b="1" dirty="0">
              <a:latin typeface="PingFang SC"/>
            </a:endParaRPr>
          </a:p>
          <a:p>
            <a:r>
              <a:rPr lang="en-US" altLang="zh-CN" sz="2400" dirty="0">
                <a:latin typeface="microsoft yahei" panose="020B0503020204020204" pitchFamily="34" charset="-122"/>
                <a:ea typeface="microsoft yahei" panose="020B0503020204020204" pitchFamily="34" charset="-122"/>
              </a:rPr>
              <a:t>RODBC</a:t>
            </a:r>
            <a:r>
              <a:rPr lang="zh-CN" altLang="en-US" sz="2400" dirty="0">
                <a:latin typeface="microsoft yahei" panose="020B0503020204020204" pitchFamily="34" charset="-122"/>
                <a:ea typeface="microsoft yahei" panose="020B0503020204020204" pitchFamily="34" charset="-122"/>
              </a:rPr>
              <a:t>包提供了</a:t>
            </a:r>
            <a:r>
              <a:rPr lang="en-US" altLang="zh-CN" sz="2400" dirty="0">
                <a:latin typeface="microsoft yahei" panose="020B0503020204020204" pitchFamily="34" charset="-122"/>
                <a:ea typeface="microsoft yahei" panose="020B0503020204020204" pitchFamily="34" charset="-122"/>
              </a:rPr>
              <a:t>ODBC</a:t>
            </a:r>
            <a:r>
              <a:rPr lang="zh-CN" altLang="en-US" sz="2400" dirty="0">
                <a:latin typeface="microsoft yahei" panose="020B0503020204020204" pitchFamily="34" charset="-122"/>
                <a:ea typeface="microsoft yahei" panose="020B0503020204020204" pitchFamily="34" charset="-122"/>
              </a:rPr>
              <a:t>的访问接口，调用数据库中的数据</a:t>
            </a:r>
            <a:endParaRPr lang="en-US" altLang="zh-CN" sz="2400" dirty="0">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graphicFrame>
        <p:nvGraphicFramePr>
          <p:cNvPr id="5" name="表格 7">
            <a:extLst>
              <a:ext uri="{FF2B5EF4-FFF2-40B4-BE49-F238E27FC236}">
                <a16:creationId xmlns:a16="http://schemas.microsoft.com/office/drawing/2014/main" id="{2F6A6E4B-FF9C-451A-B8E2-B1682295ADE4}"/>
              </a:ext>
            </a:extLst>
          </p:cNvPr>
          <p:cNvGraphicFramePr>
            <a:graphicFrameLocks noGrp="1"/>
          </p:cNvGraphicFramePr>
          <p:nvPr>
            <p:extLst>
              <p:ext uri="{D42A27DB-BD31-4B8C-83A1-F6EECF244321}">
                <p14:modId xmlns:p14="http://schemas.microsoft.com/office/powerpoint/2010/main" val="2148787067"/>
              </p:ext>
            </p:extLst>
          </p:nvPr>
        </p:nvGraphicFramePr>
        <p:xfrm>
          <a:off x="838200" y="3700014"/>
          <a:ext cx="9803442" cy="2838898"/>
        </p:xfrm>
        <a:graphic>
          <a:graphicData uri="http://schemas.openxmlformats.org/drawingml/2006/table">
            <a:tbl>
              <a:tblPr firstRow="1" bandRow="1">
                <a:tableStyleId>{5C22544A-7EE6-4342-B048-85BDC9FD1C3A}</a:tableStyleId>
              </a:tblPr>
              <a:tblGrid>
                <a:gridCol w="2660770">
                  <a:extLst>
                    <a:ext uri="{9D8B030D-6E8A-4147-A177-3AD203B41FA5}">
                      <a16:colId xmlns:a16="http://schemas.microsoft.com/office/drawing/2014/main" val="919860062"/>
                    </a:ext>
                  </a:extLst>
                </a:gridCol>
                <a:gridCol w="7142672">
                  <a:extLst>
                    <a:ext uri="{9D8B030D-6E8A-4147-A177-3AD203B41FA5}">
                      <a16:colId xmlns:a16="http://schemas.microsoft.com/office/drawing/2014/main" val="549741527"/>
                    </a:ext>
                  </a:extLst>
                </a:gridCol>
              </a:tblGrid>
              <a:tr h="495559">
                <a:tc>
                  <a:txBody>
                    <a:bodyPr/>
                    <a:lstStyle/>
                    <a:p>
                      <a:r>
                        <a:rPr lang="zh-CN" altLang="en-US" sz="2400" dirty="0"/>
                        <a:t>功能</a:t>
                      </a:r>
                    </a:p>
                  </a:txBody>
                  <a:tcPr/>
                </a:tc>
                <a:tc>
                  <a:txBody>
                    <a:bodyPr/>
                    <a:lstStyle/>
                    <a:p>
                      <a:r>
                        <a:rPr lang="zh-CN" altLang="en-US" sz="2400" dirty="0"/>
                        <a:t>作用</a:t>
                      </a:r>
                    </a:p>
                  </a:txBody>
                  <a:tcPr/>
                </a:tc>
                <a:extLst>
                  <a:ext uri="{0D108BD9-81ED-4DB2-BD59-A6C34878D82A}">
                    <a16:rowId xmlns:a16="http://schemas.microsoft.com/office/drawing/2014/main" val="1139839998"/>
                  </a:ext>
                </a:extLst>
              </a:tr>
              <a:tr h="370840">
                <a:tc>
                  <a:txBody>
                    <a:bodyPr/>
                    <a:lstStyle/>
                    <a:p>
                      <a:r>
                        <a:rPr lang="en-US" altLang="zh-CN" sz="2400" dirty="0"/>
                        <a:t>odbcConnect</a:t>
                      </a:r>
                      <a:endParaRPr lang="zh-CN" altLang="en-US" sz="2400" dirty="0"/>
                    </a:p>
                  </a:txBody>
                  <a:tcPr/>
                </a:tc>
                <a:tc>
                  <a:txBody>
                    <a:bodyPr/>
                    <a:lstStyle/>
                    <a:p>
                      <a:r>
                        <a:rPr lang="zh-CN" altLang="en-US" sz="2400" dirty="0"/>
                        <a:t>打开一个连接，返回一个数据库访问句柄</a:t>
                      </a:r>
                    </a:p>
                  </a:txBody>
                  <a:tcPr/>
                </a:tc>
                <a:extLst>
                  <a:ext uri="{0D108BD9-81ED-4DB2-BD59-A6C34878D82A}">
                    <a16:rowId xmlns:a16="http://schemas.microsoft.com/office/drawing/2014/main" val="2205916698"/>
                  </a:ext>
                </a:extLst>
              </a:tr>
              <a:tr h="370840">
                <a:tc>
                  <a:txBody>
                    <a:bodyPr/>
                    <a:lstStyle/>
                    <a:p>
                      <a:r>
                        <a:rPr lang="en-US" altLang="zh-CN" sz="2400" dirty="0"/>
                        <a:t>sqlSave</a:t>
                      </a:r>
                      <a:endParaRPr lang="zh-CN" altLang="en-US" sz="2400" dirty="0"/>
                    </a:p>
                  </a:txBody>
                  <a:tcPr/>
                </a:tc>
                <a:tc>
                  <a:txBody>
                    <a:bodyPr/>
                    <a:lstStyle/>
                    <a:p>
                      <a:r>
                        <a:rPr lang="zh-CN" altLang="en-US" sz="2400" dirty="0"/>
                        <a:t>把</a:t>
                      </a:r>
                      <a:r>
                        <a:rPr lang="en-US" altLang="zh-CN" sz="2400" dirty="0"/>
                        <a:t>R</a:t>
                      </a:r>
                      <a:r>
                        <a:rPr lang="zh-CN" altLang="en-US" sz="2400" dirty="0"/>
                        <a:t>数据框复制到一个数据库的表中</a:t>
                      </a:r>
                    </a:p>
                  </a:txBody>
                  <a:tcPr/>
                </a:tc>
                <a:extLst>
                  <a:ext uri="{0D108BD9-81ED-4DB2-BD59-A6C34878D82A}">
                    <a16:rowId xmlns:a16="http://schemas.microsoft.com/office/drawing/2014/main" val="501065903"/>
                  </a:ext>
                </a:extLst>
              </a:tr>
              <a:tr h="514539">
                <a:tc>
                  <a:txBody>
                    <a:bodyPr/>
                    <a:lstStyle/>
                    <a:p>
                      <a:r>
                        <a:rPr lang="en-US" altLang="zh-CN" sz="2400" dirty="0"/>
                        <a:t>sqlFetch</a:t>
                      </a:r>
                      <a:endParaRPr lang="zh-CN" altLang="en-US" sz="2400" dirty="0"/>
                    </a:p>
                  </a:txBody>
                  <a:tcPr/>
                </a:tc>
                <a:tc>
                  <a:txBody>
                    <a:bodyPr/>
                    <a:lstStyle/>
                    <a:p>
                      <a:r>
                        <a:rPr lang="zh-CN" altLang="en-US" sz="2400" dirty="0"/>
                        <a:t>把一个数据库中的表拷贝到一个</a:t>
                      </a:r>
                      <a:r>
                        <a:rPr lang="en-US" altLang="zh-CN" sz="2400" dirty="0"/>
                        <a:t>R</a:t>
                      </a:r>
                      <a:r>
                        <a:rPr lang="zh-CN" altLang="en-US" sz="2400" dirty="0"/>
                        <a:t>数据框中</a:t>
                      </a:r>
                    </a:p>
                  </a:txBody>
                  <a:tcPr/>
                </a:tc>
                <a:extLst>
                  <a:ext uri="{0D108BD9-81ED-4DB2-BD59-A6C34878D82A}">
                    <a16:rowId xmlns:a16="http://schemas.microsoft.com/office/drawing/2014/main" val="3139566146"/>
                  </a:ext>
                </a:extLst>
              </a:tr>
              <a:tr h="370840">
                <a:tc>
                  <a:txBody>
                    <a:bodyPr/>
                    <a:lstStyle/>
                    <a:p>
                      <a:r>
                        <a:rPr lang="en-US" altLang="zh-CN" sz="2400" dirty="0"/>
                        <a:t>sqlQuery</a:t>
                      </a:r>
                      <a:endParaRPr lang="zh-CN" altLang="en-US" sz="2400" dirty="0"/>
                    </a:p>
                  </a:txBody>
                  <a:tcPr/>
                </a:tc>
                <a:tc>
                  <a:txBody>
                    <a:bodyPr/>
                    <a:lstStyle/>
                    <a:p>
                      <a:r>
                        <a:rPr lang="zh-CN" altLang="en-US" sz="2400" dirty="0"/>
                        <a:t>查询，返回的结果是</a:t>
                      </a:r>
                      <a:r>
                        <a:rPr lang="en-US" altLang="zh-CN" sz="2400" dirty="0"/>
                        <a:t>R</a:t>
                      </a:r>
                      <a:r>
                        <a:rPr lang="zh-CN" altLang="en-US" sz="2400" dirty="0"/>
                        <a:t>的数据框</a:t>
                      </a:r>
                    </a:p>
                  </a:txBody>
                  <a:tcPr/>
                </a:tc>
                <a:extLst>
                  <a:ext uri="{0D108BD9-81ED-4DB2-BD59-A6C34878D82A}">
                    <a16:rowId xmlns:a16="http://schemas.microsoft.com/office/drawing/2014/main" val="918999544"/>
                  </a:ext>
                </a:extLst>
              </a:tr>
              <a:tr h="370840">
                <a:tc>
                  <a:txBody>
                    <a:bodyPr/>
                    <a:lstStyle/>
                    <a:p>
                      <a:r>
                        <a:rPr lang="en-US" altLang="zh-CN" sz="2400" dirty="0"/>
                        <a:t>odbcClose</a:t>
                      </a:r>
                      <a:endParaRPr lang="zh-CN" altLang="en-US" sz="2400" dirty="0"/>
                    </a:p>
                  </a:txBody>
                  <a:tcPr/>
                </a:tc>
                <a:tc>
                  <a:txBody>
                    <a:bodyPr/>
                    <a:lstStyle/>
                    <a:p>
                      <a:r>
                        <a:rPr lang="zh-CN" altLang="en-US" sz="2400" dirty="0"/>
                        <a:t>关闭连接</a:t>
                      </a:r>
                    </a:p>
                  </a:txBody>
                  <a:tcPr/>
                </a:tc>
                <a:extLst>
                  <a:ext uri="{0D108BD9-81ED-4DB2-BD59-A6C34878D82A}">
                    <a16:rowId xmlns:a16="http://schemas.microsoft.com/office/drawing/2014/main" val="1623087134"/>
                  </a:ext>
                </a:extLst>
              </a:tr>
            </a:tbl>
          </a:graphicData>
        </a:graphic>
      </p:graphicFrame>
      <p:sp>
        <p:nvSpPr>
          <p:cNvPr id="6" name="文本框 5">
            <a:extLst>
              <a:ext uri="{FF2B5EF4-FFF2-40B4-BE49-F238E27FC236}">
                <a16:creationId xmlns:a16="http://schemas.microsoft.com/office/drawing/2014/main" id="{68A887B8-2FAE-4177-9D22-275A24748DB0}"/>
              </a:ext>
            </a:extLst>
          </p:cNvPr>
          <p:cNvSpPr txBox="1"/>
          <p:nvPr/>
        </p:nvSpPr>
        <p:spPr>
          <a:xfrm rot="20820167">
            <a:off x="9539189" y="1467722"/>
            <a:ext cx="1729474" cy="954107"/>
          </a:xfrm>
          <a:prstGeom prst="rect">
            <a:avLst/>
          </a:prstGeom>
          <a:noFill/>
        </p:spPr>
        <p:txBody>
          <a:bodyPr wrap="square">
            <a:spAutoFit/>
          </a:bodyPr>
          <a:lstStyle/>
          <a:p>
            <a:pPr algn="ctr"/>
            <a:r>
              <a:rPr lang="en-US" altLang="zh-CN" sz="2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Narrow" panose="020B0606020202030204" pitchFamily="34" charset="0"/>
              </a:rPr>
              <a:t>SQL Server</a:t>
            </a:r>
          </a:p>
        </p:txBody>
      </p:sp>
    </p:spTree>
    <p:extLst>
      <p:ext uri="{BB962C8B-B14F-4D97-AF65-F5344CB8AC3E}">
        <p14:creationId xmlns:p14="http://schemas.microsoft.com/office/powerpoint/2010/main" val="2796171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a:latin typeface="Arial Narrow" panose="020B0606020202030204" pitchFamily="34" charset="0"/>
              </a:rPr>
              <a:t>R</a:t>
            </a:r>
            <a:r>
              <a:rPr lang="zh-CN" altLang="en-US" sz="2400" b="1" dirty="0">
                <a:latin typeface="Arial Narrow" panose="020B0606020202030204" pitchFamily="34" charset="0"/>
              </a:rPr>
              <a:t>语言环境中使用</a:t>
            </a:r>
            <a:r>
              <a:rPr lang="en-US" altLang="zh-CN" sz="2400" b="1" dirty="0">
                <a:latin typeface="Arial Narrow" panose="020B0606020202030204" pitchFamily="34" charset="0"/>
              </a:rPr>
              <a:t>SQL</a:t>
            </a:r>
            <a:r>
              <a:rPr lang="zh-CN" altLang="en-US" sz="2400" b="1" dirty="0">
                <a:latin typeface="Arial Narrow" panose="020B0606020202030204" pitchFamily="34" charset="0"/>
              </a:rPr>
              <a:t>搜索</a:t>
            </a:r>
            <a:r>
              <a:rPr lang="en-US" altLang="zh-CN" sz="2400" b="1" dirty="0">
                <a:latin typeface="Arial Narrow" panose="020B0606020202030204" pitchFamily="34" charset="0"/>
              </a:rPr>
              <a:t>sqldf</a:t>
            </a:r>
            <a:r>
              <a:rPr lang="zh-CN" altLang="en-US" sz="2400" b="1" dirty="0">
                <a:latin typeface="Arial Narrow" panose="020B0606020202030204" pitchFamily="34" charset="0"/>
              </a:rPr>
              <a:t>包</a:t>
            </a:r>
            <a:endParaRPr lang="zh-CN" altLang="en-US" sz="2400" dirty="0"/>
          </a:p>
        </p:txBody>
      </p:sp>
      <p:sp>
        <p:nvSpPr>
          <p:cNvPr id="3" name="内容占位符 2"/>
          <p:cNvSpPr>
            <a:spLocks noGrp="1"/>
          </p:cNvSpPr>
          <p:nvPr>
            <p:ph idx="1"/>
          </p:nvPr>
        </p:nvSpPr>
        <p:spPr>
          <a:xfrm>
            <a:off x="838200" y="1285461"/>
            <a:ext cx="10972800" cy="5436013"/>
          </a:xfrm>
        </p:spPr>
        <p:txBody>
          <a:bodyPr>
            <a:normAutofit fontScale="92500"/>
          </a:bodyPr>
          <a:lstStyle/>
          <a:p>
            <a:r>
              <a:rPr lang="en-US" altLang="zh-CN" dirty="0">
                <a:latin typeface="Arial Narrow" panose="020B0606020202030204" pitchFamily="34" charset="0"/>
              </a:rPr>
              <a:t>1. </a:t>
            </a:r>
            <a:r>
              <a:rPr lang="zh-CN" altLang="en-US" dirty="0">
                <a:latin typeface="Arial Narrow" panose="020B0606020202030204" pitchFamily="34" charset="0"/>
              </a:rPr>
              <a:t>数据筛选与排序</a:t>
            </a:r>
            <a:endParaRPr lang="en-US" altLang="zh-CN" dirty="0">
              <a:latin typeface="Arial Narrow" panose="020B0606020202030204" pitchFamily="34" charset="0"/>
            </a:endParaRPr>
          </a:p>
          <a:p>
            <a:r>
              <a:rPr lang="en-US" altLang="zh-CN" dirty="0">
                <a:latin typeface="Arial Narrow" panose="020B0606020202030204" pitchFamily="34" charset="0"/>
              </a:rPr>
              <a:t>   </a:t>
            </a:r>
            <a:r>
              <a:rPr lang="en-US" altLang="zh-CN" dirty="0">
                <a:solidFill>
                  <a:srgbClr val="4B4B4B"/>
                </a:solidFill>
                <a:latin typeface="Arial Narrow" panose="020B0606020202030204" pitchFamily="34" charset="0"/>
              </a:rPr>
              <a:t>sqldf("select * from sale </a:t>
            </a:r>
            <a:r>
              <a:rPr lang="en-US" altLang="zh-CN" dirty="0">
                <a:solidFill>
                  <a:srgbClr val="FF0000"/>
                </a:solidFill>
                <a:latin typeface="Arial Narrow" panose="020B0606020202030204" pitchFamily="34" charset="0"/>
              </a:rPr>
              <a:t>where</a:t>
            </a:r>
            <a:r>
              <a:rPr lang="en-US" altLang="zh-CN" dirty="0">
                <a:solidFill>
                  <a:srgbClr val="4B4B4B"/>
                </a:solidFill>
                <a:latin typeface="Arial Narrow" panose="020B0606020202030204" pitchFamily="34" charset="0"/>
              </a:rPr>
              <a:t> market='</a:t>
            </a:r>
            <a:r>
              <a:rPr lang="zh-CN" altLang="en-US" dirty="0">
                <a:solidFill>
                  <a:srgbClr val="4B4B4B"/>
                </a:solidFill>
                <a:latin typeface="Arial Narrow" panose="020B0606020202030204" pitchFamily="34" charset="0"/>
              </a:rPr>
              <a:t>东</a:t>
            </a:r>
            <a:r>
              <a:rPr lang="en-US" altLang="zh-CN" dirty="0">
                <a:solidFill>
                  <a:srgbClr val="4B4B4B"/>
                </a:solidFill>
                <a:latin typeface="Arial Narrow" panose="020B0606020202030204" pitchFamily="34" charset="0"/>
              </a:rPr>
              <a:t>’ </a:t>
            </a:r>
            <a:r>
              <a:rPr lang="en-US" altLang="zh-CN" dirty="0">
                <a:solidFill>
                  <a:srgbClr val="FF0000"/>
                </a:solidFill>
                <a:latin typeface="Arial Narrow" panose="020B0606020202030204" pitchFamily="34" charset="0"/>
              </a:rPr>
              <a:t>order by</a:t>
            </a:r>
            <a:r>
              <a:rPr lang="en-US" altLang="zh-CN" dirty="0">
                <a:solidFill>
                  <a:srgbClr val="4B4B4B"/>
                </a:solidFill>
                <a:latin typeface="Arial Narrow" panose="020B0606020202030204" pitchFamily="34" charset="0"/>
              </a:rPr>
              <a:t> year”) </a:t>
            </a:r>
          </a:p>
          <a:p>
            <a:r>
              <a:rPr lang="en-US" altLang="zh-CN" dirty="0">
                <a:latin typeface="Arial Narrow" panose="020B0606020202030204" pitchFamily="34" charset="0"/>
              </a:rPr>
              <a:t>2. </a:t>
            </a:r>
            <a:r>
              <a:rPr lang="zh-CN" altLang="en-US" dirty="0">
                <a:latin typeface="Arial Narrow" panose="020B0606020202030204" pitchFamily="34" charset="0"/>
              </a:rPr>
              <a:t>数据合并</a:t>
            </a:r>
            <a:r>
              <a:rPr lang="en-US" altLang="zh-CN" dirty="0">
                <a:latin typeface="Arial Narrow" panose="020B0606020202030204" pitchFamily="34" charset="0"/>
              </a:rPr>
              <a:t>——</a:t>
            </a:r>
            <a:r>
              <a:rPr lang="zh-CN" altLang="en-US" dirty="0">
                <a:latin typeface="Arial Narrow" panose="020B0606020202030204" pitchFamily="34" charset="0"/>
              </a:rPr>
              <a:t>纵向连接 </a:t>
            </a:r>
            <a:r>
              <a:rPr lang="en-US" altLang="zh-CN" dirty="0">
                <a:latin typeface="Arial Narrow" panose="020B0606020202030204" pitchFamily="34" charset="0"/>
              </a:rPr>
              <a:t>union</a:t>
            </a:r>
            <a:r>
              <a:rPr lang="zh-CN" altLang="en-US" dirty="0">
                <a:latin typeface="Arial Narrow" panose="020B0606020202030204" pitchFamily="34" charset="0"/>
              </a:rPr>
              <a:t>，</a:t>
            </a:r>
            <a:r>
              <a:rPr lang="en-US" altLang="zh-CN" dirty="0">
                <a:latin typeface="Arial Narrow" panose="020B0606020202030204" pitchFamily="34" charset="0"/>
              </a:rPr>
              <a:t>except</a:t>
            </a:r>
            <a:r>
              <a:rPr lang="zh-CN" altLang="en-US" dirty="0">
                <a:latin typeface="Arial Narrow" panose="020B0606020202030204" pitchFamily="34" charset="0"/>
              </a:rPr>
              <a:t>，</a:t>
            </a:r>
            <a:r>
              <a:rPr lang="en-US" altLang="zh-CN" dirty="0">
                <a:latin typeface="Arial Narrow" panose="020B0606020202030204" pitchFamily="34" charset="0"/>
              </a:rPr>
              <a:t>intersect</a:t>
            </a:r>
          </a:p>
          <a:p>
            <a:r>
              <a:rPr lang="en-US" altLang="zh-CN" dirty="0">
                <a:solidFill>
                  <a:srgbClr val="4B4B4B"/>
                </a:solidFill>
                <a:latin typeface="Arial Narrow" panose="020B0606020202030204" pitchFamily="34" charset="0"/>
              </a:rPr>
              <a:t>    UNION_all&lt;-sqldf("select * from one </a:t>
            </a:r>
            <a:r>
              <a:rPr lang="en-US" altLang="zh-CN" dirty="0">
                <a:solidFill>
                  <a:srgbClr val="FF0000"/>
                </a:solidFill>
                <a:latin typeface="Arial Narrow" panose="020B0606020202030204" pitchFamily="34" charset="0"/>
              </a:rPr>
              <a:t>union all </a:t>
            </a:r>
            <a:r>
              <a:rPr lang="en-US" altLang="zh-CN" dirty="0">
                <a:solidFill>
                  <a:srgbClr val="4B4B4B"/>
                </a:solidFill>
                <a:latin typeface="Arial Narrow" panose="020B0606020202030204" pitchFamily="34" charset="0"/>
              </a:rPr>
              <a:t>select * from two")</a:t>
            </a:r>
          </a:p>
          <a:p>
            <a:r>
              <a:rPr lang="en-US" altLang="zh-CN" dirty="0">
                <a:latin typeface="Arial Narrow" panose="020B0606020202030204" pitchFamily="34" charset="0"/>
              </a:rPr>
              <a:t>3. </a:t>
            </a:r>
            <a:r>
              <a:rPr lang="zh-CN" altLang="en-US" dirty="0">
                <a:latin typeface="Arial Narrow" panose="020B0606020202030204" pitchFamily="34" charset="0"/>
              </a:rPr>
              <a:t>数据合并</a:t>
            </a:r>
            <a:r>
              <a:rPr lang="en-US" altLang="zh-CN" dirty="0">
                <a:latin typeface="Arial Narrow" panose="020B0606020202030204" pitchFamily="34" charset="0"/>
              </a:rPr>
              <a:t>——</a:t>
            </a:r>
            <a:r>
              <a:rPr lang="zh-CN" altLang="en-US" dirty="0">
                <a:latin typeface="Arial Narrow" panose="020B0606020202030204" pitchFamily="34" charset="0"/>
              </a:rPr>
              <a:t>横向连接 内连接，左连接</a:t>
            </a:r>
            <a:endParaRPr lang="en-US" altLang="zh-CN" dirty="0">
              <a:latin typeface="Arial Narrow" panose="020B0606020202030204" pitchFamily="34" charset="0"/>
            </a:endParaRPr>
          </a:p>
          <a:p>
            <a:r>
              <a:rPr lang="en-US" altLang="zh-CN" dirty="0">
                <a:solidFill>
                  <a:srgbClr val="4B4B4B"/>
                </a:solidFill>
                <a:latin typeface="Arial Narrow" panose="020B0606020202030204" pitchFamily="34" charset="0"/>
              </a:rPr>
              <a:t>    inner1&lt;-sqldf("select * from table1 as a</a:t>
            </a:r>
            <a:r>
              <a:rPr lang="en-US" altLang="zh-CN" dirty="0">
                <a:solidFill>
                  <a:srgbClr val="FF0000"/>
                </a:solidFill>
                <a:latin typeface="Arial Narrow" panose="020B0606020202030204" pitchFamily="34" charset="0"/>
              </a:rPr>
              <a:t> inner join </a:t>
            </a:r>
            <a:r>
              <a:rPr lang="en-US" altLang="zh-CN" dirty="0">
                <a:solidFill>
                  <a:srgbClr val="4B4B4B"/>
                </a:solidFill>
                <a:latin typeface="Arial Narrow" panose="020B0606020202030204" pitchFamily="34" charset="0"/>
              </a:rPr>
              <a:t>table2 as b on a.id=b.id"); #</a:t>
            </a:r>
            <a:r>
              <a:rPr lang="zh-CN" altLang="en-US" dirty="0">
                <a:solidFill>
                  <a:srgbClr val="4B4B4B"/>
                </a:solidFill>
                <a:latin typeface="Arial Narrow" panose="020B0606020202030204" pitchFamily="34" charset="0"/>
              </a:rPr>
              <a:t>内连接</a:t>
            </a:r>
            <a:endParaRPr lang="en-US" altLang="zh-CN" dirty="0">
              <a:solidFill>
                <a:srgbClr val="4B4B4B"/>
              </a:solidFill>
              <a:latin typeface="Arial Narrow" panose="020B0606020202030204" pitchFamily="34" charset="0"/>
            </a:endParaRPr>
          </a:p>
          <a:p>
            <a:r>
              <a:rPr lang="en-US" altLang="zh-CN" dirty="0">
                <a:solidFill>
                  <a:srgbClr val="4B4B4B"/>
                </a:solidFill>
                <a:latin typeface="Arial Narrow" panose="020B0606020202030204" pitchFamily="34" charset="0"/>
              </a:rPr>
              <a:t>    inner2&lt;-sqldf("select * from table1 as a, table2 as b where a.id=b.id"); #</a:t>
            </a:r>
            <a:r>
              <a:rPr lang="zh-CN" altLang="en-US" i="1" dirty="0">
                <a:solidFill>
                  <a:schemeClr val="bg1">
                    <a:lumMod val="75000"/>
                  </a:schemeClr>
                </a:solidFill>
                <a:latin typeface="Arial Narrow" panose="020B0606020202030204" pitchFamily="34" charset="0"/>
              </a:rPr>
              <a:t>笛卡尔积</a:t>
            </a:r>
            <a:endParaRPr lang="en-US" altLang="zh-CN" i="1" dirty="0">
              <a:solidFill>
                <a:schemeClr val="bg1">
                  <a:lumMod val="75000"/>
                </a:schemeClr>
              </a:solidFill>
              <a:latin typeface="Arial Narrow" panose="020B0606020202030204" pitchFamily="34" charset="0"/>
            </a:endParaRPr>
          </a:p>
          <a:p>
            <a:r>
              <a:rPr lang="en-US" altLang="zh-CN" dirty="0">
                <a:solidFill>
                  <a:srgbClr val="4B4B4B"/>
                </a:solidFill>
                <a:latin typeface="Arial Narrow" panose="020B0606020202030204" pitchFamily="34" charset="0"/>
              </a:rPr>
              <a:t>    left3&lt;-sqldf(“select * from table1 as a </a:t>
            </a:r>
            <a:r>
              <a:rPr lang="en-US" altLang="zh-CN" dirty="0">
                <a:solidFill>
                  <a:srgbClr val="FF0000"/>
                </a:solidFill>
                <a:latin typeface="Arial Narrow" panose="020B0606020202030204" pitchFamily="34" charset="0"/>
              </a:rPr>
              <a:t>left join </a:t>
            </a:r>
            <a:r>
              <a:rPr lang="en-US" altLang="zh-CN" dirty="0">
                <a:solidFill>
                  <a:srgbClr val="4B4B4B"/>
                </a:solidFill>
                <a:latin typeface="Arial Narrow" panose="020B0606020202030204" pitchFamily="34" charset="0"/>
              </a:rPr>
              <a:t>table2 as b on a.id=b.id”); #</a:t>
            </a:r>
            <a:r>
              <a:rPr lang="zh-CN" altLang="en-US" dirty="0">
                <a:solidFill>
                  <a:srgbClr val="4B4B4B"/>
                </a:solidFill>
                <a:latin typeface="Arial Narrow" panose="020B0606020202030204" pitchFamily="34" charset="0"/>
              </a:rPr>
              <a:t>左连接</a:t>
            </a:r>
            <a:endParaRPr lang="en-US" altLang="zh-CN" dirty="0">
              <a:solidFill>
                <a:srgbClr val="4B4B4B"/>
              </a:solidFill>
              <a:latin typeface="Arial Narrow" panose="020B0606020202030204" pitchFamily="34" charset="0"/>
            </a:endParaRPr>
          </a:p>
          <a:p>
            <a:r>
              <a:rPr lang="en-US" altLang="zh-CN" sz="3000" dirty="0">
                <a:solidFill>
                  <a:srgbClr val="4B4B4B"/>
                </a:solidFill>
              </a:rPr>
              <a:t>    </a:t>
            </a:r>
            <a:r>
              <a:rPr lang="zh-CN" altLang="en-US" sz="3000" i="1" dirty="0">
                <a:solidFill>
                  <a:srgbClr val="00B0F0"/>
                </a:solidFill>
              </a:rPr>
              <a:t>阅读教材</a:t>
            </a:r>
            <a:r>
              <a:rPr lang="en-US" altLang="zh-CN" sz="3000" i="1" dirty="0">
                <a:solidFill>
                  <a:srgbClr val="00B0F0"/>
                </a:solidFill>
              </a:rPr>
              <a:t>P30-33</a:t>
            </a:r>
            <a:r>
              <a:rPr lang="zh-CN" altLang="en-US" sz="3000" i="1" dirty="0">
                <a:solidFill>
                  <a:srgbClr val="00B0F0"/>
                </a:solidFill>
              </a:rPr>
              <a:t>决策树的例子</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472523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2664"/>
            <a:ext cx="10515600" cy="920336"/>
          </a:xfrm>
        </p:spPr>
        <p:txBody>
          <a:bodyPr/>
          <a:lstStyle/>
          <a:p>
            <a:r>
              <a:rPr lang="en-US" altLang="zh-CN" dirty="0"/>
              <a:t>2.3 SQL on Hadoop</a:t>
            </a:r>
            <a:endParaRPr lang="zh-CN" altLang="en-US" dirty="0"/>
          </a:p>
        </p:txBody>
      </p:sp>
      <p:sp>
        <p:nvSpPr>
          <p:cNvPr id="3" name="内容占位符 2"/>
          <p:cNvSpPr>
            <a:spLocks noGrp="1"/>
          </p:cNvSpPr>
          <p:nvPr>
            <p:ph idx="1"/>
          </p:nvPr>
        </p:nvSpPr>
        <p:spPr>
          <a:xfrm>
            <a:off x="838200" y="1143000"/>
            <a:ext cx="10515600" cy="5578475"/>
          </a:xfrm>
        </p:spPr>
        <p:txBody>
          <a:bodyPr>
            <a:normAutofit fontScale="85000" lnSpcReduction="20000"/>
          </a:bodyPr>
          <a:lstStyle/>
          <a:p>
            <a:r>
              <a:rPr lang="zh-CN" altLang="en-US" dirty="0"/>
              <a:t>通过</a:t>
            </a:r>
            <a:r>
              <a:rPr lang="en-US" altLang="zh-CN" dirty="0"/>
              <a:t>Hadoop</a:t>
            </a:r>
            <a:r>
              <a:rPr lang="zh-CN" altLang="en-US" dirty="0"/>
              <a:t>大数据平台扩展</a:t>
            </a:r>
            <a:r>
              <a:rPr lang="en-US" altLang="zh-CN" dirty="0"/>
              <a:t>SQL</a:t>
            </a:r>
            <a:r>
              <a:rPr lang="zh-CN" altLang="en-US" dirty="0"/>
              <a:t>的分布式查询处理能力，可分为四种类型：</a:t>
            </a:r>
            <a:endParaRPr lang="en-US" altLang="zh-CN" dirty="0"/>
          </a:p>
          <a:p>
            <a:r>
              <a:rPr lang="zh-CN" altLang="en-US" dirty="0"/>
              <a:t>（</a:t>
            </a:r>
            <a:r>
              <a:rPr lang="en-US" altLang="zh-CN" dirty="0"/>
              <a:t>1</a:t>
            </a:r>
            <a:r>
              <a:rPr lang="zh-CN" altLang="en-US" dirty="0"/>
              <a:t>）</a:t>
            </a:r>
            <a:r>
              <a:rPr lang="en-US" altLang="zh-CN" dirty="0"/>
              <a:t>outside Hadoop</a:t>
            </a:r>
          </a:p>
          <a:p>
            <a:r>
              <a:rPr lang="zh-CN" altLang="en-US" dirty="0"/>
              <a:t>通过连接器，实现</a:t>
            </a:r>
            <a:r>
              <a:rPr lang="en-US" altLang="zh-CN" dirty="0"/>
              <a:t>SQL</a:t>
            </a:r>
            <a:r>
              <a:rPr lang="zh-CN" altLang="en-US" dirty="0"/>
              <a:t>语言</a:t>
            </a:r>
            <a:r>
              <a:rPr lang="zh-CN" altLang="en-US" dirty="0">
                <a:solidFill>
                  <a:srgbClr val="FF0000"/>
                </a:solidFill>
              </a:rPr>
              <a:t>直接访问</a:t>
            </a:r>
            <a:r>
              <a:rPr lang="en-US" altLang="zh-CN" dirty="0">
                <a:solidFill>
                  <a:srgbClr val="FF0000"/>
                </a:solidFill>
              </a:rPr>
              <a:t>Hadoop</a:t>
            </a:r>
            <a:r>
              <a:rPr lang="zh-CN" altLang="en-US" dirty="0"/>
              <a:t>数据</a:t>
            </a:r>
            <a:endParaRPr lang="en-US" altLang="zh-CN" dirty="0"/>
          </a:p>
          <a:p>
            <a:r>
              <a:rPr lang="zh-CN" altLang="en-US" dirty="0"/>
              <a:t>（</a:t>
            </a:r>
            <a:r>
              <a:rPr lang="en-US" altLang="zh-CN" dirty="0"/>
              <a:t>2</a:t>
            </a:r>
            <a:r>
              <a:rPr lang="zh-CN" altLang="en-US" dirty="0"/>
              <a:t>）</a:t>
            </a:r>
            <a:r>
              <a:rPr lang="en-US" altLang="zh-CN" dirty="0"/>
              <a:t>alongside Hadoop</a:t>
            </a:r>
          </a:p>
          <a:p>
            <a:r>
              <a:rPr lang="en-US" altLang="zh-CN" dirty="0"/>
              <a:t>Hadoop</a:t>
            </a:r>
            <a:r>
              <a:rPr lang="zh-CN" altLang="en-US" dirty="0"/>
              <a:t>与数据库的</a:t>
            </a:r>
            <a:r>
              <a:rPr lang="zh-CN" altLang="en-US" dirty="0">
                <a:solidFill>
                  <a:srgbClr val="FF0000"/>
                </a:solidFill>
              </a:rPr>
              <a:t>混合架构</a:t>
            </a:r>
            <a:r>
              <a:rPr lang="zh-CN" altLang="en-US" dirty="0"/>
              <a:t>，通过修改的</a:t>
            </a:r>
            <a:r>
              <a:rPr lang="en-US" altLang="zh-CN" dirty="0"/>
              <a:t>SQL</a:t>
            </a:r>
            <a:r>
              <a:rPr lang="zh-CN" altLang="en-US" dirty="0"/>
              <a:t>引擎</a:t>
            </a:r>
            <a:r>
              <a:rPr lang="zh-CN" altLang="en-US" dirty="0">
                <a:solidFill>
                  <a:srgbClr val="FF0000"/>
                </a:solidFill>
              </a:rPr>
              <a:t>将负载分布在</a:t>
            </a:r>
            <a:r>
              <a:rPr lang="en-US" altLang="zh-CN" dirty="0">
                <a:solidFill>
                  <a:srgbClr val="FF0000"/>
                </a:solidFill>
              </a:rPr>
              <a:t>SQL</a:t>
            </a:r>
            <a:r>
              <a:rPr lang="zh-CN" altLang="en-US" dirty="0">
                <a:solidFill>
                  <a:srgbClr val="FF0000"/>
                </a:solidFill>
              </a:rPr>
              <a:t>和</a:t>
            </a:r>
            <a:r>
              <a:rPr lang="en-US" altLang="zh-CN" dirty="0">
                <a:solidFill>
                  <a:srgbClr val="FF0000"/>
                </a:solidFill>
              </a:rPr>
              <a:t>MapReduce</a:t>
            </a:r>
            <a:r>
              <a:rPr lang="zh-CN" altLang="en-US" dirty="0">
                <a:solidFill>
                  <a:srgbClr val="FF0000"/>
                </a:solidFill>
              </a:rPr>
              <a:t>引擎</a:t>
            </a:r>
            <a:endParaRPr lang="en-US" altLang="zh-CN" dirty="0">
              <a:solidFill>
                <a:srgbClr val="FF0000"/>
              </a:solidFill>
            </a:endParaRPr>
          </a:p>
          <a:p>
            <a:r>
              <a:rPr lang="zh-CN" altLang="en-US" dirty="0"/>
              <a:t>（</a:t>
            </a:r>
            <a:r>
              <a:rPr lang="en-US" altLang="zh-CN" dirty="0"/>
              <a:t>3</a:t>
            </a:r>
            <a:r>
              <a:rPr lang="zh-CN" altLang="en-US" dirty="0"/>
              <a:t>）</a:t>
            </a:r>
            <a:r>
              <a:rPr lang="en-US" altLang="zh-CN" dirty="0"/>
              <a:t>on Hadoop</a:t>
            </a:r>
          </a:p>
          <a:p>
            <a:r>
              <a:rPr lang="zh-CN" altLang="en-US" dirty="0"/>
              <a:t>在</a:t>
            </a:r>
            <a:r>
              <a:rPr lang="en-US" altLang="zh-CN" dirty="0">
                <a:solidFill>
                  <a:srgbClr val="FF0000"/>
                </a:solidFill>
              </a:rPr>
              <a:t>Hadoop</a:t>
            </a:r>
            <a:r>
              <a:rPr lang="zh-CN" altLang="en-US" dirty="0">
                <a:solidFill>
                  <a:srgbClr val="FF0000"/>
                </a:solidFill>
              </a:rPr>
              <a:t>系统中集成</a:t>
            </a:r>
            <a:r>
              <a:rPr lang="en-US" altLang="zh-CN" dirty="0">
                <a:solidFill>
                  <a:srgbClr val="FF0000"/>
                </a:solidFill>
              </a:rPr>
              <a:t>SQL</a:t>
            </a:r>
            <a:r>
              <a:rPr lang="zh-CN" altLang="en-US" dirty="0"/>
              <a:t>功能，一种是</a:t>
            </a:r>
            <a:r>
              <a:rPr lang="zh-CN" altLang="en-US" dirty="0">
                <a:solidFill>
                  <a:srgbClr val="FF0000"/>
                </a:solidFill>
              </a:rPr>
              <a:t>提供类</a:t>
            </a:r>
            <a:r>
              <a:rPr lang="en-US" altLang="zh-CN" dirty="0">
                <a:solidFill>
                  <a:srgbClr val="FF0000"/>
                </a:solidFill>
              </a:rPr>
              <a:t>SQL</a:t>
            </a:r>
            <a:r>
              <a:rPr lang="zh-CN" altLang="en-US" dirty="0">
                <a:solidFill>
                  <a:srgbClr val="FF0000"/>
                </a:solidFill>
              </a:rPr>
              <a:t>功能</a:t>
            </a:r>
            <a:r>
              <a:rPr lang="zh-CN" altLang="en-US" dirty="0"/>
              <a:t>，实则转换为</a:t>
            </a:r>
            <a:r>
              <a:rPr lang="en-US" altLang="zh-CN" dirty="0"/>
              <a:t>MapReduce</a:t>
            </a:r>
            <a:r>
              <a:rPr lang="zh-CN" altLang="en-US" dirty="0"/>
              <a:t>动作执行，另一种是参照关系数据库的</a:t>
            </a:r>
            <a:r>
              <a:rPr lang="en-US" altLang="zh-CN" dirty="0"/>
              <a:t>MPP</a:t>
            </a:r>
            <a:r>
              <a:rPr lang="zh-CN" altLang="en-US" dirty="0"/>
              <a:t>架构</a:t>
            </a:r>
            <a:r>
              <a:rPr lang="zh-CN" altLang="en-US" dirty="0">
                <a:solidFill>
                  <a:srgbClr val="FF0000"/>
                </a:solidFill>
              </a:rPr>
              <a:t>不使用</a:t>
            </a:r>
            <a:r>
              <a:rPr lang="en-US" altLang="zh-CN" dirty="0">
                <a:solidFill>
                  <a:srgbClr val="FF0000"/>
                </a:solidFill>
              </a:rPr>
              <a:t>MapReduce</a:t>
            </a:r>
            <a:r>
              <a:rPr lang="zh-CN" altLang="en-US" dirty="0"/>
              <a:t>，而是</a:t>
            </a:r>
            <a:r>
              <a:rPr lang="zh-CN" altLang="en-US" dirty="0">
                <a:solidFill>
                  <a:srgbClr val="FF0000"/>
                </a:solidFill>
              </a:rPr>
              <a:t>在</a:t>
            </a:r>
            <a:r>
              <a:rPr lang="en-US" altLang="zh-CN" dirty="0">
                <a:solidFill>
                  <a:srgbClr val="FF0000"/>
                </a:solidFill>
              </a:rPr>
              <a:t>HDFS</a:t>
            </a:r>
            <a:r>
              <a:rPr lang="zh-CN" altLang="en-US" dirty="0">
                <a:solidFill>
                  <a:srgbClr val="FF0000"/>
                </a:solidFill>
              </a:rPr>
              <a:t>上实现执行计划树</a:t>
            </a:r>
            <a:r>
              <a:rPr lang="zh-CN" altLang="en-US" dirty="0"/>
              <a:t>并分派到各个节点执行。</a:t>
            </a:r>
            <a:endParaRPr lang="en-US" altLang="zh-CN" dirty="0"/>
          </a:p>
          <a:p>
            <a:r>
              <a:rPr lang="zh-CN" altLang="en-US" dirty="0"/>
              <a:t>（</a:t>
            </a:r>
            <a:r>
              <a:rPr lang="en-US" altLang="zh-CN" dirty="0"/>
              <a:t>4</a:t>
            </a:r>
            <a:r>
              <a:rPr lang="zh-CN" altLang="en-US" dirty="0"/>
              <a:t>）</a:t>
            </a:r>
            <a:r>
              <a:rPr lang="en-US" altLang="zh-CN" dirty="0"/>
              <a:t>in Hadoop</a:t>
            </a:r>
          </a:p>
          <a:p>
            <a:r>
              <a:rPr lang="zh-CN" altLang="en-US" dirty="0"/>
              <a:t>将关系数据库成熟技术</a:t>
            </a:r>
            <a:r>
              <a:rPr lang="zh-CN" altLang="en-US" dirty="0">
                <a:solidFill>
                  <a:srgbClr val="FF0000"/>
                </a:solidFill>
              </a:rPr>
              <a:t>与</a:t>
            </a:r>
            <a:r>
              <a:rPr lang="en-US" altLang="zh-CN" dirty="0">
                <a:solidFill>
                  <a:srgbClr val="FF0000"/>
                </a:solidFill>
              </a:rPr>
              <a:t>Hadoop</a:t>
            </a:r>
            <a:r>
              <a:rPr lang="zh-CN" altLang="en-US" dirty="0">
                <a:solidFill>
                  <a:srgbClr val="FF0000"/>
                </a:solidFill>
              </a:rPr>
              <a:t>紧密结合</a:t>
            </a:r>
            <a:r>
              <a:rPr lang="zh-CN" altLang="en-US" dirty="0"/>
              <a:t>，</a:t>
            </a:r>
            <a:r>
              <a:rPr lang="zh-CN" altLang="en-US" dirty="0">
                <a:solidFill>
                  <a:srgbClr val="FF0000"/>
                </a:solidFill>
              </a:rPr>
              <a:t>实现</a:t>
            </a:r>
            <a:r>
              <a:rPr lang="en-US" altLang="zh-CN" dirty="0">
                <a:solidFill>
                  <a:srgbClr val="FF0000"/>
                </a:solidFill>
              </a:rPr>
              <a:t>Hadoop</a:t>
            </a:r>
            <a:r>
              <a:rPr lang="zh-CN" altLang="en-US" dirty="0">
                <a:solidFill>
                  <a:srgbClr val="FF0000"/>
                </a:solidFill>
              </a:rPr>
              <a:t>中的数据库</a:t>
            </a:r>
            <a:r>
              <a:rPr lang="zh-CN" altLang="en-US"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Tree>
    <p:extLst>
      <p:ext uri="{BB962C8B-B14F-4D97-AF65-F5344CB8AC3E}">
        <p14:creationId xmlns:p14="http://schemas.microsoft.com/office/powerpoint/2010/main" val="1614204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4493"/>
            <a:ext cx="10515600" cy="920336"/>
          </a:xfrm>
        </p:spPr>
        <p:txBody>
          <a:bodyPr/>
          <a:lstStyle/>
          <a:p>
            <a:r>
              <a:rPr lang="en-US" altLang="zh-CN" dirty="0"/>
              <a:t>2.3 SQL on Hadoop</a:t>
            </a:r>
            <a:endParaRPr lang="zh-CN" altLang="en-US" dirty="0"/>
          </a:p>
        </p:txBody>
      </p:sp>
      <p:sp>
        <p:nvSpPr>
          <p:cNvPr id="3" name="内容占位符 2"/>
          <p:cNvSpPr>
            <a:spLocks noGrp="1"/>
          </p:cNvSpPr>
          <p:nvPr>
            <p:ph idx="1"/>
          </p:nvPr>
        </p:nvSpPr>
        <p:spPr>
          <a:xfrm>
            <a:off x="838200" y="964830"/>
            <a:ext cx="10515600" cy="1557750"/>
          </a:xfrm>
        </p:spPr>
        <p:txBody>
          <a:bodyPr>
            <a:normAutofit fontScale="92500" lnSpcReduction="10000"/>
          </a:bodyPr>
          <a:lstStyle/>
          <a:p>
            <a:r>
              <a:rPr lang="en-US" altLang="zh-CN" b="1" dirty="0"/>
              <a:t>SQL on Hadoop</a:t>
            </a:r>
            <a:r>
              <a:rPr lang="zh-CN" altLang="en-US" b="1" dirty="0"/>
              <a:t>：</a:t>
            </a:r>
            <a:r>
              <a:rPr lang="en-US" altLang="zh-CN" b="1" dirty="0"/>
              <a:t>HiveQL</a:t>
            </a:r>
          </a:p>
          <a:p>
            <a:r>
              <a:rPr lang="en-US" altLang="zh-CN" dirty="0"/>
              <a:t>       Apache Hive</a:t>
            </a:r>
            <a:r>
              <a:rPr lang="zh-CN" altLang="en-US" dirty="0"/>
              <a:t>上的一种类</a:t>
            </a:r>
            <a:r>
              <a:rPr lang="en-US" altLang="zh-CN" dirty="0"/>
              <a:t>SQL</a:t>
            </a:r>
            <a:r>
              <a:rPr lang="zh-CN" altLang="en-US" dirty="0"/>
              <a:t>语言，通过类似</a:t>
            </a:r>
            <a:r>
              <a:rPr lang="en-US" altLang="zh-CN" dirty="0"/>
              <a:t>SQL</a:t>
            </a:r>
            <a:r>
              <a:rPr lang="zh-CN" altLang="en-US" dirty="0"/>
              <a:t>的语法为用户提供</a:t>
            </a:r>
            <a:r>
              <a:rPr lang="en-US" altLang="zh-CN" dirty="0"/>
              <a:t>Hadoop</a:t>
            </a:r>
            <a:r>
              <a:rPr lang="zh-CN" altLang="en-US" dirty="0"/>
              <a:t>上数据管理与查询处理能力</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pic>
        <p:nvPicPr>
          <p:cNvPr id="6" name="图片 5"/>
          <p:cNvPicPr>
            <a:picLocks noChangeAspect="1"/>
          </p:cNvPicPr>
          <p:nvPr/>
        </p:nvPicPr>
        <p:blipFill>
          <a:blip r:embed="rId3"/>
          <a:stretch>
            <a:fillRect/>
          </a:stretch>
        </p:blipFill>
        <p:spPr>
          <a:xfrm>
            <a:off x="838200" y="2522580"/>
            <a:ext cx="10317391" cy="2391155"/>
          </a:xfrm>
          <a:prstGeom prst="rect">
            <a:avLst/>
          </a:prstGeom>
        </p:spPr>
      </p:pic>
      <p:sp>
        <p:nvSpPr>
          <p:cNvPr id="5" name="矩形 4">
            <a:extLst>
              <a:ext uri="{FF2B5EF4-FFF2-40B4-BE49-F238E27FC236}">
                <a16:creationId xmlns:a16="http://schemas.microsoft.com/office/drawing/2014/main" id="{C964DCFE-5F34-4133-8BE0-579FD9724E0C}"/>
              </a:ext>
            </a:extLst>
          </p:cNvPr>
          <p:cNvSpPr/>
          <p:nvPr/>
        </p:nvSpPr>
        <p:spPr>
          <a:xfrm>
            <a:off x="838200" y="4909800"/>
            <a:ext cx="11096625" cy="1815882"/>
          </a:xfrm>
          <a:prstGeom prst="rect">
            <a:avLst/>
          </a:prstGeom>
        </p:spPr>
        <p:txBody>
          <a:bodyPr wrap="square">
            <a:spAutoFit/>
          </a:bodyPr>
          <a:lstStyle/>
          <a:p>
            <a:r>
              <a:rPr lang="en-US" altLang="zh-CN" sz="2200" b="1" dirty="0"/>
              <a:t>Distribute By: </a:t>
            </a:r>
            <a:r>
              <a:rPr lang="zh-CN" altLang="en-US" sz="2200" dirty="0"/>
              <a:t>分区排序，类似</a:t>
            </a:r>
            <a:r>
              <a:rPr lang="en-US" altLang="zh-CN" sz="2200" dirty="0"/>
              <a:t>MapReduce</a:t>
            </a:r>
            <a:r>
              <a:rPr lang="zh-CN" altLang="en-US" sz="2200" dirty="0"/>
              <a:t>中</a:t>
            </a:r>
            <a:r>
              <a:rPr lang="en-US" altLang="zh-CN" sz="2200" dirty="0"/>
              <a:t>partition</a:t>
            </a:r>
            <a:r>
              <a:rPr lang="zh-CN" altLang="en-US" sz="2200" dirty="0"/>
              <a:t>，进行分区，结合</a:t>
            </a:r>
            <a:r>
              <a:rPr lang="en-US" altLang="zh-CN" sz="2200" dirty="0"/>
              <a:t>sort by</a:t>
            </a:r>
            <a:r>
              <a:rPr lang="zh-CN" altLang="en-US" sz="2200" dirty="0"/>
              <a:t>使用。</a:t>
            </a:r>
            <a:endParaRPr lang="en-US" altLang="zh-CN" sz="2200" dirty="0"/>
          </a:p>
          <a:p>
            <a:r>
              <a:rPr lang="en-US" altLang="zh-CN" sz="2200" b="1" dirty="0"/>
              <a:t>Sort By</a:t>
            </a:r>
            <a:r>
              <a:rPr lang="zh-CN" altLang="en-US" sz="2200" b="1" dirty="0"/>
              <a:t>：</a:t>
            </a:r>
            <a:r>
              <a:rPr lang="zh-CN" altLang="en-US" sz="2200" dirty="0"/>
              <a:t>每个</a:t>
            </a:r>
            <a:r>
              <a:rPr lang="en-US" altLang="zh-CN" sz="2200" dirty="0"/>
              <a:t>MapReduce</a:t>
            </a:r>
            <a:r>
              <a:rPr lang="zh-CN" altLang="en-US" sz="2200" dirty="0"/>
              <a:t>内部进行排序，不是对全局结果集排序。</a:t>
            </a:r>
            <a:endParaRPr lang="en-US" altLang="zh-CN" sz="2200" dirty="0"/>
          </a:p>
          <a:p>
            <a:r>
              <a:rPr lang="en-US" altLang="zh-CN" sz="2400" b="1" dirty="0"/>
              <a:t>order by</a:t>
            </a:r>
            <a:r>
              <a:rPr lang="zh-CN" altLang="en-US" sz="2400" b="1" dirty="0"/>
              <a:t>：</a:t>
            </a:r>
            <a:r>
              <a:rPr lang="zh-CN" altLang="en-US" sz="2400" dirty="0"/>
              <a:t>全局排序，一个</a:t>
            </a:r>
            <a:r>
              <a:rPr lang="en-US" altLang="zh-CN" sz="2400" dirty="0"/>
              <a:t>reduce</a:t>
            </a:r>
            <a:r>
              <a:rPr lang="zh-CN" altLang="en-US" sz="2400" dirty="0"/>
              <a:t>。</a:t>
            </a:r>
            <a:endParaRPr lang="en-US" altLang="zh-CN" sz="2400" dirty="0"/>
          </a:p>
          <a:p>
            <a:r>
              <a:rPr lang="en-US" altLang="zh-CN" sz="2200" b="1" dirty="0"/>
              <a:t>CLUSTER BY</a:t>
            </a:r>
            <a:r>
              <a:rPr lang="zh-CN" altLang="en-US" sz="2200" b="1" dirty="0"/>
              <a:t>：</a:t>
            </a:r>
            <a:r>
              <a:rPr lang="zh-CN" altLang="en-US" sz="2200" dirty="0">
                <a:solidFill>
                  <a:srgbClr val="FF0000"/>
                </a:solidFill>
              </a:rPr>
              <a:t>当</a:t>
            </a:r>
            <a:r>
              <a:rPr lang="en-US" altLang="zh-CN" sz="2200" dirty="0">
                <a:solidFill>
                  <a:srgbClr val="FF0000"/>
                </a:solidFill>
              </a:rPr>
              <a:t>distribute by</a:t>
            </a:r>
            <a:r>
              <a:rPr lang="zh-CN" altLang="en-US" sz="2200" dirty="0">
                <a:solidFill>
                  <a:srgbClr val="FF0000"/>
                </a:solidFill>
              </a:rPr>
              <a:t>和</a:t>
            </a:r>
            <a:r>
              <a:rPr lang="en-US" altLang="zh-CN" sz="2200" dirty="0">
                <a:solidFill>
                  <a:srgbClr val="FF0000"/>
                </a:solidFill>
              </a:rPr>
              <a:t>sort by</a:t>
            </a:r>
            <a:r>
              <a:rPr lang="zh-CN" altLang="en-US" sz="2200" dirty="0">
                <a:solidFill>
                  <a:srgbClr val="FF0000"/>
                </a:solidFill>
              </a:rPr>
              <a:t>字段相同时</a:t>
            </a:r>
            <a:r>
              <a:rPr lang="zh-CN" altLang="en-US" sz="2200" dirty="0"/>
              <a:t>，可以换成使用</a:t>
            </a:r>
            <a:r>
              <a:rPr lang="en-US" altLang="zh-CN" sz="2200" dirty="0"/>
              <a:t>cluster by</a:t>
            </a:r>
            <a:r>
              <a:rPr lang="zh-CN" altLang="en-US" sz="2200" dirty="0"/>
              <a:t>方式。</a:t>
            </a:r>
            <a:r>
              <a:rPr lang="en-US" altLang="zh-CN" sz="2200" dirty="0"/>
              <a:t>cluster by</a:t>
            </a:r>
            <a:r>
              <a:rPr lang="zh-CN" altLang="en-US" sz="2200" dirty="0"/>
              <a:t>除了具有</a:t>
            </a:r>
            <a:r>
              <a:rPr lang="en-US" altLang="zh-CN" sz="2200" dirty="0"/>
              <a:t>distribute by</a:t>
            </a:r>
            <a:r>
              <a:rPr lang="zh-CN" altLang="en-US" sz="2200" dirty="0"/>
              <a:t>的功能外还兼具</a:t>
            </a:r>
            <a:r>
              <a:rPr lang="en-US" altLang="zh-CN" sz="2200" dirty="0"/>
              <a:t>sort by</a:t>
            </a:r>
            <a:r>
              <a:rPr lang="zh-CN" altLang="en-US" sz="2200" dirty="0"/>
              <a:t>的功能。</a:t>
            </a:r>
          </a:p>
        </p:txBody>
      </p:sp>
      <p:sp>
        <p:nvSpPr>
          <p:cNvPr id="7" name="矩形 6">
            <a:extLst>
              <a:ext uri="{FF2B5EF4-FFF2-40B4-BE49-F238E27FC236}">
                <a16:creationId xmlns:a16="http://schemas.microsoft.com/office/drawing/2014/main" id="{67C9A3EC-EC29-4C0C-8BA4-1FE77D9D828C}"/>
              </a:ext>
            </a:extLst>
          </p:cNvPr>
          <p:cNvSpPr/>
          <p:nvPr/>
        </p:nvSpPr>
        <p:spPr>
          <a:xfrm>
            <a:off x="838199" y="6467551"/>
            <a:ext cx="9053945" cy="369332"/>
          </a:xfrm>
          <a:prstGeom prst="rect">
            <a:avLst/>
          </a:prstGeom>
        </p:spPr>
        <p:txBody>
          <a:bodyPr wrap="square">
            <a:spAutoFit/>
          </a:bodyPr>
          <a:lstStyle/>
          <a:p>
            <a:r>
              <a:rPr lang="zh-CN" altLang="en-US" dirty="0">
                <a:solidFill>
                  <a:schemeClr val="bg1">
                    <a:lumMod val="85000"/>
                  </a:schemeClr>
                </a:solidFill>
              </a:rPr>
              <a:t>原文链接：</a:t>
            </a:r>
            <a:r>
              <a:rPr lang="en-US" altLang="zh-CN" dirty="0">
                <a:solidFill>
                  <a:schemeClr val="bg1">
                    <a:lumMod val="85000"/>
                  </a:schemeClr>
                </a:solidFill>
              </a:rPr>
              <a:t>https://blog.csdn.net/weixin_45086773/article/details/103774591</a:t>
            </a:r>
            <a:endParaRPr lang="zh-CN" altLang="en-US" dirty="0">
              <a:solidFill>
                <a:schemeClr val="bg1">
                  <a:lumMod val="85000"/>
                </a:schemeClr>
              </a:solidFill>
            </a:endParaRPr>
          </a:p>
        </p:txBody>
      </p:sp>
      <p:sp>
        <p:nvSpPr>
          <p:cNvPr id="9" name="任意多边形: 形状 8">
            <a:extLst>
              <a:ext uri="{FF2B5EF4-FFF2-40B4-BE49-F238E27FC236}">
                <a16:creationId xmlns:a16="http://schemas.microsoft.com/office/drawing/2014/main" id="{AB35B1C9-3CB3-4AEE-A025-8FE95A231828}"/>
              </a:ext>
            </a:extLst>
          </p:cNvPr>
          <p:cNvSpPr/>
          <p:nvPr/>
        </p:nvSpPr>
        <p:spPr>
          <a:xfrm>
            <a:off x="860612" y="4533581"/>
            <a:ext cx="10550178" cy="122944"/>
          </a:xfrm>
          <a:custGeom>
            <a:avLst/>
            <a:gdLst>
              <a:gd name="connsiteX0" fmla="*/ 0 w 10550178"/>
              <a:gd name="connsiteY0" fmla="*/ 0 h 261257"/>
              <a:gd name="connsiteX1" fmla="*/ 145996 w 10550178"/>
              <a:gd name="connsiteY1" fmla="*/ 15368 h 261257"/>
              <a:gd name="connsiteX2" fmla="*/ 207469 w 10550178"/>
              <a:gd name="connsiteY2" fmla="*/ 23052 h 261257"/>
              <a:gd name="connsiteX3" fmla="*/ 284309 w 10550178"/>
              <a:gd name="connsiteY3" fmla="*/ 38420 h 261257"/>
              <a:gd name="connsiteX4" fmla="*/ 376517 w 10550178"/>
              <a:gd name="connsiteY4" fmla="*/ 53788 h 261257"/>
              <a:gd name="connsiteX5" fmla="*/ 499462 w 10550178"/>
              <a:gd name="connsiteY5" fmla="*/ 46104 h 261257"/>
              <a:gd name="connsiteX6" fmla="*/ 545566 w 10550178"/>
              <a:gd name="connsiteY6" fmla="*/ 38420 h 261257"/>
              <a:gd name="connsiteX7" fmla="*/ 607038 w 10550178"/>
              <a:gd name="connsiteY7" fmla="*/ 23052 h 261257"/>
              <a:gd name="connsiteX8" fmla="*/ 1867220 w 10550178"/>
              <a:gd name="connsiteY8" fmla="*/ 30736 h 261257"/>
              <a:gd name="connsiteX9" fmla="*/ 1974796 w 10550178"/>
              <a:gd name="connsiteY9" fmla="*/ 38420 h 261257"/>
              <a:gd name="connsiteX10" fmla="*/ 2020901 w 10550178"/>
              <a:gd name="connsiteY10" fmla="*/ 53788 h 261257"/>
              <a:gd name="connsiteX11" fmla="*/ 2136161 w 10550178"/>
              <a:gd name="connsiteY11" fmla="*/ 69156 h 261257"/>
              <a:gd name="connsiteX12" fmla="*/ 2335946 w 10550178"/>
              <a:gd name="connsiteY12" fmla="*/ 61472 h 261257"/>
              <a:gd name="connsiteX13" fmla="*/ 2435838 w 10550178"/>
              <a:gd name="connsiteY13" fmla="*/ 53788 h 261257"/>
              <a:gd name="connsiteX14" fmla="*/ 2658675 w 10550178"/>
              <a:gd name="connsiteY14" fmla="*/ 46104 h 261257"/>
              <a:gd name="connsiteX15" fmla="*/ 2989089 w 10550178"/>
              <a:gd name="connsiteY15" fmla="*/ 53788 h 261257"/>
              <a:gd name="connsiteX16" fmla="*/ 3058245 w 10550178"/>
              <a:gd name="connsiteY16" fmla="*/ 76840 h 261257"/>
              <a:gd name="connsiteX17" fmla="*/ 3127401 w 10550178"/>
              <a:gd name="connsiteY17" fmla="*/ 92208 h 261257"/>
              <a:gd name="connsiteX18" fmla="*/ 3219610 w 10550178"/>
              <a:gd name="connsiteY18" fmla="*/ 115260 h 261257"/>
              <a:gd name="connsiteX19" fmla="*/ 3250346 w 10550178"/>
              <a:gd name="connsiteY19" fmla="*/ 122944 h 261257"/>
              <a:gd name="connsiteX20" fmla="*/ 3311818 w 10550178"/>
              <a:gd name="connsiteY20" fmla="*/ 145996 h 261257"/>
              <a:gd name="connsiteX21" fmla="*/ 3388659 w 10550178"/>
              <a:gd name="connsiteY21" fmla="*/ 176733 h 261257"/>
              <a:gd name="connsiteX22" fmla="*/ 4157062 w 10550178"/>
              <a:gd name="connsiteY22" fmla="*/ 184417 h 261257"/>
              <a:gd name="connsiteX23" fmla="*/ 4264638 w 10550178"/>
              <a:gd name="connsiteY23" fmla="*/ 199785 h 261257"/>
              <a:gd name="connsiteX24" fmla="*/ 4310743 w 10550178"/>
              <a:gd name="connsiteY24" fmla="*/ 207469 h 261257"/>
              <a:gd name="connsiteX25" fmla="*/ 4341479 w 10550178"/>
              <a:gd name="connsiteY25" fmla="*/ 215153 h 261257"/>
              <a:gd name="connsiteX26" fmla="*/ 4426003 w 10550178"/>
              <a:gd name="connsiteY26" fmla="*/ 222837 h 261257"/>
              <a:gd name="connsiteX27" fmla="*/ 4510527 w 10550178"/>
              <a:gd name="connsiteY27" fmla="*/ 238205 h 261257"/>
              <a:gd name="connsiteX28" fmla="*/ 4541264 w 10550178"/>
              <a:gd name="connsiteY28" fmla="*/ 245889 h 261257"/>
              <a:gd name="connsiteX29" fmla="*/ 4671892 w 10550178"/>
              <a:gd name="connsiteY29" fmla="*/ 261257 h 261257"/>
              <a:gd name="connsiteX30" fmla="*/ 5132934 w 10550178"/>
              <a:gd name="connsiteY30" fmla="*/ 253573 h 261257"/>
              <a:gd name="connsiteX31" fmla="*/ 5179038 w 10550178"/>
              <a:gd name="connsiteY31" fmla="*/ 245889 h 261257"/>
              <a:gd name="connsiteX32" fmla="*/ 5255879 w 10550178"/>
              <a:gd name="connsiteY32" fmla="*/ 238205 h 261257"/>
              <a:gd name="connsiteX33" fmla="*/ 5301983 w 10550178"/>
              <a:gd name="connsiteY33" fmla="*/ 222837 h 261257"/>
              <a:gd name="connsiteX34" fmla="*/ 5363455 w 10550178"/>
              <a:gd name="connsiteY34" fmla="*/ 215153 h 261257"/>
              <a:gd name="connsiteX35" fmla="*/ 5424927 w 10550178"/>
              <a:gd name="connsiteY35" fmla="*/ 199785 h 261257"/>
              <a:gd name="connsiteX36" fmla="*/ 5463348 w 10550178"/>
              <a:gd name="connsiteY36" fmla="*/ 192101 h 261257"/>
              <a:gd name="connsiteX37" fmla="*/ 5509452 w 10550178"/>
              <a:gd name="connsiteY37" fmla="*/ 176733 h 261257"/>
              <a:gd name="connsiteX38" fmla="*/ 5570924 w 10550178"/>
              <a:gd name="connsiteY38" fmla="*/ 161365 h 261257"/>
              <a:gd name="connsiteX39" fmla="*/ 5609344 w 10550178"/>
              <a:gd name="connsiteY39" fmla="*/ 153681 h 261257"/>
              <a:gd name="connsiteX40" fmla="*/ 5701553 w 10550178"/>
              <a:gd name="connsiteY40" fmla="*/ 122944 h 261257"/>
              <a:gd name="connsiteX41" fmla="*/ 5801445 w 10550178"/>
              <a:gd name="connsiteY41" fmla="*/ 107576 h 261257"/>
              <a:gd name="connsiteX42" fmla="*/ 6224067 w 10550178"/>
              <a:gd name="connsiteY42" fmla="*/ 115260 h 261257"/>
              <a:gd name="connsiteX43" fmla="*/ 6377748 w 10550178"/>
              <a:gd name="connsiteY43" fmla="*/ 122944 h 261257"/>
              <a:gd name="connsiteX44" fmla="*/ 6823422 w 10550178"/>
              <a:gd name="connsiteY44" fmla="*/ 115260 h 261257"/>
              <a:gd name="connsiteX45" fmla="*/ 7684033 w 10550178"/>
              <a:gd name="connsiteY45" fmla="*/ 115260 h 261257"/>
              <a:gd name="connsiteX46" fmla="*/ 7830030 w 10550178"/>
              <a:gd name="connsiteY46" fmla="*/ 130628 h 261257"/>
              <a:gd name="connsiteX47" fmla="*/ 7983711 w 10550178"/>
              <a:gd name="connsiteY47" fmla="*/ 138312 h 261257"/>
              <a:gd name="connsiteX48" fmla="*/ 8029815 w 10550178"/>
              <a:gd name="connsiteY48" fmla="*/ 153681 h 261257"/>
              <a:gd name="connsiteX49" fmla="*/ 8229600 w 10550178"/>
              <a:gd name="connsiteY49" fmla="*/ 169049 h 261257"/>
              <a:gd name="connsiteX50" fmla="*/ 9059475 w 10550178"/>
              <a:gd name="connsiteY50" fmla="*/ 161365 h 261257"/>
              <a:gd name="connsiteX51" fmla="*/ 9144000 w 10550178"/>
              <a:gd name="connsiteY51" fmla="*/ 145996 h 261257"/>
              <a:gd name="connsiteX52" fmla="*/ 9535885 w 10550178"/>
              <a:gd name="connsiteY52" fmla="*/ 138312 h 261257"/>
              <a:gd name="connsiteX53" fmla="*/ 9605042 w 10550178"/>
              <a:gd name="connsiteY53" fmla="*/ 130628 h 261257"/>
              <a:gd name="connsiteX54" fmla="*/ 9635778 w 10550178"/>
              <a:gd name="connsiteY54" fmla="*/ 122944 h 261257"/>
              <a:gd name="connsiteX55" fmla="*/ 10050716 w 10550178"/>
              <a:gd name="connsiteY55" fmla="*/ 115260 h 261257"/>
              <a:gd name="connsiteX56" fmla="*/ 10181344 w 10550178"/>
              <a:gd name="connsiteY56" fmla="*/ 99892 h 261257"/>
              <a:gd name="connsiteX57" fmla="*/ 10235133 w 10550178"/>
              <a:gd name="connsiteY57" fmla="*/ 92208 h 261257"/>
              <a:gd name="connsiteX58" fmla="*/ 10550178 w 10550178"/>
              <a:gd name="connsiteY58" fmla="*/ 84524 h 261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50178" h="261257">
                <a:moveTo>
                  <a:pt x="0" y="0"/>
                </a:moveTo>
                <a:cubicBezTo>
                  <a:pt x="81496" y="16299"/>
                  <a:pt x="3857" y="2446"/>
                  <a:pt x="145996" y="15368"/>
                </a:cubicBezTo>
                <a:cubicBezTo>
                  <a:pt x="166562" y="17238"/>
                  <a:pt x="186978" y="20491"/>
                  <a:pt x="207469" y="23052"/>
                </a:cubicBezTo>
                <a:cubicBezTo>
                  <a:pt x="250072" y="37253"/>
                  <a:pt x="217205" y="27825"/>
                  <a:pt x="284309" y="38420"/>
                </a:cubicBezTo>
                <a:lnTo>
                  <a:pt x="376517" y="53788"/>
                </a:lnTo>
                <a:cubicBezTo>
                  <a:pt x="417499" y="51227"/>
                  <a:pt x="458569" y="49822"/>
                  <a:pt x="499462" y="46104"/>
                </a:cubicBezTo>
                <a:cubicBezTo>
                  <a:pt x="514978" y="44693"/>
                  <a:pt x="530237" y="41207"/>
                  <a:pt x="545566" y="38420"/>
                </a:cubicBezTo>
                <a:cubicBezTo>
                  <a:pt x="586365" y="31002"/>
                  <a:pt x="575046" y="33716"/>
                  <a:pt x="607038" y="23052"/>
                </a:cubicBezTo>
                <a:lnTo>
                  <a:pt x="1867220" y="30736"/>
                </a:lnTo>
                <a:cubicBezTo>
                  <a:pt x="1903168" y="31140"/>
                  <a:pt x="1939244" y="33087"/>
                  <a:pt x="1974796" y="38420"/>
                </a:cubicBezTo>
                <a:cubicBezTo>
                  <a:pt x="1990816" y="40823"/>
                  <a:pt x="2005016" y="50611"/>
                  <a:pt x="2020901" y="53788"/>
                </a:cubicBezTo>
                <a:cubicBezTo>
                  <a:pt x="2084562" y="66520"/>
                  <a:pt x="2046326" y="60172"/>
                  <a:pt x="2136161" y="69156"/>
                </a:cubicBezTo>
                <a:lnTo>
                  <a:pt x="2335946" y="61472"/>
                </a:lnTo>
                <a:cubicBezTo>
                  <a:pt x="2369298" y="59762"/>
                  <a:pt x="2402480" y="55376"/>
                  <a:pt x="2435838" y="53788"/>
                </a:cubicBezTo>
                <a:cubicBezTo>
                  <a:pt x="2510077" y="50253"/>
                  <a:pt x="2584396" y="48665"/>
                  <a:pt x="2658675" y="46104"/>
                </a:cubicBezTo>
                <a:lnTo>
                  <a:pt x="2989089" y="53788"/>
                </a:lnTo>
                <a:cubicBezTo>
                  <a:pt x="3013862" y="54842"/>
                  <a:pt x="3035286" y="70578"/>
                  <a:pt x="3058245" y="76840"/>
                </a:cubicBezTo>
                <a:cubicBezTo>
                  <a:pt x="3207002" y="117410"/>
                  <a:pt x="3040355" y="63193"/>
                  <a:pt x="3127401" y="92208"/>
                </a:cubicBezTo>
                <a:cubicBezTo>
                  <a:pt x="3162155" y="126960"/>
                  <a:pt x="3131358" y="102653"/>
                  <a:pt x="3219610" y="115260"/>
                </a:cubicBezTo>
                <a:cubicBezTo>
                  <a:pt x="3230065" y="116754"/>
                  <a:pt x="3240192" y="120043"/>
                  <a:pt x="3250346" y="122944"/>
                </a:cubicBezTo>
                <a:cubicBezTo>
                  <a:pt x="3271426" y="128967"/>
                  <a:pt x="3291519" y="137876"/>
                  <a:pt x="3311818" y="145996"/>
                </a:cubicBezTo>
                <a:cubicBezTo>
                  <a:pt x="3336425" y="170605"/>
                  <a:pt x="3336763" y="176214"/>
                  <a:pt x="3388659" y="176733"/>
                </a:cubicBezTo>
                <a:lnTo>
                  <a:pt x="4157062" y="184417"/>
                </a:lnTo>
                <a:cubicBezTo>
                  <a:pt x="4267062" y="202750"/>
                  <a:pt x="4130015" y="180553"/>
                  <a:pt x="4264638" y="199785"/>
                </a:cubicBezTo>
                <a:cubicBezTo>
                  <a:pt x="4280062" y="201988"/>
                  <a:pt x="4295465" y="204413"/>
                  <a:pt x="4310743" y="207469"/>
                </a:cubicBezTo>
                <a:cubicBezTo>
                  <a:pt x="4321099" y="209540"/>
                  <a:pt x="4331011" y="213757"/>
                  <a:pt x="4341479" y="215153"/>
                </a:cubicBezTo>
                <a:cubicBezTo>
                  <a:pt x="4369522" y="218892"/>
                  <a:pt x="4397972" y="219015"/>
                  <a:pt x="4426003" y="222837"/>
                </a:cubicBezTo>
                <a:cubicBezTo>
                  <a:pt x="4454377" y="226706"/>
                  <a:pt x="4482447" y="232589"/>
                  <a:pt x="4510527" y="238205"/>
                </a:cubicBezTo>
                <a:cubicBezTo>
                  <a:pt x="4520883" y="240276"/>
                  <a:pt x="4530847" y="244153"/>
                  <a:pt x="4541264" y="245889"/>
                </a:cubicBezTo>
                <a:cubicBezTo>
                  <a:pt x="4562386" y="249409"/>
                  <a:pt x="4653382" y="259200"/>
                  <a:pt x="4671892" y="261257"/>
                </a:cubicBezTo>
                <a:lnTo>
                  <a:pt x="5132934" y="253573"/>
                </a:lnTo>
                <a:cubicBezTo>
                  <a:pt x="5148507" y="253101"/>
                  <a:pt x="5163578" y="247821"/>
                  <a:pt x="5179038" y="245889"/>
                </a:cubicBezTo>
                <a:cubicBezTo>
                  <a:pt x="5204581" y="242696"/>
                  <a:pt x="5230265" y="240766"/>
                  <a:pt x="5255879" y="238205"/>
                </a:cubicBezTo>
                <a:cubicBezTo>
                  <a:pt x="5271247" y="233082"/>
                  <a:pt x="5286143" y="226231"/>
                  <a:pt x="5301983" y="222837"/>
                </a:cubicBezTo>
                <a:cubicBezTo>
                  <a:pt x="5322175" y="218510"/>
                  <a:pt x="5343159" y="218959"/>
                  <a:pt x="5363455" y="215153"/>
                </a:cubicBezTo>
                <a:cubicBezTo>
                  <a:pt x="5384215" y="211261"/>
                  <a:pt x="5404216" y="203927"/>
                  <a:pt x="5424927" y="199785"/>
                </a:cubicBezTo>
                <a:cubicBezTo>
                  <a:pt x="5437734" y="197224"/>
                  <a:pt x="5450748" y="195537"/>
                  <a:pt x="5463348" y="192101"/>
                </a:cubicBezTo>
                <a:cubicBezTo>
                  <a:pt x="5478977" y="187839"/>
                  <a:pt x="5493876" y="181183"/>
                  <a:pt x="5509452" y="176733"/>
                </a:cubicBezTo>
                <a:cubicBezTo>
                  <a:pt x="5529761" y="170931"/>
                  <a:pt x="5550213" y="165507"/>
                  <a:pt x="5570924" y="161365"/>
                </a:cubicBezTo>
                <a:cubicBezTo>
                  <a:pt x="5583731" y="158804"/>
                  <a:pt x="5596814" y="157366"/>
                  <a:pt x="5609344" y="153681"/>
                </a:cubicBezTo>
                <a:cubicBezTo>
                  <a:pt x="5640426" y="144539"/>
                  <a:pt x="5669404" y="126963"/>
                  <a:pt x="5701553" y="122944"/>
                </a:cubicBezTo>
                <a:cubicBezTo>
                  <a:pt x="5775984" y="113640"/>
                  <a:pt x="5742776" y="119310"/>
                  <a:pt x="5801445" y="107576"/>
                </a:cubicBezTo>
                <a:lnTo>
                  <a:pt x="6224067" y="115260"/>
                </a:lnTo>
                <a:cubicBezTo>
                  <a:pt x="6275340" y="116627"/>
                  <a:pt x="6326457" y="122944"/>
                  <a:pt x="6377748" y="122944"/>
                </a:cubicBezTo>
                <a:cubicBezTo>
                  <a:pt x="6526328" y="122944"/>
                  <a:pt x="6674864" y="117821"/>
                  <a:pt x="6823422" y="115260"/>
                </a:cubicBezTo>
                <a:cubicBezTo>
                  <a:pt x="7159276" y="84728"/>
                  <a:pt x="6937411" y="102046"/>
                  <a:pt x="7684033" y="115260"/>
                </a:cubicBezTo>
                <a:cubicBezTo>
                  <a:pt x="7841127" y="118040"/>
                  <a:pt x="7718207" y="122345"/>
                  <a:pt x="7830030" y="130628"/>
                </a:cubicBezTo>
                <a:cubicBezTo>
                  <a:pt x="7881181" y="134417"/>
                  <a:pt x="7932484" y="135751"/>
                  <a:pt x="7983711" y="138312"/>
                </a:cubicBezTo>
                <a:cubicBezTo>
                  <a:pt x="7999079" y="143435"/>
                  <a:pt x="8013715" y="151892"/>
                  <a:pt x="8029815" y="153681"/>
                </a:cubicBezTo>
                <a:cubicBezTo>
                  <a:pt x="8328819" y="186905"/>
                  <a:pt x="8108158" y="144761"/>
                  <a:pt x="8229600" y="169049"/>
                </a:cubicBezTo>
                <a:lnTo>
                  <a:pt x="9059475" y="161365"/>
                </a:lnTo>
                <a:cubicBezTo>
                  <a:pt x="9088103" y="160643"/>
                  <a:pt x="9115397" y="147380"/>
                  <a:pt x="9144000" y="145996"/>
                </a:cubicBezTo>
                <a:cubicBezTo>
                  <a:pt x="9274501" y="139681"/>
                  <a:pt x="9405257" y="140873"/>
                  <a:pt x="9535885" y="138312"/>
                </a:cubicBezTo>
                <a:cubicBezTo>
                  <a:pt x="9558937" y="135751"/>
                  <a:pt x="9582118" y="134155"/>
                  <a:pt x="9605042" y="130628"/>
                </a:cubicBezTo>
                <a:cubicBezTo>
                  <a:pt x="9615480" y="129022"/>
                  <a:pt x="9625224" y="123308"/>
                  <a:pt x="9635778" y="122944"/>
                </a:cubicBezTo>
                <a:cubicBezTo>
                  <a:pt x="9774032" y="118177"/>
                  <a:pt x="9912403" y="117821"/>
                  <a:pt x="10050716" y="115260"/>
                </a:cubicBezTo>
                <a:cubicBezTo>
                  <a:pt x="10176703" y="97262"/>
                  <a:pt x="10020085" y="118863"/>
                  <a:pt x="10181344" y="99892"/>
                </a:cubicBezTo>
                <a:cubicBezTo>
                  <a:pt x="10199332" y="97776"/>
                  <a:pt x="10217038" y="92995"/>
                  <a:pt x="10235133" y="92208"/>
                </a:cubicBezTo>
                <a:cubicBezTo>
                  <a:pt x="10414886" y="84393"/>
                  <a:pt x="10441295" y="84524"/>
                  <a:pt x="10550178" y="84524"/>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7358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SQL on Hadoop</a:t>
            </a:r>
            <a:r>
              <a:rPr lang="zh-CN" altLang="en-US" b="1" dirty="0"/>
              <a:t>：</a:t>
            </a:r>
            <a:r>
              <a:rPr lang="en-US" altLang="zh-CN" b="1" dirty="0" err="1"/>
              <a:t>HiveQL</a:t>
            </a:r>
            <a:endParaRPr lang="en-US" altLang="zh-CN" b="1" dirty="0"/>
          </a:p>
        </p:txBody>
      </p:sp>
      <p:sp>
        <p:nvSpPr>
          <p:cNvPr id="3" name="内容占位符 2"/>
          <p:cNvSpPr>
            <a:spLocks noGrp="1"/>
          </p:cNvSpPr>
          <p:nvPr>
            <p:ph idx="1"/>
          </p:nvPr>
        </p:nvSpPr>
        <p:spPr>
          <a:xfrm>
            <a:off x="838200" y="1285463"/>
            <a:ext cx="11006138" cy="5315362"/>
          </a:xfrm>
        </p:spPr>
        <p:txBody>
          <a:bodyPr>
            <a:normAutofit/>
          </a:bodyPr>
          <a:lstStyle/>
          <a:p>
            <a:r>
              <a:rPr lang="en-US" altLang="zh-CN" dirty="0" err="1"/>
              <a:t>HiveQL</a:t>
            </a:r>
            <a:r>
              <a:rPr lang="zh-CN" altLang="en-US" dirty="0"/>
              <a:t>连接示例（不直接支持等值连接条件）：</a:t>
            </a:r>
            <a:endParaRPr lang="en-US" altLang="zh-CN" dirty="0"/>
          </a:p>
          <a:p>
            <a:r>
              <a:rPr lang="en-US" altLang="zh-CN" sz="2400" dirty="0"/>
              <a:t>select </a:t>
            </a:r>
            <a:r>
              <a:rPr lang="en-US" altLang="zh-CN" sz="2400" dirty="0" err="1"/>
              <a:t>l_orderkey</a:t>
            </a:r>
            <a:r>
              <a:rPr lang="en-US" altLang="zh-CN" sz="2400" dirty="0"/>
              <a:t>, sum(</a:t>
            </a:r>
            <a:r>
              <a:rPr lang="en-US" altLang="zh-CN" sz="2400" dirty="0" err="1"/>
              <a:t>l_extendedprice</a:t>
            </a:r>
            <a:r>
              <a:rPr lang="en-US" altLang="zh-CN" sz="2400" dirty="0"/>
              <a:t>*(1-l_discount)) as revenue, </a:t>
            </a:r>
            <a:r>
              <a:rPr lang="en-US" altLang="zh-CN" sz="2400" dirty="0" err="1"/>
              <a:t>o_orderdate</a:t>
            </a:r>
            <a:r>
              <a:rPr lang="en-US" altLang="zh-CN" sz="2400" dirty="0"/>
              <a:t>, </a:t>
            </a:r>
            <a:r>
              <a:rPr lang="en-US" altLang="zh-CN" sz="2400" dirty="0" err="1"/>
              <a:t>o_shippriority</a:t>
            </a:r>
            <a:endParaRPr lang="en-US" altLang="zh-CN" sz="2400" dirty="0"/>
          </a:p>
          <a:p>
            <a:r>
              <a:rPr lang="en-US" altLang="zh-CN" sz="2400" dirty="0"/>
              <a:t>from </a:t>
            </a:r>
            <a:r>
              <a:rPr lang="en-US" altLang="zh-CN" sz="2400" b="1" dirty="0">
                <a:solidFill>
                  <a:srgbClr val="FF0000"/>
                </a:solidFill>
              </a:rPr>
              <a:t>customer</a:t>
            </a:r>
            <a:r>
              <a:rPr lang="en-US" altLang="zh-CN" sz="2400" dirty="0">
                <a:solidFill>
                  <a:srgbClr val="FF0000"/>
                </a:solidFill>
              </a:rPr>
              <a:t> c join </a:t>
            </a:r>
            <a:r>
              <a:rPr lang="en-US" altLang="zh-CN" sz="2400" b="1" dirty="0">
                <a:solidFill>
                  <a:srgbClr val="FF0000"/>
                </a:solidFill>
              </a:rPr>
              <a:t>orders</a:t>
            </a:r>
            <a:r>
              <a:rPr lang="en-US" altLang="zh-CN" sz="2400" dirty="0">
                <a:solidFill>
                  <a:srgbClr val="FF0000"/>
                </a:solidFill>
              </a:rPr>
              <a:t> o on </a:t>
            </a:r>
            <a:r>
              <a:rPr lang="en-US" altLang="zh-CN" sz="2400" dirty="0" err="1"/>
              <a:t>c.c_mktsegment</a:t>
            </a:r>
            <a:r>
              <a:rPr lang="en-US" altLang="zh-CN" sz="2400" dirty="0"/>
              <a:t>=‘building’</a:t>
            </a:r>
          </a:p>
          <a:p>
            <a:r>
              <a:rPr lang="en-US" altLang="zh-CN" sz="2400" dirty="0"/>
              <a:t>and </a:t>
            </a:r>
            <a:r>
              <a:rPr lang="en-US" altLang="zh-CN" sz="2400" dirty="0" err="1"/>
              <a:t>c.c_custkey</a:t>
            </a:r>
            <a:r>
              <a:rPr lang="en-US" altLang="zh-CN" sz="2400" dirty="0"/>
              <a:t>=</a:t>
            </a:r>
            <a:r>
              <a:rPr lang="en-US" altLang="zh-CN" sz="2400" dirty="0" err="1"/>
              <a:t>o.o_orderkey</a:t>
            </a:r>
            <a:endParaRPr lang="en-US" altLang="zh-CN" sz="2400" dirty="0"/>
          </a:p>
          <a:p>
            <a:r>
              <a:rPr lang="en-US" altLang="zh-CN" sz="2400" dirty="0"/>
              <a:t>where </a:t>
            </a:r>
            <a:r>
              <a:rPr lang="en-US" altLang="zh-CN" sz="2400" dirty="0" err="1"/>
              <a:t>o_orderdate</a:t>
            </a:r>
            <a:r>
              <a:rPr lang="en-US" altLang="zh-CN" sz="2400" dirty="0"/>
              <a:t>&lt;‘1995-03-15’and </a:t>
            </a:r>
            <a:r>
              <a:rPr lang="en-US" altLang="zh-CN" sz="2400" dirty="0" err="1"/>
              <a:t>l_shipdate</a:t>
            </a:r>
            <a:r>
              <a:rPr lang="en-US" altLang="zh-CN" sz="2400" dirty="0"/>
              <a:t>&gt;’1995-03-15’</a:t>
            </a:r>
          </a:p>
          <a:p>
            <a:r>
              <a:rPr lang="en-US" altLang="zh-CN" sz="2400" dirty="0"/>
              <a:t>group by </a:t>
            </a:r>
            <a:r>
              <a:rPr lang="en-US" altLang="zh-CN" sz="2400" dirty="0" err="1"/>
              <a:t>l_orderkey,o_orderdate,o_shippriority</a:t>
            </a:r>
            <a:endParaRPr lang="en-US" altLang="zh-CN" sz="2400" dirty="0"/>
          </a:p>
          <a:p>
            <a:r>
              <a:rPr lang="en-US" altLang="zh-CN" sz="2400" dirty="0"/>
              <a:t>order by revenue </a:t>
            </a:r>
            <a:r>
              <a:rPr lang="en-US" altLang="zh-CN" sz="2400" dirty="0" err="1"/>
              <a:t>desc,o_orderdate</a:t>
            </a:r>
            <a:r>
              <a:rPr lang="en-US" altLang="zh-CN"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Tree>
    <p:extLst>
      <p:ext uri="{BB962C8B-B14F-4D97-AF65-F5344CB8AC3E}">
        <p14:creationId xmlns:p14="http://schemas.microsoft.com/office/powerpoint/2010/main" val="2184417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SQL on Hadoop</a:t>
            </a:r>
            <a:r>
              <a:rPr lang="zh-CN" altLang="en-US" b="1" dirty="0"/>
              <a:t>：</a:t>
            </a:r>
            <a:r>
              <a:rPr lang="en-US" altLang="zh-CN" b="1" dirty="0" err="1"/>
              <a:t>HiveQL</a:t>
            </a:r>
            <a:endParaRPr lang="en-US" altLang="zh-CN" b="1" dirty="0"/>
          </a:p>
        </p:txBody>
      </p:sp>
      <p:sp>
        <p:nvSpPr>
          <p:cNvPr id="3" name="内容占位符 2"/>
          <p:cNvSpPr>
            <a:spLocks noGrp="1"/>
          </p:cNvSpPr>
          <p:nvPr>
            <p:ph idx="1"/>
          </p:nvPr>
        </p:nvSpPr>
        <p:spPr>
          <a:xfrm>
            <a:off x="838200" y="1285463"/>
            <a:ext cx="11006138" cy="5315362"/>
          </a:xfrm>
        </p:spPr>
        <p:txBody>
          <a:bodyPr>
            <a:normAutofit/>
          </a:bodyPr>
          <a:lstStyle/>
          <a:p>
            <a:r>
              <a:rPr lang="en-US" altLang="zh-CN" dirty="0" err="1"/>
              <a:t>HiveQL</a:t>
            </a:r>
            <a:r>
              <a:rPr lang="zh-CN" altLang="en-US" dirty="0"/>
              <a:t>除了支持常见的</a:t>
            </a:r>
            <a:r>
              <a:rPr lang="en-US" altLang="zh-CN" dirty="0"/>
              <a:t>SQL</a:t>
            </a:r>
            <a:r>
              <a:rPr lang="zh-CN" altLang="en-US" dirty="0"/>
              <a:t>数据结构，还支持数组、结构体、映射数据类型，在查询功能上，还支持嵌入</a:t>
            </a:r>
            <a:r>
              <a:rPr lang="en-US" altLang="zh-CN" dirty="0" err="1"/>
              <a:t>MapReduce</a:t>
            </a:r>
            <a:r>
              <a:rPr lang="zh-CN" altLang="en-US" dirty="0"/>
              <a:t>程序。</a:t>
            </a:r>
            <a:endParaRPr lang="en-US" altLang="zh-CN" dirty="0"/>
          </a:p>
          <a:p>
            <a:r>
              <a:rPr lang="zh-CN" altLang="en-US" dirty="0"/>
              <a:t>例：</a:t>
            </a:r>
            <a:r>
              <a:rPr lang="en-US" altLang="zh-CN" dirty="0" err="1"/>
              <a:t>HiveQL</a:t>
            </a:r>
            <a:r>
              <a:rPr lang="zh-CN" altLang="en-US" dirty="0"/>
              <a:t>调用</a:t>
            </a:r>
            <a:r>
              <a:rPr lang="en-US" altLang="zh-CN" dirty="0" err="1"/>
              <a:t>MapReduce</a:t>
            </a:r>
            <a:r>
              <a:rPr lang="zh-CN" altLang="en-US" dirty="0"/>
              <a:t>程序</a:t>
            </a:r>
            <a:endParaRPr lang="en-US" altLang="zh-CN" dirty="0"/>
          </a:p>
          <a:p>
            <a:r>
              <a:rPr lang="en-US" altLang="zh-CN" sz="2400" dirty="0">
                <a:solidFill>
                  <a:srgbClr val="00B0F0"/>
                </a:solidFill>
              </a:rPr>
              <a:t>FROM</a:t>
            </a:r>
            <a:r>
              <a:rPr lang="en-US" altLang="zh-CN" sz="2400" dirty="0"/>
              <a:t> (</a:t>
            </a:r>
          </a:p>
          <a:p>
            <a:r>
              <a:rPr lang="en-US" altLang="zh-CN" sz="2400" dirty="0">
                <a:solidFill>
                  <a:srgbClr val="FF0000"/>
                </a:solidFill>
              </a:rPr>
              <a:t>FROM docs</a:t>
            </a:r>
          </a:p>
          <a:p>
            <a:r>
              <a:rPr lang="en-US" altLang="zh-CN" sz="2400" dirty="0">
                <a:solidFill>
                  <a:srgbClr val="FF0000"/>
                </a:solidFill>
              </a:rPr>
              <a:t>MAP </a:t>
            </a:r>
            <a:r>
              <a:rPr lang="en-US" altLang="zh-CN" sz="2400" dirty="0" err="1">
                <a:solidFill>
                  <a:srgbClr val="FF0000"/>
                </a:solidFill>
              </a:rPr>
              <a:t>doctext</a:t>
            </a:r>
            <a:endParaRPr lang="en-US" altLang="zh-CN" sz="2400" dirty="0">
              <a:solidFill>
                <a:srgbClr val="FF0000"/>
              </a:solidFill>
            </a:endParaRPr>
          </a:p>
          <a:p>
            <a:r>
              <a:rPr lang="en-US" altLang="zh-CN" sz="2400" dirty="0">
                <a:solidFill>
                  <a:srgbClr val="FF0000"/>
                </a:solidFill>
              </a:rPr>
              <a:t>USING ‘python </a:t>
            </a:r>
            <a:r>
              <a:rPr lang="en-US" altLang="zh-CN" sz="2400" dirty="0" err="1">
                <a:solidFill>
                  <a:srgbClr val="FF0000"/>
                </a:solidFill>
              </a:rPr>
              <a:t>wordcount_mapper.py’as</a:t>
            </a:r>
            <a:r>
              <a:rPr lang="en-US" altLang="zh-CN" sz="2400" dirty="0">
                <a:solidFill>
                  <a:srgbClr val="FF0000"/>
                </a:solidFill>
              </a:rPr>
              <a:t> (word, cnt)</a:t>
            </a:r>
          </a:p>
          <a:p>
            <a:r>
              <a:rPr lang="en-US" altLang="zh-CN" sz="2400" dirty="0">
                <a:solidFill>
                  <a:srgbClr val="FF0000"/>
                </a:solidFill>
              </a:rPr>
              <a:t>CLUSTER BY word</a:t>
            </a:r>
            <a:r>
              <a:rPr lang="en-US" altLang="zh-CN" sz="2400" dirty="0"/>
              <a:t>) it</a:t>
            </a:r>
          </a:p>
          <a:p>
            <a:r>
              <a:rPr lang="en-US" altLang="zh-CN" sz="2400" dirty="0">
                <a:solidFill>
                  <a:srgbClr val="00B0F0"/>
                </a:solidFill>
              </a:rPr>
              <a:t>REDUCE</a:t>
            </a:r>
            <a:r>
              <a:rPr lang="en-US" altLang="zh-CN" sz="2400" dirty="0"/>
              <a:t> </a:t>
            </a:r>
            <a:r>
              <a:rPr lang="en-US" altLang="zh-CN" sz="2400" dirty="0" err="1"/>
              <a:t>it.word</a:t>
            </a:r>
            <a:r>
              <a:rPr lang="en-US" altLang="zh-CN" sz="2400" dirty="0"/>
              <a:t>, </a:t>
            </a:r>
            <a:r>
              <a:rPr lang="en-US" altLang="zh-CN" sz="2400" dirty="0" err="1"/>
              <a:t>it.cnt</a:t>
            </a:r>
            <a:r>
              <a:rPr lang="en-US" altLang="zh-CN" sz="2400" dirty="0"/>
              <a:t> USING ‘python wordcount_reduce.py’;</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
        <p:nvSpPr>
          <p:cNvPr id="5" name="圆角矩形标注 4"/>
          <p:cNvSpPr/>
          <p:nvPr/>
        </p:nvSpPr>
        <p:spPr>
          <a:xfrm>
            <a:off x="6672264" y="2771776"/>
            <a:ext cx="4214812" cy="1814512"/>
          </a:xfrm>
          <a:prstGeom prst="wedgeRoundRectCallout">
            <a:avLst>
              <a:gd name="adj1" fmla="val -65522"/>
              <a:gd name="adj2" fmla="val 2155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latin typeface="微软雅黑" panose="020B0503020204020204" pitchFamily="34" charset="-122"/>
                <a:ea typeface="微软雅黑" panose="020B0503020204020204" pitchFamily="34" charset="-122"/>
              </a:rPr>
              <a:t>Doctext</a:t>
            </a:r>
            <a:r>
              <a:rPr lang="zh-CN" altLang="en-US" sz="2400" dirty="0">
                <a:latin typeface="微软雅黑" panose="020B0503020204020204" pitchFamily="34" charset="-122"/>
                <a:ea typeface="微软雅黑" panose="020B0503020204020204" pitchFamily="34" charset="-122"/>
              </a:rPr>
              <a:t>是输入，</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cnt</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输出，</a:t>
            </a:r>
            <a:r>
              <a:rPr lang="en-US" altLang="zh-CN" sz="2400" dirty="0">
                <a:latin typeface="微软雅黑" panose="020B0503020204020204" pitchFamily="34" charset="-122"/>
                <a:ea typeface="微软雅黑" panose="020B0503020204020204" pitchFamily="34" charset="-122"/>
              </a:rPr>
              <a:t>cluster by</a:t>
            </a: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word</a:t>
            </a:r>
            <a:r>
              <a:rPr lang="zh-CN" altLang="en-US" sz="2400" dirty="0">
                <a:latin typeface="微软雅黑" panose="020B0503020204020204" pitchFamily="34" charset="-122"/>
                <a:ea typeface="微软雅黑" panose="020B0503020204020204" pitchFamily="34" charset="-122"/>
              </a:rPr>
              <a:t>哈希分区后作为</a:t>
            </a:r>
            <a:r>
              <a:rPr lang="en-US" altLang="zh-CN" sz="2400" dirty="0">
                <a:latin typeface="微软雅黑" panose="020B0503020204020204" pitchFamily="34" charset="-122"/>
                <a:ea typeface="微软雅黑" panose="020B0503020204020204" pitchFamily="34" charset="-122"/>
              </a:rPr>
              <a:t>Reduce</a:t>
            </a:r>
            <a:r>
              <a:rPr lang="zh-CN" altLang="en-US" sz="2400" dirty="0">
                <a:latin typeface="微软雅黑" panose="020B0503020204020204" pitchFamily="34" charset="-122"/>
                <a:ea typeface="微软雅黑" panose="020B0503020204020204" pitchFamily="34" charset="-122"/>
              </a:rPr>
              <a:t>的输入</a:t>
            </a:r>
          </a:p>
        </p:txBody>
      </p:sp>
    </p:spTree>
    <p:extLst>
      <p:ext uri="{BB962C8B-B14F-4D97-AF65-F5344CB8AC3E}">
        <p14:creationId xmlns:p14="http://schemas.microsoft.com/office/powerpoint/2010/main" val="471950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NoSQL</a:t>
            </a:r>
            <a:r>
              <a:rPr lang="zh-CN" altLang="en-US" dirty="0"/>
              <a:t>数据库</a:t>
            </a:r>
          </a:p>
        </p:txBody>
      </p:sp>
      <p:sp>
        <p:nvSpPr>
          <p:cNvPr id="3" name="内容占位符 2"/>
          <p:cNvSpPr>
            <a:spLocks noGrp="1"/>
          </p:cNvSpPr>
          <p:nvPr>
            <p:ph idx="1"/>
          </p:nvPr>
        </p:nvSpPr>
        <p:spPr/>
        <p:txBody>
          <a:bodyPr>
            <a:normAutofit fontScale="85000" lnSpcReduction="10000"/>
          </a:bodyPr>
          <a:lstStyle/>
          <a:p>
            <a:r>
              <a:rPr lang="en-US" altLang="zh-CN" b="1" dirty="0">
                <a:solidFill>
                  <a:srgbClr val="C00000"/>
                </a:solidFill>
              </a:rPr>
              <a:t>NoSQL</a:t>
            </a:r>
            <a:r>
              <a:rPr lang="zh-CN" altLang="en-US" b="1" dirty="0">
                <a:solidFill>
                  <a:srgbClr val="C00000"/>
                </a:solidFill>
              </a:rPr>
              <a:t>数据库</a:t>
            </a:r>
            <a:r>
              <a:rPr lang="zh-CN" altLang="en-US" dirty="0"/>
              <a:t>：常指分布式存储的非关系型数据库，主要应用于不适合关系存储的</a:t>
            </a:r>
            <a:r>
              <a:rPr lang="en-US" altLang="zh-CN" dirty="0"/>
              <a:t>KV</a:t>
            </a:r>
            <a:r>
              <a:rPr lang="zh-CN" altLang="en-US" dirty="0"/>
              <a:t>数据库、列存储数据库、文档数据库、图数据库等应用领域。</a:t>
            </a:r>
            <a:endParaRPr lang="en-US" altLang="zh-CN" dirty="0"/>
          </a:p>
          <a:p>
            <a:r>
              <a:rPr lang="zh-CN" altLang="en-US" b="1" dirty="0">
                <a:solidFill>
                  <a:srgbClr val="C00000"/>
                </a:solidFill>
              </a:rPr>
              <a:t>主要特点</a:t>
            </a:r>
            <a:r>
              <a:rPr lang="zh-CN" altLang="en-US" dirty="0"/>
              <a:t>：</a:t>
            </a:r>
            <a:endParaRPr lang="en-US" altLang="zh-CN" dirty="0"/>
          </a:p>
          <a:p>
            <a:r>
              <a:rPr lang="zh-CN" altLang="en-US" dirty="0"/>
              <a:t>   无模式设计</a:t>
            </a:r>
            <a:r>
              <a:rPr lang="en-US" altLang="zh-CN" dirty="0"/>
              <a:t>——</a:t>
            </a:r>
            <a:r>
              <a:rPr lang="zh-CN" altLang="en-US" dirty="0"/>
              <a:t>用户可随时自定义数据存储格式并在运行中修改数据格式。</a:t>
            </a:r>
            <a:endParaRPr lang="en-US" altLang="zh-CN" dirty="0"/>
          </a:p>
          <a:p>
            <a:r>
              <a:rPr lang="zh-CN" altLang="en-US" dirty="0"/>
              <a:t>   弱一致性</a:t>
            </a:r>
            <a:r>
              <a:rPr lang="en-US" altLang="zh-CN" dirty="0"/>
              <a:t>——</a:t>
            </a:r>
            <a:r>
              <a:rPr lang="zh-CN" altLang="en-US" dirty="0"/>
              <a:t>通常采用最终一致性（</a:t>
            </a:r>
            <a:r>
              <a:rPr lang="en-US" altLang="zh-CN" dirty="0"/>
              <a:t>eventual consistency</a:t>
            </a:r>
            <a:r>
              <a:rPr lang="zh-CN" altLang="en-US" dirty="0"/>
              <a:t>），配合多副本机制。</a:t>
            </a:r>
            <a:endParaRPr lang="en-US" altLang="zh-CN" dirty="0"/>
          </a:p>
          <a:p>
            <a:r>
              <a:rPr lang="zh-CN" altLang="en-US" dirty="0"/>
              <a:t>   易扩展性</a:t>
            </a:r>
            <a:r>
              <a:rPr lang="en-US" altLang="zh-CN" dirty="0"/>
              <a:t>——</a:t>
            </a:r>
            <a:r>
              <a:rPr lang="zh-CN" altLang="en-US" dirty="0"/>
              <a:t>常采用</a:t>
            </a:r>
            <a:r>
              <a:rPr lang="en-US" altLang="zh-CN" dirty="0"/>
              <a:t>SN(shared-nothing)</a:t>
            </a:r>
            <a:r>
              <a:rPr lang="zh-CN" altLang="en-US" dirty="0"/>
              <a:t>结构的分布式存储，可使用大规模廉价服务器集群，通常不支持连接操作，数据水平分布，嵌套方式存储。</a:t>
            </a:r>
            <a:endParaRPr lang="en-US" altLang="zh-CN" dirty="0"/>
          </a:p>
          <a:p>
            <a:r>
              <a:rPr lang="zh-CN" altLang="en-US" dirty="0"/>
              <a:t>   高并发读写性能</a:t>
            </a:r>
            <a:r>
              <a:rPr lang="en-US" altLang="zh-CN" dirty="0"/>
              <a:t>——</a:t>
            </a:r>
            <a:r>
              <a:rPr lang="zh-CN" altLang="en-US" dirty="0"/>
              <a:t>结构简单，弱化</a:t>
            </a:r>
            <a:r>
              <a:rPr lang="en-US" altLang="zh-CN" dirty="0"/>
              <a:t>ACID</a:t>
            </a:r>
            <a:r>
              <a:rPr lang="zh-CN" altLang="en-US" dirty="0"/>
              <a:t>，强化高并发读写性能。</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spTree>
    <p:extLst>
      <p:ext uri="{BB962C8B-B14F-4D97-AF65-F5344CB8AC3E}">
        <p14:creationId xmlns:p14="http://schemas.microsoft.com/office/powerpoint/2010/main" val="4248880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NoSQL</a:t>
            </a:r>
            <a:r>
              <a:rPr lang="zh-CN" altLang="en-US" dirty="0"/>
              <a:t>产生的原因</a:t>
            </a:r>
            <a:r>
              <a:rPr lang="en-US" altLang="zh-CN" dirty="0"/>
              <a:t>——</a:t>
            </a:r>
            <a:r>
              <a:rPr lang="zh-CN" altLang="en-US" dirty="0"/>
              <a:t>应用需求的变迁</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pic>
        <p:nvPicPr>
          <p:cNvPr id="5"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0970" y="1285462"/>
            <a:ext cx="7950820" cy="5120420"/>
          </a:xfrm>
        </p:spPr>
      </p:pic>
      <p:sp>
        <p:nvSpPr>
          <p:cNvPr id="6" name="文本框 5">
            <a:extLst>
              <a:ext uri="{FF2B5EF4-FFF2-40B4-BE49-F238E27FC236}">
                <a16:creationId xmlns:a16="http://schemas.microsoft.com/office/drawing/2014/main" id="{B8A7E10C-E21C-4A21-8326-B80201D68F3D}"/>
              </a:ext>
            </a:extLst>
          </p:cNvPr>
          <p:cNvSpPr txBox="1"/>
          <p:nvPr/>
        </p:nvSpPr>
        <p:spPr>
          <a:xfrm>
            <a:off x="9074561" y="1906859"/>
            <a:ext cx="2147621" cy="4093428"/>
          </a:xfrm>
          <a:prstGeom prst="rect">
            <a:avLst/>
          </a:prstGeom>
          <a:noFill/>
        </p:spPr>
        <p:txBody>
          <a:bodyPr wrap="square" rtlCol="0">
            <a:spAutoFit/>
          </a:bodyPr>
          <a:lstStyle/>
          <a:p>
            <a:r>
              <a:rPr lang="zh-CN" altLang="en-US" sz="2000" b="1" dirty="0">
                <a:solidFill>
                  <a:srgbClr val="C00000"/>
                </a:solidFill>
              </a:rPr>
              <a:t>应用需求：</a:t>
            </a:r>
            <a:endParaRPr lang="en-US" altLang="zh-CN" sz="2000" b="1" dirty="0">
              <a:solidFill>
                <a:srgbClr val="C00000"/>
              </a:solidFill>
            </a:endParaRPr>
          </a:p>
          <a:p>
            <a:pPr marL="342900" indent="-342900">
              <a:buFont typeface="Arial" panose="020B0604020202020204" pitchFamily="34" charset="0"/>
              <a:buChar char="•"/>
            </a:pPr>
            <a:r>
              <a:rPr lang="zh-CN" altLang="en-US" sz="2000" b="1" dirty="0">
                <a:solidFill>
                  <a:srgbClr val="FF0000"/>
                </a:solidFill>
              </a:rPr>
              <a:t>海量</a:t>
            </a:r>
            <a:r>
              <a:rPr lang="zh-CN" altLang="en-US" sz="2000" b="1" dirty="0"/>
              <a:t>数据管理；</a:t>
            </a:r>
            <a:endParaRPr lang="en-US" altLang="zh-CN" sz="2000" b="1" dirty="0"/>
          </a:p>
          <a:p>
            <a:pPr marL="342900" indent="-342900">
              <a:buFont typeface="Arial" panose="020B0604020202020204" pitchFamily="34" charset="0"/>
              <a:buChar char="•"/>
            </a:pPr>
            <a:r>
              <a:rPr lang="zh-CN" altLang="en-US" sz="2000" b="1" dirty="0"/>
              <a:t>高</a:t>
            </a:r>
            <a:r>
              <a:rPr lang="zh-CN" altLang="en-US" sz="2000" b="1" dirty="0">
                <a:solidFill>
                  <a:srgbClr val="FF0000"/>
                </a:solidFill>
              </a:rPr>
              <a:t>并发</a:t>
            </a:r>
            <a:r>
              <a:rPr lang="zh-CN" altLang="en-US" sz="2000" b="1" dirty="0"/>
              <a:t>；</a:t>
            </a:r>
            <a:endParaRPr lang="en-US" altLang="zh-CN" sz="2000" b="1" dirty="0"/>
          </a:p>
          <a:p>
            <a:pPr marL="342900" indent="-342900">
              <a:buFont typeface="Arial" panose="020B0604020202020204" pitchFamily="34" charset="0"/>
              <a:buChar char="•"/>
            </a:pPr>
            <a:r>
              <a:rPr lang="zh-CN" altLang="en-US" sz="2000" b="1" dirty="0"/>
              <a:t>高</a:t>
            </a:r>
            <a:r>
              <a:rPr lang="zh-CN" altLang="en-US" sz="2000" b="1" dirty="0">
                <a:solidFill>
                  <a:srgbClr val="FF0000"/>
                </a:solidFill>
              </a:rPr>
              <a:t>可扩展</a:t>
            </a:r>
            <a:r>
              <a:rPr lang="zh-CN" altLang="en-US" sz="2000" b="1" dirty="0"/>
              <a:t>和高</a:t>
            </a:r>
            <a:r>
              <a:rPr lang="zh-CN" altLang="en-US" sz="2000" b="1" dirty="0">
                <a:solidFill>
                  <a:srgbClr val="FF0000"/>
                </a:solidFill>
              </a:rPr>
              <a:t>可用性</a:t>
            </a:r>
            <a:endParaRPr lang="en-US" altLang="zh-CN" sz="2000" b="1" dirty="0">
              <a:solidFill>
                <a:srgbClr val="FF0000"/>
              </a:solidFill>
            </a:endParaRPr>
          </a:p>
          <a:p>
            <a:pPr marL="342900" indent="-342900">
              <a:buFont typeface="Arial" panose="020B0604020202020204" pitchFamily="34" charset="0"/>
              <a:buChar char="•"/>
            </a:pPr>
            <a:endParaRPr lang="en-US" altLang="zh-CN" sz="2000" b="1" dirty="0"/>
          </a:p>
          <a:p>
            <a:r>
              <a:rPr lang="zh-CN" altLang="en-US" sz="2000" b="1" dirty="0">
                <a:solidFill>
                  <a:srgbClr val="C00000"/>
                </a:solidFill>
              </a:rPr>
              <a:t>不要求：</a:t>
            </a:r>
            <a:endParaRPr lang="en-US" altLang="zh-CN" sz="2000" b="1" dirty="0">
              <a:solidFill>
                <a:srgbClr val="C00000"/>
              </a:solidFill>
            </a:endParaRPr>
          </a:p>
          <a:p>
            <a:pPr marL="342900" indent="-342900">
              <a:buFont typeface="Arial" panose="020B0604020202020204" pitchFamily="34" charset="0"/>
              <a:buChar char="•"/>
            </a:pPr>
            <a:r>
              <a:rPr lang="zh-CN" altLang="en-US" sz="2000" b="1" dirty="0"/>
              <a:t>不要求严格的数据库</a:t>
            </a:r>
            <a:r>
              <a:rPr lang="zh-CN" altLang="en-US" sz="2000" b="1" dirty="0">
                <a:solidFill>
                  <a:srgbClr val="FF0000"/>
                </a:solidFill>
              </a:rPr>
              <a:t>事务</a:t>
            </a:r>
            <a:endParaRPr lang="en-US" altLang="zh-CN" sz="2000" b="1" dirty="0">
              <a:solidFill>
                <a:srgbClr val="FF0000"/>
              </a:solidFill>
            </a:endParaRPr>
          </a:p>
          <a:p>
            <a:pPr marL="342900" indent="-342900">
              <a:buFont typeface="Arial" panose="020B0604020202020204" pitchFamily="34" charset="0"/>
              <a:buChar char="•"/>
            </a:pPr>
            <a:r>
              <a:rPr lang="zh-CN" altLang="en-US" sz="2000" b="1" dirty="0"/>
              <a:t>不要求严格的</a:t>
            </a:r>
            <a:r>
              <a:rPr lang="zh-CN" altLang="en-US" sz="2000" b="1" dirty="0">
                <a:solidFill>
                  <a:srgbClr val="FF0000"/>
                </a:solidFill>
              </a:rPr>
              <a:t>读写实时性</a:t>
            </a:r>
            <a:endParaRPr lang="en-US" altLang="zh-CN" sz="2000" b="1" dirty="0">
              <a:solidFill>
                <a:srgbClr val="FF0000"/>
              </a:solidFill>
            </a:endParaRPr>
          </a:p>
          <a:p>
            <a:pPr marL="342900" indent="-342900">
              <a:buFont typeface="Arial" panose="020B0604020202020204" pitchFamily="34" charset="0"/>
              <a:buChar char="•"/>
            </a:pPr>
            <a:r>
              <a:rPr lang="zh-CN" altLang="en-US" sz="2000" b="1" dirty="0"/>
              <a:t>不需要大量的</a:t>
            </a:r>
            <a:r>
              <a:rPr lang="zh-CN" altLang="en-US" sz="2000" b="1" dirty="0">
                <a:solidFill>
                  <a:srgbClr val="FF0000"/>
                </a:solidFill>
              </a:rPr>
              <a:t>复杂查询</a:t>
            </a:r>
          </a:p>
        </p:txBody>
      </p:sp>
    </p:spTree>
    <p:extLst>
      <p:ext uri="{BB962C8B-B14F-4D97-AF65-F5344CB8AC3E}">
        <p14:creationId xmlns:p14="http://schemas.microsoft.com/office/powerpoint/2010/main" val="3971165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111254"/>
          </a:xfrm>
        </p:spPr>
        <p:txBody>
          <a:bodyPr>
            <a:normAutofit/>
          </a:bodyPr>
          <a:lstStyle/>
          <a:p>
            <a:r>
              <a:rPr lang="en-US" altLang="zh-CN" dirty="0"/>
              <a:t>2.1</a:t>
            </a:r>
            <a:r>
              <a:rPr lang="zh-CN" altLang="en-US" dirty="0"/>
              <a:t>关系数据库概述</a:t>
            </a:r>
            <a:br>
              <a:rPr lang="en-US" altLang="zh-CN" dirty="0"/>
            </a:br>
            <a:r>
              <a:rPr lang="en-US" altLang="zh-CN" dirty="0"/>
              <a:t>2.1.1</a:t>
            </a:r>
            <a:r>
              <a:rPr lang="zh-CN" altLang="en-US" dirty="0"/>
              <a:t>关系数据结构及其形式化定义</a:t>
            </a:r>
          </a:p>
        </p:txBody>
      </p:sp>
      <p:sp>
        <p:nvSpPr>
          <p:cNvPr id="3" name="内容占位符 2"/>
          <p:cNvSpPr>
            <a:spLocks noGrp="1"/>
          </p:cNvSpPr>
          <p:nvPr>
            <p:ph idx="1"/>
          </p:nvPr>
        </p:nvSpPr>
        <p:spPr>
          <a:xfrm>
            <a:off x="838200" y="1476380"/>
            <a:ext cx="10956636" cy="5016494"/>
          </a:xfrm>
        </p:spPr>
        <p:txBody>
          <a:bodyPr>
            <a:normAutofit fontScale="92500"/>
          </a:bodyPr>
          <a:lstStyle/>
          <a:p>
            <a:r>
              <a:rPr lang="zh-CN" altLang="en-US" sz="2400" b="1" dirty="0"/>
              <a:t>单一的数据结构</a:t>
            </a:r>
            <a:r>
              <a:rPr lang="en-US" altLang="zh-CN" sz="2400" b="1" dirty="0"/>
              <a:t>-</a:t>
            </a:r>
            <a:r>
              <a:rPr lang="zh-CN" altLang="en-US" sz="2400" b="1" dirty="0"/>
              <a:t>关系</a:t>
            </a:r>
            <a:endParaRPr lang="en-US" altLang="zh-CN" sz="2400" b="1" dirty="0"/>
          </a:p>
          <a:p>
            <a:pPr lvl="1"/>
            <a:r>
              <a:rPr lang="zh-CN" altLang="en-US" dirty="0"/>
              <a:t>       现实世界的实体以及实体间的各种联系均用关系来表示。</a:t>
            </a:r>
            <a:endParaRPr lang="en-US" altLang="zh-CN" dirty="0"/>
          </a:p>
          <a:p>
            <a:r>
              <a:rPr lang="zh-CN" altLang="en-US" sz="2400" b="1" dirty="0"/>
              <a:t>关系的基本概念</a:t>
            </a:r>
            <a:endParaRPr lang="en-US" altLang="zh-CN" sz="2400" b="1" dirty="0"/>
          </a:p>
          <a:p>
            <a:pPr lvl="1"/>
            <a:r>
              <a:rPr lang="zh-CN" altLang="en-US" dirty="0"/>
              <a:t>       关系、元组、属性、主属性、非主属性、域、主码、外码、</a:t>
            </a:r>
            <a:r>
              <a:rPr lang="mr-IN" altLang="zh-CN" dirty="0"/>
              <a:t>…</a:t>
            </a:r>
            <a:endParaRPr lang="en-US" altLang="zh-CN" dirty="0"/>
          </a:p>
          <a:p>
            <a:r>
              <a:rPr lang="zh-CN" altLang="en-US" sz="2400" b="1" dirty="0"/>
              <a:t>形式化描述：</a:t>
            </a:r>
            <a:r>
              <a:rPr lang="en-US" altLang="zh-CN" sz="2400" b="1" dirty="0"/>
              <a:t>R(U,D,DOM,F)</a:t>
            </a:r>
          </a:p>
          <a:p>
            <a:pPr lvl="1"/>
            <a:r>
              <a:rPr lang="en-US" altLang="zh-CN" dirty="0"/>
              <a:t>- </a:t>
            </a:r>
            <a:r>
              <a:rPr lang="zh-CN" altLang="en-US" dirty="0"/>
              <a:t>函数依赖：关系范式</a:t>
            </a:r>
            <a:r>
              <a:rPr lang="en-US" altLang="zh-CN" dirty="0"/>
              <a:t>2NF</a:t>
            </a:r>
            <a:r>
              <a:rPr lang="zh-CN" altLang="en-US" dirty="0"/>
              <a:t>、</a:t>
            </a:r>
            <a:r>
              <a:rPr lang="en-US" altLang="zh-CN" dirty="0"/>
              <a:t>3NF</a:t>
            </a:r>
            <a:r>
              <a:rPr lang="zh-CN" altLang="en-US" dirty="0"/>
              <a:t>、</a:t>
            </a:r>
            <a:r>
              <a:rPr lang="en-US" altLang="zh-CN" dirty="0"/>
              <a:t>BCNF</a:t>
            </a:r>
          </a:p>
          <a:p>
            <a:pPr lvl="1"/>
            <a:r>
              <a:rPr lang="en-US" altLang="zh-CN" dirty="0"/>
              <a:t>- </a:t>
            </a:r>
            <a:r>
              <a:rPr lang="zh-CN" altLang="en-US" dirty="0"/>
              <a:t>数据依赖：关系范式</a:t>
            </a:r>
            <a:r>
              <a:rPr lang="en-US" altLang="zh-CN" dirty="0"/>
              <a:t>4NF</a:t>
            </a:r>
          </a:p>
          <a:p>
            <a:r>
              <a:rPr lang="zh-CN" altLang="en-US" sz="2400" b="1" dirty="0"/>
              <a:t>关系的特征</a:t>
            </a:r>
            <a:r>
              <a:rPr lang="zh-CN" altLang="en-US" sz="2400" dirty="0"/>
              <a:t>：</a:t>
            </a:r>
            <a:endParaRPr lang="en-US" altLang="zh-CN" sz="2400" dirty="0"/>
          </a:p>
          <a:p>
            <a:pPr lvl="1"/>
            <a:r>
              <a:rPr lang="zh-CN" altLang="en-US" dirty="0"/>
              <a:t>       二维表：行、列，满足</a:t>
            </a:r>
            <a:r>
              <a:rPr lang="en-US" altLang="zh-CN" dirty="0"/>
              <a:t>1NF</a:t>
            </a:r>
            <a:r>
              <a:rPr lang="zh-CN" altLang="en-US" dirty="0"/>
              <a:t>（关系中的每个分量必须是不可分的数据项）</a:t>
            </a:r>
            <a:endParaRPr lang="en-US" altLang="zh-CN" dirty="0"/>
          </a:p>
          <a:p>
            <a:pPr lvl="1"/>
            <a:r>
              <a:rPr lang="zh-CN" altLang="en-US" dirty="0"/>
              <a:t>       关系模式：预先定义，按关系模式组织数据，</a:t>
            </a:r>
            <a:r>
              <a:rPr lang="zh-CN" altLang="en-US" dirty="0">
                <a:solidFill>
                  <a:srgbClr val="FF0000"/>
                </a:solidFill>
              </a:rPr>
              <a:t>不适合稀疏存储与无模式数据</a:t>
            </a:r>
            <a:r>
              <a:rPr lang="zh-CN" altLang="en-US" dirty="0"/>
              <a:t>存储</a:t>
            </a:r>
            <a:endParaRPr lang="en-US" altLang="zh-CN" dirty="0"/>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4</a:t>
            </a:fld>
            <a:endParaRPr lang="zh-CN" altLang="en-US" dirty="0"/>
          </a:p>
        </p:txBody>
      </p:sp>
    </p:spTree>
    <p:extLst>
      <p:ext uri="{BB962C8B-B14F-4D97-AF65-F5344CB8AC3E}">
        <p14:creationId xmlns:p14="http://schemas.microsoft.com/office/powerpoint/2010/main" val="28920001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a:t>传统数据库开源架构下的使用瓶颈</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7382" y="1979608"/>
            <a:ext cx="5473418" cy="264160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428" y="1979608"/>
            <a:ext cx="4368800" cy="2525487"/>
          </a:xfrm>
          <a:prstGeom prst="rect">
            <a:avLst/>
          </a:prstGeom>
        </p:spPr>
      </p:pic>
      <p:sp>
        <p:nvSpPr>
          <p:cNvPr id="7" name="文本框 6"/>
          <p:cNvSpPr txBox="1"/>
          <p:nvPr/>
        </p:nvSpPr>
        <p:spPr>
          <a:xfrm>
            <a:off x="812800" y="1428601"/>
            <a:ext cx="3987800"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主备数据库：主从同步技术</a:t>
            </a:r>
          </a:p>
        </p:txBody>
      </p:sp>
      <p:sp>
        <p:nvSpPr>
          <p:cNvPr id="8" name="文本框 7"/>
          <p:cNvSpPr txBox="1"/>
          <p:nvPr/>
        </p:nvSpPr>
        <p:spPr>
          <a:xfrm>
            <a:off x="6007382" y="1428601"/>
            <a:ext cx="2691450" cy="461665"/>
          </a:xfrm>
          <a:prstGeom prst="rect">
            <a:avLst/>
          </a:prstGeom>
          <a:noFill/>
        </p:spPr>
        <p:txBody>
          <a:bodyPr wrap="square" rtlCol="0">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数据库分片技术</a:t>
            </a:r>
          </a:p>
        </p:txBody>
      </p:sp>
      <p:sp>
        <p:nvSpPr>
          <p:cNvPr id="9" name="文本框 8"/>
          <p:cNvSpPr txBox="1"/>
          <p:nvPr/>
        </p:nvSpPr>
        <p:spPr>
          <a:xfrm>
            <a:off x="991556" y="4688114"/>
            <a:ext cx="4368800" cy="1785104"/>
          </a:xfrm>
          <a:prstGeom prst="rect">
            <a:avLst/>
          </a:prstGeom>
          <a:noFill/>
        </p:spPr>
        <p:txBody>
          <a:bodyPr wrap="square" rtlCol="0">
            <a:spAutoFit/>
          </a:bodyPr>
          <a:lstStyle/>
          <a:p>
            <a:r>
              <a:rPr lang="zh-CN" altLang="en-US" sz="2200" dirty="0">
                <a:latin typeface="微软雅黑" panose="020B0503020204020204" pitchFamily="34" charset="-122"/>
                <a:ea typeface="微软雅黑" panose="020B0503020204020204" pitchFamily="34" charset="-122"/>
              </a:rPr>
              <a:t>传统</a:t>
            </a:r>
            <a:r>
              <a:rPr lang="en-US" altLang="zh-CN" sz="2200" dirty="0">
                <a:latin typeface="微软雅黑" panose="020B0503020204020204" pitchFamily="34" charset="-122"/>
                <a:ea typeface="微软雅黑" panose="020B0503020204020204" pitchFamily="34" charset="-122"/>
              </a:rPr>
              <a:t>HA</a:t>
            </a:r>
            <a:r>
              <a:rPr lang="zh-CN" altLang="en-US" sz="2200" dirty="0">
                <a:latin typeface="微软雅黑" panose="020B0503020204020204" pitchFamily="34" charset="-122"/>
                <a:ea typeface="微软雅黑" panose="020B0503020204020204" pitchFamily="34" charset="-122"/>
              </a:rPr>
              <a:t>方案：</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半同步极端场景可能</a:t>
            </a:r>
            <a:r>
              <a:rPr lang="zh-CN" altLang="en-US" sz="2200" dirty="0">
                <a:solidFill>
                  <a:srgbClr val="FF0000"/>
                </a:solidFill>
                <a:latin typeface="微软雅黑" panose="020B0503020204020204" pitchFamily="34" charset="-122"/>
                <a:ea typeface="微软雅黑" panose="020B0503020204020204" pitchFamily="34" charset="-122"/>
              </a:rPr>
              <a:t>丢数据</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高可用或高可靠</a:t>
            </a:r>
            <a:r>
              <a:rPr lang="zh-CN" altLang="en-US" sz="2200" dirty="0">
                <a:latin typeface="微软雅黑" panose="020B0503020204020204" pitchFamily="34" charset="-122"/>
                <a:ea typeface="微软雅黑" panose="020B0503020204020204" pitchFamily="34" charset="-122"/>
              </a:rPr>
              <a:t>，目标二选一</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从库太多，导致</a:t>
            </a:r>
            <a:r>
              <a:rPr lang="zh-CN" altLang="en-US" sz="2200" dirty="0">
                <a:solidFill>
                  <a:srgbClr val="FF0000"/>
                </a:solidFill>
                <a:latin typeface="微软雅黑" panose="020B0503020204020204" pitchFamily="34" charset="-122"/>
                <a:ea typeface="微软雅黑" panose="020B0503020204020204" pitchFamily="34" charset="-122"/>
              </a:rPr>
              <a:t>复制延迟</a:t>
            </a:r>
            <a:r>
              <a:rPr lang="zh-CN" altLang="en-US" sz="2200" dirty="0">
                <a:latin typeface="微软雅黑" panose="020B0503020204020204" pitchFamily="34" charset="-122"/>
                <a:ea typeface="微软雅黑" panose="020B0503020204020204" pitchFamily="34" charset="-122"/>
              </a:rPr>
              <a:t>，</a:t>
            </a:r>
            <a:r>
              <a:rPr lang="zh-CN" altLang="en-US" sz="2200" dirty="0">
                <a:solidFill>
                  <a:srgbClr val="FF0000"/>
                </a:solidFill>
                <a:latin typeface="微软雅黑" panose="020B0503020204020204" pitchFamily="34" charset="-122"/>
                <a:ea typeface="微软雅黑" panose="020B0503020204020204" pitchFamily="34" charset="-122"/>
              </a:rPr>
              <a:t>集群性能受损</a:t>
            </a:r>
          </a:p>
        </p:txBody>
      </p:sp>
      <p:sp>
        <p:nvSpPr>
          <p:cNvPr id="10" name="文本框 9"/>
          <p:cNvSpPr txBox="1"/>
          <p:nvPr/>
        </p:nvSpPr>
        <p:spPr>
          <a:xfrm>
            <a:off x="6007382" y="4688113"/>
            <a:ext cx="4368800" cy="1446550"/>
          </a:xfrm>
          <a:prstGeom prst="rect">
            <a:avLst/>
          </a:prstGeom>
          <a:noFill/>
        </p:spPr>
        <p:txBody>
          <a:bodyPr wrap="square" rtlCol="0">
            <a:spAutoFit/>
          </a:bodyPr>
          <a:lstStyle/>
          <a:p>
            <a:pPr marL="342900" indent="-342900">
              <a:buFontTx/>
              <a:buChar char="-"/>
            </a:pPr>
            <a:r>
              <a:rPr lang="zh-CN" altLang="en-US" sz="2200" dirty="0">
                <a:latin typeface="微软雅黑" panose="020B0503020204020204" pitchFamily="34" charset="-122"/>
                <a:ea typeface="微软雅黑" panose="020B0503020204020204" pitchFamily="34" charset="-122"/>
              </a:rPr>
              <a:t>增加业务复杂性（部署、管理、配置），无法从根本上解决问题。</a:t>
            </a:r>
            <a:endParaRPr lang="en-US" altLang="zh-CN" sz="2200" dirty="0">
              <a:latin typeface="微软雅黑" panose="020B0503020204020204" pitchFamily="34" charset="-122"/>
              <a:ea typeface="微软雅黑" panose="020B0503020204020204" pitchFamily="34" charset="-122"/>
            </a:endParaRPr>
          </a:p>
          <a:p>
            <a:pPr marL="342900" indent="-342900">
              <a:buFontTx/>
              <a:buChar char="-"/>
            </a:pPr>
            <a:r>
              <a:rPr lang="zh-CN" altLang="en-US" sz="2200" dirty="0">
                <a:solidFill>
                  <a:srgbClr val="FF0000"/>
                </a:solidFill>
                <a:latin typeface="微软雅黑" panose="020B0503020204020204" pitchFamily="34" charset="-122"/>
                <a:ea typeface="微软雅黑" panose="020B0503020204020204" pitchFamily="34" charset="-122"/>
              </a:rPr>
              <a:t>扩容</a:t>
            </a:r>
            <a:r>
              <a:rPr lang="zh-CN" altLang="en-US" sz="2200" dirty="0">
                <a:latin typeface="微软雅黑" panose="020B0503020204020204" pitchFamily="34" charset="-122"/>
                <a:ea typeface="微软雅黑" panose="020B0503020204020204" pitchFamily="34" charset="-122"/>
              </a:rPr>
              <a:t>问题 和 </a:t>
            </a:r>
            <a:r>
              <a:rPr lang="zh-CN" altLang="en-US" sz="2200" dirty="0">
                <a:solidFill>
                  <a:srgbClr val="FF0000"/>
                </a:solidFill>
                <a:latin typeface="微软雅黑" panose="020B0503020204020204" pitchFamily="34" charset="-122"/>
                <a:ea typeface="微软雅黑" panose="020B0503020204020204" pitchFamily="34" charset="-122"/>
              </a:rPr>
              <a:t>动态数据迁移</a:t>
            </a:r>
            <a:r>
              <a:rPr lang="zh-CN" altLang="en-US" sz="2200" dirty="0">
                <a:latin typeface="微软雅黑" panose="020B0503020204020204" pitchFamily="34" charset="-122"/>
                <a:ea typeface="微软雅黑" panose="020B0503020204020204" pitchFamily="34" charset="-122"/>
              </a:rPr>
              <a:t>问题</a:t>
            </a:r>
          </a:p>
        </p:txBody>
      </p:sp>
    </p:spTree>
    <p:extLst>
      <p:ext uri="{BB962C8B-B14F-4D97-AF65-F5344CB8AC3E}">
        <p14:creationId xmlns:p14="http://schemas.microsoft.com/office/powerpoint/2010/main" val="145125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RDBMS</a:t>
            </a:r>
            <a:r>
              <a:rPr lang="zh-CN" altLang="en-US" dirty="0"/>
              <a:t>业界主备集群方案对比</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64915868"/>
              </p:ext>
            </p:extLst>
          </p:nvPr>
        </p:nvGraphicFramePr>
        <p:xfrm>
          <a:off x="762300" y="1205230"/>
          <a:ext cx="10667399" cy="5151120"/>
        </p:xfrm>
        <a:graphic>
          <a:graphicData uri="http://schemas.openxmlformats.org/drawingml/2006/table">
            <a:tbl>
              <a:tblPr firstRow="1" bandRow="1">
                <a:tableStyleId>{5C22544A-7EE6-4342-B048-85BDC9FD1C3A}</a:tableStyleId>
              </a:tblPr>
              <a:tblGrid>
                <a:gridCol w="1860222">
                  <a:extLst>
                    <a:ext uri="{9D8B030D-6E8A-4147-A177-3AD203B41FA5}">
                      <a16:colId xmlns:a16="http://schemas.microsoft.com/office/drawing/2014/main" val="20000"/>
                    </a:ext>
                  </a:extLst>
                </a:gridCol>
                <a:gridCol w="3901949">
                  <a:extLst>
                    <a:ext uri="{9D8B030D-6E8A-4147-A177-3AD203B41FA5}">
                      <a16:colId xmlns:a16="http://schemas.microsoft.com/office/drawing/2014/main" val="20001"/>
                    </a:ext>
                  </a:extLst>
                </a:gridCol>
                <a:gridCol w="4905228">
                  <a:extLst>
                    <a:ext uri="{9D8B030D-6E8A-4147-A177-3AD203B41FA5}">
                      <a16:colId xmlns:a16="http://schemas.microsoft.com/office/drawing/2014/main" val="20002"/>
                    </a:ext>
                  </a:extLst>
                </a:gridCol>
              </a:tblGrid>
              <a:tr h="370840">
                <a:tc>
                  <a:txBody>
                    <a:bodyPr/>
                    <a:lstStyle/>
                    <a:p>
                      <a:pPr algn="ctr"/>
                      <a:r>
                        <a:rPr lang="zh-CN" altLang="en-US" sz="2000" b="0" dirty="0">
                          <a:solidFill>
                            <a:srgbClr val="B90000"/>
                          </a:solidFill>
                          <a:latin typeface="Arial Narrow" panose="020B0606020202030204" pitchFamily="34" charset="0"/>
                          <a:ea typeface="微软雅黑" panose="020B0503020204020204" pitchFamily="34" charset="-122"/>
                          <a:cs typeface="华文楷体"/>
                        </a:rPr>
                        <a:t>数据库集群</a:t>
                      </a:r>
                      <a:endParaRPr lang="en-US" sz="2000" b="0" dirty="0">
                        <a:solidFill>
                          <a:srgbClr val="B90000"/>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algn="ctr"/>
                      <a:r>
                        <a:rPr lang="en-US" sz="2000" b="0" dirty="0">
                          <a:solidFill>
                            <a:srgbClr val="B90000"/>
                          </a:solidFill>
                          <a:latin typeface="Arial Narrow" panose="020B0606020202030204" pitchFamily="34" charset="0"/>
                          <a:ea typeface="微软雅黑" panose="020B0503020204020204" pitchFamily="34" charset="-122"/>
                          <a:cs typeface="华文楷体"/>
                        </a:rPr>
                        <a:t> </a:t>
                      </a:r>
                      <a:r>
                        <a:rPr lang="zh-CN" altLang="en-US" sz="2000" b="0" dirty="0">
                          <a:solidFill>
                            <a:srgbClr val="B90000"/>
                          </a:solidFill>
                          <a:latin typeface="Arial Narrow" panose="020B0606020202030204" pitchFamily="34" charset="0"/>
                          <a:ea typeface="微软雅黑" panose="020B0503020204020204" pitchFamily="34" charset="-122"/>
                          <a:cs typeface="华文楷体"/>
                        </a:rPr>
                        <a:t>同步技术</a:t>
                      </a:r>
                      <a:endParaRPr lang="en-US" sz="2000" b="0" dirty="0">
                        <a:solidFill>
                          <a:srgbClr val="B90000"/>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algn="ctr"/>
                      <a:r>
                        <a:rPr lang="zh-CN" altLang="en-US" sz="2000" b="0" dirty="0">
                          <a:solidFill>
                            <a:srgbClr val="B90000"/>
                          </a:solidFill>
                          <a:latin typeface="Arial Narrow" panose="020B0606020202030204" pitchFamily="34" charset="0"/>
                          <a:ea typeface="微软雅黑" panose="020B0503020204020204" pitchFamily="34" charset="-122"/>
                          <a:cs typeface="华文楷体"/>
                        </a:rPr>
                        <a:t>功能、性能</a:t>
                      </a:r>
                      <a:endParaRPr lang="en-US" sz="2000" b="0" dirty="0">
                        <a:solidFill>
                          <a:srgbClr val="B90000"/>
                        </a:solidFill>
                        <a:latin typeface="Arial Narrow" panose="020B0606020202030204" pitchFamily="34" charset="0"/>
                        <a:ea typeface="微软雅黑" panose="020B0503020204020204" pitchFamily="34" charset="-122"/>
                        <a:cs typeface="华文楷体"/>
                      </a:endParaRPr>
                    </a:p>
                  </a:txBody>
                  <a:tcPr marL="114684" marR="114684"/>
                </a:tc>
                <a:extLst>
                  <a:ext uri="{0D108BD9-81ED-4DB2-BD59-A6C34878D82A}">
                    <a16:rowId xmlns:a16="http://schemas.microsoft.com/office/drawing/2014/main" val="10000"/>
                  </a:ext>
                </a:extLst>
              </a:tr>
              <a:tr h="370840">
                <a:tc>
                  <a:txBody>
                    <a:bodyPr/>
                    <a:lstStyle/>
                    <a:p>
                      <a:r>
                        <a:rPr lang="en-US" altLang="zh-CN" sz="2000" b="0" dirty="0">
                          <a:solidFill>
                            <a:schemeClr val="tx1"/>
                          </a:solidFill>
                          <a:latin typeface="Arial Narrow" panose="020B0606020202030204" pitchFamily="34" charset="0"/>
                          <a:ea typeface="微软雅黑" panose="020B0503020204020204" pitchFamily="34" charset="-122"/>
                          <a:cs typeface="华文楷体"/>
                        </a:rPr>
                        <a:t>Oracle</a:t>
                      </a:r>
                      <a:r>
                        <a:rPr lang="zh-CN" altLang="en-US" sz="2000" b="0" dirty="0">
                          <a:solidFill>
                            <a:schemeClr val="tx1"/>
                          </a:solidFill>
                          <a:latin typeface="Arial Narrow" panose="020B0606020202030204" pitchFamily="34" charset="0"/>
                          <a:ea typeface="微软雅黑" panose="020B0503020204020204" pitchFamily="34" charset="-122"/>
                          <a:cs typeface="华文楷体"/>
                        </a:rPr>
                        <a:t>主主集群</a:t>
                      </a:r>
                      <a:r>
                        <a:rPr lang="zh-CN" altLang="zh-CN" sz="2000" b="0" dirty="0">
                          <a:solidFill>
                            <a:schemeClr val="tx1"/>
                          </a:solidFill>
                          <a:latin typeface="Arial Narrow" panose="020B0606020202030204" pitchFamily="34" charset="0"/>
                          <a:ea typeface="微软雅黑" panose="020B0503020204020204" pitchFamily="34" charset="-122"/>
                          <a:cs typeface="华文楷体"/>
                        </a:rPr>
                        <a:t>（</a:t>
                      </a:r>
                      <a:r>
                        <a:rPr lang="zh-CN" altLang="en-US" sz="2000" b="0" dirty="0">
                          <a:solidFill>
                            <a:schemeClr val="tx1"/>
                          </a:solidFill>
                          <a:latin typeface="Arial Narrow" panose="020B0606020202030204" pitchFamily="34" charset="0"/>
                          <a:ea typeface="微软雅黑" panose="020B0503020204020204" pitchFamily="34" charset="-122"/>
                          <a:cs typeface="华文楷体"/>
                        </a:rPr>
                        <a:t>共享存储架构）</a:t>
                      </a:r>
                      <a:endParaRPr lang="en-US" sz="2000" b="0" dirty="0">
                        <a:solidFill>
                          <a:schemeClr val="tx1"/>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b="0" dirty="0">
                          <a:solidFill>
                            <a:srgbClr val="000000"/>
                          </a:solidFill>
                          <a:latin typeface="Arial Narrow" panose="020B0606020202030204" pitchFamily="34" charset="0"/>
                          <a:ea typeface="微软雅黑" panose="020B0503020204020204" pitchFamily="34" charset="-122"/>
                          <a:cs typeface="华文楷体"/>
                        </a:rPr>
                        <a:t>Logical Standby、</a:t>
                      </a: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b="0" dirty="0">
                          <a:solidFill>
                            <a:srgbClr val="000000"/>
                          </a:solidFill>
                          <a:latin typeface="Arial Narrow" panose="020B0606020202030204" pitchFamily="34" charset="0"/>
                          <a:ea typeface="微软雅黑" panose="020B0503020204020204" pitchFamily="34" charset="-122"/>
                          <a:cs typeface="华文楷体"/>
                        </a:rPr>
                        <a:t>Stream</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a:t>
                      </a:r>
                      <a:endParaRPr lang="en-US" sz="1800" b="0" dirty="0">
                        <a:solidFill>
                          <a:srgbClr val="000000"/>
                        </a:solidFill>
                        <a:latin typeface="Arial Narrow" panose="020B0606020202030204" pitchFamily="34" charset="0"/>
                        <a:ea typeface="微软雅黑" panose="020B0503020204020204" pitchFamily="34" charset="-122"/>
                        <a:cs typeface="华文楷体"/>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sz="1800" b="0" dirty="0">
                          <a:solidFill>
                            <a:srgbClr val="000000"/>
                          </a:solidFill>
                          <a:latin typeface="Arial Narrow" panose="020B0606020202030204" pitchFamily="34" charset="0"/>
                          <a:ea typeface="微软雅黑" panose="020B0503020204020204" pitchFamily="34" charset="-122"/>
                          <a:cs typeface="华文楷体"/>
                        </a:rPr>
                        <a:t>11g Physical Standby(Active Data Guard) </a:t>
                      </a:r>
                    </a:p>
                  </a:txBody>
                  <a:tcPr marL="114684" marR="114684"/>
                </a:tc>
                <a:tc>
                  <a:txBody>
                    <a:bodyPr/>
                    <a:lstStyle/>
                    <a:p>
                      <a:endParaRPr lang="en-US" sz="1800" b="0" dirty="0">
                        <a:solidFill>
                          <a:srgbClr val="000000"/>
                        </a:solidFill>
                        <a:latin typeface="Arial Narrow" panose="020B0606020202030204" pitchFamily="34" charset="0"/>
                        <a:ea typeface="微软雅黑" panose="020B0503020204020204" pitchFamily="34" charset="-122"/>
                        <a:cs typeface="华文楷体"/>
                      </a:endParaRPr>
                    </a:p>
                  </a:txBody>
                  <a:tcPr marL="114684" marR="114684"/>
                </a:tc>
                <a:extLst>
                  <a:ext uri="{0D108BD9-81ED-4DB2-BD59-A6C34878D82A}">
                    <a16:rowId xmlns:a16="http://schemas.microsoft.com/office/drawing/2014/main" val="10001"/>
                  </a:ext>
                </a:extLst>
              </a:tr>
              <a:tr h="370840">
                <a:tc>
                  <a:txBody>
                    <a:bodyPr/>
                    <a:lstStyle/>
                    <a:p>
                      <a:r>
                        <a:rPr lang="en-US" altLang="zh-CN" sz="2000" b="0" dirty="0">
                          <a:solidFill>
                            <a:schemeClr val="tx1"/>
                          </a:solidFill>
                          <a:latin typeface="Arial Narrow" panose="020B0606020202030204" pitchFamily="34" charset="0"/>
                          <a:ea typeface="微软雅黑" panose="020B0503020204020204" pitchFamily="34" charset="-122"/>
                          <a:cs typeface="华文楷体"/>
                        </a:rPr>
                        <a:t>MySQL</a:t>
                      </a:r>
                      <a:r>
                        <a:rPr lang="zh-CN" altLang="en-US" sz="2000" b="0" dirty="0">
                          <a:solidFill>
                            <a:schemeClr val="tx1"/>
                          </a:solidFill>
                          <a:latin typeface="Arial Narrow" panose="020B0606020202030204" pitchFamily="34" charset="0"/>
                          <a:ea typeface="微软雅黑" panose="020B0503020204020204" pitchFamily="34" charset="-122"/>
                          <a:cs typeface="华文楷体"/>
                        </a:rPr>
                        <a:t>主从／读写集群</a:t>
                      </a:r>
                      <a:endParaRPr lang="en-US" altLang="zh-CN" sz="2000" b="0" dirty="0">
                        <a:solidFill>
                          <a:schemeClr val="tx1"/>
                        </a:solidFill>
                        <a:latin typeface="Arial Narrow" panose="020B0606020202030204" pitchFamily="34" charset="0"/>
                        <a:ea typeface="微软雅黑" panose="020B0503020204020204" pitchFamily="34" charset="-122"/>
                        <a:cs typeface="华文楷体"/>
                      </a:endParaRPr>
                    </a:p>
                    <a:p>
                      <a:r>
                        <a:rPr lang="zh-CN" altLang="zh-CN" sz="2000" b="0" dirty="0">
                          <a:solidFill>
                            <a:schemeClr val="tx1"/>
                          </a:solidFill>
                          <a:latin typeface="Arial Narrow" panose="020B0606020202030204" pitchFamily="34" charset="0"/>
                          <a:ea typeface="微软雅黑" panose="020B0503020204020204" pitchFamily="34" charset="-122"/>
                          <a:cs typeface="华文楷体"/>
                        </a:rPr>
                        <a:t>（</a:t>
                      </a:r>
                      <a:r>
                        <a:rPr lang="zh-CN" altLang="en-US" sz="2000" b="0" dirty="0">
                          <a:solidFill>
                            <a:schemeClr val="tx1"/>
                          </a:solidFill>
                          <a:latin typeface="Arial Narrow" panose="020B0606020202030204" pitchFamily="34" charset="0"/>
                          <a:ea typeface="微软雅黑" panose="020B0503020204020204" pitchFamily="34" charset="-122"/>
                          <a:cs typeface="华文楷体"/>
                        </a:rPr>
                        <a:t>无共享）</a:t>
                      </a:r>
                      <a:endParaRPr lang="en-US" sz="2000" b="0" dirty="0">
                        <a:solidFill>
                          <a:schemeClr val="tx1"/>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基于行的复制、基于语句的复制、混合型复制</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半同步复制</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基于组的复制</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indent="-285750">
                        <a:buFont typeface="Arial"/>
                        <a:buChar char="•"/>
                      </a:pPr>
                      <a:r>
                        <a:rPr lang="zh-CN" altLang="en-US" sz="1800" b="0" dirty="0">
                          <a:solidFill>
                            <a:srgbClr val="FF0000"/>
                          </a:solidFill>
                          <a:latin typeface="Arial Narrow" panose="020B0606020202030204" pitchFamily="34" charset="0"/>
                          <a:ea typeface="微软雅黑" panose="020B0503020204020204" pitchFamily="34" charset="-122"/>
                          <a:cs typeface="华文楷体"/>
                        </a:rPr>
                        <a:t>最多</a:t>
                      </a:r>
                      <a:r>
                        <a:rPr lang="en-US" altLang="zh-CN" sz="1800" b="0" dirty="0">
                          <a:solidFill>
                            <a:srgbClr val="FF0000"/>
                          </a:solidFill>
                          <a:latin typeface="Arial Narrow" panose="020B0606020202030204" pitchFamily="34" charset="0"/>
                          <a:ea typeface="微软雅黑" panose="020B0503020204020204" pitchFamily="34" charset="-122"/>
                          <a:cs typeface="华文楷体"/>
                        </a:rPr>
                        <a:t>5</a:t>
                      </a:r>
                      <a:r>
                        <a:rPr lang="zh-CN" altLang="en-US" sz="1800" b="0" dirty="0">
                          <a:solidFill>
                            <a:srgbClr val="FF0000"/>
                          </a:solidFill>
                          <a:latin typeface="Arial Narrow" panose="020B0606020202030204" pitchFamily="34" charset="0"/>
                          <a:ea typeface="微软雅黑" panose="020B0503020204020204" pitchFamily="34" charset="-122"/>
                          <a:cs typeface="华文楷体"/>
                        </a:rPr>
                        <a:t>台备机</a:t>
                      </a:r>
                      <a:endParaRPr lang="en-US" altLang="zh-CN" sz="1800" b="0" dirty="0">
                        <a:solidFill>
                          <a:srgbClr val="FF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数据复制：异步、</a:t>
                      </a:r>
                      <a:r>
                        <a:rPr lang="zh-CN" altLang="en-US" sz="1800" b="0" dirty="0">
                          <a:solidFill>
                            <a:srgbClr val="FF0000"/>
                          </a:solidFill>
                          <a:latin typeface="Arial Narrow" panose="020B0606020202030204" pitchFamily="34" charset="0"/>
                          <a:ea typeface="微软雅黑" panose="020B0503020204020204" pitchFamily="34" charset="-122"/>
                          <a:cs typeface="华文楷体"/>
                        </a:rPr>
                        <a:t>秒级</a:t>
                      </a:r>
                      <a:endParaRPr lang="en-US" altLang="zh-CN" sz="1800" b="0" dirty="0">
                        <a:solidFill>
                          <a:srgbClr val="FF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不支持自动故障转移</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可能有几分钟的数据损失</a:t>
                      </a:r>
                      <a:endParaRPr lang="en-US" sz="1800" b="0" dirty="0">
                        <a:solidFill>
                          <a:srgbClr val="000000"/>
                        </a:solidFill>
                        <a:latin typeface="Arial Narrow" panose="020B0606020202030204" pitchFamily="34" charset="0"/>
                        <a:ea typeface="微软雅黑" panose="020B0503020204020204" pitchFamily="34" charset="-122"/>
                        <a:cs typeface="华文楷体"/>
                      </a:endParaRPr>
                    </a:p>
                  </a:txBody>
                  <a:tcPr marL="114684" marR="114684"/>
                </a:tc>
                <a:extLst>
                  <a:ext uri="{0D108BD9-81ED-4DB2-BD59-A6C34878D82A}">
                    <a16:rowId xmlns:a16="http://schemas.microsoft.com/office/drawing/2014/main" val="10002"/>
                  </a:ext>
                </a:extLst>
              </a:tr>
              <a:tr h="370840">
                <a:tc>
                  <a:txBody>
                    <a:bodyPr/>
                    <a:lstStyle/>
                    <a:p>
                      <a:r>
                        <a:rPr lang="en-US" altLang="zh-CN" sz="2000" b="0" dirty="0">
                          <a:solidFill>
                            <a:schemeClr val="tx1"/>
                          </a:solidFill>
                          <a:latin typeface="Arial Narrow" panose="020B0606020202030204" pitchFamily="34" charset="0"/>
                          <a:ea typeface="微软雅黑" panose="020B0503020204020204" pitchFamily="34" charset="-122"/>
                          <a:cs typeface="华文楷体"/>
                        </a:rPr>
                        <a:t>SQL Server</a:t>
                      </a:r>
                      <a:r>
                        <a:rPr lang="zh-CN" altLang="en-US" sz="2000" b="0" dirty="0">
                          <a:solidFill>
                            <a:schemeClr val="tx1"/>
                          </a:solidFill>
                          <a:latin typeface="Arial Narrow" panose="020B0606020202030204" pitchFamily="34" charset="0"/>
                          <a:ea typeface="微软雅黑" panose="020B0503020204020204" pitchFamily="34" charset="-122"/>
                          <a:cs typeface="华文楷体"/>
                        </a:rPr>
                        <a:t>读写集群</a:t>
                      </a:r>
                      <a:endParaRPr lang="en-US" altLang="zh-CN" sz="2000" b="0" dirty="0">
                        <a:solidFill>
                          <a:schemeClr val="tx1"/>
                        </a:solidFill>
                        <a:latin typeface="Arial Narrow" panose="020B0606020202030204" pitchFamily="34" charset="0"/>
                        <a:ea typeface="微软雅黑" panose="020B0503020204020204" pitchFamily="34" charset="-122"/>
                        <a:cs typeface="华文楷体"/>
                      </a:endParaRPr>
                    </a:p>
                    <a:p>
                      <a:r>
                        <a:rPr lang="zh-CN" altLang="zh-CN" sz="2000" b="0" dirty="0">
                          <a:solidFill>
                            <a:schemeClr val="tx1"/>
                          </a:solidFill>
                          <a:latin typeface="Arial Narrow" panose="020B0606020202030204" pitchFamily="34" charset="0"/>
                          <a:ea typeface="微软雅黑" panose="020B0503020204020204" pitchFamily="34" charset="-122"/>
                          <a:cs typeface="华文楷体"/>
                        </a:rPr>
                        <a:t>（</a:t>
                      </a:r>
                      <a:r>
                        <a:rPr lang="zh-CN" altLang="en-US" sz="2000" b="0" dirty="0">
                          <a:solidFill>
                            <a:schemeClr val="tx1"/>
                          </a:solidFill>
                          <a:latin typeface="Arial Narrow" panose="020B0606020202030204" pitchFamily="34" charset="0"/>
                          <a:ea typeface="微软雅黑" panose="020B0503020204020204" pitchFamily="34" charset="-122"/>
                          <a:cs typeface="华文楷体"/>
                        </a:rPr>
                        <a:t>无共享）</a:t>
                      </a:r>
                      <a:endParaRPr lang="en-US" sz="2000" b="0" dirty="0">
                        <a:solidFill>
                          <a:schemeClr val="tx1"/>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发布订阅（表级）</a:t>
                      </a:r>
                      <a:endParaRPr lang="en-US" altLang="zh-TW" sz="1800" b="0" dirty="0">
                        <a:solidFill>
                          <a:srgbClr val="000000"/>
                        </a:solidFill>
                        <a:latin typeface="Arial Narrow" panose="020B0606020202030204" pitchFamily="34" charset="0"/>
                        <a:ea typeface="微软雅黑" panose="020B0503020204020204" pitchFamily="34" charset="-122"/>
                        <a:cs typeface="华文楷体"/>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zh-TW" altLang="en-US" sz="1800" b="0" dirty="0">
                          <a:solidFill>
                            <a:srgbClr val="000000"/>
                          </a:solidFill>
                          <a:latin typeface="Arial Narrow" panose="020B0606020202030204" pitchFamily="34" charset="0"/>
                          <a:ea typeface="微软雅黑" panose="020B0503020204020204" pitchFamily="34" charset="-122"/>
                          <a:cs typeface="华文楷体"/>
                        </a:rPr>
                        <a:t>日志传送</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（数据库级别）</a:t>
                      </a:r>
                      <a:r>
                        <a:rPr lang="zh-TW" altLang="en-US" sz="1800" b="0" dirty="0">
                          <a:solidFill>
                            <a:srgbClr val="000000"/>
                          </a:solidFill>
                          <a:latin typeface="Arial Narrow" panose="020B0606020202030204" pitchFamily="34" charset="0"/>
                          <a:ea typeface="微软雅黑" panose="020B0503020204020204" pitchFamily="34" charset="-122"/>
                          <a:cs typeface="华文楷体"/>
                        </a:rPr>
                        <a:t>、</a:t>
                      </a:r>
                      <a:endParaRPr lang="en-US" altLang="zh-TW" sz="1800" b="0" dirty="0">
                        <a:solidFill>
                          <a:srgbClr val="000000"/>
                        </a:solidFill>
                        <a:latin typeface="Arial Narrow" panose="020B0606020202030204" pitchFamily="34" charset="0"/>
                        <a:ea typeface="微软雅黑" panose="020B0503020204020204" pitchFamily="34" charset="-122"/>
                        <a:cs typeface="华文楷体"/>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zh-TW" altLang="en-US" sz="1800" b="0" dirty="0">
                          <a:solidFill>
                            <a:srgbClr val="000000"/>
                          </a:solidFill>
                          <a:latin typeface="Arial Narrow" panose="020B0606020202030204" pitchFamily="34" charset="0"/>
                          <a:ea typeface="微软雅黑" panose="020B0503020204020204" pitchFamily="34" charset="-122"/>
                          <a:cs typeface="华文楷体"/>
                        </a:rPr>
                        <a:t>事务复制</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（表级）、</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marR="0" indent="-285750" algn="l" defTabSz="457200" rtl="0" eaLnBrk="1" fontAlgn="auto" latinLnBrk="0" hangingPunct="1">
                        <a:lnSpc>
                          <a:spcPct val="100000"/>
                        </a:lnSpc>
                        <a:spcBef>
                          <a:spcPts val="0"/>
                        </a:spcBef>
                        <a:spcAft>
                          <a:spcPts val="0"/>
                        </a:spcAft>
                        <a:buClrTx/>
                        <a:buSzTx/>
                        <a:buFont typeface="Arial"/>
                        <a:buChar char="•"/>
                        <a:tabLst/>
                        <a:defRPr/>
                      </a:pPr>
                      <a:r>
                        <a:rPr lang="en-US" altLang="zh-CN" sz="1800" b="0" dirty="0">
                          <a:solidFill>
                            <a:srgbClr val="000000"/>
                          </a:solidFill>
                          <a:latin typeface="Arial Narrow" panose="020B0606020202030204" pitchFamily="34" charset="0"/>
                          <a:ea typeface="微软雅黑" panose="020B0503020204020204" pitchFamily="34" charset="-122"/>
                          <a:cs typeface="华文楷体"/>
                        </a:rPr>
                        <a:t>Always On</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（数据库级别）</a:t>
                      </a:r>
                      <a:endParaRPr lang="en-US" sz="1800" b="0" dirty="0">
                        <a:solidFill>
                          <a:srgbClr val="000000"/>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indent="-285750">
                        <a:buFont typeface="Arial"/>
                        <a:buChar char="•"/>
                      </a:pPr>
                      <a:r>
                        <a:rPr lang="zh-CN" altLang="en-US" sz="1800" b="0" dirty="0">
                          <a:solidFill>
                            <a:srgbClr val="000000"/>
                          </a:solidFill>
                          <a:latin typeface="Arial Narrow" panose="020B0606020202030204" pitchFamily="34" charset="0"/>
                          <a:ea typeface="微软雅黑" panose="020B0503020204020204" pitchFamily="34" charset="-122"/>
                          <a:cs typeface="华文楷体"/>
                        </a:rPr>
                        <a:t>数据同步：</a:t>
                      </a:r>
                      <a:r>
                        <a:rPr lang="zh-CN" altLang="en-US" sz="1800" b="0" dirty="0">
                          <a:solidFill>
                            <a:srgbClr val="FF0000"/>
                          </a:solidFill>
                          <a:latin typeface="Arial Narrow" panose="020B0606020202030204" pitchFamily="34" charset="0"/>
                          <a:ea typeface="微软雅黑" panose="020B0503020204020204" pitchFamily="34" charset="-122"/>
                          <a:cs typeface="华文楷体"/>
                        </a:rPr>
                        <a:t>几秒</a:t>
                      </a:r>
                      <a:endParaRPr lang="en-US" altLang="zh-CN" sz="1800" b="0" dirty="0">
                        <a:solidFill>
                          <a:srgbClr val="FF0000"/>
                        </a:solidFill>
                        <a:latin typeface="Arial Narrow" panose="020B0606020202030204" pitchFamily="34" charset="0"/>
                        <a:ea typeface="微软雅黑" panose="020B0503020204020204" pitchFamily="34" charset="-122"/>
                        <a:cs typeface="华文楷体"/>
                      </a:endParaRPr>
                    </a:p>
                    <a:p>
                      <a:pPr marL="285750" indent="-285750">
                        <a:buFont typeface="Arial"/>
                        <a:buChar char="•"/>
                      </a:pPr>
                      <a:r>
                        <a:rPr lang="zh-CN" altLang="en-US" sz="1800" b="0" dirty="0">
                          <a:solidFill>
                            <a:srgbClr val="FF0000"/>
                          </a:solidFill>
                          <a:latin typeface="Arial Narrow" panose="020B0606020202030204" pitchFamily="34" charset="0"/>
                          <a:ea typeface="微软雅黑" panose="020B0503020204020204" pitchFamily="34" charset="-122"/>
                          <a:cs typeface="华文楷体"/>
                        </a:rPr>
                        <a:t>基本都无法实现实时数据同步</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a:t>
                      </a:r>
                      <a:endParaRPr lang="en-US" sz="1800" b="0" dirty="0">
                        <a:solidFill>
                          <a:srgbClr val="000000"/>
                        </a:solidFill>
                        <a:latin typeface="Arial Narrow" panose="020B0606020202030204" pitchFamily="34" charset="0"/>
                        <a:ea typeface="微软雅黑" panose="020B0503020204020204" pitchFamily="34" charset="-122"/>
                        <a:cs typeface="华文楷体"/>
                      </a:endParaRPr>
                    </a:p>
                  </a:txBody>
                  <a:tcPr marL="114684" marR="114684"/>
                </a:tc>
                <a:extLst>
                  <a:ext uri="{0D108BD9-81ED-4DB2-BD59-A6C34878D82A}">
                    <a16:rowId xmlns:a16="http://schemas.microsoft.com/office/drawing/2014/main" val="10003"/>
                  </a:ext>
                </a:extLst>
              </a:tr>
              <a:tr h="370840">
                <a:tc>
                  <a:txBody>
                    <a:bodyPr/>
                    <a:lstStyle/>
                    <a:p>
                      <a:r>
                        <a:rPr lang="en-US" altLang="zh-CN" sz="2000" b="0" dirty="0">
                          <a:solidFill>
                            <a:schemeClr val="tx1"/>
                          </a:solidFill>
                          <a:latin typeface="Arial Narrow" panose="020B0606020202030204" pitchFamily="34" charset="0"/>
                          <a:ea typeface="微软雅黑" panose="020B0503020204020204" pitchFamily="34" charset="-122"/>
                          <a:cs typeface="华文楷体"/>
                        </a:rPr>
                        <a:t>DM7</a:t>
                      </a:r>
                      <a:r>
                        <a:rPr lang="zh-CN" altLang="en-US" sz="2000" b="0" dirty="0">
                          <a:solidFill>
                            <a:schemeClr val="tx1"/>
                          </a:solidFill>
                          <a:latin typeface="Arial Narrow" panose="020B0606020202030204" pitchFamily="34" charset="0"/>
                          <a:ea typeface="微软雅黑" panose="020B0503020204020204" pitchFamily="34" charset="-122"/>
                          <a:cs typeface="华文楷体"/>
                        </a:rPr>
                        <a:t>读写分离集群</a:t>
                      </a:r>
                      <a:r>
                        <a:rPr lang="zh-CN" altLang="zh-CN" sz="2000" b="0" dirty="0">
                          <a:solidFill>
                            <a:schemeClr val="tx1"/>
                          </a:solidFill>
                          <a:latin typeface="Arial Narrow" panose="020B0606020202030204" pitchFamily="34" charset="0"/>
                          <a:ea typeface="微软雅黑" panose="020B0503020204020204" pitchFamily="34" charset="-122"/>
                          <a:cs typeface="华文楷体"/>
                        </a:rPr>
                        <a:t>（</a:t>
                      </a:r>
                      <a:r>
                        <a:rPr lang="zh-CN" altLang="en-US" sz="2000" b="0" dirty="0">
                          <a:solidFill>
                            <a:schemeClr val="tx1"/>
                          </a:solidFill>
                          <a:latin typeface="Arial Narrow" panose="020B0606020202030204" pitchFamily="34" charset="0"/>
                          <a:ea typeface="微软雅黑" panose="020B0503020204020204" pitchFamily="34" charset="-122"/>
                          <a:cs typeface="华文楷体"/>
                        </a:rPr>
                        <a:t>无共享）</a:t>
                      </a:r>
                      <a:endParaRPr lang="en-US" sz="2000" b="0" dirty="0">
                        <a:solidFill>
                          <a:schemeClr val="tx1"/>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r>
                        <a:rPr lang="zh-CN" altLang="en-US" sz="1800" b="0" kern="1200" dirty="0">
                          <a:solidFill>
                            <a:schemeClr val="tx1"/>
                          </a:solidFill>
                          <a:effectLst/>
                          <a:latin typeface="Arial Narrow" panose="020B0606020202030204" pitchFamily="34" charset="0"/>
                          <a:ea typeface="微软雅黑" panose="020B0503020204020204" pitchFamily="34" charset="-122"/>
                          <a:cs typeface="华文楷体"/>
                        </a:rPr>
                        <a:t>本地归档、实时归档、同步归档、异步归档</a:t>
                      </a:r>
                      <a:r>
                        <a:rPr lang="zh-CN" altLang="zh-CN" sz="1800" b="0" kern="1200" dirty="0">
                          <a:solidFill>
                            <a:schemeClr val="tx1"/>
                          </a:solidFill>
                          <a:effectLst/>
                          <a:latin typeface="Arial Narrow" panose="020B0606020202030204" pitchFamily="34" charset="0"/>
                          <a:ea typeface="微软雅黑" panose="020B0503020204020204" pitchFamily="34" charset="-122"/>
                          <a:cs typeface="华文楷体"/>
                        </a:rPr>
                        <a:t>、</a:t>
                      </a:r>
                      <a:r>
                        <a:rPr lang="zh-CN" altLang="en-US" sz="1800" b="0" dirty="0">
                          <a:solidFill>
                            <a:schemeClr val="tx1"/>
                          </a:solidFill>
                          <a:latin typeface="Arial Narrow" panose="020B0606020202030204" pitchFamily="34" charset="0"/>
                          <a:ea typeface="微软雅黑" panose="020B0503020204020204" pitchFamily="34" charset="-122"/>
                          <a:cs typeface="华文楷体"/>
                        </a:rPr>
                        <a:t>即时归档</a:t>
                      </a:r>
                      <a:endParaRPr lang="en-US" sz="1800" b="0" dirty="0">
                        <a:solidFill>
                          <a:schemeClr val="tx1"/>
                        </a:solidFill>
                        <a:latin typeface="Arial Narrow" panose="020B0606020202030204" pitchFamily="34" charset="0"/>
                        <a:ea typeface="微软雅黑" panose="020B0503020204020204" pitchFamily="34" charset="-122"/>
                        <a:cs typeface="华文楷体"/>
                      </a:endParaRPr>
                    </a:p>
                  </a:txBody>
                  <a:tcPr marL="114684" marR="114684"/>
                </a:tc>
                <a:tc>
                  <a:txBody>
                    <a:bodyPr/>
                    <a:lstStyle/>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zh-CN" altLang="zh-CN" sz="1800" b="0" dirty="0">
                          <a:solidFill>
                            <a:srgbClr val="000000"/>
                          </a:solidFill>
                          <a:latin typeface="Arial Narrow" panose="020B0606020202030204" pitchFamily="34" charset="0"/>
                          <a:ea typeface="微软雅黑" panose="020B0503020204020204" pitchFamily="34" charset="-122"/>
                          <a:cs typeface="华文楷体"/>
                        </a:rPr>
                        <a:t>支持一主多备，</a:t>
                      </a:r>
                      <a:r>
                        <a:rPr lang="zh-CN" altLang="zh-CN" sz="1800" b="0" dirty="0">
                          <a:solidFill>
                            <a:srgbClr val="FF0000"/>
                          </a:solidFill>
                          <a:latin typeface="Arial Narrow" panose="020B0606020202030204" pitchFamily="34" charset="0"/>
                          <a:ea typeface="微软雅黑" panose="020B0503020204020204" pitchFamily="34" charset="-122"/>
                          <a:cs typeface="华文楷体"/>
                        </a:rPr>
                        <a:t>最多</a:t>
                      </a:r>
                      <a:r>
                        <a:rPr lang="en-US" altLang="zh-CN" sz="1800" b="0" dirty="0">
                          <a:solidFill>
                            <a:srgbClr val="FF0000"/>
                          </a:solidFill>
                          <a:latin typeface="Arial Narrow" panose="020B0606020202030204" pitchFamily="34" charset="0"/>
                          <a:ea typeface="微软雅黑" panose="020B0503020204020204" pitchFamily="34" charset="-122"/>
                          <a:cs typeface="华文楷体"/>
                        </a:rPr>
                        <a:t>8</a:t>
                      </a:r>
                      <a:r>
                        <a:rPr lang="zh-CN" altLang="zh-CN" sz="1800" b="0" dirty="0">
                          <a:solidFill>
                            <a:srgbClr val="FF0000"/>
                          </a:solidFill>
                          <a:latin typeface="Arial Narrow" panose="020B0606020202030204" pitchFamily="34" charset="0"/>
                          <a:ea typeface="微软雅黑" panose="020B0503020204020204" pitchFamily="34" charset="-122"/>
                          <a:cs typeface="华文楷体"/>
                        </a:rPr>
                        <a:t>台备机</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zh-CN" altLang="zh-CN" sz="1800" b="0" dirty="0">
                          <a:solidFill>
                            <a:srgbClr val="000000"/>
                          </a:solidFill>
                          <a:latin typeface="Arial Narrow" panose="020B0606020202030204" pitchFamily="34" charset="0"/>
                          <a:ea typeface="微软雅黑" panose="020B0503020204020204" pitchFamily="34" charset="-122"/>
                          <a:cs typeface="华文楷体"/>
                        </a:rPr>
                        <a:t>性能提升：一主</a:t>
                      </a:r>
                      <a:r>
                        <a:rPr lang="en-US" altLang="zh-CN" sz="1800" b="0" dirty="0">
                          <a:solidFill>
                            <a:srgbClr val="000000"/>
                          </a:solidFill>
                          <a:latin typeface="Arial Narrow" panose="020B0606020202030204" pitchFamily="34" charset="0"/>
                          <a:ea typeface="微软雅黑" panose="020B0503020204020204" pitchFamily="34" charset="-122"/>
                          <a:cs typeface="华文楷体"/>
                        </a:rPr>
                        <a:t>2</a:t>
                      </a:r>
                      <a:r>
                        <a:rPr lang="zh-CN" altLang="zh-CN" sz="1800" b="0" dirty="0">
                          <a:solidFill>
                            <a:srgbClr val="000000"/>
                          </a:solidFill>
                          <a:latin typeface="Arial Narrow" panose="020B0606020202030204" pitchFamily="34" charset="0"/>
                          <a:ea typeface="微软雅黑" panose="020B0503020204020204" pitchFamily="34" charset="-122"/>
                          <a:cs typeface="华文楷体"/>
                        </a:rPr>
                        <a:t>备，性能最高可接近单机性能的</a:t>
                      </a:r>
                      <a:r>
                        <a:rPr lang="en-US" altLang="zh-CN" sz="1800" b="0" dirty="0">
                          <a:solidFill>
                            <a:srgbClr val="000000"/>
                          </a:solidFill>
                          <a:latin typeface="Arial Narrow" panose="020B0606020202030204" pitchFamily="34" charset="0"/>
                          <a:ea typeface="微软雅黑" panose="020B0503020204020204" pitchFamily="34" charset="-122"/>
                          <a:cs typeface="华文楷体"/>
                        </a:rPr>
                        <a:t>3</a:t>
                      </a:r>
                      <a:r>
                        <a:rPr lang="zh-CN" altLang="zh-CN" sz="1800" b="0" dirty="0">
                          <a:solidFill>
                            <a:srgbClr val="000000"/>
                          </a:solidFill>
                          <a:latin typeface="Arial Narrow" panose="020B0606020202030204" pitchFamily="34" charset="0"/>
                          <a:ea typeface="微软雅黑" panose="020B0503020204020204" pitchFamily="34" charset="-122"/>
                          <a:cs typeface="华文楷体"/>
                        </a:rPr>
                        <a:t>倍；一主</a:t>
                      </a:r>
                      <a:r>
                        <a:rPr lang="en-US" altLang="zh-CN" sz="1800" b="0" dirty="0">
                          <a:solidFill>
                            <a:srgbClr val="000000"/>
                          </a:solidFill>
                          <a:latin typeface="Arial Narrow" panose="020B0606020202030204" pitchFamily="34" charset="0"/>
                          <a:ea typeface="微软雅黑" panose="020B0503020204020204" pitchFamily="34" charset="-122"/>
                          <a:cs typeface="华文楷体"/>
                        </a:rPr>
                        <a:t>8</a:t>
                      </a:r>
                      <a:r>
                        <a:rPr lang="zh-CN" altLang="zh-CN" sz="1800" b="0" dirty="0">
                          <a:solidFill>
                            <a:srgbClr val="000000"/>
                          </a:solidFill>
                          <a:latin typeface="Arial Narrow" panose="020B0606020202030204" pitchFamily="34" charset="0"/>
                          <a:ea typeface="微软雅黑" panose="020B0503020204020204" pitchFamily="34" charset="-122"/>
                          <a:cs typeface="华文楷体"/>
                        </a:rPr>
                        <a:t>备，最高可达单机的</a:t>
                      </a:r>
                      <a:r>
                        <a:rPr lang="en-US" altLang="zh-CN" sz="1800" b="0" dirty="0">
                          <a:solidFill>
                            <a:srgbClr val="000000"/>
                          </a:solidFill>
                          <a:latin typeface="Arial Narrow" panose="020B0606020202030204" pitchFamily="34" charset="0"/>
                          <a:ea typeface="微软雅黑" panose="020B0503020204020204" pitchFamily="34" charset="-122"/>
                          <a:cs typeface="华文楷体"/>
                        </a:rPr>
                        <a:t>7</a:t>
                      </a:r>
                      <a:r>
                        <a:rPr lang="zh-CN" altLang="zh-CN" sz="1800" b="0" dirty="0">
                          <a:solidFill>
                            <a:srgbClr val="000000"/>
                          </a:solidFill>
                          <a:latin typeface="Arial Narrow" panose="020B0606020202030204" pitchFamily="34" charset="0"/>
                          <a:ea typeface="微软雅黑" panose="020B0503020204020204" pitchFamily="34" charset="-122"/>
                          <a:cs typeface="华文楷体"/>
                        </a:rPr>
                        <a:t>倍</a:t>
                      </a:r>
                      <a:r>
                        <a:rPr lang="zh-CN" altLang="en-US" sz="1800" b="0" dirty="0">
                          <a:solidFill>
                            <a:srgbClr val="000000"/>
                          </a:solidFill>
                          <a:latin typeface="Arial Narrow" panose="020B0606020202030204" pitchFamily="34" charset="0"/>
                          <a:ea typeface="微软雅黑" panose="020B0503020204020204" pitchFamily="34" charset="-122"/>
                          <a:cs typeface="华文楷体"/>
                        </a:rPr>
                        <a:t>；</a:t>
                      </a:r>
                      <a:endParaRPr lang="en-US" altLang="zh-CN" sz="1800" b="0" dirty="0">
                        <a:solidFill>
                          <a:srgbClr val="000000"/>
                        </a:solidFill>
                        <a:latin typeface="Arial Narrow" panose="020B0606020202030204" pitchFamily="34" charset="0"/>
                        <a:ea typeface="微软雅黑" panose="020B0503020204020204" pitchFamily="34" charset="-122"/>
                        <a:cs typeface="华文楷体"/>
                      </a:endParaRPr>
                    </a:p>
                    <a:p>
                      <a:pPr marL="285750" marR="0" lvl="1" indent="-285750" algn="l" defTabSz="457200" rtl="0" eaLnBrk="1" fontAlgn="auto" latinLnBrk="0" hangingPunct="1">
                        <a:lnSpc>
                          <a:spcPct val="100000"/>
                        </a:lnSpc>
                        <a:spcBef>
                          <a:spcPts val="0"/>
                        </a:spcBef>
                        <a:spcAft>
                          <a:spcPts val="0"/>
                        </a:spcAft>
                        <a:buClrTx/>
                        <a:buSzTx/>
                        <a:buFont typeface="Arial"/>
                        <a:buChar char="•"/>
                        <a:tabLst/>
                        <a:defRPr/>
                      </a:pPr>
                      <a:r>
                        <a:rPr lang="zh-CN" altLang="zh-CN" sz="1800" b="0" dirty="0">
                          <a:solidFill>
                            <a:srgbClr val="000000"/>
                          </a:solidFill>
                          <a:latin typeface="Arial Narrow" panose="020B0606020202030204" pitchFamily="34" charset="0"/>
                          <a:ea typeface="微软雅黑" panose="020B0503020204020204" pitchFamily="34" charset="-122"/>
                          <a:cs typeface="华文楷体"/>
                        </a:rPr>
                        <a:t>支持</a:t>
                      </a:r>
                      <a:r>
                        <a:rPr lang="zh-CN" altLang="zh-CN" sz="1800" b="0" dirty="0">
                          <a:solidFill>
                            <a:srgbClr val="FF0000"/>
                          </a:solidFill>
                          <a:latin typeface="Arial Narrow" panose="020B0606020202030204" pitchFamily="34" charset="0"/>
                          <a:ea typeface="微软雅黑" panose="020B0503020204020204" pitchFamily="34" charset="-122"/>
                          <a:cs typeface="华文楷体"/>
                        </a:rPr>
                        <a:t>秒级的故障快速切换</a:t>
                      </a:r>
                    </a:p>
                  </a:txBody>
                  <a:tcPr marL="114684" marR="11468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87669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RDBMS</a:t>
            </a:r>
            <a:r>
              <a:rPr lang="zh-CN" altLang="en-US" dirty="0"/>
              <a:t>业界主备集群方案对比小结</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
        <p:nvSpPr>
          <p:cNvPr id="5" name="矩形 8"/>
          <p:cNvSpPr/>
          <p:nvPr/>
        </p:nvSpPr>
        <p:spPr>
          <a:xfrm>
            <a:off x="800100" y="1507958"/>
            <a:ext cx="7313089" cy="2296013"/>
          </a:xfrm>
          <a:prstGeom prst="rect">
            <a:avLst/>
          </a:prstGeom>
          <a:noFill/>
          <a:ln>
            <a:solidFill>
              <a:schemeClr val="accent2">
                <a:lumMod val="60000"/>
                <a:lumOff val="40000"/>
              </a:schemeClr>
            </a:solidFill>
            <a:prstDash val="sysDash"/>
          </a:ln>
          <a:effectLst/>
        </p:spPr>
        <p:style>
          <a:lnRef idx="1">
            <a:schemeClr val="accent5"/>
          </a:lnRef>
          <a:fillRef idx="3">
            <a:schemeClr val="accent5"/>
          </a:fillRef>
          <a:effectRef idx="2">
            <a:schemeClr val="accent5"/>
          </a:effectRef>
          <a:fontRef idx="minor">
            <a:schemeClr val="lt1"/>
          </a:fontRef>
        </p:style>
        <p:txBody>
          <a:bodyPr wrap="square">
            <a:spAutoFit/>
          </a:bodyPr>
          <a:lstStyle/>
          <a:p>
            <a:pPr marL="285750" lvl="1" indent="-285750" eaLnBrk="0" hangingPunct="0">
              <a:lnSpc>
                <a:spcPct val="120000"/>
              </a:lnSpc>
              <a:buClr>
                <a:srgbClr val="595959"/>
              </a:buClr>
              <a:buFont typeface="Wingdings" pitchFamily="2" charset="2"/>
              <a:buChar char="ü"/>
            </a:pPr>
            <a:r>
              <a:rPr lang="zh-CN" altLang="en-US" sz="2400" b="1" dirty="0">
                <a:solidFill>
                  <a:srgbClr val="CC0000"/>
                </a:solidFill>
                <a:latin typeface="Arial Narrow" panose="020B0606020202030204" pitchFamily="34" charset="0"/>
                <a:ea typeface="微软雅黑" panose="020B0503020204020204" pitchFamily="34" charset="-122"/>
                <a:cs typeface="华文楷体"/>
              </a:rPr>
              <a:t>至多可扩展至</a:t>
            </a:r>
            <a:r>
              <a:rPr lang="en-US" altLang="zh-CN" sz="2400" b="1" dirty="0">
                <a:solidFill>
                  <a:srgbClr val="CC0000"/>
                </a:solidFill>
                <a:latin typeface="Arial Narrow" panose="020B0606020202030204" pitchFamily="34" charset="0"/>
                <a:ea typeface="微软雅黑" panose="020B0503020204020204" pitchFamily="34" charset="-122"/>
                <a:cs typeface="华文楷体"/>
              </a:rPr>
              <a:t>8</a:t>
            </a:r>
            <a:r>
              <a:rPr lang="zh-CN" altLang="en-US" sz="2400" b="1" dirty="0">
                <a:solidFill>
                  <a:srgbClr val="CC0000"/>
                </a:solidFill>
                <a:latin typeface="Arial Narrow" panose="020B0606020202030204" pitchFamily="34" charset="0"/>
                <a:ea typeface="微软雅黑" panose="020B0503020204020204" pitchFamily="34" charset="-122"/>
                <a:cs typeface="华文楷体"/>
              </a:rPr>
              <a:t>－</a:t>
            </a:r>
            <a:r>
              <a:rPr lang="en-US" altLang="zh-CN" sz="2400" b="1" dirty="0">
                <a:solidFill>
                  <a:srgbClr val="CC0000"/>
                </a:solidFill>
                <a:latin typeface="Arial Narrow" panose="020B0606020202030204" pitchFamily="34" charset="0"/>
                <a:ea typeface="微软雅黑" panose="020B0503020204020204" pitchFamily="34" charset="-122"/>
                <a:cs typeface="华文楷体"/>
              </a:rPr>
              <a:t>10</a:t>
            </a:r>
            <a:r>
              <a:rPr lang="zh-CN" altLang="en-US" sz="2400" b="1" dirty="0">
                <a:solidFill>
                  <a:srgbClr val="CC0000"/>
                </a:solidFill>
                <a:latin typeface="Arial Narrow" panose="020B0606020202030204" pitchFamily="34" charset="0"/>
                <a:ea typeface="微软雅黑" panose="020B0503020204020204" pitchFamily="34" charset="-122"/>
                <a:cs typeface="华文楷体"/>
              </a:rPr>
              <a:t>台备机（一般采用无共享架构），系统吞吐量接近成倍提升</a:t>
            </a:r>
            <a:endParaRPr lang="en-US" altLang="zh-CN" sz="2400" b="1" dirty="0">
              <a:solidFill>
                <a:srgbClr val="CC0000"/>
              </a:solidFill>
              <a:latin typeface="Arial Narrow" panose="020B0606020202030204" pitchFamily="34" charset="0"/>
              <a:ea typeface="微软雅黑" panose="020B0503020204020204" pitchFamily="34" charset="-122"/>
              <a:cs typeface="华文楷体"/>
            </a:endParaRPr>
          </a:p>
          <a:p>
            <a:pPr marL="285750" lvl="1" indent="-285750" eaLnBrk="0" hangingPunct="0">
              <a:lnSpc>
                <a:spcPct val="120000"/>
              </a:lnSpc>
              <a:buClr>
                <a:srgbClr val="595959"/>
              </a:buClr>
              <a:buFont typeface="Wingdings" pitchFamily="2" charset="2"/>
              <a:buChar char="ü"/>
            </a:pPr>
            <a:r>
              <a:rPr lang="zh-CN" altLang="en-US" sz="2400" b="1" dirty="0">
                <a:solidFill>
                  <a:srgbClr val="CC0000"/>
                </a:solidFill>
                <a:latin typeface="Arial Narrow" panose="020B0606020202030204" pitchFamily="34" charset="0"/>
                <a:ea typeface="微软雅黑" panose="020B0503020204020204" pitchFamily="34" charset="-122"/>
                <a:cs typeface="华文楷体"/>
              </a:rPr>
              <a:t>秒／分钟级完成故障切换，秒／亚秒级主备同步</a:t>
            </a:r>
            <a:endParaRPr lang="en-US" altLang="zh-CN" sz="2400" b="1" dirty="0">
              <a:solidFill>
                <a:srgbClr val="CC0000"/>
              </a:solidFill>
              <a:latin typeface="Arial Narrow" panose="020B0606020202030204" pitchFamily="34" charset="0"/>
              <a:ea typeface="微软雅黑" panose="020B0503020204020204" pitchFamily="34" charset="-122"/>
              <a:cs typeface="华文楷体"/>
            </a:endParaRPr>
          </a:p>
          <a:p>
            <a:pPr marL="285750" lvl="1" indent="-285750" eaLnBrk="0" hangingPunct="0">
              <a:lnSpc>
                <a:spcPct val="120000"/>
              </a:lnSpc>
              <a:buClr>
                <a:srgbClr val="595959"/>
              </a:buClr>
              <a:buFont typeface="Wingdings" pitchFamily="2" charset="2"/>
              <a:buChar char="ü"/>
            </a:pPr>
            <a:r>
              <a:rPr lang="zh-CN" altLang="en-US" sz="2400" b="1" dirty="0">
                <a:solidFill>
                  <a:srgbClr val="CC0000"/>
                </a:solidFill>
                <a:latin typeface="Arial Narrow" panose="020B0606020202030204" pitchFamily="34" charset="0"/>
                <a:ea typeface="微软雅黑" panose="020B0503020204020204" pitchFamily="34" charset="-122"/>
                <a:cs typeface="华文楷体"/>
              </a:rPr>
              <a:t>完全保证事务</a:t>
            </a:r>
            <a:r>
              <a:rPr lang="en-US" altLang="zh-CN" sz="2400" b="1" dirty="0">
                <a:solidFill>
                  <a:srgbClr val="CC0000"/>
                </a:solidFill>
                <a:latin typeface="Arial Narrow" panose="020B0606020202030204" pitchFamily="34" charset="0"/>
                <a:ea typeface="微软雅黑" panose="020B0503020204020204" pitchFamily="34" charset="-122"/>
                <a:cs typeface="华文楷体"/>
              </a:rPr>
              <a:t>ACID</a:t>
            </a:r>
            <a:r>
              <a:rPr lang="zh-CN" altLang="en-US" sz="2400" b="1" dirty="0">
                <a:solidFill>
                  <a:srgbClr val="CC0000"/>
                </a:solidFill>
                <a:latin typeface="Arial Narrow" panose="020B0606020202030204" pitchFamily="34" charset="0"/>
                <a:ea typeface="微软雅黑" panose="020B0503020204020204" pitchFamily="34" charset="-122"/>
                <a:cs typeface="华文楷体"/>
              </a:rPr>
              <a:t>特性，对应用完全透明</a:t>
            </a:r>
            <a:endParaRPr lang="en-US" altLang="zh-CN" sz="2400" b="1" dirty="0">
              <a:solidFill>
                <a:srgbClr val="CC0000"/>
              </a:solidFill>
              <a:latin typeface="Arial Narrow" panose="020B0606020202030204" pitchFamily="34" charset="0"/>
              <a:ea typeface="微软雅黑" panose="020B0503020204020204" pitchFamily="34" charset="-122"/>
              <a:cs typeface="华文楷体"/>
            </a:endParaRPr>
          </a:p>
          <a:p>
            <a:pPr marL="285750" lvl="1" indent="-285750" eaLnBrk="0" hangingPunct="0">
              <a:lnSpc>
                <a:spcPct val="120000"/>
              </a:lnSpc>
              <a:buClr>
                <a:srgbClr val="595959"/>
              </a:buClr>
              <a:buFont typeface="Wingdings" pitchFamily="2" charset="2"/>
              <a:buChar char="ü"/>
            </a:pPr>
            <a:r>
              <a:rPr lang="zh-CN" altLang="en-US" sz="2400" b="1" dirty="0">
                <a:solidFill>
                  <a:srgbClr val="CC0000"/>
                </a:solidFill>
                <a:latin typeface="Arial Narrow" panose="020B0606020202030204" pitchFamily="34" charset="0"/>
                <a:ea typeface="微软雅黑" panose="020B0503020204020204" pitchFamily="34" charset="-122"/>
                <a:cs typeface="华文楷体"/>
              </a:rPr>
              <a:t>数据多份冗余备份</a:t>
            </a:r>
            <a:endParaRPr lang="en-US" altLang="zh-CN" sz="2400" b="1" dirty="0">
              <a:solidFill>
                <a:srgbClr val="CC0000"/>
              </a:solidFill>
              <a:latin typeface="Arial Narrow" panose="020B0606020202030204" pitchFamily="34" charset="0"/>
              <a:ea typeface="微软雅黑" panose="020B0503020204020204" pitchFamily="34" charset="-122"/>
              <a:cs typeface="华文楷体"/>
            </a:endParaRPr>
          </a:p>
        </p:txBody>
      </p:sp>
      <p:sp>
        <p:nvSpPr>
          <p:cNvPr id="6" name="矩形 9"/>
          <p:cNvSpPr/>
          <p:nvPr/>
        </p:nvSpPr>
        <p:spPr>
          <a:xfrm>
            <a:off x="4188002" y="4046663"/>
            <a:ext cx="7118626" cy="1865126"/>
          </a:xfrm>
          <a:prstGeom prst="rect">
            <a:avLst/>
          </a:prstGeom>
          <a:noFill/>
          <a:ln>
            <a:solidFill>
              <a:srgbClr val="0000FF"/>
            </a:solidFill>
            <a:prstDash val="dashDot"/>
          </a:ln>
          <a:effectLst/>
        </p:spPr>
        <p:style>
          <a:lnRef idx="1">
            <a:schemeClr val="accent5"/>
          </a:lnRef>
          <a:fillRef idx="3">
            <a:schemeClr val="accent5"/>
          </a:fillRef>
          <a:effectRef idx="2">
            <a:schemeClr val="accent5"/>
          </a:effectRef>
          <a:fontRef idx="minor">
            <a:schemeClr val="lt1"/>
          </a:fontRef>
        </p:style>
        <p:txBody>
          <a:bodyPr wrap="square">
            <a:spAutoFit/>
          </a:bodyPr>
          <a:lstStyle/>
          <a:p>
            <a:pPr marL="285750" lvl="1" indent="-285750" eaLnBrk="0" hangingPunct="0">
              <a:lnSpc>
                <a:spcPct val="120000"/>
              </a:lnSpc>
              <a:buClr>
                <a:srgbClr val="595959"/>
              </a:buClr>
              <a:buFont typeface="Wingdings" pitchFamily="2" charset="2"/>
              <a:buChar char="ü"/>
            </a:pPr>
            <a:r>
              <a:rPr lang="zh-CN" altLang="en-US" sz="2400" b="1" dirty="0">
                <a:solidFill>
                  <a:srgbClr val="0070C0"/>
                </a:solidFill>
                <a:latin typeface="Arial Narrow" panose="020B0606020202030204" pitchFamily="34" charset="0"/>
                <a:ea typeface="微软雅黑" panose="020B0503020204020204" pitchFamily="34" charset="-122"/>
                <a:cs typeface="华文楷体"/>
              </a:rPr>
              <a:t>每增加一台备机，数据所需存储容量翻一倍</a:t>
            </a:r>
            <a:endParaRPr lang="en-US" altLang="zh-CN" sz="2400" b="1" dirty="0">
              <a:solidFill>
                <a:srgbClr val="0070C0"/>
              </a:solidFill>
              <a:latin typeface="Arial Narrow" panose="020B0606020202030204" pitchFamily="34" charset="0"/>
              <a:ea typeface="微软雅黑" panose="020B0503020204020204" pitchFamily="34" charset="-122"/>
              <a:cs typeface="华文楷体"/>
            </a:endParaRPr>
          </a:p>
          <a:p>
            <a:pPr marL="285750" lvl="1" indent="-285750" eaLnBrk="0" hangingPunct="0">
              <a:lnSpc>
                <a:spcPct val="120000"/>
              </a:lnSpc>
              <a:buClr>
                <a:srgbClr val="595959"/>
              </a:buClr>
              <a:buFont typeface="Wingdings" pitchFamily="2" charset="2"/>
              <a:buChar char="ü"/>
            </a:pPr>
            <a:r>
              <a:rPr lang="zh-CN" altLang="en-US" sz="2400" b="1" dirty="0">
                <a:solidFill>
                  <a:srgbClr val="0070C0"/>
                </a:solidFill>
                <a:latin typeface="Arial Narrow" panose="020B0606020202030204" pitchFamily="34" charset="0"/>
                <a:ea typeface="微软雅黑" panose="020B0503020204020204" pitchFamily="34" charset="-122"/>
                <a:cs typeface="华文楷体"/>
              </a:rPr>
              <a:t>备机越多，对写事务延迟影响越大</a:t>
            </a:r>
            <a:endParaRPr lang="en-US" altLang="zh-CN" sz="2400" b="1" dirty="0">
              <a:solidFill>
                <a:srgbClr val="0070C0"/>
              </a:solidFill>
              <a:latin typeface="Arial Narrow" panose="020B0606020202030204" pitchFamily="34" charset="0"/>
              <a:ea typeface="微软雅黑" panose="020B0503020204020204" pitchFamily="34" charset="-122"/>
              <a:cs typeface="华文楷体"/>
            </a:endParaRPr>
          </a:p>
          <a:p>
            <a:pPr marL="285750" lvl="1" indent="-285750" eaLnBrk="0" hangingPunct="0">
              <a:lnSpc>
                <a:spcPct val="120000"/>
              </a:lnSpc>
              <a:buClr>
                <a:srgbClr val="595959"/>
              </a:buClr>
              <a:buFont typeface="Wingdings" pitchFamily="2" charset="2"/>
              <a:buChar char="ü"/>
            </a:pPr>
            <a:r>
              <a:rPr lang="zh-CN" altLang="en-US" sz="2400" b="1" dirty="0">
                <a:solidFill>
                  <a:srgbClr val="0070C0"/>
                </a:solidFill>
                <a:latin typeface="Arial Narrow" panose="020B0606020202030204" pitchFamily="34" charset="0"/>
                <a:ea typeface="微软雅黑" panose="020B0503020204020204" pitchFamily="34" charset="-122"/>
                <a:cs typeface="华文楷体"/>
              </a:rPr>
              <a:t>集群中数据切片、负载均衡、主机的自动切换方案等，可能需要其他方案／应用作为补充</a:t>
            </a:r>
            <a:endParaRPr lang="en-US" altLang="zh-CN" sz="2400" b="1" dirty="0">
              <a:solidFill>
                <a:srgbClr val="0070C0"/>
              </a:solidFill>
              <a:latin typeface="Arial Narrow" panose="020B0606020202030204" pitchFamily="34" charset="0"/>
              <a:ea typeface="微软雅黑" panose="020B0503020204020204" pitchFamily="34" charset="-122"/>
              <a:cs typeface="华文楷体"/>
            </a:endParaRPr>
          </a:p>
        </p:txBody>
      </p:sp>
    </p:spTree>
    <p:extLst>
      <p:ext uri="{BB962C8B-B14F-4D97-AF65-F5344CB8AC3E}">
        <p14:creationId xmlns:p14="http://schemas.microsoft.com/office/powerpoint/2010/main" val="4340026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NoSQL</a:t>
            </a:r>
            <a:r>
              <a:rPr lang="zh-CN" altLang="en-US" dirty="0"/>
              <a:t>数据库</a:t>
            </a:r>
          </a:p>
        </p:txBody>
      </p:sp>
      <p:sp>
        <p:nvSpPr>
          <p:cNvPr id="3" name="内容占位符 2"/>
          <p:cNvSpPr>
            <a:spLocks noGrp="1"/>
          </p:cNvSpPr>
          <p:nvPr>
            <p:ph idx="1"/>
          </p:nvPr>
        </p:nvSpPr>
        <p:spPr>
          <a:xfrm>
            <a:off x="838200" y="1285462"/>
            <a:ext cx="10515600" cy="1338992"/>
          </a:xfrm>
        </p:spPr>
        <p:txBody>
          <a:bodyPr>
            <a:normAutofit/>
          </a:bodyPr>
          <a:lstStyle/>
          <a:p>
            <a:r>
              <a:rPr lang="zh-CN" altLang="en-US" b="1" dirty="0"/>
              <a:t>四大</a:t>
            </a:r>
            <a:r>
              <a:rPr lang="en-US" altLang="zh-CN" b="1" dirty="0"/>
              <a:t>NoSQL</a:t>
            </a:r>
            <a:r>
              <a:rPr lang="zh-CN" altLang="en-US" b="1" dirty="0"/>
              <a:t>数据库</a:t>
            </a:r>
            <a:r>
              <a:rPr lang="en-US" altLang="zh-CN" b="1" dirty="0"/>
              <a:t>——</a:t>
            </a:r>
            <a:r>
              <a:rPr lang="zh-CN" altLang="en-US" b="1" dirty="0"/>
              <a:t>键值</a:t>
            </a:r>
            <a:r>
              <a:rPr lang="zh-CN" altLang="en-US" dirty="0"/>
              <a:t>（</a:t>
            </a:r>
            <a:r>
              <a:rPr lang="en-US" altLang="zh-CN" dirty="0"/>
              <a:t>key-value</a:t>
            </a:r>
            <a:r>
              <a:rPr lang="zh-CN" altLang="en-US" dirty="0"/>
              <a:t>）</a:t>
            </a:r>
            <a:r>
              <a:rPr lang="zh-CN" altLang="en-US" b="1" dirty="0"/>
              <a:t>数据库</a:t>
            </a:r>
            <a:endParaRPr lang="en-US" altLang="zh-CN" b="1" dirty="0"/>
          </a:p>
          <a:p>
            <a:r>
              <a:rPr lang="en-US" altLang="zh-CN" dirty="0"/>
              <a:t>    Dynamo, MemcachedDB, Redis…</a:t>
            </a:r>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pic>
        <p:nvPicPr>
          <p:cNvPr id="5" name="图片 4">
            <a:extLst>
              <a:ext uri="{FF2B5EF4-FFF2-40B4-BE49-F238E27FC236}">
                <a16:creationId xmlns:a16="http://schemas.microsoft.com/office/drawing/2014/main" id="{FBFC6991-BC78-4331-91DF-BCCD017866F6}"/>
              </a:ext>
            </a:extLst>
          </p:cNvPr>
          <p:cNvPicPr>
            <a:picLocks noChangeAspect="1"/>
          </p:cNvPicPr>
          <p:nvPr/>
        </p:nvPicPr>
        <p:blipFill>
          <a:blip r:embed="rId2"/>
          <a:stretch>
            <a:fillRect/>
          </a:stretch>
        </p:blipFill>
        <p:spPr>
          <a:xfrm>
            <a:off x="8610600" y="2763202"/>
            <a:ext cx="2381250" cy="3819525"/>
          </a:xfrm>
          <a:prstGeom prst="rect">
            <a:avLst/>
          </a:prstGeom>
        </p:spPr>
      </p:pic>
      <p:graphicFrame>
        <p:nvGraphicFramePr>
          <p:cNvPr id="6" name="表格 9">
            <a:extLst>
              <a:ext uri="{FF2B5EF4-FFF2-40B4-BE49-F238E27FC236}">
                <a16:creationId xmlns:a16="http://schemas.microsoft.com/office/drawing/2014/main" id="{2D378CA8-EFDD-4D63-82E6-60641A921D47}"/>
              </a:ext>
            </a:extLst>
          </p:cNvPr>
          <p:cNvGraphicFramePr>
            <a:graphicFrameLocks noGrp="1"/>
          </p:cNvGraphicFramePr>
          <p:nvPr>
            <p:extLst>
              <p:ext uri="{D42A27DB-BD31-4B8C-83A1-F6EECF244321}">
                <p14:modId xmlns:p14="http://schemas.microsoft.com/office/powerpoint/2010/main" val="2947921235"/>
              </p:ext>
            </p:extLst>
          </p:nvPr>
        </p:nvGraphicFramePr>
        <p:xfrm>
          <a:off x="838200" y="2763202"/>
          <a:ext cx="7575826" cy="3718560"/>
        </p:xfrm>
        <a:graphic>
          <a:graphicData uri="http://schemas.openxmlformats.org/drawingml/2006/table">
            <a:tbl>
              <a:tblPr firstRow="1" bandRow="1">
                <a:tableStyleId>{5C22544A-7EE6-4342-B048-85BDC9FD1C3A}</a:tableStyleId>
              </a:tblPr>
              <a:tblGrid>
                <a:gridCol w="1454426">
                  <a:extLst>
                    <a:ext uri="{9D8B030D-6E8A-4147-A177-3AD203B41FA5}">
                      <a16:colId xmlns:a16="http://schemas.microsoft.com/office/drawing/2014/main" val="1155406748"/>
                    </a:ext>
                  </a:extLst>
                </a:gridCol>
                <a:gridCol w="6121400">
                  <a:extLst>
                    <a:ext uri="{9D8B030D-6E8A-4147-A177-3AD203B41FA5}">
                      <a16:colId xmlns:a16="http://schemas.microsoft.com/office/drawing/2014/main" val="35640412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数据模型 </a:t>
                      </a:r>
                      <a:endParaRPr lang="en-US" altLang="zh-CN" sz="2000" b="1" i="0" u="none" strike="noStrike" kern="1200" baseline="0" dirty="0">
                        <a:solidFill>
                          <a:schemeClr val="lt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	</a:t>
                      </a:r>
                    </a:p>
                  </a:txBody>
                  <a:tcPr/>
                </a:tc>
                <a:tc>
                  <a:txBody>
                    <a:bodyPr/>
                    <a:lstStyle/>
                    <a:p>
                      <a:r>
                        <a:rPr lang="zh-CN" altLang="en-US" sz="2000" b="0" i="0" u="none" strike="noStrike" kern="1200" baseline="0" dirty="0">
                          <a:solidFill>
                            <a:schemeClr val="lt1"/>
                          </a:solidFill>
                          <a:latin typeface="+mn-lt"/>
                          <a:ea typeface="+mn-ea"/>
                          <a:cs typeface="+mn-cs"/>
                        </a:rPr>
                        <a:t>键</a:t>
                      </a:r>
                      <a:r>
                        <a:rPr lang="en-US" altLang="zh-CN" sz="2000" b="0" i="0" u="none" strike="noStrike" kern="1200" baseline="0" dirty="0">
                          <a:solidFill>
                            <a:schemeClr val="lt1"/>
                          </a:solidFill>
                          <a:latin typeface="+mn-lt"/>
                          <a:ea typeface="+mn-ea"/>
                          <a:cs typeface="+mn-cs"/>
                        </a:rPr>
                        <a:t>/</a:t>
                      </a:r>
                      <a:r>
                        <a:rPr lang="zh-CN" altLang="en-US" sz="2000" b="0" i="0" u="none" strike="noStrike" kern="1200" baseline="0" dirty="0">
                          <a:solidFill>
                            <a:schemeClr val="lt1"/>
                          </a:solidFill>
                          <a:latin typeface="+mn-lt"/>
                          <a:ea typeface="+mn-ea"/>
                          <a:cs typeface="+mn-cs"/>
                        </a:rPr>
                        <a:t>值对 </a:t>
                      </a:r>
                    </a:p>
                    <a:p>
                      <a:r>
                        <a:rPr lang="zh-CN" altLang="en-US" sz="2000" b="0" i="0" u="none" strike="noStrike" kern="1200" baseline="0" dirty="0">
                          <a:solidFill>
                            <a:schemeClr val="lt1"/>
                          </a:solidFill>
                          <a:latin typeface="+mn-lt"/>
                          <a:ea typeface="+mn-ea"/>
                          <a:cs typeface="+mn-cs"/>
                        </a:rPr>
                        <a:t>键是一个字符串对象 </a:t>
                      </a:r>
                    </a:p>
                    <a:p>
                      <a:r>
                        <a:rPr lang="zh-CN" altLang="en-US" sz="2000" b="0" i="0" u="none" strike="noStrike" kern="1200" baseline="0" dirty="0">
                          <a:solidFill>
                            <a:srgbClr val="FF0000"/>
                          </a:solidFill>
                          <a:latin typeface="+mn-lt"/>
                          <a:ea typeface="+mn-ea"/>
                          <a:cs typeface="+mn-cs"/>
                        </a:rPr>
                        <a:t>值可以是任意类型的数据，比如整型、字符型、数组、列表、集合等 	</a:t>
                      </a:r>
                    </a:p>
                  </a:txBody>
                  <a:tcPr/>
                </a:tc>
                <a:extLst>
                  <a:ext uri="{0D108BD9-81ED-4DB2-BD59-A6C34878D82A}">
                    <a16:rowId xmlns:a16="http://schemas.microsoft.com/office/drawing/2014/main" val="1017024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典型应用 	</a:t>
                      </a:r>
                    </a:p>
                    <a:p>
                      <a:endParaRPr lang="zh-CN" altLang="en-US" sz="2000" b="1" dirty="0"/>
                    </a:p>
                  </a:txBody>
                  <a:tcPr/>
                </a:tc>
                <a:tc>
                  <a:txBody>
                    <a:bodyPr/>
                    <a:lstStyle/>
                    <a:p>
                      <a:r>
                        <a:rPr lang="zh-CN" altLang="en-US" sz="2000" b="0" i="0" u="none" strike="noStrike" kern="1200" baseline="0" dirty="0">
                          <a:solidFill>
                            <a:schemeClr val="dk1"/>
                          </a:solidFill>
                          <a:latin typeface="+mn-lt"/>
                          <a:ea typeface="+mn-ea"/>
                          <a:cs typeface="+mn-cs"/>
                        </a:rPr>
                        <a:t>涉及</a:t>
                      </a:r>
                      <a:r>
                        <a:rPr lang="zh-CN" altLang="en-US" sz="2000" b="0" i="0" u="none" strike="noStrike" kern="1200" baseline="0" dirty="0">
                          <a:solidFill>
                            <a:srgbClr val="FF0000"/>
                          </a:solidFill>
                          <a:latin typeface="+mn-lt"/>
                          <a:ea typeface="+mn-ea"/>
                          <a:cs typeface="+mn-cs"/>
                        </a:rPr>
                        <a:t>频繁读写</a:t>
                      </a:r>
                      <a:r>
                        <a:rPr lang="zh-CN" altLang="en-US" sz="2000" b="0" i="0" u="none" strike="noStrike" kern="1200" baseline="0" dirty="0">
                          <a:solidFill>
                            <a:schemeClr val="dk1"/>
                          </a:solidFill>
                          <a:latin typeface="+mn-lt"/>
                          <a:ea typeface="+mn-ea"/>
                          <a:cs typeface="+mn-cs"/>
                        </a:rPr>
                        <a:t>、拥有</a:t>
                      </a:r>
                      <a:r>
                        <a:rPr lang="zh-CN" altLang="en-US" sz="2000" b="0" i="0" u="none" strike="noStrike" kern="1200" baseline="0" dirty="0">
                          <a:solidFill>
                            <a:srgbClr val="FF0000"/>
                          </a:solidFill>
                          <a:latin typeface="+mn-lt"/>
                          <a:ea typeface="+mn-ea"/>
                          <a:cs typeface="+mn-cs"/>
                        </a:rPr>
                        <a:t>简单数据模型</a:t>
                      </a:r>
                      <a:r>
                        <a:rPr lang="zh-CN" altLang="en-US" sz="2000" b="0" i="0" u="none" strike="noStrike" kern="1200" baseline="0" dirty="0">
                          <a:solidFill>
                            <a:schemeClr val="dk1"/>
                          </a:solidFill>
                          <a:latin typeface="+mn-lt"/>
                          <a:ea typeface="+mn-ea"/>
                          <a:cs typeface="+mn-cs"/>
                        </a:rPr>
                        <a:t>的应用 </a:t>
                      </a:r>
                    </a:p>
                    <a:p>
                      <a:r>
                        <a:rPr lang="zh-CN" altLang="en-US" sz="2000" b="0" i="0" u="none" strike="noStrike" kern="1200" baseline="0" dirty="0">
                          <a:solidFill>
                            <a:schemeClr val="dk1"/>
                          </a:solidFill>
                          <a:latin typeface="+mn-lt"/>
                          <a:ea typeface="+mn-ea"/>
                          <a:cs typeface="+mn-cs"/>
                        </a:rPr>
                        <a:t>内容缓存，比如会话、配置文件、参数、购物车等； </a:t>
                      </a:r>
                    </a:p>
                    <a:p>
                      <a:r>
                        <a:rPr lang="zh-CN" altLang="en-US" sz="2000" b="0" i="0" u="none" strike="noStrike" kern="1200" baseline="0" dirty="0">
                          <a:solidFill>
                            <a:schemeClr val="dk1"/>
                          </a:solidFill>
                          <a:latin typeface="+mn-lt"/>
                          <a:ea typeface="+mn-ea"/>
                          <a:cs typeface="+mn-cs"/>
                        </a:rPr>
                        <a:t>存储配置和用户数据信息的移动应用 	</a:t>
                      </a:r>
                    </a:p>
                  </a:txBody>
                  <a:tcPr/>
                </a:tc>
                <a:extLst>
                  <a:ext uri="{0D108BD9-81ED-4DB2-BD59-A6C34878D82A}">
                    <a16:rowId xmlns:a16="http://schemas.microsoft.com/office/drawing/2014/main" val="2031091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优点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dk1"/>
                          </a:solidFill>
                          <a:latin typeface="+mn-lt"/>
                          <a:ea typeface="+mn-ea"/>
                          <a:cs typeface="+mn-cs"/>
                        </a:rPr>
                        <a:t>扩展性好，灵活性好，大量写操作时性能高 </a:t>
                      </a:r>
                    </a:p>
                    <a:p>
                      <a:endParaRPr lang="zh-CN" altLang="en-US" sz="2000" b="0" dirty="0"/>
                    </a:p>
                  </a:txBody>
                  <a:tcPr/>
                </a:tc>
                <a:extLst>
                  <a:ext uri="{0D108BD9-81ED-4DB2-BD59-A6C34878D82A}">
                    <a16:rowId xmlns:a16="http://schemas.microsoft.com/office/drawing/2014/main" val="404458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缺点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dk1"/>
                          </a:solidFill>
                          <a:latin typeface="+mn-lt"/>
                          <a:ea typeface="+mn-ea"/>
                          <a:cs typeface="+mn-cs"/>
                        </a:rPr>
                        <a:t>无法存储结构化信息，条件查询效率较低 </a:t>
                      </a:r>
                    </a:p>
                    <a:p>
                      <a:endParaRPr lang="zh-CN" altLang="en-US" sz="2000" b="0" dirty="0"/>
                    </a:p>
                  </a:txBody>
                  <a:tcPr/>
                </a:tc>
                <a:extLst>
                  <a:ext uri="{0D108BD9-81ED-4DB2-BD59-A6C34878D82A}">
                    <a16:rowId xmlns:a16="http://schemas.microsoft.com/office/drawing/2014/main" val="309285269"/>
                  </a:ext>
                </a:extLst>
              </a:tr>
            </a:tbl>
          </a:graphicData>
        </a:graphic>
      </p:graphicFrame>
    </p:spTree>
    <p:extLst>
      <p:ext uri="{BB962C8B-B14F-4D97-AF65-F5344CB8AC3E}">
        <p14:creationId xmlns:p14="http://schemas.microsoft.com/office/powerpoint/2010/main" val="634482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NoSQL</a:t>
            </a:r>
            <a:r>
              <a:rPr lang="zh-CN" altLang="en-US" dirty="0"/>
              <a:t>数据库（续）</a:t>
            </a:r>
          </a:p>
        </p:txBody>
      </p:sp>
      <p:sp>
        <p:nvSpPr>
          <p:cNvPr id="3" name="内容占位符 2"/>
          <p:cNvSpPr>
            <a:spLocks noGrp="1"/>
          </p:cNvSpPr>
          <p:nvPr>
            <p:ph idx="1"/>
          </p:nvPr>
        </p:nvSpPr>
        <p:spPr>
          <a:xfrm>
            <a:off x="838200" y="1285462"/>
            <a:ext cx="10515600" cy="1338992"/>
          </a:xfrm>
        </p:spPr>
        <p:txBody>
          <a:bodyPr>
            <a:normAutofit/>
          </a:bodyPr>
          <a:lstStyle/>
          <a:p>
            <a:r>
              <a:rPr lang="zh-CN" altLang="en-US" b="1" dirty="0"/>
              <a:t>四大</a:t>
            </a:r>
            <a:r>
              <a:rPr lang="en-US" altLang="zh-CN" b="1" dirty="0"/>
              <a:t>NoSQL</a:t>
            </a:r>
            <a:r>
              <a:rPr lang="zh-CN" altLang="en-US" b="1" dirty="0"/>
              <a:t>数据库</a:t>
            </a:r>
            <a:r>
              <a:rPr lang="en-US" altLang="zh-CN" b="1" dirty="0"/>
              <a:t>——</a:t>
            </a:r>
            <a:r>
              <a:rPr lang="zh-CN" altLang="en-US" b="1" dirty="0"/>
              <a:t>列族（</a:t>
            </a:r>
            <a:r>
              <a:rPr lang="en-US" altLang="zh-CN" b="1" dirty="0"/>
              <a:t>column family</a:t>
            </a:r>
            <a:r>
              <a:rPr lang="zh-CN" altLang="en-US" b="1" dirty="0"/>
              <a:t>）数据库</a:t>
            </a:r>
            <a:endParaRPr lang="en-US" altLang="zh-CN" b="1" dirty="0"/>
          </a:p>
          <a:p>
            <a:r>
              <a:rPr lang="en-US" altLang="zh-CN" dirty="0"/>
              <a:t>    Bigtable, HBase…</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pic>
        <p:nvPicPr>
          <p:cNvPr id="7" name="图片 6">
            <a:extLst>
              <a:ext uri="{FF2B5EF4-FFF2-40B4-BE49-F238E27FC236}">
                <a16:creationId xmlns:a16="http://schemas.microsoft.com/office/drawing/2014/main" id="{580A9E58-46B9-468E-8C96-7F49FDFF5173}"/>
              </a:ext>
            </a:extLst>
          </p:cNvPr>
          <p:cNvPicPr>
            <a:picLocks noChangeAspect="1"/>
          </p:cNvPicPr>
          <p:nvPr/>
        </p:nvPicPr>
        <p:blipFill>
          <a:blip r:embed="rId2"/>
          <a:stretch>
            <a:fillRect/>
          </a:stretch>
        </p:blipFill>
        <p:spPr>
          <a:xfrm>
            <a:off x="6944139" y="2746488"/>
            <a:ext cx="4409661" cy="3781425"/>
          </a:xfrm>
          <a:prstGeom prst="rect">
            <a:avLst/>
          </a:prstGeom>
        </p:spPr>
      </p:pic>
      <p:graphicFrame>
        <p:nvGraphicFramePr>
          <p:cNvPr id="8" name="表格 9">
            <a:extLst>
              <a:ext uri="{FF2B5EF4-FFF2-40B4-BE49-F238E27FC236}">
                <a16:creationId xmlns:a16="http://schemas.microsoft.com/office/drawing/2014/main" id="{A8651ECC-5794-41E4-A17F-A9AF54471DBB}"/>
              </a:ext>
            </a:extLst>
          </p:cNvPr>
          <p:cNvGraphicFramePr>
            <a:graphicFrameLocks noGrp="1"/>
          </p:cNvGraphicFramePr>
          <p:nvPr>
            <p:extLst>
              <p:ext uri="{D42A27DB-BD31-4B8C-83A1-F6EECF244321}">
                <p14:modId xmlns:p14="http://schemas.microsoft.com/office/powerpoint/2010/main" val="967830318"/>
              </p:ext>
            </p:extLst>
          </p:nvPr>
        </p:nvGraphicFramePr>
        <p:xfrm>
          <a:off x="838200" y="2746488"/>
          <a:ext cx="5933661" cy="3718560"/>
        </p:xfrm>
        <a:graphic>
          <a:graphicData uri="http://schemas.openxmlformats.org/drawingml/2006/table">
            <a:tbl>
              <a:tblPr firstRow="1" bandRow="1">
                <a:tableStyleId>{5C22544A-7EE6-4342-B048-85BDC9FD1C3A}</a:tableStyleId>
              </a:tblPr>
              <a:tblGrid>
                <a:gridCol w="1361432">
                  <a:extLst>
                    <a:ext uri="{9D8B030D-6E8A-4147-A177-3AD203B41FA5}">
                      <a16:colId xmlns:a16="http://schemas.microsoft.com/office/drawing/2014/main" val="1155406748"/>
                    </a:ext>
                  </a:extLst>
                </a:gridCol>
                <a:gridCol w="4572229">
                  <a:extLst>
                    <a:ext uri="{9D8B030D-6E8A-4147-A177-3AD203B41FA5}">
                      <a16:colId xmlns:a16="http://schemas.microsoft.com/office/drawing/2014/main" val="35640412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数据模型 </a:t>
                      </a:r>
                      <a:endParaRPr lang="en-US" altLang="zh-CN" sz="2000" b="1" i="0" u="none" strike="noStrike" kern="1200" baseline="0" dirty="0">
                        <a:solidFill>
                          <a:schemeClr val="lt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	</a:t>
                      </a:r>
                    </a:p>
                  </a:txBody>
                  <a:tcPr/>
                </a:tc>
                <a:tc>
                  <a:txBody>
                    <a:bodyPr/>
                    <a:lstStyle/>
                    <a:p>
                      <a:r>
                        <a:rPr lang="zh-CN" altLang="en-US" sz="2000" b="0" i="0" u="none" strike="noStrike" kern="1200" baseline="0" dirty="0">
                          <a:solidFill>
                            <a:schemeClr val="lt1"/>
                          </a:solidFill>
                          <a:latin typeface="+mn-lt"/>
                          <a:ea typeface="+mn-ea"/>
                          <a:cs typeface="+mn-cs"/>
                        </a:rPr>
                        <a:t>列族 	</a:t>
                      </a:r>
                    </a:p>
                    <a:p>
                      <a:r>
                        <a:rPr lang="zh-CN" altLang="en-US" sz="20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017024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典型应用 	</a:t>
                      </a:r>
                    </a:p>
                    <a:p>
                      <a:endParaRPr lang="zh-CN" altLang="en-US" sz="2000" b="1" dirty="0"/>
                    </a:p>
                  </a:txBody>
                  <a:tcPr/>
                </a:tc>
                <a:tc>
                  <a:txBody>
                    <a:bodyPr/>
                    <a:lstStyle/>
                    <a:p>
                      <a:r>
                        <a:rPr lang="zh-CN" altLang="en-US" sz="2000" b="0" i="0" u="none" strike="noStrike" kern="1200" baseline="0" dirty="0">
                          <a:solidFill>
                            <a:schemeClr val="dk1"/>
                          </a:solidFill>
                          <a:latin typeface="+mn-lt"/>
                          <a:ea typeface="+mn-ea"/>
                          <a:cs typeface="+mn-cs"/>
                        </a:rPr>
                        <a:t>分布式数据存储与管理；</a:t>
                      </a:r>
                    </a:p>
                    <a:p>
                      <a:r>
                        <a:rPr lang="zh-CN" altLang="en-US" sz="2000" b="0" i="0" u="none" strike="noStrike" kern="1200" baseline="0" dirty="0">
                          <a:solidFill>
                            <a:schemeClr val="dk1"/>
                          </a:solidFill>
                          <a:latin typeface="+mn-lt"/>
                          <a:ea typeface="+mn-ea"/>
                          <a:cs typeface="+mn-cs"/>
                        </a:rPr>
                        <a:t>数据在地理上分布于多个数据中心；</a:t>
                      </a:r>
                    </a:p>
                    <a:p>
                      <a:r>
                        <a:rPr lang="zh-CN" altLang="en-US" sz="2000" b="0" i="0" u="none" strike="noStrike" kern="1200" baseline="0" dirty="0">
                          <a:solidFill>
                            <a:schemeClr val="dk1"/>
                          </a:solidFill>
                          <a:latin typeface="+mn-lt"/>
                          <a:ea typeface="+mn-ea"/>
                          <a:cs typeface="+mn-cs"/>
                        </a:rPr>
                        <a:t>可以容忍</a:t>
                      </a:r>
                      <a:r>
                        <a:rPr lang="zh-CN" altLang="en-US" sz="2000" b="0" i="0" u="none" strike="noStrike" kern="1200" baseline="0" dirty="0">
                          <a:solidFill>
                            <a:srgbClr val="FF0000"/>
                          </a:solidFill>
                          <a:latin typeface="+mn-lt"/>
                          <a:ea typeface="+mn-ea"/>
                          <a:cs typeface="+mn-cs"/>
                        </a:rPr>
                        <a:t>副本中存在短期不一致情况</a:t>
                      </a:r>
                      <a:r>
                        <a:rPr lang="zh-CN" altLang="en-US" sz="2000" b="0" i="0" u="none" strike="noStrike" kern="1200" baseline="0" dirty="0">
                          <a:solidFill>
                            <a:schemeClr val="dk1"/>
                          </a:solidFill>
                          <a:latin typeface="+mn-lt"/>
                          <a:ea typeface="+mn-ea"/>
                          <a:cs typeface="+mn-cs"/>
                        </a:rPr>
                        <a:t>；</a:t>
                      </a:r>
                    </a:p>
                    <a:p>
                      <a:r>
                        <a:rPr lang="zh-CN" altLang="en-US" sz="2000" b="0" i="0" u="none" strike="noStrike" kern="1200" baseline="0" dirty="0">
                          <a:solidFill>
                            <a:srgbClr val="FF0000"/>
                          </a:solidFill>
                          <a:latin typeface="+mn-lt"/>
                          <a:ea typeface="+mn-ea"/>
                          <a:cs typeface="+mn-cs"/>
                        </a:rPr>
                        <a:t>拥有动态字段；</a:t>
                      </a:r>
                      <a:endParaRPr lang="en-US" altLang="zh-CN" sz="2000" b="0" i="0" u="none" strike="noStrike" kern="1200" baseline="0" dirty="0">
                        <a:solidFill>
                          <a:srgbClr val="FF0000"/>
                        </a:solidFill>
                        <a:latin typeface="+mn-lt"/>
                        <a:ea typeface="+mn-ea"/>
                        <a:cs typeface="+mn-cs"/>
                      </a:endParaRPr>
                    </a:p>
                    <a:p>
                      <a:r>
                        <a:rPr lang="zh-CN" altLang="en-US" sz="2000" b="0" i="0" u="none" strike="noStrike" kern="1200" baseline="0" dirty="0">
                          <a:solidFill>
                            <a:schemeClr val="dk1"/>
                          </a:solidFill>
                          <a:latin typeface="+mn-lt"/>
                          <a:ea typeface="+mn-ea"/>
                          <a:cs typeface="+mn-cs"/>
                        </a:rPr>
                        <a:t>拥有潜在大量数据，大到几百</a:t>
                      </a:r>
                      <a:r>
                        <a:rPr lang="en-US" altLang="zh-CN" sz="2000" b="0" i="0" u="none" strike="noStrike" kern="1200" baseline="0" dirty="0">
                          <a:solidFill>
                            <a:schemeClr val="dk1"/>
                          </a:solidFill>
                          <a:latin typeface="+mn-lt"/>
                          <a:ea typeface="+mn-ea"/>
                          <a:cs typeface="+mn-cs"/>
                        </a:rPr>
                        <a:t>TB</a:t>
                      </a:r>
                      <a:r>
                        <a:rPr lang="zh-CN" altLang="en-US" sz="2000" b="0" i="0" u="none" strike="noStrike" kern="1200" baseline="0" dirty="0">
                          <a:solidFill>
                            <a:schemeClr val="dk1"/>
                          </a:solidFill>
                          <a:latin typeface="+mn-lt"/>
                          <a:ea typeface="+mn-ea"/>
                          <a:cs typeface="+mn-cs"/>
                        </a:rPr>
                        <a:t>数据 </a:t>
                      </a:r>
                    </a:p>
                  </a:txBody>
                  <a:tcPr/>
                </a:tc>
                <a:extLst>
                  <a:ext uri="{0D108BD9-81ED-4DB2-BD59-A6C34878D82A}">
                    <a16:rowId xmlns:a16="http://schemas.microsoft.com/office/drawing/2014/main" val="2031091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优点 	</a:t>
                      </a:r>
                    </a:p>
                    <a:p>
                      <a:endParaRPr lang="zh-CN" altLang="en-US" sz="2000" b="1" dirty="0"/>
                    </a:p>
                  </a:txBody>
                  <a:tcPr/>
                </a:tc>
                <a:tc>
                  <a:txBody>
                    <a:bodyPr/>
                    <a:lstStyle/>
                    <a:p>
                      <a:r>
                        <a:rPr lang="zh-CN" altLang="en-US" sz="2000" b="0" i="0" u="none" strike="noStrike" kern="1200" baseline="0" dirty="0">
                          <a:solidFill>
                            <a:schemeClr val="dk1"/>
                          </a:solidFill>
                          <a:latin typeface="+mn-lt"/>
                          <a:ea typeface="+mn-ea"/>
                          <a:cs typeface="+mn-cs"/>
                        </a:rPr>
                        <a:t>查找速度快，可扩展性强，容易进行分布式扩展，复杂性低 	</a:t>
                      </a:r>
                    </a:p>
                  </a:txBody>
                  <a:tcPr/>
                </a:tc>
                <a:extLst>
                  <a:ext uri="{0D108BD9-81ED-4DB2-BD59-A6C34878D82A}">
                    <a16:rowId xmlns:a16="http://schemas.microsoft.com/office/drawing/2014/main" val="404458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缺点 	</a:t>
                      </a:r>
                    </a:p>
                    <a:p>
                      <a:endParaRPr lang="zh-CN" altLang="en-US" sz="2000" b="1" dirty="0"/>
                    </a:p>
                  </a:txBody>
                  <a:tcPr/>
                </a:tc>
                <a:tc>
                  <a:txBody>
                    <a:bodyPr/>
                    <a:lstStyle/>
                    <a:p>
                      <a:r>
                        <a:rPr lang="zh-CN" altLang="en-US" sz="2000" b="0" i="0" u="none" strike="noStrike" kern="1200" baseline="0" dirty="0">
                          <a:solidFill>
                            <a:schemeClr val="dk1"/>
                          </a:solidFill>
                          <a:latin typeface="+mn-lt"/>
                          <a:ea typeface="+mn-ea"/>
                          <a:cs typeface="+mn-cs"/>
                        </a:rPr>
                        <a:t>功能较少，大都不支持强事务一致性 	</a:t>
                      </a:r>
                    </a:p>
                  </a:txBody>
                  <a:tcPr/>
                </a:tc>
                <a:extLst>
                  <a:ext uri="{0D108BD9-81ED-4DB2-BD59-A6C34878D82A}">
                    <a16:rowId xmlns:a16="http://schemas.microsoft.com/office/drawing/2014/main" val="309285269"/>
                  </a:ext>
                </a:extLst>
              </a:tr>
            </a:tbl>
          </a:graphicData>
        </a:graphic>
      </p:graphicFrame>
    </p:spTree>
    <p:extLst>
      <p:ext uri="{BB962C8B-B14F-4D97-AF65-F5344CB8AC3E}">
        <p14:creationId xmlns:p14="http://schemas.microsoft.com/office/powerpoint/2010/main" val="1294972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98"/>
            <a:ext cx="10515600" cy="920336"/>
          </a:xfrm>
        </p:spPr>
        <p:txBody>
          <a:bodyPr/>
          <a:lstStyle/>
          <a:p>
            <a:r>
              <a:rPr lang="en-US" altLang="zh-CN" dirty="0"/>
              <a:t>2.4 NoSQL</a:t>
            </a:r>
            <a:r>
              <a:rPr lang="zh-CN" altLang="en-US" dirty="0"/>
              <a:t>数据库（续）</a:t>
            </a:r>
          </a:p>
        </p:txBody>
      </p:sp>
      <p:sp>
        <p:nvSpPr>
          <p:cNvPr id="3" name="内容占位符 2"/>
          <p:cNvSpPr>
            <a:spLocks noGrp="1"/>
          </p:cNvSpPr>
          <p:nvPr>
            <p:ph idx="1"/>
          </p:nvPr>
        </p:nvSpPr>
        <p:spPr>
          <a:xfrm>
            <a:off x="838200" y="813967"/>
            <a:ext cx="10515600" cy="1338992"/>
          </a:xfrm>
        </p:spPr>
        <p:txBody>
          <a:bodyPr>
            <a:normAutofit/>
          </a:bodyPr>
          <a:lstStyle/>
          <a:p>
            <a:r>
              <a:rPr lang="zh-CN" altLang="en-US" b="1" dirty="0"/>
              <a:t>四大</a:t>
            </a:r>
            <a:r>
              <a:rPr lang="en-US" altLang="zh-CN" b="1" dirty="0"/>
              <a:t>NoSQL</a:t>
            </a:r>
            <a:r>
              <a:rPr lang="zh-CN" altLang="en-US" b="1" dirty="0"/>
              <a:t>数据库</a:t>
            </a:r>
            <a:r>
              <a:rPr lang="en-US" altLang="zh-CN" b="1" dirty="0"/>
              <a:t>——</a:t>
            </a:r>
            <a:r>
              <a:rPr lang="zh-CN" altLang="en-US" b="1" dirty="0"/>
              <a:t>文档（</a:t>
            </a:r>
            <a:r>
              <a:rPr lang="en-US" altLang="zh-CN" b="1" dirty="0"/>
              <a:t>document</a:t>
            </a:r>
            <a:r>
              <a:rPr lang="zh-CN" altLang="en-US" b="1" dirty="0"/>
              <a:t>）数据库</a:t>
            </a:r>
            <a:endParaRPr lang="en-US" altLang="zh-CN" b="1" dirty="0"/>
          </a:p>
          <a:p>
            <a:r>
              <a:rPr lang="en-US" altLang="zh-CN" dirty="0"/>
              <a:t>    MongoDB…</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pic>
        <p:nvPicPr>
          <p:cNvPr id="9" name="图片 8">
            <a:extLst>
              <a:ext uri="{FF2B5EF4-FFF2-40B4-BE49-F238E27FC236}">
                <a16:creationId xmlns:a16="http://schemas.microsoft.com/office/drawing/2014/main" id="{31CDF97C-C0E3-4E6A-B685-9070B1295196}"/>
              </a:ext>
            </a:extLst>
          </p:cNvPr>
          <p:cNvPicPr>
            <a:picLocks noChangeAspect="1"/>
          </p:cNvPicPr>
          <p:nvPr/>
        </p:nvPicPr>
        <p:blipFill>
          <a:blip r:embed="rId2"/>
          <a:stretch>
            <a:fillRect/>
          </a:stretch>
        </p:blipFill>
        <p:spPr>
          <a:xfrm>
            <a:off x="6919499" y="2033584"/>
            <a:ext cx="4303643" cy="3724275"/>
          </a:xfrm>
          <a:prstGeom prst="rect">
            <a:avLst/>
          </a:prstGeom>
        </p:spPr>
      </p:pic>
      <p:graphicFrame>
        <p:nvGraphicFramePr>
          <p:cNvPr id="10" name="表格 9">
            <a:extLst>
              <a:ext uri="{FF2B5EF4-FFF2-40B4-BE49-F238E27FC236}">
                <a16:creationId xmlns:a16="http://schemas.microsoft.com/office/drawing/2014/main" id="{F4244519-A4A5-432E-8078-D84A4A699E57}"/>
              </a:ext>
            </a:extLst>
          </p:cNvPr>
          <p:cNvGraphicFramePr>
            <a:graphicFrameLocks noGrp="1"/>
          </p:cNvGraphicFramePr>
          <p:nvPr>
            <p:extLst>
              <p:ext uri="{D42A27DB-BD31-4B8C-83A1-F6EECF244321}">
                <p14:modId xmlns:p14="http://schemas.microsoft.com/office/powerpoint/2010/main" val="12129040"/>
              </p:ext>
            </p:extLst>
          </p:nvPr>
        </p:nvGraphicFramePr>
        <p:xfrm>
          <a:off x="681038" y="2096451"/>
          <a:ext cx="6105939" cy="4632960"/>
        </p:xfrm>
        <a:graphic>
          <a:graphicData uri="http://schemas.openxmlformats.org/drawingml/2006/table">
            <a:tbl>
              <a:tblPr firstRow="1" bandRow="1">
                <a:tableStyleId>{5C22544A-7EE6-4342-B048-85BDC9FD1C3A}</a:tableStyleId>
              </a:tblPr>
              <a:tblGrid>
                <a:gridCol w="1400960">
                  <a:extLst>
                    <a:ext uri="{9D8B030D-6E8A-4147-A177-3AD203B41FA5}">
                      <a16:colId xmlns:a16="http://schemas.microsoft.com/office/drawing/2014/main" val="1155406748"/>
                    </a:ext>
                  </a:extLst>
                </a:gridCol>
                <a:gridCol w="4704979">
                  <a:extLst>
                    <a:ext uri="{9D8B030D-6E8A-4147-A177-3AD203B41FA5}">
                      <a16:colId xmlns:a16="http://schemas.microsoft.com/office/drawing/2014/main" val="35640412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数据模型 </a:t>
                      </a:r>
                      <a:endParaRPr lang="en-US" altLang="zh-CN" sz="2000" b="1" i="0" u="none" strike="noStrike" kern="1200" baseline="0" dirty="0">
                        <a:solidFill>
                          <a:schemeClr val="lt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	</a:t>
                      </a:r>
                    </a:p>
                  </a:txBody>
                  <a:tcPr/>
                </a:tc>
                <a:tc>
                  <a:txBody>
                    <a:bodyPr/>
                    <a:lstStyle/>
                    <a:p>
                      <a:r>
                        <a:rPr lang="zh-CN" altLang="en-US" sz="1800" b="0" i="0" u="none" strike="noStrike" kern="1200" baseline="0" dirty="0">
                          <a:solidFill>
                            <a:schemeClr val="lt1"/>
                          </a:solidFill>
                          <a:latin typeface="+mn-lt"/>
                          <a:ea typeface="+mn-ea"/>
                          <a:cs typeface="+mn-cs"/>
                        </a:rPr>
                        <a:t>键</a:t>
                      </a:r>
                      <a:r>
                        <a:rPr lang="en-US" altLang="zh-CN" sz="1800" b="0" i="0" u="none" strike="noStrike" kern="1200" baseline="0" dirty="0">
                          <a:solidFill>
                            <a:schemeClr val="lt1"/>
                          </a:solidFill>
                          <a:latin typeface="+mn-lt"/>
                          <a:ea typeface="+mn-ea"/>
                          <a:cs typeface="+mn-cs"/>
                        </a:rPr>
                        <a:t>/</a:t>
                      </a:r>
                      <a:r>
                        <a:rPr lang="zh-CN" altLang="en-US" sz="1800" b="0" i="0" u="none" strike="noStrike" kern="1200" baseline="0" dirty="0">
                          <a:solidFill>
                            <a:schemeClr val="lt1"/>
                          </a:solidFill>
                          <a:latin typeface="+mn-lt"/>
                          <a:ea typeface="+mn-ea"/>
                          <a:cs typeface="+mn-cs"/>
                        </a:rPr>
                        <a:t>值 </a:t>
                      </a:r>
                    </a:p>
                    <a:p>
                      <a:r>
                        <a:rPr lang="zh-CN" altLang="en-US" sz="1800" b="0" i="0" u="none" strike="noStrike" kern="1200" baseline="0" dirty="0">
                          <a:solidFill>
                            <a:schemeClr val="lt1"/>
                          </a:solidFill>
                          <a:latin typeface="+mn-lt"/>
                          <a:ea typeface="+mn-ea"/>
                          <a:cs typeface="+mn-cs"/>
                        </a:rPr>
                        <a:t>值是版本化的文档 </a:t>
                      </a:r>
                      <a:r>
                        <a:rPr lang="zh-CN" altLang="en-US" sz="20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017024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典型应用 	</a:t>
                      </a:r>
                    </a:p>
                    <a:p>
                      <a:endParaRPr lang="zh-CN" altLang="en-US" sz="2000" b="1" dirty="0"/>
                    </a:p>
                  </a:txBody>
                  <a:tcPr/>
                </a:tc>
                <a:tc>
                  <a:txBody>
                    <a:bodyPr/>
                    <a:lstStyle/>
                    <a:p>
                      <a:r>
                        <a:rPr lang="zh-CN" altLang="en-US" sz="1800" b="0" i="0" u="none" strike="noStrike" kern="1200" baseline="0" dirty="0">
                          <a:solidFill>
                            <a:schemeClr val="dk1"/>
                          </a:solidFill>
                          <a:latin typeface="+mn-lt"/>
                          <a:ea typeface="+mn-ea"/>
                          <a:cs typeface="+mn-cs"/>
                        </a:rPr>
                        <a:t>存储、索引并管理面向文档的数据或者类似的半结构化数据； </a:t>
                      </a:r>
                    </a:p>
                    <a:p>
                      <a:r>
                        <a:rPr lang="zh-CN" altLang="en-US" sz="1800" b="0" i="0" u="none" strike="noStrike" kern="1200" baseline="0" dirty="0">
                          <a:solidFill>
                            <a:schemeClr val="dk1"/>
                          </a:solidFill>
                          <a:latin typeface="+mn-lt"/>
                          <a:ea typeface="+mn-ea"/>
                          <a:cs typeface="+mn-cs"/>
                        </a:rPr>
                        <a:t>如：用于后台具有大量读写操作的网站、</a:t>
                      </a:r>
                      <a:r>
                        <a:rPr lang="zh-CN" altLang="en-US" sz="1800" b="0" i="0" u="none" strike="noStrike" kern="1200" baseline="0" dirty="0">
                          <a:solidFill>
                            <a:srgbClr val="FF0000"/>
                          </a:solidFill>
                          <a:latin typeface="+mn-lt"/>
                          <a:ea typeface="+mn-ea"/>
                          <a:cs typeface="+mn-cs"/>
                        </a:rPr>
                        <a:t>使用</a:t>
                      </a:r>
                      <a:r>
                        <a:rPr lang="en-US" altLang="zh-CN" sz="1800" b="0" i="0" u="none" strike="noStrike" kern="1200" baseline="0" dirty="0">
                          <a:solidFill>
                            <a:srgbClr val="FF0000"/>
                          </a:solidFill>
                          <a:latin typeface="+mn-lt"/>
                          <a:ea typeface="+mn-ea"/>
                          <a:cs typeface="+mn-cs"/>
                        </a:rPr>
                        <a:t>JSON</a:t>
                      </a:r>
                      <a:r>
                        <a:rPr lang="zh-CN" altLang="en-US" sz="1800" b="0" i="0" u="none" strike="noStrike" kern="1200" baseline="0" dirty="0">
                          <a:solidFill>
                            <a:srgbClr val="FF0000"/>
                          </a:solidFill>
                          <a:latin typeface="+mn-lt"/>
                          <a:ea typeface="+mn-ea"/>
                          <a:cs typeface="+mn-cs"/>
                        </a:rPr>
                        <a:t>数据结构</a:t>
                      </a:r>
                      <a:r>
                        <a:rPr lang="zh-CN" altLang="en-US" sz="1800" b="0" i="0" u="none" strike="noStrike" kern="1200" baseline="0" dirty="0">
                          <a:solidFill>
                            <a:schemeClr val="dk1"/>
                          </a:solidFill>
                          <a:latin typeface="+mn-lt"/>
                          <a:ea typeface="+mn-ea"/>
                          <a:cs typeface="+mn-cs"/>
                        </a:rPr>
                        <a:t>的应用、</a:t>
                      </a:r>
                      <a:r>
                        <a:rPr lang="zh-CN" altLang="en-US" sz="1800" b="0" i="0" u="none" strike="noStrike" kern="1200" baseline="0" dirty="0">
                          <a:solidFill>
                            <a:srgbClr val="FF0000"/>
                          </a:solidFill>
                          <a:latin typeface="+mn-lt"/>
                          <a:ea typeface="+mn-ea"/>
                          <a:cs typeface="+mn-cs"/>
                        </a:rPr>
                        <a:t>使用嵌套结构等非规范化数据</a:t>
                      </a:r>
                      <a:r>
                        <a:rPr lang="zh-CN" altLang="en-US" sz="1800" b="0" i="0" u="none" strike="noStrike" kern="1200" baseline="0" dirty="0">
                          <a:solidFill>
                            <a:schemeClr val="dk1"/>
                          </a:solidFill>
                          <a:latin typeface="+mn-lt"/>
                          <a:ea typeface="+mn-ea"/>
                          <a:cs typeface="+mn-cs"/>
                        </a:rPr>
                        <a:t>的应用程序 	</a:t>
                      </a:r>
                    </a:p>
                  </a:txBody>
                  <a:tcPr/>
                </a:tc>
                <a:extLst>
                  <a:ext uri="{0D108BD9-81ED-4DB2-BD59-A6C34878D82A}">
                    <a16:rowId xmlns:a16="http://schemas.microsoft.com/office/drawing/2014/main" val="2031091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优点 	</a:t>
                      </a:r>
                    </a:p>
                    <a:p>
                      <a:endParaRPr lang="zh-CN" altLang="en-US" sz="2000" b="1" dirty="0"/>
                    </a:p>
                  </a:txBody>
                  <a:tcPr/>
                </a:tc>
                <a:tc>
                  <a:txBody>
                    <a:bodyPr/>
                    <a:lstStyle/>
                    <a:p>
                      <a:r>
                        <a:rPr lang="zh-CN" altLang="en-US" sz="1800" b="0" i="0" u="none" strike="noStrike" kern="1200" baseline="0" dirty="0">
                          <a:solidFill>
                            <a:schemeClr val="dk1"/>
                          </a:solidFill>
                          <a:latin typeface="+mn-lt"/>
                          <a:ea typeface="+mn-ea"/>
                          <a:cs typeface="+mn-cs"/>
                        </a:rPr>
                        <a:t>性能好（高并发），灵活性高，复杂性低，数据结构灵活； </a:t>
                      </a:r>
                    </a:p>
                    <a:p>
                      <a:r>
                        <a:rPr lang="zh-CN" altLang="en-US" sz="1800" b="0" i="0" u="none" strike="noStrike" kern="1200" baseline="0" dirty="0">
                          <a:solidFill>
                            <a:schemeClr val="dk1"/>
                          </a:solidFill>
                          <a:latin typeface="+mn-lt"/>
                          <a:ea typeface="+mn-ea"/>
                          <a:cs typeface="+mn-cs"/>
                        </a:rPr>
                        <a:t>提供</a:t>
                      </a:r>
                      <a:r>
                        <a:rPr lang="zh-CN" altLang="en-US" sz="1800" b="0" i="0" u="none" strike="noStrike" kern="1200" baseline="0" dirty="0">
                          <a:solidFill>
                            <a:srgbClr val="FF0000"/>
                          </a:solidFill>
                          <a:latin typeface="+mn-lt"/>
                          <a:ea typeface="+mn-ea"/>
                          <a:cs typeface="+mn-cs"/>
                        </a:rPr>
                        <a:t>嵌入式文档</a:t>
                      </a:r>
                      <a:r>
                        <a:rPr lang="zh-CN" altLang="en-US" sz="1800" b="0" i="0" u="none" strike="noStrike" kern="1200" baseline="0" dirty="0">
                          <a:solidFill>
                            <a:schemeClr val="dk1"/>
                          </a:solidFill>
                          <a:latin typeface="+mn-lt"/>
                          <a:ea typeface="+mn-ea"/>
                          <a:cs typeface="+mn-cs"/>
                        </a:rPr>
                        <a:t>功能，将经常查询的数据存储在同一个文档中； </a:t>
                      </a:r>
                    </a:p>
                    <a:p>
                      <a:r>
                        <a:rPr lang="zh-CN" altLang="en-US" sz="1800" b="0" i="0" u="none" strike="noStrike" kern="1200" baseline="0" dirty="0">
                          <a:solidFill>
                            <a:schemeClr val="dk1"/>
                          </a:solidFill>
                          <a:latin typeface="+mn-lt"/>
                          <a:ea typeface="+mn-ea"/>
                          <a:cs typeface="+mn-cs"/>
                        </a:rPr>
                        <a:t>既可以根据键来构建索引，也可以根据内容构建索引 	</a:t>
                      </a:r>
                      <a:r>
                        <a:rPr lang="zh-CN" altLang="en-US" sz="20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404458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缺点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a:solidFill>
                            <a:schemeClr val="dk1"/>
                          </a:solidFill>
                          <a:latin typeface="+mn-lt"/>
                          <a:ea typeface="+mn-ea"/>
                          <a:cs typeface="+mn-cs"/>
                        </a:rPr>
                        <a:t>缺乏统一的查询语法 </a:t>
                      </a:r>
                      <a:endParaRPr lang="en-US" altLang="zh-CN" sz="1800" b="0" i="0" u="none" strike="noStrike" kern="1200" baseline="0" dirty="0">
                        <a:solidFill>
                          <a:schemeClr val="dk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kern="1200" baseline="0" dirty="0">
                          <a:solidFill>
                            <a:srgbClr val="FF0000"/>
                          </a:solidFill>
                          <a:latin typeface="+mn-lt"/>
                          <a:ea typeface="+mn-ea"/>
                          <a:cs typeface="+mn-cs"/>
                        </a:rPr>
                        <a:t>不支持文档间事务</a:t>
                      </a:r>
                    </a:p>
                  </a:txBody>
                  <a:tcPr/>
                </a:tc>
                <a:extLst>
                  <a:ext uri="{0D108BD9-81ED-4DB2-BD59-A6C34878D82A}">
                    <a16:rowId xmlns:a16="http://schemas.microsoft.com/office/drawing/2014/main" val="309285269"/>
                  </a:ext>
                </a:extLst>
              </a:tr>
            </a:tbl>
          </a:graphicData>
        </a:graphic>
      </p:graphicFrame>
    </p:spTree>
    <p:extLst>
      <p:ext uri="{BB962C8B-B14F-4D97-AF65-F5344CB8AC3E}">
        <p14:creationId xmlns:p14="http://schemas.microsoft.com/office/powerpoint/2010/main" val="3742860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98"/>
            <a:ext cx="10515600" cy="920336"/>
          </a:xfrm>
        </p:spPr>
        <p:txBody>
          <a:bodyPr/>
          <a:lstStyle/>
          <a:p>
            <a:r>
              <a:rPr lang="en-US" altLang="zh-CN" dirty="0"/>
              <a:t>2.4 NoSQL</a:t>
            </a:r>
            <a:r>
              <a:rPr lang="zh-CN" altLang="en-US" dirty="0"/>
              <a:t>数据库（续）</a:t>
            </a:r>
          </a:p>
        </p:txBody>
      </p:sp>
      <p:sp>
        <p:nvSpPr>
          <p:cNvPr id="3" name="内容占位符 2"/>
          <p:cNvSpPr>
            <a:spLocks noGrp="1"/>
          </p:cNvSpPr>
          <p:nvPr>
            <p:ph idx="1"/>
          </p:nvPr>
        </p:nvSpPr>
        <p:spPr>
          <a:xfrm>
            <a:off x="838200" y="813967"/>
            <a:ext cx="10515600" cy="1338992"/>
          </a:xfrm>
        </p:spPr>
        <p:txBody>
          <a:bodyPr>
            <a:normAutofit/>
          </a:bodyPr>
          <a:lstStyle/>
          <a:p>
            <a:r>
              <a:rPr lang="zh-CN" altLang="en-US" b="1" dirty="0"/>
              <a:t>四大</a:t>
            </a:r>
            <a:r>
              <a:rPr lang="en-US" altLang="zh-CN" b="1" dirty="0"/>
              <a:t>NoSQL</a:t>
            </a:r>
            <a:r>
              <a:rPr lang="zh-CN" altLang="en-US" b="1" dirty="0"/>
              <a:t>数据库</a:t>
            </a:r>
            <a:r>
              <a:rPr lang="en-US" altLang="zh-CN" b="1" dirty="0"/>
              <a:t>——</a:t>
            </a:r>
            <a:r>
              <a:rPr lang="zh-CN" altLang="en-US" b="1" dirty="0"/>
              <a:t>图（</a:t>
            </a:r>
            <a:r>
              <a:rPr lang="en-US" altLang="zh-CN" b="1" dirty="0"/>
              <a:t>graph</a:t>
            </a:r>
            <a:r>
              <a:rPr lang="zh-CN" altLang="en-US" b="1" dirty="0"/>
              <a:t>）数据库</a:t>
            </a:r>
            <a:endParaRPr lang="en-US" altLang="zh-CN" b="1" dirty="0"/>
          </a:p>
          <a:p>
            <a:r>
              <a:rPr lang="en-US" altLang="zh-CN" dirty="0"/>
              <a:t>    Neo4j…</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pic>
        <p:nvPicPr>
          <p:cNvPr id="7" name="图片 6">
            <a:extLst>
              <a:ext uri="{FF2B5EF4-FFF2-40B4-BE49-F238E27FC236}">
                <a16:creationId xmlns:a16="http://schemas.microsoft.com/office/drawing/2014/main" id="{AB2E0442-16F7-4F07-9EA3-1644FBBFB5C3}"/>
              </a:ext>
            </a:extLst>
          </p:cNvPr>
          <p:cNvPicPr>
            <a:picLocks noChangeAspect="1"/>
          </p:cNvPicPr>
          <p:nvPr/>
        </p:nvPicPr>
        <p:blipFill>
          <a:blip r:embed="rId2"/>
          <a:stretch>
            <a:fillRect/>
          </a:stretch>
        </p:blipFill>
        <p:spPr>
          <a:xfrm>
            <a:off x="6948280" y="2060688"/>
            <a:ext cx="4229100" cy="3552825"/>
          </a:xfrm>
          <a:prstGeom prst="rect">
            <a:avLst/>
          </a:prstGeom>
        </p:spPr>
      </p:pic>
      <p:graphicFrame>
        <p:nvGraphicFramePr>
          <p:cNvPr id="8" name="表格 9">
            <a:extLst>
              <a:ext uri="{FF2B5EF4-FFF2-40B4-BE49-F238E27FC236}">
                <a16:creationId xmlns:a16="http://schemas.microsoft.com/office/drawing/2014/main" id="{32F48C6D-FDAC-4A98-8A02-A032F6A8281C}"/>
              </a:ext>
            </a:extLst>
          </p:cNvPr>
          <p:cNvGraphicFramePr>
            <a:graphicFrameLocks noGrp="1"/>
          </p:cNvGraphicFramePr>
          <p:nvPr>
            <p:extLst>
              <p:ext uri="{D42A27DB-BD31-4B8C-83A1-F6EECF244321}">
                <p14:modId xmlns:p14="http://schemas.microsoft.com/office/powerpoint/2010/main" val="2469839935"/>
              </p:ext>
            </p:extLst>
          </p:nvPr>
        </p:nvGraphicFramePr>
        <p:xfrm>
          <a:off x="838200" y="2060688"/>
          <a:ext cx="5933661" cy="3413760"/>
        </p:xfrm>
        <a:graphic>
          <a:graphicData uri="http://schemas.openxmlformats.org/drawingml/2006/table">
            <a:tbl>
              <a:tblPr firstRow="1" bandRow="1">
                <a:tableStyleId>{5C22544A-7EE6-4342-B048-85BDC9FD1C3A}</a:tableStyleId>
              </a:tblPr>
              <a:tblGrid>
                <a:gridCol w="1361432">
                  <a:extLst>
                    <a:ext uri="{9D8B030D-6E8A-4147-A177-3AD203B41FA5}">
                      <a16:colId xmlns:a16="http://schemas.microsoft.com/office/drawing/2014/main" val="1155406748"/>
                    </a:ext>
                  </a:extLst>
                </a:gridCol>
                <a:gridCol w="4572229">
                  <a:extLst>
                    <a:ext uri="{9D8B030D-6E8A-4147-A177-3AD203B41FA5}">
                      <a16:colId xmlns:a16="http://schemas.microsoft.com/office/drawing/2014/main" val="3564041203"/>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数据模型 </a:t>
                      </a:r>
                      <a:endParaRPr lang="en-US" altLang="zh-CN" sz="2000" b="1" i="0" u="none" strike="noStrike" kern="1200" baseline="0" dirty="0">
                        <a:solidFill>
                          <a:schemeClr val="lt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lt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lt1"/>
                          </a:solidFill>
                          <a:latin typeface="+mn-lt"/>
                          <a:ea typeface="+mn-ea"/>
                          <a:cs typeface="+mn-cs"/>
                        </a:rPr>
                        <a:t>图结构 		</a:t>
                      </a:r>
                    </a:p>
                    <a:p>
                      <a:r>
                        <a:rPr lang="zh-CN" altLang="en-US" sz="2000" b="0" i="0" u="none" strike="noStrike" kern="1200" baseline="0" dirty="0">
                          <a:solidFill>
                            <a:schemeClr val="lt1"/>
                          </a:solidFill>
                          <a:latin typeface="+mn-lt"/>
                          <a:ea typeface="+mn-ea"/>
                          <a:cs typeface="+mn-cs"/>
                        </a:rPr>
                        <a:t> 	</a:t>
                      </a:r>
                    </a:p>
                  </a:txBody>
                  <a:tcPr/>
                </a:tc>
                <a:extLst>
                  <a:ext uri="{0D108BD9-81ED-4DB2-BD59-A6C34878D82A}">
                    <a16:rowId xmlns:a16="http://schemas.microsoft.com/office/drawing/2014/main" val="10170245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典型应用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dk1"/>
                          </a:solidFill>
                          <a:latin typeface="+mn-lt"/>
                          <a:ea typeface="+mn-ea"/>
                          <a:cs typeface="+mn-cs"/>
                        </a:rPr>
                        <a:t>专门用于处理具有</a:t>
                      </a:r>
                      <a:r>
                        <a:rPr lang="zh-CN" altLang="en-US" sz="2000" b="0" i="0" u="none" strike="noStrike" kern="1200" baseline="0" dirty="0">
                          <a:solidFill>
                            <a:srgbClr val="FF0000"/>
                          </a:solidFill>
                          <a:latin typeface="+mn-lt"/>
                          <a:ea typeface="+mn-ea"/>
                          <a:cs typeface="+mn-cs"/>
                        </a:rPr>
                        <a:t>高度相互关联关系的数据</a:t>
                      </a:r>
                      <a:r>
                        <a:rPr lang="zh-CN" altLang="en-US" sz="2000" b="0" i="0" u="none" strike="noStrike" kern="1200" baseline="0" dirty="0">
                          <a:solidFill>
                            <a:schemeClr val="dk1"/>
                          </a:solidFill>
                          <a:latin typeface="+mn-lt"/>
                          <a:ea typeface="+mn-ea"/>
                          <a:cs typeface="+mn-cs"/>
                        </a:rPr>
                        <a:t>，比较适合于社交网络、模式识别、依赖分析、推荐系统以及路径寻找等问题 	</a:t>
                      </a:r>
                    </a:p>
                  </a:txBody>
                  <a:tcPr/>
                </a:tc>
                <a:extLst>
                  <a:ext uri="{0D108BD9-81ED-4DB2-BD59-A6C34878D82A}">
                    <a16:rowId xmlns:a16="http://schemas.microsoft.com/office/drawing/2014/main" val="20310918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优点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dk1"/>
                          </a:solidFill>
                          <a:latin typeface="+mn-lt"/>
                          <a:ea typeface="+mn-ea"/>
                          <a:cs typeface="+mn-cs"/>
                        </a:rPr>
                        <a:t>灵活性高，</a:t>
                      </a:r>
                      <a:r>
                        <a:rPr lang="zh-CN" altLang="en-US" sz="2000" b="0" i="0" u="none" strike="noStrike" kern="1200" baseline="0" dirty="0">
                          <a:solidFill>
                            <a:srgbClr val="FF0000"/>
                          </a:solidFill>
                          <a:latin typeface="+mn-lt"/>
                          <a:ea typeface="+mn-ea"/>
                          <a:cs typeface="+mn-cs"/>
                        </a:rPr>
                        <a:t>支持复杂的图算法</a:t>
                      </a:r>
                      <a:r>
                        <a:rPr lang="zh-CN" altLang="en-US" sz="2000" b="0" i="0" u="none" strike="noStrike" kern="1200" baseline="0" dirty="0">
                          <a:solidFill>
                            <a:schemeClr val="dk1"/>
                          </a:solidFill>
                          <a:latin typeface="+mn-lt"/>
                          <a:ea typeface="+mn-ea"/>
                          <a:cs typeface="+mn-cs"/>
                        </a:rPr>
                        <a:t>，可用于构建复杂的关系图谱 		</a:t>
                      </a:r>
                    </a:p>
                  </a:txBody>
                  <a:tcPr/>
                </a:tc>
                <a:extLst>
                  <a:ext uri="{0D108BD9-81ED-4DB2-BD59-A6C34878D82A}">
                    <a16:rowId xmlns:a16="http://schemas.microsoft.com/office/drawing/2014/main" val="40445878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1" i="0" u="none" strike="noStrike" kern="1200" baseline="0" dirty="0">
                          <a:solidFill>
                            <a:schemeClr val="dk1"/>
                          </a:solidFill>
                          <a:latin typeface="+mn-lt"/>
                          <a:ea typeface="+mn-ea"/>
                          <a:cs typeface="+mn-cs"/>
                        </a:rPr>
                        <a:t>缺点 	</a:t>
                      </a:r>
                    </a:p>
                    <a:p>
                      <a:endParaRPr lang="zh-CN" altLang="en-US" sz="20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b="0" i="0" u="none" strike="noStrike" kern="1200" baseline="0" dirty="0">
                          <a:solidFill>
                            <a:schemeClr val="dk1"/>
                          </a:solidFill>
                          <a:latin typeface="+mn-lt"/>
                          <a:ea typeface="+mn-ea"/>
                          <a:cs typeface="+mn-cs"/>
                        </a:rPr>
                        <a:t>复杂性高，只能支持一定的数据规模 		</a:t>
                      </a:r>
                    </a:p>
                  </a:txBody>
                  <a:tcPr/>
                </a:tc>
                <a:extLst>
                  <a:ext uri="{0D108BD9-81ED-4DB2-BD59-A6C34878D82A}">
                    <a16:rowId xmlns:a16="http://schemas.microsoft.com/office/drawing/2014/main" val="309285269"/>
                  </a:ext>
                </a:extLst>
              </a:tr>
            </a:tbl>
          </a:graphicData>
        </a:graphic>
      </p:graphicFrame>
    </p:spTree>
    <p:extLst>
      <p:ext uri="{BB962C8B-B14F-4D97-AF65-F5344CB8AC3E}">
        <p14:creationId xmlns:p14="http://schemas.microsoft.com/office/powerpoint/2010/main" val="2017713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0336"/>
          </a:xfrm>
        </p:spPr>
        <p:txBody>
          <a:bodyPr/>
          <a:lstStyle/>
          <a:p>
            <a:r>
              <a:rPr lang="en-US" altLang="zh-CN" dirty="0"/>
              <a:t>2.4 NoSQL</a:t>
            </a:r>
            <a:r>
              <a:rPr lang="zh-CN" altLang="en-US" dirty="0"/>
              <a:t>数据库（续）</a:t>
            </a:r>
          </a:p>
        </p:txBody>
      </p:sp>
      <p:sp>
        <p:nvSpPr>
          <p:cNvPr id="3" name="内容占位符 2"/>
          <p:cNvSpPr>
            <a:spLocks noGrp="1"/>
          </p:cNvSpPr>
          <p:nvPr>
            <p:ph idx="1"/>
          </p:nvPr>
        </p:nvSpPr>
        <p:spPr>
          <a:xfrm>
            <a:off x="838200" y="842963"/>
            <a:ext cx="10515600" cy="5743575"/>
          </a:xfrm>
        </p:spPr>
        <p:txBody>
          <a:bodyPr>
            <a:normAutofit/>
          </a:bodyPr>
          <a:lstStyle/>
          <a:p>
            <a:r>
              <a:rPr lang="zh-CN" altLang="en-US" b="1" dirty="0"/>
              <a:t>传统数据库</a:t>
            </a:r>
            <a:r>
              <a:rPr lang="en-US" altLang="zh-CN" b="1" dirty="0"/>
              <a:t>ACID</a:t>
            </a:r>
            <a:r>
              <a:rPr lang="zh-CN" altLang="en-US" b="1" dirty="0"/>
              <a:t>模型，</a:t>
            </a:r>
            <a:r>
              <a:rPr lang="en-US" altLang="zh-CN" dirty="0"/>
              <a:t>ACID</a:t>
            </a:r>
            <a:r>
              <a:rPr lang="zh-CN" altLang="en-US" dirty="0"/>
              <a:t>事务提供以下几种保证</a:t>
            </a:r>
            <a:r>
              <a:rPr lang="en-US" altLang="zh-CN" dirty="0"/>
              <a:t>:</a:t>
            </a:r>
            <a:br>
              <a:rPr lang="en-US" altLang="zh-CN" dirty="0"/>
            </a:br>
            <a:r>
              <a:rPr lang="en-US" altLang="zh-CN" dirty="0"/>
              <a:t>   Atomicity</a:t>
            </a:r>
            <a:r>
              <a:rPr lang="zh-CN" altLang="en-US" dirty="0"/>
              <a:t>（原子性）</a:t>
            </a:r>
            <a:r>
              <a:rPr lang="en-US" altLang="zh-CN" dirty="0"/>
              <a:t>-</a:t>
            </a:r>
            <a:r>
              <a:rPr lang="zh-CN" altLang="en-US" dirty="0"/>
              <a:t>事务中的所有操作</a:t>
            </a:r>
            <a:r>
              <a:rPr lang="en-US" altLang="zh-CN" dirty="0"/>
              <a:t>,</a:t>
            </a:r>
            <a:r>
              <a:rPr lang="zh-CN" altLang="en-US" dirty="0"/>
              <a:t>要么全部成功</a:t>
            </a:r>
            <a:r>
              <a:rPr lang="en-US" altLang="zh-CN" dirty="0"/>
              <a:t>,</a:t>
            </a:r>
            <a:r>
              <a:rPr lang="zh-CN" altLang="en-US" dirty="0"/>
              <a:t>要么全部不做</a:t>
            </a:r>
            <a:r>
              <a:rPr lang="en-US" altLang="zh-CN" dirty="0"/>
              <a:t>.</a:t>
            </a:r>
            <a:br>
              <a:rPr lang="en-US" altLang="zh-CN" dirty="0"/>
            </a:br>
            <a:r>
              <a:rPr lang="en-US" altLang="zh-CN" dirty="0"/>
              <a:t>   Consistency</a:t>
            </a:r>
            <a:r>
              <a:rPr lang="zh-CN" altLang="en-US" dirty="0"/>
              <a:t>（一致性）</a:t>
            </a:r>
            <a:r>
              <a:rPr lang="en-US" altLang="zh-CN" dirty="0"/>
              <a:t>-</a:t>
            </a:r>
            <a:r>
              <a:rPr lang="zh-CN" altLang="en-US" dirty="0"/>
              <a:t>在事务开始与结束时</a:t>
            </a:r>
            <a:r>
              <a:rPr lang="en-US" altLang="zh-CN" dirty="0"/>
              <a:t>,</a:t>
            </a:r>
            <a:r>
              <a:rPr lang="zh-CN" altLang="en-US" dirty="0"/>
              <a:t>数据库处于一致状态</a:t>
            </a:r>
            <a:r>
              <a:rPr lang="en-US" altLang="zh-CN" dirty="0"/>
              <a:t>.</a:t>
            </a:r>
            <a:br>
              <a:rPr lang="en-US" altLang="zh-CN" dirty="0"/>
            </a:br>
            <a:r>
              <a:rPr lang="en-US" altLang="zh-CN" dirty="0"/>
              <a:t>   Isolation</a:t>
            </a:r>
            <a:r>
              <a:rPr lang="zh-CN" altLang="en-US" dirty="0"/>
              <a:t>（隔离性）</a:t>
            </a:r>
            <a:r>
              <a:rPr lang="en-US" altLang="zh-CN" dirty="0"/>
              <a:t>-</a:t>
            </a:r>
            <a:r>
              <a:rPr lang="zh-CN" altLang="en-US" dirty="0"/>
              <a:t>事务如同只有这一个操作在被数据库所执行一样</a:t>
            </a:r>
            <a:r>
              <a:rPr lang="en-US" altLang="zh-CN" dirty="0"/>
              <a:t>.</a:t>
            </a:r>
            <a:br>
              <a:rPr lang="en-US" altLang="zh-CN" dirty="0"/>
            </a:br>
            <a:r>
              <a:rPr lang="en-US" altLang="zh-CN" dirty="0"/>
              <a:t>   Durability</a:t>
            </a:r>
            <a:r>
              <a:rPr lang="zh-CN" altLang="en-US" dirty="0"/>
              <a:t>（持久性）</a:t>
            </a:r>
            <a:r>
              <a:rPr lang="en-US" altLang="zh-CN" dirty="0"/>
              <a:t>-</a:t>
            </a:r>
            <a:r>
              <a:rPr lang="zh-CN" altLang="en-US" dirty="0"/>
              <a:t>只要事务提交</a:t>
            </a:r>
            <a:r>
              <a:rPr lang="en-US" altLang="zh-CN" dirty="0"/>
              <a:t>,</a:t>
            </a:r>
            <a:r>
              <a:rPr lang="zh-CN" altLang="en-US" dirty="0"/>
              <a:t>系统将保证数据不会丢失，即使运行中的服务器故障。</a:t>
            </a:r>
            <a:br>
              <a:rPr lang="en-US" altLang="zh-CN" dirty="0"/>
            </a:br>
            <a:r>
              <a:rPr lang="en-US" altLang="zh-CN" dirty="0">
                <a:solidFill>
                  <a:srgbClr val="FF0000"/>
                </a:solidFill>
              </a:rPr>
              <a:t>   </a:t>
            </a:r>
            <a:r>
              <a:rPr lang="zh-CN" altLang="en-US" dirty="0">
                <a:solidFill>
                  <a:srgbClr val="FF0000"/>
                </a:solidFill>
              </a:rPr>
              <a:t>数据库厂商对于分布式数据库，通过</a:t>
            </a:r>
            <a:r>
              <a:rPr lang="en-US" altLang="zh-CN" dirty="0">
                <a:solidFill>
                  <a:srgbClr val="FF0000"/>
                </a:solidFill>
              </a:rPr>
              <a:t>2PC(</a:t>
            </a:r>
            <a:r>
              <a:rPr lang="zh-CN" altLang="en-US" dirty="0">
                <a:solidFill>
                  <a:srgbClr val="FF0000"/>
                </a:solidFill>
              </a:rPr>
              <a:t>两阶段提交</a:t>
            </a:r>
            <a:r>
              <a:rPr lang="en-US" altLang="zh-CN" dirty="0">
                <a:solidFill>
                  <a:srgbClr val="FF0000"/>
                </a:solidFill>
              </a:rPr>
              <a:t>)</a:t>
            </a:r>
            <a:r>
              <a:rPr lang="zh-CN" altLang="en-US" dirty="0">
                <a:solidFill>
                  <a:srgbClr val="FF0000"/>
                </a:solidFill>
              </a:rPr>
              <a:t>技术来提供跨越多个数据库节点的事务</a:t>
            </a:r>
            <a:r>
              <a:rPr lang="en-US" altLang="zh-CN" dirty="0">
                <a:solidFill>
                  <a:srgbClr val="FF0000"/>
                </a:solidFill>
              </a:rPr>
              <a:t>ACID</a:t>
            </a:r>
            <a:r>
              <a:rPr lang="zh-CN" altLang="en-US" dirty="0">
                <a:solidFill>
                  <a:srgbClr val="FF0000"/>
                </a:solidFill>
              </a:rPr>
              <a:t>特性。</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spTree>
    <p:extLst>
      <p:ext uri="{BB962C8B-B14F-4D97-AF65-F5344CB8AC3E}">
        <p14:creationId xmlns:p14="http://schemas.microsoft.com/office/powerpoint/2010/main" val="1285170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0"/>
            <a:ext cx="10515600" cy="920336"/>
          </a:xfrm>
        </p:spPr>
        <p:txBody>
          <a:bodyPr/>
          <a:lstStyle/>
          <a:p>
            <a:r>
              <a:rPr lang="en-US" altLang="zh-CN" dirty="0"/>
              <a:t>2.4 NoSQL</a:t>
            </a:r>
            <a:r>
              <a:rPr lang="zh-CN" altLang="en-US" dirty="0"/>
              <a:t>数据库（续）</a:t>
            </a:r>
          </a:p>
        </p:txBody>
      </p:sp>
      <p:sp>
        <p:nvSpPr>
          <p:cNvPr id="3" name="内容占位符 2"/>
          <p:cNvSpPr>
            <a:spLocks noGrp="1"/>
          </p:cNvSpPr>
          <p:nvPr>
            <p:ph idx="1"/>
          </p:nvPr>
        </p:nvSpPr>
        <p:spPr>
          <a:xfrm>
            <a:off x="838200" y="842963"/>
            <a:ext cx="10515600" cy="5743575"/>
          </a:xfrm>
        </p:spPr>
        <p:txBody>
          <a:bodyPr>
            <a:normAutofit/>
          </a:bodyPr>
          <a:lstStyle/>
          <a:p>
            <a:r>
              <a:rPr lang="en-US" altLang="zh-CN" b="1" dirty="0"/>
              <a:t>BASE</a:t>
            </a:r>
            <a:r>
              <a:rPr lang="zh-CN" altLang="en-US" b="1" dirty="0"/>
              <a:t>模型</a:t>
            </a:r>
            <a:br>
              <a:rPr lang="zh-CN" altLang="en-US" dirty="0"/>
            </a:br>
            <a:r>
              <a:rPr lang="zh-CN" altLang="en-US" dirty="0"/>
              <a:t>    </a:t>
            </a:r>
            <a:r>
              <a:rPr lang="en-US" altLang="zh-CN" dirty="0">
                <a:solidFill>
                  <a:srgbClr val="FF0000"/>
                </a:solidFill>
              </a:rPr>
              <a:t>B</a:t>
            </a:r>
            <a:r>
              <a:rPr lang="en-US" altLang="zh-CN" dirty="0"/>
              <a:t>asically </a:t>
            </a:r>
            <a:r>
              <a:rPr lang="en-US" altLang="zh-CN" dirty="0">
                <a:solidFill>
                  <a:srgbClr val="FF0000"/>
                </a:solidFill>
              </a:rPr>
              <a:t>A</a:t>
            </a:r>
            <a:r>
              <a:rPr lang="en-US" altLang="zh-CN" dirty="0"/>
              <a:t>vailable</a:t>
            </a:r>
            <a:r>
              <a:rPr lang="zh-CN" altLang="en-US" dirty="0"/>
              <a:t>（</a:t>
            </a:r>
            <a:r>
              <a:rPr lang="zh-CN" altLang="en-US" dirty="0">
                <a:solidFill>
                  <a:srgbClr val="FF0000"/>
                </a:solidFill>
              </a:rPr>
              <a:t>基本可用</a:t>
            </a:r>
            <a:r>
              <a:rPr lang="zh-CN" altLang="en-US" dirty="0"/>
              <a:t>）</a:t>
            </a:r>
            <a:br>
              <a:rPr lang="zh-CN" altLang="en-US" dirty="0"/>
            </a:br>
            <a:r>
              <a:rPr lang="zh-CN" altLang="en-US" dirty="0"/>
              <a:t>    </a:t>
            </a:r>
            <a:r>
              <a:rPr lang="en-US" altLang="zh-CN" dirty="0">
                <a:solidFill>
                  <a:srgbClr val="FF0000"/>
                </a:solidFill>
              </a:rPr>
              <a:t>S</a:t>
            </a:r>
            <a:r>
              <a:rPr lang="en-US" altLang="zh-CN" dirty="0"/>
              <a:t>oft-state</a:t>
            </a:r>
            <a:r>
              <a:rPr lang="zh-CN" altLang="en-US" dirty="0"/>
              <a:t>（ </a:t>
            </a:r>
            <a:r>
              <a:rPr lang="zh-CN" altLang="en-US" dirty="0">
                <a:solidFill>
                  <a:srgbClr val="FF0000"/>
                </a:solidFill>
              </a:rPr>
              <a:t>软状态</a:t>
            </a:r>
            <a:r>
              <a:rPr lang="en-US" altLang="zh-CN" dirty="0">
                <a:solidFill>
                  <a:srgbClr val="FF0000"/>
                </a:solidFill>
              </a:rPr>
              <a:t>/</a:t>
            </a:r>
            <a:r>
              <a:rPr lang="zh-CN" altLang="en-US" dirty="0">
                <a:solidFill>
                  <a:srgbClr val="FF0000"/>
                </a:solidFill>
              </a:rPr>
              <a:t>柔性事务</a:t>
            </a:r>
            <a:r>
              <a:rPr lang="zh-CN" altLang="en-US" dirty="0"/>
              <a:t>）</a:t>
            </a:r>
            <a:br>
              <a:rPr lang="zh-CN" altLang="en-US" dirty="0"/>
            </a:br>
            <a:r>
              <a:rPr lang="zh-CN" altLang="en-US" dirty="0"/>
              <a:t>    </a:t>
            </a:r>
            <a:r>
              <a:rPr lang="en-US" altLang="zh-CN" dirty="0">
                <a:solidFill>
                  <a:srgbClr val="FF0000"/>
                </a:solidFill>
              </a:rPr>
              <a:t>E</a:t>
            </a:r>
            <a:r>
              <a:rPr lang="en-US" altLang="zh-CN" dirty="0"/>
              <a:t>ventual Consistency</a:t>
            </a:r>
            <a:r>
              <a:rPr lang="zh-CN" altLang="en-US" dirty="0"/>
              <a:t>（</a:t>
            </a:r>
            <a:r>
              <a:rPr lang="zh-CN" altLang="en-US" dirty="0">
                <a:solidFill>
                  <a:srgbClr val="FF0000"/>
                </a:solidFill>
              </a:rPr>
              <a:t>最终一致性</a:t>
            </a:r>
            <a:r>
              <a:rPr lang="zh-CN" altLang="en-US" dirty="0"/>
              <a:t>）</a:t>
            </a:r>
            <a:br>
              <a:rPr lang="zh-CN" altLang="en-US" dirty="0"/>
            </a:br>
            <a:r>
              <a:rPr lang="zh-CN" altLang="en-US" dirty="0"/>
              <a:t>    </a:t>
            </a:r>
            <a:r>
              <a:rPr lang="en-US" altLang="zh-CN" dirty="0"/>
              <a:t>BASE</a:t>
            </a:r>
            <a:r>
              <a:rPr lang="zh-CN" altLang="en-US" dirty="0"/>
              <a:t>模型不同于传统</a:t>
            </a:r>
            <a:r>
              <a:rPr lang="en-US" altLang="zh-CN" dirty="0"/>
              <a:t>ACID</a:t>
            </a:r>
            <a:r>
              <a:rPr lang="zh-CN" altLang="en-US" dirty="0"/>
              <a:t>模型，牺牲高一致性，强调可用性，数据允许在一段时间内的不一致，只要保证最终一致就可以了。</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spTree>
    <p:extLst>
      <p:ext uri="{BB962C8B-B14F-4D97-AF65-F5344CB8AC3E}">
        <p14:creationId xmlns:p14="http://schemas.microsoft.com/office/powerpoint/2010/main" val="2164125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98"/>
            <a:ext cx="10515600" cy="920336"/>
          </a:xfrm>
        </p:spPr>
        <p:txBody>
          <a:bodyPr/>
          <a:lstStyle/>
          <a:p>
            <a:r>
              <a:rPr lang="en-US" altLang="zh-CN" dirty="0"/>
              <a:t>2.4 NoSQL</a:t>
            </a:r>
            <a:r>
              <a:rPr lang="zh-CN" altLang="en-US" dirty="0"/>
              <a:t>数据库（续）</a:t>
            </a:r>
          </a:p>
        </p:txBody>
      </p:sp>
      <p:sp>
        <p:nvSpPr>
          <p:cNvPr id="3" name="内容占位符 2"/>
          <p:cNvSpPr>
            <a:spLocks noGrp="1"/>
          </p:cNvSpPr>
          <p:nvPr>
            <p:ph idx="1"/>
          </p:nvPr>
        </p:nvSpPr>
        <p:spPr>
          <a:xfrm>
            <a:off x="838200" y="813967"/>
            <a:ext cx="10515600" cy="586208"/>
          </a:xfrm>
        </p:spPr>
        <p:txBody>
          <a:bodyPr>
            <a:normAutofit/>
          </a:bodyPr>
          <a:lstStyle/>
          <a:p>
            <a:r>
              <a:rPr lang="en-US" altLang="zh-CN" dirty="0"/>
              <a:t>NoSQL</a:t>
            </a:r>
            <a:r>
              <a:rPr lang="zh-CN" altLang="en-US" dirty="0"/>
              <a:t>数据库与关系数据库的比较</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pic>
        <p:nvPicPr>
          <p:cNvPr id="9" name="图片 8">
            <a:extLst>
              <a:ext uri="{FF2B5EF4-FFF2-40B4-BE49-F238E27FC236}">
                <a16:creationId xmlns:a16="http://schemas.microsoft.com/office/drawing/2014/main" id="{EC663FB1-290F-4095-A847-AC2EC6F95097}"/>
              </a:ext>
            </a:extLst>
          </p:cNvPr>
          <p:cNvPicPr>
            <a:picLocks noChangeAspect="1"/>
          </p:cNvPicPr>
          <p:nvPr/>
        </p:nvPicPr>
        <p:blipFill>
          <a:blip r:embed="rId3"/>
          <a:stretch>
            <a:fillRect/>
          </a:stretch>
        </p:blipFill>
        <p:spPr>
          <a:xfrm>
            <a:off x="463724" y="1397635"/>
            <a:ext cx="11264552" cy="4987925"/>
          </a:xfrm>
          <a:prstGeom prst="rect">
            <a:avLst/>
          </a:prstGeom>
        </p:spPr>
      </p:pic>
    </p:spTree>
    <p:extLst>
      <p:ext uri="{BB962C8B-B14F-4D97-AF65-F5344CB8AC3E}">
        <p14:creationId xmlns:p14="http://schemas.microsoft.com/office/powerpoint/2010/main" val="2231444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关系数据结构及其形式化定义</a:t>
            </a:r>
          </a:p>
        </p:txBody>
      </p:sp>
      <p:sp>
        <p:nvSpPr>
          <p:cNvPr id="3" name="内容占位符 2"/>
          <p:cNvSpPr>
            <a:spLocks noGrp="1"/>
          </p:cNvSpPr>
          <p:nvPr>
            <p:ph idx="1"/>
          </p:nvPr>
        </p:nvSpPr>
        <p:spPr>
          <a:xfrm>
            <a:off x="838200" y="1285462"/>
            <a:ext cx="10515600" cy="5245967"/>
          </a:xfrm>
        </p:spPr>
        <p:txBody>
          <a:bodyPr>
            <a:normAutofit/>
          </a:bodyPr>
          <a:lstStyle/>
          <a:p>
            <a:r>
              <a:rPr lang="zh-CN" altLang="en-US" sz="2400" b="1" dirty="0"/>
              <a:t>关系数据库主要优点：</a:t>
            </a:r>
            <a:endParaRPr lang="en-US" altLang="zh-CN" sz="2400" b="1" dirty="0"/>
          </a:p>
          <a:p>
            <a:r>
              <a:rPr lang="en-US" altLang="zh-CN" sz="2400" dirty="0"/>
              <a:t>1.</a:t>
            </a:r>
            <a:r>
              <a:rPr lang="zh-CN" altLang="en-US" sz="2400" dirty="0"/>
              <a:t>完整的模式定义</a:t>
            </a:r>
            <a:endParaRPr lang="en-US" altLang="zh-CN" sz="2400" dirty="0"/>
          </a:p>
          <a:p>
            <a:r>
              <a:rPr lang="en-US" altLang="zh-CN" sz="2400" dirty="0"/>
              <a:t>2.</a:t>
            </a:r>
            <a:r>
              <a:rPr lang="zh-CN" altLang="en-US" sz="2400" dirty="0"/>
              <a:t>较高的存储效率</a:t>
            </a:r>
            <a:endParaRPr lang="en-US" altLang="zh-CN" sz="2400" dirty="0"/>
          </a:p>
          <a:p>
            <a:r>
              <a:rPr lang="en-US" altLang="zh-CN" sz="2400" dirty="0"/>
              <a:t>3.</a:t>
            </a:r>
            <a:r>
              <a:rPr lang="zh-CN" altLang="en-US" sz="2400" dirty="0"/>
              <a:t>完善的</a:t>
            </a:r>
            <a:r>
              <a:rPr lang="en-US" altLang="zh-CN" sz="2400" dirty="0"/>
              <a:t>ACID</a:t>
            </a:r>
            <a:r>
              <a:rPr lang="zh-CN" altLang="en-US" sz="2400" dirty="0"/>
              <a:t>特性</a:t>
            </a:r>
            <a:endParaRPr lang="en-US" altLang="zh-CN" sz="2400" dirty="0"/>
          </a:p>
          <a:p>
            <a:r>
              <a:rPr lang="en-US" altLang="zh-CN" sz="2400" dirty="0"/>
              <a:t>4.</a:t>
            </a:r>
            <a:r>
              <a:rPr lang="zh-CN" altLang="en-US" sz="2400" dirty="0"/>
              <a:t>支持复杂查询</a:t>
            </a:r>
            <a:r>
              <a:rPr lang="en-US" altLang="zh-CN" sz="2400" dirty="0"/>
              <a:t>——</a:t>
            </a:r>
            <a:r>
              <a:rPr lang="zh-CN" altLang="en-US" sz="2400" dirty="0"/>
              <a:t>连接、嵌套</a:t>
            </a:r>
            <a:endParaRPr lang="en-US" altLang="zh-CN" sz="2400" dirty="0"/>
          </a:p>
          <a:p>
            <a:r>
              <a:rPr lang="en-US" altLang="zh-CN" sz="2400" dirty="0"/>
              <a:t>5.</a:t>
            </a:r>
            <a:r>
              <a:rPr lang="zh-CN" altLang="en-US" sz="2400" dirty="0"/>
              <a:t>较高的查询处理性能</a:t>
            </a:r>
            <a:r>
              <a:rPr lang="en-US" altLang="zh-CN" sz="2400" dirty="0"/>
              <a:t>——</a:t>
            </a:r>
            <a:r>
              <a:rPr lang="zh-CN" altLang="en-US" sz="2400" dirty="0"/>
              <a:t>索引、查询优化</a:t>
            </a:r>
            <a:endParaRPr lang="en-US" altLang="zh-CN" sz="2400" dirty="0"/>
          </a:p>
          <a:p>
            <a:r>
              <a:rPr lang="en-US" altLang="zh-CN" sz="2400" dirty="0"/>
              <a:t>6.</a:t>
            </a:r>
            <a:r>
              <a:rPr lang="zh-CN" altLang="en-US" sz="2400" dirty="0"/>
              <a:t>扩展性</a:t>
            </a:r>
            <a:r>
              <a:rPr lang="en-US" altLang="zh-CN" sz="2400" dirty="0"/>
              <a:t>——</a:t>
            </a:r>
            <a:r>
              <a:rPr lang="zh-CN" altLang="en-US" sz="2400" dirty="0"/>
              <a:t>纵向提升机器性能，</a:t>
            </a:r>
            <a:r>
              <a:rPr lang="zh-CN" altLang="en-US" sz="2400" dirty="0">
                <a:solidFill>
                  <a:srgbClr val="FF0000"/>
                </a:solidFill>
              </a:rPr>
              <a:t>横向</a:t>
            </a:r>
            <a:r>
              <a:rPr lang="en-US" altLang="zh-CN" sz="2400" dirty="0">
                <a:solidFill>
                  <a:srgbClr val="FF0000"/>
                </a:solidFill>
              </a:rPr>
              <a:t>MPP</a:t>
            </a:r>
            <a:r>
              <a:rPr lang="zh-CN" altLang="en-US" sz="2400" dirty="0">
                <a:solidFill>
                  <a:srgbClr val="FF0000"/>
                </a:solidFill>
              </a:rPr>
              <a:t>受到一致性束缚</a:t>
            </a:r>
            <a:endParaRPr lang="en-US" altLang="zh-CN" sz="2400" dirty="0">
              <a:solidFill>
                <a:srgbClr val="FF0000"/>
              </a:solidFill>
            </a:endParaRPr>
          </a:p>
          <a:p>
            <a:r>
              <a:rPr lang="en-US" altLang="zh-CN" sz="2400" dirty="0"/>
              <a:t>7.</a:t>
            </a:r>
            <a:r>
              <a:rPr lang="zh-CN" altLang="en-US" sz="2400" dirty="0"/>
              <a:t>易用性</a:t>
            </a:r>
            <a:endParaRPr lang="en-US" altLang="zh-CN" sz="2400" dirty="0"/>
          </a:p>
          <a:p>
            <a:r>
              <a:rPr lang="en-US" altLang="zh-CN" sz="2400" dirty="0"/>
              <a:t>8.</a:t>
            </a:r>
            <a:r>
              <a:rPr lang="zh-CN" altLang="en-US" sz="2400" dirty="0"/>
              <a:t>丰富的开发工具</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5</a:t>
            </a:fld>
            <a:endParaRPr lang="zh-CN" altLang="en-US" dirty="0"/>
          </a:p>
        </p:txBody>
      </p:sp>
    </p:spTree>
    <p:extLst>
      <p:ext uri="{BB962C8B-B14F-4D97-AF65-F5344CB8AC3E}">
        <p14:creationId xmlns:p14="http://schemas.microsoft.com/office/powerpoint/2010/main" val="3407061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0798"/>
            <a:ext cx="10515600" cy="920336"/>
          </a:xfrm>
        </p:spPr>
        <p:txBody>
          <a:bodyPr/>
          <a:lstStyle/>
          <a:p>
            <a:r>
              <a:rPr lang="en-US" altLang="zh-CN" dirty="0"/>
              <a:t>2.4 NoSQL</a:t>
            </a:r>
            <a:r>
              <a:rPr lang="zh-CN" altLang="en-US" dirty="0"/>
              <a:t>数据库（续）</a:t>
            </a:r>
          </a:p>
        </p:txBody>
      </p:sp>
      <p:sp>
        <p:nvSpPr>
          <p:cNvPr id="3" name="内容占位符 2"/>
          <p:cNvSpPr>
            <a:spLocks noGrp="1"/>
          </p:cNvSpPr>
          <p:nvPr>
            <p:ph idx="1"/>
          </p:nvPr>
        </p:nvSpPr>
        <p:spPr>
          <a:xfrm>
            <a:off x="838200" y="813967"/>
            <a:ext cx="10515600" cy="586208"/>
          </a:xfrm>
        </p:spPr>
        <p:txBody>
          <a:bodyPr>
            <a:normAutofit/>
          </a:bodyPr>
          <a:lstStyle/>
          <a:p>
            <a:r>
              <a:rPr lang="en-US" altLang="zh-CN" dirty="0"/>
              <a:t>NoSQL</a:t>
            </a:r>
            <a:r>
              <a:rPr lang="zh-CN" altLang="en-US" dirty="0"/>
              <a:t>数据库与关系数据库的比较（续表）</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pic>
        <p:nvPicPr>
          <p:cNvPr id="7" name="内容占位符 5">
            <a:extLst>
              <a:ext uri="{FF2B5EF4-FFF2-40B4-BE49-F238E27FC236}">
                <a16:creationId xmlns:a16="http://schemas.microsoft.com/office/drawing/2014/main" id="{AC61A7B6-FBC6-4831-97A0-EDA0D8D61A5B}"/>
              </a:ext>
            </a:extLst>
          </p:cNvPr>
          <p:cNvPicPr>
            <a:picLocks noChangeAspect="1"/>
          </p:cNvPicPr>
          <p:nvPr/>
        </p:nvPicPr>
        <p:blipFill>
          <a:blip r:embed="rId3"/>
          <a:stretch>
            <a:fillRect/>
          </a:stretch>
        </p:blipFill>
        <p:spPr>
          <a:xfrm>
            <a:off x="595312" y="1486093"/>
            <a:ext cx="10515600" cy="4441216"/>
          </a:xfrm>
          <a:prstGeom prst="rect">
            <a:avLst/>
          </a:prstGeom>
        </p:spPr>
      </p:pic>
    </p:spTree>
    <p:extLst>
      <p:ext uri="{BB962C8B-B14F-4D97-AF65-F5344CB8AC3E}">
        <p14:creationId xmlns:p14="http://schemas.microsoft.com/office/powerpoint/2010/main" val="33268780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NoSQL</a:t>
            </a:r>
            <a:r>
              <a:rPr lang="zh-CN" altLang="en-US" dirty="0"/>
              <a:t>数据库（续）</a:t>
            </a:r>
          </a:p>
        </p:txBody>
      </p:sp>
      <p:sp>
        <p:nvSpPr>
          <p:cNvPr id="3" name="内容占位符 2"/>
          <p:cNvSpPr>
            <a:spLocks noGrp="1"/>
          </p:cNvSpPr>
          <p:nvPr>
            <p:ph idx="1"/>
          </p:nvPr>
        </p:nvSpPr>
        <p:spPr>
          <a:xfrm>
            <a:off x="838200" y="1285462"/>
            <a:ext cx="11177588" cy="4886738"/>
          </a:xfrm>
        </p:spPr>
        <p:txBody>
          <a:bodyPr>
            <a:normAutofit fontScale="85000" lnSpcReduction="20000"/>
          </a:bodyPr>
          <a:lstStyle/>
          <a:p>
            <a:r>
              <a:rPr lang="zh-CN" altLang="en-US" b="1" dirty="0">
                <a:solidFill>
                  <a:srgbClr val="C00000"/>
                </a:solidFill>
              </a:rPr>
              <a:t>总结： 关系数据库和</a:t>
            </a:r>
            <a:r>
              <a:rPr lang="en-US" altLang="zh-CN" b="1" dirty="0">
                <a:solidFill>
                  <a:srgbClr val="C00000"/>
                </a:solidFill>
              </a:rPr>
              <a:t>NoSQL</a:t>
            </a:r>
            <a:r>
              <a:rPr lang="zh-CN" altLang="en-US" b="1" dirty="0">
                <a:solidFill>
                  <a:srgbClr val="C00000"/>
                </a:solidFill>
              </a:rPr>
              <a:t>数据库各有优缺点，彼此无法取代！ </a:t>
            </a:r>
          </a:p>
          <a:p>
            <a:pPr marL="457200" indent="-457200">
              <a:buFont typeface="Wingdings" panose="05000000000000000000" pitchFamily="2" charset="2"/>
              <a:buChar char="p"/>
            </a:pPr>
            <a:r>
              <a:rPr lang="zh-CN" altLang="en-US" dirty="0"/>
              <a:t>关系数据库应用场景：电信、银行等领域的关键业务系统，需要保证强事务一致性 </a:t>
            </a:r>
          </a:p>
          <a:p>
            <a:pPr marL="457200" indent="-457200">
              <a:buFont typeface="Wingdings" panose="05000000000000000000" pitchFamily="2" charset="2"/>
              <a:buChar char="p"/>
            </a:pPr>
            <a:r>
              <a:rPr lang="en-US" altLang="zh-CN" dirty="0"/>
              <a:t>NoSQL</a:t>
            </a:r>
            <a:r>
              <a:rPr lang="zh-CN" altLang="en-US" dirty="0"/>
              <a:t>数据库应用场景：互联网企业、传统企业的非关键业务（比如数据分析） 采用混合架构 </a:t>
            </a:r>
            <a:endParaRPr lang="en-US" altLang="zh-CN" dirty="0"/>
          </a:p>
          <a:p>
            <a:pPr marL="457200" indent="-457200">
              <a:buFont typeface="Wingdings" panose="05000000000000000000" pitchFamily="2" charset="2"/>
              <a:buChar char="p"/>
            </a:pPr>
            <a:endParaRPr lang="zh-CN" altLang="en-US" dirty="0"/>
          </a:p>
          <a:p>
            <a:pPr marL="457200" indent="-457200">
              <a:buFont typeface="Wingdings" panose="05000000000000000000" pitchFamily="2" charset="2"/>
              <a:buChar char="p"/>
            </a:pPr>
            <a:r>
              <a:rPr lang="zh-CN" altLang="en-US" dirty="0"/>
              <a:t>案例：亚马逊公司使用</a:t>
            </a:r>
            <a:r>
              <a:rPr lang="zh-CN" altLang="en-US" dirty="0">
                <a:solidFill>
                  <a:srgbClr val="FF0000"/>
                </a:solidFill>
              </a:rPr>
              <a:t>不同类型的数据库</a:t>
            </a:r>
            <a:r>
              <a:rPr lang="zh-CN" altLang="en-US" dirty="0"/>
              <a:t>来支撑其电子商务应用 </a:t>
            </a:r>
          </a:p>
          <a:p>
            <a:pPr marL="457200" indent="-457200">
              <a:buFont typeface="Wingdings" panose="05000000000000000000" pitchFamily="2" charset="2"/>
              <a:buChar char="Ø"/>
            </a:pPr>
            <a:r>
              <a:rPr lang="zh-CN" altLang="en-US" dirty="0"/>
              <a:t>对于“</a:t>
            </a:r>
            <a:r>
              <a:rPr lang="zh-CN" altLang="en-US" dirty="0">
                <a:solidFill>
                  <a:srgbClr val="FF0000"/>
                </a:solidFill>
              </a:rPr>
              <a:t>购物篮</a:t>
            </a:r>
            <a:r>
              <a:rPr lang="zh-CN" altLang="en-US" dirty="0"/>
              <a:t>”这种临时性数据，采用</a:t>
            </a:r>
            <a:r>
              <a:rPr lang="zh-CN" altLang="en-US" dirty="0">
                <a:solidFill>
                  <a:srgbClr val="FF0000"/>
                </a:solidFill>
              </a:rPr>
              <a:t>键值</a:t>
            </a:r>
            <a:r>
              <a:rPr lang="zh-CN" altLang="en-US" dirty="0"/>
              <a:t>存储会更加高效 </a:t>
            </a:r>
          </a:p>
          <a:p>
            <a:pPr marL="457200" indent="-457200">
              <a:buFont typeface="Wingdings" panose="05000000000000000000" pitchFamily="2" charset="2"/>
              <a:buChar char="Ø"/>
            </a:pPr>
            <a:r>
              <a:rPr lang="zh-CN" altLang="en-US" dirty="0"/>
              <a:t>当前的</a:t>
            </a:r>
            <a:r>
              <a:rPr lang="zh-CN" altLang="en-US" dirty="0">
                <a:solidFill>
                  <a:srgbClr val="FF0000"/>
                </a:solidFill>
              </a:rPr>
              <a:t>产品和订单</a:t>
            </a:r>
            <a:r>
              <a:rPr lang="zh-CN" altLang="en-US" dirty="0"/>
              <a:t>信息则适合存放在</a:t>
            </a:r>
            <a:r>
              <a:rPr lang="zh-CN" altLang="en-US" dirty="0">
                <a:solidFill>
                  <a:srgbClr val="FF0000"/>
                </a:solidFill>
              </a:rPr>
              <a:t>关系</a:t>
            </a:r>
            <a:r>
              <a:rPr lang="zh-CN" altLang="en-US" dirty="0"/>
              <a:t>数据库中 </a:t>
            </a:r>
          </a:p>
          <a:p>
            <a:pPr marL="457200" indent="-457200">
              <a:buFont typeface="Wingdings" panose="05000000000000000000" pitchFamily="2" charset="2"/>
              <a:buChar char="Ø"/>
            </a:pPr>
            <a:r>
              <a:rPr lang="zh-CN" altLang="en-US" dirty="0"/>
              <a:t>大量的</a:t>
            </a:r>
            <a:r>
              <a:rPr lang="zh-CN" altLang="en-US" dirty="0">
                <a:solidFill>
                  <a:srgbClr val="FF0000"/>
                </a:solidFill>
              </a:rPr>
              <a:t>历史订单</a:t>
            </a:r>
            <a:r>
              <a:rPr lang="zh-CN" altLang="en-US" dirty="0"/>
              <a:t>信息则适合保存在类似</a:t>
            </a:r>
            <a:r>
              <a:rPr lang="en-US" altLang="zh-CN" dirty="0"/>
              <a:t>MongoDB</a:t>
            </a:r>
            <a:r>
              <a:rPr lang="zh-CN" altLang="en-US" dirty="0"/>
              <a:t>的</a:t>
            </a:r>
            <a:r>
              <a:rPr lang="zh-CN" altLang="en-US" dirty="0">
                <a:solidFill>
                  <a:srgbClr val="FF0000"/>
                </a:solidFill>
              </a:rPr>
              <a:t>文档</a:t>
            </a:r>
            <a:r>
              <a:rPr lang="zh-CN" altLang="en-US" dirty="0"/>
              <a:t>数据库中 </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spTree>
    <p:extLst>
      <p:ext uri="{BB962C8B-B14F-4D97-AF65-F5344CB8AC3E}">
        <p14:creationId xmlns:p14="http://schemas.microsoft.com/office/powerpoint/2010/main" val="5780841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a:t>2.5 </a:t>
            </a:r>
            <a:r>
              <a:rPr lang="zh-CN" altLang="en-US" dirty="0"/>
              <a:t>代表性数据库演化与发展趋势</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
        <p:nvSpPr>
          <p:cNvPr id="6" name="内容占位符 2"/>
          <p:cNvSpPr>
            <a:spLocks noGrp="1"/>
          </p:cNvSpPr>
          <p:nvPr>
            <p:ph idx="1"/>
          </p:nvPr>
        </p:nvSpPr>
        <p:spPr>
          <a:xfrm>
            <a:off x="833211" y="942557"/>
            <a:ext cx="11025414" cy="4996068"/>
          </a:xfrm>
        </p:spPr>
        <p:txBody>
          <a:bodyPr>
            <a:noAutofit/>
          </a:bodyPr>
          <a:lstStyle/>
          <a:p>
            <a:pPr marL="457200" lvl="0" indent="-457200">
              <a:lnSpc>
                <a:spcPct val="90000"/>
              </a:lnSpc>
              <a:buFont typeface="Wingdings" panose="05000000000000000000" pitchFamily="2" charset="2"/>
              <a:buChar char="Ø"/>
            </a:pPr>
            <a:r>
              <a:rPr lang="zh-CN" altLang="en-US" sz="2800" dirty="0">
                <a:solidFill>
                  <a:prstClr val="black"/>
                </a:solidFill>
                <a:latin typeface="DengXian"/>
                <a:ea typeface="DengXian" panose="02010600030101010101" pitchFamily="2" charset="-122"/>
              </a:rPr>
              <a:t>内存数据库</a:t>
            </a:r>
            <a:endParaRPr lang="en-US" altLang="zh-CN" sz="2800" dirty="0">
              <a:solidFill>
                <a:prstClr val="black"/>
              </a:solidFill>
              <a:latin typeface="DengXian"/>
              <a:ea typeface="DengXian" panose="02010600030101010101" pitchFamily="2" charset="-122"/>
            </a:endParaRPr>
          </a:p>
          <a:p>
            <a:pPr lvl="0">
              <a:lnSpc>
                <a:spcPct val="90000"/>
              </a:lnSpc>
            </a:pPr>
            <a:r>
              <a:rPr lang="en-US" altLang="zh-CN" dirty="0">
                <a:solidFill>
                  <a:prstClr val="black"/>
                </a:solidFill>
                <a:latin typeface="DengXian"/>
                <a:ea typeface="DengXian" panose="02010600030101010101" pitchFamily="2" charset="-122"/>
              </a:rPr>
              <a:t>            </a:t>
            </a:r>
            <a:r>
              <a:rPr lang="zh-CN" altLang="en-US" dirty="0">
                <a:solidFill>
                  <a:prstClr val="black"/>
                </a:solidFill>
                <a:latin typeface="DengXian"/>
                <a:ea typeface="DengXian" panose="02010600030101010101" pitchFamily="2" charset="-122"/>
              </a:rPr>
              <a:t>提升访问性能</a:t>
            </a:r>
            <a:endParaRPr lang="en-US" altLang="zh-CN" sz="2800" dirty="0">
              <a:solidFill>
                <a:prstClr val="black"/>
              </a:solidFill>
              <a:latin typeface="DengXian"/>
              <a:ea typeface="DengXian" panose="02010600030101010101" pitchFamily="2" charset="-122"/>
            </a:endParaRPr>
          </a:p>
          <a:p>
            <a:pPr marL="457200" lvl="0" indent="-457200">
              <a:lnSpc>
                <a:spcPct val="90000"/>
              </a:lnSpc>
              <a:buFont typeface="Wingdings" panose="05000000000000000000" pitchFamily="2" charset="2"/>
              <a:buChar char="Ø"/>
            </a:pPr>
            <a:r>
              <a:rPr lang="zh-CN" altLang="en-US" dirty="0">
                <a:solidFill>
                  <a:prstClr val="black"/>
                </a:solidFill>
                <a:latin typeface="DengXian"/>
                <a:ea typeface="DengXian" panose="02010600030101010101" pitchFamily="2" charset="-122"/>
              </a:rPr>
              <a:t>混合引擎</a:t>
            </a:r>
            <a:endParaRPr lang="en-US" altLang="zh-CN" dirty="0">
              <a:solidFill>
                <a:prstClr val="black"/>
              </a:solidFill>
              <a:latin typeface="DengXian"/>
              <a:ea typeface="DengXian" panose="02010600030101010101" pitchFamily="2" charset="-122"/>
            </a:endParaRPr>
          </a:p>
          <a:p>
            <a:pPr lvl="0">
              <a:lnSpc>
                <a:spcPct val="90000"/>
              </a:lnSpc>
            </a:pPr>
            <a:r>
              <a:rPr lang="en-US" altLang="zh-CN" dirty="0">
                <a:solidFill>
                  <a:prstClr val="black"/>
                </a:solidFill>
                <a:latin typeface="DengXian"/>
                <a:ea typeface="DengXian" panose="02010600030101010101" pitchFamily="2" charset="-122"/>
              </a:rPr>
              <a:t>           </a:t>
            </a:r>
            <a:r>
              <a:rPr lang="zh-CN" altLang="en-US" dirty="0">
                <a:solidFill>
                  <a:prstClr val="black"/>
                </a:solidFill>
                <a:latin typeface="DengXian"/>
                <a:ea typeface="DengXian" panose="02010600030101010101" pitchFamily="2" charset="-122"/>
              </a:rPr>
              <a:t>混合负载、读写双重优化</a:t>
            </a:r>
            <a:endParaRPr lang="en-US" altLang="zh-CN" dirty="0">
              <a:solidFill>
                <a:prstClr val="black"/>
              </a:solidFill>
              <a:latin typeface="DengXian"/>
              <a:ea typeface="DengXian" panose="02010600030101010101" pitchFamily="2" charset="-122"/>
            </a:endParaRPr>
          </a:p>
          <a:p>
            <a:pPr marL="457200" lvl="0" indent="-457200">
              <a:lnSpc>
                <a:spcPct val="90000"/>
              </a:lnSpc>
              <a:buFont typeface="Wingdings" panose="05000000000000000000" pitchFamily="2" charset="2"/>
              <a:buChar char="Ø"/>
            </a:pPr>
            <a:r>
              <a:rPr lang="en-US" altLang="zh-CN" sz="2800" dirty="0">
                <a:solidFill>
                  <a:prstClr val="black"/>
                </a:solidFill>
                <a:latin typeface="DengXian"/>
                <a:ea typeface="DengXian" panose="02010600030101010101" pitchFamily="2" charset="-122"/>
              </a:rPr>
              <a:t>MPP</a:t>
            </a:r>
            <a:r>
              <a:rPr lang="zh-CN" altLang="en-US" sz="2800" dirty="0">
                <a:solidFill>
                  <a:prstClr val="black"/>
                </a:solidFill>
                <a:latin typeface="DengXian"/>
                <a:ea typeface="DengXian" panose="02010600030101010101" pitchFamily="2" charset="-122"/>
              </a:rPr>
              <a:t>数据库</a:t>
            </a:r>
            <a:endParaRPr lang="en-US" altLang="zh-CN" sz="2800" dirty="0">
              <a:solidFill>
                <a:prstClr val="black"/>
              </a:solidFill>
              <a:latin typeface="DengXian"/>
              <a:ea typeface="DengXian" panose="02010600030101010101" pitchFamily="2" charset="-122"/>
            </a:endParaRPr>
          </a:p>
          <a:p>
            <a:pPr lvl="0">
              <a:lnSpc>
                <a:spcPct val="90000"/>
              </a:lnSpc>
            </a:pPr>
            <a:r>
              <a:rPr lang="en-US" altLang="zh-CN" dirty="0">
                <a:solidFill>
                  <a:prstClr val="black"/>
                </a:solidFill>
                <a:latin typeface="DengXian"/>
                <a:ea typeface="DengXian" panose="02010600030101010101" pitchFamily="2" charset="-122"/>
              </a:rPr>
              <a:t>            SN</a:t>
            </a:r>
            <a:r>
              <a:rPr lang="zh-CN" altLang="en-US" dirty="0">
                <a:solidFill>
                  <a:prstClr val="black"/>
                </a:solidFill>
                <a:latin typeface="DengXian"/>
                <a:ea typeface="DengXian" panose="02010600030101010101" pitchFamily="2" charset="-122"/>
              </a:rPr>
              <a:t>架构，分布式、并行</a:t>
            </a:r>
            <a:endParaRPr lang="en-US" altLang="zh-CN" sz="2800" dirty="0">
              <a:solidFill>
                <a:prstClr val="black"/>
              </a:solidFill>
              <a:latin typeface="DengXian"/>
              <a:ea typeface="DengXian" panose="02010600030101010101" pitchFamily="2" charset="-122"/>
            </a:endParaRPr>
          </a:p>
          <a:p>
            <a:pPr marL="457200" lvl="0" indent="-457200">
              <a:lnSpc>
                <a:spcPct val="90000"/>
              </a:lnSpc>
              <a:buFont typeface="Wingdings" panose="05000000000000000000" pitchFamily="2" charset="2"/>
              <a:buChar char="Ø"/>
            </a:pPr>
            <a:r>
              <a:rPr lang="en-US" altLang="zh-CN" dirty="0">
                <a:solidFill>
                  <a:prstClr val="black"/>
                </a:solidFill>
                <a:latin typeface="DengXian"/>
                <a:ea typeface="DengXian" panose="02010600030101010101" pitchFamily="2" charset="-122"/>
              </a:rPr>
              <a:t>NewSQL</a:t>
            </a:r>
            <a:r>
              <a:rPr lang="zh-CN" altLang="en-US" dirty="0">
                <a:solidFill>
                  <a:prstClr val="black"/>
                </a:solidFill>
                <a:latin typeface="DengXian"/>
                <a:ea typeface="DengXian" panose="02010600030101010101" pitchFamily="2" charset="-122"/>
              </a:rPr>
              <a:t>数据库</a:t>
            </a:r>
            <a:endParaRPr lang="en-US" altLang="zh-CN" dirty="0">
              <a:solidFill>
                <a:prstClr val="black"/>
              </a:solidFill>
              <a:latin typeface="DengXian"/>
              <a:ea typeface="DengXian" panose="02010600030101010101" pitchFamily="2" charset="-122"/>
            </a:endParaRPr>
          </a:p>
          <a:p>
            <a:pPr lvl="0">
              <a:lnSpc>
                <a:spcPct val="90000"/>
              </a:lnSpc>
            </a:pPr>
            <a:r>
              <a:rPr lang="en-US" altLang="zh-CN" dirty="0">
                <a:solidFill>
                  <a:prstClr val="black"/>
                </a:solidFill>
                <a:latin typeface="DengXian"/>
                <a:ea typeface="DengXian" panose="02010600030101010101" pitchFamily="2" charset="-122"/>
              </a:rPr>
              <a:t>            </a:t>
            </a:r>
            <a:r>
              <a:rPr lang="zh-CN" altLang="en-US" dirty="0">
                <a:solidFill>
                  <a:prstClr val="black"/>
                </a:solidFill>
                <a:latin typeface="DengXian"/>
                <a:ea typeface="DengXian" panose="02010600030101010101" pitchFamily="2" charset="-122"/>
              </a:rPr>
              <a:t>突破传统数据库技术框架，接近</a:t>
            </a:r>
            <a:r>
              <a:rPr lang="en-US" altLang="zh-CN" dirty="0">
                <a:solidFill>
                  <a:prstClr val="black"/>
                </a:solidFill>
                <a:latin typeface="DengXian"/>
                <a:ea typeface="DengXian" panose="02010600030101010101" pitchFamily="2" charset="-122"/>
              </a:rPr>
              <a:t>NoSQL</a:t>
            </a:r>
            <a:r>
              <a:rPr lang="zh-CN" altLang="en-US" dirty="0">
                <a:solidFill>
                  <a:prstClr val="black"/>
                </a:solidFill>
                <a:latin typeface="DengXian"/>
                <a:ea typeface="DengXian" panose="02010600030101010101" pitchFamily="2" charset="-122"/>
              </a:rPr>
              <a:t>数据库技术，保持</a:t>
            </a:r>
            <a:r>
              <a:rPr lang="en-US" altLang="zh-CN" dirty="0">
                <a:solidFill>
                  <a:prstClr val="black"/>
                </a:solidFill>
                <a:latin typeface="DengXian"/>
                <a:ea typeface="DengXian" panose="02010600030101010101" pitchFamily="2" charset="-122"/>
              </a:rPr>
              <a:t>SQL</a:t>
            </a:r>
            <a:r>
              <a:rPr lang="zh-CN" altLang="en-US" dirty="0">
                <a:solidFill>
                  <a:prstClr val="black"/>
                </a:solidFill>
                <a:latin typeface="DengXian"/>
                <a:ea typeface="DengXian" panose="02010600030101010101" pitchFamily="2" charset="-122"/>
              </a:rPr>
              <a:t>数据库的</a:t>
            </a:r>
            <a:r>
              <a:rPr lang="en-US" altLang="zh-CN" dirty="0">
                <a:solidFill>
                  <a:prstClr val="black"/>
                </a:solidFill>
                <a:latin typeface="DengXian"/>
                <a:ea typeface="DengXian" panose="02010600030101010101" pitchFamily="2" charset="-122"/>
              </a:rPr>
              <a:t>ACID</a:t>
            </a:r>
            <a:r>
              <a:rPr lang="zh-CN" altLang="en-US" dirty="0">
                <a:solidFill>
                  <a:prstClr val="black"/>
                </a:solidFill>
                <a:latin typeface="DengXian"/>
                <a:ea typeface="DengXian" panose="02010600030101010101" pitchFamily="2" charset="-122"/>
              </a:rPr>
              <a:t>特性</a:t>
            </a:r>
            <a:endParaRPr lang="en-US" altLang="zh-CN" dirty="0">
              <a:solidFill>
                <a:prstClr val="black"/>
              </a:solidFill>
              <a:latin typeface="DengXian"/>
              <a:ea typeface="DengXian" panose="02010600030101010101" pitchFamily="2" charset="-122"/>
            </a:endParaRPr>
          </a:p>
          <a:p>
            <a:pPr marL="457200" lvl="0" indent="-457200">
              <a:lnSpc>
                <a:spcPct val="90000"/>
              </a:lnSpc>
              <a:buFont typeface="Wingdings" panose="05000000000000000000" pitchFamily="2" charset="2"/>
              <a:buChar char="Ø"/>
            </a:pPr>
            <a:r>
              <a:rPr lang="zh-CN" altLang="en-US" sz="2800" dirty="0">
                <a:solidFill>
                  <a:prstClr val="black"/>
                </a:solidFill>
                <a:latin typeface="DengXian"/>
                <a:ea typeface="DengXian" panose="02010600030101010101" pitchFamily="2" charset="-122"/>
              </a:rPr>
              <a:t>新硬件技术（</a:t>
            </a:r>
            <a:r>
              <a:rPr lang="en-US" altLang="zh-CN" sz="2800" dirty="0">
                <a:solidFill>
                  <a:prstClr val="black"/>
                </a:solidFill>
                <a:latin typeface="DengXian"/>
                <a:ea typeface="DengXian" panose="02010600030101010101" pitchFamily="2" charset="-122"/>
              </a:rPr>
              <a:t>GPU</a:t>
            </a:r>
            <a:r>
              <a:rPr lang="zh-CN" altLang="en-US" sz="2800" dirty="0">
                <a:solidFill>
                  <a:prstClr val="black"/>
                </a:solidFill>
                <a:latin typeface="DengXian"/>
                <a:ea typeface="DengXian" panose="02010600030101010101" pitchFamily="2" charset="-122"/>
              </a:rPr>
              <a:t>）</a:t>
            </a:r>
          </a:p>
        </p:txBody>
      </p:sp>
    </p:spTree>
    <p:extLst>
      <p:ext uri="{BB962C8B-B14F-4D97-AF65-F5344CB8AC3E}">
        <p14:creationId xmlns:p14="http://schemas.microsoft.com/office/powerpoint/2010/main" val="1865760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a:t>2.5 </a:t>
            </a:r>
            <a:r>
              <a:rPr lang="zh-CN" altLang="en-US" dirty="0"/>
              <a:t>代表性数据库演化与发展趋势</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
        <p:nvSpPr>
          <p:cNvPr id="6" name="内容占位符 2"/>
          <p:cNvSpPr>
            <a:spLocks noGrp="1"/>
          </p:cNvSpPr>
          <p:nvPr>
            <p:ph idx="1"/>
          </p:nvPr>
        </p:nvSpPr>
        <p:spPr>
          <a:xfrm>
            <a:off x="833211" y="942557"/>
            <a:ext cx="11025414" cy="4996068"/>
          </a:xfrm>
        </p:spPr>
        <p:txBody>
          <a:bodyPr>
            <a:noAutofit/>
          </a:bodyPr>
          <a:lstStyle/>
          <a:p>
            <a:pPr lvl="0">
              <a:lnSpc>
                <a:spcPct val="90000"/>
              </a:lnSpc>
            </a:pPr>
            <a:r>
              <a:rPr kumimoji="1" lang="zh-CN" altLang="en-US" sz="4000" dirty="0">
                <a:solidFill>
                  <a:prstClr val="black"/>
                </a:solidFill>
                <a:latin typeface="DengXian"/>
                <a:ea typeface="DengXian" panose="02010600030101010101" pitchFamily="2" charset="-122"/>
              </a:rPr>
              <a:t>传统数据库的演化</a:t>
            </a:r>
            <a:endParaRPr kumimoji="1" lang="en-US" altLang="zh-CN" sz="4000" dirty="0">
              <a:solidFill>
                <a:prstClr val="black"/>
              </a:solidFill>
              <a:latin typeface="DengXian"/>
              <a:ea typeface="DengXian" panose="02010600030101010101" pitchFamily="2" charset="-122"/>
            </a:endParaRPr>
          </a:p>
          <a:p>
            <a:pPr marL="685800" lvl="1" indent="-228600">
              <a:lnSpc>
                <a:spcPct val="90000"/>
              </a:lnSpc>
              <a:buFont typeface="Arial"/>
              <a:buChar char="•"/>
            </a:pPr>
            <a:r>
              <a:rPr lang="zh-CN" altLang="en-US" sz="3200" dirty="0">
                <a:solidFill>
                  <a:prstClr val="black"/>
                </a:solidFill>
                <a:latin typeface="DengXian"/>
                <a:ea typeface="DengXian" panose="02010600030101010101" pitchFamily="2" charset="-122"/>
              </a:rPr>
              <a:t>磁盘数据库</a:t>
            </a:r>
            <a:r>
              <a:rPr lang="zh-CN" altLang="en-US" sz="3200" dirty="0">
                <a:solidFill>
                  <a:prstClr val="black"/>
                </a:solidFill>
                <a:latin typeface="DengXian"/>
                <a:ea typeface="DengXian" panose="02010600030101010101" pitchFamily="2" charset="-122"/>
                <a:sym typeface="Wingdings 3" panose="05040102010807070707" pitchFamily="18" charset="2"/>
              </a:rPr>
              <a:t></a:t>
            </a:r>
            <a:r>
              <a:rPr lang="zh-CN" altLang="en-US" sz="3200" dirty="0">
                <a:solidFill>
                  <a:srgbClr val="FF0000"/>
                </a:solidFill>
                <a:latin typeface="DengXian"/>
                <a:ea typeface="DengXian" panose="02010600030101010101" pitchFamily="2" charset="-122"/>
                <a:sym typeface="Wingdings 3" panose="05040102010807070707" pitchFamily="18" charset="2"/>
              </a:rPr>
              <a:t>内存数据库</a:t>
            </a:r>
            <a:endParaRPr lang="en-US" altLang="zh-CN" sz="3200" dirty="0">
              <a:solidFill>
                <a:srgbClr val="FF0000"/>
              </a:solidFill>
              <a:latin typeface="DengXian"/>
              <a:ea typeface="DengXian" panose="02010600030101010101" pitchFamily="2" charset="-122"/>
              <a:sym typeface="Wingdings 3" panose="05040102010807070707" pitchFamily="18" charset="2"/>
            </a:endParaRPr>
          </a:p>
          <a:p>
            <a:pPr marL="1143000" lvl="2" indent="-228600">
              <a:buFont typeface="Arial"/>
              <a:buChar char="•"/>
            </a:pPr>
            <a:r>
              <a:rPr lang="en-US" altLang="zh-CN" sz="2800" dirty="0" err="1">
                <a:solidFill>
                  <a:prstClr val="black"/>
                </a:solidFill>
                <a:latin typeface="DengXian"/>
                <a:ea typeface="DengXian" panose="02010600030101010101" pitchFamily="2" charset="-122"/>
                <a:sym typeface="Wingdings 3" panose="05040102010807070707" pitchFamily="18" charset="2"/>
              </a:rPr>
              <a:t>Oracle+Timesten</a:t>
            </a:r>
            <a:r>
              <a:rPr lang="zh-CN" altLang="en-US" sz="2800" dirty="0">
                <a:solidFill>
                  <a:prstClr val="black"/>
                </a:solidFill>
                <a:latin typeface="DengXian"/>
                <a:ea typeface="DengXian" panose="02010600030101010101" pitchFamily="2" charset="-122"/>
                <a:sym typeface="Wingdings 3" panose="05040102010807070707" pitchFamily="18" charset="2"/>
              </a:rPr>
              <a:t>，</a:t>
            </a:r>
            <a:r>
              <a:rPr lang="en-US" altLang="zh-CN" sz="2800" dirty="0">
                <a:solidFill>
                  <a:prstClr val="black"/>
                </a:solidFill>
                <a:latin typeface="DengXian"/>
                <a:ea typeface="DengXian" panose="02010600030101010101" pitchFamily="2" charset="-122"/>
                <a:sym typeface="Wingdings 3" panose="05040102010807070707" pitchFamily="18" charset="2"/>
              </a:rPr>
              <a:t>IBM </a:t>
            </a:r>
            <a:r>
              <a:rPr lang="en-US" altLang="zh-CN" sz="2800" dirty="0" err="1">
                <a:solidFill>
                  <a:prstClr val="black"/>
                </a:solidFill>
                <a:latin typeface="DengXian"/>
                <a:ea typeface="DengXian" panose="02010600030101010101" pitchFamily="2" charset="-122"/>
                <a:sym typeface="Wingdings 3" panose="05040102010807070707" pitchFamily="18" charset="2"/>
              </a:rPr>
              <a:t>solidDB</a:t>
            </a:r>
            <a:r>
              <a:rPr lang="en-US" altLang="zh-CN" sz="2800" dirty="0">
                <a:solidFill>
                  <a:prstClr val="black"/>
                </a:solidFill>
                <a:latin typeface="DengXian"/>
                <a:ea typeface="DengXian" panose="02010600030101010101" pitchFamily="2" charset="-122"/>
                <a:sym typeface="Wingdings 3" panose="05040102010807070707" pitchFamily="18" charset="2"/>
              </a:rPr>
              <a:t> </a:t>
            </a:r>
          </a:p>
          <a:p>
            <a:pPr marL="685800" lvl="1" indent="-228600">
              <a:lnSpc>
                <a:spcPct val="90000"/>
              </a:lnSpc>
              <a:buFont typeface="Arial"/>
              <a:buChar char="•"/>
            </a:pPr>
            <a:r>
              <a:rPr lang="zh-CN" altLang="en-US" sz="3200" dirty="0">
                <a:solidFill>
                  <a:prstClr val="black"/>
                </a:solidFill>
                <a:latin typeface="DengXian"/>
                <a:ea typeface="DengXian" panose="02010600030101010101" pitchFamily="2" charset="-122"/>
                <a:sym typeface="Wingdings 3" panose="05040102010807070707" pitchFamily="18" charset="2"/>
              </a:rPr>
              <a:t>磁盘数据库</a:t>
            </a:r>
            <a:r>
              <a:rPr lang="en-US" altLang="zh-CN" sz="3200" dirty="0">
                <a:solidFill>
                  <a:prstClr val="black"/>
                </a:solidFill>
                <a:latin typeface="DengXian"/>
                <a:ea typeface="DengXian" panose="02010600030101010101" pitchFamily="2" charset="-122"/>
                <a:sym typeface="Wingdings 3" panose="05040102010807070707" pitchFamily="18" charset="2"/>
              </a:rPr>
              <a:t>+</a:t>
            </a:r>
            <a:r>
              <a:rPr lang="zh-CN" altLang="en-US" sz="3200" dirty="0">
                <a:solidFill>
                  <a:prstClr val="black"/>
                </a:solidFill>
                <a:latin typeface="DengXian"/>
                <a:ea typeface="DengXian" panose="02010600030101010101" pitchFamily="2" charset="-122"/>
                <a:sym typeface="Wingdings 3" panose="05040102010807070707" pitchFamily="18" charset="2"/>
              </a:rPr>
              <a:t>内存数据库</a:t>
            </a:r>
            <a:r>
              <a:rPr lang="zh-CN" altLang="en-US" sz="3200" dirty="0">
                <a:solidFill>
                  <a:srgbClr val="FF0000"/>
                </a:solidFill>
                <a:latin typeface="DengXian"/>
                <a:ea typeface="DengXian" panose="02010600030101010101" pitchFamily="2" charset="-122"/>
                <a:sym typeface="Wingdings 3" panose="05040102010807070707" pitchFamily="18" charset="2"/>
              </a:rPr>
              <a:t>混合多引擎数据库</a:t>
            </a:r>
            <a:endParaRPr lang="en-US" altLang="zh-CN" sz="3200" dirty="0">
              <a:solidFill>
                <a:srgbClr val="FF0000"/>
              </a:solidFill>
              <a:latin typeface="DengXian"/>
              <a:ea typeface="DengXian" panose="02010600030101010101" pitchFamily="2" charset="-122"/>
              <a:sym typeface="Wingdings 3" panose="05040102010807070707" pitchFamily="18" charset="2"/>
            </a:endParaRPr>
          </a:p>
          <a:p>
            <a:pPr marL="1143000" lvl="2" indent="-228600">
              <a:buFont typeface="Arial"/>
              <a:buChar char="•"/>
            </a:pPr>
            <a:r>
              <a:rPr lang="en-US" altLang="zh-CN" sz="2800" dirty="0">
                <a:solidFill>
                  <a:prstClr val="black"/>
                </a:solidFill>
                <a:latin typeface="DengXian"/>
                <a:ea typeface="DengXian" panose="02010600030101010101" pitchFamily="2" charset="-122"/>
                <a:sym typeface="Wingdings 3" panose="05040102010807070707" pitchFamily="18" charset="2"/>
              </a:rPr>
              <a:t>Oracle</a:t>
            </a:r>
            <a:r>
              <a:rPr lang="zh-CN" altLang="en-US" sz="2800" dirty="0">
                <a:solidFill>
                  <a:prstClr val="black"/>
                </a:solidFill>
                <a:latin typeface="DengXian"/>
                <a:ea typeface="DengXian" panose="02010600030101010101" pitchFamily="2" charset="-122"/>
                <a:sym typeface="Wingdings 3" panose="05040102010807070707" pitchFamily="18" charset="2"/>
              </a:rPr>
              <a:t> </a:t>
            </a:r>
            <a:r>
              <a:rPr lang="en-US" altLang="zh-CN" sz="2800" dirty="0">
                <a:solidFill>
                  <a:prstClr val="black"/>
                </a:solidFill>
                <a:latin typeface="DengXian"/>
                <a:ea typeface="DengXian" panose="02010600030101010101" pitchFamily="2" charset="-122"/>
                <a:sym typeface="Wingdings 3" panose="05040102010807070707" pitchFamily="18" charset="2"/>
              </a:rPr>
              <a:t>Oracle Database in memory, DB2+SolidDB</a:t>
            </a:r>
            <a:r>
              <a:rPr lang="zh-CN" altLang="en-US" sz="2800" dirty="0">
                <a:solidFill>
                  <a:prstClr val="black"/>
                </a:solidFill>
                <a:latin typeface="DengXian"/>
                <a:ea typeface="DengXian" panose="02010600030101010101" pitchFamily="2" charset="-122"/>
                <a:sym typeface="Wingdings 3" panose="05040102010807070707" pitchFamily="18" charset="2"/>
              </a:rPr>
              <a:t> </a:t>
            </a:r>
            <a:endParaRPr lang="en-US" altLang="zh-CN" sz="2800" dirty="0">
              <a:solidFill>
                <a:prstClr val="black"/>
              </a:solidFill>
              <a:latin typeface="DengXian"/>
              <a:ea typeface="DengXian" panose="02010600030101010101" pitchFamily="2" charset="-122"/>
              <a:sym typeface="Wingdings 3" panose="05040102010807070707" pitchFamily="18" charset="2"/>
            </a:endParaRPr>
          </a:p>
          <a:p>
            <a:pPr marL="914400" lvl="2"/>
            <a:r>
              <a:rPr lang="en-US" altLang="zh-CN" sz="2800" dirty="0">
                <a:solidFill>
                  <a:prstClr val="black"/>
                </a:solidFill>
                <a:latin typeface="DengXian"/>
                <a:ea typeface="DengXian" panose="02010600030101010101" pitchFamily="2" charset="-122"/>
                <a:sym typeface="Wingdings 3" panose="05040102010807070707" pitchFamily="18" charset="2"/>
              </a:rPr>
              <a:t>              </a:t>
            </a:r>
            <a:r>
              <a:rPr lang="zh-CN" altLang="en-US" sz="2800" dirty="0">
                <a:solidFill>
                  <a:prstClr val="black"/>
                </a:solidFill>
                <a:latin typeface="DengXian"/>
                <a:ea typeface="DengXian" panose="02010600030101010101" pitchFamily="2" charset="-122"/>
                <a:sym typeface="Wingdings 3" panose="05040102010807070707" pitchFamily="18" charset="2"/>
              </a:rPr>
              <a:t></a:t>
            </a:r>
            <a:r>
              <a:rPr lang="en-US" altLang="zh-CN" sz="2800" dirty="0">
                <a:solidFill>
                  <a:srgbClr val="FF0000"/>
                </a:solidFill>
                <a:latin typeface="DengXian"/>
                <a:ea typeface="DengXian" panose="02010600030101010101" pitchFamily="2" charset="-122"/>
                <a:sym typeface="Wingdings 3" panose="05040102010807070707" pitchFamily="18" charset="2"/>
              </a:rPr>
              <a:t>HTAP</a:t>
            </a:r>
            <a:r>
              <a:rPr lang="zh-CN" altLang="en-US" sz="2800" dirty="0">
                <a:solidFill>
                  <a:srgbClr val="FF0000"/>
                </a:solidFill>
                <a:latin typeface="DengXian"/>
                <a:ea typeface="DengXian" panose="02010600030101010101" pitchFamily="2" charset="-122"/>
                <a:sym typeface="Wingdings 3" panose="05040102010807070707" pitchFamily="18" charset="2"/>
              </a:rPr>
              <a:t>混合引擎</a:t>
            </a:r>
            <a:endParaRPr lang="zh-CN" altLang="en-US" sz="2800" dirty="0">
              <a:solidFill>
                <a:srgbClr val="FF0000"/>
              </a:solidFill>
              <a:latin typeface="DengXian"/>
              <a:ea typeface="DengXian" panose="02010600030101010101" pitchFamily="2" charset="-122"/>
            </a:endParaRPr>
          </a:p>
        </p:txBody>
      </p:sp>
    </p:spTree>
    <p:extLst>
      <p:ext uri="{BB962C8B-B14F-4D97-AF65-F5344CB8AC3E}">
        <p14:creationId xmlns:p14="http://schemas.microsoft.com/office/powerpoint/2010/main" val="879111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a:t>
            </a:r>
            <a:r>
              <a:rPr lang="en-US" altLang="zh-CN" dirty="0" err="1"/>
              <a:t>TimesTen</a:t>
            </a:r>
            <a:endParaRPr lang="zh-CN" altLang="en-US" dirty="0"/>
          </a:p>
        </p:txBody>
      </p:sp>
      <p:sp>
        <p:nvSpPr>
          <p:cNvPr id="3" name="内容占位符 2"/>
          <p:cNvSpPr>
            <a:spLocks noGrp="1"/>
          </p:cNvSpPr>
          <p:nvPr>
            <p:ph idx="1"/>
          </p:nvPr>
        </p:nvSpPr>
        <p:spPr>
          <a:xfrm>
            <a:off x="838200" y="1070057"/>
            <a:ext cx="10515600" cy="1399681"/>
          </a:xfrm>
        </p:spPr>
        <p:txBody>
          <a:bodyPr>
            <a:normAutofit/>
          </a:bodyPr>
          <a:lstStyle/>
          <a:p>
            <a:r>
              <a:rPr lang="en-US" altLang="zh-CN" sz="2200" dirty="0" err="1">
                <a:solidFill>
                  <a:srgbClr val="C00000"/>
                </a:solidFill>
              </a:rPr>
              <a:t>TimesTen</a:t>
            </a:r>
            <a:r>
              <a:rPr lang="en-US" altLang="zh-CN" sz="2200" dirty="0">
                <a:solidFill>
                  <a:srgbClr val="C00000"/>
                </a:solidFill>
              </a:rPr>
              <a:t>: </a:t>
            </a:r>
            <a:r>
              <a:rPr lang="zh-CN" altLang="en-US" sz="2200" dirty="0">
                <a:solidFill>
                  <a:srgbClr val="C00000"/>
                </a:solidFill>
              </a:rPr>
              <a:t>号称最快的</a:t>
            </a:r>
            <a:r>
              <a:rPr lang="en-US" altLang="zh-CN" sz="2200" dirty="0">
                <a:solidFill>
                  <a:srgbClr val="C00000"/>
                </a:solidFill>
              </a:rPr>
              <a:t>OLTP</a:t>
            </a:r>
            <a:r>
              <a:rPr lang="zh-CN" altLang="en-US" sz="2200" dirty="0">
                <a:solidFill>
                  <a:srgbClr val="C00000"/>
                </a:solidFill>
              </a:rPr>
              <a:t>数据库，具有超强可用性（</a:t>
            </a:r>
            <a:r>
              <a:rPr lang="en-US" altLang="zh-CN" sz="2200" dirty="0">
                <a:solidFill>
                  <a:srgbClr val="C00000"/>
                </a:solidFill>
              </a:rPr>
              <a:t> Ultra High Availability</a:t>
            </a:r>
            <a:r>
              <a:rPr lang="zh-CN" altLang="en-US" sz="2200" dirty="0">
                <a:solidFill>
                  <a:srgbClr val="C00000"/>
                </a:solidFill>
              </a:rPr>
              <a:t>）</a:t>
            </a:r>
            <a:r>
              <a:rPr lang="en-US" altLang="zh-CN" sz="2200" dirty="0">
                <a:solidFill>
                  <a:srgbClr val="C00000"/>
                </a:solidFill>
              </a:rPr>
              <a:t>, </a:t>
            </a:r>
            <a:r>
              <a:rPr lang="zh-CN" altLang="en-US" sz="2200" dirty="0">
                <a:solidFill>
                  <a:srgbClr val="C00000"/>
                </a:solidFill>
              </a:rPr>
              <a:t>弹性扩展能力（</a:t>
            </a:r>
            <a:r>
              <a:rPr lang="en-US" altLang="zh-CN" sz="2200" dirty="0">
                <a:solidFill>
                  <a:srgbClr val="C00000"/>
                </a:solidFill>
              </a:rPr>
              <a:t>Elastic Scalability</a:t>
            </a:r>
            <a:r>
              <a:rPr lang="zh-CN" altLang="en-US" sz="2200" dirty="0">
                <a:solidFill>
                  <a:srgbClr val="C00000"/>
                </a:solidFill>
              </a:rPr>
              <a:t>），</a:t>
            </a:r>
            <a:r>
              <a:rPr lang="zh-CN" altLang="en-US" sz="2200" dirty="0">
                <a:solidFill>
                  <a:srgbClr val="333333"/>
                </a:solidFill>
              </a:rPr>
              <a:t>是一种实时动态数据的高速缓存系统，包括内存数据库的连接和数据交换技术。</a:t>
            </a:r>
            <a:endParaRPr lang="zh-CN" altLang="en-US" sz="22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pic>
        <p:nvPicPr>
          <p:cNvPr id="5" name="图片 4">
            <a:extLst>
              <a:ext uri="{FF2B5EF4-FFF2-40B4-BE49-F238E27FC236}">
                <a16:creationId xmlns:a16="http://schemas.microsoft.com/office/drawing/2014/main" id="{EB2313D9-D49C-45C7-98E1-5492F4E5C0E9}"/>
              </a:ext>
            </a:extLst>
          </p:cNvPr>
          <p:cNvPicPr>
            <a:picLocks noChangeAspect="1"/>
          </p:cNvPicPr>
          <p:nvPr/>
        </p:nvPicPr>
        <p:blipFill>
          <a:blip r:embed="rId3"/>
          <a:stretch>
            <a:fillRect/>
          </a:stretch>
        </p:blipFill>
        <p:spPr>
          <a:xfrm>
            <a:off x="6096000" y="2307771"/>
            <a:ext cx="5878286" cy="3754664"/>
          </a:xfrm>
          <a:prstGeom prst="rect">
            <a:avLst/>
          </a:prstGeom>
        </p:spPr>
      </p:pic>
      <p:sp>
        <p:nvSpPr>
          <p:cNvPr id="6" name="矩形 5"/>
          <p:cNvSpPr/>
          <p:nvPr/>
        </p:nvSpPr>
        <p:spPr>
          <a:xfrm>
            <a:off x="838199" y="2307771"/>
            <a:ext cx="5098143" cy="4154984"/>
          </a:xfrm>
          <a:prstGeom prst="rect">
            <a:avLst/>
          </a:prstGeom>
        </p:spPr>
        <p:txBody>
          <a:bodyPr wrap="square">
            <a:spAutoFit/>
          </a:bodyPr>
          <a:lstStyle/>
          <a:p>
            <a:r>
              <a:rPr lang="en-US" altLang="zh-CN" sz="2200" dirty="0">
                <a:solidFill>
                  <a:srgbClr val="4D4D4D"/>
                </a:solidFill>
                <a:latin typeface="微软雅黑" panose="020B0503020204020204" pitchFamily="34" charset="-122"/>
                <a:ea typeface="微软雅黑" panose="020B0503020204020204" pitchFamily="34" charset="-122"/>
              </a:rPr>
              <a:t>Timesten</a:t>
            </a:r>
            <a:r>
              <a:rPr lang="zh-CN" altLang="en-US" sz="2200" dirty="0">
                <a:solidFill>
                  <a:srgbClr val="4D4D4D"/>
                </a:solidFill>
                <a:latin typeface="微软雅黑" panose="020B0503020204020204" pitchFamily="34" charset="-122"/>
                <a:ea typeface="微软雅黑" panose="020B0503020204020204" pitchFamily="34" charset="-122"/>
              </a:rPr>
              <a:t>能比普通数据库快</a:t>
            </a:r>
            <a:r>
              <a:rPr lang="en-US" altLang="zh-CN" sz="2200" dirty="0">
                <a:solidFill>
                  <a:srgbClr val="4D4D4D"/>
                </a:solidFill>
                <a:latin typeface="微软雅黑" panose="020B0503020204020204" pitchFamily="34" charset="-122"/>
                <a:ea typeface="微软雅黑" panose="020B0503020204020204" pitchFamily="34" charset="-122"/>
              </a:rPr>
              <a:t>10</a:t>
            </a:r>
            <a:r>
              <a:rPr lang="zh-CN" altLang="en-US" sz="2200" dirty="0">
                <a:solidFill>
                  <a:srgbClr val="4D4D4D"/>
                </a:solidFill>
                <a:latin typeface="微软雅黑" panose="020B0503020204020204" pitchFamily="34" charset="-122"/>
                <a:ea typeface="微软雅黑" panose="020B0503020204020204" pitchFamily="34" charset="-122"/>
              </a:rPr>
              <a:t>倍，主要是两个原因：</a:t>
            </a:r>
            <a:r>
              <a:rPr lang="zh-CN" altLang="en-US" sz="2200" dirty="0">
                <a:solidFill>
                  <a:srgbClr val="FF0000"/>
                </a:solidFill>
                <a:latin typeface="微软雅黑" panose="020B0503020204020204" pitchFamily="34" charset="-122"/>
                <a:ea typeface="微软雅黑" panose="020B0503020204020204" pitchFamily="34" charset="-122"/>
              </a:rPr>
              <a:t>（</a:t>
            </a:r>
            <a:r>
              <a:rPr lang="en-US" altLang="zh-CN" sz="2200" dirty="0">
                <a:solidFill>
                  <a:srgbClr val="FF0000"/>
                </a:solidFill>
                <a:latin typeface="微软雅黑" panose="020B0503020204020204" pitchFamily="34" charset="-122"/>
                <a:ea typeface="微软雅黑" panose="020B0503020204020204" pitchFamily="34" charset="-122"/>
              </a:rPr>
              <a:t>1</a:t>
            </a:r>
            <a:r>
              <a:rPr lang="zh-CN" altLang="en-US" sz="2200" dirty="0">
                <a:solidFill>
                  <a:srgbClr val="FF0000"/>
                </a:solidFill>
                <a:latin typeface="微软雅黑" panose="020B0503020204020204" pitchFamily="34" charset="-122"/>
                <a:ea typeface="微软雅黑" panose="020B0503020204020204" pitchFamily="34" charset="-122"/>
              </a:rPr>
              <a:t>）数据全部在内存，不需要从硬盘上取数据；（</a:t>
            </a:r>
            <a:r>
              <a:rPr lang="en-US" altLang="zh-CN" sz="2200" dirty="0">
                <a:solidFill>
                  <a:srgbClr val="FF0000"/>
                </a:solidFill>
                <a:latin typeface="微软雅黑" panose="020B0503020204020204" pitchFamily="34" charset="-122"/>
                <a:ea typeface="微软雅黑" panose="020B0503020204020204" pitchFamily="34" charset="-122"/>
              </a:rPr>
              <a:t>2</a:t>
            </a:r>
            <a:r>
              <a:rPr lang="zh-CN" altLang="en-US" sz="2200" dirty="0">
                <a:solidFill>
                  <a:srgbClr val="FF0000"/>
                </a:solidFill>
                <a:latin typeface="微软雅黑" panose="020B0503020204020204" pitchFamily="34" charset="-122"/>
                <a:ea typeface="微软雅黑" panose="020B0503020204020204" pitchFamily="34" charset="-122"/>
              </a:rPr>
              <a:t>）应用和</a:t>
            </a:r>
            <a:r>
              <a:rPr lang="en-US" altLang="zh-CN" sz="2200" dirty="0">
                <a:solidFill>
                  <a:srgbClr val="FF0000"/>
                </a:solidFill>
                <a:latin typeface="微软雅黑" panose="020B0503020204020204" pitchFamily="34" charset="-122"/>
                <a:ea typeface="微软雅黑" panose="020B0503020204020204" pitchFamily="34" charset="-122"/>
              </a:rPr>
              <a:t>Timesten</a:t>
            </a:r>
            <a:r>
              <a:rPr lang="zh-CN" altLang="en-US" sz="2200" dirty="0">
                <a:solidFill>
                  <a:srgbClr val="FF0000"/>
                </a:solidFill>
                <a:latin typeface="微软雅黑" panose="020B0503020204020204" pitchFamily="34" charset="-122"/>
                <a:ea typeface="微软雅黑" panose="020B0503020204020204" pitchFamily="34" charset="-122"/>
              </a:rPr>
              <a:t>可以在同一台机器上直接访问，无需经过网络</a:t>
            </a:r>
            <a:r>
              <a:rPr lang="en-US" altLang="zh-CN" sz="2200" dirty="0">
                <a:solidFill>
                  <a:srgbClr val="FF0000"/>
                </a:solidFill>
                <a:latin typeface="微软雅黑" panose="020B0503020204020204" pitchFamily="34" charset="-122"/>
                <a:ea typeface="微软雅黑" panose="020B0503020204020204" pitchFamily="34" charset="-122"/>
              </a:rPr>
              <a:t>TCP/IP</a:t>
            </a:r>
            <a:r>
              <a:rPr lang="zh-CN" altLang="en-US" sz="2200" dirty="0">
                <a:solidFill>
                  <a:srgbClr val="FF0000"/>
                </a:solidFill>
                <a:latin typeface="微软雅黑" panose="020B0503020204020204" pitchFamily="34" charset="-122"/>
                <a:ea typeface="微软雅黑" panose="020B0503020204020204" pitchFamily="34" charset="-122"/>
              </a:rPr>
              <a:t>。</a:t>
            </a:r>
            <a:endParaRPr lang="en-US" altLang="zh-CN" sz="2200" dirty="0">
              <a:solidFill>
                <a:srgbClr val="FF0000"/>
              </a:solidFill>
              <a:latin typeface="微软雅黑" panose="020B0503020204020204" pitchFamily="34" charset="-122"/>
              <a:ea typeface="微软雅黑" panose="020B0503020204020204" pitchFamily="34" charset="-122"/>
            </a:endParaRPr>
          </a:p>
          <a:p>
            <a:endParaRPr lang="en-US" altLang="zh-CN" sz="2200" dirty="0">
              <a:solidFill>
                <a:srgbClr val="4D4D4D"/>
              </a:solidFill>
              <a:latin typeface="微软雅黑" panose="020B0503020204020204" pitchFamily="34" charset="-122"/>
              <a:ea typeface="微软雅黑" panose="020B0503020204020204" pitchFamily="34" charset="-122"/>
            </a:endParaRPr>
          </a:p>
          <a:p>
            <a:r>
              <a:rPr lang="zh-CN" altLang="en-US" sz="2200" dirty="0">
                <a:solidFill>
                  <a:srgbClr val="4D4D4D"/>
                </a:solidFill>
                <a:latin typeface="微软雅黑" panose="020B0503020204020204" pitchFamily="34" charset="-122"/>
                <a:ea typeface="微软雅黑" panose="020B0503020204020204" pitchFamily="34" charset="-122"/>
              </a:rPr>
              <a:t>由于</a:t>
            </a:r>
            <a:r>
              <a:rPr lang="en-US" altLang="zh-CN" sz="2200" dirty="0">
                <a:solidFill>
                  <a:srgbClr val="4D4D4D"/>
                </a:solidFill>
                <a:latin typeface="微软雅黑" panose="020B0503020204020204" pitchFamily="34" charset="-122"/>
                <a:ea typeface="微软雅黑" panose="020B0503020204020204" pitchFamily="34" charset="-122"/>
              </a:rPr>
              <a:t>Timesten</a:t>
            </a:r>
            <a:r>
              <a:rPr lang="zh-CN" altLang="en-US" sz="2200" dirty="0">
                <a:solidFill>
                  <a:srgbClr val="4D4D4D"/>
                </a:solidFill>
                <a:latin typeface="微软雅黑" panose="020B0503020204020204" pitchFamily="34" charset="-122"/>
                <a:ea typeface="微软雅黑" panose="020B0503020204020204" pitchFamily="34" charset="-122"/>
              </a:rPr>
              <a:t>全部数据在内存中，因此</a:t>
            </a:r>
            <a:r>
              <a:rPr lang="zh-CN" altLang="en-US" sz="2200" dirty="0">
                <a:solidFill>
                  <a:srgbClr val="FF0000"/>
                </a:solidFill>
                <a:latin typeface="微软雅黑" panose="020B0503020204020204" pitchFamily="34" charset="-122"/>
                <a:ea typeface="微软雅黑" panose="020B0503020204020204" pitchFamily="34" charset="-122"/>
              </a:rPr>
              <a:t>需要和常规数据库配合，最终通过把数据变化写回常规数据库实现永久保存。</a:t>
            </a:r>
            <a:r>
              <a:rPr lang="en-US" altLang="zh-CN" sz="2200" dirty="0">
                <a:solidFill>
                  <a:srgbClr val="4D4D4D"/>
                </a:solidFill>
                <a:latin typeface="微软雅黑" panose="020B0503020204020204" pitchFamily="34" charset="-122"/>
                <a:ea typeface="微软雅黑" panose="020B0503020204020204" pitchFamily="34" charset="-122"/>
              </a:rPr>
              <a:t>Oracle</a:t>
            </a:r>
            <a:r>
              <a:rPr lang="zh-CN" altLang="en-US" sz="2200" dirty="0">
                <a:solidFill>
                  <a:srgbClr val="4D4D4D"/>
                </a:solidFill>
                <a:latin typeface="微软雅黑" panose="020B0503020204020204" pitchFamily="34" charset="-122"/>
                <a:ea typeface="微软雅黑" panose="020B0503020204020204" pitchFamily="34" charset="-122"/>
              </a:rPr>
              <a:t>通过</a:t>
            </a:r>
            <a:r>
              <a:rPr lang="en-US" altLang="zh-CN" sz="2200" dirty="0">
                <a:solidFill>
                  <a:srgbClr val="4D4D4D"/>
                </a:solidFill>
                <a:latin typeface="微软雅黑" panose="020B0503020204020204" pitchFamily="34" charset="-122"/>
                <a:ea typeface="微软雅黑" panose="020B0503020204020204" pitchFamily="34" charset="-122"/>
              </a:rPr>
              <a:t>Trigger</a:t>
            </a:r>
            <a:r>
              <a:rPr lang="zh-CN" altLang="en-US" sz="2200" dirty="0">
                <a:solidFill>
                  <a:srgbClr val="4D4D4D"/>
                </a:solidFill>
                <a:latin typeface="微软雅黑" panose="020B0503020204020204" pitchFamily="34" charset="-122"/>
                <a:ea typeface="微软雅黑" panose="020B0503020204020204" pitchFamily="34" charset="-122"/>
              </a:rPr>
              <a:t>方式来保持</a:t>
            </a:r>
            <a:r>
              <a:rPr lang="en-US" altLang="zh-CN" sz="2200" dirty="0">
                <a:solidFill>
                  <a:srgbClr val="4D4D4D"/>
                </a:solidFill>
                <a:latin typeface="微软雅黑" panose="020B0503020204020204" pitchFamily="34" charset="-122"/>
                <a:ea typeface="微软雅黑" panose="020B0503020204020204" pitchFamily="34" charset="-122"/>
              </a:rPr>
              <a:t>Oracle</a:t>
            </a:r>
            <a:r>
              <a:rPr lang="zh-CN" altLang="en-US" sz="2200" dirty="0">
                <a:solidFill>
                  <a:srgbClr val="4D4D4D"/>
                </a:solidFill>
                <a:latin typeface="微软雅黑" panose="020B0503020204020204" pitchFamily="34" charset="-122"/>
                <a:ea typeface="微软雅黑" panose="020B0503020204020204" pitchFamily="34" charset="-122"/>
              </a:rPr>
              <a:t>数据和</a:t>
            </a:r>
            <a:r>
              <a:rPr lang="en-US" altLang="zh-CN" sz="2200" dirty="0">
                <a:solidFill>
                  <a:srgbClr val="4D4D4D"/>
                </a:solidFill>
                <a:latin typeface="微软雅黑" panose="020B0503020204020204" pitchFamily="34" charset="-122"/>
                <a:ea typeface="微软雅黑" panose="020B0503020204020204" pitchFamily="34" charset="-122"/>
              </a:rPr>
              <a:t>Timesten</a:t>
            </a:r>
            <a:r>
              <a:rPr lang="zh-CN" altLang="en-US" sz="2200" dirty="0">
                <a:solidFill>
                  <a:srgbClr val="4D4D4D"/>
                </a:solidFill>
                <a:latin typeface="微软雅黑" panose="020B0503020204020204" pitchFamily="34" charset="-122"/>
                <a:ea typeface="微软雅黑" panose="020B0503020204020204" pitchFamily="34" charset="-122"/>
              </a:rPr>
              <a:t>数据一致，由于</a:t>
            </a:r>
            <a:r>
              <a:rPr lang="en-US" altLang="zh-CN" sz="2200" dirty="0">
                <a:solidFill>
                  <a:srgbClr val="4D4D4D"/>
                </a:solidFill>
                <a:latin typeface="微软雅黑" panose="020B0503020204020204" pitchFamily="34" charset="-122"/>
                <a:ea typeface="微软雅黑" panose="020B0503020204020204" pitchFamily="34" charset="-122"/>
              </a:rPr>
              <a:t>Trigger</a:t>
            </a:r>
            <a:r>
              <a:rPr lang="zh-CN" altLang="en-US" sz="2200" dirty="0">
                <a:solidFill>
                  <a:srgbClr val="4D4D4D"/>
                </a:solidFill>
                <a:latin typeface="微软雅黑" panose="020B0503020204020204" pitchFamily="34" charset="-122"/>
                <a:ea typeface="微软雅黑" panose="020B0503020204020204" pitchFamily="34" charset="-122"/>
              </a:rPr>
              <a:t>很消耗资源的，必须合理使用。</a:t>
            </a:r>
            <a:endParaRPr lang="en-US" altLang="zh-CN" sz="2200" dirty="0">
              <a:solidFill>
                <a:srgbClr val="4D4D4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54043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Database in Memory</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sp>
        <p:nvSpPr>
          <p:cNvPr id="5" name="内容占位符 2">
            <a:extLst>
              <a:ext uri="{FF2B5EF4-FFF2-40B4-BE49-F238E27FC236}">
                <a16:creationId xmlns:a16="http://schemas.microsoft.com/office/drawing/2014/main" id="{C8CD2952-8F7A-4E05-A33D-C937E24B7B15}"/>
              </a:ext>
            </a:extLst>
          </p:cNvPr>
          <p:cNvSpPr>
            <a:spLocks noGrp="1"/>
          </p:cNvSpPr>
          <p:nvPr>
            <p:ph idx="1"/>
          </p:nvPr>
        </p:nvSpPr>
        <p:spPr>
          <a:xfrm>
            <a:off x="838200" y="1285462"/>
            <a:ext cx="10515600" cy="4711113"/>
          </a:xfrm>
        </p:spPr>
        <p:txBody>
          <a:bodyPr>
            <a:normAutofit/>
          </a:bodyPr>
          <a:lstStyle/>
          <a:p>
            <a:r>
              <a:rPr lang="en-US" altLang="zh-CN" sz="2400" dirty="0">
                <a:latin typeface="Arial Narrow" panose="020B0606020202030204" pitchFamily="34" charset="0"/>
              </a:rPr>
              <a:t>        Oracle </a:t>
            </a:r>
            <a:r>
              <a:rPr lang="zh-CN" altLang="en-US" sz="2400" dirty="0">
                <a:latin typeface="Arial Narrow" panose="020B0606020202030204" pitchFamily="34" charset="0"/>
              </a:rPr>
              <a:t>数据库增添了 </a:t>
            </a:r>
            <a:r>
              <a:rPr lang="en-US" altLang="zh-CN" sz="2400" dirty="0">
                <a:latin typeface="Arial Narrow" panose="020B0606020202030204" pitchFamily="34" charset="0"/>
              </a:rPr>
              <a:t>In-Memory </a:t>
            </a:r>
            <a:r>
              <a:rPr lang="zh-CN" altLang="en-US" sz="2400" dirty="0">
                <a:latin typeface="Arial Narrow" panose="020B0606020202030204" pitchFamily="34" charset="0"/>
              </a:rPr>
              <a:t>功能，能以透明的方式将分析查询速度提高若干数量级。</a:t>
            </a:r>
            <a:endParaRPr lang="en-US" altLang="zh-CN" sz="2400" dirty="0">
              <a:latin typeface="Arial Narrow" panose="020B0606020202030204" pitchFamily="34" charset="0"/>
            </a:endParaRPr>
          </a:p>
          <a:p>
            <a:r>
              <a:rPr lang="en-US" altLang="zh-CN" sz="2400" dirty="0">
                <a:latin typeface="Arial Narrow" panose="020B0606020202030204" pitchFamily="34" charset="0"/>
              </a:rPr>
              <a:t>        </a:t>
            </a:r>
            <a:r>
              <a:rPr lang="zh-CN" altLang="en-US" sz="2400" dirty="0">
                <a:latin typeface="Arial Narrow" panose="020B0606020202030204" pitchFamily="34" charset="0"/>
              </a:rPr>
              <a:t>单个数据库可以高效地</a:t>
            </a:r>
            <a:r>
              <a:rPr lang="zh-CN" altLang="en-US" sz="2400" dirty="0">
                <a:solidFill>
                  <a:srgbClr val="C00000"/>
                </a:solidFill>
                <a:latin typeface="Arial Narrow" panose="020B0606020202030204" pitchFamily="34" charset="0"/>
              </a:rPr>
              <a:t>支持混合负载</a:t>
            </a:r>
            <a:r>
              <a:rPr lang="zh-CN" altLang="en-US" sz="2400" dirty="0">
                <a:latin typeface="Arial Narrow" panose="020B0606020202030204" pitchFamily="34" charset="0"/>
              </a:rPr>
              <a:t>（既能以出色的性能处理</a:t>
            </a:r>
            <a:r>
              <a:rPr lang="en-US" altLang="zh-CN" sz="2400" dirty="0">
                <a:latin typeface="Arial Narrow" panose="020B0606020202030204" pitchFamily="34" charset="0"/>
              </a:rPr>
              <a:t>OLTP</a:t>
            </a:r>
            <a:r>
              <a:rPr lang="zh-CN" altLang="en-US" sz="2400" dirty="0">
                <a:latin typeface="Arial Narrow" panose="020B0606020202030204" pitchFamily="34" charset="0"/>
              </a:rPr>
              <a:t>事务，又能支持</a:t>
            </a:r>
            <a:r>
              <a:rPr lang="en-US" altLang="zh-CN" sz="2400" dirty="0">
                <a:latin typeface="Arial Narrow" panose="020B0606020202030204" pitchFamily="34" charset="0"/>
              </a:rPr>
              <a:t>OLAP</a:t>
            </a:r>
            <a:r>
              <a:rPr lang="zh-CN" altLang="en-US" sz="2400" dirty="0">
                <a:latin typeface="Arial Narrow" panose="020B0606020202030204" pitchFamily="34" charset="0"/>
              </a:rPr>
              <a:t>实时分析和报告）。</a:t>
            </a:r>
            <a:r>
              <a:rPr lang="en-US" altLang="zh-CN" sz="2400" dirty="0">
                <a:latin typeface="Arial Narrow" panose="020B0606020202030204" pitchFamily="34" charset="0"/>
              </a:rPr>
              <a:t>——</a:t>
            </a:r>
            <a:r>
              <a:rPr lang="zh-CN" altLang="en-US" sz="2400" dirty="0">
                <a:latin typeface="Arial Narrow" panose="020B0606020202030204" pitchFamily="34" charset="0"/>
              </a:rPr>
              <a:t>双举负载能力</a:t>
            </a:r>
            <a:endParaRPr lang="en-US" altLang="zh-CN" sz="2400" dirty="0">
              <a:latin typeface="Arial Narrow" panose="020B0606020202030204" pitchFamily="34" charset="0"/>
            </a:endParaRPr>
          </a:p>
        </p:txBody>
      </p:sp>
    </p:spTree>
    <p:extLst>
      <p:ext uri="{BB962C8B-B14F-4D97-AF65-F5344CB8AC3E}">
        <p14:creationId xmlns:p14="http://schemas.microsoft.com/office/powerpoint/2010/main" val="2045515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Database in Memory</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sp>
        <p:nvSpPr>
          <p:cNvPr id="5" name="内容占位符 2">
            <a:extLst>
              <a:ext uri="{FF2B5EF4-FFF2-40B4-BE49-F238E27FC236}">
                <a16:creationId xmlns:a16="http://schemas.microsoft.com/office/drawing/2014/main" id="{C8CD2952-8F7A-4E05-A33D-C937E24B7B15}"/>
              </a:ext>
            </a:extLst>
          </p:cNvPr>
          <p:cNvSpPr>
            <a:spLocks noGrp="1"/>
          </p:cNvSpPr>
          <p:nvPr>
            <p:ph idx="1"/>
          </p:nvPr>
        </p:nvSpPr>
        <p:spPr>
          <a:xfrm>
            <a:off x="838200" y="1285462"/>
            <a:ext cx="10515600" cy="4711113"/>
          </a:xfrm>
        </p:spPr>
        <p:txBody>
          <a:bodyPr>
            <a:normAutofit/>
          </a:bodyPr>
          <a:lstStyle/>
          <a:p>
            <a:r>
              <a:rPr lang="en-US" altLang="zh-CN" sz="2400" dirty="0">
                <a:latin typeface="Arial Narrow" panose="020B0606020202030204" pitchFamily="34" charset="0"/>
              </a:rPr>
              <a:t>Oracle Database in Memory</a:t>
            </a:r>
            <a:r>
              <a:rPr lang="zh-CN" altLang="en-US" sz="2400" dirty="0">
                <a:latin typeface="Arial Narrow" panose="020B0606020202030204" pitchFamily="34" charset="0"/>
              </a:rPr>
              <a:t>这种双举负载能力得益于</a:t>
            </a:r>
            <a:r>
              <a:rPr lang="zh-CN" altLang="en-US" sz="2400" dirty="0">
                <a:solidFill>
                  <a:srgbClr val="C00000"/>
                </a:solidFill>
                <a:latin typeface="Arial Narrow" panose="020B0606020202030204" pitchFamily="34" charset="0"/>
              </a:rPr>
              <a:t>“双格式”架构：</a:t>
            </a:r>
            <a:endParaRPr lang="en-US" altLang="zh-CN" sz="2400" dirty="0">
              <a:solidFill>
                <a:srgbClr val="C00000"/>
              </a:solidFill>
              <a:latin typeface="Arial Narrow" panose="020B0606020202030204" pitchFamily="34" charset="0"/>
            </a:endParaRPr>
          </a:p>
          <a:p>
            <a:r>
              <a:rPr lang="en-US" altLang="zh-CN" sz="2400" dirty="0">
                <a:solidFill>
                  <a:srgbClr val="C00000"/>
                </a:solidFill>
                <a:latin typeface="Arial Narrow" panose="020B0606020202030204" pitchFamily="34" charset="0"/>
              </a:rPr>
              <a:t>       </a:t>
            </a:r>
            <a:r>
              <a:rPr lang="zh-CN" altLang="en-US" sz="2400" dirty="0">
                <a:latin typeface="Arial Narrow" panose="020B0606020202030204" pitchFamily="34" charset="0"/>
              </a:rPr>
              <a:t>它支持同时以现有的 </a:t>
            </a:r>
            <a:r>
              <a:rPr lang="en-US" altLang="zh-CN" sz="2400" dirty="0">
                <a:latin typeface="Arial Narrow" panose="020B0606020202030204" pitchFamily="34" charset="0"/>
              </a:rPr>
              <a:t>Oracle </a:t>
            </a:r>
            <a:r>
              <a:rPr lang="zh-CN" altLang="en-US" sz="2400" dirty="0">
                <a:solidFill>
                  <a:srgbClr val="FF0000"/>
                </a:solidFill>
                <a:latin typeface="Arial Narrow" panose="020B0606020202030204" pitchFamily="34" charset="0"/>
              </a:rPr>
              <a:t>行格式</a:t>
            </a:r>
            <a:r>
              <a:rPr lang="zh-CN" altLang="en-US" sz="2400" dirty="0">
                <a:latin typeface="Arial Narrow" panose="020B0606020202030204" pitchFamily="34" charset="0"/>
              </a:rPr>
              <a:t>缓存（适用于 </a:t>
            </a:r>
            <a:r>
              <a:rPr lang="en-US" altLang="zh-CN" sz="2400" dirty="0">
                <a:solidFill>
                  <a:srgbClr val="FF0000"/>
                </a:solidFill>
                <a:latin typeface="Arial Narrow" panose="020B0606020202030204" pitchFamily="34" charset="0"/>
              </a:rPr>
              <a:t>OLTP</a:t>
            </a:r>
            <a:r>
              <a:rPr lang="en-US" altLang="zh-CN" sz="2400" dirty="0">
                <a:latin typeface="Arial Narrow" panose="020B0606020202030204" pitchFamily="34" charset="0"/>
              </a:rPr>
              <a:t> </a:t>
            </a:r>
            <a:r>
              <a:rPr lang="zh-CN" altLang="en-US" sz="2400" dirty="0">
                <a:latin typeface="Arial Narrow" panose="020B0606020202030204" pitchFamily="34" charset="0"/>
              </a:rPr>
              <a:t>操作）和新的纯 </a:t>
            </a:r>
            <a:r>
              <a:rPr lang="en-US" altLang="zh-CN" sz="2400" dirty="0">
                <a:latin typeface="Arial Narrow" panose="020B0606020202030204" pitchFamily="34" charset="0"/>
              </a:rPr>
              <a:t>In-Memory </a:t>
            </a:r>
            <a:r>
              <a:rPr lang="zh-CN" altLang="en-US" sz="2400" dirty="0">
                <a:solidFill>
                  <a:srgbClr val="FF0000"/>
                </a:solidFill>
                <a:latin typeface="Arial Narrow" panose="020B0606020202030204" pitchFamily="34" charset="0"/>
              </a:rPr>
              <a:t>列格式</a:t>
            </a:r>
            <a:r>
              <a:rPr lang="zh-CN" altLang="en-US" sz="2400" dirty="0">
                <a:latin typeface="Arial Narrow" panose="020B0606020202030204" pitchFamily="34" charset="0"/>
              </a:rPr>
              <a:t>（为</a:t>
            </a:r>
            <a:r>
              <a:rPr lang="zh-CN" altLang="en-US" sz="2400" dirty="0">
                <a:solidFill>
                  <a:srgbClr val="FF0000"/>
                </a:solidFill>
                <a:latin typeface="Arial Narrow" panose="020B0606020202030204" pitchFamily="34" charset="0"/>
              </a:rPr>
              <a:t>分析处理</a:t>
            </a:r>
            <a:r>
              <a:rPr lang="en-US" altLang="zh-CN" sz="2400" dirty="0">
                <a:solidFill>
                  <a:srgbClr val="FF0000"/>
                </a:solidFill>
                <a:latin typeface="Arial Narrow" panose="020B0606020202030204" pitchFamily="34" charset="0"/>
              </a:rPr>
              <a:t>OLAP</a:t>
            </a:r>
            <a:r>
              <a:rPr lang="zh-CN" altLang="en-US" sz="2400" dirty="0">
                <a:solidFill>
                  <a:srgbClr val="FF0000"/>
                </a:solidFill>
                <a:latin typeface="Arial Narrow" panose="020B0606020202030204" pitchFamily="34" charset="0"/>
              </a:rPr>
              <a:t>而优化</a:t>
            </a:r>
            <a:r>
              <a:rPr lang="zh-CN" altLang="en-US" sz="2400" dirty="0">
                <a:latin typeface="Arial Narrow" panose="020B0606020202030204" pitchFamily="34" charset="0"/>
              </a:rPr>
              <a:t>）维护数据。</a:t>
            </a:r>
          </a:p>
        </p:txBody>
      </p:sp>
      <p:pic>
        <p:nvPicPr>
          <p:cNvPr id="6" name="图片 5">
            <a:extLst>
              <a:ext uri="{FF2B5EF4-FFF2-40B4-BE49-F238E27FC236}">
                <a16:creationId xmlns:a16="http://schemas.microsoft.com/office/drawing/2014/main" id="{55037E7B-D345-421D-B129-72BF283A9314}"/>
              </a:ext>
            </a:extLst>
          </p:cNvPr>
          <p:cNvPicPr>
            <a:picLocks noChangeAspect="1"/>
          </p:cNvPicPr>
          <p:nvPr/>
        </p:nvPicPr>
        <p:blipFill>
          <a:blip r:embed="rId2"/>
          <a:stretch>
            <a:fillRect/>
          </a:stretch>
        </p:blipFill>
        <p:spPr>
          <a:xfrm>
            <a:off x="1091293" y="3497469"/>
            <a:ext cx="6610350" cy="2678993"/>
          </a:xfrm>
          <a:prstGeom prst="rect">
            <a:avLst/>
          </a:prstGeom>
        </p:spPr>
      </p:pic>
      <p:sp>
        <p:nvSpPr>
          <p:cNvPr id="7" name="文本框 6">
            <a:extLst>
              <a:ext uri="{FF2B5EF4-FFF2-40B4-BE49-F238E27FC236}">
                <a16:creationId xmlns:a16="http://schemas.microsoft.com/office/drawing/2014/main" id="{5F5463BF-F6BB-48A9-A43E-917DA7E886CD}"/>
              </a:ext>
            </a:extLst>
          </p:cNvPr>
          <p:cNvSpPr txBox="1"/>
          <p:nvPr/>
        </p:nvSpPr>
        <p:spPr>
          <a:xfrm>
            <a:off x="8237781" y="3411252"/>
            <a:ext cx="1607260" cy="255454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2000" dirty="0">
                <a:solidFill>
                  <a:srgbClr val="FF0000"/>
                </a:solidFill>
                <a:latin typeface="Arial Narrow" panose="020B0606020202030204" pitchFamily="34" charset="0"/>
                <a:ea typeface="微软雅黑" panose="020B0503020204020204" pitchFamily="34" charset="-122"/>
              </a:rPr>
              <a:t>In-Memory</a:t>
            </a:r>
            <a:r>
              <a:rPr lang="zh-CN" altLang="en-US" sz="2000" dirty="0">
                <a:solidFill>
                  <a:srgbClr val="FF0000"/>
                </a:solidFill>
                <a:latin typeface="Arial Narrow" panose="020B0606020202030204" pitchFamily="34" charset="0"/>
                <a:ea typeface="微软雅黑" panose="020B0503020204020204" pitchFamily="34" charset="-122"/>
              </a:rPr>
              <a:t>支持双格式缓存，但存储上仍保留表的单个副本，避免额外的存储成本或同步问题。</a:t>
            </a:r>
          </a:p>
        </p:txBody>
      </p:sp>
    </p:spTree>
    <p:extLst>
      <p:ext uri="{BB962C8B-B14F-4D97-AF65-F5344CB8AC3E}">
        <p14:creationId xmlns:p14="http://schemas.microsoft.com/office/powerpoint/2010/main" val="18147606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a:t>2.5 </a:t>
            </a:r>
            <a:r>
              <a:rPr lang="zh-CN" altLang="en-US" dirty="0"/>
              <a:t>代表性数据库演化与发展趋势</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sp>
        <p:nvSpPr>
          <p:cNvPr id="6" name="内容占位符 2"/>
          <p:cNvSpPr>
            <a:spLocks noGrp="1"/>
          </p:cNvSpPr>
          <p:nvPr>
            <p:ph idx="1"/>
          </p:nvPr>
        </p:nvSpPr>
        <p:spPr>
          <a:xfrm>
            <a:off x="833211" y="847964"/>
            <a:ext cx="9981934" cy="4996068"/>
          </a:xfrm>
        </p:spPr>
        <p:txBody>
          <a:bodyPr>
            <a:noAutofit/>
          </a:bodyPr>
          <a:lstStyle/>
          <a:p>
            <a:pPr lvl="0">
              <a:lnSpc>
                <a:spcPct val="90000"/>
              </a:lnSpc>
            </a:pPr>
            <a:r>
              <a:rPr kumimoji="1" lang="en-US" altLang="zh-CN" sz="3200" dirty="0">
                <a:solidFill>
                  <a:prstClr val="black"/>
                </a:solidFill>
                <a:latin typeface="DengXian"/>
                <a:ea typeface="DengXian" panose="02010600030101010101" pitchFamily="2" charset="-122"/>
              </a:rPr>
              <a:t>MPP</a:t>
            </a:r>
            <a:r>
              <a:rPr lang="zh-CN" altLang="en-US" sz="3200" dirty="0"/>
              <a:t>（</a:t>
            </a:r>
            <a:r>
              <a:rPr lang="en-US" altLang="zh-CN" sz="3200" dirty="0"/>
              <a:t>Massively Parallel Processing</a:t>
            </a:r>
            <a:r>
              <a:rPr lang="zh-CN" altLang="en-US" sz="3200" dirty="0"/>
              <a:t>）</a:t>
            </a:r>
            <a:r>
              <a:rPr kumimoji="1" lang="zh-CN" altLang="en-US" sz="3200" dirty="0">
                <a:solidFill>
                  <a:prstClr val="black"/>
                </a:solidFill>
                <a:latin typeface="DengXian"/>
                <a:ea typeface="DengXian" panose="02010600030101010101" pitchFamily="2" charset="-122"/>
              </a:rPr>
              <a:t>数据库</a:t>
            </a:r>
            <a:endParaRPr kumimoji="1" lang="en-US" altLang="zh-CN" sz="3200" dirty="0">
              <a:solidFill>
                <a:prstClr val="black"/>
              </a:solidFill>
              <a:latin typeface="DengXian"/>
              <a:ea typeface="DengXian" panose="02010600030101010101" pitchFamily="2" charset="-122"/>
            </a:endParaRPr>
          </a:p>
          <a:p>
            <a:pPr marL="685800" lvl="1" indent="-228600">
              <a:lnSpc>
                <a:spcPct val="150000"/>
              </a:lnSpc>
              <a:buFont typeface="Arial"/>
              <a:buChar char="•"/>
            </a:pPr>
            <a:r>
              <a:rPr lang="en-US" altLang="zh-CN" dirty="0">
                <a:solidFill>
                  <a:prstClr val="black"/>
                </a:solidFill>
                <a:latin typeface="DengXian"/>
                <a:ea typeface="DengXian" panose="02010600030101010101" pitchFamily="2" charset="-122"/>
              </a:rPr>
              <a:t>Teradata:</a:t>
            </a:r>
            <a:r>
              <a:rPr lang="zh-CN" altLang="en-US" dirty="0">
                <a:solidFill>
                  <a:prstClr val="black"/>
                </a:solidFill>
                <a:latin typeface="DengXian"/>
                <a:ea typeface="DengXian" panose="02010600030101010101" pitchFamily="2" charset="-122"/>
              </a:rPr>
              <a:t> </a:t>
            </a:r>
            <a:r>
              <a:rPr lang="en-US" altLang="zh-CN" dirty="0">
                <a:solidFill>
                  <a:prstClr val="black"/>
                </a:solidFill>
                <a:latin typeface="DengXian"/>
                <a:ea typeface="DengXian" panose="02010600030101010101" pitchFamily="2" charset="-122"/>
              </a:rPr>
              <a:t>SN</a:t>
            </a:r>
            <a:r>
              <a:rPr lang="zh-CN" altLang="en-US" dirty="0">
                <a:solidFill>
                  <a:prstClr val="black"/>
                </a:solidFill>
                <a:latin typeface="DengXian"/>
                <a:ea typeface="DengXian" panose="02010600030101010101" pitchFamily="2" charset="-122"/>
              </a:rPr>
              <a:t>架构、</a:t>
            </a:r>
            <a:r>
              <a:rPr lang="zh-CN" altLang="en-US" dirty="0">
                <a:solidFill>
                  <a:srgbClr val="FF0000"/>
                </a:solidFill>
                <a:latin typeface="DengXian"/>
                <a:ea typeface="DengXian" panose="02010600030101010101" pitchFamily="2" charset="-122"/>
              </a:rPr>
              <a:t>混合行列分区</a:t>
            </a:r>
            <a:r>
              <a:rPr lang="zh-CN" altLang="en-US" dirty="0">
                <a:solidFill>
                  <a:prstClr val="black"/>
                </a:solidFill>
                <a:latin typeface="DengXian"/>
                <a:ea typeface="DengXian" panose="02010600030101010101" pitchFamily="2" charset="-122"/>
              </a:rPr>
              <a:t>，将关系表水平划分为</a:t>
            </a:r>
            <a:r>
              <a:rPr lang="zh-CN" altLang="en-US" dirty="0">
                <a:solidFill>
                  <a:srgbClr val="FF0000"/>
                </a:solidFill>
                <a:latin typeface="DengXian"/>
                <a:ea typeface="DengXian" panose="02010600030101010101" pitchFamily="2" charset="-122"/>
              </a:rPr>
              <a:t>行分区</a:t>
            </a:r>
            <a:r>
              <a:rPr lang="zh-CN" altLang="en-US" dirty="0">
                <a:solidFill>
                  <a:prstClr val="black"/>
                </a:solidFill>
                <a:latin typeface="DengXian"/>
                <a:ea typeface="DengXian" panose="02010600030101010101" pitchFamily="2" charset="-122"/>
              </a:rPr>
              <a:t>，用于在</a:t>
            </a:r>
            <a:r>
              <a:rPr lang="en-US" altLang="zh-CN" dirty="0">
                <a:solidFill>
                  <a:prstClr val="black"/>
                </a:solidFill>
                <a:latin typeface="DengXian"/>
                <a:ea typeface="DengXian" panose="02010600030101010101" pitchFamily="2" charset="-122"/>
              </a:rPr>
              <a:t>SN</a:t>
            </a:r>
            <a:r>
              <a:rPr lang="zh-CN" altLang="en-US" dirty="0">
                <a:solidFill>
                  <a:prstClr val="black"/>
                </a:solidFill>
                <a:latin typeface="DengXian"/>
                <a:ea typeface="DengXian" panose="02010600030101010101" pitchFamily="2" charset="-122"/>
              </a:rPr>
              <a:t>集群内分布式存储，行分区内部</a:t>
            </a:r>
            <a:r>
              <a:rPr lang="zh-CN" altLang="en-US" dirty="0">
                <a:solidFill>
                  <a:srgbClr val="FF0000"/>
                </a:solidFill>
                <a:latin typeface="DengXian"/>
                <a:ea typeface="DengXian" panose="02010600030101010101" pitchFamily="2" charset="-122"/>
              </a:rPr>
              <a:t>再按列或列组划分为列分区</a:t>
            </a:r>
            <a:r>
              <a:rPr lang="zh-CN" altLang="en-US" dirty="0">
                <a:solidFill>
                  <a:prstClr val="black"/>
                </a:solidFill>
                <a:latin typeface="DengXian"/>
                <a:ea typeface="DengXian" panose="02010600030101010101" pitchFamily="2" charset="-122"/>
              </a:rPr>
              <a:t>，加速分析型查询的数据访问性能。依据数据分区方式和查询优化技术</a:t>
            </a:r>
            <a:r>
              <a:rPr lang="zh-CN" altLang="en-US" dirty="0">
                <a:solidFill>
                  <a:srgbClr val="FF0000"/>
                </a:solidFill>
                <a:latin typeface="DengXian"/>
                <a:ea typeface="DengXian" panose="02010600030101010101" pitchFamily="2" charset="-122"/>
              </a:rPr>
              <a:t>在</a:t>
            </a:r>
            <a:r>
              <a:rPr lang="en-US" altLang="zh-CN" dirty="0">
                <a:solidFill>
                  <a:srgbClr val="FF0000"/>
                </a:solidFill>
                <a:latin typeface="DengXian"/>
                <a:ea typeface="DengXian" panose="02010600030101010101" pitchFamily="2" charset="-122"/>
              </a:rPr>
              <a:t>AMP</a:t>
            </a:r>
            <a:r>
              <a:rPr lang="zh-CN" altLang="en-US" dirty="0">
                <a:solidFill>
                  <a:srgbClr val="FF0000"/>
                </a:solidFill>
                <a:latin typeface="DengXian"/>
                <a:ea typeface="DengXian" panose="02010600030101010101" pitchFamily="2" charset="-122"/>
              </a:rPr>
              <a:t>间复制或哈希分区策略执行查询优化</a:t>
            </a:r>
            <a:endParaRPr lang="en-US" altLang="zh-CN" dirty="0">
              <a:solidFill>
                <a:srgbClr val="FF0000"/>
              </a:solidFill>
              <a:latin typeface="DengXian"/>
              <a:ea typeface="DengXian" panose="02010600030101010101" pitchFamily="2" charset="-122"/>
            </a:endParaRPr>
          </a:p>
          <a:p>
            <a:pPr marL="685800" lvl="1" indent="-228600">
              <a:lnSpc>
                <a:spcPct val="150000"/>
              </a:lnSpc>
              <a:buFont typeface="Arial"/>
              <a:buChar char="•"/>
            </a:pPr>
            <a:r>
              <a:rPr lang="en-US" altLang="zh-CN" dirty="0">
                <a:solidFill>
                  <a:prstClr val="black"/>
                </a:solidFill>
                <a:latin typeface="DengXian"/>
                <a:ea typeface="DengXian" panose="02010600030101010101" pitchFamily="2" charset="-122"/>
              </a:rPr>
              <a:t>Vertica:</a:t>
            </a:r>
            <a:r>
              <a:rPr lang="zh-CN" altLang="en-US" dirty="0">
                <a:solidFill>
                  <a:prstClr val="black"/>
                </a:solidFill>
                <a:latin typeface="DengXian"/>
                <a:ea typeface="DengXian" panose="02010600030101010101" pitchFamily="2" charset="-122"/>
              </a:rPr>
              <a:t> 投影</a:t>
            </a:r>
            <a:r>
              <a:rPr lang="zh-CN" altLang="en-US" dirty="0">
                <a:solidFill>
                  <a:srgbClr val="FF0000"/>
                </a:solidFill>
                <a:latin typeface="DengXian"/>
                <a:ea typeface="DengXian" panose="02010600030101010101" pitchFamily="2" charset="-122"/>
              </a:rPr>
              <a:t>列存储</a:t>
            </a:r>
            <a:r>
              <a:rPr lang="zh-CN" altLang="en-US" dirty="0">
                <a:solidFill>
                  <a:prstClr val="black"/>
                </a:solidFill>
                <a:latin typeface="DengXian"/>
                <a:ea typeface="DengXian" panose="02010600030101010101" pitchFamily="2" charset="-122"/>
              </a:rPr>
              <a:t>（列之间可以有冗余）、</a:t>
            </a:r>
            <a:r>
              <a:rPr lang="zh-CN" altLang="en-US" dirty="0">
                <a:solidFill>
                  <a:srgbClr val="FF0000"/>
                </a:solidFill>
                <a:latin typeface="DengXian"/>
                <a:ea typeface="DengXian" panose="02010600030101010101" pitchFamily="2" charset="-122"/>
              </a:rPr>
              <a:t>节点内水平分区</a:t>
            </a:r>
            <a:r>
              <a:rPr lang="zh-CN" altLang="en-US" dirty="0">
                <a:solidFill>
                  <a:prstClr val="black"/>
                </a:solidFill>
                <a:latin typeface="DengXian"/>
                <a:ea typeface="DengXian" panose="02010600030101010101" pitchFamily="2" charset="-122"/>
              </a:rPr>
              <a:t>并行处理、</a:t>
            </a:r>
            <a:r>
              <a:rPr lang="en-US" altLang="zh-CN" dirty="0">
                <a:solidFill>
                  <a:srgbClr val="FF0000"/>
                </a:solidFill>
                <a:latin typeface="DengXian"/>
                <a:ea typeface="DengXian" panose="02010600030101010101" pitchFamily="2" charset="-122"/>
              </a:rPr>
              <a:t>WOS+ROS</a:t>
            </a:r>
            <a:r>
              <a:rPr lang="zh-CN" altLang="en-US" dirty="0">
                <a:solidFill>
                  <a:srgbClr val="FF0000"/>
                </a:solidFill>
                <a:latin typeface="DengXian"/>
                <a:ea typeface="DengXian" panose="02010600030101010101" pitchFamily="2" charset="-122"/>
              </a:rPr>
              <a:t>混合负载</a:t>
            </a:r>
            <a:r>
              <a:rPr lang="zh-CN" altLang="en-US" dirty="0">
                <a:solidFill>
                  <a:prstClr val="black"/>
                </a:solidFill>
                <a:latin typeface="DengXian"/>
                <a:ea typeface="DengXian" panose="02010600030101010101" pitchFamily="2" charset="-122"/>
              </a:rPr>
              <a:t>处理</a:t>
            </a:r>
            <a:endParaRPr lang="en-US" altLang="zh-CN" dirty="0">
              <a:solidFill>
                <a:prstClr val="black"/>
              </a:solidFill>
              <a:latin typeface="DengXian"/>
              <a:ea typeface="DengXian" panose="02010600030101010101" pitchFamily="2" charset="-122"/>
            </a:endParaRPr>
          </a:p>
        </p:txBody>
      </p:sp>
    </p:spTree>
    <p:extLst>
      <p:ext uri="{BB962C8B-B14F-4D97-AF65-F5344CB8AC3E}">
        <p14:creationId xmlns:p14="http://schemas.microsoft.com/office/powerpoint/2010/main" val="5301131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a:t>Teradata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58</a:t>
            </a:fld>
            <a:endParaRPr lang="zh-CN" altLang="en-US" dirty="0"/>
          </a:p>
        </p:txBody>
      </p:sp>
      <p:sp>
        <p:nvSpPr>
          <p:cNvPr id="3" name="矩形 2"/>
          <p:cNvSpPr/>
          <p:nvPr/>
        </p:nvSpPr>
        <p:spPr>
          <a:xfrm>
            <a:off x="833211" y="985000"/>
            <a:ext cx="6096000" cy="6001643"/>
          </a:xfrm>
          <a:prstGeom prst="rect">
            <a:avLst/>
          </a:prstGeom>
        </p:spPr>
        <p:txBody>
          <a:bodyPr>
            <a:spAutoFit/>
          </a:bodyPr>
          <a:lstStyle/>
          <a:p>
            <a:r>
              <a:rPr lang="en-US" altLang="zh-CN" sz="2400" b="1" dirty="0">
                <a:latin typeface="微软雅黑" panose="020B0503020204020204" pitchFamily="34" charset="-122"/>
                <a:ea typeface="微软雅黑" panose="020B0503020204020204" pitchFamily="34" charset="-122"/>
              </a:rPr>
              <a:t>PE</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Parsing Engine</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该组件也被称为</a:t>
            </a:r>
            <a:r>
              <a:rPr lang="en-US" altLang="zh-CN" sz="2400" dirty="0">
                <a:latin typeface="微软雅黑" panose="020B0503020204020204" pitchFamily="34" charset="-122"/>
                <a:ea typeface="微软雅黑" panose="020B0503020204020204" pitchFamily="34" charset="-122"/>
              </a:rPr>
              <a:t>vproc( virtual processor)</a:t>
            </a:r>
            <a:r>
              <a:rPr lang="zh-CN" altLang="en-US" sz="2400" dirty="0">
                <a:latin typeface="微软雅黑" panose="020B0503020204020204" pitchFamily="34" charset="-122"/>
                <a:ea typeface="微软雅黑" panose="020B0503020204020204" pitchFamily="34" charset="-122"/>
              </a:rPr>
              <a:t>，主要完成四项工作：</a:t>
            </a:r>
          </a:p>
          <a:p>
            <a:r>
              <a:rPr lang="zh-CN" altLang="en-US" sz="2400" dirty="0">
                <a:latin typeface="微软雅黑" panose="020B0503020204020204" pitchFamily="34" charset="-122"/>
                <a:ea typeface="微软雅黑" panose="020B0503020204020204" pitchFamily="34" charset="-122"/>
              </a:rPr>
              <a:t>  会话控制</a:t>
            </a:r>
            <a:r>
              <a:rPr lang="en-US" altLang="zh-CN" sz="2400" dirty="0">
                <a:latin typeface="微软雅黑" panose="020B0503020204020204" pitchFamily="34" charset="-122"/>
                <a:ea typeface="微软雅黑" panose="020B0503020204020204" pitchFamily="34" charset="-122"/>
              </a:rPr>
              <a:t>(Session Control)</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SQL</a:t>
            </a:r>
            <a:r>
              <a:rPr lang="zh-CN" altLang="en-US" sz="2400" dirty="0">
                <a:latin typeface="微软雅黑" panose="020B0503020204020204" pitchFamily="34" charset="-122"/>
                <a:ea typeface="微软雅黑" panose="020B0503020204020204" pitchFamily="34" charset="-122"/>
              </a:rPr>
              <a:t>解析</a:t>
            </a:r>
            <a:r>
              <a:rPr lang="en-US" altLang="zh-CN" sz="2400" dirty="0">
                <a:latin typeface="微软雅黑" panose="020B0503020204020204" pitchFamily="34" charset="-122"/>
                <a:ea typeface="微软雅黑" panose="020B0503020204020204" pitchFamily="34" charset="-122"/>
              </a:rPr>
              <a:t>(Parser)</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SQL</a:t>
            </a:r>
            <a:r>
              <a:rPr lang="zh-CN" altLang="en-US" sz="2400" dirty="0">
                <a:latin typeface="微软雅黑" panose="020B0503020204020204" pitchFamily="34" charset="-122"/>
                <a:ea typeface="微软雅黑" panose="020B0503020204020204" pitchFamily="34" charset="-122"/>
              </a:rPr>
              <a:t>优化</a:t>
            </a:r>
            <a:r>
              <a:rPr lang="en-US" altLang="zh-CN" sz="2400" dirty="0">
                <a:latin typeface="微软雅黑" panose="020B0503020204020204" pitchFamily="34" charset="-122"/>
                <a:ea typeface="微软雅黑" panose="020B0503020204020204" pitchFamily="34" charset="-122"/>
              </a:rPr>
              <a:t>(Optimizer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  任务分发</a:t>
            </a:r>
            <a:r>
              <a:rPr lang="en-US" altLang="zh-CN" sz="2400" dirty="0">
                <a:latin typeface="微软雅黑" panose="020B0503020204020204" pitchFamily="34" charset="-122"/>
                <a:ea typeface="微软雅黑" panose="020B0503020204020204" pitchFamily="34" charset="-122"/>
              </a:rPr>
              <a:t>(Dispatcher)</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a:solidFill>
                  <a:srgbClr val="00B0F0"/>
                </a:solidFill>
                <a:latin typeface="微软雅黑" panose="020B0503020204020204" pitchFamily="34" charset="-122"/>
                <a:ea typeface="微软雅黑" panose="020B0503020204020204" pitchFamily="34" charset="-122"/>
              </a:rPr>
              <a:t>图中只有一个</a:t>
            </a:r>
            <a:r>
              <a:rPr lang="en-US" altLang="zh-CN" sz="2400" dirty="0">
                <a:solidFill>
                  <a:srgbClr val="00B0F0"/>
                </a:solidFill>
                <a:latin typeface="微软雅黑" panose="020B0503020204020204" pitchFamily="34" charset="-122"/>
                <a:ea typeface="微软雅黑" panose="020B0503020204020204" pitchFamily="34" charset="-122"/>
              </a:rPr>
              <a:t>PE</a:t>
            </a:r>
            <a:r>
              <a:rPr lang="zh-CN" altLang="en-US" sz="2400" dirty="0">
                <a:solidFill>
                  <a:srgbClr val="00B0F0"/>
                </a:solidFill>
                <a:latin typeface="微软雅黑" panose="020B0503020204020204" pitchFamily="34" charset="-122"/>
                <a:ea typeface="微软雅黑" panose="020B0503020204020204" pitchFamily="34" charset="-122"/>
              </a:rPr>
              <a:t>，实际情况集群可以包含多个</a:t>
            </a:r>
            <a:r>
              <a:rPr lang="en-US" altLang="zh-CN" sz="2400" dirty="0">
                <a:solidFill>
                  <a:srgbClr val="00B0F0"/>
                </a:solidFill>
                <a:latin typeface="微软雅黑" panose="020B0503020204020204" pitchFamily="34" charset="-122"/>
                <a:ea typeface="微软雅黑" panose="020B0503020204020204" pitchFamily="34" charset="-122"/>
              </a:rPr>
              <a:t>PE</a:t>
            </a:r>
            <a:r>
              <a:rPr lang="zh-CN" altLang="en-US" sz="2400" dirty="0">
                <a:solidFill>
                  <a:srgbClr val="00B0F0"/>
                </a:solidFill>
                <a:latin typeface="微软雅黑" panose="020B0503020204020204" pitchFamily="34" charset="-122"/>
                <a:ea typeface="微软雅黑" panose="020B0503020204020204" pitchFamily="34" charset="-122"/>
              </a:rPr>
              <a:t>。</a:t>
            </a:r>
            <a:endParaRPr lang="en-US" altLang="zh-CN" sz="2400" dirty="0">
              <a:solidFill>
                <a:srgbClr val="00B0F0"/>
              </a:solidFill>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BYNET</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也被称为</a:t>
            </a:r>
            <a:r>
              <a:rPr lang="en-US" altLang="zh-CN" sz="2400" dirty="0">
                <a:latin typeface="微软雅黑" panose="020B0503020204020204" pitchFamily="34" charset="-122"/>
                <a:ea typeface="微软雅黑" panose="020B0503020204020204" pitchFamily="34" charset="-122"/>
              </a:rPr>
              <a:t>MPL(Message-Passing Layer)</a:t>
            </a:r>
            <a:r>
              <a:rPr lang="zh-CN" altLang="en-US" sz="2400" dirty="0">
                <a:latin typeface="微软雅黑" panose="020B0503020204020204" pitchFamily="34" charset="-122"/>
                <a:ea typeface="微软雅黑" panose="020B0503020204020204" pitchFamily="34" charset="-122"/>
              </a:rPr>
              <a:t>，是</a:t>
            </a:r>
            <a:r>
              <a:rPr lang="en-US" altLang="zh-CN" sz="2400" dirty="0">
                <a:solidFill>
                  <a:srgbClr val="FF0000"/>
                </a:solidFill>
                <a:latin typeface="微软雅黑" panose="020B0503020204020204" pitchFamily="34" charset="-122"/>
                <a:ea typeface="微软雅黑" panose="020B0503020204020204" pitchFamily="34" charset="-122"/>
              </a:rPr>
              <a:t>AMP</a:t>
            </a:r>
            <a:r>
              <a:rPr lang="zh-CN" altLang="en-US" sz="2400" dirty="0">
                <a:solidFill>
                  <a:srgbClr val="FF0000"/>
                </a:solidFill>
                <a:latin typeface="微软雅黑" panose="020B0503020204020204" pitchFamily="34" charset="-122"/>
                <a:ea typeface="微软雅黑" panose="020B0503020204020204" pitchFamily="34" charset="-122"/>
              </a:rPr>
              <a:t>和</a:t>
            </a:r>
            <a:r>
              <a:rPr lang="en-US" altLang="zh-CN" sz="2400" dirty="0">
                <a:solidFill>
                  <a:srgbClr val="FF0000"/>
                </a:solidFill>
                <a:latin typeface="微软雅黑" panose="020B0503020204020204" pitchFamily="34" charset="-122"/>
                <a:ea typeface="微软雅黑" panose="020B0503020204020204" pitchFamily="34" charset="-122"/>
              </a:rPr>
              <a:t>PE</a:t>
            </a:r>
            <a:r>
              <a:rPr lang="zh-CN" altLang="en-US" sz="2400" dirty="0">
                <a:solidFill>
                  <a:srgbClr val="FF0000"/>
                </a:solidFill>
                <a:latin typeface="微软雅黑" panose="020B0503020204020204" pitchFamily="34" charset="-122"/>
                <a:ea typeface="微软雅黑" panose="020B0503020204020204" pitchFamily="34" charset="-122"/>
              </a:rPr>
              <a:t>之间的桥梁</a:t>
            </a: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网络互联，所有的</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连在一起。</a:t>
            </a:r>
            <a:r>
              <a:rPr lang="en-US" altLang="zh-CN" sz="2400" dirty="0">
                <a:latin typeface="微软雅黑" panose="020B0503020204020204" pitchFamily="34" charset="-122"/>
                <a:ea typeface="微软雅黑" panose="020B0503020204020204" pitchFamily="34" charset="-122"/>
              </a:rPr>
              <a:t>PE</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之间所有的消息传递都是通过</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完成的 。</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一个典型的</a:t>
            </a:r>
            <a:r>
              <a:rPr lang="en-US" altLang="zh-CN" sz="2400" dirty="0" err="1">
                <a:latin typeface="微软雅黑" panose="020B0503020204020204" pitchFamily="34" charset="-122"/>
                <a:ea typeface="微软雅黑" panose="020B0503020204020204" pitchFamily="34" charset="-122"/>
              </a:rPr>
              <a:t>teradata</a:t>
            </a:r>
            <a:r>
              <a:rPr lang="zh-CN" altLang="en-US" sz="2400" dirty="0">
                <a:latin typeface="微软雅黑" panose="020B0503020204020204" pitchFamily="34" charset="-122"/>
                <a:ea typeface="微软雅黑" panose="020B0503020204020204" pitchFamily="34" charset="-122"/>
              </a:rPr>
              <a:t>数据库一般有两个</a:t>
            </a:r>
            <a:r>
              <a:rPr lang="en-US" altLang="zh-CN" sz="2400" dirty="0">
                <a:latin typeface="微软雅黑" panose="020B0503020204020204" pitchFamily="34" charset="-122"/>
                <a:ea typeface="微软雅黑" panose="020B0503020204020204" pitchFamily="34" charset="-122"/>
              </a:rPr>
              <a:t>BYNET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grpSp>
        <p:nvGrpSpPr>
          <p:cNvPr id="10" name="组合 9"/>
          <p:cNvGrpSpPr/>
          <p:nvPr/>
        </p:nvGrpSpPr>
        <p:grpSpPr>
          <a:xfrm>
            <a:off x="6853011" y="1066025"/>
            <a:ext cx="5113929" cy="5290325"/>
            <a:chOff x="6853011" y="1066025"/>
            <a:chExt cx="5113929" cy="5290325"/>
          </a:xfrm>
        </p:grpSpPr>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cxnSp>
          <p:nvCxnSpPr>
            <p:cNvPr id="6" name="直接连接符 5"/>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833211" y="6488668"/>
            <a:ext cx="6292107" cy="369332"/>
          </a:xfrm>
          <a:prstGeom prst="rect">
            <a:avLst/>
          </a:prstGeom>
        </p:spPr>
        <p:txBody>
          <a:bodyPr wrap="none">
            <a:spAutoFit/>
          </a:bodyPr>
          <a:lstStyle/>
          <a:p>
            <a:r>
              <a:rPr lang="zh-CN" altLang="en-US" dirty="0">
                <a:solidFill>
                  <a:schemeClr val="bg1">
                    <a:lumMod val="75000"/>
                  </a:schemeClr>
                </a:solidFill>
              </a:rPr>
              <a:t>参考：</a:t>
            </a:r>
            <a:r>
              <a:rPr lang="en-US" altLang="zh-CN" dirty="0">
                <a:solidFill>
                  <a:schemeClr val="bg1">
                    <a:lumMod val="75000"/>
                  </a:schemeClr>
                </a:solidFill>
              </a:rPr>
              <a:t>https://blog.csdn.net/vaychen/article/details/81216929</a:t>
            </a:r>
          </a:p>
        </p:txBody>
      </p:sp>
    </p:spTree>
    <p:extLst>
      <p:ext uri="{BB962C8B-B14F-4D97-AF65-F5344CB8AC3E}">
        <p14:creationId xmlns:p14="http://schemas.microsoft.com/office/powerpoint/2010/main" val="806801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a:t>Teradata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59</a:t>
            </a:fld>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sp>
        <p:nvSpPr>
          <p:cNvPr id="3" name="矩形 2"/>
          <p:cNvSpPr/>
          <p:nvPr/>
        </p:nvSpPr>
        <p:spPr>
          <a:xfrm>
            <a:off x="833211" y="1016488"/>
            <a:ext cx="6096000" cy="4893647"/>
          </a:xfrm>
          <a:prstGeom prst="rect">
            <a:avLst/>
          </a:prstGeom>
        </p:spPr>
        <p:txBody>
          <a:bodyPr>
            <a:spAutoFit/>
          </a:bodyPr>
          <a:lstStyle/>
          <a:p>
            <a:r>
              <a:rPr lang="en-US" altLang="zh-CN" sz="2400" b="1" dirty="0">
                <a:latin typeface="微软雅黑" panose="020B0503020204020204" pitchFamily="34" charset="-122"/>
                <a:ea typeface="微软雅黑" panose="020B0503020204020204" pitchFamily="34" charset="-122"/>
              </a:rPr>
              <a:t>BYNET</a:t>
            </a:r>
            <a:r>
              <a:rPr lang="zh-CN" altLang="en-US" sz="2400" b="1" dirty="0">
                <a:latin typeface="微软雅黑" panose="020B0503020204020204" pitchFamily="34" charset="-122"/>
                <a:ea typeface="微软雅黑" panose="020B0503020204020204" pitchFamily="34" charset="-122"/>
              </a:rPr>
              <a:t>的特点： </a:t>
            </a:r>
            <a:br>
              <a:rPr lang="zh-CN" altLang="en-US" sz="2400" b="1" dirty="0">
                <a:latin typeface="微软雅黑" panose="020B0503020204020204" pitchFamily="34" charset="-122"/>
                <a:ea typeface="微软雅黑" panose="020B0503020204020204" pitchFamily="34" charset="-122"/>
              </a:rPr>
            </a:br>
            <a:r>
              <a:rPr lang="zh-CN" altLang="en-US" sz="2400" b="1" dirty="0">
                <a:latin typeface="微软雅黑" panose="020B0503020204020204" pitchFamily="34" charset="-122"/>
                <a:ea typeface="微软雅黑" panose="020B0503020204020204" pitchFamily="34" charset="-122"/>
              </a:rPr>
              <a:t>   高性能</a:t>
            </a:r>
            <a:r>
              <a:rPr lang="zh-CN" altLang="en-US" sz="2400" dirty="0">
                <a:latin typeface="微软雅黑" panose="020B0503020204020204" pitchFamily="34" charset="-122"/>
                <a:ea typeface="微软雅黑" panose="020B0503020204020204" pitchFamily="34" charset="-122"/>
              </a:rPr>
              <a:t>：一般两个</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同时工作； </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高容错</a:t>
            </a:r>
            <a:r>
              <a:rPr lang="zh-CN" altLang="en-US" sz="2400" dirty="0">
                <a:latin typeface="微软雅黑" panose="020B0503020204020204" pitchFamily="34" charset="-122"/>
                <a:ea typeface="微软雅黑" panose="020B0503020204020204" pitchFamily="34" charset="-122"/>
              </a:rPr>
              <a:t>：每个</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都有多条连接路径，当其中一个不用时，会自动切换到另外一个</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上，并重新配置网络，避免将客户端请求发送到不可用的</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 </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负载均衡</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BYNET</a:t>
            </a:r>
            <a:r>
              <a:rPr lang="zh-CN" altLang="en-US" sz="2400" dirty="0">
                <a:latin typeface="微软雅黑" panose="020B0503020204020204" pitchFamily="34" charset="-122"/>
                <a:ea typeface="微软雅黑" panose="020B0503020204020204" pitchFamily="34" charset="-122"/>
              </a:rPr>
              <a:t>自动均衡，避免其中某一个负载太多 。</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AMP</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也可视为一个</a:t>
            </a:r>
            <a:r>
              <a:rPr lang="en-US" altLang="zh-CN" sz="2400" dirty="0">
                <a:latin typeface="微软雅黑" panose="020B0503020204020204" pitchFamily="34" charset="-122"/>
                <a:ea typeface="微软雅黑" panose="020B0503020204020204" pitchFamily="34" charset="-122"/>
              </a:rPr>
              <a:t>vproc</a:t>
            </a:r>
            <a:r>
              <a:rPr lang="zh-CN" altLang="en-US" sz="2400" dirty="0">
                <a:latin typeface="微软雅黑" panose="020B0503020204020204" pitchFamily="34" charset="-122"/>
                <a:ea typeface="微软雅黑" panose="020B0503020204020204" pitchFamily="34" charset="-122"/>
              </a:rPr>
              <a:t>，管理具体数据，负责具体的磁盘的存取操作，图中一个</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连接着一个磁盘，实际中一个</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可以管理多个</a:t>
            </a:r>
            <a:r>
              <a:rPr lang="en-US" altLang="zh-CN" sz="2400" dirty="0">
                <a:latin typeface="微软雅黑" panose="020B0503020204020204" pitchFamily="34" charset="-122"/>
                <a:ea typeface="微软雅黑" panose="020B0503020204020204" pitchFamily="34" charset="-122"/>
              </a:rPr>
              <a:t>DISK</a:t>
            </a:r>
            <a:r>
              <a:rPr lang="zh-CN" altLang="en-US" sz="2400" dirty="0">
                <a:latin typeface="微软雅黑" panose="020B0503020204020204" pitchFamily="34" charset="-122"/>
                <a:ea typeface="微软雅黑" panose="020B0503020204020204" pitchFamily="34" charset="-122"/>
              </a:rPr>
              <a:t>，是</a:t>
            </a:r>
            <a:r>
              <a:rPr lang="zh-CN" altLang="en-US" sz="2400" dirty="0">
                <a:solidFill>
                  <a:srgbClr val="FF0000"/>
                </a:solidFill>
                <a:latin typeface="微软雅黑" panose="020B0503020204020204" pitchFamily="34" charset="-122"/>
                <a:ea typeface="微软雅黑" panose="020B0503020204020204" pitchFamily="34" charset="-122"/>
              </a:rPr>
              <a:t>架在</a:t>
            </a:r>
            <a:r>
              <a:rPr lang="en-US" altLang="zh-CN" sz="2400" dirty="0">
                <a:solidFill>
                  <a:srgbClr val="FF0000"/>
                </a:solidFill>
                <a:latin typeface="微软雅黑" panose="020B0503020204020204" pitchFamily="34" charset="-122"/>
                <a:ea typeface="微软雅黑" panose="020B0503020204020204" pitchFamily="34" charset="-122"/>
              </a:rPr>
              <a:t>DISK</a:t>
            </a:r>
            <a:r>
              <a:rPr lang="zh-CN" altLang="en-US" sz="2400" dirty="0">
                <a:solidFill>
                  <a:srgbClr val="FF0000"/>
                </a:solidFill>
                <a:latin typeface="微软雅黑" panose="020B0503020204020204" pitchFamily="34" charset="-122"/>
                <a:ea typeface="微软雅黑" panose="020B0503020204020204" pitchFamily="34" charset="-122"/>
              </a:rPr>
              <a:t>上的桥梁</a:t>
            </a:r>
            <a:r>
              <a:rPr lang="zh-CN" altLang="en-US" sz="2400" dirty="0">
                <a:latin typeface="微软雅黑" panose="020B0503020204020204" pitchFamily="34" charset="-122"/>
                <a:ea typeface="微软雅黑" panose="020B0503020204020204" pitchFamily="34" charset="-122"/>
              </a:rPr>
              <a:t> 。     </a:t>
            </a:r>
            <a:endParaRPr lang="en-US" altLang="zh-CN" sz="2400" dirty="0">
              <a:solidFill>
                <a:srgbClr val="00B0F0"/>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3211" y="6488668"/>
            <a:ext cx="6292107" cy="369332"/>
          </a:xfrm>
          <a:prstGeom prst="rect">
            <a:avLst/>
          </a:prstGeom>
        </p:spPr>
        <p:txBody>
          <a:bodyPr wrap="none">
            <a:spAutoFit/>
          </a:bodyPr>
          <a:lstStyle/>
          <a:p>
            <a:r>
              <a:rPr lang="zh-CN" altLang="en-US" dirty="0">
                <a:solidFill>
                  <a:schemeClr val="bg1">
                    <a:lumMod val="75000"/>
                  </a:schemeClr>
                </a:solidFill>
              </a:rPr>
              <a:t>参考：</a:t>
            </a:r>
            <a:r>
              <a:rPr lang="en-US" altLang="zh-CN" dirty="0">
                <a:solidFill>
                  <a:schemeClr val="bg1">
                    <a:lumMod val="75000"/>
                  </a:schemeClr>
                </a:solidFill>
              </a:rPr>
              <a:t>https://blog.csdn.net/vaychen/article/details/81216929</a:t>
            </a:r>
          </a:p>
        </p:txBody>
      </p:sp>
    </p:spTree>
    <p:extLst>
      <p:ext uri="{BB962C8B-B14F-4D97-AF65-F5344CB8AC3E}">
        <p14:creationId xmlns:p14="http://schemas.microsoft.com/office/powerpoint/2010/main" val="317510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关系数据结构及其形式化定义</a:t>
            </a:r>
          </a:p>
        </p:txBody>
      </p:sp>
      <p:sp>
        <p:nvSpPr>
          <p:cNvPr id="3" name="内容占位符 2"/>
          <p:cNvSpPr>
            <a:spLocks noGrp="1"/>
          </p:cNvSpPr>
          <p:nvPr>
            <p:ph idx="1"/>
          </p:nvPr>
        </p:nvSpPr>
        <p:spPr>
          <a:xfrm>
            <a:off x="838200" y="1285462"/>
            <a:ext cx="10515600" cy="5245967"/>
          </a:xfrm>
        </p:spPr>
        <p:txBody>
          <a:bodyPr>
            <a:normAutofit/>
          </a:bodyPr>
          <a:lstStyle/>
          <a:p>
            <a:r>
              <a:rPr lang="zh-CN" altLang="en-US" sz="2400" b="1" dirty="0"/>
              <a:t>关系数据库主要缺点：</a:t>
            </a:r>
            <a:endParaRPr lang="en-US" altLang="zh-CN" sz="2400" b="1" dirty="0"/>
          </a:p>
          <a:p>
            <a:r>
              <a:rPr lang="en-US" altLang="zh-CN" sz="2400" dirty="0"/>
              <a:t>1.</a:t>
            </a:r>
            <a:r>
              <a:rPr lang="zh-CN" altLang="en-US" sz="2400" dirty="0"/>
              <a:t>不适合</a:t>
            </a:r>
            <a:r>
              <a:rPr lang="zh-CN" altLang="en-US" sz="2400" dirty="0">
                <a:solidFill>
                  <a:srgbClr val="FF0000"/>
                </a:solidFill>
              </a:rPr>
              <a:t>无模式</a:t>
            </a:r>
            <a:r>
              <a:rPr lang="zh-CN" altLang="en-US" sz="2400" dirty="0"/>
              <a:t>及</a:t>
            </a:r>
            <a:r>
              <a:rPr lang="zh-CN" altLang="en-US" sz="2400" dirty="0">
                <a:solidFill>
                  <a:srgbClr val="FF0000"/>
                </a:solidFill>
              </a:rPr>
              <a:t>模式动态变化</a:t>
            </a:r>
            <a:r>
              <a:rPr lang="zh-CN" altLang="en-US" sz="2400" dirty="0"/>
              <a:t>的应用场景</a:t>
            </a:r>
            <a:endParaRPr lang="en-US" altLang="zh-CN" sz="2400" dirty="0"/>
          </a:p>
          <a:p>
            <a:r>
              <a:rPr lang="en-US" altLang="zh-CN" sz="2400" dirty="0"/>
              <a:t>2.</a:t>
            </a:r>
            <a:r>
              <a:rPr lang="zh-CN" altLang="en-US" sz="2400" dirty="0"/>
              <a:t>写入性能问题</a:t>
            </a:r>
            <a:r>
              <a:rPr lang="en-US" altLang="zh-CN" sz="2400" dirty="0"/>
              <a:t>——</a:t>
            </a:r>
            <a:r>
              <a:rPr lang="zh-CN" altLang="en-US" sz="2400" dirty="0">
                <a:solidFill>
                  <a:srgbClr val="FF0000"/>
                </a:solidFill>
              </a:rPr>
              <a:t>事务延迟</a:t>
            </a:r>
            <a:r>
              <a:rPr lang="zh-CN" altLang="en-US" sz="2400" dirty="0"/>
              <a:t>、</a:t>
            </a:r>
            <a:r>
              <a:rPr lang="zh-CN" altLang="en-US" sz="2400" dirty="0">
                <a:solidFill>
                  <a:srgbClr val="FF0000"/>
                </a:solidFill>
              </a:rPr>
              <a:t>分布式</a:t>
            </a:r>
            <a:r>
              <a:rPr lang="zh-CN" altLang="en-US" sz="2400" dirty="0"/>
              <a:t>数据库</a:t>
            </a:r>
            <a:endParaRPr lang="en-US" altLang="zh-CN" sz="2400" dirty="0"/>
          </a:p>
          <a:p>
            <a:r>
              <a:rPr lang="en-US" altLang="zh-CN" sz="2400" dirty="0"/>
              <a:t>3.</a:t>
            </a:r>
            <a:r>
              <a:rPr lang="zh-CN" altLang="en-US" sz="2400" dirty="0"/>
              <a:t>扩展性较低</a:t>
            </a:r>
            <a:r>
              <a:rPr lang="en-US" altLang="zh-CN" sz="2400" dirty="0"/>
              <a:t>——</a:t>
            </a:r>
            <a:r>
              <a:rPr lang="zh-CN" altLang="en-US" sz="2400" dirty="0">
                <a:solidFill>
                  <a:srgbClr val="FF0000"/>
                </a:solidFill>
              </a:rPr>
              <a:t>大规模机群</a:t>
            </a:r>
            <a:r>
              <a:rPr lang="zh-CN" altLang="en-US" sz="2400" dirty="0"/>
              <a:t>受</a:t>
            </a:r>
            <a:r>
              <a:rPr lang="en-US" altLang="zh-CN" sz="2400" dirty="0"/>
              <a:t>ACID</a:t>
            </a:r>
            <a:r>
              <a:rPr lang="zh-CN" altLang="en-US" sz="2400" dirty="0"/>
              <a:t>束缚</a:t>
            </a:r>
            <a:endParaRPr lang="en-US" altLang="zh-CN" sz="2400" dirty="0"/>
          </a:p>
          <a:p>
            <a:r>
              <a:rPr lang="en-US" altLang="zh-CN" sz="2400" dirty="0"/>
              <a:t>4.</a:t>
            </a:r>
            <a:r>
              <a:rPr lang="zh-CN" altLang="en-US" sz="2400" dirty="0"/>
              <a:t>简单查询未必快速返回结果</a:t>
            </a:r>
            <a:r>
              <a:rPr lang="en-US" altLang="zh-CN" sz="2400" dirty="0"/>
              <a:t>——</a:t>
            </a:r>
            <a:r>
              <a:rPr lang="zh-CN" altLang="en-US" sz="2400" dirty="0"/>
              <a:t>解析、</a:t>
            </a:r>
            <a:r>
              <a:rPr lang="zh-CN" altLang="en-US" sz="2400" dirty="0">
                <a:solidFill>
                  <a:srgbClr val="FF0000"/>
                </a:solidFill>
              </a:rPr>
              <a:t>并发控制</a:t>
            </a:r>
            <a:endParaRPr lang="en-US" altLang="zh-CN" sz="2400" dirty="0">
              <a:solidFill>
                <a:srgbClr val="FF0000"/>
              </a:solidFill>
            </a:endParaRPr>
          </a:p>
          <a:p>
            <a:r>
              <a:rPr lang="en-US" altLang="zh-CN" sz="2400" dirty="0"/>
              <a:t>5.</a:t>
            </a:r>
            <a:r>
              <a:rPr lang="zh-CN" altLang="en-US" sz="2400" dirty="0">
                <a:solidFill>
                  <a:srgbClr val="FF0000"/>
                </a:solidFill>
              </a:rPr>
              <a:t>非结构化数据管理</a:t>
            </a:r>
            <a:r>
              <a:rPr lang="zh-CN" altLang="en-US" sz="2400" dirty="0"/>
              <a:t>能力不足</a:t>
            </a:r>
            <a:r>
              <a:rPr lang="en-US" altLang="zh-CN" sz="2400" dirty="0"/>
              <a:t>——</a:t>
            </a:r>
            <a:r>
              <a:rPr lang="zh-CN" altLang="en-US" sz="2400" dirty="0"/>
              <a:t>文档、</a:t>
            </a:r>
            <a:r>
              <a:rPr lang="en-US" altLang="zh-CN" sz="2400" dirty="0"/>
              <a:t>XML</a:t>
            </a:r>
            <a:r>
              <a:rPr lang="zh-CN" altLang="en-US" sz="2400" dirty="0"/>
              <a:t>文件、</a:t>
            </a:r>
            <a:r>
              <a:rPr lang="en-US" altLang="zh-CN" sz="2400" dirty="0"/>
              <a:t>JSON</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spTree>
    <p:extLst>
      <p:ext uri="{BB962C8B-B14F-4D97-AF65-F5344CB8AC3E}">
        <p14:creationId xmlns:p14="http://schemas.microsoft.com/office/powerpoint/2010/main" val="11614148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a:t>Teradata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60</a:t>
            </a:fld>
            <a:endParaRPr lang="zh-CN" altLang="en-US" dirty="0"/>
          </a:p>
        </p:txBody>
      </p:sp>
      <p:sp>
        <p:nvSpPr>
          <p:cNvPr id="3" name="矩形 2"/>
          <p:cNvSpPr/>
          <p:nvPr/>
        </p:nvSpPr>
        <p:spPr>
          <a:xfrm>
            <a:off x="671783" y="1066025"/>
            <a:ext cx="6096000" cy="4893647"/>
          </a:xfrm>
          <a:prstGeom prst="rect">
            <a:avLst/>
          </a:prstGeom>
        </p:spPr>
        <p:txBody>
          <a:bodyPr>
            <a:spAutoFit/>
          </a:bodyPr>
          <a:lstStyle/>
          <a:p>
            <a:r>
              <a:rPr lang="zh-CN" altLang="en-US" sz="2400" b="1" dirty="0">
                <a:latin typeface="微软雅黑" panose="020B0503020204020204" pitchFamily="34" charset="-122"/>
                <a:ea typeface="微软雅黑" panose="020B0503020204020204" pitchFamily="34" charset="-122"/>
              </a:rPr>
              <a:t>总结：</a:t>
            </a:r>
            <a:r>
              <a:rPr lang="en-US" altLang="zh-CN" sz="2400" b="1" dirty="0" err="1">
                <a:latin typeface="微软雅黑" panose="020B0503020204020204" pitchFamily="34" charset="-122"/>
                <a:ea typeface="微软雅黑" panose="020B0503020204020204" pitchFamily="34" charset="-122"/>
              </a:rPr>
              <a:t>teradata</a:t>
            </a:r>
            <a:r>
              <a:rPr lang="zh-CN" altLang="en-US" sz="2400" b="1" dirty="0">
                <a:latin typeface="微软雅黑" panose="020B0503020204020204" pitchFamily="34" charset="-122"/>
                <a:ea typeface="微软雅黑" panose="020B0503020204020204" pitchFamily="34" charset="-122"/>
              </a:rPr>
              <a:t>采用的</a:t>
            </a:r>
            <a:r>
              <a:rPr lang="en-US" altLang="zh-CN" sz="2400" b="1" dirty="0">
                <a:latin typeface="微软雅黑" panose="020B0503020204020204" pitchFamily="34" charset="-122"/>
                <a:ea typeface="微软雅黑" panose="020B0503020204020204" pitchFamily="34" charset="-122"/>
              </a:rPr>
              <a:t>share nothing</a:t>
            </a: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SN</a:t>
            </a:r>
            <a:r>
              <a:rPr lang="zh-CN" altLang="en-US" sz="2400" b="1" dirty="0">
                <a:solidFill>
                  <a:srgbClr val="FF0000"/>
                </a:solidFill>
                <a:latin typeface="微软雅黑" panose="020B0503020204020204" pitchFamily="34" charset="-122"/>
                <a:ea typeface="微软雅黑" panose="020B0503020204020204" pitchFamily="34" charset="-122"/>
              </a:rPr>
              <a:t>）架构</a:t>
            </a:r>
            <a:r>
              <a:rPr lang="zh-CN" altLang="en-US" sz="2400" b="1" dirty="0">
                <a:latin typeface="微软雅黑" panose="020B0503020204020204" pitchFamily="34" charset="-122"/>
                <a:ea typeface="微软雅黑" panose="020B0503020204020204" pitchFamily="34" charset="-122"/>
              </a:rPr>
              <a:t>，每个节点拥有自己的资源，如磁盘、内存、</a:t>
            </a:r>
            <a:r>
              <a:rPr lang="en-US" altLang="zh-CN" sz="2400" b="1" dirty="0" err="1">
                <a:latin typeface="微软雅黑" panose="020B0503020204020204" pitchFamily="34" charset="-122"/>
                <a:ea typeface="微软雅黑" panose="020B0503020204020204" pitchFamily="34" charset="-122"/>
              </a:rPr>
              <a:t>cpu</a:t>
            </a:r>
            <a:r>
              <a:rPr lang="zh-CN" altLang="en-US" sz="2400" b="1" dirty="0">
                <a:latin typeface="微软雅黑" panose="020B0503020204020204" pitchFamily="34" charset="-122"/>
                <a:ea typeface="微软雅黑" panose="020B0503020204020204" pitchFamily="34" charset="-122"/>
              </a:rPr>
              <a:t>等。</a:t>
            </a:r>
            <a:r>
              <a:rPr lang="zh-CN" altLang="en-US" sz="2400" b="1" dirty="0">
                <a:solidFill>
                  <a:srgbClr val="FF0000"/>
                </a:solidFill>
                <a:latin typeface="微软雅黑" panose="020B0503020204020204" pitchFamily="34" charset="-122"/>
                <a:ea typeface="微软雅黑" panose="020B0503020204020204" pitchFamily="34" charset="-122"/>
              </a:rPr>
              <a:t>每个</a:t>
            </a:r>
            <a:r>
              <a:rPr lang="en-US" altLang="zh-CN" sz="2400" b="1" dirty="0">
                <a:solidFill>
                  <a:srgbClr val="FF0000"/>
                </a:solidFill>
                <a:latin typeface="微软雅黑" panose="020B0503020204020204" pitchFamily="34" charset="-122"/>
                <a:ea typeface="微软雅黑" panose="020B0503020204020204" pitchFamily="34" charset="-122"/>
              </a:rPr>
              <a:t>AMP</a:t>
            </a:r>
            <a:r>
              <a:rPr lang="zh-CN" altLang="en-US" sz="2400" b="1" dirty="0">
                <a:solidFill>
                  <a:srgbClr val="FF0000"/>
                </a:solidFill>
                <a:latin typeface="微软雅黑" panose="020B0503020204020204" pitchFamily="34" charset="-122"/>
                <a:ea typeface="微软雅黑" panose="020B0503020204020204" pitchFamily="34" charset="-122"/>
              </a:rPr>
              <a:t>管理着自已的数据</a:t>
            </a:r>
            <a:r>
              <a:rPr lang="zh-CN" altLang="en-US" sz="2400" b="1" dirty="0">
                <a:latin typeface="微软雅黑" panose="020B0503020204020204" pitchFamily="34" charset="-122"/>
                <a:ea typeface="微软雅黑" panose="020B0503020204020204" pitchFamily="34" charset="-122"/>
              </a:rPr>
              <a:t>，协同工作，通过</a:t>
            </a:r>
            <a:r>
              <a:rPr lang="en-US" altLang="zh-CN" sz="2400" b="1" dirty="0">
                <a:latin typeface="微软雅黑" panose="020B0503020204020204" pitchFamily="34" charset="-122"/>
                <a:ea typeface="微软雅黑" panose="020B0503020204020204" pitchFamily="34" charset="-122"/>
              </a:rPr>
              <a:t>BYNET</a:t>
            </a:r>
            <a:r>
              <a:rPr lang="zh-CN" altLang="en-US" sz="2400" b="1" dirty="0">
                <a:latin typeface="微软雅黑" panose="020B0503020204020204" pitchFamily="34" charset="-122"/>
                <a:ea typeface="微软雅黑" panose="020B0503020204020204" pitchFamily="34" charset="-122"/>
              </a:rPr>
              <a:t>高速网络互联。</a:t>
            </a:r>
            <a:endParaRPr lang="en-US" altLang="zh-CN" sz="2400" b="1" dirty="0">
              <a:latin typeface="微软雅黑" panose="020B0503020204020204" pitchFamily="34" charset="-122"/>
              <a:ea typeface="微软雅黑" panose="020B0503020204020204" pitchFamily="34" charset="-122"/>
            </a:endParaRPr>
          </a:p>
          <a:p>
            <a:endParaRPr lang="en-US" altLang="zh-CN" sz="2400" dirty="0">
              <a:solidFill>
                <a:srgbClr val="00B0F0"/>
              </a:solidFill>
              <a:latin typeface="微软雅黑" panose="020B0503020204020204" pitchFamily="34" charset="-122"/>
              <a:ea typeface="微软雅黑" panose="020B0503020204020204" pitchFamily="34" charset="-122"/>
            </a:endParaRPr>
          </a:p>
          <a:p>
            <a:r>
              <a:rPr lang="zh-CN" altLang="en-US" sz="2400" dirty="0">
                <a:solidFill>
                  <a:srgbClr val="00B0F0"/>
                </a:solidFill>
                <a:latin typeface="微软雅黑" panose="020B0503020204020204" pitchFamily="34" charset="-122"/>
                <a:ea typeface="微软雅黑" panose="020B0503020204020204" pitchFamily="34" charset="-122"/>
              </a:rPr>
              <a:t>       当新建一张表时，</a:t>
            </a:r>
            <a:r>
              <a:rPr lang="zh-CN" altLang="en-US" sz="2400" dirty="0">
                <a:solidFill>
                  <a:srgbClr val="FF0000"/>
                </a:solidFill>
                <a:latin typeface="微软雅黑" panose="020B0503020204020204" pitchFamily="34" charset="-122"/>
                <a:ea typeface="微软雅黑" panose="020B0503020204020204" pitchFamily="34" charset="-122"/>
              </a:rPr>
              <a:t>每个</a:t>
            </a:r>
            <a:r>
              <a:rPr lang="en-US" altLang="zh-CN" sz="2400" dirty="0">
                <a:solidFill>
                  <a:srgbClr val="FF0000"/>
                </a:solidFill>
                <a:latin typeface="微软雅黑" panose="020B0503020204020204" pitchFamily="34" charset="-122"/>
                <a:ea typeface="微软雅黑" panose="020B0503020204020204" pitchFamily="34" charset="-122"/>
              </a:rPr>
              <a:t>AMP</a:t>
            </a:r>
            <a:r>
              <a:rPr lang="zh-CN" altLang="en-US" sz="2400" dirty="0">
                <a:solidFill>
                  <a:srgbClr val="FF0000"/>
                </a:solidFill>
                <a:latin typeface="微软雅黑" panose="020B0503020204020204" pitchFamily="34" charset="-122"/>
                <a:ea typeface="微软雅黑" panose="020B0503020204020204" pitchFamily="34" charset="-122"/>
              </a:rPr>
              <a:t>上都会创建表的结构信息</a:t>
            </a:r>
            <a:r>
              <a:rPr lang="zh-CN" altLang="en-US" sz="2400" dirty="0">
                <a:solidFill>
                  <a:srgbClr val="00B0F0"/>
                </a:solidFill>
                <a:latin typeface="微软雅黑" panose="020B0503020204020204" pitchFamily="34" charset="-122"/>
                <a:ea typeface="微软雅黑" panose="020B0503020204020204" pitchFamily="34" charset="-122"/>
              </a:rPr>
              <a:t>，例表名、列名、索引等信息。 </a:t>
            </a:r>
            <a:endParaRPr lang="en-US" altLang="zh-CN" sz="2400" dirty="0">
              <a:solidFill>
                <a:srgbClr val="00B0F0"/>
              </a:solidFill>
              <a:latin typeface="微软雅黑" panose="020B0503020204020204" pitchFamily="34" charset="-122"/>
              <a:ea typeface="微软雅黑" panose="020B0503020204020204" pitchFamily="34" charset="-122"/>
            </a:endParaRPr>
          </a:p>
          <a:p>
            <a:r>
              <a:rPr lang="zh-CN" altLang="en-US" sz="2400" dirty="0">
                <a:solidFill>
                  <a:srgbClr val="00B0F0"/>
                </a:solidFill>
                <a:latin typeface="微软雅黑" panose="020B0503020204020204" pitchFamily="34" charset="-122"/>
                <a:ea typeface="微软雅黑" panose="020B0503020204020204" pitchFamily="34" charset="-122"/>
              </a:rPr>
              <a:t>       理想状态下，数据库表平均的分布在所有的</a:t>
            </a:r>
            <a:r>
              <a:rPr lang="en-US" altLang="zh-CN" sz="2400" dirty="0">
                <a:solidFill>
                  <a:srgbClr val="00B0F0"/>
                </a:solidFill>
                <a:latin typeface="微软雅黑" panose="020B0503020204020204" pitchFamily="34" charset="-122"/>
                <a:ea typeface="微软雅黑" panose="020B0503020204020204" pitchFamily="34" charset="-122"/>
              </a:rPr>
              <a:t>AMP</a:t>
            </a:r>
            <a:r>
              <a:rPr lang="zh-CN" altLang="en-US" sz="2400" dirty="0">
                <a:solidFill>
                  <a:srgbClr val="00B0F0"/>
                </a:solidFill>
                <a:latin typeface="微软雅黑" panose="020B0503020204020204" pitchFamily="34" charset="-122"/>
                <a:ea typeface="微软雅黑" panose="020B0503020204020204" pitchFamily="34" charset="-122"/>
              </a:rPr>
              <a:t>上，以更好的利用所有节点并行处理。</a:t>
            </a:r>
            <a:endParaRPr lang="en-US" altLang="zh-CN" sz="2400" dirty="0">
              <a:solidFill>
                <a:srgbClr val="00B0F0"/>
              </a:solidFill>
              <a:latin typeface="微软雅黑" panose="020B0503020204020204" pitchFamily="34" charset="-122"/>
              <a:ea typeface="微软雅黑" panose="020B0503020204020204" pitchFamily="34" charset="-122"/>
            </a:endParaRPr>
          </a:p>
          <a:p>
            <a:endParaRPr lang="en-US" altLang="zh-CN" sz="2400" dirty="0">
              <a:solidFill>
                <a:srgbClr val="00B0F0"/>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6853011" y="1066025"/>
            <a:ext cx="5113929" cy="5290325"/>
            <a:chOff x="6853011" y="1066025"/>
            <a:chExt cx="5113929" cy="5290325"/>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011" y="1066025"/>
              <a:ext cx="5113929" cy="5290325"/>
            </a:xfrm>
            <a:prstGeom prst="rect">
              <a:avLst/>
            </a:prstGeom>
          </p:spPr>
        </p:pic>
        <p:cxnSp>
          <p:nvCxnSpPr>
            <p:cNvPr id="10" name="直接连接符 9"/>
            <p:cNvCxnSpPr/>
            <p:nvPr/>
          </p:nvCxnSpPr>
          <p:spPr>
            <a:xfrm flipH="1">
              <a:off x="8072438" y="2200275"/>
              <a:ext cx="428625" cy="142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10201275" y="2200275"/>
              <a:ext cx="485775" cy="142875"/>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833211" y="6488668"/>
            <a:ext cx="6292107" cy="369332"/>
          </a:xfrm>
          <a:prstGeom prst="rect">
            <a:avLst/>
          </a:prstGeom>
        </p:spPr>
        <p:txBody>
          <a:bodyPr wrap="none">
            <a:spAutoFit/>
          </a:bodyPr>
          <a:lstStyle/>
          <a:p>
            <a:r>
              <a:rPr lang="zh-CN" altLang="en-US" dirty="0">
                <a:solidFill>
                  <a:schemeClr val="bg1">
                    <a:lumMod val="75000"/>
                  </a:schemeClr>
                </a:solidFill>
              </a:rPr>
              <a:t>参考：</a:t>
            </a:r>
            <a:r>
              <a:rPr lang="en-US" altLang="zh-CN" dirty="0">
                <a:solidFill>
                  <a:schemeClr val="bg1">
                    <a:lumMod val="75000"/>
                  </a:schemeClr>
                </a:solidFill>
              </a:rPr>
              <a:t>https://blog.csdn.net/vaychen/article/details/81216929</a:t>
            </a:r>
          </a:p>
        </p:txBody>
      </p:sp>
    </p:spTree>
    <p:extLst>
      <p:ext uri="{BB962C8B-B14F-4D97-AF65-F5344CB8AC3E}">
        <p14:creationId xmlns:p14="http://schemas.microsoft.com/office/powerpoint/2010/main" val="4159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Vertica</a:t>
            </a:r>
            <a:endParaRPr lang="zh-CN" altLang="en-US" b="1"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61</a:t>
            </a:fld>
            <a:endParaRPr lang="zh-CN" altLang="en-US" dirty="0"/>
          </a:p>
        </p:txBody>
      </p:sp>
      <p:sp>
        <p:nvSpPr>
          <p:cNvPr id="3" name="矩形 2"/>
          <p:cNvSpPr/>
          <p:nvPr/>
        </p:nvSpPr>
        <p:spPr>
          <a:xfrm>
            <a:off x="838200" y="6215747"/>
            <a:ext cx="7772400" cy="646331"/>
          </a:xfrm>
          <a:prstGeom prst="rect">
            <a:avLst/>
          </a:prstGeom>
        </p:spPr>
        <p:txBody>
          <a:bodyPr wrap="square">
            <a:spAutoFit/>
          </a:bodyPr>
          <a:lstStyle/>
          <a:p>
            <a:r>
              <a:rPr lang="zh-CN" altLang="en-US" dirty="0">
                <a:solidFill>
                  <a:schemeClr val="bg1">
                    <a:lumMod val="75000"/>
                  </a:schemeClr>
                </a:solidFill>
              </a:rPr>
              <a:t>参考：</a:t>
            </a:r>
            <a:r>
              <a:rPr lang="en-US" altLang="zh-CN" dirty="0">
                <a:solidFill>
                  <a:schemeClr val="bg1">
                    <a:lumMod val="75000"/>
                  </a:schemeClr>
                </a:solidFill>
              </a:rPr>
              <a:t>https://blog.csdn.net/weixin_43823423/article/details/87688961</a:t>
            </a:r>
          </a:p>
          <a:p>
            <a:r>
              <a:rPr lang="en-US" altLang="zh-CN" dirty="0">
                <a:solidFill>
                  <a:schemeClr val="bg1">
                    <a:lumMod val="75000"/>
                  </a:schemeClr>
                </a:solidFill>
              </a:rPr>
              <a:t>           https://blog.csdn.net/qq_35260875/article/details/107090268</a:t>
            </a:r>
          </a:p>
        </p:txBody>
      </p:sp>
      <p:sp>
        <p:nvSpPr>
          <p:cNvPr id="6" name="矩形 5"/>
          <p:cNvSpPr/>
          <p:nvPr/>
        </p:nvSpPr>
        <p:spPr>
          <a:xfrm>
            <a:off x="838199" y="1246621"/>
            <a:ext cx="3182257" cy="452431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一款基于</a:t>
            </a:r>
            <a:r>
              <a:rPr lang="zh-CN" altLang="en-US" sz="2400" dirty="0">
                <a:solidFill>
                  <a:srgbClr val="FF0000"/>
                </a:solidFill>
                <a:latin typeface="微软雅黑" panose="020B0503020204020204" pitchFamily="34" charset="-122"/>
                <a:ea typeface="微软雅黑" panose="020B0503020204020204" pitchFamily="34" charset="-122"/>
              </a:rPr>
              <a:t>列存储</a:t>
            </a:r>
            <a:r>
              <a:rPr lang="zh-CN" altLang="en-US" sz="2400" dirty="0">
                <a:latin typeface="微软雅黑" panose="020B0503020204020204" pitchFamily="34" charset="-122"/>
                <a:ea typeface="微软雅黑" panose="020B0503020204020204" pitchFamily="34" charset="-122"/>
              </a:rPr>
              <a:t>的</a:t>
            </a:r>
            <a:r>
              <a:rPr lang="en-US" altLang="zh-CN" sz="2400" dirty="0">
                <a:solidFill>
                  <a:srgbClr val="FF0000"/>
                </a:solidFill>
                <a:latin typeface="微软雅黑" panose="020B0503020204020204" pitchFamily="34" charset="-122"/>
                <a:ea typeface="微软雅黑" panose="020B0503020204020204" pitchFamily="34" charset="-122"/>
              </a:rPr>
              <a:t>MPP</a:t>
            </a:r>
            <a:r>
              <a:rPr lang="zh-CN" altLang="en-US" sz="2400" dirty="0">
                <a:solidFill>
                  <a:srgbClr val="FF0000"/>
                </a:solidFill>
                <a:latin typeface="微软雅黑" panose="020B0503020204020204" pitchFamily="34" charset="-122"/>
                <a:ea typeface="微软雅黑" panose="020B0503020204020204" pitchFamily="34" charset="-122"/>
              </a:rPr>
              <a:t>架构</a:t>
            </a:r>
            <a:r>
              <a:rPr lang="zh-CN" altLang="en-US" sz="2400" dirty="0">
                <a:latin typeface="微软雅黑" panose="020B0503020204020204" pitchFamily="34" charset="-122"/>
                <a:ea typeface="微软雅黑" panose="020B0503020204020204" pitchFamily="34" charset="-122"/>
              </a:rPr>
              <a:t>数据库，可以支持</a:t>
            </a:r>
            <a:r>
              <a:rPr lang="en-US" altLang="zh-CN" sz="2400" dirty="0">
                <a:latin typeface="微软雅黑" panose="020B0503020204020204" pitchFamily="34" charset="-122"/>
                <a:ea typeface="微软雅黑" panose="020B0503020204020204" pitchFamily="34" charset="-122"/>
              </a:rPr>
              <a:t>PB</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Petabyte</a:t>
            </a:r>
            <a:r>
              <a:rPr lang="zh-CN" altLang="en-US" sz="2400" dirty="0">
                <a:latin typeface="微软雅黑" panose="020B0503020204020204" pitchFamily="34" charset="-122"/>
                <a:ea typeface="微软雅黑" panose="020B0503020204020204" pitchFamily="34" charset="-122"/>
              </a:rPr>
              <a:t>）级别的结构化数据。</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采用</a:t>
            </a:r>
            <a:r>
              <a:rPr lang="en-US" altLang="zh-CN" sz="2400" dirty="0">
                <a:latin typeface="微软雅黑" panose="020B0503020204020204" pitchFamily="34" charset="-122"/>
                <a:ea typeface="微软雅黑" panose="020B0503020204020204" pitchFamily="34" charset="-122"/>
              </a:rPr>
              <a:t>Projection</a:t>
            </a:r>
            <a:r>
              <a:rPr lang="zh-CN" altLang="en-US" sz="2400" dirty="0">
                <a:latin typeface="微软雅黑" panose="020B0503020204020204" pitchFamily="34" charset="-122"/>
                <a:ea typeface="微软雅黑" panose="020B0503020204020204" pitchFamily="34" charset="-122"/>
              </a:rPr>
              <a:t>列集投影存储方式：一个投影由一个或多个表中的列集组成。原始表划分为多个投影，投影之间可以有冗余，投影采用列存储。</a:t>
            </a:r>
          </a:p>
        </p:txBody>
      </p:sp>
      <p:pic>
        <p:nvPicPr>
          <p:cNvPr id="7" name="图片 6"/>
          <p:cNvPicPr>
            <a:picLocks noChangeAspect="1"/>
          </p:cNvPicPr>
          <p:nvPr/>
        </p:nvPicPr>
        <p:blipFill>
          <a:blip r:embed="rId3"/>
          <a:stretch>
            <a:fillRect/>
          </a:stretch>
        </p:blipFill>
        <p:spPr>
          <a:xfrm>
            <a:off x="3957966" y="807819"/>
            <a:ext cx="7839075" cy="5267325"/>
          </a:xfrm>
          <a:prstGeom prst="rect">
            <a:avLst/>
          </a:prstGeom>
        </p:spPr>
      </p:pic>
    </p:spTree>
    <p:extLst>
      <p:ext uri="{BB962C8B-B14F-4D97-AF65-F5344CB8AC3E}">
        <p14:creationId xmlns:p14="http://schemas.microsoft.com/office/powerpoint/2010/main" val="4083736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Vertica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62</a:t>
            </a:fld>
            <a:endParaRPr lang="zh-CN" altLang="en-US" dirty="0"/>
          </a:p>
        </p:txBody>
      </p:sp>
      <p:sp>
        <p:nvSpPr>
          <p:cNvPr id="3" name="矩形 2"/>
          <p:cNvSpPr/>
          <p:nvPr/>
        </p:nvSpPr>
        <p:spPr>
          <a:xfrm>
            <a:off x="838200" y="6215747"/>
            <a:ext cx="7772400" cy="646331"/>
          </a:xfrm>
          <a:prstGeom prst="rect">
            <a:avLst/>
          </a:prstGeom>
        </p:spPr>
        <p:txBody>
          <a:bodyPr wrap="square">
            <a:spAutoFit/>
          </a:bodyPr>
          <a:lstStyle/>
          <a:p>
            <a:r>
              <a:rPr lang="zh-CN" altLang="en-US" dirty="0">
                <a:solidFill>
                  <a:schemeClr val="bg1">
                    <a:lumMod val="75000"/>
                  </a:schemeClr>
                </a:solidFill>
              </a:rPr>
              <a:t>参考：</a:t>
            </a:r>
            <a:r>
              <a:rPr lang="en-US" altLang="zh-CN" dirty="0">
                <a:solidFill>
                  <a:schemeClr val="bg1">
                    <a:lumMod val="75000"/>
                  </a:schemeClr>
                </a:solidFill>
              </a:rPr>
              <a:t>https://blog.csdn.net/weixin_43823423/article/details/87688961</a:t>
            </a:r>
          </a:p>
          <a:p>
            <a:r>
              <a:rPr lang="en-US" altLang="zh-CN" dirty="0">
                <a:solidFill>
                  <a:schemeClr val="bg1">
                    <a:lumMod val="75000"/>
                  </a:schemeClr>
                </a:solidFill>
              </a:rPr>
              <a:t>           https://blog.csdn.net/qq_35260875/article/details/107090268</a:t>
            </a:r>
          </a:p>
        </p:txBody>
      </p:sp>
      <p:sp>
        <p:nvSpPr>
          <p:cNvPr id="6" name="矩形 5"/>
          <p:cNvSpPr/>
          <p:nvPr/>
        </p:nvSpPr>
        <p:spPr>
          <a:xfrm>
            <a:off x="838199" y="1246621"/>
            <a:ext cx="3182257" cy="2677656"/>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节点内</a:t>
            </a:r>
            <a:r>
              <a:rPr lang="zh-CN" altLang="en-US" sz="2400" dirty="0">
                <a:latin typeface="微软雅黑" panose="020B0503020204020204" pitchFamily="34" charset="-122"/>
                <a:ea typeface="微软雅黑" panose="020B0503020204020204" pitchFamily="34" charset="-122"/>
              </a:rPr>
              <a:t>采用水平分区的方式将数据划分为多个存储区域，以提高查询处理的并行性。</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solidFill>
                  <a:srgbClr val="FF0000"/>
                </a:solidFill>
                <a:latin typeface="微软雅黑" panose="020B0503020204020204" pitchFamily="34" charset="-122"/>
                <a:ea typeface="微软雅黑" panose="020B0503020204020204" pitchFamily="34" charset="-122"/>
              </a:rPr>
              <a:t>大表连接时可利用预连接投影技术。</a:t>
            </a:r>
            <a:endParaRPr lang="en-US" altLang="zh-CN" sz="2400" dirty="0">
              <a:solidFill>
                <a:srgbClr val="FF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3957966" y="807819"/>
            <a:ext cx="7839075" cy="5267325"/>
          </a:xfrm>
          <a:prstGeom prst="rect">
            <a:avLst/>
          </a:prstGeom>
        </p:spPr>
      </p:pic>
    </p:spTree>
    <p:extLst>
      <p:ext uri="{BB962C8B-B14F-4D97-AF65-F5344CB8AC3E}">
        <p14:creationId xmlns:p14="http://schemas.microsoft.com/office/powerpoint/2010/main" val="12552290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Vertica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63</a:t>
            </a:fld>
            <a:endParaRPr lang="zh-CN" altLang="en-US" dirty="0"/>
          </a:p>
        </p:txBody>
      </p:sp>
      <p:sp>
        <p:nvSpPr>
          <p:cNvPr id="3" name="矩形 2"/>
          <p:cNvSpPr/>
          <p:nvPr/>
        </p:nvSpPr>
        <p:spPr>
          <a:xfrm>
            <a:off x="838200" y="6215747"/>
            <a:ext cx="7772400" cy="646331"/>
          </a:xfrm>
          <a:prstGeom prst="rect">
            <a:avLst/>
          </a:prstGeom>
        </p:spPr>
        <p:txBody>
          <a:bodyPr wrap="square">
            <a:spAutoFit/>
          </a:bodyPr>
          <a:lstStyle/>
          <a:p>
            <a:r>
              <a:rPr lang="zh-CN" altLang="en-US" dirty="0">
                <a:solidFill>
                  <a:schemeClr val="bg1">
                    <a:lumMod val="75000"/>
                  </a:schemeClr>
                </a:solidFill>
              </a:rPr>
              <a:t>参考：</a:t>
            </a:r>
            <a:r>
              <a:rPr lang="en-US" altLang="zh-CN" dirty="0">
                <a:solidFill>
                  <a:schemeClr val="bg1">
                    <a:lumMod val="75000"/>
                  </a:schemeClr>
                </a:solidFill>
              </a:rPr>
              <a:t>https://blog.csdn.net/weixin_43823423/article/details/87688961</a:t>
            </a:r>
          </a:p>
          <a:p>
            <a:r>
              <a:rPr lang="en-US" altLang="zh-CN" dirty="0">
                <a:solidFill>
                  <a:schemeClr val="bg1">
                    <a:lumMod val="75000"/>
                  </a:schemeClr>
                </a:solidFill>
              </a:rPr>
              <a:t>           https://blog.csdn.net/qq_35260875/article/details/107090268</a:t>
            </a:r>
          </a:p>
        </p:txBody>
      </p:sp>
      <p:sp>
        <p:nvSpPr>
          <p:cNvPr id="6" name="矩形 5"/>
          <p:cNvSpPr/>
          <p:nvPr/>
        </p:nvSpPr>
        <p:spPr>
          <a:xfrm>
            <a:off x="838200" y="1246621"/>
            <a:ext cx="5663006" cy="3785652"/>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支持</a:t>
            </a:r>
            <a:r>
              <a:rPr lang="en-US" altLang="zh-CN" sz="2400" dirty="0">
                <a:latin typeface="微软雅黑" panose="020B0503020204020204" pitchFamily="34" charset="-122"/>
                <a:ea typeface="微软雅黑" panose="020B0503020204020204" pitchFamily="34" charset="-122"/>
              </a:rPr>
              <a:t>OLTP</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OLAP</a:t>
            </a:r>
            <a:r>
              <a:rPr lang="zh-CN" altLang="en-US" sz="2400" dirty="0">
                <a:latin typeface="微软雅黑" panose="020B0503020204020204" pitchFamily="34" charset="-122"/>
                <a:ea typeface="微软雅黑" panose="020B0503020204020204" pitchFamily="34" charset="-122"/>
              </a:rPr>
              <a:t>混合负载。其存储包含两种方式：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一是</a:t>
            </a:r>
            <a:r>
              <a:rPr lang="zh-CN" altLang="en-US" sz="2400" dirty="0">
                <a:solidFill>
                  <a:srgbClr val="FF0000"/>
                </a:solidFill>
                <a:latin typeface="微软雅黑" panose="020B0503020204020204" pitchFamily="34" charset="-122"/>
                <a:ea typeface="微软雅黑" panose="020B0503020204020204" pitchFamily="34" charset="-122"/>
              </a:rPr>
              <a:t>读优存储</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Read-Optimized Store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ROS</a:t>
            </a:r>
            <a:r>
              <a:rPr lang="zh-CN" altLang="en-US" sz="2400" dirty="0">
                <a:latin typeface="微软雅黑" panose="020B0503020204020204" pitchFamily="34" charset="-122"/>
                <a:ea typeface="微软雅黑" panose="020B0503020204020204" pitchFamily="34" charset="-122"/>
              </a:rPr>
              <a:t>），采用</a:t>
            </a:r>
            <a:r>
              <a:rPr lang="zh-CN" altLang="en-US" sz="2400" dirty="0">
                <a:solidFill>
                  <a:srgbClr val="FF0000"/>
                </a:solidFill>
                <a:latin typeface="微软雅黑" panose="020B0503020204020204" pitchFamily="34" charset="-122"/>
                <a:ea typeface="微软雅黑" panose="020B0503020204020204" pitchFamily="34" charset="-122"/>
              </a:rPr>
              <a:t>列存储</a:t>
            </a:r>
            <a:r>
              <a:rPr lang="zh-CN" altLang="en-US" sz="2400" dirty="0">
                <a:latin typeface="微软雅黑" panose="020B0503020204020204" pitchFamily="34" charset="-122"/>
                <a:ea typeface="微软雅黑" panose="020B0503020204020204" pitchFamily="34" charset="-122"/>
              </a:rPr>
              <a:t>数据压缩方式，提高分析性能；</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另一个是</a:t>
            </a:r>
            <a:r>
              <a:rPr lang="zh-CN" altLang="en-US" sz="2400" dirty="0">
                <a:solidFill>
                  <a:srgbClr val="FF0000"/>
                </a:solidFill>
                <a:latin typeface="微软雅黑" panose="020B0503020204020204" pitchFamily="34" charset="-122"/>
                <a:ea typeface="微软雅黑" panose="020B0503020204020204" pitchFamily="34" charset="-122"/>
              </a:rPr>
              <a:t>写优存储</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Write-Optimized Store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WOS</a:t>
            </a:r>
            <a:r>
              <a:rPr lang="zh-CN" altLang="en-US" sz="2400" dirty="0">
                <a:latin typeface="微软雅黑" panose="020B0503020204020204" pitchFamily="34" charset="-122"/>
                <a:ea typeface="微软雅黑" panose="020B0503020204020204" pitchFamily="34" charset="-122"/>
              </a:rPr>
              <a:t>），采用非压缩写缓存结构（行存储或列存储）。</a:t>
            </a:r>
            <a:r>
              <a:rPr lang="zh-CN" altLang="en-US" sz="2400" dirty="0">
                <a:solidFill>
                  <a:srgbClr val="FF0000"/>
                </a:solidFill>
                <a:latin typeface="微软雅黑" panose="020B0503020204020204" pitchFamily="34" charset="-122"/>
                <a:ea typeface="微软雅黑" panose="020B0503020204020204" pitchFamily="34" charset="-122"/>
              </a:rPr>
              <a:t>每次更新和插入的数据临时放在</a:t>
            </a:r>
            <a:r>
              <a:rPr lang="en-US" altLang="zh-CN" sz="2400" dirty="0">
                <a:solidFill>
                  <a:srgbClr val="FF0000"/>
                </a:solidFill>
                <a:latin typeface="微软雅黑" panose="020B0503020204020204" pitchFamily="34" charset="-122"/>
                <a:ea typeface="微软雅黑" panose="020B0503020204020204" pitchFamily="34" charset="-122"/>
              </a:rPr>
              <a:t>WOS</a:t>
            </a:r>
            <a:r>
              <a:rPr lang="zh-CN" altLang="en-US" sz="2400" dirty="0">
                <a:solidFill>
                  <a:srgbClr val="FF0000"/>
                </a:solidFill>
                <a:latin typeface="微软雅黑" panose="020B0503020204020204" pitchFamily="34" charset="-122"/>
                <a:ea typeface="微软雅黑" panose="020B0503020204020204" pitchFamily="34" charset="-122"/>
              </a:rPr>
              <a:t>部分，</a:t>
            </a:r>
            <a:r>
              <a:rPr lang="en-US" altLang="zh-CN" sz="2400" dirty="0">
                <a:solidFill>
                  <a:srgbClr val="FF0000"/>
                </a:solidFill>
                <a:latin typeface="微软雅黑" panose="020B0503020204020204" pitchFamily="34" charset="-122"/>
                <a:ea typeface="微软雅黑" panose="020B0503020204020204" pitchFamily="34" charset="-122"/>
              </a:rPr>
              <a:t>WOS</a:t>
            </a:r>
            <a:r>
              <a:rPr lang="zh-CN" altLang="en-US" sz="2400" dirty="0">
                <a:solidFill>
                  <a:srgbClr val="FF0000"/>
                </a:solidFill>
                <a:latin typeface="微软雅黑" panose="020B0503020204020204" pitchFamily="34" charset="-122"/>
                <a:ea typeface="微软雅黑" panose="020B0503020204020204" pitchFamily="34" charset="-122"/>
              </a:rPr>
              <a:t>达到最大容量后，将数据加载到</a:t>
            </a:r>
            <a:r>
              <a:rPr lang="en-US" altLang="zh-CN" sz="2400" dirty="0">
                <a:solidFill>
                  <a:srgbClr val="FF0000"/>
                </a:solidFill>
                <a:latin typeface="微软雅黑" panose="020B0503020204020204" pitchFamily="34" charset="-122"/>
                <a:ea typeface="微软雅黑" panose="020B0503020204020204" pitchFamily="34" charset="-122"/>
              </a:rPr>
              <a:t>ROS</a:t>
            </a:r>
            <a:r>
              <a:rPr lang="zh-CN" altLang="en-US" sz="2400" dirty="0">
                <a:solidFill>
                  <a:srgbClr val="FF0000"/>
                </a:solidFill>
                <a:latin typeface="微软雅黑" panose="020B0503020204020204" pitchFamily="34" charset="-122"/>
                <a:ea typeface="微软雅黑" panose="020B0503020204020204" pitchFamily="34" charset="-122"/>
              </a:rPr>
              <a:t>。</a:t>
            </a:r>
          </a:p>
        </p:txBody>
      </p:sp>
      <p:pic>
        <p:nvPicPr>
          <p:cNvPr id="7" name="图片 6"/>
          <p:cNvPicPr>
            <a:picLocks noChangeAspect="1"/>
          </p:cNvPicPr>
          <p:nvPr/>
        </p:nvPicPr>
        <p:blipFill>
          <a:blip r:embed="rId3"/>
          <a:stretch>
            <a:fillRect/>
          </a:stretch>
        </p:blipFill>
        <p:spPr>
          <a:xfrm>
            <a:off x="6749979" y="1426065"/>
            <a:ext cx="4955622" cy="3329841"/>
          </a:xfrm>
          <a:prstGeom prst="rect">
            <a:avLst/>
          </a:prstGeom>
        </p:spPr>
      </p:pic>
      <p:sp>
        <p:nvSpPr>
          <p:cNvPr id="5" name="矩形 4"/>
          <p:cNvSpPr/>
          <p:nvPr/>
        </p:nvSpPr>
        <p:spPr>
          <a:xfrm>
            <a:off x="838200" y="5085719"/>
            <a:ext cx="10867401" cy="830997"/>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       SQL</a:t>
            </a:r>
            <a:r>
              <a:rPr lang="zh-CN" altLang="en-US" sz="2400" dirty="0">
                <a:latin typeface="微软雅黑" panose="020B0503020204020204" pitchFamily="34" charset="-122"/>
                <a:ea typeface="微软雅黑" panose="020B0503020204020204" pitchFamily="34" charset="-122"/>
              </a:rPr>
              <a:t>查询会访问经过压缩和排序的</a:t>
            </a:r>
            <a:r>
              <a:rPr lang="en-US" altLang="zh-CN" sz="2400" dirty="0">
                <a:latin typeface="微软雅黑" panose="020B0503020204020204" pitchFamily="34" charset="-122"/>
                <a:ea typeface="微软雅黑" panose="020B0503020204020204" pitchFamily="34" charset="-122"/>
              </a:rPr>
              <a:t>ROS</a:t>
            </a:r>
            <a:r>
              <a:rPr lang="zh-CN" altLang="en-US" sz="2400" dirty="0">
                <a:latin typeface="微软雅黑" panose="020B0503020204020204" pitchFamily="34" charset="-122"/>
                <a:ea typeface="微软雅黑" panose="020B0503020204020204" pitchFamily="34" charset="-122"/>
              </a:rPr>
              <a:t>数据，这样就做到了读写并发两不误。通过</a:t>
            </a:r>
            <a:r>
              <a:rPr lang="en-US" altLang="zh-CN" sz="2400" dirty="0">
                <a:latin typeface="微软雅黑" panose="020B0503020204020204" pitchFamily="34" charset="-122"/>
                <a:ea typeface="微软雅黑" panose="020B0503020204020204" pitchFamily="34" charset="-122"/>
              </a:rPr>
              <a:t>tuple mover</a:t>
            </a:r>
            <a:r>
              <a:rPr lang="zh-CN" altLang="en-US" sz="2400" dirty="0">
                <a:latin typeface="微软雅黑" panose="020B0503020204020204" pitchFamily="34" charset="-122"/>
                <a:ea typeface="微软雅黑" panose="020B0503020204020204" pitchFamily="34" charset="-122"/>
              </a:rPr>
              <a:t>进程定期将</a:t>
            </a:r>
            <a:r>
              <a:rPr lang="en-US" altLang="zh-CN" sz="2400" dirty="0">
                <a:latin typeface="微软雅黑" panose="020B0503020204020204" pitchFamily="34" charset="-122"/>
                <a:ea typeface="微软雅黑" panose="020B0503020204020204" pitchFamily="34" charset="-122"/>
              </a:rPr>
              <a:t>WOS</a:t>
            </a:r>
            <a:r>
              <a:rPr lang="zh-CN" altLang="en-US" sz="2400" dirty="0">
                <a:latin typeface="微软雅黑" panose="020B0503020204020204" pitchFamily="34" charset="-122"/>
                <a:ea typeface="微软雅黑" panose="020B0503020204020204" pitchFamily="34" charset="-122"/>
              </a:rPr>
              <a:t>的数据压缩排序后拷贝到</a:t>
            </a:r>
            <a:r>
              <a:rPr lang="en-US" altLang="zh-CN" sz="2400" dirty="0">
                <a:latin typeface="微软雅黑" panose="020B0503020204020204" pitchFamily="34" charset="-122"/>
                <a:ea typeface="微软雅黑" panose="020B0503020204020204" pitchFamily="34" charset="-122"/>
              </a:rPr>
              <a:t>ROS</a:t>
            </a:r>
            <a:r>
              <a:rPr lang="zh-CN" altLang="en-US" sz="2400" dirty="0">
                <a:latin typeface="微软雅黑" panose="020B0503020204020204" pitchFamily="34" charset="-122"/>
                <a:ea typeface="微软雅黑" panose="020B0503020204020204" pitchFamily="34" charset="-122"/>
              </a:rPr>
              <a:t>区域。</a:t>
            </a:r>
          </a:p>
        </p:txBody>
      </p:sp>
    </p:spTree>
    <p:extLst>
      <p:ext uri="{BB962C8B-B14F-4D97-AF65-F5344CB8AC3E}">
        <p14:creationId xmlns:p14="http://schemas.microsoft.com/office/powerpoint/2010/main" val="10850774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418"/>
            <a:ext cx="10515600" cy="920336"/>
          </a:xfrm>
        </p:spPr>
        <p:txBody>
          <a:bodyPr/>
          <a:lstStyle/>
          <a:p>
            <a:r>
              <a:rPr lang="zh-CN" altLang="en-US" dirty="0"/>
              <a:t>共享存储型分布式数据库</a:t>
            </a:r>
            <a:r>
              <a:rPr lang="en-US" altLang="zh-CN" dirty="0"/>
              <a:t>Aurora</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64</a:t>
            </a:fld>
            <a:endParaRPr lang="zh-CN" altLang="en-US" dirty="0"/>
          </a:p>
        </p:txBody>
      </p:sp>
      <p:pic>
        <p:nvPicPr>
          <p:cNvPr id="5" name="Picture 4" descr="屏幕快照 2017-11-20 下午1.44.2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70" y="767734"/>
            <a:ext cx="4004065" cy="3810000"/>
          </a:xfrm>
          <a:prstGeom prst="rect">
            <a:avLst/>
          </a:prstGeom>
        </p:spPr>
      </p:pic>
      <p:pic>
        <p:nvPicPr>
          <p:cNvPr id="6" name="Picture 5" descr="屏幕快照 2017-11-20 下午1.45.1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7840" y="818831"/>
            <a:ext cx="4708337" cy="4131399"/>
          </a:xfrm>
          <a:prstGeom prst="rect">
            <a:avLst/>
          </a:prstGeom>
        </p:spPr>
      </p:pic>
      <p:cxnSp>
        <p:nvCxnSpPr>
          <p:cNvPr id="8" name="Straight Connector 8"/>
          <p:cNvCxnSpPr/>
          <p:nvPr/>
        </p:nvCxnSpPr>
        <p:spPr>
          <a:xfrm>
            <a:off x="5321775" y="1298162"/>
            <a:ext cx="0" cy="3797300"/>
          </a:xfrm>
          <a:prstGeom prst="line">
            <a:avLst/>
          </a:prstGeom>
          <a:ln>
            <a:solidFill>
              <a:srgbClr val="008000"/>
            </a:solidFill>
            <a:prstDash val="sysDash"/>
          </a:ln>
        </p:spPr>
        <p:style>
          <a:lnRef idx="2">
            <a:schemeClr val="accent1"/>
          </a:lnRef>
          <a:fillRef idx="0">
            <a:schemeClr val="accent1"/>
          </a:fillRef>
          <a:effectRef idx="1">
            <a:schemeClr val="accent1"/>
          </a:effectRef>
          <a:fontRef idx="minor">
            <a:schemeClr val="tx1"/>
          </a:fontRef>
        </p:style>
      </p:cxnSp>
      <p:sp>
        <p:nvSpPr>
          <p:cNvPr id="9" name="矩形 8"/>
          <p:cNvSpPr/>
          <p:nvPr/>
        </p:nvSpPr>
        <p:spPr>
          <a:xfrm>
            <a:off x="5920853" y="6356350"/>
            <a:ext cx="4828886" cy="400110"/>
          </a:xfrm>
          <a:prstGeom prst="rect">
            <a:avLst/>
          </a:prstGeom>
        </p:spPr>
        <p:txBody>
          <a:bodyPr wrap="none">
            <a:spAutoFit/>
          </a:bodyPr>
          <a:lstStyle/>
          <a:p>
            <a:r>
              <a:rPr lang="en-US" altLang="zh-CN" sz="2000" dirty="0">
                <a:solidFill>
                  <a:srgbClr val="B90000"/>
                </a:solidFill>
                <a:latin typeface="微软雅黑" panose="020B0503020204020204" pitchFamily="34" charset="-122"/>
                <a:ea typeface="微软雅黑" panose="020B0503020204020204" pitchFamily="34" charset="-122"/>
                <a:cs typeface="华文楷体"/>
              </a:rPr>
              <a:t>Aurora</a:t>
            </a:r>
            <a:r>
              <a:rPr lang="zh-CN" altLang="en-US" sz="2000" dirty="0">
                <a:solidFill>
                  <a:srgbClr val="B90000"/>
                </a:solidFill>
                <a:latin typeface="微软雅黑" panose="020B0503020204020204" pitchFamily="34" charset="-122"/>
                <a:ea typeface="微软雅黑" panose="020B0503020204020204" pitchFamily="34" charset="-122"/>
                <a:cs typeface="华文楷体"/>
              </a:rPr>
              <a:t>技术要点：减少</a:t>
            </a:r>
            <a:r>
              <a:rPr lang="en-US" altLang="zh-CN" sz="2000" dirty="0">
                <a:solidFill>
                  <a:srgbClr val="B90000"/>
                </a:solidFill>
                <a:latin typeface="微软雅黑" panose="020B0503020204020204" pitchFamily="34" charset="-122"/>
                <a:ea typeface="微软雅黑" panose="020B0503020204020204" pitchFamily="34" charset="-122"/>
                <a:cs typeface="华文楷体"/>
              </a:rPr>
              <a:t>I/O</a:t>
            </a:r>
            <a:r>
              <a:rPr lang="zh-CN" altLang="en-US" sz="2000" dirty="0">
                <a:solidFill>
                  <a:srgbClr val="B90000"/>
                </a:solidFill>
                <a:latin typeface="微软雅黑" panose="020B0503020204020204" pitchFamily="34" charset="-122"/>
                <a:ea typeface="微软雅黑" panose="020B0503020204020204" pitchFamily="34" charset="-122"/>
                <a:cs typeface="华文楷体"/>
              </a:rPr>
              <a:t>，提高效率。</a:t>
            </a:r>
            <a:endParaRPr lang="en-US" altLang="zh-CN" sz="2000" dirty="0">
              <a:solidFill>
                <a:srgbClr val="B90000"/>
              </a:solidFill>
              <a:latin typeface="微软雅黑" panose="020B0503020204020204" pitchFamily="34" charset="-122"/>
              <a:ea typeface="微软雅黑" panose="020B0503020204020204" pitchFamily="34" charset="-122"/>
              <a:cs typeface="华文楷体"/>
            </a:endParaRPr>
          </a:p>
        </p:txBody>
      </p:sp>
      <p:sp>
        <p:nvSpPr>
          <p:cNvPr id="3" name="矩形 2">
            <a:extLst>
              <a:ext uri="{FF2B5EF4-FFF2-40B4-BE49-F238E27FC236}">
                <a16:creationId xmlns:a16="http://schemas.microsoft.com/office/drawing/2014/main" id="{939A437E-0099-44FA-8842-BA257E7762D5}"/>
              </a:ext>
            </a:extLst>
          </p:cNvPr>
          <p:cNvSpPr/>
          <p:nvPr/>
        </p:nvSpPr>
        <p:spPr>
          <a:xfrm>
            <a:off x="1072245" y="4516334"/>
            <a:ext cx="4505595" cy="830997"/>
          </a:xfrm>
          <a:prstGeom prst="rect">
            <a:avLst/>
          </a:prstGeom>
        </p:spPr>
        <p:txBody>
          <a:bodyPr wrap="square">
            <a:spAutoFit/>
          </a:bodyPr>
          <a:lstStyle/>
          <a:p>
            <a:r>
              <a:rPr lang="zh-CN" altLang="en-US" sz="2400" dirty="0"/>
              <a:t>节点间传递</a:t>
            </a:r>
            <a:r>
              <a:rPr lang="en-US" altLang="zh-CN" sz="2400" dirty="0"/>
              <a:t>5</a:t>
            </a:r>
            <a:r>
              <a:rPr lang="zh-CN" altLang="en-US" sz="2400" dirty="0"/>
              <a:t>种类型的数据，</a:t>
            </a:r>
            <a:endParaRPr lang="en-US" altLang="zh-CN" sz="2400" dirty="0"/>
          </a:p>
          <a:p>
            <a:r>
              <a:rPr lang="zh-CN" altLang="en-US" sz="2400" dirty="0"/>
              <a:t>串行</a:t>
            </a:r>
          </a:p>
        </p:txBody>
      </p:sp>
      <p:sp>
        <p:nvSpPr>
          <p:cNvPr id="10" name="矩形 9">
            <a:extLst>
              <a:ext uri="{FF2B5EF4-FFF2-40B4-BE49-F238E27FC236}">
                <a16:creationId xmlns:a16="http://schemas.microsoft.com/office/drawing/2014/main" id="{ABFF9DE2-F88B-4683-A4EA-DFF88A23EC6B}"/>
              </a:ext>
            </a:extLst>
          </p:cNvPr>
          <p:cNvSpPr/>
          <p:nvPr/>
        </p:nvSpPr>
        <p:spPr>
          <a:xfrm>
            <a:off x="5833904" y="4722187"/>
            <a:ext cx="5744686" cy="1569660"/>
          </a:xfrm>
          <a:prstGeom prst="rect">
            <a:avLst/>
          </a:prstGeom>
        </p:spPr>
        <p:txBody>
          <a:bodyPr wrap="square">
            <a:spAutoFit/>
          </a:bodyPr>
          <a:lstStyle/>
          <a:p>
            <a:r>
              <a:rPr lang="zh-CN" altLang="en-US" sz="2400" dirty="0"/>
              <a:t>基于</a:t>
            </a:r>
            <a:r>
              <a:rPr lang="en-US" altLang="zh-CN" sz="2400" dirty="0"/>
              <a:t>redo</a:t>
            </a:r>
            <a:r>
              <a:rPr lang="zh-CN" altLang="en-US" sz="2400" dirty="0"/>
              <a:t>日志同步，多副本同步，并行，当</a:t>
            </a:r>
            <a:r>
              <a:rPr lang="en-US" altLang="zh-CN" sz="2400" dirty="0"/>
              <a:t>4/6</a:t>
            </a:r>
            <a:r>
              <a:rPr lang="zh-CN" altLang="en-US" sz="2400" dirty="0"/>
              <a:t>的存储节点应答后，则认为日志已经持久化，对于副本实例不依赖其应答时间点。</a:t>
            </a:r>
          </a:p>
        </p:txBody>
      </p:sp>
      <p:pic>
        <p:nvPicPr>
          <p:cNvPr id="11" name="图片 10">
            <a:extLst>
              <a:ext uri="{FF2B5EF4-FFF2-40B4-BE49-F238E27FC236}">
                <a16:creationId xmlns:a16="http://schemas.microsoft.com/office/drawing/2014/main" id="{AA5076C0-7716-41AF-B45D-F230E536CBF0}"/>
              </a:ext>
            </a:extLst>
          </p:cNvPr>
          <p:cNvPicPr>
            <a:picLocks noChangeAspect="1"/>
          </p:cNvPicPr>
          <p:nvPr/>
        </p:nvPicPr>
        <p:blipFill>
          <a:blip r:embed="rId5"/>
          <a:stretch>
            <a:fillRect/>
          </a:stretch>
        </p:blipFill>
        <p:spPr>
          <a:xfrm>
            <a:off x="961107" y="5274746"/>
            <a:ext cx="4400550" cy="685800"/>
          </a:xfrm>
          <a:prstGeom prst="rect">
            <a:avLst/>
          </a:prstGeom>
        </p:spPr>
      </p:pic>
    </p:spTree>
    <p:extLst>
      <p:ext uri="{BB962C8B-B14F-4D97-AF65-F5344CB8AC3E}">
        <p14:creationId xmlns:p14="http://schemas.microsoft.com/office/powerpoint/2010/main" val="675635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3211" y="64664"/>
            <a:ext cx="10515600" cy="920336"/>
          </a:xfrm>
        </p:spPr>
        <p:txBody>
          <a:bodyPr/>
          <a:lstStyle/>
          <a:p>
            <a:r>
              <a:rPr lang="en-US" altLang="zh-CN" dirty="0"/>
              <a:t>2.5 </a:t>
            </a:r>
            <a:r>
              <a:rPr lang="zh-CN" altLang="en-US" dirty="0"/>
              <a:t>代表性数据库演化与发展趋势</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65</a:t>
            </a:fld>
            <a:endParaRPr lang="zh-CN" altLang="en-US" dirty="0"/>
          </a:p>
        </p:txBody>
      </p:sp>
      <p:sp>
        <p:nvSpPr>
          <p:cNvPr id="6" name="内容占位符 2"/>
          <p:cNvSpPr>
            <a:spLocks noGrp="1"/>
          </p:cNvSpPr>
          <p:nvPr>
            <p:ph idx="1"/>
          </p:nvPr>
        </p:nvSpPr>
        <p:spPr>
          <a:xfrm>
            <a:off x="833211" y="942556"/>
            <a:ext cx="10515600" cy="5413793"/>
          </a:xfrm>
        </p:spPr>
        <p:txBody>
          <a:bodyPr>
            <a:noAutofit/>
          </a:bodyPr>
          <a:lstStyle/>
          <a:p>
            <a:pPr lvl="0">
              <a:lnSpc>
                <a:spcPct val="90000"/>
              </a:lnSpc>
            </a:pPr>
            <a:r>
              <a:rPr kumimoji="1" lang="en-US" altLang="zh-CN" sz="3200" dirty="0">
                <a:solidFill>
                  <a:prstClr val="black"/>
                </a:solidFill>
                <a:latin typeface="DengXian"/>
                <a:ea typeface="DengXian" panose="02010600030101010101" pitchFamily="2" charset="-122"/>
              </a:rPr>
              <a:t>NewSQL</a:t>
            </a:r>
            <a:r>
              <a:rPr kumimoji="1" lang="zh-CN" altLang="en-US" sz="3200" dirty="0">
                <a:solidFill>
                  <a:prstClr val="black"/>
                </a:solidFill>
                <a:latin typeface="DengXian"/>
                <a:ea typeface="DengXian" panose="02010600030101010101" pitchFamily="2" charset="-122"/>
              </a:rPr>
              <a:t>数据库</a:t>
            </a:r>
            <a:endParaRPr kumimoji="1" lang="en-US" altLang="zh-CN" sz="3200" dirty="0">
              <a:solidFill>
                <a:prstClr val="black"/>
              </a:solidFill>
              <a:latin typeface="DengXian"/>
              <a:ea typeface="DengXian" panose="02010600030101010101" pitchFamily="2" charset="-122"/>
            </a:endParaRPr>
          </a:p>
          <a:p>
            <a:pPr marL="685800" lvl="1" indent="-228600">
              <a:lnSpc>
                <a:spcPct val="90000"/>
              </a:lnSpc>
              <a:buFont typeface="Arial"/>
              <a:buChar char="•"/>
            </a:pPr>
            <a:r>
              <a:rPr lang="en-US" altLang="zh-CN" dirty="0">
                <a:solidFill>
                  <a:prstClr val="black"/>
                </a:solidFill>
                <a:latin typeface="DengXian"/>
                <a:ea typeface="DengXian" panose="02010600030101010101" pitchFamily="2" charset="-122"/>
              </a:rPr>
              <a:t>SAP HANA</a:t>
            </a:r>
            <a:r>
              <a:rPr lang="zh-CN" altLang="en-US" dirty="0">
                <a:solidFill>
                  <a:prstClr val="black"/>
                </a:solidFill>
                <a:latin typeface="DengXian"/>
                <a:ea typeface="DengXian" panose="02010600030101010101" pitchFamily="2" charset="-122"/>
              </a:rPr>
              <a:t>：内存列存储数据库、集成</a:t>
            </a:r>
            <a:r>
              <a:rPr lang="en-US" altLang="zh-CN" dirty="0">
                <a:solidFill>
                  <a:prstClr val="black"/>
                </a:solidFill>
                <a:latin typeface="DengXian"/>
                <a:ea typeface="DengXian" panose="02010600030101010101" pitchFamily="2" charset="-122"/>
              </a:rPr>
              <a:t>OLTP</a:t>
            </a:r>
            <a:r>
              <a:rPr lang="zh-CN" altLang="en-US" dirty="0">
                <a:solidFill>
                  <a:prstClr val="black"/>
                </a:solidFill>
                <a:latin typeface="DengXian"/>
                <a:ea typeface="DengXian" panose="02010600030101010101" pitchFamily="2" charset="-122"/>
              </a:rPr>
              <a:t>事务处理与</a:t>
            </a:r>
            <a:r>
              <a:rPr lang="en-US" altLang="zh-CN" dirty="0">
                <a:solidFill>
                  <a:prstClr val="black"/>
                </a:solidFill>
                <a:latin typeface="DengXian"/>
                <a:ea typeface="DengXian" panose="02010600030101010101" pitchFamily="2" charset="-122"/>
              </a:rPr>
              <a:t>OLAP</a:t>
            </a:r>
            <a:r>
              <a:rPr lang="zh-CN" altLang="en-US" dirty="0">
                <a:solidFill>
                  <a:prstClr val="black"/>
                </a:solidFill>
                <a:latin typeface="DengXian"/>
                <a:ea typeface="DengXian" panose="02010600030101010101" pitchFamily="2" charset="-122"/>
              </a:rPr>
              <a:t>分析处理负载的高性能内存数据库系统</a:t>
            </a:r>
            <a:endParaRPr lang="en-US" altLang="zh-CN" dirty="0">
              <a:solidFill>
                <a:prstClr val="black"/>
              </a:solidFill>
              <a:latin typeface="DengXian"/>
              <a:ea typeface="DengXian" panose="02010600030101010101" pitchFamily="2" charset="-122"/>
            </a:endParaRPr>
          </a:p>
          <a:p>
            <a:pPr marL="685800" lvl="1" indent="-228600">
              <a:lnSpc>
                <a:spcPct val="90000"/>
              </a:lnSpc>
              <a:buFont typeface="Arial"/>
              <a:buChar char="•"/>
            </a:pPr>
            <a:r>
              <a:rPr lang="en-US" altLang="zh-CN" dirty="0">
                <a:solidFill>
                  <a:prstClr val="black"/>
                </a:solidFill>
                <a:latin typeface="DengXian"/>
                <a:ea typeface="DengXian" panose="02010600030101010101" pitchFamily="2" charset="-122"/>
              </a:rPr>
              <a:t>MemSQL</a:t>
            </a:r>
            <a:r>
              <a:rPr lang="zh-CN" altLang="en-US" dirty="0">
                <a:solidFill>
                  <a:prstClr val="black"/>
                </a:solidFill>
                <a:latin typeface="DengXian"/>
                <a:ea typeface="DengXian" panose="02010600030101010101" pitchFamily="2" charset="-122"/>
              </a:rPr>
              <a:t>：分布式的、内存优化的、实时事务处理与分析处理数据库</a:t>
            </a:r>
            <a:endParaRPr lang="en-US" altLang="zh-CN" dirty="0">
              <a:solidFill>
                <a:prstClr val="black"/>
              </a:solidFill>
              <a:latin typeface="DengXian"/>
              <a:ea typeface="DengXian" panose="02010600030101010101" pitchFamily="2" charset="-122"/>
            </a:endParaRPr>
          </a:p>
          <a:p>
            <a:pPr marL="685800" lvl="1" indent="-228600">
              <a:lnSpc>
                <a:spcPct val="90000"/>
              </a:lnSpc>
              <a:buFont typeface="Arial"/>
              <a:buChar char="•"/>
            </a:pPr>
            <a:r>
              <a:rPr lang="en-US" altLang="zh-CN" dirty="0">
                <a:solidFill>
                  <a:prstClr val="black"/>
                </a:solidFill>
                <a:latin typeface="DengXian"/>
                <a:ea typeface="DengXian" panose="02010600030101010101" pitchFamily="2" charset="-122"/>
              </a:rPr>
              <a:t>VoltDB</a:t>
            </a:r>
            <a:r>
              <a:rPr lang="zh-CN" altLang="en-US" dirty="0">
                <a:solidFill>
                  <a:prstClr val="black"/>
                </a:solidFill>
                <a:latin typeface="DengXian"/>
                <a:ea typeface="DengXian" panose="02010600030101010101" pitchFamily="2" charset="-122"/>
              </a:rPr>
              <a:t>：基于</a:t>
            </a:r>
            <a:r>
              <a:rPr lang="en-US" altLang="zh-CN" dirty="0">
                <a:solidFill>
                  <a:prstClr val="black"/>
                </a:solidFill>
                <a:latin typeface="DengXian"/>
                <a:ea typeface="DengXian" panose="02010600030101010101" pitchFamily="2" charset="-122"/>
              </a:rPr>
              <a:t>SN</a:t>
            </a:r>
            <a:r>
              <a:rPr lang="zh-CN" altLang="en-US" dirty="0">
                <a:solidFill>
                  <a:prstClr val="black"/>
                </a:solidFill>
                <a:latin typeface="DengXian"/>
                <a:ea typeface="DengXian" panose="02010600030101010101" pitchFamily="2" charset="-122"/>
              </a:rPr>
              <a:t>架构的、支持完全</a:t>
            </a:r>
            <a:r>
              <a:rPr lang="en-US" altLang="zh-CN" dirty="0">
                <a:solidFill>
                  <a:prstClr val="black"/>
                </a:solidFill>
                <a:latin typeface="DengXian"/>
                <a:ea typeface="DengXian" panose="02010600030101010101" pitchFamily="2" charset="-122"/>
              </a:rPr>
              <a:t>ACID</a:t>
            </a:r>
            <a:r>
              <a:rPr lang="zh-CN" altLang="en-US" dirty="0">
                <a:solidFill>
                  <a:prstClr val="black"/>
                </a:solidFill>
                <a:latin typeface="DengXian"/>
                <a:ea typeface="DengXian" panose="02010600030101010101" pitchFamily="2" charset="-122"/>
              </a:rPr>
              <a:t>特性的内存数据库、采用快照技术实现持久性、将事务处理作为编译的存储过程调用</a:t>
            </a:r>
            <a:endParaRPr lang="en-US" altLang="zh-CN" dirty="0">
              <a:solidFill>
                <a:prstClr val="black"/>
              </a:solidFill>
              <a:latin typeface="DengXian"/>
              <a:ea typeface="DengXian" panose="02010600030101010101" pitchFamily="2" charset="-122"/>
            </a:endParaRPr>
          </a:p>
          <a:p>
            <a:pPr lvl="0">
              <a:lnSpc>
                <a:spcPct val="90000"/>
              </a:lnSpc>
            </a:pPr>
            <a:r>
              <a:rPr kumimoji="1" lang="zh-CN" altLang="en-US" sz="3200" dirty="0">
                <a:solidFill>
                  <a:prstClr val="black"/>
                </a:solidFill>
                <a:latin typeface="DengXian"/>
                <a:ea typeface="DengXian" panose="02010600030101010101" pitchFamily="2" charset="-122"/>
              </a:rPr>
              <a:t>基于新硬件的数据库</a:t>
            </a:r>
            <a:endParaRPr kumimoji="1" lang="en-US" altLang="zh-CN" sz="3200" dirty="0">
              <a:solidFill>
                <a:prstClr val="black"/>
              </a:solidFill>
              <a:latin typeface="DengXian"/>
              <a:ea typeface="DengXian" panose="02010600030101010101" pitchFamily="2" charset="-122"/>
            </a:endParaRPr>
          </a:p>
          <a:p>
            <a:pPr marL="685800" lvl="1" indent="-228600">
              <a:lnSpc>
                <a:spcPct val="90000"/>
              </a:lnSpc>
              <a:buFont typeface="Arial"/>
              <a:buChar char="•"/>
            </a:pPr>
            <a:r>
              <a:rPr lang="en-US" altLang="zh-CN" dirty="0">
                <a:solidFill>
                  <a:prstClr val="black"/>
                </a:solidFill>
                <a:latin typeface="DengXian"/>
                <a:ea typeface="DengXian" panose="02010600030101010101" pitchFamily="2" charset="-122"/>
              </a:rPr>
              <a:t>MapD</a:t>
            </a:r>
          </a:p>
          <a:p>
            <a:pPr marL="1143000" lvl="2" indent="-228600">
              <a:buFont typeface="Arial"/>
              <a:buChar char="•"/>
            </a:pPr>
            <a:r>
              <a:rPr lang="zh-CN" altLang="en-US" dirty="0">
                <a:solidFill>
                  <a:prstClr val="black"/>
                </a:solidFill>
                <a:latin typeface="DengXian"/>
                <a:ea typeface="DengXian" panose="02010600030101010101" pitchFamily="2" charset="-122"/>
              </a:rPr>
              <a:t>基于</a:t>
            </a:r>
            <a:r>
              <a:rPr lang="en-US" altLang="zh-CN" dirty="0">
                <a:solidFill>
                  <a:prstClr val="black"/>
                </a:solidFill>
                <a:latin typeface="DengXian"/>
                <a:ea typeface="DengXian" panose="02010600030101010101" pitchFamily="2" charset="-122"/>
              </a:rPr>
              <a:t>GPU</a:t>
            </a:r>
            <a:r>
              <a:rPr lang="zh-CN" altLang="en-US" dirty="0">
                <a:solidFill>
                  <a:prstClr val="black"/>
                </a:solidFill>
                <a:latin typeface="DengXian"/>
                <a:ea typeface="DengXian" panose="02010600030101010101" pitchFamily="2" charset="-122"/>
              </a:rPr>
              <a:t>和</a:t>
            </a:r>
            <a:r>
              <a:rPr lang="en-US" altLang="zh-CN" dirty="0">
                <a:solidFill>
                  <a:prstClr val="black"/>
                </a:solidFill>
                <a:latin typeface="DengXian"/>
                <a:ea typeface="DengXian" panose="02010600030101010101" pitchFamily="2" charset="-122"/>
              </a:rPr>
              <a:t>CPU</a:t>
            </a:r>
            <a:r>
              <a:rPr lang="zh-CN" altLang="en-US" dirty="0">
                <a:solidFill>
                  <a:prstClr val="black"/>
                </a:solidFill>
                <a:latin typeface="DengXian"/>
                <a:ea typeface="DengXian" panose="02010600030101010101" pitchFamily="2" charset="-122"/>
              </a:rPr>
              <a:t>混合架构的内存数据库</a:t>
            </a:r>
            <a:endParaRPr lang="en-US" altLang="zh-CN" dirty="0">
              <a:solidFill>
                <a:prstClr val="black"/>
              </a:solidFill>
              <a:latin typeface="DengXian"/>
              <a:ea typeface="DengXian" panose="02010600030101010101" pitchFamily="2" charset="-122"/>
            </a:endParaRPr>
          </a:p>
          <a:p>
            <a:pPr marL="1143000" lvl="2" indent="-228600">
              <a:buFont typeface="Arial"/>
              <a:buChar char="•"/>
            </a:pPr>
            <a:r>
              <a:rPr lang="zh-CN" altLang="en-US" dirty="0">
                <a:solidFill>
                  <a:prstClr val="black"/>
                </a:solidFill>
                <a:latin typeface="DengXian"/>
                <a:ea typeface="DengXian" panose="02010600030101010101" pitchFamily="2" charset="-122"/>
              </a:rPr>
              <a:t>将用户查询编译为</a:t>
            </a:r>
            <a:r>
              <a:rPr lang="en-US" altLang="zh-CN" dirty="0">
                <a:solidFill>
                  <a:prstClr val="black"/>
                </a:solidFill>
                <a:latin typeface="DengXian"/>
                <a:ea typeface="DengXian" panose="02010600030101010101" pitchFamily="2" charset="-122"/>
              </a:rPr>
              <a:t>CPU</a:t>
            </a:r>
            <a:r>
              <a:rPr lang="zh-CN" altLang="en-US" dirty="0">
                <a:solidFill>
                  <a:prstClr val="black"/>
                </a:solidFill>
                <a:latin typeface="DengXian"/>
                <a:ea typeface="DengXian" panose="02010600030101010101" pitchFamily="2" charset="-122"/>
              </a:rPr>
              <a:t>和</a:t>
            </a:r>
            <a:r>
              <a:rPr lang="en-US" altLang="zh-CN" dirty="0">
                <a:solidFill>
                  <a:prstClr val="black"/>
                </a:solidFill>
                <a:latin typeface="DengXian"/>
                <a:ea typeface="DengXian" panose="02010600030101010101" pitchFamily="2" charset="-122"/>
              </a:rPr>
              <a:t>GPU</a:t>
            </a:r>
            <a:r>
              <a:rPr lang="zh-CN" altLang="en-US" dirty="0">
                <a:solidFill>
                  <a:prstClr val="black"/>
                </a:solidFill>
                <a:latin typeface="DengXian"/>
                <a:ea typeface="DengXian" panose="02010600030101010101" pitchFamily="2" charset="-122"/>
              </a:rPr>
              <a:t>上执行的机器码提高查询性能</a:t>
            </a:r>
            <a:r>
              <a:rPr lang="zh-CN" altLang="en-US" dirty="0">
                <a:solidFill>
                  <a:srgbClr val="FF0000"/>
                </a:solidFill>
                <a:latin typeface="DengXian"/>
                <a:ea typeface="DengXian" panose="02010600030101010101" pitchFamily="2" charset="-122"/>
              </a:rPr>
              <a:t>（数据向量化、查询并行计算技术）</a:t>
            </a:r>
            <a:endParaRPr lang="en-US" altLang="zh-CN" dirty="0">
              <a:solidFill>
                <a:srgbClr val="FF0000"/>
              </a:solidFill>
              <a:latin typeface="DengXian"/>
              <a:ea typeface="DengXian" panose="02010600030101010101" pitchFamily="2" charset="-122"/>
            </a:endParaRPr>
          </a:p>
          <a:p>
            <a:pPr marL="1143000" lvl="2" indent="-228600">
              <a:buFont typeface="Arial"/>
              <a:buChar char="•"/>
            </a:pPr>
            <a:r>
              <a:rPr lang="zh-CN" altLang="en-US" dirty="0">
                <a:solidFill>
                  <a:prstClr val="black"/>
                </a:solidFill>
                <a:latin typeface="DengXian"/>
                <a:ea typeface="DengXian" panose="02010600030101010101" pitchFamily="2" charset="-122"/>
              </a:rPr>
              <a:t>通过多级存储和数据压缩技术支持</a:t>
            </a:r>
            <a:r>
              <a:rPr lang="en-US" altLang="zh-CN" dirty="0">
                <a:solidFill>
                  <a:prstClr val="black"/>
                </a:solidFill>
                <a:latin typeface="DengXian"/>
                <a:ea typeface="DengXian" panose="02010600030101010101" pitchFamily="2" charset="-122"/>
              </a:rPr>
              <a:t>TB</a:t>
            </a:r>
            <a:r>
              <a:rPr lang="zh-CN" altLang="en-US" dirty="0">
                <a:solidFill>
                  <a:prstClr val="black"/>
                </a:solidFill>
                <a:latin typeface="DengXian"/>
                <a:ea typeface="DengXian" panose="02010600030101010101" pitchFamily="2" charset="-122"/>
              </a:rPr>
              <a:t>级数据处理</a:t>
            </a:r>
            <a:endParaRPr lang="en-US" altLang="zh-CN" dirty="0">
              <a:solidFill>
                <a:prstClr val="black"/>
              </a:solidFill>
              <a:latin typeface="DengXian"/>
              <a:ea typeface="DengXian" panose="02010600030101010101" pitchFamily="2" charset="-122"/>
            </a:endParaRPr>
          </a:p>
          <a:p>
            <a:pPr marL="1143000" lvl="2" indent="-228600">
              <a:buFont typeface="Arial"/>
              <a:buChar char="•"/>
            </a:pPr>
            <a:r>
              <a:rPr lang="zh-CN" altLang="en-US" dirty="0">
                <a:solidFill>
                  <a:prstClr val="black"/>
                </a:solidFill>
                <a:latin typeface="DengXian"/>
                <a:ea typeface="DengXian" panose="02010600030101010101" pitchFamily="2" charset="-122"/>
              </a:rPr>
              <a:t>热数据存储于</a:t>
            </a:r>
            <a:r>
              <a:rPr lang="en-US" altLang="zh-CN" dirty="0">
                <a:solidFill>
                  <a:prstClr val="black"/>
                </a:solidFill>
                <a:latin typeface="DengXian"/>
                <a:ea typeface="DengXian" panose="02010600030101010101" pitchFamily="2" charset="-122"/>
              </a:rPr>
              <a:t>GPU</a:t>
            </a:r>
            <a:r>
              <a:rPr lang="zh-CN" altLang="en-US" dirty="0">
                <a:solidFill>
                  <a:prstClr val="black"/>
                </a:solidFill>
                <a:latin typeface="DengXian"/>
                <a:ea typeface="DengXian" panose="02010600030101010101" pitchFamily="2" charset="-122"/>
              </a:rPr>
              <a:t>内存，通过</a:t>
            </a:r>
            <a:r>
              <a:rPr lang="en-US" altLang="zh-CN" dirty="0">
                <a:solidFill>
                  <a:prstClr val="black"/>
                </a:solidFill>
                <a:latin typeface="DengXian"/>
                <a:ea typeface="DengXian" panose="02010600030101010101" pitchFamily="2" charset="-122"/>
              </a:rPr>
              <a:t>GPU</a:t>
            </a:r>
            <a:r>
              <a:rPr lang="zh-CN" altLang="en-US" dirty="0">
                <a:solidFill>
                  <a:prstClr val="black"/>
                </a:solidFill>
                <a:latin typeface="DengXian"/>
                <a:ea typeface="DengXian" panose="02010600030101010101" pitchFamily="2" charset="-122"/>
              </a:rPr>
              <a:t>强大的并行计算能力提供高性能</a:t>
            </a:r>
            <a:endParaRPr lang="en-US" altLang="zh-CN" dirty="0"/>
          </a:p>
        </p:txBody>
      </p:sp>
    </p:spTree>
    <p:extLst>
      <p:ext uri="{BB962C8B-B14F-4D97-AF65-F5344CB8AC3E}">
        <p14:creationId xmlns:p14="http://schemas.microsoft.com/office/powerpoint/2010/main" val="12122550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全球级分布式数据库</a:t>
            </a:r>
            <a:r>
              <a:rPr lang="en-US" altLang="zh-CN" dirty="0"/>
              <a:t>Google Spanner</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66</a:t>
            </a:fld>
            <a:endParaRPr lang="zh-CN" altLang="en-US" dirty="0"/>
          </a:p>
        </p:txBody>
      </p:sp>
      <p:sp>
        <p:nvSpPr>
          <p:cNvPr id="5" name="内容占位符 2"/>
          <p:cNvSpPr>
            <a:spLocks noGrp="1"/>
          </p:cNvSpPr>
          <p:nvPr>
            <p:ph idx="1"/>
          </p:nvPr>
        </p:nvSpPr>
        <p:spPr>
          <a:xfrm>
            <a:off x="838200" y="1285462"/>
            <a:ext cx="10515600" cy="4711113"/>
          </a:xfrm>
        </p:spPr>
        <p:txBody>
          <a:bodyPr/>
          <a:lstStyle/>
          <a:p>
            <a:r>
              <a:rPr lang="en-US" altLang="zh-CN" sz="2400" dirty="0"/>
              <a:t>Spanner </a:t>
            </a:r>
            <a:r>
              <a:rPr lang="zh-CN" altLang="en-US" sz="2400" dirty="0"/>
              <a:t>是 </a:t>
            </a:r>
            <a:r>
              <a:rPr lang="en-US" altLang="zh-CN" sz="2400" dirty="0"/>
              <a:t>Google </a:t>
            </a:r>
            <a:r>
              <a:rPr lang="zh-CN" altLang="en-US" sz="2400" dirty="0"/>
              <a:t>研发的可横向扩展的、支持多版本的、可在全球范围进行分布式部署的、同步进行数据复制的分布式数据库。</a:t>
            </a:r>
          </a:p>
        </p:txBody>
      </p:sp>
      <p:pic>
        <p:nvPicPr>
          <p:cNvPr id="6" name="内容占位符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385368" y="2466686"/>
            <a:ext cx="6009182" cy="35547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7" name="文本框 6"/>
          <p:cNvSpPr txBox="1"/>
          <p:nvPr/>
        </p:nvSpPr>
        <p:spPr>
          <a:xfrm>
            <a:off x="7616794" y="2466652"/>
            <a:ext cx="4154292" cy="3554819"/>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全球级分布式数据库系统</a:t>
            </a:r>
            <a:endParaRPr lang="en-US" altLang="zh-CN" sz="20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计算与存储分离</a:t>
            </a:r>
            <a:endParaRPr lang="en-US" altLang="zh-CN" sz="2000" dirty="0">
              <a:solidFill>
                <a:srgbClr val="FF0000"/>
              </a:solidFill>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数据散布在</a:t>
            </a:r>
            <a:r>
              <a:rPr lang="zh-CN" altLang="en-US" sz="2000" dirty="0">
                <a:solidFill>
                  <a:srgbClr val="FF0000"/>
                </a:solidFill>
                <a:latin typeface="微软雅黑" panose="020B0503020204020204" pitchFamily="34" charset="-122"/>
                <a:ea typeface="微软雅黑" panose="020B0503020204020204" pitchFamily="34" charset="-122"/>
              </a:rPr>
              <a:t>很多</a:t>
            </a:r>
            <a:r>
              <a:rPr lang="en-US" altLang="zh-CN" sz="2000" dirty="0">
                <a:solidFill>
                  <a:srgbClr val="FF0000"/>
                </a:solidFill>
                <a:latin typeface="微软雅黑" panose="020B0503020204020204" pitchFamily="34" charset="-122"/>
                <a:ea typeface="微软雅黑" panose="020B0503020204020204" pitchFamily="34" charset="-122"/>
              </a:rPr>
              <a:t>Paxos</a:t>
            </a:r>
            <a:r>
              <a:rPr lang="zh-CN" altLang="en-US" sz="2000" dirty="0">
                <a:solidFill>
                  <a:srgbClr val="FF0000"/>
                </a:solidFill>
                <a:latin typeface="微软雅黑" panose="020B0503020204020204" pitchFamily="34" charset="-122"/>
                <a:ea typeface="微软雅黑" panose="020B0503020204020204" pitchFamily="34" charset="-122"/>
              </a:rPr>
              <a:t>状态机</a:t>
            </a:r>
            <a:r>
              <a:rPr lang="zh-CN" altLang="en-US" sz="2000" dirty="0">
                <a:latin typeface="微软雅黑" panose="020B0503020204020204" pitchFamily="34" charset="-122"/>
                <a:ea typeface="微软雅黑" panose="020B0503020204020204" pitchFamily="34" charset="-122"/>
              </a:rPr>
              <a:t>中</a:t>
            </a:r>
            <a:endParaRPr lang="en-US" altLang="zh-CN" sz="20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存储层：数据分片、多备份（分片复制采用主从模式）</a:t>
            </a:r>
            <a:endParaRPr lang="en-US" altLang="zh-CN" sz="20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全球</a:t>
            </a:r>
            <a:r>
              <a:rPr lang="zh-CN" altLang="en-US" sz="2000" dirty="0">
                <a:solidFill>
                  <a:srgbClr val="FF0000"/>
                </a:solidFill>
                <a:latin typeface="微软雅黑" panose="020B0503020204020204" pitchFamily="34" charset="-122"/>
                <a:ea typeface="微软雅黑" panose="020B0503020204020204" pitchFamily="34" charset="-122"/>
              </a:rPr>
              <a:t>强一致性</a:t>
            </a:r>
            <a:r>
              <a:rPr lang="en-US" altLang="zh-CN" sz="2000" dirty="0">
                <a:solidFill>
                  <a:srgbClr val="FF0000"/>
                </a:solidFill>
                <a:latin typeface="微软雅黑" panose="020B0503020204020204" pitchFamily="34" charset="-122"/>
                <a:ea typeface="微软雅黑" panose="020B0503020204020204" pitchFamily="34" charset="-122"/>
              </a:rPr>
              <a:t>TrueTime</a:t>
            </a:r>
          </a:p>
          <a:p>
            <a:pPr marL="285750" indent="-28575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支持读写、只读、快照读</a:t>
            </a:r>
            <a:endParaRPr lang="en-US" altLang="zh-CN" sz="20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跨数据中心的数据复制</a:t>
            </a:r>
            <a:endParaRPr lang="en-US" altLang="zh-CN" sz="20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高可用性</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590607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36523"/>
            <a:ext cx="10515600" cy="920336"/>
          </a:xfrm>
        </p:spPr>
        <p:txBody>
          <a:bodyPr/>
          <a:lstStyle/>
          <a:p>
            <a:r>
              <a:rPr lang="en-US" altLang="zh-CN" dirty="0"/>
              <a:t>2.5 </a:t>
            </a:r>
            <a:r>
              <a:rPr lang="zh-CN" altLang="en-US" dirty="0"/>
              <a:t>代表性数据库演化与发展趋势</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67</a:t>
            </a:fld>
            <a:endParaRPr lang="zh-CN" altLang="en-US" dirty="0"/>
          </a:p>
        </p:txBody>
      </p:sp>
      <p:sp>
        <p:nvSpPr>
          <p:cNvPr id="6" name="内容占位符 2"/>
          <p:cNvSpPr>
            <a:spLocks noGrp="1"/>
          </p:cNvSpPr>
          <p:nvPr>
            <p:ph idx="1"/>
          </p:nvPr>
        </p:nvSpPr>
        <p:spPr>
          <a:xfrm>
            <a:off x="833211" y="942557"/>
            <a:ext cx="10520590" cy="4996068"/>
          </a:xfrm>
        </p:spPr>
        <p:txBody>
          <a:bodyPr>
            <a:noAutofit/>
          </a:bodyPr>
          <a:lstStyle/>
          <a:p>
            <a:r>
              <a:rPr lang="zh-CN" altLang="en-US" sz="2400" b="1" dirty="0"/>
              <a:t>趋势一</a:t>
            </a:r>
            <a:endParaRPr lang="en-US" altLang="zh-CN" sz="2400" b="1" dirty="0"/>
          </a:p>
          <a:p>
            <a:pPr lvl="1"/>
            <a:r>
              <a:rPr lang="zh-CN" altLang="en-US" dirty="0"/>
              <a:t>      关系数据库从传统的</a:t>
            </a:r>
            <a:r>
              <a:rPr lang="zh-CN" altLang="en-US" dirty="0">
                <a:solidFill>
                  <a:srgbClr val="C00000"/>
                </a:solidFill>
              </a:rPr>
              <a:t>以磁盘存储为中心</a:t>
            </a:r>
            <a:r>
              <a:rPr lang="zh-CN" altLang="en-US" dirty="0"/>
              <a:t>的优化技术逐渐转移到</a:t>
            </a:r>
            <a:r>
              <a:rPr lang="zh-CN" altLang="en-US" dirty="0">
                <a:solidFill>
                  <a:srgbClr val="C00000"/>
                </a:solidFill>
              </a:rPr>
              <a:t>以内存为主存储</a:t>
            </a:r>
            <a:r>
              <a:rPr lang="zh-CN" altLang="en-US" dirty="0"/>
              <a:t>的优化设计；</a:t>
            </a:r>
            <a:endParaRPr lang="en-US" altLang="zh-CN" dirty="0"/>
          </a:p>
          <a:p>
            <a:r>
              <a:rPr lang="zh-CN" altLang="en-US" sz="2400" b="1" dirty="0"/>
              <a:t>趋势二</a:t>
            </a:r>
            <a:endParaRPr lang="en-US" altLang="zh-CN" sz="2400" b="1" dirty="0"/>
          </a:p>
          <a:p>
            <a:pPr lvl="1"/>
            <a:r>
              <a:rPr lang="zh-CN" altLang="en-US" dirty="0"/>
              <a:t>      高性能内存计算推动了传统相分离的</a:t>
            </a:r>
            <a:r>
              <a:rPr lang="en-US" altLang="zh-CN" dirty="0">
                <a:solidFill>
                  <a:srgbClr val="C00000"/>
                </a:solidFill>
              </a:rPr>
              <a:t>OLTP</a:t>
            </a:r>
            <a:r>
              <a:rPr lang="zh-CN" altLang="en-US" dirty="0">
                <a:solidFill>
                  <a:srgbClr val="C00000"/>
                </a:solidFill>
              </a:rPr>
              <a:t>事务处理与</a:t>
            </a:r>
            <a:r>
              <a:rPr lang="en-US" altLang="zh-CN" dirty="0">
                <a:solidFill>
                  <a:srgbClr val="C00000"/>
                </a:solidFill>
              </a:rPr>
              <a:t>OLAP</a:t>
            </a:r>
            <a:r>
              <a:rPr lang="zh-CN" altLang="en-US" dirty="0">
                <a:solidFill>
                  <a:srgbClr val="C00000"/>
                </a:solidFill>
              </a:rPr>
              <a:t>分析处理融合</a:t>
            </a:r>
            <a:r>
              <a:rPr lang="zh-CN" altLang="en-US" dirty="0"/>
              <a:t>到同一个数据库中，推动实时分析处理技术的发展</a:t>
            </a:r>
            <a:endParaRPr lang="en-US" altLang="zh-CN" dirty="0"/>
          </a:p>
          <a:p>
            <a:r>
              <a:rPr lang="zh-CN" altLang="en-US" sz="2400" b="1" dirty="0"/>
              <a:t>趋势三</a:t>
            </a:r>
            <a:endParaRPr lang="en-US" altLang="zh-CN" sz="2400" b="1" dirty="0"/>
          </a:p>
          <a:p>
            <a:pPr lvl="1"/>
            <a:r>
              <a:rPr lang="zh-CN" altLang="en-US" dirty="0"/>
              <a:t>      数据库从集中式设计转向</a:t>
            </a:r>
            <a:r>
              <a:rPr lang="en-US" altLang="zh-CN" dirty="0">
                <a:solidFill>
                  <a:srgbClr val="C00000"/>
                </a:solidFill>
              </a:rPr>
              <a:t>Scale-out</a:t>
            </a:r>
            <a:r>
              <a:rPr lang="zh-CN" altLang="en-US" dirty="0"/>
              <a:t>扩展架构，通过分布式数据存储、分布式查询处理、分布式事务处理等技术支持高可扩展的数据库架构</a:t>
            </a:r>
            <a:endParaRPr lang="en-US" altLang="zh-CN" dirty="0"/>
          </a:p>
          <a:p>
            <a:r>
              <a:rPr lang="zh-CN" altLang="en-US" sz="2400" b="1" dirty="0"/>
              <a:t>趋势四</a:t>
            </a:r>
            <a:endParaRPr lang="en-US" altLang="zh-CN" sz="2400" b="1" dirty="0"/>
          </a:p>
          <a:p>
            <a:pPr lvl="1"/>
            <a:r>
              <a:rPr lang="zh-CN" altLang="en-US" dirty="0"/>
              <a:t>      非易失性内存</a:t>
            </a:r>
            <a:r>
              <a:rPr lang="en-US" altLang="zh-CN" dirty="0"/>
              <a:t>NVRAM</a:t>
            </a:r>
            <a:r>
              <a:rPr lang="zh-CN" altLang="en-US" dirty="0"/>
              <a:t>、硬件加速器、高速网络等</a:t>
            </a:r>
            <a:r>
              <a:rPr lang="zh-CN" altLang="en-US" dirty="0">
                <a:solidFill>
                  <a:srgbClr val="C00000"/>
                </a:solidFill>
              </a:rPr>
              <a:t>新硬件技术</a:t>
            </a:r>
            <a:r>
              <a:rPr lang="zh-CN" altLang="en-US" dirty="0"/>
              <a:t>推动新的查询优化和系统实现技术，支持数据库从传统硬件平台向新硬件平台的迁移</a:t>
            </a:r>
            <a:endParaRPr lang="en-US" altLang="zh-CN" dirty="0"/>
          </a:p>
        </p:txBody>
      </p:sp>
      <p:sp>
        <p:nvSpPr>
          <p:cNvPr id="7" name="文本框 6">
            <a:extLst>
              <a:ext uri="{FF2B5EF4-FFF2-40B4-BE49-F238E27FC236}">
                <a16:creationId xmlns:a16="http://schemas.microsoft.com/office/drawing/2014/main" id="{EE9F8B99-7BF0-445B-B0D5-6C8A375122C5}"/>
              </a:ext>
            </a:extLst>
          </p:cNvPr>
          <p:cNvSpPr txBox="1"/>
          <p:nvPr/>
        </p:nvSpPr>
        <p:spPr>
          <a:xfrm>
            <a:off x="7108247" y="999318"/>
            <a:ext cx="444832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Oracle</a:t>
            </a:r>
            <a:r>
              <a:rPr lang="zh-CN" altLang="en-US" sz="1800" b="1" dirty="0">
                <a:latin typeface="Arial Narrow" panose="020B0606020202030204" pitchFamily="34" charset="0"/>
                <a:ea typeface="微软雅黑" panose="020B0503020204020204" pitchFamily="34" charset="-122"/>
                <a:sym typeface="Wingdings 3" panose="05040102010807070707" pitchFamily="18" charset="2"/>
              </a:rPr>
              <a:t> </a:t>
            </a: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Oracle Database in memory</a:t>
            </a:r>
          </a:p>
        </p:txBody>
      </p:sp>
      <p:sp>
        <p:nvSpPr>
          <p:cNvPr id="8" name="文本框 7">
            <a:extLst>
              <a:ext uri="{FF2B5EF4-FFF2-40B4-BE49-F238E27FC236}">
                <a16:creationId xmlns:a16="http://schemas.microsoft.com/office/drawing/2014/main" id="{7ACB8084-D424-4A41-841D-A989188A79BB}"/>
              </a:ext>
            </a:extLst>
          </p:cNvPr>
          <p:cNvSpPr txBox="1"/>
          <p:nvPr/>
        </p:nvSpPr>
        <p:spPr>
          <a:xfrm rot="8446">
            <a:off x="6313630" y="2388871"/>
            <a:ext cx="5242493"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err="1">
                <a:latin typeface="Arial Narrow" panose="020B0606020202030204" pitchFamily="34" charset="0"/>
                <a:ea typeface="微软雅黑" panose="020B0503020204020204" pitchFamily="34" charset="-122"/>
                <a:sym typeface="Wingdings 3" panose="05040102010807070707" pitchFamily="18" charset="2"/>
              </a:rPr>
              <a:t>Oracle+Timesten</a:t>
            </a: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 DB2+SolidDB</a:t>
            </a:r>
            <a:r>
              <a:rPr lang="zh-CN" altLang="en-US" sz="1800" b="1" dirty="0">
                <a:latin typeface="Arial Narrow" panose="020B0606020202030204" pitchFamily="34" charset="0"/>
                <a:ea typeface="微软雅黑" panose="020B0503020204020204" pitchFamily="34" charset="-122"/>
                <a:sym typeface="Wingdings 3" panose="05040102010807070707" pitchFamily="18" charset="2"/>
              </a:rPr>
              <a:t> </a:t>
            </a: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HTAP</a:t>
            </a:r>
            <a:r>
              <a:rPr lang="zh-CN" altLang="en-US" sz="1800" b="1" dirty="0">
                <a:latin typeface="Arial Narrow" panose="020B0606020202030204" pitchFamily="34" charset="0"/>
                <a:ea typeface="微软雅黑" panose="020B0503020204020204" pitchFamily="34" charset="-122"/>
                <a:sym typeface="Wingdings 3" panose="05040102010807070707" pitchFamily="18" charset="2"/>
              </a:rPr>
              <a:t>混合引擎</a:t>
            </a:r>
            <a:endParaRPr lang="en-US" altLang="zh-CN" sz="1800" b="1" dirty="0">
              <a:latin typeface="Arial Narrow" panose="020B0606020202030204" pitchFamily="34" charset="0"/>
              <a:ea typeface="微软雅黑" panose="020B0503020204020204" pitchFamily="34" charset="-122"/>
              <a:sym typeface="Wingdings 3" panose="05040102010807070707" pitchFamily="18" charset="2"/>
            </a:endParaRPr>
          </a:p>
        </p:txBody>
      </p:sp>
      <p:sp>
        <p:nvSpPr>
          <p:cNvPr id="9" name="文本框 8">
            <a:extLst>
              <a:ext uri="{FF2B5EF4-FFF2-40B4-BE49-F238E27FC236}">
                <a16:creationId xmlns:a16="http://schemas.microsoft.com/office/drawing/2014/main" id="{791E80FF-1DE0-4706-876C-33A4984BB4EB}"/>
              </a:ext>
            </a:extLst>
          </p:cNvPr>
          <p:cNvSpPr txBox="1"/>
          <p:nvPr/>
        </p:nvSpPr>
        <p:spPr>
          <a:xfrm>
            <a:off x="7594547" y="3963090"/>
            <a:ext cx="396202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Google Spanner</a:t>
            </a:r>
            <a:r>
              <a:rPr lang="zh-CN" altLang="en-US" sz="1800" b="1" dirty="0">
                <a:latin typeface="Arial Narrow" panose="020B0606020202030204" pitchFamily="34" charset="0"/>
                <a:ea typeface="微软雅黑" panose="020B0503020204020204" pitchFamily="34" charset="-122"/>
                <a:sym typeface="Wingdings 3" panose="05040102010807070707" pitchFamily="18" charset="2"/>
              </a:rPr>
              <a:t>，</a:t>
            </a:r>
            <a:r>
              <a:rPr lang="en-US" altLang="zh-CN" sz="1800" b="1" dirty="0">
                <a:latin typeface="Arial Narrow" panose="020B0606020202030204" pitchFamily="34" charset="0"/>
                <a:ea typeface="微软雅黑" panose="020B0503020204020204" pitchFamily="34" charset="-122"/>
                <a:sym typeface="Wingdings 3" panose="05040102010807070707" pitchFamily="18" charset="2"/>
              </a:rPr>
              <a:t>Amazon Aurora</a:t>
            </a:r>
          </a:p>
        </p:txBody>
      </p:sp>
      <p:sp>
        <p:nvSpPr>
          <p:cNvPr id="10" name="文本框 9">
            <a:extLst>
              <a:ext uri="{FF2B5EF4-FFF2-40B4-BE49-F238E27FC236}">
                <a16:creationId xmlns:a16="http://schemas.microsoft.com/office/drawing/2014/main" id="{5642A532-DCD3-4795-A114-09DBF9D3C5CF}"/>
              </a:ext>
            </a:extLst>
          </p:cNvPr>
          <p:cNvSpPr txBox="1"/>
          <p:nvPr/>
        </p:nvSpPr>
        <p:spPr>
          <a:xfrm>
            <a:off x="6685791" y="5569293"/>
            <a:ext cx="487077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n-US" altLang="zh-CN" b="1" dirty="0">
                <a:latin typeface="Arial Narrow" panose="020B0606020202030204" pitchFamily="34" charset="0"/>
                <a:ea typeface="微软雅黑" panose="020B0503020204020204" pitchFamily="34" charset="-122"/>
              </a:rPr>
              <a:t>MapD</a:t>
            </a:r>
            <a:r>
              <a:rPr lang="zh-CN" altLang="en-US" b="1" dirty="0">
                <a:latin typeface="Arial Narrow" panose="020B0606020202030204" pitchFamily="34" charset="0"/>
                <a:ea typeface="微软雅黑" panose="020B0503020204020204" pitchFamily="34" charset="-122"/>
              </a:rPr>
              <a:t>，</a:t>
            </a:r>
            <a:r>
              <a:rPr lang="zh-CN" altLang="zh-CN" b="1" dirty="0">
                <a:latin typeface="Arial Narrow" panose="020B0606020202030204" pitchFamily="34" charset="0"/>
                <a:ea typeface="微软雅黑" panose="020B0503020204020204" pitchFamily="34" charset="-122"/>
              </a:rPr>
              <a:t>阿里云</a:t>
            </a:r>
            <a:r>
              <a:rPr lang="en-US" altLang="zh-CN" b="1" dirty="0">
                <a:latin typeface="Arial Narrow" panose="020B0606020202030204" pitchFamily="34" charset="0"/>
                <a:ea typeface="微软雅黑" panose="020B0503020204020204" pitchFamily="34" charset="-122"/>
              </a:rPr>
              <a:t>Polar DB</a:t>
            </a:r>
            <a:r>
              <a:rPr lang="zh-CN" altLang="en-US" b="1" dirty="0">
                <a:latin typeface="Arial Narrow" panose="020B0606020202030204" pitchFamily="34" charset="0"/>
                <a:ea typeface="微软雅黑" panose="020B0503020204020204" pitchFamily="34" charset="-122"/>
              </a:rPr>
              <a:t>，</a:t>
            </a:r>
            <a:r>
              <a:rPr lang="zh-CN" altLang="zh-CN" b="1" dirty="0">
                <a:latin typeface="Arial Narrow" panose="020B0606020202030204" pitchFamily="34" charset="0"/>
                <a:ea typeface="微软雅黑" panose="020B0503020204020204" pitchFamily="34" charset="-122"/>
              </a:rPr>
              <a:t>华为云</a:t>
            </a:r>
            <a:r>
              <a:rPr lang="en-US" altLang="zh-CN" b="1" dirty="0" err="1">
                <a:latin typeface="Arial Narrow" panose="020B0606020202030204" pitchFamily="34" charset="0"/>
                <a:ea typeface="微软雅黑" panose="020B0503020204020204" pitchFamily="34" charset="-122"/>
              </a:rPr>
              <a:t>TaurusDB</a:t>
            </a:r>
            <a:endParaRPr lang="en-US" altLang="zh-CN" b="1" dirty="0">
              <a:latin typeface="Arial Narrow" panose="020B0606020202030204" pitchFamily="34" charset="0"/>
              <a:ea typeface="微软雅黑" panose="020B0503020204020204" pitchFamily="34" charset="-122"/>
            </a:endParaRPr>
          </a:p>
        </p:txBody>
      </p:sp>
    </p:spTree>
    <p:extLst>
      <p:ext uri="{BB962C8B-B14F-4D97-AF65-F5344CB8AC3E}">
        <p14:creationId xmlns:p14="http://schemas.microsoft.com/office/powerpoint/2010/main" val="11863557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F1EA5-E4BA-49C5-BAA4-A48A3A5F4FD5}"/>
              </a:ext>
            </a:extLst>
          </p:cNvPr>
          <p:cNvSpPr>
            <a:spLocks noGrp="1"/>
          </p:cNvSpPr>
          <p:nvPr>
            <p:ph type="title"/>
          </p:nvPr>
        </p:nvSpPr>
        <p:spPr/>
        <p:txBody>
          <a:bodyPr/>
          <a:lstStyle/>
          <a:p>
            <a:r>
              <a:rPr lang="zh-CN" altLang="en-US" dirty="0"/>
              <a:t>理论联系社会</a:t>
            </a:r>
          </a:p>
        </p:txBody>
      </p:sp>
      <p:sp>
        <p:nvSpPr>
          <p:cNvPr id="3" name="内容占位符 2">
            <a:extLst>
              <a:ext uri="{FF2B5EF4-FFF2-40B4-BE49-F238E27FC236}">
                <a16:creationId xmlns:a16="http://schemas.microsoft.com/office/drawing/2014/main" id="{27354B55-31C3-4B99-9B85-3F47AC98D009}"/>
              </a:ext>
            </a:extLst>
          </p:cNvPr>
          <p:cNvSpPr>
            <a:spLocks noGrp="1"/>
          </p:cNvSpPr>
          <p:nvPr>
            <p:ph idx="1"/>
          </p:nvPr>
        </p:nvSpPr>
        <p:spPr>
          <a:xfrm>
            <a:off x="838200" y="1285462"/>
            <a:ext cx="10515600" cy="5207412"/>
          </a:xfrm>
        </p:spPr>
        <p:txBody>
          <a:bodyPr>
            <a:normAutofit fontScale="92500" lnSpcReduction="10000"/>
          </a:bodyPr>
          <a:lstStyle/>
          <a:p>
            <a:r>
              <a:rPr lang="zh-CN" altLang="en-US" dirty="0"/>
              <a:t>       关系数据模型是现代数据管理系统的重要理论和技术基础，其良好的理论基础奠定了它在数据管理领域的重要地位，也为我国社会的信息化建设提供了数十年的有力支撑。然而，时代是在不断前进发展的，科研工作也要</a:t>
            </a:r>
            <a:r>
              <a:rPr lang="zh-CN" altLang="en-US" dirty="0">
                <a:solidFill>
                  <a:srgbClr val="FF0000"/>
                </a:solidFill>
              </a:rPr>
              <a:t>善于寻找新常态，同时也要全面把握新形势</a:t>
            </a:r>
            <a:r>
              <a:rPr lang="zh-CN" altLang="en-US" dirty="0"/>
              <a:t>。</a:t>
            </a:r>
            <a:endParaRPr lang="en-US" altLang="zh-CN" dirty="0"/>
          </a:p>
          <a:p>
            <a:r>
              <a:rPr lang="zh-CN" altLang="en-US" dirty="0"/>
              <a:t>       互联网、电商、个人智能通讯设备的发展带来了大数据的处理需求，数据管理领域也从传统的</a:t>
            </a:r>
            <a:r>
              <a:rPr lang="en-US" altLang="zh-CN" dirty="0"/>
              <a:t>SQL</a:t>
            </a:r>
            <a:r>
              <a:rPr lang="zh-CN" altLang="en-US" dirty="0"/>
              <a:t>技术，发展到了</a:t>
            </a:r>
            <a:r>
              <a:rPr lang="en-US" altLang="zh-CN" dirty="0"/>
              <a:t>NoSQL</a:t>
            </a:r>
            <a:r>
              <a:rPr lang="zh-CN" altLang="en-US" dirty="0"/>
              <a:t>数据库，但</a:t>
            </a:r>
            <a:r>
              <a:rPr lang="zh-CN" altLang="en-US">
                <a:solidFill>
                  <a:srgbClr val="FF0000"/>
                </a:solidFill>
              </a:rPr>
              <a:t>并不意味着就应该</a:t>
            </a:r>
            <a:r>
              <a:rPr lang="zh-CN" altLang="en-US" dirty="0">
                <a:solidFill>
                  <a:srgbClr val="FF0000"/>
                </a:solidFill>
              </a:rPr>
              <a:t>放弃以前好的成果</a:t>
            </a:r>
            <a:r>
              <a:rPr lang="zh-CN" altLang="en-US" dirty="0"/>
              <a:t>。不能</a:t>
            </a:r>
            <a:r>
              <a:rPr lang="zh-CN" altLang="en-US" dirty="0">
                <a:solidFill>
                  <a:srgbClr val="FF0000"/>
                </a:solidFill>
              </a:rPr>
              <a:t>用新的阶段背景否定以往的历史功绩，新旧阶段是相辅相成的</a:t>
            </a:r>
            <a:r>
              <a:rPr lang="zh-CN" altLang="en-US" dirty="0"/>
              <a:t>。现有的</a:t>
            </a:r>
            <a:r>
              <a:rPr lang="en-US" altLang="zh-CN" dirty="0" err="1"/>
              <a:t>BigTable</a:t>
            </a:r>
            <a:r>
              <a:rPr lang="zh-CN" altLang="en-US" dirty="0"/>
              <a:t>等</a:t>
            </a:r>
            <a:r>
              <a:rPr lang="en-US" altLang="zh-CN" dirty="0">
                <a:solidFill>
                  <a:srgbClr val="FF0000"/>
                </a:solidFill>
              </a:rPr>
              <a:t>NoSQL</a:t>
            </a:r>
            <a:r>
              <a:rPr lang="zh-CN" altLang="en-US" dirty="0"/>
              <a:t>数据库很多就是在设计中充分借鉴了关系数据库的设计思想，并且随着网络技术和软件理论的发展，更多的关系数据库的设计理念又进入了大数据管理系统的范畴，并由此产生了</a:t>
            </a:r>
            <a:r>
              <a:rPr lang="en-US" altLang="zh-CN" dirty="0">
                <a:solidFill>
                  <a:srgbClr val="FF0000"/>
                </a:solidFill>
              </a:rPr>
              <a:t>NewSQL</a:t>
            </a:r>
            <a:r>
              <a:rPr lang="zh-CN" altLang="en-US" dirty="0"/>
              <a:t>的设计革新。</a:t>
            </a:r>
            <a:endParaRPr lang="en-US" altLang="zh-CN" dirty="0"/>
          </a:p>
        </p:txBody>
      </p:sp>
      <p:sp>
        <p:nvSpPr>
          <p:cNvPr id="4" name="灯片编号占位符 3">
            <a:extLst>
              <a:ext uri="{FF2B5EF4-FFF2-40B4-BE49-F238E27FC236}">
                <a16:creationId xmlns:a16="http://schemas.microsoft.com/office/drawing/2014/main" id="{B5420A2B-19B5-4E93-B0CD-4576E726CE2C}"/>
              </a:ext>
            </a:extLst>
          </p:cNvPr>
          <p:cNvSpPr>
            <a:spLocks noGrp="1"/>
          </p:cNvSpPr>
          <p:nvPr>
            <p:ph type="sldNum" sz="quarter" idx="12"/>
          </p:nvPr>
        </p:nvSpPr>
        <p:spPr/>
        <p:txBody>
          <a:bodyPr/>
          <a:lstStyle/>
          <a:p>
            <a:fld id="{C464E751-8DDD-48F4-87DB-3D6A7AC74B40}" type="slidenum">
              <a:rPr lang="zh-CN" altLang="en-US" smtClean="0"/>
              <a:pPr/>
              <a:t>68</a:t>
            </a:fld>
            <a:endParaRPr lang="zh-CN" altLang="en-US" dirty="0"/>
          </a:p>
        </p:txBody>
      </p:sp>
    </p:spTree>
    <p:extLst>
      <p:ext uri="{BB962C8B-B14F-4D97-AF65-F5344CB8AC3E}">
        <p14:creationId xmlns:p14="http://schemas.microsoft.com/office/powerpoint/2010/main" val="32730853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F1EA5-E4BA-49C5-BAA4-A48A3A5F4FD5}"/>
              </a:ext>
            </a:extLst>
          </p:cNvPr>
          <p:cNvSpPr>
            <a:spLocks noGrp="1"/>
          </p:cNvSpPr>
          <p:nvPr>
            <p:ph type="title"/>
          </p:nvPr>
        </p:nvSpPr>
        <p:spPr/>
        <p:txBody>
          <a:bodyPr/>
          <a:lstStyle/>
          <a:p>
            <a:r>
              <a:rPr lang="zh-CN" altLang="en-US" dirty="0"/>
              <a:t>理论联系社会</a:t>
            </a:r>
          </a:p>
        </p:txBody>
      </p:sp>
      <p:sp>
        <p:nvSpPr>
          <p:cNvPr id="3" name="内容占位符 2">
            <a:extLst>
              <a:ext uri="{FF2B5EF4-FFF2-40B4-BE49-F238E27FC236}">
                <a16:creationId xmlns:a16="http://schemas.microsoft.com/office/drawing/2014/main" id="{27354B55-31C3-4B99-9B85-3F47AC98D009}"/>
              </a:ext>
            </a:extLst>
          </p:cNvPr>
          <p:cNvSpPr>
            <a:spLocks noGrp="1"/>
          </p:cNvSpPr>
          <p:nvPr>
            <p:ph idx="1"/>
          </p:nvPr>
        </p:nvSpPr>
        <p:spPr>
          <a:xfrm>
            <a:off x="838200" y="1285462"/>
            <a:ext cx="10515600" cy="5207412"/>
          </a:xfrm>
        </p:spPr>
        <p:txBody>
          <a:bodyPr>
            <a:normAutofit/>
          </a:bodyPr>
          <a:lstStyle/>
          <a:p>
            <a:r>
              <a:rPr lang="zh-CN" altLang="en-US" dirty="0"/>
              <a:t>       通过学习数据库管理中关系结构的应用现状，以及</a:t>
            </a:r>
            <a:r>
              <a:rPr lang="en-US" altLang="zh-CN" dirty="0"/>
              <a:t>SQL</a:t>
            </a:r>
            <a:r>
              <a:rPr lang="zh-CN" altLang="en-US" dirty="0"/>
              <a:t>、</a:t>
            </a:r>
            <a:r>
              <a:rPr lang="en-US" altLang="zh-CN" dirty="0"/>
              <a:t>NoSQL</a:t>
            </a:r>
            <a:r>
              <a:rPr lang="zh-CN" altLang="en-US" dirty="0"/>
              <a:t>和</a:t>
            </a:r>
            <a:r>
              <a:rPr lang="en-US" altLang="zh-CN" dirty="0"/>
              <a:t>NewSQL</a:t>
            </a:r>
            <a:r>
              <a:rPr lang="zh-CN" altLang="en-US" dirty="0"/>
              <a:t>的代表性系统及其技术特征，要学会</a:t>
            </a:r>
            <a:r>
              <a:rPr lang="zh-CN" altLang="en-US" dirty="0">
                <a:solidFill>
                  <a:srgbClr val="FF0000"/>
                </a:solidFill>
              </a:rPr>
              <a:t>客观认识社会需求</a:t>
            </a:r>
            <a:r>
              <a:rPr lang="zh-CN" altLang="en-US" dirty="0"/>
              <a:t>，用</a:t>
            </a:r>
            <a:r>
              <a:rPr lang="zh-CN" altLang="en-US" dirty="0">
                <a:solidFill>
                  <a:srgbClr val="FF0000"/>
                </a:solidFill>
              </a:rPr>
              <a:t>实事求是</a:t>
            </a:r>
            <a:r>
              <a:rPr lang="zh-CN" altLang="en-US" dirty="0"/>
              <a:t>的观点</a:t>
            </a:r>
            <a:r>
              <a:rPr lang="zh-CN" altLang="en-US" dirty="0">
                <a:solidFill>
                  <a:srgbClr val="FF0000"/>
                </a:solidFill>
              </a:rPr>
              <a:t>解决生产中的问题</a:t>
            </a:r>
            <a:r>
              <a:rPr lang="zh-CN" altLang="en-US" dirty="0"/>
              <a:t>。</a:t>
            </a:r>
            <a:endParaRPr lang="en-US" altLang="zh-CN" dirty="0"/>
          </a:p>
          <a:p>
            <a:r>
              <a:rPr lang="en-US" altLang="zh-CN" dirty="0"/>
              <a:t>       </a:t>
            </a:r>
            <a:r>
              <a:rPr lang="zh-CN" altLang="en-US" dirty="0"/>
              <a:t>在当前大数据浪潮下，我国的有识之士和知名企业及时</a:t>
            </a:r>
            <a:r>
              <a:rPr lang="zh-CN" altLang="en-US" dirty="0">
                <a:solidFill>
                  <a:srgbClr val="FF0000"/>
                </a:solidFill>
              </a:rPr>
              <a:t>敏锐跟进新技术</a:t>
            </a:r>
            <a:r>
              <a:rPr lang="zh-CN" altLang="en-US" dirty="0"/>
              <a:t>，紧密结合互联网在我国发展过程中的</a:t>
            </a:r>
            <a:r>
              <a:rPr lang="zh-CN" altLang="en-US" dirty="0">
                <a:solidFill>
                  <a:srgbClr val="FF0000"/>
                </a:solidFill>
              </a:rPr>
              <a:t>切实需求</a:t>
            </a:r>
            <a:r>
              <a:rPr lang="zh-CN" altLang="en-US" dirty="0"/>
              <a:t>，取得了不菲的成绩，体现了科研工作者的</a:t>
            </a:r>
            <a:r>
              <a:rPr lang="zh-CN" altLang="en-US" dirty="0">
                <a:solidFill>
                  <a:srgbClr val="FF0000"/>
                </a:solidFill>
              </a:rPr>
              <a:t>奋斗精神和创新精神</a:t>
            </a:r>
            <a:r>
              <a:rPr lang="zh-CN" altLang="en-US" dirty="0"/>
              <a:t>，也体现了面向国家服务社会的爱国</a:t>
            </a:r>
            <a:r>
              <a:rPr lang="zh-CN" altLang="en-US" dirty="0">
                <a:solidFill>
                  <a:srgbClr val="FF0000"/>
                </a:solidFill>
              </a:rPr>
              <a:t>情怀</a:t>
            </a:r>
            <a:r>
              <a:rPr lang="zh-CN" altLang="en-US" dirty="0"/>
              <a:t>和责任</a:t>
            </a:r>
            <a:r>
              <a:rPr lang="zh-CN" altLang="en-US" dirty="0">
                <a:solidFill>
                  <a:srgbClr val="FF0000"/>
                </a:solidFill>
              </a:rPr>
              <a:t>担当</a:t>
            </a:r>
            <a:r>
              <a:rPr lang="zh-CN" altLang="en-US" dirty="0"/>
              <a:t>。</a:t>
            </a:r>
          </a:p>
        </p:txBody>
      </p:sp>
      <p:sp>
        <p:nvSpPr>
          <p:cNvPr id="4" name="灯片编号占位符 3">
            <a:extLst>
              <a:ext uri="{FF2B5EF4-FFF2-40B4-BE49-F238E27FC236}">
                <a16:creationId xmlns:a16="http://schemas.microsoft.com/office/drawing/2014/main" id="{B5420A2B-19B5-4E93-B0CD-4576E726CE2C}"/>
              </a:ext>
            </a:extLst>
          </p:cNvPr>
          <p:cNvSpPr>
            <a:spLocks noGrp="1"/>
          </p:cNvSpPr>
          <p:nvPr>
            <p:ph type="sldNum" sz="quarter" idx="12"/>
          </p:nvPr>
        </p:nvSpPr>
        <p:spPr/>
        <p:txBody>
          <a:bodyPr/>
          <a:lstStyle/>
          <a:p>
            <a:fld id="{C464E751-8DDD-48F4-87DB-3D6A7AC74B40}" type="slidenum">
              <a:rPr lang="zh-CN" altLang="en-US" smtClean="0"/>
              <a:pPr/>
              <a:t>69</a:t>
            </a:fld>
            <a:endParaRPr lang="zh-CN" altLang="en-US" dirty="0"/>
          </a:p>
        </p:txBody>
      </p:sp>
    </p:spTree>
    <p:extLst>
      <p:ext uri="{BB962C8B-B14F-4D97-AF65-F5344CB8AC3E}">
        <p14:creationId xmlns:p14="http://schemas.microsoft.com/office/powerpoint/2010/main" val="294620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关系操作与关系代数</a:t>
            </a:r>
          </a:p>
        </p:txBody>
      </p:sp>
      <p:sp>
        <p:nvSpPr>
          <p:cNvPr id="3" name="内容占位符 2"/>
          <p:cNvSpPr>
            <a:spLocks noGrp="1"/>
          </p:cNvSpPr>
          <p:nvPr>
            <p:ph idx="1"/>
          </p:nvPr>
        </p:nvSpPr>
        <p:spPr>
          <a:xfrm>
            <a:off x="838200" y="1645237"/>
            <a:ext cx="5562600" cy="4351338"/>
          </a:xfrm>
        </p:spPr>
        <p:txBody>
          <a:bodyPr>
            <a:normAutofit lnSpcReduction="10000"/>
          </a:bodyPr>
          <a:lstStyle/>
          <a:p>
            <a:r>
              <a:rPr lang="zh-CN" altLang="en-US" dirty="0"/>
              <a:t>关系代数：</a:t>
            </a:r>
            <a:endParaRPr lang="en-US" altLang="zh-CN" dirty="0"/>
          </a:p>
          <a:p>
            <a:pPr marL="342900" lvl="1" indent="-342900">
              <a:buFont typeface="Wingdings" panose="05000000000000000000" pitchFamily="2" charset="2"/>
              <a:buChar char="n"/>
            </a:pPr>
            <a:r>
              <a:rPr lang="zh-CN" altLang="en-US" dirty="0"/>
              <a:t>通过</a:t>
            </a:r>
            <a:r>
              <a:rPr lang="zh-CN" altLang="en-US" dirty="0">
                <a:solidFill>
                  <a:srgbClr val="FF0000"/>
                </a:solidFill>
              </a:rPr>
              <a:t>代数方式</a:t>
            </a:r>
            <a:r>
              <a:rPr lang="zh-CN" altLang="en-US" dirty="0"/>
              <a:t>执行关系操作的方法</a:t>
            </a:r>
            <a:endParaRPr lang="en-US" altLang="zh-CN" dirty="0"/>
          </a:p>
          <a:p>
            <a:pPr marL="342900" lvl="1" indent="-342900">
              <a:buFont typeface="Wingdings" panose="05000000000000000000" pitchFamily="2" charset="2"/>
              <a:buChar char="n"/>
            </a:pPr>
            <a:r>
              <a:rPr lang="zh-CN" altLang="en-US" dirty="0"/>
              <a:t>以关系为运算对象，运算</a:t>
            </a:r>
            <a:r>
              <a:rPr lang="zh-CN" altLang="en-US" dirty="0">
                <a:solidFill>
                  <a:srgbClr val="FF0000"/>
                </a:solidFill>
              </a:rPr>
              <a:t>结果也是关系</a:t>
            </a:r>
            <a:endParaRPr lang="en-US" altLang="zh-CN" dirty="0">
              <a:solidFill>
                <a:srgbClr val="FF0000"/>
              </a:solidFill>
            </a:endParaRPr>
          </a:p>
          <a:p>
            <a:pPr marL="342900" lvl="1" indent="-342900">
              <a:buFont typeface="Wingdings" panose="05000000000000000000" pitchFamily="2" charset="2"/>
              <a:buChar char="n"/>
            </a:pPr>
            <a:r>
              <a:rPr lang="zh-CN" altLang="en-US" dirty="0"/>
              <a:t>关系代数的运算主要分为传统的集合运算和专门的关系运算两大类</a:t>
            </a:r>
            <a:endParaRPr lang="en-US" altLang="zh-CN" dirty="0"/>
          </a:p>
          <a:p>
            <a:pPr marL="803275" lvl="2" indent="-803275">
              <a:buSzPct val="50000"/>
              <a:buFont typeface="Wingdings" panose="05000000000000000000" pitchFamily="2" charset="2"/>
              <a:buChar char="Ø"/>
            </a:pPr>
            <a:r>
              <a:rPr lang="zh-CN" altLang="en-US" dirty="0"/>
              <a:t>集合运算执行关系元组上的传统的并、交、差等集合运算</a:t>
            </a:r>
            <a:endParaRPr lang="en-US" altLang="zh-CN" dirty="0"/>
          </a:p>
          <a:p>
            <a:pPr marL="803275" lvl="2" indent="-803275">
              <a:buSzPct val="50000"/>
              <a:buFont typeface="Wingdings" panose="05000000000000000000" pitchFamily="2" charset="2"/>
              <a:buChar char="Ø"/>
            </a:pPr>
            <a:r>
              <a:rPr lang="zh-CN" altLang="en-US" dirty="0"/>
              <a:t>专门的运算面向选择、投影、连接、除等专门的关系操作</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pic>
        <p:nvPicPr>
          <p:cNvPr id="5" name="图片 4"/>
          <p:cNvPicPr>
            <a:picLocks noChangeAspect="1"/>
          </p:cNvPicPr>
          <p:nvPr/>
        </p:nvPicPr>
        <p:blipFill>
          <a:blip r:embed="rId2"/>
          <a:stretch>
            <a:fillRect/>
          </a:stretch>
        </p:blipFill>
        <p:spPr>
          <a:xfrm>
            <a:off x="6591719" y="1645237"/>
            <a:ext cx="5323190" cy="3877378"/>
          </a:xfrm>
          <a:prstGeom prst="rect">
            <a:avLst/>
          </a:prstGeom>
        </p:spPr>
      </p:pic>
    </p:spTree>
    <p:extLst>
      <p:ext uri="{BB962C8B-B14F-4D97-AF65-F5344CB8AC3E}">
        <p14:creationId xmlns:p14="http://schemas.microsoft.com/office/powerpoint/2010/main" val="28042128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dirty="0"/>
              <a:t>本章小结</a:t>
            </a:r>
          </a:p>
        </p:txBody>
      </p:sp>
      <p:sp>
        <p:nvSpPr>
          <p:cNvPr id="3" name="内容占位符 2"/>
          <p:cNvSpPr>
            <a:spLocks noGrp="1"/>
          </p:cNvSpPr>
          <p:nvPr>
            <p:ph idx="1"/>
          </p:nvPr>
        </p:nvSpPr>
        <p:spPr>
          <a:xfrm>
            <a:off x="838200" y="814388"/>
            <a:ext cx="10515600" cy="6043612"/>
          </a:xfrm>
        </p:spPr>
        <p:txBody>
          <a:bodyPr>
            <a:normAutofit/>
          </a:bodyPr>
          <a:lstStyle/>
          <a:p>
            <a:r>
              <a:rPr lang="zh-CN" altLang="en-US" dirty="0"/>
              <a:t>关系模型仍是数据管理最重要的数据模型。</a:t>
            </a:r>
            <a:endParaRPr lang="en-US" altLang="zh-CN" dirty="0"/>
          </a:p>
          <a:p>
            <a:r>
              <a:rPr lang="zh-CN" altLang="en-US" b="1" dirty="0">
                <a:solidFill>
                  <a:srgbClr val="C00000"/>
                </a:solidFill>
              </a:rPr>
              <a:t>回顾</a:t>
            </a:r>
            <a:endParaRPr lang="en-US" altLang="zh-CN" b="1" dirty="0">
              <a:solidFill>
                <a:srgbClr val="C00000"/>
              </a:solidFill>
            </a:endParaRPr>
          </a:p>
          <a:p>
            <a:pPr lvl="1"/>
            <a:r>
              <a:rPr lang="zh-CN" altLang="en-US" dirty="0"/>
              <a:t>关系数据库的基本概念     关系数据结构    关系代数</a:t>
            </a:r>
            <a:endParaRPr lang="en-US" altLang="zh-CN" dirty="0"/>
          </a:p>
          <a:p>
            <a:r>
              <a:rPr lang="zh-CN" altLang="en-US" b="1" dirty="0">
                <a:solidFill>
                  <a:srgbClr val="C00000"/>
                </a:solidFill>
              </a:rPr>
              <a:t>强化</a:t>
            </a:r>
            <a:endParaRPr lang="en-US" altLang="zh-CN" b="1" dirty="0">
              <a:solidFill>
                <a:srgbClr val="C00000"/>
              </a:solidFill>
            </a:endParaRPr>
          </a:p>
          <a:p>
            <a:pPr lvl="1"/>
            <a:r>
              <a:rPr lang="en-US" altLang="zh-CN" dirty="0"/>
              <a:t>SQL</a:t>
            </a:r>
            <a:r>
              <a:rPr lang="zh-CN" altLang="en-US" dirty="0"/>
              <a:t>语言的基本语法   关系的完整性约束   强化对复杂</a:t>
            </a:r>
            <a:r>
              <a:rPr lang="en-US" altLang="zh-CN" dirty="0"/>
              <a:t>SQL</a:t>
            </a:r>
            <a:r>
              <a:rPr lang="zh-CN" altLang="en-US" dirty="0"/>
              <a:t>操作的理解</a:t>
            </a:r>
            <a:endParaRPr lang="en-US" altLang="zh-CN" dirty="0"/>
          </a:p>
          <a:p>
            <a:r>
              <a:rPr lang="zh-CN" altLang="en-US" b="1" dirty="0">
                <a:solidFill>
                  <a:srgbClr val="C00000"/>
                </a:solidFill>
              </a:rPr>
              <a:t>升华</a:t>
            </a:r>
            <a:endParaRPr lang="en-US" altLang="zh-CN" b="1" dirty="0">
              <a:solidFill>
                <a:srgbClr val="C00000"/>
              </a:solidFill>
            </a:endParaRPr>
          </a:p>
          <a:p>
            <a:pPr lvl="1"/>
            <a:r>
              <a:rPr lang="zh-CN" altLang="en-US" dirty="0"/>
              <a:t>面向大数据管理的</a:t>
            </a:r>
            <a:r>
              <a:rPr lang="en-US" altLang="zh-CN" dirty="0"/>
              <a:t>SQL</a:t>
            </a:r>
            <a:r>
              <a:rPr lang="zh-CN" altLang="en-US" dirty="0"/>
              <a:t>扩展语言知识</a:t>
            </a:r>
            <a:endParaRPr lang="en-US" altLang="zh-CN" dirty="0"/>
          </a:p>
          <a:p>
            <a:pPr lvl="1"/>
            <a:r>
              <a:rPr lang="zh-CN" altLang="en-US" dirty="0"/>
              <a:t>关系数据库前沿技术</a:t>
            </a:r>
            <a:endParaRPr lang="en-US" altLang="zh-CN" dirty="0"/>
          </a:p>
          <a:p>
            <a:pPr lvl="1"/>
            <a:r>
              <a:rPr lang="zh-CN" altLang="en-US" dirty="0"/>
              <a:t>掌握数据库新技术发展动向</a:t>
            </a:r>
            <a:endParaRPr lang="en-US" altLang="zh-CN" dirty="0"/>
          </a:p>
          <a:p>
            <a:pPr lvl="2"/>
            <a:r>
              <a:rPr lang="zh-CN" altLang="en-US" dirty="0"/>
              <a:t>内存数据库、数据库一体机、列存储数据库、</a:t>
            </a:r>
            <a:r>
              <a:rPr lang="en-US" altLang="zh-CN" dirty="0" err="1"/>
              <a:t>NewSQL</a:t>
            </a:r>
            <a:r>
              <a:rPr lang="zh-CN" altLang="en-US" dirty="0"/>
              <a:t>数据库、</a:t>
            </a:r>
            <a:r>
              <a:rPr lang="en-US" altLang="zh-CN" dirty="0"/>
              <a:t>GPU</a:t>
            </a:r>
            <a:r>
              <a:rPr lang="zh-CN" altLang="en-US" dirty="0"/>
              <a:t>数据库</a:t>
            </a:r>
            <a:endParaRPr lang="en-US" altLang="zh-CN" dirty="0"/>
          </a:p>
          <a:p>
            <a:pPr lvl="1"/>
            <a:r>
              <a:rPr lang="zh-CN" altLang="en-US" dirty="0"/>
              <a:t>了解大数据与新硬件时代数据库技术的发展趋势。</a:t>
            </a:r>
            <a:endParaRPr lang="en-US" altLang="zh-CN"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70</a:t>
            </a:fld>
            <a:endParaRPr lang="zh-CN" altLang="en-US" dirty="0"/>
          </a:p>
        </p:txBody>
      </p:sp>
    </p:spTree>
    <p:extLst>
      <p:ext uri="{BB962C8B-B14F-4D97-AF65-F5344CB8AC3E}">
        <p14:creationId xmlns:p14="http://schemas.microsoft.com/office/powerpoint/2010/main" val="344347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2.2 </a:t>
            </a:r>
            <a:r>
              <a:rPr lang="zh-CN" altLang="en-US" dirty="0"/>
              <a:t>关系数据库标准语言</a:t>
            </a:r>
            <a:r>
              <a:rPr lang="en-US" altLang="zh-CN" dirty="0"/>
              <a:t>SQL</a:t>
            </a:r>
            <a:br>
              <a:rPr lang="en-US" altLang="zh-CN" dirty="0"/>
            </a:br>
            <a:r>
              <a:rPr lang="en-US" altLang="zh-CN" dirty="0"/>
              <a:t>2.2.1 </a:t>
            </a:r>
            <a:r>
              <a:rPr lang="zh-CN" altLang="en-US" dirty="0"/>
              <a:t>基本</a:t>
            </a:r>
            <a:r>
              <a:rPr lang="en-US" altLang="zh-CN" dirty="0"/>
              <a:t>SQL</a:t>
            </a:r>
            <a:r>
              <a:rPr lang="zh-CN" altLang="en-US" dirty="0"/>
              <a:t>标准</a:t>
            </a:r>
          </a:p>
        </p:txBody>
      </p:sp>
      <p:sp>
        <p:nvSpPr>
          <p:cNvPr id="3" name="内容占位符 2"/>
          <p:cNvSpPr>
            <a:spLocks noGrp="1"/>
          </p:cNvSpPr>
          <p:nvPr>
            <p:ph idx="1"/>
          </p:nvPr>
        </p:nvSpPr>
        <p:spPr/>
        <p:txBody>
          <a:bodyPr/>
          <a:lstStyle/>
          <a:p>
            <a:r>
              <a:rPr lang="en-US" altLang="zh-CN" sz="2400" dirty="0"/>
              <a:t>SQL</a:t>
            </a:r>
            <a:r>
              <a:rPr lang="zh-CN" altLang="en-US" sz="2400" dirty="0"/>
              <a:t>语言：高度非过程化，面向集合操作的数据库查询语言</a:t>
            </a:r>
            <a:endParaRPr lang="en-US" altLang="zh-CN" sz="2400" dirty="0"/>
          </a:p>
          <a:p>
            <a:r>
              <a:rPr lang="en-US" altLang="zh-CN" sz="2400" dirty="0"/>
              <a:t>SQL</a:t>
            </a:r>
            <a:r>
              <a:rPr lang="zh-CN" altLang="en-US" sz="2400" dirty="0"/>
              <a:t>标准演变：扩展对新数据类型及功能的支持</a:t>
            </a:r>
          </a:p>
          <a:p>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sp>
        <p:nvSpPr>
          <p:cNvPr id="5" name="矩形 4">
            <a:extLst>
              <a:ext uri="{FF2B5EF4-FFF2-40B4-BE49-F238E27FC236}">
                <a16:creationId xmlns:a16="http://schemas.microsoft.com/office/drawing/2014/main" id="{819C1D7C-43CA-41E0-9389-F3C2E111C218}"/>
              </a:ext>
            </a:extLst>
          </p:cNvPr>
          <p:cNvSpPr/>
          <p:nvPr/>
        </p:nvSpPr>
        <p:spPr>
          <a:xfrm>
            <a:off x="-56181" y="4726365"/>
            <a:ext cx="12195704" cy="871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3124" tIns="61563" rIns="123124" bIns="61563" rtlCol="0" anchor="ctr"/>
          <a:lstStyle/>
          <a:p>
            <a:pPr algn="ctr"/>
            <a:endParaRPr lang="zh-CN" altLang="en-US" sz="2400"/>
          </a:p>
        </p:txBody>
      </p:sp>
      <p:grpSp>
        <p:nvGrpSpPr>
          <p:cNvPr id="6" name="组合 5">
            <a:extLst>
              <a:ext uri="{FF2B5EF4-FFF2-40B4-BE49-F238E27FC236}">
                <a16:creationId xmlns:a16="http://schemas.microsoft.com/office/drawing/2014/main" id="{013F6F89-FD88-482B-97CF-5880CA635E56}"/>
              </a:ext>
            </a:extLst>
          </p:cNvPr>
          <p:cNvGrpSpPr/>
          <p:nvPr/>
        </p:nvGrpSpPr>
        <p:grpSpPr>
          <a:xfrm>
            <a:off x="392797" y="4277396"/>
            <a:ext cx="1176068" cy="877758"/>
            <a:chOff x="2986090" y="3959191"/>
            <a:chExt cx="1319302" cy="985306"/>
          </a:xfrm>
        </p:grpSpPr>
        <p:grpSp>
          <p:nvGrpSpPr>
            <p:cNvPr id="7" name="组合 6">
              <a:extLst>
                <a:ext uri="{FF2B5EF4-FFF2-40B4-BE49-F238E27FC236}">
                  <a16:creationId xmlns:a16="http://schemas.microsoft.com/office/drawing/2014/main" id="{6545B517-1E9F-41F4-B74B-96CAC233EA6D}"/>
                </a:ext>
              </a:extLst>
            </p:cNvPr>
            <p:cNvGrpSpPr/>
            <p:nvPr/>
          </p:nvGrpSpPr>
          <p:grpSpPr>
            <a:xfrm>
              <a:off x="3117025" y="3959191"/>
              <a:ext cx="984950" cy="985306"/>
              <a:chOff x="4345444" y="2542859"/>
              <a:chExt cx="1810550" cy="1811205"/>
            </a:xfrm>
          </p:grpSpPr>
          <p:grpSp>
            <p:nvGrpSpPr>
              <p:cNvPr id="9" name="组合 8">
                <a:extLst>
                  <a:ext uri="{FF2B5EF4-FFF2-40B4-BE49-F238E27FC236}">
                    <a16:creationId xmlns:a16="http://schemas.microsoft.com/office/drawing/2014/main" id="{8CDFFC79-DF18-4F55-81E6-46173D361243}"/>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 name="同心圆 117">
                  <a:extLst>
                    <a:ext uri="{FF2B5EF4-FFF2-40B4-BE49-F238E27FC236}">
                      <a16:creationId xmlns:a16="http://schemas.microsoft.com/office/drawing/2014/main" id="{10822A7F-1078-4BB8-B910-52218287C9D9}"/>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12" name="椭圆 11">
                  <a:extLst>
                    <a:ext uri="{FF2B5EF4-FFF2-40B4-BE49-F238E27FC236}">
                      <a16:creationId xmlns:a16="http://schemas.microsoft.com/office/drawing/2014/main" id="{0FAB3142-4109-4A09-878D-8BA002EBF772}"/>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10" name="椭圆 9">
                <a:extLst>
                  <a:ext uri="{FF2B5EF4-FFF2-40B4-BE49-F238E27FC236}">
                    <a16:creationId xmlns:a16="http://schemas.microsoft.com/office/drawing/2014/main" id="{E5960152-EA06-4D35-805A-6FE084DF8516}"/>
                  </a:ext>
                </a:extLst>
              </p:cNvPr>
              <p:cNvSpPr/>
              <p:nvPr/>
            </p:nvSpPr>
            <p:spPr>
              <a:xfrm>
                <a:off x="4483177" y="2680639"/>
                <a:ext cx="1535084" cy="1535638"/>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8" name="TextBox 104">
              <a:extLst>
                <a:ext uri="{FF2B5EF4-FFF2-40B4-BE49-F238E27FC236}">
                  <a16:creationId xmlns:a16="http://schemas.microsoft.com/office/drawing/2014/main" id="{281847F0-D071-41A5-AE2C-ADE6520F8EB6}"/>
                </a:ext>
              </a:extLst>
            </p:cNvPr>
            <p:cNvSpPr txBox="1"/>
            <p:nvPr/>
          </p:nvSpPr>
          <p:spPr>
            <a:xfrm>
              <a:off x="2986090" y="4151379"/>
              <a:ext cx="1319302"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1986</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D5255421-C4F8-4051-8176-103AD07D0074}"/>
              </a:ext>
            </a:extLst>
          </p:cNvPr>
          <p:cNvGrpSpPr/>
          <p:nvPr/>
        </p:nvGrpSpPr>
        <p:grpSpPr>
          <a:xfrm>
            <a:off x="5675573" y="4314958"/>
            <a:ext cx="1069007" cy="907708"/>
            <a:chOff x="7377637" y="3942381"/>
            <a:chExt cx="1199205" cy="1018926"/>
          </a:xfrm>
        </p:grpSpPr>
        <p:grpSp>
          <p:nvGrpSpPr>
            <p:cNvPr id="14" name="组合 13">
              <a:extLst>
                <a:ext uri="{FF2B5EF4-FFF2-40B4-BE49-F238E27FC236}">
                  <a16:creationId xmlns:a16="http://schemas.microsoft.com/office/drawing/2014/main" id="{B39E2D4B-8B23-4CEB-BA92-45E0F55E7A21}"/>
                </a:ext>
              </a:extLst>
            </p:cNvPr>
            <p:cNvGrpSpPr/>
            <p:nvPr/>
          </p:nvGrpSpPr>
          <p:grpSpPr>
            <a:xfrm>
              <a:off x="7486713" y="3942381"/>
              <a:ext cx="1018558" cy="1018926"/>
              <a:chOff x="4345444" y="2542859"/>
              <a:chExt cx="1810550" cy="1811205"/>
            </a:xfrm>
          </p:grpSpPr>
          <p:grpSp>
            <p:nvGrpSpPr>
              <p:cNvPr id="16" name="组合 15">
                <a:extLst>
                  <a:ext uri="{FF2B5EF4-FFF2-40B4-BE49-F238E27FC236}">
                    <a16:creationId xmlns:a16="http://schemas.microsoft.com/office/drawing/2014/main" id="{4F0A6D98-DDA7-4A5D-B581-F27099E2F55F}"/>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8" name="同心圆 138">
                  <a:extLst>
                    <a:ext uri="{FF2B5EF4-FFF2-40B4-BE49-F238E27FC236}">
                      <a16:creationId xmlns:a16="http://schemas.microsoft.com/office/drawing/2014/main" id="{1672E972-648B-4159-A4BE-A59AA979758C}"/>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19" name="椭圆 18">
                  <a:extLst>
                    <a:ext uri="{FF2B5EF4-FFF2-40B4-BE49-F238E27FC236}">
                      <a16:creationId xmlns:a16="http://schemas.microsoft.com/office/drawing/2014/main" id="{53350C03-2AE6-4D21-A665-806092530C0F}"/>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17" name="椭圆 16">
                <a:extLst>
                  <a:ext uri="{FF2B5EF4-FFF2-40B4-BE49-F238E27FC236}">
                    <a16:creationId xmlns:a16="http://schemas.microsoft.com/office/drawing/2014/main" id="{3F54A3C8-267A-4E3D-B1EC-C0C9AB46887C}"/>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15" name="TextBox 125">
              <a:extLst>
                <a:ext uri="{FF2B5EF4-FFF2-40B4-BE49-F238E27FC236}">
                  <a16:creationId xmlns:a16="http://schemas.microsoft.com/office/drawing/2014/main" id="{42CCC8A5-2D13-4A02-882D-0AFB23E97CD1}"/>
                </a:ext>
              </a:extLst>
            </p:cNvPr>
            <p:cNvSpPr txBox="1"/>
            <p:nvPr/>
          </p:nvSpPr>
          <p:spPr>
            <a:xfrm>
              <a:off x="7377637" y="4140516"/>
              <a:ext cx="1199205"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2003</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20" name="组合 19">
            <a:extLst>
              <a:ext uri="{FF2B5EF4-FFF2-40B4-BE49-F238E27FC236}">
                <a16:creationId xmlns:a16="http://schemas.microsoft.com/office/drawing/2014/main" id="{80E89CEC-521E-4FF6-8A17-3ECC7BA3DA47}"/>
              </a:ext>
            </a:extLst>
          </p:cNvPr>
          <p:cNvGrpSpPr/>
          <p:nvPr/>
        </p:nvGrpSpPr>
        <p:grpSpPr>
          <a:xfrm>
            <a:off x="-379289" y="3156163"/>
            <a:ext cx="2589135" cy="1041347"/>
            <a:chOff x="648217" y="1632380"/>
            <a:chExt cx="1631535" cy="741430"/>
          </a:xfrm>
        </p:grpSpPr>
        <p:sp>
          <p:nvSpPr>
            <p:cNvPr id="21" name="TextBox 145">
              <a:extLst>
                <a:ext uri="{FF2B5EF4-FFF2-40B4-BE49-F238E27FC236}">
                  <a16:creationId xmlns:a16="http://schemas.microsoft.com/office/drawing/2014/main" id="{106FAA10-F280-4067-8F06-E68D975E424A}"/>
                </a:ext>
              </a:extLst>
            </p:cNvPr>
            <p:cNvSpPr txBox="1"/>
            <p:nvPr/>
          </p:nvSpPr>
          <p:spPr>
            <a:xfrm>
              <a:off x="691521" y="1896457"/>
              <a:ext cx="1516141" cy="325813"/>
            </a:xfrm>
            <a:prstGeom prst="rect">
              <a:avLst/>
            </a:prstGeom>
            <a:noFill/>
          </p:spPr>
          <p:txBody>
            <a:bodyPr wrap="square" lIns="162544" tIns="81271" rIns="162544" bIns="81271" rtlCol="0">
              <a:spAutoFit/>
            </a:bodyPr>
            <a:lstStyle/>
            <a:p>
              <a:pPr algn="ctr">
                <a:lnSpc>
                  <a:spcPct val="130000"/>
                </a:lnSpc>
              </a:pPr>
              <a:r>
                <a:rPr lang="en-US" altLang="zh-CN" sz="1467" dirty="0">
                  <a:solidFill>
                    <a:schemeClr val="tx1">
                      <a:lumMod val="75000"/>
                      <a:lumOff val="25000"/>
                    </a:schemeClr>
                  </a:solidFill>
                  <a:latin typeface="微软雅黑" pitchFamily="34" charset="-122"/>
                  <a:ea typeface="微软雅黑" pitchFamily="34" charset="-122"/>
                </a:rPr>
                <a:t>ANSI</a:t>
              </a:r>
              <a:r>
                <a:rPr lang="zh-CN" altLang="en-US" sz="1467" dirty="0">
                  <a:solidFill>
                    <a:schemeClr val="tx1">
                      <a:lumMod val="75000"/>
                      <a:lumOff val="25000"/>
                    </a:schemeClr>
                  </a:solidFill>
                  <a:latin typeface="微软雅黑" pitchFamily="34" charset="-122"/>
                  <a:ea typeface="微软雅黑" pitchFamily="34" charset="-122"/>
                </a:rPr>
                <a:t>标准</a:t>
              </a:r>
            </a:p>
          </p:txBody>
        </p:sp>
        <p:grpSp>
          <p:nvGrpSpPr>
            <p:cNvPr id="22" name="组合 21">
              <a:extLst>
                <a:ext uri="{FF2B5EF4-FFF2-40B4-BE49-F238E27FC236}">
                  <a16:creationId xmlns:a16="http://schemas.microsoft.com/office/drawing/2014/main" id="{D1F05F46-E922-4D8C-9F39-FE575F3041A4}"/>
                </a:ext>
              </a:extLst>
            </p:cNvPr>
            <p:cNvGrpSpPr/>
            <p:nvPr/>
          </p:nvGrpSpPr>
          <p:grpSpPr>
            <a:xfrm>
              <a:off x="648217" y="1632380"/>
              <a:ext cx="1631535" cy="741430"/>
              <a:chOff x="648217" y="1632380"/>
              <a:chExt cx="1631535" cy="741430"/>
            </a:xfrm>
          </p:grpSpPr>
          <p:cxnSp>
            <p:nvCxnSpPr>
              <p:cNvPr id="23" name="直接连接符 22">
                <a:extLst>
                  <a:ext uri="{FF2B5EF4-FFF2-40B4-BE49-F238E27FC236}">
                    <a16:creationId xmlns:a16="http://schemas.microsoft.com/office/drawing/2014/main" id="{E9F52176-8854-4A20-B7D6-8DD4F7B0483B}"/>
                  </a:ext>
                </a:extLst>
              </p:cNvPr>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24" name="TextBox 148">
                <a:extLst>
                  <a:ext uri="{FF2B5EF4-FFF2-40B4-BE49-F238E27FC236}">
                    <a16:creationId xmlns:a16="http://schemas.microsoft.com/office/drawing/2014/main" id="{1F49CFAD-6FBB-4C84-825A-1C99C54E91A4}"/>
                  </a:ext>
                </a:extLst>
              </p:cNvPr>
              <p:cNvSpPr txBox="1"/>
              <p:nvPr/>
            </p:nvSpPr>
            <p:spPr>
              <a:xfrm>
                <a:off x="648217" y="1632380"/>
                <a:ext cx="1631535" cy="350570"/>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SQL-86</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25" name="组合 24">
            <a:extLst>
              <a:ext uri="{FF2B5EF4-FFF2-40B4-BE49-F238E27FC236}">
                <a16:creationId xmlns:a16="http://schemas.microsoft.com/office/drawing/2014/main" id="{A17A0F77-6E1B-48FC-8B27-C209D6D35A38}"/>
              </a:ext>
            </a:extLst>
          </p:cNvPr>
          <p:cNvGrpSpPr/>
          <p:nvPr/>
        </p:nvGrpSpPr>
        <p:grpSpPr>
          <a:xfrm>
            <a:off x="902605" y="5435361"/>
            <a:ext cx="2463619" cy="1062275"/>
            <a:chOff x="814864" y="1340833"/>
            <a:chExt cx="1326235" cy="734494"/>
          </a:xfrm>
        </p:grpSpPr>
        <p:sp>
          <p:nvSpPr>
            <p:cNvPr id="26" name="TextBox 165">
              <a:extLst>
                <a:ext uri="{FF2B5EF4-FFF2-40B4-BE49-F238E27FC236}">
                  <a16:creationId xmlns:a16="http://schemas.microsoft.com/office/drawing/2014/main" id="{1A09C981-D5A3-4FE8-B49E-9E735D18D162}"/>
                </a:ext>
              </a:extLst>
            </p:cNvPr>
            <p:cNvSpPr txBox="1"/>
            <p:nvPr/>
          </p:nvSpPr>
          <p:spPr>
            <a:xfrm>
              <a:off x="814864" y="1758921"/>
              <a:ext cx="1326235" cy="316406"/>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增加完整性约束</a:t>
              </a:r>
            </a:p>
          </p:txBody>
        </p:sp>
        <p:grpSp>
          <p:nvGrpSpPr>
            <p:cNvPr id="27" name="组合 26">
              <a:extLst>
                <a:ext uri="{FF2B5EF4-FFF2-40B4-BE49-F238E27FC236}">
                  <a16:creationId xmlns:a16="http://schemas.microsoft.com/office/drawing/2014/main" id="{E242B23B-494C-4176-BB4F-363E7DB018E2}"/>
                </a:ext>
              </a:extLst>
            </p:cNvPr>
            <p:cNvGrpSpPr/>
            <p:nvPr/>
          </p:nvGrpSpPr>
          <p:grpSpPr>
            <a:xfrm>
              <a:off x="952945" y="1340833"/>
              <a:ext cx="1008112" cy="477714"/>
              <a:chOff x="952945" y="1340833"/>
              <a:chExt cx="1008112" cy="477714"/>
            </a:xfrm>
          </p:grpSpPr>
          <p:cxnSp>
            <p:nvCxnSpPr>
              <p:cNvPr id="28" name="直接连接符 27">
                <a:extLst>
                  <a:ext uri="{FF2B5EF4-FFF2-40B4-BE49-F238E27FC236}">
                    <a16:creationId xmlns:a16="http://schemas.microsoft.com/office/drawing/2014/main" id="{17A47489-377C-4B5C-A2E2-101E222B258D}"/>
                  </a:ext>
                </a:extLst>
              </p:cNvPr>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29" name="TextBox 168">
                <a:extLst>
                  <a:ext uri="{FF2B5EF4-FFF2-40B4-BE49-F238E27FC236}">
                    <a16:creationId xmlns:a16="http://schemas.microsoft.com/office/drawing/2014/main" id="{4DE6ED88-CBE3-4F5B-A66B-A6456AF3D55D}"/>
                  </a:ext>
                </a:extLst>
              </p:cNvPr>
              <p:cNvSpPr txBox="1"/>
              <p:nvPr/>
            </p:nvSpPr>
            <p:spPr>
              <a:xfrm>
                <a:off x="952945" y="1478099"/>
                <a:ext cx="1008112" cy="340448"/>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SQL-89</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30" name="组合 29">
            <a:extLst>
              <a:ext uri="{FF2B5EF4-FFF2-40B4-BE49-F238E27FC236}">
                <a16:creationId xmlns:a16="http://schemas.microsoft.com/office/drawing/2014/main" id="{5690C2D0-9E7F-47CB-8D0D-C086FF312129}"/>
              </a:ext>
            </a:extLst>
          </p:cNvPr>
          <p:cNvGrpSpPr/>
          <p:nvPr/>
        </p:nvGrpSpPr>
        <p:grpSpPr>
          <a:xfrm>
            <a:off x="1638422" y="4314958"/>
            <a:ext cx="1176068" cy="877758"/>
            <a:chOff x="2986090" y="3959191"/>
            <a:chExt cx="1319302" cy="985306"/>
          </a:xfrm>
        </p:grpSpPr>
        <p:grpSp>
          <p:nvGrpSpPr>
            <p:cNvPr id="31" name="组合 30">
              <a:extLst>
                <a:ext uri="{FF2B5EF4-FFF2-40B4-BE49-F238E27FC236}">
                  <a16:creationId xmlns:a16="http://schemas.microsoft.com/office/drawing/2014/main" id="{D933B665-862E-49C2-8D20-E91A9BEFE1BC}"/>
                </a:ext>
              </a:extLst>
            </p:cNvPr>
            <p:cNvGrpSpPr/>
            <p:nvPr/>
          </p:nvGrpSpPr>
          <p:grpSpPr>
            <a:xfrm>
              <a:off x="3117025" y="3959191"/>
              <a:ext cx="984950" cy="985306"/>
              <a:chOff x="4345444" y="2542859"/>
              <a:chExt cx="1810550" cy="1811205"/>
            </a:xfrm>
          </p:grpSpPr>
          <p:grpSp>
            <p:nvGrpSpPr>
              <p:cNvPr id="33" name="组合 32">
                <a:extLst>
                  <a:ext uri="{FF2B5EF4-FFF2-40B4-BE49-F238E27FC236}">
                    <a16:creationId xmlns:a16="http://schemas.microsoft.com/office/drawing/2014/main" id="{7F889CF7-1257-483B-BDEF-DC5A6F99CAB3}"/>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5" name="同心圆 117">
                  <a:extLst>
                    <a:ext uri="{FF2B5EF4-FFF2-40B4-BE49-F238E27FC236}">
                      <a16:creationId xmlns:a16="http://schemas.microsoft.com/office/drawing/2014/main" id="{655C450D-C81C-4243-BE64-6991DC70E36F}"/>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36" name="椭圆 35">
                  <a:extLst>
                    <a:ext uri="{FF2B5EF4-FFF2-40B4-BE49-F238E27FC236}">
                      <a16:creationId xmlns:a16="http://schemas.microsoft.com/office/drawing/2014/main" id="{6F769275-F3DB-412D-BAC3-9842B708D61D}"/>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34" name="椭圆 33">
                <a:extLst>
                  <a:ext uri="{FF2B5EF4-FFF2-40B4-BE49-F238E27FC236}">
                    <a16:creationId xmlns:a16="http://schemas.microsoft.com/office/drawing/2014/main" id="{A43FAC19-FFC6-4CE8-B09E-2C0148DBE28D}"/>
                  </a:ext>
                </a:extLst>
              </p:cNvPr>
              <p:cNvSpPr/>
              <p:nvPr/>
            </p:nvSpPr>
            <p:spPr>
              <a:xfrm>
                <a:off x="4483177" y="2680639"/>
                <a:ext cx="1535084" cy="1535638"/>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32" name="TextBox 104">
              <a:extLst>
                <a:ext uri="{FF2B5EF4-FFF2-40B4-BE49-F238E27FC236}">
                  <a16:creationId xmlns:a16="http://schemas.microsoft.com/office/drawing/2014/main" id="{3F30BCF2-E544-43AD-ACDF-FECDF245AC92}"/>
                </a:ext>
              </a:extLst>
            </p:cNvPr>
            <p:cNvSpPr txBox="1"/>
            <p:nvPr/>
          </p:nvSpPr>
          <p:spPr>
            <a:xfrm>
              <a:off x="2986090" y="4151379"/>
              <a:ext cx="1319302"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1989</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a:extLst>
              <a:ext uri="{FF2B5EF4-FFF2-40B4-BE49-F238E27FC236}">
                <a16:creationId xmlns:a16="http://schemas.microsoft.com/office/drawing/2014/main" id="{78E7343C-A2EC-4F84-9CCC-750F23411802}"/>
              </a:ext>
            </a:extLst>
          </p:cNvPr>
          <p:cNvGrpSpPr/>
          <p:nvPr/>
        </p:nvGrpSpPr>
        <p:grpSpPr>
          <a:xfrm>
            <a:off x="2930714" y="4303097"/>
            <a:ext cx="1176068" cy="877758"/>
            <a:chOff x="2986090" y="3959191"/>
            <a:chExt cx="1319302" cy="985306"/>
          </a:xfrm>
        </p:grpSpPr>
        <p:grpSp>
          <p:nvGrpSpPr>
            <p:cNvPr id="38" name="组合 37">
              <a:extLst>
                <a:ext uri="{FF2B5EF4-FFF2-40B4-BE49-F238E27FC236}">
                  <a16:creationId xmlns:a16="http://schemas.microsoft.com/office/drawing/2014/main" id="{244989CD-6F2E-402F-A34F-5D4D55C86ECF}"/>
                </a:ext>
              </a:extLst>
            </p:cNvPr>
            <p:cNvGrpSpPr/>
            <p:nvPr/>
          </p:nvGrpSpPr>
          <p:grpSpPr>
            <a:xfrm>
              <a:off x="3117025" y="3959191"/>
              <a:ext cx="984950" cy="985306"/>
              <a:chOff x="4345444" y="2542859"/>
              <a:chExt cx="1810550" cy="1811205"/>
            </a:xfrm>
          </p:grpSpPr>
          <p:grpSp>
            <p:nvGrpSpPr>
              <p:cNvPr id="40" name="组合 39">
                <a:extLst>
                  <a:ext uri="{FF2B5EF4-FFF2-40B4-BE49-F238E27FC236}">
                    <a16:creationId xmlns:a16="http://schemas.microsoft.com/office/drawing/2014/main" id="{A27C24C8-6AEF-408C-A2BA-0E0622AA113D}"/>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2" name="同心圆 117">
                  <a:extLst>
                    <a:ext uri="{FF2B5EF4-FFF2-40B4-BE49-F238E27FC236}">
                      <a16:creationId xmlns:a16="http://schemas.microsoft.com/office/drawing/2014/main" id="{79AE1BD5-71C9-4D02-8E79-7ED01C91BDBE}"/>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43" name="椭圆 42">
                  <a:extLst>
                    <a:ext uri="{FF2B5EF4-FFF2-40B4-BE49-F238E27FC236}">
                      <a16:creationId xmlns:a16="http://schemas.microsoft.com/office/drawing/2014/main" id="{31953BDF-2316-4DAA-A434-98F046CCD9C1}"/>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41" name="椭圆 40">
                <a:extLst>
                  <a:ext uri="{FF2B5EF4-FFF2-40B4-BE49-F238E27FC236}">
                    <a16:creationId xmlns:a16="http://schemas.microsoft.com/office/drawing/2014/main" id="{BCFA3CE0-0B81-40CF-B29D-3CFE5DB3CF59}"/>
                  </a:ext>
                </a:extLst>
              </p:cNvPr>
              <p:cNvSpPr/>
              <p:nvPr/>
            </p:nvSpPr>
            <p:spPr>
              <a:xfrm>
                <a:off x="4483177" y="2680639"/>
                <a:ext cx="1535084" cy="1535638"/>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39" name="TextBox 104">
              <a:extLst>
                <a:ext uri="{FF2B5EF4-FFF2-40B4-BE49-F238E27FC236}">
                  <a16:creationId xmlns:a16="http://schemas.microsoft.com/office/drawing/2014/main" id="{82B085E7-7B66-4312-B43F-368BBF0920C8}"/>
                </a:ext>
              </a:extLst>
            </p:cNvPr>
            <p:cNvSpPr txBox="1"/>
            <p:nvPr/>
          </p:nvSpPr>
          <p:spPr>
            <a:xfrm>
              <a:off x="2986090" y="4151379"/>
              <a:ext cx="1319302"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1992</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44" name="组合 43">
            <a:extLst>
              <a:ext uri="{FF2B5EF4-FFF2-40B4-BE49-F238E27FC236}">
                <a16:creationId xmlns:a16="http://schemas.microsoft.com/office/drawing/2014/main" id="{5DD88C28-117D-44F9-973D-2E17F8F4F3C4}"/>
              </a:ext>
            </a:extLst>
          </p:cNvPr>
          <p:cNvGrpSpPr/>
          <p:nvPr/>
        </p:nvGrpSpPr>
        <p:grpSpPr>
          <a:xfrm>
            <a:off x="4317330" y="4303097"/>
            <a:ext cx="1176068" cy="877758"/>
            <a:chOff x="2986090" y="3959191"/>
            <a:chExt cx="1319302" cy="985306"/>
          </a:xfrm>
        </p:grpSpPr>
        <p:grpSp>
          <p:nvGrpSpPr>
            <p:cNvPr id="45" name="组合 44">
              <a:extLst>
                <a:ext uri="{FF2B5EF4-FFF2-40B4-BE49-F238E27FC236}">
                  <a16:creationId xmlns:a16="http://schemas.microsoft.com/office/drawing/2014/main" id="{B0C9752D-8DB4-403A-994A-74C0026845F6}"/>
                </a:ext>
              </a:extLst>
            </p:cNvPr>
            <p:cNvGrpSpPr/>
            <p:nvPr/>
          </p:nvGrpSpPr>
          <p:grpSpPr>
            <a:xfrm>
              <a:off x="3117025" y="3959191"/>
              <a:ext cx="984950" cy="985306"/>
              <a:chOff x="4345444" y="2542859"/>
              <a:chExt cx="1810550" cy="1811205"/>
            </a:xfrm>
          </p:grpSpPr>
          <p:grpSp>
            <p:nvGrpSpPr>
              <p:cNvPr id="47" name="组合 46">
                <a:extLst>
                  <a:ext uri="{FF2B5EF4-FFF2-40B4-BE49-F238E27FC236}">
                    <a16:creationId xmlns:a16="http://schemas.microsoft.com/office/drawing/2014/main" id="{35360995-F2D0-4131-9D9F-E9FEF9B556A9}"/>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9" name="同心圆 117">
                  <a:extLst>
                    <a:ext uri="{FF2B5EF4-FFF2-40B4-BE49-F238E27FC236}">
                      <a16:creationId xmlns:a16="http://schemas.microsoft.com/office/drawing/2014/main" id="{C61E2E17-D963-4140-9826-94DB94325481}"/>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50" name="椭圆 49">
                  <a:extLst>
                    <a:ext uri="{FF2B5EF4-FFF2-40B4-BE49-F238E27FC236}">
                      <a16:creationId xmlns:a16="http://schemas.microsoft.com/office/drawing/2014/main" id="{34467BDA-E56C-4713-9D17-49DCE1C88FDF}"/>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48" name="椭圆 47">
                <a:extLst>
                  <a:ext uri="{FF2B5EF4-FFF2-40B4-BE49-F238E27FC236}">
                    <a16:creationId xmlns:a16="http://schemas.microsoft.com/office/drawing/2014/main" id="{C242DFF9-01B7-4D10-8EBE-B36B20843068}"/>
                  </a:ext>
                </a:extLst>
              </p:cNvPr>
              <p:cNvSpPr/>
              <p:nvPr/>
            </p:nvSpPr>
            <p:spPr>
              <a:xfrm>
                <a:off x="4483177" y="2680639"/>
                <a:ext cx="1535084" cy="1535638"/>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46" name="TextBox 104">
              <a:extLst>
                <a:ext uri="{FF2B5EF4-FFF2-40B4-BE49-F238E27FC236}">
                  <a16:creationId xmlns:a16="http://schemas.microsoft.com/office/drawing/2014/main" id="{4BC0196A-9A2A-4D47-ADD9-A1856765005C}"/>
                </a:ext>
              </a:extLst>
            </p:cNvPr>
            <p:cNvSpPr txBox="1"/>
            <p:nvPr/>
          </p:nvSpPr>
          <p:spPr>
            <a:xfrm>
              <a:off x="2986090" y="4151379"/>
              <a:ext cx="1319302"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1999</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51" name="组合 50">
            <a:extLst>
              <a:ext uri="{FF2B5EF4-FFF2-40B4-BE49-F238E27FC236}">
                <a16:creationId xmlns:a16="http://schemas.microsoft.com/office/drawing/2014/main" id="{1F5C7B41-D0CD-4745-A1B4-FE6217E6C265}"/>
              </a:ext>
            </a:extLst>
          </p:cNvPr>
          <p:cNvGrpSpPr/>
          <p:nvPr/>
        </p:nvGrpSpPr>
        <p:grpSpPr>
          <a:xfrm>
            <a:off x="8230519" y="4314958"/>
            <a:ext cx="1176068" cy="877758"/>
            <a:chOff x="2986090" y="3959191"/>
            <a:chExt cx="1319302" cy="985306"/>
          </a:xfrm>
        </p:grpSpPr>
        <p:grpSp>
          <p:nvGrpSpPr>
            <p:cNvPr id="52" name="组合 51">
              <a:extLst>
                <a:ext uri="{FF2B5EF4-FFF2-40B4-BE49-F238E27FC236}">
                  <a16:creationId xmlns:a16="http://schemas.microsoft.com/office/drawing/2014/main" id="{F7EEFA64-BB56-49D1-AD8C-E3EB9EF4419D}"/>
                </a:ext>
              </a:extLst>
            </p:cNvPr>
            <p:cNvGrpSpPr/>
            <p:nvPr/>
          </p:nvGrpSpPr>
          <p:grpSpPr>
            <a:xfrm>
              <a:off x="3117025" y="3959191"/>
              <a:ext cx="984950" cy="985306"/>
              <a:chOff x="4345444" y="2542859"/>
              <a:chExt cx="1810550" cy="1811205"/>
            </a:xfrm>
          </p:grpSpPr>
          <p:grpSp>
            <p:nvGrpSpPr>
              <p:cNvPr id="54" name="组合 53">
                <a:extLst>
                  <a:ext uri="{FF2B5EF4-FFF2-40B4-BE49-F238E27FC236}">
                    <a16:creationId xmlns:a16="http://schemas.microsoft.com/office/drawing/2014/main" id="{BD94206B-F55D-4AE4-8FD2-FD21959D8224}"/>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6" name="同心圆 117">
                  <a:extLst>
                    <a:ext uri="{FF2B5EF4-FFF2-40B4-BE49-F238E27FC236}">
                      <a16:creationId xmlns:a16="http://schemas.microsoft.com/office/drawing/2014/main" id="{69995FAE-40C4-4EA2-B92E-791E9344C41F}"/>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57" name="椭圆 56">
                  <a:extLst>
                    <a:ext uri="{FF2B5EF4-FFF2-40B4-BE49-F238E27FC236}">
                      <a16:creationId xmlns:a16="http://schemas.microsoft.com/office/drawing/2014/main" id="{5FAEAC84-BB54-4118-8B06-AC74CC7A9B5C}"/>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55" name="椭圆 54">
                <a:extLst>
                  <a:ext uri="{FF2B5EF4-FFF2-40B4-BE49-F238E27FC236}">
                    <a16:creationId xmlns:a16="http://schemas.microsoft.com/office/drawing/2014/main" id="{B29B2C6E-D4D5-4FF2-A332-9EC5A015BDD4}"/>
                  </a:ext>
                </a:extLst>
              </p:cNvPr>
              <p:cNvSpPr/>
              <p:nvPr/>
            </p:nvSpPr>
            <p:spPr>
              <a:xfrm>
                <a:off x="4483177" y="2680639"/>
                <a:ext cx="1535084" cy="1535638"/>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53" name="TextBox 104">
              <a:extLst>
                <a:ext uri="{FF2B5EF4-FFF2-40B4-BE49-F238E27FC236}">
                  <a16:creationId xmlns:a16="http://schemas.microsoft.com/office/drawing/2014/main" id="{3A1127D2-62F1-4EAE-A507-2E5B4D17CEC3}"/>
                </a:ext>
              </a:extLst>
            </p:cNvPr>
            <p:cNvSpPr txBox="1"/>
            <p:nvPr/>
          </p:nvSpPr>
          <p:spPr>
            <a:xfrm>
              <a:off x="2986090" y="4151379"/>
              <a:ext cx="1319302"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2008</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58" name="组合 57">
            <a:extLst>
              <a:ext uri="{FF2B5EF4-FFF2-40B4-BE49-F238E27FC236}">
                <a16:creationId xmlns:a16="http://schemas.microsoft.com/office/drawing/2014/main" id="{1A9DEAC1-5DD8-4A0E-808C-AE208C029A03}"/>
              </a:ext>
            </a:extLst>
          </p:cNvPr>
          <p:cNvGrpSpPr/>
          <p:nvPr/>
        </p:nvGrpSpPr>
        <p:grpSpPr>
          <a:xfrm>
            <a:off x="6976966" y="4321210"/>
            <a:ext cx="1069007" cy="907708"/>
            <a:chOff x="7377637" y="3942381"/>
            <a:chExt cx="1199205" cy="1018926"/>
          </a:xfrm>
        </p:grpSpPr>
        <p:grpSp>
          <p:nvGrpSpPr>
            <p:cNvPr id="59" name="组合 58">
              <a:extLst>
                <a:ext uri="{FF2B5EF4-FFF2-40B4-BE49-F238E27FC236}">
                  <a16:creationId xmlns:a16="http://schemas.microsoft.com/office/drawing/2014/main" id="{C01E77C2-6398-40A9-A9EB-681C9D2BDAB5}"/>
                </a:ext>
              </a:extLst>
            </p:cNvPr>
            <p:cNvGrpSpPr/>
            <p:nvPr/>
          </p:nvGrpSpPr>
          <p:grpSpPr>
            <a:xfrm>
              <a:off x="7486713" y="3942381"/>
              <a:ext cx="1018558" cy="1018926"/>
              <a:chOff x="4345444" y="2542859"/>
              <a:chExt cx="1810550" cy="1811205"/>
            </a:xfrm>
          </p:grpSpPr>
          <p:grpSp>
            <p:nvGrpSpPr>
              <p:cNvPr id="61" name="组合 60">
                <a:extLst>
                  <a:ext uri="{FF2B5EF4-FFF2-40B4-BE49-F238E27FC236}">
                    <a16:creationId xmlns:a16="http://schemas.microsoft.com/office/drawing/2014/main" id="{07D7D619-221D-4350-A6DA-7E8DEE380906}"/>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3" name="同心圆 138">
                  <a:extLst>
                    <a:ext uri="{FF2B5EF4-FFF2-40B4-BE49-F238E27FC236}">
                      <a16:creationId xmlns:a16="http://schemas.microsoft.com/office/drawing/2014/main" id="{DB301073-FDDB-48A4-803F-E5DDC7904307}"/>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64" name="椭圆 63">
                  <a:extLst>
                    <a:ext uri="{FF2B5EF4-FFF2-40B4-BE49-F238E27FC236}">
                      <a16:creationId xmlns:a16="http://schemas.microsoft.com/office/drawing/2014/main" id="{26E92897-A830-473B-B966-E0DA38182036}"/>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62" name="椭圆 61">
                <a:extLst>
                  <a:ext uri="{FF2B5EF4-FFF2-40B4-BE49-F238E27FC236}">
                    <a16:creationId xmlns:a16="http://schemas.microsoft.com/office/drawing/2014/main" id="{5ACFA95B-3152-4E76-A080-B56ADFE7D260}"/>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60" name="TextBox 125">
              <a:extLst>
                <a:ext uri="{FF2B5EF4-FFF2-40B4-BE49-F238E27FC236}">
                  <a16:creationId xmlns:a16="http://schemas.microsoft.com/office/drawing/2014/main" id="{613111A6-1456-4518-8C31-7E9962E95E74}"/>
                </a:ext>
              </a:extLst>
            </p:cNvPr>
            <p:cNvSpPr txBox="1"/>
            <p:nvPr/>
          </p:nvSpPr>
          <p:spPr>
            <a:xfrm>
              <a:off x="7377637" y="4140516"/>
              <a:ext cx="1199205"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2006</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65" name="组合 64">
            <a:extLst>
              <a:ext uri="{FF2B5EF4-FFF2-40B4-BE49-F238E27FC236}">
                <a16:creationId xmlns:a16="http://schemas.microsoft.com/office/drawing/2014/main" id="{F1CE3A4E-D902-42B8-BDCE-2316BCFF8CA1}"/>
              </a:ext>
            </a:extLst>
          </p:cNvPr>
          <p:cNvGrpSpPr/>
          <p:nvPr/>
        </p:nvGrpSpPr>
        <p:grpSpPr>
          <a:xfrm>
            <a:off x="10730578" y="4279825"/>
            <a:ext cx="1069007" cy="907708"/>
            <a:chOff x="7377637" y="3942381"/>
            <a:chExt cx="1199205" cy="1018926"/>
          </a:xfrm>
        </p:grpSpPr>
        <p:grpSp>
          <p:nvGrpSpPr>
            <p:cNvPr id="66" name="组合 65">
              <a:extLst>
                <a:ext uri="{FF2B5EF4-FFF2-40B4-BE49-F238E27FC236}">
                  <a16:creationId xmlns:a16="http://schemas.microsoft.com/office/drawing/2014/main" id="{90329415-A733-4BD6-A707-5C4C79C225F9}"/>
                </a:ext>
              </a:extLst>
            </p:cNvPr>
            <p:cNvGrpSpPr/>
            <p:nvPr/>
          </p:nvGrpSpPr>
          <p:grpSpPr>
            <a:xfrm>
              <a:off x="7486713" y="3942381"/>
              <a:ext cx="1018558" cy="1018926"/>
              <a:chOff x="4345444" y="2542859"/>
              <a:chExt cx="1810550" cy="1811205"/>
            </a:xfrm>
          </p:grpSpPr>
          <p:grpSp>
            <p:nvGrpSpPr>
              <p:cNvPr id="68" name="组合 67">
                <a:extLst>
                  <a:ext uri="{FF2B5EF4-FFF2-40B4-BE49-F238E27FC236}">
                    <a16:creationId xmlns:a16="http://schemas.microsoft.com/office/drawing/2014/main" id="{D0AB8A2D-5CD1-42AF-9AEE-A28E956D7E35}"/>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0" name="同心圆 138">
                  <a:extLst>
                    <a:ext uri="{FF2B5EF4-FFF2-40B4-BE49-F238E27FC236}">
                      <a16:creationId xmlns:a16="http://schemas.microsoft.com/office/drawing/2014/main" id="{EB05B18D-C47F-4EDE-B2A7-784741FF21C5}"/>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71" name="椭圆 70">
                  <a:extLst>
                    <a:ext uri="{FF2B5EF4-FFF2-40B4-BE49-F238E27FC236}">
                      <a16:creationId xmlns:a16="http://schemas.microsoft.com/office/drawing/2014/main" id="{F6E9AF4C-A1B4-4B94-B93F-BBB115D53037}"/>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69" name="椭圆 68">
                <a:extLst>
                  <a:ext uri="{FF2B5EF4-FFF2-40B4-BE49-F238E27FC236}">
                    <a16:creationId xmlns:a16="http://schemas.microsoft.com/office/drawing/2014/main" id="{03004C75-C353-4BDB-803E-13CC91AD1723}"/>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67" name="TextBox 125">
              <a:extLst>
                <a:ext uri="{FF2B5EF4-FFF2-40B4-BE49-F238E27FC236}">
                  <a16:creationId xmlns:a16="http://schemas.microsoft.com/office/drawing/2014/main" id="{E19DA76C-1DC3-480D-A52D-6CAB44A06B76}"/>
                </a:ext>
              </a:extLst>
            </p:cNvPr>
            <p:cNvSpPr txBox="1"/>
            <p:nvPr/>
          </p:nvSpPr>
          <p:spPr>
            <a:xfrm>
              <a:off x="7377637" y="4140516"/>
              <a:ext cx="1199205"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2016</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grpSp>
        <p:nvGrpSpPr>
          <p:cNvPr id="72" name="组合 71">
            <a:extLst>
              <a:ext uri="{FF2B5EF4-FFF2-40B4-BE49-F238E27FC236}">
                <a16:creationId xmlns:a16="http://schemas.microsoft.com/office/drawing/2014/main" id="{0596C155-2F2E-4228-A555-2F65ABF53525}"/>
              </a:ext>
            </a:extLst>
          </p:cNvPr>
          <p:cNvGrpSpPr/>
          <p:nvPr/>
        </p:nvGrpSpPr>
        <p:grpSpPr>
          <a:xfrm>
            <a:off x="2226455" y="3156163"/>
            <a:ext cx="2589135" cy="1041347"/>
            <a:chOff x="648217" y="1632380"/>
            <a:chExt cx="1631535" cy="741430"/>
          </a:xfrm>
        </p:grpSpPr>
        <p:sp>
          <p:nvSpPr>
            <p:cNvPr id="73" name="TextBox 145">
              <a:extLst>
                <a:ext uri="{FF2B5EF4-FFF2-40B4-BE49-F238E27FC236}">
                  <a16:creationId xmlns:a16="http://schemas.microsoft.com/office/drawing/2014/main" id="{92891466-3B0F-471C-B641-845B9EA2EB05}"/>
                </a:ext>
              </a:extLst>
            </p:cNvPr>
            <p:cNvSpPr txBox="1"/>
            <p:nvPr/>
          </p:nvSpPr>
          <p:spPr>
            <a:xfrm>
              <a:off x="691521" y="1896457"/>
              <a:ext cx="1516141" cy="325813"/>
            </a:xfrm>
            <a:prstGeom prst="rect">
              <a:avLst/>
            </a:prstGeom>
            <a:noFill/>
          </p:spPr>
          <p:txBody>
            <a:bodyPr wrap="square" lIns="162544" tIns="81271" rIns="162544" bIns="81271" rtlCol="0">
              <a:spAutoFit/>
            </a:bodyPr>
            <a:lstStyle/>
            <a:p>
              <a:pPr algn="ctr">
                <a:lnSpc>
                  <a:spcPct val="130000"/>
                </a:lnSpc>
              </a:pPr>
              <a:r>
                <a:rPr lang="en-US" altLang="zh-CN" sz="1467" dirty="0">
                  <a:solidFill>
                    <a:schemeClr val="tx1">
                      <a:lumMod val="75000"/>
                      <a:lumOff val="25000"/>
                    </a:schemeClr>
                  </a:solidFill>
                  <a:latin typeface="微软雅黑" pitchFamily="34" charset="-122"/>
                  <a:ea typeface="微软雅黑" pitchFamily="34" charset="-122"/>
                </a:rPr>
                <a:t>ISO 9075</a:t>
              </a:r>
              <a:endParaRPr lang="zh-CN" altLang="en-US" sz="1467" dirty="0">
                <a:solidFill>
                  <a:schemeClr val="tx1">
                    <a:lumMod val="75000"/>
                    <a:lumOff val="25000"/>
                  </a:schemeClr>
                </a:solidFill>
                <a:latin typeface="微软雅黑" pitchFamily="34" charset="-122"/>
                <a:ea typeface="微软雅黑" pitchFamily="34" charset="-122"/>
              </a:endParaRPr>
            </a:p>
          </p:txBody>
        </p:sp>
        <p:grpSp>
          <p:nvGrpSpPr>
            <p:cNvPr id="74" name="组合 73">
              <a:extLst>
                <a:ext uri="{FF2B5EF4-FFF2-40B4-BE49-F238E27FC236}">
                  <a16:creationId xmlns:a16="http://schemas.microsoft.com/office/drawing/2014/main" id="{600D18D9-93D9-44F6-A2CB-4C40B365974A}"/>
                </a:ext>
              </a:extLst>
            </p:cNvPr>
            <p:cNvGrpSpPr/>
            <p:nvPr/>
          </p:nvGrpSpPr>
          <p:grpSpPr>
            <a:xfrm>
              <a:off x="648217" y="1632380"/>
              <a:ext cx="1631535" cy="741430"/>
              <a:chOff x="648217" y="1632380"/>
              <a:chExt cx="1631535" cy="741430"/>
            </a:xfrm>
          </p:grpSpPr>
          <p:cxnSp>
            <p:nvCxnSpPr>
              <p:cNvPr id="75" name="直接连接符 74">
                <a:extLst>
                  <a:ext uri="{FF2B5EF4-FFF2-40B4-BE49-F238E27FC236}">
                    <a16:creationId xmlns:a16="http://schemas.microsoft.com/office/drawing/2014/main" id="{8CA3BA3A-FB4B-4775-BC04-A3BE24CA0BE5}"/>
                  </a:ext>
                </a:extLst>
              </p:cNvPr>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76" name="TextBox 148">
                <a:extLst>
                  <a:ext uri="{FF2B5EF4-FFF2-40B4-BE49-F238E27FC236}">
                    <a16:creationId xmlns:a16="http://schemas.microsoft.com/office/drawing/2014/main" id="{4FBBFE9D-B929-43A8-990E-599417E9BF39}"/>
                  </a:ext>
                </a:extLst>
              </p:cNvPr>
              <p:cNvSpPr txBox="1"/>
              <p:nvPr/>
            </p:nvSpPr>
            <p:spPr>
              <a:xfrm>
                <a:off x="648217" y="1632380"/>
                <a:ext cx="1631535" cy="350570"/>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SQL-92</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77" name="组合 76">
            <a:extLst>
              <a:ext uri="{FF2B5EF4-FFF2-40B4-BE49-F238E27FC236}">
                <a16:creationId xmlns:a16="http://schemas.microsoft.com/office/drawing/2014/main" id="{92ECA19C-8EAE-4DE3-9430-B3C5D054F1F1}"/>
              </a:ext>
            </a:extLst>
          </p:cNvPr>
          <p:cNvGrpSpPr/>
          <p:nvPr/>
        </p:nvGrpSpPr>
        <p:grpSpPr>
          <a:xfrm>
            <a:off x="3591848" y="5384114"/>
            <a:ext cx="2463619" cy="1355753"/>
            <a:chOff x="814864" y="1340833"/>
            <a:chExt cx="1326235" cy="937414"/>
          </a:xfrm>
        </p:grpSpPr>
        <p:sp>
          <p:nvSpPr>
            <p:cNvPr id="78" name="TextBox 165">
              <a:extLst>
                <a:ext uri="{FF2B5EF4-FFF2-40B4-BE49-F238E27FC236}">
                  <a16:creationId xmlns:a16="http://schemas.microsoft.com/office/drawing/2014/main" id="{2C1469A7-0497-4D4F-8716-72E38A3231A1}"/>
                </a:ext>
              </a:extLst>
            </p:cNvPr>
            <p:cNvSpPr txBox="1"/>
            <p:nvPr/>
          </p:nvSpPr>
          <p:spPr>
            <a:xfrm>
              <a:off x="814864" y="1758921"/>
              <a:ext cx="1326235" cy="519326"/>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增加对触发器、</a:t>
              </a:r>
              <a:r>
                <a:rPr lang="zh-CN" altLang="en-US" sz="1467" dirty="0">
                  <a:solidFill>
                    <a:srgbClr val="FF0000"/>
                  </a:solidFill>
                  <a:latin typeface="微软雅黑" pitchFamily="34" charset="-122"/>
                  <a:ea typeface="微软雅黑" pitchFamily="34" charset="-122"/>
                </a:rPr>
                <a:t>对象</a:t>
              </a:r>
              <a:r>
                <a:rPr lang="zh-CN" altLang="en-US" sz="1467" dirty="0">
                  <a:solidFill>
                    <a:schemeClr val="tx1">
                      <a:lumMod val="75000"/>
                      <a:lumOff val="25000"/>
                    </a:schemeClr>
                  </a:solidFill>
                  <a:latin typeface="微软雅黑" pitchFamily="34" charset="-122"/>
                  <a:ea typeface="微软雅黑" pitchFamily="34" charset="-122"/>
                </a:rPr>
                <a:t>、</a:t>
              </a:r>
              <a:r>
                <a:rPr lang="en-US" altLang="zh-CN" sz="1467" dirty="0">
                  <a:solidFill>
                    <a:schemeClr val="tx1">
                      <a:lumMod val="75000"/>
                      <a:lumOff val="25000"/>
                    </a:schemeClr>
                  </a:solidFill>
                  <a:latin typeface="微软雅黑" pitchFamily="34" charset="-122"/>
                  <a:ea typeface="微软雅黑" pitchFamily="34" charset="-122"/>
                </a:rPr>
                <a:t>Java</a:t>
              </a:r>
              <a:r>
                <a:rPr lang="zh-CN" altLang="en-US" sz="1467" dirty="0">
                  <a:solidFill>
                    <a:schemeClr val="tx1">
                      <a:lumMod val="75000"/>
                      <a:lumOff val="25000"/>
                    </a:schemeClr>
                  </a:solidFill>
                  <a:latin typeface="微软雅黑" pitchFamily="34" charset="-122"/>
                  <a:ea typeface="微软雅黑" pitchFamily="34" charset="-122"/>
                </a:rPr>
                <a:t>等支持</a:t>
              </a:r>
            </a:p>
          </p:txBody>
        </p:sp>
        <p:grpSp>
          <p:nvGrpSpPr>
            <p:cNvPr id="79" name="组合 78">
              <a:extLst>
                <a:ext uri="{FF2B5EF4-FFF2-40B4-BE49-F238E27FC236}">
                  <a16:creationId xmlns:a16="http://schemas.microsoft.com/office/drawing/2014/main" id="{C53F6B06-F117-41C7-9C9D-F92D6752B15E}"/>
                </a:ext>
              </a:extLst>
            </p:cNvPr>
            <p:cNvGrpSpPr/>
            <p:nvPr/>
          </p:nvGrpSpPr>
          <p:grpSpPr>
            <a:xfrm>
              <a:off x="952945" y="1340833"/>
              <a:ext cx="1008112" cy="477714"/>
              <a:chOff x="952945" y="1340833"/>
              <a:chExt cx="1008112" cy="477714"/>
            </a:xfrm>
          </p:grpSpPr>
          <p:cxnSp>
            <p:nvCxnSpPr>
              <p:cNvPr id="80" name="直接连接符 79">
                <a:extLst>
                  <a:ext uri="{FF2B5EF4-FFF2-40B4-BE49-F238E27FC236}">
                    <a16:creationId xmlns:a16="http://schemas.microsoft.com/office/drawing/2014/main" id="{693C8D0E-6C93-45C3-9FB6-0765C555A5F0}"/>
                  </a:ext>
                </a:extLst>
              </p:cNvPr>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1" name="TextBox 168">
                <a:extLst>
                  <a:ext uri="{FF2B5EF4-FFF2-40B4-BE49-F238E27FC236}">
                    <a16:creationId xmlns:a16="http://schemas.microsoft.com/office/drawing/2014/main" id="{1DB3BD6B-EE2D-4678-9EE7-AE4F12A89FAE}"/>
                  </a:ext>
                </a:extLst>
              </p:cNvPr>
              <p:cNvSpPr txBox="1"/>
              <p:nvPr/>
            </p:nvSpPr>
            <p:spPr>
              <a:xfrm>
                <a:off x="952945" y="1478099"/>
                <a:ext cx="1008112" cy="340448"/>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SQL:1999</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82" name="组合 81">
            <a:extLst>
              <a:ext uri="{FF2B5EF4-FFF2-40B4-BE49-F238E27FC236}">
                <a16:creationId xmlns:a16="http://schemas.microsoft.com/office/drawing/2014/main" id="{D6639609-FA99-4362-A6CB-552855861D7E}"/>
              </a:ext>
            </a:extLst>
          </p:cNvPr>
          <p:cNvGrpSpPr/>
          <p:nvPr/>
        </p:nvGrpSpPr>
        <p:grpSpPr>
          <a:xfrm>
            <a:off x="4931574" y="2897377"/>
            <a:ext cx="2589135" cy="1313141"/>
            <a:chOff x="643506" y="1438865"/>
            <a:chExt cx="1631535" cy="934945"/>
          </a:xfrm>
        </p:grpSpPr>
        <p:sp>
          <p:nvSpPr>
            <p:cNvPr id="83" name="TextBox 145">
              <a:extLst>
                <a:ext uri="{FF2B5EF4-FFF2-40B4-BE49-F238E27FC236}">
                  <a16:creationId xmlns:a16="http://schemas.microsoft.com/office/drawing/2014/main" id="{5FCC6B57-B231-4EE5-864B-3F31968C36ED}"/>
                </a:ext>
              </a:extLst>
            </p:cNvPr>
            <p:cNvSpPr txBox="1"/>
            <p:nvPr/>
          </p:nvSpPr>
          <p:spPr>
            <a:xfrm>
              <a:off x="717028" y="1702738"/>
              <a:ext cx="1516141" cy="534766"/>
            </a:xfrm>
            <a:prstGeom prst="rect">
              <a:avLst/>
            </a:prstGeom>
            <a:noFill/>
          </p:spPr>
          <p:txBody>
            <a:bodyPr wrap="square" lIns="162544" tIns="81271" rIns="162544" bIns="81271" rtlCol="0">
              <a:spAutoFit/>
            </a:bodyPr>
            <a:lstStyle/>
            <a:p>
              <a:pPr algn="ctr">
                <a:lnSpc>
                  <a:spcPct val="130000"/>
                </a:lnSpc>
              </a:pPr>
              <a:r>
                <a:rPr lang="zh-CN" altLang="en-US" sz="1467" dirty="0">
                  <a:solidFill>
                    <a:srgbClr val="FF0000"/>
                  </a:solidFill>
                  <a:latin typeface="微软雅黑" pitchFamily="34" charset="-122"/>
                  <a:ea typeface="微软雅黑" pitchFamily="34" charset="-122"/>
                </a:rPr>
                <a:t>支持</a:t>
              </a:r>
              <a:r>
                <a:rPr lang="en-US" altLang="zh-CN" sz="1467" dirty="0">
                  <a:solidFill>
                    <a:srgbClr val="FF0000"/>
                  </a:solidFill>
                  <a:latin typeface="微软雅黑" pitchFamily="34" charset="-122"/>
                  <a:ea typeface="微软雅黑" pitchFamily="34" charset="-122"/>
                </a:rPr>
                <a:t>XML</a:t>
              </a:r>
              <a:r>
                <a:rPr lang="zh-CN" altLang="en-US" sz="1467" dirty="0">
                  <a:solidFill>
                    <a:srgbClr val="FF0000"/>
                  </a:solidFill>
                  <a:latin typeface="微软雅黑" pitchFamily="34" charset="-122"/>
                  <a:ea typeface="微软雅黑" pitchFamily="34" charset="-122"/>
                </a:rPr>
                <a:t>特性</a:t>
              </a:r>
              <a:r>
                <a:rPr lang="en-US" altLang="zh-CN" sz="1467" dirty="0">
                  <a:solidFill>
                    <a:schemeClr val="tx1">
                      <a:lumMod val="75000"/>
                      <a:lumOff val="25000"/>
                    </a:schemeClr>
                  </a:solidFill>
                  <a:latin typeface="微软雅黑" pitchFamily="34" charset="-122"/>
                  <a:ea typeface="微软雅黑" pitchFamily="34" charset="-122"/>
                </a:rPr>
                <a:t>(SQL/XML)</a:t>
              </a:r>
              <a:r>
                <a:rPr lang="zh-CN" altLang="en-US" sz="1467" dirty="0">
                  <a:solidFill>
                    <a:schemeClr val="tx1">
                      <a:lumMod val="75000"/>
                      <a:lumOff val="25000"/>
                    </a:schemeClr>
                  </a:solidFill>
                  <a:latin typeface="微软雅黑" pitchFamily="34" charset="-122"/>
                  <a:ea typeface="微软雅黑" pitchFamily="34" charset="-122"/>
                </a:rPr>
                <a:t>等功能</a:t>
              </a:r>
            </a:p>
          </p:txBody>
        </p:sp>
        <p:grpSp>
          <p:nvGrpSpPr>
            <p:cNvPr id="84" name="组合 83">
              <a:extLst>
                <a:ext uri="{FF2B5EF4-FFF2-40B4-BE49-F238E27FC236}">
                  <a16:creationId xmlns:a16="http://schemas.microsoft.com/office/drawing/2014/main" id="{CC3F58C3-1ABA-4E6F-9E73-F71D765A3627}"/>
                </a:ext>
              </a:extLst>
            </p:cNvPr>
            <p:cNvGrpSpPr/>
            <p:nvPr/>
          </p:nvGrpSpPr>
          <p:grpSpPr>
            <a:xfrm>
              <a:off x="643506" y="1438865"/>
              <a:ext cx="1631535" cy="934945"/>
              <a:chOff x="643506" y="1438865"/>
              <a:chExt cx="1631535" cy="934945"/>
            </a:xfrm>
          </p:grpSpPr>
          <p:cxnSp>
            <p:nvCxnSpPr>
              <p:cNvPr id="85" name="直接连接符 84">
                <a:extLst>
                  <a:ext uri="{FF2B5EF4-FFF2-40B4-BE49-F238E27FC236}">
                    <a16:creationId xmlns:a16="http://schemas.microsoft.com/office/drawing/2014/main" id="{8EF0B79E-B84B-4512-AA90-C2FAEA2F9686}"/>
                  </a:ext>
                </a:extLst>
              </p:cNvPr>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6" name="TextBox 148">
                <a:extLst>
                  <a:ext uri="{FF2B5EF4-FFF2-40B4-BE49-F238E27FC236}">
                    <a16:creationId xmlns:a16="http://schemas.microsoft.com/office/drawing/2014/main" id="{A3B9F012-7574-4071-B1A2-8B20BD00B345}"/>
                  </a:ext>
                </a:extLst>
              </p:cNvPr>
              <p:cNvSpPr txBox="1"/>
              <p:nvPr/>
            </p:nvSpPr>
            <p:spPr>
              <a:xfrm>
                <a:off x="643506" y="1438865"/>
                <a:ext cx="1631535" cy="350570"/>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SQL:2003</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87" name="组合 86">
            <a:extLst>
              <a:ext uri="{FF2B5EF4-FFF2-40B4-BE49-F238E27FC236}">
                <a16:creationId xmlns:a16="http://schemas.microsoft.com/office/drawing/2014/main" id="{E39A838E-E2B1-475C-B960-F36123900C68}"/>
              </a:ext>
            </a:extLst>
          </p:cNvPr>
          <p:cNvGrpSpPr/>
          <p:nvPr/>
        </p:nvGrpSpPr>
        <p:grpSpPr>
          <a:xfrm>
            <a:off x="6236351" y="5462457"/>
            <a:ext cx="2463619" cy="1033677"/>
            <a:chOff x="814864" y="1340833"/>
            <a:chExt cx="1326235" cy="714720"/>
          </a:xfrm>
        </p:grpSpPr>
        <p:sp>
          <p:nvSpPr>
            <p:cNvPr id="88" name="TextBox 165">
              <a:extLst>
                <a:ext uri="{FF2B5EF4-FFF2-40B4-BE49-F238E27FC236}">
                  <a16:creationId xmlns:a16="http://schemas.microsoft.com/office/drawing/2014/main" id="{31054235-5E7E-4062-B056-1AD62F8D6F16}"/>
                </a:ext>
              </a:extLst>
            </p:cNvPr>
            <p:cNvSpPr txBox="1"/>
            <p:nvPr/>
          </p:nvSpPr>
          <p:spPr>
            <a:xfrm>
              <a:off x="814864" y="1758921"/>
              <a:ext cx="1326235" cy="296632"/>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支持</a:t>
              </a:r>
              <a:r>
                <a:rPr lang="en-US" altLang="zh-CN" sz="1467" dirty="0" err="1">
                  <a:solidFill>
                    <a:srgbClr val="FF0000"/>
                  </a:solidFill>
                  <a:latin typeface="微软雅黑" pitchFamily="34" charset="-122"/>
                  <a:ea typeface="微软雅黑" pitchFamily="34" charset="-122"/>
                </a:rPr>
                <a:t>Xquery</a:t>
              </a:r>
              <a:r>
                <a:rPr lang="zh-CN" altLang="en-US" sz="1467" dirty="0">
                  <a:solidFill>
                    <a:srgbClr val="FF0000"/>
                  </a:solidFill>
                  <a:latin typeface="微软雅黑" pitchFamily="34" charset="-122"/>
                  <a:ea typeface="微软雅黑" pitchFamily="34" charset="-122"/>
                </a:rPr>
                <a:t>语言</a:t>
              </a:r>
              <a:r>
                <a:rPr lang="zh-CN" altLang="en-US" sz="1467" dirty="0">
                  <a:solidFill>
                    <a:schemeClr val="tx1">
                      <a:lumMod val="75000"/>
                      <a:lumOff val="25000"/>
                    </a:schemeClr>
                  </a:solidFill>
                  <a:latin typeface="微软雅黑" pitchFamily="34" charset="-122"/>
                  <a:ea typeface="微软雅黑" pitchFamily="34" charset="-122"/>
                </a:rPr>
                <a:t>等功能</a:t>
              </a:r>
            </a:p>
          </p:txBody>
        </p:sp>
        <p:grpSp>
          <p:nvGrpSpPr>
            <p:cNvPr id="89" name="组合 88">
              <a:extLst>
                <a:ext uri="{FF2B5EF4-FFF2-40B4-BE49-F238E27FC236}">
                  <a16:creationId xmlns:a16="http://schemas.microsoft.com/office/drawing/2014/main" id="{24A163F0-69D9-47E8-A063-10F7462D8947}"/>
                </a:ext>
              </a:extLst>
            </p:cNvPr>
            <p:cNvGrpSpPr/>
            <p:nvPr/>
          </p:nvGrpSpPr>
          <p:grpSpPr>
            <a:xfrm>
              <a:off x="952945" y="1340833"/>
              <a:ext cx="1008112" cy="477714"/>
              <a:chOff x="952945" y="1340833"/>
              <a:chExt cx="1008112" cy="477714"/>
            </a:xfrm>
          </p:grpSpPr>
          <p:cxnSp>
            <p:nvCxnSpPr>
              <p:cNvPr id="90" name="直接连接符 89">
                <a:extLst>
                  <a:ext uri="{FF2B5EF4-FFF2-40B4-BE49-F238E27FC236}">
                    <a16:creationId xmlns:a16="http://schemas.microsoft.com/office/drawing/2014/main" id="{79FAAD54-B786-4CE2-9D97-7D7CC3EB3260}"/>
                  </a:ext>
                </a:extLst>
              </p:cNvPr>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91" name="TextBox 168">
                <a:extLst>
                  <a:ext uri="{FF2B5EF4-FFF2-40B4-BE49-F238E27FC236}">
                    <a16:creationId xmlns:a16="http://schemas.microsoft.com/office/drawing/2014/main" id="{FB433434-A97A-4DA5-B312-3B79D43DE51D}"/>
                  </a:ext>
                </a:extLst>
              </p:cNvPr>
              <p:cNvSpPr txBox="1"/>
              <p:nvPr/>
            </p:nvSpPr>
            <p:spPr>
              <a:xfrm>
                <a:off x="952945" y="1478099"/>
                <a:ext cx="1008112" cy="340448"/>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SQL:2006</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92" name="组合 91">
            <a:extLst>
              <a:ext uri="{FF2B5EF4-FFF2-40B4-BE49-F238E27FC236}">
                <a16:creationId xmlns:a16="http://schemas.microsoft.com/office/drawing/2014/main" id="{D13FE1CF-58D1-4CB7-955F-7F5F242A76EE}"/>
              </a:ext>
            </a:extLst>
          </p:cNvPr>
          <p:cNvGrpSpPr/>
          <p:nvPr/>
        </p:nvGrpSpPr>
        <p:grpSpPr>
          <a:xfrm>
            <a:off x="7490974" y="2948726"/>
            <a:ext cx="2589135" cy="1248783"/>
            <a:chOff x="640136" y="1484687"/>
            <a:chExt cx="1631535" cy="889123"/>
          </a:xfrm>
        </p:grpSpPr>
        <p:sp>
          <p:nvSpPr>
            <p:cNvPr id="93" name="TextBox 145">
              <a:extLst>
                <a:ext uri="{FF2B5EF4-FFF2-40B4-BE49-F238E27FC236}">
                  <a16:creationId xmlns:a16="http://schemas.microsoft.com/office/drawing/2014/main" id="{95FB3E2A-A777-46CC-A451-8F53F35B903D}"/>
                </a:ext>
              </a:extLst>
            </p:cNvPr>
            <p:cNvSpPr txBox="1"/>
            <p:nvPr/>
          </p:nvSpPr>
          <p:spPr>
            <a:xfrm>
              <a:off x="707201" y="1691544"/>
              <a:ext cx="1516141" cy="534766"/>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支持</a:t>
              </a:r>
              <a:r>
                <a:rPr lang="en-US" altLang="zh-CN" sz="1467" dirty="0">
                  <a:solidFill>
                    <a:schemeClr val="tx1">
                      <a:lumMod val="75000"/>
                      <a:lumOff val="25000"/>
                    </a:schemeClr>
                  </a:solidFill>
                  <a:latin typeface="微软雅黑" pitchFamily="34" charset="-122"/>
                  <a:ea typeface="微软雅黑" pitchFamily="34" charset="-122"/>
                </a:rPr>
                <a:t>INSTEAD OF triggers</a:t>
              </a:r>
              <a:r>
                <a:rPr lang="zh-CN" altLang="en-US" sz="1467" dirty="0">
                  <a:solidFill>
                    <a:schemeClr val="tx1">
                      <a:lumMod val="75000"/>
                      <a:lumOff val="25000"/>
                    </a:schemeClr>
                  </a:solidFill>
                  <a:latin typeface="微软雅黑" pitchFamily="34" charset="-122"/>
                  <a:ea typeface="微软雅黑" pitchFamily="34" charset="-122"/>
                </a:rPr>
                <a:t>等语句</a:t>
              </a:r>
            </a:p>
          </p:txBody>
        </p:sp>
        <p:grpSp>
          <p:nvGrpSpPr>
            <p:cNvPr id="94" name="组合 93">
              <a:extLst>
                <a:ext uri="{FF2B5EF4-FFF2-40B4-BE49-F238E27FC236}">
                  <a16:creationId xmlns:a16="http://schemas.microsoft.com/office/drawing/2014/main" id="{57E5F0E2-69D0-47E3-A016-58083F1D015E}"/>
                </a:ext>
              </a:extLst>
            </p:cNvPr>
            <p:cNvGrpSpPr/>
            <p:nvPr/>
          </p:nvGrpSpPr>
          <p:grpSpPr>
            <a:xfrm>
              <a:off x="640136" y="1484687"/>
              <a:ext cx="1631535" cy="889123"/>
              <a:chOff x="640136" y="1484687"/>
              <a:chExt cx="1631535" cy="889123"/>
            </a:xfrm>
          </p:grpSpPr>
          <p:cxnSp>
            <p:nvCxnSpPr>
              <p:cNvPr id="95" name="直接连接符 94">
                <a:extLst>
                  <a:ext uri="{FF2B5EF4-FFF2-40B4-BE49-F238E27FC236}">
                    <a16:creationId xmlns:a16="http://schemas.microsoft.com/office/drawing/2014/main" id="{EBC3723A-E16B-4EA6-89FD-B56EA5AC6A87}"/>
                  </a:ext>
                </a:extLst>
              </p:cNvPr>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96" name="TextBox 148">
                <a:extLst>
                  <a:ext uri="{FF2B5EF4-FFF2-40B4-BE49-F238E27FC236}">
                    <a16:creationId xmlns:a16="http://schemas.microsoft.com/office/drawing/2014/main" id="{03A8C60B-6B41-4D9C-9138-1ED0FD0E5603}"/>
                  </a:ext>
                </a:extLst>
              </p:cNvPr>
              <p:cNvSpPr txBox="1"/>
              <p:nvPr/>
            </p:nvSpPr>
            <p:spPr>
              <a:xfrm>
                <a:off x="640136" y="1484687"/>
                <a:ext cx="1631535" cy="350570"/>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SQL:2008</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97" name="组合 96">
            <a:extLst>
              <a:ext uri="{FF2B5EF4-FFF2-40B4-BE49-F238E27FC236}">
                <a16:creationId xmlns:a16="http://schemas.microsoft.com/office/drawing/2014/main" id="{F2CF6A1E-73D1-43A2-822A-DA48CB1A9B76}"/>
              </a:ext>
            </a:extLst>
          </p:cNvPr>
          <p:cNvGrpSpPr/>
          <p:nvPr/>
        </p:nvGrpSpPr>
        <p:grpSpPr>
          <a:xfrm>
            <a:off x="8779905" y="5397270"/>
            <a:ext cx="2463619" cy="1033677"/>
            <a:chOff x="814864" y="1340833"/>
            <a:chExt cx="1326235" cy="714720"/>
          </a:xfrm>
        </p:grpSpPr>
        <p:sp>
          <p:nvSpPr>
            <p:cNvPr id="98" name="TextBox 165">
              <a:extLst>
                <a:ext uri="{FF2B5EF4-FFF2-40B4-BE49-F238E27FC236}">
                  <a16:creationId xmlns:a16="http://schemas.microsoft.com/office/drawing/2014/main" id="{E9EB7FCE-3C2C-4411-A970-CB01C8EAAC81}"/>
                </a:ext>
              </a:extLst>
            </p:cNvPr>
            <p:cNvSpPr txBox="1"/>
            <p:nvPr/>
          </p:nvSpPr>
          <p:spPr>
            <a:xfrm>
              <a:off x="814864" y="1758921"/>
              <a:ext cx="1326235" cy="296632"/>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支持</a:t>
              </a:r>
              <a:r>
                <a:rPr lang="en-US" altLang="zh-CN" sz="1467" dirty="0">
                  <a:solidFill>
                    <a:srgbClr val="FF0000"/>
                  </a:solidFill>
                  <a:latin typeface="微软雅黑" pitchFamily="34" charset="-122"/>
                  <a:ea typeface="微软雅黑" pitchFamily="34" charset="-122"/>
                </a:rPr>
                <a:t>temporal data</a:t>
              </a:r>
              <a:r>
                <a:rPr lang="zh-CN" altLang="en-US" sz="1467" dirty="0">
                  <a:solidFill>
                    <a:srgbClr val="FF0000"/>
                  </a:solidFill>
                  <a:latin typeface="微软雅黑" pitchFamily="34" charset="-122"/>
                  <a:ea typeface="微软雅黑" pitchFamily="34" charset="-122"/>
                </a:rPr>
                <a:t>数据</a:t>
              </a:r>
            </a:p>
          </p:txBody>
        </p:sp>
        <p:grpSp>
          <p:nvGrpSpPr>
            <p:cNvPr id="99" name="组合 98">
              <a:extLst>
                <a:ext uri="{FF2B5EF4-FFF2-40B4-BE49-F238E27FC236}">
                  <a16:creationId xmlns:a16="http://schemas.microsoft.com/office/drawing/2014/main" id="{CB710EA1-4875-4723-9760-C88E38BA59B7}"/>
                </a:ext>
              </a:extLst>
            </p:cNvPr>
            <p:cNvGrpSpPr/>
            <p:nvPr/>
          </p:nvGrpSpPr>
          <p:grpSpPr>
            <a:xfrm>
              <a:off x="952945" y="1340833"/>
              <a:ext cx="1008112" cy="477714"/>
              <a:chOff x="952945" y="1340833"/>
              <a:chExt cx="1008112" cy="477714"/>
            </a:xfrm>
          </p:grpSpPr>
          <p:cxnSp>
            <p:nvCxnSpPr>
              <p:cNvPr id="100" name="直接连接符 99">
                <a:extLst>
                  <a:ext uri="{FF2B5EF4-FFF2-40B4-BE49-F238E27FC236}">
                    <a16:creationId xmlns:a16="http://schemas.microsoft.com/office/drawing/2014/main" id="{9F2B352A-D5AF-46D3-A88C-AA0B81BD2734}"/>
                  </a:ext>
                </a:extLst>
              </p:cNvPr>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01" name="TextBox 168">
                <a:extLst>
                  <a:ext uri="{FF2B5EF4-FFF2-40B4-BE49-F238E27FC236}">
                    <a16:creationId xmlns:a16="http://schemas.microsoft.com/office/drawing/2014/main" id="{59AD6B71-80C1-4876-A893-A24469E24E6A}"/>
                  </a:ext>
                </a:extLst>
              </p:cNvPr>
              <p:cNvSpPr txBox="1"/>
              <p:nvPr/>
            </p:nvSpPr>
            <p:spPr>
              <a:xfrm>
                <a:off x="952945" y="1478099"/>
                <a:ext cx="1008112" cy="340448"/>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SQL:2011</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102" name="组合 101">
            <a:extLst>
              <a:ext uri="{FF2B5EF4-FFF2-40B4-BE49-F238E27FC236}">
                <a16:creationId xmlns:a16="http://schemas.microsoft.com/office/drawing/2014/main" id="{586F578F-699D-484C-B368-49D0CDE4269F}"/>
              </a:ext>
            </a:extLst>
          </p:cNvPr>
          <p:cNvGrpSpPr/>
          <p:nvPr/>
        </p:nvGrpSpPr>
        <p:grpSpPr>
          <a:xfrm>
            <a:off x="9626627" y="2394153"/>
            <a:ext cx="2646455" cy="1768224"/>
            <a:chOff x="437021" y="1114849"/>
            <a:chExt cx="1667655" cy="1258961"/>
          </a:xfrm>
        </p:grpSpPr>
        <p:sp>
          <p:nvSpPr>
            <p:cNvPr id="103" name="TextBox 145">
              <a:extLst>
                <a:ext uri="{FF2B5EF4-FFF2-40B4-BE49-F238E27FC236}">
                  <a16:creationId xmlns:a16="http://schemas.microsoft.com/office/drawing/2014/main" id="{73E982F3-8A35-435F-8DEA-9E523369DD10}"/>
                </a:ext>
              </a:extLst>
            </p:cNvPr>
            <p:cNvSpPr txBox="1"/>
            <p:nvPr/>
          </p:nvSpPr>
          <p:spPr>
            <a:xfrm>
              <a:off x="505978" y="1414100"/>
              <a:ext cx="1598698" cy="743720"/>
            </a:xfrm>
            <a:prstGeom prst="rect">
              <a:avLst/>
            </a:prstGeom>
            <a:noFill/>
          </p:spPr>
          <p:txBody>
            <a:bodyPr wrap="square" lIns="162544" tIns="81271" rIns="162544" bIns="81271" rtlCol="0">
              <a:spAutoFit/>
            </a:bodyPr>
            <a:lstStyle/>
            <a:p>
              <a:pPr algn="ctr">
                <a:lnSpc>
                  <a:spcPct val="130000"/>
                </a:lnSpc>
              </a:pPr>
              <a:r>
                <a:rPr lang="zh-CN" altLang="en-US" sz="1467" dirty="0">
                  <a:solidFill>
                    <a:schemeClr val="tx1">
                      <a:lumMod val="75000"/>
                      <a:lumOff val="25000"/>
                    </a:schemeClr>
                  </a:solidFill>
                  <a:latin typeface="微软雅黑" pitchFamily="34" charset="-122"/>
                  <a:ea typeface="微软雅黑" pitchFamily="34" charset="-122"/>
                </a:rPr>
                <a:t>支持</a:t>
              </a:r>
              <a:r>
                <a:rPr lang="en-US" altLang="zh-CN" sz="1467" dirty="0">
                  <a:solidFill>
                    <a:srgbClr val="FF0000"/>
                  </a:solidFill>
                  <a:latin typeface="微软雅黑" pitchFamily="34" charset="-122"/>
                  <a:ea typeface="微软雅黑" pitchFamily="34" charset="-122"/>
                </a:rPr>
                <a:t>JSON</a:t>
              </a:r>
              <a:r>
                <a:rPr lang="zh-CN" altLang="en-US" sz="1467" dirty="0">
                  <a:solidFill>
                    <a:srgbClr val="FF0000"/>
                  </a:solidFill>
                  <a:latin typeface="微软雅黑" pitchFamily="34" charset="-122"/>
                  <a:ea typeface="微软雅黑" pitchFamily="34" charset="-122"/>
                </a:rPr>
                <a:t>数据类型</a:t>
              </a:r>
              <a:r>
                <a:rPr lang="zh-CN" altLang="en-US" sz="1467" dirty="0">
                  <a:solidFill>
                    <a:schemeClr val="tx1">
                      <a:lumMod val="75000"/>
                      <a:lumOff val="25000"/>
                    </a:schemeClr>
                  </a:solidFill>
                  <a:latin typeface="微软雅黑" pitchFamily="34" charset="-122"/>
                  <a:ea typeface="微软雅黑" pitchFamily="34" charset="-122"/>
                </a:rPr>
                <a:t>和</a:t>
              </a:r>
              <a:r>
                <a:rPr lang="en-US" altLang="zh-CN" sz="1467" dirty="0">
                  <a:solidFill>
                    <a:schemeClr val="tx1">
                      <a:lumMod val="75000"/>
                      <a:lumOff val="25000"/>
                    </a:schemeClr>
                  </a:solidFill>
                  <a:latin typeface="微软雅黑" pitchFamily="34" charset="-122"/>
                  <a:ea typeface="微软雅黑" pitchFamily="34" charset="-122"/>
                </a:rPr>
                <a:t>row pattern matching, polymorphic table</a:t>
              </a:r>
              <a:r>
                <a:rPr lang="zh-CN" altLang="en-US" sz="1467" dirty="0">
                  <a:solidFill>
                    <a:schemeClr val="tx1">
                      <a:lumMod val="75000"/>
                      <a:lumOff val="25000"/>
                    </a:schemeClr>
                  </a:solidFill>
                  <a:latin typeface="微软雅黑" pitchFamily="34" charset="-122"/>
                  <a:ea typeface="微软雅黑" pitchFamily="34" charset="-122"/>
                </a:rPr>
                <a:t>等功能</a:t>
              </a:r>
            </a:p>
          </p:txBody>
        </p:sp>
        <p:grpSp>
          <p:nvGrpSpPr>
            <p:cNvPr id="104" name="组合 103">
              <a:extLst>
                <a:ext uri="{FF2B5EF4-FFF2-40B4-BE49-F238E27FC236}">
                  <a16:creationId xmlns:a16="http://schemas.microsoft.com/office/drawing/2014/main" id="{06977E6C-1E88-4E83-B301-767EBE6DDDBD}"/>
                </a:ext>
              </a:extLst>
            </p:cNvPr>
            <p:cNvGrpSpPr/>
            <p:nvPr/>
          </p:nvGrpSpPr>
          <p:grpSpPr>
            <a:xfrm>
              <a:off x="437021" y="1114849"/>
              <a:ext cx="1631535" cy="1258961"/>
              <a:chOff x="437021" y="1114849"/>
              <a:chExt cx="1631535" cy="1258961"/>
            </a:xfrm>
          </p:grpSpPr>
          <p:cxnSp>
            <p:nvCxnSpPr>
              <p:cNvPr id="105" name="直接连接符 104">
                <a:extLst>
                  <a:ext uri="{FF2B5EF4-FFF2-40B4-BE49-F238E27FC236}">
                    <a16:creationId xmlns:a16="http://schemas.microsoft.com/office/drawing/2014/main" id="{CC4995A3-7EEB-4E38-8F0F-B5C8639A4373}"/>
                  </a:ext>
                </a:extLst>
              </p:cNvPr>
              <p:cNvCxnSpPr/>
              <p:nvPr/>
            </p:nvCxnSpPr>
            <p:spPr>
              <a:xfrm flipV="1">
                <a:off x="1449591" y="2157786"/>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106" name="TextBox 148">
                <a:extLst>
                  <a:ext uri="{FF2B5EF4-FFF2-40B4-BE49-F238E27FC236}">
                    <a16:creationId xmlns:a16="http://schemas.microsoft.com/office/drawing/2014/main" id="{17A41ED1-1C18-461A-9D2B-DAF5AA5277E4}"/>
                  </a:ext>
                </a:extLst>
              </p:cNvPr>
              <p:cNvSpPr txBox="1"/>
              <p:nvPr/>
            </p:nvSpPr>
            <p:spPr>
              <a:xfrm>
                <a:off x="437021" y="1114849"/>
                <a:ext cx="1631535" cy="350570"/>
              </a:xfrm>
              <a:prstGeom prst="rect">
                <a:avLst/>
              </a:prstGeom>
              <a:noFill/>
            </p:spPr>
            <p:txBody>
              <a:bodyPr wrap="square" lIns="162544" tIns="0" rIns="162544" bIns="0" rtlCol="0" anchor="t">
                <a:spAutoFit/>
              </a:bodyPr>
              <a:lstStyle/>
              <a:p>
                <a:pPr algn="ctr">
                  <a:lnSpc>
                    <a:spcPct val="150000"/>
                  </a:lnSpc>
                </a:pPr>
                <a:r>
                  <a:rPr lang="en-US" altLang="zh-CN" sz="2133" dirty="0">
                    <a:solidFill>
                      <a:schemeClr val="tx1">
                        <a:lumMod val="75000"/>
                        <a:lumOff val="25000"/>
                      </a:schemeClr>
                    </a:solidFill>
                    <a:latin typeface="微软雅黑" pitchFamily="34" charset="-122"/>
                    <a:ea typeface="微软雅黑" pitchFamily="34" charset="-122"/>
                    <a:cs typeface="华文黑体" pitchFamily="2" charset="-122"/>
                  </a:rPr>
                  <a:t>SQL:2016</a:t>
                </a:r>
                <a:endParaRPr lang="zh-CN" altLang="en-US" sz="2133" dirty="0">
                  <a:solidFill>
                    <a:schemeClr val="tx1">
                      <a:lumMod val="75000"/>
                      <a:lumOff val="25000"/>
                    </a:schemeClr>
                  </a:solidFill>
                  <a:latin typeface="微软雅黑" pitchFamily="34" charset="-122"/>
                  <a:ea typeface="微软雅黑" pitchFamily="34" charset="-122"/>
                  <a:cs typeface="华文黑体" pitchFamily="2" charset="-122"/>
                </a:endParaRPr>
              </a:p>
            </p:txBody>
          </p:sp>
        </p:grpSp>
      </p:grpSp>
      <p:grpSp>
        <p:nvGrpSpPr>
          <p:cNvPr id="107" name="组合 106">
            <a:extLst>
              <a:ext uri="{FF2B5EF4-FFF2-40B4-BE49-F238E27FC236}">
                <a16:creationId xmlns:a16="http://schemas.microsoft.com/office/drawing/2014/main" id="{5B2FF8A4-DD1B-4749-92D1-26177499E6AF}"/>
              </a:ext>
            </a:extLst>
          </p:cNvPr>
          <p:cNvGrpSpPr/>
          <p:nvPr/>
        </p:nvGrpSpPr>
        <p:grpSpPr>
          <a:xfrm>
            <a:off x="9429331" y="4296970"/>
            <a:ext cx="1069007" cy="907708"/>
            <a:chOff x="7377637" y="3942381"/>
            <a:chExt cx="1199205" cy="1018926"/>
          </a:xfrm>
        </p:grpSpPr>
        <p:grpSp>
          <p:nvGrpSpPr>
            <p:cNvPr id="108" name="组合 107">
              <a:extLst>
                <a:ext uri="{FF2B5EF4-FFF2-40B4-BE49-F238E27FC236}">
                  <a16:creationId xmlns:a16="http://schemas.microsoft.com/office/drawing/2014/main" id="{632D2EAE-5A4C-4248-BCF1-26941986CCA4}"/>
                </a:ext>
              </a:extLst>
            </p:cNvPr>
            <p:cNvGrpSpPr/>
            <p:nvPr/>
          </p:nvGrpSpPr>
          <p:grpSpPr>
            <a:xfrm>
              <a:off x="7486713" y="3942381"/>
              <a:ext cx="1018558" cy="1018926"/>
              <a:chOff x="4345444" y="2542859"/>
              <a:chExt cx="1810550" cy="1811205"/>
            </a:xfrm>
          </p:grpSpPr>
          <p:grpSp>
            <p:nvGrpSpPr>
              <p:cNvPr id="110" name="组合 109">
                <a:extLst>
                  <a:ext uri="{FF2B5EF4-FFF2-40B4-BE49-F238E27FC236}">
                    <a16:creationId xmlns:a16="http://schemas.microsoft.com/office/drawing/2014/main" id="{6CAA3677-B27D-4301-A19D-48E0F256F106}"/>
                  </a:ext>
                </a:extLst>
              </p:cNvPr>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2" name="同心圆 138">
                  <a:extLst>
                    <a:ext uri="{FF2B5EF4-FFF2-40B4-BE49-F238E27FC236}">
                      <a16:creationId xmlns:a16="http://schemas.microsoft.com/office/drawing/2014/main" id="{544B3034-8C28-4D82-8E76-39212F4DB1BA}"/>
                    </a:ext>
                  </a:extLst>
                </p:cNvPr>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solidFill>
                      <a:schemeClr val="tx1"/>
                    </a:solidFill>
                  </a:endParaRPr>
                </a:p>
              </p:txBody>
            </p:sp>
            <p:sp>
              <p:nvSpPr>
                <p:cNvPr id="113" name="椭圆 112">
                  <a:extLst>
                    <a:ext uri="{FF2B5EF4-FFF2-40B4-BE49-F238E27FC236}">
                      <a16:creationId xmlns:a16="http://schemas.microsoft.com/office/drawing/2014/main" id="{0D7A5009-0909-432E-8521-DF1FCA518E4F}"/>
                    </a:ext>
                  </a:extLst>
                </p:cNvPr>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111" name="椭圆 110">
                <a:extLst>
                  <a:ext uri="{FF2B5EF4-FFF2-40B4-BE49-F238E27FC236}">
                    <a16:creationId xmlns:a16="http://schemas.microsoft.com/office/drawing/2014/main" id="{B504574E-AB26-49E7-BAF5-A52262B6D665}"/>
                  </a:ext>
                </a:extLst>
              </p:cNvPr>
              <p:cNvSpPr/>
              <p:nvPr/>
            </p:nvSpPr>
            <p:spPr>
              <a:xfrm>
                <a:off x="4466990" y="2664444"/>
                <a:ext cx="1567461" cy="1568026"/>
              </a:xfrm>
              <a:prstGeom prst="ellipse">
                <a:avLst/>
              </a:prstGeom>
              <a:solidFill>
                <a:srgbClr val="FF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7"/>
              </a:p>
            </p:txBody>
          </p:sp>
        </p:grpSp>
        <p:sp>
          <p:nvSpPr>
            <p:cNvPr id="109" name="TextBox 125">
              <a:extLst>
                <a:ext uri="{FF2B5EF4-FFF2-40B4-BE49-F238E27FC236}">
                  <a16:creationId xmlns:a16="http://schemas.microsoft.com/office/drawing/2014/main" id="{E0BFD105-35DB-4ED8-B1FA-DCD13E9344AF}"/>
                </a:ext>
              </a:extLst>
            </p:cNvPr>
            <p:cNvSpPr txBox="1"/>
            <p:nvPr/>
          </p:nvSpPr>
          <p:spPr>
            <a:xfrm>
              <a:off x="7377637" y="4140516"/>
              <a:ext cx="1199205" cy="600996"/>
            </a:xfrm>
            <a:prstGeom prst="rect">
              <a:avLst/>
            </a:prstGeom>
            <a:noFill/>
          </p:spPr>
          <p:txBody>
            <a:bodyPr wrap="square" lIns="245675" tIns="122837" rIns="245675" bIns="122837" rtlCol="0">
              <a:spAutoFit/>
            </a:bodyPr>
            <a:lstStyle/>
            <a:p>
              <a:r>
                <a:rPr lang="en-US" altLang="zh-CN" sz="1867" dirty="0">
                  <a:solidFill>
                    <a:schemeClr val="bg1"/>
                  </a:solidFill>
                  <a:latin typeface="微软雅黑" panose="020B0503020204020204" pitchFamily="34" charset="-122"/>
                  <a:ea typeface="微软雅黑" panose="020B0503020204020204" pitchFamily="34" charset="-122"/>
                </a:rPr>
                <a:t>2011</a:t>
              </a:r>
              <a:endParaRPr lang="zh-CN" altLang="en-US" sz="1867"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560937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 presetClass="entr" presetSubtype="2" accel="58000" fill="hold" nodeType="withEffect" p14:presetBounceEnd="55000">
                                      <p:stCondLst>
                                        <p:cond delay="200"/>
                                      </p:stCondLst>
                                      <p:childTnLst>
                                        <p:set>
                                          <p:cBhvr>
                                            <p:cTn id="9" dur="1" fill="hold">
                                              <p:stCondLst>
                                                <p:cond delay="0"/>
                                              </p:stCondLst>
                                            </p:cTn>
                                            <p:tgtEl>
                                              <p:spTgt spid="6"/>
                                            </p:tgtEl>
                                            <p:attrNameLst>
                                              <p:attrName>style.visibility</p:attrName>
                                            </p:attrNameLst>
                                          </p:cBhvr>
                                          <p:to>
                                            <p:strVal val="visible"/>
                                          </p:to>
                                        </p:set>
                                        <p:anim calcmode="lin" valueType="num" p14:bounceEnd="55000">
                                          <p:cBhvr additive="base">
                                            <p:cTn id="10" dur="1500" fill="hold"/>
                                            <p:tgtEl>
                                              <p:spTgt spid="6"/>
                                            </p:tgtEl>
                                            <p:attrNameLst>
                                              <p:attrName>ppt_x</p:attrName>
                                            </p:attrNameLst>
                                          </p:cBhvr>
                                          <p:tavLst>
                                            <p:tav tm="0">
                                              <p:val>
                                                <p:strVal val="1+#ppt_w/2"/>
                                              </p:val>
                                            </p:tav>
                                            <p:tav tm="100000">
                                              <p:val>
                                                <p:strVal val="#ppt_x"/>
                                              </p:val>
                                            </p:tav>
                                          </p:tavLst>
                                        </p:anim>
                                        <p:anim calcmode="lin" valueType="num" p14:bounceEnd="55000">
                                          <p:cBhvr additive="base">
                                            <p:cTn id="11" dur="15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2" accel="58000" fill="hold" nodeType="withEffect" p14:presetBounceEnd="55000">
                                      <p:stCondLst>
                                        <p:cond delay="800"/>
                                      </p:stCondLst>
                                      <p:childTnLst>
                                        <p:set>
                                          <p:cBhvr>
                                            <p:cTn id="13" dur="1" fill="hold">
                                              <p:stCondLst>
                                                <p:cond delay="0"/>
                                              </p:stCondLst>
                                            </p:cTn>
                                            <p:tgtEl>
                                              <p:spTgt spid="13"/>
                                            </p:tgtEl>
                                            <p:attrNameLst>
                                              <p:attrName>style.visibility</p:attrName>
                                            </p:attrNameLst>
                                          </p:cBhvr>
                                          <p:to>
                                            <p:strVal val="visible"/>
                                          </p:to>
                                        </p:set>
                                        <p:anim calcmode="lin" valueType="num" p14:bounceEnd="55000">
                                          <p:cBhvr additive="base">
                                            <p:cTn id="14" dur="1500" fill="hold"/>
                                            <p:tgtEl>
                                              <p:spTgt spid="13"/>
                                            </p:tgtEl>
                                            <p:attrNameLst>
                                              <p:attrName>ppt_x</p:attrName>
                                            </p:attrNameLst>
                                          </p:cBhvr>
                                          <p:tavLst>
                                            <p:tav tm="0">
                                              <p:val>
                                                <p:strVal val="1+#ppt_w/2"/>
                                              </p:val>
                                            </p:tav>
                                            <p:tav tm="100000">
                                              <p:val>
                                                <p:strVal val="#ppt_x"/>
                                              </p:val>
                                            </p:tav>
                                          </p:tavLst>
                                        </p:anim>
                                        <p:anim calcmode="lin" valueType="num" p14:bounceEnd="55000">
                                          <p:cBhvr additive="base">
                                            <p:cTn id="15" dur="1500" fill="hold"/>
                                            <p:tgtEl>
                                              <p:spTgt spid="13"/>
                                            </p:tgtEl>
                                            <p:attrNameLst>
                                              <p:attrName>ppt_y</p:attrName>
                                            </p:attrNameLst>
                                          </p:cBhvr>
                                          <p:tavLst>
                                            <p:tav tm="0">
                                              <p:val>
                                                <p:strVal val="#ppt_y"/>
                                              </p:val>
                                            </p:tav>
                                            <p:tav tm="100000">
                                              <p:val>
                                                <p:strVal val="#ppt_y"/>
                                              </p:val>
                                            </p:tav>
                                          </p:tavLst>
                                        </p:anim>
                                      </p:childTnLst>
                                    </p:cTn>
                                  </p:par>
                                  <p:par>
                                    <p:cTn id="16" presetID="47" presetClass="entr" presetSubtype="0" fill="hold" nodeType="withEffect">
                                      <p:stCondLst>
                                        <p:cond delay="8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anim calcmode="lin" valueType="num">
                                          <p:cBhvr>
                                            <p:cTn id="19" dur="500" fill="hold"/>
                                            <p:tgtEl>
                                              <p:spTgt spid="20"/>
                                            </p:tgtEl>
                                            <p:attrNameLst>
                                              <p:attrName>ppt_x</p:attrName>
                                            </p:attrNameLst>
                                          </p:cBhvr>
                                          <p:tavLst>
                                            <p:tav tm="0">
                                              <p:val>
                                                <p:strVal val="#ppt_x"/>
                                              </p:val>
                                            </p:tav>
                                            <p:tav tm="100000">
                                              <p:val>
                                                <p:strVal val="#ppt_x"/>
                                              </p:val>
                                            </p:tav>
                                          </p:tavLst>
                                        </p:anim>
                                        <p:anim calcmode="lin" valueType="num">
                                          <p:cBhvr>
                                            <p:cTn id="20" dur="5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anim calcmode="lin" valueType="num">
                                          <p:cBhvr>
                                            <p:cTn id="24" dur="500" fill="hold"/>
                                            <p:tgtEl>
                                              <p:spTgt spid="25"/>
                                            </p:tgtEl>
                                            <p:attrNameLst>
                                              <p:attrName>ppt_x</p:attrName>
                                            </p:attrNameLst>
                                          </p:cBhvr>
                                          <p:tavLst>
                                            <p:tav tm="0">
                                              <p:val>
                                                <p:strVal val="#ppt_x"/>
                                              </p:val>
                                            </p:tav>
                                            <p:tav tm="100000">
                                              <p:val>
                                                <p:strVal val="#ppt_x"/>
                                              </p:val>
                                            </p:tav>
                                          </p:tavLst>
                                        </p:anim>
                                        <p:anim calcmode="lin" valueType="num">
                                          <p:cBhvr>
                                            <p:cTn id="25" dur="500" fill="hold"/>
                                            <p:tgtEl>
                                              <p:spTgt spid="25"/>
                                            </p:tgtEl>
                                            <p:attrNameLst>
                                              <p:attrName>ppt_y</p:attrName>
                                            </p:attrNameLst>
                                          </p:cBhvr>
                                          <p:tavLst>
                                            <p:tav tm="0">
                                              <p:val>
                                                <p:strVal val="#ppt_y+.1"/>
                                              </p:val>
                                            </p:tav>
                                            <p:tav tm="100000">
                                              <p:val>
                                                <p:strVal val="#ppt_y"/>
                                              </p:val>
                                            </p:tav>
                                          </p:tavLst>
                                        </p:anim>
                                      </p:childTnLst>
                                    </p:cTn>
                                  </p:par>
                                  <p:par>
                                    <p:cTn id="26" presetID="2" presetClass="entr" presetSubtype="2" accel="58000" fill="hold" nodeType="withEffect" p14:presetBounceEnd="55000">
                                      <p:stCondLst>
                                        <p:cond delay="200"/>
                                      </p:stCondLst>
                                      <p:childTnLst>
                                        <p:set>
                                          <p:cBhvr>
                                            <p:cTn id="27" dur="1" fill="hold">
                                              <p:stCondLst>
                                                <p:cond delay="0"/>
                                              </p:stCondLst>
                                            </p:cTn>
                                            <p:tgtEl>
                                              <p:spTgt spid="30"/>
                                            </p:tgtEl>
                                            <p:attrNameLst>
                                              <p:attrName>style.visibility</p:attrName>
                                            </p:attrNameLst>
                                          </p:cBhvr>
                                          <p:to>
                                            <p:strVal val="visible"/>
                                          </p:to>
                                        </p:set>
                                        <p:anim calcmode="lin" valueType="num" p14:bounceEnd="55000">
                                          <p:cBhvr additive="base">
                                            <p:cTn id="28" dur="1500" fill="hold"/>
                                            <p:tgtEl>
                                              <p:spTgt spid="30"/>
                                            </p:tgtEl>
                                            <p:attrNameLst>
                                              <p:attrName>ppt_x</p:attrName>
                                            </p:attrNameLst>
                                          </p:cBhvr>
                                          <p:tavLst>
                                            <p:tav tm="0">
                                              <p:val>
                                                <p:strVal val="1+#ppt_w/2"/>
                                              </p:val>
                                            </p:tav>
                                            <p:tav tm="100000">
                                              <p:val>
                                                <p:strVal val="#ppt_x"/>
                                              </p:val>
                                            </p:tav>
                                          </p:tavLst>
                                        </p:anim>
                                        <p:anim calcmode="lin" valueType="num" p14:bounceEnd="55000">
                                          <p:cBhvr additive="base">
                                            <p:cTn id="29" dur="1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2" accel="58000" fill="hold" nodeType="withEffect" p14:presetBounceEnd="55000">
                                      <p:stCondLst>
                                        <p:cond delay="200"/>
                                      </p:stCondLst>
                                      <p:childTnLst>
                                        <p:set>
                                          <p:cBhvr>
                                            <p:cTn id="31" dur="1" fill="hold">
                                              <p:stCondLst>
                                                <p:cond delay="0"/>
                                              </p:stCondLst>
                                            </p:cTn>
                                            <p:tgtEl>
                                              <p:spTgt spid="37"/>
                                            </p:tgtEl>
                                            <p:attrNameLst>
                                              <p:attrName>style.visibility</p:attrName>
                                            </p:attrNameLst>
                                          </p:cBhvr>
                                          <p:to>
                                            <p:strVal val="visible"/>
                                          </p:to>
                                        </p:set>
                                        <p:anim calcmode="lin" valueType="num" p14:bounceEnd="55000">
                                          <p:cBhvr additive="base">
                                            <p:cTn id="32" dur="1500" fill="hold"/>
                                            <p:tgtEl>
                                              <p:spTgt spid="37"/>
                                            </p:tgtEl>
                                            <p:attrNameLst>
                                              <p:attrName>ppt_x</p:attrName>
                                            </p:attrNameLst>
                                          </p:cBhvr>
                                          <p:tavLst>
                                            <p:tav tm="0">
                                              <p:val>
                                                <p:strVal val="1+#ppt_w/2"/>
                                              </p:val>
                                            </p:tav>
                                            <p:tav tm="100000">
                                              <p:val>
                                                <p:strVal val="#ppt_x"/>
                                              </p:val>
                                            </p:tav>
                                          </p:tavLst>
                                        </p:anim>
                                        <p:anim calcmode="lin" valueType="num" p14:bounceEnd="55000">
                                          <p:cBhvr additive="base">
                                            <p:cTn id="33" dur="15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2" accel="58000" fill="hold" nodeType="withEffect" p14:presetBounceEnd="55000">
                                      <p:stCondLst>
                                        <p:cond delay="200"/>
                                      </p:stCondLst>
                                      <p:childTnLst>
                                        <p:set>
                                          <p:cBhvr>
                                            <p:cTn id="35" dur="1" fill="hold">
                                              <p:stCondLst>
                                                <p:cond delay="0"/>
                                              </p:stCondLst>
                                            </p:cTn>
                                            <p:tgtEl>
                                              <p:spTgt spid="44"/>
                                            </p:tgtEl>
                                            <p:attrNameLst>
                                              <p:attrName>style.visibility</p:attrName>
                                            </p:attrNameLst>
                                          </p:cBhvr>
                                          <p:to>
                                            <p:strVal val="visible"/>
                                          </p:to>
                                        </p:set>
                                        <p:anim calcmode="lin" valueType="num" p14:bounceEnd="55000">
                                          <p:cBhvr additive="base">
                                            <p:cTn id="36" dur="1500" fill="hold"/>
                                            <p:tgtEl>
                                              <p:spTgt spid="44"/>
                                            </p:tgtEl>
                                            <p:attrNameLst>
                                              <p:attrName>ppt_x</p:attrName>
                                            </p:attrNameLst>
                                          </p:cBhvr>
                                          <p:tavLst>
                                            <p:tav tm="0">
                                              <p:val>
                                                <p:strVal val="1+#ppt_w/2"/>
                                              </p:val>
                                            </p:tav>
                                            <p:tav tm="100000">
                                              <p:val>
                                                <p:strVal val="#ppt_x"/>
                                              </p:val>
                                            </p:tav>
                                          </p:tavLst>
                                        </p:anim>
                                        <p:anim calcmode="lin" valueType="num" p14:bounceEnd="55000">
                                          <p:cBhvr additive="base">
                                            <p:cTn id="37" dur="1500" fill="hold"/>
                                            <p:tgtEl>
                                              <p:spTgt spid="44"/>
                                            </p:tgtEl>
                                            <p:attrNameLst>
                                              <p:attrName>ppt_y</p:attrName>
                                            </p:attrNameLst>
                                          </p:cBhvr>
                                          <p:tavLst>
                                            <p:tav tm="0">
                                              <p:val>
                                                <p:strVal val="#ppt_y"/>
                                              </p:val>
                                            </p:tav>
                                            <p:tav tm="100000">
                                              <p:val>
                                                <p:strVal val="#ppt_y"/>
                                              </p:val>
                                            </p:tav>
                                          </p:tavLst>
                                        </p:anim>
                                      </p:childTnLst>
                                    </p:cTn>
                                  </p:par>
                                  <p:par>
                                    <p:cTn id="38" presetID="2" presetClass="entr" presetSubtype="2" accel="58000" fill="hold" nodeType="withEffect" p14:presetBounceEnd="55000">
                                      <p:stCondLst>
                                        <p:cond delay="200"/>
                                      </p:stCondLst>
                                      <p:childTnLst>
                                        <p:set>
                                          <p:cBhvr>
                                            <p:cTn id="39" dur="1" fill="hold">
                                              <p:stCondLst>
                                                <p:cond delay="0"/>
                                              </p:stCondLst>
                                            </p:cTn>
                                            <p:tgtEl>
                                              <p:spTgt spid="51"/>
                                            </p:tgtEl>
                                            <p:attrNameLst>
                                              <p:attrName>style.visibility</p:attrName>
                                            </p:attrNameLst>
                                          </p:cBhvr>
                                          <p:to>
                                            <p:strVal val="visible"/>
                                          </p:to>
                                        </p:set>
                                        <p:anim calcmode="lin" valueType="num" p14:bounceEnd="55000">
                                          <p:cBhvr additive="base">
                                            <p:cTn id="40" dur="1500" fill="hold"/>
                                            <p:tgtEl>
                                              <p:spTgt spid="51"/>
                                            </p:tgtEl>
                                            <p:attrNameLst>
                                              <p:attrName>ppt_x</p:attrName>
                                            </p:attrNameLst>
                                          </p:cBhvr>
                                          <p:tavLst>
                                            <p:tav tm="0">
                                              <p:val>
                                                <p:strVal val="1+#ppt_w/2"/>
                                              </p:val>
                                            </p:tav>
                                            <p:tav tm="100000">
                                              <p:val>
                                                <p:strVal val="#ppt_x"/>
                                              </p:val>
                                            </p:tav>
                                          </p:tavLst>
                                        </p:anim>
                                        <p:anim calcmode="lin" valueType="num" p14:bounceEnd="55000">
                                          <p:cBhvr additive="base">
                                            <p:cTn id="41" dur="1500" fill="hold"/>
                                            <p:tgtEl>
                                              <p:spTgt spid="51"/>
                                            </p:tgtEl>
                                            <p:attrNameLst>
                                              <p:attrName>ppt_y</p:attrName>
                                            </p:attrNameLst>
                                          </p:cBhvr>
                                          <p:tavLst>
                                            <p:tav tm="0">
                                              <p:val>
                                                <p:strVal val="#ppt_y"/>
                                              </p:val>
                                            </p:tav>
                                            <p:tav tm="100000">
                                              <p:val>
                                                <p:strVal val="#ppt_y"/>
                                              </p:val>
                                            </p:tav>
                                          </p:tavLst>
                                        </p:anim>
                                      </p:childTnLst>
                                    </p:cTn>
                                  </p:par>
                                  <p:par>
                                    <p:cTn id="42" presetID="2" presetClass="entr" presetSubtype="2" accel="58000" fill="hold" nodeType="withEffect" p14:presetBounceEnd="55000">
                                      <p:stCondLst>
                                        <p:cond delay="800"/>
                                      </p:stCondLst>
                                      <p:childTnLst>
                                        <p:set>
                                          <p:cBhvr>
                                            <p:cTn id="43" dur="1" fill="hold">
                                              <p:stCondLst>
                                                <p:cond delay="0"/>
                                              </p:stCondLst>
                                            </p:cTn>
                                            <p:tgtEl>
                                              <p:spTgt spid="58"/>
                                            </p:tgtEl>
                                            <p:attrNameLst>
                                              <p:attrName>style.visibility</p:attrName>
                                            </p:attrNameLst>
                                          </p:cBhvr>
                                          <p:to>
                                            <p:strVal val="visible"/>
                                          </p:to>
                                        </p:set>
                                        <p:anim calcmode="lin" valueType="num" p14:bounceEnd="55000">
                                          <p:cBhvr additive="base">
                                            <p:cTn id="44" dur="1500" fill="hold"/>
                                            <p:tgtEl>
                                              <p:spTgt spid="58"/>
                                            </p:tgtEl>
                                            <p:attrNameLst>
                                              <p:attrName>ppt_x</p:attrName>
                                            </p:attrNameLst>
                                          </p:cBhvr>
                                          <p:tavLst>
                                            <p:tav tm="0">
                                              <p:val>
                                                <p:strVal val="1+#ppt_w/2"/>
                                              </p:val>
                                            </p:tav>
                                            <p:tav tm="100000">
                                              <p:val>
                                                <p:strVal val="#ppt_x"/>
                                              </p:val>
                                            </p:tav>
                                          </p:tavLst>
                                        </p:anim>
                                        <p:anim calcmode="lin" valueType="num" p14:bounceEnd="55000">
                                          <p:cBhvr additive="base">
                                            <p:cTn id="45" dur="1500" fill="hold"/>
                                            <p:tgtEl>
                                              <p:spTgt spid="58"/>
                                            </p:tgtEl>
                                            <p:attrNameLst>
                                              <p:attrName>ppt_y</p:attrName>
                                            </p:attrNameLst>
                                          </p:cBhvr>
                                          <p:tavLst>
                                            <p:tav tm="0">
                                              <p:val>
                                                <p:strVal val="#ppt_y"/>
                                              </p:val>
                                            </p:tav>
                                            <p:tav tm="100000">
                                              <p:val>
                                                <p:strVal val="#ppt_y"/>
                                              </p:val>
                                            </p:tav>
                                          </p:tavLst>
                                        </p:anim>
                                      </p:childTnLst>
                                    </p:cTn>
                                  </p:par>
                                  <p:par>
                                    <p:cTn id="46" presetID="2" presetClass="entr" presetSubtype="2" accel="58000" fill="hold" nodeType="withEffect" p14:presetBounceEnd="55000">
                                      <p:stCondLst>
                                        <p:cond delay="800"/>
                                      </p:stCondLst>
                                      <p:childTnLst>
                                        <p:set>
                                          <p:cBhvr>
                                            <p:cTn id="47" dur="1" fill="hold">
                                              <p:stCondLst>
                                                <p:cond delay="0"/>
                                              </p:stCondLst>
                                            </p:cTn>
                                            <p:tgtEl>
                                              <p:spTgt spid="65"/>
                                            </p:tgtEl>
                                            <p:attrNameLst>
                                              <p:attrName>style.visibility</p:attrName>
                                            </p:attrNameLst>
                                          </p:cBhvr>
                                          <p:to>
                                            <p:strVal val="visible"/>
                                          </p:to>
                                        </p:set>
                                        <p:anim calcmode="lin" valueType="num" p14:bounceEnd="55000">
                                          <p:cBhvr additive="base">
                                            <p:cTn id="48" dur="1500" fill="hold"/>
                                            <p:tgtEl>
                                              <p:spTgt spid="65"/>
                                            </p:tgtEl>
                                            <p:attrNameLst>
                                              <p:attrName>ppt_x</p:attrName>
                                            </p:attrNameLst>
                                          </p:cBhvr>
                                          <p:tavLst>
                                            <p:tav tm="0">
                                              <p:val>
                                                <p:strVal val="1+#ppt_w/2"/>
                                              </p:val>
                                            </p:tav>
                                            <p:tav tm="100000">
                                              <p:val>
                                                <p:strVal val="#ppt_x"/>
                                              </p:val>
                                            </p:tav>
                                          </p:tavLst>
                                        </p:anim>
                                        <p:anim calcmode="lin" valueType="num" p14:bounceEnd="55000">
                                          <p:cBhvr additive="base">
                                            <p:cTn id="49" dur="1500" fill="hold"/>
                                            <p:tgtEl>
                                              <p:spTgt spid="65"/>
                                            </p:tgtEl>
                                            <p:attrNameLst>
                                              <p:attrName>ppt_y</p:attrName>
                                            </p:attrNameLst>
                                          </p:cBhvr>
                                          <p:tavLst>
                                            <p:tav tm="0">
                                              <p:val>
                                                <p:strVal val="#ppt_y"/>
                                              </p:val>
                                            </p:tav>
                                            <p:tav tm="100000">
                                              <p:val>
                                                <p:strVal val="#ppt_y"/>
                                              </p:val>
                                            </p:tav>
                                          </p:tavLst>
                                        </p:anim>
                                      </p:childTnLst>
                                    </p:cTn>
                                  </p:par>
                                  <p:par>
                                    <p:cTn id="50" presetID="47" presetClass="entr" presetSubtype="0" fill="hold" nodeType="withEffect">
                                      <p:stCondLst>
                                        <p:cond delay="80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anim calcmode="lin" valueType="num">
                                          <p:cBhvr>
                                            <p:cTn id="53" dur="500" fill="hold"/>
                                            <p:tgtEl>
                                              <p:spTgt spid="72"/>
                                            </p:tgtEl>
                                            <p:attrNameLst>
                                              <p:attrName>ppt_x</p:attrName>
                                            </p:attrNameLst>
                                          </p:cBhvr>
                                          <p:tavLst>
                                            <p:tav tm="0">
                                              <p:val>
                                                <p:strVal val="#ppt_x"/>
                                              </p:val>
                                            </p:tav>
                                            <p:tav tm="100000">
                                              <p:val>
                                                <p:strVal val="#ppt_x"/>
                                              </p:val>
                                            </p:tav>
                                          </p:tavLst>
                                        </p:anim>
                                        <p:anim calcmode="lin" valueType="num">
                                          <p:cBhvr>
                                            <p:cTn id="54" dur="500" fill="hold"/>
                                            <p:tgtEl>
                                              <p:spTgt spid="7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anim calcmode="lin" valueType="num">
                                          <p:cBhvr>
                                            <p:cTn id="58" dur="500" fill="hold"/>
                                            <p:tgtEl>
                                              <p:spTgt spid="77"/>
                                            </p:tgtEl>
                                            <p:attrNameLst>
                                              <p:attrName>ppt_x</p:attrName>
                                            </p:attrNameLst>
                                          </p:cBhvr>
                                          <p:tavLst>
                                            <p:tav tm="0">
                                              <p:val>
                                                <p:strVal val="#ppt_x"/>
                                              </p:val>
                                            </p:tav>
                                            <p:tav tm="100000">
                                              <p:val>
                                                <p:strVal val="#ppt_x"/>
                                              </p:val>
                                            </p:tav>
                                          </p:tavLst>
                                        </p:anim>
                                        <p:anim calcmode="lin" valueType="num">
                                          <p:cBhvr>
                                            <p:cTn id="59" dur="500" fill="hold"/>
                                            <p:tgtEl>
                                              <p:spTgt spid="7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80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anim calcmode="lin" valueType="num">
                                          <p:cBhvr>
                                            <p:cTn id="63" dur="500" fill="hold"/>
                                            <p:tgtEl>
                                              <p:spTgt spid="82"/>
                                            </p:tgtEl>
                                            <p:attrNameLst>
                                              <p:attrName>ppt_x</p:attrName>
                                            </p:attrNameLst>
                                          </p:cBhvr>
                                          <p:tavLst>
                                            <p:tav tm="0">
                                              <p:val>
                                                <p:strVal val="#ppt_x"/>
                                              </p:val>
                                            </p:tav>
                                            <p:tav tm="100000">
                                              <p:val>
                                                <p:strVal val="#ppt_x"/>
                                              </p:val>
                                            </p:tav>
                                          </p:tavLst>
                                        </p:anim>
                                        <p:anim calcmode="lin" valueType="num">
                                          <p:cBhvr>
                                            <p:cTn id="64" dur="500" fill="hold"/>
                                            <p:tgtEl>
                                              <p:spTgt spid="8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anim calcmode="lin" valueType="num">
                                          <p:cBhvr>
                                            <p:cTn id="68" dur="500" fill="hold"/>
                                            <p:tgtEl>
                                              <p:spTgt spid="87"/>
                                            </p:tgtEl>
                                            <p:attrNameLst>
                                              <p:attrName>ppt_x</p:attrName>
                                            </p:attrNameLst>
                                          </p:cBhvr>
                                          <p:tavLst>
                                            <p:tav tm="0">
                                              <p:val>
                                                <p:strVal val="#ppt_x"/>
                                              </p:val>
                                            </p:tav>
                                            <p:tav tm="100000">
                                              <p:val>
                                                <p:strVal val="#ppt_x"/>
                                              </p:val>
                                            </p:tav>
                                          </p:tavLst>
                                        </p:anim>
                                        <p:anim calcmode="lin" valueType="num">
                                          <p:cBhvr>
                                            <p:cTn id="69" dur="500" fill="hold"/>
                                            <p:tgtEl>
                                              <p:spTgt spid="87"/>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800"/>
                                      </p:stCondLst>
                                      <p:childTnLst>
                                        <p:set>
                                          <p:cBhvr>
                                            <p:cTn id="71" dur="1" fill="hold">
                                              <p:stCondLst>
                                                <p:cond delay="0"/>
                                              </p:stCondLst>
                                            </p:cTn>
                                            <p:tgtEl>
                                              <p:spTgt spid="92"/>
                                            </p:tgtEl>
                                            <p:attrNameLst>
                                              <p:attrName>style.visibility</p:attrName>
                                            </p:attrNameLst>
                                          </p:cBhvr>
                                          <p:to>
                                            <p:strVal val="visible"/>
                                          </p:to>
                                        </p:set>
                                        <p:animEffect transition="in" filter="fade">
                                          <p:cBhvr>
                                            <p:cTn id="72" dur="500"/>
                                            <p:tgtEl>
                                              <p:spTgt spid="92"/>
                                            </p:tgtEl>
                                          </p:cBhvr>
                                        </p:animEffect>
                                        <p:anim calcmode="lin" valueType="num">
                                          <p:cBhvr>
                                            <p:cTn id="73" dur="500" fill="hold"/>
                                            <p:tgtEl>
                                              <p:spTgt spid="92"/>
                                            </p:tgtEl>
                                            <p:attrNameLst>
                                              <p:attrName>ppt_x</p:attrName>
                                            </p:attrNameLst>
                                          </p:cBhvr>
                                          <p:tavLst>
                                            <p:tav tm="0">
                                              <p:val>
                                                <p:strVal val="#ppt_x"/>
                                              </p:val>
                                            </p:tav>
                                            <p:tav tm="100000">
                                              <p:val>
                                                <p:strVal val="#ppt_x"/>
                                              </p:val>
                                            </p:tav>
                                          </p:tavLst>
                                        </p:anim>
                                        <p:anim calcmode="lin" valueType="num">
                                          <p:cBhvr>
                                            <p:cTn id="74" dur="500" fill="hold"/>
                                            <p:tgtEl>
                                              <p:spTgt spid="9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anim calcmode="lin" valueType="num">
                                          <p:cBhvr>
                                            <p:cTn id="78" dur="500" fill="hold"/>
                                            <p:tgtEl>
                                              <p:spTgt spid="97"/>
                                            </p:tgtEl>
                                            <p:attrNameLst>
                                              <p:attrName>ppt_x</p:attrName>
                                            </p:attrNameLst>
                                          </p:cBhvr>
                                          <p:tavLst>
                                            <p:tav tm="0">
                                              <p:val>
                                                <p:strVal val="#ppt_x"/>
                                              </p:val>
                                            </p:tav>
                                            <p:tav tm="100000">
                                              <p:val>
                                                <p:strVal val="#ppt_x"/>
                                              </p:val>
                                            </p:tav>
                                          </p:tavLst>
                                        </p:anim>
                                        <p:anim calcmode="lin" valueType="num">
                                          <p:cBhvr>
                                            <p:cTn id="79" dur="500" fill="hold"/>
                                            <p:tgtEl>
                                              <p:spTgt spid="97"/>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800"/>
                                      </p:stCondLst>
                                      <p:childTnLst>
                                        <p:set>
                                          <p:cBhvr>
                                            <p:cTn id="81" dur="1" fill="hold">
                                              <p:stCondLst>
                                                <p:cond delay="0"/>
                                              </p:stCondLst>
                                            </p:cTn>
                                            <p:tgtEl>
                                              <p:spTgt spid="102"/>
                                            </p:tgtEl>
                                            <p:attrNameLst>
                                              <p:attrName>style.visibility</p:attrName>
                                            </p:attrNameLst>
                                          </p:cBhvr>
                                          <p:to>
                                            <p:strVal val="visible"/>
                                          </p:to>
                                        </p:set>
                                        <p:animEffect transition="in" filter="fade">
                                          <p:cBhvr>
                                            <p:cTn id="82" dur="500"/>
                                            <p:tgtEl>
                                              <p:spTgt spid="102"/>
                                            </p:tgtEl>
                                          </p:cBhvr>
                                        </p:animEffect>
                                        <p:anim calcmode="lin" valueType="num">
                                          <p:cBhvr>
                                            <p:cTn id="83" dur="500" fill="hold"/>
                                            <p:tgtEl>
                                              <p:spTgt spid="102"/>
                                            </p:tgtEl>
                                            <p:attrNameLst>
                                              <p:attrName>ppt_x</p:attrName>
                                            </p:attrNameLst>
                                          </p:cBhvr>
                                          <p:tavLst>
                                            <p:tav tm="0">
                                              <p:val>
                                                <p:strVal val="#ppt_x"/>
                                              </p:val>
                                            </p:tav>
                                            <p:tav tm="100000">
                                              <p:val>
                                                <p:strVal val="#ppt_x"/>
                                              </p:val>
                                            </p:tav>
                                          </p:tavLst>
                                        </p:anim>
                                        <p:anim calcmode="lin" valueType="num">
                                          <p:cBhvr>
                                            <p:cTn id="84" dur="500" fill="hold"/>
                                            <p:tgtEl>
                                              <p:spTgt spid="102"/>
                                            </p:tgtEl>
                                            <p:attrNameLst>
                                              <p:attrName>ppt_y</p:attrName>
                                            </p:attrNameLst>
                                          </p:cBhvr>
                                          <p:tavLst>
                                            <p:tav tm="0">
                                              <p:val>
                                                <p:strVal val="#ppt_y-.1"/>
                                              </p:val>
                                            </p:tav>
                                            <p:tav tm="100000">
                                              <p:val>
                                                <p:strVal val="#ppt_y"/>
                                              </p:val>
                                            </p:tav>
                                          </p:tavLst>
                                        </p:anim>
                                      </p:childTnLst>
                                    </p:cTn>
                                  </p:par>
                                  <p:par>
                                    <p:cTn id="85" presetID="2" presetClass="entr" presetSubtype="2" accel="58000" fill="hold" nodeType="withEffect" p14:presetBounceEnd="55000">
                                      <p:stCondLst>
                                        <p:cond delay="800"/>
                                      </p:stCondLst>
                                      <p:childTnLst>
                                        <p:set>
                                          <p:cBhvr>
                                            <p:cTn id="86" dur="1" fill="hold">
                                              <p:stCondLst>
                                                <p:cond delay="0"/>
                                              </p:stCondLst>
                                            </p:cTn>
                                            <p:tgtEl>
                                              <p:spTgt spid="107"/>
                                            </p:tgtEl>
                                            <p:attrNameLst>
                                              <p:attrName>style.visibility</p:attrName>
                                            </p:attrNameLst>
                                          </p:cBhvr>
                                          <p:to>
                                            <p:strVal val="visible"/>
                                          </p:to>
                                        </p:set>
                                        <p:anim calcmode="lin" valueType="num" p14:bounceEnd="55000">
                                          <p:cBhvr additive="base">
                                            <p:cTn id="87" dur="1500" fill="hold"/>
                                            <p:tgtEl>
                                              <p:spTgt spid="107"/>
                                            </p:tgtEl>
                                            <p:attrNameLst>
                                              <p:attrName>ppt_x</p:attrName>
                                            </p:attrNameLst>
                                          </p:cBhvr>
                                          <p:tavLst>
                                            <p:tav tm="0">
                                              <p:val>
                                                <p:strVal val="1+#ppt_w/2"/>
                                              </p:val>
                                            </p:tav>
                                            <p:tav tm="100000">
                                              <p:val>
                                                <p:strVal val="#ppt_x"/>
                                              </p:val>
                                            </p:tav>
                                          </p:tavLst>
                                        </p:anim>
                                        <p:anim calcmode="lin" valueType="num" p14:bounceEnd="55000">
                                          <p:cBhvr additive="base">
                                            <p:cTn id="88" dur="1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par>
                                    <p:cTn id="8" presetID="2" presetClass="entr" presetSubtype="2" accel="58000" fill="hold" nodeType="withEffect">
                                      <p:stCondLst>
                                        <p:cond delay="2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500" fill="hold"/>
                                            <p:tgtEl>
                                              <p:spTgt spid="6"/>
                                            </p:tgtEl>
                                            <p:attrNameLst>
                                              <p:attrName>ppt_x</p:attrName>
                                            </p:attrNameLst>
                                          </p:cBhvr>
                                          <p:tavLst>
                                            <p:tav tm="0">
                                              <p:val>
                                                <p:strVal val="1+#ppt_w/2"/>
                                              </p:val>
                                            </p:tav>
                                            <p:tav tm="100000">
                                              <p:val>
                                                <p:strVal val="#ppt_x"/>
                                              </p:val>
                                            </p:tav>
                                          </p:tavLst>
                                        </p:anim>
                                        <p:anim calcmode="lin" valueType="num">
                                          <p:cBhvr additive="base">
                                            <p:cTn id="11" dur="1500" fill="hold"/>
                                            <p:tgtEl>
                                              <p:spTgt spid="6"/>
                                            </p:tgtEl>
                                            <p:attrNameLst>
                                              <p:attrName>ppt_y</p:attrName>
                                            </p:attrNameLst>
                                          </p:cBhvr>
                                          <p:tavLst>
                                            <p:tav tm="0">
                                              <p:val>
                                                <p:strVal val="#ppt_y"/>
                                              </p:val>
                                            </p:tav>
                                            <p:tav tm="100000">
                                              <p:val>
                                                <p:strVal val="#ppt_y"/>
                                              </p:val>
                                            </p:tav>
                                          </p:tavLst>
                                        </p:anim>
                                      </p:childTnLst>
                                    </p:cTn>
                                  </p:par>
                                  <p:par>
                                    <p:cTn id="12" presetID="2" presetClass="entr" presetSubtype="2" accel="58000" fill="hold" nodeType="withEffect">
                                      <p:stCondLst>
                                        <p:cond delay="80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1500" fill="hold"/>
                                            <p:tgtEl>
                                              <p:spTgt spid="13"/>
                                            </p:tgtEl>
                                            <p:attrNameLst>
                                              <p:attrName>ppt_x</p:attrName>
                                            </p:attrNameLst>
                                          </p:cBhvr>
                                          <p:tavLst>
                                            <p:tav tm="0">
                                              <p:val>
                                                <p:strVal val="1+#ppt_w/2"/>
                                              </p:val>
                                            </p:tav>
                                            <p:tav tm="100000">
                                              <p:val>
                                                <p:strVal val="#ppt_x"/>
                                              </p:val>
                                            </p:tav>
                                          </p:tavLst>
                                        </p:anim>
                                        <p:anim calcmode="lin" valueType="num">
                                          <p:cBhvr additive="base">
                                            <p:cTn id="15" dur="1500" fill="hold"/>
                                            <p:tgtEl>
                                              <p:spTgt spid="13"/>
                                            </p:tgtEl>
                                            <p:attrNameLst>
                                              <p:attrName>ppt_y</p:attrName>
                                            </p:attrNameLst>
                                          </p:cBhvr>
                                          <p:tavLst>
                                            <p:tav tm="0">
                                              <p:val>
                                                <p:strVal val="#ppt_y"/>
                                              </p:val>
                                            </p:tav>
                                            <p:tav tm="100000">
                                              <p:val>
                                                <p:strVal val="#ppt_y"/>
                                              </p:val>
                                            </p:tav>
                                          </p:tavLst>
                                        </p:anim>
                                      </p:childTnLst>
                                    </p:cTn>
                                  </p:par>
                                  <p:par>
                                    <p:cTn id="16" presetID="47" presetClass="entr" presetSubtype="0" fill="hold" nodeType="withEffect">
                                      <p:stCondLst>
                                        <p:cond delay="80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anim calcmode="lin" valueType="num">
                                          <p:cBhvr>
                                            <p:cTn id="19" dur="500" fill="hold"/>
                                            <p:tgtEl>
                                              <p:spTgt spid="20"/>
                                            </p:tgtEl>
                                            <p:attrNameLst>
                                              <p:attrName>ppt_x</p:attrName>
                                            </p:attrNameLst>
                                          </p:cBhvr>
                                          <p:tavLst>
                                            <p:tav tm="0">
                                              <p:val>
                                                <p:strVal val="#ppt_x"/>
                                              </p:val>
                                            </p:tav>
                                            <p:tav tm="100000">
                                              <p:val>
                                                <p:strVal val="#ppt_x"/>
                                              </p:val>
                                            </p:tav>
                                          </p:tavLst>
                                        </p:anim>
                                        <p:anim calcmode="lin" valueType="num">
                                          <p:cBhvr>
                                            <p:cTn id="20" dur="500" fill="hold"/>
                                            <p:tgtEl>
                                              <p:spTgt spid="20"/>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anim calcmode="lin" valueType="num">
                                          <p:cBhvr>
                                            <p:cTn id="24" dur="500" fill="hold"/>
                                            <p:tgtEl>
                                              <p:spTgt spid="25"/>
                                            </p:tgtEl>
                                            <p:attrNameLst>
                                              <p:attrName>ppt_x</p:attrName>
                                            </p:attrNameLst>
                                          </p:cBhvr>
                                          <p:tavLst>
                                            <p:tav tm="0">
                                              <p:val>
                                                <p:strVal val="#ppt_x"/>
                                              </p:val>
                                            </p:tav>
                                            <p:tav tm="100000">
                                              <p:val>
                                                <p:strVal val="#ppt_x"/>
                                              </p:val>
                                            </p:tav>
                                          </p:tavLst>
                                        </p:anim>
                                        <p:anim calcmode="lin" valueType="num">
                                          <p:cBhvr>
                                            <p:cTn id="25" dur="500" fill="hold"/>
                                            <p:tgtEl>
                                              <p:spTgt spid="25"/>
                                            </p:tgtEl>
                                            <p:attrNameLst>
                                              <p:attrName>ppt_y</p:attrName>
                                            </p:attrNameLst>
                                          </p:cBhvr>
                                          <p:tavLst>
                                            <p:tav tm="0">
                                              <p:val>
                                                <p:strVal val="#ppt_y+.1"/>
                                              </p:val>
                                            </p:tav>
                                            <p:tav tm="100000">
                                              <p:val>
                                                <p:strVal val="#ppt_y"/>
                                              </p:val>
                                            </p:tav>
                                          </p:tavLst>
                                        </p:anim>
                                      </p:childTnLst>
                                    </p:cTn>
                                  </p:par>
                                  <p:par>
                                    <p:cTn id="26" presetID="2" presetClass="entr" presetSubtype="2" accel="58000" fill="hold" nodeType="withEffect">
                                      <p:stCondLst>
                                        <p:cond delay="200"/>
                                      </p:stCondLst>
                                      <p:childTnLst>
                                        <p:set>
                                          <p:cBhvr>
                                            <p:cTn id="27" dur="1" fill="hold">
                                              <p:stCondLst>
                                                <p:cond delay="0"/>
                                              </p:stCondLst>
                                            </p:cTn>
                                            <p:tgtEl>
                                              <p:spTgt spid="30"/>
                                            </p:tgtEl>
                                            <p:attrNameLst>
                                              <p:attrName>style.visibility</p:attrName>
                                            </p:attrNameLst>
                                          </p:cBhvr>
                                          <p:to>
                                            <p:strVal val="visible"/>
                                          </p:to>
                                        </p:set>
                                        <p:anim calcmode="lin" valueType="num">
                                          <p:cBhvr additive="base">
                                            <p:cTn id="28" dur="1500" fill="hold"/>
                                            <p:tgtEl>
                                              <p:spTgt spid="30"/>
                                            </p:tgtEl>
                                            <p:attrNameLst>
                                              <p:attrName>ppt_x</p:attrName>
                                            </p:attrNameLst>
                                          </p:cBhvr>
                                          <p:tavLst>
                                            <p:tav tm="0">
                                              <p:val>
                                                <p:strVal val="1+#ppt_w/2"/>
                                              </p:val>
                                            </p:tav>
                                            <p:tav tm="100000">
                                              <p:val>
                                                <p:strVal val="#ppt_x"/>
                                              </p:val>
                                            </p:tav>
                                          </p:tavLst>
                                        </p:anim>
                                        <p:anim calcmode="lin" valueType="num">
                                          <p:cBhvr additive="base">
                                            <p:cTn id="29" dur="1500" fill="hold"/>
                                            <p:tgtEl>
                                              <p:spTgt spid="30"/>
                                            </p:tgtEl>
                                            <p:attrNameLst>
                                              <p:attrName>ppt_y</p:attrName>
                                            </p:attrNameLst>
                                          </p:cBhvr>
                                          <p:tavLst>
                                            <p:tav tm="0">
                                              <p:val>
                                                <p:strVal val="#ppt_y"/>
                                              </p:val>
                                            </p:tav>
                                            <p:tav tm="100000">
                                              <p:val>
                                                <p:strVal val="#ppt_y"/>
                                              </p:val>
                                            </p:tav>
                                          </p:tavLst>
                                        </p:anim>
                                      </p:childTnLst>
                                    </p:cTn>
                                  </p:par>
                                  <p:par>
                                    <p:cTn id="30" presetID="2" presetClass="entr" presetSubtype="2" accel="58000" fill="hold" nodeType="withEffect">
                                      <p:stCondLst>
                                        <p:cond delay="20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500" fill="hold"/>
                                            <p:tgtEl>
                                              <p:spTgt spid="37"/>
                                            </p:tgtEl>
                                            <p:attrNameLst>
                                              <p:attrName>ppt_x</p:attrName>
                                            </p:attrNameLst>
                                          </p:cBhvr>
                                          <p:tavLst>
                                            <p:tav tm="0">
                                              <p:val>
                                                <p:strVal val="1+#ppt_w/2"/>
                                              </p:val>
                                            </p:tav>
                                            <p:tav tm="100000">
                                              <p:val>
                                                <p:strVal val="#ppt_x"/>
                                              </p:val>
                                            </p:tav>
                                          </p:tavLst>
                                        </p:anim>
                                        <p:anim calcmode="lin" valueType="num">
                                          <p:cBhvr additive="base">
                                            <p:cTn id="33" dur="15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2" accel="58000" fill="hold" nodeType="withEffect">
                                      <p:stCondLst>
                                        <p:cond delay="200"/>
                                      </p:stCondLst>
                                      <p:childTnLst>
                                        <p:set>
                                          <p:cBhvr>
                                            <p:cTn id="35" dur="1" fill="hold">
                                              <p:stCondLst>
                                                <p:cond delay="0"/>
                                              </p:stCondLst>
                                            </p:cTn>
                                            <p:tgtEl>
                                              <p:spTgt spid="44"/>
                                            </p:tgtEl>
                                            <p:attrNameLst>
                                              <p:attrName>style.visibility</p:attrName>
                                            </p:attrNameLst>
                                          </p:cBhvr>
                                          <p:to>
                                            <p:strVal val="visible"/>
                                          </p:to>
                                        </p:set>
                                        <p:anim calcmode="lin" valueType="num">
                                          <p:cBhvr additive="base">
                                            <p:cTn id="36" dur="1500" fill="hold"/>
                                            <p:tgtEl>
                                              <p:spTgt spid="44"/>
                                            </p:tgtEl>
                                            <p:attrNameLst>
                                              <p:attrName>ppt_x</p:attrName>
                                            </p:attrNameLst>
                                          </p:cBhvr>
                                          <p:tavLst>
                                            <p:tav tm="0">
                                              <p:val>
                                                <p:strVal val="1+#ppt_w/2"/>
                                              </p:val>
                                            </p:tav>
                                            <p:tav tm="100000">
                                              <p:val>
                                                <p:strVal val="#ppt_x"/>
                                              </p:val>
                                            </p:tav>
                                          </p:tavLst>
                                        </p:anim>
                                        <p:anim calcmode="lin" valueType="num">
                                          <p:cBhvr additive="base">
                                            <p:cTn id="37" dur="1500" fill="hold"/>
                                            <p:tgtEl>
                                              <p:spTgt spid="44"/>
                                            </p:tgtEl>
                                            <p:attrNameLst>
                                              <p:attrName>ppt_y</p:attrName>
                                            </p:attrNameLst>
                                          </p:cBhvr>
                                          <p:tavLst>
                                            <p:tav tm="0">
                                              <p:val>
                                                <p:strVal val="#ppt_y"/>
                                              </p:val>
                                            </p:tav>
                                            <p:tav tm="100000">
                                              <p:val>
                                                <p:strVal val="#ppt_y"/>
                                              </p:val>
                                            </p:tav>
                                          </p:tavLst>
                                        </p:anim>
                                      </p:childTnLst>
                                    </p:cTn>
                                  </p:par>
                                  <p:par>
                                    <p:cTn id="38" presetID="2" presetClass="entr" presetSubtype="2" accel="58000" fill="hold" nodeType="withEffect">
                                      <p:stCondLst>
                                        <p:cond delay="200"/>
                                      </p:stCondLst>
                                      <p:childTnLst>
                                        <p:set>
                                          <p:cBhvr>
                                            <p:cTn id="39" dur="1" fill="hold">
                                              <p:stCondLst>
                                                <p:cond delay="0"/>
                                              </p:stCondLst>
                                            </p:cTn>
                                            <p:tgtEl>
                                              <p:spTgt spid="51"/>
                                            </p:tgtEl>
                                            <p:attrNameLst>
                                              <p:attrName>style.visibility</p:attrName>
                                            </p:attrNameLst>
                                          </p:cBhvr>
                                          <p:to>
                                            <p:strVal val="visible"/>
                                          </p:to>
                                        </p:set>
                                        <p:anim calcmode="lin" valueType="num">
                                          <p:cBhvr additive="base">
                                            <p:cTn id="40" dur="1500" fill="hold"/>
                                            <p:tgtEl>
                                              <p:spTgt spid="51"/>
                                            </p:tgtEl>
                                            <p:attrNameLst>
                                              <p:attrName>ppt_x</p:attrName>
                                            </p:attrNameLst>
                                          </p:cBhvr>
                                          <p:tavLst>
                                            <p:tav tm="0">
                                              <p:val>
                                                <p:strVal val="1+#ppt_w/2"/>
                                              </p:val>
                                            </p:tav>
                                            <p:tav tm="100000">
                                              <p:val>
                                                <p:strVal val="#ppt_x"/>
                                              </p:val>
                                            </p:tav>
                                          </p:tavLst>
                                        </p:anim>
                                        <p:anim calcmode="lin" valueType="num">
                                          <p:cBhvr additive="base">
                                            <p:cTn id="41" dur="1500" fill="hold"/>
                                            <p:tgtEl>
                                              <p:spTgt spid="51"/>
                                            </p:tgtEl>
                                            <p:attrNameLst>
                                              <p:attrName>ppt_y</p:attrName>
                                            </p:attrNameLst>
                                          </p:cBhvr>
                                          <p:tavLst>
                                            <p:tav tm="0">
                                              <p:val>
                                                <p:strVal val="#ppt_y"/>
                                              </p:val>
                                            </p:tav>
                                            <p:tav tm="100000">
                                              <p:val>
                                                <p:strVal val="#ppt_y"/>
                                              </p:val>
                                            </p:tav>
                                          </p:tavLst>
                                        </p:anim>
                                      </p:childTnLst>
                                    </p:cTn>
                                  </p:par>
                                  <p:par>
                                    <p:cTn id="42" presetID="2" presetClass="entr" presetSubtype="2" accel="58000" fill="hold" nodeType="withEffect">
                                      <p:stCondLst>
                                        <p:cond delay="800"/>
                                      </p:stCondLst>
                                      <p:childTnLst>
                                        <p:set>
                                          <p:cBhvr>
                                            <p:cTn id="43" dur="1" fill="hold">
                                              <p:stCondLst>
                                                <p:cond delay="0"/>
                                              </p:stCondLst>
                                            </p:cTn>
                                            <p:tgtEl>
                                              <p:spTgt spid="58"/>
                                            </p:tgtEl>
                                            <p:attrNameLst>
                                              <p:attrName>style.visibility</p:attrName>
                                            </p:attrNameLst>
                                          </p:cBhvr>
                                          <p:to>
                                            <p:strVal val="visible"/>
                                          </p:to>
                                        </p:set>
                                        <p:anim calcmode="lin" valueType="num">
                                          <p:cBhvr additive="base">
                                            <p:cTn id="44" dur="1500" fill="hold"/>
                                            <p:tgtEl>
                                              <p:spTgt spid="58"/>
                                            </p:tgtEl>
                                            <p:attrNameLst>
                                              <p:attrName>ppt_x</p:attrName>
                                            </p:attrNameLst>
                                          </p:cBhvr>
                                          <p:tavLst>
                                            <p:tav tm="0">
                                              <p:val>
                                                <p:strVal val="1+#ppt_w/2"/>
                                              </p:val>
                                            </p:tav>
                                            <p:tav tm="100000">
                                              <p:val>
                                                <p:strVal val="#ppt_x"/>
                                              </p:val>
                                            </p:tav>
                                          </p:tavLst>
                                        </p:anim>
                                        <p:anim calcmode="lin" valueType="num">
                                          <p:cBhvr additive="base">
                                            <p:cTn id="45" dur="1500" fill="hold"/>
                                            <p:tgtEl>
                                              <p:spTgt spid="58"/>
                                            </p:tgtEl>
                                            <p:attrNameLst>
                                              <p:attrName>ppt_y</p:attrName>
                                            </p:attrNameLst>
                                          </p:cBhvr>
                                          <p:tavLst>
                                            <p:tav tm="0">
                                              <p:val>
                                                <p:strVal val="#ppt_y"/>
                                              </p:val>
                                            </p:tav>
                                            <p:tav tm="100000">
                                              <p:val>
                                                <p:strVal val="#ppt_y"/>
                                              </p:val>
                                            </p:tav>
                                          </p:tavLst>
                                        </p:anim>
                                      </p:childTnLst>
                                    </p:cTn>
                                  </p:par>
                                  <p:par>
                                    <p:cTn id="46" presetID="2" presetClass="entr" presetSubtype="2" accel="58000" fill="hold" nodeType="withEffect">
                                      <p:stCondLst>
                                        <p:cond delay="800"/>
                                      </p:stCondLst>
                                      <p:childTnLst>
                                        <p:set>
                                          <p:cBhvr>
                                            <p:cTn id="47" dur="1" fill="hold">
                                              <p:stCondLst>
                                                <p:cond delay="0"/>
                                              </p:stCondLst>
                                            </p:cTn>
                                            <p:tgtEl>
                                              <p:spTgt spid="65"/>
                                            </p:tgtEl>
                                            <p:attrNameLst>
                                              <p:attrName>style.visibility</p:attrName>
                                            </p:attrNameLst>
                                          </p:cBhvr>
                                          <p:to>
                                            <p:strVal val="visible"/>
                                          </p:to>
                                        </p:set>
                                        <p:anim calcmode="lin" valueType="num">
                                          <p:cBhvr additive="base">
                                            <p:cTn id="48" dur="1500" fill="hold"/>
                                            <p:tgtEl>
                                              <p:spTgt spid="65"/>
                                            </p:tgtEl>
                                            <p:attrNameLst>
                                              <p:attrName>ppt_x</p:attrName>
                                            </p:attrNameLst>
                                          </p:cBhvr>
                                          <p:tavLst>
                                            <p:tav tm="0">
                                              <p:val>
                                                <p:strVal val="1+#ppt_w/2"/>
                                              </p:val>
                                            </p:tav>
                                            <p:tav tm="100000">
                                              <p:val>
                                                <p:strVal val="#ppt_x"/>
                                              </p:val>
                                            </p:tav>
                                          </p:tavLst>
                                        </p:anim>
                                        <p:anim calcmode="lin" valueType="num">
                                          <p:cBhvr additive="base">
                                            <p:cTn id="49" dur="1500" fill="hold"/>
                                            <p:tgtEl>
                                              <p:spTgt spid="65"/>
                                            </p:tgtEl>
                                            <p:attrNameLst>
                                              <p:attrName>ppt_y</p:attrName>
                                            </p:attrNameLst>
                                          </p:cBhvr>
                                          <p:tavLst>
                                            <p:tav tm="0">
                                              <p:val>
                                                <p:strVal val="#ppt_y"/>
                                              </p:val>
                                            </p:tav>
                                            <p:tav tm="100000">
                                              <p:val>
                                                <p:strVal val="#ppt_y"/>
                                              </p:val>
                                            </p:tav>
                                          </p:tavLst>
                                        </p:anim>
                                      </p:childTnLst>
                                    </p:cTn>
                                  </p:par>
                                  <p:par>
                                    <p:cTn id="50" presetID="47" presetClass="entr" presetSubtype="0" fill="hold" nodeType="withEffect">
                                      <p:stCondLst>
                                        <p:cond delay="80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anim calcmode="lin" valueType="num">
                                          <p:cBhvr>
                                            <p:cTn id="53" dur="500" fill="hold"/>
                                            <p:tgtEl>
                                              <p:spTgt spid="72"/>
                                            </p:tgtEl>
                                            <p:attrNameLst>
                                              <p:attrName>ppt_x</p:attrName>
                                            </p:attrNameLst>
                                          </p:cBhvr>
                                          <p:tavLst>
                                            <p:tav tm="0">
                                              <p:val>
                                                <p:strVal val="#ppt_x"/>
                                              </p:val>
                                            </p:tav>
                                            <p:tav tm="100000">
                                              <p:val>
                                                <p:strVal val="#ppt_x"/>
                                              </p:val>
                                            </p:tav>
                                          </p:tavLst>
                                        </p:anim>
                                        <p:anim calcmode="lin" valueType="num">
                                          <p:cBhvr>
                                            <p:cTn id="54" dur="500" fill="hold"/>
                                            <p:tgtEl>
                                              <p:spTgt spid="7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animEffect transition="in" filter="fade">
                                          <p:cBhvr>
                                            <p:cTn id="57" dur="500"/>
                                            <p:tgtEl>
                                              <p:spTgt spid="77"/>
                                            </p:tgtEl>
                                          </p:cBhvr>
                                        </p:animEffect>
                                        <p:anim calcmode="lin" valueType="num">
                                          <p:cBhvr>
                                            <p:cTn id="58" dur="500" fill="hold"/>
                                            <p:tgtEl>
                                              <p:spTgt spid="77"/>
                                            </p:tgtEl>
                                            <p:attrNameLst>
                                              <p:attrName>ppt_x</p:attrName>
                                            </p:attrNameLst>
                                          </p:cBhvr>
                                          <p:tavLst>
                                            <p:tav tm="0">
                                              <p:val>
                                                <p:strVal val="#ppt_x"/>
                                              </p:val>
                                            </p:tav>
                                            <p:tav tm="100000">
                                              <p:val>
                                                <p:strVal val="#ppt_x"/>
                                              </p:val>
                                            </p:tav>
                                          </p:tavLst>
                                        </p:anim>
                                        <p:anim calcmode="lin" valueType="num">
                                          <p:cBhvr>
                                            <p:cTn id="59" dur="500" fill="hold"/>
                                            <p:tgtEl>
                                              <p:spTgt spid="77"/>
                                            </p:tgtEl>
                                            <p:attrNameLst>
                                              <p:attrName>ppt_y</p:attrName>
                                            </p:attrNameLst>
                                          </p:cBhvr>
                                          <p:tavLst>
                                            <p:tav tm="0">
                                              <p:val>
                                                <p:strVal val="#ppt_y+.1"/>
                                              </p:val>
                                            </p:tav>
                                            <p:tav tm="100000">
                                              <p:val>
                                                <p:strVal val="#ppt_y"/>
                                              </p:val>
                                            </p:tav>
                                          </p:tavLst>
                                        </p:anim>
                                      </p:childTnLst>
                                    </p:cTn>
                                  </p:par>
                                  <p:par>
                                    <p:cTn id="60" presetID="47" presetClass="entr" presetSubtype="0" fill="hold" nodeType="withEffect">
                                      <p:stCondLst>
                                        <p:cond delay="80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500"/>
                                            <p:tgtEl>
                                              <p:spTgt spid="82"/>
                                            </p:tgtEl>
                                          </p:cBhvr>
                                        </p:animEffect>
                                        <p:anim calcmode="lin" valueType="num">
                                          <p:cBhvr>
                                            <p:cTn id="63" dur="500" fill="hold"/>
                                            <p:tgtEl>
                                              <p:spTgt spid="82"/>
                                            </p:tgtEl>
                                            <p:attrNameLst>
                                              <p:attrName>ppt_x</p:attrName>
                                            </p:attrNameLst>
                                          </p:cBhvr>
                                          <p:tavLst>
                                            <p:tav tm="0">
                                              <p:val>
                                                <p:strVal val="#ppt_x"/>
                                              </p:val>
                                            </p:tav>
                                            <p:tav tm="100000">
                                              <p:val>
                                                <p:strVal val="#ppt_x"/>
                                              </p:val>
                                            </p:tav>
                                          </p:tavLst>
                                        </p:anim>
                                        <p:anim calcmode="lin" valueType="num">
                                          <p:cBhvr>
                                            <p:cTn id="64" dur="500" fill="hold"/>
                                            <p:tgtEl>
                                              <p:spTgt spid="8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anim calcmode="lin" valueType="num">
                                          <p:cBhvr>
                                            <p:cTn id="68" dur="500" fill="hold"/>
                                            <p:tgtEl>
                                              <p:spTgt spid="87"/>
                                            </p:tgtEl>
                                            <p:attrNameLst>
                                              <p:attrName>ppt_x</p:attrName>
                                            </p:attrNameLst>
                                          </p:cBhvr>
                                          <p:tavLst>
                                            <p:tav tm="0">
                                              <p:val>
                                                <p:strVal val="#ppt_x"/>
                                              </p:val>
                                            </p:tav>
                                            <p:tav tm="100000">
                                              <p:val>
                                                <p:strVal val="#ppt_x"/>
                                              </p:val>
                                            </p:tav>
                                          </p:tavLst>
                                        </p:anim>
                                        <p:anim calcmode="lin" valueType="num">
                                          <p:cBhvr>
                                            <p:cTn id="69" dur="500" fill="hold"/>
                                            <p:tgtEl>
                                              <p:spTgt spid="87"/>
                                            </p:tgtEl>
                                            <p:attrNameLst>
                                              <p:attrName>ppt_y</p:attrName>
                                            </p:attrNameLst>
                                          </p:cBhvr>
                                          <p:tavLst>
                                            <p:tav tm="0">
                                              <p:val>
                                                <p:strVal val="#ppt_y+.1"/>
                                              </p:val>
                                            </p:tav>
                                            <p:tav tm="100000">
                                              <p:val>
                                                <p:strVal val="#ppt_y"/>
                                              </p:val>
                                            </p:tav>
                                          </p:tavLst>
                                        </p:anim>
                                      </p:childTnLst>
                                    </p:cTn>
                                  </p:par>
                                  <p:par>
                                    <p:cTn id="70" presetID="47" presetClass="entr" presetSubtype="0" fill="hold" nodeType="withEffect">
                                      <p:stCondLst>
                                        <p:cond delay="800"/>
                                      </p:stCondLst>
                                      <p:childTnLst>
                                        <p:set>
                                          <p:cBhvr>
                                            <p:cTn id="71" dur="1" fill="hold">
                                              <p:stCondLst>
                                                <p:cond delay="0"/>
                                              </p:stCondLst>
                                            </p:cTn>
                                            <p:tgtEl>
                                              <p:spTgt spid="92"/>
                                            </p:tgtEl>
                                            <p:attrNameLst>
                                              <p:attrName>style.visibility</p:attrName>
                                            </p:attrNameLst>
                                          </p:cBhvr>
                                          <p:to>
                                            <p:strVal val="visible"/>
                                          </p:to>
                                        </p:set>
                                        <p:animEffect transition="in" filter="fade">
                                          <p:cBhvr>
                                            <p:cTn id="72" dur="500"/>
                                            <p:tgtEl>
                                              <p:spTgt spid="92"/>
                                            </p:tgtEl>
                                          </p:cBhvr>
                                        </p:animEffect>
                                        <p:anim calcmode="lin" valueType="num">
                                          <p:cBhvr>
                                            <p:cTn id="73" dur="500" fill="hold"/>
                                            <p:tgtEl>
                                              <p:spTgt spid="92"/>
                                            </p:tgtEl>
                                            <p:attrNameLst>
                                              <p:attrName>ppt_x</p:attrName>
                                            </p:attrNameLst>
                                          </p:cBhvr>
                                          <p:tavLst>
                                            <p:tav tm="0">
                                              <p:val>
                                                <p:strVal val="#ppt_x"/>
                                              </p:val>
                                            </p:tav>
                                            <p:tav tm="100000">
                                              <p:val>
                                                <p:strVal val="#ppt_x"/>
                                              </p:val>
                                            </p:tav>
                                          </p:tavLst>
                                        </p:anim>
                                        <p:anim calcmode="lin" valueType="num">
                                          <p:cBhvr>
                                            <p:cTn id="74" dur="500" fill="hold"/>
                                            <p:tgtEl>
                                              <p:spTgt spid="9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97"/>
                                            </p:tgtEl>
                                            <p:attrNameLst>
                                              <p:attrName>style.visibility</p:attrName>
                                            </p:attrNameLst>
                                          </p:cBhvr>
                                          <p:to>
                                            <p:strVal val="visible"/>
                                          </p:to>
                                        </p:set>
                                        <p:animEffect transition="in" filter="fade">
                                          <p:cBhvr>
                                            <p:cTn id="77" dur="500"/>
                                            <p:tgtEl>
                                              <p:spTgt spid="97"/>
                                            </p:tgtEl>
                                          </p:cBhvr>
                                        </p:animEffect>
                                        <p:anim calcmode="lin" valueType="num">
                                          <p:cBhvr>
                                            <p:cTn id="78" dur="500" fill="hold"/>
                                            <p:tgtEl>
                                              <p:spTgt spid="97"/>
                                            </p:tgtEl>
                                            <p:attrNameLst>
                                              <p:attrName>ppt_x</p:attrName>
                                            </p:attrNameLst>
                                          </p:cBhvr>
                                          <p:tavLst>
                                            <p:tav tm="0">
                                              <p:val>
                                                <p:strVal val="#ppt_x"/>
                                              </p:val>
                                            </p:tav>
                                            <p:tav tm="100000">
                                              <p:val>
                                                <p:strVal val="#ppt_x"/>
                                              </p:val>
                                            </p:tav>
                                          </p:tavLst>
                                        </p:anim>
                                        <p:anim calcmode="lin" valueType="num">
                                          <p:cBhvr>
                                            <p:cTn id="79" dur="500" fill="hold"/>
                                            <p:tgtEl>
                                              <p:spTgt spid="97"/>
                                            </p:tgtEl>
                                            <p:attrNameLst>
                                              <p:attrName>ppt_y</p:attrName>
                                            </p:attrNameLst>
                                          </p:cBhvr>
                                          <p:tavLst>
                                            <p:tav tm="0">
                                              <p:val>
                                                <p:strVal val="#ppt_y+.1"/>
                                              </p:val>
                                            </p:tav>
                                            <p:tav tm="100000">
                                              <p:val>
                                                <p:strVal val="#ppt_y"/>
                                              </p:val>
                                            </p:tav>
                                          </p:tavLst>
                                        </p:anim>
                                      </p:childTnLst>
                                    </p:cTn>
                                  </p:par>
                                  <p:par>
                                    <p:cTn id="80" presetID="47" presetClass="entr" presetSubtype="0" fill="hold" nodeType="withEffect">
                                      <p:stCondLst>
                                        <p:cond delay="800"/>
                                      </p:stCondLst>
                                      <p:childTnLst>
                                        <p:set>
                                          <p:cBhvr>
                                            <p:cTn id="81" dur="1" fill="hold">
                                              <p:stCondLst>
                                                <p:cond delay="0"/>
                                              </p:stCondLst>
                                            </p:cTn>
                                            <p:tgtEl>
                                              <p:spTgt spid="102"/>
                                            </p:tgtEl>
                                            <p:attrNameLst>
                                              <p:attrName>style.visibility</p:attrName>
                                            </p:attrNameLst>
                                          </p:cBhvr>
                                          <p:to>
                                            <p:strVal val="visible"/>
                                          </p:to>
                                        </p:set>
                                        <p:animEffect transition="in" filter="fade">
                                          <p:cBhvr>
                                            <p:cTn id="82" dur="500"/>
                                            <p:tgtEl>
                                              <p:spTgt spid="102"/>
                                            </p:tgtEl>
                                          </p:cBhvr>
                                        </p:animEffect>
                                        <p:anim calcmode="lin" valueType="num">
                                          <p:cBhvr>
                                            <p:cTn id="83" dur="500" fill="hold"/>
                                            <p:tgtEl>
                                              <p:spTgt spid="102"/>
                                            </p:tgtEl>
                                            <p:attrNameLst>
                                              <p:attrName>ppt_x</p:attrName>
                                            </p:attrNameLst>
                                          </p:cBhvr>
                                          <p:tavLst>
                                            <p:tav tm="0">
                                              <p:val>
                                                <p:strVal val="#ppt_x"/>
                                              </p:val>
                                            </p:tav>
                                            <p:tav tm="100000">
                                              <p:val>
                                                <p:strVal val="#ppt_x"/>
                                              </p:val>
                                            </p:tav>
                                          </p:tavLst>
                                        </p:anim>
                                        <p:anim calcmode="lin" valueType="num">
                                          <p:cBhvr>
                                            <p:cTn id="84" dur="500" fill="hold"/>
                                            <p:tgtEl>
                                              <p:spTgt spid="102"/>
                                            </p:tgtEl>
                                            <p:attrNameLst>
                                              <p:attrName>ppt_y</p:attrName>
                                            </p:attrNameLst>
                                          </p:cBhvr>
                                          <p:tavLst>
                                            <p:tav tm="0">
                                              <p:val>
                                                <p:strVal val="#ppt_y-.1"/>
                                              </p:val>
                                            </p:tav>
                                            <p:tav tm="100000">
                                              <p:val>
                                                <p:strVal val="#ppt_y"/>
                                              </p:val>
                                            </p:tav>
                                          </p:tavLst>
                                        </p:anim>
                                      </p:childTnLst>
                                    </p:cTn>
                                  </p:par>
                                  <p:par>
                                    <p:cTn id="85" presetID="2" presetClass="entr" presetSubtype="2" accel="58000" fill="hold" nodeType="withEffect">
                                      <p:stCondLst>
                                        <p:cond delay="800"/>
                                      </p:stCondLst>
                                      <p:childTnLst>
                                        <p:set>
                                          <p:cBhvr>
                                            <p:cTn id="86" dur="1" fill="hold">
                                              <p:stCondLst>
                                                <p:cond delay="0"/>
                                              </p:stCondLst>
                                            </p:cTn>
                                            <p:tgtEl>
                                              <p:spTgt spid="107"/>
                                            </p:tgtEl>
                                            <p:attrNameLst>
                                              <p:attrName>style.visibility</p:attrName>
                                            </p:attrNameLst>
                                          </p:cBhvr>
                                          <p:to>
                                            <p:strVal val="visible"/>
                                          </p:to>
                                        </p:set>
                                        <p:anim calcmode="lin" valueType="num">
                                          <p:cBhvr additive="base">
                                            <p:cTn id="87" dur="1500" fill="hold"/>
                                            <p:tgtEl>
                                              <p:spTgt spid="107"/>
                                            </p:tgtEl>
                                            <p:attrNameLst>
                                              <p:attrName>ppt_x</p:attrName>
                                            </p:attrNameLst>
                                          </p:cBhvr>
                                          <p:tavLst>
                                            <p:tav tm="0">
                                              <p:val>
                                                <p:strVal val="1+#ppt_w/2"/>
                                              </p:val>
                                            </p:tav>
                                            <p:tav tm="100000">
                                              <p:val>
                                                <p:strVal val="#ppt_x"/>
                                              </p:val>
                                            </p:tav>
                                          </p:tavLst>
                                        </p:anim>
                                        <p:anim calcmode="lin" valueType="num">
                                          <p:cBhvr additive="base">
                                            <p:cTn id="88" dur="1500" fill="hold"/>
                                            <p:tgtEl>
                                              <p:spTgt spid="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2.2.1 </a:t>
            </a:r>
            <a:r>
              <a:rPr lang="zh-CN" altLang="en-US" dirty="0"/>
              <a:t>关系数据库标准语言</a:t>
            </a:r>
            <a:r>
              <a:rPr lang="en-US" altLang="zh-CN" dirty="0"/>
              <a:t>SQL</a:t>
            </a:r>
            <a:r>
              <a:rPr lang="zh-CN" altLang="en-US" dirty="0"/>
              <a:t>（续）</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
        <p:nvSpPr>
          <p:cNvPr id="115" name="内容占位符 2">
            <a:extLst>
              <a:ext uri="{FF2B5EF4-FFF2-40B4-BE49-F238E27FC236}">
                <a16:creationId xmlns:a16="http://schemas.microsoft.com/office/drawing/2014/main" id="{2C7C9712-F905-445D-ABB8-41701E4027AA}"/>
              </a:ext>
            </a:extLst>
          </p:cNvPr>
          <p:cNvSpPr>
            <a:spLocks noGrp="1"/>
          </p:cNvSpPr>
          <p:nvPr>
            <p:ph idx="1"/>
          </p:nvPr>
        </p:nvSpPr>
        <p:spPr>
          <a:xfrm>
            <a:off x="512619" y="1347900"/>
            <a:ext cx="5831584" cy="5359380"/>
          </a:xfrm>
        </p:spPr>
        <p:txBody>
          <a:bodyPr>
            <a:normAutofit fontScale="70000" lnSpcReduction="20000"/>
          </a:bodyPr>
          <a:lstStyle/>
          <a:p>
            <a:r>
              <a:rPr lang="zh-CN" altLang="en-US" sz="2900" b="1" dirty="0"/>
              <a:t>数据定义：</a:t>
            </a:r>
            <a:r>
              <a:rPr lang="zh-CN" altLang="en-US" sz="2400" dirty="0"/>
              <a:t>定义关系数据库逻辑操作对象</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dirty="0"/>
          </a:p>
          <a:p>
            <a:r>
              <a:rPr lang="zh-CN" altLang="en-US" b="1" dirty="0"/>
              <a:t>数据查询：</a:t>
            </a:r>
            <a:endParaRPr lang="en-US" altLang="zh-CN" b="1" dirty="0"/>
          </a:p>
          <a:p>
            <a:pPr lvl="1"/>
            <a:r>
              <a:rPr lang="zh-CN" altLang="en-US" b="1" dirty="0"/>
              <a:t>基本查询</a:t>
            </a:r>
            <a:endParaRPr lang="en-US" altLang="zh-CN" b="1" dirty="0"/>
          </a:p>
          <a:p>
            <a:pPr lvl="2"/>
            <a:r>
              <a:rPr lang="zh-CN" altLang="en-US" dirty="0"/>
              <a:t>主要包括选择、投影、连接、分组、聚集、排序等关系操作</a:t>
            </a:r>
            <a:endParaRPr lang="en-US" altLang="zh-CN" dirty="0"/>
          </a:p>
          <a:p>
            <a:pPr lvl="1"/>
            <a:r>
              <a:rPr lang="zh-CN" altLang="en-US" b="1" dirty="0"/>
              <a:t>扩展查询</a:t>
            </a:r>
            <a:endParaRPr lang="en-US" altLang="zh-CN" b="1" dirty="0"/>
          </a:p>
          <a:p>
            <a:pPr lvl="2"/>
            <a:r>
              <a:rPr lang="zh-CN" altLang="en-US" dirty="0"/>
              <a:t>面向</a:t>
            </a:r>
            <a:r>
              <a:rPr lang="en-US" altLang="zh-CN" dirty="0"/>
              <a:t>OLAP</a:t>
            </a:r>
            <a:r>
              <a:rPr lang="zh-CN" altLang="en-US" dirty="0"/>
              <a:t>分析的聚合计算</a:t>
            </a:r>
            <a:endParaRPr lang="en-US" altLang="zh-CN" dirty="0"/>
          </a:p>
          <a:p>
            <a:r>
              <a:rPr lang="zh-CN" altLang="en-US" b="1" dirty="0"/>
              <a:t>连接操作的实现机理</a:t>
            </a:r>
            <a:endParaRPr lang="en-US" altLang="zh-CN" b="1" dirty="0"/>
          </a:p>
          <a:p>
            <a:pPr lvl="1"/>
            <a:r>
              <a:rPr lang="zh-CN" altLang="en-US" sz="2000" dirty="0"/>
              <a:t>嵌套循环连接（</a:t>
            </a:r>
            <a:r>
              <a:rPr lang="en-US" altLang="zh-CN" sz="2000" dirty="0"/>
              <a:t>nested-loop join</a:t>
            </a:r>
            <a:r>
              <a:rPr lang="zh-CN" altLang="en-US" sz="2000" dirty="0"/>
              <a:t>）</a:t>
            </a:r>
            <a:endParaRPr lang="en-US" altLang="zh-CN" sz="2000" dirty="0"/>
          </a:p>
          <a:p>
            <a:pPr lvl="1"/>
            <a:r>
              <a:rPr lang="zh-CN" altLang="en-US" sz="2000" dirty="0"/>
              <a:t>排序归并连接（</a:t>
            </a:r>
            <a:r>
              <a:rPr lang="en-US" altLang="zh-CN" sz="2000" dirty="0"/>
              <a:t>sort-merge join</a:t>
            </a:r>
            <a:r>
              <a:rPr lang="zh-CN" altLang="en-US" sz="2000" dirty="0"/>
              <a:t>）</a:t>
            </a:r>
            <a:endParaRPr lang="en-US" altLang="zh-CN" sz="2000" dirty="0"/>
          </a:p>
          <a:p>
            <a:pPr lvl="1"/>
            <a:r>
              <a:rPr lang="zh-CN" altLang="en-US" sz="2000" dirty="0"/>
              <a:t>哈希连接（</a:t>
            </a:r>
            <a:r>
              <a:rPr lang="en-US" altLang="zh-CN" sz="2000" dirty="0"/>
              <a:t>hash join</a:t>
            </a:r>
            <a:r>
              <a:rPr lang="zh-CN" altLang="en-US" sz="2000" dirty="0"/>
              <a:t>）</a:t>
            </a:r>
            <a:endParaRPr lang="en-US" altLang="zh-CN" sz="2400" dirty="0"/>
          </a:p>
          <a:p>
            <a:endParaRPr lang="en-US" altLang="zh-CN" sz="2400" dirty="0"/>
          </a:p>
          <a:p>
            <a:endParaRPr lang="en-US" altLang="zh-CN" sz="2400" dirty="0"/>
          </a:p>
          <a:p>
            <a:endParaRPr lang="en-US" altLang="zh-CN" sz="2400" dirty="0"/>
          </a:p>
          <a:p>
            <a:endParaRPr lang="en-US" altLang="zh-CN" dirty="0"/>
          </a:p>
          <a:p>
            <a:endParaRPr lang="en-US" altLang="zh-CN" dirty="0"/>
          </a:p>
        </p:txBody>
      </p:sp>
      <p:graphicFrame>
        <p:nvGraphicFramePr>
          <p:cNvPr id="116" name="表格 115">
            <a:extLst>
              <a:ext uri="{FF2B5EF4-FFF2-40B4-BE49-F238E27FC236}">
                <a16:creationId xmlns:a16="http://schemas.microsoft.com/office/drawing/2014/main" id="{CF4B44A9-F5A1-453F-8E5C-12ABB7F7E179}"/>
              </a:ext>
            </a:extLst>
          </p:cNvPr>
          <p:cNvGraphicFramePr>
            <a:graphicFrameLocks noGrp="1"/>
          </p:cNvGraphicFramePr>
          <p:nvPr>
            <p:extLst>
              <p:ext uri="{D42A27DB-BD31-4B8C-83A1-F6EECF244321}">
                <p14:modId xmlns:p14="http://schemas.microsoft.com/office/powerpoint/2010/main" val="707923298"/>
              </p:ext>
            </p:extLst>
          </p:nvPr>
        </p:nvGraphicFramePr>
        <p:xfrm>
          <a:off x="602901" y="1749682"/>
          <a:ext cx="5741300" cy="1706235"/>
        </p:xfrm>
        <a:graphic>
          <a:graphicData uri="http://schemas.openxmlformats.org/drawingml/2006/table">
            <a:tbl>
              <a:tblPr firstRow="1" firstCol="1" lastCol="1" bandRow="1" bandCol="1">
                <a:tableStyleId>{5C22544A-7EE6-4342-B048-85BDC9FD1C3A}</a:tableStyleId>
              </a:tblPr>
              <a:tblGrid>
                <a:gridCol w="1498539">
                  <a:extLst>
                    <a:ext uri="{9D8B030D-6E8A-4147-A177-3AD203B41FA5}">
                      <a16:colId xmlns:a16="http://schemas.microsoft.com/office/drawing/2014/main" val="2972989373"/>
                    </a:ext>
                  </a:extLst>
                </a:gridCol>
                <a:gridCol w="1498539">
                  <a:extLst>
                    <a:ext uri="{9D8B030D-6E8A-4147-A177-3AD203B41FA5}">
                      <a16:colId xmlns:a16="http://schemas.microsoft.com/office/drawing/2014/main" val="3933995916"/>
                    </a:ext>
                  </a:extLst>
                </a:gridCol>
                <a:gridCol w="1372111">
                  <a:extLst>
                    <a:ext uri="{9D8B030D-6E8A-4147-A177-3AD203B41FA5}">
                      <a16:colId xmlns:a16="http://schemas.microsoft.com/office/drawing/2014/main" val="1300988262"/>
                    </a:ext>
                  </a:extLst>
                </a:gridCol>
                <a:gridCol w="1372111">
                  <a:extLst>
                    <a:ext uri="{9D8B030D-6E8A-4147-A177-3AD203B41FA5}">
                      <a16:colId xmlns:a16="http://schemas.microsoft.com/office/drawing/2014/main" val="3528001040"/>
                    </a:ext>
                  </a:extLst>
                </a:gridCol>
              </a:tblGrid>
              <a:tr h="255903">
                <a:tc rowSpan="2">
                  <a:txBody>
                    <a:bodyPr/>
                    <a:lstStyle/>
                    <a:p>
                      <a:pPr algn="ctr">
                        <a:spcAft>
                          <a:spcPts val="0"/>
                        </a:spcAft>
                        <a:tabLst>
                          <a:tab pos="2637155" algn="ctr"/>
                          <a:tab pos="5274310" algn="r"/>
                        </a:tabLst>
                      </a:pPr>
                      <a:r>
                        <a:rPr lang="zh-CN" sz="1400" kern="100" dirty="0">
                          <a:effectLst/>
                        </a:rPr>
                        <a:t>操作对象</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nchor="ctr"/>
                </a:tc>
                <a:tc gridSpan="3">
                  <a:txBody>
                    <a:bodyPr/>
                    <a:lstStyle/>
                    <a:p>
                      <a:pPr algn="ctr">
                        <a:spcAft>
                          <a:spcPts val="0"/>
                        </a:spcAft>
                        <a:tabLst>
                          <a:tab pos="2637155" algn="ctr"/>
                          <a:tab pos="5274310" algn="r"/>
                        </a:tabLst>
                      </a:pPr>
                      <a:r>
                        <a:rPr lang="zh-CN" sz="1400" kern="100" dirty="0">
                          <a:effectLst/>
                        </a:rPr>
                        <a:t>操作方式</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51266768"/>
                  </a:ext>
                </a:extLst>
              </a:tr>
              <a:tr h="255903">
                <a:tc vMerge="1">
                  <a:txBody>
                    <a:bodyPr/>
                    <a:lstStyle/>
                    <a:p>
                      <a:endParaRPr lang="zh-CN" altLang="en-US"/>
                    </a:p>
                  </a:txBody>
                  <a:tcPr/>
                </a:tc>
                <a:tc>
                  <a:txBody>
                    <a:bodyPr/>
                    <a:lstStyle/>
                    <a:p>
                      <a:pPr algn="ctr">
                        <a:spcAft>
                          <a:spcPts val="0"/>
                        </a:spcAft>
                        <a:tabLst>
                          <a:tab pos="2637155" algn="ctr"/>
                          <a:tab pos="5274310" algn="r"/>
                        </a:tabLst>
                      </a:pPr>
                      <a:r>
                        <a:rPr lang="zh-CN" sz="1400" kern="100">
                          <a:effectLst/>
                        </a:rPr>
                        <a:t>创建</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ctr">
                        <a:spcAft>
                          <a:spcPts val="0"/>
                        </a:spcAft>
                        <a:tabLst>
                          <a:tab pos="2637155" algn="ctr"/>
                          <a:tab pos="5274310" algn="r"/>
                        </a:tabLst>
                      </a:pPr>
                      <a:r>
                        <a:rPr lang="zh-CN" sz="1400" kern="100" dirty="0">
                          <a:effectLst/>
                        </a:rPr>
                        <a:t>删除</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ctr">
                        <a:spcAft>
                          <a:spcPts val="0"/>
                        </a:spcAft>
                        <a:tabLst>
                          <a:tab pos="2637155" algn="ctr"/>
                          <a:tab pos="5274310" algn="r"/>
                        </a:tabLst>
                      </a:pPr>
                      <a:r>
                        <a:rPr lang="zh-CN" sz="1400" kern="100">
                          <a:effectLst/>
                        </a:rPr>
                        <a:t>修改</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extLst>
                  <a:ext uri="{0D108BD9-81ED-4DB2-BD59-A6C34878D82A}">
                    <a16:rowId xmlns:a16="http://schemas.microsoft.com/office/drawing/2014/main" val="2423684540"/>
                  </a:ext>
                </a:extLst>
              </a:tr>
              <a:tr h="255903">
                <a:tc>
                  <a:txBody>
                    <a:bodyPr/>
                    <a:lstStyle/>
                    <a:p>
                      <a:pPr algn="ctr">
                        <a:spcAft>
                          <a:spcPts val="0"/>
                        </a:spcAft>
                        <a:tabLst>
                          <a:tab pos="2637155" algn="ctr"/>
                          <a:tab pos="5274310" algn="r"/>
                        </a:tabLst>
                      </a:pPr>
                      <a:r>
                        <a:rPr lang="zh-CN" sz="1400" kern="100" dirty="0">
                          <a:effectLst/>
                        </a:rPr>
                        <a:t>模式</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en-US" sz="1400" kern="100" dirty="0">
                          <a:effectLst/>
                        </a:rPr>
                        <a:t>CREATE SCHEMA</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a:effectLst/>
                        </a:rPr>
                        <a:t>DROP SCHEMA</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en-US" altLang="zh-CN" sz="1400" kern="100" dirty="0">
                          <a:effectLst/>
                        </a:rPr>
                        <a:t>ALTER</a:t>
                      </a:r>
                      <a:r>
                        <a:rPr lang="en-US" altLang="zh-CN" sz="1400" kern="100" baseline="0" dirty="0">
                          <a:effectLst/>
                        </a:rPr>
                        <a:t> SCHEMA</a:t>
                      </a:r>
                      <a:endParaRPr lang="zh-CN" sz="14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extLst>
                  <a:ext uri="{0D108BD9-81ED-4DB2-BD59-A6C34878D82A}">
                    <a16:rowId xmlns:a16="http://schemas.microsoft.com/office/drawing/2014/main" val="4132500697"/>
                  </a:ext>
                </a:extLst>
              </a:tr>
              <a:tr h="255903">
                <a:tc>
                  <a:txBody>
                    <a:bodyPr/>
                    <a:lstStyle/>
                    <a:p>
                      <a:pPr algn="ctr">
                        <a:spcAft>
                          <a:spcPts val="0"/>
                        </a:spcAft>
                        <a:tabLst>
                          <a:tab pos="2637155" algn="ctr"/>
                          <a:tab pos="5274310" algn="r"/>
                        </a:tabLst>
                      </a:pPr>
                      <a:r>
                        <a:rPr lang="zh-CN" sz="1400" kern="100">
                          <a:effectLst/>
                        </a:rPr>
                        <a:t>表</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CREATE TABLE</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DROP TABLE</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ALTER TABLE</a:t>
                      </a:r>
                      <a:endParaRPr lang="zh-CN" sz="1400" b="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extLst>
                  <a:ext uri="{0D108BD9-81ED-4DB2-BD59-A6C34878D82A}">
                    <a16:rowId xmlns:a16="http://schemas.microsoft.com/office/drawing/2014/main" val="3492101871"/>
                  </a:ext>
                </a:extLst>
              </a:tr>
              <a:tr h="255903">
                <a:tc>
                  <a:txBody>
                    <a:bodyPr/>
                    <a:lstStyle/>
                    <a:p>
                      <a:pPr algn="ctr">
                        <a:spcAft>
                          <a:spcPts val="0"/>
                        </a:spcAft>
                        <a:tabLst>
                          <a:tab pos="2637155" algn="ctr"/>
                          <a:tab pos="5274310" algn="r"/>
                        </a:tabLst>
                      </a:pPr>
                      <a:r>
                        <a:rPr lang="zh-CN" sz="1400" kern="100">
                          <a:effectLst/>
                        </a:rPr>
                        <a:t>索引</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en-US" sz="1400" kern="100">
                          <a:effectLst/>
                        </a:rPr>
                        <a:t>CREATE INDEX</a:t>
                      </a:r>
                      <a:endParaRPr lang="zh-CN" sz="1400" kern="10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DROP INDEX</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ALTER</a:t>
                      </a:r>
                      <a:r>
                        <a:rPr lang="fr-FR" sz="1400" kern="100" baseline="0" dirty="0">
                          <a:effectLst/>
                        </a:rPr>
                        <a:t> INDEX</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extLst>
                  <a:ext uri="{0D108BD9-81ED-4DB2-BD59-A6C34878D82A}">
                    <a16:rowId xmlns:a16="http://schemas.microsoft.com/office/drawing/2014/main" val="3477964044"/>
                  </a:ext>
                </a:extLst>
              </a:tr>
              <a:tr h="255903">
                <a:tc>
                  <a:txBody>
                    <a:bodyPr/>
                    <a:lstStyle/>
                    <a:p>
                      <a:pPr algn="ctr">
                        <a:spcAft>
                          <a:spcPts val="0"/>
                        </a:spcAft>
                        <a:tabLst>
                          <a:tab pos="2637155" algn="ctr"/>
                          <a:tab pos="5274310" algn="r"/>
                        </a:tabLst>
                      </a:pPr>
                      <a:r>
                        <a:rPr lang="zh-CN" sz="1400" kern="100" dirty="0">
                          <a:effectLst/>
                        </a:rPr>
                        <a:t>视图</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en-US" sz="1400" kern="100" dirty="0">
                          <a:effectLst/>
                        </a:rPr>
                        <a:t>CREATE VIEW</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DROP VIEW</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tc>
                  <a:txBody>
                    <a:bodyPr/>
                    <a:lstStyle/>
                    <a:p>
                      <a:pPr algn="just">
                        <a:spcAft>
                          <a:spcPts val="0"/>
                        </a:spcAft>
                        <a:tabLst>
                          <a:tab pos="2637155" algn="ctr"/>
                          <a:tab pos="5274310" algn="r"/>
                        </a:tabLst>
                      </a:pPr>
                      <a:r>
                        <a:rPr lang="fr-FR" sz="1400" kern="100" dirty="0">
                          <a:effectLst/>
                        </a:rPr>
                        <a:t> ALTER VIEW</a:t>
                      </a:r>
                      <a:endParaRPr lang="zh-CN" sz="1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txBody>
                  <a:tcPr marT="0" marB="0"/>
                </a:tc>
                <a:extLst>
                  <a:ext uri="{0D108BD9-81ED-4DB2-BD59-A6C34878D82A}">
                    <a16:rowId xmlns:a16="http://schemas.microsoft.com/office/drawing/2014/main" val="3924164560"/>
                  </a:ext>
                </a:extLst>
              </a:tr>
            </a:tbl>
          </a:graphicData>
        </a:graphic>
      </p:graphicFrame>
      <p:pic>
        <p:nvPicPr>
          <p:cNvPr id="117" name="图片 116">
            <a:extLst>
              <a:ext uri="{FF2B5EF4-FFF2-40B4-BE49-F238E27FC236}">
                <a16:creationId xmlns:a16="http://schemas.microsoft.com/office/drawing/2014/main" id="{F86016EB-54AD-4685-9FE4-2AA2094FD082}"/>
              </a:ext>
            </a:extLst>
          </p:cNvPr>
          <p:cNvPicPr>
            <a:picLocks noChangeAspect="1"/>
          </p:cNvPicPr>
          <p:nvPr/>
        </p:nvPicPr>
        <p:blipFill>
          <a:blip r:embed="rId3"/>
          <a:stretch>
            <a:fillRect/>
          </a:stretch>
        </p:blipFill>
        <p:spPr>
          <a:xfrm>
            <a:off x="6669784" y="1308209"/>
            <a:ext cx="5306291" cy="5432937"/>
          </a:xfrm>
          <a:prstGeom prst="rect">
            <a:avLst/>
          </a:prstGeom>
        </p:spPr>
      </p:pic>
    </p:spTree>
    <p:extLst>
      <p:ext uri="{BB962C8B-B14F-4D97-AF65-F5344CB8AC3E}">
        <p14:creationId xmlns:p14="http://schemas.microsoft.com/office/powerpoint/2010/main" val="20579402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1723</TotalTime>
  <Words>9176</Words>
  <Application>Microsoft Office PowerPoint</Application>
  <PresentationFormat>宽屏</PresentationFormat>
  <Paragraphs>1004</Paragraphs>
  <Slides>70</Slides>
  <Notes>42</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70</vt:i4>
      </vt:variant>
    </vt:vector>
  </HeadingPairs>
  <TitlesOfParts>
    <vt:vector size="94" baseType="lpstr">
      <vt:lpstr>-apple-system</vt:lpstr>
      <vt:lpstr>Helvetica Neue</vt:lpstr>
      <vt:lpstr>Menlo</vt:lpstr>
      <vt:lpstr>microsoft yahei</vt:lpstr>
      <vt:lpstr>PingFang SC</vt:lpstr>
      <vt:lpstr>SFMono-Regular</vt:lpstr>
      <vt:lpstr>等线</vt:lpstr>
      <vt:lpstr>等线</vt:lpstr>
      <vt:lpstr>等线 Light</vt:lpstr>
      <vt:lpstr>华文黑体</vt:lpstr>
      <vt:lpstr>华文楷体</vt:lpstr>
      <vt:lpstr>宋体</vt:lpstr>
      <vt:lpstr>微软雅黑</vt:lpstr>
      <vt:lpstr>微软雅黑</vt:lpstr>
      <vt:lpstr>arial</vt:lpstr>
      <vt:lpstr>arial</vt:lpstr>
      <vt:lpstr>Arial Narrow</vt:lpstr>
      <vt:lpstr>Courier New</vt:lpstr>
      <vt:lpstr>Mangal</vt:lpstr>
      <vt:lpstr>Segoe UI</vt:lpstr>
      <vt:lpstr>Times New Roman</vt:lpstr>
      <vt:lpstr>Wingdings</vt:lpstr>
      <vt:lpstr>Wingdings 3</vt:lpstr>
      <vt:lpstr>Office 主题​​</vt:lpstr>
      <vt:lpstr>大数据管理</vt:lpstr>
      <vt:lpstr>第2章 关系数据模型与SQL</vt:lpstr>
      <vt:lpstr>第2章 关系数据模型与SQL</vt:lpstr>
      <vt:lpstr>2.1关系数据库概述 2.1.1关系数据结构及其形式化定义</vt:lpstr>
      <vt:lpstr>2.1.1 关系数据结构及其形式化定义</vt:lpstr>
      <vt:lpstr>2.1.1 关系数据结构及其形式化定义</vt:lpstr>
      <vt:lpstr>2.1.2 关系操作与关系代数</vt:lpstr>
      <vt:lpstr>2.2 关系数据库标准语言SQL 2.2.1 基本SQL标准</vt:lpstr>
      <vt:lpstr>2.2.1 关系数据库标准语言SQL（续）</vt:lpstr>
      <vt:lpstr>2.2 关系数据库标准语言SQL 2.2.1 基本SQL标准（续）</vt:lpstr>
      <vt:lpstr>2.2 关系数据库标准语言SQL 2.2.2 面向大数据管理的SQL扩展语法</vt:lpstr>
      <vt:lpstr>SQL for XML， RAW</vt:lpstr>
      <vt:lpstr>SQL for XML, AUTO</vt:lpstr>
      <vt:lpstr>SQL for XML, AUTO</vt:lpstr>
      <vt:lpstr>SQL for XML, PATH</vt:lpstr>
      <vt:lpstr>SQL for XML, EXPLICIT     通过SELECT语法定义输出XML结构 </vt:lpstr>
      <vt:lpstr>SQL for XML, EXPLICIT     通过SELECT语法定义输出XML结构 </vt:lpstr>
      <vt:lpstr>SQL for XML, EXPLICIT     通过SELECT语法定义输出XML结构 </vt:lpstr>
      <vt:lpstr>SQL for XML, EXPLICIT     通过SELECT语法定义输出XML结构 </vt:lpstr>
      <vt:lpstr>SQL for XML, EXPLICIT     通过SELECT语法定义输出XML结构 </vt:lpstr>
      <vt:lpstr>2.2 关系数据库标准语言SQL 2.2.2 面向大数据管理的SQL扩展语法（续）</vt:lpstr>
      <vt:lpstr>JSON 语法规则</vt:lpstr>
      <vt:lpstr>SQL for JSON数据管理</vt:lpstr>
      <vt:lpstr>SQL for JSON数据管理</vt:lpstr>
      <vt:lpstr>SQL for JSON数据管理</vt:lpstr>
      <vt:lpstr>SQL for JSON数据管理</vt:lpstr>
      <vt:lpstr>SQL for JSON数据管理</vt:lpstr>
      <vt:lpstr>SQL for JSON数据管理</vt:lpstr>
      <vt:lpstr>SQL for JSON数据管理</vt:lpstr>
      <vt:lpstr>SQL for JSON数据管理</vt:lpstr>
      <vt:lpstr>SQL for JSON数据管理</vt:lpstr>
      <vt:lpstr>2.2 关系数据库标准语言SQL 2.2.2 面向大数据管理的SQL扩展语法（续）</vt:lpstr>
      <vt:lpstr>R语言环境中使用SQL搜索sqldf包</vt:lpstr>
      <vt:lpstr>2.3 SQL on Hadoop</vt:lpstr>
      <vt:lpstr>2.3 SQL on Hadoop</vt:lpstr>
      <vt:lpstr>SQL on Hadoop：HiveQL</vt:lpstr>
      <vt:lpstr>SQL on Hadoop：HiveQL</vt:lpstr>
      <vt:lpstr>2.4 NoSQL数据库</vt:lpstr>
      <vt:lpstr>NoSQL产生的原因——应用需求的变迁</vt:lpstr>
      <vt:lpstr>传统数据库开源架构下的使用瓶颈</vt:lpstr>
      <vt:lpstr>RDBMS业界主备集群方案对比</vt:lpstr>
      <vt:lpstr>RDBMS业界主备集群方案对比小结</vt:lpstr>
      <vt:lpstr>2.4 NoSQL数据库</vt:lpstr>
      <vt:lpstr>2.4 NoSQL数据库（续）</vt:lpstr>
      <vt:lpstr>2.4 NoSQL数据库（续）</vt:lpstr>
      <vt:lpstr>2.4 NoSQL数据库（续）</vt:lpstr>
      <vt:lpstr>2.4 NoSQL数据库（续）</vt:lpstr>
      <vt:lpstr>2.4 NoSQL数据库（续）</vt:lpstr>
      <vt:lpstr>2.4 NoSQL数据库（续）</vt:lpstr>
      <vt:lpstr>2.4 NoSQL数据库（续）</vt:lpstr>
      <vt:lpstr>2.4 NoSQL数据库（续）</vt:lpstr>
      <vt:lpstr>2.5 代表性数据库演化与发展趋势</vt:lpstr>
      <vt:lpstr>2.5 代表性数据库演化与发展趋势</vt:lpstr>
      <vt:lpstr>Oracle TimesTen</vt:lpstr>
      <vt:lpstr>Oracle Database in Memory</vt:lpstr>
      <vt:lpstr>Oracle Database in Memory</vt:lpstr>
      <vt:lpstr>2.5 代表性数据库演化与发展趋势</vt:lpstr>
      <vt:lpstr>Teradata</vt:lpstr>
      <vt:lpstr>Teradata</vt:lpstr>
      <vt:lpstr>Teradata</vt:lpstr>
      <vt:lpstr>Vertica</vt:lpstr>
      <vt:lpstr>Vertica</vt:lpstr>
      <vt:lpstr>Vertica</vt:lpstr>
      <vt:lpstr>共享存储型分布式数据库Aurora</vt:lpstr>
      <vt:lpstr>2.5 代表性数据库演化与发展趋势</vt:lpstr>
      <vt:lpstr>全球级分布式数据库Google Spanner</vt:lpstr>
      <vt:lpstr>2.5 代表性数据库演化与发展趋势</vt:lpstr>
      <vt:lpstr>理论联系社会</vt:lpstr>
      <vt:lpstr>理论联系社会</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华科</cp:lastModifiedBy>
  <cp:revision>322</cp:revision>
  <dcterms:created xsi:type="dcterms:W3CDTF">2020-06-18T17:33:31Z</dcterms:created>
  <dcterms:modified xsi:type="dcterms:W3CDTF">2023-03-10T07:11:08Z</dcterms:modified>
</cp:coreProperties>
</file>