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sldIdLst>
    <p:sldId id="265" r:id="rId2"/>
    <p:sldId id="266" r:id="rId3"/>
    <p:sldId id="267" r:id="rId4"/>
    <p:sldId id="262" r:id="rId5"/>
    <p:sldId id="269" r:id="rId6"/>
    <p:sldId id="271" r:id="rId7"/>
    <p:sldId id="281" r:id="rId8"/>
    <p:sldId id="272" r:id="rId9"/>
    <p:sldId id="282" r:id="rId10"/>
    <p:sldId id="273" r:id="rId11"/>
    <p:sldId id="274" r:id="rId12"/>
    <p:sldId id="270" r:id="rId13"/>
    <p:sldId id="275" r:id="rId14"/>
    <p:sldId id="277" r:id="rId15"/>
    <p:sldId id="276" r:id="rId16"/>
    <p:sldId id="279" r:id="rId17"/>
    <p:sldId id="278" r:id="rId18"/>
    <p:sldId id="280"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38" r:id="rId56"/>
    <p:sldId id="337" r:id="rId57"/>
    <p:sldId id="320" r:id="rId58"/>
    <p:sldId id="321" r:id="rId59"/>
    <p:sldId id="322" r:id="rId60"/>
    <p:sldId id="339" r:id="rId61"/>
    <p:sldId id="323" r:id="rId62"/>
    <p:sldId id="324" r:id="rId63"/>
    <p:sldId id="325" r:id="rId64"/>
    <p:sldId id="326" r:id="rId65"/>
    <p:sldId id="327" r:id="rId66"/>
    <p:sldId id="328" r:id="rId67"/>
    <p:sldId id="329" r:id="rId68"/>
    <p:sldId id="330" r:id="rId69"/>
    <p:sldId id="331" r:id="rId70"/>
    <p:sldId id="332" r:id="rId71"/>
    <p:sldId id="333" r:id="rId72"/>
    <p:sldId id="342" r:id="rId73"/>
    <p:sldId id="334" r:id="rId74"/>
    <p:sldId id="335" r:id="rId75"/>
    <p:sldId id="340" r:id="rId76"/>
    <p:sldId id="336" r:id="rId77"/>
    <p:sldId id="341" r:id="rId78"/>
    <p:sldId id="268" r:id="rId7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2" clrIdx="0">
    <p:extLst>
      <p:ext uri="{19B8F6BF-5375-455C-9EA6-DF929625EA0E}">
        <p15:presenceInfo xmlns:p15="http://schemas.microsoft.com/office/powerpoint/2012/main" userId="微软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08" autoAdjust="0"/>
  </p:normalViewPr>
  <p:slideViewPr>
    <p:cSldViewPr snapToGrid="0">
      <p:cViewPr varScale="1">
        <p:scale>
          <a:sx n="81" d="100"/>
          <a:sy n="81" d="100"/>
        </p:scale>
        <p:origin x="10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8</a:t>
            </a:fld>
            <a:endParaRPr lang="zh-CN" altLang="en-US"/>
          </a:p>
        </p:txBody>
      </p:sp>
    </p:spTree>
    <p:extLst>
      <p:ext uri="{BB962C8B-B14F-4D97-AF65-F5344CB8AC3E}">
        <p14:creationId xmlns:p14="http://schemas.microsoft.com/office/powerpoint/2010/main" val="3536875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顺序一致性，单个其他个体，读到的不是乱序</a:t>
            </a:r>
            <a:endParaRPr lang="en-US" altLang="zh-CN" dirty="0"/>
          </a:p>
          <a:p>
            <a:r>
              <a:rPr lang="zh-CN" altLang="en-US" dirty="0"/>
              <a:t>线性一致性，多个读个体，各自读取的时间符合写操作时间。</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22</a:t>
            </a:fld>
            <a:endParaRPr lang="zh-CN" altLang="en-US"/>
          </a:p>
        </p:txBody>
      </p:sp>
    </p:spTree>
    <p:extLst>
      <p:ext uri="{BB962C8B-B14F-4D97-AF65-F5344CB8AC3E}">
        <p14:creationId xmlns:p14="http://schemas.microsoft.com/office/powerpoint/2010/main" val="2777686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23</a:t>
            </a:fld>
            <a:endParaRPr lang="zh-CN" altLang="en-US"/>
          </a:p>
        </p:txBody>
      </p:sp>
    </p:spTree>
    <p:extLst>
      <p:ext uri="{BB962C8B-B14F-4D97-AF65-F5344CB8AC3E}">
        <p14:creationId xmlns:p14="http://schemas.microsoft.com/office/powerpoint/2010/main" val="1382041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操作一致性，关注先写后读操作，先读后写和操作一致性无关。</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24</a:t>
            </a:fld>
            <a:endParaRPr lang="zh-CN" altLang="en-US"/>
          </a:p>
        </p:txBody>
      </p:sp>
    </p:spTree>
    <p:extLst>
      <p:ext uri="{BB962C8B-B14F-4D97-AF65-F5344CB8AC3E}">
        <p14:creationId xmlns:p14="http://schemas.microsoft.com/office/powerpoint/2010/main" val="1547333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粘性，在用户可容忍的时间内可用</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25</a:t>
            </a:fld>
            <a:endParaRPr lang="zh-CN" altLang="en-US"/>
          </a:p>
        </p:txBody>
      </p:sp>
    </p:spTree>
    <p:extLst>
      <p:ext uri="{BB962C8B-B14F-4D97-AF65-F5344CB8AC3E}">
        <p14:creationId xmlns:p14="http://schemas.microsoft.com/office/powerpoint/2010/main" val="3875258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https://zhuanlan.zhihu.com/p/107213207</a:t>
            </a:r>
          </a:p>
          <a:p>
            <a:r>
              <a:rPr lang="zh-CN" altLang="en-US" dirty="0"/>
              <a:t>写偏序异常（多个对象之间的写操作狭义上不冲突，但广义上整体状态出现了不一致，例如写</a:t>
            </a:r>
            <a:r>
              <a:rPr lang="en-US" altLang="zh-CN" dirty="0"/>
              <a:t>A</a:t>
            </a:r>
            <a:r>
              <a:rPr lang="zh-CN" altLang="en-US" dirty="0"/>
              <a:t>和写</a:t>
            </a:r>
            <a:r>
              <a:rPr lang="en-US" altLang="zh-CN" dirty="0"/>
              <a:t>B</a:t>
            </a:r>
            <a:r>
              <a:rPr lang="zh-CN" altLang="en-US" dirty="0"/>
              <a:t>相互不冲突，但写偏序可能违反了</a:t>
            </a:r>
            <a:r>
              <a:rPr lang="en-US" altLang="zh-CN" dirty="0"/>
              <a:t>A+B&gt;0</a:t>
            </a:r>
            <a:r>
              <a:rPr lang="zh-CN" altLang="en-US" dirty="0"/>
              <a:t>的约束）</a:t>
            </a:r>
            <a:endParaRPr lang="en-US" altLang="zh-CN" dirty="0"/>
          </a:p>
          <a:p>
            <a:endParaRPr lang="en-US" altLang="zh-CN" dirty="0"/>
          </a:p>
          <a:p>
            <a:r>
              <a:rPr lang="zh-CN" altLang="en-US" sz="1200" b="1" i="0" kern="1200" dirty="0">
                <a:solidFill>
                  <a:schemeClr val="tx1"/>
                </a:solidFill>
                <a:effectLst/>
                <a:latin typeface="+mn-lt"/>
                <a:ea typeface="+mn-ea"/>
                <a:cs typeface="+mn-cs"/>
              </a:rPr>
              <a:t>读偏斜（</a:t>
            </a:r>
            <a:r>
              <a:rPr lang="en-US" altLang="zh-CN" sz="1200" b="1" i="0" kern="1200" dirty="0">
                <a:solidFill>
                  <a:schemeClr val="tx1"/>
                </a:solidFill>
                <a:effectLst/>
                <a:latin typeface="+mn-lt"/>
                <a:ea typeface="+mn-ea"/>
                <a:cs typeface="+mn-cs"/>
              </a:rPr>
              <a:t>Read Skew</a:t>
            </a:r>
            <a:r>
              <a:rPr lang="zh-CN" altLang="en-US" sz="1200" b="1"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在 </a:t>
            </a:r>
            <a:r>
              <a:rPr lang="en-US" altLang="zh-CN" sz="1200" b="1" i="0" kern="1200" dirty="0">
                <a:solidFill>
                  <a:schemeClr val="tx1"/>
                </a:solidFill>
                <a:effectLst/>
                <a:latin typeface="+mn-lt"/>
                <a:ea typeface="+mn-ea"/>
                <a:cs typeface="+mn-cs"/>
              </a:rPr>
              <a:t>Google </a:t>
            </a:r>
            <a:r>
              <a:rPr lang="zh-CN" altLang="en-US" sz="1200" b="1" i="0" kern="1200" dirty="0">
                <a:solidFill>
                  <a:schemeClr val="tx1"/>
                </a:solidFill>
                <a:effectLst/>
                <a:latin typeface="+mn-lt"/>
                <a:ea typeface="+mn-ea"/>
                <a:cs typeface="+mn-cs"/>
              </a:rPr>
              <a:t>搜索 </a:t>
            </a:r>
            <a:r>
              <a:rPr lang="en-US" altLang="zh-CN" sz="1200" b="1" i="0" kern="1200" dirty="0">
                <a:solidFill>
                  <a:schemeClr val="tx1"/>
                </a:solidFill>
                <a:effectLst/>
                <a:latin typeface="+mn-lt"/>
                <a:ea typeface="+mn-ea"/>
                <a:cs typeface="+mn-cs"/>
              </a:rPr>
              <a:t>read skew[9]</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得到和 </a:t>
            </a:r>
            <a:r>
              <a:rPr lang="en-US" altLang="zh-CN" sz="1200" b="0" i="0" kern="1200" dirty="0">
                <a:solidFill>
                  <a:schemeClr val="tx1"/>
                </a:solidFill>
                <a:effectLst/>
                <a:latin typeface="+mn-lt"/>
                <a:ea typeface="+mn-ea"/>
                <a:cs typeface="+mn-cs"/>
              </a:rPr>
              <a:t>read skew </a:t>
            </a:r>
            <a:r>
              <a:rPr lang="zh-CN" altLang="en-US" sz="1200" b="0" i="0" kern="1200" dirty="0">
                <a:solidFill>
                  <a:schemeClr val="tx1"/>
                </a:solidFill>
                <a:effectLst/>
                <a:latin typeface="+mn-lt"/>
                <a:ea typeface="+mn-ea"/>
                <a:cs typeface="+mn-cs"/>
              </a:rPr>
              <a:t>相关的文章并不多，大部分都是和 </a:t>
            </a:r>
            <a:r>
              <a:rPr lang="en-US" altLang="zh-CN" sz="1200" b="0" i="0" kern="1200" dirty="0">
                <a:solidFill>
                  <a:schemeClr val="tx1"/>
                </a:solidFill>
                <a:effectLst/>
                <a:latin typeface="+mn-lt"/>
                <a:ea typeface="+mn-ea"/>
                <a:cs typeface="+mn-cs"/>
              </a:rPr>
              <a:t>write skew </a:t>
            </a:r>
            <a:r>
              <a:rPr lang="zh-CN" altLang="en-US" sz="1200" b="0" i="0" kern="1200" dirty="0">
                <a:solidFill>
                  <a:schemeClr val="tx1"/>
                </a:solidFill>
                <a:effectLst/>
                <a:latin typeface="+mn-lt"/>
                <a:ea typeface="+mn-ea"/>
                <a:cs typeface="+mn-cs"/>
              </a:rPr>
              <a:t>相关。有一些文章将 </a:t>
            </a:r>
            <a:r>
              <a:rPr lang="en-US" altLang="zh-CN" sz="1200" b="0" i="0" kern="1200" dirty="0">
                <a:solidFill>
                  <a:schemeClr val="tx1"/>
                </a:solidFill>
                <a:effectLst/>
                <a:latin typeface="+mn-lt"/>
                <a:ea typeface="+mn-ea"/>
                <a:cs typeface="+mn-cs"/>
              </a:rPr>
              <a:t>read skew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non-repeatable read </a:t>
            </a:r>
            <a:r>
              <a:rPr lang="zh-CN" altLang="en-US" sz="1200" b="0" i="0" kern="1200" dirty="0">
                <a:solidFill>
                  <a:schemeClr val="tx1"/>
                </a:solidFill>
                <a:effectLst/>
                <a:latin typeface="+mn-lt"/>
                <a:ea typeface="+mn-ea"/>
                <a:cs typeface="+mn-cs"/>
              </a:rPr>
              <a:t>归为同一类。</a:t>
            </a:r>
          </a:p>
          <a:p>
            <a:r>
              <a:rPr lang="en-US" altLang="zh-CN" sz="1200" b="0" i="0" kern="1200" dirty="0">
                <a:solidFill>
                  <a:schemeClr val="tx1"/>
                </a:solidFill>
                <a:effectLst/>
                <a:latin typeface="+mn-lt"/>
                <a:ea typeface="+mn-ea"/>
                <a:cs typeface="+mn-cs"/>
              </a:rPr>
              <a:t>Non-repeatable read </a:t>
            </a:r>
            <a:r>
              <a:rPr lang="zh-CN" altLang="en-US" sz="1200" b="0" i="0" kern="1200" dirty="0">
                <a:solidFill>
                  <a:schemeClr val="tx1"/>
                </a:solidFill>
                <a:effectLst/>
                <a:latin typeface="+mn-lt"/>
                <a:ea typeface="+mn-ea"/>
                <a:cs typeface="+mn-cs"/>
              </a:rPr>
              <a:t>侧重于描述某一个对象在一个事务中重复查询多次，结果是否一致。</a:t>
            </a:r>
          </a:p>
          <a:p>
            <a:r>
              <a:rPr lang="en-US" altLang="zh-CN" sz="1200" b="0" i="0" kern="1200" dirty="0">
                <a:solidFill>
                  <a:schemeClr val="tx1"/>
                </a:solidFill>
                <a:effectLst/>
                <a:latin typeface="+mn-lt"/>
                <a:ea typeface="+mn-ea"/>
                <a:cs typeface="+mn-cs"/>
              </a:rPr>
              <a:t>Read skew </a:t>
            </a:r>
            <a:r>
              <a:rPr lang="zh-CN" altLang="en-US" sz="1200" b="0" i="0" kern="1200" dirty="0">
                <a:solidFill>
                  <a:schemeClr val="tx1"/>
                </a:solidFill>
                <a:effectLst/>
                <a:latin typeface="+mn-lt"/>
                <a:ea typeface="+mn-ea"/>
                <a:cs typeface="+mn-cs"/>
              </a:rPr>
              <a:t>则侧重于描述多个对象之间的一致性关系。</a:t>
            </a:r>
          </a:p>
          <a:p>
            <a:r>
              <a:rPr lang="zh-CN" altLang="en-US" sz="1200" b="0" i="0" kern="1200" dirty="0">
                <a:solidFill>
                  <a:schemeClr val="tx1"/>
                </a:solidFill>
                <a:effectLst/>
                <a:latin typeface="+mn-lt"/>
                <a:ea typeface="+mn-ea"/>
                <a:cs typeface="+mn-cs"/>
              </a:rPr>
              <a:t>看下面一个例子，假设事务需要保证 </a:t>
            </a:r>
            <a:r>
              <a:rPr lang="en-US" altLang="zh-CN" sz="1200" b="0" i="0" kern="1200" dirty="0">
                <a:solidFill>
                  <a:schemeClr val="tx1"/>
                </a:solidFill>
                <a:effectLst/>
                <a:latin typeface="+mn-lt"/>
                <a:ea typeface="+mn-ea"/>
                <a:cs typeface="+mn-cs"/>
              </a:rPr>
              <a:t>x + y = 100</a:t>
            </a:r>
            <a:r>
              <a:rPr lang="zh-CN" altLang="en-US" sz="1200" b="0" i="0" kern="1200" dirty="0">
                <a:solidFill>
                  <a:schemeClr val="tx1"/>
                </a:solidFill>
                <a:effectLst/>
                <a:latin typeface="+mn-lt"/>
                <a:ea typeface="+mn-ea"/>
                <a:cs typeface="+mn-cs"/>
              </a:rPr>
              <a:t>，初始值 </a:t>
            </a:r>
            <a:r>
              <a:rPr lang="en-US" altLang="zh-CN" sz="1200" b="0" i="0" kern="1200" dirty="0">
                <a:solidFill>
                  <a:schemeClr val="tx1"/>
                </a:solidFill>
                <a:effectLst/>
                <a:latin typeface="+mn-lt"/>
                <a:ea typeface="+mn-ea"/>
                <a:cs typeface="+mn-cs"/>
              </a:rPr>
              <a:t>x = y = 50</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Get1(x=50)...Set2(x=40)...Set2(y=60)...C2..Get1(y=60)...C1</a:t>
            </a:r>
          </a:p>
          <a:p>
            <a:r>
              <a:rPr lang="zh-CN" altLang="en-US" sz="1200" b="0" i="0" kern="1200" dirty="0">
                <a:solidFill>
                  <a:schemeClr val="tx1"/>
                </a:solidFill>
                <a:effectLst/>
                <a:latin typeface="+mn-lt"/>
                <a:ea typeface="+mn-ea"/>
                <a:cs typeface="+mn-cs"/>
              </a:rPr>
              <a:t>此时，事务 </a:t>
            </a:r>
            <a:r>
              <a:rPr lang="en-US" altLang="zh-CN" sz="1200" b="0" i="0" kern="1200" dirty="0">
                <a:solidFill>
                  <a:schemeClr val="tx1"/>
                </a:solidFill>
                <a:effectLst/>
                <a:latin typeface="+mn-lt"/>
                <a:ea typeface="+mn-ea"/>
                <a:cs typeface="+mn-cs"/>
              </a:rPr>
              <a:t>T1 </a:t>
            </a:r>
            <a:r>
              <a:rPr lang="zh-CN" altLang="en-US" sz="1200" b="0" i="0" kern="1200" dirty="0">
                <a:solidFill>
                  <a:schemeClr val="tx1"/>
                </a:solidFill>
                <a:effectLst/>
                <a:latin typeface="+mn-lt"/>
                <a:ea typeface="+mn-ea"/>
                <a:cs typeface="+mn-cs"/>
              </a:rPr>
              <a:t>读取到的 </a:t>
            </a:r>
            <a:r>
              <a:rPr lang="en-US" altLang="zh-CN" sz="1200" b="0" i="0" kern="1200" dirty="0">
                <a:solidFill>
                  <a:schemeClr val="tx1"/>
                </a:solidFill>
                <a:effectLst/>
                <a:latin typeface="+mn-lt"/>
                <a:ea typeface="+mn-ea"/>
                <a:cs typeface="+mn-cs"/>
              </a:rPr>
              <a:t>x=50, y = 60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 + y = 110 </a:t>
            </a:r>
            <a:r>
              <a:rPr lang="zh-CN" altLang="en-US" sz="1200" b="0" i="0" kern="1200" dirty="0">
                <a:solidFill>
                  <a:schemeClr val="tx1"/>
                </a:solidFill>
                <a:effectLst/>
                <a:latin typeface="+mn-lt"/>
                <a:ea typeface="+mn-ea"/>
                <a:cs typeface="+mn-cs"/>
              </a:rPr>
              <a:t>出现不一致的状态。</a:t>
            </a:r>
          </a:p>
          <a:p>
            <a:r>
              <a:rPr lang="zh-CN" altLang="en-US" sz="1200" b="0" i="0" kern="1200" dirty="0">
                <a:solidFill>
                  <a:schemeClr val="tx1"/>
                </a:solidFill>
                <a:effectLst/>
                <a:latin typeface="+mn-lt"/>
                <a:ea typeface="+mn-ea"/>
                <a:cs typeface="+mn-cs"/>
              </a:rPr>
              <a:t>其实，在 </a:t>
            </a:r>
            <a:r>
              <a:rPr lang="en-US" altLang="zh-CN" sz="1200" b="0" i="0" kern="1200" dirty="0">
                <a:solidFill>
                  <a:schemeClr val="tx1"/>
                </a:solidFill>
                <a:effectLst/>
                <a:latin typeface="+mn-lt"/>
                <a:ea typeface="+mn-ea"/>
                <a:cs typeface="+mn-cs"/>
              </a:rPr>
              <a:t>Set2(y=60) </a:t>
            </a:r>
            <a:r>
              <a:rPr lang="zh-CN" altLang="en-US" sz="1200" b="0" i="0" kern="1200" dirty="0">
                <a:solidFill>
                  <a:schemeClr val="tx1"/>
                </a:solidFill>
                <a:effectLst/>
                <a:latin typeface="+mn-lt"/>
                <a:ea typeface="+mn-ea"/>
                <a:cs typeface="+mn-cs"/>
              </a:rPr>
              <a:t>前面再插入一个 </a:t>
            </a:r>
            <a:r>
              <a:rPr lang="en-US" altLang="zh-CN" sz="1200" b="0" i="0" kern="1200" dirty="0">
                <a:solidFill>
                  <a:schemeClr val="tx1"/>
                </a:solidFill>
                <a:effectLst/>
                <a:latin typeface="+mn-lt"/>
                <a:ea typeface="+mn-ea"/>
                <a:cs typeface="+mn-cs"/>
              </a:rPr>
              <a:t>Get1(y=50)</a:t>
            </a:r>
            <a:r>
              <a:rPr lang="zh-CN" altLang="en-US" sz="1200" b="0" i="0" kern="1200" dirty="0">
                <a:solidFill>
                  <a:schemeClr val="tx1"/>
                </a:solidFill>
                <a:effectLst/>
                <a:latin typeface="+mn-lt"/>
                <a:ea typeface="+mn-ea"/>
                <a:cs typeface="+mn-cs"/>
              </a:rPr>
              <a:t>，就可以看出来 </a:t>
            </a:r>
            <a:r>
              <a:rPr lang="en-US" altLang="zh-CN" sz="1200" b="0" i="0" kern="1200" dirty="0">
                <a:solidFill>
                  <a:schemeClr val="tx1"/>
                </a:solidFill>
                <a:effectLst/>
                <a:latin typeface="+mn-lt"/>
                <a:ea typeface="+mn-ea"/>
                <a:cs typeface="+mn-cs"/>
              </a:rPr>
              <a:t>read skew </a:t>
            </a:r>
            <a:r>
              <a:rPr lang="zh-CN" altLang="en-US" sz="1200" b="0" i="0" kern="1200" dirty="0">
                <a:solidFill>
                  <a:schemeClr val="tx1"/>
                </a:solidFill>
                <a:effectLst/>
                <a:latin typeface="+mn-lt"/>
                <a:ea typeface="+mn-ea"/>
                <a:cs typeface="+mn-cs"/>
              </a:rPr>
              <a:t>其实也是不可重复读。</a:t>
            </a:r>
          </a:p>
          <a:p>
            <a:r>
              <a:rPr lang="zh-CN" altLang="en-US" sz="1200" b="1" i="0" kern="1200" dirty="0">
                <a:solidFill>
                  <a:schemeClr val="tx1"/>
                </a:solidFill>
                <a:effectLst/>
                <a:latin typeface="+mn-lt"/>
                <a:ea typeface="+mn-ea"/>
                <a:cs typeface="+mn-cs"/>
              </a:rPr>
              <a:t>写偏斜（</a:t>
            </a:r>
            <a:r>
              <a:rPr lang="en-US" altLang="zh-CN" sz="1200" b="1" i="0" kern="1200" dirty="0">
                <a:solidFill>
                  <a:schemeClr val="tx1"/>
                </a:solidFill>
                <a:effectLst/>
                <a:latin typeface="+mn-lt"/>
                <a:ea typeface="+mn-ea"/>
                <a:cs typeface="+mn-cs"/>
              </a:rPr>
              <a:t>Write Skew</a:t>
            </a:r>
            <a:r>
              <a:rPr lang="zh-CN" altLang="en-US" sz="1200" b="1"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Write skew </a:t>
            </a:r>
            <a:r>
              <a:rPr lang="zh-CN" altLang="en-US" sz="1200" b="0" i="0" kern="1200" dirty="0">
                <a:solidFill>
                  <a:schemeClr val="tx1"/>
                </a:solidFill>
                <a:effectLst/>
                <a:latin typeface="+mn-lt"/>
                <a:ea typeface="+mn-ea"/>
                <a:cs typeface="+mn-cs"/>
              </a:rPr>
              <a:t>是指两个事务</a:t>
            </a:r>
            <a:r>
              <a:rPr lang="en-US" altLang="zh-CN" sz="1200" b="0" i="0" kern="1200" dirty="0">
                <a:solidFill>
                  <a:schemeClr val="tx1"/>
                </a:solidFill>
                <a:effectLst/>
                <a:latin typeface="+mn-lt"/>
                <a:ea typeface="+mn-ea"/>
                <a:cs typeface="+mn-cs"/>
              </a:rPr>
              <a:t>( T1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T2 )</a:t>
            </a:r>
            <a:r>
              <a:rPr lang="zh-CN" altLang="en-US" sz="1200" b="0" i="0" kern="1200" dirty="0">
                <a:solidFill>
                  <a:schemeClr val="tx1"/>
                </a:solidFill>
                <a:effectLst/>
                <a:latin typeface="+mn-lt"/>
                <a:ea typeface="+mn-ea"/>
                <a:cs typeface="+mn-cs"/>
              </a:rPr>
              <a:t>并发读取一个数据集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例如包含 </a:t>
            </a:r>
            <a:r>
              <a:rPr lang="en-US" altLang="zh-CN" sz="1200" b="0" i="0" kern="1200" dirty="0">
                <a:solidFill>
                  <a:schemeClr val="tx1"/>
                </a:solidFill>
                <a:effectLst/>
                <a:latin typeface="+mn-lt"/>
                <a:ea typeface="+mn-ea"/>
                <a:cs typeface="+mn-cs"/>
              </a:rPr>
              <a:t>V1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V2)</a:t>
            </a:r>
            <a:r>
              <a:rPr lang="zh-CN" altLang="en-US" sz="1200" b="0" i="0" kern="1200" dirty="0">
                <a:solidFill>
                  <a:schemeClr val="tx1"/>
                </a:solidFill>
                <a:effectLst/>
                <a:latin typeface="+mn-lt"/>
                <a:ea typeface="+mn-ea"/>
                <a:cs typeface="+mn-cs"/>
              </a:rPr>
              <a:t>，然后各自修改数据集中不相交的数据项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 </a:t>
            </a:r>
            <a:r>
              <a:rPr lang="en-US" altLang="zh-CN" sz="1200" b="0" i="0" kern="1200" dirty="0">
                <a:solidFill>
                  <a:schemeClr val="tx1"/>
                </a:solidFill>
                <a:effectLst/>
                <a:latin typeface="+mn-lt"/>
                <a:ea typeface="+mn-ea"/>
                <a:cs typeface="+mn-cs"/>
              </a:rPr>
              <a:t>T1 </a:t>
            </a:r>
            <a:r>
              <a:rPr lang="zh-CN" altLang="en-US" sz="1200" b="0" i="0" kern="1200" dirty="0">
                <a:solidFill>
                  <a:schemeClr val="tx1"/>
                </a:solidFill>
                <a:effectLst/>
                <a:latin typeface="+mn-lt"/>
                <a:ea typeface="+mn-ea"/>
                <a:cs typeface="+mn-cs"/>
              </a:rPr>
              <a:t>修改 </a:t>
            </a:r>
            <a:r>
              <a:rPr lang="en-US" altLang="zh-CN" sz="1200" b="0" i="0" kern="1200" dirty="0">
                <a:solidFill>
                  <a:schemeClr val="tx1"/>
                </a:solidFill>
                <a:effectLst/>
                <a:latin typeface="+mn-lt"/>
                <a:ea typeface="+mn-ea"/>
                <a:cs typeface="+mn-cs"/>
              </a:rPr>
              <a:t>V1, T2 </a:t>
            </a:r>
            <a:r>
              <a:rPr lang="zh-CN" altLang="en-US" sz="1200" b="0" i="0" kern="1200" dirty="0">
                <a:solidFill>
                  <a:schemeClr val="tx1"/>
                </a:solidFill>
                <a:effectLst/>
                <a:latin typeface="+mn-lt"/>
                <a:ea typeface="+mn-ea"/>
                <a:cs typeface="+mn-cs"/>
              </a:rPr>
              <a:t>修改 </a:t>
            </a:r>
            <a:r>
              <a:rPr lang="en-US" altLang="zh-CN" sz="1200" b="0" i="0" kern="1200" dirty="0">
                <a:solidFill>
                  <a:schemeClr val="tx1"/>
                </a:solidFill>
                <a:effectLst/>
                <a:latin typeface="+mn-lt"/>
                <a:ea typeface="+mn-ea"/>
                <a:cs typeface="+mn-cs"/>
              </a:rPr>
              <a:t>V2)</a:t>
            </a:r>
            <a:r>
              <a:rPr lang="zh-CN" altLang="en-US" sz="1200" b="0" i="0" kern="1200" dirty="0">
                <a:solidFill>
                  <a:schemeClr val="tx1"/>
                </a:solidFill>
                <a:effectLst/>
                <a:latin typeface="+mn-lt"/>
                <a:ea typeface="+mn-ea"/>
                <a:cs typeface="+mn-cs"/>
              </a:rPr>
              <a:t>，最后并发提交事务。导致 </a:t>
            </a:r>
            <a:r>
              <a:rPr lang="en-US" altLang="zh-CN" sz="1200" b="0" i="0" kern="1200" dirty="0">
                <a:solidFill>
                  <a:schemeClr val="tx1"/>
                </a:solidFill>
                <a:effectLst/>
                <a:latin typeface="+mn-lt"/>
                <a:ea typeface="+mn-ea"/>
                <a:cs typeface="+mn-cs"/>
              </a:rPr>
              <a:t>write skew </a:t>
            </a:r>
            <a:r>
              <a:rPr lang="zh-CN" altLang="en-US" sz="1200" b="0" i="0" kern="1200" dirty="0">
                <a:solidFill>
                  <a:schemeClr val="tx1"/>
                </a:solidFill>
                <a:effectLst/>
                <a:latin typeface="+mn-lt"/>
                <a:ea typeface="+mn-ea"/>
                <a:cs typeface="+mn-cs"/>
              </a:rPr>
              <a:t>的根本原因是没有做好</a:t>
            </a:r>
            <a:r>
              <a:rPr lang="zh-CN" altLang="en-US" sz="1200" b="1" i="0" kern="1200" dirty="0">
                <a:solidFill>
                  <a:schemeClr val="tx1"/>
                </a:solidFill>
                <a:effectLst/>
                <a:latin typeface="+mn-lt"/>
                <a:ea typeface="+mn-ea"/>
                <a:cs typeface="+mn-cs"/>
              </a:rPr>
              <a:t>读写冲突</a:t>
            </a:r>
            <a:r>
              <a:rPr lang="zh-CN" altLang="en-US" sz="1200" b="0" i="0" kern="1200" dirty="0">
                <a:solidFill>
                  <a:schemeClr val="tx1"/>
                </a:solidFill>
                <a:effectLst/>
                <a:latin typeface="+mn-lt"/>
                <a:ea typeface="+mn-ea"/>
                <a:cs typeface="+mn-cs"/>
              </a:rPr>
              <a:t>的保护。</a:t>
            </a:r>
          </a:p>
          <a:p>
            <a:r>
              <a:rPr lang="zh-CN" altLang="en-US" sz="1200" b="0" i="0" kern="1200" dirty="0">
                <a:solidFill>
                  <a:schemeClr val="tx1"/>
                </a:solidFill>
                <a:effectLst/>
                <a:latin typeface="+mn-lt"/>
                <a:ea typeface="+mn-ea"/>
                <a:cs typeface="+mn-cs"/>
              </a:rPr>
              <a:t>直接看一个例子：假设在某银行有两个账户 </a:t>
            </a:r>
            <a:r>
              <a:rPr lang="en-US" altLang="zh-CN" sz="1200" b="0" i="0" kern="1200" dirty="0">
                <a:solidFill>
                  <a:schemeClr val="tx1"/>
                </a:solidFill>
                <a:effectLst/>
                <a:latin typeface="+mn-lt"/>
                <a:ea typeface="+mn-ea"/>
                <a:cs typeface="+mn-cs"/>
              </a:rPr>
              <a:t>V1 </a:t>
            </a:r>
            <a:r>
              <a:rPr lang="zh-CN" altLang="en-US" sz="1200" b="0" i="0" kern="1200" dirty="0">
                <a:solidFill>
                  <a:schemeClr val="tx1"/>
                </a:solidFill>
                <a:effectLst/>
                <a:latin typeface="+mn-lt"/>
                <a:ea typeface="+mn-ea"/>
                <a:cs typeface="+mn-cs"/>
              </a:rPr>
              <a:t>与 </a:t>
            </a:r>
            <a:r>
              <a:rPr lang="en-US" altLang="zh-CN" sz="1200" b="0" i="0" kern="1200" dirty="0">
                <a:solidFill>
                  <a:schemeClr val="tx1"/>
                </a:solidFill>
                <a:effectLst/>
                <a:latin typeface="+mn-lt"/>
                <a:ea typeface="+mn-ea"/>
                <a:cs typeface="+mn-cs"/>
              </a:rPr>
              <a:t>V2</a:t>
            </a:r>
            <a:r>
              <a:rPr lang="zh-CN" altLang="en-US" sz="1200" b="0" i="0" kern="1200" dirty="0">
                <a:solidFill>
                  <a:schemeClr val="tx1"/>
                </a:solidFill>
                <a:effectLst/>
                <a:latin typeface="+mn-lt"/>
                <a:ea typeface="+mn-ea"/>
                <a:cs typeface="+mn-cs"/>
              </a:rPr>
              <a:t>，银行允许 </a:t>
            </a:r>
            <a:r>
              <a:rPr lang="en-US" altLang="zh-CN" sz="1200" b="0" i="0" kern="1200" dirty="0">
                <a:solidFill>
                  <a:schemeClr val="tx1"/>
                </a:solidFill>
                <a:effectLst/>
                <a:latin typeface="+mn-lt"/>
                <a:ea typeface="+mn-ea"/>
                <a:cs typeface="+mn-cs"/>
              </a:rPr>
              <a:t>V1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V2 </a:t>
            </a:r>
            <a:r>
              <a:rPr lang="zh-CN" altLang="en-US" sz="1200" b="0" i="0" kern="1200" dirty="0">
                <a:solidFill>
                  <a:schemeClr val="tx1"/>
                </a:solidFill>
                <a:effectLst/>
                <a:latin typeface="+mn-lt"/>
                <a:ea typeface="+mn-ea"/>
                <a:cs typeface="+mn-cs"/>
              </a:rPr>
              <a:t>透支，只要保证两个账户总和非负，即 </a:t>
            </a:r>
            <a:r>
              <a:rPr lang="en-US" altLang="zh-CN" sz="1200" b="0" i="0" kern="1200" dirty="0">
                <a:solidFill>
                  <a:schemeClr val="tx1"/>
                </a:solidFill>
                <a:effectLst/>
                <a:latin typeface="+mn-lt"/>
                <a:ea typeface="+mn-ea"/>
                <a:cs typeface="+mn-cs"/>
              </a:rPr>
              <a:t>V1 + V2 ≥ 0</a:t>
            </a:r>
            <a:r>
              <a:rPr lang="zh-CN" altLang="en-US" sz="1200" b="0" i="0" kern="1200" dirty="0">
                <a:solidFill>
                  <a:schemeClr val="tx1"/>
                </a:solidFill>
                <a:effectLst/>
                <a:latin typeface="+mn-lt"/>
                <a:ea typeface="+mn-ea"/>
                <a:cs typeface="+mn-cs"/>
              </a:rPr>
              <a:t>。 两个账户的初值各是 </a:t>
            </a:r>
            <a:r>
              <a:rPr lang="en-US" altLang="zh-CN" sz="1200" b="0" i="0" kern="1200" dirty="0">
                <a:solidFill>
                  <a:schemeClr val="tx1"/>
                </a:solidFill>
                <a:effectLst/>
                <a:latin typeface="+mn-lt"/>
                <a:ea typeface="+mn-ea"/>
                <a:cs typeface="+mn-cs"/>
              </a:rPr>
              <a:t>100 </a:t>
            </a:r>
            <a:r>
              <a:rPr lang="zh-CN" altLang="en-US" sz="1200" b="0" i="0" kern="1200" dirty="0">
                <a:solidFill>
                  <a:schemeClr val="tx1"/>
                </a:solidFill>
                <a:effectLst/>
                <a:latin typeface="+mn-lt"/>
                <a:ea typeface="+mn-ea"/>
                <a:cs typeface="+mn-cs"/>
              </a:rPr>
              <a:t>元。</a:t>
            </a:r>
          </a:p>
          <a:p>
            <a:r>
              <a:rPr lang="zh-CN" altLang="en-US" sz="1200" b="0" i="0" kern="1200" dirty="0">
                <a:solidFill>
                  <a:schemeClr val="tx1"/>
                </a:solidFill>
                <a:effectLst/>
                <a:latin typeface="+mn-lt"/>
                <a:ea typeface="+mn-ea"/>
                <a:cs typeface="+mn-cs"/>
              </a:rPr>
              <a:t>启动两个事务：</a:t>
            </a:r>
          </a:p>
          <a:p>
            <a:r>
              <a:rPr lang="en-US" altLang="zh-CN" sz="1200" b="0" i="0" kern="1200" dirty="0">
                <a:solidFill>
                  <a:schemeClr val="tx1"/>
                </a:solidFill>
                <a:effectLst/>
                <a:latin typeface="+mn-lt"/>
                <a:ea typeface="+mn-ea"/>
                <a:cs typeface="+mn-cs"/>
              </a:rPr>
              <a:t>T1 </a:t>
            </a:r>
            <a:r>
              <a:rPr lang="zh-CN" altLang="en-US" sz="1200" b="0" i="0" kern="1200" dirty="0">
                <a:solidFill>
                  <a:schemeClr val="tx1"/>
                </a:solidFill>
                <a:effectLst/>
                <a:latin typeface="+mn-lt"/>
                <a:ea typeface="+mn-ea"/>
                <a:cs typeface="+mn-cs"/>
              </a:rPr>
              <a:t>从 </a:t>
            </a:r>
            <a:r>
              <a:rPr lang="en-US" altLang="zh-CN" sz="1200" b="0" i="0" kern="1200" dirty="0">
                <a:solidFill>
                  <a:schemeClr val="tx1"/>
                </a:solidFill>
                <a:effectLst/>
                <a:latin typeface="+mn-lt"/>
                <a:ea typeface="+mn-ea"/>
                <a:cs typeface="+mn-cs"/>
              </a:rPr>
              <a:t>V1 </a:t>
            </a:r>
            <a:r>
              <a:rPr lang="zh-CN" altLang="en-US" sz="1200" b="0" i="0" kern="1200" dirty="0">
                <a:solidFill>
                  <a:schemeClr val="tx1"/>
                </a:solidFill>
                <a:effectLst/>
                <a:latin typeface="+mn-lt"/>
                <a:ea typeface="+mn-ea"/>
                <a:cs typeface="+mn-cs"/>
              </a:rPr>
              <a:t>取出 </a:t>
            </a:r>
            <a:r>
              <a:rPr lang="en-US" altLang="zh-CN" sz="1200" b="0" i="0" kern="1200" dirty="0">
                <a:solidFill>
                  <a:schemeClr val="tx1"/>
                </a:solidFill>
                <a:effectLst/>
                <a:latin typeface="+mn-lt"/>
                <a:ea typeface="+mn-ea"/>
                <a:cs typeface="+mn-cs"/>
              </a:rPr>
              <a:t>200 </a:t>
            </a:r>
            <a:r>
              <a:rPr lang="zh-CN" altLang="en-US" sz="1200" b="0" i="0" kern="1200" dirty="0">
                <a:solidFill>
                  <a:schemeClr val="tx1"/>
                </a:solidFill>
                <a:effectLst/>
                <a:latin typeface="+mn-lt"/>
                <a:ea typeface="+mn-ea"/>
                <a:cs typeface="+mn-cs"/>
              </a:rPr>
              <a:t>元。</a:t>
            </a:r>
          </a:p>
          <a:p>
            <a:r>
              <a:rPr lang="en-US" altLang="zh-CN" sz="1200" b="0" i="0" kern="1200" dirty="0">
                <a:solidFill>
                  <a:schemeClr val="tx1"/>
                </a:solidFill>
                <a:effectLst/>
                <a:latin typeface="+mn-lt"/>
                <a:ea typeface="+mn-ea"/>
                <a:cs typeface="+mn-cs"/>
              </a:rPr>
              <a:t>T2 </a:t>
            </a:r>
            <a:r>
              <a:rPr lang="zh-CN" altLang="en-US" sz="1200" b="0" i="0" kern="1200" dirty="0">
                <a:solidFill>
                  <a:schemeClr val="tx1"/>
                </a:solidFill>
                <a:effectLst/>
                <a:latin typeface="+mn-lt"/>
                <a:ea typeface="+mn-ea"/>
                <a:cs typeface="+mn-cs"/>
              </a:rPr>
              <a:t>从 </a:t>
            </a:r>
            <a:r>
              <a:rPr lang="en-US" altLang="zh-CN" sz="1200" b="0" i="0" kern="1200" dirty="0">
                <a:solidFill>
                  <a:schemeClr val="tx1"/>
                </a:solidFill>
                <a:effectLst/>
                <a:latin typeface="+mn-lt"/>
                <a:ea typeface="+mn-ea"/>
                <a:cs typeface="+mn-cs"/>
              </a:rPr>
              <a:t>V2 </a:t>
            </a:r>
            <a:r>
              <a:rPr lang="zh-CN" altLang="en-US" sz="1200" b="0" i="0" kern="1200" dirty="0">
                <a:solidFill>
                  <a:schemeClr val="tx1"/>
                </a:solidFill>
                <a:effectLst/>
                <a:latin typeface="+mn-lt"/>
                <a:ea typeface="+mn-ea"/>
                <a:cs typeface="+mn-cs"/>
              </a:rPr>
              <a:t>取出 </a:t>
            </a:r>
            <a:r>
              <a:rPr lang="en-US" altLang="zh-CN" sz="1200" b="0" i="0" kern="1200" dirty="0">
                <a:solidFill>
                  <a:schemeClr val="tx1"/>
                </a:solidFill>
                <a:effectLst/>
                <a:latin typeface="+mn-lt"/>
                <a:ea typeface="+mn-ea"/>
                <a:cs typeface="+mn-cs"/>
              </a:rPr>
              <a:t>200 </a:t>
            </a:r>
            <a:r>
              <a:rPr lang="zh-CN" altLang="en-US" sz="1200" b="0" i="0" kern="1200" dirty="0">
                <a:solidFill>
                  <a:schemeClr val="tx1"/>
                </a:solidFill>
                <a:effectLst/>
                <a:latin typeface="+mn-lt"/>
                <a:ea typeface="+mn-ea"/>
                <a:cs typeface="+mn-cs"/>
              </a:rPr>
              <a:t>元。</a:t>
            </a:r>
          </a:p>
          <a:p>
            <a:r>
              <a:rPr lang="zh-CN" altLang="en-US" sz="1200" b="0" i="0" kern="1200" dirty="0">
                <a:solidFill>
                  <a:schemeClr val="tx1"/>
                </a:solidFill>
                <a:effectLst/>
                <a:latin typeface="+mn-lt"/>
                <a:ea typeface="+mn-ea"/>
                <a:cs typeface="+mn-cs"/>
              </a:rPr>
              <a:t>执行序列如下：</a:t>
            </a:r>
          </a:p>
          <a:p>
            <a:r>
              <a:rPr lang="en-US" altLang="zh-CN" sz="1200" b="0" i="0" kern="1200" dirty="0">
                <a:solidFill>
                  <a:schemeClr val="tx1"/>
                </a:solidFill>
                <a:effectLst/>
                <a:latin typeface="+mn-lt"/>
                <a:ea typeface="+mn-ea"/>
                <a:cs typeface="+mn-cs"/>
              </a:rPr>
              <a:t>Get1(V1=100)...Get1(V2=100)...Get2(V1=100)...Get2(V2=100)...Set1(V1=-100)...Set2(V2=-100)...C1...C2</a:t>
            </a:r>
          </a:p>
          <a:p>
            <a:r>
              <a:rPr lang="zh-CN" altLang="en-US" sz="1200" b="0" i="0" kern="1200" dirty="0">
                <a:solidFill>
                  <a:schemeClr val="tx1"/>
                </a:solidFill>
                <a:effectLst/>
                <a:latin typeface="+mn-lt"/>
                <a:ea typeface="+mn-ea"/>
                <a:cs typeface="+mn-cs"/>
              </a:rPr>
              <a:t>最后两个账户的值都是 </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，破坏了数据的一致性。</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27</a:t>
            </a:fld>
            <a:endParaRPr lang="zh-CN" altLang="en-US"/>
          </a:p>
        </p:txBody>
      </p:sp>
    </p:spTree>
    <p:extLst>
      <p:ext uri="{BB962C8B-B14F-4D97-AF65-F5344CB8AC3E}">
        <p14:creationId xmlns:p14="http://schemas.microsoft.com/office/powerpoint/2010/main" val="1471700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30</a:t>
            </a:fld>
            <a:endParaRPr lang="zh-CN" altLang="en-US"/>
          </a:p>
        </p:txBody>
      </p:sp>
    </p:spTree>
    <p:extLst>
      <p:ext uri="{BB962C8B-B14F-4D97-AF65-F5344CB8AC3E}">
        <p14:creationId xmlns:p14="http://schemas.microsoft.com/office/powerpoint/2010/main" val="136330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31</a:t>
            </a:fld>
            <a:endParaRPr lang="zh-CN" altLang="en-US"/>
          </a:p>
        </p:txBody>
      </p:sp>
    </p:spTree>
    <p:extLst>
      <p:ext uri="{BB962C8B-B14F-4D97-AF65-F5344CB8AC3E}">
        <p14:creationId xmlns:p14="http://schemas.microsoft.com/office/powerpoint/2010/main" val="123998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32</a:t>
            </a:fld>
            <a:endParaRPr lang="zh-CN" altLang="en-US"/>
          </a:p>
        </p:txBody>
      </p:sp>
    </p:spTree>
    <p:extLst>
      <p:ext uri="{BB962C8B-B14F-4D97-AF65-F5344CB8AC3E}">
        <p14:creationId xmlns:p14="http://schemas.microsoft.com/office/powerpoint/2010/main" val="76395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33</a:t>
            </a:fld>
            <a:endParaRPr lang="zh-CN" altLang="en-US"/>
          </a:p>
        </p:txBody>
      </p:sp>
    </p:spTree>
    <p:extLst>
      <p:ext uri="{BB962C8B-B14F-4D97-AF65-F5344CB8AC3E}">
        <p14:creationId xmlns:p14="http://schemas.microsoft.com/office/powerpoint/2010/main" val="211303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34</a:t>
            </a:fld>
            <a:endParaRPr lang="zh-CN" altLang="en-US"/>
          </a:p>
        </p:txBody>
      </p:sp>
    </p:spTree>
    <p:extLst>
      <p:ext uri="{BB962C8B-B14F-4D97-AF65-F5344CB8AC3E}">
        <p14:creationId xmlns:p14="http://schemas.microsoft.com/office/powerpoint/2010/main" val="128214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活锁任务或者执行者没有被阻塞，由于某些条件没有满足，导致一直重复尝试、失败、尝试、失败。在这期间线程状态会不停的改变</a:t>
            </a:r>
            <a:endParaRPr lang="en-US" altLang="zh-CN" dirty="0"/>
          </a:p>
          <a:p>
            <a:r>
              <a:rPr lang="zh-CN" altLang="en-US" dirty="0"/>
              <a:t>活锁与死锁的区别：死锁会阻塞，一直等待对方释放资源，一直处在阻塞状态；活锁会不停的改变线程状态尝试获得资源。活锁有可能自行解开，死锁则不行</a:t>
            </a:r>
            <a:endParaRPr lang="en-US" altLang="zh-CN" dirty="0"/>
          </a:p>
          <a:p>
            <a:r>
              <a:rPr lang="zh-CN" altLang="en-US" dirty="0"/>
              <a:t>饥饿：一个或者多个线程因为种种原因无法获得所需要的资源，导致一直无法执行的状态。一直有线程级别高的暂用资源，线程低的一直处在饥饿状态。</a:t>
            </a:r>
            <a:endParaRPr lang="en-US" altLang="zh-CN" dirty="0"/>
          </a:p>
          <a:p>
            <a:r>
              <a:rPr lang="zh-CN" altLang="en-US" dirty="0"/>
              <a:t>死锁与饥饿的区别：线程处于饥饿是因为不断有优先级高的线程占用资源，当不再有高优先级的线程争抢资源时，饥饿状态将会自动解除。</a:t>
            </a:r>
          </a:p>
          <a:p>
            <a:r>
              <a:rPr lang="zh-CN" altLang="en-US" dirty="0"/>
              <a:t>原文链接：</a:t>
            </a:r>
            <a:r>
              <a:rPr lang="en-US" altLang="zh-CN" dirty="0"/>
              <a:t>https://blog.csdn.net/liuhehe123/article/details/108715960</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12</a:t>
            </a:fld>
            <a:endParaRPr lang="zh-CN" altLang="en-US"/>
          </a:p>
        </p:txBody>
      </p:sp>
    </p:spTree>
    <p:extLst>
      <p:ext uri="{BB962C8B-B14F-4D97-AF65-F5344CB8AC3E}">
        <p14:creationId xmlns:p14="http://schemas.microsoft.com/office/powerpoint/2010/main" val="2033349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数据不一致，进入</a:t>
            </a:r>
            <a:r>
              <a:rPr lang="en-US" altLang="zh-CN" sz="1200" dirty="0" err="1"/>
              <a:t>preCommit</a:t>
            </a:r>
            <a:r>
              <a:rPr lang="zh-CN" altLang="en-US" sz="1200" dirty="0"/>
              <a:t>后，协调者发出的</a:t>
            </a:r>
            <a:r>
              <a:rPr lang="en-US" altLang="zh-CN" sz="1200" dirty="0"/>
              <a:t>abort</a:t>
            </a:r>
            <a:r>
              <a:rPr lang="zh-CN" altLang="en-US" sz="1200" dirty="0"/>
              <a:t>请求，假设只有一个参与者收到并回滚，</a:t>
            </a:r>
            <a:r>
              <a:rPr lang="zh-CN" altLang="en-US" sz="1200" dirty="0">
                <a:solidFill>
                  <a:srgbClr val="FF0000"/>
                </a:solidFill>
              </a:rPr>
              <a:t>其他对于系统状态未知的参与者会依据</a:t>
            </a:r>
            <a:r>
              <a:rPr lang="en-US" altLang="zh-CN" sz="1200" dirty="0">
                <a:solidFill>
                  <a:srgbClr val="FF0000"/>
                </a:solidFill>
              </a:rPr>
              <a:t>3PC</a:t>
            </a:r>
            <a:r>
              <a:rPr lang="zh-CN" altLang="en-US" sz="1200" dirty="0">
                <a:solidFill>
                  <a:srgbClr val="FF0000"/>
                </a:solidFill>
              </a:rPr>
              <a:t>选择继续</a:t>
            </a:r>
            <a:r>
              <a:rPr lang="en-US" altLang="zh-CN" sz="1200" dirty="0">
                <a:solidFill>
                  <a:srgbClr val="FF0000"/>
                </a:solidFill>
              </a:rPr>
              <a:t>Commit</a:t>
            </a:r>
            <a:r>
              <a:rPr lang="zh-CN" altLang="en-US" sz="1200" dirty="0"/>
              <a:t>，此时系统状态出现不一致。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39</a:t>
            </a:fld>
            <a:endParaRPr lang="zh-CN" altLang="en-US"/>
          </a:p>
        </p:txBody>
      </p:sp>
    </p:spTree>
    <p:extLst>
      <p:ext uri="{BB962C8B-B14F-4D97-AF65-F5344CB8AC3E}">
        <p14:creationId xmlns:p14="http://schemas.microsoft.com/office/powerpoint/2010/main" val="2080111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40</a:t>
            </a:fld>
            <a:endParaRPr lang="zh-CN" altLang="en-US"/>
          </a:p>
        </p:txBody>
      </p:sp>
    </p:spTree>
    <p:extLst>
      <p:ext uri="{BB962C8B-B14F-4D97-AF65-F5344CB8AC3E}">
        <p14:creationId xmlns:p14="http://schemas.microsoft.com/office/powerpoint/2010/main" val="3307002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Conflict</a:t>
            </a:r>
            <a:r>
              <a:rPr lang="zh-CN" altLang="en-US" dirty="0"/>
              <a:t>， </a:t>
            </a:r>
            <a:r>
              <a:rPr lang="en-US" altLang="zh-CN" dirty="0"/>
              <a:t>write read flow</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44</a:t>
            </a:fld>
            <a:endParaRPr lang="zh-CN" altLang="en-US"/>
          </a:p>
        </p:txBody>
      </p:sp>
    </p:spTree>
    <p:extLst>
      <p:ext uri="{BB962C8B-B14F-4D97-AF65-F5344CB8AC3E}">
        <p14:creationId xmlns:p14="http://schemas.microsoft.com/office/powerpoint/2010/main" val="1976985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终止，终结</a:t>
            </a:r>
            <a:endParaRPr lang="en-US" altLang="zh-CN" dirty="0"/>
          </a:p>
          <a:p>
            <a:r>
              <a:rPr lang="zh-CN" altLang="en-US" dirty="0"/>
              <a:t>消除，终结，提交</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45</a:t>
            </a:fld>
            <a:endParaRPr lang="zh-CN" altLang="en-US"/>
          </a:p>
        </p:txBody>
      </p:sp>
    </p:spTree>
    <p:extLst>
      <p:ext uri="{BB962C8B-B14F-4D97-AF65-F5344CB8AC3E}">
        <p14:creationId xmlns:p14="http://schemas.microsoft.com/office/powerpoint/2010/main" val="3574284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全局时间戳</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53</a:t>
            </a:fld>
            <a:endParaRPr lang="zh-CN" altLang="en-US"/>
          </a:p>
        </p:txBody>
      </p:sp>
    </p:spTree>
    <p:extLst>
      <p:ext uri="{BB962C8B-B14F-4D97-AF65-F5344CB8AC3E}">
        <p14:creationId xmlns:p14="http://schemas.microsoft.com/office/powerpoint/2010/main" val="4231232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方法二，全局时间戳；</a:t>
            </a:r>
            <a:endParaRPr lang="en-US" altLang="zh-CN" dirty="0"/>
          </a:p>
          <a:p>
            <a:r>
              <a:rPr lang="zh-CN" altLang="en-US" dirty="0"/>
              <a:t>方法三，</a:t>
            </a:r>
            <a:r>
              <a:rPr lang="en-US" altLang="zh-CN" dirty="0" err="1"/>
              <a:t>TrueTime</a:t>
            </a:r>
            <a:r>
              <a:rPr lang="zh-CN" altLang="en-US" dirty="0"/>
              <a:t>。</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54</a:t>
            </a:fld>
            <a:endParaRPr lang="zh-CN" altLang="en-US"/>
          </a:p>
        </p:txBody>
      </p:sp>
    </p:spTree>
    <p:extLst>
      <p:ext uri="{BB962C8B-B14F-4D97-AF65-F5344CB8AC3E}">
        <p14:creationId xmlns:p14="http://schemas.microsoft.com/office/powerpoint/2010/main" val="207231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Spanner</a:t>
            </a:r>
            <a:r>
              <a:rPr lang="zh-CN" altLang="en-US" dirty="0"/>
              <a:t>：客户端写、乐观；提交阶段（</a:t>
            </a:r>
            <a:r>
              <a:rPr lang="en-US" altLang="zh-CN" dirty="0" err="1"/>
              <a:t>paxos</a:t>
            </a:r>
            <a:r>
              <a:rPr lang="zh-CN" altLang="en-US" dirty="0"/>
              <a:t>写）：</a:t>
            </a:r>
            <a:r>
              <a:rPr lang="en-US" altLang="zh-CN" dirty="0"/>
              <a:t>2PC; SS2PL</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55</a:t>
            </a:fld>
            <a:endParaRPr lang="zh-CN" altLang="en-US"/>
          </a:p>
        </p:txBody>
      </p:sp>
    </p:spTree>
    <p:extLst>
      <p:ext uri="{BB962C8B-B14F-4D97-AF65-F5344CB8AC3E}">
        <p14:creationId xmlns:p14="http://schemas.microsoft.com/office/powerpoint/2010/main" val="1159567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zh-CN" altLang="en-US" dirty="0"/>
              <a:t>算法，</a:t>
            </a:r>
            <a:r>
              <a:rPr lang="en-US" altLang="zh-CN" dirty="0"/>
              <a:t>TrueTime</a:t>
            </a:r>
            <a:r>
              <a:rPr lang="zh-CN" altLang="en-US" dirty="0"/>
              <a:t>，参见</a:t>
            </a:r>
            <a:r>
              <a:rPr lang="en-US" altLang="zh-CN" dirty="0"/>
              <a:t>6.4.10</a:t>
            </a:r>
            <a:r>
              <a:rPr lang="zh-CN" altLang="en-US" dirty="0"/>
              <a:t>。</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56</a:t>
            </a:fld>
            <a:endParaRPr lang="zh-CN" altLang="en-US"/>
          </a:p>
        </p:txBody>
      </p:sp>
    </p:spTree>
    <p:extLst>
      <p:ext uri="{BB962C8B-B14F-4D97-AF65-F5344CB8AC3E}">
        <p14:creationId xmlns:p14="http://schemas.microsoft.com/office/powerpoint/2010/main" val="3355566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59</a:t>
            </a:fld>
            <a:endParaRPr lang="zh-CN" altLang="en-US"/>
          </a:p>
        </p:txBody>
      </p:sp>
    </p:spTree>
    <p:extLst>
      <p:ext uri="{BB962C8B-B14F-4D97-AF65-F5344CB8AC3E}">
        <p14:creationId xmlns:p14="http://schemas.microsoft.com/office/powerpoint/2010/main" val="3197400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Spanner</a:t>
            </a:r>
            <a:r>
              <a:rPr lang="zh-CN" altLang="en-US" dirty="0"/>
              <a:t>：客户端写、乐观；提交阶段（</a:t>
            </a:r>
            <a:r>
              <a:rPr lang="en-US" altLang="zh-CN" dirty="0" err="1"/>
              <a:t>paxos</a:t>
            </a:r>
            <a:r>
              <a:rPr lang="zh-CN" altLang="en-US" dirty="0"/>
              <a:t>写）：</a:t>
            </a:r>
            <a:r>
              <a:rPr lang="en-US" altLang="zh-CN" dirty="0"/>
              <a:t>2PC; SS2PL</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60</a:t>
            </a:fld>
            <a:endParaRPr lang="zh-CN" altLang="en-US"/>
          </a:p>
        </p:txBody>
      </p:sp>
    </p:spTree>
    <p:extLst>
      <p:ext uri="{BB962C8B-B14F-4D97-AF65-F5344CB8AC3E}">
        <p14:creationId xmlns:p14="http://schemas.microsoft.com/office/powerpoint/2010/main" val="1292933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完全逻辑的，而非物理的</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13</a:t>
            </a:fld>
            <a:endParaRPr lang="zh-CN" altLang="en-US"/>
          </a:p>
        </p:txBody>
      </p:sp>
    </p:spTree>
    <p:extLst>
      <p:ext uri="{BB962C8B-B14F-4D97-AF65-F5344CB8AC3E}">
        <p14:creationId xmlns:p14="http://schemas.microsoft.com/office/powerpoint/2010/main" val="3853900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Spanner</a:t>
            </a:r>
            <a:r>
              <a:rPr lang="zh-CN" altLang="en-US" dirty="0"/>
              <a:t>：客户端写、乐观；提交阶段（</a:t>
            </a:r>
            <a:r>
              <a:rPr lang="en-US" altLang="zh-CN" dirty="0" err="1"/>
              <a:t>paxos</a:t>
            </a:r>
            <a:r>
              <a:rPr lang="zh-CN" altLang="en-US" dirty="0"/>
              <a:t>写）：</a:t>
            </a:r>
            <a:r>
              <a:rPr lang="en-US" altLang="zh-CN" dirty="0"/>
              <a:t>2PC; SS2PL</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61</a:t>
            </a:fld>
            <a:endParaRPr lang="zh-CN" altLang="en-US"/>
          </a:p>
        </p:txBody>
      </p:sp>
    </p:spTree>
    <p:extLst>
      <p:ext uri="{BB962C8B-B14F-4D97-AF65-F5344CB8AC3E}">
        <p14:creationId xmlns:p14="http://schemas.microsoft.com/office/powerpoint/2010/main" val="34840163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Spanner</a:t>
            </a:r>
            <a:r>
              <a:rPr lang="zh-CN" altLang="en-US" dirty="0"/>
              <a:t>：客户端写、乐观；提交阶段（</a:t>
            </a:r>
            <a:r>
              <a:rPr lang="en-US" altLang="zh-CN" dirty="0" err="1"/>
              <a:t>paxos</a:t>
            </a:r>
            <a:r>
              <a:rPr lang="zh-CN" altLang="en-US" dirty="0"/>
              <a:t>写）：</a:t>
            </a:r>
            <a:r>
              <a:rPr lang="en-US" altLang="zh-CN" dirty="0"/>
              <a:t>2PC; SS2PL</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63</a:t>
            </a:fld>
            <a:endParaRPr lang="zh-CN" altLang="en-US"/>
          </a:p>
        </p:txBody>
      </p:sp>
    </p:spTree>
    <p:extLst>
      <p:ext uri="{BB962C8B-B14F-4D97-AF65-F5344CB8AC3E}">
        <p14:creationId xmlns:p14="http://schemas.microsoft.com/office/powerpoint/2010/main" val="1727564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Spanner</a:t>
            </a:r>
            <a:r>
              <a:rPr lang="zh-CN" altLang="en-US" dirty="0"/>
              <a:t>：客户端写、乐观；提交阶段（</a:t>
            </a:r>
            <a:r>
              <a:rPr lang="en-US" altLang="zh-CN" dirty="0" err="1"/>
              <a:t>paxos</a:t>
            </a:r>
            <a:r>
              <a:rPr lang="zh-CN" altLang="en-US" dirty="0"/>
              <a:t>写）：</a:t>
            </a:r>
            <a:r>
              <a:rPr lang="en-US" altLang="zh-CN" dirty="0"/>
              <a:t>2PC; SS2PL</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64</a:t>
            </a:fld>
            <a:endParaRPr lang="zh-CN" altLang="en-US"/>
          </a:p>
        </p:txBody>
      </p:sp>
    </p:spTree>
    <p:extLst>
      <p:ext uri="{BB962C8B-B14F-4D97-AF65-F5344CB8AC3E}">
        <p14:creationId xmlns:p14="http://schemas.microsoft.com/office/powerpoint/2010/main" val="4176367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Spanner</a:t>
            </a:r>
            <a:r>
              <a:rPr lang="zh-CN" altLang="en-US" dirty="0"/>
              <a:t>：客户端写、乐观；提交阶段：</a:t>
            </a:r>
            <a:r>
              <a:rPr lang="en-US" altLang="zh-CN" dirty="0"/>
              <a:t>2PC; SS2PL</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65</a:t>
            </a:fld>
            <a:endParaRPr lang="zh-CN" altLang="en-US"/>
          </a:p>
        </p:txBody>
      </p:sp>
    </p:spTree>
    <p:extLst>
      <p:ext uri="{BB962C8B-B14F-4D97-AF65-F5344CB8AC3E}">
        <p14:creationId xmlns:p14="http://schemas.microsoft.com/office/powerpoint/2010/main" val="1127383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S1</a:t>
                </a:r>
                <a:r>
                  <a:rPr lang="zh-CN" altLang="en-US" sz="1200" b="0" i="0" kern="1200" dirty="0">
                    <a:solidFill>
                      <a:schemeClr val="tx1"/>
                    </a:solidFill>
                    <a:effectLst/>
                    <a:latin typeface="+mn-lt"/>
                    <a:ea typeface="+mn-ea"/>
                    <a:cs typeface="+mn-cs"/>
                  </a:rPr>
                  <a:t>：事务</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的时间戳，</a:t>
                </a:r>
                <a:r>
                  <a:rPr lang="en-US" altLang="zh-CN" sz="1200" b="0" i="0" kern="1200" dirty="0">
                    <a:solidFill>
                      <a:schemeClr val="tx1"/>
                    </a:solidFill>
                    <a:effectLst/>
                    <a:latin typeface="+mn-lt"/>
                    <a:ea typeface="+mn-ea"/>
                    <a:cs typeface="+mn-cs"/>
                  </a:rPr>
                  <a:t>S2</a:t>
                </a:r>
                <a:r>
                  <a:rPr lang="zh-CN" altLang="en-US" sz="1200" b="0" i="0" kern="1200" dirty="0">
                    <a:solidFill>
                      <a:schemeClr val="tx1"/>
                    </a:solidFill>
                    <a:effectLst/>
                    <a:latin typeface="+mn-lt"/>
                    <a:ea typeface="+mn-ea"/>
                    <a:cs typeface="+mn-cs"/>
                  </a:rPr>
                  <a:t>：事务</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的时间戳，</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altLang="zh-CN" sz="1200" b="0" i="0" kern="1200" dirty="0" smtClean="0">
                        <a:solidFill>
                          <a:schemeClr val="tx1"/>
                        </a:solidFill>
                        <a:effectLst/>
                        <a:latin typeface="Cambria Math" panose="02040503050406030204" pitchFamily="18" charset="0"/>
                        <a:ea typeface="+mn-ea"/>
                        <a:cs typeface="+mn-cs"/>
                      </a:rPr>
                      <m:t>t</m:t>
                    </m:r>
                    <m:r>
                      <m:rPr>
                        <m:sty m:val="p"/>
                      </m:rPr>
                      <a:rPr lang="en-US" altLang="zh-CN" sz="1200" b="0" i="1" kern="1200" baseline="-25000" dirty="0" smtClean="0">
                        <a:solidFill>
                          <a:schemeClr val="tx1"/>
                        </a:solidFill>
                        <a:effectLst/>
                        <a:latin typeface="Cambria Math" panose="02040503050406030204" pitchFamily="18" charset="0"/>
                        <a:ea typeface="+mn-ea"/>
                        <a:cs typeface="+mn-cs"/>
                      </a:rPr>
                      <m:t>tabs</m:t>
                    </m:r>
                    <m:r>
                      <a:rPr lang="zh-CN" altLang="en-US" sz="1200" b="0" i="1" kern="1200" dirty="0" smtClean="0">
                        <a:solidFill>
                          <a:schemeClr val="tx1"/>
                        </a:solidFill>
                        <a:effectLst/>
                        <a:latin typeface="Cambria Math" panose="02040503050406030204" pitchFamily="18" charset="0"/>
                        <a:ea typeface="+mn-ea"/>
                        <a:cs typeface="+mn-cs"/>
                      </a:rPr>
                      <m:t>（</m:t>
                    </m:r>
                    <m:sSubSup>
                      <m:sSubSupPr>
                        <m:ctrlPr>
                          <a:rPr lang="en-US" altLang="zh-CN" sz="1200" b="0" i="1" smtClean="0">
                            <a:latin typeface="Cambria Math" panose="02040503050406030204" pitchFamily="18" charset="0"/>
                            <a:ea typeface="Cambria Math" panose="02040503050406030204" pitchFamily="18" charset="0"/>
                          </a:rPr>
                        </m:ctrlPr>
                      </m:sSubSupPr>
                      <m:e>
                        <m:r>
                          <a:rPr lang="en-US" altLang="zh-CN" sz="1200" b="0" i="1" smtClean="0">
                            <a:latin typeface="Cambria Math" panose="02040503050406030204" pitchFamily="18" charset="0"/>
                            <a:ea typeface="Cambria Math" panose="02040503050406030204" pitchFamily="18" charset="0"/>
                          </a:rPr>
                          <m:t>𝑒</m:t>
                        </m:r>
                      </m:e>
                      <m:sub>
                        <m:r>
                          <a:rPr lang="en-US" altLang="zh-CN" sz="1200" b="0" i="1" smtClean="0">
                            <a:latin typeface="Cambria Math" panose="02040503050406030204" pitchFamily="18" charset="0"/>
                            <a:ea typeface="Cambria Math" panose="02040503050406030204" pitchFamily="18" charset="0"/>
                          </a:rPr>
                          <m:t>1</m:t>
                        </m:r>
                      </m:sub>
                      <m:sup>
                        <m:r>
                          <a:rPr lang="en-US" altLang="zh-CN" sz="1200" b="0" i="1" smtClean="0">
                            <a:latin typeface="Cambria Math" panose="02040503050406030204" pitchFamily="18" charset="0"/>
                            <a:ea typeface="Cambria Math" panose="02040503050406030204" pitchFamily="18" charset="0"/>
                          </a:rPr>
                          <m:t>𝑐𝑜𝑚𝑚𝑖𝑡</m:t>
                        </m:r>
                      </m:sup>
                    </m:sSubSup>
                    <m:r>
                      <a:rPr lang="zh-CN" altLang="en-US" sz="1200" b="0" i="1" kern="1200" dirty="0" smtClean="0">
                        <a:solidFill>
                          <a:schemeClr val="tx1"/>
                        </a:solidFill>
                        <a:effectLst/>
                        <a:latin typeface="Cambria Math" panose="02040503050406030204" pitchFamily="18" charset="0"/>
                        <a:ea typeface="+mn-ea"/>
                        <a:cs typeface="+mn-cs"/>
                      </a:rPr>
                      <m:t>）</m:t>
                    </m:r>
                  </m:oMath>
                </a14:m>
                <a:r>
                  <a:rPr lang="zh-CN" altLang="en-US" sz="1200" b="0" i="0" kern="1200" dirty="0">
                    <a:solidFill>
                      <a:schemeClr val="tx1"/>
                    </a:solidFill>
                    <a:effectLst/>
                    <a:latin typeface="+mn-lt"/>
                    <a:ea typeface="+mn-ea"/>
                    <a:cs typeface="+mn-cs"/>
                  </a:rPr>
                  <a:t>：事务</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提交时间；</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altLang="zh-CN" sz="1200" b="0" i="0" kern="1200" dirty="0" smtClean="0">
                        <a:solidFill>
                          <a:schemeClr val="tx1"/>
                        </a:solidFill>
                        <a:effectLst/>
                        <a:latin typeface="Cambria Math" panose="02040503050406030204" pitchFamily="18" charset="0"/>
                        <a:ea typeface="+mn-ea"/>
                        <a:cs typeface="+mn-cs"/>
                      </a:rPr>
                      <m:t>t</m:t>
                    </m:r>
                    <m:r>
                      <m:rPr>
                        <m:sty m:val="p"/>
                      </m:rPr>
                      <a:rPr lang="en-US" altLang="zh-CN" sz="1200" b="0" i="1" kern="1200" baseline="-25000" dirty="0" smtClean="0">
                        <a:solidFill>
                          <a:schemeClr val="tx1"/>
                        </a:solidFill>
                        <a:effectLst/>
                        <a:latin typeface="Cambria Math" panose="02040503050406030204" pitchFamily="18" charset="0"/>
                        <a:ea typeface="+mn-ea"/>
                        <a:cs typeface="+mn-cs"/>
                      </a:rPr>
                      <m:t>tabs</m:t>
                    </m:r>
                    <m:r>
                      <a:rPr lang="zh-CN" altLang="en-US" sz="1200" b="0" i="1" kern="1200" dirty="0" smtClean="0">
                        <a:solidFill>
                          <a:schemeClr val="tx1"/>
                        </a:solidFill>
                        <a:effectLst/>
                        <a:latin typeface="Cambria Math" panose="02040503050406030204" pitchFamily="18" charset="0"/>
                        <a:ea typeface="+mn-ea"/>
                        <a:cs typeface="+mn-cs"/>
                      </a:rPr>
                      <m:t>（</m:t>
                    </m:r>
                    <m:sSubSup>
                      <m:sSubSupPr>
                        <m:ctrlPr>
                          <a:rPr lang="en-US" altLang="zh-CN" sz="1200" b="0" i="1" smtClean="0">
                            <a:latin typeface="Cambria Math" panose="02040503050406030204" pitchFamily="18" charset="0"/>
                            <a:ea typeface="Cambria Math" panose="02040503050406030204" pitchFamily="18" charset="0"/>
                          </a:rPr>
                        </m:ctrlPr>
                      </m:sSubSupPr>
                      <m:e>
                        <m:r>
                          <a:rPr lang="en-US" altLang="zh-CN" sz="1200" b="0" i="1" smtClean="0">
                            <a:latin typeface="Cambria Math" panose="02040503050406030204" pitchFamily="18" charset="0"/>
                            <a:ea typeface="Cambria Math" panose="02040503050406030204" pitchFamily="18" charset="0"/>
                          </a:rPr>
                          <m:t>𝑒</m:t>
                        </m:r>
                      </m:e>
                      <m:sub>
                        <m:r>
                          <a:rPr lang="en-US" altLang="zh-CN" sz="1200" b="0" i="1" smtClean="0">
                            <a:latin typeface="Cambria Math" panose="02040503050406030204" pitchFamily="18" charset="0"/>
                            <a:ea typeface="Cambria Math" panose="02040503050406030204" pitchFamily="18" charset="0"/>
                          </a:rPr>
                          <m:t>2</m:t>
                        </m:r>
                      </m:sub>
                      <m:sup>
                        <m:r>
                          <m:rPr>
                            <m:sty m:val="p"/>
                          </m:rPr>
                          <a:rPr lang="en-US" altLang="zh-CN" sz="1200" b="0" i="1" smtClean="0">
                            <a:latin typeface="Cambria Math" panose="02040503050406030204" pitchFamily="18" charset="0"/>
                            <a:ea typeface="Cambria Math" panose="02040503050406030204" pitchFamily="18" charset="0"/>
                          </a:rPr>
                          <m:t>start</m:t>
                        </m:r>
                      </m:sup>
                    </m:sSubSup>
                    <m:r>
                      <a:rPr lang="zh-CN" altLang="en-US" sz="1200" b="0" i="1" kern="1200" dirty="0" smtClean="0">
                        <a:solidFill>
                          <a:schemeClr val="tx1"/>
                        </a:solidFill>
                        <a:effectLst/>
                        <a:latin typeface="Cambria Math" panose="02040503050406030204" pitchFamily="18" charset="0"/>
                        <a:ea typeface="+mn-ea"/>
                        <a:cs typeface="+mn-cs"/>
                      </a:rPr>
                      <m:t>）</m:t>
                    </m:r>
                  </m:oMath>
                </a14:m>
                <a:r>
                  <a:rPr lang="zh-CN" altLang="en-US" sz="1200" b="0" i="0" kern="1200" dirty="0">
                    <a:solidFill>
                      <a:schemeClr val="tx1"/>
                    </a:solidFill>
                    <a:effectLst/>
                    <a:latin typeface="+mn-lt"/>
                    <a:ea typeface="+mn-ea"/>
                    <a:cs typeface="+mn-cs"/>
                  </a:rPr>
                  <a:t>：事务</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开始时间。</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对于一个写操作 </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而言，担任协调者的 </a:t>
                </a:r>
                <a:r>
                  <a:rPr lang="en-US" altLang="zh-CN" sz="1200" b="0" i="0" kern="1200" dirty="0">
                    <a:solidFill>
                      <a:schemeClr val="tx1"/>
                    </a:solidFill>
                    <a:effectLst/>
                    <a:latin typeface="+mn-lt"/>
                    <a:ea typeface="+mn-ea"/>
                    <a:cs typeface="+mn-cs"/>
                  </a:rPr>
                  <a:t>Leader </a:t>
                </a:r>
                <a:r>
                  <a:rPr lang="zh-CN" altLang="en-US" sz="1200" b="0" i="0" kern="1200" dirty="0">
                    <a:solidFill>
                      <a:schemeClr val="tx1"/>
                    </a:solidFill>
                    <a:effectLst/>
                    <a:latin typeface="+mn-lt"/>
                    <a:ea typeface="+mn-ea"/>
                    <a:cs typeface="+mn-cs"/>
                  </a:rPr>
                  <a:t>发出的提交请求的事件为</a:t>
                </a:r>
                <a14:m>
                  <m:oMath xmlns:m="http://schemas.openxmlformats.org/officeDocument/2006/math">
                    <m:r>
                      <m:rPr>
                        <m:sty m:val="p"/>
                      </m:rPr>
                      <a:rPr lang="en-US" altLang="zh-CN" sz="1200" b="0" i="0" kern="1200" dirty="0" smtClean="0">
                        <a:solidFill>
                          <a:schemeClr val="tx1"/>
                        </a:solidFill>
                        <a:effectLst/>
                        <a:latin typeface="Cambria Math" panose="02040503050406030204" pitchFamily="18" charset="0"/>
                        <a:ea typeface="+mn-ea"/>
                        <a:cs typeface="+mn-cs"/>
                      </a:rPr>
                      <m:t>t</m:t>
                    </m:r>
                    <m:r>
                      <m:rPr>
                        <m:sty m:val="p"/>
                      </m:rPr>
                      <a:rPr lang="en-US" altLang="zh-CN" sz="1200" b="0" i="1" kern="1200" baseline="-25000" dirty="0" smtClean="0">
                        <a:solidFill>
                          <a:schemeClr val="tx1"/>
                        </a:solidFill>
                        <a:effectLst/>
                        <a:latin typeface="Cambria Math" panose="02040503050406030204" pitchFamily="18" charset="0"/>
                        <a:ea typeface="+mn-ea"/>
                        <a:cs typeface="+mn-cs"/>
                      </a:rPr>
                      <m:t>tabs</m:t>
                    </m:r>
                    <m:r>
                      <a:rPr lang="zh-CN" altLang="en-US" sz="1200" b="0" i="1" kern="1200" dirty="0" smtClean="0">
                        <a:solidFill>
                          <a:schemeClr val="tx1"/>
                        </a:solidFill>
                        <a:effectLst/>
                        <a:latin typeface="Cambria Math" panose="02040503050406030204" pitchFamily="18" charset="0"/>
                        <a:ea typeface="+mn-ea"/>
                        <a:cs typeface="+mn-cs"/>
                      </a:rPr>
                      <m:t>（</m:t>
                    </m:r>
                    <m:sSubSup>
                      <m:sSubSupPr>
                        <m:ctrlPr>
                          <a:rPr lang="en-US" altLang="zh-CN" sz="1200" b="0" i="1" smtClean="0">
                            <a:latin typeface="Cambria Math" panose="02040503050406030204" pitchFamily="18" charset="0"/>
                            <a:ea typeface="Cambria Math" panose="02040503050406030204" pitchFamily="18" charset="0"/>
                          </a:rPr>
                        </m:ctrlPr>
                      </m:sSubSupPr>
                      <m:e>
                        <m:r>
                          <a:rPr lang="en-US" altLang="zh-CN" sz="1200" b="0" i="1" smtClean="0">
                            <a:latin typeface="Cambria Math" panose="02040503050406030204" pitchFamily="18" charset="0"/>
                            <a:ea typeface="Cambria Math" panose="02040503050406030204" pitchFamily="18" charset="0"/>
                          </a:rPr>
                          <m:t>𝑒</m:t>
                        </m:r>
                      </m:e>
                      <m:sub>
                        <m:r>
                          <a:rPr lang="en-US" altLang="zh-CN" sz="1200" b="0" i="1" smtClean="0">
                            <a:latin typeface="Cambria Math" panose="02040503050406030204" pitchFamily="18" charset="0"/>
                            <a:ea typeface="Cambria Math" panose="02040503050406030204" pitchFamily="18" charset="0"/>
                          </a:rPr>
                          <m:t>2</m:t>
                        </m:r>
                      </m:sub>
                      <m:sup>
                        <m:r>
                          <m:rPr>
                            <m:sty m:val="p"/>
                          </m:rPr>
                          <a:rPr lang="en-US" altLang="zh-CN" sz="1200" b="0" i="1" smtClean="0">
                            <a:latin typeface="Cambria Math" panose="02040503050406030204" pitchFamily="18" charset="0"/>
                            <a:ea typeface="Cambria Math" panose="02040503050406030204" pitchFamily="18" charset="0"/>
                          </a:rPr>
                          <m:t>server</m:t>
                        </m:r>
                      </m:sup>
                    </m:sSubSup>
                    <m:r>
                      <a:rPr lang="zh-CN" altLang="en-US" sz="1200" b="0" i="1" kern="1200" dirty="0" smtClean="0">
                        <a:solidFill>
                          <a:schemeClr val="tx1"/>
                        </a:solidFill>
                        <a:effectLst/>
                        <a:latin typeface="Cambria Math" panose="02040503050406030204" pitchFamily="18" charset="0"/>
                        <a:ea typeface="+mn-ea"/>
                        <a:cs typeface="+mn-cs"/>
                      </a:rPr>
                      <m:t>）</m:t>
                    </m:r>
                  </m:oMath>
                </a14:m>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https://blog.csdn.net/qq_38289815/article/details/96705600</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https://cloud.tencent.com/developer/article/1442909</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Spanner</a:t>
                </a:r>
                <a:r>
                  <a:rPr lang="zh-CN" altLang="en-US" sz="1200" b="0" i="0" kern="1200" dirty="0">
                    <a:solidFill>
                      <a:schemeClr val="tx1"/>
                    </a:solidFill>
                    <a:effectLst/>
                    <a:latin typeface="+mn-lt"/>
                    <a:ea typeface="+mn-ea"/>
                    <a:cs typeface="+mn-cs"/>
                  </a:rPr>
                  <a:t>保证外部一致性约束（</a:t>
                </a:r>
                <a:r>
                  <a:rPr lang="en-US" altLang="zh-CN" sz="1200" b="0" i="0" kern="1200" dirty="0">
                    <a:solidFill>
                      <a:schemeClr val="tx1"/>
                    </a:solidFill>
                    <a:effectLst/>
                    <a:latin typeface="+mn-lt"/>
                    <a:ea typeface="+mn-ea"/>
                    <a:cs typeface="+mn-cs"/>
                  </a:rPr>
                  <a:t>external consistency invariant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开始前</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已经提交，则</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的提交时间戳小于</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的提交时间戳，这意味着事务</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一定能够读到事务</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提交过的数据，这是典型的读已提交问题（看似关联的问题包括：</a:t>
                </a:r>
                <a:r>
                  <a:rPr lang="en-US" altLang="zh-CN" sz="1200" b="0" i="0" kern="1200" dirty="0">
                    <a:solidFill>
                      <a:schemeClr val="tx1"/>
                    </a:solidFill>
                    <a:effectLst/>
                    <a:latin typeface="+mn-lt"/>
                    <a:ea typeface="+mn-ea"/>
                    <a:cs typeface="+mn-cs"/>
                  </a:rPr>
                  <a:t>ANSI SQL</a:t>
                </a:r>
                <a:r>
                  <a:rPr lang="zh-CN" altLang="en-US" sz="1200" b="0" i="0" kern="1200" dirty="0">
                    <a:solidFill>
                      <a:schemeClr val="tx1"/>
                    </a:solidFill>
                    <a:effectLst/>
                    <a:latin typeface="+mn-lt"/>
                    <a:ea typeface="+mn-ea"/>
                    <a:cs typeface="+mn-cs"/>
                  </a:rPr>
                  <a:t>标准定义的读已提交隔离级别；可恢复性</a:t>
                </a:r>
                <a:r>
                  <a:rPr lang="en-US" altLang="zh-CN" sz="1200" b="0" i="0" kern="1200" dirty="0">
                    <a:solidFill>
                      <a:schemeClr val="tx1"/>
                    </a:solidFill>
                    <a:effectLst/>
                    <a:latin typeface="+mn-lt"/>
                    <a:ea typeface="+mn-ea"/>
                    <a:cs typeface="+mn-cs"/>
                  </a:rPr>
                  <a:t>Recoverability</a:t>
                </a:r>
                <a:r>
                  <a:rPr lang="zh-CN" altLang="en-US" sz="1200" b="0" i="0" kern="1200" dirty="0">
                    <a:solidFill>
                      <a:schemeClr val="tx1"/>
                    </a:solidFill>
                    <a:effectLst/>
                    <a:latin typeface="+mn-lt"/>
                    <a:ea typeface="+mn-ea"/>
                    <a:cs typeface="+mn-cs"/>
                  </a:rPr>
                  <a:t>所要求读已提交这样的行为不会引发级联回滚）。</a:t>
                </a:r>
              </a:p>
              <a:p>
                <a:endParaRPr lang="en-US" altLang="zh-CN" dirty="0"/>
              </a:p>
              <a:p>
                <a:r>
                  <a:rPr lang="en-US" altLang="zh-CN" dirty="0"/>
                  <a:t>https://zhuanlan.zhihu.com/p/530971566</a:t>
                </a:r>
              </a:p>
              <a:p>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S1</a:t>
                </a:r>
                <a:r>
                  <a:rPr lang="zh-CN" altLang="en-US" sz="1200" b="0" i="0" kern="1200" dirty="0">
                    <a:solidFill>
                      <a:schemeClr val="tx1"/>
                    </a:solidFill>
                    <a:effectLst/>
                    <a:latin typeface="+mn-lt"/>
                    <a:ea typeface="+mn-ea"/>
                    <a:cs typeface="+mn-cs"/>
                  </a:rPr>
                  <a:t>：事务</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的时间戳，</a:t>
                </a:r>
                <a:r>
                  <a:rPr lang="en-US" altLang="zh-CN" sz="1200" b="0" i="0" kern="1200" dirty="0">
                    <a:solidFill>
                      <a:schemeClr val="tx1"/>
                    </a:solidFill>
                    <a:effectLst/>
                    <a:latin typeface="+mn-lt"/>
                    <a:ea typeface="+mn-ea"/>
                    <a:cs typeface="+mn-cs"/>
                  </a:rPr>
                  <a:t>S2</a:t>
                </a:r>
                <a:r>
                  <a:rPr lang="zh-CN" altLang="en-US" sz="1200" b="0" i="0" kern="1200" dirty="0">
                    <a:solidFill>
                      <a:schemeClr val="tx1"/>
                    </a:solidFill>
                    <a:effectLst/>
                    <a:latin typeface="+mn-lt"/>
                    <a:ea typeface="+mn-ea"/>
                    <a:cs typeface="+mn-cs"/>
                  </a:rPr>
                  <a:t>：事务</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的时间戳，</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mbria Math" panose="02040503050406030204" pitchFamily="18" charset="0"/>
                    <a:ea typeface="+mn-ea"/>
                    <a:cs typeface="+mn-cs"/>
                  </a:rPr>
                  <a:t>t</a:t>
                </a:r>
                <a:r>
                  <a:rPr lang="en-US" altLang="zh-CN" sz="1200" b="0" i="0" kern="1200" baseline="-25000" dirty="0">
                    <a:solidFill>
                      <a:schemeClr val="tx1"/>
                    </a:solidFill>
                    <a:effectLst/>
                    <a:latin typeface="Cambria Math" panose="02040503050406030204" pitchFamily="18" charset="0"/>
                    <a:ea typeface="+mn-ea"/>
                    <a:cs typeface="+mn-cs"/>
                  </a:rPr>
                  <a:t>tabs</a:t>
                </a:r>
                <a:r>
                  <a:rPr lang="zh-CN" altLang="en-US" sz="1200" b="0" i="0" kern="1200" dirty="0">
                    <a:solidFill>
                      <a:schemeClr val="tx1"/>
                    </a:solidFill>
                    <a:effectLst/>
                    <a:latin typeface="Cambria Math" panose="02040503050406030204" pitchFamily="18" charset="0"/>
                    <a:ea typeface="+mn-ea"/>
                    <a:cs typeface="+mn-cs"/>
                  </a:rPr>
                  <a:t>（</a:t>
                </a:r>
                <a:r>
                  <a:rPr lang="en-US" altLang="zh-CN" sz="1200" b="0" i="0">
                    <a:latin typeface="Cambria Math" panose="02040503050406030204" pitchFamily="18" charset="0"/>
                    <a:ea typeface="Cambria Math" panose="02040503050406030204" pitchFamily="18" charset="0"/>
                  </a:rPr>
                  <a:t>𝑒_1^𝑐𝑜𝑚𝑚𝑖𝑡</a:t>
                </a:r>
                <a:r>
                  <a:rPr lang="zh-CN" altLang="en-US" sz="1200" b="0" i="0" kern="1200" dirty="0">
                    <a:solidFill>
                      <a:schemeClr val="tx1"/>
                    </a:solidFill>
                    <a:effectLst/>
                    <a:latin typeface="Cambria Math" panose="02040503050406030204" pitchFamily="18" charset="0"/>
                    <a:ea typeface="+mn-ea"/>
                    <a:cs typeface="+mn-cs"/>
                  </a:rPr>
                  <a:t>）</a:t>
                </a:r>
                <a:r>
                  <a:rPr lang="zh-CN" altLang="en-US" sz="1200" b="0" i="0" kern="1200" dirty="0">
                    <a:solidFill>
                      <a:schemeClr val="tx1"/>
                    </a:solidFill>
                    <a:effectLst/>
                    <a:latin typeface="+mn-lt"/>
                    <a:ea typeface="+mn-ea"/>
                    <a:cs typeface="+mn-cs"/>
                  </a:rPr>
                  <a:t>：事务</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提交时间；</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mbria Math" panose="02040503050406030204" pitchFamily="18" charset="0"/>
                    <a:ea typeface="+mn-ea"/>
                    <a:cs typeface="+mn-cs"/>
                  </a:rPr>
                  <a:t>t</a:t>
                </a:r>
                <a:r>
                  <a:rPr lang="en-US" altLang="zh-CN" sz="1200" b="0" i="0" kern="1200" baseline="-25000" dirty="0">
                    <a:solidFill>
                      <a:schemeClr val="tx1"/>
                    </a:solidFill>
                    <a:effectLst/>
                    <a:latin typeface="Cambria Math" panose="02040503050406030204" pitchFamily="18" charset="0"/>
                    <a:ea typeface="+mn-ea"/>
                    <a:cs typeface="+mn-cs"/>
                  </a:rPr>
                  <a:t>tabs</a:t>
                </a:r>
                <a:r>
                  <a:rPr lang="zh-CN" altLang="en-US" sz="1200" b="0" i="0" kern="1200" dirty="0">
                    <a:solidFill>
                      <a:schemeClr val="tx1"/>
                    </a:solidFill>
                    <a:effectLst/>
                    <a:latin typeface="Cambria Math" panose="02040503050406030204" pitchFamily="18" charset="0"/>
                    <a:ea typeface="+mn-ea"/>
                    <a:cs typeface="+mn-cs"/>
                  </a:rPr>
                  <a:t>（</a:t>
                </a:r>
                <a:r>
                  <a:rPr lang="en-US" altLang="zh-CN" sz="1200" b="0" i="0">
                    <a:latin typeface="Cambria Math" panose="02040503050406030204" pitchFamily="18" charset="0"/>
                    <a:ea typeface="Cambria Math" panose="02040503050406030204" pitchFamily="18" charset="0"/>
                  </a:rPr>
                  <a:t>𝑒_2^start</a:t>
                </a:r>
                <a:r>
                  <a:rPr lang="zh-CN" altLang="en-US" sz="1200" b="0" i="0" kern="1200" dirty="0">
                    <a:solidFill>
                      <a:schemeClr val="tx1"/>
                    </a:solidFill>
                    <a:effectLst/>
                    <a:latin typeface="Cambria Math" panose="02040503050406030204" pitchFamily="18" charset="0"/>
                    <a:ea typeface="+mn-ea"/>
                    <a:cs typeface="+mn-cs"/>
                  </a:rPr>
                  <a:t>）</a:t>
                </a:r>
                <a:r>
                  <a:rPr lang="zh-CN" altLang="en-US" sz="1200" b="0" i="0" kern="1200" dirty="0">
                    <a:solidFill>
                      <a:schemeClr val="tx1"/>
                    </a:solidFill>
                    <a:effectLst/>
                    <a:latin typeface="+mn-lt"/>
                    <a:ea typeface="+mn-ea"/>
                    <a:cs typeface="+mn-cs"/>
                  </a:rPr>
                  <a:t>：事务</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开始时间。</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对于一个写操作 </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而言，担任协调者的 </a:t>
                </a:r>
                <a:r>
                  <a:rPr lang="en-US" altLang="zh-CN" sz="1200" b="0" i="0" kern="1200" dirty="0">
                    <a:solidFill>
                      <a:schemeClr val="tx1"/>
                    </a:solidFill>
                    <a:effectLst/>
                    <a:latin typeface="+mn-lt"/>
                    <a:ea typeface="+mn-ea"/>
                    <a:cs typeface="+mn-cs"/>
                  </a:rPr>
                  <a:t>Leader </a:t>
                </a:r>
                <a:r>
                  <a:rPr lang="zh-CN" altLang="en-US" sz="1200" b="0" i="0" kern="1200" dirty="0">
                    <a:solidFill>
                      <a:schemeClr val="tx1"/>
                    </a:solidFill>
                    <a:effectLst/>
                    <a:latin typeface="+mn-lt"/>
                    <a:ea typeface="+mn-ea"/>
                    <a:cs typeface="+mn-cs"/>
                  </a:rPr>
                  <a:t>发出的提交请求的事件为</a:t>
                </a:r>
                <a:r>
                  <a:rPr lang="en-US" altLang="zh-CN" sz="1200" b="0" i="0" kern="1200" dirty="0">
                    <a:solidFill>
                      <a:schemeClr val="tx1"/>
                    </a:solidFill>
                    <a:effectLst/>
                    <a:latin typeface="Cambria Math" panose="02040503050406030204" pitchFamily="18" charset="0"/>
                    <a:ea typeface="+mn-ea"/>
                    <a:cs typeface="+mn-cs"/>
                  </a:rPr>
                  <a:t>t</a:t>
                </a:r>
                <a:r>
                  <a:rPr lang="en-US" altLang="zh-CN" sz="1200" b="0" i="0" kern="1200" baseline="-25000" dirty="0">
                    <a:solidFill>
                      <a:schemeClr val="tx1"/>
                    </a:solidFill>
                    <a:effectLst/>
                    <a:latin typeface="Cambria Math" panose="02040503050406030204" pitchFamily="18" charset="0"/>
                    <a:ea typeface="+mn-ea"/>
                    <a:cs typeface="+mn-cs"/>
                  </a:rPr>
                  <a:t>tabs</a:t>
                </a:r>
                <a:r>
                  <a:rPr lang="zh-CN" altLang="en-US" sz="1200" b="0" i="0" kern="1200" dirty="0">
                    <a:solidFill>
                      <a:schemeClr val="tx1"/>
                    </a:solidFill>
                    <a:effectLst/>
                    <a:latin typeface="Cambria Math" panose="02040503050406030204" pitchFamily="18" charset="0"/>
                    <a:ea typeface="+mn-ea"/>
                    <a:cs typeface="+mn-cs"/>
                  </a:rPr>
                  <a:t>（</a:t>
                </a:r>
                <a:r>
                  <a:rPr lang="en-US" altLang="zh-CN" sz="1200" b="0" i="0">
                    <a:latin typeface="Cambria Math" panose="02040503050406030204" pitchFamily="18" charset="0"/>
                    <a:ea typeface="Cambria Math" panose="02040503050406030204" pitchFamily="18" charset="0"/>
                  </a:rPr>
                  <a:t>𝑒_2^server</a:t>
                </a:r>
                <a:r>
                  <a:rPr lang="zh-CN" altLang="en-US" sz="1200" b="0" i="0" kern="1200" dirty="0">
                    <a:solidFill>
                      <a:schemeClr val="tx1"/>
                    </a:solidFill>
                    <a:effectLst/>
                    <a:latin typeface="Cambria Math" panose="02040503050406030204" pitchFamily="18" charset="0"/>
                    <a:ea typeface="+mn-ea"/>
                    <a:cs typeface="+mn-cs"/>
                  </a:rPr>
                  <a:t>）</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https://blog.csdn.net/qq_38289815/article/details/96705600</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https://cloud.tencent.com/developer/article/1442909</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Spanner</a:t>
                </a:r>
                <a:r>
                  <a:rPr lang="zh-CN" altLang="en-US" sz="1200" b="0" i="0" kern="1200" dirty="0">
                    <a:solidFill>
                      <a:schemeClr val="tx1"/>
                    </a:solidFill>
                    <a:effectLst/>
                    <a:latin typeface="+mn-lt"/>
                    <a:ea typeface="+mn-ea"/>
                    <a:cs typeface="+mn-cs"/>
                  </a:rPr>
                  <a:t>保证外部一致性约束（</a:t>
                </a:r>
                <a:r>
                  <a:rPr lang="en-US" altLang="zh-CN" sz="1200" b="0" i="0" kern="1200" dirty="0">
                    <a:solidFill>
                      <a:schemeClr val="tx1"/>
                    </a:solidFill>
                    <a:effectLst/>
                    <a:latin typeface="+mn-lt"/>
                    <a:ea typeface="+mn-ea"/>
                    <a:cs typeface="+mn-cs"/>
                  </a:rPr>
                  <a:t>external consistency invariant</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开始前</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已经提交，则</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的提交时间戳小于</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的提交时间戳，这意味着事务</a:t>
                </a:r>
                <a:r>
                  <a:rPr lang="en-US" altLang="zh-CN" sz="1200" b="0" i="0" kern="1200" dirty="0">
                    <a:solidFill>
                      <a:schemeClr val="tx1"/>
                    </a:solidFill>
                    <a:effectLst/>
                    <a:latin typeface="+mn-lt"/>
                    <a:ea typeface="+mn-ea"/>
                    <a:cs typeface="+mn-cs"/>
                  </a:rPr>
                  <a:t>T2</a:t>
                </a:r>
                <a:r>
                  <a:rPr lang="zh-CN" altLang="en-US" sz="1200" b="0" i="0" kern="1200" dirty="0">
                    <a:solidFill>
                      <a:schemeClr val="tx1"/>
                    </a:solidFill>
                    <a:effectLst/>
                    <a:latin typeface="+mn-lt"/>
                    <a:ea typeface="+mn-ea"/>
                    <a:cs typeface="+mn-cs"/>
                  </a:rPr>
                  <a:t>一定能够读到事务</a:t>
                </a:r>
                <a:r>
                  <a:rPr lang="en-US" altLang="zh-CN" sz="1200" b="0" i="0" kern="1200" dirty="0">
                    <a:solidFill>
                      <a:schemeClr val="tx1"/>
                    </a:solidFill>
                    <a:effectLst/>
                    <a:latin typeface="+mn-lt"/>
                    <a:ea typeface="+mn-ea"/>
                    <a:cs typeface="+mn-cs"/>
                  </a:rPr>
                  <a:t>T1</a:t>
                </a:r>
                <a:r>
                  <a:rPr lang="zh-CN" altLang="en-US" sz="1200" b="0" i="0" kern="1200" dirty="0">
                    <a:solidFill>
                      <a:schemeClr val="tx1"/>
                    </a:solidFill>
                    <a:effectLst/>
                    <a:latin typeface="+mn-lt"/>
                    <a:ea typeface="+mn-ea"/>
                    <a:cs typeface="+mn-cs"/>
                  </a:rPr>
                  <a:t>提交过的数据，这是典型的读已提交问题（看似关联的问题包括：</a:t>
                </a:r>
                <a:r>
                  <a:rPr lang="en-US" altLang="zh-CN" sz="1200" b="0" i="0" kern="1200" dirty="0">
                    <a:solidFill>
                      <a:schemeClr val="tx1"/>
                    </a:solidFill>
                    <a:effectLst/>
                    <a:latin typeface="+mn-lt"/>
                    <a:ea typeface="+mn-ea"/>
                    <a:cs typeface="+mn-cs"/>
                  </a:rPr>
                  <a:t>ANSI SQL</a:t>
                </a:r>
                <a:r>
                  <a:rPr lang="zh-CN" altLang="en-US" sz="1200" b="0" i="0" kern="1200" dirty="0">
                    <a:solidFill>
                      <a:schemeClr val="tx1"/>
                    </a:solidFill>
                    <a:effectLst/>
                    <a:latin typeface="+mn-lt"/>
                    <a:ea typeface="+mn-ea"/>
                    <a:cs typeface="+mn-cs"/>
                  </a:rPr>
                  <a:t>标准定义的读已提交隔离级别；可恢复性</a:t>
                </a:r>
                <a:r>
                  <a:rPr lang="en-US" altLang="zh-CN" sz="1200" b="0" i="0" kern="1200" dirty="0">
                    <a:solidFill>
                      <a:schemeClr val="tx1"/>
                    </a:solidFill>
                    <a:effectLst/>
                    <a:latin typeface="+mn-lt"/>
                    <a:ea typeface="+mn-ea"/>
                    <a:cs typeface="+mn-cs"/>
                  </a:rPr>
                  <a:t>Recoverability</a:t>
                </a:r>
                <a:r>
                  <a:rPr lang="zh-CN" altLang="en-US" sz="1200" b="0" i="0" kern="1200" dirty="0">
                    <a:solidFill>
                      <a:schemeClr val="tx1"/>
                    </a:solidFill>
                    <a:effectLst/>
                    <a:latin typeface="+mn-lt"/>
                    <a:ea typeface="+mn-ea"/>
                    <a:cs typeface="+mn-cs"/>
                  </a:rPr>
                  <a:t>所要求读已提交这样的行为不会引发级联回滚）。</a:t>
                </a:r>
              </a:p>
              <a:p>
                <a:endParaRPr lang="en-US" altLang="zh-CN" dirty="0"/>
              </a:p>
              <a:p>
                <a:r>
                  <a:rPr lang="en-US" altLang="zh-CN" dirty="0"/>
                  <a:t>https://zhuanlan.zhihu.com/p/530971566</a:t>
                </a:r>
              </a:p>
              <a:p>
                <a:endParaRPr lang="en-US" altLang="zh-CN" dirty="0"/>
              </a:p>
              <a:p>
                <a:endParaRPr lang="zh-CN" altLang="en-US" dirty="0"/>
              </a:p>
            </p:txBody>
          </p:sp>
        </mc:Fallback>
      </mc:AlternateContent>
      <p:sp>
        <p:nvSpPr>
          <p:cNvPr id="4" name="灯片编号占位符 3"/>
          <p:cNvSpPr>
            <a:spLocks noGrp="1"/>
          </p:cNvSpPr>
          <p:nvPr>
            <p:ph type="sldNum" sz="quarter" idx="10"/>
          </p:nvPr>
        </p:nvSpPr>
        <p:spPr/>
        <p:txBody>
          <a:bodyPr/>
          <a:lstStyle/>
          <a:p>
            <a:fld id="{36FB0A52-928A-44CE-9E53-D35098B3E268}" type="slidenum">
              <a:rPr lang="zh-CN" altLang="en-US" smtClean="0"/>
              <a:t>66</a:t>
            </a:fld>
            <a:endParaRPr lang="zh-CN" altLang="en-US"/>
          </a:p>
        </p:txBody>
      </p:sp>
    </p:spTree>
    <p:extLst>
      <p:ext uri="{BB962C8B-B14F-4D97-AF65-F5344CB8AC3E}">
        <p14:creationId xmlns:p14="http://schemas.microsoft.com/office/powerpoint/2010/main" val="2188696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一个全局事务提交标志，多个分布式的</a:t>
            </a:r>
            <a:r>
              <a:rPr lang="en-US" altLang="zh-CN" dirty="0"/>
              <a:t>write intent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缺点</a:t>
            </a:r>
            <a:r>
              <a:rPr lang="zh-CN" altLang="en-US" sz="1200" dirty="0"/>
              <a:t>：只读事务或读操作因为需要确认被读取数据是否已经提交，因而产生一轮网络通讯（</a:t>
            </a:r>
            <a:r>
              <a:rPr lang="zh-CN" altLang="en-US" sz="1200" dirty="0">
                <a:solidFill>
                  <a:srgbClr val="00B0F0"/>
                </a:solidFill>
              </a:rPr>
              <a:t>事务的提交标志被记录在事务的</a:t>
            </a:r>
            <a:r>
              <a:rPr lang="zh-CN" altLang="en-US" sz="1200" dirty="0">
                <a:solidFill>
                  <a:srgbClr val="FF0000"/>
                </a:solidFill>
              </a:rPr>
              <a:t>第一个写操作所在节点</a:t>
            </a:r>
            <a:r>
              <a:rPr lang="zh-CN" altLang="en-US" sz="1200" dirty="0">
                <a:solidFill>
                  <a:srgbClr val="00B0F0"/>
                </a:solidFill>
              </a:rPr>
              <a:t>，其他节点的相关被写数据项上记录了事务提交标志所在的物理位置</a:t>
            </a:r>
            <a:r>
              <a:rPr lang="zh-CN" altLang="en-US" sz="1200" dirty="0"/>
              <a:t>）。</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69</a:t>
            </a:fld>
            <a:endParaRPr lang="zh-CN" altLang="en-US"/>
          </a:p>
        </p:txBody>
      </p:sp>
    </p:spTree>
    <p:extLst>
      <p:ext uri="{BB962C8B-B14F-4D97-AF65-F5344CB8AC3E}">
        <p14:creationId xmlns:p14="http://schemas.microsoft.com/office/powerpoint/2010/main" val="10059577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70</a:t>
            </a:fld>
            <a:endParaRPr lang="zh-CN" altLang="en-US"/>
          </a:p>
        </p:txBody>
      </p:sp>
    </p:spTree>
    <p:extLst>
      <p:ext uri="{BB962C8B-B14F-4D97-AF65-F5344CB8AC3E}">
        <p14:creationId xmlns:p14="http://schemas.microsoft.com/office/powerpoint/2010/main" val="273096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14</a:t>
            </a:fld>
            <a:endParaRPr lang="zh-CN" altLang="en-US"/>
          </a:p>
        </p:txBody>
      </p:sp>
    </p:spTree>
    <p:extLst>
      <p:ext uri="{BB962C8B-B14F-4D97-AF65-F5344CB8AC3E}">
        <p14:creationId xmlns:p14="http://schemas.microsoft.com/office/powerpoint/2010/main" val="168199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https://blog.csdn.net/weixin_39972264/article/details/112696128</a:t>
            </a:r>
          </a:p>
          <a:p>
            <a:r>
              <a:rPr lang="en-US" altLang="zh-CN" dirty="0"/>
              <a:t>http://blog.sina.com.cn/s/blog_aed82f6f0102yqp7.html</a:t>
            </a:r>
          </a:p>
          <a:p>
            <a:r>
              <a:rPr lang="en-US" altLang="zh-CN" dirty="0"/>
              <a:t>https://zhuanlan.zhihu.com/p/107213207</a:t>
            </a:r>
          </a:p>
          <a:p>
            <a:r>
              <a:rPr lang="zh-CN" altLang="en-US" dirty="0"/>
              <a:t>写偏序异常（多个对象之间的写操作狭义上不冲突，但广义上整体状态出现了不一致，例如写</a:t>
            </a:r>
            <a:r>
              <a:rPr lang="en-US" altLang="zh-CN" dirty="0"/>
              <a:t>A</a:t>
            </a:r>
            <a:r>
              <a:rPr lang="zh-CN" altLang="en-US" dirty="0"/>
              <a:t>和写</a:t>
            </a:r>
            <a:r>
              <a:rPr lang="en-US" altLang="zh-CN" dirty="0"/>
              <a:t>B</a:t>
            </a:r>
            <a:r>
              <a:rPr lang="zh-CN" altLang="en-US" dirty="0"/>
              <a:t>相互不冲突，但写偏序可能违反了</a:t>
            </a:r>
            <a:r>
              <a:rPr lang="en-US" altLang="zh-CN" dirty="0"/>
              <a:t>A+B&gt;0</a:t>
            </a:r>
            <a:r>
              <a:rPr lang="zh-CN" altLang="en-US" dirty="0"/>
              <a:t>的约束）</a:t>
            </a:r>
            <a:endParaRPr lang="en-US" altLang="zh-CN" dirty="0"/>
          </a:p>
          <a:p>
            <a:endParaRPr lang="en-US" altLang="zh-CN" dirty="0"/>
          </a:p>
          <a:p>
            <a:pPr latinLnBrk="0"/>
            <a:r>
              <a:rPr lang="en-US" altLang="zh-CN" dirty="0">
                <a:effectLst/>
              </a:rPr>
              <a:t>write skew</a:t>
            </a:r>
            <a:r>
              <a:rPr lang="zh-CN" altLang="en-US" dirty="0">
                <a:effectLst/>
              </a:rPr>
              <a:t>问题</a:t>
            </a:r>
            <a:r>
              <a:rPr lang="en-US" altLang="zh-CN" dirty="0">
                <a:effectLst/>
              </a:rPr>
              <a:t>, </a:t>
            </a:r>
            <a:r>
              <a:rPr lang="zh-CN" altLang="en-US" dirty="0">
                <a:effectLst/>
              </a:rPr>
              <a:t>造成这种现象的原因就是事务以快照的方式访问数据</a:t>
            </a:r>
            <a:r>
              <a:rPr lang="en-US" altLang="zh-CN" dirty="0">
                <a:effectLst/>
              </a:rPr>
              <a:t>,</a:t>
            </a:r>
            <a:r>
              <a:rPr lang="zh-CN" altLang="en-US" dirty="0">
                <a:effectLst/>
              </a:rPr>
              <a:t>并且读不加锁</a:t>
            </a:r>
            <a:r>
              <a:rPr lang="en-US" altLang="zh-CN" dirty="0">
                <a:effectLst/>
              </a:rPr>
              <a:t>,</a:t>
            </a:r>
            <a:r>
              <a:rPr lang="zh-CN" altLang="en-US" dirty="0">
                <a:effectLst/>
              </a:rPr>
              <a:t>导致数据的不一致</a:t>
            </a:r>
            <a:r>
              <a:rPr lang="en-US" altLang="zh-CN" dirty="0">
                <a:effectLst/>
              </a:rPr>
              <a:t>.</a:t>
            </a:r>
          </a:p>
          <a:p>
            <a:br>
              <a:rPr lang="zh-CN" altLang="en-US" dirty="0"/>
            </a:br>
            <a:r>
              <a:rPr lang="zh-CN" altLang="en-US" sz="1200" b="1" i="0" kern="1200" dirty="0">
                <a:solidFill>
                  <a:schemeClr val="tx1"/>
                </a:solidFill>
                <a:effectLst/>
                <a:latin typeface="+mn-lt"/>
                <a:ea typeface="+mn-ea"/>
                <a:cs typeface="+mn-cs"/>
              </a:rPr>
              <a:t>串行化快照隔离</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SSI, Serializable Snapshot Isolation</a:t>
            </a:r>
            <a:r>
              <a:rPr lang="zh-CN" altLang="en-US" sz="1200" b="0" i="0" kern="1200" dirty="0">
                <a:solidFill>
                  <a:schemeClr val="tx1"/>
                </a:solidFill>
                <a:effectLst/>
                <a:latin typeface="+mn-lt"/>
                <a:ea typeface="+mn-ea"/>
                <a:cs typeface="+mn-cs"/>
              </a:rPr>
              <a:t>，也会被翻译为序列化快照）是基于</a:t>
            </a:r>
            <a:r>
              <a:rPr lang="en-US" altLang="zh-CN" sz="1200" b="0" i="0" kern="1200" dirty="0">
                <a:solidFill>
                  <a:schemeClr val="tx1"/>
                </a:solidFill>
                <a:effectLst/>
                <a:latin typeface="+mn-lt"/>
                <a:ea typeface="+mn-ea"/>
                <a:cs typeface="+mn-cs"/>
              </a:rPr>
              <a:t>SI</a:t>
            </a:r>
            <a:r>
              <a:rPr lang="zh-CN" altLang="en-US" sz="1200" b="0" i="0" kern="1200" dirty="0">
                <a:solidFill>
                  <a:schemeClr val="tx1"/>
                </a:solidFill>
                <a:effectLst/>
                <a:latin typeface="+mn-lt"/>
                <a:ea typeface="+mn-ea"/>
                <a:cs typeface="+mn-cs"/>
              </a:rPr>
              <a:t>改进达到</a:t>
            </a:r>
            <a:r>
              <a:rPr lang="en-US" altLang="zh-CN" sz="1200" b="0" i="0" kern="1200" dirty="0">
                <a:solidFill>
                  <a:schemeClr val="tx1"/>
                </a:solidFill>
                <a:effectLst/>
                <a:latin typeface="+mn-lt"/>
                <a:ea typeface="+mn-ea"/>
                <a:cs typeface="+mn-cs"/>
              </a:rPr>
              <a:t>Serializable</a:t>
            </a:r>
            <a:r>
              <a:rPr lang="zh-CN" altLang="en-US" sz="1200" b="0" i="0" kern="1200" dirty="0">
                <a:solidFill>
                  <a:schemeClr val="tx1"/>
                </a:solidFill>
                <a:effectLst/>
                <a:latin typeface="+mn-lt"/>
                <a:ea typeface="+mn-ea"/>
                <a:cs typeface="+mn-cs"/>
              </a:rPr>
              <a:t>级别的隔离性。</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由</a:t>
            </a:r>
            <a:r>
              <a:rPr lang="en-US" altLang="zh-CN" sz="1200" b="0" i="0" kern="1200" dirty="0">
                <a:solidFill>
                  <a:schemeClr val="tx1"/>
                </a:solidFill>
                <a:effectLst/>
                <a:latin typeface="+mn-lt"/>
                <a:ea typeface="+mn-ea"/>
                <a:cs typeface="+mn-cs"/>
              </a:rPr>
              <a:t>Michael James Cahill</a:t>
            </a:r>
            <a:r>
              <a:rPr lang="zh-CN" altLang="en-US" sz="1200" b="0" i="0" kern="1200" dirty="0">
                <a:solidFill>
                  <a:schemeClr val="tx1"/>
                </a:solidFill>
                <a:effectLst/>
                <a:latin typeface="+mn-lt"/>
                <a:ea typeface="+mn-ea"/>
                <a:cs typeface="+mn-cs"/>
              </a:rPr>
              <a:t>在他的论文</a:t>
            </a:r>
            <a:r>
              <a:rPr lang="en-US" altLang="zh-CN" sz="1200" b="0" i="0" kern="1200" dirty="0">
                <a:solidFill>
                  <a:schemeClr val="tx1"/>
                </a:solidFill>
                <a:effectLst/>
                <a:latin typeface="+mn-lt"/>
                <a:ea typeface="+mn-ea"/>
                <a:cs typeface="+mn-cs"/>
              </a:rPr>
              <a:t>"Serializable Isolation for Snapshot Databases"[3]</a:t>
            </a:r>
            <a:r>
              <a:rPr lang="zh-CN" altLang="en-US" sz="1200" b="0" i="0" kern="1200" dirty="0">
                <a:solidFill>
                  <a:schemeClr val="tx1"/>
                </a:solidFill>
                <a:effectLst/>
                <a:latin typeface="+mn-lt"/>
                <a:ea typeface="+mn-ea"/>
                <a:cs typeface="+mn-cs"/>
              </a:rPr>
              <a:t>中提出（该论文获得</a:t>
            </a:r>
            <a:r>
              <a:rPr lang="en-US" altLang="zh-CN" sz="1200" b="0" i="0" kern="1200" dirty="0">
                <a:solidFill>
                  <a:schemeClr val="tx1"/>
                </a:solidFill>
                <a:effectLst/>
                <a:latin typeface="+mn-lt"/>
                <a:ea typeface="+mn-ea"/>
                <a:cs typeface="+mn-cs"/>
              </a:rPr>
              <a:t>2008 </a:t>
            </a:r>
            <a:r>
              <a:rPr lang="en-US" altLang="zh-CN" sz="1200" b="0" i="0" kern="1200" dirty="0" err="1">
                <a:solidFill>
                  <a:schemeClr val="tx1"/>
                </a:solidFill>
                <a:effectLst/>
                <a:latin typeface="+mn-lt"/>
                <a:ea typeface="+mn-ea"/>
                <a:cs typeface="+mn-cs"/>
              </a:rPr>
              <a:t>Sigmod</a:t>
            </a:r>
            <a:r>
              <a:rPr lang="en-US" altLang="zh-CN" sz="1200" b="0" i="0" kern="1200" dirty="0">
                <a:solidFill>
                  <a:schemeClr val="tx1"/>
                </a:solidFill>
                <a:effectLst/>
                <a:latin typeface="+mn-lt"/>
                <a:ea typeface="+mn-ea"/>
                <a:cs typeface="+mn-cs"/>
              </a:rPr>
              <a:t> Best Paper Award</a:t>
            </a:r>
            <a:r>
              <a:rPr lang="zh-CN" altLang="en-US" sz="1200" b="0" i="0" kern="1200" dirty="0">
                <a:solidFill>
                  <a:schemeClr val="tx1"/>
                </a:solidFill>
                <a:effectLst/>
                <a:latin typeface="+mn-lt"/>
                <a:ea typeface="+mn-ea"/>
                <a:cs typeface="+mn-cs"/>
              </a:rPr>
              <a:t>，文章末尾提供了该论文的</a:t>
            </a:r>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年完整版</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相关信息，有兴趣的同学可以深入研究）。</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保留了</a:t>
            </a:r>
            <a:r>
              <a:rPr lang="en-US" altLang="zh-CN" sz="1200" b="0" i="0" kern="1200" dirty="0">
                <a:solidFill>
                  <a:schemeClr val="tx1"/>
                </a:solidFill>
                <a:effectLst/>
                <a:latin typeface="+mn-lt"/>
                <a:ea typeface="+mn-ea"/>
                <a:cs typeface="+mn-cs"/>
              </a:rPr>
              <a:t>SI</a:t>
            </a:r>
            <a:r>
              <a:rPr lang="zh-CN" altLang="en-US" sz="1200" b="0" i="0" kern="1200" dirty="0">
                <a:solidFill>
                  <a:schemeClr val="tx1"/>
                </a:solidFill>
                <a:effectLst/>
                <a:latin typeface="+mn-lt"/>
                <a:ea typeface="+mn-ea"/>
                <a:cs typeface="+mn-cs"/>
              </a:rPr>
              <a:t>的很多优点，特别是读不阻塞任何操作，写不会阻塞读。事务依然在快照中运行，</a:t>
            </a:r>
            <a:r>
              <a:rPr lang="zh-CN" altLang="en-US" sz="1200" b="1" i="0" kern="1200" dirty="0">
                <a:solidFill>
                  <a:schemeClr val="tx1"/>
                </a:solidFill>
                <a:effectLst/>
                <a:latin typeface="+mn-lt"/>
                <a:ea typeface="+mn-ea"/>
                <a:cs typeface="+mn-cs"/>
              </a:rPr>
              <a:t>但增加了对事务间读写冲突的监控用于识别事务图（</a:t>
            </a:r>
            <a:r>
              <a:rPr lang="en-US" altLang="zh-CN" sz="1200" b="1" i="0" kern="1200" dirty="0">
                <a:solidFill>
                  <a:schemeClr val="tx1"/>
                </a:solidFill>
                <a:effectLst/>
                <a:latin typeface="+mn-lt"/>
                <a:ea typeface="+mn-ea"/>
                <a:cs typeface="+mn-cs"/>
              </a:rPr>
              <a:t>transaction graph</a:t>
            </a:r>
            <a:r>
              <a:rPr lang="zh-CN" altLang="en-US" sz="1200" b="1" i="0" kern="1200" dirty="0">
                <a:solidFill>
                  <a:schemeClr val="tx1"/>
                </a:solidFill>
                <a:effectLst/>
                <a:latin typeface="+mn-lt"/>
                <a:ea typeface="+mn-ea"/>
                <a:cs typeface="+mn-cs"/>
              </a:rPr>
              <a:t>）中的危险结构。当一组并发事务可能产生异常现象（</a:t>
            </a:r>
            <a:r>
              <a:rPr lang="en-US" altLang="zh-CN" sz="1200" b="1" i="0" kern="1200" dirty="0">
                <a:solidFill>
                  <a:schemeClr val="tx1"/>
                </a:solidFill>
                <a:effectLst/>
                <a:latin typeface="+mn-lt"/>
                <a:ea typeface="+mn-ea"/>
                <a:cs typeface="+mn-cs"/>
              </a:rPr>
              <a:t>anomaly</a:t>
            </a:r>
            <a:r>
              <a:rPr lang="zh-CN" altLang="en-US" sz="1200" b="1" i="0" kern="1200" dirty="0">
                <a:solidFill>
                  <a:schemeClr val="tx1"/>
                </a:solidFill>
                <a:effectLst/>
                <a:latin typeface="+mn-lt"/>
                <a:ea typeface="+mn-ea"/>
                <a:cs typeface="+mn-cs"/>
              </a:rPr>
              <a:t>），系统将通过回滚其中某些事务进行干预以消除</a:t>
            </a:r>
            <a:r>
              <a:rPr lang="en-US" altLang="zh-CN" sz="1200" b="1" i="0" kern="1200" dirty="0">
                <a:solidFill>
                  <a:schemeClr val="tx1"/>
                </a:solidFill>
                <a:effectLst/>
                <a:latin typeface="+mn-lt"/>
                <a:ea typeface="+mn-ea"/>
                <a:cs typeface="+mn-cs"/>
              </a:rPr>
              <a:t>anomaly</a:t>
            </a:r>
            <a:r>
              <a:rPr lang="zh-CN" altLang="en-US" sz="1200" b="1" i="0" kern="1200" dirty="0">
                <a:solidFill>
                  <a:schemeClr val="tx1"/>
                </a:solidFill>
                <a:effectLst/>
                <a:latin typeface="+mn-lt"/>
                <a:ea typeface="+mn-ea"/>
                <a:cs typeface="+mn-cs"/>
              </a:rPr>
              <a:t>发生的可能。这个过程虽然会导致某些事务的错误回滚（不会导致</a:t>
            </a:r>
            <a:r>
              <a:rPr lang="en-US" altLang="zh-CN" sz="1200" b="1" i="0" kern="1200" dirty="0">
                <a:solidFill>
                  <a:schemeClr val="tx1"/>
                </a:solidFill>
                <a:effectLst/>
                <a:latin typeface="+mn-lt"/>
                <a:ea typeface="+mn-ea"/>
                <a:cs typeface="+mn-cs"/>
              </a:rPr>
              <a:t>anomaly</a:t>
            </a:r>
            <a:r>
              <a:rPr lang="zh-CN" altLang="en-US" sz="1200" b="1" i="0" kern="1200" dirty="0">
                <a:solidFill>
                  <a:schemeClr val="tx1"/>
                </a:solidFill>
                <a:effectLst/>
                <a:latin typeface="+mn-lt"/>
                <a:ea typeface="+mn-ea"/>
                <a:cs typeface="+mn-cs"/>
              </a:rPr>
              <a:t>的事务被误杀），但可以确保消除</a:t>
            </a:r>
            <a:r>
              <a:rPr lang="en-US" altLang="zh-CN" sz="1200" b="1" i="0" kern="1200" dirty="0">
                <a:solidFill>
                  <a:schemeClr val="tx1"/>
                </a:solidFill>
                <a:effectLst/>
                <a:latin typeface="+mn-lt"/>
                <a:ea typeface="+mn-ea"/>
                <a:cs typeface="+mn-cs"/>
              </a:rPr>
              <a:t>anomaly[3]</a:t>
            </a:r>
            <a:r>
              <a:rPr lang="zh-CN" altLang="en-US" sz="1200" b="1"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pPr latinLnBrk="0"/>
            <a:r>
              <a:rPr lang="zh-CN" altLang="en-US" sz="1200" b="0" i="0" kern="1200" dirty="0">
                <a:solidFill>
                  <a:schemeClr val="tx1"/>
                </a:solidFill>
                <a:effectLst/>
                <a:latin typeface="+mn-lt"/>
                <a:ea typeface="+mn-ea"/>
                <a:cs typeface="+mn-cs"/>
              </a:rPr>
              <a:t>从理论模型看，</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性能接近</a:t>
            </a:r>
            <a:r>
              <a:rPr lang="en-US" altLang="zh-CN" sz="1200" b="0" i="0" kern="1200" dirty="0">
                <a:solidFill>
                  <a:schemeClr val="tx1"/>
                </a:solidFill>
                <a:effectLst/>
                <a:latin typeface="+mn-lt"/>
                <a:ea typeface="+mn-ea"/>
                <a:cs typeface="+mn-cs"/>
              </a:rPr>
              <a:t>SI</a:t>
            </a:r>
            <a:r>
              <a:rPr lang="zh-CN" altLang="en-US" sz="1200" b="0" i="0" kern="1200" dirty="0">
                <a:solidFill>
                  <a:schemeClr val="tx1"/>
                </a:solidFill>
                <a:effectLst/>
                <a:latin typeface="+mn-lt"/>
                <a:ea typeface="+mn-ea"/>
                <a:cs typeface="+mn-cs"/>
              </a:rPr>
              <a:t>，远远好于</a:t>
            </a:r>
            <a:r>
              <a:rPr lang="en-US" altLang="zh-CN" sz="1200" b="0" i="0" kern="1200" dirty="0">
                <a:solidFill>
                  <a:schemeClr val="tx1"/>
                </a:solidFill>
                <a:effectLst/>
                <a:latin typeface="+mn-lt"/>
                <a:ea typeface="+mn-ea"/>
                <a:cs typeface="+mn-cs"/>
              </a:rPr>
              <a:t>S2PL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2012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PostgreSQL</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9.1</a:t>
            </a:r>
            <a:r>
              <a:rPr lang="zh-CN" altLang="en-US" sz="1200" b="0" i="0" kern="1200" dirty="0">
                <a:solidFill>
                  <a:schemeClr val="tx1"/>
                </a:solidFill>
                <a:effectLst/>
                <a:latin typeface="+mn-lt"/>
                <a:ea typeface="+mn-ea"/>
                <a:cs typeface="+mn-cs"/>
              </a:rPr>
              <a:t>版本中实现了</a:t>
            </a:r>
            <a:r>
              <a:rPr lang="en-US" altLang="zh-CN" sz="1200" b="0" i="0" kern="1200" dirty="0">
                <a:solidFill>
                  <a:schemeClr val="tx1"/>
                </a:solidFill>
                <a:effectLst/>
                <a:latin typeface="+mn-lt"/>
                <a:ea typeface="+mn-ea"/>
                <a:cs typeface="+mn-cs"/>
              </a:rPr>
              <a:t>SSI[7]</a:t>
            </a:r>
            <a:r>
              <a:rPr lang="zh-CN" altLang="en-US" sz="1200" b="0" i="0" kern="1200" dirty="0">
                <a:solidFill>
                  <a:schemeClr val="tx1"/>
                </a:solidFill>
                <a:effectLst/>
                <a:latin typeface="+mn-lt"/>
                <a:ea typeface="+mn-ea"/>
                <a:cs typeface="+mn-cs"/>
              </a:rPr>
              <a:t>，可能也是首个支持</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的商业数据库，验证了</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的实现效果。</a:t>
            </a:r>
            <a:r>
              <a:rPr lang="en-US" altLang="zh-CN" sz="1200" b="0" i="0" kern="1200" dirty="0">
                <a:solidFill>
                  <a:schemeClr val="tx1"/>
                </a:solidFill>
                <a:effectLst/>
                <a:latin typeface="+mn-lt"/>
                <a:ea typeface="+mn-ea"/>
                <a:cs typeface="+mn-cs"/>
              </a:rPr>
              <a:t>CockroachDB</a:t>
            </a:r>
            <a:r>
              <a:rPr lang="zh-CN" altLang="en-US" sz="1200" b="0" i="0" kern="1200" dirty="0">
                <a:solidFill>
                  <a:schemeClr val="tx1"/>
                </a:solidFill>
                <a:effectLst/>
                <a:latin typeface="+mn-lt"/>
                <a:ea typeface="+mn-ea"/>
                <a:cs typeface="+mn-cs"/>
              </a:rPr>
              <a:t>也从</a:t>
            </a:r>
            <a:r>
              <a:rPr lang="en-US" altLang="zh-CN" sz="1200" b="0" i="0" kern="1200" dirty="0">
                <a:solidFill>
                  <a:schemeClr val="tx1"/>
                </a:solidFill>
                <a:effectLst/>
                <a:latin typeface="+mn-lt"/>
                <a:ea typeface="+mn-ea"/>
                <a:cs typeface="+mn-cs"/>
              </a:rPr>
              <a:t>Cahill</a:t>
            </a:r>
            <a:r>
              <a:rPr lang="zh-CN" altLang="en-US" sz="1200" b="0" i="0" kern="1200" dirty="0">
                <a:solidFill>
                  <a:schemeClr val="tx1"/>
                </a:solidFill>
                <a:effectLst/>
                <a:latin typeface="+mn-lt"/>
                <a:ea typeface="+mn-ea"/>
                <a:cs typeface="+mn-cs"/>
              </a:rPr>
              <a:t>的论文获得灵感，实现</a:t>
            </a:r>
            <a:r>
              <a:rPr lang="en-US" altLang="zh-CN" sz="1200" b="0" i="0" kern="1200" dirty="0">
                <a:solidFill>
                  <a:schemeClr val="tx1"/>
                </a:solidFill>
                <a:effectLst/>
                <a:latin typeface="+mn-lt"/>
                <a:ea typeface="+mn-ea"/>
                <a:cs typeface="+mn-cs"/>
              </a:rPr>
              <a:t>SSI</a:t>
            </a:r>
            <a:r>
              <a:rPr lang="zh-CN" altLang="en-US" sz="1200" b="0" i="0" kern="1200" dirty="0">
                <a:solidFill>
                  <a:schemeClr val="tx1"/>
                </a:solidFill>
                <a:effectLst/>
                <a:latin typeface="+mn-lt"/>
                <a:ea typeface="+mn-ea"/>
                <a:cs typeface="+mn-cs"/>
              </a:rPr>
              <a:t>并将其作为其默认隔离级别。</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15</a:t>
            </a:fld>
            <a:endParaRPr lang="zh-CN" altLang="en-US"/>
          </a:p>
        </p:txBody>
      </p:sp>
    </p:spTree>
    <p:extLst>
      <p:ext uri="{BB962C8B-B14F-4D97-AF65-F5344CB8AC3E}">
        <p14:creationId xmlns:p14="http://schemas.microsoft.com/office/powerpoint/2010/main" val="314722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16</a:t>
            </a:fld>
            <a:endParaRPr lang="zh-CN" altLang="en-US"/>
          </a:p>
        </p:txBody>
      </p:sp>
    </p:spTree>
    <p:extLst>
      <p:ext uri="{BB962C8B-B14F-4D97-AF65-F5344CB8AC3E}">
        <p14:creationId xmlns:p14="http://schemas.microsoft.com/office/powerpoint/2010/main" val="203418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17</a:t>
            </a:fld>
            <a:endParaRPr lang="zh-CN" altLang="en-US"/>
          </a:p>
        </p:txBody>
      </p:sp>
    </p:spTree>
    <p:extLst>
      <p:ext uri="{BB962C8B-B14F-4D97-AF65-F5344CB8AC3E}">
        <p14:creationId xmlns:p14="http://schemas.microsoft.com/office/powerpoint/2010/main" val="333038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https://blog.csdn.net/NYfor2017/article/details/105330051</a:t>
            </a:r>
          </a:p>
          <a:p>
            <a:r>
              <a:rPr lang="zh-CN" altLang="en-US" sz="1200" b="1" i="0" kern="1200" dirty="0">
                <a:solidFill>
                  <a:schemeClr val="tx1"/>
                </a:solidFill>
                <a:effectLst/>
                <a:latin typeface="+mn-lt"/>
                <a:ea typeface="+mn-ea"/>
                <a:cs typeface="+mn-cs"/>
              </a:rPr>
              <a:t>因果一致性</a:t>
            </a:r>
            <a:r>
              <a:rPr lang="zh-CN" altLang="en-US" sz="1200" b="0" i="0" kern="1200" dirty="0">
                <a:solidFill>
                  <a:schemeClr val="tx1"/>
                </a:solidFill>
                <a:effectLst/>
                <a:latin typeface="+mn-lt"/>
                <a:ea typeface="+mn-ea"/>
                <a:cs typeface="+mn-cs"/>
              </a:rPr>
              <a:t>：要求有因果关系的操作顺序得到保证，非因果关系的操作顺序则无所谓。例如微信朋友圈的评论以及对评论的答复所构成的因果关系。</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19</a:t>
            </a:fld>
            <a:endParaRPr lang="zh-CN" altLang="en-US"/>
          </a:p>
        </p:txBody>
      </p:sp>
    </p:spTree>
    <p:extLst>
      <p:ext uri="{BB962C8B-B14F-4D97-AF65-F5344CB8AC3E}">
        <p14:creationId xmlns:p14="http://schemas.microsoft.com/office/powerpoint/2010/main" val="106948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20</a:t>
            </a:fld>
            <a:endParaRPr lang="zh-CN" altLang="en-US"/>
          </a:p>
        </p:txBody>
      </p:sp>
    </p:spTree>
    <p:extLst>
      <p:ext uri="{BB962C8B-B14F-4D97-AF65-F5344CB8AC3E}">
        <p14:creationId xmlns:p14="http://schemas.microsoft.com/office/powerpoint/2010/main" val="56336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dirty="0"/>
              <a:t>大数据管理</a:t>
            </a:r>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9</a:t>
            </a:r>
            <a:r>
              <a:rPr lang="zh-CN" altLang="en-US" dirty="0">
                <a:solidFill>
                  <a:schemeClr val="accent5">
                    <a:lumMod val="75000"/>
                  </a:schemeClr>
                </a:solidFill>
              </a:rPr>
              <a:t>章 分布式事务</a:t>
            </a:r>
            <a:endParaRPr lang="zh-CN" altLang="en-US" dirty="0"/>
          </a:p>
        </p:txBody>
      </p:sp>
    </p:spTree>
    <p:extLst>
      <p:ext uri="{BB962C8B-B14F-4D97-AF65-F5344CB8AC3E}">
        <p14:creationId xmlns:p14="http://schemas.microsoft.com/office/powerpoint/2010/main" val="249856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dirty="0"/>
              <a:t>9.1.1.3 </a:t>
            </a:r>
            <a:r>
              <a:rPr lang="zh-CN" altLang="en-US" sz="2400" dirty="0"/>
              <a:t>并发访问控制技术（续）</a:t>
            </a:r>
            <a:endParaRPr lang="en-US" altLang="zh-CN" sz="2400" dirty="0"/>
          </a:p>
          <a:p>
            <a:r>
              <a:rPr lang="en-US" altLang="zh-CN" sz="2400" b="1" dirty="0">
                <a:solidFill>
                  <a:srgbClr val="FF0000"/>
                </a:solidFill>
              </a:rPr>
              <a:t>C</a:t>
            </a:r>
            <a:r>
              <a:rPr lang="en-US" altLang="zh-CN" sz="2400" b="1" dirty="0"/>
              <a:t>ommitment </a:t>
            </a:r>
            <a:r>
              <a:rPr lang="en-US" altLang="zh-CN" sz="2400" b="1" dirty="0">
                <a:solidFill>
                  <a:srgbClr val="FF0000"/>
                </a:solidFill>
              </a:rPr>
              <a:t>O</a:t>
            </a:r>
            <a:r>
              <a:rPr lang="en-US" altLang="zh-CN" sz="2400" b="1" dirty="0"/>
              <a:t>rdering</a:t>
            </a:r>
            <a:r>
              <a:rPr lang="zh-CN" altLang="en-US" sz="2400" dirty="0"/>
              <a:t>（</a:t>
            </a:r>
            <a:r>
              <a:rPr lang="zh-CN" altLang="en-US" sz="2400" b="1" dirty="0"/>
              <a:t>提交排序</a:t>
            </a:r>
            <a:r>
              <a:rPr lang="zh-CN" altLang="en-US" sz="2400" dirty="0"/>
              <a:t>）：在</a:t>
            </a:r>
            <a:r>
              <a:rPr lang="en-US" altLang="zh-CN" sz="2400" dirty="0"/>
              <a:t>CO</a:t>
            </a:r>
            <a:r>
              <a:rPr lang="zh-CN" altLang="en-US" sz="2400" dirty="0"/>
              <a:t>算法中用于</a:t>
            </a:r>
            <a:r>
              <a:rPr lang="zh-CN" altLang="en-US" sz="2400" dirty="0">
                <a:solidFill>
                  <a:srgbClr val="FF0000"/>
                </a:solidFill>
              </a:rPr>
              <a:t>协调本地事务</a:t>
            </a:r>
            <a:r>
              <a:rPr lang="en-US" altLang="zh-CN" sz="2400" dirty="0"/>
              <a:t>local commitment mechanism</a:t>
            </a:r>
            <a:r>
              <a:rPr lang="zh-CN" altLang="en-US" sz="2400" dirty="0"/>
              <a:t>和</a:t>
            </a:r>
            <a:r>
              <a:rPr lang="zh-CN" altLang="en-US" sz="2400" dirty="0">
                <a:solidFill>
                  <a:srgbClr val="FF0000"/>
                </a:solidFill>
              </a:rPr>
              <a:t>分布式事务</a:t>
            </a:r>
            <a:r>
              <a:rPr lang="en-US" altLang="zh-CN" sz="2400" dirty="0"/>
              <a:t>atomic commitment protocol </a:t>
            </a:r>
            <a:r>
              <a:rPr lang="zh-CN" altLang="en-US" sz="2400" dirty="0"/>
              <a:t>，适合</a:t>
            </a:r>
            <a:r>
              <a:rPr lang="zh-CN" altLang="en-US" sz="2400" dirty="0">
                <a:solidFill>
                  <a:srgbClr val="FF0000"/>
                </a:solidFill>
              </a:rPr>
              <a:t>去中心化的分布式事务处理</a:t>
            </a:r>
            <a:r>
              <a:rPr lang="zh-CN" altLang="en-US" sz="2400" dirty="0"/>
              <a:t>机制。</a:t>
            </a:r>
            <a:endParaRPr lang="en-US" altLang="zh-CN" sz="2400" dirty="0"/>
          </a:p>
          <a:p>
            <a:endParaRPr lang="en-US" altLang="zh-CN" sz="2400" dirty="0"/>
          </a:p>
          <a:p>
            <a:r>
              <a:rPr lang="en-US" altLang="zh-CN" sz="2400" b="1" dirty="0"/>
              <a:t>Multi Version Concurrency access Control</a:t>
            </a:r>
            <a:r>
              <a:rPr lang="zh-CN" altLang="en-US" sz="2400" dirty="0"/>
              <a:t>（</a:t>
            </a:r>
            <a:r>
              <a:rPr lang="zh-CN" altLang="en-US" sz="2400" b="1" dirty="0"/>
              <a:t>多版本并发控制</a:t>
            </a:r>
            <a:r>
              <a:rPr lang="zh-CN" altLang="en-US" sz="2400" dirty="0"/>
              <a:t>）：通过当前活动事务的状态形成的快照，利用</a:t>
            </a:r>
            <a:r>
              <a:rPr lang="zh-CN" altLang="en-US" sz="2400" dirty="0">
                <a:solidFill>
                  <a:srgbClr val="FF0000"/>
                </a:solidFill>
              </a:rPr>
              <a:t>多版本可见算法</a:t>
            </a:r>
            <a:r>
              <a:rPr lang="zh-CN" altLang="en-US" sz="2400" dirty="0"/>
              <a:t>识别出历史上存活的数据。通常和封锁、时间戳排序等其他并发访问控制机制</a:t>
            </a:r>
            <a:r>
              <a:rPr lang="zh-CN" altLang="en-US" sz="2400" dirty="0">
                <a:solidFill>
                  <a:srgbClr val="FF0000"/>
                </a:solidFill>
              </a:rPr>
              <a:t>混合使用</a:t>
            </a:r>
            <a:r>
              <a:rPr lang="zh-CN" altLang="en-US" sz="2400" dirty="0"/>
              <a:t>。</a:t>
            </a:r>
            <a:endParaRPr lang="en-US" altLang="zh-CN" sz="2400" dirty="0"/>
          </a:p>
        </p:txBody>
      </p:sp>
    </p:spTree>
    <p:extLst>
      <p:ext uri="{BB962C8B-B14F-4D97-AF65-F5344CB8AC3E}">
        <p14:creationId xmlns:p14="http://schemas.microsoft.com/office/powerpoint/2010/main" val="88626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dirty="0"/>
              <a:t>9.1.2 </a:t>
            </a:r>
            <a:r>
              <a:rPr lang="zh-CN" altLang="en-US" sz="2400" dirty="0"/>
              <a:t>分布式事务处理技术</a:t>
            </a:r>
            <a:endParaRPr lang="en-US" altLang="zh-CN" sz="2400" dirty="0"/>
          </a:p>
          <a:p>
            <a:r>
              <a:rPr lang="en-US" altLang="zh-CN" sz="2400" dirty="0"/>
              <a:t>9.1.2.1 </a:t>
            </a:r>
            <a:r>
              <a:rPr lang="zh-CN" altLang="en-US" sz="2400" dirty="0"/>
              <a:t>事务处理策略</a:t>
            </a:r>
            <a:endParaRPr lang="en-US" altLang="zh-CN" sz="2400" dirty="0"/>
          </a:p>
          <a:p>
            <a:r>
              <a:rPr lang="zh-CN" altLang="en-US" sz="2400" dirty="0"/>
              <a:t>分布式事务处理遵循单机事务处理策略，包括以下几种：</a:t>
            </a:r>
            <a:endParaRPr lang="en-US" altLang="zh-CN" sz="2400" dirty="0"/>
          </a:p>
          <a:p>
            <a:pPr marL="342900" indent="-342900">
              <a:buFont typeface="Wingdings" panose="05000000000000000000" pitchFamily="2" charset="2"/>
              <a:buChar char="Ø"/>
            </a:pPr>
            <a:r>
              <a:rPr lang="zh-CN" altLang="en-US" sz="2400" b="1" dirty="0"/>
              <a:t>乐观策略</a:t>
            </a:r>
            <a:r>
              <a:rPr lang="zh-CN" altLang="en-US" sz="2400" dirty="0"/>
              <a:t>：</a:t>
            </a:r>
            <a:r>
              <a:rPr lang="en-US" altLang="zh-CN" sz="2400" dirty="0"/>
              <a:t>CockroachDB</a:t>
            </a:r>
            <a:r>
              <a:rPr lang="zh-CN" altLang="en-US" sz="2400" dirty="0"/>
              <a:t>、</a:t>
            </a:r>
            <a:r>
              <a:rPr lang="en-US" altLang="zh-CN" sz="2400" dirty="0"/>
              <a:t>Percolator</a:t>
            </a:r>
            <a:r>
              <a:rPr lang="zh-CN" altLang="en-US" sz="2400" dirty="0"/>
              <a:t>。。。</a:t>
            </a:r>
            <a:endParaRPr lang="en-US" altLang="zh-CN" sz="2400" dirty="0"/>
          </a:p>
          <a:p>
            <a:pPr marL="342900" indent="-342900">
              <a:buFont typeface="Wingdings" panose="05000000000000000000" pitchFamily="2" charset="2"/>
              <a:buChar char="Ø"/>
            </a:pPr>
            <a:r>
              <a:rPr lang="zh-CN" altLang="en-US" sz="2400" b="1" dirty="0"/>
              <a:t>悲观机制</a:t>
            </a:r>
            <a:r>
              <a:rPr lang="zh-CN" altLang="en-US" sz="2400" dirty="0"/>
              <a:t>：</a:t>
            </a:r>
            <a:r>
              <a:rPr lang="en-US" altLang="zh-CN" sz="2400" dirty="0"/>
              <a:t>OceanBase</a:t>
            </a:r>
            <a:r>
              <a:rPr lang="zh-CN" altLang="en-US" sz="2400" dirty="0"/>
              <a:t>、</a:t>
            </a:r>
            <a:r>
              <a:rPr lang="en-US" altLang="zh-CN" sz="2400" dirty="0"/>
              <a:t>TDSQL</a:t>
            </a:r>
            <a:r>
              <a:rPr lang="zh-CN" altLang="en-US" sz="2400" dirty="0"/>
              <a:t>。。。</a:t>
            </a:r>
            <a:endParaRPr lang="en-US" altLang="zh-CN" sz="2400" dirty="0"/>
          </a:p>
          <a:p>
            <a:pPr marL="342900" indent="-342900">
              <a:buFont typeface="Wingdings" panose="05000000000000000000" pitchFamily="2" charset="2"/>
              <a:buChar char="Ø"/>
            </a:pPr>
            <a:r>
              <a:rPr lang="zh-CN" altLang="en-US" sz="2400" b="1" dirty="0"/>
              <a:t>混合机制</a:t>
            </a:r>
            <a:r>
              <a:rPr lang="zh-CN" altLang="en-US" sz="2400" dirty="0"/>
              <a:t>：</a:t>
            </a:r>
            <a:r>
              <a:rPr lang="en-US" altLang="zh-CN" sz="2400" dirty="0"/>
              <a:t>Spanner</a:t>
            </a:r>
            <a:r>
              <a:rPr lang="zh-CN" altLang="en-US" sz="2400" dirty="0"/>
              <a:t>。。。</a:t>
            </a:r>
            <a:endParaRPr lang="en-US" altLang="zh-CN" sz="2400" dirty="0"/>
          </a:p>
          <a:p>
            <a:endParaRPr lang="en-US" altLang="zh-CN" sz="2400" dirty="0"/>
          </a:p>
          <a:p>
            <a:r>
              <a:rPr lang="en-US" altLang="zh-CN" sz="2400" dirty="0"/>
              <a:t>9.1.2.2 </a:t>
            </a:r>
            <a:r>
              <a:rPr lang="zh-CN" altLang="en-US" sz="2400" dirty="0"/>
              <a:t>事务处理架构</a:t>
            </a:r>
            <a:endParaRPr lang="en-US" altLang="zh-CN" sz="2400" dirty="0"/>
          </a:p>
          <a:p>
            <a:r>
              <a:rPr lang="zh-CN" altLang="en-US" sz="2400" dirty="0"/>
              <a:t>       分布式</a:t>
            </a:r>
            <a:r>
              <a:rPr lang="zh-CN" altLang="en-US" sz="2400" dirty="0">
                <a:solidFill>
                  <a:srgbClr val="FF0000"/>
                </a:solidFill>
              </a:rPr>
              <a:t>事务型数据库</a:t>
            </a:r>
            <a:r>
              <a:rPr lang="zh-CN" altLang="en-US" sz="2400" dirty="0"/>
              <a:t>的事务处理有两种架构：</a:t>
            </a:r>
            <a:r>
              <a:rPr lang="zh-CN" altLang="en-US" sz="2400" dirty="0">
                <a:solidFill>
                  <a:srgbClr val="FF0000"/>
                </a:solidFill>
              </a:rPr>
              <a:t>集中式的</a:t>
            </a:r>
            <a:r>
              <a:rPr lang="zh-CN" altLang="en-US" sz="2400" dirty="0"/>
              <a:t>全局事务管理器、</a:t>
            </a:r>
            <a:r>
              <a:rPr lang="zh-CN" altLang="en-US" sz="2400" dirty="0">
                <a:solidFill>
                  <a:srgbClr val="FF0000"/>
                </a:solidFill>
              </a:rPr>
              <a:t>去中心化的</a:t>
            </a:r>
            <a:r>
              <a:rPr lang="zh-CN" altLang="en-US" sz="2400" dirty="0"/>
              <a:t>事务处理架构（</a:t>
            </a:r>
            <a:r>
              <a:rPr lang="zh-CN" altLang="en-US" sz="2400" dirty="0">
                <a:solidFill>
                  <a:srgbClr val="00B0F0"/>
                </a:solidFill>
              </a:rPr>
              <a:t>去中心化架构逐渐成为趋势</a:t>
            </a:r>
            <a:r>
              <a:rPr lang="zh-CN" altLang="en-US" sz="2400" dirty="0"/>
              <a:t>）。</a:t>
            </a:r>
            <a:endParaRPr lang="en-US" altLang="zh-CN" sz="2400" dirty="0">
              <a:solidFill>
                <a:srgbClr val="00B0F0"/>
              </a:solidFill>
            </a:endParaRPr>
          </a:p>
        </p:txBody>
      </p:sp>
    </p:spTree>
    <p:extLst>
      <p:ext uri="{BB962C8B-B14F-4D97-AF65-F5344CB8AC3E}">
        <p14:creationId xmlns:p14="http://schemas.microsoft.com/office/powerpoint/2010/main" val="125265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rmAutofit lnSpcReduction="10000"/>
          </a:bodyPr>
          <a:lstStyle/>
          <a:p>
            <a:r>
              <a:rPr lang="en-US" altLang="zh-CN" dirty="0"/>
              <a:t>9.1.2.2 </a:t>
            </a:r>
            <a:r>
              <a:rPr lang="zh-CN" altLang="en-US" dirty="0"/>
              <a:t>事务处理架构（续）</a:t>
            </a:r>
            <a:endParaRPr lang="en-US" altLang="zh-CN" dirty="0"/>
          </a:p>
          <a:p>
            <a:r>
              <a:rPr lang="zh-CN" altLang="en-US" b="1" dirty="0"/>
              <a:t>集中式架构</a:t>
            </a:r>
            <a:endParaRPr lang="en-US" altLang="zh-CN" b="1" dirty="0"/>
          </a:p>
          <a:p>
            <a:r>
              <a:rPr lang="zh-CN" altLang="en-US" sz="2400" dirty="0"/>
              <a:t>        </a:t>
            </a:r>
            <a:r>
              <a:rPr lang="zh-CN" altLang="en-US" sz="2400" dirty="0">
                <a:solidFill>
                  <a:srgbClr val="00B0F0"/>
                </a:solidFill>
              </a:rPr>
              <a:t>（早期分布式并发访问控制研究）</a:t>
            </a:r>
            <a:r>
              <a:rPr lang="zh-CN" altLang="en-US" sz="2400" dirty="0"/>
              <a:t>集中在悲观策略实现，基于封锁，所有事务经过一个</a:t>
            </a:r>
            <a:r>
              <a:rPr lang="zh-CN" altLang="en-US" sz="2400" dirty="0">
                <a:solidFill>
                  <a:srgbClr val="FF0000"/>
                </a:solidFill>
              </a:rPr>
              <a:t>全局的事务管理器</a:t>
            </a:r>
            <a:r>
              <a:rPr lang="zh-CN" altLang="en-US" sz="2400" dirty="0"/>
              <a:t>集中式处理。</a:t>
            </a:r>
            <a:endParaRPr lang="en-US" altLang="zh-CN" sz="2400" dirty="0"/>
          </a:p>
          <a:p>
            <a:r>
              <a:rPr lang="zh-CN" altLang="en-US" sz="2400" b="1" dirty="0"/>
              <a:t>缺点：</a:t>
            </a:r>
            <a:r>
              <a:rPr lang="zh-CN" altLang="en-US" sz="2400" dirty="0">
                <a:solidFill>
                  <a:srgbClr val="FF0000"/>
                </a:solidFill>
              </a:rPr>
              <a:t>单点事务管理器</a:t>
            </a:r>
            <a:r>
              <a:rPr lang="zh-CN" altLang="en-US" sz="2400" dirty="0"/>
              <a:t>严重影响分布式数据库</a:t>
            </a:r>
            <a:r>
              <a:rPr lang="zh-CN" altLang="en-US" sz="2400" dirty="0">
                <a:solidFill>
                  <a:srgbClr val="FF0000"/>
                </a:solidFill>
              </a:rPr>
              <a:t>系统性能；</a:t>
            </a:r>
            <a:endParaRPr lang="en-US" altLang="zh-CN" sz="2400" dirty="0"/>
          </a:p>
          <a:p>
            <a:r>
              <a:rPr lang="zh-CN" altLang="en-US" sz="2400" dirty="0"/>
              <a:t>       基于封锁的分布式并发访问控制可能导致</a:t>
            </a:r>
            <a:r>
              <a:rPr lang="zh-CN" altLang="en-US" sz="2400" dirty="0">
                <a:solidFill>
                  <a:srgbClr val="FF0000"/>
                </a:solidFill>
              </a:rPr>
              <a:t>分布式死锁</a:t>
            </a:r>
            <a:r>
              <a:rPr lang="zh-CN" altLang="en-US" sz="2400" dirty="0"/>
              <a:t>问题。尽管死锁检测算法（基于等待图</a:t>
            </a:r>
            <a:r>
              <a:rPr lang="en-US" altLang="zh-CN" sz="2400" dirty="0"/>
              <a:t>WFG</a:t>
            </a:r>
            <a:r>
              <a:rPr lang="zh-CN" altLang="en-US" sz="2400" dirty="0"/>
              <a:t>的死锁检测算法）有效，但</a:t>
            </a:r>
            <a:r>
              <a:rPr lang="zh-CN" altLang="en-US" sz="2400" dirty="0">
                <a:solidFill>
                  <a:srgbClr val="FF0000"/>
                </a:solidFill>
              </a:rPr>
              <a:t>检测过程对资源消耗太大</a:t>
            </a:r>
            <a:r>
              <a:rPr lang="zh-CN" altLang="en-US" sz="2400" dirty="0"/>
              <a:t>。</a:t>
            </a:r>
            <a:endParaRPr lang="en-US" altLang="zh-CN" sz="2400" dirty="0"/>
          </a:p>
          <a:p>
            <a:r>
              <a:rPr lang="zh-CN" altLang="en-US" sz="2400" b="1" dirty="0"/>
              <a:t>应对死锁的其他方法：</a:t>
            </a:r>
            <a:r>
              <a:rPr lang="zh-CN" altLang="en-US" sz="2400" dirty="0"/>
              <a:t>基于超时机制的概率分析模型</a:t>
            </a:r>
            <a:r>
              <a:rPr lang="zh-CN" altLang="en-US" sz="2400" dirty="0">
                <a:solidFill>
                  <a:srgbClr val="FF0000"/>
                </a:solidFill>
              </a:rPr>
              <a:t>检测死锁</a:t>
            </a:r>
            <a:r>
              <a:rPr lang="zh-CN" altLang="en-US" sz="2400" dirty="0"/>
              <a:t>、基于</a:t>
            </a:r>
            <a:r>
              <a:rPr lang="en-US" altLang="zh-CN" sz="2400" dirty="0"/>
              <a:t>Petri</a:t>
            </a:r>
            <a:r>
              <a:rPr lang="zh-CN" altLang="en-US" sz="2400" dirty="0"/>
              <a:t>网络模型的网络活跃状况</a:t>
            </a:r>
            <a:r>
              <a:rPr lang="zh-CN" altLang="en-US" sz="2400" dirty="0">
                <a:solidFill>
                  <a:srgbClr val="FF0000"/>
                </a:solidFill>
              </a:rPr>
              <a:t>预防死锁</a:t>
            </a:r>
            <a:r>
              <a:rPr lang="zh-CN" altLang="en-US" sz="2400" dirty="0"/>
              <a:t>。</a:t>
            </a:r>
            <a:endParaRPr lang="en-US" altLang="zh-CN" sz="2400" dirty="0"/>
          </a:p>
          <a:p>
            <a:r>
              <a:rPr lang="zh-CN" altLang="en-US" sz="2400" dirty="0"/>
              <a:t>       </a:t>
            </a:r>
            <a:r>
              <a:rPr lang="zh-CN" altLang="en-US" sz="2400" dirty="0">
                <a:solidFill>
                  <a:srgbClr val="FF0000"/>
                </a:solidFill>
              </a:rPr>
              <a:t>分布式子事务之间的死锁</a:t>
            </a:r>
            <a:r>
              <a:rPr lang="zh-CN" altLang="en-US" sz="2400" dirty="0"/>
              <a:t>，即使有算法能检测出来，也很难解决。检测到死锁后，必须终止循环等待中的一个事务以打破死锁，而在分布式数据库中，若采用重试机制，不恰当的事务终止策略可能导致</a:t>
            </a:r>
            <a:r>
              <a:rPr lang="zh-CN" altLang="en-US" sz="2400" dirty="0">
                <a:solidFill>
                  <a:srgbClr val="FF0000"/>
                </a:solidFill>
              </a:rPr>
              <a:t>事务饥饿</a:t>
            </a:r>
            <a:r>
              <a:rPr lang="zh-CN" altLang="en-US" sz="2400" dirty="0"/>
              <a:t>。</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12</a:t>
            </a:fld>
            <a:endParaRPr lang="zh-CN" altLang="en-US" dirty="0"/>
          </a:p>
        </p:txBody>
      </p:sp>
    </p:spTree>
    <p:extLst>
      <p:ext uri="{BB962C8B-B14F-4D97-AF65-F5344CB8AC3E}">
        <p14:creationId xmlns:p14="http://schemas.microsoft.com/office/powerpoint/2010/main" val="91187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Autofit/>
          </a:bodyPr>
          <a:lstStyle/>
          <a:p>
            <a:r>
              <a:rPr lang="en-US" altLang="zh-CN" dirty="0"/>
              <a:t>9.1.2.2 </a:t>
            </a:r>
            <a:r>
              <a:rPr lang="zh-CN" altLang="en-US" dirty="0"/>
              <a:t>事务处理架构（续）</a:t>
            </a:r>
            <a:endParaRPr lang="en-US" altLang="zh-CN" dirty="0"/>
          </a:p>
          <a:p>
            <a:r>
              <a:rPr lang="zh-CN" altLang="en-US" b="1" dirty="0"/>
              <a:t>分布式架构</a:t>
            </a:r>
            <a:endParaRPr lang="en-US" altLang="zh-CN" b="1" dirty="0"/>
          </a:p>
          <a:p>
            <a:pPr marL="342900" indent="-342900">
              <a:buFont typeface="Wingdings" panose="05000000000000000000" pitchFamily="2" charset="2"/>
              <a:buChar char="Ø"/>
            </a:pPr>
            <a:r>
              <a:rPr lang="zh-CN" altLang="en-US" sz="2400" dirty="0"/>
              <a:t>      </a:t>
            </a:r>
            <a:r>
              <a:rPr lang="zh-CN" altLang="en-US" sz="2400" dirty="0">
                <a:solidFill>
                  <a:srgbClr val="FF0000"/>
                </a:solidFill>
              </a:rPr>
              <a:t>基于运行时等待图的死锁恢复策略</a:t>
            </a:r>
            <a:r>
              <a:rPr lang="zh-CN" altLang="en-US" sz="2400" dirty="0"/>
              <a:t>应用于分布式死锁检测时，有些算法只能用于</a:t>
            </a:r>
            <a:r>
              <a:rPr lang="zh-CN" altLang="en-US" sz="2400" dirty="0">
                <a:solidFill>
                  <a:srgbClr val="FF0000"/>
                </a:solidFill>
              </a:rPr>
              <a:t>消息传递型应用</a:t>
            </a:r>
            <a:r>
              <a:rPr lang="zh-CN" altLang="en-US" sz="2400" dirty="0"/>
              <a:t>，当网络中的进程或资源位置变化时，消息传递可能丢失，而采取可靠协议的确认机制则会增加通信开销。</a:t>
            </a:r>
            <a:endParaRPr lang="en-US" altLang="zh-CN" sz="2400" dirty="0"/>
          </a:p>
          <a:p>
            <a:pPr marL="342900" indent="-342900">
              <a:buFont typeface="Wingdings" panose="05000000000000000000" pitchFamily="2" charset="2"/>
              <a:buChar char="Ø"/>
            </a:pPr>
            <a:r>
              <a:rPr lang="en-US" altLang="zh-CN" sz="2400" dirty="0"/>
              <a:t>      </a:t>
            </a:r>
            <a:r>
              <a:rPr lang="zh-CN" altLang="en-US" sz="2400" dirty="0"/>
              <a:t>有方法采用</a:t>
            </a:r>
            <a:r>
              <a:rPr lang="zh-CN" altLang="en-US" sz="2400" dirty="0">
                <a:solidFill>
                  <a:srgbClr val="FF0000"/>
                </a:solidFill>
              </a:rPr>
              <a:t>事务层和存储层分离的策略</a:t>
            </a:r>
            <a:r>
              <a:rPr lang="zh-CN" altLang="en-US" sz="2400" dirty="0"/>
              <a:t>，事务不再关注数据的物理布局、结构和索引页，但这要求日志和并发协议必须是完全逻辑的，只涉及记录键。</a:t>
            </a:r>
            <a:endParaRPr lang="en-US" altLang="zh-CN" sz="2400" dirty="0"/>
          </a:p>
          <a:p>
            <a:pPr marL="342900" indent="-342900">
              <a:buFont typeface="Wingdings" panose="05000000000000000000" pitchFamily="2" charset="2"/>
              <a:buChar char="Ø"/>
            </a:pPr>
            <a:r>
              <a:rPr lang="zh-CN" altLang="en-US" sz="2400" dirty="0"/>
              <a:t>      </a:t>
            </a:r>
            <a:r>
              <a:rPr lang="zh-CN" altLang="en-US" sz="2400" dirty="0">
                <a:solidFill>
                  <a:srgbClr val="FF0000"/>
                </a:solidFill>
              </a:rPr>
              <a:t>并发访问控制的</a:t>
            </a:r>
            <a:r>
              <a:rPr lang="en-US" altLang="zh-CN" sz="2400" dirty="0">
                <a:solidFill>
                  <a:srgbClr val="FF0000"/>
                </a:solidFill>
              </a:rPr>
              <a:t>CO</a:t>
            </a:r>
            <a:r>
              <a:rPr lang="zh-CN" altLang="en-US" sz="2400" dirty="0">
                <a:solidFill>
                  <a:srgbClr val="FF0000"/>
                </a:solidFill>
              </a:rPr>
              <a:t>（</a:t>
            </a:r>
            <a:r>
              <a:rPr lang="en-US" altLang="zh-CN" sz="2400" dirty="0">
                <a:solidFill>
                  <a:srgbClr val="FF0000"/>
                </a:solidFill>
              </a:rPr>
              <a:t>Commitment Ordering</a:t>
            </a:r>
            <a:r>
              <a:rPr lang="zh-CN" altLang="en-US" sz="2400" dirty="0">
                <a:solidFill>
                  <a:srgbClr val="FF0000"/>
                </a:solidFill>
              </a:rPr>
              <a:t>，提交排序）算法</a:t>
            </a:r>
            <a:r>
              <a:rPr lang="zh-CN" altLang="en-US" sz="2400" dirty="0"/>
              <a:t>，每个</a:t>
            </a:r>
            <a:r>
              <a:rPr lang="zh-CN" altLang="en-US" sz="2400" dirty="0">
                <a:solidFill>
                  <a:srgbClr val="FF0000"/>
                </a:solidFill>
              </a:rPr>
              <a:t>节点各自使用自己的事务处理机制</a:t>
            </a:r>
            <a:r>
              <a:rPr lang="zh-CN" altLang="en-US" sz="2400" dirty="0"/>
              <a:t>，依赖</a:t>
            </a:r>
            <a:r>
              <a:rPr lang="en-US" altLang="zh-CN" sz="2400" dirty="0"/>
              <a:t>CO</a:t>
            </a:r>
            <a:r>
              <a:rPr lang="zh-CN" altLang="en-US" sz="2400" dirty="0"/>
              <a:t>和原子提交协议，即可实现全局可串行化。</a:t>
            </a:r>
            <a:r>
              <a:rPr lang="zh-CN" altLang="en-US" sz="2400" dirty="0">
                <a:solidFill>
                  <a:srgbClr val="FF0000"/>
                </a:solidFill>
              </a:rPr>
              <a:t>为去中心化架构提供了理论基础</a:t>
            </a:r>
            <a:r>
              <a:rPr lang="zh-CN" altLang="en-US" sz="2400" dirty="0"/>
              <a:t>。</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13</a:t>
            </a:fld>
            <a:endParaRPr lang="zh-CN" altLang="en-US" dirty="0"/>
          </a:p>
        </p:txBody>
      </p:sp>
    </p:spTree>
    <p:extLst>
      <p:ext uri="{BB962C8B-B14F-4D97-AF65-F5344CB8AC3E}">
        <p14:creationId xmlns:p14="http://schemas.microsoft.com/office/powerpoint/2010/main" val="373960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rmAutofit/>
          </a:bodyPr>
          <a:lstStyle/>
          <a:p>
            <a:r>
              <a:rPr lang="en-US" altLang="zh-CN" sz="2400" dirty="0"/>
              <a:t>9.1.2.3 </a:t>
            </a:r>
            <a:r>
              <a:rPr lang="zh-CN" altLang="en-US" sz="2400" dirty="0"/>
              <a:t>事务模型</a:t>
            </a:r>
            <a:endParaRPr lang="en-US" altLang="zh-CN" sz="2400" dirty="0"/>
          </a:p>
          <a:p>
            <a:r>
              <a:rPr lang="en-US" altLang="zh-CN" sz="2400" dirty="0"/>
              <a:t>       </a:t>
            </a:r>
            <a:r>
              <a:rPr lang="zh-CN" altLang="en-US" sz="2400" dirty="0"/>
              <a:t>单机事务模型依赖有限状态自动机，分布式事务模型与之类似，但需要考虑分布式特性下</a:t>
            </a:r>
            <a:r>
              <a:rPr lang="zh-CN" altLang="en-US" sz="2400" dirty="0">
                <a:solidFill>
                  <a:srgbClr val="FF0000"/>
                </a:solidFill>
              </a:rPr>
              <a:t>跨节点写事务</a:t>
            </a:r>
            <a:r>
              <a:rPr lang="zh-CN" altLang="en-US" sz="2400" dirty="0"/>
              <a:t>如何保证读数据的一致性 ，跨节点写操作如何在提交、回滚时刻保证一致性，跨节点的读操作也需要保证读到的数据的一致性。</a:t>
            </a:r>
            <a:endParaRPr lang="en-US" altLang="zh-CN" sz="2400" dirty="0"/>
          </a:p>
          <a:p>
            <a:endParaRPr lang="en-US" altLang="zh-CN" sz="2400" dirty="0"/>
          </a:p>
          <a:p>
            <a:r>
              <a:rPr lang="en-US" altLang="zh-CN" sz="2400" dirty="0"/>
              <a:t>9.1.2.4 </a:t>
            </a:r>
            <a:r>
              <a:rPr lang="zh-CN" altLang="en-US" sz="2400" dirty="0"/>
              <a:t>并发访问控制技术</a:t>
            </a:r>
            <a:endParaRPr lang="en-US" altLang="zh-CN" sz="2400" dirty="0"/>
          </a:p>
          <a:p>
            <a:r>
              <a:rPr lang="zh-CN" altLang="en-US" sz="2400" dirty="0"/>
              <a:t>       采用前述多种并发访问控制技术，典型的有：</a:t>
            </a:r>
            <a:endParaRPr lang="en-US" altLang="zh-CN" sz="2400" dirty="0"/>
          </a:p>
          <a:p>
            <a:pPr marL="342900" indent="-342900">
              <a:buFont typeface="Wingdings" panose="05000000000000000000" pitchFamily="2" charset="2"/>
              <a:buChar char="Ø"/>
            </a:pPr>
            <a:r>
              <a:rPr lang="zh-CN" altLang="en-US" sz="2400" dirty="0"/>
              <a:t>提交排序（</a:t>
            </a:r>
            <a:r>
              <a:rPr lang="en-US" altLang="zh-CN" sz="2400" dirty="0"/>
              <a:t>CO</a:t>
            </a:r>
            <a:r>
              <a:rPr lang="zh-CN" altLang="en-US" sz="2400" dirty="0"/>
              <a:t>控制机制）；</a:t>
            </a:r>
            <a:endParaRPr lang="en-US" altLang="zh-CN" sz="2400" dirty="0"/>
          </a:p>
          <a:p>
            <a:pPr marL="342900" indent="-342900">
              <a:buFont typeface="Wingdings" panose="05000000000000000000" pitchFamily="2" charset="2"/>
              <a:buChar char="Ø"/>
            </a:pPr>
            <a:r>
              <a:rPr lang="en-US" altLang="zh-CN" sz="2400" dirty="0"/>
              <a:t>MVCC</a:t>
            </a:r>
            <a:r>
              <a:rPr lang="zh-CN" altLang="en-US" sz="2400" dirty="0"/>
              <a:t>（例如分布式环境下的</a:t>
            </a:r>
            <a:r>
              <a:rPr lang="en-US" altLang="zh-CN" sz="2400" dirty="0"/>
              <a:t>SI</a:t>
            </a:r>
            <a:r>
              <a:rPr lang="zh-CN" altLang="en-US" sz="2400" dirty="0"/>
              <a:t>（</a:t>
            </a:r>
            <a:r>
              <a:rPr lang="en-US" altLang="zh-CN" sz="2400" dirty="0"/>
              <a:t>Snapshot Isolation</a:t>
            </a:r>
            <a:r>
              <a:rPr lang="zh-CN" altLang="en-US" sz="2400" dirty="0"/>
              <a:t>）算法、改进的</a:t>
            </a:r>
            <a:r>
              <a:rPr lang="en-US" altLang="zh-CN" sz="2400" dirty="0"/>
              <a:t>GSI</a:t>
            </a:r>
            <a:r>
              <a:rPr lang="zh-CN" altLang="en-US" sz="2400" dirty="0"/>
              <a:t>算法等等）。</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14</a:t>
            </a:fld>
            <a:endParaRPr lang="zh-CN" altLang="en-US" dirty="0"/>
          </a:p>
        </p:txBody>
      </p:sp>
    </p:spTree>
    <p:extLst>
      <p:ext uri="{BB962C8B-B14F-4D97-AF65-F5344CB8AC3E}">
        <p14:creationId xmlns:p14="http://schemas.microsoft.com/office/powerpoint/2010/main" val="48577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Autofit/>
          </a:bodyPr>
          <a:lstStyle/>
          <a:p>
            <a:r>
              <a:rPr lang="en-US" altLang="zh-CN" sz="2400" dirty="0"/>
              <a:t>9.1.2.5 </a:t>
            </a:r>
            <a:r>
              <a:rPr lang="zh-CN" altLang="en-US" sz="2400" dirty="0"/>
              <a:t>分布式事务的事务特性</a:t>
            </a:r>
            <a:endParaRPr lang="en-US" altLang="zh-CN" sz="2400" dirty="0"/>
          </a:p>
          <a:p>
            <a:r>
              <a:rPr lang="zh-CN" altLang="en-US" sz="2400" b="1" dirty="0"/>
              <a:t>原子性</a:t>
            </a:r>
            <a:endParaRPr lang="en-US" altLang="zh-CN" sz="2400" b="1" dirty="0"/>
          </a:p>
          <a:p>
            <a:r>
              <a:rPr lang="zh-CN" altLang="en-US" sz="2400" dirty="0"/>
              <a:t>       分布式事务同样要遵循原子性，和系统的状态有关，也和副本数有关。</a:t>
            </a:r>
            <a:endParaRPr lang="en-US" altLang="zh-CN" sz="2400" dirty="0"/>
          </a:p>
          <a:p>
            <a:r>
              <a:rPr lang="en-US" altLang="zh-CN" sz="2400" dirty="0"/>
              <a:t>       </a:t>
            </a:r>
            <a:r>
              <a:rPr lang="zh-CN" altLang="en-US" sz="2400" dirty="0">
                <a:solidFill>
                  <a:srgbClr val="FF0000"/>
                </a:solidFill>
              </a:rPr>
              <a:t>预写日志</a:t>
            </a:r>
            <a:r>
              <a:rPr lang="zh-CN" altLang="en-US" sz="2400" dirty="0"/>
              <a:t>中写了提交标志，但事务尚未提交，则节点重启时续执行</a:t>
            </a:r>
            <a:r>
              <a:rPr lang="en-US" altLang="zh-CN" sz="2400" dirty="0"/>
              <a:t>REDO</a:t>
            </a:r>
            <a:r>
              <a:rPr lang="zh-CN" altLang="en-US" sz="2400" dirty="0"/>
              <a:t>日志完成事务的提交，这要求分布式数据库</a:t>
            </a:r>
            <a:r>
              <a:rPr lang="zh-CN" altLang="en-US" sz="2400" dirty="0">
                <a:solidFill>
                  <a:srgbClr val="FF0000"/>
                </a:solidFill>
              </a:rPr>
              <a:t>每个节点都有节点级的预写日志</a:t>
            </a:r>
            <a:r>
              <a:rPr lang="zh-CN" altLang="en-US" sz="2400" dirty="0"/>
              <a:t>。</a:t>
            </a:r>
            <a:endParaRPr lang="en-US" altLang="zh-CN" sz="2400" dirty="0"/>
          </a:p>
          <a:p>
            <a:r>
              <a:rPr lang="zh-CN" altLang="en-US" sz="2400" b="1" dirty="0"/>
              <a:t>一致性</a:t>
            </a:r>
            <a:endParaRPr lang="en-US" altLang="zh-CN" sz="2400" b="1" dirty="0"/>
          </a:p>
          <a:p>
            <a:r>
              <a:rPr lang="zh-CN" altLang="en-US" sz="2400" dirty="0"/>
              <a:t>     数据库从一种“合法”的状态变迁为另一种“合法”状态。</a:t>
            </a:r>
            <a:endParaRPr lang="en-US" altLang="zh-CN" sz="2400" dirty="0"/>
          </a:p>
          <a:p>
            <a:r>
              <a:rPr lang="en-US" altLang="zh-CN" sz="2400" dirty="0"/>
              <a:t>     </a:t>
            </a:r>
            <a:r>
              <a:rPr lang="zh-CN" altLang="en-US" sz="2400" dirty="0"/>
              <a:t>“合法”？</a:t>
            </a:r>
            <a:r>
              <a:rPr lang="en-US" altLang="zh-CN" sz="2400" dirty="0"/>
              <a:t>——</a:t>
            </a:r>
            <a:r>
              <a:rPr lang="zh-CN" altLang="en-US" sz="2400" dirty="0"/>
              <a:t>事务发生前后数据均符合“约束”的语义，可以是完整性约束、</a:t>
            </a:r>
            <a:r>
              <a:rPr lang="en-US" altLang="zh-CN" sz="2400" dirty="0"/>
              <a:t>Check</a:t>
            </a:r>
            <a:r>
              <a:rPr lang="zh-CN" altLang="en-US" sz="2400" dirty="0"/>
              <a:t>约束、唯一约束、触发器限定的约束、用户定义的逻辑约束等等。</a:t>
            </a:r>
            <a:endParaRPr lang="en-US" altLang="zh-CN" sz="2400" dirty="0"/>
          </a:p>
          <a:p>
            <a:r>
              <a:rPr lang="en-US" altLang="zh-CN" sz="2400" dirty="0"/>
              <a:t>     </a:t>
            </a:r>
            <a:r>
              <a:rPr lang="zh-CN" altLang="en-US" sz="2400" dirty="0"/>
              <a:t> 分布式数据库中讨论比较多的</a:t>
            </a:r>
            <a:r>
              <a:rPr lang="zh-CN" altLang="en-US" sz="2400" dirty="0">
                <a:solidFill>
                  <a:srgbClr val="FF0000"/>
                </a:solidFill>
              </a:rPr>
              <a:t>“每份数据都有多副本”</a:t>
            </a:r>
            <a:r>
              <a:rPr lang="zh-CN" altLang="en-US" sz="2400" dirty="0"/>
              <a:t>情况下，一致性包括</a:t>
            </a:r>
            <a:r>
              <a:rPr lang="zh-CN" altLang="en-US" sz="2400" dirty="0">
                <a:solidFill>
                  <a:srgbClr val="FF0000"/>
                </a:solidFill>
              </a:rPr>
              <a:t>事务一致性</a:t>
            </a:r>
            <a:r>
              <a:rPr lang="zh-CN" altLang="en-US" sz="2400" dirty="0"/>
              <a:t>和</a:t>
            </a:r>
            <a:r>
              <a:rPr lang="zh-CN" altLang="en-US" sz="2400" dirty="0">
                <a:solidFill>
                  <a:srgbClr val="FF0000"/>
                </a:solidFill>
              </a:rPr>
              <a:t>分布式系统的一致性</a:t>
            </a:r>
            <a:r>
              <a:rPr lang="zh-CN" altLang="en-US" sz="2400" dirty="0"/>
              <a:t>。</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15</a:t>
            </a:fld>
            <a:endParaRPr lang="zh-CN" altLang="en-US" dirty="0"/>
          </a:p>
        </p:txBody>
      </p:sp>
    </p:spTree>
    <p:extLst>
      <p:ext uri="{BB962C8B-B14F-4D97-AF65-F5344CB8AC3E}">
        <p14:creationId xmlns:p14="http://schemas.microsoft.com/office/powerpoint/2010/main" val="151964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rmAutofit/>
          </a:bodyPr>
          <a:lstStyle/>
          <a:p>
            <a:r>
              <a:rPr lang="en-US" altLang="zh-CN" sz="2400" dirty="0"/>
              <a:t>9.1.2.5 </a:t>
            </a:r>
            <a:r>
              <a:rPr lang="zh-CN" altLang="en-US" sz="2400" dirty="0"/>
              <a:t>分布式事务的事务特性（续）</a:t>
            </a:r>
            <a:endParaRPr lang="en-US" altLang="zh-CN" sz="2400" dirty="0"/>
          </a:p>
          <a:p>
            <a:r>
              <a:rPr lang="zh-CN" altLang="en-US" b="1" dirty="0"/>
              <a:t>分布式系统的事务一致性：</a:t>
            </a:r>
            <a:r>
              <a:rPr lang="zh-CN" altLang="en-US" sz="2400" dirty="0"/>
              <a:t>包括集中式事务处理机制和去中心化事务处理机制两个层面。</a:t>
            </a:r>
            <a:endParaRPr lang="en-US" altLang="zh-CN" sz="2400" dirty="0"/>
          </a:p>
          <a:p>
            <a:pPr marL="342900" indent="-342900">
              <a:buFont typeface="Wingdings" panose="05000000000000000000" pitchFamily="2" charset="2"/>
              <a:buChar char="Ø"/>
            </a:pPr>
            <a:r>
              <a:rPr lang="zh-CN" altLang="en-US" sz="2400" b="1" dirty="0"/>
              <a:t>集中式事务处理机制：</a:t>
            </a:r>
            <a:r>
              <a:rPr lang="zh-CN" altLang="en-US" sz="2400" dirty="0"/>
              <a:t>有一个全局的中央化事务处理节点，为缓解单点存在的可用性风险和性能瓶颈，</a:t>
            </a:r>
            <a:r>
              <a:rPr lang="zh-CN" altLang="en-US" sz="2400" dirty="0">
                <a:solidFill>
                  <a:srgbClr val="FF0000"/>
                </a:solidFill>
              </a:rPr>
              <a:t>写操作通常依靠</a:t>
            </a:r>
            <a:r>
              <a:rPr lang="en-US" altLang="zh-CN" sz="2400" dirty="0">
                <a:solidFill>
                  <a:srgbClr val="FF0000"/>
                </a:solidFill>
              </a:rPr>
              <a:t>2PC</a:t>
            </a:r>
            <a:r>
              <a:rPr lang="zh-CN" altLang="en-US" sz="2400" dirty="0">
                <a:solidFill>
                  <a:srgbClr val="FF0000"/>
                </a:solidFill>
              </a:rPr>
              <a:t>确保原子性</a:t>
            </a:r>
            <a:r>
              <a:rPr lang="zh-CN" altLang="en-US" sz="2400" dirty="0"/>
              <a:t>，而</a:t>
            </a:r>
            <a:r>
              <a:rPr lang="zh-CN" altLang="en-US" sz="2400" dirty="0">
                <a:solidFill>
                  <a:srgbClr val="FF0000"/>
                </a:solidFill>
              </a:rPr>
              <a:t>读操作</a:t>
            </a:r>
            <a:r>
              <a:rPr lang="zh-CN" altLang="en-US" sz="2400" dirty="0"/>
              <a:t>的一致性则通过</a:t>
            </a:r>
            <a:r>
              <a:rPr lang="zh-CN" altLang="en-US" sz="2400" dirty="0">
                <a:solidFill>
                  <a:srgbClr val="FF0000"/>
                </a:solidFill>
              </a:rPr>
              <a:t>全局事务管理器</a:t>
            </a:r>
            <a:r>
              <a:rPr lang="zh-CN" altLang="en-US" sz="2400" dirty="0"/>
              <a:t>判断和保证。</a:t>
            </a:r>
            <a:endParaRPr lang="en-US" altLang="zh-CN" sz="2400" dirty="0"/>
          </a:p>
          <a:p>
            <a:pPr marL="342900" indent="-342900">
              <a:buFont typeface="Wingdings" panose="05000000000000000000" pitchFamily="2" charset="2"/>
              <a:buChar char="Ø"/>
            </a:pPr>
            <a:r>
              <a:rPr lang="zh-CN" altLang="en-US" sz="2400" b="1" dirty="0"/>
              <a:t>去中心化的分布式事务处理机制：</a:t>
            </a:r>
            <a:r>
              <a:rPr lang="zh-CN" altLang="en-US" sz="2400" dirty="0"/>
              <a:t>有新的事务不一致现象，</a:t>
            </a:r>
            <a:r>
              <a:rPr lang="zh-CN" altLang="en-US" sz="2400" dirty="0">
                <a:solidFill>
                  <a:srgbClr val="FF0000"/>
                </a:solidFill>
              </a:rPr>
              <a:t>一致性定义需要扩展</a:t>
            </a:r>
            <a:r>
              <a:rPr lang="zh-CN" altLang="en-US" sz="2400" dirty="0"/>
              <a:t>。</a:t>
            </a:r>
            <a:endParaRPr lang="en-US" altLang="zh-CN" sz="2400" dirty="0"/>
          </a:p>
          <a:p>
            <a:pPr marL="354013" indent="628650"/>
            <a:r>
              <a:rPr lang="zh-CN" altLang="en-US" sz="2400" dirty="0"/>
              <a:t>分布式系统中，并发操作对同一个数据对象可能造成各种</a:t>
            </a:r>
            <a:r>
              <a:rPr lang="zh-CN" altLang="en-US" sz="2400" dirty="0">
                <a:solidFill>
                  <a:srgbClr val="FF0000"/>
                </a:solidFill>
              </a:rPr>
              <a:t>读数据异常</a:t>
            </a:r>
            <a:r>
              <a:rPr lang="zh-CN" altLang="en-US" sz="2400" dirty="0"/>
              <a:t>，并发操作在基于快照的</a:t>
            </a:r>
            <a:r>
              <a:rPr lang="en-US" altLang="zh-CN" sz="2400" dirty="0"/>
              <a:t>MVCC</a:t>
            </a:r>
            <a:r>
              <a:rPr lang="zh-CN" altLang="en-US" sz="2400" dirty="0"/>
              <a:t>技术中还可能造成</a:t>
            </a:r>
            <a:r>
              <a:rPr lang="zh-CN" altLang="en-US" sz="2400" dirty="0">
                <a:solidFill>
                  <a:srgbClr val="FF0000"/>
                </a:solidFill>
              </a:rPr>
              <a:t>写偏序异常。</a:t>
            </a:r>
            <a:endParaRPr lang="en-US" altLang="zh-CN" sz="2400" dirty="0">
              <a:solidFill>
                <a:srgbClr val="FF0000"/>
              </a:solidFill>
            </a:endParaRPr>
          </a:p>
          <a:p>
            <a:pPr marL="354013" indent="7938"/>
            <a:r>
              <a:rPr lang="zh-CN" altLang="en-US" sz="2400" dirty="0">
                <a:solidFill>
                  <a:srgbClr val="00B0F0"/>
                </a:solidFill>
              </a:rPr>
              <a:t>（写偏序异常本质上还是并发事务间的读写冲突，事务以快照的方式访问数据，但是读不加锁，导致数据的不一致）。</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16</a:t>
            </a:fld>
            <a:endParaRPr lang="zh-CN" altLang="en-US" dirty="0"/>
          </a:p>
        </p:txBody>
      </p:sp>
    </p:spTree>
    <p:extLst>
      <p:ext uri="{BB962C8B-B14F-4D97-AF65-F5344CB8AC3E}">
        <p14:creationId xmlns:p14="http://schemas.microsoft.com/office/powerpoint/2010/main" val="1071161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151" y="364482"/>
            <a:ext cx="10515600" cy="6226817"/>
          </a:xfrm>
        </p:spPr>
        <p:txBody>
          <a:bodyPr>
            <a:normAutofit/>
          </a:bodyPr>
          <a:lstStyle/>
          <a:p>
            <a:r>
              <a:rPr lang="en-US" altLang="zh-CN" sz="2400" dirty="0"/>
              <a:t>9.1.2.5 </a:t>
            </a:r>
            <a:r>
              <a:rPr lang="zh-CN" altLang="en-US" sz="2400" dirty="0"/>
              <a:t>分布式事务的事务特性（续）</a:t>
            </a:r>
            <a:endParaRPr lang="en-US" altLang="zh-CN" sz="2400" dirty="0"/>
          </a:p>
          <a:p>
            <a:r>
              <a:rPr lang="zh-CN" altLang="en-US" b="1" dirty="0"/>
              <a:t>分布式数据库讨论外部一致性</a:t>
            </a:r>
            <a:endParaRPr lang="en-US" altLang="zh-CN" b="1" dirty="0"/>
          </a:p>
          <a:p>
            <a:r>
              <a:rPr lang="zh-CN" altLang="en-US" sz="2400" dirty="0"/>
              <a:t>（此类一致性问题对应</a:t>
            </a:r>
            <a:r>
              <a:rPr lang="zh-CN" altLang="en-US" sz="2400" dirty="0">
                <a:solidFill>
                  <a:srgbClr val="FF0000"/>
                </a:solidFill>
              </a:rPr>
              <a:t>先写后读</a:t>
            </a:r>
            <a:r>
              <a:rPr lang="zh-CN" altLang="en-US" sz="2400" dirty="0"/>
              <a:t>两个事务的两个操作）：</a:t>
            </a:r>
            <a:endParaRPr lang="en-US" altLang="zh-CN" sz="2400" dirty="0"/>
          </a:p>
          <a:p>
            <a:pPr marL="342900" indent="-342900">
              <a:buFont typeface="Wingdings" panose="05000000000000000000" pitchFamily="2" charset="2"/>
              <a:buChar char="Ø"/>
            </a:pPr>
            <a:r>
              <a:rPr lang="zh-CN" altLang="en-US" sz="2400" dirty="0"/>
              <a:t>如果先写后读发生在</a:t>
            </a:r>
            <a:r>
              <a:rPr lang="zh-CN" altLang="en-US" sz="2400" dirty="0">
                <a:solidFill>
                  <a:srgbClr val="FF0000"/>
                </a:solidFill>
              </a:rPr>
              <a:t>一个会话内的两个事务</a:t>
            </a:r>
            <a:r>
              <a:rPr lang="zh-CN" altLang="en-US" sz="2400" dirty="0"/>
              <a:t>中，按照多副本的假设，后发生的读操作若要保证外部一致性，则</a:t>
            </a:r>
            <a:r>
              <a:rPr lang="zh-CN" altLang="en-US" sz="2400" dirty="0">
                <a:solidFill>
                  <a:srgbClr val="FF0000"/>
                </a:solidFill>
              </a:rPr>
              <a:t>要么读取主副本</a:t>
            </a:r>
            <a:r>
              <a:rPr lang="zh-CN" altLang="en-US" sz="2400" dirty="0"/>
              <a:t>，要么</a:t>
            </a:r>
            <a:r>
              <a:rPr lang="zh-CN" altLang="en-US" sz="2400" dirty="0">
                <a:solidFill>
                  <a:srgbClr val="FF0000"/>
                </a:solidFill>
              </a:rPr>
              <a:t>读取从副本且</a:t>
            </a:r>
            <a:r>
              <a:rPr lang="zh-CN" altLang="en-US" sz="2400" dirty="0"/>
              <a:t>主备副本</a:t>
            </a:r>
            <a:r>
              <a:rPr lang="zh-CN" altLang="en-US" sz="2400" dirty="0">
                <a:solidFill>
                  <a:srgbClr val="FF0000"/>
                </a:solidFill>
              </a:rPr>
              <a:t>强同步</a:t>
            </a:r>
            <a:r>
              <a:rPr lang="zh-CN" altLang="en-US" sz="2400" dirty="0"/>
              <a:t>。</a:t>
            </a:r>
            <a:endParaRPr lang="en-US" altLang="zh-CN" sz="2400" dirty="0"/>
          </a:p>
          <a:p>
            <a:pPr marL="342900" indent="-342900">
              <a:buFont typeface="Wingdings" panose="05000000000000000000" pitchFamily="2" charset="2"/>
              <a:buChar char="Ø"/>
            </a:pPr>
            <a:r>
              <a:rPr lang="zh-CN" altLang="en-US" sz="2400" dirty="0"/>
              <a:t>如果先写后读发生在</a:t>
            </a:r>
            <a:r>
              <a:rPr lang="zh-CN" altLang="en-US" sz="2400" dirty="0">
                <a:solidFill>
                  <a:srgbClr val="FF0000"/>
                </a:solidFill>
              </a:rPr>
              <a:t>两个会话（两个事务）中</a:t>
            </a:r>
            <a:r>
              <a:rPr lang="zh-CN" altLang="en-US" sz="2400" dirty="0"/>
              <a:t>，除了需要读取主副本或者读取从副本且主备副本强同步之外，读写两个操作</a:t>
            </a:r>
            <a:r>
              <a:rPr lang="zh-CN" altLang="en-US" sz="2400" dirty="0">
                <a:solidFill>
                  <a:srgbClr val="FF0000"/>
                </a:solidFill>
              </a:rPr>
              <a:t>还需要有排序机制</a:t>
            </a:r>
            <a:r>
              <a:rPr lang="zh-CN" altLang="en-US" sz="2400" dirty="0"/>
              <a:t>来保证识别出</a:t>
            </a:r>
            <a:r>
              <a:rPr lang="zh-CN" altLang="en-US" sz="2400" dirty="0">
                <a:solidFill>
                  <a:srgbClr val="FF0000"/>
                </a:solidFill>
              </a:rPr>
              <a:t>操作发生的物理顺序</a:t>
            </a:r>
            <a:endParaRPr lang="en-US" altLang="zh-CN" sz="2400" dirty="0">
              <a:solidFill>
                <a:srgbClr val="FF0000"/>
              </a:solidFill>
            </a:endParaRPr>
          </a:p>
          <a:p>
            <a:r>
              <a:rPr lang="zh-CN" altLang="en-US" sz="2400" dirty="0">
                <a:solidFill>
                  <a:srgbClr val="00B0F0"/>
                </a:solidFill>
              </a:rPr>
              <a:t>单机事务不存在上述外部一致性问题，因为事务排序提交是单调递增的（例如通过</a:t>
            </a:r>
            <a:r>
              <a:rPr lang="en-US" altLang="zh-CN" sz="2400" dirty="0">
                <a:solidFill>
                  <a:srgbClr val="00B0F0"/>
                </a:solidFill>
              </a:rPr>
              <a:t>TO</a:t>
            </a:r>
            <a:r>
              <a:rPr lang="zh-CN" altLang="en-US" sz="2400" dirty="0">
                <a:solidFill>
                  <a:srgbClr val="00B0F0"/>
                </a:solidFill>
              </a:rPr>
              <a:t>算法基于时间戳保证事务间调度的单调有序）</a:t>
            </a:r>
            <a:r>
              <a:rPr lang="zh-CN" altLang="en-US" sz="2400" dirty="0"/>
              <a:t>。</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17</a:t>
            </a:fld>
            <a:endParaRPr lang="zh-CN" altLang="en-US" dirty="0"/>
          </a:p>
        </p:txBody>
      </p:sp>
    </p:spTree>
    <p:extLst>
      <p:ext uri="{BB962C8B-B14F-4D97-AF65-F5344CB8AC3E}">
        <p14:creationId xmlns:p14="http://schemas.microsoft.com/office/powerpoint/2010/main" val="313598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D0417-AE47-43E7-967E-88664CC884F7}"/>
              </a:ext>
            </a:extLst>
          </p:cNvPr>
          <p:cNvSpPr>
            <a:spLocks noGrp="1"/>
          </p:cNvSpPr>
          <p:nvPr>
            <p:ph type="title"/>
          </p:nvPr>
        </p:nvSpPr>
        <p:spPr/>
        <p:txBody>
          <a:bodyPr>
            <a:normAutofit/>
          </a:bodyPr>
          <a:lstStyle/>
          <a:p>
            <a:r>
              <a:rPr lang="en-US" altLang="zh-CN" sz="2800" dirty="0"/>
              <a:t>9.1.2.5 </a:t>
            </a:r>
            <a:r>
              <a:rPr lang="zh-CN" altLang="en-US" sz="2800" dirty="0"/>
              <a:t>分布式事务的事务特性（续）</a:t>
            </a:r>
          </a:p>
        </p:txBody>
      </p:sp>
      <p:sp>
        <p:nvSpPr>
          <p:cNvPr id="3" name="内容占位符 2">
            <a:extLst>
              <a:ext uri="{FF2B5EF4-FFF2-40B4-BE49-F238E27FC236}">
                <a16:creationId xmlns:a16="http://schemas.microsoft.com/office/drawing/2014/main" id="{86157D88-5657-4EC8-8138-D05F3946F18D}"/>
              </a:ext>
            </a:extLst>
          </p:cNvPr>
          <p:cNvSpPr>
            <a:spLocks noGrp="1"/>
          </p:cNvSpPr>
          <p:nvPr>
            <p:ph idx="1"/>
          </p:nvPr>
        </p:nvSpPr>
        <p:spPr/>
        <p:txBody>
          <a:bodyPr>
            <a:normAutofit/>
          </a:bodyPr>
          <a:lstStyle/>
          <a:p>
            <a:r>
              <a:rPr lang="zh-CN" altLang="en-US" sz="2400" b="1" dirty="0"/>
              <a:t>隔离性</a:t>
            </a:r>
            <a:endParaRPr lang="en-US" altLang="zh-CN" sz="2400" b="1" dirty="0"/>
          </a:p>
          <a:p>
            <a:r>
              <a:rPr lang="en-US" altLang="zh-CN" sz="2400" dirty="0"/>
              <a:t>      </a:t>
            </a:r>
            <a:r>
              <a:rPr lang="zh-CN" altLang="en-US" sz="2400" dirty="0"/>
              <a:t>确保本事务的中间临时数据状态不被其他事务感知，直至事务完成，其实现非常依赖于具体的并发控制技术。</a:t>
            </a:r>
            <a:endParaRPr lang="en-US" altLang="zh-CN" sz="2400" dirty="0"/>
          </a:p>
          <a:p>
            <a:r>
              <a:rPr lang="en-US" altLang="zh-CN" sz="2400" dirty="0"/>
              <a:t>      </a:t>
            </a:r>
            <a:r>
              <a:rPr lang="zh-CN" altLang="en-US" sz="2400" dirty="0"/>
              <a:t>在</a:t>
            </a:r>
            <a:r>
              <a:rPr lang="en-US" altLang="zh-CN" sz="2400" dirty="0"/>
              <a:t>ACID</a:t>
            </a:r>
            <a:r>
              <a:rPr lang="zh-CN" altLang="en-US" sz="2400" dirty="0"/>
              <a:t>特性中，</a:t>
            </a:r>
            <a:r>
              <a:rPr lang="zh-CN" altLang="en-US" sz="2400" dirty="0">
                <a:solidFill>
                  <a:srgbClr val="FF0000"/>
                </a:solidFill>
              </a:rPr>
              <a:t>一致性是目标</a:t>
            </a:r>
            <a:r>
              <a:rPr lang="zh-CN" altLang="en-US" sz="2400" dirty="0"/>
              <a:t>，</a:t>
            </a:r>
            <a:r>
              <a:rPr lang="zh-CN" altLang="en-US" sz="2400" dirty="0">
                <a:solidFill>
                  <a:srgbClr val="FF0000"/>
                </a:solidFill>
              </a:rPr>
              <a:t>原子性</a:t>
            </a:r>
            <a:r>
              <a:rPr lang="zh-CN" altLang="en-US" sz="2400" dirty="0"/>
              <a:t>是操作的</a:t>
            </a:r>
            <a:r>
              <a:rPr lang="zh-CN" altLang="en-US" sz="2400" dirty="0">
                <a:solidFill>
                  <a:srgbClr val="FF0000"/>
                </a:solidFill>
              </a:rPr>
              <a:t>原则</a:t>
            </a:r>
            <a:r>
              <a:rPr lang="zh-CN" altLang="en-US" sz="2400" dirty="0"/>
              <a:t>，</a:t>
            </a:r>
            <a:r>
              <a:rPr lang="zh-CN" altLang="en-US" sz="2400" dirty="0">
                <a:solidFill>
                  <a:srgbClr val="FF0000"/>
                </a:solidFill>
              </a:rPr>
              <a:t>隔离性是手段</a:t>
            </a:r>
            <a:r>
              <a:rPr lang="zh-CN" altLang="en-US" sz="2400" dirty="0"/>
              <a:t>。</a:t>
            </a:r>
            <a:endParaRPr lang="en-US" altLang="zh-CN" sz="2400" dirty="0"/>
          </a:p>
          <a:p>
            <a:r>
              <a:rPr lang="zh-CN" altLang="en-US" sz="2400" b="1" dirty="0"/>
              <a:t>持久性</a:t>
            </a:r>
            <a:endParaRPr lang="en-US" altLang="zh-CN" sz="2400" b="1" dirty="0"/>
          </a:p>
          <a:p>
            <a:r>
              <a:rPr lang="en-US" altLang="zh-CN" sz="2400" dirty="0"/>
              <a:t>      </a:t>
            </a:r>
            <a:r>
              <a:rPr lang="zh-CN" altLang="en-US" sz="2400" dirty="0"/>
              <a:t>预写日志技术（</a:t>
            </a:r>
            <a:r>
              <a:rPr lang="en-US" altLang="zh-CN" sz="2400" dirty="0"/>
              <a:t>WAL</a:t>
            </a:r>
            <a:r>
              <a:rPr lang="zh-CN" altLang="en-US" sz="2400" dirty="0"/>
              <a:t>）确保事务提交后的状态被长久保存，分布式事务中每个节点都需要有自己的预写日志。</a:t>
            </a:r>
          </a:p>
        </p:txBody>
      </p:sp>
      <p:sp>
        <p:nvSpPr>
          <p:cNvPr id="4" name="灯片编号占位符 3">
            <a:extLst>
              <a:ext uri="{FF2B5EF4-FFF2-40B4-BE49-F238E27FC236}">
                <a16:creationId xmlns:a16="http://schemas.microsoft.com/office/drawing/2014/main" id="{5BC050E6-F25E-4A0C-A561-1F12B5154CB4}"/>
              </a:ext>
            </a:extLst>
          </p:cNvPr>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2484573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DF98E-95B7-4A37-BE89-A85729AA5EF9}"/>
              </a:ext>
            </a:extLst>
          </p:cNvPr>
          <p:cNvSpPr>
            <a:spLocks noGrp="1"/>
          </p:cNvSpPr>
          <p:nvPr>
            <p:ph type="title"/>
          </p:nvPr>
        </p:nvSpPr>
        <p:spPr/>
        <p:txBody>
          <a:bodyPr/>
          <a:lstStyle/>
          <a:p>
            <a:r>
              <a:rPr lang="en-US" altLang="zh-CN" dirty="0"/>
              <a:t>9.2 </a:t>
            </a:r>
            <a:r>
              <a:rPr lang="zh-CN" altLang="en-US" dirty="0"/>
              <a:t>分布式系统与事务</a:t>
            </a:r>
          </a:p>
        </p:txBody>
      </p:sp>
      <p:sp>
        <p:nvSpPr>
          <p:cNvPr id="3" name="内容占位符 2">
            <a:extLst>
              <a:ext uri="{FF2B5EF4-FFF2-40B4-BE49-F238E27FC236}">
                <a16:creationId xmlns:a16="http://schemas.microsoft.com/office/drawing/2014/main" id="{C4A38662-E202-4215-9B7E-8800E91737FE}"/>
              </a:ext>
            </a:extLst>
          </p:cNvPr>
          <p:cNvSpPr>
            <a:spLocks noGrp="1"/>
          </p:cNvSpPr>
          <p:nvPr>
            <p:ph idx="1"/>
          </p:nvPr>
        </p:nvSpPr>
        <p:spPr>
          <a:xfrm>
            <a:off x="838200" y="1285462"/>
            <a:ext cx="10515600" cy="5207412"/>
          </a:xfrm>
        </p:spPr>
        <p:txBody>
          <a:bodyPr>
            <a:normAutofit/>
          </a:bodyPr>
          <a:lstStyle/>
          <a:p>
            <a:r>
              <a:rPr lang="zh-CN" altLang="en-US" sz="2400" dirty="0"/>
              <a:t>      分布式系统需要解决的一个核心问题就是数据的一致性问题，存在多种情况，由一致性模型表示，分为强一致性和弱一致性两种，常见的一致性包括：</a:t>
            </a:r>
            <a:endParaRPr lang="en-US" altLang="zh-CN" sz="2400" dirty="0"/>
          </a:p>
          <a:p>
            <a:pPr marL="342900" indent="-342900">
              <a:buFont typeface="Wingdings" panose="05000000000000000000" pitchFamily="2" charset="2"/>
              <a:buChar char="Ø"/>
            </a:pPr>
            <a:r>
              <a:rPr lang="zh-CN" altLang="en-US" sz="2400" b="1" dirty="0"/>
              <a:t>强一致性：</a:t>
            </a:r>
            <a:r>
              <a:rPr lang="zh-CN" altLang="en-US" sz="2400" dirty="0">
                <a:solidFill>
                  <a:srgbClr val="FF0000"/>
                </a:solidFill>
              </a:rPr>
              <a:t>外部一致性</a:t>
            </a:r>
            <a:endParaRPr lang="en-US" altLang="zh-CN" sz="2400" dirty="0">
              <a:solidFill>
                <a:srgbClr val="FF0000"/>
              </a:solidFill>
            </a:endParaRPr>
          </a:p>
          <a:p>
            <a:pPr marL="342900" indent="-342900">
              <a:buFont typeface="Wingdings" panose="05000000000000000000" pitchFamily="2" charset="2"/>
              <a:buChar char="Ø"/>
            </a:pPr>
            <a:r>
              <a:rPr lang="zh-CN" altLang="en-US" sz="2400" b="1" dirty="0"/>
              <a:t>弱一致性：</a:t>
            </a:r>
            <a:r>
              <a:rPr lang="zh-CN" altLang="en-US" sz="2400" dirty="0">
                <a:solidFill>
                  <a:srgbClr val="FF0000"/>
                </a:solidFill>
              </a:rPr>
              <a:t>顺序一致性、严格一致性、因果一致性</a:t>
            </a:r>
            <a:r>
              <a:rPr lang="zh-CN" altLang="en-US" sz="2400" dirty="0"/>
              <a:t>等。</a:t>
            </a:r>
            <a:endParaRPr lang="en-US" altLang="zh-CN" sz="2400" dirty="0"/>
          </a:p>
          <a:p>
            <a:r>
              <a:rPr lang="en-US" altLang="zh-CN" sz="2400" b="1" dirty="0"/>
              <a:t>CAP</a:t>
            </a:r>
            <a:r>
              <a:rPr lang="zh-CN" altLang="en-US" sz="2400" b="1" dirty="0"/>
              <a:t>理论</a:t>
            </a:r>
            <a:r>
              <a:rPr lang="zh-CN" altLang="en-US" sz="2400" dirty="0"/>
              <a:t>：分布式环境下，一致性</a:t>
            </a:r>
            <a:r>
              <a:rPr lang="en-US" altLang="zh-CN" sz="2400" dirty="0"/>
              <a:t>C</a:t>
            </a:r>
            <a:r>
              <a:rPr lang="zh-CN" altLang="en-US" sz="2400" dirty="0"/>
              <a:t>、服务可用</a:t>
            </a:r>
            <a:r>
              <a:rPr lang="en-US" altLang="zh-CN" sz="2400" dirty="0"/>
              <a:t>A</a:t>
            </a:r>
            <a:r>
              <a:rPr lang="zh-CN" altLang="en-US" sz="2400" dirty="0"/>
              <a:t>和网络分区容错性</a:t>
            </a:r>
            <a:r>
              <a:rPr lang="en-US" altLang="zh-CN" sz="2400" dirty="0"/>
              <a:t>P</a:t>
            </a:r>
            <a:r>
              <a:rPr lang="zh-CN" altLang="en-US" sz="2400" dirty="0"/>
              <a:t>三者不可兼得，常常为了应对不可避免的网络分区事件而牺牲一致性以换取可用性，或者确保一致性而牺牲可用性。</a:t>
            </a:r>
            <a:r>
              <a:rPr lang="en-US" altLang="zh-CN" sz="2400" dirty="0">
                <a:solidFill>
                  <a:srgbClr val="FF0000"/>
                </a:solidFill>
              </a:rPr>
              <a:t>CAP</a:t>
            </a:r>
            <a:r>
              <a:rPr lang="zh-CN" altLang="en-US" sz="2400" dirty="0">
                <a:solidFill>
                  <a:srgbClr val="FF0000"/>
                </a:solidFill>
              </a:rPr>
              <a:t>理论包含了</a:t>
            </a:r>
            <a:r>
              <a:rPr lang="en-US" altLang="zh-CN" sz="2400" dirty="0">
                <a:solidFill>
                  <a:srgbClr val="FF0000"/>
                </a:solidFill>
              </a:rPr>
              <a:t>BASE</a:t>
            </a:r>
            <a:r>
              <a:rPr lang="zh-CN" altLang="en-US" sz="2400" dirty="0">
                <a:solidFill>
                  <a:srgbClr val="FF0000"/>
                </a:solidFill>
              </a:rPr>
              <a:t>理论</a:t>
            </a:r>
            <a:r>
              <a:rPr lang="zh-CN" altLang="en-US" sz="2400" dirty="0"/>
              <a:t>。</a:t>
            </a:r>
            <a:endParaRPr lang="en-US" altLang="zh-CN" sz="2400" dirty="0"/>
          </a:p>
          <a:p>
            <a:r>
              <a:rPr lang="en-US" altLang="zh-CN" sz="2400" b="1" dirty="0"/>
              <a:t>BASE</a:t>
            </a:r>
            <a:r>
              <a:rPr lang="zh-CN" altLang="en-US" sz="2400" b="1" dirty="0"/>
              <a:t>理论</a:t>
            </a:r>
            <a:r>
              <a:rPr lang="zh-CN" altLang="en-US" sz="2400" dirty="0"/>
              <a:t>：</a:t>
            </a:r>
            <a:r>
              <a:rPr lang="en-US" altLang="zh-CN" sz="2400" dirty="0"/>
              <a:t> Base</a:t>
            </a:r>
            <a:r>
              <a:rPr lang="zh-CN" altLang="en-US" sz="2400" dirty="0"/>
              <a:t>是三要素的缩写：</a:t>
            </a:r>
            <a:r>
              <a:rPr lang="zh-CN" altLang="en-US" sz="2400" b="1" dirty="0"/>
              <a:t>基本可用</a:t>
            </a:r>
            <a:r>
              <a:rPr lang="zh-CN" altLang="en-US" sz="2400" dirty="0"/>
              <a:t>（</a:t>
            </a:r>
            <a:r>
              <a:rPr lang="en-US" altLang="zh-CN" sz="2400" dirty="0"/>
              <a:t>Basically Available</a:t>
            </a:r>
            <a:r>
              <a:rPr lang="zh-CN" altLang="en-US" sz="2400" dirty="0"/>
              <a:t>）、</a:t>
            </a:r>
            <a:r>
              <a:rPr lang="zh-CN" altLang="en-US" sz="2400" b="1" dirty="0"/>
              <a:t>软状态</a:t>
            </a:r>
            <a:r>
              <a:rPr lang="zh-CN" altLang="en-US" sz="2400" dirty="0"/>
              <a:t>（</a:t>
            </a:r>
            <a:r>
              <a:rPr lang="en-US" altLang="zh-CN" sz="2400" dirty="0"/>
              <a:t>Soft-state</a:t>
            </a:r>
            <a:r>
              <a:rPr lang="zh-CN" altLang="en-US" sz="2400" dirty="0"/>
              <a:t>）、</a:t>
            </a:r>
            <a:r>
              <a:rPr lang="zh-CN" altLang="en-US" sz="2400" b="1" dirty="0"/>
              <a:t>最终一致性</a:t>
            </a:r>
            <a:r>
              <a:rPr lang="zh-CN" altLang="en-US" sz="2400" dirty="0"/>
              <a:t>（</a:t>
            </a:r>
            <a:r>
              <a:rPr lang="en-US" altLang="zh-CN" sz="2400" dirty="0"/>
              <a:t>Eventually Consistency</a:t>
            </a:r>
            <a:r>
              <a:rPr lang="zh-CN" altLang="en-US" sz="2400" dirty="0"/>
              <a:t>）。牺牲强一致性，采用弱一致性中的最终一致性模型，换取服务的持续可用。</a:t>
            </a:r>
          </a:p>
        </p:txBody>
      </p:sp>
      <p:sp>
        <p:nvSpPr>
          <p:cNvPr id="4" name="灯片编号占位符 3">
            <a:extLst>
              <a:ext uri="{FF2B5EF4-FFF2-40B4-BE49-F238E27FC236}">
                <a16:creationId xmlns:a16="http://schemas.microsoft.com/office/drawing/2014/main" id="{915F558F-31B4-4475-8A9A-B31BDF174F00}"/>
              </a:ext>
            </a:extLst>
          </p:cNvPr>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101615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9</a:t>
            </a:r>
            <a:r>
              <a:rPr lang="zh-CN" altLang="en-US" dirty="0"/>
              <a:t>章 分布式事务</a:t>
            </a:r>
          </a:p>
        </p:txBody>
      </p:sp>
      <p:sp>
        <p:nvSpPr>
          <p:cNvPr id="3" name="内容占位符 2"/>
          <p:cNvSpPr>
            <a:spLocks noGrp="1"/>
          </p:cNvSpPr>
          <p:nvPr>
            <p:ph idx="1"/>
          </p:nvPr>
        </p:nvSpPr>
        <p:spPr>
          <a:xfrm>
            <a:off x="838200" y="1285462"/>
            <a:ext cx="10515600" cy="5234210"/>
          </a:xfrm>
        </p:spPr>
        <p:txBody>
          <a:bodyPr>
            <a:normAutofit/>
          </a:bodyPr>
          <a:lstStyle/>
          <a:p>
            <a:r>
              <a:rPr lang="zh-CN" altLang="en-US" b="1" dirty="0">
                <a:solidFill>
                  <a:srgbClr val="FF0000"/>
                </a:solidFill>
              </a:rPr>
              <a:t>教学内容</a:t>
            </a:r>
            <a:endParaRPr lang="en-US" altLang="zh-CN" b="1" dirty="0">
              <a:solidFill>
                <a:srgbClr val="FF0000"/>
              </a:solidFill>
            </a:endParaRPr>
          </a:p>
          <a:p>
            <a:pPr lvl="1">
              <a:spcBef>
                <a:spcPts val="1275"/>
              </a:spcBef>
            </a:pPr>
            <a:r>
              <a:rPr lang="zh-CN" altLang="en-US" dirty="0">
                <a:cs typeface="等线" panose="02010600030101010101" charset="-122"/>
                <a:sym typeface="+mn-ea"/>
              </a:rPr>
              <a:t>       本章讲述分布式事务处理技术的知识和概念，涉及分布式事务的可串行化技术、并发访问控制、分布式事务提交技术、</a:t>
            </a:r>
            <a:r>
              <a:rPr lang="zh-CN" altLang="en-US" dirty="0">
                <a:solidFill>
                  <a:srgbClr val="FF0000"/>
                </a:solidFill>
                <a:cs typeface="等线" panose="02010600030101010101" charset="-122"/>
                <a:sym typeface="+mn-ea"/>
              </a:rPr>
              <a:t>分布式一致性</a:t>
            </a:r>
            <a:r>
              <a:rPr lang="zh-CN" altLang="en-US" dirty="0">
                <a:cs typeface="等线" panose="02010600030101010101" charset="-122"/>
                <a:sym typeface="+mn-ea"/>
              </a:rPr>
              <a:t>和</a:t>
            </a:r>
            <a:r>
              <a:rPr lang="zh-CN" altLang="en-US" dirty="0">
                <a:solidFill>
                  <a:srgbClr val="FF0000"/>
                </a:solidFill>
                <a:cs typeface="等线" panose="02010600030101010101" charset="-122"/>
                <a:sym typeface="+mn-ea"/>
              </a:rPr>
              <a:t>事务一致性</a:t>
            </a:r>
            <a:r>
              <a:rPr lang="zh-CN" altLang="en-US" dirty="0">
                <a:cs typeface="等线" panose="02010600030101010101" charset="-122"/>
                <a:sym typeface="+mn-ea"/>
              </a:rPr>
              <a:t>概念和关系，以及</a:t>
            </a:r>
            <a:r>
              <a:rPr lang="zh-CN" altLang="en-US" dirty="0">
                <a:solidFill>
                  <a:srgbClr val="FF0000"/>
                </a:solidFill>
                <a:cs typeface="等线" panose="02010600030101010101" charset="-122"/>
                <a:sym typeface="+mn-ea"/>
              </a:rPr>
              <a:t>去中心化架构</a:t>
            </a:r>
            <a:r>
              <a:rPr lang="zh-CN" altLang="en-US" dirty="0">
                <a:cs typeface="等线" panose="02010600030101010101" charset="-122"/>
                <a:sym typeface="+mn-ea"/>
              </a:rPr>
              <a:t>下的分布式事务架构层面的较新研究成果。还讲述了近</a:t>
            </a:r>
            <a:r>
              <a:rPr lang="en-US" altLang="zh-CN" dirty="0">
                <a:cs typeface="等线" panose="02010600030101010101" charset="-122"/>
                <a:sym typeface="+mn-ea"/>
              </a:rPr>
              <a:t>20</a:t>
            </a:r>
            <a:r>
              <a:rPr lang="zh-CN" altLang="en-US" dirty="0">
                <a:cs typeface="等线" panose="02010600030101010101" charset="-122"/>
                <a:sym typeface="+mn-ea"/>
              </a:rPr>
              <a:t>年来分布式事务处理相关技术的研究成果。</a:t>
            </a:r>
            <a:endParaRPr lang="zh-CN" altLang="en-US" dirty="0">
              <a:cs typeface="等线" panose="02010600030101010101" charset="-122"/>
            </a:endParaRPr>
          </a:p>
          <a:p>
            <a:r>
              <a:rPr kumimoji="1" lang="zh-CN" altLang="en-US" b="1" dirty="0">
                <a:solidFill>
                  <a:srgbClr val="FF0000"/>
                </a:solidFill>
              </a:rPr>
              <a:t>教学目标</a:t>
            </a:r>
            <a:endParaRPr kumimoji="1" lang="en-US" altLang="zh-CN" b="1" dirty="0">
              <a:solidFill>
                <a:srgbClr val="FF0000"/>
              </a:solidFill>
            </a:endParaRPr>
          </a:p>
          <a:p>
            <a:pPr lvl="1">
              <a:spcBef>
                <a:spcPts val="1275"/>
              </a:spcBef>
            </a:pPr>
            <a:r>
              <a:rPr lang="zh-CN" altLang="en-US" dirty="0">
                <a:sym typeface="+mn-ea"/>
              </a:rPr>
              <a:t>回顾、归纳单机数据库系统事务相关的概念和技术；</a:t>
            </a:r>
            <a:endParaRPr lang="en-US" altLang="zh-CN" dirty="0">
              <a:sym typeface="+mn-ea"/>
            </a:endParaRPr>
          </a:p>
          <a:p>
            <a:pPr lvl="1">
              <a:spcBef>
                <a:spcPts val="1275"/>
              </a:spcBef>
            </a:pPr>
            <a:r>
              <a:rPr lang="zh-CN" altLang="en-US" dirty="0">
                <a:sym typeface="+mn-ea"/>
              </a:rPr>
              <a:t>了解大数据时代的分布式数据库事务处理相关技术；</a:t>
            </a:r>
            <a:endParaRPr lang="en-US" altLang="zh-CN" dirty="0">
              <a:sym typeface="+mn-ea"/>
            </a:endParaRPr>
          </a:p>
          <a:p>
            <a:pPr lvl="1">
              <a:spcBef>
                <a:spcPts val="1275"/>
              </a:spcBef>
            </a:pPr>
            <a:r>
              <a:rPr lang="zh-CN" altLang="en-US" dirty="0">
                <a:sym typeface="+mn-ea"/>
              </a:rPr>
              <a:t>了解近</a:t>
            </a:r>
            <a:r>
              <a:rPr lang="en-US" altLang="zh-CN" dirty="0">
                <a:sym typeface="+mn-ea"/>
              </a:rPr>
              <a:t>20</a:t>
            </a:r>
            <a:r>
              <a:rPr lang="zh-CN" altLang="en-US" dirty="0">
                <a:sym typeface="+mn-ea"/>
              </a:rPr>
              <a:t>年来对分布式事务处理相关技术的研究成果。</a:t>
            </a:r>
            <a:endParaRPr kumimoji="1" lang="zh-CN" altLang="en-US" b="1"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2068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6BABD-0323-4897-8C1A-3BC5CD478702}"/>
              </a:ext>
            </a:extLst>
          </p:cNvPr>
          <p:cNvSpPr>
            <a:spLocks noGrp="1"/>
          </p:cNvSpPr>
          <p:nvPr>
            <p:ph type="title"/>
          </p:nvPr>
        </p:nvSpPr>
        <p:spPr/>
        <p:txBody>
          <a:bodyPr/>
          <a:lstStyle/>
          <a:p>
            <a:r>
              <a:rPr lang="en-US" altLang="zh-CN" dirty="0"/>
              <a:t>9.2 </a:t>
            </a:r>
            <a:r>
              <a:rPr lang="zh-CN" altLang="en-US" dirty="0"/>
              <a:t>分布式系统与事务（续）</a:t>
            </a:r>
          </a:p>
        </p:txBody>
      </p:sp>
      <p:sp>
        <p:nvSpPr>
          <p:cNvPr id="3" name="内容占位符 2">
            <a:extLst>
              <a:ext uri="{FF2B5EF4-FFF2-40B4-BE49-F238E27FC236}">
                <a16:creationId xmlns:a16="http://schemas.microsoft.com/office/drawing/2014/main" id="{DCB1C935-9A0D-4D99-938B-DF7AEDA151E8}"/>
              </a:ext>
            </a:extLst>
          </p:cNvPr>
          <p:cNvSpPr>
            <a:spLocks noGrp="1"/>
          </p:cNvSpPr>
          <p:nvPr>
            <p:ph idx="1"/>
          </p:nvPr>
        </p:nvSpPr>
        <p:spPr>
          <a:xfrm>
            <a:off x="838200" y="1285462"/>
            <a:ext cx="10515600" cy="5572538"/>
          </a:xfrm>
        </p:spPr>
        <p:txBody>
          <a:bodyPr>
            <a:normAutofit lnSpcReduction="10000"/>
          </a:bodyPr>
          <a:lstStyle/>
          <a:p>
            <a:r>
              <a:rPr lang="zh-CN" altLang="en-US" sz="2400" b="1" dirty="0"/>
              <a:t>思想概述</a:t>
            </a:r>
            <a:endParaRPr lang="en-US" altLang="zh-CN" sz="2400" b="1" dirty="0"/>
          </a:p>
          <a:p>
            <a:r>
              <a:rPr lang="zh-CN" altLang="en-US" sz="2400" dirty="0">
                <a:solidFill>
                  <a:srgbClr val="FF0000"/>
                </a:solidFill>
              </a:rPr>
              <a:t>       硬状态：</a:t>
            </a:r>
            <a:r>
              <a:rPr lang="zh-CN" altLang="en-US" sz="2400" dirty="0"/>
              <a:t>要求多个节点的数据副本是一致的，这种原子性可以理解为硬状态。</a:t>
            </a:r>
            <a:endParaRPr lang="en-US" altLang="zh-CN" sz="2400" b="1" dirty="0"/>
          </a:p>
          <a:p>
            <a:r>
              <a:rPr lang="zh-CN" altLang="en-US" sz="2400" b="1" dirty="0">
                <a:solidFill>
                  <a:srgbClr val="FF0000"/>
                </a:solidFill>
              </a:rPr>
              <a:t>       </a:t>
            </a:r>
            <a:r>
              <a:rPr lang="zh-CN" altLang="en-US" sz="2400" dirty="0">
                <a:solidFill>
                  <a:srgbClr val="FF0000"/>
                </a:solidFill>
              </a:rPr>
              <a:t>软状态：</a:t>
            </a:r>
            <a:r>
              <a:rPr lang="zh-CN" altLang="en-US" sz="2400" dirty="0"/>
              <a:t>允许在不同节点的数据副本上</a:t>
            </a:r>
            <a:r>
              <a:rPr lang="zh-CN" altLang="en-US" sz="2400" dirty="0">
                <a:solidFill>
                  <a:srgbClr val="FF0000"/>
                </a:solidFill>
              </a:rPr>
              <a:t>存在数据延时</a:t>
            </a:r>
            <a:r>
              <a:rPr lang="zh-CN" altLang="en-US" sz="2400" dirty="0"/>
              <a:t>，即允许数据存在</a:t>
            </a:r>
            <a:r>
              <a:rPr lang="zh-CN" altLang="en-US" sz="2400" dirty="0">
                <a:solidFill>
                  <a:srgbClr val="FF0000"/>
                </a:solidFill>
              </a:rPr>
              <a:t>中间状态</a:t>
            </a:r>
            <a:r>
              <a:rPr lang="zh-CN" altLang="en-US" sz="2400" dirty="0"/>
              <a:t>，并认为该状态</a:t>
            </a:r>
            <a:r>
              <a:rPr lang="zh-CN" altLang="en-US" sz="2400" dirty="0">
                <a:solidFill>
                  <a:srgbClr val="FF0000"/>
                </a:solidFill>
              </a:rPr>
              <a:t>不影响系统的整体可用性</a:t>
            </a:r>
            <a:r>
              <a:rPr lang="zh-CN" altLang="en-US" sz="2400" dirty="0"/>
              <a:t>。</a:t>
            </a:r>
            <a:endParaRPr lang="en-US" altLang="zh-CN" sz="2400" dirty="0"/>
          </a:p>
          <a:p>
            <a:r>
              <a:rPr lang="zh-CN" altLang="en-US" sz="2400" b="1" dirty="0"/>
              <a:t>       最终一致性：</a:t>
            </a:r>
            <a:r>
              <a:rPr lang="zh-CN" altLang="en-US" sz="2400" dirty="0"/>
              <a:t>数据不可能一直处于软状态，必须在一个时间期限后达到各个节点的一致性。</a:t>
            </a:r>
            <a:r>
              <a:rPr lang="zh-CN" altLang="en-US" sz="2400" dirty="0">
                <a:solidFill>
                  <a:srgbClr val="FF0000"/>
                </a:solidFill>
              </a:rPr>
              <a:t>在期限过后，应当保证所有副本中的数据保持一致性，</a:t>
            </a:r>
            <a:r>
              <a:rPr lang="zh-CN" altLang="en-US" sz="2400" dirty="0"/>
              <a:t>也就是达到了数据的最终一致性。</a:t>
            </a:r>
          </a:p>
          <a:p>
            <a:r>
              <a:rPr lang="en-US" altLang="zh-CN" sz="2400" dirty="0"/>
              <a:t>      </a:t>
            </a:r>
            <a:r>
              <a:rPr lang="en-US" altLang="zh-CN" sz="2400" dirty="0">
                <a:solidFill>
                  <a:srgbClr val="00B0F0"/>
                </a:solidFill>
              </a:rPr>
              <a:t>2000</a:t>
            </a:r>
            <a:r>
              <a:rPr lang="zh-CN" altLang="en-US" sz="2400" dirty="0">
                <a:solidFill>
                  <a:srgbClr val="00B0F0"/>
                </a:solidFill>
              </a:rPr>
              <a:t>年以来，</a:t>
            </a:r>
            <a:r>
              <a:rPr lang="en-US" altLang="zh-CN" sz="2400" dirty="0">
                <a:solidFill>
                  <a:srgbClr val="00B0F0"/>
                </a:solidFill>
              </a:rPr>
              <a:t> NoSQL</a:t>
            </a:r>
            <a:r>
              <a:rPr lang="zh-CN" altLang="en-US" sz="2400" dirty="0">
                <a:solidFill>
                  <a:srgbClr val="00B0F0"/>
                </a:solidFill>
              </a:rPr>
              <a:t>系统兴起，此类系统很多基于</a:t>
            </a:r>
            <a:r>
              <a:rPr lang="en-US" altLang="zh-CN" sz="2400" dirty="0">
                <a:solidFill>
                  <a:srgbClr val="00B0F0"/>
                </a:solidFill>
              </a:rPr>
              <a:t>CAP</a:t>
            </a:r>
            <a:r>
              <a:rPr lang="zh-CN" altLang="en-US" sz="2400" dirty="0">
                <a:solidFill>
                  <a:srgbClr val="00B0F0"/>
                </a:solidFill>
              </a:rPr>
              <a:t>理论而弱化事务，从而淡化了事务的优点。</a:t>
            </a:r>
            <a:endParaRPr lang="en-US" altLang="zh-CN" sz="2400" dirty="0">
              <a:solidFill>
                <a:srgbClr val="00B0F0"/>
              </a:solidFill>
            </a:endParaRPr>
          </a:p>
          <a:p>
            <a:r>
              <a:rPr lang="en-US" altLang="zh-CN" sz="2400" dirty="0">
                <a:solidFill>
                  <a:srgbClr val="00B0F0"/>
                </a:solidFill>
              </a:rPr>
              <a:t>      2012</a:t>
            </a:r>
            <a:r>
              <a:rPr lang="zh-CN" altLang="en-US" sz="2400" dirty="0">
                <a:solidFill>
                  <a:srgbClr val="00B0F0"/>
                </a:solidFill>
              </a:rPr>
              <a:t>年</a:t>
            </a:r>
            <a:r>
              <a:rPr lang="en-US" altLang="zh-CN" sz="2400" dirty="0">
                <a:solidFill>
                  <a:srgbClr val="00B0F0"/>
                </a:solidFill>
              </a:rPr>
              <a:t>Spanner</a:t>
            </a:r>
            <a:r>
              <a:rPr lang="zh-CN" altLang="en-US" sz="2400" dirty="0">
                <a:solidFill>
                  <a:srgbClr val="00B0F0"/>
                </a:solidFill>
              </a:rPr>
              <a:t>的产生和发展，证明事务的逻辑是非常重要且不可抛弃的，所以分布式数据库的事务特性再次被重视。</a:t>
            </a:r>
          </a:p>
        </p:txBody>
      </p:sp>
      <p:sp>
        <p:nvSpPr>
          <p:cNvPr id="4" name="灯片编号占位符 3">
            <a:extLst>
              <a:ext uri="{FF2B5EF4-FFF2-40B4-BE49-F238E27FC236}">
                <a16:creationId xmlns:a16="http://schemas.microsoft.com/office/drawing/2014/main" id="{15DBC1E5-DA0E-4B78-B402-190C210CD15D}"/>
              </a:ext>
            </a:extLst>
          </p:cNvPr>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Tree>
    <p:extLst>
      <p:ext uri="{BB962C8B-B14F-4D97-AF65-F5344CB8AC3E}">
        <p14:creationId xmlns:p14="http://schemas.microsoft.com/office/powerpoint/2010/main" val="2600383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74882-75DD-4C30-9BA8-D49406CE870F}"/>
              </a:ext>
            </a:extLst>
          </p:cNvPr>
          <p:cNvSpPr>
            <a:spLocks noGrp="1"/>
          </p:cNvSpPr>
          <p:nvPr>
            <p:ph type="title"/>
          </p:nvPr>
        </p:nvSpPr>
        <p:spPr/>
        <p:txBody>
          <a:bodyPr>
            <a:normAutofit/>
          </a:bodyPr>
          <a:lstStyle/>
          <a:p>
            <a:r>
              <a:rPr lang="en-US" altLang="zh-CN" sz="2800" dirty="0"/>
              <a:t>9.2.1 </a:t>
            </a:r>
            <a:r>
              <a:rPr lang="zh-CN" altLang="en-US" sz="2800" dirty="0"/>
              <a:t>分布式系统的挑战</a:t>
            </a:r>
          </a:p>
        </p:txBody>
      </p:sp>
      <p:sp>
        <p:nvSpPr>
          <p:cNvPr id="3" name="内容占位符 2">
            <a:extLst>
              <a:ext uri="{FF2B5EF4-FFF2-40B4-BE49-F238E27FC236}">
                <a16:creationId xmlns:a16="http://schemas.microsoft.com/office/drawing/2014/main" id="{A6A6F887-A86B-4D36-B44B-E2DC08EF31AF}"/>
              </a:ext>
            </a:extLst>
          </p:cNvPr>
          <p:cNvSpPr>
            <a:spLocks noGrp="1"/>
          </p:cNvSpPr>
          <p:nvPr>
            <p:ph idx="1"/>
          </p:nvPr>
        </p:nvSpPr>
        <p:spPr>
          <a:xfrm>
            <a:off x="838200" y="1285462"/>
            <a:ext cx="10515600" cy="5331648"/>
          </a:xfrm>
        </p:spPr>
        <p:txBody>
          <a:bodyPr>
            <a:normAutofit/>
          </a:bodyPr>
          <a:lstStyle/>
          <a:p>
            <a:r>
              <a:rPr lang="zh-CN" altLang="en-US" sz="2400" dirty="0"/>
              <a:t>影响可用性的情况：网络故障导致分区不可用、超过半数的节点故障。。。</a:t>
            </a:r>
            <a:endParaRPr lang="en-US" altLang="zh-CN" sz="2400" dirty="0"/>
          </a:p>
          <a:p>
            <a:r>
              <a:rPr lang="zh-CN" altLang="en-US" sz="2400" b="1" dirty="0"/>
              <a:t>顺序不一致</a:t>
            </a:r>
            <a:r>
              <a:rPr lang="zh-CN" altLang="en-US" sz="2400" dirty="0"/>
              <a:t>（</a:t>
            </a:r>
            <a:r>
              <a:rPr lang="en-US" altLang="zh-CN" sz="2400" dirty="0"/>
              <a:t>sequential unconsistency</a:t>
            </a:r>
            <a:r>
              <a:rPr lang="zh-CN" altLang="en-US" sz="2400" dirty="0"/>
              <a:t>）：分布式系统特有的一种不一致问题，被操作的数据分布在不同节点，数据</a:t>
            </a:r>
            <a:r>
              <a:rPr lang="zh-CN" altLang="en-US" sz="2400" dirty="0">
                <a:solidFill>
                  <a:srgbClr val="FF0000"/>
                </a:solidFill>
              </a:rPr>
              <a:t>写操作事件发生的顺序</a:t>
            </a:r>
            <a:r>
              <a:rPr lang="zh-CN" altLang="en-US" sz="2400" dirty="0"/>
              <a:t>与</a:t>
            </a:r>
            <a:r>
              <a:rPr lang="zh-CN" altLang="en-US" sz="2400" dirty="0">
                <a:solidFill>
                  <a:srgbClr val="FF0000"/>
                </a:solidFill>
              </a:rPr>
              <a:t>被观察到的顺序</a:t>
            </a:r>
            <a:r>
              <a:rPr lang="zh-CN" altLang="en-US" sz="2400" dirty="0"/>
              <a:t>不严格单向有序而导致的逻辑不一致。、</a:t>
            </a:r>
            <a:endParaRPr lang="en-US" altLang="zh-CN" sz="2400" dirty="0"/>
          </a:p>
          <a:p>
            <a:r>
              <a:rPr lang="zh-CN" altLang="en-US" sz="2400" b="1" dirty="0"/>
              <a:t>因果不一致</a:t>
            </a:r>
            <a:r>
              <a:rPr lang="zh-CN" altLang="en-US" sz="2400" dirty="0"/>
              <a:t>：操作序列的</a:t>
            </a:r>
            <a:r>
              <a:rPr lang="zh-CN" altLang="en-US" sz="2400" dirty="0">
                <a:solidFill>
                  <a:srgbClr val="FF0000"/>
                </a:solidFill>
              </a:rPr>
              <a:t>事件之间如果有因果关系</a:t>
            </a:r>
            <a:r>
              <a:rPr lang="zh-CN" altLang="en-US" sz="2400" dirty="0"/>
              <a:t>，但操作顺序违反了因果关系，则称为因果不一致。</a:t>
            </a:r>
            <a:endParaRPr lang="en-US" altLang="zh-CN" sz="2400" dirty="0"/>
          </a:p>
        </p:txBody>
      </p:sp>
      <p:sp>
        <p:nvSpPr>
          <p:cNvPr id="4" name="灯片编号占位符 3">
            <a:extLst>
              <a:ext uri="{FF2B5EF4-FFF2-40B4-BE49-F238E27FC236}">
                <a16:creationId xmlns:a16="http://schemas.microsoft.com/office/drawing/2014/main" id="{08BBDB05-5C50-4DDD-93C3-DCF29AAAE135}"/>
              </a:ext>
            </a:extLst>
          </p:cNvPr>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29343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47F0A-7945-48D0-ADCF-4325EC548B58}"/>
              </a:ext>
            </a:extLst>
          </p:cNvPr>
          <p:cNvSpPr>
            <a:spLocks noGrp="1"/>
          </p:cNvSpPr>
          <p:nvPr>
            <p:ph type="title"/>
          </p:nvPr>
        </p:nvSpPr>
        <p:spPr/>
        <p:txBody>
          <a:bodyPr>
            <a:normAutofit/>
          </a:bodyPr>
          <a:lstStyle/>
          <a:p>
            <a:r>
              <a:rPr lang="en-US" altLang="zh-CN" sz="2800" dirty="0"/>
              <a:t>9.2.2 </a:t>
            </a:r>
            <a:r>
              <a:rPr lang="zh-CN" altLang="en-US" sz="2800" dirty="0"/>
              <a:t>分布式一致性</a:t>
            </a:r>
          </a:p>
        </p:txBody>
      </p:sp>
      <p:sp>
        <p:nvSpPr>
          <p:cNvPr id="3" name="内容占位符 2">
            <a:extLst>
              <a:ext uri="{FF2B5EF4-FFF2-40B4-BE49-F238E27FC236}">
                <a16:creationId xmlns:a16="http://schemas.microsoft.com/office/drawing/2014/main" id="{11959834-CAF5-4DC3-BE5C-495D28DFD9DF}"/>
              </a:ext>
            </a:extLst>
          </p:cNvPr>
          <p:cNvSpPr>
            <a:spLocks noGrp="1"/>
          </p:cNvSpPr>
          <p:nvPr>
            <p:ph idx="1"/>
          </p:nvPr>
        </p:nvSpPr>
        <p:spPr>
          <a:xfrm>
            <a:off x="838200" y="1285462"/>
            <a:ext cx="10515600" cy="5070888"/>
          </a:xfrm>
        </p:spPr>
        <p:txBody>
          <a:bodyPr>
            <a:normAutofit lnSpcReduction="10000"/>
          </a:bodyPr>
          <a:lstStyle/>
          <a:p>
            <a:r>
              <a:rPr lang="zh-CN" altLang="en-US" sz="2400" b="1" dirty="0"/>
              <a:t>严格一致性</a:t>
            </a:r>
            <a:r>
              <a:rPr lang="zh-CN" altLang="en-US" sz="2400" dirty="0"/>
              <a:t>（</a:t>
            </a:r>
            <a:r>
              <a:rPr lang="en-US" altLang="zh-CN" sz="2400" dirty="0"/>
              <a:t>Strict consistency</a:t>
            </a:r>
            <a:r>
              <a:rPr lang="zh-CN" altLang="en-US" sz="2400" dirty="0"/>
              <a:t>）：一种理想的一致性模型，多个要读写同一个数据项的个体，某个体修改数据项，则</a:t>
            </a:r>
            <a:r>
              <a:rPr lang="zh-CN" altLang="en-US" sz="2400" dirty="0">
                <a:solidFill>
                  <a:srgbClr val="FF0000"/>
                </a:solidFill>
              </a:rPr>
              <a:t>其他所有个体在既定时间内获知修改的结果。</a:t>
            </a:r>
            <a:endParaRPr lang="en-US" altLang="zh-CN" sz="2400" dirty="0">
              <a:solidFill>
                <a:srgbClr val="FF0000"/>
              </a:solidFill>
            </a:endParaRPr>
          </a:p>
          <a:p>
            <a:r>
              <a:rPr lang="zh-CN" altLang="en-US" sz="2400" b="1" dirty="0"/>
              <a:t>顺序一致性</a:t>
            </a:r>
            <a:r>
              <a:rPr lang="zh-CN" altLang="en-US" sz="2400" dirty="0"/>
              <a:t>（</a:t>
            </a:r>
            <a:r>
              <a:rPr lang="en-US" altLang="zh-CN" sz="2400" dirty="0"/>
              <a:t>Sequential consistency</a:t>
            </a:r>
            <a:r>
              <a:rPr lang="zh-CN" altLang="en-US" sz="2400" dirty="0"/>
              <a:t>）：多个不同个体对不同对象的</a:t>
            </a:r>
            <a:r>
              <a:rPr lang="zh-CN" altLang="en-US" sz="2400" dirty="0">
                <a:solidFill>
                  <a:srgbClr val="FF0000"/>
                </a:solidFill>
              </a:rPr>
              <a:t>写操作的结果总能被其他个体以同样的顺序读取到</a:t>
            </a:r>
            <a:r>
              <a:rPr lang="zh-CN" altLang="en-US" sz="2400" dirty="0"/>
              <a:t>（观察者看到的结果的顺序是一致的）。</a:t>
            </a:r>
            <a:endParaRPr lang="en-US" altLang="zh-CN" sz="2400" dirty="0"/>
          </a:p>
          <a:p>
            <a:r>
              <a:rPr lang="zh-CN" altLang="en-US" sz="2400" b="1" dirty="0"/>
              <a:t>外部一致性</a:t>
            </a:r>
            <a:r>
              <a:rPr lang="zh-CN" altLang="en-US" sz="2400" dirty="0"/>
              <a:t>（</a:t>
            </a:r>
            <a:r>
              <a:rPr lang="en-US" altLang="zh-CN" sz="2400" dirty="0"/>
              <a:t>external consistency</a:t>
            </a:r>
            <a:r>
              <a:rPr lang="zh-CN" altLang="en-US" sz="2400" dirty="0"/>
              <a:t>，也叫做</a:t>
            </a:r>
            <a:r>
              <a:rPr lang="zh-CN" altLang="en-US" sz="2400" b="1" dirty="0"/>
              <a:t>线性一致性</a:t>
            </a:r>
            <a:r>
              <a:rPr lang="zh-CN" altLang="en-US" sz="2400" dirty="0"/>
              <a:t>，</a:t>
            </a:r>
            <a:r>
              <a:rPr lang="en-US" altLang="zh-CN" sz="2400" dirty="0"/>
              <a:t>linearizability</a:t>
            </a:r>
            <a:r>
              <a:rPr lang="zh-CN" altLang="en-US" sz="2400" dirty="0"/>
              <a:t>）比顺序一致性更加严格，在保证顺序一致性的基础上，考虑事件间的时间单调特性，使得数据的</a:t>
            </a:r>
            <a:r>
              <a:rPr lang="zh-CN" altLang="en-US" sz="2400" dirty="0">
                <a:solidFill>
                  <a:srgbClr val="FF0000"/>
                </a:solidFill>
              </a:rPr>
              <a:t>读取顺序符合写操作的时间顺序</a:t>
            </a:r>
            <a:r>
              <a:rPr lang="zh-CN" altLang="en-US" sz="2400" dirty="0"/>
              <a:t>。</a:t>
            </a:r>
            <a:endParaRPr lang="en-US" altLang="zh-CN" sz="2400" dirty="0"/>
          </a:p>
          <a:p>
            <a:r>
              <a:rPr lang="zh-CN" altLang="en-US" sz="2400" b="1" dirty="0"/>
              <a:t>因果一致性</a:t>
            </a:r>
            <a:r>
              <a:rPr lang="zh-CN" altLang="en-US" sz="2400" dirty="0"/>
              <a:t>（</a:t>
            </a:r>
            <a:r>
              <a:rPr lang="en-US" altLang="zh-CN" sz="2400" dirty="0"/>
              <a:t>Causal consistency</a:t>
            </a:r>
            <a:r>
              <a:rPr lang="zh-CN" altLang="en-US" sz="2400" dirty="0"/>
              <a:t>）：相关的事件保持其逻辑顺序即可，不一定复合顺序一致性（ </a:t>
            </a:r>
            <a:r>
              <a:rPr lang="zh-CN" altLang="en-US" sz="2400" i="1" dirty="0">
                <a:solidFill>
                  <a:srgbClr val="00B0F0"/>
                </a:solidFill>
              </a:rPr>
              <a:t>“无关”</a:t>
            </a:r>
            <a:r>
              <a:rPr lang="zh-CN" altLang="en-US" sz="2400" dirty="0"/>
              <a:t> ）。</a:t>
            </a:r>
          </a:p>
          <a:p>
            <a:endParaRPr lang="en-US" altLang="zh-CN" sz="2400" dirty="0"/>
          </a:p>
        </p:txBody>
      </p:sp>
      <p:sp>
        <p:nvSpPr>
          <p:cNvPr id="4" name="灯片编号占位符 3">
            <a:extLst>
              <a:ext uri="{FF2B5EF4-FFF2-40B4-BE49-F238E27FC236}">
                <a16:creationId xmlns:a16="http://schemas.microsoft.com/office/drawing/2014/main" id="{D156CDB5-58FA-40A4-AA47-EB05A4695A74}"/>
              </a:ext>
            </a:extLst>
          </p:cNvPr>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Tree>
    <p:extLst>
      <p:ext uri="{BB962C8B-B14F-4D97-AF65-F5344CB8AC3E}">
        <p14:creationId xmlns:p14="http://schemas.microsoft.com/office/powerpoint/2010/main" val="4286706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A4498-83FA-4460-A6E9-A280EA5EE2CD}"/>
              </a:ext>
            </a:extLst>
          </p:cNvPr>
          <p:cNvSpPr>
            <a:spLocks noGrp="1"/>
          </p:cNvSpPr>
          <p:nvPr>
            <p:ph type="title"/>
          </p:nvPr>
        </p:nvSpPr>
        <p:spPr/>
        <p:txBody>
          <a:bodyPr/>
          <a:lstStyle/>
          <a:p>
            <a:r>
              <a:rPr lang="en-US" altLang="zh-CN" sz="2800" dirty="0">
                <a:solidFill>
                  <a:prstClr val="black"/>
                </a:solidFill>
              </a:rPr>
              <a:t>9.2.2 </a:t>
            </a:r>
            <a:r>
              <a:rPr lang="zh-CN" altLang="en-US" sz="2800" dirty="0">
                <a:solidFill>
                  <a:prstClr val="black"/>
                </a:solidFill>
              </a:rPr>
              <a:t>分布式一致性（续）</a:t>
            </a:r>
            <a:endParaRPr lang="zh-CN" altLang="en-US" dirty="0"/>
          </a:p>
        </p:txBody>
      </p:sp>
      <p:sp>
        <p:nvSpPr>
          <p:cNvPr id="3" name="内容占位符 2">
            <a:extLst>
              <a:ext uri="{FF2B5EF4-FFF2-40B4-BE49-F238E27FC236}">
                <a16:creationId xmlns:a16="http://schemas.microsoft.com/office/drawing/2014/main" id="{89D83053-DF7C-4608-850E-F4E27439D18A}"/>
              </a:ext>
            </a:extLst>
          </p:cNvPr>
          <p:cNvSpPr>
            <a:spLocks noGrp="1"/>
          </p:cNvSpPr>
          <p:nvPr>
            <p:ph idx="1"/>
          </p:nvPr>
        </p:nvSpPr>
        <p:spPr>
          <a:xfrm>
            <a:off x="838200" y="1285462"/>
            <a:ext cx="10515600" cy="3471265"/>
          </a:xfrm>
        </p:spPr>
        <p:txBody>
          <a:bodyPr>
            <a:normAutofit/>
          </a:bodyPr>
          <a:lstStyle/>
          <a:p>
            <a:r>
              <a:rPr lang="zh-CN" altLang="en-US" sz="2400" b="1" dirty="0"/>
              <a:t>可串行化</a:t>
            </a:r>
            <a:r>
              <a:rPr lang="zh-CN" altLang="en-US" sz="2400" dirty="0"/>
              <a:t>（</a:t>
            </a:r>
            <a:r>
              <a:rPr lang="en-US" altLang="zh-CN" sz="2400" dirty="0"/>
              <a:t>Serializability</a:t>
            </a:r>
            <a:r>
              <a:rPr lang="zh-CN" altLang="en-US" sz="2400" dirty="0"/>
              <a:t>）：</a:t>
            </a:r>
            <a:r>
              <a:rPr lang="zh-CN" altLang="en-US" sz="2400" dirty="0">
                <a:solidFill>
                  <a:srgbClr val="FF0000"/>
                </a:solidFill>
              </a:rPr>
              <a:t>数据库范围内</a:t>
            </a:r>
            <a:r>
              <a:rPr lang="zh-CN" altLang="en-US" sz="2400" dirty="0"/>
              <a:t>的事务一致性模型。在分布式数据库中，事务一致性模型常常和分布式环境中的一致性模型有交叉。</a:t>
            </a:r>
            <a:endParaRPr lang="en-US" altLang="zh-CN" sz="2400" dirty="0"/>
          </a:p>
          <a:p>
            <a:r>
              <a:rPr lang="zh-CN" altLang="en-US" sz="2400" b="1" dirty="0"/>
              <a:t>强一致性</a:t>
            </a:r>
            <a:r>
              <a:rPr lang="zh-CN" altLang="en-US" sz="2400" dirty="0"/>
              <a:t>（</a:t>
            </a:r>
            <a:r>
              <a:rPr lang="en-US" altLang="zh-CN" sz="2400" dirty="0"/>
              <a:t>Strong consistency</a:t>
            </a:r>
            <a:r>
              <a:rPr lang="zh-CN" altLang="en-US" sz="2400" dirty="0"/>
              <a:t>）：所有并发参与者观察到的结果相同。</a:t>
            </a:r>
            <a:r>
              <a:rPr lang="zh-CN" altLang="en-US" sz="2400" dirty="0">
                <a:solidFill>
                  <a:srgbClr val="FF0000"/>
                </a:solidFill>
              </a:rPr>
              <a:t>线性一致性（外部一致性）模型可为此提供保证</a:t>
            </a:r>
            <a:r>
              <a:rPr lang="zh-CN" altLang="en-US" sz="2400" dirty="0"/>
              <a:t>。对于分布式数据库，强一致性系统既要满足事务一致性，又要满足分布式系统的一致性。</a:t>
            </a:r>
            <a:endParaRPr lang="en-US" altLang="zh-CN" sz="2400" dirty="0"/>
          </a:p>
          <a:p>
            <a:r>
              <a:rPr lang="zh-CN" altLang="en-US" sz="2400" b="1" dirty="0"/>
              <a:t>最终一致性</a:t>
            </a:r>
            <a:r>
              <a:rPr lang="zh-CN" altLang="en-US" sz="2400" dirty="0"/>
              <a:t>（</a:t>
            </a:r>
            <a:r>
              <a:rPr lang="en-US" altLang="zh-CN" sz="2400" dirty="0"/>
              <a:t>Eventual consistency</a:t>
            </a:r>
            <a:r>
              <a:rPr lang="zh-CN" altLang="en-US" sz="2400" dirty="0"/>
              <a:t>）：满足</a:t>
            </a:r>
            <a:r>
              <a:rPr lang="en-US" altLang="zh-CN" sz="2400" dirty="0"/>
              <a:t>BASE</a:t>
            </a:r>
            <a:r>
              <a:rPr lang="zh-CN" altLang="en-US" sz="2400" dirty="0"/>
              <a:t>语义的弱一致性模型，允许在某些时间点存在不一致，随着时间推移最终达成一致。</a:t>
            </a:r>
          </a:p>
        </p:txBody>
      </p:sp>
      <p:sp>
        <p:nvSpPr>
          <p:cNvPr id="4" name="灯片编号占位符 3">
            <a:extLst>
              <a:ext uri="{FF2B5EF4-FFF2-40B4-BE49-F238E27FC236}">
                <a16:creationId xmlns:a16="http://schemas.microsoft.com/office/drawing/2014/main" id="{CD452FA0-5434-4CDE-AF62-C807038E717C}"/>
              </a:ext>
            </a:extLst>
          </p:cNvPr>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graphicFrame>
        <p:nvGraphicFramePr>
          <p:cNvPr id="5" name="表格 4">
            <a:extLst>
              <a:ext uri="{FF2B5EF4-FFF2-40B4-BE49-F238E27FC236}">
                <a16:creationId xmlns:a16="http://schemas.microsoft.com/office/drawing/2014/main" id="{232CE6E9-12AC-4208-BA99-AF2C7D0085C6}"/>
              </a:ext>
            </a:extLst>
          </p:cNvPr>
          <p:cNvGraphicFramePr>
            <a:graphicFrameLocks noGrp="1"/>
          </p:cNvGraphicFramePr>
          <p:nvPr>
            <p:extLst>
              <p:ext uri="{D42A27DB-BD31-4B8C-83A1-F6EECF244321}">
                <p14:modId xmlns:p14="http://schemas.microsoft.com/office/powerpoint/2010/main" val="946769012"/>
              </p:ext>
            </p:extLst>
          </p:nvPr>
        </p:nvGraphicFramePr>
        <p:xfrm>
          <a:off x="920955" y="4884055"/>
          <a:ext cx="9629058" cy="1280160"/>
        </p:xfrm>
        <a:graphic>
          <a:graphicData uri="http://schemas.openxmlformats.org/drawingml/2006/table">
            <a:tbl>
              <a:tblPr firstRow="1" bandRow="1">
                <a:tableStyleId>{5C22544A-7EE6-4342-B048-85BDC9FD1C3A}</a:tableStyleId>
              </a:tblPr>
              <a:tblGrid>
                <a:gridCol w="1604843">
                  <a:extLst>
                    <a:ext uri="{9D8B030D-6E8A-4147-A177-3AD203B41FA5}">
                      <a16:colId xmlns:a16="http://schemas.microsoft.com/office/drawing/2014/main" val="3250607043"/>
                    </a:ext>
                  </a:extLst>
                </a:gridCol>
                <a:gridCol w="1604843">
                  <a:extLst>
                    <a:ext uri="{9D8B030D-6E8A-4147-A177-3AD203B41FA5}">
                      <a16:colId xmlns:a16="http://schemas.microsoft.com/office/drawing/2014/main" val="2439878687"/>
                    </a:ext>
                  </a:extLst>
                </a:gridCol>
                <a:gridCol w="1604843">
                  <a:extLst>
                    <a:ext uri="{9D8B030D-6E8A-4147-A177-3AD203B41FA5}">
                      <a16:colId xmlns:a16="http://schemas.microsoft.com/office/drawing/2014/main" val="44158615"/>
                    </a:ext>
                  </a:extLst>
                </a:gridCol>
                <a:gridCol w="1604843">
                  <a:extLst>
                    <a:ext uri="{9D8B030D-6E8A-4147-A177-3AD203B41FA5}">
                      <a16:colId xmlns:a16="http://schemas.microsoft.com/office/drawing/2014/main" val="3562896508"/>
                    </a:ext>
                  </a:extLst>
                </a:gridCol>
                <a:gridCol w="1604843">
                  <a:extLst>
                    <a:ext uri="{9D8B030D-6E8A-4147-A177-3AD203B41FA5}">
                      <a16:colId xmlns:a16="http://schemas.microsoft.com/office/drawing/2014/main" val="2712046616"/>
                    </a:ext>
                  </a:extLst>
                </a:gridCol>
                <a:gridCol w="1604843">
                  <a:extLst>
                    <a:ext uri="{9D8B030D-6E8A-4147-A177-3AD203B41FA5}">
                      <a16:colId xmlns:a16="http://schemas.microsoft.com/office/drawing/2014/main" val="1272949941"/>
                    </a:ext>
                  </a:extLst>
                </a:gridCol>
              </a:tblGrid>
              <a:tr h="370840">
                <a:tc>
                  <a:txBody>
                    <a:bodyPr/>
                    <a:lstStyle/>
                    <a:p>
                      <a:r>
                        <a:rPr lang="zh-CN" altLang="en-US" sz="2200" dirty="0">
                          <a:latin typeface="微软雅黑" panose="020B0503020204020204" pitchFamily="34" charset="-122"/>
                          <a:ea typeface="微软雅黑" panose="020B0503020204020204" pitchFamily="34" charset="-122"/>
                        </a:rPr>
                        <a:t>一致性类型</a:t>
                      </a:r>
                    </a:p>
                  </a:txBody>
                  <a:tcPr/>
                </a:tc>
                <a:tc>
                  <a:txBody>
                    <a:bodyPr/>
                    <a:lstStyle/>
                    <a:p>
                      <a:r>
                        <a:rPr lang="zh-CN" altLang="en-US" sz="2200" dirty="0">
                          <a:latin typeface="微软雅黑" panose="020B0503020204020204" pitchFamily="34" charset="-122"/>
                          <a:ea typeface="微软雅黑" panose="020B0503020204020204" pitchFamily="34" charset="-122"/>
                        </a:rPr>
                        <a:t>弱一致性</a:t>
                      </a:r>
                    </a:p>
                  </a:txBody>
                  <a:tcPr/>
                </a:tc>
                <a:tc gridSpan="3">
                  <a:txBody>
                    <a:bodyPr/>
                    <a:lstStyle/>
                    <a:p>
                      <a:pPr algn="ctr"/>
                      <a:r>
                        <a:rPr lang="zh-CN" altLang="en-US" sz="2200" dirty="0">
                          <a:latin typeface="微软雅黑" panose="020B0503020204020204" pitchFamily="34" charset="-122"/>
                          <a:ea typeface="微软雅黑" panose="020B0503020204020204" pitchFamily="34" charset="-122"/>
                        </a:rPr>
                        <a:t>弱</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→强</a:t>
                      </a:r>
                      <a:endParaRPr lang="zh-CN" altLang="en-US" sz="2200" dirty="0">
                        <a:latin typeface="微软雅黑" panose="020B0503020204020204" pitchFamily="34" charset="-122"/>
                        <a:ea typeface="微软雅黑" panose="020B0503020204020204" pitchFamily="34" charset="-122"/>
                      </a:endParaRPr>
                    </a:p>
                  </a:txBody>
                  <a:tcPr/>
                </a:tc>
                <a:tc hMerge="1">
                  <a:txBody>
                    <a:bodyPr/>
                    <a:lstStyle/>
                    <a:p>
                      <a:endParaRPr lang="zh-CN" altLang="en-US" sz="2200" dirty="0">
                        <a:latin typeface="微软雅黑" panose="020B0503020204020204" pitchFamily="34" charset="-122"/>
                        <a:ea typeface="微软雅黑" panose="020B0503020204020204" pitchFamily="34" charset="-122"/>
                      </a:endParaRPr>
                    </a:p>
                  </a:txBody>
                  <a:tcPr/>
                </a:tc>
                <a:tc hMerge="1">
                  <a:txBody>
                    <a:bodyPr/>
                    <a:lstStyle/>
                    <a:p>
                      <a:endParaRPr lang="zh-CN" altLang="en-US" sz="2200" dirty="0">
                        <a:latin typeface="微软雅黑" panose="020B0503020204020204" pitchFamily="34" charset="-122"/>
                        <a:ea typeface="微软雅黑" panose="020B0503020204020204" pitchFamily="34" charset="-122"/>
                      </a:endParaRPr>
                    </a:p>
                  </a:txBody>
                  <a:tcPr/>
                </a:tc>
                <a:tc>
                  <a:txBody>
                    <a:bodyPr/>
                    <a:lstStyle/>
                    <a:p>
                      <a:r>
                        <a:rPr lang="zh-CN" altLang="en-US" sz="2200" dirty="0">
                          <a:latin typeface="微软雅黑" panose="020B0503020204020204" pitchFamily="34" charset="-122"/>
                          <a:ea typeface="微软雅黑" panose="020B0503020204020204" pitchFamily="34" charset="-122"/>
                        </a:rPr>
                        <a:t>强一致性</a:t>
                      </a:r>
                    </a:p>
                  </a:txBody>
                  <a:tcPr/>
                </a:tc>
                <a:extLst>
                  <a:ext uri="{0D108BD9-81ED-4DB2-BD59-A6C34878D82A}">
                    <a16:rowId xmlns:a16="http://schemas.microsoft.com/office/drawing/2014/main" val="2755078511"/>
                  </a:ext>
                </a:extLst>
              </a:tr>
              <a:tr h="370840">
                <a:tc>
                  <a:txBody>
                    <a:bodyPr/>
                    <a:lstStyle/>
                    <a:p>
                      <a:r>
                        <a:rPr lang="zh-CN" altLang="en-US" sz="2200" dirty="0">
                          <a:latin typeface="微软雅黑" panose="020B0503020204020204" pitchFamily="34" charset="-122"/>
                          <a:ea typeface="微软雅黑" panose="020B0503020204020204" pitchFamily="34" charset="-122"/>
                        </a:rPr>
                        <a:t>分布式层面</a:t>
                      </a:r>
                    </a:p>
                  </a:txBody>
                  <a:tcPr/>
                </a:tc>
                <a:tc>
                  <a:txBody>
                    <a:bodyPr/>
                    <a:lstStyle/>
                    <a:p>
                      <a:r>
                        <a:rPr lang="zh-CN" altLang="en-US" sz="2200" dirty="0">
                          <a:latin typeface="微软雅黑" panose="020B0503020204020204" pitchFamily="34" charset="-122"/>
                          <a:ea typeface="微软雅黑" panose="020B0503020204020204" pitchFamily="34" charset="-122"/>
                        </a:rPr>
                        <a:t>最终一致性</a:t>
                      </a:r>
                    </a:p>
                  </a:txBody>
                  <a:tcPr/>
                </a:tc>
                <a:tc>
                  <a:txBody>
                    <a:bodyPr/>
                    <a:lstStyle/>
                    <a:p>
                      <a:r>
                        <a:rPr lang="zh-CN" altLang="en-US" sz="2200" dirty="0">
                          <a:latin typeface="微软雅黑" panose="020B0503020204020204" pitchFamily="34" charset="-122"/>
                          <a:ea typeface="微软雅黑" panose="020B0503020204020204" pitchFamily="34" charset="-122"/>
                        </a:rPr>
                        <a:t>因果一致性</a:t>
                      </a:r>
                    </a:p>
                  </a:txBody>
                  <a:tcPr/>
                </a:tc>
                <a:tc>
                  <a:txBody>
                    <a:bodyPr/>
                    <a:lstStyle/>
                    <a:p>
                      <a:r>
                        <a:rPr lang="zh-CN" altLang="en-US" sz="2200" dirty="0">
                          <a:latin typeface="微软雅黑" panose="020B0503020204020204" pitchFamily="34" charset="-122"/>
                          <a:ea typeface="微软雅黑" panose="020B0503020204020204" pitchFamily="34" charset="-122"/>
                        </a:rPr>
                        <a:t>顺序一致性</a:t>
                      </a:r>
                    </a:p>
                  </a:txBody>
                  <a:tcPr/>
                </a:tc>
                <a:tc>
                  <a:txBody>
                    <a:bodyPr/>
                    <a:lstStyle/>
                    <a:p>
                      <a:r>
                        <a:rPr lang="zh-CN" altLang="en-US" sz="2200" dirty="0">
                          <a:latin typeface="微软雅黑" panose="020B0503020204020204" pitchFamily="34" charset="-122"/>
                          <a:ea typeface="微软雅黑" panose="020B0503020204020204" pitchFamily="34" charset="-122"/>
                        </a:rPr>
                        <a:t>线性一致性</a:t>
                      </a:r>
                    </a:p>
                  </a:txBody>
                  <a:tcPr/>
                </a:tc>
                <a:tc>
                  <a:txBody>
                    <a:bodyPr/>
                    <a:lstStyle/>
                    <a:p>
                      <a:r>
                        <a:rPr lang="zh-CN" altLang="en-US" sz="2200" dirty="0">
                          <a:latin typeface="微软雅黑" panose="020B0503020204020204" pitchFamily="34" charset="-122"/>
                          <a:ea typeface="微软雅黑" panose="020B0503020204020204" pitchFamily="34" charset="-122"/>
                        </a:rPr>
                        <a:t>严格一致性</a:t>
                      </a:r>
                    </a:p>
                  </a:txBody>
                  <a:tcPr/>
                </a:tc>
                <a:extLst>
                  <a:ext uri="{0D108BD9-81ED-4DB2-BD59-A6C34878D82A}">
                    <a16:rowId xmlns:a16="http://schemas.microsoft.com/office/drawing/2014/main" val="1162849308"/>
                  </a:ext>
                </a:extLst>
              </a:tr>
              <a:tr h="370840">
                <a:tc>
                  <a:txBody>
                    <a:bodyPr/>
                    <a:lstStyle/>
                    <a:p>
                      <a:r>
                        <a:rPr lang="zh-CN" altLang="en-US" sz="2200" dirty="0">
                          <a:latin typeface="微软雅黑" panose="020B0503020204020204" pitchFamily="34" charset="-122"/>
                          <a:ea typeface="微软雅黑" panose="020B0503020204020204" pitchFamily="34" charset="-122"/>
                        </a:rPr>
                        <a:t>事务层面</a:t>
                      </a:r>
                    </a:p>
                  </a:txBody>
                  <a:tcPr/>
                </a:tc>
                <a:tc>
                  <a:txBody>
                    <a:bodyPr/>
                    <a:lstStyle/>
                    <a:p>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txBody>
                  <a:tcPr/>
                </a:tc>
                <a:tc gridSpan="3">
                  <a:txBody>
                    <a:bodyPr/>
                    <a:lstStyle/>
                    <a:p>
                      <a:pPr algn="ctr"/>
                      <a:r>
                        <a:rPr lang="zh-CN" altLang="en-US" sz="2200" dirty="0">
                          <a:latin typeface="微软雅黑" panose="020B0503020204020204" pitchFamily="34" charset="-122"/>
                          <a:ea typeface="微软雅黑" panose="020B0503020204020204" pitchFamily="34" charset="-122"/>
                        </a:rPr>
                        <a:t>可串行化一致性</a:t>
                      </a:r>
                    </a:p>
                  </a:txBody>
                  <a:tcPr/>
                </a:tc>
                <a:tc hMerge="1">
                  <a:txBody>
                    <a:bodyPr/>
                    <a:lstStyle/>
                    <a:p>
                      <a:endParaRPr lang="zh-CN" altLang="en-US" sz="2200" dirty="0">
                        <a:latin typeface="微软雅黑" panose="020B0503020204020204" pitchFamily="34" charset="-122"/>
                        <a:ea typeface="微软雅黑" panose="020B0503020204020204" pitchFamily="34" charset="-122"/>
                      </a:endParaRPr>
                    </a:p>
                  </a:txBody>
                  <a:tcPr/>
                </a:tc>
                <a:tc hMerge="1">
                  <a:txBody>
                    <a:bodyPr/>
                    <a:lstStyle/>
                    <a:p>
                      <a:endParaRPr lang="zh-CN" altLang="en-US" sz="2200" dirty="0">
                        <a:latin typeface="微软雅黑" panose="020B0503020204020204" pitchFamily="34" charset="-122"/>
                        <a:ea typeface="微软雅黑" panose="020B0503020204020204" pitchFamily="34" charset="-122"/>
                      </a:endParaRPr>
                    </a:p>
                  </a:txBody>
                  <a:tcPr/>
                </a:tc>
                <a:tc>
                  <a:txBody>
                    <a:bodyPr/>
                    <a:lstStyle/>
                    <a:p>
                      <a:endParaRPr lang="zh-CN" altLang="en-US" sz="2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64615733"/>
                  </a:ext>
                </a:extLst>
              </a:tr>
            </a:tbl>
          </a:graphicData>
        </a:graphic>
      </p:graphicFrame>
    </p:spTree>
    <p:extLst>
      <p:ext uri="{BB962C8B-B14F-4D97-AF65-F5344CB8AC3E}">
        <p14:creationId xmlns:p14="http://schemas.microsoft.com/office/powerpoint/2010/main" val="106040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A4498-83FA-4460-A6E9-A280EA5EE2CD}"/>
              </a:ext>
            </a:extLst>
          </p:cNvPr>
          <p:cNvSpPr>
            <a:spLocks noGrp="1"/>
          </p:cNvSpPr>
          <p:nvPr>
            <p:ph type="title"/>
          </p:nvPr>
        </p:nvSpPr>
        <p:spPr/>
        <p:txBody>
          <a:bodyPr/>
          <a:lstStyle/>
          <a:p>
            <a:r>
              <a:rPr lang="en-US" altLang="zh-CN" sz="2800" dirty="0">
                <a:solidFill>
                  <a:prstClr val="black"/>
                </a:solidFill>
              </a:rPr>
              <a:t>9.2.2 </a:t>
            </a:r>
            <a:r>
              <a:rPr lang="zh-CN" altLang="en-US" sz="2800" dirty="0">
                <a:solidFill>
                  <a:prstClr val="black"/>
                </a:solidFill>
              </a:rPr>
              <a:t>分布式一致性（续）</a:t>
            </a:r>
            <a:endParaRPr lang="zh-CN" altLang="en-US" dirty="0"/>
          </a:p>
        </p:txBody>
      </p:sp>
      <p:sp>
        <p:nvSpPr>
          <p:cNvPr id="3" name="内容占位符 2">
            <a:extLst>
              <a:ext uri="{FF2B5EF4-FFF2-40B4-BE49-F238E27FC236}">
                <a16:creationId xmlns:a16="http://schemas.microsoft.com/office/drawing/2014/main" id="{89D83053-DF7C-4608-850E-F4E27439D18A}"/>
              </a:ext>
            </a:extLst>
          </p:cNvPr>
          <p:cNvSpPr>
            <a:spLocks noGrp="1"/>
          </p:cNvSpPr>
          <p:nvPr>
            <p:ph idx="1"/>
          </p:nvPr>
        </p:nvSpPr>
        <p:spPr>
          <a:xfrm>
            <a:off x="838200" y="1285462"/>
            <a:ext cx="10515600" cy="5207412"/>
          </a:xfrm>
        </p:spPr>
        <p:txBody>
          <a:bodyPr>
            <a:normAutofit/>
          </a:bodyPr>
          <a:lstStyle/>
          <a:p>
            <a:r>
              <a:rPr lang="zh-CN" altLang="en-US" sz="2400" b="1" dirty="0"/>
              <a:t>操作一致性，单次读写</a:t>
            </a:r>
            <a:r>
              <a:rPr lang="zh-CN" altLang="en-US" sz="2400" dirty="0"/>
              <a:t>操作（先写后读）访问单个数据项时所能够满足的语义，单次指的不是操作的个数，而应理解为</a:t>
            </a:r>
            <a:r>
              <a:rPr lang="zh-CN" altLang="en-US" sz="2400" dirty="0">
                <a:solidFill>
                  <a:srgbClr val="FF0000"/>
                </a:solidFill>
              </a:rPr>
              <a:t>单个会话内的先写后读操作</a:t>
            </a:r>
            <a:r>
              <a:rPr lang="zh-CN" altLang="en-US" sz="2400" dirty="0"/>
              <a:t>。</a:t>
            </a:r>
            <a:endParaRPr lang="en-US" altLang="zh-CN" sz="2400" dirty="0"/>
          </a:p>
          <a:p>
            <a:pPr marL="342900" indent="-342900">
              <a:buFont typeface="Wingdings" panose="05000000000000000000" pitchFamily="2" charset="2"/>
              <a:buChar char="Ø"/>
            </a:pPr>
            <a:r>
              <a:rPr lang="zh-CN" altLang="en-US" sz="2400" dirty="0">
                <a:solidFill>
                  <a:srgbClr val="FF0000"/>
                </a:solidFill>
              </a:rPr>
              <a:t>操作一致性</a:t>
            </a:r>
            <a:r>
              <a:rPr lang="zh-CN" altLang="en-US" sz="2400" dirty="0"/>
              <a:t>是事务一致性实现的基础，是</a:t>
            </a:r>
            <a:r>
              <a:rPr lang="zh-CN" altLang="en-US" sz="2400" dirty="0">
                <a:solidFill>
                  <a:srgbClr val="FF0000"/>
                </a:solidFill>
              </a:rPr>
              <a:t>必要条件</a:t>
            </a:r>
            <a:r>
              <a:rPr lang="zh-CN" altLang="en-US" sz="2400" dirty="0"/>
              <a:t>；</a:t>
            </a:r>
            <a:endParaRPr lang="en-US" altLang="zh-CN" sz="2400" dirty="0"/>
          </a:p>
          <a:p>
            <a:pPr marL="342900" indent="-342900">
              <a:buFont typeface="Wingdings" panose="05000000000000000000" pitchFamily="2" charset="2"/>
              <a:buChar char="Ø"/>
            </a:pPr>
            <a:r>
              <a:rPr lang="zh-CN" altLang="en-US" sz="2400" dirty="0"/>
              <a:t>满足操作一致性，并不表示事务一致性得到保障。</a:t>
            </a:r>
            <a:endParaRPr lang="en-US" altLang="zh-CN" sz="2400" dirty="0"/>
          </a:p>
          <a:p>
            <a:r>
              <a:rPr lang="zh-CN" altLang="en-US" sz="2400" dirty="0"/>
              <a:t>      </a:t>
            </a:r>
            <a:r>
              <a:rPr lang="zh-CN" altLang="en-US" sz="2400" dirty="0">
                <a:solidFill>
                  <a:srgbClr val="FF0000"/>
                </a:solidFill>
              </a:rPr>
              <a:t>“单次”无法表达的情况：多个会话</a:t>
            </a:r>
            <a:r>
              <a:rPr lang="zh-CN" altLang="en-US" sz="2400" dirty="0"/>
              <a:t>发生了先写后读事件，需要机制确定会话之间发生的事件之间的先后顺序，例如</a:t>
            </a:r>
            <a:r>
              <a:rPr lang="en-US" altLang="zh-CN" sz="2400" dirty="0"/>
              <a:t>Spanner</a:t>
            </a:r>
            <a:r>
              <a:rPr lang="zh-CN" altLang="en-US" sz="2400" dirty="0"/>
              <a:t>利用</a:t>
            </a:r>
            <a:r>
              <a:rPr lang="en-US" altLang="zh-CN" sz="2400" dirty="0"/>
              <a:t>Truetime</a:t>
            </a:r>
            <a:r>
              <a:rPr lang="zh-CN" altLang="en-US" sz="2400" dirty="0"/>
              <a:t>机制排序任何会话上发生的操作。</a:t>
            </a:r>
            <a:endParaRPr lang="en-US" altLang="zh-CN" sz="2400" dirty="0"/>
          </a:p>
          <a:p>
            <a:r>
              <a:rPr lang="en-US" altLang="zh-CN" sz="2400" dirty="0"/>
              <a:t>      </a:t>
            </a:r>
            <a:r>
              <a:rPr lang="zh-CN" altLang="en-US" sz="2400" dirty="0">
                <a:solidFill>
                  <a:srgbClr val="00B0F0"/>
                </a:solidFill>
              </a:rPr>
              <a:t>教材用“分布式一致性”统称分布式系统涉及的一致性，包括强一致性的外部一致性、弱一致性的最终一致性。对于分布式数据库，教材重点讨论强一致性，以外部一致性为目标。</a:t>
            </a:r>
          </a:p>
        </p:txBody>
      </p:sp>
      <p:sp>
        <p:nvSpPr>
          <p:cNvPr id="4" name="灯片编号占位符 3">
            <a:extLst>
              <a:ext uri="{FF2B5EF4-FFF2-40B4-BE49-F238E27FC236}">
                <a16:creationId xmlns:a16="http://schemas.microsoft.com/office/drawing/2014/main" id="{CD452FA0-5434-4CDE-AF62-C807038E717C}"/>
              </a:ext>
            </a:extLst>
          </p:cNvPr>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405536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p:txBody>
          <a:bodyPr>
            <a:normAutofit/>
          </a:bodyPr>
          <a:lstStyle/>
          <a:p>
            <a:r>
              <a:rPr lang="en-US" altLang="zh-CN" sz="2800" dirty="0"/>
              <a:t>9.2.3 </a:t>
            </a:r>
            <a:r>
              <a:rPr lang="zh-CN" altLang="en-US" sz="2800" dirty="0"/>
              <a:t>可用性、隔离性、一致性的关系</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1285462"/>
            <a:ext cx="10515600" cy="5070888"/>
          </a:xfrm>
        </p:spPr>
        <p:txBody>
          <a:bodyPr>
            <a:normAutofit/>
          </a:bodyPr>
          <a:lstStyle/>
          <a:p>
            <a:r>
              <a:rPr lang="zh-CN" altLang="en-US" sz="2400" dirty="0"/>
              <a:t>       </a:t>
            </a:r>
            <a:r>
              <a:rPr lang="zh-CN" altLang="en-US" sz="2400" dirty="0">
                <a:solidFill>
                  <a:srgbClr val="FF0000"/>
                </a:solidFill>
              </a:rPr>
              <a:t>分布式事务的</a:t>
            </a:r>
            <a:r>
              <a:rPr lang="zh-CN" altLang="en-US" sz="2400" dirty="0"/>
              <a:t>一致性</a:t>
            </a:r>
            <a:r>
              <a:rPr lang="zh-CN" altLang="en-US" sz="2400" dirty="0">
                <a:solidFill>
                  <a:srgbClr val="FF0000"/>
                </a:solidFill>
              </a:rPr>
              <a:t>需要考虑外部一致性的需求</a:t>
            </a:r>
            <a:r>
              <a:rPr lang="zh-CN" altLang="en-US" sz="2400" dirty="0"/>
              <a:t>，但总体上还是事务的一致性而非外部一致性。</a:t>
            </a:r>
            <a:endParaRPr lang="en-US" altLang="zh-CN" sz="2400" dirty="0"/>
          </a:p>
          <a:p>
            <a:r>
              <a:rPr lang="zh-CN" altLang="en-US" sz="2400" dirty="0"/>
              <a:t>      分布式系统受</a:t>
            </a:r>
            <a:r>
              <a:rPr lang="zh-CN" altLang="en-US" sz="2400" dirty="0">
                <a:solidFill>
                  <a:srgbClr val="FF0000"/>
                </a:solidFill>
              </a:rPr>
              <a:t>多节点分布</a:t>
            </a:r>
            <a:r>
              <a:rPr lang="zh-CN" altLang="en-US" sz="2400" dirty="0"/>
              <a:t>、每份数据存在</a:t>
            </a:r>
            <a:r>
              <a:rPr lang="zh-CN" altLang="en-US" sz="2400" dirty="0">
                <a:solidFill>
                  <a:srgbClr val="FF0000"/>
                </a:solidFill>
              </a:rPr>
              <a:t>多副本</a:t>
            </a:r>
            <a:r>
              <a:rPr lang="zh-CN" altLang="en-US" sz="2400" dirty="0"/>
              <a:t>、各节点间存在</a:t>
            </a:r>
            <a:r>
              <a:rPr lang="zh-CN" altLang="en-US" sz="2400" dirty="0">
                <a:solidFill>
                  <a:srgbClr val="FF0000"/>
                </a:solidFill>
              </a:rPr>
              <a:t>时延</a:t>
            </a:r>
            <a:r>
              <a:rPr lang="zh-CN" altLang="en-US" sz="2400" dirty="0"/>
              <a:t>、所有节点间存在</a:t>
            </a:r>
            <a:r>
              <a:rPr lang="zh-CN" altLang="en-US" sz="2400" dirty="0">
                <a:solidFill>
                  <a:srgbClr val="FF0000"/>
                </a:solidFill>
              </a:rPr>
              <a:t>分区</a:t>
            </a:r>
            <a:r>
              <a:rPr lang="zh-CN" altLang="en-US" sz="2400" dirty="0"/>
              <a:t>等问题的影响。</a:t>
            </a:r>
            <a:endParaRPr lang="en-US" altLang="zh-CN" sz="2400" dirty="0"/>
          </a:p>
          <a:p>
            <a:r>
              <a:rPr lang="zh-CN" altLang="en-US" sz="2400" dirty="0"/>
              <a:t>      为了满足高性能需求，分布式数据库的事务模型需要抛弃集中式的全局事务处理机制，</a:t>
            </a:r>
            <a:r>
              <a:rPr lang="zh-CN" altLang="en-US" sz="2400" dirty="0">
                <a:solidFill>
                  <a:srgbClr val="FF0000"/>
                </a:solidFill>
              </a:rPr>
              <a:t>考虑去中心化的</a:t>
            </a:r>
            <a:r>
              <a:rPr lang="zh-CN" altLang="en-US" sz="2400" dirty="0"/>
              <a:t>分布式事务模型。</a:t>
            </a:r>
            <a:endParaRPr lang="en-US" altLang="zh-CN" sz="2400" dirty="0"/>
          </a:p>
          <a:p>
            <a:r>
              <a:rPr lang="en-US" altLang="zh-CN" sz="2400" dirty="0"/>
              <a:t>       </a:t>
            </a:r>
            <a:r>
              <a:rPr lang="zh-CN" altLang="en-US" sz="2400" dirty="0"/>
              <a:t>教材的引用文献</a:t>
            </a:r>
            <a:r>
              <a:rPr lang="en-US" altLang="zh-CN" sz="2400" dirty="0"/>
              <a:t>[9-29]</a:t>
            </a:r>
            <a:r>
              <a:rPr lang="zh-CN" altLang="en-US" sz="2400" dirty="0"/>
              <a:t>，基于</a:t>
            </a:r>
            <a:r>
              <a:rPr lang="zh-CN" altLang="en-US" sz="2400" dirty="0">
                <a:solidFill>
                  <a:srgbClr val="FF0000"/>
                </a:solidFill>
              </a:rPr>
              <a:t>事务可用性</a:t>
            </a:r>
            <a:r>
              <a:rPr lang="en-US" altLang="zh-CN" sz="2400" dirty="0">
                <a:solidFill>
                  <a:srgbClr val="FF0000"/>
                </a:solidFill>
              </a:rPr>
              <a:t>(transactional availability)</a:t>
            </a:r>
            <a:r>
              <a:rPr lang="zh-CN" altLang="en-US" sz="2400" dirty="0"/>
              <a:t>和</a:t>
            </a:r>
            <a:r>
              <a:rPr lang="zh-CN" altLang="en-US" sz="2400" dirty="0">
                <a:solidFill>
                  <a:srgbClr val="FF0000"/>
                </a:solidFill>
              </a:rPr>
              <a:t>粘性事务可用性</a:t>
            </a:r>
            <a:r>
              <a:rPr lang="en-US" altLang="zh-CN" sz="2400" dirty="0">
                <a:solidFill>
                  <a:srgbClr val="FF0000"/>
                </a:solidFill>
              </a:rPr>
              <a:t>(sticky transactional availability) </a:t>
            </a:r>
            <a:r>
              <a:rPr lang="zh-CN" altLang="en-US" sz="2400" dirty="0"/>
              <a:t>，提出了</a:t>
            </a:r>
            <a:r>
              <a:rPr lang="zh-CN" altLang="en-US" sz="2400" dirty="0">
                <a:solidFill>
                  <a:srgbClr val="FF0000"/>
                </a:solidFill>
              </a:rPr>
              <a:t>高可用事务（</a:t>
            </a:r>
            <a:r>
              <a:rPr lang="en-US" altLang="zh-CN" sz="2400" dirty="0">
                <a:solidFill>
                  <a:srgbClr val="FF0000"/>
                </a:solidFill>
              </a:rPr>
              <a:t>HAT</a:t>
            </a:r>
            <a:r>
              <a:rPr lang="zh-CN" altLang="en-US" sz="2400" dirty="0">
                <a:solidFill>
                  <a:srgbClr val="FF0000"/>
                </a:solidFill>
              </a:rPr>
              <a:t>）</a:t>
            </a:r>
            <a:r>
              <a:rPr lang="zh-CN" altLang="en-US" sz="2400" dirty="0"/>
              <a:t>的概念，并认为</a:t>
            </a:r>
            <a:r>
              <a:rPr lang="zh-CN" altLang="en-US" sz="2400" dirty="0">
                <a:solidFill>
                  <a:srgbClr val="FF0000"/>
                </a:solidFill>
              </a:rPr>
              <a:t>强一致性是不可与</a:t>
            </a:r>
            <a:r>
              <a:rPr lang="en-US" altLang="zh-CN" sz="2400" dirty="0">
                <a:solidFill>
                  <a:srgbClr val="FF0000"/>
                </a:solidFill>
              </a:rPr>
              <a:t>100%</a:t>
            </a:r>
            <a:r>
              <a:rPr lang="zh-CN" altLang="en-US" sz="2400" dirty="0">
                <a:solidFill>
                  <a:srgbClr val="FF0000"/>
                </a:solidFill>
              </a:rPr>
              <a:t>可用性兼得的</a:t>
            </a:r>
            <a:r>
              <a:rPr lang="zh-CN" altLang="en-US" sz="2400" dirty="0"/>
              <a:t>，这表明了</a:t>
            </a:r>
            <a:r>
              <a:rPr lang="zh-CN" altLang="en-US" sz="2400" dirty="0">
                <a:solidFill>
                  <a:srgbClr val="FF0000"/>
                </a:solidFill>
              </a:rPr>
              <a:t>与</a:t>
            </a:r>
            <a:r>
              <a:rPr lang="en-US" altLang="zh-CN" sz="2400" dirty="0">
                <a:solidFill>
                  <a:srgbClr val="FF0000"/>
                </a:solidFill>
              </a:rPr>
              <a:t>CAP</a:t>
            </a:r>
            <a:r>
              <a:rPr lang="zh-CN" altLang="en-US" sz="2400" dirty="0">
                <a:solidFill>
                  <a:srgbClr val="FF0000"/>
                </a:solidFill>
              </a:rPr>
              <a:t>一致</a:t>
            </a:r>
            <a:r>
              <a:rPr lang="zh-CN" altLang="en-US" sz="2400" dirty="0"/>
              <a:t>的观点。</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3281020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a:xfrm>
            <a:off x="838200" y="134014"/>
            <a:ext cx="10515600" cy="920336"/>
          </a:xfrm>
        </p:spPr>
        <p:txBody>
          <a:bodyPr>
            <a:normAutofit/>
          </a:bodyPr>
          <a:lstStyle/>
          <a:p>
            <a:r>
              <a:rPr lang="en-US" altLang="zh-CN" sz="2800" dirty="0"/>
              <a:t>9.2.3 </a:t>
            </a:r>
            <a:r>
              <a:rPr lang="zh-CN" altLang="en-US" sz="2800" dirty="0"/>
              <a:t>可用性、隔离性、一致性的关系（续）</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920337"/>
            <a:ext cx="10515600" cy="5691478"/>
          </a:xfrm>
        </p:spPr>
        <p:txBody>
          <a:bodyPr>
            <a:normAutofit lnSpcReduction="10000"/>
          </a:bodyPr>
          <a:lstStyle/>
          <a:p>
            <a:r>
              <a:rPr lang="zh-CN" altLang="en-US" sz="2400" dirty="0"/>
              <a:t>文献</a:t>
            </a:r>
            <a:r>
              <a:rPr lang="en-US" altLang="zh-CN" sz="2400" dirty="0"/>
              <a:t>[9-29]</a:t>
            </a:r>
            <a:r>
              <a:rPr lang="zh-CN" altLang="en-US" sz="2400" dirty="0"/>
              <a:t>事务和可用性相结合的概念：</a:t>
            </a:r>
            <a:endParaRPr lang="en-US" altLang="zh-CN" sz="2400" dirty="0"/>
          </a:p>
          <a:p>
            <a:r>
              <a:rPr lang="zh-CN" altLang="en-US" sz="2400" b="1" dirty="0"/>
              <a:t>粘性可用性</a:t>
            </a:r>
            <a:r>
              <a:rPr lang="zh-CN" altLang="en-US" sz="2400" dirty="0"/>
              <a:t>（</a:t>
            </a:r>
            <a:r>
              <a:rPr lang="en-US" altLang="zh-CN" sz="2400" dirty="0"/>
              <a:t>Sticky availability</a:t>
            </a:r>
            <a:r>
              <a:rPr lang="zh-CN" altLang="en-US" sz="2400" dirty="0"/>
              <a:t>）：从用户角度看系统的可用性，</a:t>
            </a:r>
            <a:r>
              <a:rPr lang="zh-CN" altLang="en-US" sz="2400" dirty="0">
                <a:solidFill>
                  <a:srgbClr val="FF0000"/>
                </a:solidFill>
              </a:rPr>
              <a:t>在用户可容忍的时间内</a:t>
            </a:r>
            <a:r>
              <a:rPr lang="zh-CN" altLang="en-US" sz="2400" dirty="0"/>
              <a:t>，即使发生了分区或较长时延，</a:t>
            </a:r>
            <a:r>
              <a:rPr lang="zh-CN" altLang="en-US" sz="2400" dirty="0">
                <a:solidFill>
                  <a:srgbClr val="FF0000"/>
                </a:solidFill>
              </a:rPr>
              <a:t>用户依旧能得到一个反馈</a:t>
            </a:r>
            <a:r>
              <a:rPr lang="zh-CN" altLang="en-US" sz="2400" dirty="0"/>
              <a:t>。</a:t>
            </a:r>
            <a:endParaRPr lang="en-US" altLang="zh-CN" sz="2400" dirty="0"/>
          </a:p>
          <a:p>
            <a:r>
              <a:rPr lang="zh-CN" altLang="en-US" sz="2400" b="1" dirty="0"/>
              <a:t>事务可用性</a:t>
            </a:r>
            <a:r>
              <a:rPr lang="zh-CN" altLang="en-US" sz="2400" dirty="0"/>
              <a:t>（</a:t>
            </a:r>
            <a:r>
              <a:rPr lang="en-US" altLang="zh-CN" sz="2400" dirty="0"/>
              <a:t>Transactional availability</a:t>
            </a:r>
            <a:r>
              <a:rPr lang="zh-CN" altLang="en-US" sz="2400" dirty="0"/>
              <a:t>）：从事务的角度看多副本事务性系统的可用性，</a:t>
            </a:r>
            <a:r>
              <a:rPr lang="zh-CN" altLang="en-US" sz="2400" dirty="0">
                <a:solidFill>
                  <a:srgbClr val="FF0000"/>
                </a:solidFill>
              </a:rPr>
              <a:t>在用户可容忍的时间内</a:t>
            </a:r>
            <a:r>
              <a:rPr lang="zh-CN" altLang="en-US" sz="2400" dirty="0"/>
              <a:t>，即使发生了分区或较长时延，</a:t>
            </a:r>
            <a:r>
              <a:rPr lang="zh-CN" altLang="en-US" sz="2400" dirty="0">
                <a:solidFill>
                  <a:srgbClr val="FF0000"/>
                </a:solidFill>
              </a:rPr>
              <a:t>事务能够被提交或回滚</a:t>
            </a:r>
            <a:r>
              <a:rPr lang="zh-CN" altLang="en-US" sz="2400" dirty="0"/>
              <a:t>。</a:t>
            </a:r>
            <a:endParaRPr lang="en-US" altLang="zh-CN" sz="2400" dirty="0"/>
          </a:p>
          <a:p>
            <a:r>
              <a:rPr lang="zh-CN" altLang="en-US" sz="2400" b="1" dirty="0"/>
              <a:t>粘性事务可用性</a:t>
            </a:r>
            <a:r>
              <a:rPr lang="zh-CN" altLang="en-US" sz="2400" dirty="0"/>
              <a:t>（</a:t>
            </a:r>
            <a:r>
              <a:rPr lang="en-US" altLang="zh-CN" sz="2400" dirty="0"/>
              <a:t>Sticky transactional availability</a:t>
            </a:r>
            <a:r>
              <a:rPr lang="zh-CN" altLang="en-US" sz="2400" dirty="0"/>
              <a:t>）：合并了从用户角度和事务角度看待可用性的语义。</a:t>
            </a:r>
            <a:endParaRPr lang="en-US" altLang="zh-CN" sz="2400" dirty="0"/>
          </a:p>
          <a:p>
            <a:r>
              <a:rPr lang="zh-CN" altLang="en-US" sz="2400" b="1" dirty="0"/>
              <a:t>高可用事务</a:t>
            </a:r>
            <a:r>
              <a:rPr lang="zh-CN" altLang="en-US" sz="2400" dirty="0"/>
              <a:t>（</a:t>
            </a:r>
            <a:r>
              <a:rPr lang="en-US" altLang="zh-CN" sz="2400" dirty="0"/>
              <a:t>Highly available transactions, </a:t>
            </a:r>
            <a:r>
              <a:rPr lang="en-US" altLang="zh-CN" sz="2400" b="1" dirty="0"/>
              <a:t>HAT</a:t>
            </a:r>
            <a:r>
              <a:rPr lang="zh-CN" altLang="en-US" sz="2400" dirty="0"/>
              <a:t>）：确保系统一定是满足高可用的、且是事务的。</a:t>
            </a:r>
            <a:endParaRPr lang="en-US" altLang="zh-CN" sz="2400" dirty="0"/>
          </a:p>
          <a:p>
            <a:r>
              <a:rPr lang="en-US" altLang="zh-CN" sz="2400" dirty="0"/>
              <a:t>       HAT</a:t>
            </a:r>
            <a:r>
              <a:rPr lang="zh-CN" altLang="en-US" sz="2400" dirty="0"/>
              <a:t>是衡量一个分布式系统</a:t>
            </a:r>
            <a:r>
              <a:rPr lang="zh-CN" altLang="en-US" sz="2400" dirty="0">
                <a:solidFill>
                  <a:srgbClr val="FF0000"/>
                </a:solidFill>
              </a:rPr>
              <a:t>高可用性、分布式一致性和事务特性</a:t>
            </a:r>
            <a:r>
              <a:rPr lang="zh-CN" altLang="en-US" sz="2400" dirty="0"/>
              <a:t>的一个衡量指标。</a:t>
            </a:r>
            <a:endParaRPr lang="en-US" altLang="zh-CN" sz="2400" dirty="0"/>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868488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p:txBody>
          <a:bodyPr>
            <a:normAutofit/>
          </a:bodyPr>
          <a:lstStyle/>
          <a:p>
            <a:r>
              <a:rPr lang="en-US" altLang="zh-CN" sz="2800" dirty="0"/>
              <a:t>9.2.3 </a:t>
            </a:r>
            <a:r>
              <a:rPr lang="zh-CN" altLang="en-US" sz="2800" dirty="0"/>
              <a:t>可用性、隔离性、一致性的关系（续）</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1285462"/>
            <a:ext cx="10515600" cy="5070888"/>
          </a:xfrm>
        </p:spPr>
        <p:txBody>
          <a:bodyPr>
            <a:normAutofit lnSpcReduction="10000"/>
          </a:bodyPr>
          <a:lstStyle/>
          <a:p>
            <a:r>
              <a:rPr lang="zh-CN" altLang="en-US" sz="2400" dirty="0"/>
              <a:t>分别从隔离性、原子性、持久性角度，讨论</a:t>
            </a:r>
            <a:r>
              <a:rPr lang="en-US" altLang="zh-CN" sz="2400" dirty="0"/>
              <a:t>HAT</a:t>
            </a:r>
            <a:r>
              <a:rPr lang="zh-CN" altLang="en-US" sz="2400" dirty="0"/>
              <a:t>能否保证的两种形况。</a:t>
            </a:r>
            <a:endParaRPr lang="en-US" altLang="zh-CN" sz="2400" dirty="0"/>
          </a:p>
          <a:p>
            <a:r>
              <a:rPr lang="zh-CN" altLang="en-US" sz="2400" b="1" dirty="0"/>
              <a:t>隔离性</a:t>
            </a:r>
            <a:endParaRPr lang="en-US" altLang="zh-CN" sz="2400" b="1" dirty="0"/>
          </a:p>
          <a:p>
            <a:r>
              <a:rPr lang="en-US" altLang="zh-CN" sz="2400" dirty="0"/>
              <a:t> </a:t>
            </a:r>
            <a:r>
              <a:rPr lang="zh-CN" altLang="en-US" sz="2400" dirty="0"/>
              <a:t>      能够保证</a:t>
            </a:r>
            <a:r>
              <a:rPr lang="en-US" altLang="zh-CN" sz="2400" dirty="0"/>
              <a:t>HAT</a:t>
            </a:r>
            <a:r>
              <a:rPr lang="zh-CN" altLang="en-US" sz="2400" dirty="0"/>
              <a:t>语义的，包括</a:t>
            </a:r>
            <a:r>
              <a:rPr lang="zh-CN" altLang="en-US" sz="2400" dirty="0">
                <a:solidFill>
                  <a:srgbClr val="FF0000"/>
                </a:solidFill>
              </a:rPr>
              <a:t>读未提交</a:t>
            </a:r>
            <a:r>
              <a:rPr lang="zh-CN" altLang="en-US" sz="2400" dirty="0"/>
              <a:t>（</a:t>
            </a:r>
            <a:r>
              <a:rPr lang="en-US" altLang="zh-CN" sz="2400" dirty="0"/>
              <a:t>read uncommitted</a:t>
            </a:r>
            <a:r>
              <a:rPr lang="zh-CN" altLang="en-US" sz="2400" dirty="0"/>
              <a:t>）、</a:t>
            </a:r>
            <a:r>
              <a:rPr lang="zh-CN" altLang="en-US" sz="2400" dirty="0">
                <a:solidFill>
                  <a:srgbClr val="FF0000"/>
                </a:solidFill>
              </a:rPr>
              <a:t>读已提交</a:t>
            </a:r>
            <a:r>
              <a:rPr lang="zh-CN" altLang="en-US" sz="2400" dirty="0"/>
              <a:t>（</a:t>
            </a:r>
            <a:r>
              <a:rPr lang="en-US" altLang="zh-CN" sz="2400" dirty="0"/>
              <a:t> read committed </a:t>
            </a:r>
            <a:r>
              <a:rPr lang="zh-CN" altLang="en-US" sz="2400" dirty="0"/>
              <a:t>）两种隔离级别。两种级别都是先写后读的并发，多副本的分布式事务在分区或较长延时情况下仍能被正确完成。</a:t>
            </a:r>
            <a:endParaRPr lang="en-US" altLang="zh-CN" sz="2400" dirty="0"/>
          </a:p>
          <a:p>
            <a:r>
              <a:rPr lang="en-US" altLang="zh-CN" sz="2400" dirty="0"/>
              <a:t>       </a:t>
            </a:r>
            <a:r>
              <a:rPr lang="zh-CN" altLang="en-US" sz="2400" dirty="0"/>
              <a:t>不能保证</a:t>
            </a:r>
            <a:r>
              <a:rPr lang="en-US" altLang="zh-CN" sz="2400" dirty="0"/>
              <a:t>HAT</a:t>
            </a:r>
            <a:r>
              <a:rPr lang="zh-CN" altLang="en-US" sz="2400" dirty="0"/>
              <a:t>语义的，包括</a:t>
            </a:r>
            <a:r>
              <a:rPr lang="zh-CN" altLang="en-US" sz="2400" dirty="0">
                <a:solidFill>
                  <a:srgbClr val="FF0000"/>
                </a:solidFill>
              </a:rPr>
              <a:t>可重复读</a:t>
            </a:r>
            <a:r>
              <a:rPr lang="zh-CN" altLang="en-US" sz="2400" dirty="0"/>
              <a:t>（</a:t>
            </a:r>
            <a:r>
              <a:rPr lang="en-US" altLang="zh-CN" sz="2400" dirty="0"/>
              <a:t>repeatable read</a:t>
            </a:r>
            <a:r>
              <a:rPr lang="zh-CN" altLang="en-US" sz="2400" dirty="0"/>
              <a:t>）、</a:t>
            </a:r>
            <a:r>
              <a:rPr lang="zh-CN" altLang="en-US" sz="2400" dirty="0">
                <a:solidFill>
                  <a:srgbClr val="FF0000"/>
                </a:solidFill>
              </a:rPr>
              <a:t>快照隔离</a:t>
            </a:r>
            <a:r>
              <a:rPr lang="zh-CN" altLang="en-US" sz="2400" dirty="0"/>
              <a:t>（</a:t>
            </a:r>
            <a:r>
              <a:rPr lang="en-US" altLang="zh-CN" sz="2400" dirty="0"/>
              <a:t>snapshot isolation</a:t>
            </a:r>
            <a:r>
              <a:rPr lang="zh-CN" altLang="en-US" sz="2400" dirty="0"/>
              <a:t>）、</a:t>
            </a:r>
            <a:r>
              <a:rPr lang="zh-CN" altLang="en-US" sz="2400" dirty="0">
                <a:solidFill>
                  <a:srgbClr val="FF0000"/>
                </a:solidFill>
              </a:rPr>
              <a:t>单拷贝可串行化</a:t>
            </a:r>
            <a:r>
              <a:rPr lang="zh-CN" altLang="en-US" sz="2400" dirty="0"/>
              <a:t>（</a:t>
            </a:r>
            <a:r>
              <a:rPr lang="en-US" altLang="zh-CN" sz="2400" dirty="0"/>
              <a:t>one-copy serializability</a:t>
            </a:r>
            <a:r>
              <a:rPr lang="zh-CN" altLang="en-US" sz="2400" dirty="0"/>
              <a:t>）隔离级别。多副本的分布式事务在分区或较长时延情况下，</a:t>
            </a:r>
            <a:r>
              <a:rPr lang="zh-CN" altLang="en-US" sz="2400" dirty="0">
                <a:solidFill>
                  <a:srgbClr val="FF0000"/>
                </a:solidFill>
              </a:rPr>
              <a:t>不能解决丢失更新、写偏序</a:t>
            </a:r>
            <a:r>
              <a:rPr lang="zh-CN" altLang="en-US" sz="2400" dirty="0"/>
              <a:t>这样</a:t>
            </a:r>
            <a:r>
              <a:rPr lang="zh-CN" altLang="en-US" sz="2400" dirty="0">
                <a:solidFill>
                  <a:srgbClr val="FF0000"/>
                </a:solidFill>
              </a:rPr>
              <a:t>先读后写</a:t>
            </a:r>
            <a:r>
              <a:rPr lang="zh-CN" altLang="en-US" sz="2400" dirty="0"/>
              <a:t>的正确性保障（因为需要满足写过半原则，当分区发生时，需要看最大的分区是否副本数过半，且此分区是否粘性可用）。其中，可重复读定义相对模糊，细化为某种隔离级别后可以满足</a:t>
            </a:r>
            <a:r>
              <a:rPr lang="en-US" altLang="zh-CN" sz="2400" dirty="0"/>
              <a:t>HAT</a:t>
            </a:r>
            <a:r>
              <a:rPr lang="zh-CN" altLang="en-US" sz="2400" dirty="0"/>
              <a:t>。</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spTree>
    <p:extLst>
      <p:ext uri="{BB962C8B-B14F-4D97-AF65-F5344CB8AC3E}">
        <p14:creationId xmlns:p14="http://schemas.microsoft.com/office/powerpoint/2010/main" val="81504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p:txBody>
          <a:bodyPr>
            <a:normAutofit/>
          </a:bodyPr>
          <a:lstStyle/>
          <a:p>
            <a:r>
              <a:rPr lang="en-US" altLang="zh-CN" sz="2800" dirty="0"/>
              <a:t>9.2.3 </a:t>
            </a:r>
            <a:r>
              <a:rPr lang="zh-CN" altLang="en-US" sz="2800" dirty="0"/>
              <a:t>可用性、隔离性、一致性的关系（续）</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1285462"/>
            <a:ext cx="10515600" cy="5070888"/>
          </a:xfrm>
        </p:spPr>
        <p:txBody>
          <a:bodyPr>
            <a:normAutofit/>
          </a:bodyPr>
          <a:lstStyle/>
          <a:p>
            <a:r>
              <a:rPr lang="zh-CN" altLang="en-US" sz="2400" b="1" dirty="0"/>
              <a:t>原子性</a:t>
            </a:r>
            <a:endParaRPr lang="en-US" altLang="zh-CN" sz="2400" b="1" dirty="0"/>
          </a:p>
          <a:p>
            <a:r>
              <a:rPr lang="en-US" altLang="zh-CN" sz="2400" dirty="0"/>
              <a:t> </a:t>
            </a:r>
            <a:r>
              <a:rPr lang="zh-CN" altLang="en-US" sz="2400" dirty="0"/>
              <a:t>      分布式系统中，原子性影响了写操作结果对其他事务的可见性，可视为一种“隔离”</a:t>
            </a:r>
            <a:r>
              <a:rPr lang="en-US" altLang="zh-CN" sz="2400" dirty="0"/>
              <a:t>——</a:t>
            </a:r>
            <a:r>
              <a:rPr lang="zh-CN" altLang="en-US" sz="2400" dirty="0"/>
              <a:t>被称为</a:t>
            </a:r>
            <a:r>
              <a:rPr lang="zh-CN" altLang="en-US" sz="2400" dirty="0">
                <a:solidFill>
                  <a:srgbClr val="FF0000"/>
                </a:solidFill>
              </a:rPr>
              <a:t>单调原子视图隔离</a:t>
            </a:r>
            <a:r>
              <a:rPr lang="zh-CN" altLang="en-US" sz="2400" dirty="0"/>
              <a:t>（</a:t>
            </a:r>
            <a:r>
              <a:rPr lang="en-US" altLang="zh-CN" sz="2400" dirty="0"/>
              <a:t>monotonic atomic view isolation</a:t>
            </a:r>
            <a:r>
              <a:rPr lang="zh-CN" altLang="en-US" sz="2400" dirty="0"/>
              <a:t>，</a:t>
            </a:r>
            <a:r>
              <a:rPr lang="en-US" altLang="zh-CN" sz="2400" dirty="0">
                <a:solidFill>
                  <a:srgbClr val="FF0000"/>
                </a:solidFill>
              </a:rPr>
              <a:t>MAV</a:t>
            </a:r>
            <a:r>
              <a:rPr lang="zh-CN" altLang="en-US" sz="2400" dirty="0"/>
              <a:t>），用以防止读偏序（</a:t>
            </a:r>
            <a:r>
              <a:rPr lang="en-US" altLang="zh-CN" sz="2400" dirty="0"/>
              <a:t>read skew</a:t>
            </a:r>
            <a:r>
              <a:rPr lang="zh-CN" altLang="en-US" sz="2400" dirty="0"/>
              <a:t>）异常。</a:t>
            </a:r>
            <a:endParaRPr lang="en-US" altLang="zh-CN" sz="2400" dirty="0"/>
          </a:p>
          <a:p>
            <a:pPr marL="361950"/>
            <a:r>
              <a:rPr lang="en-US" altLang="zh-CN" sz="2400" dirty="0"/>
              <a:t>MAV</a:t>
            </a:r>
            <a:r>
              <a:rPr lang="zh-CN" altLang="en-US" sz="2400" dirty="0"/>
              <a:t>：若事务</a:t>
            </a:r>
            <a:r>
              <a:rPr lang="en-US" altLang="zh-CN" sz="2400" dirty="0"/>
              <a:t>Ti</a:t>
            </a:r>
            <a:r>
              <a:rPr lang="zh-CN" altLang="en-US" sz="2400" dirty="0"/>
              <a:t>能影响到的部分数据能被事务</a:t>
            </a:r>
            <a:r>
              <a:rPr lang="en-US" altLang="zh-CN" sz="2400" dirty="0"/>
              <a:t>Tj</a:t>
            </a:r>
            <a:r>
              <a:rPr lang="zh-CN" altLang="en-US" sz="2400" dirty="0"/>
              <a:t>看见，则</a:t>
            </a:r>
            <a:r>
              <a:rPr lang="en-US" altLang="zh-CN" sz="2400" dirty="0">
                <a:solidFill>
                  <a:srgbClr val="FF0000"/>
                </a:solidFill>
              </a:rPr>
              <a:t>Ti</a:t>
            </a:r>
            <a:r>
              <a:rPr lang="zh-CN" altLang="en-US" sz="2400" dirty="0">
                <a:solidFill>
                  <a:srgbClr val="FF0000"/>
                </a:solidFill>
              </a:rPr>
              <a:t>能影响到的所有数据应都能被</a:t>
            </a:r>
            <a:r>
              <a:rPr lang="en-US" altLang="zh-CN" sz="2400" dirty="0">
                <a:solidFill>
                  <a:srgbClr val="FF0000"/>
                </a:solidFill>
              </a:rPr>
              <a:t>Tj</a:t>
            </a:r>
            <a:r>
              <a:rPr lang="zh-CN" altLang="en-US" sz="2400" dirty="0">
                <a:solidFill>
                  <a:srgbClr val="FF0000"/>
                </a:solidFill>
              </a:rPr>
              <a:t>看见</a:t>
            </a:r>
            <a:r>
              <a:rPr lang="zh-CN" altLang="en-US" sz="2400" dirty="0"/>
              <a:t>。</a:t>
            </a:r>
            <a:r>
              <a:rPr lang="en-US" altLang="zh-CN" sz="2400" dirty="0"/>
              <a:t>Tj</a:t>
            </a:r>
            <a:r>
              <a:rPr lang="zh-CN" altLang="en-US" sz="2400" dirty="0"/>
              <a:t>前后两次读取</a:t>
            </a:r>
            <a:r>
              <a:rPr lang="en-US" altLang="zh-CN" sz="2400" dirty="0">
                <a:solidFill>
                  <a:srgbClr val="FF0000"/>
                </a:solidFill>
              </a:rPr>
              <a:t>Ti</a:t>
            </a:r>
            <a:r>
              <a:rPr lang="zh-CN" altLang="en-US" sz="2400" dirty="0">
                <a:solidFill>
                  <a:srgbClr val="FF0000"/>
                </a:solidFill>
              </a:rPr>
              <a:t>所写的数据不会有更加新的值</a:t>
            </a:r>
            <a:r>
              <a:rPr lang="zh-CN" altLang="en-US" sz="2400" dirty="0"/>
              <a:t>。</a:t>
            </a:r>
            <a:endParaRPr lang="en-US" altLang="zh-CN" sz="2400" dirty="0"/>
          </a:p>
          <a:p>
            <a:r>
              <a:rPr lang="zh-CN" altLang="en-US" sz="2400" b="1" dirty="0"/>
              <a:t>持久性</a:t>
            </a:r>
            <a:endParaRPr lang="en-US" altLang="zh-CN" sz="2400" b="1" dirty="0"/>
          </a:p>
          <a:p>
            <a:r>
              <a:rPr lang="en-US" altLang="zh-CN" sz="2400" dirty="0"/>
              <a:t>       </a:t>
            </a:r>
            <a:r>
              <a:rPr lang="zh-CN" altLang="en-US" sz="2400" dirty="0"/>
              <a:t>分布式环境下持久性的新含义（半数写原则）：从用户端看，事务提交前必须要保证在有</a:t>
            </a:r>
            <a:r>
              <a:rPr lang="en-US" altLang="zh-CN" sz="2400" dirty="0"/>
              <a:t>F</a:t>
            </a:r>
            <a:r>
              <a:rPr lang="zh-CN" altLang="en-US" sz="2400" dirty="0"/>
              <a:t>个副本失效时至少还有（</a:t>
            </a:r>
            <a:r>
              <a:rPr lang="en-US" altLang="zh-CN" sz="2400" dirty="0"/>
              <a:t>F+1</a:t>
            </a:r>
            <a:r>
              <a:rPr lang="zh-CN" altLang="en-US" sz="2400" dirty="0"/>
              <a:t>）个副本可用，才能保证持久性。</a:t>
            </a:r>
            <a:endParaRPr lang="en-US" altLang="zh-CN" sz="2400" dirty="0"/>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4112682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EF87F-9C71-4D57-A56F-26C188B4382A}"/>
              </a:ext>
            </a:extLst>
          </p:cNvPr>
          <p:cNvSpPr>
            <a:spLocks noGrp="1"/>
          </p:cNvSpPr>
          <p:nvPr>
            <p:ph type="title"/>
          </p:nvPr>
        </p:nvSpPr>
        <p:spPr/>
        <p:txBody>
          <a:bodyPr>
            <a:normAutofit/>
          </a:bodyPr>
          <a:lstStyle/>
          <a:p>
            <a:r>
              <a:rPr lang="en-US" altLang="zh-CN" sz="2800" dirty="0"/>
              <a:t>9.2.3 </a:t>
            </a:r>
            <a:r>
              <a:rPr lang="zh-CN" altLang="en-US" sz="2800" dirty="0"/>
              <a:t>可用性、隔离性、一致性的关系（续）</a:t>
            </a:r>
          </a:p>
        </p:txBody>
      </p:sp>
      <p:sp>
        <p:nvSpPr>
          <p:cNvPr id="3" name="内容占位符 2">
            <a:extLst>
              <a:ext uri="{FF2B5EF4-FFF2-40B4-BE49-F238E27FC236}">
                <a16:creationId xmlns:a16="http://schemas.microsoft.com/office/drawing/2014/main" id="{EBF6A390-6DC6-41A8-91C4-9162073CA14D}"/>
              </a:ext>
            </a:extLst>
          </p:cNvPr>
          <p:cNvSpPr>
            <a:spLocks noGrp="1"/>
          </p:cNvSpPr>
          <p:nvPr>
            <p:ph idx="1"/>
          </p:nvPr>
        </p:nvSpPr>
        <p:spPr>
          <a:xfrm>
            <a:off x="838200" y="1285462"/>
            <a:ext cx="10515600" cy="5070888"/>
          </a:xfrm>
        </p:spPr>
        <p:txBody>
          <a:bodyPr>
            <a:normAutofit/>
          </a:bodyPr>
          <a:lstStyle/>
          <a:p>
            <a:r>
              <a:rPr lang="zh-CN" altLang="en-US" b="1" dirty="0"/>
              <a:t>可用性</a:t>
            </a:r>
            <a:endParaRPr lang="en-US" altLang="zh-CN" b="1" dirty="0"/>
          </a:p>
          <a:p>
            <a:r>
              <a:rPr lang="zh-CN" altLang="en-US" sz="2400" b="1" dirty="0"/>
              <a:t>节点级高可用：</a:t>
            </a:r>
            <a:r>
              <a:rPr lang="zh-CN" altLang="en-US" sz="2400" dirty="0"/>
              <a:t>网络</a:t>
            </a:r>
            <a:r>
              <a:rPr lang="zh-CN" altLang="en-US" sz="2400" dirty="0">
                <a:solidFill>
                  <a:srgbClr val="FF0000"/>
                </a:solidFill>
              </a:rPr>
              <a:t>出现分区后</a:t>
            </a:r>
            <a:r>
              <a:rPr lang="zh-CN" altLang="en-US" sz="2400" dirty="0"/>
              <a:t>所有节点能持续对外提供服务。</a:t>
            </a:r>
            <a:endParaRPr lang="en-US" altLang="zh-CN" sz="2400" dirty="0"/>
          </a:p>
          <a:p>
            <a:r>
              <a:rPr lang="zh-CN" altLang="en-US" sz="2400" b="1" dirty="0"/>
              <a:t>服务级高可用：</a:t>
            </a:r>
            <a:r>
              <a:rPr lang="zh-CN" altLang="en-US" sz="2400" dirty="0"/>
              <a:t>网络出现分区后，</a:t>
            </a:r>
            <a:r>
              <a:rPr lang="zh-CN" altLang="en-US" sz="2400" dirty="0">
                <a:solidFill>
                  <a:srgbClr val="FF0000"/>
                </a:solidFill>
              </a:rPr>
              <a:t>只要分区的严重程度有限</a:t>
            </a:r>
            <a:r>
              <a:rPr lang="zh-CN" altLang="en-US" sz="2400" dirty="0"/>
              <a:t>（比如某个分区存在多数派），</a:t>
            </a:r>
            <a:r>
              <a:rPr lang="zh-CN" altLang="en-US" sz="2400" dirty="0">
                <a:solidFill>
                  <a:srgbClr val="FF0000"/>
                </a:solidFill>
              </a:rPr>
              <a:t>整个系统仍然能对外提供服务</a:t>
            </a:r>
            <a:r>
              <a:rPr lang="zh-CN" altLang="en-US" sz="2400" dirty="0"/>
              <a:t>。传统数据库和</a:t>
            </a:r>
            <a:r>
              <a:rPr lang="en-US" altLang="zh-CN" sz="2400" dirty="0"/>
              <a:t>NewSQL</a:t>
            </a:r>
            <a:r>
              <a:rPr lang="zh-CN" altLang="en-US" sz="2400" dirty="0"/>
              <a:t>了系统通常讨论的是服务级高可用，而非节点级高可用。</a:t>
            </a:r>
            <a:endParaRPr lang="en-US" altLang="zh-CN" sz="2400" dirty="0"/>
          </a:p>
          <a:p>
            <a:r>
              <a:rPr lang="zh-CN" altLang="en-US" sz="2400" b="1" dirty="0"/>
              <a:t>人工介入后可用：</a:t>
            </a:r>
            <a:r>
              <a:rPr lang="zh-CN" altLang="en-US" sz="2400" dirty="0"/>
              <a:t>网络分区后系统暂时不可对外服务，只有依靠人工介入才能恢复服务。</a:t>
            </a:r>
            <a:endParaRPr lang="en-US" altLang="zh-CN" sz="2400" dirty="0"/>
          </a:p>
          <a:p>
            <a:r>
              <a:rPr lang="zh-CN" altLang="en-US" sz="2400" dirty="0">
                <a:solidFill>
                  <a:srgbClr val="00B0F0"/>
                </a:solidFill>
              </a:rPr>
              <a:t>站在用户的角度，</a:t>
            </a:r>
            <a:r>
              <a:rPr lang="en-US" altLang="zh-CN" sz="2400" dirty="0">
                <a:solidFill>
                  <a:srgbClr val="00B0F0"/>
                </a:solidFill>
              </a:rPr>
              <a:t>CAP</a:t>
            </a:r>
            <a:r>
              <a:rPr lang="zh-CN" altLang="en-US" sz="2400" dirty="0">
                <a:solidFill>
                  <a:srgbClr val="00B0F0"/>
                </a:solidFill>
              </a:rPr>
              <a:t>中的可用性</a:t>
            </a:r>
            <a:r>
              <a:rPr lang="en-US" altLang="zh-CN" sz="2400" dirty="0">
                <a:solidFill>
                  <a:srgbClr val="00B0F0"/>
                </a:solidFill>
              </a:rPr>
              <a:t>A</a:t>
            </a:r>
            <a:r>
              <a:rPr lang="zh-CN" altLang="en-US" sz="2400" dirty="0">
                <a:solidFill>
                  <a:srgbClr val="00B0F0"/>
                </a:solidFill>
              </a:rPr>
              <a:t>不是百分之百可用，而是高可用。</a:t>
            </a:r>
            <a:endParaRPr lang="en-US" altLang="zh-CN" sz="2400" dirty="0">
              <a:solidFill>
                <a:srgbClr val="00B0F0"/>
              </a:solidFill>
            </a:endParaRPr>
          </a:p>
        </p:txBody>
      </p:sp>
      <p:sp>
        <p:nvSpPr>
          <p:cNvPr id="4" name="灯片编号占位符 3">
            <a:extLst>
              <a:ext uri="{FF2B5EF4-FFF2-40B4-BE49-F238E27FC236}">
                <a16:creationId xmlns:a16="http://schemas.microsoft.com/office/drawing/2014/main" id="{E10953F0-C6EA-4972-ACE0-94A43F5203F9}"/>
              </a:ext>
            </a:extLst>
          </p:cNvPr>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388209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9</a:t>
            </a:r>
            <a:r>
              <a:rPr lang="zh-CN" altLang="en-US" dirty="0"/>
              <a:t>章 分布式事务</a:t>
            </a:r>
          </a:p>
        </p:txBody>
      </p:sp>
      <p:sp>
        <p:nvSpPr>
          <p:cNvPr id="3" name="内容占位符 2"/>
          <p:cNvSpPr>
            <a:spLocks noGrp="1"/>
          </p:cNvSpPr>
          <p:nvPr>
            <p:ph idx="1"/>
          </p:nvPr>
        </p:nvSpPr>
        <p:spPr>
          <a:xfrm>
            <a:off x="838200" y="1285462"/>
            <a:ext cx="10515600" cy="5165580"/>
          </a:xfrm>
        </p:spPr>
        <p:txBody>
          <a:bodyPr>
            <a:normAutofit/>
          </a:bodyPr>
          <a:lstStyle/>
          <a:p>
            <a:pPr lvl="1"/>
            <a:r>
              <a:rPr lang="en-US" altLang="zh-CN" sz="3200" dirty="0">
                <a:cs typeface="等线" panose="02010600030101010101" charset="-122"/>
              </a:rPr>
              <a:t>9.1 </a:t>
            </a:r>
            <a:r>
              <a:rPr lang="zh-CN" altLang="en-US" sz="3200" dirty="0">
                <a:cs typeface="等线" panose="02010600030101010101" charset="-122"/>
              </a:rPr>
              <a:t>概述</a:t>
            </a:r>
          </a:p>
          <a:p>
            <a:pPr lvl="1"/>
            <a:r>
              <a:rPr lang="en-US" altLang="zh-CN" sz="3200" dirty="0">
                <a:cs typeface="等线" panose="02010600030101010101" charset="-122"/>
              </a:rPr>
              <a:t>9.2 </a:t>
            </a:r>
            <a:r>
              <a:rPr lang="zh-CN" altLang="en-US" sz="3200" dirty="0">
                <a:cs typeface="等线" panose="02010600030101010101" charset="-122"/>
              </a:rPr>
              <a:t>分布式系统与事务</a:t>
            </a:r>
          </a:p>
          <a:p>
            <a:pPr lvl="1"/>
            <a:r>
              <a:rPr lang="en-US" altLang="zh-CN" sz="3200" dirty="0">
                <a:cs typeface="等线" panose="02010600030101010101" charset="-122"/>
              </a:rPr>
              <a:t>9.3 </a:t>
            </a:r>
            <a:r>
              <a:rPr lang="zh-CN" altLang="en-US" sz="3200" dirty="0">
                <a:cs typeface="等线" panose="02010600030101010101" charset="-122"/>
              </a:rPr>
              <a:t>分布式事务</a:t>
            </a:r>
          </a:p>
          <a:p>
            <a:pPr lvl="1"/>
            <a:r>
              <a:rPr lang="en-US" altLang="zh-CN" sz="3200" dirty="0">
                <a:cs typeface="等线" panose="02010600030101010101" charset="-122"/>
              </a:rPr>
              <a:t>9.4 </a:t>
            </a:r>
            <a:r>
              <a:rPr lang="zh-CN" altLang="en-US" sz="3200" dirty="0">
                <a:cs typeface="等线" panose="02010600030101010101" charset="-122"/>
              </a:rPr>
              <a:t>图、键值、文档模型事务处理技术</a:t>
            </a:r>
          </a:p>
          <a:p>
            <a:pPr lvl="1"/>
            <a:r>
              <a:rPr lang="en-US" altLang="zh-CN" sz="3200" dirty="0">
                <a:cs typeface="等线" panose="02010600030101010101" charset="-122"/>
              </a:rPr>
              <a:t>9.5 </a:t>
            </a:r>
            <a:r>
              <a:rPr lang="zh-CN" altLang="en-US" sz="3200" dirty="0">
                <a:cs typeface="等线" panose="02010600030101010101" charset="-122"/>
              </a:rPr>
              <a:t>典型案例</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61604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FDF3E-1B68-40E0-9241-2504CB38C21F}"/>
              </a:ext>
            </a:extLst>
          </p:cNvPr>
          <p:cNvSpPr>
            <a:spLocks noGrp="1"/>
          </p:cNvSpPr>
          <p:nvPr>
            <p:ph type="title"/>
          </p:nvPr>
        </p:nvSpPr>
        <p:spPr/>
        <p:txBody>
          <a:bodyPr/>
          <a:lstStyle/>
          <a:p>
            <a:r>
              <a:rPr lang="en-US" altLang="zh-CN" dirty="0"/>
              <a:t>9.3 </a:t>
            </a:r>
            <a:r>
              <a:rPr lang="zh-CN" altLang="en-US" dirty="0"/>
              <a:t>分布式事务</a:t>
            </a:r>
          </a:p>
        </p:txBody>
      </p:sp>
      <p:sp>
        <p:nvSpPr>
          <p:cNvPr id="3" name="内容占位符 2">
            <a:extLst>
              <a:ext uri="{FF2B5EF4-FFF2-40B4-BE49-F238E27FC236}">
                <a16:creationId xmlns:a16="http://schemas.microsoft.com/office/drawing/2014/main" id="{521482A5-12ED-430E-BB54-49A0D33C9535}"/>
              </a:ext>
            </a:extLst>
          </p:cNvPr>
          <p:cNvSpPr>
            <a:spLocks noGrp="1"/>
          </p:cNvSpPr>
          <p:nvPr>
            <p:ph idx="1"/>
          </p:nvPr>
        </p:nvSpPr>
        <p:spPr>
          <a:xfrm>
            <a:off x="838200" y="1285462"/>
            <a:ext cx="10515600" cy="5351312"/>
          </a:xfrm>
        </p:spPr>
        <p:txBody>
          <a:bodyPr>
            <a:normAutofit lnSpcReduction="10000"/>
          </a:bodyPr>
          <a:lstStyle/>
          <a:p>
            <a:r>
              <a:rPr lang="zh-CN" altLang="en-US" sz="2400" dirty="0"/>
              <a:t>分布式数据库解决并发的异常需要可串行化技术，可从三个方面展开分析：</a:t>
            </a:r>
            <a:endParaRPr lang="en-US" altLang="zh-CN" sz="2400" dirty="0"/>
          </a:p>
          <a:p>
            <a:pPr marL="342900" indent="-342900">
              <a:buFont typeface="Wingdings" panose="05000000000000000000" pitchFamily="2" charset="2"/>
              <a:buChar char="Ø"/>
            </a:pPr>
            <a:r>
              <a:rPr lang="zh-CN" altLang="en-US" sz="2400" dirty="0"/>
              <a:t>属于</a:t>
            </a:r>
            <a:r>
              <a:rPr lang="zh-CN" altLang="en-US" sz="2400" dirty="0">
                <a:solidFill>
                  <a:srgbClr val="FF0000"/>
                </a:solidFill>
              </a:rPr>
              <a:t>事务过程的局部算法</a:t>
            </a:r>
            <a:r>
              <a:rPr lang="en-US" altLang="zh-CN" sz="2400" dirty="0"/>
              <a:t>——</a:t>
            </a:r>
            <a:r>
              <a:rPr lang="zh-CN" altLang="en-US" sz="2400" dirty="0"/>
              <a:t>例如两阶段提交</a:t>
            </a:r>
            <a:endParaRPr lang="en-US" altLang="zh-CN" sz="2400" dirty="0"/>
          </a:p>
          <a:p>
            <a:pPr marL="342900" indent="-342900">
              <a:buFont typeface="Wingdings" panose="05000000000000000000" pitchFamily="2" charset="2"/>
              <a:buChar char="Ø"/>
            </a:pPr>
            <a:r>
              <a:rPr lang="zh-CN" altLang="en-US" sz="2400" dirty="0"/>
              <a:t>去中心化事务架构下</a:t>
            </a:r>
            <a:r>
              <a:rPr lang="zh-CN" altLang="en-US" sz="2400" dirty="0">
                <a:solidFill>
                  <a:srgbClr val="FF0000"/>
                </a:solidFill>
              </a:rPr>
              <a:t>分布式写事务可串行化保障</a:t>
            </a:r>
            <a:r>
              <a:rPr lang="zh-CN" altLang="en-US" sz="2400" dirty="0"/>
              <a:t>方法</a:t>
            </a:r>
            <a:r>
              <a:rPr lang="en-US" altLang="zh-CN" sz="2400" dirty="0"/>
              <a:t>——</a:t>
            </a:r>
            <a:r>
              <a:rPr lang="zh-CN" altLang="en-US" sz="2400" dirty="0"/>
              <a:t>如</a:t>
            </a:r>
            <a:r>
              <a:rPr lang="en-US" altLang="zh-CN" sz="2400" dirty="0"/>
              <a:t>CO</a:t>
            </a:r>
            <a:r>
              <a:rPr lang="zh-CN" altLang="en-US" sz="2400" dirty="0"/>
              <a:t>算法</a:t>
            </a:r>
            <a:endParaRPr lang="en-US" altLang="zh-CN" sz="2400" dirty="0"/>
          </a:p>
          <a:p>
            <a:pPr marL="342900" indent="-342900">
              <a:buFont typeface="Wingdings" panose="05000000000000000000" pitchFamily="2" charset="2"/>
              <a:buChar char="Ø"/>
            </a:pPr>
            <a:r>
              <a:rPr lang="zh-CN" altLang="en-US" sz="2400" dirty="0">
                <a:solidFill>
                  <a:srgbClr val="FF0000"/>
                </a:solidFill>
              </a:rPr>
              <a:t>去中心化的事务架构</a:t>
            </a:r>
            <a:r>
              <a:rPr lang="zh-CN" altLang="en-US" sz="2400" dirty="0"/>
              <a:t>。</a:t>
            </a:r>
            <a:endParaRPr lang="en-US" altLang="zh-CN" sz="2400" dirty="0"/>
          </a:p>
          <a:p>
            <a:r>
              <a:rPr lang="en-US" altLang="zh-CN" sz="2400" b="1" dirty="0"/>
              <a:t>9.3.1 </a:t>
            </a:r>
            <a:r>
              <a:rPr lang="zh-CN" altLang="en-US" sz="2400" b="1" dirty="0"/>
              <a:t>分布式提交算法</a:t>
            </a:r>
            <a:endParaRPr lang="en-US" altLang="zh-CN" sz="2400" b="1" dirty="0"/>
          </a:p>
          <a:p>
            <a:r>
              <a:rPr lang="zh-CN" altLang="en-US" sz="2400" dirty="0"/>
              <a:t>       分布式事务在提交阶段，需要一个原子提交算法来</a:t>
            </a:r>
            <a:r>
              <a:rPr lang="zh-CN" altLang="en-US" sz="2400" dirty="0">
                <a:solidFill>
                  <a:srgbClr val="FF0000"/>
                </a:solidFill>
              </a:rPr>
              <a:t>确保有写操作的分布式事务原子性</a:t>
            </a:r>
            <a:r>
              <a:rPr lang="zh-CN" altLang="en-US" sz="2400" dirty="0"/>
              <a:t>，经典的算法包括：</a:t>
            </a:r>
            <a:endParaRPr lang="en-US" altLang="zh-CN" sz="2400" dirty="0"/>
          </a:p>
          <a:p>
            <a:pPr marL="342900" indent="-342900">
              <a:buFont typeface="Wingdings" panose="05000000000000000000" pitchFamily="2" charset="2"/>
              <a:buChar char="Ø"/>
            </a:pPr>
            <a:r>
              <a:rPr lang="zh-CN" altLang="en-US" sz="2400" dirty="0"/>
              <a:t>两阶段提交</a:t>
            </a:r>
            <a:endParaRPr lang="en-US" altLang="zh-CN" sz="2400" dirty="0"/>
          </a:p>
          <a:p>
            <a:pPr marL="342900" indent="-342900">
              <a:buFont typeface="Wingdings" panose="05000000000000000000" pitchFamily="2" charset="2"/>
              <a:buChar char="Ø"/>
            </a:pPr>
            <a:r>
              <a:rPr lang="zh-CN" altLang="en-US" sz="2400" dirty="0"/>
              <a:t>三阶段提交（两阶段提交的改进）</a:t>
            </a:r>
            <a:endParaRPr lang="en-US" altLang="zh-CN" sz="2400" dirty="0"/>
          </a:p>
          <a:p>
            <a:pPr marL="342900" indent="-342900">
              <a:buFont typeface="Wingdings" panose="05000000000000000000" pitchFamily="2" charset="2"/>
              <a:buChar char="Ø"/>
            </a:pPr>
            <a:r>
              <a:rPr lang="zh-CN" altLang="en-US" sz="2400" dirty="0"/>
              <a:t>基于</a:t>
            </a:r>
            <a:r>
              <a:rPr lang="en-US" altLang="zh-CN" sz="2400" dirty="0"/>
              <a:t>Paxos</a:t>
            </a:r>
            <a:r>
              <a:rPr lang="zh-CN" altLang="en-US" sz="2400" dirty="0"/>
              <a:t>的提交</a:t>
            </a:r>
            <a:endParaRPr lang="en-US" altLang="zh-CN" sz="2400" dirty="0"/>
          </a:p>
        </p:txBody>
      </p:sp>
      <p:sp>
        <p:nvSpPr>
          <p:cNvPr id="4" name="灯片编号占位符 3">
            <a:extLst>
              <a:ext uri="{FF2B5EF4-FFF2-40B4-BE49-F238E27FC236}">
                <a16:creationId xmlns:a16="http://schemas.microsoft.com/office/drawing/2014/main" id="{94E81BFF-ED60-404B-A022-313833BC29D9}"/>
              </a:ext>
            </a:extLst>
          </p:cNvPr>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Tree>
    <p:extLst>
      <p:ext uri="{BB962C8B-B14F-4D97-AF65-F5344CB8AC3E}">
        <p14:creationId xmlns:p14="http://schemas.microsoft.com/office/powerpoint/2010/main" val="1156165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FDF3E-1B68-40E0-9241-2504CB38C21F}"/>
              </a:ext>
            </a:extLst>
          </p:cNvPr>
          <p:cNvSpPr>
            <a:spLocks noGrp="1"/>
          </p:cNvSpPr>
          <p:nvPr>
            <p:ph type="title"/>
          </p:nvPr>
        </p:nvSpPr>
        <p:spPr/>
        <p:txBody>
          <a:bodyPr>
            <a:normAutofit/>
          </a:bodyPr>
          <a:lstStyle/>
          <a:p>
            <a:r>
              <a:rPr lang="en-US" altLang="zh-CN" sz="2800" dirty="0"/>
              <a:t>9.3.1.1 </a:t>
            </a:r>
            <a:r>
              <a:rPr lang="zh-CN" altLang="en-US" sz="2800" dirty="0"/>
              <a:t>两阶段提交</a:t>
            </a:r>
            <a:endParaRPr lang="en-US" altLang="zh-CN" sz="2800" dirty="0"/>
          </a:p>
        </p:txBody>
      </p:sp>
      <p:sp>
        <p:nvSpPr>
          <p:cNvPr id="3" name="内容占位符 2">
            <a:extLst>
              <a:ext uri="{FF2B5EF4-FFF2-40B4-BE49-F238E27FC236}">
                <a16:creationId xmlns:a16="http://schemas.microsoft.com/office/drawing/2014/main" id="{521482A5-12ED-430E-BB54-49A0D33C9535}"/>
              </a:ext>
            </a:extLst>
          </p:cNvPr>
          <p:cNvSpPr>
            <a:spLocks noGrp="1"/>
          </p:cNvSpPr>
          <p:nvPr>
            <p:ph idx="1"/>
          </p:nvPr>
        </p:nvSpPr>
        <p:spPr>
          <a:xfrm>
            <a:off x="838200" y="1285462"/>
            <a:ext cx="10515600" cy="5351312"/>
          </a:xfrm>
        </p:spPr>
        <p:txBody>
          <a:bodyPr>
            <a:normAutofit lnSpcReduction="10000"/>
          </a:bodyPr>
          <a:lstStyle/>
          <a:p>
            <a:r>
              <a:rPr lang="zh-CN" altLang="en-US" sz="2400" dirty="0"/>
              <a:t>       </a:t>
            </a:r>
            <a:r>
              <a:rPr lang="en-US" altLang="zh-CN" sz="2400" dirty="0"/>
              <a:t>two-phase commit</a:t>
            </a:r>
            <a:r>
              <a:rPr lang="zh-CN" altLang="en-US" sz="2400" dirty="0"/>
              <a:t>，简称</a:t>
            </a:r>
            <a:r>
              <a:rPr lang="en-US" altLang="zh-CN" sz="2400" dirty="0"/>
              <a:t>2PC</a:t>
            </a:r>
            <a:r>
              <a:rPr lang="zh-CN" altLang="en-US" sz="2400" dirty="0"/>
              <a:t>，即将事务的提交过程分为两个阶段来进行处理：提一个是准备阶段，任务是投票；第二个是提交阶段，任务是执行投票。</a:t>
            </a:r>
            <a:r>
              <a:rPr lang="en-US" altLang="zh-CN" sz="2400" dirty="0"/>
              <a:t>2PC</a:t>
            </a:r>
            <a:r>
              <a:rPr lang="zh-CN" altLang="en-US" sz="2400" dirty="0"/>
              <a:t>的目的是保证提交阶段的原子性操作。</a:t>
            </a:r>
            <a:endParaRPr lang="en-US" altLang="zh-CN" sz="2400" dirty="0"/>
          </a:p>
          <a:p>
            <a:endParaRPr lang="en-US" altLang="zh-CN" sz="2400" dirty="0"/>
          </a:p>
          <a:p>
            <a:r>
              <a:rPr lang="en-US" altLang="zh-CN" sz="2400" dirty="0"/>
              <a:t>2PC</a:t>
            </a:r>
            <a:r>
              <a:rPr lang="zh-CN" altLang="en-US" sz="2400" dirty="0"/>
              <a:t>中有两种角色</a:t>
            </a:r>
            <a:endParaRPr lang="en-US" altLang="zh-CN" sz="2400" dirty="0"/>
          </a:p>
          <a:p>
            <a:r>
              <a:rPr lang="zh-CN" altLang="en-US" sz="2400" b="1" dirty="0"/>
              <a:t>参与者</a:t>
            </a:r>
            <a:r>
              <a:rPr lang="zh-CN" altLang="en-US" sz="2400" dirty="0"/>
              <a:t>：</a:t>
            </a:r>
            <a:r>
              <a:rPr lang="zh-CN" altLang="en-US" sz="2400" dirty="0">
                <a:solidFill>
                  <a:srgbClr val="FF0000"/>
                </a:solidFill>
              </a:rPr>
              <a:t>事务资源的管理者</a:t>
            </a:r>
            <a:r>
              <a:rPr lang="zh-CN" altLang="en-US" sz="2400" dirty="0"/>
              <a:t>（数据在参与者存放）称为参与者，又称为资源管理器，</a:t>
            </a:r>
            <a:r>
              <a:rPr lang="zh-CN" altLang="en-US" sz="2400" dirty="0">
                <a:solidFill>
                  <a:srgbClr val="FF0000"/>
                </a:solidFill>
              </a:rPr>
              <a:t>在本地执行</a:t>
            </a:r>
            <a:r>
              <a:rPr lang="zh-CN" altLang="en-US" sz="2400" dirty="0"/>
              <a:t>分布式事务的子事务，形式上可以是一个单机数据库系统。除此之外，参与者还</a:t>
            </a:r>
            <a:r>
              <a:rPr lang="zh-CN" altLang="en-US" sz="2400" dirty="0">
                <a:solidFill>
                  <a:srgbClr val="FF0000"/>
                </a:solidFill>
              </a:rPr>
              <a:t>参加全局提交表决的投票。</a:t>
            </a:r>
            <a:endParaRPr lang="en-US" altLang="zh-CN" sz="2400" dirty="0"/>
          </a:p>
          <a:p>
            <a:r>
              <a:rPr lang="zh-CN" altLang="en-US" sz="2400" b="1" dirty="0"/>
              <a:t>协调者</a:t>
            </a:r>
            <a:r>
              <a:rPr lang="zh-CN" altLang="en-US" sz="2400" dirty="0"/>
              <a:t>：</a:t>
            </a:r>
            <a:r>
              <a:rPr lang="zh-CN" altLang="en-US" sz="2400" dirty="0">
                <a:solidFill>
                  <a:srgbClr val="FF0000"/>
                </a:solidFill>
              </a:rPr>
              <a:t>事务的发起者</a:t>
            </a:r>
            <a:r>
              <a:rPr lang="zh-CN" altLang="en-US" sz="2400" dirty="0"/>
              <a:t>称为协调者，又称为事务管理器，协调各参与者对分布式事务的子事务的执行情况，</a:t>
            </a:r>
            <a:r>
              <a:rPr lang="zh-CN" altLang="en-US" sz="2400" dirty="0">
                <a:solidFill>
                  <a:srgbClr val="FF0000"/>
                </a:solidFill>
              </a:rPr>
              <a:t>发起提交表决投票</a:t>
            </a:r>
            <a:r>
              <a:rPr lang="zh-CN" altLang="en-US" sz="2400" dirty="0"/>
              <a:t>，依据参与者的反馈（投票）结果</a:t>
            </a:r>
            <a:r>
              <a:rPr lang="zh-CN" altLang="en-US" sz="2400" dirty="0">
                <a:solidFill>
                  <a:srgbClr val="FF0000"/>
                </a:solidFill>
              </a:rPr>
              <a:t>决定事务提交还是终止</a:t>
            </a:r>
            <a:r>
              <a:rPr lang="zh-CN" altLang="en-US" sz="2400" dirty="0"/>
              <a:t>。</a:t>
            </a:r>
          </a:p>
        </p:txBody>
      </p:sp>
      <p:sp>
        <p:nvSpPr>
          <p:cNvPr id="4" name="灯片编号占位符 3">
            <a:extLst>
              <a:ext uri="{FF2B5EF4-FFF2-40B4-BE49-F238E27FC236}">
                <a16:creationId xmlns:a16="http://schemas.microsoft.com/office/drawing/2014/main" id="{94E81BFF-ED60-404B-A022-313833BC29D9}"/>
              </a:ext>
            </a:extLst>
          </p:cNvPr>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653659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C7BD-51AB-4530-892D-E6BDAF8A346F}"/>
              </a:ext>
            </a:extLst>
          </p:cNvPr>
          <p:cNvSpPr>
            <a:spLocks noGrp="1"/>
          </p:cNvSpPr>
          <p:nvPr>
            <p:ph type="title"/>
          </p:nvPr>
        </p:nvSpPr>
        <p:spPr/>
        <p:txBody>
          <a:bodyPr>
            <a:normAutofit/>
          </a:bodyPr>
          <a:lstStyle/>
          <a:p>
            <a:r>
              <a:rPr lang="en-US" altLang="zh-CN" sz="2800" dirty="0"/>
              <a:t>2PC</a:t>
            </a:r>
            <a:r>
              <a:rPr lang="zh-CN" altLang="en-US" sz="2800" b="1" dirty="0"/>
              <a:t>处理流程</a:t>
            </a:r>
            <a:endParaRPr lang="zh-CN" altLang="en-US" sz="2800" dirty="0"/>
          </a:p>
        </p:txBody>
      </p:sp>
      <p:sp>
        <p:nvSpPr>
          <p:cNvPr id="3" name="内容占位符 2">
            <a:extLst>
              <a:ext uri="{FF2B5EF4-FFF2-40B4-BE49-F238E27FC236}">
                <a16:creationId xmlns:a16="http://schemas.microsoft.com/office/drawing/2014/main" id="{F6377F3B-94A2-4F9B-AF64-AF84BC967DF4}"/>
              </a:ext>
            </a:extLst>
          </p:cNvPr>
          <p:cNvSpPr>
            <a:spLocks noGrp="1"/>
          </p:cNvSpPr>
          <p:nvPr>
            <p:ph idx="1"/>
          </p:nvPr>
        </p:nvSpPr>
        <p:spPr>
          <a:xfrm>
            <a:off x="838200" y="1285462"/>
            <a:ext cx="10515600" cy="5070888"/>
          </a:xfrm>
        </p:spPr>
        <p:txBody>
          <a:bodyPr>
            <a:normAutofit/>
          </a:bodyPr>
          <a:lstStyle/>
          <a:p>
            <a:r>
              <a:rPr lang="zh-CN" altLang="en-US" sz="2400" b="1" dirty="0"/>
              <a:t>阶段 </a:t>
            </a:r>
            <a:r>
              <a:rPr lang="en-US" altLang="zh-CN" sz="2400" b="1" dirty="0"/>
              <a:t>1</a:t>
            </a:r>
            <a:r>
              <a:rPr lang="zh-CN" altLang="en-US" sz="2400" b="1" dirty="0"/>
              <a:t>：准备阶段（投票阶段）</a:t>
            </a:r>
          </a:p>
          <a:p>
            <a:r>
              <a:rPr lang="zh-CN" altLang="en-US" sz="2400" dirty="0"/>
              <a:t>（</a:t>
            </a:r>
            <a:r>
              <a:rPr lang="en-US" altLang="zh-CN" sz="2400" dirty="0"/>
              <a:t>1</a:t>
            </a:r>
            <a:r>
              <a:rPr lang="zh-CN" altLang="en-US" sz="2400" dirty="0"/>
              <a:t>）协调者节点</a:t>
            </a:r>
            <a:r>
              <a:rPr lang="zh-CN" altLang="en-US" sz="2400" dirty="0">
                <a:solidFill>
                  <a:srgbClr val="FF0000"/>
                </a:solidFill>
              </a:rPr>
              <a:t>在本地记录</a:t>
            </a:r>
            <a:r>
              <a:rPr lang="en-US" altLang="zh-CN" sz="2400" dirty="0">
                <a:solidFill>
                  <a:srgbClr val="FF0000"/>
                </a:solidFill>
              </a:rPr>
              <a:t>Begin Commit</a:t>
            </a:r>
            <a:r>
              <a:rPr lang="zh-CN" altLang="en-US" sz="2400" dirty="0">
                <a:solidFill>
                  <a:srgbClr val="FF0000"/>
                </a:solidFill>
              </a:rPr>
              <a:t>信息</a:t>
            </a:r>
            <a:r>
              <a:rPr lang="zh-CN" altLang="en-US" sz="2400" dirty="0"/>
              <a:t>到</a:t>
            </a:r>
            <a:r>
              <a:rPr lang="en-US" altLang="zh-CN" sz="2400" dirty="0"/>
              <a:t>REDO</a:t>
            </a:r>
            <a:r>
              <a:rPr lang="zh-CN" altLang="en-US" sz="2400" dirty="0"/>
              <a:t>日志</a:t>
            </a:r>
            <a:r>
              <a:rPr lang="en-US" altLang="zh-CN" sz="2400" dirty="0"/>
              <a:t>;</a:t>
            </a:r>
          </a:p>
          <a:p>
            <a:r>
              <a:rPr lang="zh-CN" altLang="en-US" sz="2400" dirty="0"/>
              <a:t>（</a:t>
            </a:r>
            <a:r>
              <a:rPr lang="en-US" altLang="zh-CN" sz="2400" dirty="0"/>
              <a:t>2</a:t>
            </a:r>
            <a:r>
              <a:rPr lang="zh-CN" altLang="en-US" sz="2400" dirty="0"/>
              <a:t>）协调者向所有参与者询问是否可以执行提交操作（发起投票），并等待所有参与者答复；</a:t>
            </a:r>
          </a:p>
          <a:p>
            <a:r>
              <a:rPr lang="zh-CN" altLang="en-US" sz="2400" dirty="0"/>
              <a:t>（</a:t>
            </a:r>
            <a:r>
              <a:rPr lang="en-US" altLang="zh-CN" sz="2400" dirty="0"/>
              <a:t>3</a:t>
            </a:r>
            <a:r>
              <a:rPr lang="zh-CN" altLang="en-US" sz="2400" dirty="0"/>
              <a:t>）各</a:t>
            </a:r>
            <a:r>
              <a:rPr lang="zh-CN" altLang="en-US" sz="2400" dirty="0">
                <a:solidFill>
                  <a:srgbClr val="FF0000"/>
                </a:solidFill>
              </a:rPr>
              <a:t>参与者</a:t>
            </a:r>
            <a:r>
              <a:rPr lang="zh-CN" altLang="en-US" sz="2400" dirty="0"/>
              <a:t>检查是否可以提交，或者执行子事务操作直到提交前那一刻，将 </a:t>
            </a:r>
            <a:r>
              <a:rPr lang="en-US" altLang="zh-CN" sz="2400" dirty="0"/>
              <a:t>undo </a:t>
            </a:r>
            <a:r>
              <a:rPr lang="zh-CN" altLang="en-US" sz="2400" dirty="0"/>
              <a:t>和 </a:t>
            </a:r>
            <a:r>
              <a:rPr lang="en-US" altLang="zh-CN" sz="2400" dirty="0"/>
              <a:t>redo </a:t>
            </a:r>
            <a:r>
              <a:rPr lang="zh-CN" altLang="en-US" sz="2400" dirty="0"/>
              <a:t>信息记入子事务日志中（但不提交事务）。如参与者认为可以提交，将</a:t>
            </a:r>
            <a:r>
              <a:rPr lang="en-US" altLang="zh-CN" sz="2400" dirty="0">
                <a:solidFill>
                  <a:srgbClr val="FF0000"/>
                </a:solidFill>
              </a:rPr>
              <a:t>Ready</a:t>
            </a:r>
            <a:r>
              <a:rPr lang="zh-CN" altLang="en-US" sz="2400" dirty="0">
                <a:solidFill>
                  <a:srgbClr val="FF0000"/>
                </a:solidFill>
              </a:rPr>
              <a:t>写入本地</a:t>
            </a:r>
            <a:r>
              <a:rPr lang="en-US" altLang="zh-CN" sz="2400" dirty="0">
                <a:solidFill>
                  <a:srgbClr val="FF0000"/>
                </a:solidFill>
              </a:rPr>
              <a:t>REDO</a:t>
            </a:r>
            <a:r>
              <a:rPr lang="zh-CN" altLang="en-US" sz="2400" dirty="0"/>
              <a:t>日志。</a:t>
            </a:r>
            <a:endParaRPr lang="en-US" altLang="zh-CN" sz="2400" dirty="0"/>
          </a:p>
          <a:p>
            <a:r>
              <a:rPr lang="zh-CN" altLang="en-US" sz="2400" dirty="0"/>
              <a:t>（</a:t>
            </a:r>
            <a:r>
              <a:rPr lang="en-US" altLang="zh-CN" sz="2400" dirty="0"/>
              <a:t>4</a:t>
            </a:r>
            <a:r>
              <a:rPr lang="zh-CN" altLang="en-US" sz="2400" dirty="0"/>
              <a:t>）</a:t>
            </a:r>
            <a:r>
              <a:rPr lang="zh-CN" altLang="en-US" sz="2400" dirty="0">
                <a:solidFill>
                  <a:srgbClr val="FF0000"/>
                </a:solidFill>
              </a:rPr>
              <a:t>参与者</a:t>
            </a:r>
            <a:r>
              <a:rPr lang="zh-CN" altLang="en-US" sz="2400" dirty="0"/>
              <a:t>回应协调者，同意提交则</a:t>
            </a:r>
            <a:r>
              <a:rPr lang="zh-CN" altLang="en-US" sz="2400" dirty="0">
                <a:solidFill>
                  <a:srgbClr val="FF0000"/>
                </a:solidFill>
              </a:rPr>
              <a:t>返回</a:t>
            </a:r>
            <a:r>
              <a:rPr lang="en-US" altLang="zh-CN" sz="2400" dirty="0">
                <a:solidFill>
                  <a:srgbClr val="FF0000"/>
                </a:solidFill>
              </a:rPr>
              <a:t>Vote Commit</a:t>
            </a:r>
            <a:r>
              <a:rPr lang="zh-CN" altLang="en-US" sz="2400" dirty="0">
                <a:solidFill>
                  <a:srgbClr val="FF0000"/>
                </a:solidFill>
              </a:rPr>
              <a:t>消息</a:t>
            </a:r>
            <a:r>
              <a:rPr lang="zh-CN" altLang="en-US" sz="2400" dirty="0"/>
              <a:t>，进入就绪状态等待协调者进一步消息；如果参与者本地失败，则</a:t>
            </a:r>
            <a:r>
              <a:rPr lang="zh-CN" altLang="en-US" sz="2400" dirty="0">
                <a:solidFill>
                  <a:srgbClr val="FF0000"/>
                </a:solidFill>
              </a:rPr>
              <a:t>返回</a:t>
            </a:r>
            <a:r>
              <a:rPr lang="en-US" altLang="zh-CN" sz="2400" dirty="0">
                <a:solidFill>
                  <a:srgbClr val="FF0000"/>
                </a:solidFill>
              </a:rPr>
              <a:t>Vote Abort</a:t>
            </a:r>
            <a:r>
              <a:rPr lang="zh-CN" altLang="en-US" sz="2400" dirty="0">
                <a:solidFill>
                  <a:srgbClr val="FF0000"/>
                </a:solidFill>
              </a:rPr>
              <a:t>消息</a:t>
            </a:r>
            <a:r>
              <a:rPr lang="zh-CN" altLang="en-US" sz="2400" dirty="0"/>
              <a:t>，并</a:t>
            </a:r>
            <a:r>
              <a:rPr lang="zh-CN" altLang="en-US" sz="2400" dirty="0">
                <a:solidFill>
                  <a:srgbClr val="FF0000"/>
                </a:solidFill>
              </a:rPr>
              <a:t>写入</a:t>
            </a:r>
            <a:r>
              <a:rPr lang="en-US" altLang="zh-CN" sz="2400" dirty="0">
                <a:solidFill>
                  <a:srgbClr val="FF0000"/>
                </a:solidFill>
              </a:rPr>
              <a:t>Abort</a:t>
            </a:r>
            <a:r>
              <a:rPr lang="zh-CN" altLang="en-US" sz="2400" dirty="0">
                <a:solidFill>
                  <a:srgbClr val="FF0000"/>
                </a:solidFill>
              </a:rPr>
              <a:t>到本地日志</a:t>
            </a:r>
            <a:r>
              <a:rPr lang="zh-CN" altLang="en-US" sz="2400" dirty="0"/>
              <a:t>。</a:t>
            </a:r>
          </a:p>
        </p:txBody>
      </p:sp>
      <p:sp>
        <p:nvSpPr>
          <p:cNvPr id="4" name="灯片编号占位符 3">
            <a:extLst>
              <a:ext uri="{FF2B5EF4-FFF2-40B4-BE49-F238E27FC236}">
                <a16:creationId xmlns:a16="http://schemas.microsoft.com/office/drawing/2014/main" id="{11A0EC11-912D-4E57-BC9E-7B4F0D366EF3}"/>
              </a:ext>
            </a:extLst>
          </p:cNvPr>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Tree>
    <p:extLst>
      <p:ext uri="{BB962C8B-B14F-4D97-AF65-F5344CB8AC3E}">
        <p14:creationId xmlns:p14="http://schemas.microsoft.com/office/powerpoint/2010/main" val="4149716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C7BD-51AB-4530-892D-E6BDAF8A346F}"/>
              </a:ext>
            </a:extLst>
          </p:cNvPr>
          <p:cNvSpPr>
            <a:spLocks noGrp="1"/>
          </p:cNvSpPr>
          <p:nvPr>
            <p:ph type="title"/>
          </p:nvPr>
        </p:nvSpPr>
        <p:spPr>
          <a:xfrm>
            <a:off x="838200" y="72723"/>
            <a:ext cx="10515600" cy="920336"/>
          </a:xfrm>
        </p:spPr>
        <p:txBody>
          <a:bodyPr>
            <a:normAutofit/>
          </a:bodyPr>
          <a:lstStyle/>
          <a:p>
            <a:r>
              <a:rPr lang="en-US" altLang="zh-CN" sz="2800" dirty="0"/>
              <a:t>2PC</a:t>
            </a:r>
            <a:r>
              <a:rPr lang="zh-CN" altLang="en-US" sz="2800" b="1" dirty="0"/>
              <a:t>处理流程（续）</a:t>
            </a:r>
            <a:endParaRPr lang="zh-CN" altLang="en-US" sz="2800" dirty="0"/>
          </a:p>
        </p:txBody>
      </p:sp>
      <p:sp>
        <p:nvSpPr>
          <p:cNvPr id="3" name="内容占位符 2">
            <a:extLst>
              <a:ext uri="{FF2B5EF4-FFF2-40B4-BE49-F238E27FC236}">
                <a16:creationId xmlns:a16="http://schemas.microsoft.com/office/drawing/2014/main" id="{F6377F3B-94A2-4F9B-AF64-AF84BC967DF4}"/>
              </a:ext>
            </a:extLst>
          </p:cNvPr>
          <p:cNvSpPr>
            <a:spLocks noGrp="1"/>
          </p:cNvSpPr>
          <p:nvPr>
            <p:ph idx="1"/>
          </p:nvPr>
        </p:nvSpPr>
        <p:spPr>
          <a:xfrm>
            <a:off x="838200" y="993059"/>
            <a:ext cx="10515600" cy="5792218"/>
          </a:xfrm>
        </p:spPr>
        <p:txBody>
          <a:bodyPr>
            <a:normAutofit lnSpcReduction="10000"/>
          </a:bodyPr>
          <a:lstStyle/>
          <a:p>
            <a:r>
              <a:rPr lang="zh-CN" altLang="en-US" sz="2400" b="1" dirty="0"/>
              <a:t>阶段 </a:t>
            </a:r>
            <a:r>
              <a:rPr lang="en-US" altLang="zh-CN" sz="2400" b="1" dirty="0"/>
              <a:t>2</a:t>
            </a:r>
            <a:r>
              <a:rPr lang="zh-CN" altLang="en-US" sz="2400" b="1" dirty="0"/>
              <a:t>：提交阶段（完成阶段）</a:t>
            </a:r>
          </a:p>
          <a:p>
            <a:r>
              <a:rPr lang="zh-CN" altLang="en-US" sz="2400" dirty="0"/>
              <a:t>分为两种情况：协调者收到了所有参与者的</a:t>
            </a:r>
            <a:r>
              <a:rPr lang="en-US" altLang="zh-CN" sz="2400" dirty="0"/>
              <a:t>Vote Commit</a:t>
            </a:r>
            <a:r>
              <a:rPr lang="zh-CN" altLang="en-US" sz="2400" dirty="0"/>
              <a:t>、收到某个参与者的</a:t>
            </a:r>
            <a:r>
              <a:rPr lang="en-US" altLang="zh-CN" sz="2400" dirty="0"/>
              <a:t>Vote Abort</a:t>
            </a:r>
            <a:r>
              <a:rPr lang="zh-CN" altLang="en-US" sz="2400" dirty="0"/>
              <a:t>。</a:t>
            </a:r>
            <a:endParaRPr lang="en-US" altLang="zh-CN" sz="2400" dirty="0"/>
          </a:p>
          <a:p>
            <a:r>
              <a:rPr lang="zh-CN" altLang="en-US" sz="2400" b="1" dirty="0"/>
              <a:t>若收到所有参与者的</a:t>
            </a:r>
            <a:r>
              <a:rPr lang="en-US" altLang="zh-CN" sz="2400" b="1" dirty="0"/>
              <a:t>Vote Commit</a:t>
            </a:r>
            <a:r>
              <a:rPr lang="zh-CN" altLang="en-US" sz="2400" b="1" dirty="0"/>
              <a:t>：</a:t>
            </a:r>
            <a:endParaRPr lang="en-US" altLang="zh-CN" sz="2400" b="1" dirty="0"/>
          </a:p>
          <a:p>
            <a:r>
              <a:rPr lang="zh-CN" altLang="en-US" sz="2400" dirty="0"/>
              <a:t>（</a:t>
            </a:r>
            <a:r>
              <a:rPr lang="en-US" altLang="zh-CN" sz="2400" dirty="0"/>
              <a:t>1</a:t>
            </a:r>
            <a:r>
              <a:rPr lang="zh-CN" altLang="en-US" sz="2400" dirty="0"/>
              <a:t>）协调者</a:t>
            </a:r>
            <a:r>
              <a:rPr lang="zh-CN" altLang="en-US" sz="2400" dirty="0">
                <a:solidFill>
                  <a:srgbClr val="FF0000"/>
                </a:solidFill>
              </a:rPr>
              <a:t>在本地记录</a:t>
            </a:r>
            <a:r>
              <a:rPr lang="en-US" altLang="zh-CN" sz="2400" dirty="0">
                <a:solidFill>
                  <a:srgbClr val="FF0000"/>
                </a:solidFill>
              </a:rPr>
              <a:t>Commit</a:t>
            </a:r>
            <a:r>
              <a:rPr lang="zh-CN" altLang="en-US" sz="2400" dirty="0">
                <a:solidFill>
                  <a:srgbClr val="FF0000"/>
                </a:solidFill>
              </a:rPr>
              <a:t>信息到</a:t>
            </a:r>
            <a:r>
              <a:rPr lang="en-US" altLang="zh-CN" sz="2400" dirty="0">
                <a:solidFill>
                  <a:srgbClr val="FF0000"/>
                </a:solidFill>
              </a:rPr>
              <a:t>REDO</a:t>
            </a:r>
            <a:r>
              <a:rPr lang="zh-CN" altLang="en-US" sz="2400" dirty="0">
                <a:solidFill>
                  <a:srgbClr val="FF0000"/>
                </a:solidFill>
              </a:rPr>
              <a:t>日志</a:t>
            </a:r>
            <a:r>
              <a:rPr lang="zh-CN" altLang="en-US" sz="2400" dirty="0"/>
              <a:t>；</a:t>
            </a:r>
            <a:endParaRPr lang="en-US" altLang="zh-CN" sz="2400" dirty="0"/>
          </a:p>
          <a:p>
            <a:r>
              <a:rPr lang="zh-CN" altLang="en-US" sz="2400" dirty="0"/>
              <a:t>（</a:t>
            </a:r>
            <a:r>
              <a:rPr lang="en-US" altLang="zh-CN" sz="2400" dirty="0"/>
              <a:t>2</a:t>
            </a:r>
            <a:r>
              <a:rPr lang="zh-CN" altLang="en-US" sz="2400" dirty="0"/>
              <a:t>）协调者向所有参与者节点</a:t>
            </a:r>
            <a:r>
              <a:rPr lang="zh-CN" altLang="en-US" sz="2400" dirty="0">
                <a:solidFill>
                  <a:srgbClr val="FF0000"/>
                </a:solidFill>
              </a:rPr>
              <a:t>发出</a:t>
            </a:r>
            <a:r>
              <a:rPr lang="en-US" altLang="zh-CN" sz="2400" dirty="0">
                <a:solidFill>
                  <a:srgbClr val="FF0000"/>
                </a:solidFill>
              </a:rPr>
              <a:t>Global Commit</a:t>
            </a:r>
            <a:r>
              <a:rPr lang="zh-CN" altLang="en-US" sz="2400" dirty="0">
                <a:solidFill>
                  <a:srgbClr val="FF0000"/>
                </a:solidFill>
              </a:rPr>
              <a:t>消息</a:t>
            </a:r>
            <a:r>
              <a:rPr lang="zh-CN" altLang="en-US" sz="2400" dirty="0"/>
              <a:t>，进入</a:t>
            </a:r>
            <a:r>
              <a:rPr lang="en-US" altLang="zh-CN" sz="2400" dirty="0"/>
              <a:t>Commit</a:t>
            </a:r>
            <a:r>
              <a:rPr lang="zh-CN" altLang="en-US" sz="2400" dirty="0"/>
              <a:t>状态；</a:t>
            </a:r>
            <a:endParaRPr lang="en-US" altLang="zh-CN" sz="2400" dirty="0"/>
          </a:p>
          <a:p>
            <a:pPr marL="806450" indent="-806450"/>
            <a:r>
              <a:rPr lang="zh-CN" altLang="en-US" sz="2400" dirty="0"/>
              <a:t>（</a:t>
            </a:r>
            <a:r>
              <a:rPr lang="en-US" altLang="zh-CN" sz="2400" dirty="0"/>
              <a:t>3</a:t>
            </a:r>
            <a:r>
              <a:rPr lang="zh-CN" altLang="en-US" sz="2400" dirty="0"/>
              <a:t>）</a:t>
            </a:r>
            <a:r>
              <a:rPr lang="zh-CN" altLang="en-US" sz="2400" dirty="0">
                <a:solidFill>
                  <a:srgbClr val="FF0000"/>
                </a:solidFill>
              </a:rPr>
              <a:t>参与者</a:t>
            </a:r>
            <a:r>
              <a:rPr lang="zh-CN" altLang="en-US" sz="2400" dirty="0"/>
              <a:t>收到</a:t>
            </a:r>
            <a:r>
              <a:rPr lang="en-US" altLang="zh-CN" sz="2400" dirty="0"/>
              <a:t>Global Commit</a:t>
            </a:r>
            <a:r>
              <a:rPr lang="zh-CN" altLang="en-US" sz="2400" dirty="0"/>
              <a:t>消息后，</a:t>
            </a:r>
            <a:r>
              <a:rPr lang="zh-CN" altLang="en-US" sz="2400" dirty="0">
                <a:solidFill>
                  <a:srgbClr val="FF0000"/>
                </a:solidFill>
              </a:rPr>
              <a:t>记录</a:t>
            </a:r>
            <a:r>
              <a:rPr lang="en-US" altLang="zh-CN" sz="2400" dirty="0">
                <a:solidFill>
                  <a:srgbClr val="FF0000"/>
                </a:solidFill>
              </a:rPr>
              <a:t>Commit</a:t>
            </a:r>
            <a:r>
              <a:rPr lang="zh-CN" altLang="en-US" sz="2400" dirty="0">
                <a:solidFill>
                  <a:srgbClr val="FF0000"/>
                </a:solidFill>
              </a:rPr>
              <a:t>消息到</a:t>
            </a:r>
            <a:r>
              <a:rPr lang="en-US" altLang="zh-CN" sz="2400" dirty="0">
                <a:solidFill>
                  <a:srgbClr val="FF0000"/>
                </a:solidFill>
              </a:rPr>
              <a:t>REDO</a:t>
            </a:r>
            <a:r>
              <a:rPr lang="zh-CN" altLang="en-US" sz="2400" dirty="0">
                <a:solidFill>
                  <a:srgbClr val="FF0000"/>
                </a:solidFill>
              </a:rPr>
              <a:t>日志</a:t>
            </a:r>
            <a:r>
              <a:rPr lang="zh-CN" altLang="en-US" sz="2400" dirty="0"/>
              <a:t>，正式完成提交操作（</a:t>
            </a:r>
            <a:r>
              <a:rPr lang="zh-CN" altLang="en-US" sz="2400" dirty="0">
                <a:solidFill>
                  <a:srgbClr val="FF0000"/>
                </a:solidFill>
              </a:rPr>
              <a:t>设置了事务提交完成标志</a:t>
            </a:r>
            <a:r>
              <a:rPr lang="zh-CN" altLang="en-US" sz="2400" dirty="0"/>
              <a:t>），</a:t>
            </a:r>
            <a:r>
              <a:rPr lang="zh-CN" altLang="en-US" sz="2400" dirty="0">
                <a:solidFill>
                  <a:srgbClr val="FF0000"/>
                </a:solidFill>
              </a:rPr>
              <a:t>释放</a:t>
            </a:r>
            <a:r>
              <a:rPr lang="zh-CN" altLang="en-US" sz="2400" dirty="0"/>
              <a:t>事务期间占用的</a:t>
            </a:r>
            <a:r>
              <a:rPr lang="zh-CN" altLang="en-US" sz="2400" dirty="0">
                <a:solidFill>
                  <a:srgbClr val="FF0000"/>
                </a:solidFill>
              </a:rPr>
              <a:t>资源</a:t>
            </a:r>
            <a:r>
              <a:rPr lang="zh-CN" altLang="en-US" sz="2400" dirty="0"/>
              <a:t>；</a:t>
            </a:r>
            <a:endParaRPr lang="en-US" altLang="zh-CN" sz="2400" dirty="0"/>
          </a:p>
          <a:p>
            <a:r>
              <a:rPr lang="zh-CN" altLang="en-US" sz="2400" dirty="0"/>
              <a:t>（</a:t>
            </a:r>
            <a:r>
              <a:rPr lang="en-US" altLang="zh-CN" sz="2400" dirty="0"/>
              <a:t>4</a:t>
            </a:r>
            <a:r>
              <a:rPr lang="zh-CN" altLang="en-US" sz="2400" dirty="0"/>
              <a:t>）</a:t>
            </a:r>
            <a:r>
              <a:rPr lang="zh-CN" altLang="en-US" sz="2400" dirty="0">
                <a:solidFill>
                  <a:srgbClr val="FF0000"/>
                </a:solidFill>
              </a:rPr>
              <a:t>参与者</a:t>
            </a:r>
            <a:r>
              <a:rPr lang="zh-CN" altLang="en-US" sz="2400" dirty="0"/>
              <a:t>向协调者</a:t>
            </a:r>
            <a:r>
              <a:rPr lang="zh-CN" altLang="en-US" sz="2400" dirty="0">
                <a:solidFill>
                  <a:srgbClr val="FF0000"/>
                </a:solidFill>
              </a:rPr>
              <a:t>发送</a:t>
            </a:r>
            <a:r>
              <a:rPr lang="en-US" altLang="zh-CN" sz="2400" dirty="0">
                <a:solidFill>
                  <a:srgbClr val="FF0000"/>
                </a:solidFill>
              </a:rPr>
              <a:t>Commit End</a:t>
            </a:r>
            <a:r>
              <a:rPr lang="zh-CN" altLang="en-US" sz="2400" dirty="0">
                <a:solidFill>
                  <a:srgbClr val="FF0000"/>
                </a:solidFill>
              </a:rPr>
              <a:t>消息</a:t>
            </a:r>
            <a:r>
              <a:rPr lang="zh-CN" altLang="en-US" sz="2400" dirty="0"/>
              <a:t>；</a:t>
            </a:r>
            <a:endParaRPr lang="en-US" altLang="zh-CN" sz="2400" dirty="0"/>
          </a:p>
          <a:p>
            <a:r>
              <a:rPr lang="zh-CN" altLang="en-US" sz="2400" dirty="0"/>
              <a:t>（</a:t>
            </a:r>
            <a:r>
              <a:rPr lang="en-US" altLang="zh-CN" sz="2400" dirty="0"/>
              <a:t>5</a:t>
            </a:r>
            <a:r>
              <a:rPr lang="zh-CN" altLang="en-US" sz="2400" dirty="0"/>
              <a:t>）如果</a:t>
            </a:r>
            <a:r>
              <a:rPr lang="zh-CN" altLang="en-US" sz="2400" dirty="0">
                <a:solidFill>
                  <a:srgbClr val="FF0000"/>
                </a:solidFill>
              </a:rPr>
              <a:t>协调者</a:t>
            </a:r>
            <a:r>
              <a:rPr lang="zh-CN" altLang="en-US" sz="2400" dirty="0"/>
              <a:t>收到了所有参与者的的</a:t>
            </a:r>
            <a:r>
              <a:rPr lang="en-US" altLang="zh-CN" sz="2400" dirty="0"/>
              <a:t>Commit End</a:t>
            </a:r>
            <a:r>
              <a:rPr lang="zh-CN" altLang="en-US" sz="2400" dirty="0"/>
              <a:t>消息，</a:t>
            </a:r>
            <a:r>
              <a:rPr lang="zh-CN" altLang="en-US" sz="2400" dirty="0">
                <a:solidFill>
                  <a:srgbClr val="FF0000"/>
                </a:solidFill>
              </a:rPr>
              <a:t>在本地记录</a:t>
            </a:r>
            <a:r>
              <a:rPr lang="en-US" altLang="zh-CN" sz="2400" dirty="0">
                <a:solidFill>
                  <a:srgbClr val="FF0000"/>
                </a:solidFill>
              </a:rPr>
              <a:t>End Commit</a:t>
            </a:r>
            <a:r>
              <a:rPr lang="zh-CN" altLang="en-US" sz="2400" dirty="0">
                <a:solidFill>
                  <a:srgbClr val="FF0000"/>
                </a:solidFill>
              </a:rPr>
              <a:t>信息到</a:t>
            </a:r>
            <a:r>
              <a:rPr lang="en-US" altLang="zh-CN" sz="2400" dirty="0">
                <a:solidFill>
                  <a:srgbClr val="FF0000"/>
                </a:solidFill>
              </a:rPr>
              <a:t>REDO</a:t>
            </a:r>
            <a:r>
              <a:rPr lang="zh-CN" altLang="en-US" sz="2400" dirty="0">
                <a:solidFill>
                  <a:srgbClr val="FF0000"/>
                </a:solidFill>
              </a:rPr>
              <a:t>日志</a:t>
            </a:r>
            <a:r>
              <a:rPr lang="zh-CN" altLang="en-US" sz="2400" dirty="0"/>
              <a:t>，完成事务。</a:t>
            </a:r>
          </a:p>
        </p:txBody>
      </p:sp>
      <p:sp>
        <p:nvSpPr>
          <p:cNvPr id="4" name="灯片编号占位符 3">
            <a:extLst>
              <a:ext uri="{FF2B5EF4-FFF2-40B4-BE49-F238E27FC236}">
                <a16:creationId xmlns:a16="http://schemas.microsoft.com/office/drawing/2014/main" id="{11A0EC11-912D-4E57-BC9E-7B4F0D366EF3}"/>
              </a:ext>
            </a:extLst>
          </p:cNvPr>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1312576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C7BD-51AB-4530-892D-E6BDAF8A346F}"/>
              </a:ext>
            </a:extLst>
          </p:cNvPr>
          <p:cNvSpPr>
            <a:spLocks noGrp="1"/>
          </p:cNvSpPr>
          <p:nvPr>
            <p:ph type="title"/>
          </p:nvPr>
        </p:nvSpPr>
        <p:spPr/>
        <p:txBody>
          <a:bodyPr>
            <a:normAutofit/>
          </a:bodyPr>
          <a:lstStyle/>
          <a:p>
            <a:r>
              <a:rPr lang="en-US" altLang="zh-CN" sz="2800" dirty="0"/>
              <a:t>2PC</a:t>
            </a:r>
            <a:r>
              <a:rPr lang="zh-CN" altLang="en-US" sz="2800" b="1" dirty="0"/>
              <a:t>处理流程（续）</a:t>
            </a:r>
            <a:endParaRPr lang="zh-CN" altLang="en-US" sz="2800" dirty="0"/>
          </a:p>
        </p:txBody>
      </p:sp>
      <p:sp>
        <p:nvSpPr>
          <p:cNvPr id="3" name="内容占位符 2">
            <a:extLst>
              <a:ext uri="{FF2B5EF4-FFF2-40B4-BE49-F238E27FC236}">
                <a16:creationId xmlns:a16="http://schemas.microsoft.com/office/drawing/2014/main" id="{F6377F3B-94A2-4F9B-AF64-AF84BC967DF4}"/>
              </a:ext>
            </a:extLst>
          </p:cNvPr>
          <p:cNvSpPr>
            <a:spLocks noGrp="1"/>
          </p:cNvSpPr>
          <p:nvPr>
            <p:ph idx="1"/>
          </p:nvPr>
        </p:nvSpPr>
        <p:spPr>
          <a:xfrm>
            <a:off x="838200" y="1285462"/>
            <a:ext cx="10515600" cy="5070888"/>
          </a:xfrm>
        </p:spPr>
        <p:txBody>
          <a:bodyPr>
            <a:normAutofit/>
          </a:bodyPr>
          <a:lstStyle/>
          <a:p>
            <a:r>
              <a:rPr lang="zh-CN" altLang="en-US" sz="2400" b="1" dirty="0"/>
              <a:t>若收到某个参与者的</a:t>
            </a:r>
            <a:r>
              <a:rPr lang="en-US" altLang="zh-CN" sz="2400" b="1" dirty="0"/>
              <a:t>Vote Abort</a:t>
            </a:r>
            <a:r>
              <a:rPr lang="zh-CN" altLang="en-US" sz="2400" b="1" dirty="0"/>
              <a:t>，或者协调者在第一阶段的询问超时之前无法获取某些参与者的回应：</a:t>
            </a:r>
            <a:endParaRPr lang="en-US" altLang="zh-CN" sz="2400" b="1" dirty="0"/>
          </a:p>
          <a:p>
            <a:r>
              <a:rPr lang="zh-CN" altLang="en-US" sz="2400" dirty="0"/>
              <a:t>（</a:t>
            </a:r>
            <a:r>
              <a:rPr lang="en-US" altLang="zh-CN" sz="2400" dirty="0"/>
              <a:t>1</a:t>
            </a:r>
            <a:r>
              <a:rPr lang="zh-CN" altLang="en-US" sz="2400" dirty="0"/>
              <a:t>）协调者</a:t>
            </a:r>
            <a:r>
              <a:rPr lang="zh-CN" altLang="en-US" sz="2400" dirty="0">
                <a:solidFill>
                  <a:srgbClr val="FF0000"/>
                </a:solidFill>
              </a:rPr>
              <a:t>在本地记录</a:t>
            </a:r>
            <a:r>
              <a:rPr lang="en-US" altLang="zh-CN" sz="2400" dirty="0">
                <a:solidFill>
                  <a:srgbClr val="FF0000"/>
                </a:solidFill>
              </a:rPr>
              <a:t>Abort</a:t>
            </a:r>
            <a:r>
              <a:rPr lang="zh-CN" altLang="en-US" sz="2400" dirty="0">
                <a:solidFill>
                  <a:srgbClr val="FF0000"/>
                </a:solidFill>
              </a:rPr>
              <a:t>信息到</a:t>
            </a:r>
            <a:r>
              <a:rPr lang="en-US" altLang="zh-CN" sz="2400" dirty="0">
                <a:solidFill>
                  <a:srgbClr val="FF0000"/>
                </a:solidFill>
              </a:rPr>
              <a:t>REDO</a:t>
            </a:r>
            <a:r>
              <a:rPr lang="zh-CN" altLang="en-US" sz="2400" dirty="0">
                <a:solidFill>
                  <a:srgbClr val="FF0000"/>
                </a:solidFill>
              </a:rPr>
              <a:t>日志</a:t>
            </a:r>
            <a:r>
              <a:rPr lang="zh-CN" altLang="en-US" sz="2400" dirty="0"/>
              <a:t>；</a:t>
            </a:r>
            <a:endParaRPr lang="en-US" altLang="zh-CN" sz="2400" dirty="0"/>
          </a:p>
          <a:p>
            <a:r>
              <a:rPr lang="zh-CN" altLang="en-US" sz="2400" dirty="0"/>
              <a:t>（</a:t>
            </a:r>
            <a:r>
              <a:rPr lang="en-US" altLang="zh-CN" sz="2400" dirty="0"/>
              <a:t>2</a:t>
            </a:r>
            <a:r>
              <a:rPr lang="zh-CN" altLang="en-US" sz="2400" dirty="0"/>
              <a:t>）协调者向所有参与者节点</a:t>
            </a:r>
            <a:r>
              <a:rPr lang="zh-CN" altLang="en-US" sz="2400" dirty="0">
                <a:solidFill>
                  <a:srgbClr val="FF0000"/>
                </a:solidFill>
              </a:rPr>
              <a:t>发出</a:t>
            </a:r>
            <a:r>
              <a:rPr lang="en-US" altLang="zh-CN" sz="2400" dirty="0">
                <a:solidFill>
                  <a:srgbClr val="FF0000"/>
                </a:solidFill>
              </a:rPr>
              <a:t>Global Abort</a:t>
            </a:r>
            <a:r>
              <a:rPr lang="zh-CN" altLang="en-US" sz="2400" dirty="0">
                <a:solidFill>
                  <a:srgbClr val="FF0000"/>
                </a:solidFill>
              </a:rPr>
              <a:t>消息</a:t>
            </a:r>
            <a:r>
              <a:rPr lang="zh-CN" altLang="en-US" sz="2400" dirty="0"/>
              <a:t>，进入</a:t>
            </a:r>
            <a:r>
              <a:rPr lang="en-US" altLang="zh-CN" sz="2400" dirty="0"/>
              <a:t>Abort</a:t>
            </a:r>
            <a:r>
              <a:rPr lang="zh-CN" altLang="en-US" sz="2400" dirty="0"/>
              <a:t>状态；</a:t>
            </a:r>
            <a:endParaRPr lang="en-US" altLang="zh-CN" sz="2400" dirty="0"/>
          </a:p>
          <a:p>
            <a:r>
              <a:rPr lang="zh-CN" altLang="en-US" sz="2400" dirty="0"/>
              <a:t>（</a:t>
            </a:r>
            <a:r>
              <a:rPr lang="en-US" altLang="zh-CN" sz="2400" dirty="0"/>
              <a:t>3</a:t>
            </a:r>
            <a:r>
              <a:rPr lang="zh-CN" altLang="en-US" sz="2400" dirty="0"/>
              <a:t>）</a:t>
            </a:r>
            <a:r>
              <a:rPr lang="zh-CN" altLang="en-US" sz="2400" dirty="0">
                <a:solidFill>
                  <a:srgbClr val="FF0000"/>
                </a:solidFill>
              </a:rPr>
              <a:t>参与者</a:t>
            </a:r>
            <a:r>
              <a:rPr lang="zh-CN" altLang="en-US" sz="2400" dirty="0"/>
              <a:t>收到</a:t>
            </a:r>
            <a:r>
              <a:rPr lang="en-US" altLang="zh-CN" sz="2400" dirty="0"/>
              <a:t>Global Abort</a:t>
            </a:r>
            <a:r>
              <a:rPr lang="zh-CN" altLang="en-US" sz="2400" dirty="0"/>
              <a:t>消息后，</a:t>
            </a:r>
            <a:r>
              <a:rPr lang="zh-CN" altLang="en-US" sz="2400" dirty="0">
                <a:solidFill>
                  <a:srgbClr val="FF0000"/>
                </a:solidFill>
              </a:rPr>
              <a:t>记录</a:t>
            </a:r>
            <a:r>
              <a:rPr lang="en-US" altLang="zh-CN" sz="2400" dirty="0">
                <a:solidFill>
                  <a:srgbClr val="FF0000"/>
                </a:solidFill>
              </a:rPr>
              <a:t>Abort</a:t>
            </a:r>
            <a:r>
              <a:rPr lang="zh-CN" altLang="en-US" sz="2400" dirty="0">
                <a:solidFill>
                  <a:srgbClr val="FF0000"/>
                </a:solidFill>
              </a:rPr>
              <a:t>消息到</a:t>
            </a:r>
            <a:r>
              <a:rPr lang="en-US" altLang="zh-CN" sz="2400" dirty="0">
                <a:solidFill>
                  <a:srgbClr val="FF0000"/>
                </a:solidFill>
              </a:rPr>
              <a:t>REDO</a:t>
            </a:r>
            <a:r>
              <a:rPr lang="zh-CN" altLang="en-US" sz="2400" dirty="0">
                <a:solidFill>
                  <a:srgbClr val="FF0000"/>
                </a:solidFill>
              </a:rPr>
              <a:t>日志</a:t>
            </a:r>
            <a:r>
              <a:rPr lang="zh-CN" altLang="en-US" sz="2400" dirty="0"/>
              <a:t>，利用事务回滚机制</a:t>
            </a:r>
            <a:r>
              <a:rPr lang="zh-CN" altLang="en-US" sz="2400" dirty="0">
                <a:solidFill>
                  <a:srgbClr val="FF0000"/>
                </a:solidFill>
              </a:rPr>
              <a:t>执行回滚</a:t>
            </a:r>
            <a:r>
              <a:rPr lang="zh-CN" altLang="en-US" sz="2400" dirty="0"/>
              <a:t>操作，</a:t>
            </a:r>
            <a:r>
              <a:rPr lang="zh-CN" altLang="en-US" sz="2400" dirty="0">
                <a:solidFill>
                  <a:srgbClr val="FF0000"/>
                </a:solidFill>
              </a:rPr>
              <a:t>释放</a:t>
            </a:r>
            <a:r>
              <a:rPr lang="zh-CN" altLang="en-US" sz="2400" dirty="0"/>
              <a:t>事务期间占用的</a:t>
            </a:r>
            <a:r>
              <a:rPr lang="zh-CN" altLang="en-US" sz="2400" dirty="0">
                <a:solidFill>
                  <a:srgbClr val="FF0000"/>
                </a:solidFill>
              </a:rPr>
              <a:t>资源</a:t>
            </a:r>
            <a:r>
              <a:rPr lang="zh-CN" altLang="en-US" sz="2400" dirty="0"/>
              <a:t>；</a:t>
            </a:r>
            <a:endParaRPr lang="en-US" altLang="zh-CN" sz="2400" dirty="0"/>
          </a:p>
          <a:p>
            <a:r>
              <a:rPr lang="zh-CN" altLang="en-US" sz="2400" dirty="0"/>
              <a:t>（</a:t>
            </a:r>
            <a:r>
              <a:rPr lang="en-US" altLang="zh-CN" sz="2400" dirty="0"/>
              <a:t>4</a:t>
            </a:r>
            <a:r>
              <a:rPr lang="zh-CN" altLang="en-US" sz="2400" dirty="0"/>
              <a:t>）</a:t>
            </a:r>
            <a:r>
              <a:rPr lang="zh-CN" altLang="en-US" sz="2400" dirty="0">
                <a:solidFill>
                  <a:srgbClr val="FF0000"/>
                </a:solidFill>
              </a:rPr>
              <a:t>参与者</a:t>
            </a:r>
            <a:r>
              <a:rPr lang="zh-CN" altLang="en-US" sz="2400" dirty="0"/>
              <a:t>向协调者</a:t>
            </a:r>
            <a:r>
              <a:rPr lang="zh-CN" altLang="en-US" sz="2400" dirty="0">
                <a:solidFill>
                  <a:srgbClr val="FF0000"/>
                </a:solidFill>
              </a:rPr>
              <a:t>发送</a:t>
            </a:r>
            <a:r>
              <a:rPr lang="en-US" altLang="zh-CN" sz="2400" dirty="0">
                <a:solidFill>
                  <a:srgbClr val="FF0000"/>
                </a:solidFill>
              </a:rPr>
              <a:t>Abort End</a:t>
            </a:r>
            <a:r>
              <a:rPr lang="zh-CN" altLang="en-US" sz="2400" dirty="0">
                <a:solidFill>
                  <a:srgbClr val="FF0000"/>
                </a:solidFill>
              </a:rPr>
              <a:t>消息</a:t>
            </a:r>
            <a:r>
              <a:rPr lang="zh-CN" altLang="en-US" sz="2400" dirty="0"/>
              <a:t>；</a:t>
            </a:r>
            <a:endParaRPr lang="en-US" altLang="zh-CN" sz="2400" dirty="0"/>
          </a:p>
          <a:p>
            <a:r>
              <a:rPr lang="zh-CN" altLang="en-US" sz="2400" dirty="0"/>
              <a:t>（</a:t>
            </a:r>
            <a:r>
              <a:rPr lang="en-US" altLang="zh-CN" sz="2400" dirty="0"/>
              <a:t>5</a:t>
            </a:r>
            <a:r>
              <a:rPr lang="zh-CN" altLang="en-US" sz="2400" dirty="0"/>
              <a:t>）</a:t>
            </a:r>
            <a:r>
              <a:rPr lang="zh-CN" altLang="en-US" sz="2400" dirty="0">
                <a:solidFill>
                  <a:srgbClr val="FF0000"/>
                </a:solidFill>
              </a:rPr>
              <a:t>协调者</a:t>
            </a:r>
            <a:r>
              <a:rPr lang="zh-CN" altLang="en-US" sz="2400" dirty="0"/>
              <a:t>收到了所有参与者的</a:t>
            </a:r>
            <a:r>
              <a:rPr lang="en-US" altLang="zh-CN" sz="2400" dirty="0"/>
              <a:t>Abort End</a:t>
            </a:r>
            <a:r>
              <a:rPr lang="zh-CN" altLang="en-US" sz="2400" dirty="0"/>
              <a:t>消息后，事务完成，</a:t>
            </a:r>
            <a:r>
              <a:rPr lang="zh-CN" altLang="en-US" sz="2400" dirty="0">
                <a:solidFill>
                  <a:srgbClr val="FF0000"/>
                </a:solidFill>
              </a:rPr>
              <a:t>在本地记录</a:t>
            </a:r>
            <a:r>
              <a:rPr lang="en-US" altLang="zh-CN" sz="2400" dirty="0">
                <a:solidFill>
                  <a:srgbClr val="FF0000"/>
                </a:solidFill>
              </a:rPr>
              <a:t>End Abort</a:t>
            </a:r>
            <a:r>
              <a:rPr lang="zh-CN" altLang="en-US" sz="2400" dirty="0">
                <a:solidFill>
                  <a:srgbClr val="FF0000"/>
                </a:solidFill>
              </a:rPr>
              <a:t>信息到</a:t>
            </a:r>
            <a:r>
              <a:rPr lang="en-US" altLang="zh-CN" sz="2400" dirty="0">
                <a:solidFill>
                  <a:srgbClr val="FF0000"/>
                </a:solidFill>
              </a:rPr>
              <a:t>REDO</a:t>
            </a:r>
            <a:r>
              <a:rPr lang="zh-CN" altLang="en-US" sz="2400" dirty="0">
                <a:solidFill>
                  <a:srgbClr val="FF0000"/>
                </a:solidFill>
              </a:rPr>
              <a:t>日志</a:t>
            </a:r>
            <a:r>
              <a:rPr lang="zh-CN" altLang="en-US" sz="2400" dirty="0"/>
              <a:t>。</a:t>
            </a:r>
          </a:p>
        </p:txBody>
      </p:sp>
      <p:sp>
        <p:nvSpPr>
          <p:cNvPr id="4" name="灯片编号占位符 3">
            <a:extLst>
              <a:ext uri="{FF2B5EF4-FFF2-40B4-BE49-F238E27FC236}">
                <a16:creationId xmlns:a16="http://schemas.microsoft.com/office/drawing/2014/main" id="{11A0EC11-912D-4E57-BC9E-7B4F0D366EF3}"/>
              </a:ext>
            </a:extLst>
          </p:cNvPr>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Tree>
    <p:extLst>
      <p:ext uri="{BB962C8B-B14F-4D97-AF65-F5344CB8AC3E}">
        <p14:creationId xmlns:p14="http://schemas.microsoft.com/office/powerpoint/2010/main" val="3677019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0EC26-9CBC-4B41-B009-4753F283E80A}"/>
              </a:ext>
            </a:extLst>
          </p:cNvPr>
          <p:cNvSpPr>
            <a:spLocks noGrp="1"/>
          </p:cNvSpPr>
          <p:nvPr>
            <p:ph type="title"/>
          </p:nvPr>
        </p:nvSpPr>
        <p:spPr/>
        <p:txBody>
          <a:bodyPr>
            <a:normAutofit/>
          </a:bodyPr>
          <a:lstStyle/>
          <a:p>
            <a:r>
              <a:rPr lang="zh-CN" altLang="en-US" sz="2800" b="1" dirty="0"/>
              <a:t>两阶段提交的变形版本</a:t>
            </a:r>
          </a:p>
        </p:txBody>
      </p:sp>
      <p:sp>
        <p:nvSpPr>
          <p:cNvPr id="3" name="内容占位符 2">
            <a:extLst>
              <a:ext uri="{FF2B5EF4-FFF2-40B4-BE49-F238E27FC236}">
                <a16:creationId xmlns:a16="http://schemas.microsoft.com/office/drawing/2014/main" id="{C6A9BD7F-21B4-4E47-9A19-E43A06AB60BB}"/>
              </a:ext>
            </a:extLst>
          </p:cNvPr>
          <p:cNvSpPr>
            <a:spLocks noGrp="1"/>
          </p:cNvSpPr>
          <p:nvPr>
            <p:ph idx="1"/>
          </p:nvPr>
        </p:nvSpPr>
        <p:spPr>
          <a:xfrm>
            <a:off x="838200" y="1285461"/>
            <a:ext cx="10515600" cy="5436013"/>
          </a:xfrm>
        </p:spPr>
        <p:txBody>
          <a:bodyPr>
            <a:normAutofit/>
          </a:bodyPr>
          <a:lstStyle/>
          <a:p>
            <a:r>
              <a:rPr lang="zh-CN" altLang="en-US" sz="2400" dirty="0"/>
              <a:t>       为了提高</a:t>
            </a:r>
            <a:r>
              <a:rPr lang="en-US" altLang="zh-CN" sz="2400" dirty="0"/>
              <a:t>2PC</a:t>
            </a:r>
            <a:r>
              <a:rPr lang="zh-CN" altLang="en-US" sz="2400" dirty="0"/>
              <a:t>性能，出现了多种变形版本：</a:t>
            </a:r>
            <a:endParaRPr lang="en-US" altLang="zh-CN" sz="2400" dirty="0"/>
          </a:p>
          <a:p>
            <a:r>
              <a:rPr lang="zh-CN" altLang="en-US" sz="2400" b="1" dirty="0"/>
              <a:t>假定取消</a:t>
            </a:r>
            <a:r>
              <a:rPr lang="zh-CN" altLang="en-US" sz="2400" dirty="0"/>
              <a:t>（</a:t>
            </a:r>
            <a:r>
              <a:rPr lang="en-US" altLang="zh-CN" sz="2400" dirty="0"/>
              <a:t>presumed abort</a:t>
            </a:r>
            <a:r>
              <a:rPr lang="zh-CN" altLang="en-US" sz="2400" dirty="0"/>
              <a:t>）、</a:t>
            </a:r>
            <a:r>
              <a:rPr lang="zh-CN" altLang="en-US" sz="2400" b="1" dirty="0"/>
              <a:t>假定提交</a:t>
            </a:r>
            <a:r>
              <a:rPr lang="zh-CN" altLang="en-US" sz="2400" dirty="0"/>
              <a:t>（</a:t>
            </a:r>
            <a:r>
              <a:rPr lang="en-US" altLang="zh-CN" sz="2400" dirty="0"/>
              <a:t>presumed commit</a:t>
            </a:r>
            <a:r>
              <a:rPr lang="zh-CN" altLang="en-US" sz="2400" dirty="0"/>
              <a:t>），</a:t>
            </a:r>
            <a:r>
              <a:rPr lang="zh-CN" altLang="en-US" sz="2400" dirty="0">
                <a:solidFill>
                  <a:srgbClr val="FF0000"/>
                </a:solidFill>
              </a:rPr>
              <a:t>降低协调者和参与者之间的消息数量</a:t>
            </a:r>
            <a:r>
              <a:rPr lang="zh-CN" altLang="en-US" sz="2400" dirty="0"/>
              <a:t>、写日志的次数来提高性能，本质上还是两阶段提交。</a:t>
            </a:r>
            <a:endParaRPr lang="en-US" altLang="zh-CN" sz="2400" dirty="0"/>
          </a:p>
          <a:p>
            <a:r>
              <a:rPr lang="en-US" altLang="zh-CN" sz="2400" b="1" dirty="0"/>
              <a:t>Tree 2PC</a:t>
            </a:r>
            <a:r>
              <a:rPr lang="zh-CN" altLang="en-US" sz="2400" dirty="0"/>
              <a:t>（</a:t>
            </a:r>
            <a:r>
              <a:rPr lang="en-US" altLang="zh-CN" sz="2400" dirty="0"/>
              <a:t>nested 2PC</a:t>
            </a:r>
            <a:r>
              <a:rPr lang="zh-CN" altLang="en-US" sz="2400" dirty="0"/>
              <a:t>、</a:t>
            </a:r>
            <a:r>
              <a:rPr lang="en-US" altLang="zh-CN" sz="2400" dirty="0"/>
              <a:t>recursive 2PC</a:t>
            </a:r>
            <a:r>
              <a:rPr lang="zh-CN" altLang="en-US" sz="2400" dirty="0"/>
              <a:t>）把协调者和参与者组织为一棵树的形式，参与者作为节点</a:t>
            </a:r>
            <a:r>
              <a:rPr lang="zh-CN" altLang="en-US" sz="2400" dirty="0">
                <a:solidFill>
                  <a:srgbClr val="FF0000"/>
                </a:solidFill>
              </a:rPr>
              <a:t>可以向上层的其他参与节点或者协调者发送</a:t>
            </a:r>
            <a:r>
              <a:rPr lang="en-US" altLang="zh-CN" sz="2400" dirty="0">
                <a:solidFill>
                  <a:srgbClr val="FF0000"/>
                </a:solidFill>
              </a:rPr>
              <a:t>Abort</a:t>
            </a:r>
            <a:r>
              <a:rPr lang="zh-CN" altLang="en-US" sz="2400" dirty="0"/>
              <a:t>消息，</a:t>
            </a:r>
            <a:r>
              <a:rPr lang="zh-CN" altLang="en-US" sz="2400" dirty="0">
                <a:solidFill>
                  <a:srgbClr val="FF0000"/>
                </a:solidFill>
              </a:rPr>
              <a:t>上层节点有义务即刻向上传播</a:t>
            </a:r>
            <a:r>
              <a:rPr lang="en-US" altLang="zh-CN" sz="2400" dirty="0">
                <a:solidFill>
                  <a:srgbClr val="FF0000"/>
                </a:solidFill>
              </a:rPr>
              <a:t>Abort</a:t>
            </a:r>
            <a:r>
              <a:rPr lang="zh-CN" altLang="en-US" sz="2400" dirty="0">
                <a:solidFill>
                  <a:srgbClr val="FF0000"/>
                </a:solidFill>
              </a:rPr>
              <a:t>信息直到协调者节点</a:t>
            </a:r>
            <a:r>
              <a:rPr lang="zh-CN" altLang="en-US" sz="2400" dirty="0"/>
              <a:t>。</a:t>
            </a:r>
            <a:endParaRPr lang="en-US" altLang="zh-CN" sz="2400" dirty="0"/>
          </a:p>
          <a:p>
            <a:r>
              <a:rPr lang="en-US" altLang="zh-CN" sz="2400" b="1" dirty="0"/>
              <a:t>D2PC</a:t>
            </a:r>
            <a:r>
              <a:rPr lang="en-US" altLang="zh-CN" sz="2400" dirty="0"/>
              <a:t>(dynamic two-phase commitment)</a:t>
            </a:r>
            <a:r>
              <a:rPr lang="zh-CN" altLang="en-US" sz="2400" dirty="0"/>
              <a:t>是对</a:t>
            </a:r>
            <a:r>
              <a:rPr lang="en-US" altLang="zh-CN" sz="2400" dirty="0"/>
              <a:t>Tree 2PC</a:t>
            </a:r>
            <a:r>
              <a:rPr lang="zh-CN" altLang="en-US" sz="2400" dirty="0"/>
              <a:t>的改进，没有预先定义的协调者，而是</a:t>
            </a:r>
            <a:r>
              <a:rPr lang="zh-CN" altLang="en-US" sz="2400" dirty="0">
                <a:solidFill>
                  <a:srgbClr val="FF0000"/>
                </a:solidFill>
              </a:rPr>
              <a:t>通过竞争选出协调者</a:t>
            </a:r>
            <a:r>
              <a:rPr lang="zh-CN" altLang="en-US" sz="2400" dirty="0"/>
              <a:t>，且所有的实例中</a:t>
            </a:r>
            <a:r>
              <a:rPr lang="zh-CN" altLang="en-US" sz="2400" dirty="0">
                <a:solidFill>
                  <a:srgbClr val="FF0000"/>
                </a:solidFill>
              </a:rPr>
              <a:t>协调者可以不集中在一个固定节点上</a:t>
            </a:r>
            <a:r>
              <a:rPr lang="zh-CN" altLang="en-US" sz="2400" dirty="0"/>
              <a:t>，分散了事务集中在一个节点上成为瓶颈的可能。</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D4F6EF76-3341-4667-8833-7A64C1FD3F41}"/>
              </a:ext>
            </a:extLst>
          </p:cNvPr>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Tree>
    <p:extLst>
      <p:ext uri="{BB962C8B-B14F-4D97-AF65-F5344CB8AC3E}">
        <p14:creationId xmlns:p14="http://schemas.microsoft.com/office/powerpoint/2010/main" val="44823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7D2CD-0128-42AD-ACDB-56D648549263}"/>
              </a:ext>
            </a:extLst>
          </p:cNvPr>
          <p:cNvSpPr>
            <a:spLocks noGrp="1"/>
          </p:cNvSpPr>
          <p:nvPr>
            <p:ph type="title"/>
          </p:nvPr>
        </p:nvSpPr>
        <p:spPr/>
        <p:txBody>
          <a:bodyPr>
            <a:normAutofit/>
          </a:bodyPr>
          <a:lstStyle/>
          <a:p>
            <a:r>
              <a:rPr lang="zh-CN" altLang="en-US" sz="2800" b="1" dirty="0"/>
              <a:t>两阶段提交的缺点</a:t>
            </a:r>
          </a:p>
        </p:txBody>
      </p:sp>
      <p:sp>
        <p:nvSpPr>
          <p:cNvPr id="3" name="内容占位符 2">
            <a:extLst>
              <a:ext uri="{FF2B5EF4-FFF2-40B4-BE49-F238E27FC236}">
                <a16:creationId xmlns:a16="http://schemas.microsoft.com/office/drawing/2014/main" id="{93D99B9C-2674-4DEF-9B5D-CB6B38442F93}"/>
              </a:ext>
            </a:extLst>
          </p:cNvPr>
          <p:cNvSpPr>
            <a:spLocks noGrp="1"/>
          </p:cNvSpPr>
          <p:nvPr>
            <p:ph idx="1"/>
          </p:nvPr>
        </p:nvSpPr>
        <p:spPr/>
        <p:txBody>
          <a:bodyPr>
            <a:noAutofit/>
          </a:bodyPr>
          <a:lstStyle/>
          <a:p>
            <a:r>
              <a:rPr lang="en-US" altLang="zh-CN" sz="2400" dirty="0"/>
              <a:t>2PC</a:t>
            </a:r>
            <a:r>
              <a:rPr lang="zh-CN" altLang="en-US" sz="2400" dirty="0"/>
              <a:t>是一个阻塞性质的协议，有下述缺点：</a:t>
            </a:r>
            <a:endParaRPr lang="en-US" altLang="zh-CN" sz="2400" dirty="0"/>
          </a:p>
          <a:p>
            <a:r>
              <a:rPr lang="zh-CN" altLang="en-US" sz="2400" b="1" dirty="0"/>
              <a:t>同步阻塞</a:t>
            </a:r>
            <a:r>
              <a:rPr lang="zh-CN" altLang="en-US" sz="2400" dirty="0"/>
              <a:t>：</a:t>
            </a:r>
            <a:r>
              <a:rPr lang="zh-CN" altLang="en-US" sz="2400" dirty="0">
                <a:solidFill>
                  <a:srgbClr val="FF0000"/>
                </a:solidFill>
              </a:rPr>
              <a:t>参与者在等待其他参与者节点的响应</a:t>
            </a:r>
            <a:r>
              <a:rPr lang="zh-CN" altLang="en-US" sz="2400" dirty="0"/>
              <a:t>过程中，所有的参与者节点都是事务阻塞的；</a:t>
            </a:r>
            <a:endParaRPr lang="en-US" altLang="zh-CN" sz="2400" dirty="0"/>
          </a:p>
          <a:p>
            <a:r>
              <a:rPr lang="zh-CN" altLang="en-US" sz="2400" b="1" dirty="0"/>
              <a:t>单点故障</a:t>
            </a:r>
            <a:r>
              <a:rPr lang="zh-CN" altLang="en-US" sz="2400" dirty="0"/>
              <a:t>：</a:t>
            </a:r>
            <a:r>
              <a:rPr lang="zh-CN" altLang="en-US" sz="2400" dirty="0">
                <a:solidFill>
                  <a:srgbClr val="FF0000"/>
                </a:solidFill>
              </a:rPr>
              <a:t>协调者</a:t>
            </a:r>
            <a:r>
              <a:rPr lang="zh-CN" altLang="en-US" sz="2400" dirty="0"/>
              <a:t>一旦发生故障，参与者会一直阻塞下去，尤其在提交阶段，</a:t>
            </a:r>
            <a:r>
              <a:rPr lang="zh-CN" altLang="en-US" sz="2400" dirty="0">
                <a:solidFill>
                  <a:srgbClr val="FF0000"/>
                </a:solidFill>
              </a:rPr>
              <a:t>参与者都处于锁定事务资源的状态中</a:t>
            </a:r>
            <a:r>
              <a:rPr lang="zh-CN" altLang="en-US" sz="2400" dirty="0"/>
              <a:t>；</a:t>
            </a:r>
            <a:endParaRPr lang="en-US" altLang="zh-CN" sz="2400" dirty="0"/>
          </a:p>
          <a:p>
            <a:r>
              <a:rPr lang="zh-CN" altLang="en-US" sz="2400" b="1" dirty="0"/>
              <a:t>数据不一致</a:t>
            </a:r>
            <a:r>
              <a:rPr lang="zh-CN" altLang="en-US" sz="2400" dirty="0"/>
              <a:t>：</a:t>
            </a:r>
            <a:r>
              <a:rPr lang="zh-CN" altLang="en-US" sz="2400" dirty="0">
                <a:solidFill>
                  <a:srgbClr val="FF0000"/>
                </a:solidFill>
              </a:rPr>
              <a:t>第二阶段</a:t>
            </a:r>
            <a:r>
              <a:rPr lang="zh-CN" altLang="en-US" sz="2400" dirty="0"/>
              <a:t>，当</a:t>
            </a:r>
            <a:r>
              <a:rPr lang="zh-CN" altLang="en-US" sz="2400" dirty="0">
                <a:solidFill>
                  <a:srgbClr val="FF0000"/>
                </a:solidFill>
              </a:rPr>
              <a:t>协调者</a:t>
            </a:r>
            <a:r>
              <a:rPr lang="zh-CN" altLang="en-US" sz="2400" dirty="0"/>
              <a:t>向参与者</a:t>
            </a:r>
            <a:r>
              <a:rPr lang="zh-CN" altLang="en-US" sz="2400" dirty="0">
                <a:solidFill>
                  <a:srgbClr val="FF0000"/>
                </a:solidFill>
              </a:rPr>
              <a:t>发送</a:t>
            </a:r>
            <a:r>
              <a:rPr lang="en-US" altLang="zh-CN" sz="2400" dirty="0">
                <a:solidFill>
                  <a:srgbClr val="FF0000"/>
                </a:solidFill>
              </a:rPr>
              <a:t>commit</a:t>
            </a:r>
            <a:r>
              <a:rPr lang="zh-CN" altLang="en-US" sz="2400" dirty="0">
                <a:solidFill>
                  <a:srgbClr val="FF0000"/>
                </a:solidFill>
              </a:rPr>
              <a:t>请求后</a:t>
            </a:r>
            <a:r>
              <a:rPr lang="zh-CN" altLang="en-US" sz="2400" dirty="0"/>
              <a:t>，发生了局部网络异常或在</a:t>
            </a:r>
            <a:r>
              <a:rPr lang="zh-CN" altLang="en-US" sz="2400" dirty="0">
                <a:solidFill>
                  <a:srgbClr val="FF0000"/>
                </a:solidFill>
              </a:rPr>
              <a:t>发送</a:t>
            </a:r>
            <a:r>
              <a:rPr lang="en-US" altLang="zh-CN" sz="2400" dirty="0">
                <a:solidFill>
                  <a:srgbClr val="FF0000"/>
                </a:solidFill>
              </a:rPr>
              <a:t>commit</a:t>
            </a:r>
            <a:r>
              <a:rPr lang="zh-CN" altLang="en-US" sz="2400" dirty="0">
                <a:solidFill>
                  <a:srgbClr val="FF0000"/>
                </a:solidFill>
              </a:rPr>
              <a:t>请求时</a:t>
            </a:r>
            <a:r>
              <a:rPr lang="zh-CN" altLang="en-US" sz="2400" dirty="0"/>
              <a:t>协调者发生了故障，若只有部分参与者收到了</a:t>
            </a:r>
            <a:r>
              <a:rPr lang="en-US" altLang="zh-CN" sz="2400" dirty="0"/>
              <a:t>commit</a:t>
            </a:r>
            <a:r>
              <a:rPr lang="zh-CN" altLang="en-US" sz="2400" dirty="0"/>
              <a:t>请求，但</a:t>
            </a:r>
            <a:r>
              <a:rPr lang="zh-CN" altLang="en-US" sz="2400" dirty="0">
                <a:solidFill>
                  <a:srgbClr val="FF0000"/>
                </a:solidFill>
              </a:rPr>
              <a:t>其他部分未接到</a:t>
            </a:r>
            <a:r>
              <a:rPr lang="en-US" altLang="zh-CN" sz="2400" dirty="0">
                <a:solidFill>
                  <a:srgbClr val="FF0000"/>
                </a:solidFill>
              </a:rPr>
              <a:t>commit</a:t>
            </a:r>
            <a:r>
              <a:rPr lang="zh-CN" altLang="en-US" sz="2400" dirty="0">
                <a:solidFill>
                  <a:srgbClr val="FF0000"/>
                </a:solidFill>
              </a:rPr>
              <a:t>请求的节点无法执行提交操作</a:t>
            </a:r>
            <a:r>
              <a:rPr lang="zh-CN" altLang="en-US" sz="2400" dirty="0"/>
              <a:t>，此时出现了数据不一致现象。</a:t>
            </a:r>
          </a:p>
        </p:txBody>
      </p:sp>
      <p:sp>
        <p:nvSpPr>
          <p:cNvPr id="4" name="灯片编号占位符 3">
            <a:extLst>
              <a:ext uri="{FF2B5EF4-FFF2-40B4-BE49-F238E27FC236}">
                <a16:creationId xmlns:a16="http://schemas.microsoft.com/office/drawing/2014/main" id="{A06AACFF-0BB6-40C8-B89E-18B1E03964B3}"/>
              </a:ext>
            </a:extLst>
          </p:cNvPr>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Tree>
    <p:extLst>
      <p:ext uri="{BB962C8B-B14F-4D97-AF65-F5344CB8AC3E}">
        <p14:creationId xmlns:p14="http://schemas.microsoft.com/office/powerpoint/2010/main" val="1981171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188D5-32A9-4BDC-A028-538617165484}"/>
              </a:ext>
            </a:extLst>
          </p:cNvPr>
          <p:cNvSpPr>
            <a:spLocks noGrp="1"/>
          </p:cNvSpPr>
          <p:nvPr>
            <p:ph type="title"/>
          </p:nvPr>
        </p:nvSpPr>
        <p:spPr/>
        <p:txBody>
          <a:bodyPr/>
          <a:lstStyle/>
          <a:p>
            <a:r>
              <a:rPr lang="zh-CN" altLang="en-US" sz="2800" b="1" dirty="0">
                <a:solidFill>
                  <a:prstClr val="black"/>
                </a:solidFill>
              </a:rPr>
              <a:t>两阶段提交的缺点（续）</a:t>
            </a:r>
            <a:endParaRPr lang="zh-CN" altLang="en-US" dirty="0"/>
          </a:p>
        </p:txBody>
      </p:sp>
      <p:sp>
        <p:nvSpPr>
          <p:cNvPr id="3" name="内容占位符 2">
            <a:extLst>
              <a:ext uri="{FF2B5EF4-FFF2-40B4-BE49-F238E27FC236}">
                <a16:creationId xmlns:a16="http://schemas.microsoft.com/office/drawing/2014/main" id="{888E0638-DFC5-49DA-85CD-DF1DADE2F7B4}"/>
              </a:ext>
            </a:extLst>
          </p:cNvPr>
          <p:cNvSpPr>
            <a:spLocks noGrp="1"/>
          </p:cNvSpPr>
          <p:nvPr>
            <p:ph idx="1"/>
          </p:nvPr>
        </p:nvSpPr>
        <p:spPr/>
        <p:txBody>
          <a:bodyPr>
            <a:normAutofit/>
          </a:bodyPr>
          <a:lstStyle/>
          <a:p>
            <a:r>
              <a:rPr lang="en-US" altLang="zh-CN" sz="2400" b="1" dirty="0"/>
              <a:t>2PC</a:t>
            </a:r>
            <a:r>
              <a:rPr lang="zh-CN" altLang="en-US" sz="2400" b="1" dirty="0"/>
              <a:t>无法解决的问题：</a:t>
            </a:r>
            <a:endParaRPr lang="en-US" altLang="zh-CN" sz="2400" b="1" dirty="0"/>
          </a:p>
          <a:p>
            <a:r>
              <a:rPr lang="en-US" altLang="zh-CN" sz="2400" b="1" dirty="0"/>
              <a:t>       </a:t>
            </a:r>
            <a:r>
              <a:rPr lang="zh-CN" altLang="en-US" sz="2400" dirty="0">
                <a:solidFill>
                  <a:srgbClr val="FF0000"/>
                </a:solidFill>
              </a:rPr>
              <a:t>协调者</a:t>
            </a:r>
            <a:r>
              <a:rPr lang="zh-CN" altLang="en-US" sz="2400" dirty="0"/>
              <a:t>发出</a:t>
            </a:r>
            <a:r>
              <a:rPr lang="en-US" altLang="zh-CN" sz="2400" dirty="0"/>
              <a:t>commit</a:t>
            </a:r>
            <a:r>
              <a:rPr lang="zh-CN" altLang="en-US" sz="2400" dirty="0"/>
              <a:t>消息后</a:t>
            </a:r>
            <a:r>
              <a:rPr lang="zh-CN" altLang="en-US" sz="2400" dirty="0">
                <a:solidFill>
                  <a:srgbClr val="FF0000"/>
                </a:solidFill>
              </a:rPr>
              <a:t>宕机</a:t>
            </a:r>
            <a:r>
              <a:rPr lang="zh-CN" altLang="en-US" sz="2400" dirty="0"/>
              <a:t>，而</a:t>
            </a:r>
            <a:r>
              <a:rPr lang="zh-CN" altLang="en-US" sz="2400" dirty="0">
                <a:solidFill>
                  <a:srgbClr val="FF0000"/>
                </a:solidFill>
              </a:rPr>
              <a:t>接收到该消息的参与者也同时宕机</a:t>
            </a:r>
            <a:r>
              <a:rPr lang="zh-CN" altLang="en-US" sz="2400" dirty="0"/>
              <a:t>，此时无法知道事务的真实状态。</a:t>
            </a:r>
            <a:endParaRPr lang="en-US" altLang="zh-CN" sz="2400" dirty="0"/>
          </a:p>
          <a:p>
            <a:r>
              <a:rPr lang="zh-CN" altLang="en-US" sz="2400" dirty="0"/>
              <a:t>       鉴于</a:t>
            </a:r>
            <a:r>
              <a:rPr lang="en-US" altLang="zh-CN" sz="2400" dirty="0"/>
              <a:t>2PC</a:t>
            </a:r>
            <a:r>
              <a:rPr lang="zh-CN" altLang="en-US" sz="2400" dirty="0"/>
              <a:t>的上述问题，所以后续有人提出了三阶段提交、基于</a:t>
            </a:r>
            <a:r>
              <a:rPr lang="en-US" altLang="zh-CN" sz="2400" dirty="0"/>
              <a:t>paxos</a:t>
            </a:r>
            <a:r>
              <a:rPr lang="zh-CN" altLang="en-US" sz="2400" dirty="0"/>
              <a:t>的</a:t>
            </a:r>
            <a:r>
              <a:rPr lang="en-US" altLang="zh-CN" sz="2400" dirty="0"/>
              <a:t>2PC</a:t>
            </a:r>
            <a:r>
              <a:rPr lang="zh-CN" altLang="en-US" sz="2400" dirty="0"/>
              <a:t>等改进协议。</a:t>
            </a:r>
          </a:p>
        </p:txBody>
      </p:sp>
      <p:sp>
        <p:nvSpPr>
          <p:cNvPr id="4" name="灯片编号占位符 3">
            <a:extLst>
              <a:ext uri="{FF2B5EF4-FFF2-40B4-BE49-F238E27FC236}">
                <a16:creationId xmlns:a16="http://schemas.microsoft.com/office/drawing/2014/main" id="{21EDC0C2-F927-459B-A43D-2FBB9FE3E78E}"/>
              </a:ext>
            </a:extLst>
          </p:cNvPr>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Tree>
    <p:extLst>
      <p:ext uri="{BB962C8B-B14F-4D97-AF65-F5344CB8AC3E}">
        <p14:creationId xmlns:p14="http://schemas.microsoft.com/office/powerpoint/2010/main" val="2619680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FA478-CEB5-4539-9E2B-C1AB7D78FBFF}"/>
              </a:ext>
            </a:extLst>
          </p:cNvPr>
          <p:cNvSpPr>
            <a:spLocks noGrp="1"/>
          </p:cNvSpPr>
          <p:nvPr>
            <p:ph type="title"/>
          </p:nvPr>
        </p:nvSpPr>
        <p:spPr/>
        <p:txBody>
          <a:bodyPr>
            <a:normAutofit/>
          </a:bodyPr>
          <a:lstStyle/>
          <a:p>
            <a:r>
              <a:rPr lang="en-US" altLang="zh-CN" sz="2800" b="1" dirty="0"/>
              <a:t>9.3.1.2 </a:t>
            </a:r>
            <a:r>
              <a:rPr lang="zh-CN" altLang="en-US" sz="2800" b="1" dirty="0"/>
              <a:t>三阶段提交（</a:t>
            </a:r>
            <a:r>
              <a:rPr lang="en-US" altLang="zh-CN" sz="2800" b="1" dirty="0"/>
              <a:t>3PC</a:t>
            </a:r>
            <a:r>
              <a:rPr lang="zh-CN" altLang="en-US" sz="2800" b="1" dirty="0"/>
              <a:t>）</a:t>
            </a:r>
          </a:p>
        </p:txBody>
      </p:sp>
      <p:sp>
        <p:nvSpPr>
          <p:cNvPr id="3" name="内容占位符 2">
            <a:extLst>
              <a:ext uri="{FF2B5EF4-FFF2-40B4-BE49-F238E27FC236}">
                <a16:creationId xmlns:a16="http://schemas.microsoft.com/office/drawing/2014/main" id="{59DFDCBD-B2ED-441D-9344-DB300BE9D251}"/>
              </a:ext>
            </a:extLst>
          </p:cNvPr>
          <p:cNvSpPr>
            <a:spLocks noGrp="1"/>
          </p:cNvSpPr>
          <p:nvPr>
            <p:ph idx="1"/>
          </p:nvPr>
        </p:nvSpPr>
        <p:spPr>
          <a:xfrm>
            <a:off x="838200" y="1285461"/>
            <a:ext cx="10515600" cy="4776379"/>
          </a:xfrm>
        </p:spPr>
        <p:txBody>
          <a:bodyPr>
            <a:normAutofit lnSpcReduction="10000"/>
          </a:bodyPr>
          <a:lstStyle/>
          <a:p>
            <a:r>
              <a:rPr lang="zh-CN" altLang="en-US" sz="2400" dirty="0"/>
              <a:t>三阶段提交协议，是二阶段提交协议的改进版本：</a:t>
            </a:r>
            <a:endParaRPr lang="en-US" altLang="zh-CN" sz="2400" dirty="0"/>
          </a:p>
          <a:p>
            <a:r>
              <a:rPr lang="zh-CN" altLang="en-US" sz="2400" dirty="0"/>
              <a:t>（</a:t>
            </a:r>
            <a:r>
              <a:rPr lang="en-US" altLang="zh-CN" sz="2400" dirty="0"/>
              <a:t>1</a:t>
            </a:r>
            <a:r>
              <a:rPr lang="zh-CN" altLang="en-US" sz="2400" dirty="0"/>
              <a:t>）在协调者和参与者中都</a:t>
            </a:r>
            <a:r>
              <a:rPr lang="zh-CN" altLang="en-US" sz="2400" dirty="0">
                <a:solidFill>
                  <a:srgbClr val="FF0000"/>
                </a:solidFill>
              </a:rPr>
              <a:t>引入超时机制</a:t>
            </a:r>
            <a:r>
              <a:rPr lang="zh-CN" altLang="en-US" sz="2400" dirty="0"/>
              <a:t>；</a:t>
            </a:r>
          </a:p>
          <a:p>
            <a:r>
              <a:rPr lang="zh-CN" altLang="en-US" sz="2400" dirty="0"/>
              <a:t>（</a:t>
            </a:r>
            <a:r>
              <a:rPr lang="en-US" altLang="zh-CN" sz="2400" dirty="0"/>
              <a:t>2</a:t>
            </a:r>
            <a:r>
              <a:rPr lang="zh-CN" altLang="en-US" sz="2400" dirty="0"/>
              <a:t>）将二阶段的</a:t>
            </a:r>
            <a:r>
              <a:rPr lang="zh-CN" altLang="en-US" sz="2400" dirty="0">
                <a:solidFill>
                  <a:srgbClr val="FF0000"/>
                </a:solidFill>
              </a:rPr>
              <a:t>准备阶段</a:t>
            </a:r>
            <a:r>
              <a:rPr lang="zh-CN" altLang="en-US" sz="2400" dirty="0"/>
              <a:t>细分为</a:t>
            </a:r>
            <a:r>
              <a:rPr lang="en-US" altLang="zh-CN" sz="2400" dirty="0"/>
              <a:t>2</a:t>
            </a:r>
            <a:r>
              <a:rPr lang="zh-CN" altLang="en-US" sz="2400" dirty="0"/>
              <a:t>步（</a:t>
            </a:r>
            <a:r>
              <a:rPr lang="en-US" altLang="zh-CN" sz="2400" dirty="0"/>
              <a:t> </a:t>
            </a:r>
            <a:r>
              <a:rPr lang="zh-CN" altLang="en-US" sz="2400" dirty="0">
                <a:solidFill>
                  <a:srgbClr val="FF0000"/>
                </a:solidFill>
              </a:rPr>
              <a:t>也有说法称是</a:t>
            </a:r>
            <a:r>
              <a:rPr lang="en-US" altLang="zh-CN" sz="2400" dirty="0">
                <a:solidFill>
                  <a:srgbClr val="FF0000"/>
                </a:solidFill>
              </a:rPr>
              <a:t>WAIT</a:t>
            </a:r>
            <a:r>
              <a:rPr lang="zh-CN" altLang="en-US" sz="2400" dirty="0">
                <a:solidFill>
                  <a:srgbClr val="FF0000"/>
                </a:solidFill>
              </a:rPr>
              <a:t>（</a:t>
            </a:r>
            <a:r>
              <a:rPr lang="en-US" altLang="zh-CN" sz="2400" dirty="0">
                <a:solidFill>
                  <a:srgbClr val="FF0000"/>
                </a:solidFill>
              </a:rPr>
              <a:t>READY</a:t>
            </a:r>
            <a:r>
              <a:rPr lang="zh-CN" altLang="en-US" sz="2400" dirty="0">
                <a:solidFill>
                  <a:srgbClr val="FF0000"/>
                </a:solidFill>
              </a:rPr>
              <a:t>）和</a:t>
            </a:r>
            <a:r>
              <a:rPr lang="en-US" altLang="zh-CN" sz="2400" dirty="0">
                <a:solidFill>
                  <a:srgbClr val="FF0000"/>
                </a:solidFill>
              </a:rPr>
              <a:t>COMMIT</a:t>
            </a:r>
            <a:r>
              <a:rPr lang="zh-CN" altLang="en-US" sz="2400" dirty="0">
                <a:solidFill>
                  <a:srgbClr val="FF0000"/>
                </a:solidFill>
              </a:rPr>
              <a:t>状态之间增加一个状态</a:t>
            </a:r>
            <a:r>
              <a:rPr lang="zh-CN" altLang="en-US" sz="2400" dirty="0"/>
              <a:t>），增加了一个</a:t>
            </a:r>
            <a:r>
              <a:rPr lang="en-US" altLang="zh-CN" sz="2400" dirty="0">
                <a:solidFill>
                  <a:srgbClr val="FF0000"/>
                </a:solidFill>
              </a:rPr>
              <a:t>preCommit</a:t>
            </a:r>
            <a:r>
              <a:rPr lang="en-US" altLang="zh-CN" sz="2400" dirty="0"/>
              <a:t> </a:t>
            </a:r>
            <a:r>
              <a:rPr lang="zh-CN" altLang="en-US" sz="2400" dirty="0"/>
              <a:t>阶段，</a:t>
            </a:r>
            <a:r>
              <a:rPr lang="zh-CN" altLang="en-US" sz="2400" dirty="0">
                <a:solidFill>
                  <a:srgbClr val="FF0000"/>
                </a:solidFill>
              </a:rPr>
              <a:t>先询问</a:t>
            </a:r>
            <a:r>
              <a:rPr lang="zh-CN" altLang="en-US" sz="2400" dirty="0"/>
              <a:t>是否可以提交，然后</a:t>
            </a:r>
            <a:r>
              <a:rPr lang="zh-CN" altLang="en-US" sz="2400" dirty="0">
                <a:solidFill>
                  <a:srgbClr val="FF0000"/>
                </a:solidFill>
              </a:rPr>
              <a:t>再锁资源</a:t>
            </a:r>
            <a:r>
              <a:rPr lang="zh-CN" altLang="en-US" sz="2400" dirty="0"/>
              <a:t>，之后再提交。</a:t>
            </a:r>
            <a:endParaRPr lang="en-US" altLang="zh-CN" sz="2400" dirty="0"/>
          </a:p>
          <a:p>
            <a:endParaRPr lang="en-US" altLang="zh-CN" sz="2400" dirty="0">
              <a:solidFill>
                <a:srgbClr val="00B0F0"/>
              </a:solidFill>
            </a:endParaRPr>
          </a:p>
          <a:p>
            <a:r>
              <a:rPr lang="zh-CN" altLang="en-US" sz="2400" dirty="0"/>
              <a:t>       二阶段提交中可能存在的</a:t>
            </a:r>
            <a:r>
              <a:rPr lang="zh-CN" altLang="en-US" sz="2400" dirty="0">
                <a:solidFill>
                  <a:srgbClr val="FF0000"/>
                </a:solidFill>
              </a:rPr>
              <a:t>延时问题</a:t>
            </a:r>
            <a:r>
              <a:rPr lang="zh-CN" altLang="en-US" sz="2400" dirty="0"/>
              <a:t>：</a:t>
            </a:r>
            <a:r>
              <a:rPr lang="zh-CN" altLang="en-US" sz="2400" dirty="0">
                <a:solidFill>
                  <a:srgbClr val="FF0000"/>
                </a:solidFill>
              </a:rPr>
              <a:t>在</a:t>
            </a:r>
            <a:r>
              <a:rPr lang="zh-CN" altLang="en-US" sz="2400" b="1" dirty="0">
                <a:solidFill>
                  <a:srgbClr val="FF0000"/>
                </a:solidFill>
              </a:rPr>
              <a:t>准备</a:t>
            </a:r>
            <a:r>
              <a:rPr lang="zh-CN" altLang="en-US" sz="2400" dirty="0">
                <a:solidFill>
                  <a:srgbClr val="FF0000"/>
                </a:solidFill>
              </a:rPr>
              <a:t>之后，若协调者发生崩溃或错误，</a:t>
            </a:r>
            <a:r>
              <a:rPr lang="zh-CN" altLang="en-US" sz="2400" dirty="0"/>
              <a:t>导致参与者处于无法知晓是否提交或者中止的“不确定状态”，从而引起可能相当长的延时。</a:t>
            </a:r>
            <a:endParaRPr lang="en-US" altLang="zh-CN" sz="2400" dirty="0"/>
          </a:p>
          <a:p>
            <a:r>
              <a:rPr lang="zh-CN" altLang="en-US" sz="2400" dirty="0">
                <a:solidFill>
                  <a:srgbClr val="FF0000"/>
                </a:solidFill>
              </a:rPr>
              <a:t>三阶段提交不是一个阻塞性质的协议</a:t>
            </a:r>
            <a:r>
              <a:rPr lang="zh-CN" altLang="en-US" sz="2400" dirty="0"/>
              <a:t>，改进了二阶段提交的上述问题。</a:t>
            </a:r>
          </a:p>
          <a:p>
            <a:endParaRPr lang="zh-CN" altLang="en-US" sz="2400" dirty="0"/>
          </a:p>
        </p:txBody>
      </p:sp>
      <p:sp>
        <p:nvSpPr>
          <p:cNvPr id="4" name="灯片编号占位符 3">
            <a:extLst>
              <a:ext uri="{FF2B5EF4-FFF2-40B4-BE49-F238E27FC236}">
                <a16:creationId xmlns:a16="http://schemas.microsoft.com/office/drawing/2014/main" id="{F143CF5E-84F7-495D-9E10-1622C95C0791}"/>
              </a:ext>
            </a:extLst>
          </p:cNvPr>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spTree>
    <p:extLst>
      <p:ext uri="{BB962C8B-B14F-4D97-AF65-F5344CB8AC3E}">
        <p14:creationId xmlns:p14="http://schemas.microsoft.com/office/powerpoint/2010/main" val="540017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444B6-0A79-4E4C-B767-9CE8847FA151}"/>
              </a:ext>
            </a:extLst>
          </p:cNvPr>
          <p:cNvSpPr>
            <a:spLocks noGrp="1"/>
          </p:cNvSpPr>
          <p:nvPr>
            <p:ph type="title"/>
          </p:nvPr>
        </p:nvSpPr>
        <p:spPr/>
        <p:txBody>
          <a:bodyPr>
            <a:normAutofit/>
          </a:bodyPr>
          <a:lstStyle/>
          <a:p>
            <a:r>
              <a:rPr lang="en-US" altLang="zh-CN" sz="2800" dirty="0"/>
              <a:t>3PC</a:t>
            </a:r>
            <a:r>
              <a:rPr lang="zh-CN" altLang="en-US" sz="2800" dirty="0"/>
              <a:t>执行过程</a:t>
            </a:r>
          </a:p>
        </p:txBody>
      </p:sp>
      <p:sp>
        <p:nvSpPr>
          <p:cNvPr id="3" name="内容占位符 2">
            <a:extLst>
              <a:ext uri="{FF2B5EF4-FFF2-40B4-BE49-F238E27FC236}">
                <a16:creationId xmlns:a16="http://schemas.microsoft.com/office/drawing/2014/main" id="{A31BA11D-4B81-4D03-AA9D-330C99AE3A85}"/>
              </a:ext>
            </a:extLst>
          </p:cNvPr>
          <p:cNvSpPr>
            <a:spLocks noGrp="1"/>
          </p:cNvSpPr>
          <p:nvPr>
            <p:ph idx="1"/>
          </p:nvPr>
        </p:nvSpPr>
        <p:spPr>
          <a:xfrm>
            <a:off x="838200" y="1285461"/>
            <a:ext cx="10515600" cy="5292319"/>
          </a:xfrm>
        </p:spPr>
        <p:txBody>
          <a:bodyPr>
            <a:normAutofit/>
          </a:bodyPr>
          <a:lstStyle/>
          <a:p>
            <a:r>
              <a:rPr lang="zh-CN" altLang="en-US" sz="2400" b="1" dirty="0"/>
              <a:t>（</a:t>
            </a:r>
            <a:r>
              <a:rPr lang="en-US" altLang="zh-CN" sz="2400" b="1" dirty="0"/>
              <a:t>1</a:t>
            </a:r>
            <a:r>
              <a:rPr lang="zh-CN" altLang="en-US" sz="2400" b="1" dirty="0"/>
              <a:t>）</a:t>
            </a:r>
            <a:r>
              <a:rPr lang="en-US" altLang="zh-CN" sz="2400" b="1" dirty="0"/>
              <a:t>canCommit</a:t>
            </a:r>
          </a:p>
          <a:p>
            <a:r>
              <a:rPr lang="zh-CN" altLang="en-US" sz="2400" dirty="0"/>
              <a:t>       协调者向参与者发送 </a:t>
            </a:r>
            <a:r>
              <a:rPr lang="en-US" altLang="zh-CN" sz="2400" dirty="0"/>
              <a:t>commit </a:t>
            </a:r>
            <a:r>
              <a:rPr lang="zh-CN" altLang="en-US" sz="2400" dirty="0"/>
              <a:t>请求，参与者如果可以提交就返回 </a:t>
            </a:r>
            <a:r>
              <a:rPr lang="en-US" altLang="zh-CN" sz="2400" dirty="0"/>
              <a:t>Vote Commit</a:t>
            </a:r>
            <a:r>
              <a:rPr lang="zh-CN" altLang="en-US" sz="2400" dirty="0"/>
              <a:t>消息</a:t>
            </a:r>
            <a:r>
              <a:rPr lang="en-US" altLang="zh-CN" sz="2400" dirty="0"/>
              <a:t>(</a:t>
            </a:r>
            <a:r>
              <a:rPr lang="zh-CN" altLang="en-US" sz="2400" dirty="0"/>
              <a:t>参与者不执行事务操作</a:t>
            </a:r>
            <a:r>
              <a:rPr lang="en-US" altLang="zh-CN" sz="2400" dirty="0"/>
              <a:t>)</a:t>
            </a:r>
            <a:r>
              <a:rPr lang="zh-CN" altLang="en-US" sz="2400" dirty="0"/>
              <a:t>，否则返回</a:t>
            </a:r>
            <a:r>
              <a:rPr lang="en-US" altLang="zh-CN" sz="2400" dirty="0"/>
              <a:t>Vote Abort</a:t>
            </a:r>
            <a:r>
              <a:rPr lang="zh-CN" altLang="en-US" sz="2400" dirty="0"/>
              <a:t>消息；</a:t>
            </a:r>
          </a:p>
          <a:p>
            <a:pPr lvl="1"/>
            <a:r>
              <a:rPr lang="zh-CN" altLang="en-US" b="1" dirty="0"/>
              <a:t>（</a:t>
            </a:r>
            <a:r>
              <a:rPr lang="en-US" altLang="zh-CN" b="1" dirty="0"/>
              <a:t>2</a:t>
            </a:r>
            <a:r>
              <a:rPr lang="zh-CN" altLang="en-US" b="1" dirty="0"/>
              <a:t>）</a:t>
            </a:r>
            <a:r>
              <a:rPr lang="en-US" altLang="zh-CN" b="1" dirty="0"/>
              <a:t>preCommit</a:t>
            </a:r>
          </a:p>
          <a:p>
            <a:pPr lvl="1"/>
            <a:r>
              <a:rPr lang="zh-CN" altLang="en-US" dirty="0"/>
              <a:t>       协调者根据参与者的回答和超时机制，确定是否可以继续事务的</a:t>
            </a:r>
            <a:r>
              <a:rPr lang="en-US" altLang="zh-CN" dirty="0"/>
              <a:t>preCommit</a:t>
            </a:r>
            <a:r>
              <a:rPr lang="zh-CN" altLang="en-US" dirty="0"/>
              <a:t>，分两种情况：</a:t>
            </a:r>
            <a:endParaRPr lang="en-US" altLang="zh-CN" dirty="0"/>
          </a:p>
          <a:p>
            <a:pPr marL="342900" lvl="1" indent="-342900">
              <a:buFont typeface="Wingdings" panose="05000000000000000000" pitchFamily="2" charset="2"/>
              <a:buChar char="Ø"/>
            </a:pPr>
            <a:r>
              <a:rPr lang="zh-CN" altLang="en-US" dirty="0"/>
              <a:t>收到所有参与者的</a:t>
            </a:r>
            <a:r>
              <a:rPr lang="en-US" altLang="zh-CN" dirty="0"/>
              <a:t>Vote Commit</a:t>
            </a:r>
            <a:r>
              <a:rPr lang="zh-CN" altLang="en-US" dirty="0"/>
              <a:t>，协调者发出</a:t>
            </a:r>
            <a:r>
              <a:rPr lang="en-US" altLang="zh-CN" dirty="0"/>
              <a:t>Global Commit</a:t>
            </a:r>
            <a:r>
              <a:rPr lang="zh-CN" altLang="en-US" dirty="0"/>
              <a:t>消息，进入下一阶段；</a:t>
            </a:r>
            <a:endParaRPr lang="en-US" altLang="zh-CN" dirty="0"/>
          </a:p>
          <a:p>
            <a:pPr marL="342900" lvl="1" indent="-342900">
              <a:buFont typeface="Wingdings" panose="05000000000000000000" pitchFamily="2" charset="2"/>
              <a:buChar char="Ø"/>
            </a:pPr>
            <a:r>
              <a:rPr lang="zh-CN" altLang="en-US" dirty="0"/>
              <a:t>某个参与者返回</a:t>
            </a:r>
            <a:r>
              <a:rPr lang="en-US" altLang="zh-CN" dirty="0"/>
              <a:t>Vote Abort</a:t>
            </a:r>
            <a:r>
              <a:rPr lang="zh-CN" altLang="en-US" dirty="0"/>
              <a:t>或者等待超时，协调者发出</a:t>
            </a:r>
            <a:r>
              <a:rPr lang="en-US" altLang="zh-CN" dirty="0"/>
              <a:t>Global Abort</a:t>
            </a:r>
            <a:r>
              <a:rPr lang="zh-CN" altLang="en-US" dirty="0"/>
              <a:t>消息，参与者执行事务回滚。</a:t>
            </a:r>
          </a:p>
        </p:txBody>
      </p:sp>
      <p:sp>
        <p:nvSpPr>
          <p:cNvPr id="4" name="灯片编号占位符 3">
            <a:extLst>
              <a:ext uri="{FF2B5EF4-FFF2-40B4-BE49-F238E27FC236}">
                <a16:creationId xmlns:a16="http://schemas.microsoft.com/office/drawing/2014/main" id="{7584D4E6-4880-4D4D-94D9-C471B08B50FE}"/>
              </a:ext>
            </a:extLst>
          </p:cNvPr>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107084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 </a:t>
            </a:r>
            <a:r>
              <a:rPr lang="zh-CN" altLang="en-US" dirty="0"/>
              <a:t>概述</a:t>
            </a:r>
            <a:endParaRPr lang="en-US" altLang="zh-CN" dirty="0"/>
          </a:p>
        </p:txBody>
      </p:sp>
      <p:sp>
        <p:nvSpPr>
          <p:cNvPr id="3" name="内容占位符 2"/>
          <p:cNvSpPr>
            <a:spLocks noGrp="1"/>
          </p:cNvSpPr>
          <p:nvPr>
            <p:ph idx="1"/>
          </p:nvPr>
        </p:nvSpPr>
        <p:spPr>
          <a:xfrm>
            <a:off x="838200" y="1285462"/>
            <a:ext cx="10515600" cy="5215822"/>
          </a:xfrm>
        </p:spPr>
        <p:txBody>
          <a:bodyPr>
            <a:normAutofit/>
          </a:bodyPr>
          <a:lstStyle/>
          <a:p>
            <a:r>
              <a:rPr lang="en-US" altLang="zh-CN" sz="2400" dirty="0"/>
              <a:t>9.1.1 </a:t>
            </a:r>
            <a:r>
              <a:rPr lang="zh-CN" altLang="en-US" sz="2400" dirty="0"/>
              <a:t>单机事务处理</a:t>
            </a:r>
            <a:endParaRPr lang="en-US" altLang="zh-CN" sz="2400" dirty="0"/>
          </a:p>
          <a:p>
            <a:r>
              <a:rPr lang="zh-CN" altLang="en-US" sz="2400" dirty="0"/>
              <a:t>       事务可以看作是一次大的活动，它由不同的小活动组成，这些活动逻辑上是一个整体。生活中的例子“一手交钱，一手交货”。</a:t>
            </a:r>
            <a:endParaRPr lang="en-US" altLang="zh-CN" sz="2400" dirty="0"/>
          </a:p>
          <a:p>
            <a:r>
              <a:rPr lang="zh-CN" altLang="en-US" sz="2400" dirty="0"/>
              <a:t>       事务的概念？</a:t>
            </a:r>
            <a:r>
              <a:rPr lang="en-US" altLang="zh-CN" sz="2400" dirty="0"/>
              <a:t>——</a:t>
            </a:r>
            <a:r>
              <a:rPr lang="zh-CN" altLang="en-US" sz="2400" dirty="0"/>
              <a:t>未见一致的定义</a:t>
            </a:r>
            <a:endParaRPr lang="en-US" altLang="zh-CN" sz="2400" dirty="0"/>
          </a:p>
          <a:p>
            <a:r>
              <a:rPr lang="en-US" altLang="zh-CN" sz="2400" dirty="0"/>
              <a:t>       ANSI SQL</a:t>
            </a:r>
            <a:r>
              <a:rPr lang="zh-CN" altLang="en-US" sz="2400" dirty="0"/>
              <a:t>标准</a:t>
            </a:r>
            <a:r>
              <a:rPr lang="en-US" altLang="zh-CN" sz="2400" dirty="0"/>
              <a:t>——</a:t>
            </a:r>
            <a:r>
              <a:rPr lang="zh-CN" altLang="en-US" sz="2400" dirty="0"/>
              <a:t>事务是一系列操作的一个</a:t>
            </a:r>
            <a:r>
              <a:rPr lang="zh-CN" altLang="en-US" sz="2400" dirty="0">
                <a:solidFill>
                  <a:srgbClr val="FF0000"/>
                </a:solidFill>
              </a:rPr>
              <a:t>逻辑单位</a:t>
            </a:r>
            <a:r>
              <a:rPr lang="zh-CN" altLang="en-US" sz="2400" dirty="0"/>
              <a:t>，明确指出事务结果有</a:t>
            </a:r>
            <a:r>
              <a:rPr lang="zh-CN" altLang="en-US" sz="2400" dirty="0">
                <a:solidFill>
                  <a:srgbClr val="FF0000"/>
                </a:solidFill>
              </a:rPr>
              <a:t>“要么全部成功，要么全部失败”这两种状态</a:t>
            </a:r>
            <a:r>
              <a:rPr lang="zh-CN" altLang="en-US" sz="2400" dirty="0"/>
              <a:t>。</a:t>
            </a:r>
            <a:endParaRPr lang="en-US" altLang="zh-CN" sz="2400" dirty="0"/>
          </a:p>
          <a:p>
            <a:r>
              <a:rPr lang="en-US" altLang="zh-CN" sz="2400" dirty="0"/>
              <a:t>      Jim Gray</a:t>
            </a:r>
            <a:r>
              <a:rPr lang="zh-CN" altLang="en-US" sz="2400" dirty="0"/>
              <a:t>提出：</a:t>
            </a:r>
            <a:r>
              <a:rPr lang="zh-CN" altLang="en-US" sz="2400" dirty="0">
                <a:solidFill>
                  <a:srgbClr val="FF0000"/>
                </a:solidFill>
              </a:rPr>
              <a:t>事务的</a:t>
            </a:r>
            <a:r>
              <a:rPr lang="en-US" altLang="zh-CN" sz="2400" dirty="0">
                <a:solidFill>
                  <a:srgbClr val="FF0000"/>
                </a:solidFill>
              </a:rPr>
              <a:t>ACID</a:t>
            </a:r>
            <a:r>
              <a:rPr lang="zh-CN" altLang="en-US" sz="2400" dirty="0">
                <a:solidFill>
                  <a:srgbClr val="FF0000"/>
                </a:solidFill>
              </a:rPr>
              <a:t>特性</a:t>
            </a:r>
            <a:r>
              <a:rPr lang="zh-CN" altLang="en-US" sz="2400" dirty="0"/>
              <a:t>，通过可串行化（</a:t>
            </a:r>
            <a:r>
              <a:rPr lang="en-US" altLang="zh-CN" sz="2400" dirty="0"/>
              <a:t>serializability</a:t>
            </a:r>
            <a:r>
              <a:rPr lang="zh-CN" altLang="en-US" sz="2400" dirty="0"/>
              <a:t>）、可恢复性（</a:t>
            </a:r>
            <a:r>
              <a:rPr lang="en-US" altLang="zh-CN" sz="2400" dirty="0"/>
              <a:t>recoverability</a:t>
            </a:r>
            <a:r>
              <a:rPr lang="zh-CN" altLang="en-US" sz="2400" dirty="0"/>
              <a:t>）、严格性（</a:t>
            </a:r>
            <a:r>
              <a:rPr lang="en-US" altLang="zh-CN" sz="2400" dirty="0"/>
              <a:t>strictness</a:t>
            </a:r>
            <a:r>
              <a:rPr lang="zh-CN" altLang="en-US" sz="2400" dirty="0"/>
              <a:t>）这些事务属性来确保</a:t>
            </a:r>
            <a:r>
              <a:rPr lang="zh-CN" altLang="en-US" sz="2400" dirty="0">
                <a:solidFill>
                  <a:srgbClr val="FF0000"/>
                </a:solidFill>
              </a:rPr>
              <a:t>数据的一致性</a:t>
            </a:r>
            <a:r>
              <a:rPr lang="zh-CN" altLang="en-US" sz="2400" dirty="0"/>
              <a:t>。</a:t>
            </a:r>
            <a:endParaRPr lang="en-US" altLang="zh-CN" sz="2400" dirty="0"/>
          </a:p>
          <a:p>
            <a:r>
              <a:rPr lang="zh-CN" altLang="en-US" sz="2400" dirty="0"/>
              <a:t>      数据一致性的挑战</a:t>
            </a:r>
            <a:r>
              <a:rPr lang="en-US" altLang="zh-CN" sz="2400" dirty="0"/>
              <a:t>——</a:t>
            </a:r>
            <a:r>
              <a:rPr lang="zh-CN" altLang="en-US" sz="2400" dirty="0"/>
              <a:t>异常、并发操作。</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444B6-0A79-4E4C-B767-9CE8847FA151}"/>
              </a:ext>
            </a:extLst>
          </p:cNvPr>
          <p:cNvSpPr>
            <a:spLocks noGrp="1"/>
          </p:cNvSpPr>
          <p:nvPr>
            <p:ph type="title"/>
          </p:nvPr>
        </p:nvSpPr>
        <p:spPr/>
        <p:txBody>
          <a:bodyPr>
            <a:normAutofit/>
          </a:bodyPr>
          <a:lstStyle/>
          <a:p>
            <a:r>
              <a:rPr lang="en-US" altLang="zh-CN" sz="2800" dirty="0"/>
              <a:t>3PC</a:t>
            </a:r>
            <a:r>
              <a:rPr lang="zh-CN" altLang="en-US" sz="2800" dirty="0"/>
              <a:t>执行过程（续）</a:t>
            </a:r>
          </a:p>
        </p:txBody>
      </p:sp>
      <p:sp>
        <p:nvSpPr>
          <p:cNvPr id="3" name="内容占位符 2">
            <a:extLst>
              <a:ext uri="{FF2B5EF4-FFF2-40B4-BE49-F238E27FC236}">
                <a16:creationId xmlns:a16="http://schemas.microsoft.com/office/drawing/2014/main" id="{A31BA11D-4B81-4D03-AA9D-330C99AE3A85}"/>
              </a:ext>
            </a:extLst>
          </p:cNvPr>
          <p:cNvSpPr>
            <a:spLocks noGrp="1"/>
          </p:cNvSpPr>
          <p:nvPr>
            <p:ph idx="1"/>
          </p:nvPr>
        </p:nvSpPr>
        <p:spPr>
          <a:xfrm>
            <a:off x="838200" y="1285461"/>
            <a:ext cx="10515600" cy="5292319"/>
          </a:xfrm>
        </p:spPr>
        <p:txBody>
          <a:bodyPr>
            <a:normAutofit/>
          </a:bodyPr>
          <a:lstStyle/>
          <a:p>
            <a:r>
              <a:rPr lang="zh-CN" altLang="en-US" sz="2400" dirty="0"/>
              <a:t>（</a:t>
            </a:r>
            <a:r>
              <a:rPr lang="en-US" altLang="zh-CN" sz="2400" dirty="0"/>
              <a:t>3</a:t>
            </a:r>
            <a:r>
              <a:rPr lang="zh-CN" altLang="en-US" sz="2400" dirty="0"/>
              <a:t>）</a:t>
            </a:r>
            <a:r>
              <a:rPr lang="en-US" altLang="zh-CN" sz="2400" dirty="0"/>
              <a:t>doCommit</a:t>
            </a:r>
          </a:p>
          <a:p>
            <a:r>
              <a:rPr lang="zh-CN" altLang="en-US" sz="2400" dirty="0"/>
              <a:t>       进行真正的事务提交，在消息传递过程中存在超时机制。</a:t>
            </a:r>
            <a:endParaRPr lang="en-US" altLang="zh-CN" sz="2400" dirty="0"/>
          </a:p>
          <a:p>
            <a:r>
              <a:rPr lang="en-US" altLang="zh-CN" sz="2400" dirty="0"/>
              <a:t>       </a:t>
            </a:r>
            <a:r>
              <a:rPr lang="zh-CN" altLang="en-US" sz="2400" dirty="0"/>
              <a:t>协调者向所有参与者发出</a:t>
            </a:r>
            <a:r>
              <a:rPr lang="en-US" altLang="zh-CN" sz="2400" dirty="0"/>
              <a:t>doCommit </a:t>
            </a:r>
            <a:r>
              <a:rPr lang="zh-CN" altLang="en-US" sz="2400" dirty="0"/>
              <a:t>请求，参与者收到该消息后</a:t>
            </a:r>
            <a:r>
              <a:rPr lang="zh-CN" altLang="en-US" sz="2400" dirty="0">
                <a:solidFill>
                  <a:srgbClr val="FF0000"/>
                </a:solidFill>
              </a:rPr>
              <a:t>正式执行事务提交，并释放事务期间占用的资源</a:t>
            </a:r>
            <a:r>
              <a:rPr lang="zh-CN" altLang="en-US" sz="2400" dirty="0"/>
              <a:t>。</a:t>
            </a:r>
            <a:endParaRPr lang="en-US" altLang="zh-CN" sz="2400" dirty="0"/>
          </a:p>
          <a:p>
            <a:r>
              <a:rPr lang="en-US" altLang="zh-CN" sz="2400" dirty="0"/>
              <a:t>       </a:t>
            </a:r>
            <a:r>
              <a:rPr lang="zh-CN" altLang="en-US" sz="2400" dirty="0"/>
              <a:t>各参与者</a:t>
            </a:r>
            <a:r>
              <a:rPr lang="zh-CN" altLang="en-US" sz="2400" dirty="0">
                <a:solidFill>
                  <a:srgbClr val="FF0000"/>
                </a:solidFill>
              </a:rPr>
              <a:t>向协调者反馈完成的</a:t>
            </a:r>
            <a:r>
              <a:rPr lang="en-US" altLang="zh-CN" sz="2400" dirty="0">
                <a:solidFill>
                  <a:srgbClr val="FF0000"/>
                </a:solidFill>
              </a:rPr>
              <a:t>ack</a:t>
            </a:r>
            <a:r>
              <a:rPr lang="zh-CN" altLang="en-US" sz="2400" dirty="0">
                <a:solidFill>
                  <a:srgbClr val="FF0000"/>
                </a:solidFill>
              </a:rPr>
              <a:t>消息</a:t>
            </a:r>
            <a:r>
              <a:rPr lang="zh-CN" altLang="en-US" sz="2400" dirty="0"/>
              <a:t>，协调者收到所有参与者反馈的</a:t>
            </a:r>
            <a:r>
              <a:rPr lang="en-US" altLang="zh-CN" sz="2400" dirty="0"/>
              <a:t>ack</a:t>
            </a:r>
            <a:r>
              <a:rPr lang="zh-CN" altLang="en-US" sz="2400" dirty="0"/>
              <a:t>消息后，即完成事务提交。</a:t>
            </a:r>
            <a:endParaRPr lang="en-US" altLang="zh-CN" sz="2400" dirty="0"/>
          </a:p>
          <a:p>
            <a:r>
              <a:rPr lang="zh-CN" altLang="en-US" sz="2400" dirty="0"/>
              <a:t>注意：</a:t>
            </a:r>
            <a:r>
              <a:rPr lang="zh-CN" altLang="en-US" sz="2400" dirty="0">
                <a:solidFill>
                  <a:srgbClr val="FF0000"/>
                </a:solidFill>
              </a:rPr>
              <a:t>进入阶段</a:t>
            </a:r>
            <a:r>
              <a:rPr lang="en-US" altLang="zh-CN" sz="2400" dirty="0">
                <a:solidFill>
                  <a:srgbClr val="FF0000"/>
                </a:solidFill>
              </a:rPr>
              <a:t>3</a:t>
            </a:r>
            <a:r>
              <a:rPr lang="zh-CN" altLang="en-US" sz="2400" dirty="0">
                <a:solidFill>
                  <a:srgbClr val="FF0000"/>
                </a:solidFill>
              </a:rPr>
              <a:t>后</a:t>
            </a:r>
            <a:r>
              <a:rPr lang="zh-CN" altLang="en-US" sz="2400" dirty="0"/>
              <a:t>，协调者出现问题或者协调者与参与者网络出现问题，都会导致</a:t>
            </a:r>
            <a:r>
              <a:rPr lang="zh-CN" altLang="en-US" sz="2400" dirty="0">
                <a:solidFill>
                  <a:srgbClr val="FF0000"/>
                </a:solidFill>
              </a:rPr>
              <a:t>参与者无法接收到协调者发出的</a:t>
            </a:r>
            <a:r>
              <a:rPr lang="en-US" altLang="zh-CN" sz="2400" dirty="0">
                <a:solidFill>
                  <a:srgbClr val="FF0000"/>
                </a:solidFill>
              </a:rPr>
              <a:t>doCommit</a:t>
            </a:r>
            <a:r>
              <a:rPr lang="zh-CN" altLang="en-US" sz="2400" dirty="0">
                <a:solidFill>
                  <a:srgbClr val="FF0000"/>
                </a:solidFill>
              </a:rPr>
              <a:t>请求</a:t>
            </a:r>
            <a:r>
              <a:rPr lang="zh-CN" altLang="en-US" sz="2400" dirty="0"/>
              <a:t>。此时，参与者会在</a:t>
            </a:r>
            <a:r>
              <a:rPr lang="zh-CN" altLang="en-US" sz="2400" dirty="0">
                <a:solidFill>
                  <a:srgbClr val="FF0000"/>
                </a:solidFill>
              </a:rPr>
              <a:t>等待超时之后，继续执行事务提交</a:t>
            </a:r>
            <a:r>
              <a:rPr lang="zh-CN" altLang="en-US" sz="2400" dirty="0"/>
              <a:t>。</a:t>
            </a:r>
            <a:endParaRPr lang="zh-CN" altLang="en-US" dirty="0"/>
          </a:p>
        </p:txBody>
      </p:sp>
      <p:sp>
        <p:nvSpPr>
          <p:cNvPr id="4" name="灯片编号占位符 3">
            <a:extLst>
              <a:ext uri="{FF2B5EF4-FFF2-40B4-BE49-F238E27FC236}">
                <a16:creationId xmlns:a16="http://schemas.microsoft.com/office/drawing/2014/main" id="{7584D4E6-4880-4D4D-94D9-C471B08B50FE}"/>
              </a:ext>
            </a:extLst>
          </p:cNvPr>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Tree>
    <p:extLst>
      <p:ext uri="{BB962C8B-B14F-4D97-AF65-F5344CB8AC3E}">
        <p14:creationId xmlns:p14="http://schemas.microsoft.com/office/powerpoint/2010/main" val="288457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444B6-0A79-4E4C-B767-9CE8847FA151}"/>
              </a:ext>
            </a:extLst>
          </p:cNvPr>
          <p:cNvSpPr>
            <a:spLocks noGrp="1"/>
          </p:cNvSpPr>
          <p:nvPr>
            <p:ph type="title"/>
          </p:nvPr>
        </p:nvSpPr>
        <p:spPr>
          <a:xfrm>
            <a:off x="838200" y="0"/>
            <a:ext cx="10515600" cy="920336"/>
          </a:xfrm>
        </p:spPr>
        <p:txBody>
          <a:bodyPr>
            <a:normAutofit/>
          </a:bodyPr>
          <a:lstStyle/>
          <a:p>
            <a:r>
              <a:rPr lang="en-US" altLang="zh-CN" sz="2800" dirty="0"/>
              <a:t>3PC</a:t>
            </a:r>
            <a:r>
              <a:rPr lang="zh-CN" altLang="en-US" sz="2800" dirty="0"/>
              <a:t>的优缺点</a:t>
            </a:r>
          </a:p>
        </p:txBody>
      </p:sp>
      <p:sp>
        <p:nvSpPr>
          <p:cNvPr id="3" name="内容占位符 2">
            <a:extLst>
              <a:ext uri="{FF2B5EF4-FFF2-40B4-BE49-F238E27FC236}">
                <a16:creationId xmlns:a16="http://schemas.microsoft.com/office/drawing/2014/main" id="{A31BA11D-4B81-4D03-AA9D-330C99AE3A85}"/>
              </a:ext>
            </a:extLst>
          </p:cNvPr>
          <p:cNvSpPr>
            <a:spLocks noGrp="1"/>
          </p:cNvSpPr>
          <p:nvPr>
            <p:ph idx="1"/>
          </p:nvPr>
        </p:nvSpPr>
        <p:spPr>
          <a:xfrm>
            <a:off x="838200" y="774797"/>
            <a:ext cx="10515600" cy="5802983"/>
          </a:xfrm>
        </p:spPr>
        <p:txBody>
          <a:bodyPr>
            <a:normAutofit lnSpcReduction="10000"/>
          </a:bodyPr>
          <a:lstStyle/>
          <a:p>
            <a:r>
              <a:rPr lang="zh-CN" altLang="en-US" sz="2400" dirty="0"/>
              <a:t>优点：</a:t>
            </a:r>
            <a:endParaRPr lang="en-US" altLang="zh-CN" sz="2400" dirty="0"/>
          </a:p>
          <a:p>
            <a:pPr marL="342900" indent="-342900">
              <a:buFont typeface="Wingdings" panose="05000000000000000000" pitchFamily="2" charset="2"/>
              <a:buChar char="Ø"/>
            </a:pPr>
            <a:r>
              <a:rPr lang="zh-CN" altLang="en-US" sz="2400" dirty="0"/>
              <a:t>在等待超时后协调者或参与者会中断事务，相对于二阶段提交减小了阻塞范围。</a:t>
            </a:r>
            <a:endParaRPr lang="en-US" altLang="zh-CN" sz="2400" dirty="0"/>
          </a:p>
          <a:p>
            <a:pPr marL="342900" indent="-342900">
              <a:buFont typeface="Wingdings" panose="05000000000000000000" pitchFamily="2" charset="2"/>
              <a:buChar char="Ø"/>
            </a:pPr>
            <a:r>
              <a:rPr lang="zh-CN" altLang="en-US" sz="2400" dirty="0"/>
              <a:t>避免了协调者单点问题，阶段 </a:t>
            </a:r>
            <a:r>
              <a:rPr lang="en-US" altLang="zh-CN" sz="2400" dirty="0"/>
              <a:t>3 </a:t>
            </a:r>
            <a:r>
              <a:rPr lang="zh-CN" altLang="en-US" sz="2400" dirty="0"/>
              <a:t>中协调者出现问题时，参与者会继续提交事务。</a:t>
            </a:r>
            <a:endParaRPr lang="en-US" altLang="zh-CN" sz="2400" dirty="0"/>
          </a:p>
          <a:p>
            <a:r>
              <a:rPr lang="zh-CN" altLang="en-US" sz="2400" dirty="0"/>
              <a:t>缺点：</a:t>
            </a:r>
            <a:endParaRPr lang="en-US" altLang="zh-CN" sz="2400" dirty="0"/>
          </a:p>
          <a:p>
            <a:r>
              <a:rPr lang="zh-CN" altLang="en-US" sz="2400" dirty="0"/>
              <a:t>（</a:t>
            </a:r>
            <a:r>
              <a:rPr lang="en-US" altLang="zh-CN" sz="2400" dirty="0"/>
              <a:t>1</a:t>
            </a:r>
            <a:r>
              <a:rPr lang="zh-CN" altLang="en-US" sz="2400" dirty="0"/>
              <a:t>）缺少故障恢复，可用性不高，不能在发生分区故障时进行故障恢复，</a:t>
            </a:r>
            <a:r>
              <a:rPr lang="en-US" altLang="zh-CN" sz="2400" dirty="0">
                <a:solidFill>
                  <a:srgbClr val="FF0000"/>
                </a:solidFill>
              </a:rPr>
              <a:t>paxos</a:t>
            </a:r>
            <a:r>
              <a:rPr lang="zh-CN" altLang="en-US" sz="2400" dirty="0">
                <a:solidFill>
                  <a:srgbClr val="FF0000"/>
                </a:solidFill>
              </a:rPr>
              <a:t>算法解决了分区故障时的高可用问题</a:t>
            </a:r>
            <a:r>
              <a:rPr lang="zh-CN" altLang="en-US" sz="2400" dirty="0"/>
              <a:t>；</a:t>
            </a:r>
            <a:endParaRPr lang="en-US" altLang="zh-CN" sz="2400" dirty="0"/>
          </a:p>
          <a:p>
            <a:r>
              <a:rPr lang="zh-CN" altLang="en-US" sz="2400" dirty="0"/>
              <a:t>（</a:t>
            </a:r>
            <a:r>
              <a:rPr lang="en-US" altLang="zh-CN" sz="2400" dirty="0"/>
              <a:t>2</a:t>
            </a:r>
            <a:r>
              <a:rPr lang="zh-CN" altLang="en-US" sz="2400" dirty="0"/>
              <a:t>）耗时长，至少需要三次网络交互；</a:t>
            </a:r>
            <a:endParaRPr lang="en-US" altLang="zh-CN" sz="2400" dirty="0"/>
          </a:p>
          <a:p>
            <a:r>
              <a:rPr lang="zh-CN" altLang="en-US" sz="2400" dirty="0"/>
              <a:t>（</a:t>
            </a:r>
            <a:r>
              <a:rPr lang="en-US" altLang="zh-CN" sz="2400" dirty="0"/>
              <a:t>3</a:t>
            </a:r>
            <a:r>
              <a:rPr lang="zh-CN" altLang="en-US" sz="2400" dirty="0"/>
              <a:t>）数据不一致，进入</a:t>
            </a:r>
            <a:r>
              <a:rPr lang="en-US" altLang="zh-CN" sz="2400" dirty="0"/>
              <a:t>preCommit</a:t>
            </a:r>
            <a:r>
              <a:rPr lang="zh-CN" altLang="en-US" sz="2400" dirty="0"/>
              <a:t>后，若协调者发出的</a:t>
            </a:r>
            <a:r>
              <a:rPr lang="en-US" altLang="zh-CN" sz="2400" dirty="0"/>
              <a:t>abort</a:t>
            </a:r>
            <a:r>
              <a:rPr lang="zh-CN" altLang="en-US" sz="2400" dirty="0"/>
              <a:t>请求，假设只有一个参与者收到并回滚，</a:t>
            </a:r>
            <a:r>
              <a:rPr lang="zh-CN" altLang="en-US" sz="2400" dirty="0">
                <a:solidFill>
                  <a:srgbClr val="FF0000"/>
                </a:solidFill>
              </a:rPr>
              <a:t>其他对于系统状态未知的参与者会依据</a:t>
            </a:r>
            <a:r>
              <a:rPr lang="en-US" altLang="zh-CN" sz="2400" dirty="0">
                <a:solidFill>
                  <a:srgbClr val="FF0000"/>
                </a:solidFill>
              </a:rPr>
              <a:t>3PC</a:t>
            </a:r>
            <a:r>
              <a:rPr lang="zh-CN" altLang="en-US" sz="2400" dirty="0">
                <a:solidFill>
                  <a:srgbClr val="FF0000"/>
                </a:solidFill>
              </a:rPr>
              <a:t>选择继续</a:t>
            </a:r>
            <a:r>
              <a:rPr lang="en-US" altLang="zh-CN" sz="2400" dirty="0">
                <a:solidFill>
                  <a:srgbClr val="FF0000"/>
                </a:solidFill>
              </a:rPr>
              <a:t>Commit</a:t>
            </a:r>
            <a:r>
              <a:rPr lang="zh-CN" altLang="en-US" sz="2400" dirty="0"/>
              <a:t>，此时系统状态出现不一致。</a:t>
            </a:r>
          </a:p>
        </p:txBody>
      </p:sp>
      <p:sp>
        <p:nvSpPr>
          <p:cNvPr id="4" name="灯片编号占位符 3">
            <a:extLst>
              <a:ext uri="{FF2B5EF4-FFF2-40B4-BE49-F238E27FC236}">
                <a16:creationId xmlns:a16="http://schemas.microsoft.com/office/drawing/2014/main" id="{7584D4E6-4880-4D4D-94D9-C471B08B50FE}"/>
              </a:ext>
            </a:extLst>
          </p:cNvPr>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Tree>
    <p:extLst>
      <p:ext uri="{BB962C8B-B14F-4D97-AF65-F5344CB8AC3E}">
        <p14:creationId xmlns:p14="http://schemas.microsoft.com/office/powerpoint/2010/main" val="2990001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4A8C6-51AF-441C-9645-96BA4EEE71CA}"/>
              </a:ext>
            </a:extLst>
          </p:cNvPr>
          <p:cNvSpPr>
            <a:spLocks noGrp="1"/>
          </p:cNvSpPr>
          <p:nvPr>
            <p:ph type="title"/>
          </p:nvPr>
        </p:nvSpPr>
        <p:spPr/>
        <p:txBody>
          <a:bodyPr>
            <a:normAutofit/>
          </a:bodyPr>
          <a:lstStyle/>
          <a:p>
            <a:r>
              <a:rPr lang="en-US" altLang="zh-CN" sz="2800" b="1" dirty="0"/>
              <a:t>9.3.2 </a:t>
            </a:r>
            <a:r>
              <a:rPr lang="zh-CN" altLang="en-US" sz="2800" b="1" dirty="0"/>
              <a:t>全局可串行化保证</a:t>
            </a:r>
          </a:p>
        </p:txBody>
      </p:sp>
      <p:sp>
        <p:nvSpPr>
          <p:cNvPr id="3" name="内容占位符 2">
            <a:extLst>
              <a:ext uri="{FF2B5EF4-FFF2-40B4-BE49-F238E27FC236}">
                <a16:creationId xmlns:a16="http://schemas.microsoft.com/office/drawing/2014/main" id="{097A3970-E0CF-480B-9B8D-13D6D4B496F9}"/>
              </a:ext>
            </a:extLst>
          </p:cNvPr>
          <p:cNvSpPr>
            <a:spLocks noGrp="1"/>
          </p:cNvSpPr>
          <p:nvPr>
            <p:ph idx="1"/>
          </p:nvPr>
        </p:nvSpPr>
        <p:spPr/>
        <p:txBody>
          <a:bodyPr>
            <a:normAutofit/>
          </a:bodyPr>
          <a:lstStyle/>
          <a:p>
            <a:r>
              <a:rPr lang="en-US" altLang="zh-CN" sz="2400" b="1" dirty="0"/>
              <a:t>CO</a:t>
            </a:r>
            <a:r>
              <a:rPr lang="zh-CN" altLang="en-US" sz="2400" b="1" dirty="0"/>
              <a:t>（</a:t>
            </a:r>
            <a:r>
              <a:rPr lang="en-US" altLang="zh-CN" sz="2400" b="1" dirty="0"/>
              <a:t>Commitment Ordering</a:t>
            </a:r>
            <a:r>
              <a:rPr lang="zh-CN" altLang="en-US" sz="2400" b="1" dirty="0"/>
              <a:t>，提交排序）</a:t>
            </a:r>
            <a:r>
              <a:rPr lang="zh-CN" altLang="en-US" sz="2400" dirty="0"/>
              <a:t>，一种主流的</a:t>
            </a:r>
            <a:r>
              <a:rPr lang="zh-CN" altLang="en-US" sz="2400" dirty="0">
                <a:solidFill>
                  <a:srgbClr val="FF0000"/>
                </a:solidFill>
              </a:rPr>
              <a:t>并发访问控制</a:t>
            </a:r>
            <a:r>
              <a:rPr lang="zh-CN" altLang="en-US" sz="2400" dirty="0"/>
              <a:t>技术，该算法能确保分布式</a:t>
            </a:r>
            <a:r>
              <a:rPr lang="zh-CN" altLang="en-US" sz="2400" dirty="0">
                <a:solidFill>
                  <a:srgbClr val="FF0000"/>
                </a:solidFill>
              </a:rPr>
              <a:t>写事务全局可串行化</a:t>
            </a:r>
            <a:r>
              <a:rPr lang="zh-CN" altLang="en-US" sz="2400" dirty="0"/>
              <a:t>，即多个独立自治的</a:t>
            </a:r>
            <a:r>
              <a:rPr lang="en-US" altLang="zh-CN" sz="2400" dirty="0"/>
              <a:t>RM</a:t>
            </a:r>
            <a:r>
              <a:rPr lang="zh-CN" altLang="en-US" sz="2400" dirty="0"/>
              <a:t>（</a:t>
            </a:r>
            <a:r>
              <a:rPr lang="en-US" altLang="zh-CN" sz="2400" dirty="0"/>
              <a:t>Resource Managers</a:t>
            </a:r>
            <a:r>
              <a:rPr lang="zh-CN" altLang="en-US" sz="2400" dirty="0"/>
              <a:t>，资源管理器）上并发的分布式写事务发生时保持高效的全局可串行化。</a:t>
            </a:r>
            <a:endParaRPr lang="en-US" altLang="zh-CN" sz="2400" dirty="0"/>
          </a:p>
          <a:p>
            <a:r>
              <a:rPr lang="zh-CN" altLang="en-US" sz="2400" dirty="0"/>
              <a:t>       </a:t>
            </a:r>
            <a:r>
              <a:rPr lang="zh-CN" altLang="en-US" sz="2400" dirty="0">
                <a:solidFill>
                  <a:srgbClr val="FF0000"/>
                </a:solidFill>
              </a:rPr>
              <a:t>局部</a:t>
            </a:r>
            <a:r>
              <a:rPr lang="en-US" altLang="zh-CN" sz="2400" dirty="0">
                <a:solidFill>
                  <a:srgbClr val="FF0000"/>
                </a:solidFill>
              </a:rPr>
              <a:t>CO</a:t>
            </a:r>
            <a:r>
              <a:rPr lang="zh-CN" altLang="en-US" sz="2400" dirty="0"/>
              <a:t>（单点上的</a:t>
            </a:r>
            <a:r>
              <a:rPr lang="en-US" altLang="zh-CN" sz="2400" dirty="0"/>
              <a:t>CO</a:t>
            </a:r>
            <a:r>
              <a:rPr lang="zh-CN" altLang="en-US" sz="2400" dirty="0"/>
              <a:t>算法），是保证多个独立自治的</a:t>
            </a:r>
            <a:r>
              <a:rPr lang="en-US" altLang="zh-CN" sz="2400" dirty="0"/>
              <a:t>RM</a:t>
            </a:r>
            <a:r>
              <a:rPr lang="zh-CN" altLang="en-US" sz="2400" dirty="0"/>
              <a:t>间</a:t>
            </a:r>
            <a:r>
              <a:rPr lang="zh-CN" altLang="en-US" sz="2400" dirty="0">
                <a:solidFill>
                  <a:srgbClr val="FF0000"/>
                </a:solidFill>
              </a:rPr>
              <a:t>实现全局可串行化的充要条件</a:t>
            </a:r>
            <a:r>
              <a:rPr lang="zh-CN" altLang="en-US" sz="2400" dirty="0"/>
              <a:t>。</a:t>
            </a:r>
            <a:endParaRPr lang="en-US" altLang="zh-CN" sz="2400" dirty="0"/>
          </a:p>
          <a:p>
            <a:r>
              <a:rPr lang="en-US" altLang="zh-CN" sz="2400" dirty="0"/>
              <a:t>       </a:t>
            </a:r>
            <a:r>
              <a:rPr lang="en-US" altLang="zh-CN" sz="2400" dirty="0">
                <a:solidFill>
                  <a:srgbClr val="FF0000"/>
                </a:solidFill>
              </a:rPr>
              <a:t>CO</a:t>
            </a:r>
            <a:r>
              <a:rPr lang="zh-CN" altLang="en-US" sz="2400" dirty="0">
                <a:solidFill>
                  <a:srgbClr val="FF0000"/>
                </a:solidFill>
              </a:rPr>
              <a:t>可以和单节点上的封锁、</a:t>
            </a:r>
            <a:r>
              <a:rPr lang="en-US" altLang="zh-CN" sz="2400" dirty="0">
                <a:solidFill>
                  <a:srgbClr val="FF0000"/>
                </a:solidFill>
              </a:rPr>
              <a:t>TO</a:t>
            </a:r>
            <a:r>
              <a:rPr lang="zh-CN" altLang="en-US" sz="2400" dirty="0">
                <a:solidFill>
                  <a:srgbClr val="FF0000"/>
                </a:solidFill>
              </a:rPr>
              <a:t>、</a:t>
            </a:r>
            <a:r>
              <a:rPr lang="en-US" altLang="zh-CN" sz="2400" dirty="0">
                <a:solidFill>
                  <a:srgbClr val="FF0000"/>
                </a:solidFill>
              </a:rPr>
              <a:t>MVCC</a:t>
            </a:r>
            <a:r>
              <a:rPr lang="zh-CN" altLang="en-US" sz="2400" dirty="0">
                <a:solidFill>
                  <a:srgbClr val="FF0000"/>
                </a:solidFill>
              </a:rPr>
              <a:t>等并发控制机制结合使用，允许每个</a:t>
            </a:r>
            <a:r>
              <a:rPr lang="en-US" altLang="zh-CN" sz="2400" dirty="0">
                <a:solidFill>
                  <a:srgbClr val="FF0000"/>
                </a:solidFill>
              </a:rPr>
              <a:t>RM</a:t>
            </a:r>
            <a:r>
              <a:rPr lang="zh-CN" altLang="en-US" sz="2400" dirty="0">
                <a:solidFill>
                  <a:srgbClr val="FF0000"/>
                </a:solidFill>
              </a:rPr>
              <a:t>使用不同的并发控制机制。</a:t>
            </a:r>
          </a:p>
        </p:txBody>
      </p:sp>
      <p:sp>
        <p:nvSpPr>
          <p:cNvPr id="4" name="灯片编号占位符 3">
            <a:extLst>
              <a:ext uri="{FF2B5EF4-FFF2-40B4-BE49-F238E27FC236}">
                <a16:creationId xmlns:a16="http://schemas.microsoft.com/office/drawing/2014/main" id="{71B62E71-E42B-4728-BE17-EAED24059296}"/>
              </a:ext>
            </a:extLst>
          </p:cNvPr>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Tree>
    <p:extLst>
      <p:ext uri="{BB962C8B-B14F-4D97-AF65-F5344CB8AC3E}">
        <p14:creationId xmlns:p14="http://schemas.microsoft.com/office/powerpoint/2010/main" val="1538213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22C70-00B0-4488-AEA4-1FE0AC3FBE78}"/>
              </a:ext>
            </a:extLst>
          </p:cNvPr>
          <p:cNvSpPr>
            <a:spLocks noGrp="1"/>
          </p:cNvSpPr>
          <p:nvPr>
            <p:ph type="title"/>
          </p:nvPr>
        </p:nvSpPr>
        <p:spPr/>
        <p:txBody>
          <a:bodyPr>
            <a:normAutofit/>
          </a:bodyPr>
          <a:lstStyle/>
          <a:p>
            <a:r>
              <a:rPr lang="en-US" altLang="zh-CN" sz="2800" b="1" dirty="0"/>
              <a:t>9.3.2.1 CO</a:t>
            </a:r>
            <a:r>
              <a:rPr lang="zh-CN" altLang="en-US" sz="2800" b="1" dirty="0"/>
              <a:t>算法</a:t>
            </a:r>
          </a:p>
        </p:txBody>
      </p:sp>
      <p:sp>
        <p:nvSpPr>
          <p:cNvPr id="3" name="内容占位符 2">
            <a:extLst>
              <a:ext uri="{FF2B5EF4-FFF2-40B4-BE49-F238E27FC236}">
                <a16:creationId xmlns:a16="http://schemas.microsoft.com/office/drawing/2014/main" id="{B4C2D409-A5DD-4C44-BF42-DBD7C96B8E23}"/>
              </a:ext>
            </a:extLst>
          </p:cNvPr>
          <p:cNvSpPr>
            <a:spLocks noGrp="1"/>
          </p:cNvSpPr>
          <p:nvPr>
            <p:ph idx="1"/>
          </p:nvPr>
        </p:nvSpPr>
        <p:spPr/>
        <p:txBody>
          <a:bodyPr>
            <a:normAutofit/>
          </a:bodyPr>
          <a:lstStyle/>
          <a:p>
            <a:r>
              <a:rPr lang="zh-CN" altLang="en-US" sz="2400" b="1" dirty="0"/>
              <a:t>算法基本定义</a:t>
            </a:r>
            <a:r>
              <a:rPr lang="zh-CN" altLang="en-US" sz="2400" dirty="0"/>
              <a:t>：在调度中等待提交的两个事务</a:t>
            </a:r>
            <a:r>
              <a:rPr lang="en-US" altLang="zh-CN" sz="2400" dirty="0"/>
              <a:t>T1</a:t>
            </a:r>
            <a:r>
              <a:rPr lang="zh-CN" altLang="en-US" sz="2400" dirty="0"/>
              <a:t>、</a:t>
            </a:r>
            <a:r>
              <a:rPr lang="en-US" altLang="zh-CN" sz="2400" dirty="0"/>
              <a:t>T2</a:t>
            </a:r>
            <a:r>
              <a:rPr lang="zh-CN" altLang="en-US" sz="2400" dirty="0"/>
              <a:t>，如果</a:t>
            </a:r>
            <a:r>
              <a:rPr lang="en-US" altLang="zh-CN" sz="2400" dirty="0"/>
              <a:t>T1</a:t>
            </a:r>
            <a:r>
              <a:rPr lang="zh-CN" altLang="en-US" sz="2400" dirty="0"/>
              <a:t>的优先级高于</a:t>
            </a:r>
            <a:r>
              <a:rPr lang="en-US" altLang="zh-CN" sz="2400" dirty="0"/>
              <a:t>T2</a:t>
            </a:r>
            <a:r>
              <a:rPr lang="zh-CN" altLang="en-US" sz="2400" dirty="0"/>
              <a:t>（即</a:t>
            </a:r>
            <a:r>
              <a:rPr lang="en-US" altLang="zh-CN" sz="2400" dirty="0">
                <a:solidFill>
                  <a:srgbClr val="FF0000"/>
                </a:solidFill>
              </a:rPr>
              <a:t>T2</a:t>
            </a:r>
            <a:r>
              <a:rPr lang="zh-CN" altLang="en-US" sz="2400" dirty="0">
                <a:solidFill>
                  <a:srgbClr val="FF0000"/>
                </a:solidFill>
              </a:rPr>
              <a:t>冲突依赖于</a:t>
            </a:r>
            <a:r>
              <a:rPr lang="en-US" altLang="zh-CN" sz="2400" dirty="0">
                <a:solidFill>
                  <a:srgbClr val="FF0000"/>
                </a:solidFill>
              </a:rPr>
              <a:t>T1</a:t>
            </a:r>
            <a:r>
              <a:rPr lang="zh-CN" altLang="en-US" sz="2400" dirty="0"/>
              <a:t>），调度器在排定事务提交的顺序时，要确保事务</a:t>
            </a:r>
            <a:r>
              <a:rPr lang="en-US" altLang="zh-CN" sz="2400" dirty="0"/>
              <a:t>T1</a:t>
            </a:r>
            <a:r>
              <a:rPr lang="zh-CN" altLang="en-US" sz="2400" dirty="0"/>
              <a:t>先于事务</a:t>
            </a:r>
            <a:r>
              <a:rPr lang="en-US" altLang="zh-CN" sz="2400" dirty="0"/>
              <a:t>T2</a:t>
            </a:r>
            <a:r>
              <a:rPr lang="zh-CN" altLang="en-US" sz="2400" dirty="0"/>
              <a:t>提交。</a:t>
            </a:r>
            <a:endParaRPr lang="en-US" altLang="zh-CN" sz="2400" dirty="0"/>
          </a:p>
          <a:p>
            <a:endParaRPr lang="en-US" altLang="zh-CN" sz="2400" dirty="0"/>
          </a:p>
          <a:p>
            <a:r>
              <a:rPr lang="en-US" altLang="zh-CN" sz="2400" dirty="0"/>
              <a:t>CO</a:t>
            </a:r>
            <a:r>
              <a:rPr lang="zh-CN" altLang="en-US" sz="2400" dirty="0"/>
              <a:t>算法可确保全局可串行化：</a:t>
            </a:r>
            <a:endParaRPr lang="en-US" altLang="zh-CN" sz="2400" dirty="0"/>
          </a:p>
          <a:p>
            <a:r>
              <a:rPr lang="en-US" altLang="zh-CN" sz="2400" dirty="0"/>
              <a:t>       </a:t>
            </a:r>
            <a:r>
              <a:rPr lang="zh-CN" altLang="en-US" sz="2400" dirty="0"/>
              <a:t>（反证法）假设若</a:t>
            </a:r>
            <a:r>
              <a:rPr lang="en-US" altLang="zh-CN" sz="2400" dirty="0"/>
              <a:t>CO</a:t>
            </a:r>
            <a:r>
              <a:rPr lang="zh-CN" altLang="en-US" sz="2400" dirty="0"/>
              <a:t>调度历史</a:t>
            </a:r>
            <a:r>
              <a:rPr lang="en-US" altLang="zh-CN" sz="2400" dirty="0"/>
              <a:t>H</a:t>
            </a:r>
            <a:r>
              <a:rPr lang="zh-CN" altLang="en-US" sz="2400" dirty="0"/>
              <a:t>是不可串行化的，则可串行化图中存在环路，依据</a:t>
            </a:r>
            <a:r>
              <a:rPr lang="en-US" altLang="zh-CN" sz="2400" dirty="0"/>
              <a:t>CO</a:t>
            </a:r>
            <a:r>
              <a:rPr lang="zh-CN" altLang="en-US" sz="2400" dirty="0"/>
              <a:t>的规则，得出</a:t>
            </a:r>
            <a:r>
              <a:rPr lang="zh-CN" altLang="en-US" sz="2400" dirty="0">
                <a:solidFill>
                  <a:srgbClr val="FF0000"/>
                </a:solidFill>
              </a:rPr>
              <a:t>环中的事务先后顺序出现前后矛盾</a:t>
            </a:r>
            <a:r>
              <a:rPr lang="zh-CN" altLang="en-US" sz="2400" dirty="0"/>
              <a:t>，故得知假设不成立。</a:t>
            </a:r>
            <a:endParaRPr lang="en-US" altLang="zh-CN" sz="2400" dirty="0"/>
          </a:p>
        </p:txBody>
      </p:sp>
      <p:sp>
        <p:nvSpPr>
          <p:cNvPr id="4" name="灯片编号占位符 3">
            <a:extLst>
              <a:ext uri="{FF2B5EF4-FFF2-40B4-BE49-F238E27FC236}">
                <a16:creationId xmlns:a16="http://schemas.microsoft.com/office/drawing/2014/main" id="{D2101645-A42E-4D17-854A-957EB4CD1D53}"/>
              </a:ext>
            </a:extLst>
          </p:cNvPr>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spTree>
    <p:extLst>
      <p:ext uri="{BB962C8B-B14F-4D97-AF65-F5344CB8AC3E}">
        <p14:creationId xmlns:p14="http://schemas.microsoft.com/office/powerpoint/2010/main" val="2203019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1B543-5C74-442E-813D-D58D6D8E8ED1}"/>
              </a:ext>
            </a:extLst>
          </p:cNvPr>
          <p:cNvSpPr>
            <a:spLocks noGrp="1"/>
          </p:cNvSpPr>
          <p:nvPr>
            <p:ph type="title"/>
          </p:nvPr>
        </p:nvSpPr>
        <p:spPr/>
        <p:txBody>
          <a:bodyPr>
            <a:normAutofit/>
          </a:bodyPr>
          <a:lstStyle/>
          <a:p>
            <a:r>
              <a:rPr lang="en-US" altLang="zh-CN" sz="2800" b="1" dirty="0"/>
              <a:t>9.3.2.2 </a:t>
            </a:r>
            <a:r>
              <a:rPr lang="zh-CN" altLang="en-US" sz="2800" b="1" dirty="0"/>
              <a:t>基于</a:t>
            </a:r>
            <a:r>
              <a:rPr lang="en-US" altLang="zh-CN" sz="2800" b="1" dirty="0"/>
              <a:t>CO</a:t>
            </a:r>
            <a:r>
              <a:rPr lang="zh-CN" altLang="en-US" sz="2800" b="1" dirty="0"/>
              <a:t>的调度器</a:t>
            </a:r>
          </a:p>
        </p:txBody>
      </p:sp>
      <p:sp>
        <p:nvSpPr>
          <p:cNvPr id="3" name="内容占位符 2">
            <a:extLst>
              <a:ext uri="{FF2B5EF4-FFF2-40B4-BE49-F238E27FC236}">
                <a16:creationId xmlns:a16="http://schemas.microsoft.com/office/drawing/2014/main" id="{247934AB-1450-4393-A1E2-C66928E06334}"/>
              </a:ext>
            </a:extLst>
          </p:cNvPr>
          <p:cNvSpPr>
            <a:spLocks noGrp="1"/>
          </p:cNvSpPr>
          <p:nvPr>
            <p:ph idx="1"/>
          </p:nvPr>
        </p:nvSpPr>
        <p:spPr/>
        <p:txBody>
          <a:bodyPr>
            <a:normAutofit fontScale="92500" lnSpcReduction="20000"/>
          </a:bodyPr>
          <a:lstStyle/>
          <a:p>
            <a:r>
              <a:rPr lang="zh-CN" altLang="en-US" sz="2400" dirty="0"/>
              <a:t>基于</a:t>
            </a:r>
            <a:r>
              <a:rPr lang="en-US" altLang="zh-CN" sz="2400" dirty="0"/>
              <a:t>CO</a:t>
            </a:r>
            <a:r>
              <a:rPr lang="zh-CN" altLang="en-US" sz="2400" dirty="0"/>
              <a:t>算法可实现多种事务调度器：</a:t>
            </a:r>
            <a:endParaRPr lang="en-US" altLang="zh-CN" sz="2400" dirty="0"/>
          </a:p>
          <a:p>
            <a:r>
              <a:rPr lang="en-US" altLang="zh-CN" sz="2400" b="1" dirty="0"/>
              <a:t>COCO</a:t>
            </a:r>
            <a:r>
              <a:rPr lang="zh-CN" altLang="en-US" sz="2400" dirty="0"/>
              <a:t>（</a:t>
            </a:r>
            <a:r>
              <a:rPr lang="en-US" altLang="zh-CN" sz="2400" dirty="0"/>
              <a:t>commitment order coordinator</a:t>
            </a:r>
            <a:r>
              <a:rPr lang="zh-CN" altLang="en-US" sz="2400" dirty="0"/>
              <a:t>，提交排序</a:t>
            </a:r>
            <a:r>
              <a:rPr lang="zh-CN" altLang="en-US" sz="2400" dirty="0">
                <a:solidFill>
                  <a:srgbClr val="FF0000"/>
                </a:solidFill>
              </a:rPr>
              <a:t>协调器</a:t>
            </a:r>
            <a:r>
              <a:rPr lang="zh-CN" altLang="en-US" sz="2400" dirty="0"/>
              <a:t>）：只保证</a:t>
            </a:r>
            <a:r>
              <a:rPr lang="en-US" altLang="zh-CN" sz="2400" dirty="0"/>
              <a:t>CO</a:t>
            </a:r>
            <a:r>
              <a:rPr lang="zh-CN" altLang="en-US" sz="2400" dirty="0"/>
              <a:t>，不保证可恢复性。</a:t>
            </a:r>
            <a:endParaRPr lang="en-US" altLang="zh-CN" sz="2400" dirty="0"/>
          </a:p>
          <a:p>
            <a:r>
              <a:rPr lang="en-US" altLang="zh-CN" sz="2400" b="1" dirty="0"/>
              <a:t>CORCO</a:t>
            </a:r>
            <a:r>
              <a:rPr lang="zh-CN" altLang="en-US" sz="2400" dirty="0"/>
              <a:t>（</a:t>
            </a:r>
            <a:r>
              <a:rPr lang="en-US" altLang="zh-CN" sz="2400" dirty="0"/>
              <a:t> CO recoverability coordinator</a:t>
            </a:r>
            <a:r>
              <a:rPr lang="zh-CN" altLang="en-US" sz="2400" dirty="0"/>
              <a:t>，提交排序</a:t>
            </a:r>
            <a:r>
              <a:rPr lang="zh-CN" altLang="en-US" sz="2400" dirty="0">
                <a:solidFill>
                  <a:srgbClr val="FF0000"/>
                </a:solidFill>
              </a:rPr>
              <a:t>可恢复协调器</a:t>
            </a:r>
            <a:r>
              <a:rPr lang="zh-CN" altLang="en-US" sz="2400" dirty="0"/>
              <a:t>）：同时保证</a:t>
            </a:r>
            <a:r>
              <a:rPr lang="en-US" altLang="zh-CN" sz="2400" dirty="0"/>
              <a:t>CO</a:t>
            </a:r>
            <a:r>
              <a:rPr lang="zh-CN" altLang="en-US" sz="2400" dirty="0"/>
              <a:t>和可恢复性，会终止更多的事务。</a:t>
            </a:r>
            <a:endParaRPr lang="en-US" altLang="zh-CN" sz="2400" dirty="0"/>
          </a:p>
          <a:p>
            <a:r>
              <a:rPr lang="en-US" altLang="zh-CN" sz="2400" dirty="0"/>
              <a:t>       CORCO</a:t>
            </a:r>
            <a:r>
              <a:rPr lang="zh-CN" altLang="en-US" sz="2400" dirty="0"/>
              <a:t>有一个强化的可序列化图</a:t>
            </a:r>
            <a:r>
              <a:rPr lang="en-US" altLang="zh-CN" sz="2400" dirty="0"/>
              <a:t>wrf-USG=(UT, C∪C</a:t>
            </a:r>
            <a:r>
              <a:rPr lang="en-US" altLang="zh-CN" sz="2400" baseline="-25000" dirty="0"/>
              <a:t>wrf</a:t>
            </a:r>
            <a:r>
              <a:rPr lang="en-US" altLang="zh-CN" sz="2400" dirty="0"/>
              <a:t>)</a:t>
            </a:r>
            <a:r>
              <a:rPr lang="zh-CN" altLang="en-US" sz="2400" dirty="0"/>
              <a:t>，其中：</a:t>
            </a:r>
            <a:endParaRPr lang="en-US" altLang="zh-CN" sz="2400" dirty="0"/>
          </a:p>
          <a:p>
            <a:r>
              <a:rPr lang="en-US" altLang="zh-CN" sz="2400" b="1" dirty="0"/>
              <a:t>UT</a:t>
            </a:r>
            <a:r>
              <a:rPr lang="zh-CN" altLang="en-US" sz="2400" dirty="0"/>
              <a:t>：</a:t>
            </a:r>
            <a:r>
              <a:rPr lang="zh-CN" altLang="en-US" sz="2400" dirty="0">
                <a:solidFill>
                  <a:srgbClr val="FF0000"/>
                </a:solidFill>
              </a:rPr>
              <a:t>未决定</a:t>
            </a:r>
            <a:r>
              <a:rPr lang="zh-CN" altLang="en-US" sz="2400" dirty="0"/>
              <a:t>的事务，</a:t>
            </a:r>
            <a:endParaRPr lang="en-US" altLang="zh-CN" sz="2400" dirty="0"/>
          </a:p>
          <a:p>
            <a:r>
              <a:rPr lang="en-US" altLang="zh-CN" sz="2400" b="1" dirty="0"/>
              <a:t>C</a:t>
            </a:r>
            <a:r>
              <a:rPr lang="zh-CN" altLang="en-US" sz="2400" dirty="0"/>
              <a:t>和</a:t>
            </a:r>
            <a:r>
              <a:rPr lang="en-US" altLang="zh-CN" sz="2400" b="1" dirty="0"/>
              <a:t>C</a:t>
            </a:r>
            <a:r>
              <a:rPr lang="en-US" altLang="zh-CN" sz="2400" b="1" baseline="-25000" dirty="0"/>
              <a:t>wrf</a:t>
            </a:r>
            <a:r>
              <a:rPr lang="zh-CN" altLang="en-US" sz="2400" dirty="0"/>
              <a:t>：边的集合，两个边集合没有交集。如果事务</a:t>
            </a:r>
            <a:r>
              <a:rPr lang="en-US" altLang="zh-CN" sz="2400" dirty="0"/>
              <a:t>T2</a:t>
            </a:r>
            <a:r>
              <a:rPr lang="zh-CN" altLang="en-US" sz="2400" dirty="0"/>
              <a:t>与</a:t>
            </a:r>
            <a:r>
              <a:rPr lang="en-US" altLang="zh-CN" sz="2400" dirty="0"/>
              <a:t>T1</a:t>
            </a:r>
            <a:r>
              <a:rPr lang="zh-CN" altLang="en-US" sz="2400" dirty="0">
                <a:solidFill>
                  <a:srgbClr val="FF0000"/>
                </a:solidFill>
              </a:rPr>
              <a:t>冲突</a:t>
            </a:r>
            <a:r>
              <a:rPr lang="zh-CN" altLang="en-US" sz="2400" dirty="0"/>
              <a:t>且</a:t>
            </a:r>
            <a:r>
              <a:rPr lang="en-US" altLang="zh-CN" sz="2400" dirty="0">
                <a:solidFill>
                  <a:srgbClr val="FF0000"/>
                </a:solidFill>
              </a:rPr>
              <a:t>T2</a:t>
            </a:r>
            <a:r>
              <a:rPr lang="zh-CN" altLang="en-US" sz="2400" dirty="0">
                <a:solidFill>
                  <a:srgbClr val="FF0000"/>
                </a:solidFill>
              </a:rPr>
              <a:t>没有从</a:t>
            </a:r>
            <a:r>
              <a:rPr lang="en-US" altLang="zh-CN" sz="2400" dirty="0">
                <a:solidFill>
                  <a:srgbClr val="FF0000"/>
                </a:solidFill>
              </a:rPr>
              <a:t>T1</a:t>
            </a:r>
            <a:r>
              <a:rPr lang="zh-CN" altLang="en-US" sz="2400" dirty="0">
                <a:solidFill>
                  <a:srgbClr val="FF0000"/>
                </a:solidFill>
              </a:rPr>
              <a:t>读取数据</a:t>
            </a:r>
            <a:r>
              <a:rPr lang="zh-CN" altLang="en-US" sz="2400" dirty="0"/>
              <a:t>，则</a:t>
            </a:r>
            <a:r>
              <a:rPr lang="en-US" altLang="zh-CN" sz="2400" dirty="0"/>
              <a:t>C</a:t>
            </a:r>
            <a:r>
              <a:rPr lang="zh-CN" altLang="en-US" sz="2400" dirty="0"/>
              <a:t>中有一条有向边从</a:t>
            </a:r>
            <a:r>
              <a:rPr lang="en-US" altLang="zh-CN" sz="2400" dirty="0"/>
              <a:t>T1</a:t>
            </a:r>
            <a:r>
              <a:rPr lang="zh-CN" altLang="en-US" sz="2400" dirty="0"/>
              <a:t>指向</a:t>
            </a:r>
            <a:r>
              <a:rPr lang="en-US" altLang="zh-CN" sz="2400" dirty="0"/>
              <a:t>T2</a:t>
            </a:r>
            <a:r>
              <a:rPr lang="zh-CN" altLang="en-US" sz="2400" dirty="0"/>
              <a:t>。如果</a:t>
            </a:r>
            <a:r>
              <a:rPr lang="en-US" altLang="zh-CN" sz="2400" dirty="0"/>
              <a:t>T2</a:t>
            </a:r>
            <a:r>
              <a:rPr lang="zh-CN" altLang="en-US" sz="2400" dirty="0"/>
              <a:t>从</a:t>
            </a:r>
            <a:r>
              <a:rPr lang="en-US" altLang="zh-CN" sz="2400" dirty="0"/>
              <a:t>T1</a:t>
            </a:r>
            <a:r>
              <a:rPr lang="zh-CN" altLang="en-US" sz="2400" dirty="0"/>
              <a:t>读取了数据，则</a:t>
            </a:r>
            <a:r>
              <a:rPr lang="en-US" altLang="zh-CN" sz="2400" dirty="0"/>
              <a:t>C</a:t>
            </a:r>
            <a:r>
              <a:rPr lang="en-US" altLang="zh-CN" sz="2400" baseline="-25000" dirty="0"/>
              <a:t>wrf</a:t>
            </a:r>
            <a:r>
              <a:rPr lang="zh-CN" altLang="en-US" sz="2400" dirty="0"/>
              <a:t>中有一条边从</a:t>
            </a:r>
            <a:r>
              <a:rPr lang="en-US" altLang="zh-CN" sz="2400" dirty="0"/>
              <a:t>T1</a:t>
            </a:r>
            <a:r>
              <a:rPr lang="zh-CN" altLang="en-US" sz="2400" dirty="0"/>
              <a:t>指向</a:t>
            </a:r>
            <a:r>
              <a:rPr lang="en-US" altLang="zh-CN" sz="2400" dirty="0"/>
              <a:t>T2</a:t>
            </a:r>
            <a:r>
              <a:rPr lang="zh-CN" altLang="en-US" sz="2400" dirty="0"/>
              <a:t>。</a:t>
            </a:r>
          </a:p>
        </p:txBody>
      </p:sp>
      <p:sp>
        <p:nvSpPr>
          <p:cNvPr id="4" name="灯片编号占位符 3">
            <a:extLst>
              <a:ext uri="{FF2B5EF4-FFF2-40B4-BE49-F238E27FC236}">
                <a16:creationId xmlns:a16="http://schemas.microsoft.com/office/drawing/2014/main" id="{C754A55D-967B-4BAA-8DDA-9B3EF8A3AC83}"/>
              </a:ext>
            </a:extLst>
          </p:cNvPr>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90848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6F48C2-565B-44E9-8102-D3A60CBF6750}"/>
              </a:ext>
            </a:extLst>
          </p:cNvPr>
          <p:cNvSpPr>
            <a:spLocks noGrp="1"/>
          </p:cNvSpPr>
          <p:nvPr>
            <p:ph idx="1"/>
          </p:nvPr>
        </p:nvSpPr>
        <p:spPr>
          <a:xfrm>
            <a:off x="838200" y="411829"/>
            <a:ext cx="10515600" cy="5224971"/>
          </a:xfrm>
        </p:spPr>
        <p:txBody>
          <a:bodyPr>
            <a:normAutofit/>
          </a:bodyPr>
          <a:lstStyle/>
          <a:p>
            <a:r>
              <a:rPr lang="en-US" altLang="zh-CN" sz="2400" b="1" dirty="0"/>
              <a:t>ABORTCO(T)</a:t>
            </a:r>
            <a:r>
              <a:rPr lang="zh-CN" altLang="en-US" sz="2400" dirty="0"/>
              <a:t>：在</a:t>
            </a:r>
            <a:r>
              <a:rPr lang="en-US" altLang="zh-CN" sz="2400" dirty="0"/>
              <a:t>C</a:t>
            </a:r>
            <a:r>
              <a:rPr lang="zh-CN" altLang="en-US" sz="2400" dirty="0"/>
              <a:t>或者</a:t>
            </a:r>
            <a:r>
              <a:rPr lang="en-US" altLang="zh-CN" sz="2400" dirty="0"/>
              <a:t>C</a:t>
            </a:r>
            <a:r>
              <a:rPr lang="en-US" altLang="zh-CN" sz="2400" baseline="-25000" dirty="0"/>
              <a:t>wrf</a:t>
            </a:r>
            <a:r>
              <a:rPr lang="zh-CN" altLang="en-US" sz="2400" dirty="0"/>
              <a:t>中指向</a:t>
            </a:r>
            <a:r>
              <a:rPr lang="en-US" altLang="zh-CN" sz="2400" dirty="0"/>
              <a:t>T</a:t>
            </a:r>
            <a:r>
              <a:rPr lang="zh-CN" altLang="en-US" sz="2400" dirty="0"/>
              <a:t>的结点组成的集合，即为</a:t>
            </a:r>
            <a:r>
              <a:rPr lang="en-US" altLang="zh-CN" sz="2400" dirty="0"/>
              <a:t>T</a:t>
            </a:r>
            <a:r>
              <a:rPr lang="zh-CN" altLang="en-US" sz="2400" dirty="0"/>
              <a:t>提交后被终止的事务集合。</a:t>
            </a:r>
            <a:endParaRPr lang="en-US" altLang="zh-CN" sz="2400" dirty="0"/>
          </a:p>
          <a:p>
            <a:r>
              <a:rPr lang="en-US" altLang="zh-CN" sz="2400" b="1" dirty="0"/>
              <a:t>ABORTREC(T</a:t>
            </a:r>
            <a:r>
              <a:rPr lang="en-US" altLang="zh-CN" sz="2400" b="1" dirty="0">
                <a:latin typeface="Arial" panose="020B0604020202020204" pitchFamily="34" charset="0"/>
                <a:cs typeface="Arial" panose="020B0604020202020204" pitchFamily="34" charset="0"/>
              </a:rPr>
              <a:t>’</a:t>
            </a:r>
            <a:r>
              <a:rPr lang="en-US" altLang="zh-CN" sz="2400" b="1" dirty="0"/>
              <a:t>)</a:t>
            </a:r>
            <a:r>
              <a:rPr lang="zh-CN" altLang="en-US" sz="2400" dirty="0"/>
              <a:t>：由于可恢复性而被终止的事务组成的集合，从</a:t>
            </a:r>
            <a:r>
              <a:rPr lang="en-US" altLang="zh-CN" sz="2400" dirty="0"/>
              <a:t>T’</a:t>
            </a:r>
            <a:r>
              <a:rPr lang="zh-CN" altLang="en-US" sz="2400" dirty="0"/>
              <a:t>读的节点和从</a:t>
            </a:r>
            <a:r>
              <a:rPr lang="en-US" altLang="zh-CN" sz="2400" dirty="0"/>
              <a:t>ABORTREC(T</a:t>
            </a:r>
            <a:r>
              <a:rPr lang="en-US" altLang="zh-CN" sz="2400" dirty="0">
                <a:latin typeface="Arial" panose="020B0604020202020204" pitchFamily="34" charset="0"/>
                <a:cs typeface="Arial" panose="020B0604020202020204" pitchFamily="34" charset="0"/>
              </a:rPr>
              <a:t>’</a:t>
            </a:r>
            <a:r>
              <a:rPr lang="en-US" altLang="zh-CN" sz="2400" dirty="0"/>
              <a:t>)</a:t>
            </a:r>
            <a:r>
              <a:rPr lang="zh-CN" altLang="en-US" sz="2400" dirty="0"/>
              <a:t>中读的结点，</a:t>
            </a:r>
            <a:r>
              <a:rPr lang="zh-CN" altLang="en-US" sz="2400" dirty="0">
                <a:solidFill>
                  <a:srgbClr val="FF0000"/>
                </a:solidFill>
              </a:rPr>
              <a:t>该定义是递归的</a:t>
            </a:r>
            <a:r>
              <a:rPr lang="zh-CN" altLang="en-US" sz="2400" dirty="0"/>
              <a:t>，反映</a:t>
            </a:r>
            <a:r>
              <a:rPr lang="zh-CN" altLang="en-US" sz="2400" dirty="0">
                <a:solidFill>
                  <a:srgbClr val="FF0000"/>
                </a:solidFill>
              </a:rPr>
              <a:t>级联终止</a:t>
            </a:r>
            <a:r>
              <a:rPr lang="zh-CN" altLang="en-US" sz="2400" dirty="0"/>
              <a:t>的特性。</a:t>
            </a:r>
            <a:endParaRPr lang="en-US" altLang="zh-CN" sz="2400" dirty="0"/>
          </a:p>
          <a:p>
            <a:r>
              <a:rPr lang="en-US" altLang="zh-CN" sz="2400" b="1" dirty="0"/>
              <a:t>CORCO</a:t>
            </a:r>
            <a:r>
              <a:rPr lang="zh-CN" altLang="en-US" sz="2400" b="1" dirty="0"/>
              <a:t>算法过程：</a:t>
            </a:r>
            <a:endParaRPr lang="en-US" altLang="zh-CN" sz="2400" b="1" dirty="0"/>
          </a:p>
          <a:p>
            <a:r>
              <a:rPr lang="zh-CN" altLang="en-US" sz="2400" dirty="0"/>
              <a:t>（</a:t>
            </a:r>
            <a:r>
              <a:rPr lang="en-US" altLang="zh-CN" sz="2400" dirty="0"/>
              <a:t>1</a:t>
            </a:r>
            <a:r>
              <a:rPr lang="zh-CN" altLang="en-US" sz="2400" dirty="0"/>
              <a:t>）选取</a:t>
            </a:r>
            <a:r>
              <a:rPr lang="en-US" altLang="zh-CN" sz="2400" dirty="0" err="1"/>
              <a:t>wrf</a:t>
            </a:r>
            <a:r>
              <a:rPr lang="en-US" altLang="zh-CN" sz="2400" dirty="0"/>
              <a:t>-USG</a:t>
            </a:r>
            <a:r>
              <a:rPr lang="zh-CN" altLang="en-US" sz="2400" dirty="0"/>
              <a:t>中没有任何</a:t>
            </a:r>
            <a:r>
              <a:rPr lang="en-US" altLang="zh-CN" sz="2400" dirty="0"/>
              <a:t>C</a:t>
            </a:r>
            <a:r>
              <a:rPr lang="en-US" altLang="zh-CN" sz="2400" baseline="-25000" dirty="0"/>
              <a:t>wrf</a:t>
            </a:r>
            <a:r>
              <a:rPr lang="zh-CN" altLang="en-US" sz="2400" dirty="0"/>
              <a:t>输入边的事务（此类事务没有读其他事务，从而确保该事务不会被</a:t>
            </a:r>
            <a:r>
              <a:rPr lang="en-US" altLang="zh-CN" sz="2400" dirty="0"/>
              <a:t>ABORTREC(T</a:t>
            </a:r>
            <a:r>
              <a:rPr lang="en-US" altLang="zh-CN" sz="2400" dirty="0">
                <a:latin typeface="Arial" panose="020B0604020202020204" pitchFamily="34" charset="0"/>
                <a:cs typeface="Arial" panose="020B0604020202020204" pitchFamily="34" charset="0"/>
              </a:rPr>
              <a:t>’</a:t>
            </a:r>
            <a:r>
              <a:rPr lang="en-US" altLang="zh-CN" sz="2400" dirty="0"/>
              <a:t>) </a:t>
            </a:r>
            <a:r>
              <a:rPr lang="zh-CN" altLang="en-US" sz="2400" dirty="0"/>
              <a:t>级联终止）；</a:t>
            </a:r>
            <a:endParaRPr lang="en-US" altLang="zh-CN" sz="2400" dirty="0"/>
          </a:p>
          <a:p>
            <a:r>
              <a:rPr lang="zh-CN" altLang="en-US" sz="2400" dirty="0"/>
              <a:t>（</a:t>
            </a:r>
            <a:r>
              <a:rPr lang="en-US" altLang="zh-CN" sz="2400" dirty="0"/>
              <a:t>2</a:t>
            </a:r>
            <a:r>
              <a:rPr lang="zh-CN" altLang="en-US" sz="2400" dirty="0"/>
              <a:t>）消除所有</a:t>
            </a:r>
            <a:r>
              <a:rPr lang="en-US" altLang="zh-CN" sz="2400" dirty="0"/>
              <a:t>ABORTCO(T)</a:t>
            </a:r>
            <a:r>
              <a:rPr lang="zh-CN" altLang="en-US" sz="2400" dirty="0"/>
              <a:t>中的事务</a:t>
            </a:r>
            <a:r>
              <a:rPr lang="en-US" altLang="zh-CN" sz="2400" dirty="0"/>
              <a:t>T’</a:t>
            </a:r>
            <a:r>
              <a:rPr lang="zh-CN" altLang="en-US" sz="2400" dirty="0"/>
              <a:t>，再消除</a:t>
            </a:r>
            <a:r>
              <a:rPr lang="en-US" altLang="zh-CN" sz="2400" dirty="0"/>
              <a:t>T’</a:t>
            </a:r>
            <a:r>
              <a:rPr lang="zh-CN" altLang="en-US" sz="2400" dirty="0"/>
              <a:t>的</a:t>
            </a:r>
            <a:r>
              <a:rPr lang="en-US" altLang="zh-CN" sz="2400" dirty="0"/>
              <a:t>ABORTREC(T</a:t>
            </a:r>
            <a:r>
              <a:rPr lang="en-US" altLang="zh-CN" sz="2400" dirty="0">
                <a:latin typeface="Arial" panose="020B0604020202020204" pitchFamily="34" charset="0"/>
                <a:cs typeface="Arial" panose="020B0604020202020204" pitchFamily="34" charset="0"/>
              </a:rPr>
              <a:t>’</a:t>
            </a:r>
            <a:r>
              <a:rPr lang="en-US" altLang="zh-CN" sz="2400" dirty="0"/>
              <a:t>)</a:t>
            </a:r>
            <a:r>
              <a:rPr lang="zh-CN" altLang="en-US" sz="2400" dirty="0"/>
              <a:t>中的事务；</a:t>
            </a:r>
            <a:endParaRPr lang="en-US" altLang="zh-CN" sz="2400" dirty="0"/>
          </a:p>
          <a:p>
            <a:r>
              <a:rPr lang="zh-CN" altLang="en-US" sz="2400" dirty="0"/>
              <a:t>（</a:t>
            </a:r>
            <a:r>
              <a:rPr lang="en-US" altLang="zh-CN" sz="2400" dirty="0"/>
              <a:t>3</a:t>
            </a:r>
            <a:r>
              <a:rPr lang="zh-CN" altLang="en-US" sz="2400" dirty="0"/>
              <a:t>）移除所有</a:t>
            </a:r>
            <a:r>
              <a:rPr lang="en-US" altLang="zh-CN" sz="2400" dirty="0"/>
              <a:t>T</a:t>
            </a:r>
            <a:r>
              <a:rPr lang="zh-CN" altLang="en-US" sz="2400" dirty="0"/>
              <a:t>和被消除的结点。</a:t>
            </a:r>
          </a:p>
        </p:txBody>
      </p:sp>
      <p:sp>
        <p:nvSpPr>
          <p:cNvPr id="4" name="灯片编号占位符 3">
            <a:extLst>
              <a:ext uri="{FF2B5EF4-FFF2-40B4-BE49-F238E27FC236}">
                <a16:creationId xmlns:a16="http://schemas.microsoft.com/office/drawing/2014/main" id="{E9EEAF88-2126-43FE-BC5E-5114DCA30D91}"/>
              </a:ext>
            </a:extLst>
          </p:cNvPr>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1290607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9.3.2.3 </a:t>
            </a:r>
            <a:r>
              <a:rPr lang="zh-CN" altLang="en-US" sz="2800" b="1" dirty="0"/>
              <a:t>分布式</a:t>
            </a:r>
            <a:r>
              <a:rPr lang="en-US" altLang="zh-CN" sz="2800" b="1" dirty="0"/>
              <a:t>CO</a:t>
            </a:r>
            <a:r>
              <a:rPr lang="zh-CN" altLang="en-US" sz="2800" b="1" dirty="0"/>
              <a:t>算法</a:t>
            </a:r>
          </a:p>
        </p:txBody>
      </p:sp>
      <p:sp>
        <p:nvSpPr>
          <p:cNvPr id="3" name="内容占位符 2"/>
          <p:cNvSpPr>
            <a:spLocks noGrp="1"/>
          </p:cNvSpPr>
          <p:nvPr>
            <p:ph idx="1"/>
          </p:nvPr>
        </p:nvSpPr>
        <p:spPr>
          <a:xfrm>
            <a:off x="838200" y="1285462"/>
            <a:ext cx="10515600" cy="5241798"/>
          </a:xfrm>
        </p:spPr>
        <p:txBody>
          <a:bodyPr>
            <a:normAutofit/>
          </a:bodyPr>
          <a:lstStyle/>
          <a:p>
            <a:r>
              <a:rPr lang="zh-CN" altLang="en-US" sz="2400" dirty="0"/>
              <a:t>       分布式数据库系统中，如果</a:t>
            </a:r>
            <a:r>
              <a:rPr lang="zh-CN" altLang="en-US" sz="2400" dirty="0">
                <a:solidFill>
                  <a:srgbClr val="FF0000"/>
                </a:solidFill>
              </a:rPr>
              <a:t>每个参与者本地都使用基于</a:t>
            </a:r>
            <a:r>
              <a:rPr lang="en-US" altLang="zh-CN" sz="2400" dirty="0">
                <a:solidFill>
                  <a:srgbClr val="FF0000"/>
                </a:solidFill>
              </a:rPr>
              <a:t>CO</a:t>
            </a:r>
            <a:r>
              <a:rPr lang="zh-CN" altLang="en-US" sz="2400" dirty="0"/>
              <a:t>的并发访问控制机制，则在分布式事务提交阶段使用</a:t>
            </a:r>
            <a:r>
              <a:rPr lang="zh-CN" altLang="en-US" sz="2400" dirty="0">
                <a:solidFill>
                  <a:srgbClr val="FF0000"/>
                </a:solidFill>
              </a:rPr>
              <a:t>原子提交协议</a:t>
            </a:r>
            <a:r>
              <a:rPr lang="zh-CN" altLang="en-US" sz="2400" dirty="0"/>
              <a:t>（</a:t>
            </a:r>
            <a:r>
              <a:rPr lang="en-US" altLang="zh-CN" sz="2400" dirty="0"/>
              <a:t>atomic commitment protocol</a:t>
            </a:r>
            <a:r>
              <a:rPr lang="zh-CN" altLang="en-US" sz="2400" dirty="0"/>
              <a:t>，</a:t>
            </a:r>
            <a:r>
              <a:rPr lang="en-US" altLang="zh-CN" sz="2400" dirty="0"/>
              <a:t>ACP</a:t>
            </a:r>
            <a:r>
              <a:rPr lang="zh-CN" altLang="en-US" sz="2400" dirty="0"/>
              <a:t>）如</a:t>
            </a:r>
            <a:r>
              <a:rPr lang="en-US" altLang="zh-CN" sz="2400" dirty="0"/>
              <a:t>2PC</a:t>
            </a:r>
            <a:r>
              <a:rPr lang="zh-CN" altLang="en-US" sz="2400" dirty="0"/>
              <a:t>，即可确保分布式环境下的分布式写事务实现</a:t>
            </a:r>
            <a:r>
              <a:rPr lang="zh-CN" altLang="en-US" sz="2400" dirty="0">
                <a:solidFill>
                  <a:srgbClr val="FF0000"/>
                </a:solidFill>
              </a:rPr>
              <a:t>可串行化</a:t>
            </a:r>
            <a:r>
              <a:rPr lang="zh-CN" altLang="en-US" sz="2400" dirty="0"/>
              <a:t>。</a:t>
            </a:r>
            <a:endParaRPr lang="en-US" altLang="zh-CN" sz="2400" dirty="0"/>
          </a:p>
          <a:p>
            <a:r>
              <a:rPr lang="en-US" altLang="zh-CN" sz="2400" dirty="0"/>
              <a:t>       CO</a:t>
            </a:r>
            <a:r>
              <a:rPr lang="zh-CN" altLang="en-US" sz="2400" dirty="0"/>
              <a:t>解决并发事务冲突依赖，运用了一个</a:t>
            </a:r>
            <a:r>
              <a:rPr lang="zh-CN" altLang="en-US" sz="2400" dirty="0">
                <a:solidFill>
                  <a:srgbClr val="FF0000"/>
                </a:solidFill>
              </a:rPr>
              <a:t>包括所有冲突的有向图</a:t>
            </a:r>
            <a:r>
              <a:rPr lang="zh-CN" altLang="en-US" sz="2400" dirty="0"/>
              <a:t>，事务是节点，冲突是有向边，有向边由先发生的事务指向一个后发生的事务。通常的事务操作请求，</a:t>
            </a:r>
            <a:r>
              <a:rPr lang="zh-CN" altLang="en-US" sz="2400" dirty="0">
                <a:solidFill>
                  <a:srgbClr val="FF0000"/>
                </a:solidFill>
              </a:rPr>
              <a:t>已经被授予</a:t>
            </a:r>
            <a:r>
              <a:rPr lang="zh-CN" altLang="en-US" sz="2400" dirty="0"/>
              <a:t>（</a:t>
            </a:r>
            <a:r>
              <a:rPr lang="en-US" altLang="zh-CN" sz="2400" dirty="0"/>
              <a:t>materialized conflict</a:t>
            </a:r>
            <a:r>
              <a:rPr lang="zh-CN" altLang="en-US" sz="2400" dirty="0"/>
              <a:t>）和</a:t>
            </a:r>
            <a:r>
              <a:rPr lang="zh-CN" altLang="en-US" sz="2400" dirty="0">
                <a:solidFill>
                  <a:srgbClr val="FF0000"/>
                </a:solidFill>
              </a:rPr>
              <a:t>未被授予</a:t>
            </a:r>
            <a:r>
              <a:rPr lang="zh-CN" altLang="en-US" sz="2400" dirty="0"/>
              <a:t>（</a:t>
            </a:r>
            <a:r>
              <a:rPr lang="en-US" altLang="zh-CN" sz="2400" dirty="0"/>
              <a:t>non-materialized conflict</a:t>
            </a:r>
            <a:r>
              <a:rPr lang="zh-CN" altLang="en-US" sz="2400" dirty="0"/>
              <a:t>）都被包含在图中，解决冲突的方式是</a:t>
            </a:r>
            <a:r>
              <a:rPr lang="zh-CN" altLang="en-US" sz="2400" dirty="0">
                <a:solidFill>
                  <a:srgbClr val="FF0000"/>
                </a:solidFill>
              </a:rPr>
              <a:t>消除图中的环</a:t>
            </a:r>
            <a:r>
              <a:rPr lang="zh-CN" altLang="en-US" sz="2400" dirty="0"/>
              <a:t>。</a:t>
            </a:r>
            <a:endParaRPr lang="en-US" altLang="zh-CN" sz="2400" dirty="0"/>
          </a:p>
          <a:p>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Tree>
    <p:extLst>
      <p:ext uri="{BB962C8B-B14F-4D97-AF65-F5344CB8AC3E}">
        <p14:creationId xmlns:p14="http://schemas.microsoft.com/office/powerpoint/2010/main" val="181559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0336"/>
          </a:xfrm>
        </p:spPr>
        <p:txBody>
          <a:bodyPr/>
          <a:lstStyle/>
          <a:p>
            <a:r>
              <a:rPr lang="en-US" altLang="zh-CN" sz="2800" b="1" dirty="0">
                <a:solidFill>
                  <a:prstClr val="black"/>
                </a:solidFill>
              </a:rPr>
              <a:t>9.3.2.3 </a:t>
            </a:r>
            <a:r>
              <a:rPr lang="zh-CN" altLang="en-US" sz="2800" b="1" dirty="0">
                <a:solidFill>
                  <a:prstClr val="black"/>
                </a:solidFill>
              </a:rPr>
              <a:t>分布式</a:t>
            </a:r>
            <a:r>
              <a:rPr lang="en-US" altLang="zh-CN" sz="2800" b="1" dirty="0">
                <a:solidFill>
                  <a:prstClr val="black"/>
                </a:solidFill>
              </a:rPr>
              <a:t>CO</a:t>
            </a:r>
            <a:r>
              <a:rPr lang="zh-CN" altLang="en-US" sz="2800" b="1" dirty="0">
                <a:solidFill>
                  <a:prstClr val="black"/>
                </a:solidFill>
              </a:rPr>
              <a:t>算法（续）</a:t>
            </a:r>
            <a:endParaRPr lang="zh-CN" altLang="en-US" b="1" dirty="0"/>
          </a:p>
        </p:txBody>
      </p:sp>
      <p:sp>
        <p:nvSpPr>
          <p:cNvPr id="3" name="内容占位符 2"/>
          <p:cNvSpPr>
            <a:spLocks noGrp="1"/>
          </p:cNvSpPr>
          <p:nvPr>
            <p:ph idx="1"/>
          </p:nvPr>
        </p:nvSpPr>
        <p:spPr>
          <a:xfrm>
            <a:off x="838200" y="763675"/>
            <a:ext cx="10515600" cy="5727559"/>
          </a:xfrm>
        </p:spPr>
        <p:txBody>
          <a:bodyPr>
            <a:normAutofit lnSpcReduction="10000"/>
          </a:bodyPr>
          <a:lstStyle/>
          <a:p>
            <a:r>
              <a:rPr lang="en-US" altLang="zh-CN" sz="2400" dirty="0"/>
              <a:t>       CO</a:t>
            </a:r>
            <a:r>
              <a:rPr lang="zh-CN" altLang="en-US" sz="2400" dirty="0"/>
              <a:t>算法可以解决单节点和分布式事务的并发冲突：分布式事务在利用原子提交协议</a:t>
            </a:r>
            <a:r>
              <a:rPr lang="zh-CN" altLang="en-US" sz="2400" dirty="0">
                <a:solidFill>
                  <a:srgbClr val="FF0000"/>
                </a:solidFill>
              </a:rPr>
              <a:t>进行提交的时刻</a:t>
            </a:r>
            <a:r>
              <a:rPr lang="zh-CN" altLang="en-US" sz="2400" dirty="0"/>
              <a:t>，根据各个参与者的投票结果，</a:t>
            </a:r>
            <a:r>
              <a:rPr lang="zh-CN" altLang="en-US" sz="2400" dirty="0">
                <a:solidFill>
                  <a:srgbClr val="FF0000"/>
                </a:solidFill>
              </a:rPr>
              <a:t>进行全局事务冲突检测</a:t>
            </a:r>
            <a:r>
              <a:rPr lang="zh-CN" altLang="en-US" sz="2400" dirty="0"/>
              <a:t>，如果检测未发现全局事务冲突，则允许提交，</a:t>
            </a:r>
            <a:r>
              <a:rPr lang="zh-CN" altLang="en-US" sz="2400" dirty="0">
                <a:solidFill>
                  <a:srgbClr val="FF0000"/>
                </a:solidFill>
              </a:rPr>
              <a:t>否则撤销事务</a:t>
            </a:r>
            <a:r>
              <a:rPr lang="zh-CN" altLang="en-US" sz="2400" dirty="0"/>
              <a:t>。</a:t>
            </a:r>
          </a:p>
          <a:p>
            <a:endParaRPr lang="en-US" altLang="zh-CN" sz="2400" dirty="0"/>
          </a:p>
          <a:p>
            <a:r>
              <a:rPr lang="zh-CN" altLang="en-US" sz="2400" dirty="0"/>
              <a:t>       在分布式事务中，若</a:t>
            </a:r>
            <a:r>
              <a:rPr lang="zh-CN" altLang="en-US" sz="2400" dirty="0">
                <a:solidFill>
                  <a:srgbClr val="FF0000"/>
                </a:solidFill>
              </a:rPr>
              <a:t>全局冲突有向图中存在环</a:t>
            </a:r>
            <a:r>
              <a:rPr lang="zh-CN" altLang="en-US" sz="2400" dirty="0"/>
              <a:t>，则发生</a:t>
            </a:r>
            <a:r>
              <a:rPr lang="zh-CN" altLang="en-US" sz="2400" dirty="0">
                <a:solidFill>
                  <a:srgbClr val="FF0000"/>
                </a:solidFill>
              </a:rPr>
              <a:t>投票死锁</a:t>
            </a:r>
            <a:r>
              <a:rPr lang="zh-CN" altLang="en-US" sz="2400" dirty="0"/>
              <a:t>（</a:t>
            </a:r>
            <a:r>
              <a:rPr lang="en-US" altLang="zh-CN" sz="2400" dirty="0"/>
              <a:t>voting-deadlock</a:t>
            </a:r>
            <a:r>
              <a:rPr lang="zh-CN" altLang="en-US" sz="2400" dirty="0"/>
              <a:t>），阻碍了全局可串行化。</a:t>
            </a:r>
            <a:r>
              <a:rPr lang="en-US" altLang="zh-CN" sz="2400" dirty="0">
                <a:solidFill>
                  <a:srgbClr val="FF0000"/>
                </a:solidFill>
              </a:rPr>
              <a:t>CO</a:t>
            </a:r>
            <a:r>
              <a:rPr lang="zh-CN" altLang="en-US" sz="2400" dirty="0">
                <a:solidFill>
                  <a:srgbClr val="FF0000"/>
                </a:solidFill>
              </a:rPr>
              <a:t>算法会在事务原子提交的投票阶段检测是否发生了全局事务的死锁</a:t>
            </a:r>
            <a:r>
              <a:rPr lang="zh-CN" altLang="en-US" sz="2400" dirty="0"/>
              <a:t>，保障分布式事务的可串行化，</a:t>
            </a:r>
            <a:r>
              <a:rPr lang="zh-CN" altLang="en-US" sz="2400" dirty="0">
                <a:solidFill>
                  <a:srgbClr val="FF0000"/>
                </a:solidFill>
              </a:rPr>
              <a:t>就是要打破全局冲突有向图中可能存在的环</a:t>
            </a:r>
            <a:r>
              <a:rPr lang="zh-CN" altLang="en-US" sz="2400" dirty="0"/>
              <a:t>。</a:t>
            </a:r>
            <a:endParaRPr lang="en-US" altLang="zh-CN" sz="2400" dirty="0"/>
          </a:p>
          <a:p>
            <a:endParaRPr lang="en-US" altLang="zh-CN" sz="2400" dirty="0"/>
          </a:p>
          <a:p>
            <a:r>
              <a:rPr lang="en-US" altLang="zh-CN" sz="2400" dirty="0"/>
              <a:t>       </a:t>
            </a:r>
            <a:r>
              <a:rPr lang="zh-CN" altLang="en-US" sz="2400" dirty="0"/>
              <a:t>另一种自动消除</a:t>
            </a:r>
            <a:r>
              <a:rPr lang="en-US" altLang="zh-CN" sz="2400" dirty="0"/>
              <a:t>voting-deadlock</a:t>
            </a:r>
            <a:r>
              <a:rPr lang="zh-CN" altLang="en-US" sz="2400" dirty="0"/>
              <a:t>的方式是在原子性提交协议（</a:t>
            </a:r>
            <a:r>
              <a:rPr lang="en-US" altLang="zh-CN" sz="2400" dirty="0"/>
              <a:t>ACP</a:t>
            </a:r>
            <a:r>
              <a:rPr lang="zh-CN" altLang="en-US" sz="2400" dirty="0"/>
              <a:t>）阶段</a:t>
            </a:r>
            <a:r>
              <a:rPr lang="zh-CN" altLang="en-US" sz="2400" dirty="0">
                <a:solidFill>
                  <a:srgbClr val="FF0000"/>
                </a:solidFill>
              </a:rPr>
              <a:t>利用超时机制</a:t>
            </a:r>
            <a:r>
              <a:rPr lang="zh-CN" altLang="en-US" sz="2400" dirty="0"/>
              <a:t>撤销一个不能投票的事务。除此之外，还可以采取</a:t>
            </a:r>
            <a:r>
              <a:rPr lang="zh-CN" altLang="en-US" sz="2400" dirty="0">
                <a:solidFill>
                  <a:srgbClr val="FF0000"/>
                </a:solidFill>
              </a:rPr>
              <a:t>主动消除死锁的方法</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Tree>
    <p:extLst>
      <p:ext uri="{BB962C8B-B14F-4D97-AF65-F5344CB8AC3E}">
        <p14:creationId xmlns:p14="http://schemas.microsoft.com/office/powerpoint/2010/main" val="3252674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9.3.2.4 CO</a:t>
            </a:r>
            <a:r>
              <a:rPr lang="zh-CN" altLang="en-US" sz="2800" b="1" dirty="0"/>
              <a:t>的变形算法</a:t>
            </a:r>
          </a:p>
        </p:txBody>
      </p:sp>
      <p:sp>
        <p:nvSpPr>
          <p:cNvPr id="3" name="内容占位符 2"/>
          <p:cNvSpPr>
            <a:spLocks noGrp="1"/>
          </p:cNvSpPr>
          <p:nvPr>
            <p:ph idx="1"/>
          </p:nvPr>
        </p:nvSpPr>
        <p:spPr/>
        <p:txBody>
          <a:bodyPr>
            <a:normAutofit/>
          </a:bodyPr>
          <a:lstStyle/>
          <a:p>
            <a:r>
              <a:rPr lang="en-US" altLang="zh-CN" sz="2400" dirty="0"/>
              <a:t>ECO</a:t>
            </a:r>
            <a:r>
              <a:rPr lang="zh-CN" altLang="en-US" sz="2400" dirty="0"/>
              <a:t>（</a:t>
            </a:r>
            <a:r>
              <a:rPr lang="en-US" altLang="zh-CN" sz="2400" dirty="0"/>
              <a:t>Extended commitment ordering</a:t>
            </a:r>
            <a:r>
              <a:rPr lang="zh-CN" altLang="en-US" sz="2400" dirty="0"/>
              <a:t>）：</a:t>
            </a:r>
            <a:r>
              <a:rPr lang="en-US" altLang="zh-CN" sz="2400" dirty="0"/>
              <a:t>CO</a:t>
            </a:r>
            <a:r>
              <a:rPr lang="zh-CN" altLang="en-US" sz="2400" dirty="0"/>
              <a:t>算法确保了本地可串行化，</a:t>
            </a:r>
            <a:r>
              <a:rPr lang="en-US" altLang="zh-CN" sz="2400" dirty="0"/>
              <a:t>ECO</a:t>
            </a:r>
            <a:r>
              <a:rPr lang="zh-CN" altLang="en-US" sz="2400" dirty="0"/>
              <a:t>结合原子提交协议，利用本地事务的可串行化结果，</a:t>
            </a:r>
            <a:r>
              <a:rPr lang="zh-CN" altLang="en-US" sz="2400" dirty="0">
                <a:solidFill>
                  <a:srgbClr val="FF0000"/>
                </a:solidFill>
              </a:rPr>
              <a:t>仅将提交排序规则运用于全局事务的可串行化</a:t>
            </a:r>
            <a:r>
              <a:rPr lang="zh-CN" altLang="en-US" sz="2400" dirty="0"/>
              <a:t>。如果每个事务都是全局化的，则</a:t>
            </a:r>
            <a:r>
              <a:rPr lang="en-US" altLang="zh-CN" sz="2400" dirty="0"/>
              <a:t>ECO</a:t>
            </a:r>
            <a:r>
              <a:rPr lang="zh-CN" altLang="en-US" sz="2400" dirty="0"/>
              <a:t>算法退化为</a:t>
            </a:r>
            <a:r>
              <a:rPr lang="en-US" altLang="zh-CN" sz="2400" dirty="0"/>
              <a:t>CO</a:t>
            </a:r>
            <a:r>
              <a:rPr lang="zh-CN" altLang="en-US" sz="2400" dirty="0"/>
              <a:t>算法。</a:t>
            </a:r>
            <a:endParaRPr lang="en-US" altLang="zh-CN" sz="2400" dirty="0"/>
          </a:p>
          <a:p>
            <a:r>
              <a:rPr lang="en-US" altLang="zh-CN" sz="2400" dirty="0"/>
              <a:t>MVCO</a:t>
            </a:r>
            <a:r>
              <a:rPr lang="zh-CN" altLang="en-US" sz="2400" dirty="0"/>
              <a:t>（</a:t>
            </a:r>
            <a:r>
              <a:rPr lang="en-US" altLang="zh-CN" sz="2400" dirty="0"/>
              <a:t>Multi-version commitment ordering</a:t>
            </a:r>
            <a:r>
              <a:rPr lang="zh-CN" altLang="en-US" sz="2400" dirty="0"/>
              <a:t>）：将</a:t>
            </a:r>
            <a:r>
              <a:rPr lang="en-US" altLang="zh-CN" sz="2400" dirty="0"/>
              <a:t>CO</a:t>
            </a:r>
            <a:r>
              <a:rPr lang="zh-CN" altLang="en-US" sz="2400" dirty="0"/>
              <a:t>算法</a:t>
            </a:r>
            <a:r>
              <a:rPr lang="zh-CN" altLang="en-US" sz="2400" dirty="0">
                <a:solidFill>
                  <a:srgbClr val="FF0000"/>
                </a:solidFill>
              </a:rPr>
              <a:t>与</a:t>
            </a:r>
            <a:r>
              <a:rPr lang="en-US" altLang="zh-CN" sz="2400" dirty="0">
                <a:solidFill>
                  <a:srgbClr val="FF0000"/>
                </a:solidFill>
              </a:rPr>
              <a:t>MVCC</a:t>
            </a:r>
            <a:r>
              <a:rPr lang="zh-CN" altLang="en-US" sz="2400" dirty="0">
                <a:solidFill>
                  <a:srgbClr val="FF0000"/>
                </a:solidFill>
              </a:rPr>
              <a:t>技术结合</a:t>
            </a:r>
            <a:r>
              <a:rPr lang="zh-CN" altLang="en-US" sz="2400" dirty="0"/>
              <a:t>，</a:t>
            </a:r>
            <a:r>
              <a:rPr lang="en-US" altLang="zh-CN" sz="2400" dirty="0"/>
              <a:t>MVCC</a:t>
            </a:r>
            <a:r>
              <a:rPr lang="zh-CN" altLang="en-US" sz="2400" dirty="0">
                <a:solidFill>
                  <a:srgbClr val="FF0000"/>
                </a:solidFill>
              </a:rPr>
              <a:t>不会产生写</a:t>
            </a:r>
            <a:r>
              <a:rPr lang="en-US" altLang="zh-CN" sz="2400" dirty="0">
                <a:solidFill>
                  <a:srgbClr val="FF0000"/>
                </a:solidFill>
              </a:rPr>
              <a:t>-</a:t>
            </a:r>
            <a:r>
              <a:rPr lang="zh-CN" altLang="en-US" sz="2400" dirty="0">
                <a:solidFill>
                  <a:srgbClr val="FF0000"/>
                </a:solidFill>
              </a:rPr>
              <a:t>读冲突，且读写操作互不阻塞</a:t>
            </a:r>
            <a:r>
              <a:rPr lang="zh-CN" altLang="en-US" sz="2400" dirty="0"/>
              <a:t>，还可对只读事务单独优化处理，与</a:t>
            </a:r>
            <a:r>
              <a:rPr lang="en-US" altLang="zh-CN" sz="2400" dirty="0"/>
              <a:t>CO</a:t>
            </a:r>
            <a:r>
              <a:rPr lang="zh-CN" altLang="en-US" sz="2400" dirty="0"/>
              <a:t>结合</a:t>
            </a:r>
            <a:r>
              <a:rPr lang="zh-CN" altLang="en-US" sz="2400" dirty="0">
                <a:solidFill>
                  <a:srgbClr val="FF0000"/>
                </a:solidFill>
              </a:rPr>
              <a:t>可显著提高并发度</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Tree>
    <p:extLst>
      <p:ext uri="{BB962C8B-B14F-4D97-AF65-F5344CB8AC3E}">
        <p14:creationId xmlns:p14="http://schemas.microsoft.com/office/powerpoint/2010/main" val="3656760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E2F30-6E7E-4A5A-9E29-BD8DC3676591}"/>
              </a:ext>
            </a:extLst>
          </p:cNvPr>
          <p:cNvSpPr>
            <a:spLocks noGrp="1"/>
          </p:cNvSpPr>
          <p:nvPr>
            <p:ph type="title"/>
          </p:nvPr>
        </p:nvSpPr>
        <p:spPr>
          <a:xfrm>
            <a:off x="838200" y="0"/>
            <a:ext cx="10515600" cy="920336"/>
          </a:xfrm>
        </p:spPr>
        <p:txBody>
          <a:bodyPr>
            <a:normAutofit/>
          </a:bodyPr>
          <a:lstStyle/>
          <a:p>
            <a:r>
              <a:rPr lang="en-US" altLang="zh-CN" sz="2800" b="1" dirty="0"/>
              <a:t>9.3.2.5 </a:t>
            </a:r>
            <a:r>
              <a:rPr lang="zh-CN" altLang="en-US" sz="2800" b="1" dirty="0"/>
              <a:t>一些写异常</a:t>
            </a:r>
          </a:p>
        </p:txBody>
      </p:sp>
      <p:sp>
        <p:nvSpPr>
          <p:cNvPr id="3" name="内容占位符 2">
            <a:extLst>
              <a:ext uri="{FF2B5EF4-FFF2-40B4-BE49-F238E27FC236}">
                <a16:creationId xmlns:a16="http://schemas.microsoft.com/office/drawing/2014/main" id="{02E6C5C8-DF56-4B77-B379-1F5A450EEB12}"/>
              </a:ext>
            </a:extLst>
          </p:cNvPr>
          <p:cNvSpPr>
            <a:spLocks noGrp="1"/>
          </p:cNvSpPr>
          <p:nvPr>
            <p:ph idx="1"/>
          </p:nvPr>
        </p:nvSpPr>
        <p:spPr>
          <a:xfrm>
            <a:off x="838200" y="793091"/>
            <a:ext cx="10515600" cy="5698144"/>
          </a:xfrm>
        </p:spPr>
        <p:txBody>
          <a:bodyPr>
            <a:normAutofit lnSpcReduction="10000"/>
          </a:bodyPr>
          <a:lstStyle/>
          <a:p>
            <a:r>
              <a:rPr lang="zh-CN" altLang="en-US" sz="2400" dirty="0"/>
              <a:t>数据库系统中常见的写异常包括：</a:t>
            </a:r>
            <a:endParaRPr lang="en-US" altLang="zh-CN" sz="2400" dirty="0"/>
          </a:p>
          <a:p>
            <a:r>
              <a:rPr lang="zh-CN" altLang="en-US" sz="2400" dirty="0"/>
              <a:t>       脏写（</a:t>
            </a:r>
            <a:r>
              <a:rPr lang="en-US" altLang="zh-CN" sz="2400" dirty="0"/>
              <a:t>dirty write</a:t>
            </a:r>
            <a:r>
              <a:rPr lang="zh-CN" altLang="en-US" sz="2400" dirty="0"/>
              <a:t>）、</a:t>
            </a:r>
            <a:endParaRPr lang="en-US" altLang="zh-CN" sz="2400" dirty="0"/>
          </a:p>
          <a:p>
            <a:r>
              <a:rPr lang="en-US" altLang="zh-CN" sz="2400" dirty="0"/>
              <a:t>       </a:t>
            </a:r>
            <a:r>
              <a:rPr lang="zh-CN" altLang="en-US" sz="2400" dirty="0"/>
              <a:t>丢失更新（</a:t>
            </a:r>
            <a:r>
              <a:rPr lang="en-US" altLang="zh-CN" sz="2400" dirty="0"/>
              <a:t>lost update</a:t>
            </a:r>
            <a:r>
              <a:rPr lang="zh-CN" altLang="en-US" sz="2400" dirty="0"/>
              <a:t>）。</a:t>
            </a:r>
            <a:endParaRPr lang="en-US" altLang="zh-CN" sz="2400" dirty="0"/>
          </a:p>
          <a:p>
            <a:r>
              <a:rPr lang="zh-CN" altLang="en-US" sz="2400" b="1" dirty="0"/>
              <a:t>分布式系统中：</a:t>
            </a:r>
            <a:endParaRPr lang="en-US" altLang="zh-CN" sz="2400" b="1" dirty="0"/>
          </a:p>
          <a:p>
            <a:pPr marL="342900" indent="-342900">
              <a:buFont typeface="Wingdings" panose="05000000000000000000" pitchFamily="2" charset="2"/>
              <a:buChar char="Ø"/>
            </a:pPr>
            <a:r>
              <a:rPr lang="zh-CN" altLang="en-US" sz="2400" dirty="0"/>
              <a:t>如果数据副本只有一个，或者只允许写</a:t>
            </a:r>
            <a:r>
              <a:rPr lang="en-US" altLang="zh-CN" sz="2400" dirty="0"/>
              <a:t>leader</a:t>
            </a:r>
            <a:r>
              <a:rPr lang="zh-CN" altLang="en-US" sz="2400" dirty="0"/>
              <a:t>节点，可避免写异常。</a:t>
            </a:r>
            <a:endParaRPr lang="en-US" altLang="zh-CN" sz="2400" dirty="0"/>
          </a:p>
          <a:p>
            <a:pPr marL="342900" indent="-342900">
              <a:buFont typeface="Wingdings" panose="05000000000000000000" pitchFamily="2" charset="2"/>
              <a:buChar char="Ø"/>
            </a:pPr>
            <a:r>
              <a:rPr lang="zh-CN" altLang="en-US" sz="2400" dirty="0"/>
              <a:t>如果允许多写（</a:t>
            </a:r>
            <a:r>
              <a:rPr lang="zh-CN" altLang="en-US" sz="2400" dirty="0">
                <a:solidFill>
                  <a:srgbClr val="FF0000"/>
                </a:solidFill>
              </a:rPr>
              <a:t>多个副本</a:t>
            </a:r>
            <a:r>
              <a:rPr lang="zh-CN" altLang="en-US" sz="2400" dirty="0"/>
              <a:t>被</a:t>
            </a:r>
            <a:r>
              <a:rPr lang="zh-CN" altLang="en-US" sz="2400" dirty="0">
                <a:solidFill>
                  <a:srgbClr val="FF0000"/>
                </a:solidFill>
              </a:rPr>
              <a:t>多个并发事务</a:t>
            </a:r>
            <a:r>
              <a:rPr lang="zh-CN" altLang="en-US" sz="2400" dirty="0"/>
              <a:t>分别独立的写），会发生写脏写和丢失更新的写异常（</a:t>
            </a:r>
            <a:r>
              <a:rPr lang="zh-CN" altLang="en-US" sz="2400" dirty="0">
                <a:solidFill>
                  <a:srgbClr val="FF0000"/>
                </a:solidFill>
              </a:rPr>
              <a:t>解决方式之一是把写操作分片路由到不同的副本，本质上还是不允许对同一个逻辑对象同时进行多个副本的物理对象写操作</a:t>
            </a:r>
            <a:r>
              <a:rPr lang="zh-CN" altLang="en-US" sz="2400" dirty="0"/>
              <a:t>）。</a:t>
            </a:r>
            <a:endParaRPr lang="en-US" altLang="zh-CN" sz="2400" dirty="0"/>
          </a:p>
          <a:p>
            <a:r>
              <a:rPr lang="zh-CN" altLang="en-US" sz="2400" dirty="0"/>
              <a:t>       单节点数据库的</a:t>
            </a:r>
            <a:r>
              <a:rPr lang="en-US" altLang="zh-CN" sz="2400" dirty="0"/>
              <a:t>MVCC</a:t>
            </a:r>
            <a:r>
              <a:rPr lang="zh-CN" altLang="en-US" sz="2400" dirty="0"/>
              <a:t>机制下会产生写偏序异常，</a:t>
            </a:r>
            <a:r>
              <a:rPr lang="zh-CN" altLang="en-US" sz="2400" dirty="0">
                <a:solidFill>
                  <a:srgbClr val="FF0000"/>
                </a:solidFill>
              </a:rPr>
              <a:t>分布式数据库</a:t>
            </a:r>
            <a:r>
              <a:rPr lang="zh-CN" altLang="en-US" sz="2400" dirty="0"/>
              <a:t>允许不同的节点上写不同的数据，</a:t>
            </a:r>
            <a:r>
              <a:rPr lang="zh-CN" altLang="en-US" sz="2400" dirty="0">
                <a:solidFill>
                  <a:srgbClr val="FF0000"/>
                </a:solidFill>
              </a:rPr>
              <a:t>容易发生写偏序异常</a:t>
            </a:r>
            <a:r>
              <a:rPr lang="zh-CN" altLang="en-US" sz="2400" dirty="0"/>
              <a:t>，且使</a:t>
            </a:r>
            <a:r>
              <a:rPr lang="zh-CN" altLang="en-US" sz="2400" dirty="0">
                <a:solidFill>
                  <a:srgbClr val="FF0000"/>
                </a:solidFill>
              </a:rPr>
              <a:t>写偏序异常分布式化</a:t>
            </a:r>
            <a:r>
              <a:rPr lang="zh-CN" altLang="en-US" sz="2400" dirty="0"/>
              <a:t>，分布式</a:t>
            </a:r>
            <a:r>
              <a:rPr lang="en-US" altLang="zh-CN" sz="2400" dirty="0"/>
              <a:t>CO</a:t>
            </a:r>
            <a:r>
              <a:rPr lang="zh-CN" altLang="en-US" sz="2400" dirty="0"/>
              <a:t>算法需要解决这样的问题。</a:t>
            </a:r>
          </a:p>
        </p:txBody>
      </p:sp>
      <p:sp>
        <p:nvSpPr>
          <p:cNvPr id="4" name="灯片编号占位符 3">
            <a:extLst>
              <a:ext uri="{FF2B5EF4-FFF2-40B4-BE49-F238E27FC236}">
                <a16:creationId xmlns:a16="http://schemas.microsoft.com/office/drawing/2014/main" id="{20F2D849-44DE-4821-9883-17B439C23122}"/>
              </a:ext>
            </a:extLst>
          </p:cNvPr>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spTree>
    <p:extLst>
      <p:ext uri="{BB962C8B-B14F-4D97-AF65-F5344CB8AC3E}">
        <p14:creationId xmlns:p14="http://schemas.microsoft.com/office/powerpoint/2010/main" val="237002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9.1 </a:t>
            </a:r>
            <a:r>
              <a:rPr lang="zh-CN" altLang="en-US" dirty="0"/>
              <a:t>概述</a:t>
            </a:r>
            <a:endParaRPr lang="en-US" altLang="zh-CN" dirty="0"/>
          </a:p>
        </p:txBody>
      </p:sp>
      <p:sp>
        <p:nvSpPr>
          <p:cNvPr id="3" name="内容占位符 2"/>
          <p:cNvSpPr>
            <a:spLocks noGrp="1"/>
          </p:cNvSpPr>
          <p:nvPr>
            <p:ph idx="1"/>
          </p:nvPr>
        </p:nvSpPr>
        <p:spPr>
          <a:xfrm>
            <a:off x="838200" y="1285462"/>
            <a:ext cx="10515600" cy="5215822"/>
          </a:xfrm>
        </p:spPr>
        <p:txBody>
          <a:bodyPr>
            <a:normAutofit/>
          </a:bodyPr>
          <a:lstStyle/>
          <a:p>
            <a:r>
              <a:rPr lang="en-US" altLang="zh-CN" sz="2400" dirty="0"/>
              <a:t>9.1.1.1 </a:t>
            </a:r>
            <a:r>
              <a:rPr lang="zh-CN" altLang="en-US" sz="2400" dirty="0"/>
              <a:t>事务处理策略</a:t>
            </a:r>
            <a:endParaRPr lang="en-US" altLang="zh-CN" sz="2400" dirty="0"/>
          </a:p>
          <a:p>
            <a:r>
              <a:rPr lang="zh-CN" altLang="en-US" sz="2400" b="1" dirty="0"/>
              <a:t>乐观策略</a:t>
            </a:r>
            <a:r>
              <a:rPr lang="zh-CN" altLang="en-US" sz="2400" dirty="0"/>
              <a:t>（</a:t>
            </a:r>
            <a:r>
              <a:rPr lang="en-US" altLang="zh-CN" sz="2400" dirty="0"/>
              <a:t>Optimistic Concurrency Control</a:t>
            </a:r>
            <a:r>
              <a:rPr lang="zh-CN" altLang="en-US" sz="2400" dirty="0"/>
              <a:t>，</a:t>
            </a:r>
            <a:r>
              <a:rPr lang="en-US" altLang="zh-CN" sz="2400" dirty="0"/>
              <a:t>OCC</a:t>
            </a:r>
            <a:r>
              <a:rPr lang="zh-CN" altLang="en-US" sz="2400" dirty="0"/>
              <a:t>）：事务开始起，每项操作都允许执行，</a:t>
            </a:r>
            <a:r>
              <a:rPr lang="zh-CN" altLang="en-US" sz="2400" dirty="0">
                <a:solidFill>
                  <a:srgbClr val="FF0000"/>
                </a:solidFill>
              </a:rPr>
              <a:t>提交时</a:t>
            </a:r>
            <a:r>
              <a:rPr lang="zh-CN" altLang="en-US" sz="2400" dirty="0"/>
              <a:t>进行隔离性和完整性约束检查，若违反则终止。单机事务处理模型很少使用。</a:t>
            </a:r>
            <a:endParaRPr lang="en-US" altLang="zh-CN" sz="2400" dirty="0"/>
          </a:p>
          <a:p>
            <a:r>
              <a:rPr lang="zh-CN" altLang="en-US" sz="2400" b="1" dirty="0"/>
              <a:t>悲观机制</a:t>
            </a:r>
            <a:r>
              <a:rPr lang="zh-CN" altLang="en-US" sz="2400" dirty="0"/>
              <a:t>（</a:t>
            </a:r>
            <a:r>
              <a:rPr lang="en-US" altLang="zh-CN" sz="2400" dirty="0"/>
              <a:t>Pessimistic Concurrency Control</a:t>
            </a:r>
            <a:r>
              <a:rPr lang="zh-CN" altLang="en-US" sz="2400" dirty="0"/>
              <a:t>，</a:t>
            </a:r>
            <a:r>
              <a:rPr lang="en-US" altLang="zh-CN" sz="2400" dirty="0"/>
              <a:t>PCC</a:t>
            </a:r>
            <a:r>
              <a:rPr lang="zh-CN" altLang="en-US" sz="2400" dirty="0"/>
              <a:t>）：事务开始起，</a:t>
            </a:r>
            <a:r>
              <a:rPr lang="zh-CN" altLang="en-US" sz="2400" dirty="0">
                <a:solidFill>
                  <a:srgbClr val="FF0000"/>
                </a:solidFill>
              </a:rPr>
              <a:t>每项操作</a:t>
            </a:r>
            <a:r>
              <a:rPr lang="zh-CN" altLang="en-US" sz="2400" dirty="0"/>
              <a:t>检查是否会违反隔离性和完整性约束，若违反则阻塞操作。通常采用封锁机制实现并发中的互斥。</a:t>
            </a:r>
            <a:endParaRPr lang="en-US" altLang="zh-CN" sz="2400" dirty="0"/>
          </a:p>
          <a:p>
            <a:r>
              <a:rPr lang="zh-CN" altLang="en-US" sz="2400" b="1" dirty="0"/>
              <a:t>混合机制</a:t>
            </a:r>
            <a:r>
              <a:rPr lang="zh-CN" altLang="en-US" sz="2400" dirty="0"/>
              <a:t>：乐观和悲观的结合使用，通常是乐观机制为框架，内嵌悲观策略。</a:t>
            </a:r>
            <a:endParaRPr lang="en-US" altLang="zh-CN" sz="2400" dirty="0"/>
          </a:p>
          <a:p>
            <a:r>
              <a:rPr lang="zh-CN" altLang="en-US" sz="2400" b="1" dirty="0"/>
              <a:t>融合了</a:t>
            </a:r>
            <a:r>
              <a:rPr lang="en-US" altLang="zh-CN" sz="2400" b="1" dirty="0"/>
              <a:t>MVCC</a:t>
            </a:r>
            <a:r>
              <a:rPr lang="zh-CN" altLang="en-US" sz="2400" b="1" dirty="0"/>
              <a:t>技术的悲观策略</a:t>
            </a:r>
            <a:r>
              <a:rPr lang="zh-CN" altLang="en-US" sz="2400" dirty="0"/>
              <a:t>：</a:t>
            </a:r>
            <a:r>
              <a:rPr lang="en-US" altLang="zh-CN" sz="2400" dirty="0"/>
              <a:t>Oracle</a:t>
            </a:r>
            <a:r>
              <a:rPr lang="zh-CN" altLang="en-US" sz="2400" dirty="0"/>
              <a:t>、</a:t>
            </a:r>
            <a:r>
              <a:rPr lang="en-US" altLang="zh-CN" sz="2400" dirty="0"/>
              <a:t>MySQL/InnoDB</a:t>
            </a:r>
            <a:r>
              <a:rPr lang="zh-CN" altLang="en-US" sz="2400" dirty="0"/>
              <a:t>等</a:t>
            </a:r>
            <a:endParaRPr lang="en-US" altLang="zh-CN" sz="24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5</a:t>
            </a:fld>
            <a:endParaRPr lang="zh-CN" altLang="en-US" dirty="0"/>
          </a:p>
        </p:txBody>
      </p:sp>
    </p:spTree>
    <p:extLst>
      <p:ext uri="{BB962C8B-B14F-4D97-AF65-F5344CB8AC3E}">
        <p14:creationId xmlns:p14="http://schemas.microsoft.com/office/powerpoint/2010/main" val="3907328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425A0-61A4-4DD8-ABE2-0C84283EAB3B}"/>
              </a:ext>
            </a:extLst>
          </p:cNvPr>
          <p:cNvSpPr>
            <a:spLocks noGrp="1"/>
          </p:cNvSpPr>
          <p:nvPr>
            <p:ph type="title"/>
          </p:nvPr>
        </p:nvSpPr>
        <p:spPr/>
        <p:txBody>
          <a:bodyPr>
            <a:normAutofit/>
          </a:bodyPr>
          <a:lstStyle/>
          <a:p>
            <a:r>
              <a:rPr lang="en-US" altLang="zh-CN" sz="2800" b="1" dirty="0"/>
              <a:t>9.3.3 </a:t>
            </a:r>
            <a:r>
              <a:rPr lang="zh-CN" altLang="en-US" sz="2800" b="1" dirty="0"/>
              <a:t>去中心化的分布式事务</a:t>
            </a:r>
          </a:p>
        </p:txBody>
      </p:sp>
      <p:sp>
        <p:nvSpPr>
          <p:cNvPr id="3" name="内容占位符 2">
            <a:extLst>
              <a:ext uri="{FF2B5EF4-FFF2-40B4-BE49-F238E27FC236}">
                <a16:creationId xmlns:a16="http://schemas.microsoft.com/office/drawing/2014/main" id="{4B892FA6-02F3-4D27-9FB4-7C8FC1A251D6}"/>
              </a:ext>
            </a:extLst>
          </p:cNvPr>
          <p:cNvSpPr>
            <a:spLocks noGrp="1"/>
          </p:cNvSpPr>
          <p:nvPr>
            <p:ph idx="1"/>
          </p:nvPr>
        </p:nvSpPr>
        <p:spPr/>
        <p:txBody>
          <a:bodyPr>
            <a:normAutofit/>
          </a:bodyPr>
          <a:lstStyle/>
          <a:p>
            <a:r>
              <a:rPr lang="zh-CN" altLang="en-US" sz="2400" dirty="0"/>
              <a:t>       去中心化的架构下，即使利用</a:t>
            </a:r>
            <a:r>
              <a:rPr lang="en-US" altLang="zh-CN" sz="2400" dirty="0">
                <a:solidFill>
                  <a:srgbClr val="FF0000"/>
                </a:solidFill>
              </a:rPr>
              <a:t>CO</a:t>
            </a:r>
            <a:r>
              <a:rPr lang="zh-CN" altLang="en-US" sz="2400" dirty="0">
                <a:solidFill>
                  <a:srgbClr val="FF0000"/>
                </a:solidFill>
              </a:rPr>
              <a:t>和原子提交</a:t>
            </a:r>
            <a:r>
              <a:rPr lang="zh-CN" altLang="en-US" sz="2400" dirty="0"/>
              <a:t>技术，可以保证</a:t>
            </a:r>
            <a:r>
              <a:rPr lang="zh-CN" altLang="en-US" sz="2400" dirty="0">
                <a:solidFill>
                  <a:srgbClr val="FF0000"/>
                </a:solidFill>
              </a:rPr>
              <a:t>写操作是可串行化的</a:t>
            </a:r>
            <a:r>
              <a:rPr lang="zh-CN" altLang="en-US" sz="2400" dirty="0"/>
              <a:t>，也</a:t>
            </a:r>
            <a:r>
              <a:rPr lang="zh-CN" altLang="en-US" sz="2400" dirty="0">
                <a:solidFill>
                  <a:srgbClr val="FF0000"/>
                </a:solidFill>
              </a:rPr>
              <a:t>不一定能保证</a:t>
            </a:r>
            <a:r>
              <a:rPr lang="zh-CN" altLang="en-US" sz="2400" dirty="0"/>
              <a:t>分布式</a:t>
            </a:r>
            <a:r>
              <a:rPr lang="zh-CN" altLang="en-US" sz="2400" dirty="0">
                <a:solidFill>
                  <a:srgbClr val="FF0000"/>
                </a:solidFill>
              </a:rPr>
              <a:t>读操作</a:t>
            </a:r>
            <a:r>
              <a:rPr lang="zh-CN" altLang="en-US" sz="2400" dirty="0"/>
              <a:t>的读一致性。</a:t>
            </a:r>
            <a:endParaRPr lang="en-US" altLang="zh-CN" sz="2400" dirty="0"/>
          </a:p>
          <a:p>
            <a:r>
              <a:rPr lang="zh-CN" altLang="en-US" sz="2400" dirty="0"/>
              <a:t>原因：</a:t>
            </a:r>
            <a:endParaRPr lang="en-US" altLang="zh-CN" sz="2400" dirty="0"/>
          </a:p>
          <a:p>
            <a:pPr marL="342900" indent="-342900">
              <a:buFont typeface="Wingdings" panose="05000000000000000000" pitchFamily="2" charset="2"/>
              <a:buChar char="Ø"/>
            </a:pPr>
            <a:r>
              <a:rPr lang="zh-CN" altLang="en-US" sz="2400" dirty="0"/>
              <a:t>读一致性的外在条件发生了变化；</a:t>
            </a:r>
            <a:endParaRPr lang="en-US" altLang="zh-CN" sz="2400" dirty="0"/>
          </a:p>
          <a:p>
            <a:pPr marL="342900" indent="-342900">
              <a:buFont typeface="Wingdings" panose="05000000000000000000" pitchFamily="2" charset="2"/>
              <a:buChar char="Ø"/>
            </a:pPr>
            <a:r>
              <a:rPr lang="zh-CN" altLang="en-US" sz="2400" dirty="0"/>
              <a:t>读一致性和子节点使用的并发控制机制密切相关，多个节点可能有多种并发控制机制组合。</a:t>
            </a:r>
          </a:p>
        </p:txBody>
      </p:sp>
      <p:sp>
        <p:nvSpPr>
          <p:cNvPr id="4" name="灯片编号占位符 3">
            <a:extLst>
              <a:ext uri="{FF2B5EF4-FFF2-40B4-BE49-F238E27FC236}">
                <a16:creationId xmlns:a16="http://schemas.microsoft.com/office/drawing/2014/main" id="{26CB347D-D4D3-4544-AD0B-9751397BA25C}"/>
              </a:ext>
            </a:extLst>
          </p:cNvPr>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sp>
        <p:nvSpPr>
          <p:cNvPr id="5" name="对话气泡: 圆角矩形 4">
            <a:extLst>
              <a:ext uri="{FF2B5EF4-FFF2-40B4-BE49-F238E27FC236}">
                <a16:creationId xmlns:a16="http://schemas.microsoft.com/office/drawing/2014/main" id="{F8604002-71D3-4E23-841B-69480D45B997}"/>
              </a:ext>
            </a:extLst>
          </p:cNvPr>
          <p:cNvSpPr/>
          <p:nvPr/>
        </p:nvSpPr>
        <p:spPr>
          <a:xfrm>
            <a:off x="8153400" y="2205798"/>
            <a:ext cx="2322786" cy="882036"/>
          </a:xfrm>
          <a:prstGeom prst="wedgeRoundRectCallout">
            <a:avLst>
              <a:gd name="adj1" fmla="val -62914"/>
              <a:gd name="adj2" fmla="val -322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读半提交异常（</a:t>
            </a:r>
            <a:r>
              <a:rPr lang="en-US" altLang="zh-CN" sz="2400" dirty="0"/>
              <a:t>DRCC</a:t>
            </a:r>
            <a:r>
              <a:rPr lang="zh-CN" altLang="en-US" sz="2400" dirty="0"/>
              <a:t>）</a:t>
            </a:r>
          </a:p>
        </p:txBody>
      </p:sp>
    </p:spTree>
    <p:extLst>
      <p:ext uri="{BB962C8B-B14F-4D97-AF65-F5344CB8AC3E}">
        <p14:creationId xmlns:p14="http://schemas.microsoft.com/office/powerpoint/2010/main" val="867959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425A0-61A4-4DD8-ABE2-0C84283EAB3B}"/>
              </a:ext>
            </a:extLst>
          </p:cNvPr>
          <p:cNvSpPr>
            <a:spLocks noGrp="1"/>
          </p:cNvSpPr>
          <p:nvPr>
            <p:ph type="title"/>
          </p:nvPr>
        </p:nvSpPr>
        <p:spPr/>
        <p:txBody>
          <a:bodyPr>
            <a:normAutofit/>
          </a:bodyPr>
          <a:lstStyle/>
          <a:p>
            <a:r>
              <a:rPr lang="en-US" altLang="zh-CN" sz="2800" b="1" dirty="0"/>
              <a:t>9.3.3.1 </a:t>
            </a:r>
            <a:r>
              <a:rPr lang="zh-CN" altLang="en-US" sz="2800" b="1" dirty="0"/>
              <a:t>分布式读半已提交异常（</a:t>
            </a:r>
            <a:r>
              <a:rPr lang="en-US" altLang="zh-CN" sz="2800" b="1" dirty="0"/>
              <a:t>DRCC</a:t>
            </a:r>
            <a:r>
              <a:rPr lang="zh-CN" altLang="en-US" sz="2800" b="1" dirty="0"/>
              <a:t>）</a:t>
            </a:r>
          </a:p>
        </p:txBody>
      </p:sp>
      <p:sp>
        <p:nvSpPr>
          <p:cNvPr id="3" name="内容占位符 2">
            <a:extLst>
              <a:ext uri="{FF2B5EF4-FFF2-40B4-BE49-F238E27FC236}">
                <a16:creationId xmlns:a16="http://schemas.microsoft.com/office/drawing/2014/main" id="{4B892FA6-02F3-4D27-9FB4-7C8FC1A251D6}"/>
              </a:ext>
            </a:extLst>
          </p:cNvPr>
          <p:cNvSpPr>
            <a:spLocks noGrp="1"/>
          </p:cNvSpPr>
          <p:nvPr>
            <p:ph idx="1"/>
          </p:nvPr>
        </p:nvSpPr>
        <p:spPr/>
        <p:txBody>
          <a:bodyPr>
            <a:normAutofit/>
          </a:bodyPr>
          <a:lstStyle/>
          <a:p>
            <a:r>
              <a:rPr lang="en-US" altLang="zh-CN" sz="2400" dirty="0"/>
              <a:t>DRCC</a:t>
            </a:r>
            <a:r>
              <a:rPr lang="zh-CN" altLang="en-US" sz="2400" dirty="0"/>
              <a:t>（</a:t>
            </a:r>
            <a:r>
              <a:rPr lang="en-US" altLang="zh-CN" sz="2400" dirty="0"/>
              <a:t>Distributed Read Committed-committing anomaly</a:t>
            </a:r>
            <a:r>
              <a:rPr lang="zh-CN" altLang="en-US" sz="2400" dirty="0"/>
              <a:t>）异常：一种全局读异常，发生于分布式架构下事务的提交阶段。</a:t>
            </a:r>
            <a:endParaRPr lang="en-US" altLang="zh-CN" sz="2400" dirty="0"/>
          </a:p>
          <a:p>
            <a:endParaRPr lang="en-US" altLang="zh-CN" sz="2400" dirty="0"/>
          </a:p>
          <a:p>
            <a:r>
              <a:rPr lang="zh-CN" altLang="en-US" sz="2400" dirty="0"/>
              <a:t>例：三个节点（</a:t>
            </a:r>
            <a:r>
              <a:rPr lang="en-US" altLang="zh-CN" sz="2400" dirty="0"/>
              <a:t>Na</a:t>
            </a:r>
            <a:r>
              <a:rPr lang="zh-CN" altLang="en-US" sz="2400" dirty="0"/>
              <a:t>，</a:t>
            </a:r>
            <a:r>
              <a:rPr lang="en-US" altLang="zh-CN" sz="2400" dirty="0"/>
              <a:t>Nb</a:t>
            </a:r>
            <a:r>
              <a:rPr lang="zh-CN" altLang="en-US" sz="2400" dirty="0"/>
              <a:t>，</a:t>
            </a:r>
            <a:r>
              <a:rPr lang="en-US" altLang="zh-CN" sz="2400" dirty="0"/>
              <a:t>Nc</a:t>
            </a:r>
            <a:r>
              <a:rPr lang="zh-CN" altLang="en-US" sz="2400" dirty="0"/>
              <a:t>）的分布式数据库，没有全局事务管理机制，写事务正在执行从</a:t>
            </a:r>
            <a:r>
              <a:rPr lang="en-US" altLang="zh-CN" sz="2400" dirty="0"/>
              <a:t>Na</a:t>
            </a:r>
            <a:r>
              <a:rPr lang="zh-CN" altLang="en-US" sz="2400" dirty="0"/>
              <a:t>节点的</a:t>
            </a:r>
            <a:r>
              <a:rPr lang="en-US" altLang="zh-CN" sz="2400" dirty="0"/>
              <a:t>X</a:t>
            </a:r>
            <a:r>
              <a:rPr lang="zh-CN" altLang="en-US" sz="2400" dirty="0"/>
              <a:t>账户转账</a:t>
            </a:r>
            <a:r>
              <a:rPr lang="en-US" altLang="zh-CN" sz="2400" dirty="0"/>
              <a:t>10</a:t>
            </a:r>
            <a:r>
              <a:rPr lang="zh-CN" altLang="en-US" sz="2400" dirty="0"/>
              <a:t>元到</a:t>
            </a:r>
            <a:r>
              <a:rPr lang="en-US" altLang="zh-CN" sz="2400" dirty="0"/>
              <a:t>Nb</a:t>
            </a:r>
            <a:r>
              <a:rPr lang="zh-CN" altLang="en-US" sz="2400" dirty="0"/>
              <a:t>节点</a:t>
            </a:r>
            <a:r>
              <a:rPr lang="en-US" altLang="zh-CN" sz="2400" dirty="0"/>
              <a:t>Y</a:t>
            </a:r>
            <a:r>
              <a:rPr lang="zh-CN" altLang="en-US" sz="2400" dirty="0"/>
              <a:t>账户。当</a:t>
            </a:r>
            <a:r>
              <a:rPr lang="en-US" altLang="zh-CN" sz="2400" dirty="0"/>
              <a:t>Na</a:t>
            </a:r>
            <a:r>
              <a:rPr lang="zh-CN" altLang="en-US" sz="2400" dirty="0"/>
              <a:t>节点提交完成而</a:t>
            </a:r>
            <a:r>
              <a:rPr lang="en-US" altLang="zh-CN" sz="2400" dirty="0"/>
              <a:t>Nb</a:t>
            </a:r>
            <a:r>
              <a:rPr lang="zh-CN" altLang="en-US" sz="2400" dirty="0"/>
              <a:t>节点未提交时，一个读事务从</a:t>
            </a:r>
            <a:r>
              <a:rPr lang="en-US" altLang="zh-CN" sz="2400" dirty="0"/>
              <a:t>Na</a:t>
            </a:r>
            <a:r>
              <a:rPr lang="zh-CN" altLang="en-US" sz="2400" dirty="0"/>
              <a:t>节点读到</a:t>
            </a:r>
            <a:r>
              <a:rPr lang="en-US" altLang="zh-CN" sz="2400" dirty="0"/>
              <a:t>X-10</a:t>
            </a:r>
            <a:r>
              <a:rPr lang="zh-CN" altLang="en-US" sz="2400" dirty="0"/>
              <a:t>，且从</a:t>
            </a:r>
            <a:r>
              <a:rPr lang="en-US" altLang="zh-CN" sz="2400" dirty="0"/>
              <a:t>Nb</a:t>
            </a:r>
            <a:r>
              <a:rPr lang="zh-CN" altLang="en-US" sz="2400" dirty="0"/>
              <a:t>节点读到旧值</a:t>
            </a:r>
            <a:r>
              <a:rPr lang="en-US" altLang="zh-CN" sz="2400" dirty="0"/>
              <a:t>Y</a:t>
            </a:r>
            <a:r>
              <a:rPr lang="zh-CN" altLang="en-US" sz="2400" dirty="0"/>
              <a:t>，导致总账不平。</a:t>
            </a:r>
          </a:p>
        </p:txBody>
      </p:sp>
      <p:sp>
        <p:nvSpPr>
          <p:cNvPr id="4" name="灯片编号占位符 3">
            <a:extLst>
              <a:ext uri="{FF2B5EF4-FFF2-40B4-BE49-F238E27FC236}">
                <a16:creationId xmlns:a16="http://schemas.microsoft.com/office/drawing/2014/main" id="{26CB347D-D4D3-4544-AD0B-9751397BA25C}"/>
              </a:ext>
            </a:extLst>
          </p:cNvPr>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spTree>
    <p:extLst>
      <p:ext uri="{BB962C8B-B14F-4D97-AF65-F5344CB8AC3E}">
        <p14:creationId xmlns:p14="http://schemas.microsoft.com/office/powerpoint/2010/main" val="3366439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30193-694E-408E-B0CB-B5D6978F8872}"/>
              </a:ext>
            </a:extLst>
          </p:cNvPr>
          <p:cNvSpPr>
            <a:spLocks noGrp="1"/>
          </p:cNvSpPr>
          <p:nvPr>
            <p:ph type="title"/>
          </p:nvPr>
        </p:nvSpPr>
        <p:spPr/>
        <p:txBody>
          <a:bodyPr>
            <a:normAutofit/>
          </a:bodyPr>
          <a:lstStyle/>
          <a:p>
            <a:r>
              <a:rPr lang="en-US" altLang="zh-CN" sz="2800" b="1" dirty="0"/>
              <a:t>9.3.3.2</a:t>
            </a:r>
            <a:r>
              <a:rPr lang="zh-CN" altLang="en-US" sz="2800" b="1" dirty="0"/>
              <a:t> 针对</a:t>
            </a:r>
            <a:r>
              <a:rPr lang="en-US" altLang="zh-CN" sz="2800" b="1" dirty="0"/>
              <a:t>DRCC</a:t>
            </a:r>
            <a:r>
              <a:rPr lang="zh-CN" altLang="en-US" sz="2800" b="1" dirty="0"/>
              <a:t>异常的基于</a:t>
            </a:r>
            <a:r>
              <a:rPr lang="en-US" altLang="zh-CN" sz="2800" b="1" dirty="0"/>
              <a:t>MVCC</a:t>
            </a:r>
            <a:r>
              <a:rPr lang="zh-CN" altLang="en-US" sz="2800" b="1" dirty="0"/>
              <a:t>的读一致性算法</a:t>
            </a:r>
          </a:p>
        </p:txBody>
      </p:sp>
      <p:sp>
        <p:nvSpPr>
          <p:cNvPr id="3" name="内容占位符 2">
            <a:extLst>
              <a:ext uri="{FF2B5EF4-FFF2-40B4-BE49-F238E27FC236}">
                <a16:creationId xmlns:a16="http://schemas.microsoft.com/office/drawing/2014/main" id="{61836C1D-7014-4F76-9CF0-9A72F9C95EE5}"/>
              </a:ext>
            </a:extLst>
          </p:cNvPr>
          <p:cNvSpPr>
            <a:spLocks noGrp="1"/>
          </p:cNvSpPr>
          <p:nvPr>
            <p:ph idx="1"/>
          </p:nvPr>
        </p:nvSpPr>
        <p:spPr/>
        <p:txBody>
          <a:bodyPr>
            <a:normAutofit/>
          </a:bodyPr>
          <a:lstStyle/>
          <a:p>
            <a:r>
              <a:rPr lang="zh-CN" altLang="en-US" sz="2400" dirty="0"/>
              <a:t>分布式读事务出现</a:t>
            </a:r>
            <a:r>
              <a:rPr lang="en-US" altLang="zh-CN" sz="2400" dirty="0"/>
              <a:t>DRCC</a:t>
            </a:r>
            <a:r>
              <a:rPr lang="zh-CN" altLang="en-US" sz="2400" dirty="0"/>
              <a:t>异常的</a:t>
            </a:r>
            <a:r>
              <a:rPr lang="zh-CN" altLang="en-US" sz="2400" dirty="0">
                <a:solidFill>
                  <a:srgbClr val="FF0000"/>
                </a:solidFill>
              </a:rPr>
              <a:t>关键原因是“读已提交”原则被分布式环境破坏，</a:t>
            </a:r>
            <a:r>
              <a:rPr lang="zh-CN" altLang="en-US" sz="2400" dirty="0"/>
              <a:t>因此解决方法有两个：读已完成、读未发生。</a:t>
            </a:r>
            <a:endParaRPr lang="en-US" altLang="zh-CN" sz="2400" dirty="0"/>
          </a:p>
          <a:p>
            <a:pPr marL="342900" indent="-342900">
              <a:buFont typeface="Wingdings" panose="05000000000000000000" pitchFamily="2" charset="2"/>
              <a:buChar char="Ø"/>
            </a:pPr>
            <a:r>
              <a:rPr lang="zh-CN" altLang="en-US" sz="2400" b="1" dirty="0"/>
              <a:t>读已完成</a:t>
            </a:r>
            <a:r>
              <a:rPr lang="zh-CN" altLang="en-US" sz="2400" dirty="0"/>
              <a:t>：把“读已提交”拖后到</a:t>
            </a:r>
            <a:r>
              <a:rPr lang="zh-CN" altLang="en-US" sz="2400" dirty="0">
                <a:solidFill>
                  <a:srgbClr val="FF0000"/>
                </a:solidFill>
              </a:rPr>
              <a:t>整个</a:t>
            </a:r>
            <a:r>
              <a:rPr lang="zh-CN" altLang="en-US" sz="2400" dirty="0"/>
              <a:t>分布式事务完成后再读取；</a:t>
            </a:r>
            <a:endParaRPr lang="en-US" altLang="zh-CN" sz="2400" dirty="0"/>
          </a:p>
          <a:p>
            <a:pPr marL="342900" indent="-342900">
              <a:buFont typeface="Wingdings" panose="05000000000000000000" pitchFamily="2" charset="2"/>
              <a:buChar char="Ø"/>
            </a:pPr>
            <a:r>
              <a:rPr lang="zh-CN" altLang="en-US" sz="2400" b="1" dirty="0"/>
              <a:t>读未发生</a:t>
            </a:r>
            <a:r>
              <a:rPr lang="zh-CN" altLang="en-US" sz="2400" dirty="0"/>
              <a:t>：在事务初始阶段</a:t>
            </a:r>
            <a:r>
              <a:rPr lang="zh-CN" altLang="en-US" sz="2400" dirty="0">
                <a:solidFill>
                  <a:srgbClr val="FF0000"/>
                </a:solidFill>
              </a:rPr>
              <a:t>找出一个合理的读一致性点</a:t>
            </a:r>
            <a:r>
              <a:rPr lang="zh-CN" altLang="en-US" sz="2400" dirty="0"/>
              <a:t>，此点位于引发</a:t>
            </a:r>
            <a:r>
              <a:rPr lang="en-US" altLang="zh-CN" sz="2400" dirty="0"/>
              <a:t>DRCC</a:t>
            </a:r>
            <a:r>
              <a:rPr lang="zh-CN" altLang="en-US" sz="2400" dirty="0"/>
              <a:t>异常的事务之前。</a:t>
            </a:r>
          </a:p>
        </p:txBody>
      </p:sp>
      <p:sp>
        <p:nvSpPr>
          <p:cNvPr id="4" name="灯片编号占位符 3">
            <a:extLst>
              <a:ext uri="{FF2B5EF4-FFF2-40B4-BE49-F238E27FC236}">
                <a16:creationId xmlns:a16="http://schemas.microsoft.com/office/drawing/2014/main" id="{A756C08D-6CE0-4888-80AD-C2CC844E7B57}"/>
              </a:ext>
            </a:extLst>
          </p:cNvPr>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Tree>
    <p:extLst>
      <p:ext uri="{BB962C8B-B14F-4D97-AF65-F5344CB8AC3E}">
        <p14:creationId xmlns:p14="http://schemas.microsoft.com/office/powerpoint/2010/main" val="1509091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30193-694E-408E-B0CB-B5D6978F8872}"/>
              </a:ext>
            </a:extLst>
          </p:cNvPr>
          <p:cNvSpPr>
            <a:spLocks noGrp="1"/>
          </p:cNvSpPr>
          <p:nvPr>
            <p:ph type="title"/>
          </p:nvPr>
        </p:nvSpPr>
        <p:spPr/>
        <p:txBody>
          <a:bodyPr>
            <a:normAutofit/>
          </a:bodyPr>
          <a:lstStyle/>
          <a:p>
            <a:r>
              <a:rPr lang="en-US" altLang="zh-CN" sz="2800" b="1" dirty="0"/>
              <a:t>9.3.3.3</a:t>
            </a:r>
            <a:r>
              <a:rPr lang="zh-CN" altLang="en-US" sz="2800" b="1" dirty="0"/>
              <a:t> 去中心化算法</a:t>
            </a:r>
          </a:p>
        </p:txBody>
      </p:sp>
      <p:sp>
        <p:nvSpPr>
          <p:cNvPr id="3" name="内容占位符 2">
            <a:extLst>
              <a:ext uri="{FF2B5EF4-FFF2-40B4-BE49-F238E27FC236}">
                <a16:creationId xmlns:a16="http://schemas.microsoft.com/office/drawing/2014/main" id="{61836C1D-7014-4F76-9CF0-9A72F9C95EE5}"/>
              </a:ext>
            </a:extLst>
          </p:cNvPr>
          <p:cNvSpPr>
            <a:spLocks noGrp="1"/>
          </p:cNvSpPr>
          <p:nvPr>
            <p:ph idx="1"/>
          </p:nvPr>
        </p:nvSpPr>
        <p:spPr/>
        <p:txBody>
          <a:bodyPr>
            <a:normAutofit fontScale="92500"/>
          </a:bodyPr>
          <a:lstStyle/>
          <a:p>
            <a:r>
              <a:rPr lang="zh-CN" altLang="en-US" sz="2400" dirty="0"/>
              <a:t>      有研究表明，数据库系统中，并发访问控制算法是制约系统发展的重要因素，</a:t>
            </a:r>
            <a:r>
              <a:rPr lang="zh-CN" altLang="en-US" sz="2400" dirty="0">
                <a:solidFill>
                  <a:srgbClr val="FF0000"/>
                </a:solidFill>
              </a:rPr>
              <a:t>分布式数据库的去中心化，关键在于并发访问控制算法的去中心化</a:t>
            </a:r>
            <a:r>
              <a:rPr lang="zh-CN" altLang="en-US" sz="2400" dirty="0"/>
              <a:t>。</a:t>
            </a:r>
            <a:endParaRPr lang="en-US" altLang="zh-CN" sz="2400" dirty="0"/>
          </a:p>
          <a:p>
            <a:r>
              <a:rPr lang="zh-CN" altLang="en-US" sz="2400" b="1" dirty="0"/>
              <a:t>方法一</a:t>
            </a:r>
            <a:r>
              <a:rPr lang="zh-CN" altLang="en-US" sz="2400" dirty="0"/>
              <a:t>：</a:t>
            </a:r>
            <a:r>
              <a:rPr lang="zh-CN" altLang="en-US" sz="2400" dirty="0">
                <a:solidFill>
                  <a:srgbClr val="FF0000"/>
                </a:solidFill>
              </a:rPr>
              <a:t>每个节点维护一个“全局事务管理器</a:t>
            </a:r>
            <a:r>
              <a:rPr lang="en-US" altLang="zh-CN" sz="2400" dirty="0">
                <a:solidFill>
                  <a:srgbClr val="FF0000"/>
                </a:solidFill>
              </a:rPr>
              <a:t>GTM</a:t>
            </a:r>
            <a:r>
              <a:rPr lang="zh-CN" altLang="en-US" sz="2400" dirty="0">
                <a:solidFill>
                  <a:srgbClr val="FF0000"/>
                </a:solidFill>
              </a:rPr>
              <a:t>”</a:t>
            </a:r>
            <a:r>
              <a:rPr lang="zh-CN" altLang="en-US" sz="2400" dirty="0"/>
              <a:t>，</a:t>
            </a:r>
            <a:r>
              <a:rPr lang="en-US" altLang="zh-CN" sz="2400" dirty="0"/>
              <a:t>GTM</a:t>
            </a:r>
            <a:r>
              <a:rPr lang="zh-CN" altLang="en-US" sz="2400" dirty="0"/>
              <a:t>负责维护全局事务的可串行化，每个全局事务会被赋予全局范围内唯一递增的一个全局事务标识，</a:t>
            </a:r>
            <a:r>
              <a:rPr lang="zh-CN" altLang="en-US" sz="2400" dirty="0">
                <a:solidFill>
                  <a:srgbClr val="FF0000"/>
                </a:solidFill>
              </a:rPr>
              <a:t>此标识是一个时间戳值</a:t>
            </a:r>
            <a:r>
              <a:rPr lang="zh-CN" altLang="en-US" sz="2400" dirty="0"/>
              <a:t>，表示了全局事务之间的</a:t>
            </a:r>
            <a:r>
              <a:rPr lang="zh-CN" altLang="en-US" sz="2400" dirty="0">
                <a:solidFill>
                  <a:srgbClr val="FF0000"/>
                </a:solidFill>
              </a:rPr>
              <a:t>顺序</a:t>
            </a:r>
            <a:r>
              <a:rPr lang="zh-CN" altLang="en-US" sz="2400" dirty="0"/>
              <a:t>，以便实现事务的可串行化调度。</a:t>
            </a:r>
            <a:endParaRPr lang="en-US" altLang="zh-CN" sz="2400" dirty="0"/>
          </a:p>
          <a:p>
            <a:r>
              <a:rPr lang="zh-CN" altLang="en-US" sz="2400" dirty="0"/>
              <a:t>带来的问题：</a:t>
            </a:r>
            <a:endParaRPr lang="en-US" altLang="zh-CN" sz="2400" dirty="0"/>
          </a:p>
          <a:p>
            <a:pPr marL="342900" indent="-342900">
              <a:buFont typeface="Wingdings" panose="05000000000000000000" pitchFamily="2" charset="2"/>
              <a:buChar char="Ø"/>
            </a:pPr>
            <a:r>
              <a:rPr lang="zh-CN" altLang="en-US" sz="2400" dirty="0"/>
              <a:t>该算法</a:t>
            </a:r>
            <a:r>
              <a:rPr lang="zh-CN" altLang="en-US" sz="2400" dirty="0">
                <a:solidFill>
                  <a:srgbClr val="FF0000"/>
                </a:solidFill>
              </a:rPr>
              <a:t>没有使用</a:t>
            </a:r>
            <a:r>
              <a:rPr lang="zh-CN" altLang="en-US" sz="2400" dirty="0"/>
              <a:t>全局的事务间的</a:t>
            </a:r>
            <a:r>
              <a:rPr lang="zh-CN" altLang="en-US" sz="2400" dirty="0">
                <a:solidFill>
                  <a:srgbClr val="FF0000"/>
                </a:solidFill>
              </a:rPr>
              <a:t>冲突信息</a:t>
            </a:r>
            <a:r>
              <a:rPr lang="zh-CN" altLang="en-US" sz="2400" dirty="0"/>
              <a:t>作为冲突解决的依据，而是</a:t>
            </a:r>
            <a:r>
              <a:rPr lang="zh-CN" altLang="en-US" sz="2400" dirty="0">
                <a:solidFill>
                  <a:srgbClr val="FF0000"/>
                </a:solidFill>
              </a:rPr>
              <a:t>依赖时间排序</a:t>
            </a:r>
            <a:r>
              <a:rPr lang="zh-CN" altLang="en-US" sz="2400" dirty="0"/>
              <a:t>全局事务实现可串行化，</a:t>
            </a:r>
            <a:r>
              <a:rPr lang="zh-CN" altLang="en-US" sz="2400" dirty="0">
                <a:solidFill>
                  <a:srgbClr val="FF0000"/>
                </a:solidFill>
              </a:rPr>
              <a:t>引入了较多的回滚</a:t>
            </a:r>
            <a:r>
              <a:rPr lang="zh-CN" altLang="en-US" sz="2400" dirty="0"/>
              <a:t>情况。</a:t>
            </a:r>
            <a:endParaRPr lang="en-US" altLang="zh-CN" sz="2400" dirty="0"/>
          </a:p>
          <a:p>
            <a:pPr marL="342900" indent="-342900">
              <a:buFont typeface="Wingdings" panose="05000000000000000000" pitchFamily="2" charset="2"/>
              <a:buChar char="Ø"/>
            </a:pPr>
            <a:r>
              <a:rPr lang="zh-CN" altLang="en-US" sz="2400" dirty="0"/>
              <a:t>该方法的多个节点的</a:t>
            </a:r>
            <a:r>
              <a:rPr lang="zh-CN" altLang="en-US" sz="2400" dirty="0">
                <a:solidFill>
                  <a:srgbClr val="FF0000"/>
                </a:solidFill>
              </a:rPr>
              <a:t>时钟需要同步</a:t>
            </a:r>
            <a:r>
              <a:rPr lang="zh-CN" altLang="en-US" sz="2400" dirty="0"/>
              <a:t>。</a:t>
            </a:r>
          </a:p>
        </p:txBody>
      </p:sp>
      <p:sp>
        <p:nvSpPr>
          <p:cNvPr id="4" name="灯片编号占位符 3">
            <a:extLst>
              <a:ext uri="{FF2B5EF4-FFF2-40B4-BE49-F238E27FC236}">
                <a16:creationId xmlns:a16="http://schemas.microsoft.com/office/drawing/2014/main" id="{A756C08D-6CE0-4888-80AD-C2CC844E7B57}"/>
              </a:ext>
            </a:extLst>
          </p:cNvPr>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Tree>
    <p:extLst>
      <p:ext uri="{BB962C8B-B14F-4D97-AF65-F5344CB8AC3E}">
        <p14:creationId xmlns:p14="http://schemas.microsoft.com/office/powerpoint/2010/main" val="42472344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30193-694E-408E-B0CB-B5D6978F8872}"/>
              </a:ext>
            </a:extLst>
          </p:cNvPr>
          <p:cNvSpPr>
            <a:spLocks noGrp="1"/>
          </p:cNvSpPr>
          <p:nvPr>
            <p:ph type="title"/>
          </p:nvPr>
        </p:nvSpPr>
        <p:spPr/>
        <p:txBody>
          <a:bodyPr>
            <a:normAutofit/>
          </a:bodyPr>
          <a:lstStyle/>
          <a:p>
            <a:r>
              <a:rPr lang="en-US" altLang="zh-CN" sz="2800" b="1" dirty="0"/>
              <a:t>9.3.3.3</a:t>
            </a:r>
            <a:r>
              <a:rPr lang="zh-CN" altLang="en-US" sz="2800" b="1" dirty="0"/>
              <a:t> 去中心化算法（续）</a:t>
            </a:r>
          </a:p>
        </p:txBody>
      </p:sp>
      <p:sp>
        <p:nvSpPr>
          <p:cNvPr id="3" name="内容占位符 2">
            <a:extLst>
              <a:ext uri="{FF2B5EF4-FFF2-40B4-BE49-F238E27FC236}">
                <a16:creationId xmlns:a16="http://schemas.microsoft.com/office/drawing/2014/main" id="{61836C1D-7014-4F76-9CF0-9A72F9C95EE5}"/>
              </a:ext>
            </a:extLst>
          </p:cNvPr>
          <p:cNvSpPr>
            <a:spLocks noGrp="1"/>
          </p:cNvSpPr>
          <p:nvPr>
            <p:ph idx="1"/>
          </p:nvPr>
        </p:nvSpPr>
        <p:spPr>
          <a:xfrm>
            <a:off x="838200" y="1285462"/>
            <a:ext cx="10515600" cy="5070888"/>
          </a:xfrm>
        </p:spPr>
        <p:txBody>
          <a:bodyPr>
            <a:normAutofit/>
          </a:bodyPr>
          <a:lstStyle/>
          <a:p>
            <a:r>
              <a:rPr lang="zh-CN" altLang="en-US" sz="2400" b="1" dirty="0"/>
              <a:t>方法二</a:t>
            </a:r>
            <a:r>
              <a:rPr lang="zh-CN" altLang="en-US" sz="2400" dirty="0"/>
              <a:t>：采用</a:t>
            </a:r>
            <a:r>
              <a:rPr lang="zh-CN" altLang="en-US" sz="2400" dirty="0">
                <a:solidFill>
                  <a:srgbClr val="FF0000"/>
                </a:solidFill>
              </a:rPr>
              <a:t>多个全局事务管理器</a:t>
            </a:r>
            <a:r>
              <a:rPr lang="zh-CN" altLang="en-US" sz="2400" dirty="0"/>
              <a:t>和</a:t>
            </a:r>
            <a:r>
              <a:rPr lang="zh-CN" altLang="en-US" sz="2400" dirty="0">
                <a:solidFill>
                  <a:srgbClr val="FF0000"/>
                </a:solidFill>
              </a:rPr>
              <a:t>多个全局事务调度器</a:t>
            </a:r>
            <a:r>
              <a:rPr lang="zh-CN" altLang="en-US" sz="2400" dirty="0"/>
              <a:t>，利用</a:t>
            </a:r>
            <a:r>
              <a:rPr lang="en-US" altLang="zh-CN" sz="2400" dirty="0"/>
              <a:t>2PC</a:t>
            </a:r>
            <a:r>
              <a:rPr lang="zh-CN" altLang="en-US" sz="2400" dirty="0"/>
              <a:t>完成事务的提交，为</a:t>
            </a:r>
            <a:r>
              <a:rPr lang="zh-CN" altLang="en-US" sz="2400" dirty="0">
                <a:solidFill>
                  <a:srgbClr val="FF0000"/>
                </a:solidFill>
              </a:rPr>
              <a:t>事务</a:t>
            </a:r>
            <a:r>
              <a:rPr lang="zh-CN" altLang="en-US" sz="2400" dirty="0"/>
              <a:t>分配</a:t>
            </a:r>
            <a:r>
              <a:rPr lang="zh-CN" altLang="en-US" sz="2400" dirty="0">
                <a:solidFill>
                  <a:srgbClr val="FF0000"/>
                </a:solidFill>
              </a:rPr>
              <a:t>全局唯一的时间戳值</a:t>
            </a:r>
            <a:r>
              <a:rPr lang="zh-CN" altLang="en-US" sz="2400" dirty="0"/>
              <a:t>，全局事务的时间戳值</a:t>
            </a:r>
            <a:r>
              <a:rPr lang="zh-CN" altLang="en-US" sz="2400" dirty="0">
                <a:solidFill>
                  <a:srgbClr val="FF0000"/>
                </a:solidFill>
              </a:rPr>
              <a:t>遵循</a:t>
            </a:r>
            <a:r>
              <a:rPr lang="en-US" altLang="zh-CN" sz="2400" dirty="0">
                <a:solidFill>
                  <a:srgbClr val="FF0000"/>
                </a:solidFill>
              </a:rPr>
              <a:t>TO</a:t>
            </a:r>
            <a:r>
              <a:rPr lang="zh-CN" altLang="en-US" sz="2400" dirty="0">
                <a:solidFill>
                  <a:srgbClr val="FF0000"/>
                </a:solidFill>
              </a:rPr>
              <a:t>算法</a:t>
            </a:r>
            <a:r>
              <a:rPr lang="zh-CN" altLang="en-US" sz="2400" dirty="0"/>
              <a:t>以实现全局可串行化，此处类似方法一。和方法一的区别：该方法</a:t>
            </a:r>
            <a:r>
              <a:rPr lang="zh-CN" altLang="en-US" sz="2400" dirty="0">
                <a:solidFill>
                  <a:srgbClr val="FF0000"/>
                </a:solidFill>
              </a:rPr>
              <a:t>首先在各个相关节点之间进行时钟同步</a:t>
            </a:r>
            <a:r>
              <a:rPr lang="zh-CN" altLang="en-US" sz="2400" dirty="0"/>
              <a:t>，然后调整子事务所在节点的事务时间戳值，</a:t>
            </a:r>
            <a:r>
              <a:rPr lang="zh-CN" altLang="en-US" sz="2400" dirty="0">
                <a:solidFill>
                  <a:srgbClr val="FF0000"/>
                </a:solidFill>
              </a:rPr>
              <a:t>改进了方法一引入的较多的回滚情况</a:t>
            </a:r>
            <a:r>
              <a:rPr lang="zh-CN" altLang="en-US" sz="2400" dirty="0"/>
              <a:t>。</a:t>
            </a:r>
            <a:endParaRPr lang="en-US" altLang="zh-CN" sz="2400" dirty="0"/>
          </a:p>
          <a:p>
            <a:endParaRPr lang="en-US" altLang="zh-CN" sz="2400" b="1" dirty="0"/>
          </a:p>
          <a:p>
            <a:r>
              <a:rPr lang="zh-CN" altLang="en-US" sz="2400" b="1" dirty="0"/>
              <a:t>方法三</a:t>
            </a:r>
            <a:r>
              <a:rPr lang="zh-CN" altLang="en-US" sz="2400" dirty="0"/>
              <a:t>：</a:t>
            </a:r>
            <a:r>
              <a:rPr lang="en-US" altLang="zh-CN" sz="2400" dirty="0"/>
              <a:t>Spanner</a:t>
            </a:r>
            <a:r>
              <a:rPr lang="zh-CN" altLang="en-US" sz="2400" dirty="0"/>
              <a:t>的事务处理机制，其中重要的一点是</a:t>
            </a:r>
            <a:r>
              <a:rPr lang="zh-CN" altLang="en-US" sz="2400" dirty="0">
                <a:solidFill>
                  <a:srgbClr val="FF0000"/>
                </a:solidFill>
              </a:rPr>
              <a:t>利用</a:t>
            </a:r>
            <a:r>
              <a:rPr lang="en-US" altLang="zh-CN" sz="2400" dirty="0">
                <a:solidFill>
                  <a:srgbClr val="FF0000"/>
                </a:solidFill>
              </a:rPr>
              <a:t>TrueTime</a:t>
            </a:r>
            <a:r>
              <a:rPr lang="zh-CN" altLang="en-US" sz="2400" dirty="0">
                <a:solidFill>
                  <a:srgbClr val="FF0000"/>
                </a:solidFill>
              </a:rPr>
              <a:t>机制实现事务</a:t>
            </a:r>
            <a:r>
              <a:rPr lang="en-US" altLang="zh-CN" sz="2400" dirty="0">
                <a:solidFill>
                  <a:srgbClr val="FF0000"/>
                </a:solidFill>
              </a:rPr>
              <a:t>ID</a:t>
            </a:r>
            <a:r>
              <a:rPr lang="zh-CN" altLang="en-US" sz="2400" dirty="0">
                <a:solidFill>
                  <a:srgbClr val="FF0000"/>
                </a:solidFill>
              </a:rPr>
              <a:t>的分配和外部一致性。事务</a:t>
            </a:r>
            <a:r>
              <a:rPr lang="en-US" altLang="zh-CN" sz="2400" dirty="0">
                <a:solidFill>
                  <a:srgbClr val="FF0000"/>
                </a:solidFill>
              </a:rPr>
              <a:t>ID</a:t>
            </a:r>
            <a:r>
              <a:rPr lang="zh-CN" altLang="en-US" sz="2400" dirty="0">
                <a:solidFill>
                  <a:srgbClr val="FF0000"/>
                </a:solidFill>
              </a:rPr>
              <a:t>的分配不依赖于中心化的全局时钟，而是依赖于每个节点自身的时钟。</a:t>
            </a:r>
            <a:endParaRPr lang="en-US" altLang="zh-CN" sz="2400" dirty="0">
              <a:solidFill>
                <a:srgbClr val="FF0000"/>
              </a:solidFill>
            </a:endParaRPr>
          </a:p>
        </p:txBody>
      </p:sp>
      <p:sp>
        <p:nvSpPr>
          <p:cNvPr id="4" name="灯片编号占位符 3">
            <a:extLst>
              <a:ext uri="{FF2B5EF4-FFF2-40B4-BE49-F238E27FC236}">
                <a16:creationId xmlns:a16="http://schemas.microsoft.com/office/drawing/2014/main" id="{A756C08D-6CE0-4888-80AD-C2CC844E7B57}"/>
              </a:ext>
            </a:extLst>
          </p:cNvPr>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spTree>
    <p:extLst>
      <p:ext uri="{BB962C8B-B14F-4D97-AF65-F5344CB8AC3E}">
        <p14:creationId xmlns:p14="http://schemas.microsoft.com/office/powerpoint/2010/main" val="2933478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30193-694E-408E-B0CB-B5D6978F8872}"/>
              </a:ext>
            </a:extLst>
          </p:cNvPr>
          <p:cNvSpPr>
            <a:spLocks noGrp="1"/>
          </p:cNvSpPr>
          <p:nvPr>
            <p:ph type="title"/>
          </p:nvPr>
        </p:nvSpPr>
        <p:spPr/>
        <p:txBody>
          <a:bodyPr>
            <a:normAutofit/>
          </a:bodyPr>
          <a:lstStyle/>
          <a:p>
            <a:r>
              <a:rPr lang="en-US" altLang="zh-CN" sz="2800" b="1" dirty="0"/>
              <a:t>9.3.3.3</a:t>
            </a:r>
            <a:r>
              <a:rPr lang="zh-CN" altLang="en-US" sz="2800" b="1" dirty="0"/>
              <a:t> 去中心化算法（续）</a:t>
            </a:r>
          </a:p>
        </p:txBody>
      </p:sp>
      <p:sp>
        <p:nvSpPr>
          <p:cNvPr id="3" name="内容占位符 2">
            <a:extLst>
              <a:ext uri="{FF2B5EF4-FFF2-40B4-BE49-F238E27FC236}">
                <a16:creationId xmlns:a16="http://schemas.microsoft.com/office/drawing/2014/main" id="{61836C1D-7014-4F76-9CF0-9A72F9C95EE5}"/>
              </a:ext>
            </a:extLst>
          </p:cNvPr>
          <p:cNvSpPr>
            <a:spLocks noGrp="1"/>
          </p:cNvSpPr>
          <p:nvPr>
            <p:ph idx="1"/>
          </p:nvPr>
        </p:nvSpPr>
        <p:spPr>
          <a:xfrm>
            <a:off x="838200" y="1285462"/>
            <a:ext cx="10515600" cy="5070888"/>
          </a:xfrm>
        </p:spPr>
        <p:txBody>
          <a:bodyPr>
            <a:normAutofit/>
          </a:bodyPr>
          <a:lstStyle/>
          <a:p>
            <a:r>
              <a:rPr lang="zh-CN" altLang="en-US" sz="2400" b="1" dirty="0"/>
              <a:t>方法三（续）</a:t>
            </a:r>
            <a:endParaRPr lang="en-US" altLang="zh-CN" sz="2400" b="1" dirty="0"/>
          </a:p>
          <a:p>
            <a:r>
              <a:rPr lang="zh-CN" altLang="en-US" sz="2400" dirty="0"/>
              <a:t>       节点间的时间依赖整个数据中心的时间，数据中心间采用原子钟和</a:t>
            </a:r>
            <a:r>
              <a:rPr lang="en-US" altLang="zh-CN" sz="2400" dirty="0"/>
              <a:t>GPS</a:t>
            </a:r>
            <a:r>
              <a:rPr lang="zh-CN" altLang="en-US" sz="2400" dirty="0"/>
              <a:t>组合构成的</a:t>
            </a:r>
            <a:r>
              <a:rPr lang="en-US" altLang="zh-CN" sz="2400" dirty="0"/>
              <a:t>TrueTime</a:t>
            </a:r>
            <a:r>
              <a:rPr lang="zh-CN" altLang="en-US" sz="2400" dirty="0"/>
              <a:t>机制校时，每个节点自身的时钟通过</a:t>
            </a:r>
            <a:r>
              <a:rPr lang="en-US" altLang="zh-CN" sz="2400" dirty="0"/>
              <a:t>TrueTime</a:t>
            </a:r>
            <a:r>
              <a:rPr lang="zh-CN" altLang="en-US" sz="2400" dirty="0"/>
              <a:t>机制（考虑了最坏情况下的时钟漂移带来的误差）保持同步，从而</a:t>
            </a:r>
            <a:r>
              <a:rPr lang="zh-CN" altLang="en-US" sz="2400" dirty="0">
                <a:solidFill>
                  <a:srgbClr val="FF0000"/>
                </a:solidFill>
              </a:rPr>
              <a:t>去掉了中心化的时钟协调器</a:t>
            </a:r>
            <a:r>
              <a:rPr lang="zh-CN" altLang="en-US" sz="2400" dirty="0"/>
              <a:t>。</a:t>
            </a:r>
            <a:endParaRPr lang="en-US" altLang="zh-CN" sz="2400" dirty="0"/>
          </a:p>
          <a:p>
            <a:r>
              <a:rPr lang="en-US" altLang="zh-CN" sz="2400" dirty="0"/>
              <a:t>       Spanner</a:t>
            </a:r>
            <a:r>
              <a:rPr lang="zh-CN" altLang="en-US" sz="2400" dirty="0"/>
              <a:t>在</a:t>
            </a:r>
            <a:r>
              <a:rPr lang="zh-CN" altLang="en-US" sz="2400" b="1" dirty="0">
                <a:solidFill>
                  <a:srgbClr val="FF0000"/>
                </a:solidFill>
              </a:rPr>
              <a:t>一个</a:t>
            </a:r>
            <a:r>
              <a:rPr lang="en-US" altLang="zh-CN" sz="2400" b="1" dirty="0">
                <a:solidFill>
                  <a:srgbClr val="FF0000"/>
                </a:solidFill>
              </a:rPr>
              <a:t>Paxos</a:t>
            </a:r>
            <a:r>
              <a:rPr lang="zh-CN" altLang="en-US" sz="2400" b="1" dirty="0">
                <a:solidFill>
                  <a:srgbClr val="FF0000"/>
                </a:solidFill>
              </a:rPr>
              <a:t>组内</a:t>
            </a:r>
            <a:r>
              <a:rPr lang="zh-CN" altLang="en-US" sz="2400" dirty="0">
                <a:solidFill>
                  <a:srgbClr val="FF0000"/>
                </a:solidFill>
              </a:rPr>
              <a:t>采用</a:t>
            </a:r>
            <a:r>
              <a:rPr lang="en-US" altLang="zh-CN" sz="2400" dirty="0">
                <a:solidFill>
                  <a:srgbClr val="FF0000"/>
                </a:solidFill>
              </a:rPr>
              <a:t>2PL</a:t>
            </a:r>
            <a:r>
              <a:rPr lang="zh-CN" altLang="en-US" sz="2400" dirty="0">
                <a:solidFill>
                  <a:srgbClr val="FF0000"/>
                </a:solidFill>
              </a:rPr>
              <a:t>算法</a:t>
            </a:r>
            <a:r>
              <a:rPr lang="zh-CN" altLang="en-US" sz="2400" dirty="0"/>
              <a:t>抑制组内其他并发冲突发生，而</a:t>
            </a:r>
            <a:r>
              <a:rPr lang="zh-CN" altLang="en-US" sz="2400" b="1" dirty="0">
                <a:solidFill>
                  <a:srgbClr val="FF0000"/>
                </a:solidFill>
              </a:rPr>
              <a:t>跨多个</a:t>
            </a:r>
            <a:r>
              <a:rPr lang="en-US" altLang="zh-CN" sz="2400" b="1" dirty="0">
                <a:solidFill>
                  <a:srgbClr val="FF0000"/>
                </a:solidFill>
              </a:rPr>
              <a:t>Paxos</a:t>
            </a:r>
            <a:r>
              <a:rPr lang="zh-CN" altLang="en-US" sz="2400" b="1" dirty="0">
                <a:solidFill>
                  <a:srgbClr val="FF0000"/>
                </a:solidFill>
              </a:rPr>
              <a:t>组的</a:t>
            </a:r>
            <a:r>
              <a:rPr lang="zh-CN" altLang="en-US" sz="2400" dirty="0">
                <a:solidFill>
                  <a:srgbClr val="FF0000"/>
                </a:solidFill>
              </a:rPr>
              <a:t>分布式事务则需要找出一个局部协调器，然后使用</a:t>
            </a:r>
            <a:r>
              <a:rPr lang="en-US" altLang="zh-CN" sz="2400" dirty="0">
                <a:solidFill>
                  <a:srgbClr val="FF0000"/>
                </a:solidFill>
              </a:rPr>
              <a:t>2PC</a:t>
            </a:r>
            <a:r>
              <a:rPr lang="zh-CN" altLang="en-US" sz="2400" dirty="0"/>
              <a:t>完成事务的提交。</a:t>
            </a:r>
            <a:endParaRPr lang="en-US" altLang="zh-CN" sz="2400" dirty="0"/>
          </a:p>
          <a:p>
            <a:r>
              <a:rPr lang="en-US" altLang="zh-CN" sz="2400" dirty="0"/>
              <a:t>       Spanner</a:t>
            </a:r>
            <a:r>
              <a:rPr lang="zh-CN" altLang="en-US" sz="2400" dirty="0"/>
              <a:t>的架构设计达到了</a:t>
            </a:r>
            <a:r>
              <a:rPr lang="zh-CN" altLang="en-US" sz="2400" dirty="0">
                <a:solidFill>
                  <a:srgbClr val="FF0000"/>
                </a:solidFill>
              </a:rPr>
              <a:t>去中心化</a:t>
            </a:r>
            <a:r>
              <a:rPr lang="zh-CN" altLang="en-US" sz="2400" dirty="0"/>
              <a:t>的目的，因为</a:t>
            </a:r>
            <a:r>
              <a:rPr lang="en-US" altLang="zh-CN" sz="2400" dirty="0">
                <a:solidFill>
                  <a:srgbClr val="FF0000"/>
                </a:solidFill>
              </a:rPr>
              <a:t>TrueTime</a:t>
            </a:r>
            <a:r>
              <a:rPr lang="zh-CN" altLang="en-US" sz="2400" dirty="0">
                <a:solidFill>
                  <a:srgbClr val="FF0000"/>
                </a:solidFill>
              </a:rPr>
              <a:t>机制</a:t>
            </a:r>
            <a:r>
              <a:rPr lang="zh-CN" altLang="en-US" sz="2400" dirty="0"/>
              <a:t>把集群内的所有事务都排了序，客观上实现了全局可串行化。</a:t>
            </a:r>
          </a:p>
        </p:txBody>
      </p:sp>
      <p:sp>
        <p:nvSpPr>
          <p:cNvPr id="4" name="灯片编号占位符 3">
            <a:extLst>
              <a:ext uri="{FF2B5EF4-FFF2-40B4-BE49-F238E27FC236}">
                <a16:creationId xmlns:a16="http://schemas.microsoft.com/office/drawing/2014/main" id="{A756C08D-6CE0-4888-80AD-C2CC844E7B57}"/>
              </a:ext>
            </a:extLst>
          </p:cNvPr>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Tree>
    <p:extLst>
      <p:ext uri="{BB962C8B-B14F-4D97-AF65-F5344CB8AC3E}">
        <p14:creationId xmlns:p14="http://schemas.microsoft.com/office/powerpoint/2010/main" val="1762257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1E6AF9-5C33-43E5-88D9-D581DB02DCDA}"/>
              </a:ext>
            </a:extLst>
          </p:cNvPr>
          <p:cNvSpPr>
            <a:spLocks noGrp="1"/>
          </p:cNvSpPr>
          <p:nvPr>
            <p:ph idx="1"/>
          </p:nvPr>
        </p:nvSpPr>
        <p:spPr>
          <a:xfrm>
            <a:off x="838200" y="383907"/>
            <a:ext cx="10515600" cy="6170455"/>
          </a:xfrm>
        </p:spPr>
        <p:txBody>
          <a:bodyPr>
            <a:normAutofit/>
          </a:bodyPr>
          <a:lstStyle/>
          <a:p>
            <a:r>
              <a:rPr lang="zh-CN" altLang="en-US" sz="2400" b="1" dirty="0"/>
              <a:t>方法四</a:t>
            </a:r>
            <a:r>
              <a:rPr lang="zh-CN" altLang="en-US" sz="2400" dirty="0"/>
              <a:t>：</a:t>
            </a:r>
            <a:r>
              <a:rPr lang="zh-CN" altLang="en-US" sz="2400" dirty="0">
                <a:solidFill>
                  <a:srgbClr val="FF0000"/>
                </a:solidFill>
              </a:rPr>
              <a:t>把事务处理分为两层架构</a:t>
            </a:r>
            <a:r>
              <a:rPr lang="zh-CN" altLang="en-US" sz="2400" dirty="0"/>
              <a:t>，一层位于</a:t>
            </a:r>
            <a:r>
              <a:rPr lang="zh-CN" altLang="en-US" sz="2400" dirty="0">
                <a:solidFill>
                  <a:srgbClr val="FF0000"/>
                </a:solidFill>
              </a:rPr>
              <a:t>客户端</a:t>
            </a:r>
            <a:r>
              <a:rPr lang="zh-CN" altLang="en-US" sz="2400" dirty="0"/>
              <a:t>，称为</a:t>
            </a:r>
            <a:r>
              <a:rPr lang="en-US" altLang="zh-CN" sz="2400" dirty="0"/>
              <a:t>transaction context</a:t>
            </a:r>
            <a:r>
              <a:rPr lang="zh-CN" altLang="en-US" sz="2400" dirty="0"/>
              <a:t>，用于缓存</a:t>
            </a:r>
            <a:r>
              <a:rPr lang="en-US" altLang="zh-CN" sz="2400" dirty="0"/>
              <a:t>client</a:t>
            </a:r>
            <a:r>
              <a:rPr lang="zh-CN" altLang="en-US" sz="2400" dirty="0"/>
              <a:t>读写的数据和相关的事务状态，事务提交前数据一直缓存在</a:t>
            </a:r>
            <a:r>
              <a:rPr lang="en-US" altLang="zh-CN" sz="2400" dirty="0"/>
              <a:t>transaction context</a:t>
            </a:r>
            <a:r>
              <a:rPr lang="zh-CN" altLang="en-US" sz="2400" dirty="0"/>
              <a:t> ；一层位于</a:t>
            </a:r>
            <a:r>
              <a:rPr lang="en-US" altLang="zh-CN" sz="2400" dirty="0">
                <a:solidFill>
                  <a:srgbClr val="FF0000"/>
                </a:solidFill>
              </a:rPr>
              <a:t>server</a:t>
            </a:r>
            <a:r>
              <a:rPr lang="zh-CN" altLang="en-US" sz="2400" dirty="0"/>
              <a:t>，负责确认本</a:t>
            </a:r>
            <a:r>
              <a:rPr lang="en-US" altLang="zh-CN" sz="2400" dirty="0"/>
              <a:t>server</a:t>
            </a:r>
            <a:r>
              <a:rPr lang="zh-CN" altLang="en-US" sz="2400" dirty="0"/>
              <a:t>上事务的数据操作是否冲突。</a:t>
            </a:r>
            <a:endParaRPr lang="en-US" altLang="zh-CN" sz="2400" dirty="0"/>
          </a:p>
          <a:p>
            <a:r>
              <a:rPr lang="zh-CN" altLang="en-US" sz="2400" dirty="0"/>
              <a:t>       当事务提交时，</a:t>
            </a:r>
            <a:r>
              <a:rPr lang="en-US" altLang="zh-CN" sz="2400" dirty="0"/>
              <a:t>client</a:t>
            </a:r>
            <a:r>
              <a:rPr lang="zh-CN" altLang="en-US" sz="2400" dirty="0"/>
              <a:t>执行</a:t>
            </a:r>
            <a:r>
              <a:rPr lang="en-US" altLang="zh-CN" sz="2400" dirty="0"/>
              <a:t>acyclic transaction</a:t>
            </a:r>
            <a:r>
              <a:rPr lang="zh-CN" altLang="en-US" sz="2400" dirty="0"/>
              <a:t>提交协议，该协议基于一个根据冲突关系构建的</a:t>
            </a:r>
            <a:r>
              <a:rPr lang="zh-CN" altLang="en-US" sz="2400" dirty="0">
                <a:solidFill>
                  <a:srgbClr val="FF0000"/>
                </a:solidFill>
              </a:rPr>
              <a:t>有向数据依赖链</a:t>
            </a:r>
            <a:r>
              <a:rPr lang="zh-CN" altLang="en-US" sz="2400" dirty="0"/>
              <a:t>，在此链上前向遍历链条中存储的</a:t>
            </a:r>
            <a:r>
              <a:rPr lang="en-US" altLang="zh-CN" sz="2400" dirty="0"/>
              <a:t>server</a:t>
            </a:r>
            <a:r>
              <a:rPr lang="zh-CN" altLang="en-US" sz="2400" dirty="0"/>
              <a:t>，通过</a:t>
            </a:r>
            <a:r>
              <a:rPr lang="zh-CN" altLang="en-US" sz="2400" dirty="0">
                <a:solidFill>
                  <a:srgbClr val="FF0000"/>
                </a:solidFill>
              </a:rPr>
              <a:t>确认</a:t>
            </a:r>
            <a:r>
              <a:rPr lang="en-US" altLang="zh-CN" sz="2400" dirty="0">
                <a:solidFill>
                  <a:srgbClr val="FF0000"/>
                </a:solidFill>
              </a:rPr>
              <a:t>server</a:t>
            </a:r>
            <a:r>
              <a:rPr lang="zh-CN" altLang="en-US" sz="2400" dirty="0">
                <a:solidFill>
                  <a:srgbClr val="FF0000"/>
                </a:solidFill>
              </a:rPr>
              <a:t>上是否有与数据依赖链中涉及的事务相冲突的事务</a:t>
            </a:r>
            <a:r>
              <a:rPr lang="zh-CN" altLang="en-US" sz="2400" dirty="0"/>
              <a:t>，有冲突则回滚，没有则继续前向遍历，如果遍历到链头没有发现冲突则可以提交（暗含了依赖图之间无环的情况）。</a:t>
            </a:r>
          </a:p>
        </p:txBody>
      </p:sp>
      <p:sp>
        <p:nvSpPr>
          <p:cNvPr id="4" name="灯片编号占位符 3">
            <a:extLst>
              <a:ext uri="{FF2B5EF4-FFF2-40B4-BE49-F238E27FC236}">
                <a16:creationId xmlns:a16="http://schemas.microsoft.com/office/drawing/2014/main" id="{919A5F86-6B06-4157-A1F6-5B4472601A74}"/>
              </a:ext>
            </a:extLst>
          </p:cNvPr>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spTree>
    <p:extLst>
      <p:ext uri="{BB962C8B-B14F-4D97-AF65-F5344CB8AC3E}">
        <p14:creationId xmlns:p14="http://schemas.microsoft.com/office/powerpoint/2010/main" val="30011277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9983A1-3D78-4415-A054-3AF76D7BD10A}"/>
              </a:ext>
            </a:extLst>
          </p:cNvPr>
          <p:cNvSpPr>
            <a:spLocks noGrp="1"/>
          </p:cNvSpPr>
          <p:nvPr>
            <p:ph idx="1"/>
          </p:nvPr>
        </p:nvSpPr>
        <p:spPr>
          <a:xfrm>
            <a:off x="838200" y="551792"/>
            <a:ext cx="10515600" cy="5085007"/>
          </a:xfrm>
        </p:spPr>
        <p:txBody>
          <a:bodyPr>
            <a:normAutofit/>
          </a:bodyPr>
          <a:lstStyle/>
          <a:p>
            <a:r>
              <a:rPr lang="zh-CN" altLang="en-US" sz="2400" dirty="0"/>
              <a:t>       方法四的两层事务架构中，事务管理职责主要落在了</a:t>
            </a:r>
            <a:r>
              <a:rPr lang="en-US" altLang="zh-CN" sz="2400" dirty="0"/>
              <a:t>client</a:t>
            </a:r>
            <a:r>
              <a:rPr lang="zh-CN" altLang="en-US" sz="2400" dirty="0"/>
              <a:t>，是一个完全的去中心化的事务处理架构。</a:t>
            </a:r>
          </a:p>
        </p:txBody>
      </p:sp>
      <p:sp>
        <p:nvSpPr>
          <p:cNvPr id="4" name="灯片编号占位符 3">
            <a:extLst>
              <a:ext uri="{FF2B5EF4-FFF2-40B4-BE49-F238E27FC236}">
                <a16:creationId xmlns:a16="http://schemas.microsoft.com/office/drawing/2014/main" id="{9F87C5C6-A940-45C8-8991-5BD2315D460E}"/>
              </a:ext>
            </a:extLst>
          </p:cNvPr>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pic>
        <p:nvPicPr>
          <p:cNvPr id="5" name="Picture 2">
            <a:extLst>
              <a:ext uri="{FF2B5EF4-FFF2-40B4-BE49-F238E27FC236}">
                <a16:creationId xmlns:a16="http://schemas.microsoft.com/office/drawing/2014/main" id="{FCC7C626-B59A-43EE-930D-DC300E515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750" y="1346264"/>
            <a:ext cx="3949058" cy="377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线形标注 1(带边框和强调线) 6">
            <a:extLst>
              <a:ext uri="{FF2B5EF4-FFF2-40B4-BE49-F238E27FC236}">
                <a16:creationId xmlns:a16="http://schemas.microsoft.com/office/drawing/2014/main" id="{26A3E4A0-4526-438B-B16F-D24E18BE98E9}"/>
              </a:ext>
            </a:extLst>
          </p:cNvPr>
          <p:cNvSpPr/>
          <p:nvPr/>
        </p:nvSpPr>
        <p:spPr>
          <a:xfrm>
            <a:off x="2507639" y="3564314"/>
            <a:ext cx="1436873" cy="1084468"/>
          </a:xfrm>
          <a:prstGeom prst="accentBorderCallout1">
            <a:avLst>
              <a:gd name="adj1" fmla="val 2876"/>
              <a:gd name="adj2" fmla="val 99225"/>
              <a:gd name="adj3" fmla="val -156858"/>
              <a:gd name="adj4" fmla="val 189694"/>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去中心化</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事务管理集成在客户端</a:t>
            </a:r>
          </a:p>
        </p:txBody>
      </p:sp>
    </p:spTree>
    <p:extLst>
      <p:ext uri="{BB962C8B-B14F-4D97-AF65-F5344CB8AC3E}">
        <p14:creationId xmlns:p14="http://schemas.microsoft.com/office/powerpoint/2010/main" val="453486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25124-D81C-4E04-B96E-7EB027FDFFB0}"/>
              </a:ext>
            </a:extLst>
          </p:cNvPr>
          <p:cNvSpPr>
            <a:spLocks noGrp="1"/>
          </p:cNvSpPr>
          <p:nvPr>
            <p:ph type="title"/>
          </p:nvPr>
        </p:nvSpPr>
        <p:spPr/>
        <p:txBody>
          <a:bodyPr>
            <a:normAutofit/>
          </a:bodyPr>
          <a:lstStyle/>
          <a:p>
            <a:r>
              <a:rPr lang="en-US" altLang="zh-CN" sz="2800" b="1" dirty="0"/>
              <a:t>9.4 </a:t>
            </a:r>
            <a:r>
              <a:rPr lang="zh-CN" altLang="en-US" sz="2800" b="1" dirty="0"/>
              <a:t>图、键值、文档模型事务处理技术</a:t>
            </a:r>
          </a:p>
        </p:txBody>
      </p:sp>
      <p:sp>
        <p:nvSpPr>
          <p:cNvPr id="3" name="内容占位符 2">
            <a:extLst>
              <a:ext uri="{FF2B5EF4-FFF2-40B4-BE49-F238E27FC236}">
                <a16:creationId xmlns:a16="http://schemas.microsoft.com/office/drawing/2014/main" id="{39ED2970-3E4F-4D11-BCBF-666E66202E5A}"/>
              </a:ext>
            </a:extLst>
          </p:cNvPr>
          <p:cNvSpPr>
            <a:spLocks noGrp="1"/>
          </p:cNvSpPr>
          <p:nvPr>
            <p:ph idx="1"/>
          </p:nvPr>
        </p:nvSpPr>
        <p:spPr/>
        <p:txBody>
          <a:bodyPr>
            <a:normAutofit/>
          </a:bodyPr>
          <a:lstStyle/>
          <a:p>
            <a:r>
              <a:rPr lang="zh-CN" altLang="en-US" sz="2400" dirty="0"/>
              <a:t>       现有的图模型、键值模型、文档模型等</a:t>
            </a:r>
            <a:r>
              <a:rPr lang="en-US" altLang="zh-CN" sz="2400" dirty="0"/>
              <a:t>NoSQL</a:t>
            </a:r>
            <a:r>
              <a:rPr lang="zh-CN" altLang="en-US" sz="2400" dirty="0"/>
              <a:t>系统，其事务处理能力较为有限，这和</a:t>
            </a:r>
            <a:r>
              <a:rPr lang="en-US" altLang="zh-CN" sz="2400" dirty="0"/>
              <a:t>NoSQL</a:t>
            </a:r>
            <a:r>
              <a:rPr lang="zh-CN" altLang="en-US" sz="2400" dirty="0"/>
              <a:t>产生过程中强调以</a:t>
            </a:r>
            <a:r>
              <a:rPr lang="en-US" altLang="zh-CN" sz="2400" dirty="0"/>
              <a:t>CAP</a:t>
            </a:r>
            <a:r>
              <a:rPr lang="zh-CN" altLang="en-US" sz="2400" dirty="0"/>
              <a:t>为指导实现</a:t>
            </a:r>
            <a:r>
              <a:rPr lang="en-US" altLang="zh-CN" sz="2400" dirty="0"/>
              <a:t>BASE</a:t>
            </a:r>
            <a:r>
              <a:rPr lang="zh-CN" altLang="en-US" sz="2400" dirty="0"/>
              <a:t>规则的背景相关。</a:t>
            </a:r>
            <a:endParaRPr lang="en-US" altLang="zh-CN" sz="2400" dirty="0"/>
          </a:p>
          <a:p>
            <a:r>
              <a:rPr lang="en-US" altLang="zh-CN" sz="2400" dirty="0"/>
              <a:t>       </a:t>
            </a:r>
            <a:r>
              <a:rPr lang="zh-CN" altLang="en-US" sz="2400" dirty="0"/>
              <a:t>随着</a:t>
            </a:r>
            <a:r>
              <a:rPr lang="en-US" altLang="zh-CN" sz="2400" dirty="0"/>
              <a:t>Spanner</a:t>
            </a:r>
            <a:r>
              <a:rPr lang="zh-CN" altLang="en-US" sz="2400" dirty="0"/>
              <a:t>这样的系统已经向带有关系模型和事务处理技术的</a:t>
            </a:r>
            <a:r>
              <a:rPr lang="en-US" altLang="zh-CN" sz="2400" dirty="0"/>
              <a:t>NewSQL</a:t>
            </a:r>
            <a:r>
              <a:rPr lang="zh-CN" altLang="en-US" sz="2400" dirty="0"/>
              <a:t>系统进化，</a:t>
            </a:r>
            <a:r>
              <a:rPr lang="en-US" altLang="zh-CN" sz="2400" dirty="0">
                <a:solidFill>
                  <a:srgbClr val="FF0000"/>
                </a:solidFill>
              </a:rPr>
              <a:t>NoSQL</a:t>
            </a:r>
            <a:r>
              <a:rPr lang="zh-CN" altLang="en-US" sz="2400" dirty="0">
                <a:solidFill>
                  <a:srgbClr val="FF0000"/>
                </a:solidFill>
              </a:rPr>
              <a:t>系统正在逐步增加事务处理机制</a:t>
            </a:r>
            <a:r>
              <a:rPr lang="zh-CN" altLang="en-US" sz="2400" dirty="0"/>
              <a:t>，例如</a:t>
            </a:r>
            <a:r>
              <a:rPr lang="en-US" altLang="zh-CN" sz="2400" dirty="0"/>
              <a:t>MongoDB4.0</a:t>
            </a:r>
            <a:r>
              <a:rPr lang="zh-CN" altLang="en-US" sz="2400" dirty="0"/>
              <a:t>将增加</a:t>
            </a:r>
            <a:r>
              <a:rPr lang="zh-CN" altLang="en-US" sz="2400" dirty="0">
                <a:solidFill>
                  <a:srgbClr val="FF0000"/>
                </a:solidFill>
              </a:rPr>
              <a:t>分布式事务处理</a:t>
            </a:r>
            <a:r>
              <a:rPr lang="zh-CN" altLang="en-US" sz="2400" dirty="0"/>
              <a:t>能力。</a:t>
            </a:r>
            <a:endParaRPr lang="en-US" altLang="zh-CN" sz="2400" dirty="0"/>
          </a:p>
          <a:p>
            <a:r>
              <a:rPr lang="en-US" altLang="zh-CN" sz="2400" dirty="0"/>
              <a:t>       </a:t>
            </a:r>
            <a:r>
              <a:rPr lang="zh-CN" altLang="en-US" sz="2400" dirty="0"/>
              <a:t>现有图、键值、文档模型等</a:t>
            </a:r>
            <a:r>
              <a:rPr lang="en-US" altLang="zh-CN" sz="2400" dirty="0"/>
              <a:t>NoSQL</a:t>
            </a:r>
            <a:r>
              <a:rPr lang="zh-CN" altLang="en-US" sz="2400" dirty="0"/>
              <a:t>系统</a:t>
            </a:r>
            <a:r>
              <a:rPr lang="zh-CN" altLang="en-US" sz="2400" dirty="0">
                <a:solidFill>
                  <a:srgbClr val="FF0000"/>
                </a:solidFill>
              </a:rPr>
              <a:t>可以考虑使用多种并发访问控制协议</a:t>
            </a:r>
            <a:r>
              <a:rPr lang="zh-CN" altLang="en-US" sz="2400" dirty="0"/>
              <a:t>实现其事务机制，如果使用封锁技术，</a:t>
            </a:r>
            <a:r>
              <a:rPr lang="zh-CN" altLang="en-US" sz="2400" dirty="0">
                <a:solidFill>
                  <a:srgbClr val="FF0000"/>
                </a:solidFill>
              </a:rPr>
              <a:t>关键的点在于封锁的粒度不宜太粗</a:t>
            </a:r>
            <a:r>
              <a:rPr lang="zh-CN" altLang="en-US" sz="2400" dirty="0"/>
              <a:t>，如果要提高并发度，事务读写操作的对象</a:t>
            </a:r>
            <a:r>
              <a:rPr lang="zh-CN" altLang="en-US" sz="2400" dirty="0">
                <a:solidFill>
                  <a:srgbClr val="FF0000"/>
                </a:solidFill>
              </a:rPr>
              <a:t>应考虑子图、子树</a:t>
            </a:r>
            <a:r>
              <a:rPr lang="zh-CN" altLang="en-US" sz="2400" dirty="0"/>
              <a:t>这样更为细致的粒度。</a:t>
            </a:r>
          </a:p>
        </p:txBody>
      </p:sp>
      <p:sp>
        <p:nvSpPr>
          <p:cNvPr id="4" name="灯片编号占位符 3">
            <a:extLst>
              <a:ext uri="{FF2B5EF4-FFF2-40B4-BE49-F238E27FC236}">
                <a16:creationId xmlns:a16="http://schemas.microsoft.com/office/drawing/2014/main" id="{001D39A0-5360-4A5F-87A4-181C720F6DF3}"/>
              </a:ext>
            </a:extLst>
          </p:cNvPr>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spTree>
    <p:extLst>
      <p:ext uri="{BB962C8B-B14F-4D97-AF65-F5344CB8AC3E}">
        <p14:creationId xmlns:p14="http://schemas.microsoft.com/office/powerpoint/2010/main" val="9559237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934"/>
            <a:ext cx="10515600" cy="920336"/>
          </a:xfrm>
        </p:spPr>
        <p:txBody>
          <a:bodyPr>
            <a:normAutofit/>
          </a:bodyPr>
          <a:lstStyle/>
          <a:p>
            <a:r>
              <a:rPr lang="en-US" altLang="zh-CN" sz="2800" b="1" dirty="0"/>
              <a:t>9.5 </a:t>
            </a:r>
            <a:r>
              <a:rPr lang="zh-CN" altLang="en-US" sz="2800" b="1" dirty="0"/>
              <a:t>典型案例</a:t>
            </a:r>
          </a:p>
        </p:txBody>
      </p:sp>
      <p:sp>
        <p:nvSpPr>
          <p:cNvPr id="3" name="内容占位符 2"/>
          <p:cNvSpPr>
            <a:spLocks noGrp="1"/>
          </p:cNvSpPr>
          <p:nvPr>
            <p:ph idx="1"/>
          </p:nvPr>
        </p:nvSpPr>
        <p:spPr>
          <a:xfrm>
            <a:off x="838200" y="771524"/>
            <a:ext cx="10515600" cy="6086476"/>
          </a:xfrm>
        </p:spPr>
        <p:txBody>
          <a:bodyPr>
            <a:normAutofit fontScale="92500" lnSpcReduction="10000"/>
          </a:bodyPr>
          <a:lstStyle/>
          <a:p>
            <a:r>
              <a:rPr lang="en-US" altLang="zh-CN" b="1" dirty="0"/>
              <a:t>9.5.1 Spanner</a:t>
            </a:r>
            <a:r>
              <a:rPr lang="zh-CN" altLang="en-US" b="1" dirty="0"/>
              <a:t>分布式事务</a:t>
            </a:r>
            <a:endParaRPr lang="en-US" altLang="zh-CN" b="1" dirty="0"/>
          </a:p>
          <a:p>
            <a:r>
              <a:rPr lang="en-US" altLang="zh-CN" sz="2400" dirty="0"/>
              <a:t>       2012</a:t>
            </a:r>
            <a:r>
              <a:rPr lang="zh-CN" altLang="en-US" sz="2400" dirty="0"/>
              <a:t>年文献描述</a:t>
            </a:r>
            <a:r>
              <a:rPr lang="en-US" altLang="zh-CN" sz="2400" dirty="0"/>
              <a:t>Spanner</a:t>
            </a:r>
            <a:r>
              <a:rPr lang="zh-CN" altLang="en-US" sz="2400" dirty="0"/>
              <a:t>是一个</a:t>
            </a:r>
            <a:r>
              <a:rPr lang="en-US" altLang="zh-CN" sz="2400" dirty="0"/>
              <a:t>NoSQL</a:t>
            </a:r>
            <a:r>
              <a:rPr lang="zh-CN" altLang="en-US" sz="2400" dirty="0"/>
              <a:t>系统，</a:t>
            </a:r>
            <a:r>
              <a:rPr lang="en-US" altLang="zh-CN" sz="2400" dirty="0">
                <a:solidFill>
                  <a:srgbClr val="FF0000"/>
                </a:solidFill>
              </a:rPr>
              <a:t>2017</a:t>
            </a:r>
            <a:r>
              <a:rPr lang="zh-CN" altLang="en-US" sz="2400" dirty="0">
                <a:solidFill>
                  <a:srgbClr val="FF0000"/>
                </a:solidFill>
              </a:rPr>
              <a:t>年则称升级为</a:t>
            </a:r>
            <a:r>
              <a:rPr lang="en-US" altLang="zh-CN" sz="2400" dirty="0">
                <a:solidFill>
                  <a:srgbClr val="FF0000"/>
                </a:solidFill>
              </a:rPr>
              <a:t>NewSQL</a:t>
            </a:r>
            <a:r>
              <a:rPr lang="zh-CN" altLang="en-US" sz="2400" dirty="0"/>
              <a:t>系统。</a:t>
            </a:r>
            <a:endParaRPr lang="en-US" altLang="zh-CN" sz="2400" dirty="0"/>
          </a:p>
          <a:p>
            <a:r>
              <a:rPr lang="en-US" altLang="zh-CN" sz="2400" b="1" dirty="0"/>
              <a:t>9.5.1.1 </a:t>
            </a:r>
            <a:r>
              <a:rPr lang="zh-CN" altLang="en-US" sz="2400" b="1" dirty="0"/>
              <a:t>概述</a:t>
            </a:r>
            <a:endParaRPr lang="en-US" altLang="zh-CN" sz="2400" b="1" dirty="0"/>
          </a:p>
          <a:p>
            <a:r>
              <a:rPr lang="zh-CN" altLang="en-US" sz="2400" dirty="0"/>
              <a:t>基于</a:t>
            </a:r>
            <a:r>
              <a:rPr lang="en-US" altLang="zh-CN" sz="2400" dirty="0"/>
              <a:t>KV</a:t>
            </a:r>
            <a:r>
              <a:rPr lang="zh-CN" altLang="en-US" sz="2400" dirty="0"/>
              <a:t>系统实现的半数据库式的分布式系统，具有的特性：</a:t>
            </a:r>
            <a:endParaRPr lang="en-US" altLang="zh-CN" sz="2400" dirty="0"/>
          </a:p>
          <a:p>
            <a:pPr marL="342900" indent="-342900">
              <a:buFont typeface="Wingdings" panose="05000000000000000000" pitchFamily="2" charset="2"/>
              <a:buChar char="Ø"/>
            </a:pPr>
            <a:r>
              <a:rPr lang="zh-CN" altLang="en-US" sz="2400" dirty="0"/>
              <a:t>大规模扩展性</a:t>
            </a:r>
            <a:endParaRPr lang="en-US" altLang="zh-CN" sz="2400" dirty="0"/>
          </a:p>
          <a:p>
            <a:pPr marL="342900" indent="-342900">
              <a:buFont typeface="Wingdings" panose="05000000000000000000" pitchFamily="2" charset="2"/>
              <a:buChar char="Ø"/>
            </a:pPr>
            <a:r>
              <a:rPr lang="zh-CN" altLang="en-US" sz="2400" dirty="0"/>
              <a:t>自动分片</a:t>
            </a:r>
            <a:endParaRPr lang="en-US" altLang="zh-CN" sz="2400" dirty="0"/>
          </a:p>
          <a:p>
            <a:pPr marL="342900" indent="-342900">
              <a:buFont typeface="Wingdings" panose="05000000000000000000" pitchFamily="2" charset="2"/>
              <a:buChar char="Ø"/>
            </a:pPr>
            <a:r>
              <a:rPr lang="zh-CN" altLang="en-US" sz="2400" dirty="0"/>
              <a:t>容错性（多副本高可用）</a:t>
            </a:r>
            <a:endParaRPr lang="en-US" altLang="zh-CN" sz="2400" dirty="0"/>
          </a:p>
          <a:p>
            <a:pPr marL="342900" indent="-342900">
              <a:buFont typeface="Wingdings" panose="05000000000000000000" pitchFamily="2" charset="2"/>
              <a:buChar char="Ø"/>
            </a:pPr>
            <a:r>
              <a:rPr lang="zh-CN" altLang="en-US" sz="2400" dirty="0"/>
              <a:t>一致性复制</a:t>
            </a:r>
            <a:endParaRPr lang="en-US" altLang="zh-CN" sz="2400" dirty="0"/>
          </a:p>
          <a:p>
            <a:pPr marL="342900" indent="-342900">
              <a:buFont typeface="Wingdings" panose="05000000000000000000" pitchFamily="2" charset="2"/>
              <a:buChar char="Ø"/>
            </a:pPr>
            <a:r>
              <a:rPr lang="zh-CN" altLang="en-US" sz="2400" dirty="0"/>
              <a:t>外部一致性和数据广域分布</a:t>
            </a:r>
            <a:endParaRPr lang="en-US" altLang="zh-CN" sz="2400" dirty="0"/>
          </a:p>
          <a:p>
            <a:pPr marL="342900" indent="-342900">
              <a:buFont typeface="Wingdings" panose="05000000000000000000" pitchFamily="2" charset="2"/>
              <a:buChar char="Ø"/>
            </a:pPr>
            <a:r>
              <a:rPr lang="zh-CN" altLang="en-US" sz="2400" dirty="0"/>
              <a:t>计算分布（通过</a:t>
            </a:r>
            <a:r>
              <a:rPr lang="en-US" altLang="zh-CN" sz="2400" dirty="0"/>
              <a:t>F1</a:t>
            </a:r>
            <a:r>
              <a:rPr lang="zh-CN" altLang="en-US" sz="2400" dirty="0"/>
              <a:t>支持</a:t>
            </a:r>
            <a:r>
              <a:rPr lang="en-US" altLang="zh-CN" sz="2400" dirty="0"/>
              <a:t>SQL</a:t>
            </a:r>
            <a:r>
              <a:rPr lang="zh-CN" altLang="en-US" sz="2400" dirty="0"/>
              <a:t>，松耦合结构）特性</a:t>
            </a:r>
            <a:endParaRPr lang="en-US" altLang="zh-CN" sz="2400" dirty="0"/>
          </a:p>
          <a:p>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59</a:t>
            </a:fld>
            <a:endParaRPr lang="zh-CN" altLang="en-US" dirty="0"/>
          </a:p>
        </p:txBody>
      </p:sp>
    </p:spTree>
    <p:extLst>
      <p:ext uri="{BB962C8B-B14F-4D97-AF65-F5344CB8AC3E}">
        <p14:creationId xmlns:p14="http://schemas.microsoft.com/office/powerpoint/2010/main" val="168539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dirty="0"/>
              <a:t>9.1.1.2 </a:t>
            </a:r>
            <a:r>
              <a:rPr lang="zh-CN" altLang="en-US" sz="2400" dirty="0"/>
              <a:t>事务模型</a:t>
            </a:r>
            <a:endParaRPr lang="en-US" altLang="zh-CN" sz="2400" dirty="0"/>
          </a:p>
          <a:p>
            <a:r>
              <a:rPr lang="zh-CN" altLang="en-US" sz="2400" b="1" dirty="0"/>
              <a:t>平板事务</a:t>
            </a:r>
            <a:r>
              <a:rPr lang="zh-CN" altLang="en-US" sz="2400" dirty="0"/>
              <a:t>（</a:t>
            </a:r>
            <a:r>
              <a:rPr lang="en-US" altLang="zh-CN" sz="2400" dirty="0"/>
              <a:t>flat transactions</a:t>
            </a:r>
            <a:r>
              <a:rPr lang="zh-CN" altLang="en-US" sz="2400" dirty="0"/>
              <a:t>）：事务块内所有</a:t>
            </a:r>
            <a:r>
              <a:rPr lang="en-US" altLang="zh-CN" sz="2400" dirty="0"/>
              <a:t>SQL</a:t>
            </a:r>
            <a:r>
              <a:rPr lang="zh-CN" altLang="en-US" sz="2400" dirty="0"/>
              <a:t>语句构成一个逻辑单元，要么都成功，要么任一语句执行失败都回滚。</a:t>
            </a:r>
            <a:endParaRPr lang="en-US" altLang="zh-CN" sz="2400" dirty="0"/>
          </a:p>
          <a:p>
            <a:r>
              <a:rPr lang="en-US" altLang="zh-CN" sz="2400" dirty="0">
                <a:solidFill>
                  <a:srgbClr val="00B0F0"/>
                </a:solidFill>
              </a:rPr>
              <a:t>PostgreSQL</a:t>
            </a:r>
            <a:r>
              <a:rPr lang="zh-CN" altLang="en-US" sz="2400" dirty="0">
                <a:solidFill>
                  <a:srgbClr val="00B0F0"/>
                </a:solidFill>
              </a:rPr>
              <a:t>的事务管理若不考虑</a:t>
            </a:r>
            <a:r>
              <a:rPr lang="zh-CN" altLang="en-US" sz="2400" b="1" dirty="0">
                <a:solidFill>
                  <a:srgbClr val="00B0F0"/>
                </a:solidFill>
              </a:rPr>
              <a:t>保存点</a:t>
            </a:r>
            <a:r>
              <a:rPr lang="zh-CN" altLang="en-US" sz="2400" dirty="0">
                <a:solidFill>
                  <a:srgbClr val="00B0F0"/>
                </a:solidFill>
              </a:rPr>
              <a:t>（</a:t>
            </a:r>
            <a:r>
              <a:rPr lang="en-US" altLang="zh-CN" sz="2400" dirty="0">
                <a:solidFill>
                  <a:srgbClr val="00B0F0"/>
                </a:solidFill>
              </a:rPr>
              <a:t>savepoint</a:t>
            </a:r>
            <a:r>
              <a:rPr lang="zh-CN" altLang="en-US" sz="2400" dirty="0">
                <a:solidFill>
                  <a:srgbClr val="00B0F0"/>
                </a:solidFill>
              </a:rPr>
              <a:t>）机制，可认为是一个平板事务。</a:t>
            </a:r>
            <a:endParaRPr lang="en-US" altLang="zh-CN" sz="2400" dirty="0">
              <a:solidFill>
                <a:srgbClr val="00B0F0"/>
              </a:solidFill>
            </a:endParaRPr>
          </a:p>
          <a:p>
            <a:endParaRPr lang="en-US" altLang="zh-CN" sz="2400" b="1" dirty="0"/>
          </a:p>
          <a:p>
            <a:r>
              <a:rPr lang="zh-CN" altLang="en-US" sz="2400" b="1" dirty="0"/>
              <a:t>带保存点的平板事务</a:t>
            </a:r>
            <a:r>
              <a:rPr lang="zh-CN" altLang="en-US" sz="2400" dirty="0"/>
              <a:t>（</a:t>
            </a:r>
            <a:r>
              <a:rPr lang="en-US" altLang="zh-CN" sz="2400" dirty="0"/>
              <a:t>flat transactions with </a:t>
            </a:r>
            <a:r>
              <a:rPr lang="en-US" altLang="zh-CN" sz="2400" dirty="0">
                <a:solidFill>
                  <a:srgbClr val="FF0000"/>
                </a:solidFill>
              </a:rPr>
              <a:t>savepoints</a:t>
            </a:r>
            <a:r>
              <a:rPr lang="zh-CN" altLang="en-US" sz="2400" dirty="0"/>
              <a:t>）： 在平板事务的基础上实现了</a:t>
            </a:r>
            <a:r>
              <a:rPr lang="zh-CN" altLang="en-US" sz="2400" dirty="0">
                <a:solidFill>
                  <a:srgbClr val="FF0000"/>
                </a:solidFill>
              </a:rPr>
              <a:t>保存点</a:t>
            </a:r>
            <a:r>
              <a:rPr lang="zh-CN" altLang="en-US" sz="2400" dirty="0"/>
              <a:t>技术，使得一个事务块可以划分出不同的层次，每个层次为</a:t>
            </a:r>
            <a:r>
              <a:rPr lang="zh-CN" altLang="en-US" sz="2400" dirty="0">
                <a:solidFill>
                  <a:srgbClr val="FF0000"/>
                </a:solidFill>
              </a:rPr>
              <a:t>一个逻辑单元</a:t>
            </a:r>
            <a:r>
              <a:rPr lang="zh-CN" altLang="en-US" sz="2400" dirty="0"/>
              <a:t>，保存点后失败的</a:t>
            </a:r>
            <a:r>
              <a:rPr lang="en-US" altLang="zh-CN" sz="2400" dirty="0"/>
              <a:t>SQL</a:t>
            </a:r>
            <a:r>
              <a:rPr lang="zh-CN" altLang="en-US" sz="2400" dirty="0"/>
              <a:t>可以不影响保存点之前的操作，即</a:t>
            </a:r>
            <a:r>
              <a:rPr lang="zh-CN" altLang="en-US" sz="2400" dirty="0">
                <a:solidFill>
                  <a:srgbClr val="FF0000"/>
                </a:solidFill>
              </a:rPr>
              <a:t>回滚是局部的</a:t>
            </a:r>
            <a:r>
              <a:rPr lang="zh-CN" altLang="en-US" sz="2400" dirty="0"/>
              <a:t>。</a:t>
            </a:r>
            <a:endParaRPr lang="en-US" altLang="zh-CN" sz="2400" dirty="0"/>
          </a:p>
        </p:txBody>
      </p:sp>
    </p:spTree>
    <p:extLst>
      <p:ext uri="{BB962C8B-B14F-4D97-AF65-F5344CB8AC3E}">
        <p14:creationId xmlns:p14="http://schemas.microsoft.com/office/powerpoint/2010/main" val="2947030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934"/>
            <a:ext cx="10515600" cy="920336"/>
          </a:xfrm>
        </p:spPr>
        <p:txBody>
          <a:bodyPr>
            <a:normAutofit/>
          </a:bodyPr>
          <a:lstStyle/>
          <a:p>
            <a:pPr lvl="0">
              <a:lnSpc>
                <a:spcPct val="120000"/>
              </a:lnSpc>
              <a:spcBef>
                <a:spcPts val="1000"/>
              </a:spcBef>
            </a:pPr>
            <a:r>
              <a:rPr lang="en-US" altLang="zh-CN" sz="2400" b="1" dirty="0">
                <a:solidFill>
                  <a:prstClr val="black"/>
                </a:solidFill>
                <a:cs typeface="+mn-cs"/>
              </a:rPr>
              <a:t>9.5.1.1 </a:t>
            </a:r>
            <a:r>
              <a:rPr lang="zh-CN" altLang="en-US" sz="2400" b="1" dirty="0">
                <a:solidFill>
                  <a:prstClr val="black"/>
                </a:solidFill>
                <a:cs typeface="+mn-cs"/>
              </a:rPr>
              <a:t>概述（续）</a:t>
            </a:r>
            <a:endParaRPr lang="en-US" altLang="zh-CN" sz="2400" b="1" dirty="0">
              <a:solidFill>
                <a:prstClr val="black"/>
              </a:solidFill>
              <a:cs typeface="+mn-cs"/>
            </a:endParaRPr>
          </a:p>
        </p:txBody>
      </p:sp>
      <p:sp>
        <p:nvSpPr>
          <p:cNvPr id="3" name="内容占位符 2"/>
          <p:cNvSpPr>
            <a:spLocks noGrp="1"/>
          </p:cNvSpPr>
          <p:nvPr>
            <p:ph idx="1"/>
          </p:nvPr>
        </p:nvSpPr>
        <p:spPr>
          <a:xfrm>
            <a:off x="838200" y="771524"/>
            <a:ext cx="10515600" cy="4152168"/>
          </a:xfrm>
        </p:spPr>
        <p:txBody>
          <a:bodyPr>
            <a:normAutofit/>
          </a:bodyPr>
          <a:lstStyle/>
          <a:p>
            <a:r>
              <a:rPr lang="en-US" altLang="zh-CN" sz="2400" dirty="0"/>
              <a:t>       SpannerDB</a:t>
            </a:r>
            <a:r>
              <a:rPr lang="zh-CN" altLang="en-US" sz="2400" dirty="0"/>
              <a:t>的这些特色通过</a:t>
            </a:r>
            <a:r>
              <a:rPr lang="zh-CN" altLang="en-US" sz="2400" dirty="0">
                <a:solidFill>
                  <a:srgbClr val="FF0000"/>
                </a:solidFill>
              </a:rPr>
              <a:t>多行事务</a:t>
            </a:r>
            <a:r>
              <a:rPr lang="zh-CN" altLang="en-US" sz="2400" dirty="0"/>
              <a:t>（</a:t>
            </a:r>
            <a:r>
              <a:rPr lang="en-US" altLang="zh-CN" sz="2400" dirty="0"/>
              <a:t>multirow transactions</a:t>
            </a:r>
            <a:r>
              <a:rPr lang="zh-CN" altLang="en-US" sz="2400" dirty="0"/>
              <a:t>）、</a:t>
            </a:r>
            <a:r>
              <a:rPr lang="zh-CN" altLang="en-US" sz="2400" dirty="0">
                <a:solidFill>
                  <a:srgbClr val="FF0000"/>
                </a:solidFill>
              </a:rPr>
              <a:t>外部一致性、跨数据中心透明故障转移</a:t>
            </a:r>
            <a:r>
              <a:rPr lang="zh-CN" altLang="en-US" sz="2400" dirty="0"/>
              <a:t>等功能实现。</a:t>
            </a:r>
            <a:endParaRPr lang="en-US" altLang="zh-CN" sz="2400" dirty="0"/>
          </a:p>
          <a:p>
            <a:r>
              <a:rPr lang="en-US" altLang="zh-CN" sz="2400" b="1" dirty="0"/>
              <a:t>SpannerDB</a:t>
            </a:r>
            <a:r>
              <a:rPr lang="zh-CN" altLang="en-US" sz="2400" b="1" dirty="0"/>
              <a:t>的分布式事务处理</a:t>
            </a:r>
            <a:endParaRPr lang="en-US" altLang="zh-CN" sz="2400" b="1" dirty="0"/>
          </a:p>
          <a:p>
            <a:pPr marL="342900" indent="-342900">
              <a:buFont typeface="Wingdings" panose="05000000000000000000" pitchFamily="2" charset="2"/>
              <a:buChar char="Ø"/>
            </a:pPr>
            <a:r>
              <a:rPr lang="zh-CN" altLang="en-US" sz="2400" dirty="0"/>
              <a:t>通过</a:t>
            </a:r>
            <a:r>
              <a:rPr lang="en-US" altLang="zh-CN" sz="2400" dirty="0">
                <a:solidFill>
                  <a:srgbClr val="FF0000"/>
                </a:solidFill>
              </a:rPr>
              <a:t>SS2PL</a:t>
            </a:r>
            <a:r>
              <a:rPr lang="zh-CN" altLang="en-US" sz="2400" dirty="0">
                <a:solidFill>
                  <a:srgbClr val="FF0000"/>
                </a:solidFill>
              </a:rPr>
              <a:t>和</a:t>
            </a:r>
            <a:r>
              <a:rPr lang="en-US" altLang="zh-CN" sz="2400" dirty="0">
                <a:solidFill>
                  <a:srgbClr val="FF0000"/>
                </a:solidFill>
              </a:rPr>
              <a:t>MVCC</a:t>
            </a:r>
            <a:r>
              <a:rPr lang="zh-CN" altLang="en-US" sz="2400" dirty="0">
                <a:solidFill>
                  <a:srgbClr val="FF0000"/>
                </a:solidFill>
              </a:rPr>
              <a:t>技术</a:t>
            </a:r>
            <a:r>
              <a:rPr lang="zh-CN" altLang="en-US" sz="2400" dirty="0"/>
              <a:t>完整支持</a:t>
            </a:r>
            <a:r>
              <a:rPr lang="en-US" altLang="zh-CN" sz="2400" dirty="0"/>
              <a:t>ACID</a:t>
            </a:r>
            <a:r>
              <a:rPr lang="zh-CN" altLang="en-US" sz="2400" dirty="0"/>
              <a:t>语义</a:t>
            </a:r>
            <a:endParaRPr lang="en-US" altLang="zh-CN" sz="2400" dirty="0"/>
          </a:p>
          <a:p>
            <a:pPr marL="342900" indent="-342900">
              <a:buFont typeface="Wingdings" panose="05000000000000000000" pitchFamily="2" charset="2"/>
              <a:buChar char="Ø"/>
            </a:pPr>
            <a:r>
              <a:rPr lang="zh-CN" altLang="en-US" sz="2400" dirty="0"/>
              <a:t>通过</a:t>
            </a:r>
            <a:r>
              <a:rPr lang="en-US" altLang="zh-CN" sz="2400" dirty="0">
                <a:solidFill>
                  <a:srgbClr val="FF0000"/>
                </a:solidFill>
              </a:rPr>
              <a:t>TrueTime</a:t>
            </a:r>
            <a:r>
              <a:rPr lang="zh-CN" altLang="en-US" sz="2400" dirty="0">
                <a:solidFill>
                  <a:srgbClr val="FF0000"/>
                </a:solidFill>
              </a:rPr>
              <a:t>排序</a:t>
            </a:r>
            <a:r>
              <a:rPr lang="zh-CN" altLang="en-US" sz="2400" dirty="0"/>
              <a:t>所有事务实现</a:t>
            </a:r>
            <a:r>
              <a:rPr lang="zh-CN" altLang="en-US" sz="2400" dirty="0">
                <a:solidFill>
                  <a:srgbClr val="FF0000"/>
                </a:solidFill>
              </a:rPr>
              <a:t>外部一致性</a:t>
            </a:r>
            <a:endParaRPr lang="en-US" altLang="zh-CN" sz="2400" dirty="0">
              <a:solidFill>
                <a:srgbClr val="FF0000"/>
              </a:solidFill>
            </a:endParaRPr>
          </a:p>
          <a:p>
            <a:pPr marL="342900" indent="-342900">
              <a:buFont typeface="Wingdings" panose="05000000000000000000" pitchFamily="2" charset="2"/>
              <a:buChar char="Ø"/>
            </a:pPr>
            <a:r>
              <a:rPr lang="zh-CN" altLang="en-US" sz="2400" dirty="0"/>
              <a:t>通过多个</a:t>
            </a:r>
            <a:r>
              <a:rPr lang="en-US" altLang="zh-CN" sz="2400" dirty="0"/>
              <a:t>Participant Leader</a:t>
            </a:r>
            <a:r>
              <a:rPr lang="zh-CN" altLang="en-US" sz="2400" dirty="0"/>
              <a:t>实现了</a:t>
            </a:r>
            <a:r>
              <a:rPr lang="zh-CN" altLang="en-US" sz="2400" dirty="0">
                <a:solidFill>
                  <a:srgbClr val="FF0000"/>
                </a:solidFill>
              </a:rPr>
              <a:t>去中心化的分布式事务处理架构</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spTree>
    <p:extLst>
      <p:ext uri="{BB962C8B-B14F-4D97-AF65-F5344CB8AC3E}">
        <p14:creationId xmlns:p14="http://schemas.microsoft.com/office/powerpoint/2010/main" val="184110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9.5.1.2 </a:t>
            </a:r>
            <a:r>
              <a:rPr lang="zh-CN" altLang="en-US" sz="2800" b="1" dirty="0"/>
              <a:t>基础概念</a:t>
            </a:r>
          </a:p>
        </p:txBody>
      </p:sp>
      <p:sp>
        <p:nvSpPr>
          <p:cNvPr id="3" name="内容占位符 2"/>
          <p:cNvSpPr>
            <a:spLocks noGrp="1"/>
          </p:cNvSpPr>
          <p:nvPr>
            <p:ph idx="1"/>
          </p:nvPr>
        </p:nvSpPr>
        <p:spPr/>
        <p:txBody>
          <a:bodyPr/>
          <a:lstStyle/>
          <a:p>
            <a:r>
              <a:rPr lang="en-US" altLang="zh-CN" dirty="0"/>
              <a:t>Spanner</a:t>
            </a:r>
          </a:p>
          <a:p>
            <a:r>
              <a:rPr lang="zh-CN" altLang="en-US" dirty="0"/>
              <a:t>软件栈</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pic>
        <p:nvPicPr>
          <p:cNvPr id="5" name="图片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635" y="2503409"/>
            <a:ext cx="4091167" cy="357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387158" y="3713925"/>
            <a:ext cx="4966121" cy="1986406"/>
          </a:xfrm>
          <a:prstGeom prst="rect">
            <a:avLst/>
          </a:prstGeom>
          <a:noFill/>
          <a:ln w="12700">
            <a:solidFill>
              <a:schemeClr val="tx1">
                <a:lumMod val="75000"/>
                <a:lumOff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等线" pitchFamily="2" charset="-122"/>
              <a:ea typeface="等线" pitchFamily="2" charset="-122"/>
            </a:endParaRPr>
          </a:p>
        </p:txBody>
      </p:sp>
      <p:sp>
        <p:nvSpPr>
          <p:cNvPr id="7" name="L 形 6"/>
          <p:cNvSpPr/>
          <p:nvPr/>
        </p:nvSpPr>
        <p:spPr>
          <a:xfrm>
            <a:off x="3659026" y="2213331"/>
            <a:ext cx="4398579" cy="1595165"/>
          </a:xfrm>
          <a:prstGeom prst="corner">
            <a:avLst>
              <a:gd name="adj1" fmla="val 58821"/>
              <a:gd name="adj2" fmla="val 76066"/>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等线" pitchFamily="2" charset="-122"/>
              <a:ea typeface="等线" pitchFamily="2" charset="-122"/>
            </a:endParaRPr>
          </a:p>
        </p:txBody>
      </p:sp>
      <p:sp>
        <p:nvSpPr>
          <p:cNvPr id="8" name="L 形 7"/>
          <p:cNvSpPr/>
          <p:nvPr/>
        </p:nvSpPr>
        <p:spPr>
          <a:xfrm rot="16200000">
            <a:off x="4439402" y="1735307"/>
            <a:ext cx="1371594" cy="2617123"/>
          </a:xfrm>
          <a:prstGeom prst="corner">
            <a:avLst>
              <a:gd name="adj1" fmla="val 92307"/>
              <a:gd name="adj2" fmla="val 50505"/>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等线" pitchFamily="2" charset="-122"/>
              <a:ea typeface="等线" pitchFamily="2" charset="-122"/>
            </a:endParaRPr>
          </a:p>
        </p:txBody>
      </p:sp>
      <p:sp>
        <p:nvSpPr>
          <p:cNvPr id="9" name="线形标注 1(带边框和强调线) 8"/>
          <p:cNvSpPr/>
          <p:nvPr/>
        </p:nvSpPr>
        <p:spPr>
          <a:xfrm>
            <a:off x="3275411" y="6353166"/>
            <a:ext cx="2325417" cy="368309"/>
          </a:xfrm>
          <a:prstGeom prst="accentBorderCallout1">
            <a:avLst>
              <a:gd name="adj1" fmla="val 18750"/>
              <a:gd name="adj2" fmla="val -8333"/>
              <a:gd name="adj3" fmla="val -229941"/>
              <a:gd name="adj4" fmla="val 11836"/>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prstClr val="black">
                    <a:lumMod val="75000"/>
                    <a:lumOff val="25000"/>
                  </a:prstClr>
                </a:solidFill>
                <a:latin typeface="等线" pitchFamily="2" charset="-122"/>
                <a:ea typeface="等线" pitchFamily="2" charset="-122"/>
              </a:rPr>
              <a:t>Paxos</a:t>
            </a:r>
            <a:r>
              <a:rPr lang="zh-CN" altLang="en-US" sz="1600" b="1" dirty="0">
                <a:solidFill>
                  <a:prstClr val="black">
                    <a:lumMod val="75000"/>
                    <a:lumOff val="25000"/>
                  </a:prstClr>
                </a:solidFill>
                <a:latin typeface="等线" pitchFamily="2" charset="-122"/>
                <a:ea typeface="等线" pitchFamily="2" charset="-122"/>
              </a:rPr>
              <a:t>多副本一致性</a:t>
            </a:r>
          </a:p>
        </p:txBody>
      </p:sp>
      <p:sp>
        <p:nvSpPr>
          <p:cNvPr id="10" name="线形标注 1(带边框和强调线) 9"/>
          <p:cNvSpPr/>
          <p:nvPr/>
        </p:nvSpPr>
        <p:spPr>
          <a:xfrm>
            <a:off x="3848218" y="1106283"/>
            <a:ext cx="2317551" cy="331285"/>
          </a:xfrm>
          <a:prstGeom prst="accentBorderCallout1">
            <a:avLst>
              <a:gd name="adj1" fmla="val 18750"/>
              <a:gd name="adj2" fmla="val -8333"/>
              <a:gd name="adj3" fmla="val 312374"/>
              <a:gd name="adj4" fmla="val 2483"/>
            </a:avLst>
          </a:prstGeom>
          <a:solidFill>
            <a:schemeClr val="accent6">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black">
                    <a:lumMod val="75000"/>
                    <a:lumOff val="25000"/>
                  </a:prstClr>
                </a:solidFill>
                <a:latin typeface="等线" pitchFamily="2" charset="-122"/>
                <a:ea typeface="等线" pitchFamily="2" charset="-122"/>
              </a:rPr>
              <a:t>分布式事务跨</a:t>
            </a:r>
            <a:r>
              <a:rPr lang="en-US" altLang="zh-CN" sz="1600" b="1" dirty="0">
                <a:solidFill>
                  <a:prstClr val="black">
                    <a:lumMod val="75000"/>
                    <a:lumOff val="25000"/>
                  </a:prstClr>
                </a:solidFill>
                <a:latin typeface="等线" pitchFamily="2" charset="-122"/>
                <a:ea typeface="等线" pitchFamily="2" charset="-122"/>
              </a:rPr>
              <a:t>3</a:t>
            </a:r>
            <a:r>
              <a:rPr lang="zh-CN" altLang="en-US" sz="1600" b="1" dirty="0">
                <a:solidFill>
                  <a:prstClr val="black">
                    <a:lumMod val="75000"/>
                    <a:lumOff val="25000"/>
                  </a:prstClr>
                </a:solidFill>
                <a:latin typeface="等线" pitchFamily="2" charset="-122"/>
                <a:ea typeface="等线" pitchFamily="2" charset="-122"/>
              </a:rPr>
              <a:t>个节点</a:t>
            </a:r>
          </a:p>
        </p:txBody>
      </p:sp>
      <p:sp>
        <p:nvSpPr>
          <p:cNvPr id="11" name="线形标注 1(带边框和强调线) 10"/>
          <p:cNvSpPr/>
          <p:nvPr/>
        </p:nvSpPr>
        <p:spPr>
          <a:xfrm>
            <a:off x="5377454" y="1670705"/>
            <a:ext cx="2317551" cy="331285"/>
          </a:xfrm>
          <a:prstGeom prst="accentBorderCallout1">
            <a:avLst>
              <a:gd name="adj1" fmla="val 18750"/>
              <a:gd name="adj2" fmla="val -8333"/>
              <a:gd name="adj3" fmla="val 198161"/>
              <a:gd name="adj4" fmla="val -238"/>
            </a:avLst>
          </a:prstGeom>
          <a:solidFill>
            <a:schemeClr val="accent6">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black">
                    <a:lumMod val="75000"/>
                    <a:lumOff val="25000"/>
                  </a:prstClr>
                </a:solidFill>
                <a:latin typeface="等线" pitchFamily="2" charset="-122"/>
                <a:ea typeface="等线" pitchFamily="2" charset="-122"/>
              </a:rPr>
              <a:t>分布式事务跨</a:t>
            </a:r>
            <a:r>
              <a:rPr lang="en-US" altLang="zh-CN" sz="1600" b="1" dirty="0">
                <a:solidFill>
                  <a:prstClr val="black">
                    <a:lumMod val="75000"/>
                    <a:lumOff val="25000"/>
                  </a:prstClr>
                </a:solidFill>
                <a:latin typeface="等线" pitchFamily="2" charset="-122"/>
                <a:ea typeface="等线" pitchFamily="2" charset="-122"/>
              </a:rPr>
              <a:t>2</a:t>
            </a:r>
            <a:r>
              <a:rPr lang="zh-CN" altLang="en-US" sz="1600" b="1" dirty="0">
                <a:solidFill>
                  <a:prstClr val="black">
                    <a:lumMod val="75000"/>
                    <a:lumOff val="25000"/>
                  </a:prstClr>
                </a:solidFill>
                <a:latin typeface="等线" pitchFamily="2" charset="-122"/>
                <a:ea typeface="等线" pitchFamily="2" charset="-122"/>
              </a:rPr>
              <a:t>个节点</a:t>
            </a:r>
          </a:p>
        </p:txBody>
      </p:sp>
      <p:sp>
        <p:nvSpPr>
          <p:cNvPr id="12" name="线形标注 1(带边框和强调线) 11"/>
          <p:cNvSpPr/>
          <p:nvPr/>
        </p:nvSpPr>
        <p:spPr>
          <a:xfrm>
            <a:off x="7844745" y="1043218"/>
            <a:ext cx="2441059" cy="793129"/>
          </a:xfrm>
          <a:prstGeom prst="accentBorderCallout1">
            <a:avLst>
              <a:gd name="adj1" fmla="val -764"/>
              <a:gd name="adj2" fmla="val -8729"/>
              <a:gd name="adj3" fmla="val 6663"/>
              <a:gd name="adj4" fmla="val -52720"/>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black">
                    <a:lumMod val="75000"/>
                    <a:lumOff val="25000"/>
                  </a:prstClr>
                </a:solidFill>
                <a:latin typeface="等线 Light" panose="02010600030101010101" pitchFamily="2" charset="-122"/>
              </a:rPr>
              <a:t>提交阶段，发送写结果到</a:t>
            </a:r>
            <a:r>
              <a:rPr lang="en-US" altLang="zh-CN" sz="1600" b="1" dirty="0">
                <a:solidFill>
                  <a:prstClr val="black">
                    <a:lumMod val="75000"/>
                    <a:lumOff val="25000"/>
                  </a:prstClr>
                </a:solidFill>
                <a:latin typeface="等线 Light" panose="02010600030101010101" pitchFamily="2" charset="-122"/>
              </a:rPr>
              <a:t>Server</a:t>
            </a:r>
            <a:r>
              <a:rPr lang="zh-CN" altLang="en-US" sz="1600" b="1" dirty="0">
                <a:solidFill>
                  <a:prstClr val="black">
                    <a:lumMod val="75000"/>
                    <a:lumOff val="25000"/>
                  </a:prstClr>
                </a:solidFill>
                <a:latin typeface="等线 Light" panose="02010600030101010101" pitchFamily="2" charset="-122"/>
              </a:rPr>
              <a:t>：乐观 </a:t>
            </a:r>
            <a:r>
              <a:rPr lang="en-US" altLang="zh-CN" sz="1600" b="1" dirty="0">
                <a:solidFill>
                  <a:prstClr val="black">
                    <a:lumMod val="75000"/>
                    <a:lumOff val="25000"/>
                  </a:prstClr>
                </a:solidFill>
                <a:latin typeface="等线 Light" panose="02010600030101010101" pitchFamily="2" charset="-122"/>
              </a:rPr>
              <a:t>+ 2PC</a:t>
            </a:r>
            <a:endParaRPr lang="zh-CN" altLang="en-US" sz="1600" b="1" dirty="0">
              <a:solidFill>
                <a:prstClr val="black">
                  <a:lumMod val="75000"/>
                  <a:lumOff val="25000"/>
                </a:prstClr>
              </a:solidFill>
              <a:latin typeface="等线 Light" panose="02010600030101010101" pitchFamily="2" charset="-122"/>
            </a:endParaRPr>
          </a:p>
        </p:txBody>
      </p:sp>
      <p:sp>
        <p:nvSpPr>
          <p:cNvPr id="13" name="弧形 12"/>
          <p:cNvSpPr/>
          <p:nvPr/>
        </p:nvSpPr>
        <p:spPr>
          <a:xfrm>
            <a:off x="6165769" y="1106283"/>
            <a:ext cx="1150850" cy="564422"/>
          </a:xfrm>
          <a:prstGeom prst="arc">
            <a:avLst>
              <a:gd name="adj1" fmla="val 11039580"/>
              <a:gd name="adj2" fmla="val 21628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等线" pitchFamily="2" charset="-122"/>
              <a:ea typeface="等线" pitchFamily="2" charset="-122"/>
            </a:endParaRPr>
          </a:p>
        </p:txBody>
      </p:sp>
      <p:sp>
        <p:nvSpPr>
          <p:cNvPr id="14" name="线形标注 1(带边框和强调线) 13"/>
          <p:cNvSpPr/>
          <p:nvPr/>
        </p:nvSpPr>
        <p:spPr>
          <a:xfrm>
            <a:off x="7773846" y="2213331"/>
            <a:ext cx="1408373" cy="349466"/>
          </a:xfrm>
          <a:prstGeom prst="accentBorderCallout1">
            <a:avLst>
              <a:gd name="adj1" fmla="val 18750"/>
              <a:gd name="adj2" fmla="val -8333"/>
              <a:gd name="adj3" fmla="val 254785"/>
              <a:gd name="adj4" fmla="val -128786"/>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prstClr val="black">
                    <a:lumMod val="75000"/>
                    <a:lumOff val="25000"/>
                  </a:prstClr>
                </a:solidFill>
                <a:latin typeface="等线" pitchFamily="2" charset="-122"/>
                <a:ea typeface="等线" pitchFamily="2" charset="-122"/>
              </a:rPr>
              <a:t>SS2PL</a:t>
            </a:r>
            <a:endParaRPr lang="zh-CN" altLang="en-US" sz="1600" b="1" dirty="0">
              <a:solidFill>
                <a:prstClr val="black">
                  <a:lumMod val="75000"/>
                  <a:lumOff val="25000"/>
                </a:prstClr>
              </a:solidFill>
              <a:latin typeface="等线" pitchFamily="2" charset="-122"/>
              <a:ea typeface="等线" pitchFamily="2" charset="-122"/>
            </a:endParaRPr>
          </a:p>
        </p:txBody>
      </p:sp>
      <p:sp>
        <p:nvSpPr>
          <p:cNvPr id="15" name="线形标注 1(带边框和强调线) 14"/>
          <p:cNvSpPr/>
          <p:nvPr/>
        </p:nvSpPr>
        <p:spPr>
          <a:xfrm>
            <a:off x="7852684" y="525932"/>
            <a:ext cx="2433121" cy="349466"/>
          </a:xfrm>
          <a:prstGeom prst="accentBorderCallout1">
            <a:avLst>
              <a:gd name="adj1" fmla="val 18750"/>
              <a:gd name="adj2" fmla="val -8333"/>
              <a:gd name="adj3" fmla="val 173581"/>
              <a:gd name="adj4" fmla="val -57259"/>
            </a:avLst>
          </a:prstGeom>
          <a:solidFill>
            <a:schemeClr val="accent4">
              <a:lumMod val="40000"/>
              <a:lumOff val="60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prstClr val="black">
                    <a:lumMod val="75000"/>
                    <a:lumOff val="25000"/>
                  </a:prstClr>
                </a:solidFill>
                <a:latin typeface="等线 Light" panose="02010600030101010101" pitchFamily="2" charset="-122"/>
              </a:rPr>
              <a:t>Client</a:t>
            </a:r>
            <a:r>
              <a:rPr lang="zh-CN" altLang="en-US" sz="1600" b="1" dirty="0">
                <a:solidFill>
                  <a:prstClr val="black">
                    <a:lumMod val="75000"/>
                    <a:lumOff val="25000"/>
                  </a:prstClr>
                </a:solidFill>
                <a:latin typeface="等线 Light" panose="02010600030101010101" pitchFamily="2" charset="-122"/>
              </a:rPr>
              <a:t>缓冲写结果</a:t>
            </a:r>
          </a:p>
        </p:txBody>
      </p:sp>
      <p:sp>
        <p:nvSpPr>
          <p:cNvPr id="16" name="线形标注 1(带边框和强调线) 15"/>
          <p:cNvSpPr/>
          <p:nvPr/>
        </p:nvSpPr>
        <p:spPr>
          <a:xfrm>
            <a:off x="8877432" y="4004685"/>
            <a:ext cx="1408373" cy="632255"/>
          </a:xfrm>
          <a:prstGeom prst="accentBorderCallout1">
            <a:avLst>
              <a:gd name="adj1" fmla="val 18750"/>
              <a:gd name="adj2" fmla="val -8333"/>
              <a:gd name="adj3" fmla="val 17960"/>
              <a:gd name="adj4" fmla="val -29800"/>
            </a:avLst>
          </a:prstGeom>
          <a:solidFill>
            <a:schemeClr val="bg1">
              <a:lumMod val="75000"/>
            </a:schemeClr>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prstClr val="black">
                    <a:lumMod val="75000"/>
                    <a:lumOff val="25000"/>
                  </a:prstClr>
                </a:solidFill>
                <a:latin typeface="等线 Light" panose="02010600030101010101" pitchFamily="2" charset="-122"/>
              </a:rPr>
              <a:t>事务</a:t>
            </a:r>
            <a:r>
              <a:rPr lang="en-US" altLang="zh-CN" sz="1600" b="1" dirty="0">
                <a:solidFill>
                  <a:prstClr val="black">
                    <a:lumMod val="75000"/>
                    <a:lumOff val="25000"/>
                  </a:prstClr>
                </a:solidFill>
                <a:latin typeface="等线 Light" panose="02010600030101010101" pitchFamily="2" charset="-122"/>
              </a:rPr>
              <a:t>+</a:t>
            </a:r>
            <a:r>
              <a:rPr lang="zh-CN" altLang="en-US" sz="1600" b="1" dirty="0">
                <a:solidFill>
                  <a:prstClr val="black">
                    <a:lumMod val="75000"/>
                    <a:lumOff val="25000"/>
                  </a:prstClr>
                </a:solidFill>
                <a:latin typeface="等线 Light" panose="02010600030101010101" pitchFamily="2" charset="-122"/>
              </a:rPr>
              <a:t>存储</a:t>
            </a:r>
            <a:endParaRPr lang="en-US" altLang="zh-CN" sz="1600" b="1" dirty="0">
              <a:solidFill>
                <a:prstClr val="black">
                  <a:lumMod val="75000"/>
                  <a:lumOff val="25000"/>
                </a:prstClr>
              </a:solidFill>
              <a:latin typeface="等线 Light" panose="02010600030101010101" pitchFamily="2" charset="-122"/>
            </a:endParaRPr>
          </a:p>
          <a:p>
            <a:pPr algn="ctr"/>
            <a:r>
              <a:rPr lang="zh-CN" altLang="en-US" sz="1600" b="1" dirty="0">
                <a:solidFill>
                  <a:prstClr val="black">
                    <a:lumMod val="75000"/>
                    <a:lumOff val="25000"/>
                  </a:prstClr>
                </a:solidFill>
                <a:latin typeface="等线 Light" panose="02010600030101010101" pitchFamily="2" charset="-122"/>
              </a:rPr>
              <a:t>紧耦合</a:t>
            </a:r>
          </a:p>
        </p:txBody>
      </p:sp>
      <p:sp>
        <p:nvSpPr>
          <p:cNvPr id="17" name="右大括号 16"/>
          <p:cNvSpPr/>
          <p:nvPr/>
        </p:nvSpPr>
        <p:spPr>
          <a:xfrm>
            <a:off x="8057606" y="2737706"/>
            <a:ext cx="466146" cy="27835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等线" pitchFamily="2" charset="-122"/>
              <a:ea typeface="等线" pitchFamily="2" charset="-122"/>
            </a:endParaRPr>
          </a:p>
        </p:txBody>
      </p:sp>
    </p:spTree>
    <p:extLst>
      <p:ext uri="{BB962C8B-B14F-4D97-AF65-F5344CB8AC3E}">
        <p14:creationId xmlns:p14="http://schemas.microsoft.com/office/powerpoint/2010/main" val="5259580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9.5.1.2 </a:t>
            </a:r>
            <a:r>
              <a:rPr lang="zh-CN" altLang="en-US" sz="2800" b="1" dirty="0">
                <a:solidFill>
                  <a:prstClr val="black"/>
                </a:solidFill>
              </a:rPr>
              <a:t>基础概念（续）</a:t>
            </a:r>
            <a:endParaRPr lang="zh-CN" altLang="en-US" b="1" dirty="0"/>
          </a:p>
        </p:txBody>
      </p:sp>
      <p:sp>
        <p:nvSpPr>
          <p:cNvPr id="3" name="内容占位符 2"/>
          <p:cNvSpPr>
            <a:spLocks noGrp="1"/>
          </p:cNvSpPr>
          <p:nvPr>
            <p:ph idx="1"/>
          </p:nvPr>
        </p:nvSpPr>
        <p:spPr>
          <a:xfrm>
            <a:off x="838200" y="1285462"/>
            <a:ext cx="10515600" cy="5207412"/>
          </a:xfrm>
        </p:spPr>
        <p:txBody>
          <a:bodyPr>
            <a:normAutofit/>
          </a:bodyPr>
          <a:lstStyle/>
          <a:p>
            <a:r>
              <a:rPr lang="zh-CN" altLang="en-US" sz="2400" b="1" dirty="0"/>
              <a:t>外部一致性事务</a:t>
            </a:r>
            <a:r>
              <a:rPr lang="zh-CN" altLang="en-US" sz="2400" dirty="0"/>
              <a:t>：外部一致性和事务语义的结合。</a:t>
            </a:r>
            <a:endParaRPr lang="en-US" altLang="zh-CN" sz="2400" dirty="0"/>
          </a:p>
          <a:p>
            <a:r>
              <a:rPr lang="zh-CN" altLang="en-US" sz="2400" b="1" dirty="0"/>
              <a:t>无锁的只读事务</a:t>
            </a:r>
            <a:r>
              <a:rPr lang="zh-CN" altLang="en-US" sz="2400" dirty="0"/>
              <a:t>：凭借</a:t>
            </a:r>
            <a:r>
              <a:rPr lang="en-US" altLang="zh-CN" sz="2400" dirty="0"/>
              <a:t>MVCC</a:t>
            </a:r>
            <a:r>
              <a:rPr lang="zh-CN" altLang="en-US" sz="2400" dirty="0"/>
              <a:t>快照技术实现的。</a:t>
            </a:r>
            <a:endParaRPr lang="en-US" altLang="zh-CN" sz="2400" dirty="0"/>
          </a:p>
          <a:p>
            <a:r>
              <a:rPr lang="zh-CN" altLang="en-US" sz="2400" b="1" dirty="0"/>
              <a:t>对过去数据的无阻塞读</a:t>
            </a:r>
            <a:r>
              <a:rPr lang="zh-CN" altLang="en-US" sz="2400" dirty="0"/>
              <a:t>：类似于无锁的只读事务，但是快照点的建立所依赖的时间点不同，</a:t>
            </a:r>
            <a:r>
              <a:rPr lang="zh-CN" altLang="en-US" sz="2400" dirty="0">
                <a:solidFill>
                  <a:srgbClr val="FF0000"/>
                </a:solidFill>
              </a:rPr>
              <a:t>对尚在使用的但不是最新更新后的数据</a:t>
            </a:r>
            <a:r>
              <a:rPr lang="zh-CN" altLang="en-US" sz="2400" dirty="0"/>
              <a:t>读取。</a:t>
            </a:r>
            <a:endParaRPr lang="en-US" altLang="zh-CN" sz="2400" dirty="0"/>
          </a:p>
          <a:p>
            <a:r>
              <a:rPr lang="zh-CN" altLang="en-US" sz="2400" b="1" dirty="0">
                <a:solidFill>
                  <a:srgbClr val="FF0000"/>
                </a:solidFill>
              </a:rPr>
              <a:t>三种读类型的操作</a:t>
            </a:r>
            <a:r>
              <a:rPr lang="zh-CN" altLang="en-US" sz="2400" b="1" dirty="0"/>
              <a:t>：</a:t>
            </a:r>
            <a:endParaRPr lang="en-US" altLang="zh-CN" sz="2400" b="1" dirty="0"/>
          </a:p>
          <a:p>
            <a:r>
              <a:rPr lang="zh-CN" altLang="en-US" sz="2400" dirty="0"/>
              <a:t>（</a:t>
            </a:r>
            <a:r>
              <a:rPr lang="en-US" altLang="zh-CN" sz="2400" dirty="0"/>
              <a:t>1</a:t>
            </a:r>
            <a:r>
              <a:rPr lang="zh-CN" altLang="en-US" sz="2400" dirty="0"/>
              <a:t>）</a:t>
            </a:r>
            <a:r>
              <a:rPr lang="en-US" altLang="zh-CN" sz="2400" dirty="0"/>
              <a:t>Read-Only Transaction</a:t>
            </a:r>
            <a:r>
              <a:rPr lang="zh-CN" altLang="en-US" sz="2400" dirty="0"/>
              <a:t>：预先申明事务是只读的，</a:t>
            </a:r>
            <a:r>
              <a:rPr lang="en-US" altLang="zh-CN" sz="2400" dirty="0"/>
              <a:t>Spanner</a:t>
            </a:r>
            <a:r>
              <a:rPr lang="zh-CN" altLang="en-US" sz="2400" dirty="0"/>
              <a:t>会利用</a:t>
            </a:r>
            <a:r>
              <a:rPr lang="en-US" altLang="zh-CN" sz="2400" dirty="0"/>
              <a:t>MVCC</a:t>
            </a:r>
            <a:r>
              <a:rPr lang="zh-CN" altLang="en-US" sz="2400" dirty="0"/>
              <a:t>技术为本事务生成一个</a:t>
            </a:r>
            <a:r>
              <a:rPr lang="zh-CN" altLang="en-US" sz="2400" dirty="0">
                <a:solidFill>
                  <a:srgbClr val="FF0000"/>
                </a:solidFill>
              </a:rPr>
              <a:t>快照</a:t>
            </a:r>
            <a:r>
              <a:rPr lang="zh-CN" altLang="en-US" sz="2400" dirty="0"/>
              <a:t>，该快照标识了</a:t>
            </a:r>
            <a:r>
              <a:rPr lang="zh-CN" altLang="en-US" sz="2400" dirty="0">
                <a:solidFill>
                  <a:srgbClr val="FF0000"/>
                </a:solidFill>
              </a:rPr>
              <a:t>事务开始时刻</a:t>
            </a:r>
            <a:r>
              <a:rPr lang="zh-CN" altLang="en-US" sz="2400" dirty="0"/>
              <a:t>、</a:t>
            </a:r>
            <a:r>
              <a:rPr lang="zh-CN" altLang="en-US" sz="2400" dirty="0">
                <a:solidFill>
                  <a:srgbClr val="FF0000"/>
                </a:solidFill>
              </a:rPr>
              <a:t>所有活动的事务</a:t>
            </a:r>
            <a:r>
              <a:rPr lang="zh-CN" altLang="en-US" sz="2400" dirty="0"/>
              <a:t>，从而帮助本事务识别自己应该能读取哪些数据。只读事务会从</a:t>
            </a:r>
            <a:r>
              <a:rPr lang="en-US" altLang="zh-CN" sz="2400" dirty="0">
                <a:solidFill>
                  <a:srgbClr val="FF0000"/>
                </a:solidFill>
              </a:rPr>
              <a:t>Follower</a:t>
            </a:r>
            <a:r>
              <a:rPr lang="zh-CN" altLang="en-US" sz="2400" dirty="0">
                <a:solidFill>
                  <a:srgbClr val="FF0000"/>
                </a:solidFill>
              </a:rPr>
              <a:t>副本读取数据</a:t>
            </a:r>
            <a:r>
              <a:rPr lang="zh-CN" altLang="en-US" sz="2400" dirty="0"/>
              <a:t>以减少</a:t>
            </a:r>
            <a:r>
              <a:rPr lang="en-US" altLang="zh-CN" sz="2400" dirty="0"/>
              <a:t>Leader</a:t>
            </a:r>
            <a:r>
              <a:rPr lang="zh-CN" altLang="en-US" sz="2400" dirty="0"/>
              <a:t>压力。</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spTree>
    <p:extLst>
      <p:ext uri="{BB962C8B-B14F-4D97-AF65-F5344CB8AC3E}">
        <p14:creationId xmlns:p14="http://schemas.microsoft.com/office/powerpoint/2010/main" val="2051920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2686"/>
            <a:ext cx="10515600" cy="6357257"/>
          </a:xfrm>
        </p:spPr>
        <p:txBody>
          <a:bodyPr>
            <a:normAutofit lnSpcReduction="10000"/>
          </a:bodyPr>
          <a:lstStyle/>
          <a:p>
            <a:r>
              <a:rPr lang="zh-CN" altLang="en-US" sz="2400" dirty="0"/>
              <a:t>（</a:t>
            </a:r>
            <a:r>
              <a:rPr lang="en-US" altLang="zh-CN" sz="2400" dirty="0"/>
              <a:t>2</a:t>
            </a:r>
            <a:r>
              <a:rPr lang="zh-CN" altLang="en-US" sz="2400" dirty="0"/>
              <a:t>）</a:t>
            </a:r>
            <a:r>
              <a:rPr lang="en-US" altLang="zh-CN" sz="2400" dirty="0"/>
              <a:t>Snapshot Read</a:t>
            </a:r>
            <a:r>
              <a:rPr lang="zh-CN" altLang="en-US" sz="2400" dirty="0"/>
              <a:t>：快照读，但</a:t>
            </a:r>
            <a:r>
              <a:rPr lang="zh-CN" altLang="en-US" sz="2400" dirty="0">
                <a:solidFill>
                  <a:srgbClr val="FF0000"/>
                </a:solidFill>
              </a:rPr>
              <a:t>快照点不是系统自动提供的</a:t>
            </a:r>
            <a:r>
              <a:rPr lang="zh-CN" altLang="en-US" sz="2400" dirty="0"/>
              <a:t>，而是用户指定的。可细分</a:t>
            </a:r>
            <a:endParaRPr lang="en-US" altLang="zh-CN" sz="2400" dirty="0"/>
          </a:p>
          <a:p>
            <a:r>
              <a:rPr lang="zh-CN" altLang="en-US" sz="2400" dirty="0"/>
              <a:t>（</a:t>
            </a:r>
            <a:r>
              <a:rPr lang="en-US" altLang="zh-CN" sz="2400" dirty="0"/>
              <a:t>2.1</a:t>
            </a:r>
            <a:r>
              <a:rPr lang="zh-CN" altLang="en-US" sz="2400" dirty="0"/>
              <a:t>）客户端提供快</a:t>
            </a:r>
            <a:r>
              <a:rPr lang="zh-CN" altLang="en-US" sz="2400" dirty="0">
                <a:solidFill>
                  <a:srgbClr val="FF0000"/>
                </a:solidFill>
              </a:rPr>
              <a:t>照点的值</a:t>
            </a:r>
            <a:r>
              <a:rPr lang="zh-CN" altLang="en-US" sz="2400" dirty="0"/>
              <a:t>；</a:t>
            </a:r>
            <a:endParaRPr lang="en-US" altLang="zh-CN" sz="2400" dirty="0"/>
          </a:p>
          <a:p>
            <a:r>
              <a:rPr lang="zh-CN" altLang="en-US" sz="2400" dirty="0"/>
              <a:t>（</a:t>
            </a:r>
            <a:r>
              <a:rPr lang="en-US" altLang="zh-CN" sz="2400" dirty="0"/>
              <a:t>2.2</a:t>
            </a:r>
            <a:r>
              <a:rPr lang="zh-CN" altLang="en-US" sz="2400" dirty="0"/>
              <a:t>）客户端提供快</a:t>
            </a:r>
            <a:r>
              <a:rPr lang="zh-CN" altLang="en-US" sz="2400" dirty="0">
                <a:solidFill>
                  <a:srgbClr val="FF0000"/>
                </a:solidFill>
              </a:rPr>
              <a:t>照点的范围</a:t>
            </a:r>
            <a:r>
              <a:rPr lang="zh-CN" altLang="en-US" sz="2400" dirty="0"/>
              <a:t>。</a:t>
            </a:r>
            <a:endParaRPr lang="en-US" altLang="zh-CN" sz="2400" dirty="0"/>
          </a:p>
          <a:p>
            <a:r>
              <a:rPr lang="zh-CN" altLang="en-US" sz="2400" dirty="0"/>
              <a:t>       上述三种读操作类型，可方便的利用</a:t>
            </a:r>
            <a:r>
              <a:rPr lang="en-US" altLang="zh-CN" sz="2400" dirty="0"/>
              <a:t>Follower</a:t>
            </a:r>
            <a:r>
              <a:rPr lang="zh-CN" altLang="en-US" sz="2400" dirty="0"/>
              <a:t>副本提供查询功能，从而减少对</a:t>
            </a:r>
            <a:r>
              <a:rPr lang="en-US" altLang="zh-CN" sz="2400" dirty="0"/>
              <a:t>participant leader</a:t>
            </a:r>
            <a:r>
              <a:rPr lang="zh-CN" altLang="en-US" sz="2400" dirty="0"/>
              <a:t>的压力。除此之外，其他事务都是读写事务。</a:t>
            </a:r>
            <a:endParaRPr lang="en-US" altLang="zh-CN" sz="2400" dirty="0"/>
          </a:p>
          <a:p>
            <a:r>
              <a:rPr lang="en-US" altLang="zh-CN" sz="2400" b="1" dirty="0"/>
              <a:t>9.5.1.3 </a:t>
            </a:r>
            <a:r>
              <a:rPr lang="zh-CN" altLang="en-US" sz="2400" b="1" dirty="0"/>
              <a:t>事务处理策略和机制</a:t>
            </a:r>
            <a:endParaRPr lang="en-US" altLang="zh-CN" sz="2400" b="1" dirty="0"/>
          </a:p>
          <a:p>
            <a:r>
              <a:rPr lang="zh-CN" altLang="en-US" sz="2400" b="1" dirty="0"/>
              <a:t>策略</a:t>
            </a:r>
            <a:endParaRPr lang="en-US" altLang="zh-CN" sz="2400" b="1" dirty="0"/>
          </a:p>
          <a:p>
            <a:r>
              <a:rPr lang="zh-CN" altLang="en-US" sz="2400" dirty="0"/>
              <a:t>       文献描述，</a:t>
            </a:r>
            <a:r>
              <a:rPr lang="en-US" altLang="zh-CN" sz="2400" dirty="0"/>
              <a:t>Spanner</a:t>
            </a:r>
            <a:r>
              <a:rPr lang="zh-CN" altLang="en-US" sz="2400" dirty="0"/>
              <a:t>采用</a:t>
            </a:r>
            <a:r>
              <a:rPr lang="zh-CN" altLang="en-US" sz="2400" dirty="0">
                <a:solidFill>
                  <a:srgbClr val="FF0000"/>
                </a:solidFill>
              </a:rPr>
              <a:t>基于封锁并发访问控制机制</a:t>
            </a:r>
            <a:r>
              <a:rPr lang="zh-CN" altLang="en-US" sz="2400" dirty="0"/>
              <a:t>来实现事务的一致性，使用“伤停等待”算法解决死锁问题。但是文献提到“</a:t>
            </a:r>
            <a:r>
              <a:rPr lang="zh-CN" altLang="en-US" sz="2400" dirty="0">
                <a:solidFill>
                  <a:srgbClr val="FF0000"/>
                </a:solidFill>
              </a:rPr>
              <a:t>写操作缓存在客户端，直到提交，这样的方式是乐观机制的行为</a:t>
            </a:r>
            <a:r>
              <a:rPr lang="zh-CN" altLang="en-US" sz="2400" dirty="0"/>
              <a:t>。（乐观与悲观的混合）</a:t>
            </a:r>
            <a:endParaRPr lang="en-US" altLang="zh-CN" sz="2400" dirty="0"/>
          </a:p>
          <a:p>
            <a:r>
              <a:rPr lang="en-US" altLang="zh-CN" sz="2400" dirty="0"/>
              <a:t>       </a:t>
            </a:r>
            <a:r>
              <a:rPr lang="zh-CN" altLang="en-US" sz="2400" dirty="0">
                <a:solidFill>
                  <a:srgbClr val="FF0000"/>
                </a:solidFill>
              </a:rPr>
              <a:t>事务提交，跨节点使用</a:t>
            </a:r>
            <a:r>
              <a:rPr lang="en-US" altLang="zh-CN" sz="2400" dirty="0">
                <a:solidFill>
                  <a:srgbClr val="FF0000"/>
                </a:solidFill>
              </a:rPr>
              <a:t>2PC</a:t>
            </a:r>
            <a:r>
              <a:rPr lang="zh-CN" altLang="en-US" sz="2400" dirty="0">
                <a:solidFill>
                  <a:srgbClr val="FF0000"/>
                </a:solidFill>
              </a:rPr>
              <a:t>，</a:t>
            </a:r>
            <a:r>
              <a:rPr lang="zh-CN" altLang="en-US" sz="2400" dirty="0"/>
              <a:t>提交信息发给所有参与节点中的</a:t>
            </a:r>
            <a:r>
              <a:rPr lang="en-US" altLang="zh-CN" sz="2400" dirty="0"/>
              <a:t>Leader</a:t>
            </a:r>
            <a:r>
              <a:rPr lang="zh-CN" altLang="en-US" sz="2400" dirty="0"/>
              <a:t>角色，并指明哪个</a:t>
            </a:r>
            <a:r>
              <a:rPr lang="en-US" altLang="zh-CN" sz="2400" dirty="0"/>
              <a:t>Leader</a:t>
            </a:r>
            <a:r>
              <a:rPr lang="zh-CN" altLang="en-US" sz="2400" dirty="0"/>
              <a:t>是协调者。</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spTree>
    <p:extLst>
      <p:ext uri="{BB962C8B-B14F-4D97-AF65-F5344CB8AC3E}">
        <p14:creationId xmlns:p14="http://schemas.microsoft.com/office/powerpoint/2010/main" val="758555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047"/>
            <a:ext cx="10515600" cy="650873"/>
          </a:xfrm>
        </p:spPr>
        <p:txBody>
          <a:bodyPr>
            <a:normAutofit/>
          </a:bodyPr>
          <a:lstStyle/>
          <a:p>
            <a:pPr lvl="0">
              <a:lnSpc>
                <a:spcPct val="120000"/>
              </a:lnSpc>
              <a:spcBef>
                <a:spcPts val="1000"/>
              </a:spcBef>
            </a:pPr>
            <a:r>
              <a:rPr lang="en-US" altLang="zh-CN" sz="2400" b="1" dirty="0">
                <a:solidFill>
                  <a:prstClr val="black"/>
                </a:solidFill>
                <a:cs typeface="+mn-cs"/>
              </a:rPr>
              <a:t>9.5.1.3 </a:t>
            </a:r>
            <a:r>
              <a:rPr lang="zh-CN" altLang="en-US" sz="2400" b="1" dirty="0">
                <a:solidFill>
                  <a:prstClr val="black"/>
                </a:solidFill>
                <a:cs typeface="+mn-cs"/>
              </a:rPr>
              <a:t>事务处理策略和机制（续）</a:t>
            </a:r>
            <a:endParaRPr lang="zh-CN" altLang="en-US" dirty="0"/>
          </a:p>
        </p:txBody>
      </p:sp>
      <p:sp>
        <p:nvSpPr>
          <p:cNvPr id="3" name="内容占位符 2"/>
          <p:cNvSpPr>
            <a:spLocks noGrp="1"/>
          </p:cNvSpPr>
          <p:nvPr>
            <p:ph idx="1"/>
          </p:nvPr>
        </p:nvSpPr>
        <p:spPr>
          <a:xfrm>
            <a:off x="838200" y="674920"/>
            <a:ext cx="10515600" cy="5863766"/>
          </a:xfrm>
        </p:spPr>
        <p:txBody>
          <a:bodyPr>
            <a:normAutofit/>
          </a:bodyPr>
          <a:lstStyle/>
          <a:p>
            <a:r>
              <a:rPr lang="zh-CN" altLang="en-US" sz="2400" b="1" dirty="0"/>
              <a:t>机制</a:t>
            </a:r>
            <a:endParaRPr lang="en-US" altLang="zh-CN" sz="2400" b="1" dirty="0"/>
          </a:p>
          <a:p>
            <a:r>
              <a:rPr lang="zh-CN" altLang="en-US" sz="2400" dirty="0"/>
              <a:t>（</a:t>
            </a:r>
            <a:r>
              <a:rPr lang="en-US" altLang="zh-CN" sz="2400" dirty="0"/>
              <a:t>1</a:t>
            </a:r>
            <a:r>
              <a:rPr lang="zh-CN" altLang="en-US" sz="2400" dirty="0"/>
              <a:t>）</a:t>
            </a:r>
            <a:r>
              <a:rPr lang="zh-CN" altLang="en-US" sz="2400" dirty="0">
                <a:solidFill>
                  <a:srgbClr val="FF0000"/>
                </a:solidFill>
              </a:rPr>
              <a:t>参与者尝试获取写锁</a:t>
            </a:r>
            <a:r>
              <a:rPr lang="zh-CN" altLang="en-US" sz="2400" dirty="0"/>
              <a:t>，如果获取到写锁，则选择一个</a:t>
            </a:r>
            <a:r>
              <a:rPr lang="zh-CN" altLang="en-US" sz="2400" dirty="0">
                <a:solidFill>
                  <a:srgbClr val="FF0000"/>
                </a:solidFill>
              </a:rPr>
              <a:t>“单调递增”的</a:t>
            </a:r>
            <a:r>
              <a:rPr lang="zh-CN" altLang="en-US" sz="2400" dirty="0"/>
              <a:t>、高于历史曾用过的</a:t>
            </a:r>
            <a:r>
              <a:rPr lang="zh-CN" altLang="en-US" sz="2400" dirty="0">
                <a:solidFill>
                  <a:srgbClr val="FF0000"/>
                </a:solidFill>
              </a:rPr>
              <a:t>时间戳值</a:t>
            </a:r>
            <a:r>
              <a:rPr lang="zh-CN" altLang="en-US" sz="2400" dirty="0"/>
              <a:t>作为两阶段提交的</a:t>
            </a:r>
            <a:r>
              <a:rPr lang="zh-CN" altLang="en-US" sz="2400" dirty="0">
                <a:solidFill>
                  <a:srgbClr val="FF0000"/>
                </a:solidFill>
              </a:rPr>
              <a:t>第一阶段的时间戳值</a:t>
            </a:r>
            <a:r>
              <a:rPr lang="zh-CN" altLang="en-US" sz="2400" dirty="0"/>
              <a:t>。</a:t>
            </a:r>
            <a:endParaRPr lang="en-US" altLang="zh-CN" sz="2400" dirty="0"/>
          </a:p>
          <a:p>
            <a:r>
              <a:rPr lang="zh-CN" altLang="en-US" sz="2400" dirty="0"/>
              <a:t>（</a:t>
            </a:r>
            <a:r>
              <a:rPr lang="en-US" altLang="zh-CN" sz="2400" dirty="0"/>
              <a:t>2</a:t>
            </a:r>
            <a:r>
              <a:rPr lang="zh-CN" altLang="en-US" sz="2400" dirty="0"/>
              <a:t>）</a:t>
            </a:r>
            <a:r>
              <a:rPr lang="zh-CN" altLang="en-US" sz="2400" dirty="0">
                <a:solidFill>
                  <a:srgbClr val="FF0000"/>
                </a:solidFill>
              </a:rPr>
              <a:t>协调者开始获取写锁</a:t>
            </a:r>
            <a:r>
              <a:rPr lang="zh-CN" altLang="en-US" sz="2400" dirty="0"/>
              <a:t>，记录提交日志，同步到自己的</a:t>
            </a:r>
            <a:r>
              <a:rPr lang="en-US" altLang="zh-CN" sz="2400" dirty="0"/>
              <a:t>Paxos</a:t>
            </a:r>
            <a:r>
              <a:rPr lang="zh-CN" altLang="en-US" sz="2400" dirty="0"/>
              <a:t>组内，并做提交</a:t>
            </a:r>
            <a:r>
              <a:rPr lang="zh-CN" altLang="en-US" sz="2400" dirty="0">
                <a:solidFill>
                  <a:srgbClr val="FF0000"/>
                </a:solidFill>
              </a:rPr>
              <a:t>等待</a:t>
            </a:r>
            <a:r>
              <a:rPr lang="zh-CN" altLang="en-US" sz="2400" dirty="0"/>
              <a:t>（让提交时间度过一个网络延迟的事务提交安全期，</a:t>
            </a:r>
            <a:r>
              <a:rPr lang="en-US" altLang="zh-CN" sz="2400" dirty="0"/>
              <a:t>TrueTime</a:t>
            </a:r>
            <a:r>
              <a:rPr lang="zh-CN" altLang="en-US" sz="2400" dirty="0"/>
              <a:t>机制），</a:t>
            </a:r>
            <a:r>
              <a:rPr lang="zh-CN" altLang="en-US" sz="2400" dirty="0">
                <a:solidFill>
                  <a:srgbClr val="FF0000"/>
                </a:solidFill>
              </a:rPr>
              <a:t>以获得一个安全的事务提交的时间戳值</a:t>
            </a:r>
            <a:r>
              <a:rPr lang="zh-CN" altLang="en-US" sz="2400" dirty="0"/>
              <a:t>（该安全提交时间戳值由主副本简单按照递增顺序指定）。</a:t>
            </a:r>
            <a:endParaRPr lang="en-US" altLang="zh-CN" sz="2400" dirty="0"/>
          </a:p>
          <a:p>
            <a:r>
              <a:rPr lang="zh-CN" altLang="en-US" sz="2400" dirty="0"/>
              <a:t>（</a:t>
            </a:r>
            <a:r>
              <a:rPr lang="en-US" altLang="zh-CN" sz="2400" dirty="0"/>
              <a:t>3</a:t>
            </a:r>
            <a:r>
              <a:rPr lang="zh-CN" altLang="en-US" sz="2400" dirty="0"/>
              <a:t>）获得安全的提交时间戳值后，</a:t>
            </a:r>
            <a:r>
              <a:rPr lang="zh-CN" altLang="en-US" sz="2400" dirty="0">
                <a:solidFill>
                  <a:srgbClr val="FF0000"/>
                </a:solidFill>
              </a:rPr>
              <a:t>协调者开始两阶段提交的第二阶段</a:t>
            </a:r>
            <a:r>
              <a:rPr lang="zh-CN" altLang="en-US" sz="2400" dirty="0"/>
              <a:t>，通知参与者发起提交，参与者提交并记录提交日志，并复制日志给同组的副本，最后</a:t>
            </a:r>
            <a:r>
              <a:rPr lang="zh-CN" altLang="en-US" sz="2400" dirty="0">
                <a:solidFill>
                  <a:srgbClr val="FF0000"/>
                </a:solidFill>
              </a:rPr>
              <a:t>通知客户端</a:t>
            </a:r>
            <a:r>
              <a:rPr lang="zh-CN" altLang="en-US" sz="2400" dirty="0"/>
              <a:t>事务成功与否。</a:t>
            </a:r>
            <a:endParaRPr lang="en-US" altLang="zh-CN" sz="2400" dirty="0"/>
          </a:p>
          <a:p>
            <a:r>
              <a:rPr lang="zh-CN" altLang="en-US" sz="2400" dirty="0"/>
              <a:t>（</a:t>
            </a:r>
            <a:r>
              <a:rPr lang="en-US" altLang="zh-CN" sz="2400" dirty="0"/>
              <a:t>4</a:t>
            </a:r>
            <a:r>
              <a:rPr lang="zh-CN" altLang="en-US" sz="2400" dirty="0"/>
              <a:t>）最后，进行</a:t>
            </a:r>
            <a:r>
              <a:rPr lang="zh-CN" altLang="en-US" sz="2400" dirty="0">
                <a:solidFill>
                  <a:srgbClr val="FF0000"/>
                </a:solidFill>
              </a:rPr>
              <a:t>释放锁</a:t>
            </a:r>
            <a:r>
              <a:rPr lang="zh-CN" altLang="en-US" sz="2400" dirty="0"/>
              <a:t>的工作（这意味着并发访问控制机制是</a:t>
            </a:r>
            <a:r>
              <a:rPr lang="en-US" altLang="zh-CN" sz="2400" dirty="0"/>
              <a:t>SS2PL</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spTree>
    <p:extLst>
      <p:ext uri="{BB962C8B-B14F-4D97-AF65-F5344CB8AC3E}">
        <p14:creationId xmlns:p14="http://schemas.microsoft.com/office/powerpoint/2010/main" val="40519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prstClr val="black"/>
                </a:solidFill>
              </a:rPr>
              <a:t>9.5.1.3 </a:t>
            </a:r>
            <a:r>
              <a:rPr lang="zh-CN" altLang="en-US" sz="2400" b="1" dirty="0">
                <a:solidFill>
                  <a:prstClr val="black"/>
                </a:solidFill>
              </a:rPr>
              <a:t>事务处理策略和机制（续）</a:t>
            </a:r>
            <a:endParaRPr lang="zh-CN" altLang="en-US" dirty="0"/>
          </a:p>
        </p:txBody>
      </p:sp>
      <p:sp>
        <p:nvSpPr>
          <p:cNvPr id="3" name="内容占位符 2"/>
          <p:cNvSpPr>
            <a:spLocks noGrp="1"/>
          </p:cNvSpPr>
          <p:nvPr>
            <p:ph idx="1"/>
          </p:nvPr>
        </p:nvSpPr>
        <p:spPr>
          <a:xfrm>
            <a:off x="838200" y="1285462"/>
            <a:ext cx="10515600" cy="5070888"/>
          </a:xfrm>
        </p:spPr>
        <p:txBody>
          <a:bodyPr>
            <a:normAutofit lnSpcReduction="10000"/>
          </a:bodyPr>
          <a:lstStyle/>
          <a:p>
            <a:r>
              <a:rPr lang="en-US" altLang="zh-CN" sz="2400" dirty="0"/>
              <a:t>Spanner</a:t>
            </a:r>
            <a:r>
              <a:rPr lang="zh-CN" altLang="en-US" sz="2400" dirty="0"/>
              <a:t>的读写事务处理机制总结：</a:t>
            </a:r>
            <a:endParaRPr lang="en-US" altLang="zh-CN" sz="2400" dirty="0"/>
          </a:p>
          <a:p>
            <a:r>
              <a:rPr lang="zh-CN" altLang="en-US" sz="2400" dirty="0"/>
              <a:t>一、读写事务混合使用了乐观和悲观机制：，</a:t>
            </a:r>
            <a:endParaRPr lang="en-US" altLang="zh-CN" sz="2400" dirty="0"/>
          </a:p>
          <a:p>
            <a:r>
              <a:rPr lang="zh-CN" altLang="en-US" sz="2400" dirty="0"/>
              <a:t>（</a:t>
            </a:r>
            <a:r>
              <a:rPr lang="en-US" altLang="zh-CN" sz="2400" dirty="0"/>
              <a:t>1</a:t>
            </a:r>
            <a:r>
              <a:rPr lang="zh-CN" altLang="en-US" sz="2400" dirty="0"/>
              <a:t>）先用乐观策略，但乐观阶段因夹杂了读锁而悲观了；</a:t>
            </a:r>
            <a:endParaRPr lang="en-US" altLang="zh-CN" sz="2400" dirty="0"/>
          </a:p>
          <a:p>
            <a:r>
              <a:rPr lang="zh-CN" altLang="en-US" sz="2400" dirty="0"/>
              <a:t>（</a:t>
            </a:r>
            <a:r>
              <a:rPr lang="en-US" altLang="zh-CN" sz="2400" dirty="0"/>
              <a:t>2</a:t>
            </a:r>
            <a:r>
              <a:rPr lang="zh-CN" altLang="en-US" sz="2400" dirty="0"/>
              <a:t>）</a:t>
            </a:r>
            <a:r>
              <a:rPr lang="zh-CN" altLang="en-US" sz="2400" dirty="0">
                <a:solidFill>
                  <a:srgbClr val="FF0000"/>
                </a:solidFill>
              </a:rPr>
              <a:t>提交阶段采取悲观策略</a:t>
            </a:r>
            <a:r>
              <a:rPr lang="zh-CN" altLang="en-US" sz="2400" dirty="0"/>
              <a:t>，</a:t>
            </a:r>
            <a:r>
              <a:rPr lang="zh-CN" altLang="en-US" sz="2400" dirty="0">
                <a:solidFill>
                  <a:srgbClr val="FF0000"/>
                </a:solidFill>
              </a:rPr>
              <a:t>时间戳是提交而不是事务启动时间戳</a:t>
            </a:r>
            <a:r>
              <a:rPr lang="zh-CN" altLang="en-US" sz="2400" dirty="0"/>
              <a:t>，这使得</a:t>
            </a:r>
            <a:r>
              <a:rPr lang="zh-CN" altLang="en-US" sz="2400" dirty="0">
                <a:solidFill>
                  <a:srgbClr val="FF0000"/>
                </a:solidFill>
              </a:rPr>
              <a:t>并发的读操作</a:t>
            </a:r>
            <a:r>
              <a:rPr lang="zh-CN" altLang="en-US" sz="2400" dirty="0"/>
              <a:t>只需要和读写事务的</a:t>
            </a:r>
            <a:r>
              <a:rPr lang="zh-CN" altLang="en-US" sz="2400" dirty="0">
                <a:solidFill>
                  <a:srgbClr val="FF0000"/>
                </a:solidFill>
              </a:rPr>
              <a:t>提交时间点</a:t>
            </a:r>
            <a:r>
              <a:rPr lang="zh-CN" altLang="en-US" sz="2400" dirty="0"/>
              <a:t>比较：</a:t>
            </a:r>
            <a:endParaRPr lang="en-US" altLang="zh-CN" sz="2400" dirty="0"/>
          </a:p>
          <a:p>
            <a:pPr marL="342900" indent="12700">
              <a:buFont typeface="Wingdings" panose="05000000000000000000" pitchFamily="2" charset="2"/>
              <a:buChar char="Ø"/>
            </a:pPr>
            <a:r>
              <a:rPr lang="zh-CN" altLang="en-US" sz="2400" dirty="0"/>
              <a:t>读在提交点之前则不存在读写冲突，可</a:t>
            </a:r>
            <a:r>
              <a:rPr lang="zh-CN" altLang="en-US" sz="2400" dirty="0">
                <a:solidFill>
                  <a:srgbClr val="FF0000"/>
                </a:solidFill>
              </a:rPr>
              <a:t>自由读取</a:t>
            </a:r>
            <a:r>
              <a:rPr lang="zh-CN" altLang="en-US" sz="2400" dirty="0"/>
              <a:t>；</a:t>
            </a:r>
            <a:endParaRPr lang="en-US" altLang="zh-CN" sz="2400" dirty="0"/>
          </a:p>
          <a:p>
            <a:pPr marL="623888" indent="-268288">
              <a:buFont typeface="Wingdings" panose="05000000000000000000" pitchFamily="2" charset="2"/>
              <a:buChar char="Ø"/>
            </a:pPr>
            <a:r>
              <a:rPr lang="zh-CN" altLang="en-US" sz="2400" dirty="0"/>
              <a:t>读在提交点之后，对于并发写事务的提交点存在读写冲突，</a:t>
            </a:r>
            <a:r>
              <a:rPr lang="zh-CN" altLang="en-US" sz="2400" dirty="0">
                <a:solidFill>
                  <a:srgbClr val="FF0000"/>
                </a:solidFill>
              </a:rPr>
              <a:t>提交点延迟</a:t>
            </a:r>
            <a:r>
              <a:rPr lang="zh-CN" altLang="en-US" sz="2400" dirty="0"/>
              <a:t>，</a:t>
            </a:r>
            <a:r>
              <a:rPr lang="en-US" altLang="zh-CN" sz="2400" dirty="0"/>
              <a:t>TrueTime</a:t>
            </a:r>
            <a:r>
              <a:rPr lang="zh-CN" altLang="en-US" sz="2400" dirty="0"/>
              <a:t>机制将事务线性排队，解决了读写冲突。</a:t>
            </a:r>
            <a:endParaRPr lang="en-US" altLang="zh-CN" sz="2400" dirty="0"/>
          </a:p>
          <a:p>
            <a:r>
              <a:rPr lang="zh-CN" altLang="en-US" sz="2400" dirty="0"/>
              <a:t>（</a:t>
            </a:r>
            <a:r>
              <a:rPr lang="en-US" altLang="zh-CN" sz="2400" dirty="0"/>
              <a:t>3</a:t>
            </a:r>
            <a:r>
              <a:rPr lang="zh-CN" altLang="en-US" sz="2400" dirty="0"/>
              <a:t>）</a:t>
            </a:r>
            <a:r>
              <a:rPr lang="zh-CN" altLang="en-US" sz="2400" dirty="0">
                <a:solidFill>
                  <a:srgbClr val="FF0000"/>
                </a:solidFill>
              </a:rPr>
              <a:t>提交时刻，写操作加锁，</a:t>
            </a:r>
            <a:r>
              <a:rPr lang="zh-CN" altLang="en-US" sz="2400" dirty="0"/>
              <a:t>使得并发事务被抑制，实现了序列化，保证了</a:t>
            </a:r>
            <a:r>
              <a:rPr lang="en-US" altLang="zh-CN" sz="2400" dirty="0"/>
              <a:t>ACID</a:t>
            </a:r>
            <a:r>
              <a:rPr lang="zh-CN" altLang="en-US" sz="2400" dirty="0"/>
              <a:t>中的</a:t>
            </a:r>
            <a:r>
              <a:rPr lang="en-US" altLang="zh-CN" sz="2400" dirty="0"/>
              <a:t>C</a:t>
            </a:r>
            <a:r>
              <a:rPr lang="zh-CN" altLang="en-US" sz="2400" dirty="0"/>
              <a:t>特性。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Tree>
    <p:extLst>
      <p:ext uri="{BB962C8B-B14F-4D97-AF65-F5344CB8AC3E}">
        <p14:creationId xmlns:p14="http://schemas.microsoft.com/office/powerpoint/2010/main" val="4064251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prstClr val="black"/>
                </a:solidFill>
              </a:rPr>
              <a:t>9.5.1.3 </a:t>
            </a:r>
            <a:r>
              <a:rPr lang="zh-CN" altLang="en-US" sz="2400" b="1" dirty="0">
                <a:solidFill>
                  <a:prstClr val="black"/>
                </a:solidFill>
              </a:rPr>
              <a:t>事务处理策略和机制（续）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285461"/>
                <a:ext cx="10515600" cy="5436013"/>
              </a:xfrm>
            </p:spPr>
            <p:txBody>
              <a:bodyPr>
                <a:normAutofit lnSpcReduction="10000"/>
              </a:bodyPr>
              <a:lstStyle/>
              <a:p>
                <a:r>
                  <a:rPr lang="zh-CN" altLang="en-US" sz="2400" dirty="0"/>
                  <a:t>二、悲观机制中使用了</a:t>
                </a:r>
                <a:r>
                  <a:rPr lang="en-US" altLang="zh-CN" sz="2400" dirty="0"/>
                  <a:t>SS2PL</a:t>
                </a:r>
                <a:r>
                  <a:rPr lang="zh-CN" altLang="en-US" sz="2400" dirty="0"/>
                  <a:t>。</a:t>
                </a:r>
                <a:endParaRPr lang="en-US" altLang="zh-CN" sz="2400" dirty="0"/>
              </a:p>
              <a:p>
                <a:r>
                  <a:rPr lang="zh-CN" altLang="en-US" sz="2400" dirty="0"/>
                  <a:t>三、采取两阶段提交解决了跨节点的数据写一致性问题。</a:t>
                </a:r>
                <a:endParaRPr lang="en-US" altLang="zh-CN" sz="2400" dirty="0"/>
              </a:p>
              <a:p>
                <a:r>
                  <a:rPr lang="zh-CN" altLang="en-US" sz="2400" dirty="0"/>
                  <a:t>四、提交阶段给写事务赋予一个时间点，通过</a:t>
                </a:r>
                <a:r>
                  <a:rPr lang="en-US" altLang="zh-CN" sz="2400" dirty="0"/>
                  <a:t>TrueTime</a:t>
                </a:r>
                <a:r>
                  <a:rPr lang="zh-CN" altLang="en-US" sz="2400" dirty="0"/>
                  <a:t>保证外部一致性。</a:t>
                </a:r>
                <a:endParaRPr lang="en-US" altLang="zh-CN" sz="2400" dirty="0"/>
              </a:p>
              <a:p>
                <a:r>
                  <a:rPr lang="zh-CN" altLang="en-US" sz="2400" b="1" dirty="0"/>
                  <a:t>外部一致性规则（</a:t>
                </a:r>
                <a:r>
                  <a:rPr lang="zh-CN" altLang="en-US" sz="2400" dirty="0"/>
                  <a:t>如果</a:t>
                </a:r>
                <a:r>
                  <a:rPr lang="en-US" altLang="zh-CN" sz="2400" dirty="0"/>
                  <a:t>T2</a:t>
                </a:r>
                <a:r>
                  <a:rPr lang="zh-CN" altLang="en-US" sz="2400" dirty="0"/>
                  <a:t>开始前</a:t>
                </a:r>
                <a:r>
                  <a:rPr lang="en-US" altLang="zh-CN" sz="2400" dirty="0"/>
                  <a:t>T1</a:t>
                </a:r>
                <a:r>
                  <a:rPr lang="zh-CN" altLang="en-US" sz="2400" dirty="0"/>
                  <a:t>已经提交，则</a:t>
                </a:r>
                <a:r>
                  <a:rPr lang="en-US" altLang="zh-CN" sz="2400" dirty="0"/>
                  <a:t>T1</a:t>
                </a:r>
                <a:r>
                  <a:rPr lang="zh-CN" altLang="en-US" sz="2400" dirty="0"/>
                  <a:t>的提交时间戳小于</a:t>
                </a:r>
                <a:r>
                  <a:rPr lang="en-US" altLang="zh-CN" sz="2400" dirty="0"/>
                  <a:t>T2</a:t>
                </a:r>
                <a:r>
                  <a:rPr lang="zh-CN" altLang="en-US" sz="2400" dirty="0"/>
                  <a:t>的提交时间戳</a:t>
                </a:r>
                <a:r>
                  <a:rPr lang="zh-CN" altLang="en-US" sz="2400" b="1" dirty="0"/>
                  <a:t>）推导过程：</a:t>
                </a:r>
                <a:endParaRPr lang="en-US" altLang="zh-CN" sz="2400" b="1" dirty="0"/>
              </a:p>
              <a:p>
                <a:r>
                  <a:rPr lang="zh-CN" altLang="en-US" sz="2400" dirty="0"/>
                  <a:t>第一步：</a:t>
                </a:r>
                <a:r>
                  <a:rPr lang="en-US" altLang="zh-CN" sz="2400" dirty="0"/>
                  <a:t>commit wait</a:t>
                </a:r>
                <a:r>
                  <a:rPr lang="zh-CN" altLang="en-US" sz="2400" dirty="0"/>
                  <a:t>，</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1&lt;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𝑡</m:t>
                        </m:r>
                      </m:e>
                      <m:sub>
                        <m:r>
                          <a:rPr lang="en-US" altLang="zh-CN" sz="2400" b="0" i="1" smtClean="0">
                            <a:latin typeface="Cambria Math" panose="02040503050406030204" pitchFamily="18" charset="0"/>
                            <a:ea typeface="Cambria Math" panose="02040503050406030204" pitchFamily="18" charset="0"/>
                          </a:rPr>
                          <m:t>𝑎𝑏𝑠</m:t>
                        </m:r>
                      </m:sub>
                    </m:sSub>
                    <m:d>
                      <m:dPr>
                        <m:ctrlPr>
                          <a:rPr lang="en-US" altLang="zh-CN" sz="2400" b="0" i="1" smtClean="0">
                            <a:latin typeface="Cambria Math" panose="02040503050406030204" pitchFamily="18" charset="0"/>
                            <a:ea typeface="Cambria Math" panose="02040503050406030204" pitchFamily="18" charset="0"/>
                          </a:rPr>
                        </m:ctrlPr>
                      </m:dPr>
                      <m:e>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𝑒</m:t>
                            </m:r>
                          </m:e>
                          <m:sub>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𝑐𝑜𝑚𝑚𝑖𝑡</m:t>
                            </m:r>
                          </m:sup>
                        </m:sSubSup>
                      </m:e>
                    </m:d>
                  </m:oMath>
                </a14:m>
                <a:endParaRPr lang="en-US" altLang="zh-CN" sz="2400" dirty="0"/>
              </a:p>
              <a:p>
                <a:r>
                  <a:rPr lang="zh-CN" altLang="en-US" sz="2400" dirty="0"/>
                  <a:t>第二步：</a:t>
                </a:r>
                <a:r>
                  <a:rPr lang="en-US" altLang="zh-CN" sz="2400" dirty="0"/>
                  <a:t>assumption</a:t>
                </a:r>
                <a:r>
                  <a:rPr lang="zh-CN" altLang="en-US" sz="2400" dirty="0"/>
                  <a:t>，</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i="1">
                                <a:latin typeface="Cambria Math" panose="02040503050406030204" pitchFamily="18" charset="0"/>
                                <a:ea typeface="Cambria Math" panose="02040503050406030204" pitchFamily="18" charset="0"/>
                              </a:rPr>
                              <m:t>1</m:t>
                            </m:r>
                          </m:sub>
                          <m:sup>
                            <m:r>
                              <a:rPr lang="en-US" altLang="zh-CN" sz="2400" i="1">
                                <a:latin typeface="Cambria Math" panose="02040503050406030204" pitchFamily="18" charset="0"/>
                                <a:ea typeface="Cambria Math" panose="02040503050406030204" pitchFamily="18" charset="0"/>
                              </a:rPr>
                              <m:t>𝑐𝑜𝑚𝑚𝑖𝑡</m:t>
                            </m:r>
                          </m:sup>
                        </m:sSubSup>
                      </m:e>
                    </m:d>
                    <m:r>
                      <a:rPr lang="en-US" altLang="zh-CN" sz="2400" i="1">
                        <a:latin typeface="Cambria Math" panose="02040503050406030204" pitchFamily="18" charset="0"/>
                      </a:rPr>
                      <m:t>&lt;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b="0" i="1" smtClean="0">
                                <a:latin typeface="Cambria Math" panose="02040503050406030204" pitchFamily="18" charset="0"/>
                                <a:ea typeface="Cambria Math" panose="02040503050406030204" pitchFamily="18" charset="0"/>
                              </a:rPr>
                              <m:t>2</m:t>
                            </m:r>
                          </m:sub>
                          <m:sup>
                            <m:r>
                              <a:rPr lang="en-US" altLang="zh-CN" sz="2400" b="0" i="1" smtClean="0">
                                <a:latin typeface="Cambria Math" panose="02040503050406030204" pitchFamily="18" charset="0"/>
                                <a:ea typeface="Cambria Math" panose="02040503050406030204" pitchFamily="18" charset="0"/>
                              </a:rPr>
                              <m:t>𝑠𝑡𝑎𝑟𝑡</m:t>
                            </m:r>
                          </m:sup>
                        </m:sSubSup>
                      </m:e>
                    </m:d>
                  </m:oMath>
                </a14:m>
                <a:endParaRPr lang="en-US" altLang="zh-CN" sz="2400" dirty="0"/>
              </a:p>
              <a:p>
                <a:r>
                  <a:rPr lang="zh-CN" altLang="en-US" sz="2400" dirty="0"/>
                  <a:t>第三步：</a:t>
                </a:r>
                <a:r>
                  <a:rPr lang="en-US" altLang="zh-CN" sz="2400" dirty="0"/>
                  <a:t>causality</a:t>
                </a:r>
                <a:r>
                  <a:rPr lang="zh-CN" altLang="en-US" sz="2400" dirty="0"/>
                  <a:t>，</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i="1">
                                <a:latin typeface="Cambria Math" panose="02040503050406030204" pitchFamily="18" charset="0"/>
                                <a:ea typeface="Cambria Math" panose="02040503050406030204" pitchFamily="18" charset="0"/>
                              </a:rPr>
                              <m:t>2</m:t>
                            </m:r>
                          </m:sub>
                          <m:sup>
                            <m:r>
                              <a:rPr lang="en-US" altLang="zh-CN" sz="2400" i="1">
                                <a:latin typeface="Cambria Math" panose="02040503050406030204" pitchFamily="18" charset="0"/>
                                <a:ea typeface="Cambria Math" panose="02040503050406030204" pitchFamily="18" charset="0"/>
                              </a:rPr>
                              <m:t>𝑠𝑡𝑎𝑟𝑡</m:t>
                            </m:r>
                          </m:sup>
                        </m:sSubSup>
                      </m:e>
                    </m:d>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i="1">
                                <a:latin typeface="Cambria Math" panose="02040503050406030204" pitchFamily="18" charset="0"/>
                                <a:ea typeface="Cambria Math" panose="02040503050406030204" pitchFamily="18" charset="0"/>
                              </a:rPr>
                              <m:t>2</m:t>
                            </m:r>
                          </m:sub>
                          <m:sup>
                            <m:r>
                              <a:rPr lang="en-US" altLang="zh-CN" sz="2400" b="0" i="1" smtClean="0">
                                <a:latin typeface="Cambria Math" panose="02040503050406030204" pitchFamily="18" charset="0"/>
                                <a:ea typeface="Cambria Math" panose="02040503050406030204" pitchFamily="18" charset="0"/>
                              </a:rPr>
                              <m:t>𝑠𝑒𝑟𝑣𝑒𝑟</m:t>
                            </m:r>
                          </m:sup>
                        </m:sSubSup>
                      </m:e>
                    </m:d>
                  </m:oMath>
                </a14:m>
                <a:endParaRPr lang="en-US" altLang="zh-CN" sz="2400" dirty="0"/>
              </a:p>
              <a:p>
                <a:r>
                  <a:rPr lang="zh-CN" altLang="en-US" sz="2400" dirty="0"/>
                  <a:t>第四步：</a:t>
                </a:r>
                <a:r>
                  <a:rPr lang="en-US" altLang="zh-CN" sz="2400" dirty="0"/>
                  <a:t>start</a:t>
                </a:r>
                <a:r>
                  <a:rPr lang="zh-CN" altLang="en-US" sz="2400" dirty="0"/>
                  <a:t>，</a:t>
                </a:r>
                <a14:m>
                  <m:oMath xmlns:m="http://schemas.openxmlformats.org/officeDocument/2006/math">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𝑡</m:t>
                        </m:r>
                      </m:e>
                      <m:sub>
                        <m:r>
                          <a:rPr lang="en-US" altLang="zh-CN" sz="2400" i="1">
                            <a:latin typeface="Cambria Math" panose="02040503050406030204" pitchFamily="18" charset="0"/>
                            <a:ea typeface="Cambria Math" panose="02040503050406030204" pitchFamily="18" charset="0"/>
                          </a:rPr>
                          <m:t>𝑎𝑏𝑠</m:t>
                        </m:r>
                      </m:sub>
                    </m:sSub>
                    <m:d>
                      <m:dPr>
                        <m:ctrlPr>
                          <a:rPr lang="en-US" altLang="zh-CN" sz="2400" i="1">
                            <a:latin typeface="Cambria Math" panose="02040503050406030204" pitchFamily="18" charset="0"/>
                            <a:ea typeface="Cambria Math" panose="02040503050406030204" pitchFamily="18" charset="0"/>
                          </a:rPr>
                        </m:ctrlPr>
                      </m:dPr>
                      <m:e>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𝑒</m:t>
                            </m:r>
                          </m:e>
                          <m:sub>
                            <m:r>
                              <a:rPr lang="en-US" altLang="zh-CN" sz="2400" i="1">
                                <a:latin typeface="Cambria Math" panose="02040503050406030204" pitchFamily="18" charset="0"/>
                                <a:ea typeface="Cambria Math" panose="02040503050406030204" pitchFamily="18" charset="0"/>
                              </a:rPr>
                              <m:t>2</m:t>
                            </m:r>
                          </m:sub>
                          <m:sup>
                            <m:r>
                              <a:rPr lang="en-US" altLang="zh-CN" sz="2400" i="1">
                                <a:latin typeface="Cambria Math" panose="02040503050406030204" pitchFamily="18" charset="0"/>
                                <a:ea typeface="Cambria Math" panose="02040503050406030204" pitchFamily="18" charset="0"/>
                              </a:rPr>
                              <m:t>𝑠𝑒𝑟𝑣𝑒𝑟</m:t>
                            </m:r>
                          </m:sup>
                        </m:sSubSup>
                      </m:e>
                    </m:d>
                    <m:r>
                      <a:rPr lang="en-US" altLang="zh-CN" sz="2400" i="1">
                        <a:latin typeface="Cambria Math" panose="02040503050406030204" pitchFamily="18" charset="0"/>
                        <a:ea typeface="Cambria Math" panose="02040503050406030204" pitchFamily="18" charset="0"/>
                      </a:rPr>
                      <m:t>≤</m:t>
                    </m:r>
                    <m:r>
                      <m:rPr>
                        <m:sty m:val="p"/>
                      </m:rPr>
                      <a:rPr lang="en-US" altLang="zh-CN" sz="2400" b="0" i="0" smtClean="0">
                        <a:latin typeface="Cambria Math" panose="02040503050406030204" pitchFamily="18" charset="0"/>
                        <a:ea typeface="Cambria Math" panose="02040503050406030204" pitchFamily="18" charset="0"/>
                      </a:rPr>
                      <m:t>s</m:t>
                    </m:r>
                    <m:r>
                      <a:rPr lang="en-US" altLang="zh-CN" sz="2400" b="0" i="0" smtClean="0">
                        <a:latin typeface="Cambria Math" panose="02040503050406030204" pitchFamily="18" charset="0"/>
                        <a:ea typeface="Cambria Math" panose="02040503050406030204" pitchFamily="18" charset="0"/>
                      </a:rPr>
                      <m:t>2</m:t>
                    </m:r>
                  </m:oMath>
                </a14:m>
                <a:endParaRPr lang="en-US" altLang="zh-CN" sz="2400" dirty="0"/>
              </a:p>
              <a:p>
                <a:r>
                  <a:rPr lang="zh-CN" altLang="en-US" sz="2400" dirty="0"/>
                  <a:t>结论：</a:t>
                </a:r>
                <a:r>
                  <a:rPr lang="en-US" altLang="zh-CN" sz="2400" dirty="0"/>
                  <a:t>transitivity</a:t>
                </a:r>
                <a:r>
                  <a:rPr lang="zh-CN" altLang="en-US" sz="2400" dirty="0"/>
                  <a:t>，</a:t>
                </a:r>
                <a:r>
                  <a:rPr lang="en-US" altLang="zh-CN" sz="2400" dirty="0">
                    <a:ea typeface="Cambria Math" panose="02040503050406030204" pitchFamily="18" charset="0"/>
                  </a:rPr>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1&lt;</m:t>
                    </m:r>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2</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285461"/>
                <a:ext cx="10515600" cy="5436013"/>
              </a:xfrm>
              <a:blipFill>
                <a:blip r:embed="rId3"/>
                <a:stretch>
                  <a:fillRect l="-928" t="-673" r="-11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
        <p:nvSpPr>
          <p:cNvPr id="5" name="对话气泡: 圆角矩形 4">
            <a:extLst>
              <a:ext uri="{FF2B5EF4-FFF2-40B4-BE49-F238E27FC236}">
                <a16:creationId xmlns:a16="http://schemas.microsoft.com/office/drawing/2014/main" id="{1B007595-2CFC-4C62-90EA-254260F735BA}"/>
              </a:ext>
            </a:extLst>
          </p:cNvPr>
          <p:cNvSpPr/>
          <p:nvPr/>
        </p:nvSpPr>
        <p:spPr>
          <a:xfrm>
            <a:off x="8610600" y="4516821"/>
            <a:ext cx="2945524" cy="1054082"/>
          </a:xfrm>
          <a:prstGeom prst="wedgeRoundRectCallout">
            <a:avLst>
              <a:gd name="adj1" fmla="val -89044"/>
              <a:gd name="adj2" fmla="val 225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solidFill>
                  <a:schemeClr val="tx1"/>
                </a:solidFill>
              </a:rPr>
              <a:t>事务</a:t>
            </a:r>
            <a:r>
              <a:rPr lang="en-US" altLang="zh-CN" sz="2400" dirty="0">
                <a:solidFill>
                  <a:schemeClr val="tx1"/>
                </a:solidFill>
              </a:rPr>
              <a:t>T2</a:t>
            </a:r>
            <a:r>
              <a:rPr lang="zh-CN" altLang="en-US" sz="2400" dirty="0">
                <a:solidFill>
                  <a:schemeClr val="tx1"/>
                </a:solidFill>
              </a:rPr>
              <a:t>协调者发出提交请求的事件</a:t>
            </a:r>
            <a:endParaRPr lang="zh-CN" altLang="en-US" sz="2400" dirty="0"/>
          </a:p>
        </p:txBody>
      </p:sp>
    </p:spTree>
    <p:extLst>
      <p:ext uri="{BB962C8B-B14F-4D97-AF65-F5344CB8AC3E}">
        <p14:creationId xmlns:p14="http://schemas.microsoft.com/office/powerpoint/2010/main" val="1731150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9A1F4-920F-41DF-805E-04188906F95C}"/>
              </a:ext>
            </a:extLst>
          </p:cNvPr>
          <p:cNvSpPr>
            <a:spLocks noGrp="1"/>
          </p:cNvSpPr>
          <p:nvPr>
            <p:ph type="title"/>
          </p:nvPr>
        </p:nvSpPr>
        <p:spPr/>
        <p:txBody>
          <a:bodyPr>
            <a:normAutofit/>
          </a:bodyPr>
          <a:lstStyle/>
          <a:p>
            <a:r>
              <a:rPr lang="en-US" altLang="zh-CN" sz="2800" dirty="0"/>
              <a:t>9.5.2 CockroachDB</a:t>
            </a:r>
            <a:r>
              <a:rPr lang="zh-CN" altLang="en-US" sz="2800" dirty="0"/>
              <a:t>分布式事务</a:t>
            </a:r>
          </a:p>
        </p:txBody>
      </p:sp>
      <p:sp>
        <p:nvSpPr>
          <p:cNvPr id="3" name="内容占位符 2">
            <a:extLst>
              <a:ext uri="{FF2B5EF4-FFF2-40B4-BE49-F238E27FC236}">
                <a16:creationId xmlns:a16="http://schemas.microsoft.com/office/drawing/2014/main" id="{E89FB669-3A43-4238-BE2E-BD4A57757ABA}"/>
              </a:ext>
            </a:extLst>
          </p:cNvPr>
          <p:cNvSpPr>
            <a:spLocks noGrp="1"/>
          </p:cNvSpPr>
          <p:nvPr>
            <p:ph idx="1"/>
          </p:nvPr>
        </p:nvSpPr>
        <p:spPr>
          <a:xfrm>
            <a:off x="838200" y="1285462"/>
            <a:ext cx="10515600" cy="5070888"/>
          </a:xfrm>
        </p:spPr>
        <p:txBody>
          <a:bodyPr>
            <a:normAutofit/>
          </a:bodyPr>
          <a:lstStyle/>
          <a:p>
            <a:r>
              <a:rPr lang="en-US" altLang="zh-CN" sz="2400" b="1" dirty="0"/>
              <a:t>9.5.2.1 </a:t>
            </a:r>
            <a:r>
              <a:rPr lang="zh-CN" altLang="en-US" sz="2400" b="1" dirty="0"/>
              <a:t>概述</a:t>
            </a:r>
            <a:r>
              <a:rPr lang="en-US" altLang="zh-CN" sz="2400" b="1" dirty="0"/>
              <a:t>       </a:t>
            </a:r>
          </a:p>
          <a:p>
            <a:r>
              <a:rPr lang="en-US" altLang="zh-CN" sz="2400" dirty="0"/>
              <a:t>       CockroachDB</a:t>
            </a:r>
            <a:r>
              <a:rPr lang="zh-CN" altLang="en-US" sz="2400" dirty="0"/>
              <a:t>是一个以</a:t>
            </a:r>
            <a:r>
              <a:rPr lang="en-US" altLang="zh-CN" sz="2400" dirty="0"/>
              <a:t>Spanner</a:t>
            </a:r>
            <a:r>
              <a:rPr lang="zh-CN" altLang="en-US" sz="2400" dirty="0"/>
              <a:t>为学习目标的、开源分布式事务型数据库。通过乐观策略、时间戳排序（</a:t>
            </a:r>
            <a:r>
              <a:rPr lang="en-US" altLang="zh-CN" sz="2400" dirty="0"/>
              <a:t>TO</a:t>
            </a:r>
            <a:r>
              <a:rPr lang="zh-CN" altLang="en-US" sz="2400" dirty="0"/>
              <a:t>）和</a:t>
            </a:r>
            <a:r>
              <a:rPr lang="en-US" altLang="zh-CN" sz="2400" dirty="0"/>
              <a:t>MVCC</a:t>
            </a:r>
            <a:r>
              <a:rPr lang="zh-CN" altLang="en-US" sz="2400" dirty="0"/>
              <a:t>技术完整的支持了</a:t>
            </a:r>
            <a:r>
              <a:rPr lang="en-US" altLang="zh-CN" sz="2400" dirty="0"/>
              <a:t>ACID</a:t>
            </a:r>
            <a:r>
              <a:rPr lang="zh-CN" altLang="en-US" sz="2400" dirty="0"/>
              <a:t>语义。</a:t>
            </a:r>
            <a:endParaRPr lang="en-US" altLang="zh-CN" sz="2400" dirty="0"/>
          </a:p>
          <a:p>
            <a:pPr marL="342900" indent="-342900">
              <a:buFont typeface="Wingdings" panose="05000000000000000000" pitchFamily="2" charset="2"/>
              <a:buChar char="Ø"/>
            </a:pPr>
            <a:r>
              <a:rPr lang="zh-CN" altLang="en-US" sz="2400" dirty="0"/>
              <a:t>通过</a:t>
            </a:r>
            <a:r>
              <a:rPr lang="en-US" altLang="zh-CN" sz="2400" dirty="0"/>
              <a:t>TO</a:t>
            </a:r>
            <a:r>
              <a:rPr lang="zh-CN" altLang="en-US" sz="2400" dirty="0"/>
              <a:t>实现全局可串行化，不符合全局可串行化的事务回滚以保证事务一致性。</a:t>
            </a:r>
            <a:endParaRPr lang="en-US" altLang="zh-CN" sz="2400" dirty="0"/>
          </a:p>
          <a:p>
            <a:pPr marL="342900" indent="-342900">
              <a:buFont typeface="Wingdings" panose="05000000000000000000" pitchFamily="2" charset="2"/>
              <a:buChar char="Ø"/>
            </a:pPr>
            <a:r>
              <a:rPr lang="zh-CN" altLang="en-US" sz="2400" dirty="0"/>
              <a:t>调度器通过检测并发的分布式事务之间是否构成环，通过禁止环的形成实现可串行化调度。</a:t>
            </a:r>
            <a:endParaRPr lang="en-US" altLang="zh-CN" sz="2400" dirty="0"/>
          </a:p>
          <a:p>
            <a:pPr marL="342900" indent="-342900">
              <a:buFont typeface="Wingdings" panose="05000000000000000000" pitchFamily="2" charset="2"/>
              <a:buChar char="Ø"/>
            </a:pPr>
            <a:r>
              <a:rPr lang="zh-CN" altLang="en-US" sz="2400" dirty="0"/>
              <a:t>通过时间戳排序（</a:t>
            </a:r>
            <a:r>
              <a:rPr lang="en-US" altLang="zh-CN" sz="2400" dirty="0"/>
              <a:t>TO</a:t>
            </a:r>
            <a:r>
              <a:rPr lang="zh-CN" altLang="en-US" sz="2400" dirty="0"/>
              <a:t>）算法确定事务的提交次序。</a:t>
            </a:r>
            <a:endParaRPr lang="en-US" altLang="zh-CN" sz="2400" dirty="0"/>
          </a:p>
          <a:p>
            <a:pPr marL="342900" indent="-342900">
              <a:buFont typeface="Wingdings" panose="05000000000000000000" pitchFamily="2" charset="2"/>
              <a:buChar char="Ø"/>
            </a:pPr>
            <a:r>
              <a:rPr lang="zh-CN" altLang="en-US" sz="2400" dirty="0"/>
              <a:t>恢复方面，只允许读取已提交的值。</a:t>
            </a:r>
            <a:endParaRPr lang="en-US" altLang="zh-CN" sz="2400" dirty="0"/>
          </a:p>
        </p:txBody>
      </p:sp>
      <p:sp>
        <p:nvSpPr>
          <p:cNvPr id="4" name="灯片编号占位符 3">
            <a:extLst>
              <a:ext uri="{FF2B5EF4-FFF2-40B4-BE49-F238E27FC236}">
                <a16:creationId xmlns:a16="http://schemas.microsoft.com/office/drawing/2014/main" id="{ED38F0F9-7AEC-4A79-8B97-8FB049DFA87E}"/>
              </a:ext>
            </a:extLst>
          </p:cNvPr>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spTree>
    <p:extLst>
      <p:ext uri="{BB962C8B-B14F-4D97-AF65-F5344CB8AC3E}">
        <p14:creationId xmlns:p14="http://schemas.microsoft.com/office/powerpoint/2010/main" val="1382560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738ABF2-9D19-4C77-BFEF-B563367C29B2}"/>
              </a:ext>
            </a:extLst>
          </p:cNvPr>
          <p:cNvSpPr>
            <a:spLocks noGrp="1"/>
          </p:cNvSpPr>
          <p:nvPr>
            <p:ph idx="1"/>
          </p:nvPr>
        </p:nvSpPr>
        <p:spPr>
          <a:xfrm>
            <a:off x="838200" y="552659"/>
            <a:ext cx="10515600" cy="5988818"/>
          </a:xfrm>
        </p:spPr>
        <p:txBody>
          <a:bodyPr>
            <a:normAutofit/>
          </a:bodyPr>
          <a:lstStyle/>
          <a:p>
            <a:r>
              <a:rPr lang="en-US" altLang="zh-CN" sz="2400" dirty="0"/>
              <a:t>       </a:t>
            </a:r>
            <a:r>
              <a:rPr lang="zh-CN" altLang="en-US" sz="2400" dirty="0"/>
              <a:t>分布式事务的提交</a:t>
            </a:r>
            <a:r>
              <a:rPr lang="en-US" altLang="zh-CN" sz="2400" dirty="0"/>
              <a:t>CockroachDB</a:t>
            </a:r>
            <a:r>
              <a:rPr lang="zh-CN" altLang="en-US" sz="2400" dirty="0"/>
              <a:t>没有采用经典的</a:t>
            </a:r>
            <a:r>
              <a:rPr lang="en-US" altLang="zh-CN" sz="2400" dirty="0"/>
              <a:t>2PC</a:t>
            </a:r>
            <a:r>
              <a:rPr lang="zh-CN" altLang="en-US" sz="2400" dirty="0"/>
              <a:t>，而是设置了一个全局的</a:t>
            </a:r>
            <a:r>
              <a:rPr lang="zh-CN" altLang="en-US" sz="2400" dirty="0">
                <a:solidFill>
                  <a:srgbClr val="FF0000"/>
                </a:solidFill>
              </a:rPr>
              <a:t>事务提交标志</a:t>
            </a:r>
            <a:r>
              <a:rPr lang="zh-CN" altLang="en-US" sz="2400" dirty="0"/>
              <a:t>（第一个写操作所在的节点储存本事务的提交标志，称为</a:t>
            </a:r>
            <a:r>
              <a:rPr lang="zh-CN" altLang="en-US" sz="2400" dirty="0">
                <a:solidFill>
                  <a:srgbClr val="FF0000"/>
                </a:solidFill>
              </a:rPr>
              <a:t>事务记录</a:t>
            </a:r>
            <a:r>
              <a:rPr lang="zh-CN" altLang="en-US" sz="2400" dirty="0"/>
              <a:t>）。</a:t>
            </a:r>
            <a:endParaRPr lang="en-US" altLang="zh-CN" sz="2400" dirty="0"/>
          </a:p>
          <a:p>
            <a:r>
              <a:rPr lang="zh-CN" altLang="en-US" sz="2400" b="1" dirty="0"/>
              <a:t>事务提交标志有两个含义：</a:t>
            </a:r>
            <a:endParaRPr lang="en-US" altLang="zh-CN" sz="2400" b="1" dirty="0"/>
          </a:p>
          <a:p>
            <a:r>
              <a:rPr lang="zh-CN" altLang="en-US" sz="2400" dirty="0"/>
              <a:t>（</a:t>
            </a:r>
            <a:r>
              <a:rPr lang="en-US" altLang="zh-CN" sz="2400" dirty="0"/>
              <a:t>1</a:t>
            </a:r>
            <a:r>
              <a:rPr lang="zh-CN" altLang="en-US" sz="2400" dirty="0"/>
              <a:t>）表明事务的执行</a:t>
            </a:r>
            <a:r>
              <a:rPr lang="zh-CN" altLang="en-US" sz="2400" dirty="0">
                <a:solidFill>
                  <a:srgbClr val="FF0000"/>
                </a:solidFill>
              </a:rPr>
              <a:t>状态到了提交阶段并完成了</a:t>
            </a:r>
            <a:r>
              <a:rPr lang="zh-CN" altLang="en-US" sz="2400" dirty="0"/>
              <a:t>提交；</a:t>
            </a:r>
            <a:endParaRPr lang="en-US" altLang="zh-CN" sz="2400" dirty="0"/>
          </a:p>
          <a:p>
            <a:r>
              <a:rPr lang="zh-CN" altLang="en-US" sz="2400" dirty="0"/>
              <a:t>（</a:t>
            </a:r>
            <a:r>
              <a:rPr lang="en-US" altLang="zh-CN" sz="2400" dirty="0"/>
              <a:t>2</a:t>
            </a:r>
            <a:r>
              <a:rPr lang="zh-CN" altLang="en-US" sz="2400" dirty="0"/>
              <a:t>）在</a:t>
            </a:r>
            <a:r>
              <a:rPr lang="zh-CN" altLang="en-US" sz="2400" dirty="0">
                <a:solidFill>
                  <a:srgbClr val="FF0000"/>
                </a:solidFill>
              </a:rPr>
              <a:t>元组的版本信息</a:t>
            </a:r>
            <a:r>
              <a:rPr lang="zh-CN" altLang="en-US" sz="2400" dirty="0"/>
              <a:t>中增加了系统级的</a:t>
            </a:r>
            <a:r>
              <a:rPr lang="zh-CN" altLang="en-US" sz="2400" dirty="0">
                <a:solidFill>
                  <a:srgbClr val="FF0000"/>
                </a:solidFill>
              </a:rPr>
              <a:t>隐含字段</a:t>
            </a:r>
            <a:r>
              <a:rPr lang="zh-CN" altLang="en-US" sz="2400" dirty="0"/>
              <a:t>，表示此版本是否已提交，以判断</a:t>
            </a:r>
            <a:r>
              <a:rPr lang="zh-CN" altLang="en-US" sz="2400" dirty="0">
                <a:solidFill>
                  <a:srgbClr val="FF0000"/>
                </a:solidFill>
              </a:rPr>
              <a:t>可见性</a:t>
            </a:r>
            <a:r>
              <a:rPr lang="zh-CN" altLang="en-US" sz="2400" dirty="0"/>
              <a:t>。</a:t>
            </a:r>
            <a:endParaRPr lang="en-US" altLang="zh-CN" sz="2400" dirty="0"/>
          </a:p>
          <a:p>
            <a:r>
              <a:rPr lang="zh-CN" altLang="en-US" sz="2400" b="1" dirty="0"/>
              <a:t>优点</a:t>
            </a:r>
            <a:r>
              <a:rPr lang="zh-CN" altLang="en-US" sz="2400" dirty="0"/>
              <a:t>：避免了</a:t>
            </a:r>
            <a:r>
              <a:rPr lang="en-US" altLang="zh-CN" sz="2400" dirty="0"/>
              <a:t>2PC</a:t>
            </a:r>
            <a:r>
              <a:rPr lang="zh-CN" altLang="en-US" sz="2400" dirty="0"/>
              <a:t>的潜在问题（阻塞）以及分布式读半已提交异常问题。</a:t>
            </a:r>
            <a:endParaRPr lang="en-US" altLang="zh-CN" sz="2400" dirty="0"/>
          </a:p>
          <a:p>
            <a:r>
              <a:rPr lang="zh-CN" altLang="en-US" sz="2400" b="1" dirty="0"/>
              <a:t>缺点</a:t>
            </a:r>
            <a:r>
              <a:rPr lang="zh-CN" altLang="en-US" sz="2400" dirty="0"/>
              <a:t>：只读事务或读操作因为需要确认被读取数据是否已经提交，因而产生一轮网络通讯（</a:t>
            </a:r>
            <a:r>
              <a:rPr lang="zh-CN" altLang="en-US" sz="2400" dirty="0">
                <a:solidFill>
                  <a:srgbClr val="00B0F0"/>
                </a:solidFill>
              </a:rPr>
              <a:t>事务的提交标志被记录在事务的</a:t>
            </a:r>
            <a:r>
              <a:rPr lang="zh-CN" altLang="en-US" sz="2400" dirty="0">
                <a:solidFill>
                  <a:srgbClr val="FF0000"/>
                </a:solidFill>
              </a:rPr>
              <a:t>第一个写操作所在节点</a:t>
            </a:r>
            <a:r>
              <a:rPr lang="zh-CN" altLang="en-US" sz="2400" dirty="0">
                <a:solidFill>
                  <a:srgbClr val="00B0F0"/>
                </a:solidFill>
              </a:rPr>
              <a:t>，其他节点的相关被写数据项上记录了事务提交标志所在的物理位置</a:t>
            </a:r>
            <a:r>
              <a:rPr lang="zh-CN" altLang="en-US" sz="2400" dirty="0"/>
              <a:t>）。</a:t>
            </a:r>
          </a:p>
        </p:txBody>
      </p:sp>
      <p:sp>
        <p:nvSpPr>
          <p:cNvPr id="4" name="灯片编号占位符 3">
            <a:extLst>
              <a:ext uri="{FF2B5EF4-FFF2-40B4-BE49-F238E27FC236}">
                <a16:creationId xmlns:a16="http://schemas.microsoft.com/office/drawing/2014/main" id="{9FF9286F-0836-4EF8-8C02-C70A8E1F59EC}"/>
              </a:ext>
            </a:extLst>
          </p:cNvPr>
          <p:cNvSpPr>
            <a:spLocks noGrp="1"/>
          </p:cNvSpPr>
          <p:nvPr>
            <p:ph type="sldNum" sz="quarter" idx="12"/>
          </p:nvPr>
        </p:nvSpPr>
        <p:spPr/>
        <p:txBody>
          <a:bodyPr/>
          <a:lstStyle/>
          <a:p>
            <a:fld id="{C464E751-8DDD-48F4-87DB-3D6A7AC74B40}" type="slidenum">
              <a:rPr lang="zh-CN" altLang="en-US" smtClean="0"/>
              <a:pPr/>
              <a:t>68</a:t>
            </a:fld>
            <a:endParaRPr lang="zh-CN" altLang="en-US" dirty="0"/>
          </a:p>
        </p:txBody>
      </p:sp>
    </p:spTree>
    <p:extLst>
      <p:ext uri="{BB962C8B-B14F-4D97-AF65-F5344CB8AC3E}">
        <p14:creationId xmlns:p14="http://schemas.microsoft.com/office/powerpoint/2010/main" val="3111427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FCBBF-60CF-4940-A89D-471BEC674DC5}"/>
              </a:ext>
            </a:extLst>
          </p:cNvPr>
          <p:cNvSpPr>
            <a:spLocks noGrp="1"/>
          </p:cNvSpPr>
          <p:nvPr>
            <p:ph type="title"/>
          </p:nvPr>
        </p:nvSpPr>
        <p:spPr/>
        <p:txBody>
          <a:bodyPr>
            <a:normAutofit/>
          </a:bodyPr>
          <a:lstStyle/>
          <a:p>
            <a:r>
              <a:rPr lang="en-US" altLang="zh-CN" sz="2800" b="1" dirty="0"/>
              <a:t>9.5.2.2 </a:t>
            </a:r>
            <a:r>
              <a:rPr lang="zh-CN" altLang="en-US" sz="2800" b="1" dirty="0"/>
              <a:t>基础概念</a:t>
            </a:r>
          </a:p>
        </p:txBody>
      </p:sp>
      <p:sp>
        <p:nvSpPr>
          <p:cNvPr id="3" name="内容占位符 2">
            <a:extLst>
              <a:ext uri="{FF2B5EF4-FFF2-40B4-BE49-F238E27FC236}">
                <a16:creationId xmlns:a16="http://schemas.microsoft.com/office/drawing/2014/main" id="{966B3148-C00D-4832-8098-22345FB31F1C}"/>
              </a:ext>
            </a:extLst>
          </p:cNvPr>
          <p:cNvSpPr>
            <a:spLocks noGrp="1"/>
          </p:cNvSpPr>
          <p:nvPr>
            <p:ph idx="1"/>
          </p:nvPr>
        </p:nvSpPr>
        <p:spPr>
          <a:xfrm>
            <a:off x="838199" y="1285461"/>
            <a:ext cx="10787744" cy="4970195"/>
          </a:xfrm>
        </p:spPr>
        <p:txBody>
          <a:bodyPr>
            <a:normAutofit/>
          </a:bodyPr>
          <a:lstStyle/>
          <a:p>
            <a:r>
              <a:rPr lang="zh-CN" altLang="en-US" sz="2400" dirty="0"/>
              <a:t>全局事务提交标志（事务记录）包含三个部分：</a:t>
            </a:r>
            <a:endParaRPr lang="en-US" altLang="zh-CN" sz="2400" dirty="0"/>
          </a:p>
          <a:p>
            <a:r>
              <a:rPr lang="zh-CN" altLang="en-US" sz="2400" dirty="0"/>
              <a:t>（</a:t>
            </a:r>
            <a:r>
              <a:rPr lang="en-US" altLang="zh-CN" sz="2400" dirty="0"/>
              <a:t>1</a:t>
            </a:r>
            <a:r>
              <a:rPr lang="zh-CN" altLang="en-US" sz="2400" dirty="0"/>
              <a:t>）</a:t>
            </a:r>
            <a:r>
              <a:rPr lang="en-US" altLang="zh-CN" sz="2400" dirty="0">
                <a:solidFill>
                  <a:srgbClr val="FF0000"/>
                </a:solidFill>
              </a:rPr>
              <a:t>UUID</a:t>
            </a:r>
            <a:r>
              <a:rPr lang="zh-CN" altLang="en-US" sz="2400" dirty="0"/>
              <a:t>，唯一标识一个事务；</a:t>
            </a:r>
            <a:endParaRPr lang="en-US" altLang="zh-CN" sz="2400" dirty="0"/>
          </a:p>
          <a:p>
            <a:r>
              <a:rPr lang="zh-CN" altLang="en-US" sz="2400" dirty="0"/>
              <a:t>（</a:t>
            </a:r>
            <a:r>
              <a:rPr lang="en-US" altLang="zh-CN" sz="2400" dirty="0"/>
              <a:t>2</a:t>
            </a:r>
            <a:r>
              <a:rPr lang="zh-CN" altLang="en-US" sz="2400" dirty="0"/>
              <a:t>）</a:t>
            </a:r>
            <a:r>
              <a:rPr lang="zh-CN" altLang="en-US" sz="2400" dirty="0">
                <a:solidFill>
                  <a:srgbClr val="FF0000"/>
                </a:solidFill>
              </a:rPr>
              <a:t>事务的状态</a:t>
            </a:r>
            <a:r>
              <a:rPr lang="zh-CN" altLang="en-US" sz="2400" dirty="0"/>
              <a:t>，有三种取值：</a:t>
            </a:r>
            <a:r>
              <a:rPr lang="en-US" altLang="zh-CN" sz="2400" dirty="0"/>
              <a:t>PENDING</a:t>
            </a:r>
            <a:r>
              <a:rPr lang="zh-CN" altLang="en-US" sz="2400" dirty="0"/>
              <a:t>、</a:t>
            </a:r>
            <a:r>
              <a:rPr lang="en-US" altLang="zh-CN" sz="2400" dirty="0"/>
              <a:t>ABORTED</a:t>
            </a:r>
            <a:r>
              <a:rPr lang="zh-CN" altLang="en-US" sz="2400" dirty="0"/>
              <a:t>、</a:t>
            </a:r>
            <a:r>
              <a:rPr lang="en-US" altLang="zh-CN" sz="2400" dirty="0"/>
              <a:t>COMMITTED</a:t>
            </a:r>
            <a:r>
              <a:rPr lang="zh-CN" altLang="en-US" sz="2400" dirty="0"/>
              <a:t>；</a:t>
            </a:r>
            <a:endParaRPr lang="en-US" altLang="zh-CN" sz="2400" dirty="0"/>
          </a:p>
          <a:p>
            <a:r>
              <a:rPr lang="zh-CN" altLang="en-US" sz="2400" dirty="0"/>
              <a:t>（</a:t>
            </a:r>
            <a:r>
              <a:rPr lang="en-US" altLang="zh-CN" sz="2400" dirty="0"/>
              <a:t>3</a:t>
            </a:r>
            <a:r>
              <a:rPr lang="zh-CN" altLang="en-US" sz="2400" dirty="0"/>
              <a:t>）一个存储层的</a:t>
            </a:r>
            <a:r>
              <a:rPr lang="en-US" altLang="zh-CN" sz="2400" dirty="0"/>
              <a:t>K/V</a:t>
            </a:r>
            <a:r>
              <a:rPr lang="zh-CN" altLang="en-US" sz="2400" dirty="0"/>
              <a:t>的</a:t>
            </a:r>
            <a:r>
              <a:rPr lang="en-US" altLang="zh-CN" sz="2400" dirty="0">
                <a:solidFill>
                  <a:srgbClr val="FF0000"/>
                </a:solidFill>
              </a:rPr>
              <a:t>key</a:t>
            </a:r>
            <a:r>
              <a:rPr lang="zh-CN" altLang="en-US" sz="2400" dirty="0">
                <a:solidFill>
                  <a:srgbClr val="FF0000"/>
                </a:solidFill>
              </a:rPr>
              <a:t>值</a:t>
            </a:r>
            <a:r>
              <a:rPr lang="zh-CN" altLang="en-US" sz="2400" dirty="0"/>
              <a:t>，用以</a:t>
            </a:r>
            <a:r>
              <a:rPr lang="zh-CN" altLang="en-US" sz="2400" dirty="0">
                <a:solidFill>
                  <a:srgbClr val="FF0000"/>
                </a:solidFill>
              </a:rPr>
              <a:t>定位</a:t>
            </a:r>
            <a:r>
              <a:rPr lang="en-US" altLang="zh-CN" sz="2400" dirty="0">
                <a:solidFill>
                  <a:srgbClr val="FF0000"/>
                </a:solidFill>
              </a:rPr>
              <a:t>Switch</a:t>
            </a:r>
            <a:r>
              <a:rPr lang="zh-CN" altLang="en-US" sz="2400" dirty="0">
                <a:solidFill>
                  <a:srgbClr val="FF0000"/>
                </a:solidFill>
              </a:rPr>
              <a:t>对象的存储位置</a:t>
            </a:r>
            <a:r>
              <a:rPr lang="zh-CN" altLang="en-US" sz="2400" dirty="0"/>
              <a:t>。</a:t>
            </a:r>
            <a:endParaRPr lang="en-US" altLang="zh-CN" sz="2400" dirty="0"/>
          </a:p>
          <a:p>
            <a:endParaRPr lang="en-US" altLang="zh-CN" sz="2400" dirty="0"/>
          </a:p>
          <a:p>
            <a:r>
              <a:rPr lang="en-US" altLang="zh-CN" sz="2400" dirty="0"/>
              <a:t>       </a:t>
            </a:r>
            <a:r>
              <a:rPr lang="zh-CN" altLang="en-US" sz="2400" dirty="0"/>
              <a:t>对于有写操作的事务，对应</a:t>
            </a:r>
            <a:r>
              <a:rPr lang="zh-CN" altLang="en-US" sz="2400" dirty="0">
                <a:solidFill>
                  <a:srgbClr val="FF0000"/>
                </a:solidFill>
              </a:rPr>
              <a:t>写意向对象（</a:t>
            </a:r>
            <a:r>
              <a:rPr lang="en-US" altLang="zh-CN" sz="2400" dirty="0">
                <a:solidFill>
                  <a:srgbClr val="FF0000"/>
                </a:solidFill>
              </a:rPr>
              <a:t>Write Intent</a:t>
            </a:r>
            <a:r>
              <a:rPr lang="zh-CN" altLang="en-US" sz="2400" dirty="0">
                <a:solidFill>
                  <a:srgbClr val="FF0000"/>
                </a:solidFill>
              </a:rPr>
              <a:t>），</a:t>
            </a:r>
            <a:r>
              <a:rPr lang="zh-CN" altLang="en-US" sz="2400" dirty="0"/>
              <a:t>包含：</a:t>
            </a:r>
            <a:endParaRPr lang="en-US" altLang="zh-CN" sz="2400" dirty="0"/>
          </a:p>
          <a:p>
            <a:r>
              <a:rPr lang="zh-CN" altLang="en-US" sz="2400" dirty="0"/>
              <a:t>（</a:t>
            </a:r>
            <a:r>
              <a:rPr lang="en-US" altLang="zh-CN" sz="2400" dirty="0"/>
              <a:t>1</a:t>
            </a:r>
            <a:r>
              <a:rPr lang="zh-CN" altLang="en-US" sz="2400" dirty="0"/>
              <a:t>）一个</a:t>
            </a:r>
            <a:r>
              <a:rPr lang="zh-CN" altLang="en-US" sz="2400" dirty="0">
                <a:solidFill>
                  <a:srgbClr val="FF0000"/>
                </a:solidFill>
              </a:rPr>
              <a:t>事务</a:t>
            </a:r>
            <a:r>
              <a:rPr lang="en-US" altLang="zh-CN" sz="2400" dirty="0">
                <a:solidFill>
                  <a:srgbClr val="FF0000"/>
                </a:solidFill>
              </a:rPr>
              <a:t>ID</a:t>
            </a:r>
            <a:r>
              <a:rPr lang="zh-CN" altLang="en-US" sz="2400" dirty="0"/>
              <a:t>，指向事务记录的存储位置，以便检测到读写冲突时判断事务的提交状态； （</a:t>
            </a:r>
            <a:r>
              <a:rPr lang="en-US" altLang="zh-CN" sz="2400" dirty="0"/>
              <a:t>2</a:t>
            </a:r>
            <a:r>
              <a:rPr lang="zh-CN" altLang="en-US" sz="2400" dirty="0"/>
              <a:t>）每一个</a:t>
            </a:r>
            <a:r>
              <a:rPr lang="zh-CN" altLang="en-US" sz="2400" dirty="0">
                <a:solidFill>
                  <a:srgbClr val="FF0000"/>
                </a:solidFill>
              </a:rPr>
              <a:t>写意向对象</a:t>
            </a:r>
            <a:r>
              <a:rPr lang="zh-CN" altLang="en-US" sz="2400" dirty="0"/>
              <a:t>唯一对应一个</a:t>
            </a:r>
            <a:r>
              <a:rPr lang="zh-CN" altLang="en-US" sz="2400" dirty="0">
                <a:solidFill>
                  <a:srgbClr val="FF0000"/>
                </a:solidFill>
              </a:rPr>
              <a:t>数据项</a:t>
            </a:r>
            <a:r>
              <a:rPr lang="zh-CN" altLang="en-US" sz="2400" dirty="0"/>
              <a:t>；（</a:t>
            </a:r>
            <a:r>
              <a:rPr lang="en-US" altLang="zh-CN" sz="2400" dirty="0"/>
              <a:t>3</a:t>
            </a:r>
            <a:r>
              <a:rPr lang="zh-CN" altLang="en-US" sz="2400" dirty="0"/>
              <a:t>）数据项上存储的</a:t>
            </a:r>
            <a:r>
              <a:rPr lang="zh-CN" altLang="en-US" sz="2400" dirty="0">
                <a:solidFill>
                  <a:srgbClr val="FF0000"/>
                </a:solidFill>
              </a:rPr>
              <a:t>体现多版本的事务信息</a:t>
            </a:r>
            <a:r>
              <a:rPr lang="zh-CN" altLang="en-US" sz="2400" dirty="0"/>
              <a:t>；（</a:t>
            </a:r>
            <a:r>
              <a:rPr lang="en-US" altLang="zh-CN" sz="2400" dirty="0"/>
              <a:t>4</a:t>
            </a:r>
            <a:r>
              <a:rPr lang="zh-CN" altLang="en-US" sz="2400" dirty="0"/>
              <a:t>）事务成功时数据项被修改后的</a:t>
            </a:r>
            <a:r>
              <a:rPr lang="zh-CN" altLang="en-US" sz="2400" dirty="0">
                <a:solidFill>
                  <a:srgbClr val="FF0000"/>
                </a:solidFill>
              </a:rPr>
              <a:t>新值</a:t>
            </a:r>
            <a:r>
              <a:rPr lang="zh-CN" altLang="en-US" sz="2400" dirty="0"/>
              <a:t>。</a:t>
            </a:r>
            <a:endParaRPr lang="en-US" altLang="zh-CN" sz="2400" dirty="0"/>
          </a:p>
        </p:txBody>
      </p:sp>
      <p:sp>
        <p:nvSpPr>
          <p:cNvPr id="4" name="灯片编号占位符 3">
            <a:extLst>
              <a:ext uri="{FF2B5EF4-FFF2-40B4-BE49-F238E27FC236}">
                <a16:creationId xmlns:a16="http://schemas.microsoft.com/office/drawing/2014/main" id="{7E9A8FCC-0350-47AC-ADE7-720A233E04A8}"/>
              </a:ext>
            </a:extLst>
          </p:cNvPr>
          <p:cNvSpPr>
            <a:spLocks noGrp="1"/>
          </p:cNvSpPr>
          <p:nvPr>
            <p:ph type="sldNum" sz="quarter" idx="12"/>
          </p:nvPr>
        </p:nvSpPr>
        <p:spPr/>
        <p:txBody>
          <a:bodyPr/>
          <a:lstStyle/>
          <a:p>
            <a:fld id="{C464E751-8DDD-48F4-87DB-3D6A7AC74B40}" type="slidenum">
              <a:rPr lang="zh-CN" altLang="en-US" smtClean="0"/>
              <a:pPr/>
              <a:t>69</a:t>
            </a:fld>
            <a:endParaRPr lang="zh-CN" altLang="en-US" dirty="0"/>
          </a:p>
        </p:txBody>
      </p:sp>
    </p:spTree>
    <p:extLst>
      <p:ext uri="{BB962C8B-B14F-4D97-AF65-F5344CB8AC3E}">
        <p14:creationId xmlns:p14="http://schemas.microsoft.com/office/powerpoint/2010/main" val="277229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dirty="0"/>
              <a:t>9.1.1.2 </a:t>
            </a:r>
            <a:r>
              <a:rPr lang="zh-CN" altLang="en-US" sz="2400" dirty="0"/>
              <a:t>事务模型</a:t>
            </a:r>
            <a:endParaRPr lang="en-US" altLang="zh-CN" sz="2400" dirty="0"/>
          </a:p>
          <a:p>
            <a:r>
              <a:rPr lang="zh-CN" altLang="en-US" sz="2400" b="1" dirty="0"/>
              <a:t>链式事务</a:t>
            </a:r>
            <a:r>
              <a:rPr lang="zh-CN" altLang="en-US" sz="2400" dirty="0"/>
              <a:t>（</a:t>
            </a:r>
            <a:r>
              <a:rPr lang="en-US" altLang="zh-CN" sz="2400" dirty="0"/>
              <a:t>chained transactions</a:t>
            </a:r>
            <a:r>
              <a:rPr lang="zh-CN" altLang="en-US" sz="2400" dirty="0"/>
              <a:t>）：在提交一个事务后，释放锁等资源，但</a:t>
            </a:r>
            <a:r>
              <a:rPr lang="zh-CN" altLang="en-US" sz="2400" dirty="0">
                <a:solidFill>
                  <a:srgbClr val="FF0000"/>
                </a:solidFill>
              </a:rPr>
              <a:t>一些上下文环境</a:t>
            </a:r>
            <a:r>
              <a:rPr lang="zh-CN" altLang="en-US" sz="2400" dirty="0"/>
              <a:t>如事务的载体（存放事务信息的</a:t>
            </a:r>
            <a:r>
              <a:rPr lang="zh-CN" altLang="en-US" sz="2400" dirty="0">
                <a:solidFill>
                  <a:srgbClr val="FF0000"/>
                </a:solidFill>
              </a:rPr>
              <a:t>结构体或类</a:t>
            </a:r>
            <a:r>
              <a:rPr lang="zh-CN" altLang="en-US" sz="2400" dirty="0"/>
              <a:t>等对象）</a:t>
            </a:r>
            <a:r>
              <a:rPr lang="zh-CN" altLang="en-US" sz="2400" dirty="0">
                <a:solidFill>
                  <a:srgbClr val="FF0000"/>
                </a:solidFill>
              </a:rPr>
              <a:t>不被释放，</a:t>
            </a:r>
            <a:r>
              <a:rPr lang="zh-CN" altLang="en-US" sz="2400" dirty="0"/>
              <a:t>而</a:t>
            </a:r>
            <a:r>
              <a:rPr lang="zh-CN" altLang="en-US" sz="2400" dirty="0">
                <a:solidFill>
                  <a:srgbClr val="FF0000"/>
                </a:solidFill>
              </a:rPr>
              <a:t>留给下一个事务</a:t>
            </a:r>
            <a:r>
              <a:rPr lang="zh-CN" altLang="en-US" sz="2400" dirty="0"/>
              <a:t>使用。</a:t>
            </a:r>
            <a:endParaRPr lang="en-US" altLang="zh-CN" sz="2400" dirty="0"/>
          </a:p>
          <a:p>
            <a:endParaRPr lang="en-US" altLang="zh-CN" sz="2400" dirty="0"/>
          </a:p>
          <a:p>
            <a:r>
              <a:rPr lang="zh-CN" altLang="en-US" sz="2400" b="1" dirty="0"/>
              <a:t>嵌套事务</a:t>
            </a:r>
            <a:r>
              <a:rPr lang="zh-CN" altLang="en-US" sz="2400" dirty="0"/>
              <a:t>（</a:t>
            </a:r>
            <a:r>
              <a:rPr lang="en-US" altLang="zh-CN" sz="2400" dirty="0"/>
              <a:t>nested transactions</a:t>
            </a:r>
            <a:r>
              <a:rPr lang="zh-CN" altLang="en-US" sz="2400" dirty="0"/>
              <a:t>）：嵌套事务如同一棵树，每个子叉可以是嵌套或平板子事务，</a:t>
            </a:r>
            <a:r>
              <a:rPr lang="zh-CN" altLang="en-US" sz="2400" dirty="0">
                <a:solidFill>
                  <a:srgbClr val="FF0000"/>
                </a:solidFill>
              </a:rPr>
              <a:t>叶子节点事务是平板事务</a:t>
            </a:r>
            <a:r>
              <a:rPr lang="zh-CN" altLang="en-US" sz="2400" dirty="0"/>
              <a:t>。根节点事务提交，整个事务的修改才生效，否则仅在事务内局部生效。</a:t>
            </a:r>
            <a:endParaRPr lang="en-US" altLang="zh-CN" sz="2400" dirty="0"/>
          </a:p>
          <a:p>
            <a:r>
              <a:rPr lang="en-US" altLang="zh-CN" sz="2400" dirty="0">
                <a:solidFill>
                  <a:srgbClr val="00B0F0"/>
                </a:solidFill>
              </a:rPr>
              <a:t>MySQL</a:t>
            </a:r>
            <a:r>
              <a:rPr lang="zh-CN" altLang="en-US" sz="2400" dirty="0">
                <a:solidFill>
                  <a:srgbClr val="00B0F0"/>
                </a:solidFill>
              </a:rPr>
              <a:t>计划在</a:t>
            </a:r>
            <a:r>
              <a:rPr lang="en-US" altLang="zh-CN" sz="2400" dirty="0">
                <a:solidFill>
                  <a:srgbClr val="00B0F0"/>
                </a:solidFill>
              </a:rPr>
              <a:t>5.0</a:t>
            </a:r>
            <a:r>
              <a:rPr lang="zh-CN" altLang="en-US" sz="2400" dirty="0">
                <a:solidFill>
                  <a:srgbClr val="00B0F0"/>
                </a:solidFill>
              </a:rPr>
              <a:t>版本支持，但到</a:t>
            </a:r>
            <a:r>
              <a:rPr lang="en-US" altLang="zh-CN" sz="2400" dirty="0">
                <a:solidFill>
                  <a:srgbClr val="00B0F0"/>
                </a:solidFill>
              </a:rPr>
              <a:t>8.0.8</a:t>
            </a:r>
            <a:r>
              <a:rPr lang="zh-CN" altLang="en-US" sz="2400" dirty="0">
                <a:solidFill>
                  <a:srgbClr val="00B0F0"/>
                </a:solidFill>
              </a:rPr>
              <a:t>仍未支持。</a:t>
            </a:r>
            <a:endParaRPr lang="en-US" altLang="zh-CN" sz="2400" dirty="0">
              <a:solidFill>
                <a:srgbClr val="00B0F0"/>
              </a:solidFill>
            </a:endParaRPr>
          </a:p>
        </p:txBody>
      </p:sp>
    </p:spTree>
    <p:extLst>
      <p:ext uri="{BB962C8B-B14F-4D97-AF65-F5344CB8AC3E}">
        <p14:creationId xmlns:p14="http://schemas.microsoft.com/office/powerpoint/2010/main" val="38399428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9.5.2.2 </a:t>
            </a:r>
            <a:r>
              <a:rPr lang="zh-CN" altLang="en-US" sz="2800" b="1" dirty="0">
                <a:solidFill>
                  <a:prstClr val="black"/>
                </a:solidFill>
              </a:rPr>
              <a:t>基础概念（续）</a:t>
            </a:r>
            <a:endParaRPr lang="zh-CN" altLang="en-US" dirty="0"/>
          </a:p>
        </p:txBody>
      </p:sp>
      <p:sp>
        <p:nvSpPr>
          <p:cNvPr id="3" name="内容占位符 2"/>
          <p:cNvSpPr>
            <a:spLocks noGrp="1"/>
          </p:cNvSpPr>
          <p:nvPr>
            <p:ph idx="1"/>
          </p:nvPr>
        </p:nvSpPr>
        <p:spPr>
          <a:xfrm>
            <a:off x="838200" y="1285461"/>
            <a:ext cx="10515600" cy="5195725"/>
          </a:xfrm>
        </p:spPr>
        <p:txBody>
          <a:bodyPr>
            <a:normAutofit fontScale="92500"/>
          </a:bodyPr>
          <a:lstStyle/>
          <a:p>
            <a:r>
              <a:rPr lang="en-US" altLang="zh-CN" sz="2400" dirty="0"/>
              <a:t>       CockroachDB</a:t>
            </a:r>
            <a:r>
              <a:rPr lang="zh-CN" altLang="en-US" sz="2400" dirty="0"/>
              <a:t>记录每个</a:t>
            </a:r>
            <a:r>
              <a:rPr lang="en-US" altLang="zh-CN" sz="2400" dirty="0"/>
              <a:t>key</a:t>
            </a:r>
            <a:r>
              <a:rPr lang="zh-CN" altLang="en-US" sz="2400" dirty="0"/>
              <a:t>的提交时间戳和</a:t>
            </a:r>
            <a:r>
              <a:rPr lang="en-US" altLang="zh-CN" sz="2400" dirty="0"/>
              <a:t>GC</a:t>
            </a:r>
            <a:r>
              <a:rPr lang="zh-CN" altLang="en-US" sz="2400" dirty="0"/>
              <a:t>（</a:t>
            </a:r>
            <a:r>
              <a:rPr lang="en-US" altLang="zh-CN" sz="2400" dirty="0"/>
              <a:t>Garbage Collection</a:t>
            </a:r>
            <a:r>
              <a:rPr lang="zh-CN" altLang="en-US" sz="2400" dirty="0"/>
              <a:t>）有效期时间，实现了对于多版本的支持，用几个术语固化了事务处理的重要过程：</a:t>
            </a:r>
            <a:endParaRPr lang="en-US" altLang="zh-CN" sz="2400" dirty="0"/>
          </a:p>
          <a:p>
            <a:r>
              <a:rPr lang="zh-CN" altLang="en-US" sz="2400" dirty="0"/>
              <a:t>（</a:t>
            </a:r>
            <a:r>
              <a:rPr lang="en-US" altLang="zh-CN" sz="2400" dirty="0"/>
              <a:t>1</a:t>
            </a:r>
            <a:r>
              <a:rPr lang="zh-CN" altLang="en-US" sz="2400" dirty="0"/>
              <a:t>）</a:t>
            </a:r>
            <a:r>
              <a:rPr lang="en-US" altLang="zh-CN" sz="2400" dirty="0">
                <a:solidFill>
                  <a:srgbClr val="FF0000"/>
                </a:solidFill>
              </a:rPr>
              <a:t>Switch</a:t>
            </a:r>
            <a:r>
              <a:rPr lang="zh-CN" altLang="en-US" sz="2400" dirty="0"/>
              <a:t>：逻辑意义上事务数据的可见开关，初始值为</a:t>
            </a:r>
            <a:r>
              <a:rPr lang="en-US" altLang="zh-CN" sz="2400" dirty="0"/>
              <a:t>off</a:t>
            </a:r>
            <a:r>
              <a:rPr lang="zh-CN" altLang="en-US" sz="2400" dirty="0"/>
              <a:t>（事务状态为</a:t>
            </a:r>
            <a:r>
              <a:rPr lang="en-US" altLang="zh-CN" sz="2400" dirty="0"/>
              <a:t>PENDING</a:t>
            </a:r>
            <a:r>
              <a:rPr lang="zh-CN" altLang="en-US" sz="2400" dirty="0"/>
              <a:t>或</a:t>
            </a:r>
            <a:r>
              <a:rPr lang="en-US" altLang="zh-CN" sz="2400" dirty="0"/>
              <a:t>ABORTED</a:t>
            </a:r>
            <a:r>
              <a:rPr lang="zh-CN" altLang="en-US" sz="2400" dirty="0"/>
              <a:t>），转变为</a:t>
            </a:r>
            <a:r>
              <a:rPr lang="en-US" altLang="zh-CN" sz="2400" dirty="0"/>
              <a:t>on</a:t>
            </a:r>
            <a:r>
              <a:rPr lang="zh-CN" altLang="en-US" sz="2400" dirty="0"/>
              <a:t>表示事务已提交（状态为</a:t>
            </a:r>
            <a:r>
              <a:rPr lang="en-US" altLang="zh-CN" sz="2400" dirty="0"/>
              <a:t>COMMITTED</a:t>
            </a:r>
            <a:r>
              <a:rPr lang="zh-CN" altLang="en-US" sz="2400" dirty="0"/>
              <a:t>），数据可被其他事务读取。</a:t>
            </a:r>
            <a:endParaRPr lang="en-US" altLang="zh-CN" sz="2400" dirty="0"/>
          </a:p>
          <a:p>
            <a:r>
              <a:rPr lang="zh-CN" altLang="en-US" sz="2400" dirty="0"/>
              <a:t>（</a:t>
            </a:r>
            <a:r>
              <a:rPr lang="en-US" altLang="zh-CN" sz="2400" dirty="0"/>
              <a:t>2</a:t>
            </a:r>
            <a:r>
              <a:rPr lang="zh-CN" altLang="en-US" sz="2400" dirty="0"/>
              <a:t>）</a:t>
            </a:r>
            <a:r>
              <a:rPr lang="en-US" altLang="zh-CN" sz="2400" b="1" dirty="0">
                <a:solidFill>
                  <a:srgbClr val="FF0000"/>
                </a:solidFill>
              </a:rPr>
              <a:t>Stage</a:t>
            </a:r>
            <a:r>
              <a:rPr lang="zh-CN" altLang="en-US" sz="2400" dirty="0"/>
              <a:t>：事务执行阶段数据项的旧值和新值两种不同的阶段。写操作修改的新值不会覆盖旧值，而是和旧值相邻存储。</a:t>
            </a:r>
            <a:r>
              <a:rPr lang="zh-CN" altLang="en-US" sz="2400" dirty="0">
                <a:solidFill>
                  <a:srgbClr val="FF0000"/>
                </a:solidFill>
              </a:rPr>
              <a:t>新值统称为</a:t>
            </a:r>
            <a:r>
              <a:rPr lang="en-US" altLang="zh-CN" sz="2400" dirty="0">
                <a:solidFill>
                  <a:srgbClr val="FF0000"/>
                </a:solidFill>
              </a:rPr>
              <a:t>staged value</a:t>
            </a:r>
            <a:r>
              <a:rPr lang="zh-CN" altLang="en-US" sz="2400" dirty="0">
                <a:solidFill>
                  <a:srgbClr val="FF0000"/>
                </a:solidFill>
              </a:rPr>
              <a:t>（含</a:t>
            </a:r>
            <a:r>
              <a:rPr lang="en-US" altLang="zh-CN" sz="2400" dirty="0">
                <a:solidFill>
                  <a:srgbClr val="FF0000"/>
                </a:solidFill>
              </a:rPr>
              <a:t>Write Intent</a:t>
            </a:r>
            <a:r>
              <a:rPr lang="zh-CN" altLang="en-US" sz="2400" dirty="0">
                <a:solidFill>
                  <a:srgbClr val="FF0000"/>
                </a:solidFill>
              </a:rPr>
              <a:t>）</a:t>
            </a:r>
            <a:r>
              <a:rPr lang="zh-CN" altLang="en-US" sz="2400" dirty="0"/>
              <a:t>，</a:t>
            </a:r>
            <a:r>
              <a:rPr lang="zh-CN" altLang="en-US" sz="2400" dirty="0">
                <a:solidFill>
                  <a:srgbClr val="FF0000"/>
                </a:solidFill>
              </a:rPr>
              <a:t>旧值称为</a:t>
            </a:r>
            <a:r>
              <a:rPr lang="en-US" altLang="zh-CN" sz="2400" dirty="0">
                <a:solidFill>
                  <a:srgbClr val="FF0000"/>
                </a:solidFill>
              </a:rPr>
              <a:t>original value</a:t>
            </a:r>
            <a:r>
              <a:rPr lang="zh-CN" altLang="en-US" sz="2400" dirty="0"/>
              <a:t>。对外提供的值称为</a:t>
            </a:r>
            <a:r>
              <a:rPr lang="en-US" altLang="zh-CN" sz="2400" dirty="0">
                <a:solidFill>
                  <a:srgbClr val="FF0000"/>
                </a:solidFill>
              </a:rPr>
              <a:t>plain value</a:t>
            </a:r>
            <a:r>
              <a:rPr lang="zh-CN" altLang="en-US" sz="2400" dirty="0"/>
              <a:t>（不含</a:t>
            </a:r>
            <a:r>
              <a:rPr lang="en-US" altLang="zh-CN" sz="2400" dirty="0"/>
              <a:t>Write Intent</a:t>
            </a:r>
            <a:r>
              <a:rPr lang="zh-CN" altLang="en-US" sz="2400" dirty="0"/>
              <a:t>），所以其来源为新值旧值都有可能。</a:t>
            </a:r>
            <a:endParaRPr lang="en-US" altLang="zh-CN" sz="2400" dirty="0"/>
          </a:p>
          <a:p>
            <a:r>
              <a:rPr lang="zh-CN" altLang="en-US" sz="2400" dirty="0"/>
              <a:t>（</a:t>
            </a:r>
            <a:r>
              <a:rPr lang="en-US" altLang="zh-CN" sz="2400" dirty="0"/>
              <a:t>3</a:t>
            </a:r>
            <a:r>
              <a:rPr lang="zh-CN" altLang="en-US" sz="2400" dirty="0"/>
              <a:t>）</a:t>
            </a:r>
            <a:r>
              <a:rPr lang="en-US" altLang="zh-CN" sz="2400" b="1" dirty="0">
                <a:solidFill>
                  <a:srgbClr val="FF0000"/>
                </a:solidFill>
              </a:rPr>
              <a:t>Filter</a:t>
            </a:r>
            <a:r>
              <a:rPr lang="zh-CN" altLang="en-US" sz="2400" dirty="0"/>
              <a:t>：确认在某个情况下应该是保留新值（</a:t>
            </a:r>
            <a:r>
              <a:rPr lang="en-US" altLang="zh-CN" sz="2400" dirty="0"/>
              <a:t>Switch</a:t>
            </a:r>
            <a:r>
              <a:rPr lang="zh-CN" altLang="en-US" sz="2400" dirty="0"/>
              <a:t>设置为</a:t>
            </a:r>
            <a:r>
              <a:rPr lang="en-US" altLang="zh-CN" sz="2400" dirty="0"/>
              <a:t>on</a:t>
            </a:r>
            <a:r>
              <a:rPr lang="zh-CN" altLang="en-US" sz="2400" dirty="0"/>
              <a:t>）还是旧值（</a:t>
            </a:r>
            <a:r>
              <a:rPr lang="en-US" altLang="zh-CN" sz="2400" dirty="0"/>
              <a:t>Switch</a:t>
            </a:r>
            <a:r>
              <a:rPr lang="zh-CN" altLang="en-US" sz="2400" dirty="0"/>
              <a:t>设置为</a:t>
            </a:r>
            <a:r>
              <a:rPr lang="en-US" altLang="zh-CN" sz="2400" dirty="0"/>
              <a:t>off</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Tree>
    <p:extLst>
      <p:ext uri="{BB962C8B-B14F-4D97-AF65-F5344CB8AC3E}">
        <p14:creationId xmlns:p14="http://schemas.microsoft.com/office/powerpoint/2010/main" val="2000673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96159"/>
            <a:ext cx="10515600" cy="5925316"/>
          </a:xfrm>
        </p:spPr>
        <p:txBody>
          <a:bodyPr>
            <a:normAutofit/>
          </a:bodyPr>
          <a:lstStyle/>
          <a:p>
            <a:r>
              <a:rPr lang="zh-CN" altLang="en-US" sz="2400" dirty="0"/>
              <a:t>（</a:t>
            </a:r>
            <a:r>
              <a:rPr lang="en-US" altLang="zh-CN" sz="2400" dirty="0"/>
              <a:t>4</a:t>
            </a:r>
            <a:r>
              <a:rPr lang="zh-CN" altLang="en-US" sz="2400" dirty="0"/>
              <a:t>）</a:t>
            </a:r>
            <a:r>
              <a:rPr lang="en-US" altLang="zh-CN" sz="2400" b="1" dirty="0">
                <a:solidFill>
                  <a:srgbClr val="FF0000"/>
                </a:solidFill>
              </a:rPr>
              <a:t>Flip</a:t>
            </a:r>
            <a:r>
              <a:rPr lang="zh-CN" altLang="en-US" sz="2400" dirty="0"/>
              <a:t>：可理解为</a:t>
            </a:r>
            <a:r>
              <a:rPr lang="zh-CN" altLang="en-US" sz="2400" dirty="0">
                <a:solidFill>
                  <a:srgbClr val="FF0000"/>
                </a:solidFill>
              </a:rPr>
              <a:t>对</a:t>
            </a:r>
            <a:r>
              <a:rPr lang="en-US" altLang="zh-CN" sz="2400" dirty="0">
                <a:solidFill>
                  <a:srgbClr val="FF0000"/>
                </a:solidFill>
              </a:rPr>
              <a:t>Switch</a:t>
            </a:r>
            <a:r>
              <a:rPr lang="zh-CN" altLang="en-US" sz="2400" dirty="0">
                <a:solidFill>
                  <a:srgbClr val="FF0000"/>
                </a:solidFill>
              </a:rPr>
              <a:t>的触碰动作，将值变为</a:t>
            </a:r>
            <a:r>
              <a:rPr lang="en-US" altLang="zh-CN" sz="2400" dirty="0">
                <a:solidFill>
                  <a:srgbClr val="FF0000"/>
                </a:solidFill>
              </a:rPr>
              <a:t>on</a:t>
            </a:r>
            <a:r>
              <a:rPr lang="zh-CN" altLang="en-US" sz="2400" dirty="0">
                <a:solidFill>
                  <a:srgbClr val="FF0000"/>
                </a:solidFill>
              </a:rPr>
              <a:t>。</a:t>
            </a:r>
            <a:r>
              <a:rPr lang="zh-CN" altLang="en-US" sz="2400" dirty="0"/>
              <a:t>触碰发生后，数据项</a:t>
            </a:r>
            <a:r>
              <a:rPr lang="zh-CN" altLang="en-US" sz="2400" dirty="0">
                <a:solidFill>
                  <a:srgbClr val="FF0000"/>
                </a:solidFill>
              </a:rPr>
              <a:t>对外提供的值应该为</a:t>
            </a:r>
            <a:r>
              <a:rPr lang="en-US" altLang="zh-CN" sz="2400" dirty="0">
                <a:solidFill>
                  <a:srgbClr val="FF0000"/>
                </a:solidFill>
              </a:rPr>
              <a:t>staged value</a:t>
            </a:r>
            <a:r>
              <a:rPr lang="zh-CN" altLang="en-US" sz="2400" dirty="0"/>
              <a:t>。事务内部的多个写操作在所有动作完成前，</a:t>
            </a:r>
            <a:r>
              <a:rPr lang="en-US" altLang="zh-CN" sz="2400" dirty="0"/>
              <a:t>Switch</a:t>
            </a:r>
            <a:r>
              <a:rPr lang="zh-CN" altLang="en-US" sz="2400" dirty="0"/>
              <a:t>状态应该一直处于</a:t>
            </a:r>
            <a:r>
              <a:rPr lang="en-US" altLang="zh-CN" sz="2400" dirty="0"/>
              <a:t>off</a:t>
            </a:r>
            <a:r>
              <a:rPr lang="zh-CN" altLang="en-US" sz="2400" dirty="0"/>
              <a:t>。</a:t>
            </a:r>
            <a:endParaRPr lang="en-US" altLang="zh-CN" sz="2400" dirty="0"/>
          </a:p>
          <a:p>
            <a:r>
              <a:rPr lang="zh-CN" altLang="en-US" sz="2400" dirty="0"/>
              <a:t>（</a:t>
            </a:r>
            <a:r>
              <a:rPr lang="en-US" altLang="zh-CN" sz="2400" dirty="0"/>
              <a:t>5</a:t>
            </a:r>
            <a:r>
              <a:rPr lang="zh-CN" altLang="en-US" sz="2400" dirty="0"/>
              <a:t>）</a:t>
            </a:r>
            <a:r>
              <a:rPr lang="en-US" altLang="zh-CN" sz="2400" b="1" dirty="0">
                <a:solidFill>
                  <a:srgbClr val="FF0000"/>
                </a:solidFill>
              </a:rPr>
              <a:t>Unstage</a:t>
            </a:r>
            <a:r>
              <a:rPr lang="zh-CN" altLang="en-US" sz="2400" dirty="0"/>
              <a:t>：意味着</a:t>
            </a:r>
            <a:r>
              <a:rPr lang="zh-CN" altLang="en-US" sz="2400" dirty="0">
                <a:solidFill>
                  <a:srgbClr val="FF0000"/>
                </a:solidFill>
              </a:rPr>
              <a:t>处于某个阶段的数据被删除</a:t>
            </a:r>
            <a:r>
              <a:rPr lang="zh-CN" altLang="en-US" sz="2400" dirty="0"/>
              <a:t>。如果事务提交成功则保留</a:t>
            </a:r>
            <a:r>
              <a:rPr lang="en-US" altLang="zh-CN" sz="2400" dirty="0"/>
              <a:t>staged value</a:t>
            </a:r>
            <a:r>
              <a:rPr lang="zh-CN" altLang="en-US" sz="2400" dirty="0"/>
              <a:t>，如果提交失败，则删除</a:t>
            </a:r>
            <a:r>
              <a:rPr lang="en-US" altLang="zh-CN" sz="2400" dirty="0"/>
              <a:t>staged value</a:t>
            </a:r>
            <a:r>
              <a:rPr lang="zh-CN" altLang="en-US" sz="2400" dirty="0"/>
              <a:t>。不论事务成功或失败，曾经存在了一个阶段的</a:t>
            </a:r>
            <a:r>
              <a:rPr lang="en-US" altLang="zh-CN" sz="2400" dirty="0"/>
              <a:t>staged value</a:t>
            </a:r>
            <a:r>
              <a:rPr lang="zh-CN" altLang="en-US" sz="2400" dirty="0"/>
              <a:t>就不再有</a:t>
            </a:r>
            <a:r>
              <a:rPr lang="en-US" altLang="zh-CN" sz="2400" dirty="0"/>
              <a:t>staged</a:t>
            </a:r>
            <a:r>
              <a:rPr lang="zh-CN" altLang="en-US" sz="2400" dirty="0"/>
              <a:t>状态了。</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71</a:t>
            </a:fld>
            <a:endParaRPr lang="zh-CN" altLang="en-US" dirty="0"/>
          </a:p>
        </p:txBody>
      </p:sp>
    </p:spTree>
    <p:extLst>
      <p:ext uri="{BB962C8B-B14F-4D97-AF65-F5344CB8AC3E}">
        <p14:creationId xmlns:p14="http://schemas.microsoft.com/office/powerpoint/2010/main" val="3331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2127"/>
            <a:ext cx="10515600" cy="6279348"/>
          </a:xfrm>
        </p:spPr>
        <p:txBody>
          <a:bodyPr>
            <a:normAutofit/>
          </a:bodyPr>
          <a:lstStyle/>
          <a:p>
            <a:r>
              <a:rPr lang="en-US" altLang="zh-CN" sz="2400" b="1" dirty="0"/>
              <a:t>9.5.2.3 </a:t>
            </a:r>
            <a:r>
              <a:rPr lang="zh-CN" altLang="en-US" sz="2400" b="1" dirty="0"/>
              <a:t>事务处理策略和机制</a:t>
            </a:r>
            <a:endParaRPr lang="en-US" altLang="zh-CN" sz="2400" b="1" dirty="0"/>
          </a:p>
          <a:p>
            <a:r>
              <a:rPr lang="zh-CN" altLang="en-US" sz="2400" b="1" dirty="0"/>
              <a:t>初始阶段</a:t>
            </a:r>
            <a:r>
              <a:rPr lang="zh-CN" altLang="en-US" sz="2400" dirty="0"/>
              <a:t>：客户端开启一个事务，分配一个唯一的事务</a:t>
            </a:r>
            <a:r>
              <a:rPr lang="en-US" altLang="zh-CN" sz="2400" dirty="0"/>
              <a:t>ID</a:t>
            </a:r>
            <a:r>
              <a:rPr lang="zh-CN" altLang="en-US" sz="2400" dirty="0"/>
              <a:t>。</a:t>
            </a:r>
            <a:endParaRPr lang="en-US" altLang="zh-CN" sz="2400" dirty="0"/>
          </a:p>
          <a:p>
            <a:endParaRPr lang="en-US" altLang="zh-CN" sz="2400" b="1" dirty="0"/>
          </a:p>
          <a:p>
            <a:r>
              <a:rPr lang="zh-CN" altLang="en-US" sz="2400" b="1" dirty="0"/>
              <a:t>事务执行阶段（</a:t>
            </a:r>
            <a:r>
              <a:rPr lang="en-US" altLang="zh-CN" sz="2400" b="1" dirty="0"/>
              <a:t>Stage</a:t>
            </a:r>
            <a:r>
              <a:rPr lang="zh-CN" altLang="en-US" sz="2400" b="1" dirty="0"/>
              <a:t>）</a:t>
            </a:r>
            <a:r>
              <a:rPr lang="zh-CN" altLang="en-US" sz="2400" dirty="0"/>
              <a:t>：系统挑选一个大概率会被事务包含的</a:t>
            </a:r>
            <a:r>
              <a:rPr lang="en-US" altLang="zh-CN" sz="2400" dirty="0"/>
              <a:t>keyspace</a:t>
            </a:r>
            <a:r>
              <a:rPr lang="zh-CN" altLang="en-US" sz="2400" dirty="0"/>
              <a:t>范围，并</a:t>
            </a:r>
            <a:r>
              <a:rPr lang="zh-CN" altLang="en-US" sz="2400" dirty="0">
                <a:solidFill>
                  <a:srgbClr val="FF0000"/>
                </a:solidFill>
              </a:rPr>
              <a:t>创建一条事务记录</a:t>
            </a:r>
            <a:r>
              <a:rPr lang="zh-CN" altLang="en-US" sz="2400" dirty="0"/>
              <a:t>对应该</a:t>
            </a:r>
            <a:r>
              <a:rPr lang="zh-CN" altLang="en-US" sz="2400" dirty="0">
                <a:solidFill>
                  <a:srgbClr val="FF0000"/>
                </a:solidFill>
              </a:rPr>
              <a:t>预留的范围</a:t>
            </a:r>
            <a:r>
              <a:rPr lang="zh-CN" altLang="en-US" sz="2400" dirty="0"/>
              <a:t>，在该记录中存储一个事务运行状态的标志，</a:t>
            </a:r>
            <a:r>
              <a:rPr lang="zh-CN" altLang="en-US" sz="2400" dirty="0">
                <a:solidFill>
                  <a:srgbClr val="FF0000"/>
                </a:solidFill>
              </a:rPr>
              <a:t>设置状态为</a:t>
            </a:r>
            <a:r>
              <a:rPr lang="en-US" altLang="zh-CN" sz="2400" dirty="0">
                <a:solidFill>
                  <a:srgbClr val="FF0000"/>
                </a:solidFill>
              </a:rPr>
              <a:t>PENDING</a:t>
            </a:r>
            <a:r>
              <a:rPr lang="zh-CN" altLang="en-US" sz="2400" dirty="0"/>
              <a:t>。</a:t>
            </a:r>
            <a:endParaRPr lang="en-US" altLang="zh-CN" sz="2400" dirty="0"/>
          </a:p>
          <a:p>
            <a:r>
              <a:rPr lang="en-US" altLang="zh-CN" sz="2400" dirty="0"/>
              <a:t>       </a:t>
            </a:r>
            <a:r>
              <a:rPr lang="zh-CN" altLang="en-US" sz="2400" dirty="0"/>
              <a:t>该事务记录就是一个</a:t>
            </a:r>
            <a:r>
              <a:rPr lang="en-US" altLang="zh-CN" sz="2400" dirty="0">
                <a:solidFill>
                  <a:srgbClr val="FF0000"/>
                </a:solidFill>
              </a:rPr>
              <a:t>Switch</a:t>
            </a:r>
            <a:r>
              <a:rPr lang="zh-CN" altLang="en-US" sz="2400" dirty="0"/>
              <a:t>（事务提交或完成时刻会修改事务状态为</a:t>
            </a:r>
            <a:r>
              <a:rPr lang="en-US" altLang="zh-CN" sz="2400" dirty="0"/>
              <a:t>COMMITTED</a:t>
            </a:r>
            <a:r>
              <a:rPr lang="zh-CN" altLang="en-US" sz="2400" dirty="0"/>
              <a:t>或</a:t>
            </a:r>
            <a:r>
              <a:rPr lang="en-US" altLang="zh-CN" sz="2400" dirty="0"/>
              <a:t>ABORTED</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72</a:t>
            </a:fld>
            <a:endParaRPr lang="zh-CN" altLang="en-US" dirty="0"/>
          </a:p>
        </p:txBody>
      </p:sp>
    </p:spTree>
    <p:extLst>
      <p:ext uri="{BB962C8B-B14F-4D97-AF65-F5344CB8AC3E}">
        <p14:creationId xmlns:p14="http://schemas.microsoft.com/office/powerpoint/2010/main" val="345573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nSpc>
                <a:spcPct val="120000"/>
              </a:lnSpc>
              <a:spcBef>
                <a:spcPts val="1000"/>
              </a:spcBef>
            </a:pPr>
            <a:r>
              <a:rPr lang="en-US" altLang="zh-CN" sz="2400" b="1" dirty="0">
                <a:solidFill>
                  <a:prstClr val="black"/>
                </a:solidFill>
                <a:cs typeface="+mn-cs"/>
              </a:rPr>
              <a:t>9.5.2.3 </a:t>
            </a:r>
            <a:r>
              <a:rPr lang="zh-CN" altLang="en-US" sz="2400" b="1" dirty="0">
                <a:solidFill>
                  <a:prstClr val="black"/>
                </a:solidFill>
                <a:cs typeface="+mn-cs"/>
              </a:rPr>
              <a:t>事务处理策略和机制（续）</a:t>
            </a:r>
            <a:endParaRPr lang="zh-CN" altLang="en-US" dirty="0"/>
          </a:p>
        </p:txBody>
      </p:sp>
      <p:sp>
        <p:nvSpPr>
          <p:cNvPr id="3" name="内容占位符 2"/>
          <p:cNvSpPr>
            <a:spLocks noGrp="1"/>
          </p:cNvSpPr>
          <p:nvPr>
            <p:ph idx="1"/>
          </p:nvPr>
        </p:nvSpPr>
        <p:spPr>
          <a:xfrm>
            <a:off x="838200" y="1285462"/>
            <a:ext cx="10515600" cy="5070888"/>
          </a:xfrm>
        </p:spPr>
        <p:txBody>
          <a:bodyPr>
            <a:normAutofit lnSpcReduction="10000"/>
          </a:bodyPr>
          <a:lstStyle/>
          <a:p>
            <a:r>
              <a:rPr lang="zh-CN" altLang="en-US" sz="2400" b="1" dirty="0"/>
              <a:t>事务执行阶段（</a:t>
            </a:r>
            <a:r>
              <a:rPr lang="en-US" altLang="zh-CN" sz="2400" b="1" dirty="0"/>
              <a:t>Stage</a:t>
            </a:r>
            <a:r>
              <a:rPr lang="zh-CN" altLang="en-US" sz="2400" b="1" dirty="0"/>
              <a:t>）（续）</a:t>
            </a:r>
            <a:r>
              <a:rPr lang="zh-CN" altLang="en-US" sz="2400" dirty="0"/>
              <a:t>：</a:t>
            </a:r>
            <a:endParaRPr lang="en-US" altLang="zh-CN" sz="2400" dirty="0"/>
          </a:p>
          <a:p>
            <a:r>
              <a:rPr lang="zh-CN" altLang="en-US" sz="2400" dirty="0"/>
              <a:t>       所有的写操作</a:t>
            </a:r>
            <a:r>
              <a:rPr lang="zh-CN" altLang="en-US" sz="2400" dirty="0">
                <a:solidFill>
                  <a:srgbClr val="FF0000"/>
                </a:solidFill>
              </a:rPr>
              <a:t>不是缓冲在客户端</a:t>
            </a:r>
            <a:r>
              <a:rPr lang="zh-CN" altLang="en-US" sz="2400" dirty="0"/>
              <a:t>（该策略不同于</a:t>
            </a:r>
            <a:r>
              <a:rPr lang="en-US" altLang="zh-CN" sz="2400" dirty="0"/>
              <a:t>Spanner</a:t>
            </a:r>
            <a:r>
              <a:rPr lang="zh-CN" altLang="en-US" sz="2400" dirty="0"/>
              <a:t>在客户端缓存写的策略），而是被</a:t>
            </a:r>
            <a:r>
              <a:rPr lang="zh-CN" altLang="en-US" sz="2400" dirty="0">
                <a:solidFill>
                  <a:srgbClr val="FF0000"/>
                </a:solidFill>
              </a:rPr>
              <a:t>写在</a:t>
            </a:r>
            <a:r>
              <a:rPr lang="en-US" altLang="zh-CN" sz="2400" dirty="0">
                <a:solidFill>
                  <a:srgbClr val="FF0000"/>
                </a:solidFill>
              </a:rPr>
              <a:t>Range</a:t>
            </a:r>
            <a:r>
              <a:rPr lang="zh-CN" altLang="en-US" sz="2400" dirty="0">
                <a:solidFill>
                  <a:srgbClr val="FF0000"/>
                </a:solidFill>
              </a:rPr>
              <a:t>节点</a:t>
            </a:r>
            <a:r>
              <a:rPr lang="zh-CN" altLang="en-US" sz="2400" dirty="0"/>
              <a:t>。在</a:t>
            </a:r>
            <a:r>
              <a:rPr lang="en-US" altLang="zh-CN" sz="2400" dirty="0"/>
              <a:t>Range</a:t>
            </a:r>
            <a:r>
              <a:rPr lang="zh-CN" altLang="en-US" sz="2400" dirty="0"/>
              <a:t>端缓存写操作便于及时检测到冲突。</a:t>
            </a:r>
            <a:endParaRPr lang="en-US" altLang="zh-CN" sz="2400" dirty="0"/>
          </a:p>
          <a:p>
            <a:r>
              <a:rPr lang="en-US" altLang="zh-CN" sz="2400" dirty="0"/>
              <a:t>       </a:t>
            </a:r>
            <a:r>
              <a:rPr lang="zh-CN" altLang="en-US" sz="2400" dirty="0">
                <a:solidFill>
                  <a:srgbClr val="FF0000"/>
                </a:solidFill>
              </a:rPr>
              <a:t>跨节点的写</a:t>
            </a:r>
            <a:r>
              <a:rPr lang="zh-CN" altLang="en-US" sz="2400" dirty="0"/>
              <a:t>会有多个</a:t>
            </a:r>
            <a:r>
              <a:rPr lang="en-US" altLang="zh-CN" sz="2400" dirty="0"/>
              <a:t>Range</a:t>
            </a:r>
            <a:r>
              <a:rPr lang="zh-CN" altLang="en-US" sz="2400" dirty="0"/>
              <a:t>存有</a:t>
            </a:r>
            <a:r>
              <a:rPr lang="en-US" altLang="zh-CN" sz="2400" dirty="0"/>
              <a:t>Write Intent</a:t>
            </a:r>
            <a:r>
              <a:rPr lang="zh-CN" altLang="en-US" sz="2400" dirty="0"/>
              <a:t>，</a:t>
            </a:r>
            <a:r>
              <a:rPr lang="zh-CN" altLang="en-US" sz="2400" dirty="0">
                <a:solidFill>
                  <a:srgbClr val="FF0000"/>
                </a:solidFill>
              </a:rPr>
              <a:t>每个被写的数据项</a:t>
            </a:r>
            <a:r>
              <a:rPr lang="zh-CN" altLang="en-US" sz="2400" dirty="0"/>
              <a:t>都有一个</a:t>
            </a:r>
            <a:r>
              <a:rPr lang="en-US" altLang="zh-CN" sz="2400" dirty="0"/>
              <a:t>Write Intent</a:t>
            </a:r>
            <a:r>
              <a:rPr lang="zh-CN" altLang="en-US" sz="2400" dirty="0"/>
              <a:t>对象。</a:t>
            </a:r>
            <a:endParaRPr lang="en-US" altLang="zh-CN" sz="2400" dirty="0"/>
          </a:p>
          <a:p>
            <a:r>
              <a:rPr lang="en-US" altLang="zh-CN" sz="2400" dirty="0"/>
              <a:t>       </a:t>
            </a:r>
            <a:r>
              <a:rPr lang="zh-CN" altLang="en-US" sz="2400" dirty="0"/>
              <a:t>写操作会给客户端返回一个</a:t>
            </a:r>
            <a:r>
              <a:rPr lang="zh-CN" altLang="en-US" sz="2400" dirty="0">
                <a:solidFill>
                  <a:srgbClr val="FF0000"/>
                </a:solidFill>
              </a:rPr>
              <a:t>本地写操作对应的时间值</a:t>
            </a:r>
            <a:r>
              <a:rPr lang="zh-CN" altLang="en-US" sz="2400" dirty="0"/>
              <a:t>，</a:t>
            </a:r>
            <a:r>
              <a:rPr lang="zh-CN" altLang="en-US" sz="2400" dirty="0">
                <a:solidFill>
                  <a:srgbClr val="FF0000"/>
                </a:solidFill>
              </a:rPr>
              <a:t>客户端</a:t>
            </a:r>
            <a:r>
              <a:rPr lang="zh-CN" altLang="en-US" sz="2400" dirty="0"/>
              <a:t>收集后</a:t>
            </a:r>
            <a:r>
              <a:rPr lang="zh-CN" altLang="en-US" sz="2400" dirty="0">
                <a:solidFill>
                  <a:srgbClr val="FF0000"/>
                </a:solidFill>
              </a:rPr>
              <a:t>找出（跨节点）最大的时间值</a:t>
            </a:r>
            <a:r>
              <a:rPr lang="zh-CN" altLang="en-US" sz="2400" dirty="0"/>
              <a:t>作为</a:t>
            </a:r>
            <a:r>
              <a:rPr lang="zh-CN" altLang="en-US" sz="2400" dirty="0">
                <a:solidFill>
                  <a:srgbClr val="FF0000"/>
                </a:solidFill>
              </a:rPr>
              <a:t>事务的提交时间戳</a:t>
            </a:r>
            <a:r>
              <a:rPr lang="zh-CN" altLang="en-US" sz="2400" dirty="0"/>
              <a:t>。</a:t>
            </a:r>
            <a:endParaRPr lang="en-US" altLang="zh-CN" sz="2400" dirty="0"/>
          </a:p>
          <a:p>
            <a:r>
              <a:rPr lang="en-US" altLang="zh-CN" sz="2400" dirty="0"/>
              <a:t>       </a:t>
            </a:r>
            <a:r>
              <a:rPr lang="zh-CN" altLang="en-US" sz="2400" dirty="0"/>
              <a:t>所有的读操作（缓冲在</a:t>
            </a:r>
            <a:r>
              <a:rPr lang="en-US" altLang="zh-CN" sz="2400" dirty="0"/>
              <a:t>Range</a:t>
            </a:r>
            <a:r>
              <a:rPr lang="zh-CN" altLang="en-US" sz="2400" dirty="0"/>
              <a:t>端）需要经历</a:t>
            </a:r>
            <a:r>
              <a:rPr lang="en-US" altLang="zh-CN" sz="2400" dirty="0"/>
              <a:t>Filter</a:t>
            </a:r>
            <a:r>
              <a:rPr lang="zh-CN" altLang="en-US" sz="2400" dirty="0"/>
              <a:t>阶段。</a:t>
            </a:r>
            <a:endParaRPr lang="en-US" altLang="zh-CN" sz="2400" dirty="0"/>
          </a:p>
          <a:p>
            <a:r>
              <a:rPr lang="zh-CN" altLang="en-US" sz="2400" dirty="0"/>
              <a:t>       执行阶段的工作表明</a:t>
            </a:r>
            <a:r>
              <a:rPr lang="en-US" altLang="zh-CN" sz="2400" dirty="0"/>
              <a:t>CockroachDB</a:t>
            </a:r>
            <a:r>
              <a:rPr lang="zh-CN" altLang="en-US" sz="2400" dirty="0"/>
              <a:t>采取的是乐观策略。</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73</a:t>
            </a:fld>
            <a:endParaRPr lang="zh-CN" altLang="en-US" dirty="0"/>
          </a:p>
        </p:txBody>
      </p:sp>
    </p:spTree>
    <p:extLst>
      <p:ext uri="{BB962C8B-B14F-4D97-AF65-F5344CB8AC3E}">
        <p14:creationId xmlns:p14="http://schemas.microsoft.com/office/powerpoint/2010/main" val="2914595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242"/>
            <a:ext cx="10515600" cy="920336"/>
          </a:xfrm>
        </p:spPr>
        <p:txBody>
          <a:bodyPr/>
          <a:lstStyle/>
          <a:p>
            <a:r>
              <a:rPr lang="en-US" altLang="zh-CN" sz="2400" b="1" dirty="0">
                <a:solidFill>
                  <a:prstClr val="black"/>
                </a:solidFill>
              </a:rPr>
              <a:t>9.5.2.3 </a:t>
            </a:r>
            <a:r>
              <a:rPr lang="zh-CN" altLang="en-US" sz="2400" b="1" dirty="0">
                <a:solidFill>
                  <a:prstClr val="black"/>
                </a:solidFill>
              </a:rPr>
              <a:t>事务处理策略和机制（续）</a:t>
            </a:r>
            <a:endParaRPr lang="zh-CN" altLang="en-US" dirty="0"/>
          </a:p>
        </p:txBody>
      </p:sp>
      <p:sp>
        <p:nvSpPr>
          <p:cNvPr id="3" name="内容占位符 2"/>
          <p:cNvSpPr>
            <a:spLocks noGrp="1"/>
          </p:cNvSpPr>
          <p:nvPr>
            <p:ph idx="1"/>
          </p:nvPr>
        </p:nvSpPr>
        <p:spPr>
          <a:xfrm>
            <a:off x="838200" y="1206062"/>
            <a:ext cx="10515600" cy="5053189"/>
          </a:xfrm>
        </p:spPr>
        <p:txBody>
          <a:bodyPr>
            <a:normAutofit/>
          </a:bodyPr>
          <a:lstStyle/>
          <a:p>
            <a:r>
              <a:rPr lang="zh-CN" altLang="en-US" sz="2400" b="1" dirty="0"/>
              <a:t>事务提交阶段（</a:t>
            </a:r>
            <a:r>
              <a:rPr lang="en-US" altLang="zh-CN" sz="2400" b="1" dirty="0"/>
              <a:t>Flip</a:t>
            </a:r>
            <a:r>
              <a:rPr lang="zh-CN" altLang="en-US" sz="2400" b="1" dirty="0"/>
              <a:t>）：</a:t>
            </a:r>
            <a:r>
              <a:rPr lang="zh-CN" altLang="en-US" sz="2400" dirty="0"/>
              <a:t>每个节点都有自己的</a:t>
            </a:r>
            <a:r>
              <a:rPr lang="zh-CN" altLang="en-US" sz="2400" dirty="0">
                <a:solidFill>
                  <a:srgbClr val="FF0000"/>
                </a:solidFill>
              </a:rPr>
              <a:t>先写日志（</a:t>
            </a:r>
            <a:r>
              <a:rPr lang="en-US" altLang="zh-CN" sz="2400" dirty="0">
                <a:solidFill>
                  <a:srgbClr val="FF0000"/>
                </a:solidFill>
              </a:rPr>
              <a:t>WAL</a:t>
            </a:r>
            <a:r>
              <a:rPr lang="zh-CN" altLang="en-US" sz="2400" dirty="0">
                <a:solidFill>
                  <a:srgbClr val="FF0000"/>
                </a:solidFill>
              </a:rPr>
              <a:t>）</a:t>
            </a:r>
            <a:r>
              <a:rPr lang="zh-CN" altLang="en-US" sz="2400" dirty="0"/>
              <a:t>，进入</a:t>
            </a:r>
            <a:r>
              <a:rPr lang="en-US" altLang="zh-CN" sz="2400" dirty="0"/>
              <a:t>Flip</a:t>
            </a:r>
            <a:r>
              <a:rPr lang="zh-CN" altLang="en-US" sz="2400" dirty="0"/>
              <a:t>阶段，</a:t>
            </a:r>
            <a:r>
              <a:rPr lang="zh-CN" altLang="en-US" sz="2400" dirty="0">
                <a:solidFill>
                  <a:srgbClr val="FF0000"/>
                </a:solidFill>
              </a:rPr>
              <a:t>提交</a:t>
            </a:r>
            <a:r>
              <a:rPr lang="zh-CN" altLang="en-US" sz="2400" dirty="0"/>
              <a:t>操作是执行</a:t>
            </a:r>
            <a:r>
              <a:rPr lang="en-US" altLang="zh-CN" sz="2400" dirty="0"/>
              <a:t>Flip</a:t>
            </a:r>
            <a:r>
              <a:rPr lang="zh-CN" altLang="en-US" sz="2400" dirty="0"/>
              <a:t>操作使</a:t>
            </a:r>
            <a:r>
              <a:rPr lang="en-US" altLang="zh-CN" sz="2400" dirty="0">
                <a:solidFill>
                  <a:srgbClr val="FF0000"/>
                </a:solidFill>
              </a:rPr>
              <a:t>Switch</a:t>
            </a:r>
            <a:r>
              <a:rPr lang="zh-CN" altLang="en-US" sz="2400" dirty="0">
                <a:solidFill>
                  <a:srgbClr val="FF0000"/>
                </a:solidFill>
              </a:rPr>
              <a:t>从</a:t>
            </a:r>
            <a:r>
              <a:rPr lang="en-US" altLang="zh-CN" sz="2400" dirty="0">
                <a:solidFill>
                  <a:srgbClr val="FF0000"/>
                </a:solidFill>
              </a:rPr>
              <a:t>off</a:t>
            </a:r>
            <a:r>
              <a:rPr lang="zh-CN" altLang="en-US" sz="2400" dirty="0">
                <a:solidFill>
                  <a:srgbClr val="FF0000"/>
                </a:solidFill>
              </a:rPr>
              <a:t>变为</a:t>
            </a:r>
            <a:r>
              <a:rPr lang="en-US" altLang="zh-CN" sz="2400" dirty="0">
                <a:solidFill>
                  <a:srgbClr val="FF0000"/>
                </a:solidFill>
              </a:rPr>
              <a:t>on</a:t>
            </a:r>
            <a:r>
              <a:rPr lang="zh-CN" altLang="en-US" sz="2400" dirty="0"/>
              <a:t>，</a:t>
            </a:r>
            <a:r>
              <a:rPr lang="zh-CN" altLang="en-US" sz="2400" dirty="0">
                <a:solidFill>
                  <a:srgbClr val="FF0000"/>
                </a:solidFill>
              </a:rPr>
              <a:t>回滚</a:t>
            </a:r>
            <a:r>
              <a:rPr lang="zh-CN" altLang="en-US" sz="2400" dirty="0"/>
              <a:t>操作是修改事务记录</a:t>
            </a:r>
            <a:r>
              <a:rPr lang="zh-CN" altLang="en-US" sz="2400" dirty="0">
                <a:solidFill>
                  <a:srgbClr val="FF0000"/>
                </a:solidFill>
              </a:rPr>
              <a:t>状态变为</a:t>
            </a:r>
            <a:r>
              <a:rPr lang="en-US" altLang="zh-CN" sz="2400" dirty="0">
                <a:solidFill>
                  <a:srgbClr val="FF0000"/>
                </a:solidFill>
              </a:rPr>
              <a:t>ABORTED</a:t>
            </a:r>
            <a:r>
              <a:rPr lang="zh-CN" altLang="en-US" sz="2400" dirty="0"/>
              <a:t>而不需要修改</a:t>
            </a:r>
            <a:r>
              <a:rPr lang="en-US" altLang="zh-CN" sz="2400" dirty="0"/>
              <a:t>Flip</a:t>
            </a:r>
            <a:r>
              <a:rPr lang="zh-CN" altLang="en-US" sz="2400" dirty="0"/>
              <a:t>。</a:t>
            </a:r>
            <a:endParaRPr lang="en-US" altLang="zh-CN" sz="2400" dirty="0"/>
          </a:p>
          <a:p>
            <a:r>
              <a:rPr lang="en-US" altLang="zh-CN" sz="2400" dirty="0"/>
              <a:t>       </a:t>
            </a:r>
            <a:r>
              <a:rPr lang="zh-CN" altLang="en-US" sz="2400" dirty="0">
                <a:solidFill>
                  <a:srgbClr val="FF0000"/>
                </a:solidFill>
              </a:rPr>
              <a:t>修改事务记录</a:t>
            </a:r>
            <a:r>
              <a:rPr lang="zh-CN" altLang="en-US" sz="2400" dirty="0"/>
              <a:t>的行为把事务运行状态的</a:t>
            </a:r>
            <a:r>
              <a:rPr lang="zh-CN" altLang="en-US" sz="2400" dirty="0">
                <a:solidFill>
                  <a:srgbClr val="FF0000"/>
                </a:solidFill>
              </a:rPr>
              <a:t>提交标志显式化</a:t>
            </a:r>
            <a:r>
              <a:rPr lang="zh-CN" altLang="en-US" sz="2400" dirty="0"/>
              <a:t>，该方式</a:t>
            </a:r>
            <a:r>
              <a:rPr lang="zh-CN" altLang="en-US" sz="2400" dirty="0">
                <a:solidFill>
                  <a:srgbClr val="FF0000"/>
                </a:solidFill>
              </a:rPr>
              <a:t>避免了</a:t>
            </a:r>
            <a:r>
              <a:rPr lang="en-US" altLang="zh-CN" sz="2400" dirty="0">
                <a:solidFill>
                  <a:srgbClr val="FF0000"/>
                </a:solidFill>
              </a:rPr>
              <a:t>2PC</a:t>
            </a:r>
            <a:r>
              <a:rPr lang="zh-CN" altLang="en-US" sz="2400" dirty="0">
                <a:solidFill>
                  <a:srgbClr val="FF0000"/>
                </a:solidFill>
              </a:rPr>
              <a:t>的等待各个节点应答</a:t>
            </a:r>
            <a:r>
              <a:rPr lang="zh-CN" altLang="en-US" sz="2400" dirty="0"/>
              <a:t>的过程，缩短了事务处理时间，加快了系统的事务处理的</a:t>
            </a:r>
            <a:r>
              <a:rPr lang="zh-CN" altLang="en-US" sz="2400" dirty="0">
                <a:solidFill>
                  <a:srgbClr val="FF0000"/>
                </a:solidFill>
              </a:rPr>
              <a:t>吞吐量</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74</a:t>
            </a:fld>
            <a:endParaRPr lang="zh-CN" altLang="en-US" dirty="0"/>
          </a:p>
        </p:txBody>
      </p:sp>
    </p:spTree>
    <p:extLst>
      <p:ext uri="{BB962C8B-B14F-4D97-AF65-F5344CB8AC3E}">
        <p14:creationId xmlns:p14="http://schemas.microsoft.com/office/powerpoint/2010/main" val="8413135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242"/>
            <a:ext cx="10515600" cy="920336"/>
          </a:xfrm>
        </p:spPr>
        <p:txBody>
          <a:bodyPr/>
          <a:lstStyle/>
          <a:p>
            <a:r>
              <a:rPr lang="en-US" altLang="zh-CN" sz="2400" b="1" dirty="0">
                <a:solidFill>
                  <a:prstClr val="black"/>
                </a:solidFill>
              </a:rPr>
              <a:t>9.5.2.3 </a:t>
            </a:r>
            <a:r>
              <a:rPr lang="zh-CN" altLang="en-US" sz="2400" b="1" dirty="0">
                <a:solidFill>
                  <a:prstClr val="black"/>
                </a:solidFill>
              </a:rPr>
              <a:t>事务处理策略和机制（续）</a:t>
            </a:r>
            <a:endParaRPr lang="zh-CN" altLang="en-US" dirty="0"/>
          </a:p>
        </p:txBody>
      </p:sp>
      <p:sp>
        <p:nvSpPr>
          <p:cNvPr id="3" name="内容占位符 2"/>
          <p:cNvSpPr>
            <a:spLocks noGrp="1"/>
          </p:cNvSpPr>
          <p:nvPr>
            <p:ph idx="1"/>
          </p:nvPr>
        </p:nvSpPr>
        <p:spPr>
          <a:xfrm>
            <a:off x="838200" y="1379483"/>
            <a:ext cx="10515600" cy="4879768"/>
          </a:xfrm>
        </p:spPr>
        <p:txBody>
          <a:bodyPr>
            <a:normAutofit/>
          </a:bodyPr>
          <a:lstStyle/>
          <a:p>
            <a:r>
              <a:rPr lang="zh-CN" altLang="en-US" sz="2400" b="1" dirty="0"/>
              <a:t>事务提交后的收尾阶段（</a:t>
            </a:r>
            <a:r>
              <a:rPr lang="en-US" altLang="zh-CN" sz="2400" b="1" dirty="0"/>
              <a:t>Unstage</a:t>
            </a:r>
            <a:r>
              <a:rPr lang="zh-CN" altLang="en-US" sz="2400" b="1" dirty="0"/>
              <a:t>）：</a:t>
            </a:r>
            <a:r>
              <a:rPr lang="zh-CN" altLang="en-US" sz="2400" dirty="0"/>
              <a:t>事务正式结束后，</a:t>
            </a:r>
            <a:r>
              <a:rPr lang="zh-CN" altLang="en-US" sz="2400" dirty="0">
                <a:solidFill>
                  <a:srgbClr val="FF0000"/>
                </a:solidFill>
              </a:rPr>
              <a:t>异步执行</a:t>
            </a:r>
            <a:r>
              <a:rPr lang="zh-CN" altLang="en-US" sz="2400" dirty="0"/>
              <a:t>下述工作：</a:t>
            </a:r>
            <a:endParaRPr lang="en-US" altLang="zh-CN" sz="2400" dirty="0"/>
          </a:p>
          <a:p>
            <a:pPr marL="342900" indent="-342900">
              <a:buFont typeface="Wingdings" panose="05000000000000000000" pitchFamily="2" charset="2"/>
              <a:buChar char="Ø"/>
            </a:pPr>
            <a:r>
              <a:rPr lang="zh-CN" altLang="en-US" sz="2400" dirty="0"/>
              <a:t>如果事务记录的状态为</a:t>
            </a:r>
            <a:r>
              <a:rPr lang="en-US" altLang="zh-CN" sz="2400" dirty="0"/>
              <a:t>COMMITTED</a:t>
            </a:r>
            <a:r>
              <a:rPr lang="zh-CN" altLang="en-US" sz="2400" dirty="0"/>
              <a:t>，则用</a:t>
            </a:r>
            <a:r>
              <a:rPr lang="zh-CN" altLang="en-US" sz="2400" dirty="0">
                <a:solidFill>
                  <a:srgbClr val="FF0000"/>
                </a:solidFill>
              </a:rPr>
              <a:t>异步的方式把</a:t>
            </a:r>
            <a:r>
              <a:rPr lang="en-US" altLang="zh-CN" sz="2400" dirty="0">
                <a:solidFill>
                  <a:srgbClr val="FF0000"/>
                </a:solidFill>
              </a:rPr>
              <a:t>staged value</a:t>
            </a:r>
            <a:r>
              <a:rPr lang="zh-CN" altLang="en-US" sz="2400" dirty="0">
                <a:solidFill>
                  <a:srgbClr val="FF0000"/>
                </a:solidFill>
              </a:rPr>
              <a:t>变为</a:t>
            </a:r>
            <a:r>
              <a:rPr lang="en-US" altLang="zh-CN" sz="2400" dirty="0">
                <a:solidFill>
                  <a:srgbClr val="FF0000"/>
                </a:solidFill>
              </a:rPr>
              <a:t>plain value</a:t>
            </a:r>
            <a:r>
              <a:rPr lang="zh-CN" altLang="en-US" sz="2400" dirty="0"/>
              <a:t>，并</a:t>
            </a:r>
            <a:r>
              <a:rPr lang="zh-CN" altLang="en-US" sz="2400" dirty="0">
                <a:solidFill>
                  <a:srgbClr val="FF0000"/>
                </a:solidFill>
              </a:rPr>
              <a:t>去掉每个版本上的</a:t>
            </a:r>
            <a:r>
              <a:rPr lang="en-US" altLang="zh-CN" sz="2400" dirty="0">
                <a:solidFill>
                  <a:srgbClr val="FF0000"/>
                </a:solidFill>
              </a:rPr>
              <a:t>Write Intent</a:t>
            </a:r>
            <a:r>
              <a:rPr lang="zh-CN" altLang="en-US" sz="2400" dirty="0"/>
              <a:t>；</a:t>
            </a:r>
            <a:endParaRPr lang="en-US" altLang="zh-CN" sz="2400" dirty="0"/>
          </a:p>
          <a:p>
            <a:pPr marL="342900" indent="-342900">
              <a:buFont typeface="Wingdings" panose="05000000000000000000" pitchFamily="2" charset="2"/>
              <a:buChar char="Ø"/>
            </a:pPr>
            <a:r>
              <a:rPr lang="zh-CN" altLang="en-US" sz="2400" dirty="0"/>
              <a:t>如果事务记录的状态为</a:t>
            </a:r>
            <a:r>
              <a:rPr lang="en-US" altLang="zh-CN" sz="2400" dirty="0"/>
              <a:t>ABORTED</a:t>
            </a:r>
            <a:r>
              <a:rPr lang="zh-CN" altLang="en-US" sz="2400" dirty="0"/>
              <a:t>，则</a:t>
            </a:r>
            <a:r>
              <a:rPr lang="zh-CN" altLang="en-US" sz="2400" dirty="0">
                <a:solidFill>
                  <a:srgbClr val="FF0000"/>
                </a:solidFill>
              </a:rPr>
              <a:t>删除带有</a:t>
            </a:r>
            <a:r>
              <a:rPr lang="en-US" altLang="zh-CN" sz="2400" dirty="0">
                <a:solidFill>
                  <a:srgbClr val="FF0000"/>
                </a:solidFill>
              </a:rPr>
              <a:t>Write Intent</a:t>
            </a:r>
            <a:r>
              <a:rPr lang="zh-CN" altLang="en-US" sz="2400" dirty="0">
                <a:solidFill>
                  <a:srgbClr val="FF0000"/>
                </a:solidFill>
              </a:rPr>
              <a:t>的对象</a:t>
            </a:r>
            <a:r>
              <a:rPr lang="zh-CN" altLang="en-US" sz="2400" dirty="0"/>
              <a:t>，保留旧值不变。</a:t>
            </a:r>
            <a:endParaRPr lang="en-US" altLang="zh-CN" sz="2400" dirty="0"/>
          </a:p>
          <a:p>
            <a:r>
              <a:rPr lang="zh-CN" altLang="en-US" sz="2400" dirty="0"/>
              <a:t>       从上述过程可看出</a:t>
            </a:r>
            <a:r>
              <a:rPr lang="en-US" altLang="zh-CN" sz="2400" dirty="0"/>
              <a:t>CockroachDB</a:t>
            </a:r>
            <a:r>
              <a:rPr lang="zh-CN" altLang="en-US" sz="2400" dirty="0">
                <a:solidFill>
                  <a:srgbClr val="FF0000"/>
                </a:solidFill>
              </a:rPr>
              <a:t>事务提交没有使用</a:t>
            </a:r>
            <a:r>
              <a:rPr lang="en-US" altLang="zh-CN" sz="2400" dirty="0">
                <a:solidFill>
                  <a:srgbClr val="FF0000"/>
                </a:solidFill>
              </a:rPr>
              <a:t>2PC</a:t>
            </a:r>
            <a:r>
              <a:rPr lang="zh-CN" altLang="en-US" sz="2400" dirty="0">
                <a:solidFill>
                  <a:srgbClr val="FF0000"/>
                </a:solidFill>
              </a:rPr>
              <a:t>协议</a:t>
            </a:r>
            <a:r>
              <a:rPr lang="zh-CN" altLang="en-US" sz="2400" dirty="0"/>
              <a:t>，且因为</a:t>
            </a:r>
            <a:r>
              <a:rPr lang="zh-CN" altLang="en-US" sz="2400" dirty="0">
                <a:solidFill>
                  <a:srgbClr val="FF0000"/>
                </a:solidFill>
              </a:rPr>
              <a:t>乐观并发控制机制</a:t>
            </a:r>
            <a:r>
              <a:rPr lang="zh-CN" altLang="en-US" sz="2400" dirty="0"/>
              <a:t>，</a:t>
            </a:r>
            <a:r>
              <a:rPr lang="zh-CN" altLang="en-US" sz="2400" dirty="0">
                <a:solidFill>
                  <a:srgbClr val="FF0000"/>
                </a:solidFill>
              </a:rPr>
              <a:t>适用于并发冲突较少的场景</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75</a:t>
            </a:fld>
            <a:endParaRPr lang="zh-CN" altLang="en-US" dirty="0"/>
          </a:p>
        </p:txBody>
      </p:sp>
    </p:spTree>
    <p:extLst>
      <p:ext uri="{BB962C8B-B14F-4D97-AF65-F5344CB8AC3E}">
        <p14:creationId xmlns:p14="http://schemas.microsoft.com/office/powerpoint/2010/main" val="2101324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9.5.2.4 </a:t>
            </a:r>
            <a:r>
              <a:rPr lang="zh-CN" altLang="en-US" sz="2800" b="1" dirty="0"/>
              <a:t>一致性实现原理</a:t>
            </a:r>
          </a:p>
        </p:txBody>
      </p:sp>
      <p:sp>
        <p:nvSpPr>
          <p:cNvPr id="3" name="内容占位符 2"/>
          <p:cNvSpPr>
            <a:spLocks noGrp="1"/>
          </p:cNvSpPr>
          <p:nvPr>
            <p:ph idx="1"/>
          </p:nvPr>
        </p:nvSpPr>
        <p:spPr>
          <a:xfrm>
            <a:off x="838200" y="1285462"/>
            <a:ext cx="10515600" cy="5070888"/>
          </a:xfrm>
        </p:spPr>
        <p:txBody>
          <a:bodyPr>
            <a:normAutofit/>
          </a:bodyPr>
          <a:lstStyle/>
          <a:p>
            <a:r>
              <a:rPr lang="en-US" altLang="zh-CN" sz="2400" dirty="0"/>
              <a:t>       CockroachDB</a:t>
            </a:r>
            <a:r>
              <a:rPr lang="zh-CN" altLang="en-US" sz="2400" dirty="0">
                <a:solidFill>
                  <a:srgbClr val="FF0000"/>
                </a:solidFill>
              </a:rPr>
              <a:t>没有</a:t>
            </a:r>
            <a:r>
              <a:rPr lang="en-US" altLang="zh-CN" sz="2400" dirty="0">
                <a:solidFill>
                  <a:srgbClr val="FF0000"/>
                </a:solidFill>
              </a:rPr>
              <a:t>TrueTime</a:t>
            </a:r>
            <a:r>
              <a:rPr lang="zh-CN" altLang="en-US" sz="2400" dirty="0"/>
              <a:t>，不能采用物理时间排序事务的执行顺序，</a:t>
            </a:r>
            <a:r>
              <a:rPr lang="zh-CN" altLang="en-US" sz="2400" dirty="0">
                <a:solidFill>
                  <a:srgbClr val="FF0000"/>
                </a:solidFill>
              </a:rPr>
              <a:t>也不能提供全局单调唯一的事务标识</a:t>
            </a:r>
            <a:r>
              <a:rPr lang="zh-CN" altLang="en-US" sz="2400" dirty="0"/>
              <a:t>以排定事务的执行顺序，采用的是</a:t>
            </a:r>
            <a:r>
              <a:rPr lang="zh-CN" altLang="en-US" sz="2400" dirty="0">
                <a:solidFill>
                  <a:srgbClr val="FF0000"/>
                </a:solidFill>
              </a:rPr>
              <a:t>混合逻辑时钟</a:t>
            </a:r>
            <a:r>
              <a:rPr lang="zh-CN" altLang="en-US" sz="2400" dirty="0"/>
              <a:t>算法（</a:t>
            </a:r>
            <a:r>
              <a:rPr lang="en-US" altLang="zh-CN" sz="2400" dirty="0"/>
              <a:t>Hybrid Logical Clocks</a:t>
            </a:r>
            <a:r>
              <a:rPr lang="zh-CN" altLang="en-US" sz="2400" dirty="0"/>
              <a:t>，</a:t>
            </a:r>
            <a:r>
              <a:rPr lang="en-US" altLang="zh-CN" sz="2400" dirty="0"/>
              <a:t>HLC</a:t>
            </a:r>
            <a:r>
              <a:rPr lang="zh-CN" altLang="en-US" sz="2400" dirty="0"/>
              <a:t>），能够以较少的开销跟踪相关联时间的因果，</a:t>
            </a:r>
            <a:r>
              <a:rPr lang="zh-CN" altLang="en-US" sz="2400" dirty="0">
                <a:solidFill>
                  <a:srgbClr val="FF0000"/>
                </a:solidFill>
              </a:rPr>
              <a:t>类似于向量时钟</a:t>
            </a:r>
            <a:r>
              <a:rPr lang="zh-CN" altLang="en-US" sz="2400" dirty="0"/>
              <a:t>。</a:t>
            </a:r>
            <a:endParaRPr lang="en-US" altLang="zh-CN" sz="2400" dirty="0"/>
          </a:p>
          <a:p>
            <a:endParaRPr lang="en-US" altLang="zh-CN" sz="2400" dirty="0"/>
          </a:p>
          <a:p>
            <a:r>
              <a:rPr lang="en-US" altLang="zh-CN" sz="2400" dirty="0"/>
              <a:t>HLC</a:t>
            </a:r>
            <a:r>
              <a:rPr lang="zh-CN" altLang="en-US" sz="2400" dirty="0"/>
              <a:t>时间戳有两部分构成：</a:t>
            </a:r>
            <a:endParaRPr lang="en-US" altLang="zh-CN" sz="2400" dirty="0"/>
          </a:p>
          <a:p>
            <a:pPr marL="342900" indent="-342900">
              <a:buFont typeface="Wingdings" panose="05000000000000000000" pitchFamily="2" charset="2"/>
              <a:buChar char="Ø"/>
            </a:pPr>
            <a:r>
              <a:rPr lang="zh-CN" altLang="en-US" sz="2400" dirty="0">
                <a:solidFill>
                  <a:srgbClr val="FF0000"/>
                </a:solidFill>
              </a:rPr>
              <a:t>物理部件</a:t>
            </a:r>
            <a:r>
              <a:rPr lang="zh-CN" altLang="en-US" sz="2400" dirty="0"/>
              <a:t>，对应节点的物理时间；</a:t>
            </a:r>
            <a:endParaRPr lang="en-US" altLang="zh-CN" sz="2400" dirty="0"/>
          </a:p>
          <a:p>
            <a:pPr marL="342900" indent="-342900">
              <a:buFont typeface="Wingdings" panose="05000000000000000000" pitchFamily="2" charset="2"/>
              <a:buChar char="Ø"/>
            </a:pPr>
            <a:r>
              <a:rPr lang="zh-CN" altLang="en-US" sz="2400" dirty="0">
                <a:solidFill>
                  <a:srgbClr val="FF0000"/>
                </a:solidFill>
              </a:rPr>
              <a:t>逻辑部件</a:t>
            </a:r>
            <a:r>
              <a:rPr lang="zh-CN" altLang="en-US" sz="2400" dirty="0"/>
              <a:t>，用于区分相同物理部件上时间的一个逻辑顺序。</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76</a:t>
            </a:fld>
            <a:endParaRPr lang="zh-CN" altLang="en-US" dirty="0"/>
          </a:p>
        </p:txBody>
      </p:sp>
    </p:spTree>
    <p:extLst>
      <p:ext uri="{BB962C8B-B14F-4D97-AF65-F5344CB8AC3E}">
        <p14:creationId xmlns:p14="http://schemas.microsoft.com/office/powerpoint/2010/main" val="27264479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9.5.2.4 </a:t>
            </a:r>
            <a:r>
              <a:rPr lang="zh-CN" altLang="en-US" sz="2800" b="1" dirty="0"/>
              <a:t>一致性实现原理</a:t>
            </a:r>
          </a:p>
        </p:txBody>
      </p:sp>
      <p:sp>
        <p:nvSpPr>
          <p:cNvPr id="3" name="内容占位符 2"/>
          <p:cNvSpPr>
            <a:spLocks noGrp="1"/>
          </p:cNvSpPr>
          <p:nvPr>
            <p:ph idx="1"/>
          </p:nvPr>
        </p:nvSpPr>
        <p:spPr>
          <a:xfrm>
            <a:off x="838200" y="1285462"/>
            <a:ext cx="10515600" cy="5070888"/>
          </a:xfrm>
        </p:spPr>
        <p:txBody>
          <a:bodyPr>
            <a:normAutofit/>
          </a:bodyPr>
          <a:lstStyle/>
          <a:p>
            <a:r>
              <a:rPr lang="en-US" altLang="zh-CN" sz="2400" dirty="0" err="1"/>
              <a:t>CockroachDB</a:t>
            </a:r>
            <a:r>
              <a:rPr lang="zh-CN" altLang="en-US" sz="2400" dirty="0"/>
              <a:t>支持</a:t>
            </a:r>
            <a:r>
              <a:rPr lang="zh-CN" altLang="en-US" sz="2400" dirty="0">
                <a:solidFill>
                  <a:srgbClr val="FF0000"/>
                </a:solidFill>
              </a:rPr>
              <a:t>有限的外部一致性</a:t>
            </a:r>
            <a:r>
              <a:rPr lang="zh-CN" altLang="en-US" sz="2400" dirty="0"/>
              <a:t>：</a:t>
            </a:r>
            <a:endParaRPr lang="en-US" altLang="zh-CN" sz="2400" dirty="0"/>
          </a:p>
          <a:p>
            <a:pPr marL="342900" indent="-342900">
              <a:buFont typeface="Wingdings" panose="05000000000000000000" pitchFamily="2" charset="2"/>
              <a:buChar char="Ø"/>
            </a:pPr>
            <a:r>
              <a:rPr lang="zh-CN" altLang="en-US" sz="2400" dirty="0"/>
              <a:t>在客户端提供一个</a:t>
            </a:r>
            <a:r>
              <a:rPr lang="zh-CN" altLang="en-US" sz="2400" dirty="0">
                <a:solidFill>
                  <a:srgbClr val="FF0000"/>
                </a:solidFill>
              </a:rPr>
              <a:t>大于上一个事务的提交时间戳</a:t>
            </a:r>
            <a:r>
              <a:rPr lang="en-US" altLang="zh-CN" sz="2400" dirty="0">
                <a:solidFill>
                  <a:srgbClr val="FF0000"/>
                </a:solidFill>
              </a:rPr>
              <a:t> </a:t>
            </a:r>
            <a:r>
              <a:rPr lang="zh-CN" altLang="en-US" sz="2400" dirty="0"/>
              <a:t>，保证</a:t>
            </a:r>
            <a:r>
              <a:rPr lang="zh-CN" altLang="en-US" sz="2400" dirty="0">
                <a:solidFill>
                  <a:srgbClr val="FF0000"/>
                </a:solidFill>
              </a:rPr>
              <a:t>本客户端上</a:t>
            </a:r>
            <a:r>
              <a:rPr lang="zh-CN" altLang="en-US" sz="2400" dirty="0"/>
              <a:t>提交事务的</a:t>
            </a:r>
            <a:r>
              <a:rPr lang="en-US" altLang="zh-CN" sz="2400" dirty="0">
                <a:solidFill>
                  <a:srgbClr val="FF0000"/>
                </a:solidFill>
              </a:rPr>
              <a:t>Linearizability</a:t>
            </a:r>
            <a:r>
              <a:rPr lang="zh-CN" altLang="en-US" sz="2400" dirty="0"/>
              <a:t>；</a:t>
            </a:r>
            <a:endParaRPr lang="en-US" altLang="zh-CN" sz="2400" dirty="0"/>
          </a:p>
          <a:p>
            <a:pPr marL="342900" indent="-342900">
              <a:buFont typeface="Wingdings" panose="05000000000000000000" pitchFamily="2" charset="2"/>
              <a:buChar char="Ø"/>
            </a:pPr>
            <a:r>
              <a:rPr lang="zh-CN" altLang="en-US" sz="2400" dirty="0"/>
              <a:t>新的客户端启动后，需要</a:t>
            </a:r>
            <a:r>
              <a:rPr lang="zh-CN" altLang="en-US" sz="2400" dirty="0">
                <a:solidFill>
                  <a:srgbClr val="FF0000"/>
                </a:solidFill>
              </a:rPr>
              <a:t>等待一段时间</a:t>
            </a:r>
            <a:r>
              <a:rPr lang="zh-CN" altLang="en-US" sz="2400" dirty="0"/>
              <a:t>确保系统有足够的时间提交、回滚</a:t>
            </a:r>
            <a:r>
              <a:rPr lang="zh-CN" altLang="en-US" sz="2400" dirty="0">
                <a:solidFill>
                  <a:srgbClr val="FF0000"/>
                </a:solidFill>
              </a:rPr>
              <a:t>新连接建立前的其他事务</a:t>
            </a:r>
            <a:r>
              <a:rPr lang="zh-CN" altLang="en-US" sz="2400" dirty="0"/>
              <a:t>（</a:t>
            </a:r>
            <a:r>
              <a:rPr lang="en-US" altLang="zh-CN" sz="2400" dirty="0"/>
              <a:t>CockroachDB</a:t>
            </a:r>
            <a:r>
              <a:rPr lang="zh-CN" altLang="en-US" sz="2400" dirty="0"/>
              <a:t>的事务的完成是有时间限制的）。</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77</a:t>
            </a:fld>
            <a:endParaRPr lang="zh-CN" altLang="en-US" dirty="0"/>
          </a:p>
        </p:txBody>
      </p:sp>
    </p:spTree>
    <p:extLst>
      <p:ext uri="{BB962C8B-B14F-4D97-AF65-F5344CB8AC3E}">
        <p14:creationId xmlns:p14="http://schemas.microsoft.com/office/powerpoint/2010/main" val="3748059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dirty="0"/>
              <a:t>本章小结</a:t>
            </a:r>
          </a:p>
        </p:txBody>
      </p:sp>
      <p:sp>
        <p:nvSpPr>
          <p:cNvPr id="3" name="内容占位符 2"/>
          <p:cNvSpPr>
            <a:spLocks noGrp="1"/>
          </p:cNvSpPr>
          <p:nvPr>
            <p:ph idx="1"/>
          </p:nvPr>
        </p:nvSpPr>
        <p:spPr>
          <a:xfrm>
            <a:off x="838200" y="814388"/>
            <a:ext cx="10515600" cy="5715000"/>
          </a:xfrm>
        </p:spPr>
        <p:txBody>
          <a:bodyPr>
            <a:normAutofit/>
          </a:bodyPr>
          <a:lstStyle/>
          <a:p>
            <a:r>
              <a:rPr lang="zh-CN" altLang="en-US" sz="2400" dirty="0"/>
              <a:t>      数据库管理系统的事务处理技术，如事务模型、事务的</a:t>
            </a:r>
            <a:r>
              <a:rPr lang="en-US" altLang="zh-CN" sz="2400" dirty="0"/>
              <a:t>ACID</a:t>
            </a:r>
            <a:r>
              <a:rPr lang="zh-CN" altLang="en-US" sz="2400" dirty="0"/>
              <a:t>特性的并发访问控制、恢复、日志等实现技术是掌握分布式事务处理技术的基础，这些技术和分布式系统结合后，构成并衍生出了分布式事务处理技术。</a:t>
            </a:r>
            <a:endParaRPr lang="en-US" altLang="zh-CN" sz="2400" dirty="0"/>
          </a:p>
          <a:p>
            <a:r>
              <a:rPr lang="zh-CN" altLang="en-US" sz="2400" dirty="0"/>
              <a:t>（</a:t>
            </a:r>
            <a:r>
              <a:rPr lang="en-US" altLang="zh-CN" sz="2400" dirty="0"/>
              <a:t>1</a:t>
            </a:r>
            <a:r>
              <a:rPr lang="zh-CN" altLang="en-US" sz="2400" dirty="0"/>
              <a:t>）事务处理技术概述</a:t>
            </a:r>
            <a:endParaRPr lang="en-US" altLang="zh-CN" sz="2400" dirty="0"/>
          </a:p>
          <a:p>
            <a:r>
              <a:rPr lang="zh-CN" altLang="en-US" sz="2400" dirty="0"/>
              <a:t>（</a:t>
            </a:r>
            <a:r>
              <a:rPr lang="en-US" altLang="zh-CN" sz="2400" dirty="0"/>
              <a:t>2</a:t>
            </a:r>
            <a:r>
              <a:rPr lang="zh-CN" altLang="en-US" sz="2400" dirty="0"/>
              <a:t>）从分布式系统和事务的角度，探讨分布式系统中的一致性和数据库事务</a:t>
            </a:r>
            <a:r>
              <a:rPr lang="en-US" altLang="zh-CN" sz="2400" dirty="0"/>
              <a:t>ACID</a:t>
            </a:r>
            <a:r>
              <a:rPr lang="zh-CN" altLang="en-US" sz="2400" dirty="0"/>
              <a:t>特性中的</a:t>
            </a:r>
            <a:r>
              <a:rPr lang="en-US" altLang="zh-CN" sz="2400" dirty="0"/>
              <a:t>C</a:t>
            </a:r>
            <a:r>
              <a:rPr lang="zh-CN" altLang="en-US" sz="2400" dirty="0"/>
              <a:t>特性的区别与联系。</a:t>
            </a:r>
            <a:endParaRPr lang="en-US" altLang="zh-CN" sz="2400" dirty="0"/>
          </a:p>
          <a:p>
            <a:r>
              <a:rPr lang="zh-CN" altLang="en-US" sz="2400" dirty="0"/>
              <a:t>（</a:t>
            </a:r>
            <a:r>
              <a:rPr lang="en-US" altLang="zh-CN" sz="2400" dirty="0"/>
              <a:t>3</a:t>
            </a:r>
            <a:r>
              <a:rPr lang="zh-CN" altLang="en-US" sz="2400" dirty="0"/>
              <a:t>）分布式事务处理的技术，原子性提交算法（</a:t>
            </a:r>
            <a:r>
              <a:rPr lang="en-US" altLang="zh-CN" sz="2400" dirty="0"/>
              <a:t>2PC, 3PC</a:t>
            </a:r>
            <a:r>
              <a:rPr lang="zh-CN" altLang="en-US" sz="2400" dirty="0"/>
              <a:t>）、</a:t>
            </a:r>
            <a:r>
              <a:rPr lang="en-US" altLang="zh-CN" sz="2400" dirty="0"/>
              <a:t>CO</a:t>
            </a:r>
            <a:r>
              <a:rPr lang="zh-CN" altLang="en-US" sz="2400" dirty="0"/>
              <a:t>算法。</a:t>
            </a:r>
            <a:endParaRPr lang="en-US" altLang="zh-CN" sz="2400" dirty="0"/>
          </a:p>
          <a:p>
            <a:r>
              <a:rPr lang="zh-CN" altLang="en-US" sz="2400" dirty="0"/>
              <a:t>了解：</a:t>
            </a:r>
            <a:endParaRPr lang="en-US" altLang="zh-CN" sz="2400" dirty="0"/>
          </a:p>
          <a:p>
            <a:r>
              <a:rPr lang="zh-CN" altLang="en-US" sz="2400" dirty="0"/>
              <a:t>（</a:t>
            </a:r>
            <a:r>
              <a:rPr lang="en-US" altLang="zh-CN" sz="2400" dirty="0"/>
              <a:t>4</a:t>
            </a:r>
            <a:r>
              <a:rPr lang="zh-CN" altLang="en-US" sz="2400" dirty="0"/>
              <a:t>）图、键值、文档分布式系统的事务相关概念</a:t>
            </a:r>
            <a:endParaRPr lang="en-US" altLang="zh-CN" sz="2400" dirty="0"/>
          </a:p>
          <a:p>
            <a:r>
              <a:rPr lang="zh-CN" altLang="en-US" sz="2400" dirty="0"/>
              <a:t>（</a:t>
            </a:r>
            <a:r>
              <a:rPr lang="en-US" altLang="zh-CN" sz="2400" dirty="0"/>
              <a:t>5</a:t>
            </a:r>
            <a:r>
              <a:rPr lang="zh-CN" altLang="en-US" sz="2400" dirty="0"/>
              <a:t>）典型系统事务机制</a:t>
            </a:r>
            <a:endParaRPr lang="en-US" altLang="zh-CN" sz="24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2885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436791"/>
            <a:ext cx="10802257" cy="6284684"/>
          </a:xfrm>
        </p:spPr>
        <p:txBody>
          <a:bodyPr>
            <a:noAutofit/>
          </a:bodyPr>
          <a:lstStyle/>
          <a:p>
            <a:r>
              <a:rPr lang="zh-CN" altLang="en-US" sz="2400" b="1" dirty="0"/>
              <a:t>分布式事务</a:t>
            </a:r>
            <a:r>
              <a:rPr lang="zh-CN" altLang="en-US" sz="2400" dirty="0"/>
              <a:t>（</a:t>
            </a:r>
            <a:r>
              <a:rPr lang="en-US" altLang="zh-CN" sz="2400" dirty="0"/>
              <a:t>distributed transactions</a:t>
            </a:r>
            <a:r>
              <a:rPr lang="zh-CN" altLang="en-US" sz="2400" dirty="0"/>
              <a:t>）：在分布式环境下的平板事务或以上其他类型的事务。</a:t>
            </a:r>
            <a:endParaRPr lang="en-US" altLang="zh-CN" sz="2400" dirty="0"/>
          </a:p>
          <a:p>
            <a:r>
              <a:rPr lang="zh-CN" altLang="en-US" sz="2400" dirty="0"/>
              <a:t>      逻辑上，分布式节点和每个节点上的事务模型构成了分布式事务处理的模型。分布式事务需要实现</a:t>
            </a:r>
            <a:r>
              <a:rPr lang="zh-CN" altLang="en-US" sz="2400" dirty="0">
                <a:solidFill>
                  <a:srgbClr val="FF0000"/>
                </a:solidFill>
              </a:rPr>
              <a:t>事务层面的</a:t>
            </a:r>
            <a:r>
              <a:rPr lang="zh-CN" altLang="en-US" sz="2400" dirty="0"/>
              <a:t>一致性和</a:t>
            </a:r>
            <a:r>
              <a:rPr lang="zh-CN" altLang="en-US" sz="2400" dirty="0">
                <a:solidFill>
                  <a:srgbClr val="FF0000"/>
                </a:solidFill>
              </a:rPr>
              <a:t>分布式系统的</a:t>
            </a:r>
            <a:r>
              <a:rPr lang="zh-CN" altLang="en-US" sz="2400" dirty="0"/>
              <a:t>一致性，最终表现为</a:t>
            </a:r>
            <a:r>
              <a:rPr lang="zh-CN" altLang="en-US" sz="2400" dirty="0">
                <a:solidFill>
                  <a:srgbClr val="FF0000"/>
                </a:solidFill>
              </a:rPr>
              <a:t>强一致性</a:t>
            </a:r>
            <a:r>
              <a:rPr lang="zh-CN" altLang="en-US" sz="2400" dirty="0"/>
              <a:t>。</a:t>
            </a:r>
            <a:endParaRPr lang="en-US" altLang="zh-CN" sz="2400" dirty="0"/>
          </a:p>
          <a:p>
            <a:endParaRPr lang="en-US" altLang="zh-CN" sz="800" dirty="0"/>
          </a:p>
          <a:p>
            <a:r>
              <a:rPr lang="zh-CN" altLang="en-US" sz="2400" b="1" dirty="0"/>
              <a:t>多层次事务</a:t>
            </a:r>
            <a:r>
              <a:rPr lang="zh-CN" altLang="en-US" sz="2400" dirty="0"/>
              <a:t>（</a:t>
            </a:r>
            <a:r>
              <a:rPr lang="en-US" altLang="zh-CN" sz="2400" dirty="0"/>
              <a:t>multi-level transactions</a:t>
            </a:r>
            <a:r>
              <a:rPr lang="zh-CN" altLang="en-US" sz="2400" dirty="0"/>
              <a:t>）：如同一棵树，树根是事务的总节点，下层是</a:t>
            </a:r>
            <a:r>
              <a:rPr lang="zh-CN" altLang="en-US" sz="2400" dirty="0">
                <a:solidFill>
                  <a:srgbClr val="FF0000"/>
                </a:solidFill>
              </a:rPr>
              <a:t>对象操作（</a:t>
            </a:r>
            <a:r>
              <a:rPr lang="en-US" altLang="zh-CN" sz="2400" dirty="0">
                <a:solidFill>
                  <a:srgbClr val="FF0000"/>
                </a:solidFill>
              </a:rPr>
              <a:t>object operation</a:t>
            </a:r>
            <a:r>
              <a:rPr lang="zh-CN" altLang="en-US" sz="2400" dirty="0">
                <a:solidFill>
                  <a:srgbClr val="FF0000"/>
                </a:solidFill>
              </a:rPr>
              <a:t>）作为子事务</a:t>
            </a:r>
            <a:r>
              <a:rPr lang="zh-CN" altLang="en-US" sz="2400" dirty="0"/>
              <a:t>存在，对象操作还可以</a:t>
            </a:r>
            <a:r>
              <a:rPr lang="zh-CN" altLang="en-US" sz="2400" dirty="0">
                <a:solidFill>
                  <a:srgbClr val="FF0000"/>
                </a:solidFill>
              </a:rPr>
              <a:t>带子对象</a:t>
            </a:r>
            <a:r>
              <a:rPr lang="zh-CN" altLang="en-US" sz="2400" dirty="0"/>
              <a:t>操作节点，或带有一个或多个叶子节点（</a:t>
            </a:r>
            <a:r>
              <a:rPr lang="en-US" altLang="zh-CN" sz="2400" dirty="0">
                <a:solidFill>
                  <a:srgbClr val="FF0000"/>
                </a:solidFill>
              </a:rPr>
              <a:t>page</a:t>
            </a:r>
            <a:r>
              <a:rPr lang="en-US" altLang="zh-CN" sz="2400" dirty="0"/>
              <a:t> operation</a:t>
            </a:r>
            <a:r>
              <a:rPr lang="zh-CN" altLang="en-US" sz="2400" dirty="0"/>
              <a:t>）。</a:t>
            </a:r>
            <a:endParaRPr lang="en-US" altLang="zh-CN" sz="2400" dirty="0"/>
          </a:p>
          <a:p>
            <a:endParaRPr lang="en-US" altLang="zh-CN" sz="800" dirty="0"/>
          </a:p>
          <a:p>
            <a:r>
              <a:rPr lang="zh-CN" altLang="en-US" sz="2400" b="1" dirty="0"/>
              <a:t>事务模型的实现：</a:t>
            </a:r>
            <a:r>
              <a:rPr lang="zh-CN" altLang="en-US" sz="2400" dirty="0">
                <a:solidFill>
                  <a:srgbClr val="FF0000"/>
                </a:solidFill>
              </a:rPr>
              <a:t>依赖有限状态自动机</a:t>
            </a:r>
            <a:r>
              <a:rPr lang="zh-CN" altLang="en-US" sz="2400" dirty="0"/>
              <a:t>。</a:t>
            </a:r>
            <a:endParaRPr lang="en-US" altLang="zh-CN" sz="2400" dirty="0"/>
          </a:p>
          <a:p>
            <a:r>
              <a:rPr lang="en-US" altLang="zh-CN" sz="2400" dirty="0"/>
              <a:t>       </a:t>
            </a:r>
            <a:r>
              <a:rPr lang="zh-CN" altLang="en-US" sz="2400" dirty="0"/>
              <a:t>不同的事务模型，有相似但不完全相同的事务状态（开始、执行中、提交、回滚、子事务提交、子事务回滚等等），这些状态之间的互相变迁组成事务的生命过程。</a:t>
            </a:r>
            <a:endParaRPr lang="en-US" altLang="zh-CN" sz="2400" dirty="0"/>
          </a:p>
        </p:txBody>
      </p:sp>
    </p:spTree>
    <p:extLst>
      <p:ext uri="{BB962C8B-B14F-4D97-AF65-F5344CB8AC3E}">
        <p14:creationId xmlns:p14="http://schemas.microsoft.com/office/powerpoint/2010/main" val="150903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489B95D-1ACC-4921-BDEB-8680C6E7712D}"/>
              </a:ext>
            </a:extLst>
          </p:cNvPr>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
        <p:nvSpPr>
          <p:cNvPr id="5" name="内容占位符 2">
            <a:extLst>
              <a:ext uri="{FF2B5EF4-FFF2-40B4-BE49-F238E27FC236}">
                <a16:creationId xmlns:a16="http://schemas.microsoft.com/office/drawing/2014/main" id="{C33BD838-3C1F-4068-A834-8DA80D622C55}"/>
              </a:ext>
            </a:extLst>
          </p:cNvPr>
          <p:cNvSpPr>
            <a:spLocks noGrp="1"/>
          </p:cNvSpPr>
          <p:nvPr>
            <p:ph idx="1"/>
          </p:nvPr>
        </p:nvSpPr>
        <p:spPr>
          <a:xfrm>
            <a:off x="838200" y="276294"/>
            <a:ext cx="10515600" cy="6445181"/>
          </a:xfrm>
        </p:spPr>
        <p:txBody>
          <a:bodyPr>
            <a:normAutofit/>
          </a:bodyPr>
          <a:lstStyle/>
          <a:p>
            <a:r>
              <a:rPr lang="en-US" altLang="zh-CN" sz="2400" b="1" dirty="0"/>
              <a:t>9.1.1.3 </a:t>
            </a:r>
            <a:r>
              <a:rPr lang="zh-CN" altLang="en-US" sz="2400" b="1" dirty="0"/>
              <a:t>并发访问控制技术</a:t>
            </a:r>
            <a:endParaRPr lang="en-US" altLang="zh-CN" sz="2400" b="1" dirty="0"/>
          </a:p>
          <a:p>
            <a:r>
              <a:rPr lang="zh-CN" altLang="en-US" sz="2400" dirty="0"/>
              <a:t>事务处理机制的核心是并发访问控制技术，包括五种：</a:t>
            </a:r>
            <a:endParaRPr lang="en-US" altLang="zh-CN" sz="2400" dirty="0"/>
          </a:p>
          <a:p>
            <a:r>
              <a:rPr lang="en-US" altLang="zh-CN" sz="2400" b="1" dirty="0"/>
              <a:t>Locking</a:t>
            </a:r>
            <a:r>
              <a:rPr lang="zh-CN" altLang="en-US" sz="2400" dirty="0"/>
              <a:t>（</a:t>
            </a:r>
            <a:r>
              <a:rPr lang="zh-CN" altLang="en-US" sz="2400" b="1" dirty="0"/>
              <a:t>封锁</a:t>
            </a:r>
            <a:r>
              <a:rPr lang="zh-CN" altLang="en-US" sz="2400" dirty="0"/>
              <a:t>）：，如</a:t>
            </a:r>
            <a:r>
              <a:rPr lang="en-US" altLang="zh-CN" sz="2400" dirty="0"/>
              <a:t>2PL</a:t>
            </a:r>
            <a:r>
              <a:rPr lang="zh-CN" altLang="en-US" sz="2400" dirty="0"/>
              <a:t>、</a:t>
            </a:r>
            <a:r>
              <a:rPr lang="en-US" altLang="zh-CN" sz="2400" dirty="0"/>
              <a:t>SS2PL</a:t>
            </a:r>
            <a:r>
              <a:rPr lang="zh-CN" altLang="en-US" sz="2400" dirty="0"/>
              <a:t>（强严格两阶段锁，确保可串行化，如</a:t>
            </a:r>
            <a:r>
              <a:rPr lang="en-US" altLang="zh-CN" sz="2400" dirty="0"/>
              <a:t>MySQL/InnoDB</a:t>
            </a:r>
            <a:r>
              <a:rPr lang="zh-CN" altLang="en-US" sz="2400" dirty="0"/>
              <a:t>、</a:t>
            </a:r>
            <a:r>
              <a:rPr lang="en-US" altLang="zh-CN" sz="2400" dirty="0"/>
              <a:t>Informix</a:t>
            </a:r>
            <a:r>
              <a:rPr lang="zh-CN" altLang="en-US" sz="2400" dirty="0"/>
              <a:t>采取</a:t>
            </a:r>
            <a:r>
              <a:rPr lang="en-US" altLang="zh-CN" sz="2400" dirty="0"/>
              <a:t>SS2PL</a:t>
            </a:r>
            <a:r>
              <a:rPr lang="zh-CN" altLang="en-US" sz="2400" dirty="0"/>
              <a:t>）。</a:t>
            </a:r>
            <a:endParaRPr lang="en-US" altLang="zh-CN" sz="2400" dirty="0"/>
          </a:p>
          <a:p>
            <a:r>
              <a:rPr lang="en-US" altLang="zh-CN" sz="2400" b="1" dirty="0">
                <a:solidFill>
                  <a:srgbClr val="FF0000"/>
                </a:solidFill>
              </a:rPr>
              <a:t>T</a:t>
            </a:r>
            <a:r>
              <a:rPr lang="en-US" altLang="zh-CN" sz="2400" b="1" dirty="0"/>
              <a:t>ime-stamp </a:t>
            </a:r>
            <a:r>
              <a:rPr lang="en-US" altLang="zh-CN" sz="2400" b="1" dirty="0">
                <a:solidFill>
                  <a:srgbClr val="FF0000"/>
                </a:solidFill>
              </a:rPr>
              <a:t>O</a:t>
            </a:r>
            <a:r>
              <a:rPr lang="en-US" altLang="zh-CN" sz="2400" b="1" dirty="0"/>
              <a:t>rdering</a:t>
            </a:r>
            <a:r>
              <a:rPr lang="zh-CN" altLang="en-US" sz="2400" dirty="0"/>
              <a:t>（</a:t>
            </a:r>
            <a:r>
              <a:rPr lang="zh-CN" altLang="en-US" sz="2400" b="1" dirty="0"/>
              <a:t>时间戳排序</a:t>
            </a:r>
            <a:r>
              <a:rPr lang="zh-CN" altLang="en-US" sz="2400" dirty="0"/>
              <a:t>）：多个事务按照时间戳的顺序来访问数据项，如果</a:t>
            </a:r>
            <a:r>
              <a:rPr lang="en-US" altLang="zh-CN" sz="2400" dirty="0"/>
              <a:t>TS(T</a:t>
            </a:r>
            <a:r>
              <a:rPr lang="en-US" altLang="zh-CN" sz="2400" baseline="-25000" dirty="0"/>
              <a:t>i</a:t>
            </a:r>
            <a:r>
              <a:rPr lang="en-US" altLang="zh-CN" sz="2400" dirty="0"/>
              <a:t>)&lt;TS(T</a:t>
            </a:r>
            <a:r>
              <a:rPr lang="en-US" altLang="zh-CN" sz="2400" baseline="-25000" dirty="0"/>
              <a:t>j</a:t>
            </a:r>
            <a:r>
              <a:rPr lang="en-US" altLang="zh-CN" sz="2400" dirty="0"/>
              <a:t>)</a:t>
            </a:r>
            <a:r>
              <a:rPr lang="zh-CN" altLang="en-US" sz="2400" dirty="0"/>
              <a:t>，那么事务管理器保证调度结果</a:t>
            </a:r>
            <a:r>
              <a:rPr lang="zh-CN" altLang="en-US" sz="2400" dirty="0">
                <a:solidFill>
                  <a:srgbClr val="FF0000"/>
                </a:solidFill>
              </a:rPr>
              <a:t>等价于事务</a:t>
            </a:r>
            <a:r>
              <a:rPr lang="en-US" altLang="zh-CN" sz="2400" dirty="0">
                <a:solidFill>
                  <a:srgbClr val="FF0000"/>
                </a:solidFill>
              </a:rPr>
              <a:t>T</a:t>
            </a:r>
            <a:r>
              <a:rPr lang="en-US" altLang="zh-CN" sz="2400" baseline="-25000" dirty="0">
                <a:solidFill>
                  <a:srgbClr val="FF0000"/>
                </a:solidFill>
              </a:rPr>
              <a:t>i</a:t>
            </a:r>
            <a:r>
              <a:rPr lang="zh-CN" altLang="en-US" sz="2400" dirty="0">
                <a:solidFill>
                  <a:srgbClr val="FF0000"/>
                </a:solidFill>
              </a:rPr>
              <a:t>出现在</a:t>
            </a:r>
            <a:r>
              <a:rPr lang="en-US" altLang="zh-CN" sz="2400" dirty="0">
                <a:solidFill>
                  <a:srgbClr val="FF0000"/>
                </a:solidFill>
              </a:rPr>
              <a:t>T</a:t>
            </a:r>
            <a:r>
              <a:rPr lang="en-US" altLang="zh-CN" sz="2400" baseline="-25000" dirty="0">
                <a:solidFill>
                  <a:srgbClr val="FF0000"/>
                </a:solidFill>
              </a:rPr>
              <a:t>j</a:t>
            </a:r>
            <a:r>
              <a:rPr lang="zh-CN" altLang="en-US" sz="2400" dirty="0">
                <a:solidFill>
                  <a:srgbClr val="FF0000"/>
                </a:solidFill>
              </a:rPr>
              <a:t>之前</a:t>
            </a:r>
            <a:r>
              <a:rPr lang="zh-CN" altLang="en-US" sz="2400" dirty="0"/>
              <a:t>的某个串行调度。</a:t>
            </a:r>
            <a:endParaRPr lang="en-US" altLang="zh-CN" sz="2400" dirty="0"/>
          </a:p>
          <a:p>
            <a:r>
              <a:rPr lang="en-US" altLang="zh-CN" sz="2400" b="1" dirty="0"/>
              <a:t>Serialization graph testing</a:t>
            </a:r>
            <a:r>
              <a:rPr lang="zh-CN" altLang="en-US" sz="2400" dirty="0"/>
              <a:t> （</a:t>
            </a:r>
            <a:r>
              <a:rPr lang="zh-CN" altLang="en-US" sz="2400" b="1" dirty="0"/>
              <a:t>串行化图验证</a:t>
            </a:r>
            <a:r>
              <a:rPr lang="zh-CN" altLang="en-US" sz="2400" dirty="0"/>
              <a:t>，也称为优先图</a:t>
            </a:r>
            <a:r>
              <a:rPr lang="en-US" altLang="zh-CN" sz="2400" dirty="0"/>
              <a:t>/</a:t>
            </a:r>
            <a:r>
              <a:rPr lang="zh-CN" altLang="en-US" sz="2400" dirty="0"/>
              <a:t>冲突图</a:t>
            </a:r>
            <a:r>
              <a:rPr lang="en-US" altLang="zh-CN" sz="2400" dirty="0"/>
              <a:t>/</a:t>
            </a:r>
            <a:r>
              <a:rPr lang="zh-CN" altLang="en-US" sz="2400" dirty="0"/>
              <a:t>串行化图机制）： 调度中所有</a:t>
            </a:r>
            <a:r>
              <a:rPr lang="zh-CN" altLang="en-US" sz="2400" dirty="0">
                <a:solidFill>
                  <a:srgbClr val="FF0000"/>
                </a:solidFill>
              </a:rPr>
              <a:t>事务</a:t>
            </a:r>
            <a:r>
              <a:rPr lang="zh-CN" altLang="en-US" sz="2400" dirty="0"/>
              <a:t>的对应节点，</a:t>
            </a:r>
            <a:r>
              <a:rPr lang="zh-CN" altLang="en-US" sz="2400" dirty="0">
                <a:solidFill>
                  <a:srgbClr val="FF0000"/>
                </a:solidFill>
              </a:rPr>
              <a:t>事务间的优先</a:t>
            </a:r>
            <a:r>
              <a:rPr lang="zh-CN" altLang="en-US" sz="2400" dirty="0"/>
              <a:t>关系构成边，构成一个有向图。验证图中</a:t>
            </a:r>
            <a:r>
              <a:rPr lang="zh-CN" altLang="en-US" sz="2400" dirty="0">
                <a:solidFill>
                  <a:srgbClr val="FF0000"/>
                </a:solidFill>
              </a:rPr>
              <a:t>是否存在环</a:t>
            </a:r>
            <a:r>
              <a:rPr lang="zh-CN" altLang="en-US" sz="2400" dirty="0"/>
              <a:t>，如果存在则违反了冲突可串行化，此调度不应该成立。</a:t>
            </a:r>
            <a:endParaRPr lang="en-US" altLang="zh-CN" sz="2400" dirty="0"/>
          </a:p>
        </p:txBody>
      </p:sp>
    </p:spTree>
    <p:extLst>
      <p:ext uri="{BB962C8B-B14F-4D97-AF65-F5344CB8AC3E}">
        <p14:creationId xmlns:p14="http://schemas.microsoft.com/office/powerpoint/2010/main" val="2967675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4635</TotalTime>
  <Words>10884</Words>
  <Application>Microsoft Office PowerPoint</Application>
  <PresentationFormat>宽屏</PresentationFormat>
  <Paragraphs>661</Paragraphs>
  <Slides>78</Slides>
  <Notes>36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78</vt:i4>
      </vt:variant>
    </vt:vector>
  </HeadingPairs>
  <TitlesOfParts>
    <vt:vector size="85" baseType="lpstr">
      <vt:lpstr>等线</vt:lpstr>
      <vt:lpstr>等线 Light</vt:lpstr>
      <vt:lpstr>微软雅黑</vt:lpstr>
      <vt:lpstr>Arial</vt:lpstr>
      <vt:lpstr>Cambria Math</vt:lpstr>
      <vt:lpstr>Wingdings</vt:lpstr>
      <vt:lpstr>Office 主题​​</vt:lpstr>
      <vt:lpstr>大数据管理</vt:lpstr>
      <vt:lpstr>第9章 分布式事务</vt:lpstr>
      <vt:lpstr>第9章 分布式事务</vt:lpstr>
      <vt:lpstr>9.1 概述</vt:lpstr>
      <vt:lpstr>9.1 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9.1.2.5 分布式事务的事务特性（续）</vt:lpstr>
      <vt:lpstr>9.2 分布式系统与事务</vt:lpstr>
      <vt:lpstr>9.2 分布式系统与事务（续）</vt:lpstr>
      <vt:lpstr>9.2.1 分布式系统的挑战</vt:lpstr>
      <vt:lpstr>9.2.2 分布式一致性</vt:lpstr>
      <vt:lpstr>9.2.2 分布式一致性（续）</vt:lpstr>
      <vt:lpstr>9.2.2 分布式一致性（续）</vt:lpstr>
      <vt:lpstr>9.2.3 可用性、隔离性、一致性的关系</vt:lpstr>
      <vt:lpstr>9.2.3 可用性、隔离性、一致性的关系（续）</vt:lpstr>
      <vt:lpstr>9.2.3 可用性、隔离性、一致性的关系（续）</vt:lpstr>
      <vt:lpstr>9.2.3 可用性、隔离性、一致性的关系（续）</vt:lpstr>
      <vt:lpstr>9.2.3 可用性、隔离性、一致性的关系（续）</vt:lpstr>
      <vt:lpstr>9.3 分布式事务</vt:lpstr>
      <vt:lpstr>9.3.1.1 两阶段提交</vt:lpstr>
      <vt:lpstr>2PC处理流程</vt:lpstr>
      <vt:lpstr>2PC处理流程（续）</vt:lpstr>
      <vt:lpstr>2PC处理流程（续）</vt:lpstr>
      <vt:lpstr>两阶段提交的变形版本</vt:lpstr>
      <vt:lpstr>两阶段提交的缺点</vt:lpstr>
      <vt:lpstr>两阶段提交的缺点（续）</vt:lpstr>
      <vt:lpstr>9.3.1.2 三阶段提交（3PC）</vt:lpstr>
      <vt:lpstr>3PC执行过程</vt:lpstr>
      <vt:lpstr>3PC执行过程（续）</vt:lpstr>
      <vt:lpstr>3PC的优缺点</vt:lpstr>
      <vt:lpstr>9.3.2 全局可串行化保证</vt:lpstr>
      <vt:lpstr>9.3.2.1 CO算法</vt:lpstr>
      <vt:lpstr>9.3.2.2 基于CO的调度器</vt:lpstr>
      <vt:lpstr>PowerPoint 演示文稿</vt:lpstr>
      <vt:lpstr>9.3.2.3 分布式CO算法</vt:lpstr>
      <vt:lpstr>9.3.2.3 分布式CO算法（续）</vt:lpstr>
      <vt:lpstr>9.3.2.4 CO的变形算法</vt:lpstr>
      <vt:lpstr>9.3.2.5 一些写异常</vt:lpstr>
      <vt:lpstr>9.3.3 去中心化的分布式事务</vt:lpstr>
      <vt:lpstr>9.3.3.1 分布式读半已提交异常（DRCC）</vt:lpstr>
      <vt:lpstr>9.3.3.2 针对DRCC异常的基于MVCC的读一致性算法</vt:lpstr>
      <vt:lpstr>9.3.3.3 去中心化算法</vt:lpstr>
      <vt:lpstr>9.3.3.3 去中心化算法（续）</vt:lpstr>
      <vt:lpstr>9.3.3.3 去中心化算法（续）</vt:lpstr>
      <vt:lpstr>PowerPoint 演示文稿</vt:lpstr>
      <vt:lpstr>PowerPoint 演示文稿</vt:lpstr>
      <vt:lpstr>9.4 图、键值、文档模型事务处理技术</vt:lpstr>
      <vt:lpstr>9.5 典型案例</vt:lpstr>
      <vt:lpstr>9.5.1.1 概述（续）</vt:lpstr>
      <vt:lpstr>9.5.1.2 基础概念</vt:lpstr>
      <vt:lpstr>9.5.1.2 基础概念（续）</vt:lpstr>
      <vt:lpstr>PowerPoint 演示文稿</vt:lpstr>
      <vt:lpstr>9.5.1.3 事务处理策略和机制（续）</vt:lpstr>
      <vt:lpstr>9.5.1.3 事务处理策略和机制（续）</vt:lpstr>
      <vt:lpstr>9.5.1.3 事务处理策略和机制（续）</vt:lpstr>
      <vt:lpstr>9.5.2 CockroachDB分布式事务</vt:lpstr>
      <vt:lpstr>PowerPoint 演示文稿</vt:lpstr>
      <vt:lpstr>9.5.2.2 基础概念</vt:lpstr>
      <vt:lpstr>9.5.2.2 基础概念（续）</vt:lpstr>
      <vt:lpstr>PowerPoint 演示文稿</vt:lpstr>
      <vt:lpstr>PowerPoint 演示文稿</vt:lpstr>
      <vt:lpstr>9.5.2.3 事务处理策略和机制（续）</vt:lpstr>
      <vt:lpstr>9.5.2.3 事务处理策略和机制（续）</vt:lpstr>
      <vt:lpstr>9.5.2.3 事务处理策略和机制（续）</vt:lpstr>
      <vt:lpstr>9.5.2.4 一致性实现原理</vt:lpstr>
      <vt:lpstr>9.5.2.4 一致性实现原理</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华科</cp:lastModifiedBy>
  <cp:revision>827</cp:revision>
  <dcterms:created xsi:type="dcterms:W3CDTF">2020-06-18T17:33:31Z</dcterms:created>
  <dcterms:modified xsi:type="dcterms:W3CDTF">2023-11-01T01:42:48Z</dcterms:modified>
</cp:coreProperties>
</file>