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3"/>
  </p:notesMasterIdLst>
  <p:sldIdLst>
    <p:sldId id="256" r:id="rId7"/>
    <p:sldId id="54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693" r:id="rId37"/>
    <p:sldId id="694" r:id="rId38"/>
    <p:sldId id="695" r:id="rId39"/>
    <p:sldId id="696" r:id="rId40"/>
    <p:sldId id="697" r:id="rId41"/>
    <p:sldId id="698" r:id="rId42"/>
    <p:sldId id="699" r:id="rId43"/>
    <p:sldId id="700" r:id="rId44"/>
    <p:sldId id="701" r:id="rId45"/>
    <p:sldId id="702" r:id="rId46"/>
    <p:sldId id="703" r:id="rId47"/>
    <p:sldId id="704" r:id="rId48"/>
    <p:sldId id="705" r:id="rId49"/>
    <p:sldId id="706" r:id="rId50"/>
    <p:sldId id="707" r:id="rId51"/>
    <p:sldId id="708" r:id="rId52"/>
    <p:sldId id="709" r:id="rId53"/>
    <p:sldId id="710" r:id="rId54"/>
    <p:sldId id="711" r:id="rId55"/>
    <p:sldId id="738" r:id="rId56"/>
    <p:sldId id="712" r:id="rId57"/>
    <p:sldId id="713" r:id="rId58"/>
    <p:sldId id="714" r:id="rId59"/>
    <p:sldId id="715" r:id="rId60"/>
    <p:sldId id="716" r:id="rId61"/>
    <p:sldId id="717" r:id="rId62"/>
    <p:sldId id="718" r:id="rId63"/>
    <p:sldId id="719" r:id="rId64"/>
    <p:sldId id="720" r:id="rId65"/>
    <p:sldId id="721" r:id="rId66"/>
    <p:sldId id="722" r:id="rId67"/>
    <p:sldId id="723" r:id="rId68"/>
    <p:sldId id="724" r:id="rId69"/>
    <p:sldId id="725" r:id="rId70"/>
    <p:sldId id="726" r:id="rId71"/>
    <p:sldId id="727" r:id="rId72"/>
    <p:sldId id="728" r:id="rId73"/>
    <p:sldId id="729" r:id="rId74"/>
    <p:sldId id="730" r:id="rId75"/>
    <p:sldId id="731" r:id="rId76"/>
    <p:sldId id="732" r:id="rId77"/>
    <p:sldId id="733" r:id="rId78"/>
    <p:sldId id="734" r:id="rId79"/>
    <p:sldId id="735" r:id="rId80"/>
    <p:sldId id="736" r:id="rId81"/>
    <p:sldId id="737" r:id="rId82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2"/>
        <p:guide pos="292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8" Type="http://schemas.openxmlformats.org/officeDocument/2006/relationships/tags" Target="tags/tag2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3.1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内存操作数和寻址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方式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42803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57238" y="1701800"/>
            <a:ext cx="7704137" cy="4321175"/>
          </a:xfrm>
        </p:spPr>
        <p:txBody>
          <a:bodyPr anchor="t" anchorCtr="0"/>
          <a:p>
            <a:pPr marL="1905" indent="-344805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注意：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DS、ES需要用户自行设值，CS由系统赋值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各段可以完全重叠、部分重叠、不重叠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各段最大为64KB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上述物理地址的计算，皆由微处理器自动完成，编程时，着重考虑偏移地址的表示形式，也就是操作数所在位置。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266" name="文本框 42803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42905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1628775"/>
            <a:ext cx="8078787" cy="4391025"/>
          </a:xfrm>
        </p:spPr>
        <p:txBody>
          <a:bodyPr anchor="t" anchorCtr="0"/>
          <a:p>
            <a:pPr marL="1905" indent="36195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1. 80x86的寻址范围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459105" lvl="1" indent="-45720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80x86地址总线32位，寻址范围4G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marL="459105" lvl="1" indent="-45720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80x86通用寄存器32位，寻址范围也是4G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marL="459105" indent="-45720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所以80x86的一个通用寄存器能够存放一个完整的32位地址</a:t>
            </a:r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290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42905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57238" y="1701800"/>
            <a:ext cx="7704137" cy="4319588"/>
          </a:xfrm>
        </p:spPr>
        <p:txBody>
          <a:bodyPr anchor="t" anchorCtr="0"/>
          <a:p>
            <a:pPr marL="1905" indent="325120">
              <a:lnSpc>
                <a:spcPct val="120000"/>
              </a:lnSpc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2. 要为每个进程提供一个独立的4G大小的虚拟地址空间。逻辑地址空间（多个进程的地址空间总和）大于物理地址空间。采用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分页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机制来实现：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将物理地址映射到进程的逻辑地址空间上；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只有映射了物理内存的逻辑地址空间才能访问；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每次映射的物理内存不大，且用完后可释放，再重新映射到新的逻辑地址空间上，因此能够让多个进程同时运行；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分页由系统基于页目录和页表，自动完成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3314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4339" name="表格 14338"/>
          <p:cNvGraphicFramePr/>
          <p:nvPr/>
        </p:nvGraphicFramePr>
        <p:xfrm>
          <a:off x="2555875" y="1892300"/>
          <a:ext cx="1223963" cy="450850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50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45" name="表格 14344"/>
          <p:cNvGraphicFramePr/>
          <p:nvPr/>
        </p:nvGraphicFramePr>
        <p:xfrm>
          <a:off x="2555875" y="23495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51" name="表格 14350"/>
          <p:cNvGraphicFramePr/>
          <p:nvPr/>
        </p:nvGraphicFramePr>
        <p:xfrm>
          <a:off x="2555875" y="27813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57" name="表格 14356"/>
          <p:cNvGraphicFramePr/>
          <p:nvPr/>
        </p:nvGraphicFramePr>
        <p:xfrm>
          <a:off x="2555875" y="32131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2" name="文本框 461936"/>
          <p:cNvSpPr txBox="1"/>
          <p:nvPr/>
        </p:nvSpPr>
        <p:spPr>
          <a:xfrm>
            <a:off x="828675" y="1628775"/>
            <a:ext cx="1641475" cy="10747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r>
              <a: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的逻辑地址空间</a:t>
            </a:r>
            <a:endParaRPr lang="zh-CN" altLang="en-US" sz="18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64" name="表格 14363"/>
          <p:cNvGraphicFramePr/>
          <p:nvPr/>
        </p:nvGraphicFramePr>
        <p:xfrm>
          <a:off x="6372225" y="2395538"/>
          <a:ext cx="1223963" cy="4524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52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70" name="表格 14369"/>
          <p:cNvGraphicFramePr/>
          <p:nvPr/>
        </p:nvGraphicFramePr>
        <p:xfrm>
          <a:off x="6372225" y="28527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76" name="表格 14375"/>
          <p:cNvGraphicFramePr/>
          <p:nvPr/>
        </p:nvGraphicFramePr>
        <p:xfrm>
          <a:off x="6372225" y="32845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82" name="表格 14381"/>
          <p:cNvGraphicFramePr/>
          <p:nvPr/>
        </p:nvGraphicFramePr>
        <p:xfrm>
          <a:off x="6372225" y="37163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88" name="表格 14387"/>
          <p:cNvGraphicFramePr/>
          <p:nvPr/>
        </p:nvGraphicFramePr>
        <p:xfrm>
          <a:off x="6372225" y="41481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94" name="表格 14393"/>
          <p:cNvGraphicFramePr/>
          <p:nvPr/>
        </p:nvGraphicFramePr>
        <p:xfrm>
          <a:off x="6372225" y="45799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9" name="文本框 43"/>
          <p:cNvSpPr txBox="1"/>
          <p:nvPr/>
        </p:nvSpPr>
        <p:spPr>
          <a:xfrm>
            <a:off x="6372225" y="1773238"/>
            <a:ext cx="1349375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物理内存</a:t>
            </a:r>
            <a:endParaRPr lang="zh-CN" altLang="en-US" sz="18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401" name="表格 14400"/>
          <p:cNvGraphicFramePr/>
          <p:nvPr/>
        </p:nvGraphicFramePr>
        <p:xfrm>
          <a:off x="2555875" y="42926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07" name="表格 14406"/>
          <p:cNvGraphicFramePr/>
          <p:nvPr/>
        </p:nvGraphicFramePr>
        <p:xfrm>
          <a:off x="2555875" y="47244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3" name="表格 14412"/>
          <p:cNvGraphicFramePr/>
          <p:nvPr/>
        </p:nvGraphicFramePr>
        <p:xfrm>
          <a:off x="2555875" y="51562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9" name="表格 14418"/>
          <p:cNvGraphicFramePr/>
          <p:nvPr/>
        </p:nvGraphicFramePr>
        <p:xfrm>
          <a:off x="2555875" y="55880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24" name="文本框 59"/>
          <p:cNvSpPr txBox="1"/>
          <p:nvPr/>
        </p:nvSpPr>
        <p:spPr>
          <a:xfrm>
            <a:off x="827088" y="4078288"/>
            <a:ext cx="1641475" cy="10747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r>
              <a: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的逻辑地址空间</a:t>
            </a:r>
            <a:endParaRPr lang="zh-CN" altLang="en-US" sz="18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425" name="直接箭头连接符 60"/>
          <p:cNvCxnSpPr/>
          <p:nvPr/>
        </p:nvCxnSpPr>
        <p:spPr>
          <a:xfrm>
            <a:off x="3771900" y="2324100"/>
            <a:ext cx="2600325" cy="528638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6" name="直接箭头连接符 61"/>
          <p:cNvCxnSpPr/>
          <p:nvPr/>
        </p:nvCxnSpPr>
        <p:spPr>
          <a:xfrm>
            <a:off x="3771900" y="2778125"/>
            <a:ext cx="2600325" cy="506413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7" name="直接箭头连接符 62"/>
          <p:cNvCxnSpPr/>
          <p:nvPr/>
        </p:nvCxnSpPr>
        <p:spPr>
          <a:xfrm flipV="1">
            <a:off x="3787775" y="4076700"/>
            <a:ext cx="2584450" cy="1093788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8" name="直接箭头连接符 63"/>
          <p:cNvCxnSpPr/>
          <p:nvPr/>
        </p:nvCxnSpPr>
        <p:spPr>
          <a:xfrm flipV="1">
            <a:off x="3757613" y="4508500"/>
            <a:ext cx="2614612" cy="1071563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 descr="Rectangle: Click to edit Master text styles&#13;&#10;Second level&#13;&#10;Third level&#13;&#10;Fourth level&#13;&#10;Fifth level"/>
          <p:cNvSpPr>
            <a:spLocks noGrp="1"/>
          </p:cNvSpPr>
          <p:nvPr>
            <p:ph idx="4294967295"/>
          </p:nvPr>
        </p:nvSpPr>
        <p:spPr>
          <a:xfrm>
            <a:off x="684213" y="1485900"/>
            <a:ext cx="8150225" cy="1439863"/>
          </a:xfrm>
        </p:spPr>
        <p:txBody>
          <a:bodyPr anchor="t" anchorCtr="0"/>
          <a:p>
            <a:pPr marL="1905" indent="-34480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3. </a:t>
            </a:r>
            <a:r>
              <a:rPr lang="zh-CN" altLang="en-US" sz="2400" b="1">
                <a:latin typeface="宋体" panose="02010600030101010101" pitchFamily="2" charset="-122"/>
              </a:rPr>
              <a:t>特权级与分段机制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marL="1905" indent="-34480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(1) 80x86</a:t>
            </a:r>
            <a:r>
              <a:rPr lang="zh-CN" altLang="en-US" sz="2400" b="1">
                <a:latin typeface="宋体" panose="02010600030101010101" pitchFamily="2" charset="-122"/>
              </a:rPr>
              <a:t>有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个特权级：</a:t>
            </a:r>
            <a:r>
              <a:rPr lang="en-US" altLang="zh-CN" sz="2400" b="1">
                <a:latin typeface="宋体" panose="02010600030101010101" pitchFamily="2" charset="-122"/>
              </a:rPr>
              <a:t>0,1,2,3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级最高，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级最低），能够在虚拟内存的基础上实现进一步的内存保护机制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15362" name="图片 1073744022"/>
          <p:cNvPicPr>
            <a:picLocks noRot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070225"/>
            <a:ext cx="7018338" cy="297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占位符 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12775" y="1628775"/>
            <a:ext cx="7920038" cy="4495800"/>
          </a:xfrm>
        </p:spPr>
        <p:txBody>
          <a:bodyPr anchor="t" anchorCtr="0"/>
          <a:p>
            <a:pPr marL="1905" indent="566420"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(2) 80x86</a:t>
            </a:r>
            <a:r>
              <a:rPr lang="zh-CN" altLang="en-US" sz="2400" b="1">
                <a:latin typeface="宋体" panose="02010600030101010101" pitchFamily="2" charset="-122"/>
              </a:rPr>
              <a:t>通过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分段</a:t>
            </a:r>
            <a:r>
              <a:rPr lang="zh-CN" altLang="en-US" sz="2400" b="1">
                <a:latin typeface="宋体" panose="02010600030101010101" pitchFamily="2" charset="-122"/>
              </a:rPr>
              <a:t>机制来实现特权级的访问控制。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用“段选择符：</a:t>
            </a:r>
            <a:r>
              <a:rPr lang="en-US" altLang="zh-CN" sz="2400" b="1">
                <a:latin typeface="宋体" panose="02010600030101010101" pitchFamily="2" charset="-122"/>
              </a:rPr>
              <a:t>EA”</a:t>
            </a:r>
            <a:r>
              <a:rPr lang="zh-CN" altLang="en-US" sz="2400" b="1">
                <a:latin typeface="宋体" panose="02010600030101010101" pitchFamily="2" charset="-122"/>
              </a:rPr>
              <a:t>的形式表示逻辑地址，段选择符（</a:t>
            </a:r>
            <a:r>
              <a:rPr lang="en-US" altLang="zh-CN" sz="2400" b="1">
                <a:latin typeface="宋体" panose="02010600030101010101" pitchFamily="2" charset="-122"/>
              </a:rPr>
              <a:t>16</a:t>
            </a:r>
            <a:r>
              <a:rPr lang="zh-CN" altLang="en-US" sz="2400" b="1">
                <a:latin typeface="宋体" panose="02010600030101010101" pitchFamily="2" charset="-122"/>
              </a:rPr>
              <a:t>位）存放在段寄存器中，指向一个段描述符（</a:t>
            </a:r>
            <a:r>
              <a:rPr lang="en-US" altLang="zh-CN" sz="2400" b="1">
                <a:latin typeface="宋体" panose="02010600030101010101" pitchFamily="2" charset="-122"/>
              </a:rPr>
              <a:t>64</a:t>
            </a:r>
            <a:r>
              <a:rPr lang="zh-CN" altLang="en-US" sz="2400" b="1">
                <a:latin typeface="宋体" panose="02010600030101010101" pitchFamily="2" charset="-122"/>
              </a:rPr>
              <a:t>位）。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用逻辑地址访问内存时，段选择符中的特权级需要高于段描述符中的特权级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6386" name="文本框 430082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2997200"/>
            <a:ext cx="6805612" cy="178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12775" y="1628775"/>
            <a:ext cx="8077200" cy="4391025"/>
          </a:xfrm>
        </p:spPr>
        <p:txBody>
          <a:bodyPr anchor="t" anchorCtr="0"/>
          <a:p>
            <a:pPr marL="1905" indent="652145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(3) </a:t>
            </a:r>
            <a:r>
              <a:rPr lang="zh-CN" altLang="en-US" sz="2800" b="1">
                <a:latin typeface="宋体" panose="02010600030101010101" pitchFamily="2" charset="-122"/>
              </a:rPr>
              <a:t>由逻辑地址生成物理地址的过程：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EA</a:t>
            </a:r>
            <a:r>
              <a:rPr lang="zh-CN" altLang="en-US" sz="2800" b="1">
                <a:latin typeface="宋体" panose="02010600030101010101" pitchFamily="2" charset="-122"/>
              </a:rPr>
              <a:t>要小于“段界限 </a:t>
            </a:r>
            <a:r>
              <a:rPr lang="en-US" altLang="zh-CN" sz="2800" b="1">
                <a:latin typeface="宋体" panose="02010600030101010101" pitchFamily="2" charset="-122"/>
              </a:rPr>
              <a:t>* 4K”</a:t>
            </a:r>
            <a:r>
              <a:rPr lang="zh-CN" altLang="en-US" sz="2800" b="1">
                <a:latin typeface="宋体" panose="02010600030101010101" pitchFamily="2" charset="-122"/>
              </a:rPr>
              <a:t>。一般应用程序中，段基址为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，段界限为</a:t>
            </a:r>
            <a:r>
              <a:rPr lang="en-US" altLang="zh-CN" sz="2800" b="1">
                <a:latin typeface="宋体" panose="02010600030101010101" pitchFamily="2" charset="-122"/>
              </a:rPr>
              <a:t>0FFFFFH</a:t>
            </a:r>
            <a:r>
              <a:rPr lang="zh-CN" altLang="en-US" sz="2800" b="1">
                <a:latin typeface="宋体" panose="02010600030101010101" pitchFamily="2" charset="-122"/>
              </a:rPr>
              <a:t>。所以对线性地址的形成不产生影响。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7410" name="文本框 430082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7411" name="组合 1073744011"/>
          <p:cNvGrpSpPr/>
          <p:nvPr/>
        </p:nvGrpSpPr>
        <p:grpSpPr>
          <a:xfrm>
            <a:off x="684213" y="2420938"/>
            <a:ext cx="7561262" cy="1439862"/>
            <a:chOff x="0" y="0"/>
            <a:chExt cx="7200" cy="1560"/>
          </a:xfrm>
        </p:grpSpPr>
        <p:sp>
          <p:nvSpPr>
            <p:cNvPr id="17412" name="文本框 1073744012"/>
            <p:cNvSpPr txBox="1"/>
            <p:nvPr/>
          </p:nvSpPr>
          <p:spPr>
            <a:xfrm>
              <a:off x="180" y="312"/>
              <a:ext cx="16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EA + 段基址</a:t>
              </a:r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文本框 1073744013"/>
            <p:cNvSpPr txBox="1"/>
            <p:nvPr/>
          </p:nvSpPr>
          <p:spPr>
            <a:xfrm>
              <a:off x="3060" y="312"/>
              <a:ext cx="12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线性地址</a:t>
              </a:r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文本框 1073744014"/>
            <p:cNvSpPr txBox="1"/>
            <p:nvPr/>
          </p:nvSpPr>
          <p:spPr>
            <a:xfrm>
              <a:off x="5940" y="312"/>
              <a:ext cx="12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物理地址</a:t>
              </a:r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直接连接符 1073744015"/>
            <p:cNvSpPr/>
            <p:nvPr/>
          </p:nvSpPr>
          <p:spPr>
            <a:xfrm>
              <a:off x="1980" y="624"/>
              <a:ext cx="9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073744016"/>
            <p:cNvSpPr/>
            <p:nvPr/>
          </p:nvSpPr>
          <p:spPr>
            <a:xfrm>
              <a:off x="4320" y="624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文本框 1073744017"/>
            <p:cNvSpPr txBox="1"/>
            <p:nvPr/>
          </p:nvSpPr>
          <p:spPr>
            <a:xfrm>
              <a:off x="4500" y="0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分页</a:t>
              </a:r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文本框 1073744018"/>
            <p:cNvSpPr txBox="1"/>
            <p:nvPr/>
          </p:nvSpPr>
          <p:spPr>
            <a:xfrm>
              <a:off x="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文本框 1073744019"/>
            <p:cNvSpPr txBox="1"/>
            <p:nvPr/>
          </p:nvSpPr>
          <p:spPr>
            <a:xfrm>
              <a:off x="90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文本框 1073744020"/>
            <p:cNvSpPr txBox="1"/>
            <p:nvPr/>
          </p:nvSpPr>
          <p:spPr>
            <a:xfrm>
              <a:off x="306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文本框 1073744021"/>
            <p:cNvSpPr txBox="1"/>
            <p:nvPr/>
          </p:nvSpPr>
          <p:spPr>
            <a:xfrm>
              <a:off x="594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78529"/>
          <p:cNvSpPr>
            <a:spLocks noGrp="1"/>
          </p:cNvSpPr>
          <p:nvPr>
            <p:ph type="title" idx="4294967295"/>
          </p:nvPr>
        </p:nvSpPr>
        <p:spPr>
          <a:xfrm>
            <a:off x="525463" y="115888"/>
            <a:ext cx="5054600" cy="838200"/>
          </a:xfrm>
        </p:spPr>
        <p:txBody>
          <a:bodyPr anchor="b" anchorCtr="0"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3.1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2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434" name="组合 278546"/>
          <p:cNvGrpSpPr/>
          <p:nvPr/>
        </p:nvGrpSpPr>
        <p:grpSpPr>
          <a:xfrm>
            <a:off x="1116013" y="1773238"/>
            <a:ext cx="7070725" cy="3962400"/>
            <a:chOff x="0" y="0"/>
            <a:chExt cx="3308" cy="1636"/>
          </a:xfrm>
        </p:grpSpPr>
        <p:sp>
          <p:nvSpPr>
            <p:cNvPr id="18435" name="文本框 278531"/>
            <p:cNvSpPr txBox="1"/>
            <p:nvPr/>
          </p:nvSpPr>
          <p:spPr>
            <a:xfrm>
              <a:off x="0" y="547"/>
              <a:ext cx="76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寻址方法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6" name="左大括号 278540"/>
            <p:cNvSpPr/>
            <p:nvPr/>
          </p:nvSpPr>
          <p:spPr>
            <a:xfrm>
              <a:off x="1086" y="184"/>
              <a:ext cx="45" cy="907"/>
            </a:xfrm>
            <a:prstGeom prst="leftBrace">
              <a:avLst>
                <a:gd name="adj1" fmla="val 16628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文本框 278534"/>
            <p:cNvSpPr txBox="1"/>
            <p:nvPr/>
          </p:nvSpPr>
          <p:spPr>
            <a:xfrm>
              <a:off x="1403" y="0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立即寻址方式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8" name="文本框 278535"/>
            <p:cNvSpPr txBox="1"/>
            <p:nvPr/>
          </p:nvSpPr>
          <p:spPr>
            <a:xfrm>
              <a:off x="1403" y="273"/>
              <a:ext cx="134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9" name="文本框 278536"/>
            <p:cNvSpPr txBox="1"/>
            <p:nvPr/>
          </p:nvSpPr>
          <p:spPr>
            <a:xfrm>
              <a:off x="1584" y="545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0" name="文本框 278537"/>
            <p:cNvSpPr txBox="1"/>
            <p:nvPr/>
          </p:nvSpPr>
          <p:spPr>
            <a:xfrm>
              <a:off x="1580" y="907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1" name="文本框 278538"/>
            <p:cNvSpPr txBox="1"/>
            <p:nvPr/>
          </p:nvSpPr>
          <p:spPr>
            <a:xfrm>
              <a:off x="1580" y="1179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2" name="文本框 278539"/>
            <p:cNvSpPr txBox="1"/>
            <p:nvPr/>
          </p:nvSpPr>
          <p:spPr>
            <a:xfrm>
              <a:off x="1580" y="1451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基址加变址寻址方式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3" name="左大括号 278542"/>
            <p:cNvSpPr/>
            <p:nvPr/>
          </p:nvSpPr>
          <p:spPr>
            <a:xfrm>
              <a:off x="1494" y="592"/>
              <a:ext cx="45" cy="1044"/>
            </a:xfrm>
            <a:prstGeom prst="leftBrace">
              <a:avLst>
                <a:gd name="adj1" fmla="val 191399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360450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19458" name="文本框 360451"/>
          <p:cNvSpPr txBox="1"/>
          <p:nvPr/>
        </p:nvSpPr>
        <p:spPr>
          <a:xfrm>
            <a:off x="777875" y="1668463"/>
            <a:ext cx="7756525" cy="2138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操作数直接存放在指令中，紧跟在操作码之后，它作为指令的一部分存放在代码段里，这种操作数称为立即数。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n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功能：指令的下一单元的内容为操作数n，即：</a:t>
            </a: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矩形 3604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立即寻址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9461" name="组合 1073743508"/>
          <p:cNvGrpSpPr/>
          <p:nvPr/>
        </p:nvGrpSpPr>
        <p:grpSpPr>
          <a:xfrm>
            <a:off x="3635693" y="4220844"/>
            <a:ext cx="1220787" cy="1258888"/>
            <a:chOff x="0" y="0"/>
            <a:chExt cx="1080" cy="936"/>
          </a:xfrm>
        </p:grpSpPr>
        <p:sp>
          <p:nvSpPr>
            <p:cNvPr id="19462" name="文本框 1073743509"/>
            <p:cNvSpPr txBox="1"/>
            <p:nvPr/>
          </p:nvSpPr>
          <p:spPr>
            <a:xfrm>
              <a:off x="0" y="0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cene3d>
                <a:camera prst="orthographicFront"/>
                <a:lightRig rig="threePt" dir="t"/>
              </a:scene3d>
            </a:bodyPr>
            <a:p>
              <a:pPr lvl="0" algn="ctr" fontAlgn="base"/>
              <a:r>
                <a:rPr lang="zh-CN" altLang="en-US" sz="2400" b="1" i="0" strike="noStrike" noProof="1" dirty="0">
                  <a:solidFill>
                    <a:srgbClr val="00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指令</a:t>
              </a:r>
              <a:endParaRPr lang="zh-CN" altLang="en-US" sz="2400" b="1" i="0" strike="noStrike" noProof="1" dirty="0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fontAlgn="base"/>
              <a:endParaRPr lang="zh-CN" altLang="en-US" sz="2400" b="1" i="0" strike="noStrike" noProof="1" dirty="0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文本框 1073743510"/>
            <p:cNvSpPr txBox="1"/>
            <p:nvPr/>
          </p:nvSpPr>
          <p:spPr>
            <a:xfrm>
              <a:off x="0" y="468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cene3d>
                <a:camera prst="orthographicFront"/>
                <a:lightRig rig="threePt" dir="t"/>
              </a:scene3d>
            </a:bodyPr>
            <a:p>
              <a:pPr lvl="0" algn="ctr" fontAlgn="base"/>
              <a:r>
                <a:rPr lang="zh-CN" altLang="en-US" sz="2400" b="1" i="0" strike="noStrike" noProof="1" dirty="0">
                  <a:solidFill>
                    <a:srgbClr val="00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n</a:t>
              </a:r>
              <a:endParaRPr lang="zh-CN" altLang="en-US" sz="2400" b="1" i="0" strike="noStrike" noProof="1" dirty="0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fontAlgn="base"/>
              <a:endParaRPr lang="zh-CN" altLang="en-US" sz="2400" b="1" i="0" strike="noStrike" noProof="1" dirty="0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360451"/>
          <p:cNvSpPr txBox="1"/>
          <p:nvPr/>
        </p:nvSpPr>
        <p:spPr>
          <a:xfrm>
            <a:off x="838200" y="1562100"/>
            <a:ext cx="7694613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 AX，3064H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目的操作数采用寄存器寻址，地址为AX。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源操作数采用立即寻址。即：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立即寻址方式主要用于给寄存器或存储器赋初值。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482" name="矩形 3604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立即寻址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483" name="组合 1073743511"/>
          <p:cNvGrpSpPr/>
          <p:nvPr/>
        </p:nvGrpSpPr>
        <p:grpSpPr>
          <a:xfrm>
            <a:off x="2700020" y="3213100"/>
            <a:ext cx="2283143" cy="1365250"/>
            <a:chOff x="-128" y="0"/>
            <a:chExt cx="3008" cy="1440"/>
          </a:xfrm>
        </p:grpSpPr>
        <p:sp>
          <p:nvSpPr>
            <p:cNvPr id="20484" name="文本框 1073743512"/>
            <p:cNvSpPr txBox="1"/>
            <p:nvPr/>
          </p:nvSpPr>
          <p:spPr>
            <a:xfrm>
              <a:off x="1620" y="46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64H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文本框 1073743513"/>
            <p:cNvSpPr txBox="1"/>
            <p:nvPr/>
          </p:nvSpPr>
          <p:spPr>
            <a:xfrm>
              <a:off x="1620" y="0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文本框 1073743514"/>
            <p:cNvSpPr txBox="1"/>
            <p:nvPr/>
          </p:nvSpPr>
          <p:spPr>
            <a:xfrm>
              <a:off x="1620" y="936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文本框 1073743515"/>
            <p:cNvSpPr txBox="1"/>
            <p:nvPr/>
          </p:nvSpPr>
          <p:spPr>
            <a:xfrm>
              <a:off x="-128" y="46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代码段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左大括号 1073743516"/>
            <p:cNvSpPr/>
            <p:nvPr/>
          </p:nvSpPr>
          <p:spPr>
            <a:xfrm>
              <a:off x="1200" y="0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主存和物理地址的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形成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寻址</a:t>
            </a:r>
            <a:r>
              <a:rPr lang="zh-CN" altLang="en-US" dirty="0">
                <a:ea typeface="黑体" panose="02010609060101010101" pitchFamily="2" charset="-122"/>
              </a:rPr>
              <a:t>方式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常量和变量的</a:t>
            </a:r>
            <a:r>
              <a:rPr lang="zh-CN" altLang="en-US" dirty="0">
                <a:ea typeface="黑体" panose="02010609060101010101" pitchFamily="2" charset="-122"/>
              </a:rPr>
              <a:t>定义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48435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1506" name="文本框 484354"/>
          <p:cNvSpPr txBox="1"/>
          <p:nvPr/>
        </p:nvSpPr>
        <p:spPr>
          <a:xfrm>
            <a:off x="682625" y="1757363"/>
            <a:ext cx="7851775" cy="3198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）立即数只能作为双操作数指令的源操作数，不能作为目的操作数；如：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MOV  100H, AX	;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ERROR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）立即数不能作为单操作数指令的操作数；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如：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INC   50	  	;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ERROR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3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）立即数只有大小，没有类型，未分配内存单元；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21507" name="矩形 4843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立即寻址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36249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2530" name="文本框 362498"/>
          <p:cNvSpPr txBox="1"/>
          <p:nvPr/>
        </p:nvSpPr>
        <p:spPr>
          <a:xfrm>
            <a:off x="755650" y="1700213"/>
            <a:ext cx="7680325" cy="3228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在这种寻址方式中，指令所指明的寄存器中存放操作数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R 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功能：寄存器R的内容就是操作数。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2532" name="组合 1073743468"/>
          <p:cNvGrpSpPr/>
          <p:nvPr/>
        </p:nvGrpSpPr>
        <p:grpSpPr>
          <a:xfrm>
            <a:off x="2557463" y="3770313"/>
            <a:ext cx="3413125" cy="1198562"/>
            <a:chOff x="0" y="143"/>
            <a:chExt cx="2520" cy="949"/>
          </a:xfrm>
        </p:grpSpPr>
        <p:sp>
          <p:nvSpPr>
            <p:cNvPr id="22533" name="文本框 1073742971"/>
            <p:cNvSpPr txBox="1"/>
            <p:nvPr/>
          </p:nvSpPr>
          <p:spPr>
            <a:xfrm>
              <a:off x="0" y="6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文本框 1073742972"/>
            <p:cNvSpPr txBox="1"/>
            <p:nvPr/>
          </p:nvSpPr>
          <p:spPr>
            <a:xfrm>
              <a:off x="1440" y="624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直接连接符 1073742974"/>
            <p:cNvSpPr/>
            <p:nvPr/>
          </p:nvSpPr>
          <p:spPr>
            <a:xfrm>
              <a:off x="900" y="7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6" name="文本框 1073742975"/>
            <p:cNvSpPr txBox="1"/>
            <p:nvPr/>
          </p:nvSpPr>
          <p:spPr>
            <a:xfrm>
              <a:off x="1598" y="143"/>
              <a:ext cx="922" cy="48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just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占位符 36249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3554" name="文本框 362498"/>
          <p:cNvSpPr txBox="1"/>
          <p:nvPr/>
        </p:nvSpPr>
        <p:spPr>
          <a:xfrm>
            <a:off x="739775" y="1589088"/>
            <a:ext cx="7615238" cy="4259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INC AX 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操作数在AX中。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执行前：（AX）=12H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执行：（AX）+1→AX。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执行后：（AX）=13H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3556" name="组合 1073743469"/>
          <p:cNvGrpSpPr/>
          <p:nvPr/>
        </p:nvGrpSpPr>
        <p:grpSpPr>
          <a:xfrm>
            <a:off x="2628900" y="2566988"/>
            <a:ext cx="3598863" cy="1225550"/>
            <a:chOff x="0" y="0"/>
            <a:chExt cx="2880" cy="1092"/>
          </a:xfrm>
        </p:grpSpPr>
        <p:sp>
          <p:nvSpPr>
            <p:cNvPr id="23557" name="文本框 1073742976"/>
            <p:cNvSpPr txBox="1"/>
            <p:nvPr/>
          </p:nvSpPr>
          <p:spPr>
            <a:xfrm>
              <a:off x="0" y="624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INC指令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文本框 1073742977"/>
            <p:cNvSpPr txBox="1"/>
            <p:nvPr/>
          </p:nvSpPr>
          <p:spPr>
            <a:xfrm>
              <a:off x="1980" y="6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12H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直接连接符 1073742978"/>
            <p:cNvSpPr/>
            <p:nvPr/>
          </p:nvSpPr>
          <p:spPr>
            <a:xfrm>
              <a:off x="1440" y="7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文本框 1073742979"/>
            <p:cNvSpPr txBox="1"/>
            <p:nvPr/>
          </p:nvSpPr>
          <p:spPr>
            <a:xfrm>
              <a:off x="1980" y="0"/>
              <a:ext cx="9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just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占位符 36249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4578" name="文本框 362498"/>
          <p:cNvSpPr txBox="1"/>
          <p:nvPr/>
        </p:nvSpPr>
        <p:spPr>
          <a:xfrm>
            <a:off x="466725" y="1412875"/>
            <a:ext cx="8135938" cy="473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ADD AX, BX 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  AX为目的操作数地址，BX为源操作数地址。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执行前：（AX）=1234H，（BX）=5620H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执行：（AX）+（BX）→AX。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执行后：（AX）=6854H，（BX）=5620H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目的操作数、源操作数都是用寄存器寻址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4580" name="组合 1073743470"/>
          <p:cNvGrpSpPr/>
          <p:nvPr/>
        </p:nvGrpSpPr>
        <p:grpSpPr>
          <a:xfrm>
            <a:off x="1895475" y="2266950"/>
            <a:ext cx="4246563" cy="1865313"/>
            <a:chOff x="0" y="0"/>
            <a:chExt cx="4140" cy="2184"/>
          </a:xfrm>
        </p:grpSpPr>
        <p:sp>
          <p:nvSpPr>
            <p:cNvPr id="24581" name="文本框 1073743032"/>
            <p:cNvSpPr txBox="1"/>
            <p:nvPr/>
          </p:nvSpPr>
          <p:spPr>
            <a:xfrm>
              <a:off x="0" y="468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ADD指令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文本框 1073743033"/>
            <p:cNvSpPr txBox="1"/>
            <p:nvPr/>
          </p:nvSpPr>
          <p:spPr>
            <a:xfrm>
              <a:off x="2700" y="1716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文本框 1073743034"/>
            <p:cNvSpPr txBox="1"/>
            <p:nvPr/>
          </p:nvSpPr>
          <p:spPr>
            <a:xfrm>
              <a:off x="2700" y="468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5620H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文本框 1073743035"/>
            <p:cNvSpPr txBox="1"/>
            <p:nvPr/>
          </p:nvSpPr>
          <p:spPr>
            <a:xfrm>
              <a:off x="2700" y="1248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BX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文本框 1073743036"/>
            <p:cNvSpPr txBox="1"/>
            <p:nvPr/>
          </p:nvSpPr>
          <p:spPr>
            <a:xfrm>
              <a:off x="2700" y="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直接连接符 1073743037"/>
            <p:cNvSpPr/>
            <p:nvPr/>
          </p:nvSpPr>
          <p:spPr>
            <a:xfrm>
              <a:off x="1440" y="624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直接连接符 1073743038"/>
            <p:cNvSpPr/>
            <p:nvPr/>
          </p:nvSpPr>
          <p:spPr>
            <a:xfrm>
              <a:off x="720" y="936"/>
              <a:ext cx="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直接连接符 1073743039"/>
            <p:cNvSpPr/>
            <p:nvPr/>
          </p:nvSpPr>
          <p:spPr>
            <a:xfrm>
              <a:off x="720" y="1872"/>
              <a:ext cx="19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48640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5602" name="文本框 486402"/>
          <p:cNvSpPr txBox="1"/>
          <p:nvPr/>
        </p:nvSpPr>
        <p:spPr>
          <a:xfrm>
            <a:off x="739775" y="1593850"/>
            <a:ext cx="7935913" cy="3162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lnSpc>
                <a:spcPct val="12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  <a:endParaRPr lang="zh-CN" altLang="en-US" sz="28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采用寄存器寻址方式，指令执行速度快。特别是加法指令，如果目的操作数为AX，指令执行快一些。</a:t>
            </a:r>
            <a:endParaRPr lang="zh-CN" altLang="en-US" sz="28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采用寄存器寻址方式，目的、源操作数类型必须一致。如：MOV  AH，BX</a:t>
            </a:r>
            <a:r>
              <a:rPr lang="en-US" altLang="zh-CN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; </a:t>
            </a:r>
            <a:r>
              <a:rPr lang="en-US" altLang="zh-CN" sz="2800" b="1" i="0" dirty="0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ERROR</a:t>
            </a:r>
            <a:endParaRPr lang="en-US" altLang="zh-CN" sz="2800" b="1" i="0" dirty="0">
              <a:solidFill>
                <a:srgbClr val="FF0000"/>
              </a:solidFill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25603" name="矩形 486403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364546"/>
          <p:cNvSpPr txBox="1"/>
          <p:nvPr/>
        </p:nvSpPr>
        <p:spPr>
          <a:xfrm>
            <a:off x="647700" y="1511300"/>
            <a:ext cx="7886700" cy="272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直接寻址方式中，操作数的偏移地址就在指令操作码后面，而操作数则存放在内存中。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汇编格式：段寄存器名：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[EA] </a:t>
            </a: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或：地址表达式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功能：令下一字单元的内容是操作数的偏移地址。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 </a:t>
            </a: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矩形 36454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6627" name="组合 1"/>
          <p:cNvGrpSpPr/>
          <p:nvPr/>
        </p:nvGrpSpPr>
        <p:grpSpPr>
          <a:xfrm>
            <a:off x="1663700" y="3933008"/>
            <a:ext cx="5938838" cy="2139559"/>
            <a:chOff x="1712" y="5851"/>
            <a:chExt cx="9353" cy="3724"/>
          </a:xfrm>
        </p:grpSpPr>
        <p:sp>
          <p:nvSpPr>
            <p:cNvPr id="26628" name="文本框 1073743518"/>
            <p:cNvSpPr txBox="1"/>
            <p:nvPr/>
          </p:nvSpPr>
          <p:spPr>
            <a:xfrm>
              <a:off x="1712" y="5974"/>
              <a:ext cx="215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文本框 1073743519"/>
            <p:cNvSpPr txBox="1"/>
            <p:nvPr/>
          </p:nvSpPr>
          <p:spPr>
            <a:xfrm>
              <a:off x="7468" y="6587"/>
              <a:ext cx="251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文本框 1073743520"/>
            <p:cNvSpPr txBox="1"/>
            <p:nvPr/>
          </p:nvSpPr>
          <p:spPr>
            <a:xfrm>
              <a:off x="4592" y="7555"/>
              <a:ext cx="2158" cy="82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p>
              <a:pPr algn="ctr"/>
              <a:r>
                <a:rPr lang="en-US" altLang="zh-CN" sz="1800" b="1" i="0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en-US" altLang="zh-CN" sz="1800" b="1" i="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31" name="直接连接符 1073743521"/>
            <p:cNvSpPr/>
            <p:nvPr/>
          </p:nvSpPr>
          <p:spPr>
            <a:xfrm flipH="1" flipV="1">
              <a:off x="6029" y="8019"/>
              <a:ext cx="25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1073743522"/>
            <p:cNvSpPr txBox="1"/>
            <p:nvPr/>
          </p:nvSpPr>
          <p:spPr>
            <a:xfrm>
              <a:off x="3870" y="8757"/>
              <a:ext cx="3597" cy="8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文本框 1073743523"/>
            <p:cNvSpPr txBox="1"/>
            <p:nvPr/>
          </p:nvSpPr>
          <p:spPr>
            <a:xfrm>
              <a:off x="8547" y="7610"/>
              <a:ext cx="251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文本框 1073743524"/>
            <p:cNvSpPr txBox="1"/>
            <p:nvPr/>
          </p:nvSpPr>
          <p:spPr>
            <a:xfrm>
              <a:off x="7426" y="5851"/>
              <a:ext cx="251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文本框 1073743525"/>
            <p:cNvSpPr txBox="1"/>
            <p:nvPr/>
          </p:nvSpPr>
          <p:spPr>
            <a:xfrm>
              <a:off x="1712" y="6587"/>
              <a:ext cx="215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文本框 1073743526"/>
            <p:cNvSpPr txBox="1"/>
            <p:nvPr/>
          </p:nvSpPr>
          <p:spPr>
            <a:xfrm>
              <a:off x="2431" y="7405"/>
              <a:ext cx="215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直接连接符 1073743527"/>
            <p:cNvSpPr/>
            <p:nvPr/>
          </p:nvSpPr>
          <p:spPr>
            <a:xfrm>
              <a:off x="2791" y="7201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直接连接符 1073743528"/>
            <p:cNvSpPr/>
            <p:nvPr/>
          </p:nvSpPr>
          <p:spPr>
            <a:xfrm>
              <a:off x="2791" y="8019"/>
              <a:ext cx="25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直接连接符 1073743529"/>
            <p:cNvSpPr/>
            <p:nvPr/>
          </p:nvSpPr>
          <p:spPr>
            <a:xfrm>
              <a:off x="8547" y="7201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直接连接符 1073743530"/>
            <p:cNvSpPr/>
            <p:nvPr/>
          </p:nvSpPr>
          <p:spPr>
            <a:xfrm>
              <a:off x="5669" y="8223"/>
              <a:ext cx="0" cy="6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64546"/>
          <p:cNvSpPr txBox="1"/>
          <p:nvPr/>
        </p:nvSpPr>
        <p:spPr>
          <a:xfrm>
            <a:off x="682625" y="1484313"/>
            <a:ext cx="7820025" cy="4777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 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AX,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DS: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[2000H]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执行前：（DS）=3000H，（32000H）=1234H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执行：（32000H）→ AX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执行后：（AX）=1234H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矩形 36454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直接寻址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7651" name="组合 1"/>
          <p:cNvGrpSpPr/>
          <p:nvPr/>
        </p:nvGrpSpPr>
        <p:grpSpPr>
          <a:xfrm>
            <a:off x="1652588" y="2564781"/>
            <a:ext cx="5708650" cy="2723182"/>
            <a:chOff x="2602" y="4039"/>
            <a:chExt cx="8991" cy="4289"/>
          </a:xfrm>
        </p:grpSpPr>
        <p:sp>
          <p:nvSpPr>
            <p:cNvPr id="27652" name="文本框 1073743740"/>
            <p:cNvSpPr txBox="1"/>
            <p:nvPr/>
          </p:nvSpPr>
          <p:spPr>
            <a:xfrm>
              <a:off x="2602" y="4250"/>
              <a:ext cx="2075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文本框 1073743741"/>
            <p:cNvSpPr txBox="1"/>
            <p:nvPr/>
          </p:nvSpPr>
          <p:spPr>
            <a:xfrm>
              <a:off x="8135" y="4782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直接连接符 1073743743"/>
            <p:cNvSpPr/>
            <p:nvPr/>
          </p:nvSpPr>
          <p:spPr>
            <a:xfrm flipH="1" flipV="1">
              <a:off x="6752" y="6023"/>
              <a:ext cx="242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直接连接符 1073743744"/>
            <p:cNvSpPr/>
            <p:nvPr/>
          </p:nvSpPr>
          <p:spPr>
            <a:xfrm>
              <a:off x="6406" y="6200"/>
              <a:ext cx="0" cy="5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文本框 1073743745"/>
            <p:cNvSpPr txBox="1"/>
            <p:nvPr/>
          </p:nvSpPr>
          <p:spPr>
            <a:xfrm>
              <a:off x="4677" y="6732"/>
              <a:ext cx="3458" cy="7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32000H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文本框 1073743746"/>
            <p:cNvSpPr txBox="1"/>
            <p:nvPr/>
          </p:nvSpPr>
          <p:spPr>
            <a:xfrm>
              <a:off x="8108" y="4039"/>
              <a:ext cx="2421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文本框 1073743747"/>
            <p:cNvSpPr txBox="1"/>
            <p:nvPr/>
          </p:nvSpPr>
          <p:spPr>
            <a:xfrm>
              <a:off x="2602" y="4782"/>
              <a:ext cx="2075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2000A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文本框 1073743748"/>
            <p:cNvSpPr txBox="1"/>
            <p:nvPr/>
          </p:nvSpPr>
          <p:spPr>
            <a:xfrm>
              <a:off x="3294" y="5491"/>
              <a:ext cx="2075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直接连接符 1073743749"/>
            <p:cNvSpPr/>
            <p:nvPr/>
          </p:nvSpPr>
          <p:spPr>
            <a:xfrm>
              <a:off x="3639" y="5314"/>
              <a:ext cx="0" cy="7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直接连接符 1073743750"/>
            <p:cNvSpPr/>
            <p:nvPr/>
          </p:nvSpPr>
          <p:spPr>
            <a:xfrm>
              <a:off x="3639" y="6023"/>
              <a:ext cx="242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文本框 1073743751"/>
            <p:cNvSpPr txBox="1"/>
            <p:nvPr/>
          </p:nvSpPr>
          <p:spPr>
            <a:xfrm>
              <a:off x="9172" y="7264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34H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文本框 1073743752"/>
            <p:cNvSpPr txBox="1"/>
            <p:nvPr/>
          </p:nvSpPr>
          <p:spPr>
            <a:xfrm>
              <a:off x="9172" y="6732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文本框 1073743753"/>
            <p:cNvSpPr txBox="1"/>
            <p:nvPr/>
          </p:nvSpPr>
          <p:spPr>
            <a:xfrm>
              <a:off x="9172" y="7796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直接连接符 1073743754"/>
            <p:cNvSpPr/>
            <p:nvPr/>
          </p:nvSpPr>
          <p:spPr>
            <a:xfrm>
              <a:off x="6406" y="7264"/>
              <a:ext cx="0" cy="1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直接连接符 1073743755"/>
            <p:cNvSpPr/>
            <p:nvPr/>
          </p:nvSpPr>
          <p:spPr>
            <a:xfrm>
              <a:off x="6406" y="7441"/>
              <a:ext cx="2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文本框 1073743756"/>
            <p:cNvSpPr txBox="1"/>
            <p:nvPr/>
          </p:nvSpPr>
          <p:spPr>
            <a:xfrm>
              <a:off x="9172" y="5668"/>
              <a:ext cx="2421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直接连接符 1073743757"/>
            <p:cNvSpPr/>
            <p:nvPr/>
          </p:nvSpPr>
          <p:spPr>
            <a:xfrm>
              <a:off x="9172" y="5314"/>
              <a:ext cx="0" cy="7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文本框 4"/>
            <p:cNvSpPr txBox="1"/>
            <p:nvPr/>
          </p:nvSpPr>
          <p:spPr>
            <a:xfrm>
              <a:off x="6066" y="5627"/>
              <a:ext cx="6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8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18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49049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8674" name="文本框 490498"/>
          <p:cNvSpPr txBox="1"/>
          <p:nvPr/>
        </p:nvSpPr>
        <p:spPr>
          <a:xfrm>
            <a:off x="644525" y="1531938"/>
            <a:ext cx="7962900" cy="4295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>
              <a:spcBef>
                <a:spcPct val="30000"/>
              </a:spcBef>
            </a:pP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说明：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）操作对象在段寄存器指定的段中。漏写段跨越前缀，则错误地认为是立即数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）“段寄存器名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:[EA]”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格式表示的操作数无类型。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“地址表达式”格式中，若还有变量，则表示的操作数有类型。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例：  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MOV  AX, ES:[20H];  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源操作对象在内存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ES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段中，无类型。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MOV BUF, AX; 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目的操作数为直接寻址，其中</a:t>
            </a:r>
            <a:r>
              <a:rPr lang="en-US" altLang="x-none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BUF</a:t>
            </a:r>
            <a:r>
              <a:rPr lang="zh-CN" altLang="en-US" sz="2400" b="1" i="0" noProof="1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为已定义的字类型的变量</a:t>
            </a:r>
            <a:endParaRPr lang="zh-CN" altLang="en-US" sz="2400" b="1" i="0" noProof="1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矩形 490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直接寻址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占位符 36659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9698" name="文本框 366594"/>
          <p:cNvSpPr txBox="1"/>
          <p:nvPr/>
        </p:nvSpPr>
        <p:spPr>
          <a:xfrm>
            <a:off x="658813" y="1473200"/>
            <a:ext cx="7875587" cy="478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操作数的有效地址（偏移地址）在基址寄存器BX、BP或变址寄存器SI、DI中，而操作数则在存贮器中。</a:t>
            </a:r>
            <a:endParaRPr lang="zh-CN" altLang="en-US" sz="28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en-US" altLang="zh-CN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 </a:t>
            </a:r>
            <a:endParaRPr lang="en-US" altLang="zh-CN" sz="28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R的内容为操作数的偏移地址EA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R只能是BP、BX、DI、SI之一。BP所指的段为堆栈段。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9699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9700" name="组合 5"/>
          <p:cNvGrpSpPr/>
          <p:nvPr/>
        </p:nvGrpSpPr>
        <p:grpSpPr>
          <a:xfrm>
            <a:off x="1570038" y="3637985"/>
            <a:ext cx="6615112" cy="1934140"/>
            <a:chOff x="2154" y="5731"/>
            <a:chExt cx="10417" cy="3304"/>
          </a:xfrm>
        </p:grpSpPr>
        <p:sp>
          <p:nvSpPr>
            <p:cNvPr id="29701" name="文本框 1073742980"/>
            <p:cNvSpPr txBox="1"/>
            <p:nvPr/>
          </p:nvSpPr>
          <p:spPr>
            <a:xfrm>
              <a:off x="2154" y="6509"/>
              <a:ext cx="2232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文本框 1073742981"/>
            <p:cNvSpPr txBox="1"/>
            <p:nvPr/>
          </p:nvSpPr>
          <p:spPr>
            <a:xfrm>
              <a:off x="5502" y="6509"/>
              <a:ext cx="2232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文本框 1073742982"/>
            <p:cNvSpPr txBox="1"/>
            <p:nvPr/>
          </p:nvSpPr>
          <p:spPr>
            <a:xfrm>
              <a:off x="8851" y="6509"/>
              <a:ext cx="2604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直接连接符 1073742984"/>
            <p:cNvSpPr/>
            <p:nvPr/>
          </p:nvSpPr>
          <p:spPr>
            <a:xfrm>
              <a:off x="4386" y="6728"/>
              <a:ext cx="111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直接连接符 1073742986"/>
            <p:cNvSpPr/>
            <p:nvPr/>
          </p:nvSpPr>
          <p:spPr>
            <a:xfrm>
              <a:off x="6618" y="7164"/>
              <a:ext cx="0" cy="4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文本框 1073742990"/>
            <p:cNvSpPr txBox="1"/>
            <p:nvPr/>
          </p:nvSpPr>
          <p:spPr>
            <a:xfrm>
              <a:off x="4758" y="8370"/>
              <a:ext cx="3720" cy="6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文本框 1073742991"/>
            <p:cNvSpPr txBox="1"/>
            <p:nvPr/>
          </p:nvSpPr>
          <p:spPr>
            <a:xfrm>
              <a:off x="9967" y="7383"/>
              <a:ext cx="2604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文本框 1073742992"/>
            <p:cNvSpPr txBox="1"/>
            <p:nvPr/>
          </p:nvSpPr>
          <p:spPr>
            <a:xfrm>
              <a:off x="5502" y="5731"/>
              <a:ext cx="2232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文本框 1073742993"/>
            <p:cNvSpPr txBox="1"/>
            <p:nvPr/>
          </p:nvSpPr>
          <p:spPr>
            <a:xfrm>
              <a:off x="8851" y="5731"/>
              <a:ext cx="2604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直接连接符 1073742987"/>
            <p:cNvSpPr/>
            <p:nvPr/>
          </p:nvSpPr>
          <p:spPr>
            <a:xfrm>
              <a:off x="9967" y="7164"/>
              <a:ext cx="0" cy="6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直接连接符 1073742988"/>
            <p:cNvSpPr/>
            <p:nvPr/>
          </p:nvSpPr>
          <p:spPr>
            <a:xfrm flipH="1">
              <a:off x="6990" y="7820"/>
              <a:ext cx="29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直接连接符 1073742989"/>
            <p:cNvSpPr/>
            <p:nvPr/>
          </p:nvSpPr>
          <p:spPr>
            <a:xfrm>
              <a:off x="6618" y="8038"/>
              <a:ext cx="0" cy="4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文本框 4"/>
            <p:cNvSpPr txBox="1"/>
            <p:nvPr/>
          </p:nvSpPr>
          <p:spPr>
            <a:xfrm>
              <a:off x="6292" y="7328"/>
              <a:ext cx="608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36659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30722" name="文本框 366594"/>
          <p:cNvSpPr txBox="1"/>
          <p:nvPr/>
        </p:nvSpPr>
        <p:spPr>
          <a:xfrm>
            <a:off x="663575" y="1546225"/>
            <a:ext cx="78708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 MOV  AX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[SI]	; SI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为规定的寄存器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假定执行前：（AX）=5，（DS）=2000H，（SI）=1000H，（21000H）=50A0H。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执行：（21000H）→ AX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执行后：（AX）=50A0H，（SI）、（DS）、（21000H）不变。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0723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0724" name="组合 1"/>
          <p:cNvGrpSpPr/>
          <p:nvPr/>
        </p:nvGrpSpPr>
        <p:grpSpPr>
          <a:xfrm>
            <a:off x="1835150" y="2549234"/>
            <a:ext cx="6267450" cy="2446629"/>
            <a:chOff x="2437" y="3807"/>
            <a:chExt cx="9870" cy="4059"/>
          </a:xfrm>
        </p:grpSpPr>
        <p:sp>
          <p:nvSpPr>
            <p:cNvPr id="30725" name="文本框 1073743701"/>
            <p:cNvSpPr txBox="1"/>
            <p:nvPr/>
          </p:nvSpPr>
          <p:spPr>
            <a:xfrm>
              <a:off x="2437" y="4489"/>
              <a:ext cx="2393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文本框 1073743702"/>
            <p:cNvSpPr txBox="1"/>
            <p:nvPr/>
          </p:nvSpPr>
          <p:spPr>
            <a:xfrm>
              <a:off x="5727" y="4489"/>
              <a:ext cx="1795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文本框 1073743703"/>
            <p:cNvSpPr txBox="1"/>
            <p:nvPr/>
          </p:nvSpPr>
          <p:spPr>
            <a:xfrm>
              <a:off x="8419" y="4489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直接连接符 1073743705"/>
            <p:cNvSpPr/>
            <p:nvPr/>
          </p:nvSpPr>
          <p:spPr>
            <a:xfrm>
              <a:off x="4830" y="4676"/>
              <a:ext cx="89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直接连接符 1073743706"/>
            <p:cNvSpPr/>
            <p:nvPr/>
          </p:nvSpPr>
          <p:spPr>
            <a:xfrm>
              <a:off x="6624" y="5052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直接连接符 1073743707"/>
            <p:cNvSpPr/>
            <p:nvPr/>
          </p:nvSpPr>
          <p:spPr>
            <a:xfrm flipH="1">
              <a:off x="6923" y="5615"/>
              <a:ext cx="239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文本框 1073743708"/>
            <p:cNvSpPr txBox="1"/>
            <p:nvPr/>
          </p:nvSpPr>
          <p:spPr>
            <a:xfrm>
              <a:off x="5129" y="5990"/>
              <a:ext cx="2991" cy="7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21000H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文本框 1073743709"/>
            <p:cNvSpPr txBox="1"/>
            <p:nvPr/>
          </p:nvSpPr>
          <p:spPr>
            <a:xfrm>
              <a:off x="9316" y="5239"/>
              <a:ext cx="2094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文本框 1073743710"/>
            <p:cNvSpPr txBox="1"/>
            <p:nvPr/>
          </p:nvSpPr>
          <p:spPr>
            <a:xfrm>
              <a:off x="5727" y="3807"/>
              <a:ext cx="1795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文本框 1073743711"/>
            <p:cNvSpPr txBox="1"/>
            <p:nvPr/>
          </p:nvSpPr>
          <p:spPr>
            <a:xfrm>
              <a:off x="8419" y="3807"/>
              <a:ext cx="2094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文本框 1073743712"/>
            <p:cNvSpPr txBox="1"/>
            <p:nvPr/>
          </p:nvSpPr>
          <p:spPr>
            <a:xfrm>
              <a:off x="10512" y="6744"/>
              <a:ext cx="1795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存储器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直接连接符 1073743713"/>
            <p:cNvSpPr/>
            <p:nvPr/>
          </p:nvSpPr>
          <p:spPr>
            <a:xfrm>
              <a:off x="6624" y="6928"/>
              <a:ext cx="179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直接连接符 1073743714"/>
            <p:cNvSpPr/>
            <p:nvPr/>
          </p:nvSpPr>
          <p:spPr>
            <a:xfrm>
              <a:off x="9316" y="5052"/>
              <a:ext cx="0" cy="5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直接连接符 1073743715"/>
            <p:cNvSpPr/>
            <p:nvPr/>
          </p:nvSpPr>
          <p:spPr>
            <a:xfrm>
              <a:off x="6624" y="5802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直接连接符 1073743716"/>
            <p:cNvSpPr/>
            <p:nvPr/>
          </p:nvSpPr>
          <p:spPr>
            <a:xfrm>
              <a:off x="6624" y="6740"/>
              <a:ext cx="0" cy="1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文本框 1073743717"/>
            <p:cNvSpPr txBox="1"/>
            <p:nvPr/>
          </p:nvSpPr>
          <p:spPr>
            <a:xfrm>
              <a:off x="8419" y="6740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50A0H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文本框 1073743718"/>
            <p:cNvSpPr txBox="1"/>
            <p:nvPr/>
          </p:nvSpPr>
          <p:spPr>
            <a:xfrm>
              <a:off x="8419" y="6177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文本框 1073743719"/>
            <p:cNvSpPr txBox="1"/>
            <p:nvPr/>
          </p:nvSpPr>
          <p:spPr>
            <a:xfrm>
              <a:off x="8419" y="7303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文本框 4"/>
            <p:cNvSpPr txBox="1"/>
            <p:nvPr/>
          </p:nvSpPr>
          <p:spPr>
            <a:xfrm>
              <a:off x="6293" y="5173"/>
              <a:ext cx="608" cy="6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占位符 41164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/>
        <p:txBody>
          <a:bodyPr anchor="t" anchorCtr="0"/>
          <a:p>
            <a:pPr>
              <a:buNone/>
            </a:pPr>
            <a:r>
              <a:rPr lang="en-US" altLang="zh-CN" sz="3600" b="1" dirty="0">
                <a:latin typeface="楷体_GB2312" pitchFamily="1" charset="-122"/>
                <a:ea typeface="楷体_GB2312" pitchFamily="1" charset="-122"/>
              </a:rPr>
              <a:t>	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8" name="文本框 411650"/>
          <p:cNvSpPr txBox="1"/>
          <p:nvPr/>
        </p:nvSpPr>
        <p:spPr>
          <a:xfrm>
            <a:off x="323850" y="188913"/>
            <a:ext cx="7561263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主存储器和物理地址的形成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文本框 4099"/>
          <p:cNvSpPr txBox="1"/>
          <p:nvPr/>
        </p:nvSpPr>
        <p:spPr>
          <a:xfrm>
            <a:off x="900113" y="1844675"/>
            <a:ext cx="7142162" cy="2286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一、主存贮器</a:t>
            </a:r>
            <a:endParaRPr lang="zh-CN" altLang="en-US" sz="32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主存：容量小、存取速度快、价格高</a:t>
            </a:r>
            <a:endParaRPr lang="zh-CN" altLang="en-US" sz="32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辅存：容量大、存取速度慢、价格低</a:t>
            </a:r>
            <a:endParaRPr lang="zh-CN" altLang="en-US" sz="32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366594"/>
          <p:cNvSpPr txBox="1"/>
          <p:nvPr/>
        </p:nvSpPr>
        <p:spPr>
          <a:xfrm>
            <a:off x="539750" y="1412875"/>
            <a:ext cx="7993063" cy="447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[BP]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假定执行前：（AX）=0，（BP）=30H，（SS）=2000H，（20030H）=1234H。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执行：（20030H）→ AX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执行后：（AX）=1234H，（BP）、（SS）、（20030H）不变。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1746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1747" name="组合 1"/>
          <p:cNvGrpSpPr/>
          <p:nvPr/>
        </p:nvGrpSpPr>
        <p:grpSpPr>
          <a:xfrm>
            <a:off x="1989138" y="2506663"/>
            <a:ext cx="5900737" cy="2195512"/>
            <a:chOff x="3132" y="3948"/>
            <a:chExt cx="9294" cy="3456"/>
          </a:xfrm>
        </p:grpSpPr>
        <p:sp>
          <p:nvSpPr>
            <p:cNvPr id="31748" name="文本框 1073743759"/>
            <p:cNvSpPr txBox="1"/>
            <p:nvPr/>
          </p:nvSpPr>
          <p:spPr>
            <a:xfrm>
              <a:off x="6230" y="3948"/>
              <a:ext cx="1690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BP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文本框 1073743760"/>
            <p:cNvSpPr txBox="1"/>
            <p:nvPr/>
          </p:nvSpPr>
          <p:spPr>
            <a:xfrm>
              <a:off x="8765" y="3948"/>
              <a:ext cx="1971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SS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文本框 1073743761"/>
            <p:cNvSpPr txBox="1"/>
            <p:nvPr/>
          </p:nvSpPr>
          <p:spPr>
            <a:xfrm>
              <a:off x="3132" y="4442"/>
              <a:ext cx="2253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文本框 1073743762"/>
            <p:cNvSpPr txBox="1"/>
            <p:nvPr/>
          </p:nvSpPr>
          <p:spPr>
            <a:xfrm>
              <a:off x="6230" y="4442"/>
              <a:ext cx="1690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文本框 1073743763"/>
            <p:cNvSpPr txBox="1"/>
            <p:nvPr/>
          </p:nvSpPr>
          <p:spPr>
            <a:xfrm>
              <a:off x="8765" y="4442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直接连接符 1073743765"/>
            <p:cNvSpPr/>
            <p:nvPr/>
          </p:nvSpPr>
          <p:spPr>
            <a:xfrm>
              <a:off x="5385" y="4606"/>
              <a:ext cx="8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直接连接符 1073743766"/>
            <p:cNvSpPr/>
            <p:nvPr/>
          </p:nvSpPr>
          <p:spPr>
            <a:xfrm flipH="1">
              <a:off x="7357" y="5429"/>
              <a:ext cx="22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文本框 1073743767"/>
            <p:cNvSpPr txBox="1"/>
            <p:nvPr/>
          </p:nvSpPr>
          <p:spPr>
            <a:xfrm>
              <a:off x="5667" y="5758"/>
              <a:ext cx="2816" cy="65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20030H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文本框 1073743768"/>
            <p:cNvSpPr txBox="1"/>
            <p:nvPr/>
          </p:nvSpPr>
          <p:spPr>
            <a:xfrm>
              <a:off x="9610" y="5100"/>
              <a:ext cx="1971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文本框 1073743769"/>
            <p:cNvSpPr txBox="1"/>
            <p:nvPr/>
          </p:nvSpPr>
          <p:spPr>
            <a:xfrm>
              <a:off x="10736" y="6420"/>
              <a:ext cx="1690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存储器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直接连接符 1073743770"/>
            <p:cNvSpPr/>
            <p:nvPr/>
          </p:nvSpPr>
          <p:spPr>
            <a:xfrm>
              <a:off x="7075" y="6581"/>
              <a:ext cx="16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直接连接符 1073743771"/>
            <p:cNvSpPr/>
            <p:nvPr/>
          </p:nvSpPr>
          <p:spPr>
            <a:xfrm>
              <a:off x="9610" y="4935"/>
              <a:ext cx="0" cy="4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文本框 1073743772"/>
            <p:cNvSpPr txBox="1"/>
            <p:nvPr/>
          </p:nvSpPr>
          <p:spPr>
            <a:xfrm>
              <a:off x="8765" y="6417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文本框 1073743773"/>
            <p:cNvSpPr txBox="1"/>
            <p:nvPr/>
          </p:nvSpPr>
          <p:spPr>
            <a:xfrm>
              <a:off x="8765" y="5923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文本框 1073743774"/>
            <p:cNvSpPr txBox="1"/>
            <p:nvPr/>
          </p:nvSpPr>
          <p:spPr>
            <a:xfrm>
              <a:off x="8765" y="6910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直接连接符 1073743775"/>
            <p:cNvSpPr/>
            <p:nvPr/>
          </p:nvSpPr>
          <p:spPr>
            <a:xfrm>
              <a:off x="7075" y="5594"/>
              <a:ext cx="0" cy="3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直接连接符 1073743776"/>
            <p:cNvSpPr/>
            <p:nvPr/>
          </p:nvSpPr>
          <p:spPr>
            <a:xfrm>
              <a:off x="7075" y="4935"/>
              <a:ext cx="0" cy="3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5" name="直接连接符 1073743777"/>
            <p:cNvSpPr/>
            <p:nvPr/>
          </p:nvSpPr>
          <p:spPr>
            <a:xfrm>
              <a:off x="7075" y="6417"/>
              <a:ext cx="0" cy="1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文本框 4"/>
            <p:cNvSpPr txBox="1"/>
            <p:nvPr/>
          </p:nvSpPr>
          <p:spPr>
            <a:xfrm>
              <a:off x="6746" y="508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37273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32770" name="文本框 372738"/>
          <p:cNvSpPr txBox="1"/>
          <p:nvPr/>
        </p:nvSpPr>
        <p:spPr>
          <a:xfrm>
            <a:off x="750888" y="1609725"/>
            <a:ext cx="7783512" cy="4041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	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BP, 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则操作对象在堆栈段中。即操作数地址为“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:(R)”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；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	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BX, SI, DI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，则操作对象在数据段中，即操作数为”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DS:(R)”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）此种寻址无类型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中的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必须是规定的寄存器。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如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MOV [AX], CX		;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 </a:t>
            </a:r>
            <a:endParaRPr lang="en-US" altLang="zh-CN" sz="24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 DX, [BL] 	;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1" name="矩形 37273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寄存器间接寻址方式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38092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3794" name="文本框 380930"/>
          <p:cNvSpPr txBox="1"/>
          <p:nvPr/>
        </p:nvSpPr>
        <p:spPr>
          <a:xfrm>
            <a:off x="654050" y="1579563"/>
            <a:ext cx="7878763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操作数的偏移地址EA是指令中指明的寄存器的内容与指令中给出的位移量之和。操作数在存贮器中。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汇编格式：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[R+X] (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[R]+X,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X[R])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功能：R的内容与X相加，和为操作数的偏移地址EA。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寄存器的选择同寄存器间接寻址一样，只能是BP、BX、DI、SI之一。BP所指的段为堆栈段。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3795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  <a:endParaRPr lang="zh-CN" altLang="en-US" sz="2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3796" name="组合 2"/>
          <p:cNvGrpSpPr/>
          <p:nvPr/>
        </p:nvGrpSpPr>
        <p:grpSpPr>
          <a:xfrm>
            <a:off x="1677988" y="2965124"/>
            <a:ext cx="5645150" cy="2502226"/>
            <a:chOff x="2982" y="4782"/>
            <a:chExt cx="8889" cy="3940"/>
          </a:xfrm>
        </p:grpSpPr>
        <p:sp>
          <p:nvSpPr>
            <p:cNvPr id="33797" name="文本框 1073743040"/>
            <p:cNvSpPr txBox="1"/>
            <p:nvPr/>
          </p:nvSpPr>
          <p:spPr>
            <a:xfrm>
              <a:off x="2982" y="5394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文本框 1073743041"/>
            <p:cNvSpPr txBox="1"/>
            <p:nvPr/>
          </p:nvSpPr>
          <p:spPr>
            <a:xfrm>
              <a:off x="5839" y="5394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变址值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文本框 1073743042"/>
            <p:cNvSpPr txBox="1"/>
            <p:nvPr/>
          </p:nvSpPr>
          <p:spPr>
            <a:xfrm>
              <a:off x="8696" y="5394"/>
              <a:ext cx="2222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直接连接符 1073743044"/>
            <p:cNvSpPr/>
            <p:nvPr/>
          </p:nvSpPr>
          <p:spPr>
            <a:xfrm>
              <a:off x="4887" y="5674"/>
              <a:ext cx="9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直接连接符 1073743047"/>
            <p:cNvSpPr/>
            <p:nvPr/>
          </p:nvSpPr>
          <p:spPr>
            <a:xfrm flipH="1" flipV="1">
              <a:off x="8696" y="7554"/>
              <a:ext cx="952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文本框 1073743049"/>
            <p:cNvSpPr txBox="1"/>
            <p:nvPr/>
          </p:nvSpPr>
          <p:spPr>
            <a:xfrm>
              <a:off x="6792" y="8056"/>
              <a:ext cx="3175" cy="66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文本框 1073743050"/>
            <p:cNvSpPr txBox="1"/>
            <p:nvPr/>
          </p:nvSpPr>
          <p:spPr>
            <a:xfrm>
              <a:off x="9649" y="6725"/>
              <a:ext cx="2222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文本框 1073743051"/>
            <p:cNvSpPr txBox="1"/>
            <p:nvPr/>
          </p:nvSpPr>
          <p:spPr>
            <a:xfrm>
              <a:off x="5839" y="4782"/>
              <a:ext cx="1905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文本框 1073743052"/>
            <p:cNvSpPr txBox="1"/>
            <p:nvPr/>
          </p:nvSpPr>
          <p:spPr>
            <a:xfrm>
              <a:off x="8696" y="4782"/>
              <a:ext cx="2222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文本框 1073743053"/>
            <p:cNvSpPr txBox="1"/>
            <p:nvPr/>
          </p:nvSpPr>
          <p:spPr>
            <a:xfrm>
              <a:off x="2982" y="5893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X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文本框 1073743054"/>
            <p:cNvSpPr txBox="1"/>
            <p:nvPr/>
          </p:nvSpPr>
          <p:spPr>
            <a:xfrm>
              <a:off x="5204" y="7058"/>
              <a:ext cx="3175" cy="8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直接连接符 1073743056"/>
            <p:cNvSpPr/>
            <p:nvPr/>
          </p:nvSpPr>
          <p:spPr>
            <a:xfrm>
              <a:off x="7427" y="7554"/>
              <a:ext cx="6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直接连接符 1073743057"/>
            <p:cNvSpPr/>
            <p:nvPr/>
          </p:nvSpPr>
          <p:spPr>
            <a:xfrm>
              <a:off x="8379" y="7724"/>
              <a:ext cx="0" cy="49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直接连接符 1073743058"/>
            <p:cNvSpPr/>
            <p:nvPr/>
          </p:nvSpPr>
          <p:spPr>
            <a:xfrm>
              <a:off x="3934" y="6393"/>
              <a:ext cx="0" cy="3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直接连接符 1073743059"/>
            <p:cNvSpPr/>
            <p:nvPr/>
          </p:nvSpPr>
          <p:spPr>
            <a:xfrm>
              <a:off x="3934" y="6725"/>
              <a:ext cx="2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直接连接符 1073743045"/>
            <p:cNvSpPr/>
            <p:nvPr/>
          </p:nvSpPr>
          <p:spPr>
            <a:xfrm>
              <a:off x="6792" y="5893"/>
              <a:ext cx="0" cy="6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直接连接符 1073743046"/>
            <p:cNvSpPr/>
            <p:nvPr/>
          </p:nvSpPr>
          <p:spPr>
            <a:xfrm>
              <a:off x="9649" y="5893"/>
              <a:ext cx="0" cy="16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直接连接符 1073743048"/>
            <p:cNvSpPr/>
            <p:nvPr/>
          </p:nvSpPr>
          <p:spPr>
            <a:xfrm>
              <a:off x="6792" y="6892"/>
              <a:ext cx="0" cy="3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文本框 4"/>
            <p:cNvSpPr txBox="1"/>
            <p:nvPr/>
          </p:nvSpPr>
          <p:spPr>
            <a:xfrm>
              <a:off x="6519" y="6307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816" name="文本框 1"/>
            <p:cNvSpPr txBox="1"/>
            <p:nvPr/>
          </p:nvSpPr>
          <p:spPr>
            <a:xfrm>
              <a:off x="8107" y="721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占位符 38092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4818" name="文本框 380930"/>
          <p:cNvSpPr txBox="1"/>
          <p:nvPr/>
        </p:nvSpPr>
        <p:spPr>
          <a:xfrm>
            <a:off x="673100" y="1503363"/>
            <a:ext cx="78613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COUNT[SI]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源操作数采用变址寻址方式。操作数EA=[SI]+COUNT。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假定执行前：（SI）=2000H，（DS）=3000H，COUNT=3000H，（AX）=0，（35000H）=1234H。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执行：（35000H）→ AX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执行后：（AX）=1234H，（SI）、（DS）、（35000H）内容不变。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4819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4820" name="组合 2"/>
          <p:cNvGrpSpPr/>
          <p:nvPr/>
        </p:nvGrpSpPr>
        <p:grpSpPr>
          <a:xfrm>
            <a:off x="1285875" y="2997200"/>
            <a:ext cx="5943600" cy="2674938"/>
            <a:chOff x="1911" y="4720"/>
            <a:chExt cx="9361" cy="4213"/>
          </a:xfrm>
        </p:grpSpPr>
        <p:sp>
          <p:nvSpPr>
            <p:cNvPr id="34821" name="文本框 1073743060"/>
            <p:cNvSpPr txBox="1"/>
            <p:nvPr/>
          </p:nvSpPr>
          <p:spPr>
            <a:xfrm>
              <a:off x="1911" y="5188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文本框 1073743061"/>
            <p:cNvSpPr txBox="1"/>
            <p:nvPr/>
          </p:nvSpPr>
          <p:spPr>
            <a:xfrm>
              <a:off x="4251" y="5188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文本框 1073743062"/>
            <p:cNvSpPr txBox="1"/>
            <p:nvPr/>
          </p:nvSpPr>
          <p:spPr>
            <a:xfrm>
              <a:off x="6592" y="5188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直接连接符 1073743064"/>
            <p:cNvSpPr/>
            <p:nvPr/>
          </p:nvSpPr>
          <p:spPr>
            <a:xfrm>
              <a:off x="3471" y="5344"/>
              <a:ext cx="7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文本框 1073743069"/>
            <p:cNvSpPr txBox="1"/>
            <p:nvPr/>
          </p:nvSpPr>
          <p:spPr>
            <a:xfrm>
              <a:off x="5031" y="7685"/>
              <a:ext cx="26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35000H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文本框 1073743070"/>
            <p:cNvSpPr txBox="1"/>
            <p:nvPr/>
          </p:nvSpPr>
          <p:spPr>
            <a:xfrm>
              <a:off x="7372" y="6436"/>
              <a:ext cx="18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文本框 1073743071"/>
            <p:cNvSpPr txBox="1"/>
            <p:nvPr/>
          </p:nvSpPr>
          <p:spPr>
            <a:xfrm>
              <a:off x="4251" y="4720"/>
              <a:ext cx="156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文本框 1073743072"/>
            <p:cNvSpPr txBox="1"/>
            <p:nvPr/>
          </p:nvSpPr>
          <p:spPr>
            <a:xfrm>
              <a:off x="6592" y="4720"/>
              <a:ext cx="18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文本框 1073743073"/>
            <p:cNvSpPr txBox="1"/>
            <p:nvPr/>
          </p:nvSpPr>
          <p:spPr>
            <a:xfrm>
              <a:off x="1911" y="5656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文本框 1073743074"/>
            <p:cNvSpPr txBox="1"/>
            <p:nvPr/>
          </p:nvSpPr>
          <p:spPr>
            <a:xfrm>
              <a:off x="3731" y="6748"/>
              <a:ext cx="26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直接连接符 1073743078"/>
            <p:cNvSpPr/>
            <p:nvPr/>
          </p:nvSpPr>
          <p:spPr>
            <a:xfrm>
              <a:off x="2691" y="612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直接连接符 1073743079"/>
            <p:cNvSpPr/>
            <p:nvPr/>
          </p:nvSpPr>
          <p:spPr>
            <a:xfrm>
              <a:off x="2691" y="6436"/>
              <a:ext cx="2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文本框 1073743080"/>
            <p:cNvSpPr txBox="1"/>
            <p:nvPr/>
          </p:nvSpPr>
          <p:spPr>
            <a:xfrm>
              <a:off x="9452" y="7997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文本框 1073743082"/>
            <p:cNvSpPr txBox="1"/>
            <p:nvPr/>
          </p:nvSpPr>
          <p:spPr>
            <a:xfrm>
              <a:off x="9452" y="7529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文本框 1073743083"/>
            <p:cNvSpPr txBox="1"/>
            <p:nvPr/>
          </p:nvSpPr>
          <p:spPr>
            <a:xfrm>
              <a:off x="9452" y="8465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直接连接符 1073743084"/>
            <p:cNvSpPr/>
            <p:nvPr/>
          </p:nvSpPr>
          <p:spPr>
            <a:xfrm>
              <a:off x="7372" y="8153"/>
              <a:ext cx="2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直接连接符 1073743065"/>
            <p:cNvSpPr/>
            <p:nvPr/>
          </p:nvSpPr>
          <p:spPr>
            <a:xfrm>
              <a:off x="5031" y="565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直接连接符 1073743066"/>
            <p:cNvSpPr/>
            <p:nvPr/>
          </p:nvSpPr>
          <p:spPr>
            <a:xfrm>
              <a:off x="7372" y="5656"/>
              <a:ext cx="0" cy="15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直接连接符 1073743067"/>
            <p:cNvSpPr/>
            <p:nvPr/>
          </p:nvSpPr>
          <p:spPr>
            <a:xfrm flipH="1" flipV="1">
              <a:off x="6592" y="7214"/>
              <a:ext cx="780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直接连接符 1073743068"/>
            <p:cNvSpPr/>
            <p:nvPr/>
          </p:nvSpPr>
          <p:spPr>
            <a:xfrm>
              <a:off x="5031" y="659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直接连接符 1073743076"/>
            <p:cNvSpPr/>
            <p:nvPr/>
          </p:nvSpPr>
          <p:spPr>
            <a:xfrm>
              <a:off x="5551" y="7214"/>
              <a:ext cx="5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2" name="直接连接符 1073743077"/>
            <p:cNvSpPr/>
            <p:nvPr/>
          </p:nvSpPr>
          <p:spPr>
            <a:xfrm>
              <a:off x="6331" y="7373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文本框 4"/>
            <p:cNvSpPr txBox="1"/>
            <p:nvPr/>
          </p:nvSpPr>
          <p:spPr>
            <a:xfrm>
              <a:off x="6066" y="687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844" name="文本框 1"/>
            <p:cNvSpPr txBox="1"/>
            <p:nvPr/>
          </p:nvSpPr>
          <p:spPr>
            <a:xfrm>
              <a:off x="4705" y="6081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38092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5842" name="文本框 380930"/>
          <p:cNvSpPr txBox="1"/>
          <p:nvPr/>
        </p:nvSpPr>
        <p:spPr>
          <a:xfrm>
            <a:off x="539750" y="1412875"/>
            <a:ext cx="7993063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例：ADD COUNT[BP], BX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目的操作数采用变址寻址方式，偏移地址EA=[BP]+COUNT。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假定执行前：（BX）=40H，（BP）=2000H，（SS）=3000H，COUNT=3000H，（35000H）=50H。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执行：（35000H）+（BX）→ 35000H单元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执行后：（35000H）=90H，（BX）、（BP）、（SS）内容不变。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5843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5844" name="组合 3"/>
          <p:cNvGrpSpPr/>
          <p:nvPr/>
        </p:nvGrpSpPr>
        <p:grpSpPr>
          <a:xfrm>
            <a:off x="1446213" y="2835275"/>
            <a:ext cx="6063297" cy="2673350"/>
            <a:chOff x="2278" y="4464"/>
            <a:chExt cx="9548" cy="4210"/>
          </a:xfrm>
        </p:grpSpPr>
        <p:sp>
          <p:nvSpPr>
            <p:cNvPr id="35845" name="文本框 1073743228"/>
            <p:cNvSpPr txBox="1"/>
            <p:nvPr/>
          </p:nvSpPr>
          <p:spPr>
            <a:xfrm>
              <a:off x="2278" y="4932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文本框 1073743229"/>
            <p:cNvSpPr txBox="1"/>
            <p:nvPr/>
          </p:nvSpPr>
          <p:spPr>
            <a:xfrm>
              <a:off x="4665" y="4932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文本框 1073743230"/>
            <p:cNvSpPr txBox="1"/>
            <p:nvPr/>
          </p:nvSpPr>
          <p:spPr>
            <a:xfrm>
              <a:off x="7052" y="4932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直接连接符 1073743232"/>
            <p:cNvSpPr/>
            <p:nvPr/>
          </p:nvSpPr>
          <p:spPr>
            <a:xfrm>
              <a:off x="3869" y="5088"/>
              <a:ext cx="79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文本框 1073743237"/>
            <p:cNvSpPr txBox="1"/>
            <p:nvPr/>
          </p:nvSpPr>
          <p:spPr>
            <a:xfrm>
              <a:off x="5461" y="7427"/>
              <a:ext cx="2652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35000H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文本框 1073743238"/>
            <p:cNvSpPr txBox="1"/>
            <p:nvPr/>
          </p:nvSpPr>
          <p:spPr>
            <a:xfrm>
              <a:off x="7848" y="6179"/>
              <a:ext cx="18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文本框 1073743239"/>
            <p:cNvSpPr txBox="1"/>
            <p:nvPr/>
          </p:nvSpPr>
          <p:spPr>
            <a:xfrm>
              <a:off x="4665" y="4464"/>
              <a:ext cx="1591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BP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文本框 1073743240"/>
            <p:cNvSpPr txBox="1"/>
            <p:nvPr/>
          </p:nvSpPr>
          <p:spPr>
            <a:xfrm>
              <a:off x="7052" y="4464"/>
              <a:ext cx="18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SS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文本框 1073743241"/>
            <p:cNvSpPr txBox="1"/>
            <p:nvPr/>
          </p:nvSpPr>
          <p:spPr>
            <a:xfrm>
              <a:off x="2278" y="5400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文本框 1073743242"/>
            <p:cNvSpPr txBox="1"/>
            <p:nvPr/>
          </p:nvSpPr>
          <p:spPr>
            <a:xfrm>
              <a:off x="3869" y="6647"/>
              <a:ext cx="2652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5000H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直接连接符 1073743244"/>
            <p:cNvSpPr/>
            <p:nvPr/>
          </p:nvSpPr>
          <p:spPr>
            <a:xfrm>
              <a:off x="5991" y="6959"/>
              <a:ext cx="5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直接连接符 1073743245"/>
            <p:cNvSpPr/>
            <p:nvPr/>
          </p:nvSpPr>
          <p:spPr>
            <a:xfrm>
              <a:off x="6787" y="7115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直接连接符 1073743246"/>
            <p:cNvSpPr/>
            <p:nvPr/>
          </p:nvSpPr>
          <p:spPr>
            <a:xfrm>
              <a:off x="3074" y="5867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直接连接符 1073743247"/>
            <p:cNvSpPr/>
            <p:nvPr/>
          </p:nvSpPr>
          <p:spPr>
            <a:xfrm>
              <a:off x="3074" y="6179"/>
              <a:ext cx="21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文本框 1073743248"/>
            <p:cNvSpPr txBox="1"/>
            <p:nvPr/>
          </p:nvSpPr>
          <p:spPr>
            <a:xfrm>
              <a:off x="9969" y="7738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50H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文本框 1073743249"/>
            <p:cNvSpPr txBox="1"/>
            <p:nvPr/>
          </p:nvSpPr>
          <p:spPr>
            <a:xfrm>
              <a:off x="9969" y="7271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1" name="文本框 1073743250"/>
            <p:cNvSpPr txBox="1"/>
            <p:nvPr/>
          </p:nvSpPr>
          <p:spPr>
            <a:xfrm>
              <a:off x="9969" y="8206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2" name="直接连接符 1073743251"/>
            <p:cNvSpPr/>
            <p:nvPr/>
          </p:nvSpPr>
          <p:spPr>
            <a:xfrm>
              <a:off x="7848" y="7894"/>
              <a:ext cx="21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直接连接符 1073743233"/>
            <p:cNvSpPr/>
            <p:nvPr/>
          </p:nvSpPr>
          <p:spPr>
            <a:xfrm>
              <a:off x="5461" y="540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直接连接符 1073743236"/>
            <p:cNvSpPr/>
            <p:nvPr/>
          </p:nvSpPr>
          <p:spPr>
            <a:xfrm>
              <a:off x="5461" y="6335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直接连接符 1073743234"/>
            <p:cNvSpPr/>
            <p:nvPr/>
          </p:nvSpPr>
          <p:spPr>
            <a:xfrm>
              <a:off x="7848" y="5400"/>
              <a:ext cx="0" cy="15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直接连接符 1073743235"/>
            <p:cNvSpPr/>
            <p:nvPr/>
          </p:nvSpPr>
          <p:spPr>
            <a:xfrm flipH="1" flipV="1">
              <a:off x="7052" y="6959"/>
              <a:ext cx="79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7" name="文本框 1"/>
            <p:cNvSpPr txBox="1"/>
            <p:nvPr/>
          </p:nvSpPr>
          <p:spPr>
            <a:xfrm>
              <a:off x="5157" y="585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868" name="文本框 2"/>
            <p:cNvSpPr txBox="1"/>
            <p:nvPr/>
          </p:nvSpPr>
          <p:spPr>
            <a:xfrm>
              <a:off x="6519" y="653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占位符 38092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6866" name="文本框 380930"/>
          <p:cNvSpPr txBox="1"/>
          <p:nvPr/>
        </p:nvSpPr>
        <p:spPr>
          <a:xfrm>
            <a:off x="611188" y="1555750"/>
            <a:ext cx="7993062" cy="798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采用变址寻址可以方便地访问数组中的任一元素，使得编程更加方便。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例如：一唯数组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，其存放如图所示。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6867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6868" name="组合 1073744047"/>
          <p:cNvGrpSpPr/>
          <p:nvPr/>
        </p:nvGrpSpPr>
        <p:grpSpPr>
          <a:xfrm>
            <a:off x="652463" y="2566988"/>
            <a:ext cx="7558087" cy="3676650"/>
            <a:chOff x="0" y="0"/>
            <a:chExt cx="8100" cy="3744"/>
          </a:xfrm>
        </p:grpSpPr>
        <p:sp>
          <p:nvSpPr>
            <p:cNvPr id="36869" name="文本框 1073744048"/>
            <p:cNvSpPr txBox="1"/>
            <p:nvPr/>
          </p:nvSpPr>
          <p:spPr>
            <a:xfrm>
              <a:off x="3240" y="0"/>
              <a:ext cx="4860" cy="32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定义：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SEGMENT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COUNT	DB a0, a1,…, an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ENDS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BX, OFFSET COUNT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; 若要将a8放到AH，可用：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AH, 8[BX]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; 若要将第 i 个元素放到AH，可用：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AH, i [BX]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indent="457200"/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文本框 1073744049"/>
            <p:cNvSpPr txBox="1"/>
            <p:nvPr/>
          </p:nvSpPr>
          <p:spPr>
            <a:xfrm>
              <a:off x="0" y="471"/>
              <a:ext cx="2160" cy="4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(BX)=COUNT→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1" name="文本框 1073744050"/>
            <p:cNvSpPr txBox="1"/>
            <p:nvPr/>
          </p:nvSpPr>
          <p:spPr>
            <a:xfrm>
              <a:off x="1980" y="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文本框 1073744051"/>
            <p:cNvSpPr txBox="1"/>
            <p:nvPr/>
          </p:nvSpPr>
          <p:spPr>
            <a:xfrm>
              <a:off x="1980" y="46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a0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文本框 1073744052"/>
            <p:cNvSpPr txBox="1"/>
            <p:nvPr/>
          </p:nvSpPr>
          <p:spPr>
            <a:xfrm>
              <a:off x="1980" y="93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a1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文本框 1073744053"/>
            <p:cNvSpPr txBox="1"/>
            <p:nvPr/>
          </p:nvSpPr>
          <p:spPr>
            <a:xfrm>
              <a:off x="1980" y="140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文本框 1073744054"/>
            <p:cNvSpPr txBox="1"/>
            <p:nvPr/>
          </p:nvSpPr>
          <p:spPr>
            <a:xfrm>
              <a:off x="1980" y="1872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a8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文本框 1073744055"/>
            <p:cNvSpPr txBox="1"/>
            <p:nvPr/>
          </p:nvSpPr>
          <p:spPr>
            <a:xfrm>
              <a:off x="1980" y="234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文本框 1073744056"/>
            <p:cNvSpPr txBox="1"/>
            <p:nvPr/>
          </p:nvSpPr>
          <p:spPr>
            <a:xfrm>
              <a:off x="1980" y="280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文本框 1073744057"/>
            <p:cNvSpPr txBox="1"/>
            <p:nvPr/>
          </p:nvSpPr>
          <p:spPr>
            <a:xfrm>
              <a:off x="1980" y="327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an</a:t>
              </a:r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占位符 38297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7890" name="文本框 382978"/>
          <p:cNvSpPr txBox="1"/>
          <p:nvPr/>
        </p:nvSpPr>
        <p:spPr>
          <a:xfrm>
            <a:off x="682625" y="1484313"/>
            <a:ext cx="7840663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段属性问题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为常数或数值表达式时，操作对象的段由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决定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为变量或标号时，操作数对象所在的段就是变量或标号所在的段。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类型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当V为常量时，此种寻址无类型；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当V为含有变量或者标号的表达式时，则有类型。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如：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BUF[BX], CX;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是已定义的字类型变量，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BUF[BX]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类型为字类型。</a:t>
            </a:r>
            <a:endParaRPr lang="zh-CN" altLang="en-US" sz="20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定义为字节类型，则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BUF[BX]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CX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类型不一致。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R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必须为规定的寄存器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-12[CX]	; </a:t>
            </a:r>
            <a:r>
              <a:rPr lang="en-US" altLang="zh-CN" sz="20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  <a:endParaRPr lang="en-US" altLang="zh-CN" sz="20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891" name="矩形 38297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385026"/>
          <p:cNvSpPr txBox="1"/>
          <p:nvPr/>
        </p:nvSpPr>
        <p:spPr>
          <a:xfrm>
            <a:off x="682625" y="1412875"/>
            <a:ext cx="7835900" cy="446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操作数的偏移地址EA是指令中指定的基址寄存器内容、变址寄存器内容及位移量X三者之和。操作数存放在主存之中。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[BR+IR+X] 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  (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X[BR][IR],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X[BR+IR])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功能：BR的内容加上IR的内容，再加上X，得到操作数的偏移地址。也就是：EA =（BR）+（IR）+X。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8914" name="矩形 38502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8915" name="组合 2"/>
          <p:cNvGrpSpPr/>
          <p:nvPr/>
        </p:nvGrpSpPr>
        <p:grpSpPr>
          <a:xfrm>
            <a:off x="1209675" y="4289425"/>
            <a:ext cx="6864350" cy="1631950"/>
            <a:chOff x="1870" y="6647"/>
            <a:chExt cx="10811" cy="2568"/>
          </a:xfrm>
        </p:grpSpPr>
        <p:sp>
          <p:nvSpPr>
            <p:cNvPr id="38916" name="文本框 1073743262"/>
            <p:cNvSpPr txBox="1"/>
            <p:nvPr/>
          </p:nvSpPr>
          <p:spPr>
            <a:xfrm>
              <a:off x="1870" y="7161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7" name="文本框 1073743263"/>
            <p:cNvSpPr txBox="1"/>
            <p:nvPr/>
          </p:nvSpPr>
          <p:spPr>
            <a:xfrm>
              <a:off x="4636" y="7161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基址值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8" name="直接连接符 1073743266"/>
            <p:cNvSpPr/>
            <p:nvPr/>
          </p:nvSpPr>
          <p:spPr>
            <a:xfrm>
              <a:off x="3379" y="7332"/>
              <a:ext cx="12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直接连接符 1073743267"/>
            <p:cNvSpPr/>
            <p:nvPr/>
          </p:nvSpPr>
          <p:spPr>
            <a:xfrm flipV="1">
              <a:off x="6898" y="8701"/>
              <a:ext cx="0" cy="5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直接连接符 1073743270"/>
            <p:cNvSpPr/>
            <p:nvPr/>
          </p:nvSpPr>
          <p:spPr>
            <a:xfrm>
              <a:off x="6898" y="7332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文本框 1073743271"/>
            <p:cNvSpPr txBox="1"/>
            <p:nvPr/>
          </p:nvSpPr>
          <p:spPr>
            <a:xfrm>
              <a:off x="10167" y="8188"/>
              <a:ext cx="2514" cy="6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文本框 1073743272"/>
            <p:cNvSpPr txBox="1"/>
            <p:nvPr/>
          </p:nvSpPr>
          <p:spPr>
            <a:xfrm>
              <a:off x="9161" y="7674"/>
              <a:ext cx="1760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文本框 1073743273"/>
            <p:cNvSpPr txBox="1"/>
            <p:nvPr/>
          </p:nvSpPr>
          <p:spPr>
            <a:xfrm>
              <a:off x="4636" y="6647"/>
              <a:ext cx="1509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BR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文本框 1073743274"/>
            <p:cNvSpPr txBox="1"/>
            <p:nvPr/>
          </p:nvSpPr>
          <p:spPr>
            <a:xfrm>
              <a:off x="8407" y="6647"/>
              <a:ext cx="1760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文本框 1073743275"/>
            <p:cNvSpPr txBox="1"/>
            <p:nvPr/>
          </p:nvSpPr>
          <p:spPr>
            <a:xfrm>
              <a:off x="1870" y="7674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X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文本框 1073743276"/>
            <p:cNvSpPr txBox="1"/>
            <p:nvPr/>
          </p:nvSpPr>
          <p:spPr>
            <a:xfrm>
              <a:off x="7401" y="8188"/>
              <a:ext cx="1257" cy="8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直接连接符 1073743278"/>
            <p:cNvSpPr/>
            <p:nvPr/>
          </p:nvSpPr>
          <p:spPr>
            <a:xfrm>
              <a:off x="8407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直接连接符 1073743279"/>
            <p:cNvSpPr/>
            <p:nvPr/>
          </p:nvSpPr>
          <p:spPr>
            <a:xfrm>
              <a:off x="9161" y="7674"/>
              <a:ext cx="0" cy="6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直接连接符 1073743280"/>
            <p:cNvSpPr/>
            <p:nvPr/>
          </p:nvSpPr>
          <p:spPr>
            <a:xfrm>
              <a:off x="3881" y="7503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直接连接符 1073743281"/>
            <p:cNvSpPr/>
            <p:nvPr/>
          </p:nvSpPr>
          <p:spPr>
            <a:xfrm>
              <a:off x="3881" y="8530"/>
              <a:ext cx="7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文本框 1073743282"/>
            <p:cNvSpPr txBox="1"/>
            <p:nvPr/>
          </p:nvSpPr>
          <p:spPr>
            <a:xfrm>
              <a:off x="4636" y="8359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变址值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文本框 1073743283"/>
            <p:cNvSpPr txBox="1"/>
            <p:nvPr/>
          </p:nvSpPr>
          <p:spPr>
            <a:xfrm>
              <a:off x="4636" y="7732"/>
              <a:ext cx="1509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IR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直接连接符 1073743285"/>
            <p:cNvSpPr/>
            <p:nvPr/>
          </p:nvSpPr>
          <p:spPr>
            <a:xfrm>
              <a:off x="3379" y="7503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直接连接符 1073743286"/>
            <p:cNvSpPr/>
            <p:nvPr/>
          </p:nvSpPr>
          <p:spPr>
            <a:xfrm>
              <a:off x="6144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直接连接符 1073743287"/>
            <p:cNvSpPr/>
            <p:nvPr/>
          </p:nvSpPr>
          <p:spPr>
            <a:xfrm>
              <a:off x="6144" y="7332"/>
              <a:ext cx="7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直接连接符 1073743288"/>
            <p:cNvSpPr/>
            <p:nvPr/>
          </p:nvSpPr>
          <p:spPr>
            <a:xfrm>
              <a:off x="7150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直接连接符 1073743289"/>
            <p:cNvSpPr/>
            <p:nvPr/>
          </p:nvSpPr>
          <p:spPr>
            <a:xfrm>
              <a:off x="2624" y="8188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直接连接符 1073743290"/>
            <p:cNvSpPr/>
            <p:nvPr/>
          </p:nvSpPr>
          <p:spPr>
            <a:xfrm>
              <a:off x="2624" y="9215"/>
              <a:ext cx="427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文本框 1073743264"/>
            <p:cNvSpPr txBox="1"/>
            <p:nvPr/>
          </p:nvSpPr>
          <p:spPr>
            <a:xfrm>
              <a:off x="8334" y="7214"/>
              <a:ext cx="1760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直接连接符 1073743269"/>
            <p:cNvSpPr/>
            <p:nvPr/>
          </p:nvSpPr>
          <p:spPr>
            <a:xfrm flipV="1">
              <a:off x="9413" y="8530"/>
              <a:ext cx="100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文本框 1"/>
            <p:cNvSpPr txBox="1"/>
            <p:nvPr/>
          </p:nvSpPr>
          <p:spPr>
            <a:xfrm>
              <a:off x="6632" y="8122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942" name="文本框 1"/>
            <p:cNvSpPr txBox="1"/>
            <p:nvPr/>
          </p:nvSpPr>
          <p:spPr>
            <a:xfrm>
              <a:off x="8900" y="8122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385026"/>
          <p:cNvSpPr txBox="1"/>
          <p:nvPr/>
        </p:nvSpPr>
        <p:spPr>
          <a:xfrm>
            <a:off x="611188" y="1628775"/>
            <a:ext cx="79089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其中：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BR表示基址寄存器，只能是BX、BP之一。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IR表示变址寄存器，只能是SI、DI之一。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也就是：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[BX] + [SI]或[DI] + X；数据在当前DS中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[BP] + [SI]或[DI] + X；数据在当前SS中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同前面一样，基址寄存器决定操作数所在的段。如果选用BX，则操作数在数据段内；如果选用BP，则操作数在堆栈段内。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9938" name="矩形 38502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38707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0962" name="文本框 387074"/>
          <p:cNvSpPr txBox="1"/>
          <p:nvPr/>
        </p:nvSpPr>
        <p:spPr>
          <a:xfrm>
            <a:off x="539750" y="1484313"/>
            <a:ext cx="7993063" cy="45231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MASK[BX][SI]，也可以写成：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MASK[BX+SI]或MOV AX, [MASK+BX+SI] 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源操作数采用基址加变址寻址，EA = [BX]+[SI]+MASK。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执行前：（DS）=3000H，（BX）=2000H，（SI）=1000H，MASK=250H，（33250H）=1234H。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执行：（33250H）→ AX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执行后：（AX）=1234H，（BX）、（SI）、（DS）、（33250H）不变。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40963" name="矩形 38707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4" name="文本框 1073743301"/>
          <p:cNvSpPr txBox="1"/>
          <p:nvPr/>
        </p:nvSpPr>
        <p:spPr>
          <a:xfrm>
            <a:off x="2195513" y="3365500"/>
            <a:ext cx="938212" cy="3508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BX</a:t>
            </a:r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文本框 1073743302"/>
          <p:cNvSpPr txBox="1"/>
          <p:nvPr/>
        </p:nvSpPr>
        <p:spPr>
          <a:xfrm>
            <a:off x="4695825" y="3365500"/>
            <a:ext cx="1093788" cy="3508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DS</a:t>
            </a:r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0966" name="组合 2"/>
          <p:cNvGrpSpPr/>
          <p:nvPr/>
        </p:nvGrpSpPr>
        <p:grpSpPr>
          <a:xfrm>
            <a:off x="549275" y="3716338"/>
            <a:ext cx="7968298" cy="1516697"/>
            <a:chOff x="751" y="5852"/>
            <a:chExt cx="12550" cy="2390"/>
          </a:xfrm>
        </p:grpSpPr>
        <p:sp>
          <p:nvSpPr>
            <p:cNvPr id="40967" name="文本框 1073743291"/>
            <p:cNvSpPr txBox="1"/>
            <p:nvPr/>
          </p:nvSpPr>
          <p:spPr>
            <a:xfrm>
              <a:off x="751" y="5852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文本框 1073743292"/>
            <p:cNvSpPr txBox="1"/>
            <p:nvPr/>
          </p:nvSpPr>
          <p:spPr>
            <a:xfrm>
              <a:off x="3458" y="5852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文本框 1073743294"/>
            <p:cNvSpPr txBox="1"/>
            <p:nvPr/>
          </p:nvSpPr>
          <p:spPr>
            <a:xfrm>
              <a:off x="5180" y="6955"/>
              <a:ext cx="984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直接连接符 1073743295"/>
            <p:cNvSpPr/>
            <p:nvPr/>
          </p:nvSpPr>
          <p:spPr>
            <a:xfrm>
              <a:off x="2227" y="6036"/>
              <a:ext cx="12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直接连接符 1073743296"/>
            <p:cNvSpPr/>
            <p:nvPr/>
          </p:nvSpPr>
          <p:spPr>
            <a:xfrm flipV="1">
              <a:off x="5673" y="7507"/>
              <a:ext cx="0" cy="5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直接连接符 1073743298"/>
            <p:cNvSpPr/>
            <p:nvPr/>
          </p:nvSpPr>
          <p:spPr>
            <a:xfrm>
              <a:off x="5673" y="6036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文本框 1073743299"/>
            <p:cNvSpPr txBox="1"/>
            <p:nvPr/>
          </p:nvSpPr>
          <p:spPr>
            <a:xfrm>
              <a:off x="9364" y="6955"/>
              <a:ext cx="1723" cy="73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33250H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文本框 1073743300"/>
            <p:cNvSpPr txBox="1"/>
            <p:nvPr/>
          </p:nvSpPr>
          <p:spPr>
            <a:xfrm>
              <a:off x="8133" y="6404"/>
              <a:ext cx="1723" cy="5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文本框 1073743303"/>
            <p:cNvSpPr txBox="1"/>
            <p:nvPr/>
          </p:nvSpPr>
          <p:spPr>
            <a:xfrm>
              <a:off x="751" y="6404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250H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文本框 1073743304"/>
            <p:cNvSpPr txBox="1"/>
            <p:nvPr/>
          </p:nvSpPr>
          <p:spPr>
            <a:xfrm>
              <a:off x="6165" y="7139"/>
              <a:ext cx="1476" cy="9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3250H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文本框 1073743305"/>
            <p:cNvSpPr txBox="1"/>
            <p:nvPr/>
          </p:nvSpPr>
          <p:spPr>
            <a:xfrm>
              <a:off x="7395" y="6955"/>
              <a:ext cx="1476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直接连接符 1073743306"/>
            <p:cNvSpPr/>
            <p:nvPr/>
          </p:nvSpPr>
          <p:spPr>
            <a:xfrm>
              <a:off x="7395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9" name="直接连接符 1073743307"/>
            <p:cNvSpPr/>
            <p:nvPr/>
          </p:nvSpPr>
          <p:spPr>
            <a:xfrm>
              <a:off x="8133" y="6404"/>
              <a:ext cx="0" cy="7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直接连接符 1073743308"/>
            <p:cNvSpPr/>
            <p:nvPr/>
          </p:nvSpPr>
          <p:spPr>
            <a:xfrm>
              <a:off x="2720" y="6220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1" name="直接连接符 1073743309"/>
            <p:cNvSpPr/>
            <p:nvPr/>
          </p:nvSpPr>
          <p:spPr>
            <a:xfrm>
              <a:off x="2720" y="7323"/>
              <a:ext cx="7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文本框 1073743310"/>
            <p:cNvSpPr txBox="1"/>
            <p:nvPr/>
          </p:nvSpPr>
          <p:spPr>
            <a:xfrm>
              <a:off x="3458" y="7139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文本框 1073743311"/>
            <p:cNvSpPr txBox="1"/>
            <p:nvPr/>
          </p:nvSpPr>
          <p:spPr>
            <a:xfrm>
              <a:off x="3458" y="6588"/>
              <a:ext cx="1476" cy="5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直接连接符 1073743312"/>
            <p:cNvSpPr/>
            <p:nvPr/>
          </p:nvSpPr>
          <p:spPr>
            <a:xfrm>
              <a:off x="2227" y="6220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直接连接符 1073743313"/>
            <p:cNvSpPr/>
            <p:nvPr/>
          </p:nvSpPr>
          <p:spPr>
            <a:xfrm>
              <a:off x="4934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直接连接符 1073743314"/>
            <p:cNvSpPr/>
            <p:nvPr/>
          </p:nvSpPr>
          <p:spPr>
            <a:xfrm>
              <a:off x="4934" y="6036"/>
              <a:ext cx="7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直接连接符 1073743315"/>
            <p:cNvSpPr/>
            <p:nvPr/>
          </p:nvSpPr>
          <p:spPr>
            <a:xfrm>
              <a:off x="5919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直接连接符 1073743316"/>
            <p:cNvSpPr/>
            <p:nvPr/>
          </p:nvSpPr>
          <p:spPr>
            <a:xfrm>
              <a:off x="1489" y="6955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直接连接符 1073743317"/>
            <p:cNvSpPr/>
            <p:nvPr/>
          </p:nvSpPr>
          <p:spPr>
            <a:xfrm>
              <a:off x="1489" y="8058"/>
              <a:ext cx="41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文本框 1073743318"/>
            <p:cNvSpPr txBox="1"/>
            <p:nvPr/>
          </p:nvSpPr>
          <p:spPr>
            <a:xfrm>
              <a:off x="11578" y="7139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文本框 1073743319"/>
            <p:cNvSpPr txBox="1"/>
            <p:nvPr/>
          </p:nvSpPr>
          <p:spPr>
            <a:xfrm>
              <a:off x="11578" y="6588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文本框 1073743320"/>
            <p:cNvSpPr txBox="1"/>
            <p:nvPr/>
          </p:nvSpPr>
          <p:spPr>
            <a:xfrm>
              <a:off x="11578" y="7691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直接连接符 1073743321"/>
            <p:cNvSpPr/>
            <p:nvPr/>
          </p:nvSpPr>
          <p:spPr>
            <a:xfrm>
              <a:off x="11086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4" name="文本框 1073743293"/>
            <p:cNvSpPr txBox="1"/>
            <p:nvPr/>
          </p:nvSpPr>
          <p:spPr>
            <a:xfrm>
              <a:off x="7395" y="5852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3500H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5" name="直接连接符 1073743297"/>
            <p:cNvSpPr/>
            <p:nvPr/>
          </p:nvSpPr>
          <p:spPr>
            <a:xfrm flipV="1">
              <a:off x="8626" y="7323"/>
              <a:ext cx="9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6" name="文本框 1"/>
            <p:cNvSpPr txBox="1"/>
            <p:nvPr/>
          </p:nvSpPr>
          <p:spPr>
            <a:xfrm>
              <a:off x="5384" y="6988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7" name="文本框 1"/>
            <p:cNvSpPr txBox="1"/>
            <p:nvPr/>
          </p:nvSpPr>
          <p:spPr>
            <a:xfrm>
              <a:off x="7879" y="6988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41267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7935912" cy="4495800"/>
          </a:xfrm>
        </p:spPr>
        <p:txBody>
          <a:bodyPr anchor="t" anchorCtr="0"/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主存贮器的基本存贮单位是“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”（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bit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每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位组合成一个“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字节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每相邻的两个字节称为“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相邻的四个字节称为“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双字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 marL="1905" indent="404495">
              <a:lnSpc>
                <a:spcPct val="150000"/>
              </a:lnSpc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为了区别各个存贮单元，给每个单元编号，称为地址。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2" name="文本框 41267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一、主存储器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387074"/>
          <p:cNvSpPr txBox="1"/>
          <p:nvPr/>
        </p:nvSpPr>
        <p:spPr>
          <a:xfrm>
            <a:off x="611188" y="1339850"/>
            <a:ext cx="7993062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例2：ADD AX, MASK[BP+DI]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源操作数采用基址加变址寻址，EA = [BP]+[DI]+MASK。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执行前：（SS）=3000H，（BP）=2000H，（DI）=1000H，MASK=8H，（33008H）=34H，（AX）=12H。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执行：（AX）+（33008H）→ AX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执行后：（AX）=46H，（BP）、（DI）、（SS）、（33008H）不变。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41986" name="矩形 38707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六、基址加变址寻址方式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7" name="文本框 1073744067"/>
          <p:cNvSpPr txBox="1"/>
          <p:nvPr/>
        </p:nvSpPr>
        <p:spPr>
          <a:xfrm>
            <a:off x="2108200" y="3284538"/>
            <a:ext cx="973138" cy="2968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BP</a:t>
            </a:r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文本框 1073744068"/>
          <p:cNvSpPr txBox="1"/>
          <p:nvPr/>
        </p:nvSpPr>
        <p:spPr>
          <a:xfrm>
            <a:off x="4703763" y="3284538"/>
            <a:ext cx="1135062" cy="2968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SS</a:t>
            </a:r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1989" name="组合 2"/>
          <p:cNvGrpSpPr/>
          <p:nvPr/>
        </p:nvGrpSpPr>
        <p:grpSpPr>
          <a:xfrm>
            <a:off x="323850" y="3581400"/>
            <a:ext cx="8274050" cy="1289050"/>
            <a:chOff x="509" y="5641"/>
            <a:chExt cx="13030" cy="2030"/>
          </a:xfrm>
        </p:grpSpPr>
        <p:sp>
          <p:nvSpPr>
            <p:cNvPr id="41990" name="文本框 1073744059"/>
            <p:cNvSpPr txBox="1"/>
            <p:nvPr/>
          </p:nvSpPr>
          <p:spPr>
            <a:xfrm>
              <a:off x="509" y="5641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文本框 1073744060"/>
            <p:cNvSpPr txBox="1"/>
            <p:nvPr/>
          </p:nvSpPr>
          <p:spPr>
            <a:xfrm>
              <a:off x="3319" y="5641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文本框 1073744061"/>
            <p:cNvSpPr txBox="1"/>
            <p:nvPr/>
          </p:nvSpPr>
          <p:spPr>
            <a:xfrm>
              <a:off x="5108" y="6578"/>
              <a:ext cx="1022" cy="6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0800" bIns="10800" anchor="t" anchorCtr="0"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直接连接符 1073744062"/>
            <p:cNvSpPr/>
            <p:nvPr/>
          </p:nvSpPr>
          <p:spPr>
            <a:xfrm>
              <a:off x="2042" y="5798"/>
              <a:ext cx="127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直接连接符 1073744063"/>
            <p:cNvSpPr/>
            <p:nvPr/>
          </p:nvSpPr>
          <p:spPr>
            <a:xfrm flipV="1">
              <a:off x="5619" y="7047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直接连接符 1073744064"/>
            <p:cNvSpPr/>
            <p:nvPr/>
          </p:nvSpPr>
          <p:spPr>
            <a:xfrm>
              <a:off x="5619" y="5798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文本框 1073744065"/>
            <p:cNvSpPr txBox="1"/>
            <p:nvPr/>
          </p:nvSpPr>
          <p:spPr>
            <a:xfrm>
              <a:off x="9451" y="6578"/>
              <a:ext cx="1788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33008H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文本框 1073744066"/>
            <p:cNvSpPr txBox="1"/>
            <p:nvPr/>
          </p:nvSpPr>
          <p:spPr>
            <a:xfrm>
              <a:off x="8174" y="6110"/>
              <a:ext cx="178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文本框 1073744069"/>
            <p:cNvSpPr txBox="1"/>
            <p:nvPr/>
          </p:nvSpPr>
          <p:spPr>
            <a:xfrm>
              <a:off x="509" y="6110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文本框 1073744070"/>
            <p:cNvSpPr txBox="1"/>
            <p:nvPr/>
          </p:nvSpPr>
          <p:spPr>
            <a:xfrm>
              <a:off x="6130" y="6734"/>
              <a:ext cx="1533" cy="78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3008H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文本框 1073744071"/>
            <p:cNvSpPr txBox="1"/>
            <p:nvPr/>
          </p:nvSpPr>
          <p:spPr>
            <a:xfrm>
              <a:off x="7407" y="6578"/>
              <a:ext cx="1533" cy="6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0800" bIns="10800" anchor="t" anchorCtr="0"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直接连接符 1073744072"/>
            <p:cNvSpPr/>
            <p:nvPr/>
          </p:nvSpPr>
          <p:spPr>
            <a:xfrm>
              <a:off x="7407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直接连接符 1073744073"/>
            <p:cNvSpPr/>
            <p:nvPr/>
          </p:nvSpPr>
          <p:spPr>
            <a:xfrm>
              <a:off x="8174" y="6110"/>
              <a:ext cx="0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直接连接符 1073744074"/>
            <p:cNvSpPr/>
            <p:nvPr/>
          </p:nvSpPr>
          <p:spPr>
            <a:xfrm>
              <a:off x="2553" y="5954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直接连接符 1073744075"/>
            <p:cNvSpPr/>
            <p:nvPr/>
          </p:nvSpPr>
          <p:spPr>
            <a:xfrm>
              <a:off x="2553" y="6890"/>
              <a:ext cx="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文本框 1073744076"/>
            <p:cNvSpPr txBox="1"/>
            <p:nvPr/>
          </p:nvSpPr>
          <p:spPr>
            <a:xfrm>
              <a:off x="3319" y="6734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文本框 1073744077"/>
            <p:cNvSpPr txBox="1"/>
            <p:nvPr/>
          </p:nvSpPr>
          <p:spPr>
            <a:xfrm>
              <a:off x="3319" y="6266"/>
              <a:ext cx="1533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DI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7" name="直接连接符 1073744078"/>
            <p:cNvSpPr/>
            <p:nvPr/>
          </p:nvSpPr>
          <p:spPr>
            <a:xfrm>
              <a:off x="2042" y="5954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直接连接符 1073744079"/>
            <p:cNvSpPr/>
            <p:nvPr/>
          </p:nvSpPr>
          <p:spPr>
            <a:xfrm>
              <a:off x="4852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直接连接符 1073744080"/>
            <p:cNvSpPr/>
            <p:nvPr/>
          </p:nvSpPr>
          <p:spPr>
            <a:xfrm>
              <a:off x="4852" y="5798"/>
              <a:ext cx="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0" name="直接连接符 1073744081"/>
            <p:cNvSpPr/>
            <p:nvPr/>
          </p:nvSpPr>
          <p:spPr>
            <a:xfrm>
              <a:off x="5874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直接连接符 1073744082"/>
            <p:cNvSpPr/>
            <p:nvPr/>
          </p:nvSpPr>
          <p:spPr>
            <a:xfrm>
              <a:off x="1275" y="6578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2" name="直接连接符 1073744083"/>
            <p:cNvSpPr/>
            <p:nvPr/>
          </p:nvSpPr>
          <p:spPr>
            <a:xfrm>
              <a:off x="1275" y="7515"/>
              <a:ext cx="43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文本框 1073744084"/>
            <p:cNvSpPr txBox="1"/>
            <p:nvPr/>
          </p:nvSpPr>
          <p:spPr>
            <a:xfrm>
              <a:off x="11751" y="6734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34H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文本框 1073744085"/>
            <p:cNvSpPr txBox="1"/>
            <p:nvPr/>
          </p:nvSpPr>
          <p:spPr>
            <a:xfrm>
              <a:off x="11751" y="6266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文本框 1073744086"/>
            <p:cNvSpPr txBox="1"/>
            <p:nvPr/>
          </p:nvSpPr>
          <p:spPr>
            <a:xfrm>
              <a:off x="11751" y="7203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直接连接符 1073744087"/>
            <p:cNvSpPr/>
            <p:nvPr/>
          </p:nvSpPr>
          <p:spPr>
            <a:xfrm>
              <a:off x="11240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7" name="文本框 1073744088"/>
            <p:cNvSpPr txBox="1"/>
            <p:nvPr/>
          </p:nvSpPr>
          <p:spPr>
            <a:xfrm>
              <a:off x="7407" y="5641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3500H</a:t>
              </a:r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直接连接符 1073744089"/>
            <p:cNvSpPr/>
            <p:nvPr/>
          </p:nvSpPr>
          <p:spPr>
            <a:xfrm flipV="1">
              <a:off x="8685" y="6890"/>
              <a:ext cx="10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文本框 1"/>
            <p:cNvSpPr txBox="1"/>
            <p:nvPr/>
          </p:nvSpPr>
          <p:spPr>
            <a:xfrm>
              <a:off x="5271" y="653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020" name="文本框 1"/>
            <p:cNvSpPr txBox="1"/>
            <p:nvPr/>
          </p:nvSpPr>
          <p:spPr>
            <a:xfrm>
              <a:off x="7879" y="653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  <a:endParaRPr lang="zh-CN" altLang="en-US" sz="2000" b="1" i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占位符 50073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43010" name="文本框 500738"/>
          <p:cNvSpPr txBox="1"/>
          <p:nvPr/>
        </p:nvSpPr>
        <p:spPr>
          <a:xfrm>
            <a:off x="612775" y="1412875"/>
            <a:ext cx="7835900" cy="469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说明：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(1)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 段的默认情况：当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V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为常数时，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BP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默认段为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SS,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其它默认段为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DS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。操作数无类型。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  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V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为变量或标号表达式时，操作对象所在的段就是变量或标号所在的段。操作数有类型，且与变量或标号类型相同。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(2)</a:t>
            </a:r>
            <a:r>
              <a:rPr lang="en-US" altLang="zh-CN" sz="2400" dirty="0"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注意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BR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与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IR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的搭配问题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	例：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MOV [BX+BP], AX		;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43011" name="矩形 50073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占位符 50073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3305" y="1751330"/>
          <a:ext cx="6842125" cy="316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/>
                <a:gridCol w="1710055"/>
                <a:gridCol w="1710690"/>
                <a:gridCol w="1710055"/>
              </a:tblGrid>
              <a:tr h="763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  <a:endParaRPr lang="zh-CN" sz="2400" b="1" i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操作数存放位置</a:t>
                      </a:r>
                      <a:endParaRPr lang="zh-CN" sz="2400" b="1" i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偏移量</a:t>
                      </a:r>
                      <a:endParaRPr lang="zh-CN" sz="2400" b="1" i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zh-CN" sz="2400" b="1" i="0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立即数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常数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寄存器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  <a:endParaRPr sz="2400" b="1" i="0"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基址加变址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sz="2400" b="1" i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</a:t>
                      </a:r>
                      <a:endParaRPr lang="zh-CN" sz="2400" b="1" i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076" name="矩形 496642"/>
          <p:cNvSpPr/>
          <p:nvPr/>
        </p:nvSpPr>
        <p:spPr>
          <a:xfrm>
            <a:off x="250825" y="187325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496642"/>
          <p:cNvSpPr/>
          <p:nvPr/>
        </p:nvSpPr>
        <p:spPr>
          <a:xfrm>
            <a:off x="250825" y="187325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5058" name="文本框 496643"/>
          <p:cNvSpPr txBox="1"/>
          <p:nvPr/>
        </p:nvSpPr>
        <p:spPr>
          <a:xfrm>
            <a:off x="755650" y="1557338"/>
            <a:ext cx="7785100" cy="4367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某些指令的执行要涉及到缺省的操作数，其寻址方式也是隐含的。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CBW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隐含源和目的操作数。源操作数为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AL,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寄存器寻址；目的操作数为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AX,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寄存器寻址。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双操作数指令中，源和目的操作数不能同为存储器寻址方式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BYTE PTR[SI], [DI]; 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ERROR</a:t>
            </a:r>
            <a:endParaRPr lang="en-US" altLang="zh-CN" sz="2400" b="1" i="0" dirty="0">
              <a:solidFill>
                <a:srgbClr val="FF3300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	ADD [EBX+EDI*4+10], COUNT;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2" name="文本框 498691"/>
          <p:cNvSpPr txBox="1"/>
          <p:nvPr/>
        </p:nvSpPr>
        <p:spPr>
          <a:xfrm>
            <a:off x="684213" y="1412875"/>
            <a:ext cx="7816850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指令中至少有一个操作数的类型要明确，若为双操作数，则操作数的类型必须相同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INC DS:[100H]; 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  <a:endParaRPr lang="en-US" altLang="zh-CN" sz="24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DEC [DI];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ERROR</a:t>
            </a:r>
            <a:endParaRPr lang="en-US" altLang="zh-CN" sz="24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ADD [BX + SI], 12H;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ERROR</a:t>
            </a:r>
            <a:endParaRPr lang="en-US" altLang="zh-CN" sz="24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BX, AL;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ERROR</a:t>
            </a:r>
            <a:endParaRPr lang="en-US" altLang="zh-CN" sz="2400" b="1" i="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MOV WORD PTR[BX], ‘C’; </a:t>
            </a:r>
            <a:r>
              <a:rPr lang="en-US" altLang="zh-CN" sz="2400" b="1" i="0" dirty="0">
                <a:solidFill>
                  <a:srgbClr val="008000"/>
                </a:solidFill>
                <a:latin typeface="楷体_GB2312" pitchFamily="1" charset="-122"/>
                <a:ea typeface="楷体_GB2312" pitchFamily="1" charset="-122"/>
              </a:rPr>
              <a:t>RIGHT</a:t>
            </a:r>
            <a:endParaRPr lang="en-US" altLang="zh-CN" sz="2400" b="1" i="0" dirty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DEC BYTE PTR[SI], AL; </a:t>
            </a:r>
            <a:r>
              <a:rPr lang="en-US" altLang="zh-CN" sz="2400" b="1" i="0" dirty="0">
                <a:solidFill>
                  <a:srgbClr val="008000"/>
                </a:solidFill>
                <a:latin typeface="楷体_GB2312" pitchFamily="1" charset="-122"/>
                <a:ea typeface="楷体_GB2312" pitchFamily="1" charset="-122"/>
              </a:rPr>
              <a:t>RIGHT</a:t>
            </a:r>
            <a:endParaRPr lang="en-US" altLang="zh-CN" sz="2400" b="1" i="0" dirty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106" name="文本框 498691"/>
          <p:cNvSpPr txBox="1"/>
          <p:nvPr/>
        </p:nvSpPr>
        <p:spPr>
          <a:xfrm>
            <a:off x="611188" y="1484313"/>
            <a:ext cx="7993062" cy="4481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跨段寻址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如果选用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作间址寄存器、变址寄存器或基址寄存器，则操作数在堆栈段内；如果选用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作间址寄存器、变址寄存器或基址寄存器，则操作数在数据段内。上述两种寻址方法都是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80x86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微处理器所默认的状态。在实际编写程序时，可以利用段寄存器，指明所要寻址的段。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段寄存器名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400" b="1" i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冒号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之前的段寄存器指明了操作数所在段。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0" name="文本框 498691"/>
          <p:cNvSpPr txBox="1"/>
          <p:nvPr/>
        </p:nvSpPr>
        <p:spPr>
          <a:xfrm>
            <a:off x="682625" y="1484313"/>
            <a:ext cx="7888288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例如：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DS: [BP]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[BX]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CX,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[SI]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DX,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[DI]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指明了数据所在段，而原来的默认状态不起作用。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+[BP]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+[BX]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+[SI]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+[DI]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x-none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 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4" name="文本框 498691"/>
          <p:cNvSpPr txBox="1"/>
          <p:nvPr/>
        </p:nvSpPr>
        <p:spPr>
          <a:xfrm>
            <a:off x="682625" y="1484313"/>
            <a:ext cx="7993063" cy="47005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寄存器间接寻址：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ECX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EDX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EDI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ESP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段，其他默认为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变址寻址：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X[R]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段，其他默认为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基址加变址寻址：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X[BR][IR]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位通用寄存器可任意搭配，不受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BR+IR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限制（除了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不能为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时，默认为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段，否则为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78" name="文本框 498691"/>
          <p:cNvSpPr txBox="1"/>
          <p:nvPr/>
        </p:nvSpPr>
        <p:spPr>
          <a:xfrm>
            <a:off x="682625" y="1557338"/>
            <a:ext cx="7993063" cy="404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4. 16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-32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位汇编程序，可分为三种情况：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位寻址：普通的三段式程序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.386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USE16</a:t>
            </a:r>
            <a:endParaRPr lang="en-US" altLang="zh-CN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.386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.MOEL FLAT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，且不用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DOS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功能调用，而换用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WIN32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函数调用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中，前面所讲的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中寻址方式仍然有效。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中，计算得到的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仍不能超过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中，不能使用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位寄存器寻址，计算得到的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能超过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位，有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位的空间。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02" name="文本框 498691"/>
          <p:cNvSpPr txBox="1"/>
          <p:nvPr/>
        </p:nvSpPr>
        <p:spPr>
          <a:xfrm>
            <a:off x="611188" y="1412875"/>
            <a:ext cx="79216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5.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带有比例因子的寻址方式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CPU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提供的指令和寻址方式，需要能够将高级语言翻译成高效的机器代码。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高级语言中除了简单变量，还有一维或多维数组、结构、结构组成的数组等数据结构，因此提供了更多的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位寻址方式。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带有比例因子的寻址方式：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 -&gt; [R * F]</a:t>
            </a:r>
            <a:endParaRPr lang="en-US" altLang="zh-CN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V[R] -&gt; V[R * F]</a:t>
            </a:r>
            <a:endParaRPr lang="en-US" altLang="zh-CN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V[BR][IR] -&gt; V[BR][IR * F]</a:t>
            </a:r>
            <a:endParaRPr lang="en-US" altLang="zh-CN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只在变址寄存器上可以加比例因子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F</a:t>
            </a:r>
            <a:endParaRPr lang="en-US" altLang="zh-CN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比例因子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F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可以为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endParaRPr lang="en-US" altLang="zh-CN" sz="2000" b="1" i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BUF[EBX][ESI * 2]</a:t>
            </a:r>
            <a:endParaRPr lang="en-US" altLang="zh-CN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(EBX) + 2 * (SI) + BUF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的偏移地址</a:t>
            </a:r>
            <a:endParaRPr lang="zh-CN" altLang="en-US" sz="20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表格 6145"/>
          <p:cNvGraphicFramePr/>
          <p:nvPr/>
        </p:nvGraphicFramePr>
        <p:xfrm>
          <a:off x="1835150" y="2682875"/>
          <a:ext cx="1225550" cy="4524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52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2" name="表格 6151"/>
          <p:cNvGraphicFramePr/>
          <p:nvPr/>
        </p:nvGraphicFramePr>
        <p:xfrm>
          <a:off x="1835150" y="31400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8" name="表格 6157"/>
          <p:cNvGraphicFramePr/>
          <p:nvPr/>
        </p:nvGraphicFramePr>
        <p:xfrm>
          <a:off x="1835150" y="35718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4" name="表格 6163"/>
          <p:cNvGraphicFramePr/>
          <p:nvPr/>
        </p:nvGraphicFramePr>
        <p:xfrm>
          <a:off x="1835150" y="40036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70" name="表格 6169"/>
          <p:cNvGraphicFramePr/>
          <p:nvPr/>
        </p:nvGraphicFramePr>
        <p:xfrm>
          <a:off x="1835150" y="44354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76" name="表格 6175"/>
          <p:cNvGraphicFramePr/>
          <p:nvPr/>
        </p:nvGraphicFramePr>
        <p:xfrm>
          <a:off x="1835150" y="48672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181" name="组合 7"/>
          <p:cNvGrpSpPr/>
          <p:nvPr/>
        </p:nvGrpSpPr>
        <p:grpSpPr>
          <a:xfrm>
            <a:off x="611188" y="2565400"/>
            <a:ext cx="3384550" cy="2855913"/>
            <a:chOff x="0" y="0"/>
            <a:chExt cx="5330" cy="4499"/>
          </a:xfrm>
        </p:grpSpPr>
        <p:sp>
          <p:nvSpPr>
            <p:cNvPr id="6182" name="文本框 461936"/>
            <p:cNvSpPr txBox="1"/>
            <p:nvPr/>
          </p:nvSpPr>
          <p:spPr>
            <a:xfrm>
              <a:off x="1248" y="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3" name="文本框 461957"/>
            <p:cNvSpPr txBox="1"/>
            <p:nvPr/>
          </p:nvSpPr>
          <p:spPr>
            <a:xfrm>
              <a:off x="0" y="3288"/>
              <a:ext cx="2348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b="1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0FFFFFH</a:t>
              </a:r>
              <a:endParaRPr lang="en-US" altLang="zh-CN" sz="1800" b="1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4" name="文本框 3"/>
            <p:cNvSpPr txBox="1"/>
            <p:nvPr/>
          </p:nvSpPr>
          <p:spPr>
            <a:xfrm>
              <a:off x="1247" y="68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5" name="文本框 4"/>
            <p:cNvSpPr txBox="1"/>
            <p:nvPr/>
          </p:nvSpPr>
          <p:spPr>
            <a:xfrm>
              <a:off x="3970" y="0"/>
              <a:ext cx="1361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1800" b="1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低地址</a:t>
              </a:r>
              <a:endParaRPr lang="zh-CN" altLang="en-US" sz="1800" b="1" i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6" name="文本框 5"/>
            <p:cNvSpPr txBox="1"/>
            <p:nvPr/>
          </p:nvSpPr>
          <p:spPr>
            <a:xfrm>
              <a:off x="3856" y="3629"/>
              <a:ext cx="1361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高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  <a:endParaRPr lang="zh-CN" altLang="en-US" sz="1800" b="1" i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87" name="直接箭头连接符 6"/>
            <p:cNvCxnSpPr/>
            <p:nvPr/>
          </p:nvCxnSpPr>
          <p:spPr>
            <a:xfrm>
              <a:off x="4423" y="1134"/>
              <a:ext cx="0" cy="2268"/>
            </a:xfrm>
            <a:prstGeom prst="straightConnector1">
              <a:avLst/>
            </a:prstGeom>
            <a:ln w="25400" cap="flat" cmpd="sng">
              <a:solidFill>
                <a:srgbClr val="40458C"/>
              </a:solidFill>
              <a:prstDash val="solid"/>
              <a:miter/>
              <a:headEnd type="none" w="med" len="med"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</p:grpSp>
      <p:graphicFrame>
        <p:nvGraphicFramePr>
          <p:cNvPr id="6189" name="表格 6188"/>
          <p:cNvGraphicFramePr/>
          <p:nvPr/>
        </p:nvGraphicFramePr>
        <p:xfrm>
          <a:off x="4932363" y="2636838"/>
          <a:ext cx="1223963" cy="4524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524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24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95" name="表格 6194"/>
          <p:cNvGraphicFramePr/>
          <p:nvPr/>
        </p:nvGraphicFramePr>
        <p:xfrm>
          <a:off x="4932363" y="308927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01" name="表格 6200"/>
          <p:cNvGraphicFramePr/>
          <p:nvPr/>
        </p:nvGraphicFramePr>
        <p:xfrm>
          <a:off x="4932363" y="35179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07" name="表格 6206"/>
          <p:cNvGraphicFramePr/>
          <p:nvPr/>
        </p:nvGraphicFramePr>
        <p:xfrm>
          <a:off x="4932363" y="394652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13" name="表格 6212"/>
          <p:cNvGraphicFramePr/>
          <p:nvPr/>
        </p:nvGraphicFramePr>
        <p:xfrm>
          <a:off x="4932363" y="4373563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34H</a:t>
                      </a:r>
                      <a:endParaRPr lang="en-US" altLang="x-none" sz="18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19" name="表格 6218"/>
          <p:cNvGraphicFramePr/>
          <p:nvPr/>
        </p:nvGraphicFramePr>
        <p:xfrm>
          <a:off x="4932363" y="480218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12H</a:t>
                      </a:r>
                      <a:endParaRPr lang="en-US" altLang="x-none" sz="18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25" name="表格 6224"/>
          <p:cNvGraphicFramePr/>
          <p:nvPr/>
        </p:nvGraphicFramePr>
        <p:xfrm>
          <a:off x="4932363" y="522922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70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i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...</a:t>
                      </a:r>
                      <a:endParaRPr lang="en-US" altLang="x-none" sz="1800" i="1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30" name="组合 28"/>
          <p:cNvGrpSpPr/>
          <p:nvPr/>
        </p:nvGrpSpPr>
        <p:grpSpPr>
          <a:xfrm>
            <a:off x="6300788" y="2349500"/>
            <a:ext cx="433387" cy="2879725"/>
            <a:chOff x="0" y="0"/>
            <a:chExt cx="684" cy="4275"/>
          </a:xfrm>
        </p:grpSpPr>
        <p:sp>
          <p:nvSpPr>
            <p:cNvPr id="6231" name="文本框 15"/>
            <p:cNvSpPr txBox="1"/>
            <p:nvPr/>
          </p:nvSpPr>
          <p:spPr>
            <a:xfrm>
              <a:off x="0" y="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32" name="文本框 17"/>
            <p:cNvSpPr txBox="1"/>
            <p:nvPr/>
          </p:nvSpPr>
          <p:spPr>
            <a:xfrm>
              <a:off x="0" y="681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33" name="文本框 22"/>
            <p:cNvSpPr txBox="1"/>
            <p:nvPr/>
          </p:nvSpPr>
          <p:spPr>
            <a:xfrm>
              <a:off x="0" y="1362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34" name="文本框 23"/>
            <p:cNvSpPr txBox="1"/>
            <p:nvPr/>
          </p:nvSpPr>
          <p:spPr>
            <a:xfrm>
              <a:off x="0" y="2043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35" name="文本框 24"/>
            <p:cNvSpPr txBox="1"/>
            <p:nvPr/>
          </p:nvSpPr>
          <p:spPr>
            <a:xfrm>
              <a:off x="0" y="2724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36" name="文本框 25"/>
            <p:cNvSpPr txBox="1"/>
            <p:nvPr/>
          </p:nvSpPr>
          <p:spPr>
            <a:xfrm>
              <a:off x="0" y="3405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37" name="文本框 27"/>
          <p:cNvSpPr txBox="1"/>
          <p:nvPr/>
        </p:nvSpPr>
        <p:spPr>
          <a:xfrm>
            <a:off x="6732588" y="3213100"/>
            <a:ext cx="137318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(0004)</a:t>
            </a:r>
            <a:r>
              <a:rPr lang="zh-CN" altLang="en-US" sz="1800" i="0" baseline="-2500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字</a:t>
            </a:r>
            <a:r>
              <a:rPr lang="zh-CN" altLang="en-US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 1234H</a:t>
            </a:r>
            <a:endParaRPr lang="en-US" altLang="zh-CN" sz="1800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38" name="文本框 29"/>
          <p:cNvSpPr txBox="1"/>
          <p:nvPr/>
        </p:nvSpPr>
        <p:spPr>
          <a:xfrm>
            <a:off x="4427538" y="1700213"/>
            <a:ext cx="312578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低字节放低位，高字节放高位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39" name="文本框 30"/>
          <p:cNvSpPr txBox="1"/>
          <p:nvPr/>
        </p:nvSpPr>
        <p:spPr>
          <a:xfrm>
            <a:off x="612775" y="1700213"/>
            <a:ext cx="30384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地址：字节单元的编号，也称为物理地址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0" name="文本框 41267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一、主存储器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02" name="文本框 498691"/>
          <p:cNvSpPr txBox="1"/>
          <p:nvPr/>
        </p:nvSpPr>
        <p:spPr>
          <a:xfrm>
            <a:off x="683895" y="1628775"/>
            <a:ext cx="748284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6. 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不再考虑段寄存器错位相加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段寄存器及段选择符，只起到保护检查的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作用，不再起错位相加生成物理地址的作用。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编程中直接使用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，也只需使用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矩形 39321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226" name="文本框 393219"/>
          <p:cNvSpPr txBox="1"/>
          <p:nvPr/>
        </p:nvSpPr>
        <p:spPr>
          <a:xfrm>
            <a:off x="611188" y="1557338"/>
            <a:ext cx="4592637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例：已知数据段定义和存储示意图如下：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DATA SEGMENT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BUF DB 10,20,40,80,30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BUF1 DB 5 DUP(0)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DATA ENDS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	…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…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分别利用直接寻址，寄存器间接寻址，变址寻址和基址加变址寻址，将该段中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BUF+3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单元中的内容送到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AL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  <a:endParaRPr lang="zh-CN" altLang="en-US" sz="2000" b="1" i="0" dirty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51204" name="内容占位符 51203"/>
          <p:cNvGraphicFramePr/>
          <p:nvPr>
            <p:ph sz="half" idx="4294967295"/>
          </p:nvPr>
        </p:nvGraphicFramePr>
        <p:xfrm>
          <a:off x="5364163" y="2276475"/>
          <a:ext cx="2447925" cy="3394075"/>
        </p:xfrm>
        <a:graphic>
          <a:graphicData uri="http://schemas.openxmlformats.org/drawingml/2006/table">
            <a:tbl>
              <a:tblPr/>
              <a:tblGrid>
                <a:gridCol w="1223963"/>
                <a:gridCol w="1223962"/>
              </a:tblGrid>
              <a:tr h="3603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873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BUF+0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10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+1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20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40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+3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80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+4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30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BUF1+0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+1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+3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+4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46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279" name="文本框 393433"/>
          <p:cNvSpPr txBox="1"/>
          <p:nvPr/>
        </p:nvSpPr>
        <p:spPr>
          <a:xfrm>
            <a:off x="5435600" y="2132013"/>
            <a:ext cx="741363" cy="3073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p>
            <a:pPr algn="ctr"/>
            <a:r>
              <a:rPr lang="en-US" altLang="zh-CN" sz="2000" i="0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DATA</a:t>
            </a:r>
            <a:endParaRPr lang="en-US" altLang="zh-CN" sz="2000" i="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2280" name="任意多边形 393435"/>
          <p:cNvSpPr/>
          <p:nvPr/>
        </p:nvSpPr>
        <p:spPr>
          <a:xfrm>
            <a:off x="6011863" y="2420938"/>
            <a:ext cx="576262" cy="287337"/>
          </a:xfrm>
          <a:custGeom>
            <a:avLst/>
            <a:gdLst/>
            <a:ahLst/>
            <a:cxnLst/>
            <a:pathLst>
              <a:path w="363" h="211">
                <a:moveTo>
                  <a:pt x="0" y="0"/>
                </a:moveTo>
                <a:cubicBezTo>
                  <a:pt x="38" y="75"/>
                  <a:pt x="76" y="151"/>
                  <a:pt x="136" y="181"/>
                </a:cubicBezTo>
                <a:cubicBezTo>
                  <a:pt x="196" y="211"/>
                  <a:pt x="318" y="181"/>
                  <a:pt x="363" y="18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/>
            <a:headEnd type="triangle" w="med" len="med"/>
            <a:tailEnd type="triangle" w="lg" len="lg"/>
          </a:ln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占位符 396289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4294967295"/>
          </p:nvPr>
        </p:nvSpPr>
        <p:spPr>
          <a:xfrm>
            <a:off x="381000" y="1524000"/>
            <a:ext cx="4114800" cy="4495800"/>
          </a:xfrm>
        </p:spPr>
        <p:txBody>
          <a:bodyPr anchor="t" anchorCtr="0"/>
          <a:lstStyle>
            <a:lvl1pPr lvl="0">
              <a:buClr>
                <a:schemeClr val="hlink"/>
              </a:buClr>
              <a:buSzPct val="110000"/>
              <a:buFont typeface="Wingdings" panose="05000000000000000000" pitchFamily="2" charset="2"/>
              <a:defRPr sz="2800"/>
            </a:lvl1pPr>
            <a:lvl2pPr lvl="1">
              <a:buClr>
                <a:schemeClr val="tx1"/>
              </a:buClr>
              <a:buSzPct val="6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95000"/>
              <a:buFont typeface="Wingdings" panose="05000000000000000000" pitchFamily="2" charset="2"/>
              <a:defRPr sz="2000"/>
            </a:lvl3pPr>
            <a:lvl4pPr lvl="3">
              <a:buClr>
                <a:schemeClr val="tx1"/>
              </a:buClr>
              <a:buSzPct val="65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60000"/>
              <a:buFont typeface="Wingdings" panose="05000000000000000000" pitchFamily="2" charset="2"/>
              <a:defRPr sz="1800"/>
            </a:lvl5pPr>
          </a:lstStyle>
          <a:p>
            <a:pPr lvl="0" indent="-342900"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3250" name="矩形 3962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3251" name="文本框 396291"/>
          <p:cNvSpPr txBox="1"/>
          <p:nvPr/>
        </p:nvSpPr>
        <p:spPr>
          <a:xfrm>
            <a:off x="539750" y="1412875"/>
            <a:ext cx="7993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0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252" name="文本框 396340"/>
          <p:cNvSpPr txBox="1"/>
          <p:nvPr/>
        </p:nvSpPr>
        <p:spPr>
          <a:xfrm>
            <a:off x="468313" y="1412875"/>
            <a:ext cx="7993062" cy="4892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直接寻址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AL, BUF+3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寄存器间接寻址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BUF+3   ;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BUF+3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相对于段首地址的偏移地址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EA=3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送入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AL, [BX]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寄存器变址寻址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	;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取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EA-&gt;BX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AL, [BX+3]; ((BX)+3)-&gt;AL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基址加变址寻址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BUF;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SI, 3;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AL, [BX+SI];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文本占位符 398337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4294967295"/>
          </p:nvPr>
        </p:nvSpPr>
        <p:spPr>
          <a:xfrm>
            <a:off x="381000" y="1524000"/>
            <a:ext cx="4114800" cy="4495800"/>
          </a:xfrm>
        </p:spPr>
        <p:txBody>
          <a:bodyPr anchor="t" anchorCtr="0"/>
          <a:lstStyle>
            <a:lvl1pPr lvl="0">
              <a:buClr>
                <a:schemeClr val="hlink"/>
              </a:buClr>
              <a:buSzPct val="110000"/>
              <a:buFont typeface="Wingdings" panose="05000000000000000000" pitchFamily="2" charset="2"/>
              <a:defRPr sz="2800"/>
            </a:lvl1pPr>
            <a:lvl2pPr lvl="1">
              <a:buClr>
                <a:schemeClr val="tx1"/>
              </a:buClr>
              <a:buSzPct val="6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95000"/>
              <a:buFont typeface="Wingdings" panose="05000000000000000000" pitchFamily="2" charset="2"/>
              <a:defRPr sz="2000"/>
            </a:lvl3pPr>
            <a:lvl4pPr lvl="3">
              <a:buClr>
                <a:schemeClr val="tx1"/>
              </a:buClr>
              <a:buSzPct val="65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60000"/>
              <a:buFont typeface="Wingdings" panose="05000000000000000000" pitchFamily="2" charset="2"/>
              <a:defRPr sz="1800"/>
            </a:lvl5pPr>
          </a:lstStyle>
          <a:p>
            <a:pPr lvl="0" indent="-342900"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dirty="0"/>
          </a:p>
        </p:txBody>
      </p:sp>
      <p:sp>
        <p:nvSpPr>
          <p:cNvPr id="54274" name="矩形 39833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75" name="文本框 398339"/>
          <p:cNvSpPr txBox="1"/>
          <p:nvPr/>
        </p:nvSpPr>
        <p:spPr>
          <a:xfrm>
            <a:off x="539750" y="1412875"/>
            <a:ext cx="79930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4276" name="文本框 398340"/>
          <p:cNvSpPr txBox="1"/>
          <p:nvPr/>
        </p:nvSpPr>
        <p:spPr>
          <a:xfrm>
            <a:off x="538163" y="1557338"/>
            <a:ext cx="7993062" cy="447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利用寄存器间接寻址，变址寻址和基址加变址寻址，将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为首址的连续字节单元的内容分别送到以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BUF1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为首址的连续字节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单元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</a:pP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说明：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寄存器间接寻址，变址寻址和基址加变址寻址都能用来传送一片连续存储区的内容。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a,b,c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三种连续寻址中，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b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的寻址最直观，可读性最好。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39833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5298" name="文本框 398339"/>
          <p:cNvSpPr txBox="1"/>
          <p:nvPr/>
        </p:nvSpPr>
        <p:spPr>
          <a:xfrm>
            <a:off x="539750" y="1628775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18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5299" name="文本框 398341"/>
          <p:cNvSpPr txBox="1"/>
          <p:nvPr/>
        </p:nvSpPr>
        <p:spPr>
          <a:xfrm>
            <a:off x="539750" y="1557338"/>
            <a:ext cx="2519363" cy="4076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寄存器间接寻址</a:t>
            </a:r>
            <a:endParaRPr lang="zh-CN" altLang="en-US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  <a:endParaRPr lang="en-US" altLang="zh-CN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LEA SI, BUF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LEA DI, BUF1;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[SI];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[DI], AL;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DI;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文本框 398342"/>
          <p:cNvSpPr txBox="1"/>
          <p:nvPr/>
        </p:nvSpPr>
        <p:spPr>
          <a:xfrm>
            <a:off x="2987675" y="1557338"/>
            <a:ext cx="3095625" cy="3689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b.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变址寻址</a:t>
            </a:r>
            <a:endParaRPr lang="zh-CN" altLang="en-US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  <a:endParaRPr lang="en-US" altLang="zh-CN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SI, 0;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BUF[SI];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BUF1[SI], AL;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  <a:endParaRPr lang="en-US" altLang="zh-CN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/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5301" name="文本框 398343"/>
          <p:cNvSpPr txBox="1"/>
          <p:nvPr/>
        </p:nvSpPr>
        <p:spPr>
          <a:xfrm>
            <a:off x="5651500" y="1557338"/>
            <a:ext cx="3095625" cy="43541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c.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基址加变址寻址</a:t>
            </a:r>
            <a:endParaRPr lang="zh-CN" altLang="en-US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  <a:endParaRPr lang="en-US" altLang="zh-CN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LEA BX, BUF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LEA BP, BUF1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SI, 0;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[BX][SI];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DS:[BP][SI], AL;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  <a:endParaRPr lang="en-US" altLang="zh-CN" sz="1800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  <a:endParaRPr lang="en-US" altLang="zh-CN" sz="18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marL="457200" indent="-457200"/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445441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3.1.3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常量与变量的定义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2" name="文本占位符 445442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2625" y="1557338"/>
            <a:ext cx="7802563" cy="4495800"/>
          </a:xfrm>
        </p:spPr>
        <p:txBody>
          <a:bodyPr anchor="t" anchorCtr="0"/>
          <a:p>
            <a:pPr marL="0" indent="0">
              <a:buSzTx/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汇编程序的语句中具体的操作数，可以分为常量和变量两种：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表达式：由常数、寄存器、标号、变量加上运算符构成的式子。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56323" name="组合 1073743824"/>
          <p:cNvGrpSpPr/>
          <p:nvPr/>
        </p:nvGrpSpPr>
        <p:grpSpPr>
          <a:xfrm>
            <a:off x="1249363" y="2486025"/>
            <a:ext cx="6062662" cy="2444750"/>
            <a:chOff x="0" y="0"/>
            <a:chExt cx="5400" cy="2964"/>
          </a:xfrm>
        </p:grpSpPr>
        <p:sp>
          <p:nvSpPr>
            <p:cNvPr id="56324" name="左大括号 1073743825"/>
            <p:cNvSpPr/>
            <p:nvPr/>
          </p:nvSpPr>
          <p:spPr>
            <a:xfrm>
              <a:off x="0" y="780"/>
              <a:ext cx="180" cy="1404"/>
            </a:xfrm>
            <a:prstGeom prst="leftBrace">
              <a:avLst>
                <a:gd name="adj1" fmla="val 65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5" name="左大括号 1073743826"/>
            <p:cNvSpPr/>
            <p:nvPr/>
          </p:nvSpPr>
          <p:spPr>
            <a:xfrm>
              <a:off x="3060" y="312"/>
              <a:ext cx="180" cy="936"/>
            </a:xfrm>
            <a:prstGeom prst="leftBrace">
              <a:avLst>
                <a:gd name="adj1" fmla="val 429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6" name="左大括号 1073743827"/>
            <p:cNvSpPr/>
            <p:nvPr/>
          </p:nvSpPr>
          <p:spPr>
            <a:xfrm>
              <a:off x="3060" y="1716"/>
              <a:ext cx="180" cy="936"/>
            </a:xfrm>
            <a:prstGeom prst="leftBrace">
              <a:avLst>
                <a:gd name="adj1" fmla="val 429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文本框 1073743828"/>
            <p:cNvSpPr txBox="1"/>
            <p:nvPr/>
          </p:nvSpPr>
          <p:spPr>
            <a:xfrm>
              <a:off x="180" y="468"/>
              <a:ext cx="27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常量与数值表达式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文本框 1073743829"/>
            <p:cNvSpPr txBox="1"/>
            <p:nvPr/>
          </p:nvSpPr>
          <p:spPr>
            <a:xfrm>
              <a:off x="180" y="1716"/>
              <a:ext cx="27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变量与地址表达式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文本框 1073743830"/>
            <p:cNvSpPr txBox="1"/>
            <p:nvPr/>
          </p:nvSpPr>
          <p:spPr>
            <a:xfrm>
              <a:off x="3420" y="0"/>
              <a:ext cx="10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文本框 1073743831"/>
            <p:cNvSpPr txBox="1"/>
            <p:nvPr/>
          </p:nvSpPr>
          <p:spPr>
            <a:xfrm>
              <a:off x="3420" y="780"/>
              <a:ext cx="19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数值表达式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文本框 1073743832"/>
            <p:cNvSpPr txBox="1"/>
            <p:nvPr/>
          </p:nvSpPr>
          <p:spPr>
            <a:xfrm>
              <a:off x="3420" y="1404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文本框 1073743833"/>
            <p:cNvSpPr txBox="1"/>
            <p:nvPr/>
          </p:nvSpPr>
          <p:spPr>
            <a:xfrm>
              <a:off x="3420" y="2184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地址表达式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文本占位符 44748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452438" y="1381125"/>
            <a:ext cx="8382000" cy="260667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常量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常量：汇编时已有确定数值的量。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用途：赋值、作立即数、位移量。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7346" name="标题 447490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 常量与数值表达式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7347" name="组合 1073744058"/>
          <p:cNvGrpSpPr/>
          <p:nvPr/>
        </p:nvGrpSpPr>
        <p:grpSpPr>
          <a:xfrm>
            <a:off x="1260475" y="3786188"/>
            <a:ext cx="6869113" cy="2071687"/>
            <a:chOff x="0" y="0"/>
            <a:chExt cx="8640" cy="1820"/>
          </a:xfrm>
        </p:grpSpPr>
        <p:sp>
          <p:nvSpPr>
            <p:cNvPr id="57348" name="左大括号 1073744059"/>
            <p:cNvSpPr/>
            <p:nvPr/>
          </p:nvSpPr>
          <p:spPr>
            <a:xfrm>
              <a:off x="1980" y="362"/>
              <a:ext cx="180" cy="1146"/>
            </a:xfrm>
            <a:prstGeom prst="leftBrace">
              <a:avLst>
                <a:gd name="adj1" fmla="val 52525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49" name="文本框 1073744060"/>
            <p:cNvSpPr txBox="1"/>
            <p:nvPr/>
          </p:nvSpPr>
          <p:spPr>
            <a:xfrm>
              <a:off x="0" y="572"/>
              <a:ext cx="19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常量的分类：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文本框 1073744061"/>
            <p:cNvSpPr txBox="1"/>
            <p:nvPr/>
          </p:nvSpPr>
          <p:spPr>
            <a:xfrm>
              <a:off x="2340" y="0"/>
              <a:ext cx="6300" cy="7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marL="914400" indent="-914400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数值常量：二进制、十进制、十六进制、字符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marL="914400" indent="-914400"/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1" name="文本框 1073744062"/>
            <p:cNvSpPr txBox="1"/>
            <p:nvPr/>
          </p:nvSpPr>
          <p:spPr>
            <a:xfrm>
              <a:off x="2340" y="1040"/>
              <a:ext cx="504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符号常量：有名字的数值常量</a:t>
              </a:r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448514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8514" name="文本占位符 448513" descr="Rectangle: Click to edit Master text styles&#13;&#10;Second level&#13;&#10;Third level&#13;&#10;Fourth level&#13;&#10;Fifth level"/>
          <p:cNvSpPr>
            <a:spLocks noGrp="1"/>
          </p:cNvSpPr>
          <p:nvPr/>
        </p:nvSpPr>
        <p:spPr>
          <a:xfrm>
            <a:off x="766763" y="1503363"/>
            <a:ext cx="7859712" cy="49498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符号常量的定义：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等价伪指令 </a:t>
            </a:r>
            <a:r>
              <a:rPr lang="en-US" altLang="zh-CN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EQU</a:t>
            </a:r>
            <a:endParaRPr lang="en-US" altLang="zh-CN" sz="2400" b="1" i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等号伪指令 </a:t>
            </a:r>
            <a:r>
              <a:rPr lang="en-US" altLang="zh-CN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endParaRPr lang="en-US" altLang="zh-CN" sz="2400" b="1" i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使用：定义后直接引用符号名。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注意：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符号常量不分配存贮单元，只建立等价代换关系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可出现在任何段。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EQU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语句定义的符号常量在该程序中不能再重新赋值，而用“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=”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定义的符号常量可多次重新赋值，使用时，以最后一次定义的值为准。</a:t>
            </a:r>
            <a:endParaRPr lang="zh-CN" altLang="en-US" sz="24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9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8514">
                                            <p:txEl>
                                              <p:charRg st="9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8514">
                                            <p:txEl>
                                              <p:charRg st="9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452609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370" name="文本占位符 452610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395288" y="1628775"/>
            <a:ext cx="8382000" cy="4824413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sz="2800" b="1" strike="noStrike" noProof="1" dirty="0">
                <a:solidFill>
                  <a:srgbClr val="000066"/>
                </a:solidFill>
              </a:rPr>
              <a:t>2. 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数值表达式 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   常量与运算符组成的式子。数值表达式在汇编期间进行运算，结果为常量。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marL="342900" lvl="0" indent="6858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    算术运算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        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+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–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*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/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MOD(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模除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,  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取余数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        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SHR(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右移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SHL(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左移</a:t>
            </a:r>
            <a:r>
              <a:rPr lang="en-US" altLang="x-none" sz="2800" b="1" strike="noStrike" noProof="1" dirty="0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 dirty="0">
                <a:solidFill>
                  <a:srgbClr val="000066"/>
                </a:solidFill>
              </a:rPr>
              <a:t>。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lvl="0" fontAlgn="base">
              <a:buNone/>
            </a:pPr>
            <a:r>
              <a:rPr lang="zh-CN" altLang="en-US" sz="2800" b="1" strike="noStrike" noProof="1" dirty="0"/>
              <a:t>       </a:t>
            </a:r>
            <a:endParaRPr lang="zh-CN" altLang="en-US" sz="2800" b="1" strike="noStrike" noProof="1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占位符 453633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55650" y="1412875"/>
            <a:ext cx="7613650" cy="4716463"/>
          </a:xfrm>
          <a:ln>
            <a:miter/>
          </a:ln>
        </p:spPr>
        <p:txBody>
          <a:bodyPr anchor="t"/>
          <a:p>
            <a:pPr lvl="0" algn="l" fontAlgn="base">
              <a:lnSpc>
                <a:spcPct val="12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x-none" sz="2800" strike="noStrike" noProof="1" dirty="0">
                <a:solidFill>
                  <a:srgbClr val="000066"/>
                </a:solidFill>
              </a:rPr>
              <a:t>   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逻辑运算</a:t>
            </a:r>
            <a:endParaRPr lang="zh-CN" altLang="en-US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lvl="0" algn="l" fontAlgn="base">
              <a:lnSpc>
                <a:spcPct val="120000"/>
              </a:lnSpc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        逻辑乘：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AND  (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与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，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逻辑加：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OR   (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或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，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    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按位加：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XOR  (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异或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，逻辑非：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NOT   (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非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  <a:endParaRPr lang="en-US" altLang="x-none" sz="24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lvl="0" algn="l" fontAlgn="base">
              <a:lnSpc>
                <a:spcPct val="12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   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关系运算</a:t>
            </a:r>
            <a:endParaRPr lang="zh-CN" altLang="en-US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lvl="0" algn="l" fontAlgn="base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        相等</a:t>
            </a:r>
            <a:r>
              <a:rPr lang="zh-CN" altLang="en-US" sz="2400" b="1" strike="noStrike" noProof="1" dirty="0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EQ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、不等</a:t>
            </a:r>
            <a:r>
              <a:rPr lang="zh-CN" altLang="en-US" sz="2400" b="1" strike="noStrike" noProof="1" dirty="0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	NE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、小于</a:t>
            </a:r>
            <a:r>
              <a:rPr lang="zh-CN" altLang="en-US" sz="2400" b="1" strike="noStrike" noProof="1" dirty="0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LT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、大于</a:t>
            </a:r>
            <a:r>
              <a:rPr lang="zh-CN" altLang="en-US" sz="2400" b="1" strike="noStrike" noProof="1" dirty="0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GT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、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小于等于</a:t>
            </a:r>
            <a:r>
              <a:rPr lang="zh-CN" altLang="en-US" sz="2800" b="1" strike="noStrike" noProof="1" dirty="0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LE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、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大于等于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:	GE  </a:t>
            </a:r>
            <a:endParaRPr lang="en-US" altLang="x-none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lvl="0" algn="l" fontAlgn="base">
              <a:lnSpc>
                <a:spcPct val="120000"/>
              </a:lnSpc>
              <a:spcBef>
                <a:spcPct val="0"/>
              </a:spcBef>
              <a:buNone/>
            </a:pPr>
            <a:endParaRPr lang="en-US" altLang="x-none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marL="32385" lvl="0" indent="631190" algn="l" fontAlgn="base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运算结果：关系不成立，结果为0；关系成立，结果为–1（0FFFFH）。</a:t>
            </a:r>
            <a:endParaRPr lang="en-US" altLang="x-none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lvl="0" fontAlgn="base">
              <a:lnSpc>
                <a:spcPct val="80000"/>
              </a:lnSpc>
              <a:buNone/>
            </a:pPr>
            <a:r>
              <a:rPr lang="en-US" altLang="x-none" sz="2800" strike="noStrike" noProof="1" dirty="0">
                <a:solidFill>
                  <a:srgbClr val="CC0000"/>
                </a:solidFill>
              </a:rPr>
              <a:t> </a:t>
            </a:r>
            <a:endParaRPr lang="zh-CN" altLang="en-US" sz="2800" b="1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0418" name="动作按钮: 开始 453635">
            <a:hlinkClick r:id="rId1" action="ppaction://hlinksldjump"/>
          </p:cNvPr>
          <p:cNvSpPr/>
          <p:nvPr/>
        </p:nvSpPr>
        <p:spPr>
          <a:xfrm>
            <a:off x="8604250" y="6380163"/>
            <a:ext cx="395288" cy="396875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419" name="标题 452609"/>
          <p:cNvSpPr>
            <a:spLocks noGrp="1"/>
          </p:cNvSpPr>
          <p:nvPr/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4249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8078787" cy="4318000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早期的8086微处理：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SzPct val="100000"/>
              <a:buFont typeface="Wingdings" panose="05000000000000000000" charset="0"/>
              <a:buChar char="Ø"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20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位地址总线，寻址范围：2^20 = 1M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SzPct val="100000"/>
              <a:buFont typeface="Wingdings" panose="05000000000000000000" charset="0"/>
              <a:buChar char="Ø"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与地址相关的寄存器均为16位(SP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SI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DI)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，寻址范围：2^16 = 64K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问题：如何通过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位寄存器访问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1MB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的内存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解决：将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1M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字节主存分段，每段最多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64K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字节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0" name="文本框 424962"/>
          <p:cNvSpPr txBox="1"/>
          <p:nvPr/>
        </p:nvSpPr>
        <p:spPr>
          <a:xfrm>
            <a:off x="828675" y="260350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454657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9" name="文本占位符 454658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88988" y="1584325"/>
            <a:ext cx="7729538" cy="4462463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1.  </a:t>
            </a:r>
            <a:r>
              <a:rPr lang="zh-CN" altLang="en-US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变量</a:t>
            </a:r>
            <a:endParaRPr lang="zh-CN" altLang="en-US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marL="342900" lvl="0" indent="37020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 数据段或附加数据段中一个数据存贮单元的名字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,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是这个存储单元的地址的符号表示。可代表一批存储单元的首址。  </a:t>
            </a:r>
            <a:r>
              <a:rPr lang="zh-CN" altLang="en-US" sz="2800" b="1" strike="noStrike" noProof="1" dirty="0">
                <a:latin typeface="Times New Roman" panose="02020603050405020304" pitchFamily="2" charset="0"/>
              </a:rPr>
              <a:t> </a:t>
            </a:r>
            <a:endParaRPr lang="en-US" altLang="x-none" sz="2800" b="1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454657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9" name="文本占位符 454658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581025" y="1343025"/>
            <a:ext cx="7937500" cy="5164138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）变量的属性</a:t>
            </a:r>
            <a:endParaRPr lang="zh-CN" altLang="en-US" sz="28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00380" lvl="0" indent="48768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段属性：定义变量所在段的段首址，当访问该变量时该段首址应在某一段寄存器中，即为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当前可访问段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x-none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00380" lvl="0" indent="33147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偏移地址：该变量所占存储单元到所在段的段首址的字节距离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endParaRPr lang="en-US" altLang="x-none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00380" lvl="0" indent="33147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类型：类型是指存取该变量中的数据所需要的字节数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变量的类型由定义该变量时所使用的伪指令确定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x-none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charRg st="8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7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charRg st="17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占位符 45568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11188" y="1412875"/>
            <a:ext cx="7942263" cy="5037138"/>
          </a:xfrm>
          <a:ln>
            <a:miter/>
          </a:ln>
        </p:spPr>
        <p:txBody>
          <a:bodyPr anchor="t"/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）变量的定义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x-none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x-none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en-US" altLang="x-none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 数据定义伪指令  表达式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[，</a:t>
            </a:r>
            <a:r>
              <a:rPr lang="en-US" altLang="x-none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…]</a:t>
            </a:r>
            <a:endParaRPr lang="en-US" altLang="x-none" sz="2400" b="1" strike="noStrike" noProof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数据定义伪指令：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DB、DW、DD、DQ和DT</a:t>
            </a:r>
            <a:endParaRPr lang="en-US" altLang="x-none" sz="20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表达式：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 数值表达式</a:t>
            </a:r>
            <a:endParaRPr lang="en-US" altLang="x-none" sz="20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(b) ASCII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</a:t>
            </a:r>
            <a:endParaRPr lang="zh-CN" altLang="en-US" sz="20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(c) 地址表达式(</a:t>
            </a:r>
            <a:r>
              <a:rPr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DW  地址表达式为变量时，DW内容为变量的EA；DD  地址表达式为变量时，DD的内容为EA+段首址</a:t>
            </a: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x-none" sz="20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(d)  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？值不确定</a:t>
            </a:r>
            <a:endParaRPr lang="zh-CN" altLang="en-US" sz="20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(e) n  DUP(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</a:t>
            </a: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，重复子句</a:t>
            </a:r>
            <a:endParaRPr lang="zh-CN" altLang="en-US" sz="20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上述</a:t>
            </a: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x-none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(e)</a:t>
            </a:r>
            <a:r>
              <a:rPr lang="zh-CN" altLang="en-US" sz="20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组成的系列，各表达式之间用逗号隔开。</a:t>
            </a:r>
            <a:r>
              <a:rPr lang="zh-CN" altLang="en-US" sz="2000" strike="noStrike" noProof="1" dirty="0"/>
              <a:t>    </a:t>
            </a:r>
            <a:r>
              <a:rPr lang="zh-CN" altLang="en-US" sz="2600" strike="noStrike" noProof="1" dirty="0"/>
              <a:t>               </a:t>
            </a:r>
            <a:r>
              <a:rPr lang="zh-CN" altLang="en-US" strike="noStrike" noProof="1" dirty="0"/>
              <a:t>                          </a:t>
            </a:r>
            <a:endParaRPr lang="zh-CN" altLang="en-US" strike="noStrike" noProof="1" dirty="0"/>
          </a:p>
        </p:txBody>
      </p:sp>
      <p:sp>
        <p:nvSpPr>
          <p:cNvPr id="63490" name="标题 45568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7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charRg st="72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1442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1442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61442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93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1442">
                                            <p:txEl>
                                              <p:charRg st="193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461825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587" name="文本占位符 461826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539750" y="1557338"/>
            <a:ext cx="4264025" cy="4832350"/>
          </a:xfrm>
        </p:spPr>
        <p:txBody>
          <a:bodyPr wrap="square" anchor="t" anchorCtr="0"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（</a:t>
            </a:r>
            <a:r>
              <a:rPr lang="en-US" altLang="zh-CN" sz="2000" b="1" dirty="0">
                <a:latin typeface="Times New Roman" panose="02020603050405020304" pitchFamily="2" charset="0"/>
              </a:rPr>
              <a:t>3</a:t>
            </a:r>
            <a:r>
              <a:rPr lang="zh-CN" altLang="en-US" sz="2000" b="1" dirty="0">
                <a:latin typeface="Times New Roman" panose="02020603050405020304" pitchFamily="2" charset="0"/>
              </a:rPr>
              <a:t>）例：数据段定义如下： 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     </a:t>
            </a:r>
            <a:r>
              <a:rPr lang="en-US" altLang="zh-CN" sz="2000" b="1" dirty="0">
                <a:latin typeface="Times New Roman" panose="02020603050405020304" pitchFamily="2" charset="0"/>
              </a:rPr>
              <a:t>DATA  SEGMENT  USE16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A          DW	 M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BUF     DB	  ’AB’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0DH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0AH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CON    EQU	500H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B	    DW	 0FFAAH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MARK = 100H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D  	    DD    BUF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M        DB  2 DUP(1)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2 DUP(2</a:t>
            </a:r>
            <a:r>
              <a:rPr lang="zh-CN" altLang="en-US" sz="2000" b="1" dirty="0">
                <a:latin typeface="Times New Roman" panose="02020603050405020304" pitchFamily="2" charset="0"/>
              </a:rPr>
              <a:t>，’</a:t>
            </a:r>
            <a:r>
              <a:rPr lang="en-US" altLang="zh-CN" sz="2000" b="1" dirty="0">
                <a:latin typeface="Times New Roman" panose="02020603050405020304" pitchFamily="2" charset="0"/>
              </a:rPr>
              <a:t>B’)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           DB  ’123’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1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DATA  ENDS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b="1" dirty="0">
              <a:latin typeface="Times New Roman" panose="02020603050405020304" pitchFamily="2" charset="0"/>
            </a:endParaRPr>
          </a:p>
        </p:txBody>
      </p:sp>
      <p:sp>
        <p:nvSpPr>
          <p:cNvPr id="2" name="文本占位符 461826" descr="Rectangle: Click to edit Master text styles&#13;&#10;Second level&#13;&#10;Third level&#13;&#10;Fourth level&#13;&#10;Fifth level"/>
          <p:cNvSpPr>
            <a:spLocks noGrp="1"/>
          </p:cNvSpPr>
          <p:nvPr/>
        </p:nvSpPr>
        <p:spPr>
          <a:xfrm>
            <a:off x="4787900" y="1557338"/>
            <a:ext cx="3419475" cy="4448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请画出数据段中的数据在主存中的存储形式。</a:t>
            </a:r>
            <a:endParaRPr lang="zh-CN" altLang="en-US" sz="20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在上例中分别执行语句后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的结果。</a:t>
            </a:r>
            <a:endParaRPr lang="zh-CN" altLang="en-US" sz="20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MOV   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</a:t>
            </a:r>
            <a:endParaRPr lang="en-US" altLang="zh-CN" sz="20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	MOV  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BUF+2  </a:t>
            </a:r>
            <a:endParaRPr lang="en-US" altLang="zh-CN" sz="20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指令 MOV  EDX，M  是否正确？</a:t>
            </a:r>
            <a:endParaRPr lang="zh-CN" altLang="en-US" sz="2000" b="1" i="0" dirty="0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461825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67588" name="内容占位符 67587"/>
          <p:cNvGraphicFramePr/>
          <p:nvPr>
            <p:ph sz="quarter" idx="4294967295"/>
          </p:nvPr>
        </p:nvGraphicFramePr>
        <p:xfrm>
          <a:off x="2124075" y="14843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0CH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594" name="内容占位符 67593"/>
          <p:cNvGraphicFramePr/>
          <p:nvPr>
            <p:ph sz="quarter" idx="4294967295"/>
          </p:nvPr>
        </p:nvGraphicFramePr>
        <p:xfrm>
          <a:off x="2124075" y="19161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00" name="表格 67599"/>
          <p:cNvGraphicFramePr/>
          <p:nvPr/>
        </p:nvGraphicFramePr>
        <p:xfrm>
          <a:off x="2124075" y="23479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41H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06" name="表格 67605"/>
          <p:cNvGraphicFramePr/>
          <p:nvPr/>
        </p:nvGraphicFramePr>
        <p:xfrm>
          <a:off x="2124075" y="27797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12" name="表格 67611"/>
          <p:cNvGraphicFramePr/>
          <p:nvPr/>
        </p:nvGraphicFramePr>
        <p:xfrm>
          <a:off x="2124075" y="32115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0DH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18" name="表格 67617"/>
          <p:cNvGraphicFramePr/>
          <p:nvPr/>
        </p:nvGraphicFramePr>
        <p:xfrm>
          <a:off x="2124075" y="40767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0AAH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24" name="表格 67623"/>
          <p:cNvGraphicFramePr/>
          <p:nvPr/>
        </p:nvGraphicFramePr>
        <p:xfrm>
          <a:off x="2124075" y="36449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0AH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30" name="表格 67629"/>
          <p:cNvGraphicFramePr/>
          <p:nvPr/>
        </p:nvGraphicFramePr>
        <p:xfrm>
          <a:off x="2124075" y="5805488"/>
          <a:ext cx="1223963" cy="755650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755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DATA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36" name="表格 67635"/>
          <p:cNvGraphicFramePr/>
          <p:nvPr/>
        </p:nvGraphicFramePr>
        <p:xfrm>
          <a:off x="2124075" y="45085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0FFH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42" name="表格 67641"/>
          <p:cNvGraphicFramePr/>
          <p:nvPr/>
        </p:nvGraphicFramePr>
        <p:xfrm>
          <a:off x="5291138" y="1557338"/>
          <a:ext cx="1223963" cy="431800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48" name="表格 67647"/>
          <p:cNvGraphicFramePr/>
          <p:nvPr/>
        </p:nvGraphicFramePr>
        <p:xfrm>
          <a:off x="5291138" y="19891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54" name="表格 67653"/>
          <p:cNvGraphicFramePr/>
          <p:nvPr/>
        </p:nvGraphicFramePr>
        <p:xfrm>
          <a:off x="5291138" y="24225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60" name="表格 67659"/>
          <p:cNvGraphicFramePr/>
          <p:nvPr/>
        </p:nvGraphicFramePr>
        <p:xfrm>
          <a:off x="5291138" y="28527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66" name="表格 67665"/>
          <p:cNvGraphicFramePr/>
          <p:nvPr/>
        </p:nvGraphicFramePr>
        <p:xfrm>
          <a:off x="5291138" y="32845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72" name="表格 67671"/>
          <p:cNvGraphicFramePr/>
          <p:nvPr/>
        </p:nvGraphicFramePr>
        <p:xfrm>
          <a:off x="5291138" y="41497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31H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78" name="表格 67677"/>
          <p:cNvGraphicFramePr/>
          <p:nvPr/>
        </p:nvGraphicFramePr>
        <p:xfrm>
          <a:off x="5291138" y="37163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84" name="表格 67683"/>
          <p:cNvGraphicFramePr/>
          <p:nvPr/>
        </p:nvGraphicFramePr>
        <p:xfrm>
          <a:off x="5291138" y="45831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32H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90" name="表格 67689"/>
          <p:cNvGraphicFramePr/>
          <p:nvPr/>
        </p:nvGraphicFramePr>
        <p:xfrm>
          <a:off x="5291138" y="50133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33H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96" name="文本框 461935"/>
          <p:cNvSpPr txBox="1"/>
          <p:nvPr/>
        </p:nvSpPr>
        <p:spPr>
          <a:xfrm>
            <a:off x="1476375" y="2132013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7" name="文本框 461936"/>
          <p:cNvSpPr txBox="1"/>
          <p:nvPr/>
        </p:nvSpPr>
        <p:spPr>
          <a:xfrm>
            <a:off x="1692275" y="1339850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8" name="文本框 461937"/>
          <p:cNvSpPr txBox="1"/>
          <p:nvPr/>
        </p:nvSpPr>
        <p:spPr>
          <a:xfrm>
            <a:off x="1692275" y="4652963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699" name="表格 67698"/>
          <p:cNvGraphicFramePr/>
          <p:nvPr/>
        </p:nvGraphicFramePr>
        <p:xfrm>
          <a:off x="5291138" y="54451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05" name="文本框 461944"/>
          <p:cNvSpPr txBox="1"/>
          <p:nvPr/>
        </p:nvSpPr>
        <p:spPr>
          <a:xfrm>
            <a:off x="4930775" y="1449388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706" name="表格 67705"/>
          <p:cNvGraphicFramePr/>
          <p:nvPr/>
        </p:nvGraphicFramePr>
        <p:xfrm>
          <a:off x="2124075" y="49403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712" name="表格 67711"/>
          <p:cNvGraphicFramePr/>
          <p:nvPr/>
        </p:nvGraphicFramePr>
        <p:xfrm>
          <a:off x="2124075" y="53721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4286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0H</a:t>
                      </a:r>
                      <a:endParaRPr lang="en-US" altLang="x-none" sz="2200" dirty="0">
                        <a:solidFill>
                          <a:srgbClr val="000066"/>
                        </a:solidFill>
                        <a:latin typeface="Tahoma" panose="020B0604030504040204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18" name="文本框 461957"/>
          <p:cNvSpPr txBox="1"/>
          <p:nvPr/>
        </p:nvSpPr>
        <p:spPr>
          <a:xfrm>
            <a:off x="1692275" y="3787775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>
            <a:stCxn id="67630" idx="1"/>
            <a:endCxn id="67630" idx="3"/>
          </p:cNvCxnSpPr>
          <p:nvPr/>
        </p:nvCxnSpPr>
        <p:spPr>
          <a:xfrm>
            <a:off x="2124075" y="6183313"/>
            <a:ext cx="1223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670" name="文本框 2"/>
          <p:cNvSpPr txBox="1"/>
          <p:nvPr/>
        </p:nvSpPr>
        <p:spPr>
          <a:xfrm>
            <a:off x="3492500" y="14843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1" name="文本框 3"/>
          <p:cNvSpPr txBox="1"/>
          <p:nvPr/>
        </p:nvSpPr>
        <p:spPr>
          <a:xfrm>
            <a:off x="3492500" y="19097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2" name="文本框 4"/>
          <p:cNvSpPr txBox="1"/>
          <p:nvPr/>
        </p:nvSpPr>
        <p:spPr>
          <a:xfrm>
            <a:off x="3492500" y="23352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3" name="文本框 5"/>
          <p:cNvSpPr txBox="1"/>
          <p:nvPr/>
        </p:nvSpPr>
        <p:spPr>
          <a:xfrm>
            <a:off x="3492500" y="27606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4" name="文本框 6"/>
          <p:cNvSpPr txBox="1"/>
          <p:nvPr/>
        </p:nvSpPr>
        <p:spPr>
          <a:xfrm>
            <a:off x="3492500" y="31861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5" name="文本框 7"/>
          <p:cNvSpPr txBox="1"/>
          <p:nvPr/>
        </p:nvSpPr>
        <p:spPr>
          <a:xfrm>
            <a:off x="3492500" y="36115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6" name="文本框 8"/>
          <p:cNvSpPr txBox="1"/>
          <p:nvPr/>
        </p:nvSpPr>
        <p:spPr>
          <a:xfrm>
            <a:off x="3492500" y="40370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7" name="文本框 9"/>
          <p:cNvSpPr txBox="1"/>
          <p:nvPr/>
        </p:nvSpPr>
        <p:spPr>
          <a:xfrm>
            <a:off x="3492500" y="44624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8" name="文本框 10"/>
          <p:cNvSpPr txBox="1"/>
          <p:nvPr/>
        </p:nvSpPr>
        <p:spPr>
          <a:xfrm>
            <a:off x="6661150" y="15573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12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79" name="文本框 11"/>
          <p:cNvSpPr txBox="1"/>
          <p:nvPr/>
        </p:nvSpPr>
        <p:spPr>
          <a:xfrm>
            <a:off x="6661150" y="19891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13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0" name="文本框 12"/>
          <p:cNvSpPr txBox="1"/>
          <p:nvPr/>
        </p:nvSpPr>
        <p:spPr>
          <a:xfrm>
            <a:off x="6661150" y="24209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14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1" name="文本框 13"/>
          <p:cNvSpPr txBox="1"/>
          <p:nvPr/>
        </p:nvSpPr>
        <p:spPr>
          <a:xfrm>
            <a:off x="6661150" y="28527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15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2" name="文本框 14"/>
          <p:cNvSpPr txBox="1"/>
          <p:nvPr/>
        </p:nvSpPr>
        <p:spPr>
          <a:xfrm>
            <a:off x="6661150" y="32845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3" name="文本框 15"/>
          <p:cNvSpPr txBox="1"/>
          <p:nvPr/>
        </p:nvSpPr>
        <p:spPr>
          <a:xfrm>
            <a:off x="6661150" y="37163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17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4" name="文本框 16"/>
          <p:cNvSpPr txBox="1"/>
          <p:nvPr/>
        </p:nvSpPr>
        <p:spPr>
          <a:xfrm>
            <a:off x="6661150" y="41481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18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5" name="文本框 17"/>
          <p:cNvSpPr txBox="1"/>
          <p:nvPr/>
        </p:nvSpPr>
        <p:spPr>
          <a:xfrm>
            <a:off x="6661150" y="45799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19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6" name="文本框 18"/>
          <p:cNvSpPr txBox="1"/>
          <p:nvPr/>
        </p:nvSpPr>
        <p:spPr>
          <a:xfrm>
            <a:off x="3492500" y="48879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7" name="文本框 19"/>
          <p:cNvSpPr txBox="1"/>
          <p:nvPr/>
        </p:nvSpPr>
        <p:spPr>
          <a:xfrm>
            <a:off x="3492500" y="53133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8" name="文本框 20"/>
          <p:cNvSpPr txBox="1"/>
          <p:nvPr/>
        </p:nvSpPr>
        <p:spPr>
          <a:xfrm>
            <a:off x="3492500" y="57388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10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89" name="文本框 21"/>
          <p:cNvSpPr txBox="1"/>
          <p:nvPr/>
        </p:nvSpPr>
        <p:spPr>
          <a:xfrm>
            <a:off x="3492500" y="61642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11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90" name="文本框 22"/>
          <p:cNvSpPr txBox="1"/>
          <p:nvPr/>
        </p:nvSpPr>
        <p:spPr>
          <a:xfrm>
            <a:off x="6661150" y="50117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20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691" name="文本框 23"/>
          <p:cNvSpPr txBox="1"/>
          <p:nvPr/>
        </p:nvSpPr>
        <p:spPr>
          <a:xfrm>
            <a:off x="6661150" y="54435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21</a:t>
            </a:r>
            <a:endParaRPr lang="en-US" altLang="zh-CN" i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6" grpId="0"/>
      <p:bldP spid="67697" grpId="0"/>
      <p:bldP spid="67698" grpId="0"/>
      <p:bldP spid="67705" grpId="0"/>
      <p:bldP spid="677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文本占位符 46284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79463" y="1698625"/>
            <a:ext cx="7585075" cy="2808288"/>
          </a:xfrm>
        </p:spPr>
        <p:txBody>
          <a:bodyPr anchor="t" anchorCtr="0"/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注意：</a:t>
            </a:r>
            <a:r>
              <a:rPr lang="en-US" altLang="zh-CN" sz="2800" b="1" dirty="0">
                <a:solidFill>
                  <a:srgbClr val="906AFC"/>
                </a:solidFill>
              </a:rPr>
              <a:t>   </a:t>
            </a:r>
            <a:endParaRPr lang="en-US" altLang="zh-CN" sz="2800" b="1" dirty="0">
              <a:solidFill>
                <a:srgbClr val="906AFC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伪指令</a:t>
            </a:r>
            <a:r>
              <a:rPr lang="en-US" altLang="zh-CN" sz="2400" b="1" dirty="0">
                <a:latin typeface="Times New Roman" panose="02020603050405020304" pitchFamily="2" charset="0"/>
              </a:rPr>
              <a:t>EQU</a:t>
            </a:r>
            <a:r>
              <a:rPr lang="zh-CN" altLang="en-US" sz="2400" b="1" dirty="0">
                <a:latin typeface="Times New Roman" panose="02020603050405020304" pitchFamily="2" charset="0"/>
              </a:rPr>
              <a:t>及“</a:t>
            </a:r>
            <a:r>
              <a:rPr lang="en-US" altLang="zh-CN" sz="2400" b="1" dirty="0">
                <a:latin typeface="Times New Roman" panose="02020603050405020304" pitchFamily="2" charset="0"/>
              </a:rPr>
              <a:t>=”</a:t>
            </a:r>
            <a:r>
              <a:rPr lang="zh-CN" altLang="en-US" sz="2400" b="1" dirty="0">
                <a:latin typeface="Times New Roman" panose="02020603050405020304" pitchFamily="2" charset="0"/>
              </a:rPr>
              <a:t>不分配存贮单元；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使用直接寻址方式时，变量的类型必须与指令的要求相符；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变量的段必须是当前段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68611" name="动作按钮: 后退或前一项 462850">
            <a:hlinkClick r:id="rId1" action="ppaction://hlinksldjump"/>
          </p:cNvPr>
          <p:cNvSpPr/>
          <p:nvPr/>
        </p:nvSpPr>
        <p:spPr>
          <a:xfrm>
            <a:off x="7704138" y="5984875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标题 462851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465921"/>
          <p:cNvSpPr>
            <a:spLocks noGrp="1"/>
          </p:cNvSpPr>
          <p:nvPr>
            <p:ph type="title" idx="4294967295"/>
          </p:nvPr>
        </p:nvSpPr>
        <p:spPr>
          <a:xfrm>
            <a:off x="441325" y="190500"/>
            <a:ext cx="8039100" cy="809625"/>
          </a:xfrm>
        </p:spPr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658" name="文本占位符 465922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827088" y="1412875"/>
            <a:ext cx="7732713" cy="4827588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地址表达式：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x-none" sz="28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由变量、标号、常量、寄存器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名加方括号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及一些运算符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数值表达式的运算符和特殊运算符</a:t>
            </a:r>
            <a:r>
              <a:rPr lang="en-US" altLang="x-none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  <a:r>
              <a:rPr lang="zh-CN" altLang="en-US" sz="2800" b="1" strike="noStrike" noProof="1" dirty="0">
                <a:solidFill>
                  <a:srgbClr val="000066"/>
                </a:solidFill>
                <a:latin typeface="Times New Roman" panose="02020603050405020304" pitchFamily="2" charset="0"/>
              </a:rPr>
              <a:t>所组成的有意义的式子。</a:t>
            </a:r>
            <a:endParaRPr lang="zh-CN" altLang="en-US" sz="2800" b="1" strike="noStrike" noProof="1" dirty="0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地址表达式也具有段、EA、类型等三个属性。</a:t>
            </a:r>
            <a:endParaRPr lang="zh-CN" altLang="en-US" sz="2800" b="1" strike="noStrike" noProof="1" dirty="0">
              <a:solidFill>
                <a:srgbClr val="000066"/>
              </a:solidFill>
            </a:endParaRP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solidFill>
                  <a:srgbClr val="000066"/>
                </a:solidFill>
              </a:rPr>
              <a:t>简单的地址表达式：直接寻址、间接寻址、变址、基址加变址等。</a:t>
            </a:r>
            <a:r>
              <a:rPr lang="zh-CN" altLang="en-US" sz="2600" strike="noStrike" noProof="1" dirty="0">
                <a:solidFill>
                  <a:srgbClr val="000066"/>
                </a:solidFill>
              </a:rPr>
              <a:t> </a:t>
            </a:r>
            <a:r>
              <a:rPr lang="zh-CN" altLang="en-US" sz="2600" strike="noStrike" noProof="1" dirty="0">
                <a:solidFill>
                  <a:srgbClr val="6600FF"/>
                </a:solidFill>
              </a:rPr>
              <a:t>      </a:t>
            </a:r>
            <a:endParaRPr lang="zh-CN" altLang="en-US" sz="2600" strike="noStrike" noProof="1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465921"/>
          <p:cNvSpPr>
            <a:spLocks noGrp="1"/>
          </p:cNvSpPr>
          <p:nvPr>
            <p:ph type="title" idx="4294967295"/>
          </p:nvPr>
        </p:nvSpPr>
        <p:spPr>
          <a:xfrm>
            <a:off x="441325" y="190500"/>
            <a:ext cx="8039100" cy="809625"/>
          </a:xfrm>
        </p:spPr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610" name="文本占位符 465922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2625" y="1484313"/>
            <a:ext cx="7732713" cy="72072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在地址表达式中，除运算符外、还可使用特殊算符。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68611" name="组合 1073743603"/>
          <p:cNvGrpSpPr>
            <a:grpSpLocks noRot="1"/>
          </p:cNvGrpSpPr>
          <p:nvPr/>
        </p:nvGrpSpPr>
        <p:grpSpPr>
          <a:xfrm>
            <a:off x="927100" y="2330450"/>
            <a:ext cx="7326313" cy="3913188"/>
            <a:chOff x="1804" y="2316"/>
            <a:chExt cx="7102" cy="4062"/>
          </a:xfrm>
        </p:grpSpPr>
        <p:sp>
          <p:nvSpPr>
            <p:cNvPr id="68612" name="文本框 1073743604"/>
            <p:cNvSpPr txBox="1"/>
            <p:nvPr/>
          </p:nvSpPr>
          <p:spPr>
            <a:xfrm>
              <a:off x="5587" y="4350"/>
              <a:ext cx="3240" cy="20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取偏移地址	OFFSET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取段地址	SEG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取类型		TYPE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3" name="文本框 1073743605"/>
            <p:cNvSpPr txBox="1"/>
            <p:nvPr/>
          </p:nvSpPr>
          <p:spPr>
            <a:xfrm>
              <a:off x="5666" y="2316"/>
              <a:ext cx="3240" cy="20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类型运算符	PTR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跨段前缀符	“:”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定义类型算符	THIS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4" name="文本框 1073743606"/>
            <p:cNvSpPr txBox="1"/>
            <p:nvPr/>
          </p:nvSpPr>
          <p:spPr>
            <a:xfrm>
              <a:off x="3607" y="2946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属性定义符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文本框 1073743607"/>
            <p:cNvSpPr txBox="1"/>
            <p:nvPr/>
          </p:nvSpPr>
          <p:spPr>
            <a:xfrm>
              <a:off x="3607" y="4974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属性分离符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6" name="文本框 1073743608"/>
            <p:cNvSpPr txBox="1"/>
            <p:nvPr/>
          </p:nvSpPr>
          <p:spPr>
            <a:xfrm>
              <a:off x="1804" y="4025"/>
              <a:ext cx="1620" cy="59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特殊算符：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7" name="左大括号 1073743609"/>
            <p:cNvSpPr/>
            <p:nvPr/>
          </p:nvSpPr>
          <p:spPr>
            <a:xfrm>
              <a:off x="3367" y="3258"/>
              <a:ext cx="240" cy="2184"/>
            </a:xfrm>
            <a:prstGeom prst="leftBrace">
              <a:avLst>
                <a:gd name="adj1" fmla="val 7541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左大括号 1073743610"/>
            <p:cNvSpPr/>
            <p:nvPr/>
          </p:nvSpPr>
          <p:spPr>
            <a:xfrm>
              <a:off x="5407" y="2634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9" name="左大括号 1073743611"/>
            <p:cNvSpPr/>
            <p:nvPr/>
          </p:nvSpPr>
          <p:spPr>
            <a:xfrm>
              <a:off x="5407" y="4662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占位符 470017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2625" y="1484313"/>
            <a:ext cx="7818438" cy="4235450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）属性定义符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x-none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类型运算符  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endParaRPr lang="en-US" altLang="x-none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功能：指明变量、标号或地址表达式的类型。</a:t>
            </a:r>
            <a:endParaRPr lang="zh-CN" altLang="en-US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格式：类型  </a:t>
            </a:r>
            <a:r>
              <a:rPr lang="en-US" altLang="zh-CN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PTR  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地址表达式</a:t>
            </a:r>
            <a:endParaRPr lang="zh-CN" altLang="en-US" sz="24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类型可以是：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NEAR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FAR</a:t>
            </a:r>
            <a:r>
              <a:rPr lang="zh-CN" altLang="en-US" sz="24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 dirty="0">
                <a:solidFill>
                  <a:srgbClr val="906AF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sz="2400" b="1" strike="noStrike" noProof="1" dirty="0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4" name="标题 470018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795337"/>
          </a:xfrm>
        </p:spPr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73732" name="动作按钮: 后退或前一项 470019"/>
          <p:cNvSpPr/>
          <p:nvPr/>
        </p:nvSpPr>
        <p:spPr>
          <a:xfrm>
            <a:off x="7704138" y="6021388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文本占位符 472065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898525" y="1414463"/>
            <a:ext cx="7551738" cy="4879975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例：MOV   </a:t>
            </a:r>
            <a:r>
              <a:rPr lang="en-US" sz="2000" b="1" strike="noStrike" noProof="1" dirty="0">
                <a:latin typeface="Times New Roman" panose="02020603050405020304" pitchFamily="2" charset="0"/>
              </a:rPr>
              <a:t>	</a:t>
            </a:r>
            <a:r>
              <a:rPr sz="2000" b="1" strike="noStrike" noProof="1" dirty="0">
                <a:latin typeface="Times New Roman" panose="02020603050405020304" pitchFamily="2" charset="0"/>
              </a:rPr>
              <a:t>BYTE PTR [SI+4], 55H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…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TWO</a:t>
            </a:r>
            <a:r>
              <a:rPr lang="en-US" sz="2000" b="1" strike="noStrike" noProof="1" dirty="0">
                <a:latin typeface="Times New Roman" panose="02020603050405020304" pitchFamily="2" charset="0"/>
              </a:rPr>
              <a:t>	</a:t>
            </a:r>
            <a:r>
              <a:rPr sz="2000" b="1" strike="noStrike" noProof="1" dirty="0">
                <a:latin typeface="Times New Roman" panose="02020603050405020304" pitchFamily="2" charset="0"/>
              </a:rPr>
              <a:t>DW 055H; 定义一个字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…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MOV   </a:t>
            </a:r>
            <a:r>
              <a:rPr lang="en-US" sz="2000" b="1" strike="noStrike" noProof="1" dirty="0">
                <a:latin typeface="Times New Roman" panose="02020603050405020304" pitchFamily="2" charset="0"/>
              </a:rPr>
              <a:t>	</a:t>
            </a:r>
            <a:r>
              <a:rPr sz="2000" b="1" strike="noStrike" noProof="1" dirty="0">
                <a:latin typeface="Times New Roman" panose="02020603050405020304" pitchFamily="2" charset="0"/>
              </a:rPr>
              <a:t>AH, </a:t>
            </a:r>
            <a:r>
              <a:rPr sz="2000" b="1" strike="noStrike" noProof="1" dirty="0">
                <a:solidFill>
                  <a:srgbClr val="FF0000"/>
                </a:solidFill>
                <a:latin typeface="Times New Roman" panose="02020603050405020304" pitchFamily="2" charset="0"/>
              </a:rPr>
              <a:t>BYTE PTR</a:t>
            </a:r>
            <a:r>
              <a:rPr sz="2000" b="1" strike="noStrike" noProof="1" dirty="0">
                <a:latin typeface="Times New Roman" panose="02020603050405020304" pitchFamily="2" charset="0"/>
              </a:rPr>
              <a:t> TWO; 只读字节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endParaRPr sz="2000" b="1" strike="noStrike" noProof="1" dirty="0">
              <a:latin typeface="Times New Roman" panose="02020603050405020304" pitchFamily="2" charset="0"/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例：DATA	SEGMENT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TWO	DW 1234H, 5678H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ONE	</a:t>
            </a:r>
            <a:r>
              <a:rPr sz="2000" b="1" strike="noStrike" noProof="1" dirty="0">
                <a:solidFill>
                  <a:srgbClr val="FF0000"/>
                </a:solidFill>
                <a:latin typeface="Times New Roman" panose="02020603050405020304" pitchFamily="2" charset="0"/>
              </a:rPr>
              <a:t>EQU BYTE PTR</a:t>
            </a:r>
            <a:r>
              <a:rPr sz="2000" b="1" strike="noStrike" noProof="1" dirty="0">
                <a:latin typeface="Times New Roman" panose="02020603050405020304" pitchFamily="2" charset="0"/>
              </a:rPr>
              <a:t> TWO</a:t>
            </a:r>
            <a:endParaRPr sz="2000" b="1" strike="noStrike" noProof="1" dirty="0">
              <a:latin typeface="Times New Roman" panose="02020603050405020304" pitchFamily="2" charset="0"/>
            </a:endParaRP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 dirty="0">
                <a:latin typeface="Times New Roman" panose="02020603050405020304" pitchFamily="2" charset="0"/>
              </a:rPr>
              <a:t>DATA	ENDS</a:t>
            </a:r>
            <a:endParaRPr sz="2000" b="1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0658" name="标题 472068"/>
          <p:cNvSpPr>
            <a:spLocks noGrp="1"/>
          </p:cNvSpPr>
          <p:nvPr>
            <p:ph type="title" idx="4294967295"/>
          </p:nvPr>
        </p:nvSpPr>
        <p:spPr>
          <a:xfrm>
            <a:off x="395288" y="117475"/>
            <a:ext cx="7772400" cy="838200"/>
          </a:xfrm>
        </p:spPr>
        <p:txBody>
          <a:bodyPr anchor="b" anchorCtr="0"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4249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55650" y="1701800"/>
            <a:ext cx="7741920" cy="4319905"/>
          </a:xfrm>
        </p:spPr>
        <p:txBody>
          <a:bodyPr anchor="t" anchorCtr="0"/>
          <a:p>
            <a:pPr marL="459105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用CS、DS、SS、ES保存当前可用段的段首地址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marL="459105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计算物理地址时，应将段寄存器内容左移4位，然后再与偏移地址相加，得到待访问单元的物理地址。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194" name="文本框 424962"/>
          <p:cNvSpPr txBox="1"/>
          <p:nvPr/>
        </p:nvSpPr>
        <p:spPr>
          <a:xfrm>
            <a:off x="828675" y="260350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占位符 4761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1485900"/>
            <a:ext cx="7686675" cy="3611563"/>
          </a:xfrm>
          <a:ln>
            <a:miter/>
          </a:ln>
        </p:spPr>
        <p:txBody>
          <a:bodyPr anchor="t"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sz="2800" strike="noStrike" noProof="1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(2) 属性分离算符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功能：分离出段、EA及类型等属性。分离对象为变量、标号。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格式：属性分离算符  变量或标号；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None/>
            </a:pP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属性分离算符有：SEG、OFFSET、TYPE。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70535" lvl="0" indent="222885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endParaRPr lang="zh-CN" altLang="en-US" sz="2600" b="1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1682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占位符 4761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755650" y="1628775"/>
            <a:ext cx="5370513" cy="4749800"/>
          </a:xfrm>
          <a:ln>
            <a:miter/>
          </a:ln>
        </p:spPr>
        <p:txBody>
          <a:bodyPr anchor="t"/>
          <a:p>
            <a:pPr marL="0" lvl="0" indent="33655" algn="l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取类型算符 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</a:t>
            </a:r>
            <a:endParaRPr lang="zh-CN" altLang="en-US" sz="2400" b="1" strike="noStrike" noProof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功能：取变量、标号的类型。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类型值如右图</a:t>
            </a:r>
            <a:endParaRPr lang="en-US" altLang="x-none" sz="2400" strike="noStrike" noProof="1" dirty="0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例：BUF2	DW ?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MOV  DX, TYPE BUF2; 类型值(DX)=1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6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372225" y="1700213"/>
          <a:ext cx="2011680" cy="332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/>
                <a:gridCol w="1028700"/>
              </a:tblGrid>
              <a:tr h="807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变量类型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类型值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双字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十字节</a:t>
                      </a:r>
                      <a:endParaRPr lang="zh-CN" altLang="en-US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1" i="0" u="none">
                        <a:solidFill>
                          <a:srgbClr val="00006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060" marB="99060"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占位符 4761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2625" y="1557338"/>
            <a:ext cx="7232650" cy="4891088"/>
          </a:xfrm>
          <a:ln>
            <a:miter/>
          </a:ln>
        </p:spPr>
        <p:txBody>
          <a:bodyPr anchor="t"/>
          <a:p>
            <a:pPr marL="13970" lvl="0" indent="7874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取段地址算符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SEG</a:t>
            </a:r>
            <a:endParaRPr lang="zh-CN" altLang="en-US" sz="2400" b="1" strike="noStrike" noProof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功能：分离出标号、变量的段首址。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例：MOV AX, SEG BUF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取偏移地址算符 </a:t>
            </a:r>
            <a:r>
              <a:rPr lang="zh-CN" altLang="en-US" sz="24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endParaRPr lang="zh-CN" altLang="en-US" sz="2400" b="1" strike="noStrike" noProof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功能：分离出变量、标号的偏移地址。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例：MOV SI, OFFSET BUF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600" b="1" strike="noStrike" noProof="1" dirty="0">
              <a:latin typeface="Times New Roman" panose="02020603050405020304" pitchFamily="2" charset="0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600" b="1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3730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文本占位符 476161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5370513" cy="5043487"/>
          </a:xfrm>
        </p:spPr>
        <p:txBody>
          <a:bodyPr anchor="t" anchorCtr="0"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(4) 汇编地址计数器</a:t>
            </a:r>
            <a:endParaRPr lang="zh-CN" altLang="en-US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功能：记录正被翻译的语句地址。</a:t>
            </a:r>
            <a:endParaRPr lang="zh-CN" altLang="en-US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格式：$</a:t>
            </a:r>
            <a:endParaRPr lang="zh-CN" altLang="en-US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CON = 5 – 0 = 5，就是BUF字符个数。</a:t>
            </a: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754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74755" name="组合 1073743628"/>
          <p:cNvGrpSpPr>
            <a:grpSpLocks noRot="1"/>
          </p:cNvGrpSpPr>
          <p:nvPr/>
        </p:nvGrpSpPr>
        <p:grpSpPr>
          <a:xfrm>
            <a:off x="900113" y="3078163"/>
            <a:ext cx="7094537" cy="2871787"/>
            <a:chOff x="1807" y="3984"/>
            <a:chExt cx="5940" cy="2808"/>
          </a:xfrm>
        </p:grpSpPr>
        <p:sp>
          <p:nvSpPr>
            <p:cNvPr id="74756" name="文本框 1073743629"/>
            <p:cNvSpPr txBox="1"/>
            <p:nvPr/>
          </p:nvSpPr>
          <p:spPr>
            <a:xfrm>
              <a:off x="1807" y="4608"/>
              <a:ext cx="3240" cy="17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SEGMENT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BUF	DB ‘12345’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CON	</a:t>
              </a:r>
              <a:r>
                <a:rPr lang="zh-CN" altLang="en-US" sz="2000" b="1" i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EUQ</a:t>
              </a:r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$–BUF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	DB ‘B’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ENDS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7" name="文本框 1073743630"/>
            <p:cNvSpPr txBox="1"/>
            <p:nvPr/>
          </p:nvSpPr>
          <p:spPr>
            <a:xfrm>
              <a:off x="6127" y="3984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BUF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8" name="文本框 1073743631"/>
            <p:cNvSpPr txBox="1"/>
            <p:nvPr/>
          </p:nvSpPr>
          <p:spPr>
            <a:xfrm>
              <a:off x="5947" y="632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当前→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9" name="文本框 1073743632"/>
            <p:cNvSpPr txBox="1"/>
            <p:nvPr/>
          </p:nvSpPr>
          <p:spPr>
            <a:xfrm>
              <a:off x="6847" y="398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‘1’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文本框 1073743633"/>
            <p:cNvSpPr txBox="1"/>
            <p:nvPr/>
          </p:nvSpPr>
          <p:spPr>
            <a:xfrm>
              <a:off x="6847" y="4452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‘2’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1" name="文本框 1073743634"/>
            <p:cNvSpPr txBox="1"/>
            <p:nvPr/>
          </p:nvSpPr>
          <p:spPr>
            <a:xfrm>
              <a:off x="6847" y="492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‘3’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2" name="文本框 1073743635"/>
            <p:cNvSpPr txBox="1"/>
            <p:nvPr/>
          </p:nvSpPr>
          <p:spPr>
            <a:xfrm>
              <a:off x="6847" y="538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‘4’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文本框 1073743636"/>
            <p:cNvSpPr txBox="1"/>
            <p:nvPr/>
          </p:nvSpPr>
          <p:spPr>
            <a:xfrm>
              <a:off x="6847" y="585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‘5’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4" name="文本框 1073743637"/>
            <p:cNvSpPr txBox="1"/>
            <p:nvPr/>
          </p:nvSpPr>
          <p:spPr>
            <a:xfrm>
              <a:off x="6847" y="63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‘B’</a:t>
              </a:r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407553"/>
          <p:cNvSpPr>
            <a:spLocks noGrp="1"/>
          </p:cNvSpPr>
          <p:nvPr>
            <p:ph type="title" idx="4294967295"/>
          </p:nvPr>
        </p:nvSpPr>
        <p:spPr>
          <a:xfrm>
            <a:off x="466725" y="117475"/>
            <a:ext cx="7772400" cy="838200"/>
          </a:xfrm>
        </p:spPr>
        <p:txBody>
          <a:bodyPr anchor="b" anchorCtr="0"/>
          <a:p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练习题</a:t>
            </a:r>
            <a:endParaRPr lang="zh-CN" altLang="en-US" sz="40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78" name="文本占位符 407554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/>
        <p:txBody>
          <a:bodyPr anchor="t" anchorCtr="0"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>
                <a:sym typeface="+mn-ea"/>
              </a:rPr>
              <a:t>80X86</a:t>
            </a:r>
            <a:r>
              <a:rPr lang="zh-CN" altLang="en-US">
                <a:sym typeface="+mn-ea"/>
              </a:rPr>
              <a:t>汇编语言程设计</a:t>
            </a:r>
            <a:r>
              <a:rPr lang="zh-CN" altLang="zh-CN">
                <a:sym typeface="+mn-ea"/>
              </a:rPr>
              <a:t>：</a:t>
            </a:r>
            <a:endParaRPr lang="zh-CN" altLang="zh-CN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p44: 2.2, 2.3, 2.4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+mn-ea"/>
              </a:rPr>
              <a:t>	p94: 3.1, 3.4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主存和物理地址的形成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marL="457200" lvl="1" algn="l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	</a:t>
            </a:r>
            <a:r>
              <a:rPr lang="zh-CN" altLang="en-US" sz="2800" dirty="0">
                <a:ea typeface="黑体" panose="02010609060101010101" pitchFamily="2" charset="-122"/>
                <a:sym typeface="+mn-ea"/>
              </a:rPr>
              <a:t>PA = 段首址 * 16 + 偏移地址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寻址</a:t>
            </a:r>
            <a:r>
              <a:rPr lang="zh-CN" altLang="en-US" dirty="0">
                <a:ea typeface="黑体" panose="02010609060101010101" pitchFamily="2" charset="-122"/>
              </a:rPr>
              <a:t>方式 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常量和变量的</a:t>
            </a:r>
            <a:r>
              <a:rPr lang="zh-CN" altLang="en-US" dirty="0">
                <a:ea typeface="黑体" panose="02010609060101010101" pitchFamily="2" charset="-122"/>
              </a:rPr>
              <a:t>定义</a:t>
            </a:r>
            <a:endParaRPr lang="zh-CN" altLang="en-US" dirty="0">
              <a:ea typeface="黑体" panose="02010609060101010101" pitchFamily="2" charset="-122"/>
            </a:endParaRPr>
          </a:p>
          <a:p>
            <a:pPr marL="457200" lvl="1" indent="0">
              <a:spcBef>
                <a:spcPts val="1600"/>
              </a:spcBef>
              <a:buNone/>
            </a:pPr>
            <a:r>
              <a:rPr lang="zh-CN" altLang="en-US" dirty="0">
                <a:ea typeface="黑体" panose="02010609060101010101" pitchFamily="2" charset="-122"/>
              </a:rPr>
              <a:t>内存</a:t>
            </a:r>
            <a:r>
              <a:rPr lang="zh-CN" altLang="en-US" dirty="0">
                <a:ea typeface="黑体" panose="02010609060101010101" pitchFamily="2" charset="-122"/>
              </a:rPr>
              <a:t>示意图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8434" name="组合 278546"/>
          <p:cNvGrpSpPr/>
          <p:nvPr/>
        </p:nvGrpSpPr>
        <p:grpSpPr>
          <a:xfrm>
            <a:off x="1116013" y="1773238"/>
            <a:ext cx="7070725" cy="3962400"/>
            <a:chOff x="0" y="0"/>
            <a:chExt cx="3308" cy="1636"/>
          </a:xfrm>
        </p:grpSpPr>
        <p:sp>
          <p:nvSpPr>
            <p:cNvPr id="18435" name="文本框 278531"/>
            <p:cNvSpPr txBox="1"/>
            <p:nvPr/>
          </p:nvSpPr>
          <p:spPr>
            <a:xfrm>
              <a:off x="0" y="547"/>
              <a:ext cx="76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寻址方法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6" name="左大括号 278540"/>
            <p:cNvSpPr/>
            <p:nvPr/>
          </p:nvSpPr>
          <p:spPr>
            <a:xfrm>
              <a:off x="1086" y="184"/>
              <a:ext cx="45" cy="907"/>
            </a:xfrm>
            <a:prstGeom prst="leftBrace">
              <a:avLst>
                <a:gd name="adj1" fmla="val 16628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文本框 278534"/>
            <p:cNvSpPr txBox="1"/>
            <p:nvPr/>
          </p:nvSpPr>
          <p:spPr>
            <a:xfrm>
              <a:off x="1403" y="0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立即寻址方式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8" name="文本框 278535"/>
            <p:cNvSpPr txBox="1"/>
            <p:nvPr/>
          </p:nvSpPr>
          <p:spPr>
            <a:xfrm>
              <a:off x="1403" y="273"/>
              <a:ext cx="134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9" name="文本框 278536"/>
            <p:cNvSpPr txBox="1"/>
            <p:nvPr/>
          </p:nvSpPr>
          <p:spPr>
            <a:xfrm>
              <a:off x="1584" y="545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0" name="文本框 278537"/>
            <p:cNvSpPr txBox="1"/>
            <p:nvPr/>
          </p:nvSpPr>
          <p:spPr>
            <a:xfrm>
              <a:off x="1580" y="907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寄存器间接寻址方式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1" name="文本框 278538"/>
            <p:cNvSpPr txBox="1"/>
            <p:nvPr/>
          </p:nvSpPr>
          <p:spPr>
            <a:xfrm>
              <a:off x="1580" y="1179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2" name="文本框 278539"/>
            <p:cNvSpPr txBox="1"/>
            <p:nvPr/>
          </p:nvSpPr>
          <p:spPr>
            <a:xfrm>
              <a:off x="1580" y="1451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基址加变址寻址方式</a:t>
              </a:r>
              <a:endParaRPr lang="zh-CN" altLang="en-US" sz="2800" b="1" i="0" dirty="0">
                <a:solidFill>
                  <a:srgbClr val="000066"/>
                </a:solidFill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3" name="左大括号 278542"/>
            <p:cNvSpPr/>
            <p:nvPr/>
          </p:nvSpPr>
          <p:spPr>
            <a:xfrm>
              <a:off x="1494" y="592"/>
              <a:ext cx="45" cy="1044"/>
            </a:xfrm>
            <a:prstGeom prst="leftBrace">
              <a:avLst>
                <a:gd name="adj1" fmla="val 191399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427009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2565400"/>
            <a:ext cx="2749550" cy="2016125"/>
          </a:xfrm>
        </p:spPr>
        <p:txBody>
          <a:bodyPr anchor="t" anchorCtr="0"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PA = </a:t>
            </a:r>
            <a:endParaRPr lang="en-US" altLang="zh-CN" sz="28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	段首址 * 16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 	+ 偏移地址</a:t>
            </a:r>
            <a:endParaRPr lang="en-US" altLang="zh-CN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218" name="文本框 427010"/>
          <p:cNvSpPr txBox="1"/>
          <p:nvPr/>
        </p:nvSpPr>
        <p:spPr>
          <a:xfrm>
            <a:off x="827088" y="260350"/>
            <a:ext cx="7272337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219" name="图片 427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5163" y="1844675"/>
            <a:ext cx="5329237" cy="381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425985" descr="Rectangle: Click to edit Master text styles&#13;&#10;Second level&#13;&#10;Third level&#13;&#10;Fourth level&#13;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8078787" cy="4318000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1．代码段：待取指令PA=（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CS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2．数据段、附加数据段：PA=（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或ES）左移4位+（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如：（DS）= 8765H，某变量Y的EA = 153H，</a:t>
            </a:r>
            <a:br>
              <a:rPr lang="zh-CN" altLang="en-US" sz="2400" b="1" dirty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则：Y的物理地址：PA=（8765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H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 + 153H = 877A3H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3．堆栈段：栈顶PA=（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某堆栈单元PA=（SS）左移4位+（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1800" b="1" dirty="0"/>
              <a:t>                                     </a:t>
            </a:r>
            <a:endParaRPr lang="zh-CN" altLang="en-US" sz="1800" b="1" dirty="0"/>
          </a:p>
        </p:txBody>
      </p:sp>
      <p:sp>
        <p:nvSpPr>
          <p:cNvPr id="10242" name="文本框 425986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f7ee71e-1778-44d2-8a74-692f04be3118}"/>
</p:tagLst>
</file>

<file path=ppt/tags/tag2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12919</Words>
  <Application>WPS 演示</Application>
  <PresentationFormat>在屏幕上显示</PresentationFormat>
  <Paragraphs>1653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76</vt:i4>
      </vt:variant>
    </vt:vector>
  </HeadingPairs>
  <TitlesOfParts>
    <vt:vector size="94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Times New Roman</vt:lpstr>
      <vt:lpstr>Wingdings</vt:lpstr>
      <vt:lpstr>微软雅黑</vt:lpstr>
      <vt:lpstr>Arial Unicode MS</vt:lpstr>
      <vt:lpstr>Calibri</vt:lpstr>
      <vt:lpstr>model-3</vt:lpstr>
      <vt:lpstr>1_model-3</vt:lpstr>
      <vt:lpstr>2_model-3</vt:lpstr>
      <vt:lpstr>3_model-3</vt:lpstr>
      <vt:lpstr>4_model-3</vt:lpstr>
      <vt:lpstr>3.1 内存操作数和寻址方式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 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3.1.3 常量与变量的定义 </vt:lpstr>
      <vt:lpstr>一、 常量与数值表达式</vt:lpstr>
      <vt:lpstr>一、常量与数值表达式</vt:lpstr>
      <vt:lpstr>一、常量与数值表达式</vt:lpstr>
      <vt:lpstr>PowerPoint 演示文稿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练习题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653</cp:revision>
  <dcterms:created xsi:type="dcterms:W3CDTF">2006-11-13T09:10:00Z</dcterms:created>
  <dcterms:modified xsi:type="dcterms:W3CDTF">2022-09-22T00:52:37Z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849A4ED79F6A4168823D8913AE8C4ED2</vt:lpwstr>
  </property>
</Properties>
</file>