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7"/>
  </p:notesMasterIdLst>
  <p:sldIdLst>
    <p:sldId id="256" r:id="rId4"/>
    <p:sldId id="544" r:id="rId5"/>
    <p:sldId id="735" r:id="rId6"/>
    <p:sldId id="736" r:id="rId7"/>
    <p:sldId id="737" r:id="rId8"/>
    <p:sldId id="738" r:id="rId9"/>
    <p:sldId id="739" r:id="rId10"/>
    <p:sldId id="740" r:id="rId11"/>
    <p:sldId id="741" r:id="rId12"/>
    <p:sldId id="742" r:id="rId13"/>
    <p:sldId id="743" r:id="rId14"/>
    <p:sldId id="744" r:id="rId15"/>
    <p:sldId id="745" r:id="rId16"/>
    <p:sldId id="746" r:id="rId18"/>
    <p:sldId id="747" r:id="rId19"/>
    <p:sldId id="748" r:id="rId20"/>
    <p:sldId id="749" r:id="rId21"/>
    <p:sldId id="750" r:id="rId22"/>
    <p:sldId id="751" r:id="rId23"/>
    <p:sldId id="752" r:id="rId24"/>
    <p:sldId id="753" r:id="rId25"/>
    <p:sldId id="754" r:id="rId26"/>
    <p:sldId id="755" r:id="rId27"/>
    <p:sldId id="756" r:id="rId28"/>
    <p:sldId id="757" r:id="rId29"/>
    <p:sldId id="758" r:id="rId30"/>
    <p:sldId id="759" r:id="rId31"/>
    <p:sldId id="760" r:id="rId32"/>
    <p:sldId id="761" r:id="rId33"/>
    <p:sldId id="762" r:id="rId34"/>
    <p:sldId id="763" r:id="rId35"/>
    <p:sldId id="764" r:id="rId36"/>
    <p:sldId id="765" r:id="rId37"/>
    <p:sldId id="766" r:id="rId38"/>
    <p:sldId id="767" r:id="rId39"/>
    <p:sldId id="768" r:id="rId40"/>
    <p:sldId id="769" r:id="rId41"/>
    <p:sldId id="770" r:id="rId42"/>
    <p:sldId id="771" r:id="rId43"/>
    <p:sldId id="772" r:id="rId44"/>
    <p:sldId id="773" r:id="rId45"/>
    <p:sldId id="774" r:id="rId46"/>
    <p:sldId id="775" r:id="rId47"/>
    <p:sldId id="776" r:id="rId48"/>
    <p:sldId id="777" r:id="rId49"/>
    <p:sldId id="778" r:id="rId50"/>
    <p:sldId id="779" r:id="rId51"/>
    <p:sldId id="780" r:id="rId52"/>
    <p:sldId id="781" r:id="rId53"/>
    <p:sldId id="782" r:id="rId54"/>
    <p:sldId id="783" r:id="rId55"/>
    <p:sldId id="784" r:id="rId56"/>
    <p:sldId id="785" r:id="rId57"/>
    <p:sldId id="786" r:id="rId58"/>
    <p:sldId id="787" r:id="rId59"/>
    <p:sldId id="788" r:id="rId60"/>
    <p:sldId id="789" r:id="rId61"/>
    <p:sldId id="790" r:id="rId62"/>
    <p:sldId id="791" r:id="rId63"/>
    <p:sldId id="792" r:id="rId64"/>
    <p:sldId id="793" r:id="rId65"/>
    <p:sldId id="794" r:id="rId66"/>
    <p:sldId id="795" r:id="rId67"/>
    <p:sldId id="796" r:id="rId68"/>
    <p:sldId id="797" r:id="rId69"/>
  </p:sldIdLst>
  <p:sldSz cx="9144000" cy="6858000" type="screen4x3"/>
  <p:notesSz cx="6858000" cy="9144000"/>
  <p:custDataLst>
    <p:tags r:id="rId7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海波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32"/>
        <p:guide pos="286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4" Type="http://schemas.openxmlformats.org/officeDocument/2006/relationships/tags" Target="tags/tag2.xml"/><Relationship Id="rId73" Type="http://schemas.openxmlformats.org/officeDocument/2006/relationships/commentAuthors" Target="commentAuthors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F2E647-320E-46AD-837F-70A175D8988D}" type="slidenum">
              <a:rPr lang="en-US" altLang="zh-CN" smtClean="0">
                <a:latin typeface="Times New Roman" panose="02020603050405020304" pitchFamily="2" charset="0"/>
              </a:rPr>
            </a:fld>
            <a:endParaRPr lang="en-US" altLang="zh-CN">
              <a:latin typeface="Times New Roman" panose="02020603050405020304" pitchFamily="2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A5A242-B0CF-4AAC-98F8-5B0D4EC9A0A1}" type="slidenum">
              <a:rPr lang="en-US" altLang="zh-CN" smtClean="0">
                <a:latin typeface="Times New Roman" panose="02020603050405020304" pitchFamily="2" charset="0"/>
              </a:rPr>
            </a:fld>
            <a:endParaRPr lang="en-US" altLang="zh-CN">
              <a:latin typeface="Times New Roman" panose="02020603050405020304" pitchFamily="2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A085DE-65F6-41B8-BC4B-1C3714559641}" type="slidenum">
              <a:rPr lang="en-US" altLang="zh-CN" smtClean="0">
                <a:latin typeface="Times New Roman" panose="02020603050405020304" pitchFamily="2" charset="0"/>
              </a:rPr>
            </a:fld>
            <a:endParaRPr lang="en-US" altLang="zh-CN">
              <a:latin typeface="Times New Roman" panose="02020603050405020304" pitchFamily="2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5" Type="http://schemas.openxmlformats.org/officeDocument/2006/relationships/image" Target="../media/image4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3" name="矩形 2052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54" name="组合 20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5" name="直接连接符 2054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直接连接符 2055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直接连接符 2056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直接连接符 2057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直接连接符 2058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直接连接符 2059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直接连接符 2060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直接连接符 2061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直接连接符 2062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4" name="直接连接符 2063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5" name="直接连接符 2064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6" name="直接连接符 2065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7" name="直接连接符 2066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8" name="直接连接符 2067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9" name="直接连接符 2068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0" name="直接连接符 2069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1" name="直接连接符 2070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2" name="直接连接符 2071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3" name="直接连接符 2072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4" name="直接连接符 2073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5" name="直接连接符 2074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6" name="直接连接符 2075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7" name="直接连接符 2076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" name="直接连接符 2077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9" name="直接连接符 2078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0" name="直接连接符 2079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1" name="直接连接符 2080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2" name="直接连接符 2081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3" name="直接连接符 2082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4" name="直接连接符 2083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5" name="直接连接符 2084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6" name="直接连接符 2085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7" name="直接连接符 2086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8" name="直接连接符 2087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9" name="直接连接符 2088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0" name="直接连接符 2089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1" name="直接连接符 2090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2" name="直接连接符 2091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3" name="直接连接符 2092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4" name="直接连接符 2093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5" name="直接连接符 2094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直接连接符 2095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7" name="直接连接符 2096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直接连接符 2097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" name="直接连接符 2098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0" name="直接连接符 2099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1" name="直接连接符 2100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2" name="直接连接符 2101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3" name="直接连接符 2102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4" name="直接连接符 2103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5" name="直接连接符 2104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6" name="直接连接符 2105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07" name="直接连接符 2106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8" name="直接连接符 2107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" name="任意多边形 2108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0" name="直接连接符 2109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1" name="直接连接符 2110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2" name="任意多边形 2111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3" name="矩形 211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14" name="图片 2118" descr="logo3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5" name="图片 2119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6" name="图片 2120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17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18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19" name="日期占位符 2114"/>
          <p:cNvSpPr>
            <a:spLocks noGrp="1"/>
          </p:cNvSpPr>
          <p:nvPr>
            <p:ph type="dt" sz="quarter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0" name="页脚占位符 211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1" name="灯片编号占位符 211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4097"/>
          <p:cNvSpPr>
            <a:spLocks noGrp="1"/>
          </p:cNvSpPr>
          <p:nvPr>
            <p:ph type="ctrTitle" idx="4294967295"/>
          </p:nvPr>
        </p:nvSpPr>
        <p:spPr>
          <a:xfrm>
            <a:off x="1143000" y="1752600"/>
            <a:ext cx="7487285" cy="1066800"/>
          </a:xfrm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indent="0" defTabSz="914400"/>
            <a:r>
              <a:rPr lang="en-US" altLang="zh-CN">
                <a:latin typeface="Tahoma" panose="020B0604030504040204" pitchFamily="2" charset="0"/>
                <a:ea typeface="黑体" panose="02010609060101010101" pitchFamily="2" charset="-122"/>
              </a:rPr>
              <a:t>3.2</a:t>
            </a:r>
            <a:r>
              <a:rPr lang="zh-CN" altLang="en-US">
                <a:latin typeface="Tahoma" panose="020B0604030504040204" pitchFamily="2" charset="0"/>
                <a:ea typeface="黑体" panose="02010609060101010101" pitchFamily="2" charset="-122"/>
              </a:rPr>
              <a:t> 常用</a:t>
            </a:r>
            <a:r>
              <a:rPr lang="zh-CN" altLang="en-US">
                <a:latin typeface="Tahoma" panose="020B0604030504040204" pitchFamily="2" charset="0"/>
                <a:ea typeface="黑体" panose="02010609060101010101" pitchFamily="2" charset="-122"/>
              </a:rPr>
              <a:t>指令</a:t>
            </a:r>
            <a:endParaRPr lang="zh-CN" altLang="en-US"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404481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一、 一般数据传送指令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  <p:sp>
        <p:nvSpPr>
          <p:cNvPr id="13314" name="内容占位符 40448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12775" y="1268413"/>
            <a:ext cx="7851775" cy="5080000"/>
          </a:xfrm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2. 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数据交换指令</a:t>
            </a:r>
            <a:endParaRPr lang="zh-CN" altLang="en-US" sz="2800" b="1" dirty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格式：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XCHG   OPD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OPS</a:t>
            </a:r>
            <a:endParaRPr lang="en-US" altLang="zh-CN" sz="2400" b="1" dirty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功能：（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OPD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→OPS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，（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OPS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→OPD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。</a:t>
            </a:r>
            <a:endParaRPr lang="zh-CN" altLang="en-US" sz="2400" b="1" dirty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如：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XCHG   AX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BX</a:t>
            </a:r>
            <a:endParaRPr lang="en-US" altLang="zh-CN" sz="2400" b="1" dirty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若执行前：（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AX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=5678H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，（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BX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=1234H</a:t>
            </a:r>
            <a:endParaRPr lang="en-US" altLang="zh-CN" sz="2400" b="1" dirty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执行后：（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AX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=1234H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，（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BX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=5678H</a:t>
            </a:r>
            <a:endParaRPr lang="en-US" altLang="zh-CN" sz="2400" b="1" dirty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注意：寄存器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←→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寄存器，寄存器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←→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存贮器。有一个必须为寄存器。</a:t>
            </a:r>
            <a:endParaRPr lang="zh-CN" altLang="en-US" sz="2400" b="1" dirty="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405505"/>
          <p:cNvSpPr>
            <a:spLocks noGrp="1"/>
          </p:cNvSpPr>
          <p:nvPr>
            <p:ph type="title"/>
          </p:nvPr>
        </p:nvSpPr>
        <p:spPr>
          <a:xfrm>
            <a:off x="287338" y="115888"/>
            <a:ext cx="7772400" cy="838200"/>
          </a:xfrm>
        </p:spPr>
        <p:txBody>
          <a:bodyPr anchor="b" anchorCtr="0"/>
          <a:p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一、 一般数据传送指令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4338" name="文本占位符 405506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47700" y="1449388"/>
            <a:ext cx="7864475" cy="4495800"/>
          </a:xfrm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3. </a:t>
            </a:r>
            <a:r>
              <a:rPr lang="zh-CN" altLang="en-US" sz="2800" b="1">
                <a:latin typeface="宋体" panose="02010600030101010101" pitchFamily="2" charset="-122"/>
              </a:rPr>
              <a:t>查表转换指令（换码指令）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格式：</a:t>
            </a:r>
            <a:r>
              <a:rPr lang="en-US" altLang="zh-CN" sz="2400" b="1">
                <a:latin typeface="宋体" panose="02010600030101010101" pitchFamily="2" charset="-122"/>
              </a:rPr>
              <a:t>XLAT OPS</a:t>
            </a:r>
            <a:r>
              <a:rPr lang="zh-CN" altLang="en-US" sz="2400" b="1">
                <a:latin typeface="宋体" panose="02010600030101010101" pitchFamily="2" charset="-122"/>
              </a:rPr>
              <a:t>；或</a:t>
            </a:r>
            <a:r>
              <a:rPr lang="en-US" altLang="zh-CN" sz="2400" b="1">
                <a:latin typeface="宋体" panose="02010600030101010101" pitchFamily="2" charset="-122"/>
              </a:rPr>
              <a:t>XLAT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功能：</a:t>
            </a:r>
            <a:r>
              <a:rPr lang="en-US" altLang="zh-CN" sz="2400" b="1">
                <a:latin typeface="宋体" panose="02010600030101010101" pitchFamily="2" charset="-122"/>
              </a:rPr>
              <a:t>([BX+AL])→AL</a:t>
            </a:r>
            <a:r>
              <a:rPr lang="zh-CN" altLang="en-US" sz="2400" b="1">
                <a:latin typeface="宋体" panose="02010600030101010101" pitchFamily="2" charset="-122"/>
              </a:rPr>
              <a:t>，将（</a:t>
            </a:r>
            <a:r>
              <a:rPr lang="en-US" altLang="zh-CN" sz="2400" b="1">
                <a:latin typeface="宋体" panose="02010600030101010101" pitchFamily="2" charset="-122"/>
              </a:rPr>
              <a:t>BX</a:t>
            </a:r>
            <a:r>
              <a:rPr lang="zh-CN" altLang="en-US" sz="2400" b="1">
                <a:latin typeface="宋体" panose="02010600030101010101" pitchFamily="2" charset="-122"/>
              </a:rPr>
              <a:t>）为首址，（</a:t>
            </a:r>
            <a:r>
              <a:rPr lang="en-US" altLang="zh-CN" sz="2400" b="1">
                <a:latin typeface="宋体" panose="02010600030101010101" pitchFamily="2" charset="-122"/>
              </a:rPr>
              <a:t>AL</a:t>
            </a:r>
            <a:r>
              <a:rPr lang="zh-CN" altLang="en-US" sz="2400" b="1">
                <a:latin typeface="宋体" panose="02010600030101010101" pitchFamily="2" charset="-122"/>
              </a:rPr>
              <a:t>）为位移量的字节单元数据</a:t>
            </a:r>
            <a:r>
              <a:rPr lang="en-US" altLang="zh-CN" sz="2400" b="1">
                <a:latin typeface="宋体" panose="02010600030101010101" pitchFamily="2" charset="-122"/>
              </a:rPr>
              <a:t>→AL</a:t>
            </a:r>
            <a:r>
              <a:rPr lang="zh-CN" altLang="en-US" sz="2400" b="1">
                <a:latin typeface="宋体" panose="02010600030101010101" pitchFamily="2" charset="-122"/>
              </a:rPr>
              <a:t>。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此时字节单元物理位置</a:t>
            </a:r>
            <a:r>
              <a:rPr lang="en-US" altLang="zh-CN" sz="2400" b="1">
                <a:latin typeface="宋体" panose="02010600030101010101" pitchFamily="2" charset="-122"/>
              </a:rPr>
              <a:t>PA=</a:t>
            </a:r>
            <a:r>
              <a:rPr lang="zh-CN" altLang="en-US" sz="2400" b="1"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</a:rPr>
              <a:t>DS</a:t>
            </a:r>
            <a:r>
              <a:rPr lang="zh-CN" altLang="en-US" sz="2400" b="1">
                <a:latin typeface="宋体" panose="02010600030101010101" pitchFamily="2" charset="-122"/>
              </a:rPr>
              <a:t>）左移</a:t>
            </a:r>
            <a:r>
              <a:rPr lang="en-US" altLang="zh-CN" sz="2400" b="1">
                <a:latin typeface="宋体" panose="02010600030101010101" pitchFamily="2" charset="-122"/>
              </a:rPr>
              <a:t>4</a:t>
            </a:r>
            <a:r>
              <a:rPr lang="zh-CN" altLang="en-US" sz="2400" b="1">
                <a:latin typeface="宋体" panose="02010600030101010101" pitchFamily="2" charset="-122"/>
              </a:rPr>
              <a:t>位</a:t>
            </a:r>
            <a:r>
              <a:rPr lang="en-US" altLang="zh-CN" sz="2400" b="1">
                <a:latin typeface="宋体" panose="02010600030101010101" pitchFamily="2" charset="-122"/>
              </a:rPr>
              <a:t>+</a:t>
            </a:r>
            <a:r>
              <a:rPr lang="zh-CN" altLang="en-US" sz="2400" b="1"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</a:rPr>
              <a:t>BX</a:t>
            </a:r>
            <a:r>
              <a:rPr lang="zh-CN" altLang="en-US" sz="2400" b="1">
                <a:latin typeface="宋体" panose="02010600030101010101" pitchFamily="2" charset="-122"/>
              </a:rPr>
              <a:t>）</a:t>
            </a:r>
            <a:r>
              <a:rPr lang="en-US" altLang="zh-CN" sz="2400" b="1">
                <a:latin typeface="宋体" panose="02010600030101010101" pitchFamily="2" charset="-122"/>
              </a:rPr>
              <a:t>+</a:t>
            </a:r>
            <a:r>
              <a:rPr lang="zh-CN" altLang="en-US" sz="2400" b="1"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</a:rPr>
              <a:t>AL</a:t>
            </a:r>
            <a:r>
              <a:rPr lang="zh-CN" altLang="en-US" sz="2400" b="1">
                <a:latin typeface="宋体" panose="02010600030101010101" pitchFamily="2" charset="-122"/>
              </a:rPr>
              <a:t>）。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该指令主要用于代码转换，如把字符转换成</a:t>
            </a:r>
            <a:r>
              <a:rPr lang="en-US" altLang="zh-CN" sz="2400" b="1">
                <a:latin typeface="宋体" panose="02010600030101010101" pitchFamily="2" charset="-122"/>
              </a:rPr>
              <a:t>ASCII</a:t>
            </a:r>
            <a:r>
              <a:rPr lang="zh-CN" altLang="en-US" sz="2400" b="1">
                <a:latin typeface="宋体" panose="02010600030101010101" pitchFamily="2" charset="-122"/>
              </a:rPr>
              <a:t>码。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矩形 406559"/>
          <p:cNvSpPr/>
          <p:nvPr/>
        </p:nvSpPr>
        <p:spPr>
          <a:xfrm>
            <a:off x="539750" y="209550"/>
            <a:ext cx="5386388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b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一、 一般数据传送指令</a:t>
            </a:r>
            <a:endParaRPr lang="en-US" altLang="zh-CN" sz="4000" b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411" name="文本框 1073742879"/>
          <p:cNvSpPr txBox="1">
            <a:spLocks noRot="1"/>
          </p:cNvSpPr>
          <p:nvPr/>
        </p:nvSpPr>
        <p:spPr>
          <a:xfrm>
            <a:off x="539750" y="1376363"/>
            <a:ext cx="7389813" cy="4695825"/>
          </a:xfrm>
          <a:prstGeom prst="rect">
            <a:avLst/>
          </a:prstGeom>
          <a:solidFill>
            <a:srgbClr val="FFFFFF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/>
          <a:p>
            <a:pPr>
              <a:lnSpc>
                <a:spcPct val="150000"/>
              </a:lnSpc>
            </a:pPr>
            <a:r>
              <a:rPr lang="zh-CN" altLang="en-US" sz="2000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例： </a:t>
            </a:r>
            <a:r>
              <a:rPr lang="en-US" altLang="zh-CN" sz="2000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	  </a:t>
            </a:r>
            <a:r>
              <a:rPr lang="zh-CN" altLang="en-US" sz="2000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DATA	SEGMENT</a:t>
            </a:r>
            <a:endParaRPr lang="zh-CN" altLang="en-US" sz="2000" noProof="1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20395" indent="620395">
              <a:lnSpc>
                <a:spcPct val="150000"/>
              </a:lnSpc>
            </a:pPr>
            <a:r>
              <a:rPr lang="zh-CN" altLang="en-US" sz="2000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TAB	DB ‘01234576’</a:t>
            </a:r>
            <a:endParaRPr lang="zh-CN" altLang="en-US" sz="2000" noProof="1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20395" indent="620395">
              <a:lnSpc>
                <a:spcPct val="150000"/>
              </a:lnSpc>
            </a:pPr>
            <a:r>
              <a:rPr lang="zh-CN" altLang="en-US" sz="2000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DATA	ENDS</a:t>
            </a:r>
            <a:endParaRPr lang="zh-CN" altLang="en-US" sz="2000" noProof="1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20395" indent="620395">
              <a:lnSpc>
                <a:spcPct val="150000"/>
              </a:lnSpc>
            </a:pPr>
            <a:r>
              <a:rPr lang="zh-CN" altLang="en-US" sz="2000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…</a:t>
            </a:r>
            <a:endParaRPr lang="zh-CN" altLang="en-US" sz="2000" noProof="1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20395" indent="620395">
              <a:lnSpc>
                <a:spcPct val="150000"/>
              </a:lnSpc>
            </a:pPr>
            <a:r>
              <a:rPr lang="zh-CN" altLang="en-US" sz="2000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		MOV BX, OFFSET TAB</a:t>
            </a:r>
            <a:endParaRPr lang="zh-CN" altLang="en-US" sz="2000" noProof="1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20395" indent="620395">
              <a:lnSpc>
                <a:spcPct val="150000"/>
              </a:lnSpc>
            </a:pPr>
            <a:r>
              <a:rPr lang="zh-CN" altLang="en-US" sz="2000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		MOV AL, 4</a:t>
            </a:r>
            <a:endParaRPr lang="zh-CN" altLang="en-US" sz="2000" noProof="1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20395" indent="620395">
              <a:lnSpc>
                <a:spcPct val="150000"/>
              </a:lnSpc>
            </a:pPr>
            <a:r>
              <a:rPr lang="zh-CN" altLang="en-US" sz="2000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		XLAT TAB</a:t>
            </a:r>
            <a:endParaRPr lang="zh-CN" altLang="en-US" sz="2000" noProof="1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20395" indent="620395">
              <a:lnSpc>
                <a:spcPct val="150000"/>
              </a:lnSpc>
            </a:pPr>
            <a:r>
              <a:rPr lang="zh-CN" altLang="en-US" sz="2000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…</a:t>
            </a:r>
            <a:endParaRPr lang="zh-CN" altLang="en-US" sz="2000" noProof="1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20395" indent="620395">
              <a:lnSpc>
                <a:spcPct val="150000"/>
              </a:lnSpc>
            </a:pPr>
            <a:r>
              <a:rPr lang="zh-CN" altLang="en-US" sz="2000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([BX+AL]) = ‘4’ = 34H，结果为4的ASCII码</a:t>
            </a:r>
            <a:endParaRPr lang="zh-CN" altLang="en-US" sz="2000" noProof="1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20395" indent="620395">
              <a:lnSpc>
                <a:spcPct val="150000"/>
              </a:lnSpc>
            </a:pPr>
            <a:r>
              <a:rPr lang="zh-CN" altLang="en-US" sz="2000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利用XLAT查出某数值的ASCII码。</a:t>
            </a:r>
            <a:endParaRPr lang="zh-CN" altLang="en-US" sz="2000" noProof="1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noProof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280722" cy="468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FF3300"/>
                </a:solidFill>
                <a:latin typeface="Times New Roman" panose="02020603050405020304" pitchFamily="2" charset="0"/>
              </a:rPr>
              <a:t>2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2" charset="0"/>
              </a:rPr>
              <a:t>、符号扩展传送指令</a:t>
            </a:r>
            <a:endParaRPr kumimoji="1" lang="zh-CN" altLang="en-US" sz="2800" b="1" dirty="0">
              <a:solidFill>
                <a:srgbClr val="FF3300"/>
              </a:solidFill>
              <a:latin typeface="Times New Roman" panose="02020603050405020304" pitchFamily="2" charset="0"/>
            </a:endParaRPr>
          </a:p>
          <a:p>
            <a:pPr eaLnBrk="1" hangingPunct="1"/>
            <a:endParaRPr kumimoji="1" lang="zh-CN" altLang="en-US" sz="2800" b="1" dirty="0">
              <a:latin typeface="Times New Roman" panose="02020603050405020304" pitchFamily="2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语句格式：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MOVSX  OPD, OPS</a:t>
            </a:r>
            <a:endParaRPr kumimoji="1"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功    能：将源操作数的</a:t>
            </a:r>
            <a:r>
              <a:rPr kumimoji="1"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符号向前扩展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成与</a:t>
            </a:r>
            <a:endParaRPr kumimoji="1"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         目的操作数相同的数据类型后，</a:t>
            </a:r>
            <a:endParaRPr kumimoji="1"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         再送入目的地址对应的单元中。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说    明：</a:t>
            </a:r>
            <a:endParaRPr kumimoji="1"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OPS </a:t>
            </a:r>
            <a:r>
              <a:rPr kumimoji="1"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不能为立即数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；</a:t>
            </a:r>
            <a:endParaRPr kumimoji="1"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OPD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必须是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16/32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位的寄存器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;</a:t>
            </a:r>
            <a:endParaRPr kumimoji="1"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源操作数的位数必小于目的操作数的位数。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8313" y="260350"/>
            <a:ext cx="5256212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chemeClr val="bg1"/>
                </a:solidFill>
                <a:latin typeface="Times New Roman" panose="02020603050405020304" pitchFamily="2" charset="0"/>
                <a:ea typeface="华文新魏" panose="02010800040101010101" pitchFamily="2" charset="-122"/>
              </a:rPr>
              <a:t>一、</a:t>
            </a:r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2" charset="0"/>
                <a:ea typeface="华文新魏" panose="02010800040101010101" pitchFamily="2" charset="-122"/>
              </a:rPr>
              <a:t> 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anose="02020603050405020304" pitchFamily="2" charset="0"/>
                <a:ea typeface="华文新魏" panose="02010800040101010101" pitchFamily="2" charset="-122"/>
              </a:rPr>
              <a:t>一般数据传送指令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2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checke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9750" y="1628775"/>
            <a:ext cx="7848600" cy="45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FF3300"/>
                </a:solidFill>
                <a:latin typeface="Times New Roman" panose="02020603050405020304" pitchFamily="2" charset="0"/>
              </a:rPr>
              <a:t>3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2" charset="0"/>
              </a:rPr>
              <a:t>、无符号扩展传送指令</a:t>
            </a:r>
            <a:endParaRPr kumimoji="1" lang="zh-CN" altLang="en-US" sz="2800" b="1" dirty="0">
              <a:solidFill>
                <a:srgbClr val="FF3300"/>
              </a:solidFill>
              <a:latin typeface="Times New Roman" panose="02020603050405020304" pitchFamily="2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语句格式：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MOVZX  OPD, OPS</a:t>
            </a:r>
            <a:endParaRPr kumimoji="1"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功    能：将源操作数的</a:t>
            </a:r>
            <a:r>
              <a:rPr kumimoji="1"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高位补</a:t>
            </a:r>
            <a:r>
              <a:rPr kumimoji="1" lang="en-US" altLang="zh-CN" sz="2800" b="1" dirty="0">
                <a:solidFill>
                  <a:srgbClr val="FF3300"/>
                </a:solidFill>
                <a:latin typeface="宋体" panose="02010600030101010101" pitchFamily="2" charset="-122"/>
              </a:rPr>
              <a:t>0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，扩成与</a:t>
            </a:r>
            <a:endParaRPr kumimoji="1"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         目的操作数相同的数据类型后，</a:t>
            </a:r>
            <a:endParaRPr kumimoji="1"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         再送入目的地址对应的单元中。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说    明：</a:t>
            </a:r>
            <a:endParaRPr kumimoji="1"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OPS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不能为立即数；</a:t>
            </a:r>
            <a:endParaRPr kumimoji="1"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OPD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必须是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16/32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位的寄存器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;</a:t>
            </a:r>
            <a:endParaRPr kumimoji="1"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源操作数的位数必小于目的操作数的位数。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8313" y="260350"/>
            <a:ext cx="5256212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chemeClr val="bg1"/>
                </a:solidFill>
                <a:latin typeface="Times New Roman" panose="02020603050405020304" pitchFamily="2" charset="0"/>
                <a:ea typeface="华文新魏" panose="02010800040101010101" pitchFamily="2" charset="-122"/>
                <a:sym typeface="+mn-ea"/>
              </a:rPr>
              <a:t>一、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anose="02020603050405020304" pitchFamily="2" charset="0"/>
                <a:ea typeface="华文新魏" panose="02010800040101010101" pitchFamily="2" charset="-122"/>
              </a:rPr>
              <a:t>一般数据传送指令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2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755650" y="1412875"/>
            <a:ext cx="5257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2" charset="0"/>
              </a:rPr>
              <a:t>MOVSX  ,  MOVZX</a:t>
            </a:r>
            <a:r>
              <a:rPr kumimoji="1" lang="zh-CN" altLang="en-US" sz="2400" b="1">
                <a:latin typeface="Times New Roman" panose="02020603050405020304" pitchFamily="2" charset="0"/>
              </a:rPr>
              <a:t>示例</a:t>
            </a:r>
            <a:endParaRPr kumimoji="1" lang="zh-CN" altLang="en-US" sz="2400" b="1">
              <a:latin typeface="Times New Roman" panose="02020603050405020304" pitchFamily="2" charset="0"/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755650" y="1925638"/>
            <a:ext cx="4895850" cy="230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2" charset="0"/>
              </a:rPr>
              <a:t>例</a:t>
            </a:r>
            <a:r>
              <a:rPr kumimoji="1" lang="en-US" altLang="zh-CN" sz="2400" b="1">
                <a:latin typeface="Times New Roman" panose="02020603050405020304" pitchFamily="2" charset="0"/>
              </a:rPr>
              <a:t>1</a:t>
            </a:r>
            <a:r>
              <a:rPr kumimoji="1" lang="zh-CN" altLang="en-US" sz="2400" b="1">
                <a:latin typeface="Times New Roman" panose="02020603050405020304" pitchFamily="2" charset="0"/>
              </a:rPr>
              <a:t>： </a:t>
            </a:r>
            <a:r>
              <a:rPr kumimoji="1" lang="en-US" altLang="zh-CN" sz="2400" b="1">
                <a:latin typeface="Times New Roman" panose="02020603050405020304" pitchFamily="2" charset="0"/>
              </a:rPr>
              <a:t>MOV       BL, 0E3H</a:t>
            </a:r>
            <a:endParaRPr kumimoji="1" lang="en-US" altLang="zh-CN" sz="2400" b="1">
              <a:latin typeface="Times New Roman" panose="02020603050405020304" pitchFamily="2" charset="0"/>
            </a:endParaRPr>
          </a:p>
          <a:p>
            <a:pPr eaLnBrk="1" hangingPunct="1"/>
            <a:r>
              <a:rPr kumimoji="1" lang="en-US" altLang="zh-CN" sz="2400" b="1">
                <a:latin typeface="Times New Roman" panose="02020603050405020304" pitchFamily="2" charset="0"/>
              </a:rPr>
              <a:t>           MOVSX  EBX, BL</a:t>
            </a:r>
            <a:endParaRPr kumimoji="1" lang="en-US" altLang="zh-CN" sz="2400" b="1">
              <a:latin typeface="Times New Roman" panose="02020603050405020304" pitchFamily="2" charset="0"/>
            </a:endParaRPr>
          </a:p>
          <a:p>
            <a:pPr eaLnBrk="1" hangingPunct="1"/>
            <a:r>
              <a:rPr kumimoji="1" lang="en-US" altLang="zh-CN" sz="2400" b="1">
                <a:latin typeface="Times New Roman" panose="02020603050405020304" pitchFamily="2" charset="0"/>
              </a:rPr>
              <a:t>          (EBX) = ?</a:t>
            </a:r>
            <a:endParaRPr kumimoji="1" lang="en-US" altLang="zh-CN" sz="2400" b="1">
              <a:latin typeface="Times New Roman" panose="02020603050405020304" pitchFamily="2" charset="0"/>
            </a:endParaRPr>
          </a:p>
          <a:p>
            <a:pPr eaLnBrk="1" hangingPunct="1"/>
            <a:r>
              <a:rPr kumimoji="1" lang="en-US" altLang="zh-CN" sz="2400" b="1">
                <a:latin typeface="Times New Roman" panose="02020603050405020304" pitchFamily="2" charset="0"/>
              </a:rPr>
              <a:t>          </a:t>
            </a:r>
            <a:r>
              <a:rPr kumimoji="1" lang="zh-CN" altLang="en-US" sz="2400" b="1">
                <a:latin typeface="Times New Roman" panose="02020603050405020304" pitchFamily="2" charset="0"/>
              </a:rPr>
              <a:t>若将最后一条指令换成</a:t>
            </a:r>
            <a:endParaRPr kumimoji="1" lang="zh-CN" altLang="en-US" sz="2400" b="1">
              <a:latin typeface="Times New Roman" panose="02020603050405020304" pitchFamily="2" charset="0"/>
            </a:endParaRPr>
          </a:p>
          <a:p>
            <a:pPr eaLnBrk="1" hangingPunct="1"/>
            <a:r>
              <a:rPr kumimoji="1" lang="zh-CN" altLang="en-US" sz="2400" b="1">
                <a:latin typeface="Times New Roman" panose="02020603050405020304" pitchFamily="2" charset="0"/>
              </a:rPr>
              <a:t>          </a:t>
            </a:r>
            <a:r>
              <a:rPr kumimoji="1" lang="en-US" altLang="zh-CN" sz="2400" b="1">
                <a:latin typeface="Times New Roman" panose="02020603050405020304" pitchFamily="2" charset="0"/>
              </a:rPr>
              <a:t>MOVZX   EBX, BL</a:t>
            </a:r>
            <a:endParaRPr kumimoji="1" lang="en-US" altLang="zh-CN" sz="2400" b="1">
              <a:latin typeface="Times New Roman" panose="02020603050405020304" pitchFamily="2" charset="0"/>
            </a:endParaRPr>
          </a:p>
          <a:p>
            <a:pPr eaLnBrk="1" hangingPunct="1"/>
            <a:r>
              <a:rPr kumimoji="1" lang="en-US" altLang="zh-CN" sz="2400" b="1">
                <a:latin typeface="Times New Roman" panose="02020603050405020304" pitchFamily="2" charset="0"/>
              </a:rPr>
              <a:t>          (EBX) = ?</a:t>
            </a:r>
            <a:endParaRPr kumimoji="1" lang="en-US" altLang="zh-CN" sz="2400" b="1">
              <a:latin typeface="Times New Roman" panose="02020603050405020304" pitchFamily="2" charset="0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477000" y="2438400"/>
            <a:ext cx="3098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anose="02020603050405020304" pitchFamily="2" charset="0"/>
            </a:endParaRPr>
          </a:p>
        </p:txBody>
      </p:sp>
      <p:grpSp>
        <p:nvGrpSpPr>
          <p:cNvPr id="437253" name="Group 5"/>
          <p:cNvGrpSpPr/>
          <p:nvPr/>
        </p:nvGrpSpPr>
        <p:grpSpPr bwMode="auto">
          <a:xfrm>
            <a:off x="6156325" y="2073275"/>
            <a:ext cx="2044700" cy="1908175"/>
            <a:chOff x="4070" y="1578"/>
            <a:chExt cx="1288" cy="1202"/>
          </a:xfrm>
        </p:grpSpPr>
        <p:sp>
          <p:nvSpPr>
            <p:cNvPr id="47112" name="Text Box 6"/>
            <p:cNvSpPr txBox="1">
              <a:spLocks noChangeArrowheads="1"/>
            </p:cNvSpPr>
            <p:nvPr/>
          </p:nvSpPr>
          <p:spPr bwMode="auto">
            <a:xfrm>
              <a:off x="4070" y="1578"/>
              <a:ext cx="128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2" charset="0"/>
                </a:rPr>
                <a:t>0FFFFFFE3H</a:t>
              </a:r>
              <a:endParaRPr kumimoji="1" lang="en-US" altLang="zh-CN" sz="2400" b="1">
                <a:latin typeface="Times New Roman" panose="02020603050405020304" pitchFamily="2" charset="0"/>
              </a:endParaRPr>
            </a:p>
          </p:txBody>
        </p:sp>
        <p:sp>
          <p:nvSpPr>
            <p:cNvPr id="47113" name="Text Box 7"/>
            <p:cNvSpPr txBox="1">
              <a:spLocks noChangeArrowheads="1"/>
            </p:cNvSpPr>
            <p:nvPr/>
          </p:nvSpPr>
          <p:spPr bwMode="auto">
            <a:xfrm>
              <a:off x="4118" y="2490"/>
              <a:ext cx="106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2" charset="0"/>
                </a:rPr>
                <a:t>000000E3H</a:t>
              </a:r>
              <a:endParaRPr kumimoji="1" lang="en-US" altLang="zh-CN" sz="2400" b="1">
                <a:latin typeface="Times New Roman" panose="02020603050405020304" pitchFamily="2" charset="0"/>
              </a:endParaRPr>
            </a:p>
          </p:txBody>
        </p:sp>
      </p:grpSp>
      <p:sp>
        <p:nvSpPr>
          <p:cNvPr id="437256" name="Rectangle 8"/>
          <p:cNvSpPr>
            <a:spLocks noChangeArrowheads="1"/>
          </p:cNvSpPr>
          <p:nvPr/>
        </p:nvSpPr>
        <p:spPr bwMode="auto">
          <a:xfrm>
            <a:off x="539750" y="4652963"/>
            <a:ext cx="8353425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 dirty="0">
                <a:latin typeface="Times New Roman" panose="02020603050405020304" pitchFamily="2" charset="0"/>
              </a:rPr>
              <a:t>例</a:t>
            </a:r>
            <a:r>
              <a:rPr kumimoji="1" lang="en-US" altLang="zh-CN" sz="2400" b="1" dirty="0">
                <a:latin typeface="Times New Roman" panose="02020603050405020304" pitchFamily="2" charset="0"/>
              </a:rPr>
              <a:t>2</a:t>
            </a:r>
            <a:r>
              <a:rPr kumimoji="1" lang="zh-CN" altLang="en-US" sz="2400" b="1" dirty="0">
                <a:latin typeface="Times New Roman" panose="02020603050405020304" pitchFamily="2" charset="0"/>
              </a:rPr>
              <a:t>： </a:t>
            </a:r>
            <a:r>
              <a:rPr kumimoji="1" lang="en-US" altLang="zh-CN" sz="2400" b="1" dirty="0">
                <a:latin typeface="Times New Roman" panose="02020603050405020304" pitchFamily="2" charset="0"/>
              </a:rPr>
              <a:t>BYTE0   DB  0A8H</a:t>
            </a:r>
            <a:endParaRPr kumimoji="1" lang="en-US" altLang="zh-CN" sz="2400" b="1" dirty="0">
              <a:latin typeface="Times New Roman" panose="02020603050405020304" pitchFamily="2" charset="0"/>
            </a:endParaRPr>
          </a:p>
          <a:p>
            <a:pPr eaLnBrk="1" hangingPunct="1"/>
            <a:r>
              <a:rPr kumimoji="1" lang="en-US" altLang="zh-CN" sz="2400" b="1" dirty="0">
                <a:latin typeface="Times New Roman" panose="02020603050405020304" pitchFamily="2" charset="0"/>
              </a:rPr>
              <a:t>           MOV       BL, BYTE0</a:t>
            </a:r>
            <a:endParaRPr kumimoji="1" lang="en-US" altLang="zh-CN" sz="2400" b="1" dirty="0">
              <a:latin typeface="Times New Roman" panose="02020603050405020304" pitchFamily="2" charset="0"/>
            </a:endParaRPr>
          </a:p>
          <a:p>
            <a:pPr eaLnBrk="1" hangingPunct="1"/>
            <a:r>
              <a:rPr kumimoji="1" lang="en-US" altLang="zh-CN" sz="2400" b="1" dirty="0">
                <a:latin typeface="Times New Roman" panose="02020603050405020304" pitchFamily="2" charset="0"/>
              </a:rPr>
              <a:t>           MOVSX  ECX, BL      ; </a:t>
            </a:r>
            <a:r>
              <a:rPr kumimoji="1" lang="zh-CN" altLang="en-US" sz="2400" b="1" dirty="0">
                <a:latin typeface="Times New Roman" panose="02020603050405020304" pitchFamily="2" charset="0"/>
              </a:rPr>
              <a:t>寄存器无对应限制</a:t>
            </a:r>
            <a:endParaRPr kumimoji="1" lang="zh-CN" altLang="en-US" sz="2400" b="1" dirty="0">
              <a:latin typeface="Times New Roman" panose="02020603050405020304" pitchFamily="2" charset="0"/>
            </a:endParaRPr>
          </a:p>
          <a:p>
            <a:pPr eaLnBrk="1" hangingPunct="1"/>
            <a:r>
              <a:rPr kumimoji="1" lang="zh-CN" altLang="en-US" sz="2400" b="1" dirty="0">
                <a:latin typeface="Times New Roman" panose="02020603050405020304" pitchFamily="2" charset="0"/>
              </a:rPr>
              <a:t>           </a:t>
            </a:r>
            <a:r>
              <a:rPr kumimoji="1" lang="en-US" altLang="zh-CN" sz="2400" b="1" dirty="0">
                <a:latin typeface="Times New Roman" panose="02020603050405020304" pitchFamily="2" charset="0"/>
              </a:rPr>
              <a:t>MOVSX  EBX, BYTE0</a:t>
            </a:r>
            <a:endParaRPr kumimoji="1" lang="en-US" altLang="zh-CN" sz="2400" b="1" dirty="0">
              <a:latin typeface="Times New Roman" panose="02020603050405020304" pitchFamily="2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68313" y="260350"/>
            <a:ext cx="5256212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chemeClr val="bg1"/>
                </a:solidFill>
                <a:latin typeface="Times New Roman" panose="02020603050405020304" pitchFamily="2" charset="0"/>
                <a:ea typeface="华文新魏" panose="02010800040101010101" pitchFamily="2" charset="-122"/>
                <a:sym typeface="+mn-ea"/>
              </a:rPr>
              <a:t>一、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anose="02020603050405020304" pitchFamily="2" charset="0"/>
                <a:ea typeface="华文新魏" panose="02010800040101010101" pitchFamily="2" charset="-122"/>
              </a:rPr>
              <a:t>一般数据传送指令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2" charset="0"/>
              <a:ea typeface="华文新魏" panose="020108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408577"/>
          <p:cNvSpPr>
            <a:spLocks noGrp="1"/>
          </p:cNvSpPr>
          <p:nvPr>
            <p:ph type="title"/>
          </p:nvPr>
        </p:nvSpPr>
        <p:spPr>
          <a:xfrm>
            <a:off x="179388" y="188913"/>
            <a:ext cx="7772400" cy="838200"/>
          </a:xfrm>
        </p:spPr>
        <p:txBody>
          <a:bodyPr anchor="b" anchorCtr="0"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 地址传送指令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386" name="内容占位符 408578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11188" y="1558925"/>
            <a:ext cx="7910512" cy="4148138"/>
          </a:xfrm>
        </p:spPr>
        <p:txBody>
          <a:bodyPr anchor="t" anchorCtr="0"/>
          <a:p>
            <a:pPr marL="609600" indent="-609600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1. 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传送偏移地址指令</a:t>
            </a:r>
            <a:endParaRPr lang="zh-CN" altLang="en-US" sz="2800" b="1" dirty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marL="609600" indent="-60960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格式：LEA OPD, OPS等价于MOV OPD, OFFSET  OPS。</a:t>
            </a:r>
            <a:endParaRPr lang="zh-CN" altLang="en-US" sz="2800" b="1" dirty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marL="609600" indent="-60960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功能：OPS的偏移地址 → OPD。</a:t>
            </a:r>
            <a:endParaRPr lang="zh-CN" altLang="en-US" sz="2800" b="1" dirty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marL="609600" indent="-60960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如：LEA AX, BUF等价于MOV OPD, OFFSET BUF。</a:t>
            </a:r>
            <a:endParaRPr lang="zh-CN" altLang="en-US" sz="2800" b="1" dirty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marL="609600" indent="-60960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注意：OPD必须为16位寄存器。</a:t>
            </a:r>
            <a:endParaRPr lang="zh-CN" altLang="en-US" sz="2800" b="1" dirty="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文本占位符 410625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82625" y="1412875"/>
            <a:ext cx="7886700" cy="4733925"/>
          </a:xfrm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en-US" altLang="zh-CN" sz="2400" b="1">
                <a:latin typeface="Times New Roman" panose="02020603050405020304" pitchFamily="2" charset="0"/>
              </a:rPr>
              <a:t>2.  </a:t>
            </a:r>
            <a:r>
              <a:rPr lang="zh-CN" altLang="en-US" sz="2400" b="1">
                <a:latin typeface="Times New Roman" panose="02020603050405020304" pitchFamily="2" charset="0"/>
              </a:rPr>
              <a:t>传送偏移地址及数据首址指令</a:t>
            </a:r>
            <a:endParaRPr lang="zh-CN" altLang="en-US" sz="2400" b="1">
              <a:latin typeface="Times New Roman" panose="02020603050405020304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>
                <a:latin typeface="Times New Roman" panose="02020603050405020304" pitchFamily="2" charset="0"/>
              </a:rPr>
              <a:t>格式：</a:t>
            </a:r>
            <a:r>
              <a:rPr lang="en-US" altLang="zh-CN" sz="2400" b="1">
                <a:latin typeface="Times New Roman" panose="02020603050405020304" pitchFamily="2" charset="0"/>
              </a:rPr>
              <a:t>LDS OPD, OPS</a:t>
            </a:r>
            <a:endParaRPr lang="en-US" altLang="zh-CN" sz="2400" b="1">
              <a:latin typeface="Times New Roman" panose="02020603050405020304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>
                <a:latin typeface="Times New Roman" panose="02020603050405020304" pitchFamily="2" charset="0"/>
              </a:rPr>
              <a:t>功能：</a:t>
            </a:r>
            <a:r>
              <a:rPr lang="en-US" altLang="zh-CN" sz="2400" b="1">
                <a:latin typeface="Times New Roman" panose="02020603050405020304" pitchFamily="2" charset="0"/>
              </a:rPr>
              <a:t>(OPS) → OPD</a:t>
            </a:r>
            <a:r>
              <a:rPr lang="zh-CN" altLang="en-US" sz="2400" b="1">
                <a:latin typeface="Times New Roman" panose="02020603050405020304" pitchFamily="2" charset="0"/>
              </a:rPr>
              <a:t>，</a:t>
            </a:r>
            <a:r>
              <a:rPr lang="en-US" altLang="zh-CN" sz="2400" b="1">
                <a:latin typeface="Times New Roman" panose="02020603050405020304" pitchFamily="2" charset="0"/>
              </a:rPr>
              <a:t>(OPS+2) → DS</a:t>
            </a:r>
            <a:r>
              <a:rPr lang="zh-CN" altLang="en-US" sz="2400" b="1">
                <a:latin typeface="Times New Roman" panose="02020603050405020304" pitchFamily="2" charset="0"/>
              </a:rPr>
              <a:t>。将</a:t>
            </a:r>
            <a:r>
              <a:rPr lang="en-US" altLang="zh-CN" sz="2400" b="1">
                <a:latin typeface="Times New Roman" panose="02020603050405020304" pitchFamily="2" charset="0"/>
              </a:rPr>
              <a:t>OPS</a:t>
            </a:r>
            <a:r>
              <a:rPr lang="zh-CN" altLang="en-US" sz="2400" b="1">
                <a:latin typeface="Times New Roman" panose="02020603050405020304" pitchFamily="2" charset="0"/>
              </a:rPr>
              <a:t>所指的</a:t>
            </a:r>
            <a:r>
              <a:rPr lang="en-US" altLang="zh-CN" sz="2400" b="1">
                <a:latin typeface="Times New Roman" panose="02020603050405020304" pitchFamily="2" charset="0"/>
              </a:rPr>
              <a:t>4</a:t>
            </a:r>
            <a:r>
              <a:rPr lang="zh-CN" altLang="en-US" sz="2400" b="1">
                <a:latin typeface="Times New Roman" panose="02020603050405020304" pitchFamily="2" charset="0"/>
              </a:rPr>
              <a:t>个字节内容送</a:t>
            </a:r>
            <a:r>
              <a:rPr lang="en-US" altLang="zh-CN" sz="2400" b="1">
                <a:latin typeface="Times New Roman" panose="02020603050405020304" pitchFamily="2" charset="0"/>
              </a:rPr>
              <a:t>OPD</a:t>
            </a:r>
            <a:r>
              <a:rPr lang="zh-CN" altLang="en-US" sz="2400" b="1">
                <a:latin typeface="Times New Roman" panose="02020603050405020304" pitchFamily="2" charset="0"/>
              </a:rPr>
              <a:t>和</a:t>
            </a:r>
            <a:r>
              <a:rPr lang="en-US" altLang="zh-CN" sz="2400" b="1">
                <a:latin typeface="Times New Roman" panose="02020603050405020304" pitchFamily="2" charset="0"/>
              </a:rPr>
              <a:t>DS</a:t>
            </a:r>
            <a:r>
              <a:rPr lang="zh-CN" altLang="en-US" sz="2400" b="1">
                <a:latin typeface="Times New Roman" panose="02020603050405020304" pitchFamily="2" charset="0"/>
              </a:rPr>
              <a:t>。</a:t>
            </a:r>
            <a:endParaRPr lang="zh-CN" altLang="en-US" sz="2400" b="1">
              <a:latin typeface="Times New Roman" panose="02020603050405020304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>
                <a:latin typeface="Times New Roman" panose="02020603050405020304" pitchFamily="2" charset="0"/>
              </a:rPr>
              <a:t>注意：</a:t>
            </a:r>
            <a:endParaRPr lang="zh-CN" altLang="en-US" sz="2400" b="1">
              <a:latin typeface="Times New Roman" panose="020206030504050203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b="1">
                <a:latin typeface="Times New Roman" panose="02020603050405020304" pitchFamily="2" charset="0"/>
              </a:rPr>
              <a:t>OPD</a:t>
            </a:r>
            <a:r>
              <a:rPr lang="zh-CN" altLang="en-US" sz="2400" b="1">
                <a:latin typeface="Times New Roman" panose="02020603050405020304" pitchFamily="2" charset="0"/>
              </a:rPr>
              <a:t>必须为</a:t>
            </a:r>
            <a:r>
              <a:rPr lang="en-US" altLang="zh-CN" sz="2400" b="1">
                <a:latin typeface="Times New Roman" panose="02020603050405020304" pitchFamily="2" charset="0"/>
              </a:rPr>
              <a:t>16</a:t>
            </a:r>
            <a:r>
              <a:rPr lang="zh-CN" altLang="en-US" sz="2400" b="1">
                <a:latin typeface="Times New Roman" panose="02020603050405020304" pitchFamily="2" charset="0"/>
              </a:rPr>
              <a:t>位寄存器；</a:t>
            </a:r>
            <a:endParaRPr lang="zh-CN" altLang="en-US" sz="2400" b="1">
              <a:latin typeface="Times New Roman" panose="020206030504050203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b="1">
                <a:latin typeface="Times New Roman" panose="02020603050405020304" pitchFamily="2" charset="0"/>
              </a:rPr>
              <a:t>OPS</a:t>
            </a:r>
            <a:r>
              <a:rPr lang="zh-CN" altLang="en-US" sz="2400" b="1">
                <a:latin typeface="Times New Roman" panose="02020603050405020304" pitchFamily="2" charset="0"/>
              </a:rPr>
              <a:t>必须为存贮器地址，类型为</a:t>
            </a:r>
            <a:r>
              <a:rPr lang="en-US" altLang="zh-CN" sz="2400" b="1">
                <a:latin typeface="Times New Roman" panose="02020603050405020304" pitchFamily="2" charset="0"/>
              </a:rPr>
              <a:t>DD</a:t>
            </a:r>
            <a:r>
              <a:rPr lang="zh-CN" altLang="en-US" sz="2400" b="1">
                <a:latin typeface="Times New Roman" panose="02020603050405020304" pitchFamily="2" charset="0"/>
              </a:rPr>
              <a:t>。</a:t>
            </a:r>
            <a:endParaRPr lang="zh-CN" altLang="en-US" sz="2400" b="1">
              <a:latin typeface="Times New Roman" panose="02020603050405020304" pitchFamily="2" charset="0"/>
            </a:endParaRPr>
          </a:p>
        </p:txBody>
      </p:sp>
      <p:sp>
        <p:nvSpPr>
          <p:cNvPr id="17410" name="矩形 410627"/>
          <p:cNvSpPr/>
          <p:nvPr/>
        </p:nvSpPr>
        <p:spPr>
          <a:xfrm>
            <a:off x="395288" y="296863"/>
            <a:ext cx="4370387" cy="7000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二、 地址传送指令</a:t>
            </a:r>
            <a:endParaRPr lang="zh-CN" altLang="en-US" sz="4000" b="0" dirty="0">
              <a:solidFill>
                <a:schemeClr val="bg1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文本占位符 410625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719138" y="1520825"/>
            <a:ext cx="7143750" cy="4586288"/>
          </a:xfrm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如：</a:t>
            </a:r>
            <a:r>
              <a:rPr lang="en-US" altLang="zh-CN" sz="2800" b="1">
                <a:latin typeface="宋体" panose="02010600030101010101" pitchFamily="2" charset="-122"/>
              </a:rPr>
              <a:t>LDS SI, DS:[10H]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执行前：</a:t>
            </a:r>
            <a:r>
              <a:rPr lang="en-US" altLang="zh-CN" sz="2800" b="1">
                <a:latin typeface="宋体" panose="02010600030101010101" pitchFamily="2" charset="-122"/>
              </a:rPr>
              <a:t>(DS) = C000H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(C0010H) = 180H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(C0012H) = 2000H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执行后：</a:t>
            </a:r>
            <a:r>
              <a:rPr lang="en-US" altLang="zh-CN" sz="2800" b="1">
                <a:latin typeface="宋体" panose="02010600030101010101" pitchFamily="2" charset="-122"/>
              </a:rPr>
              <a:t>(SI) = 180H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(DS) = 2000H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18434" name="矩形 410627"/>
          <p:cNvSpPr/>
          <p:nvPr/>
        </p:nvSpPr>
        <p:spPr>
          <a:xfrm>
            <a:off x="430213" y="296863"/>
            <a:ext cx="4371975" cy="7000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地址传送指令</a:t>
            </a:r>
            <a:endParaRPr lang="zh-CN" altLang="en-US" sz="4000" b="0" dirty="0">
              <a:solidFill>
                <a:schemeClr val="bg1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411649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算术指令</a:t>
            </a:r>
            <a:r>
              <a:rPr lang="zh-CN" altLang="en-US" sz="4000" b="1" dirty="0"/>
              <a:t> </a:t>
            </a:r>
            <a:endParaRPr lang="zh-CN" altLang="en-US" sz="4000" b="1" dirty="0"/>
          </a:p>
        </p:txBody>
      </p:sp>
      <p:sp>
        <p:nvSpPr>
          <p:cNvPr id="19458" name="文本占位符 411650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47700" y="1484313"/>
            <a:ext cx="7926388" cy="3868737"/>
          </a:xfrm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算术指令包括：加、减、乘、除及符号扩展指令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指令的共同特点：对SF、OF、ZF、CF、AF等标志有影响。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指令分类：二进制指令、十六进制指令。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运算原则：有符号数在机内均用补码表示，最高位为符号位，计算机在运算时，不单独处理符号，而是将符号作为数值一起参加运算。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/>
        </p:nvSpPr>
        <p:spPr>
          <a:xfrm>
            <a:off x="457200" y="98425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27405" y="1978025"/>
            <a:ext cx="7348855" cy="3930015"/>
          </a:xfrm>
        </p:spPr>
        <p:txBody>
          <a:bodyPr vert="horz" wrap="square" lIns="91440" tIns="45720" rIns="91440" bIns="45720" anchor="t" anchorCtr="0"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汇编语言程序设计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方法</a:t>
            </a:r>
            <a:endParaRPr lang="zh-CN" altLang="en-US" dirty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常用的机器指令：指令助记符、功能及使用</a:t>
            </a:r>
            <a:r>
              <a:rPr lang="zh-CN" altLang="en-US" dirty="0">
                <a:ea typeface="黑体" panose="02010609060101010101" pitchFamily="2" charset="-122"/>
              </a:rPr>
              <a:t>格式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412673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算术指令</a:t>
            </a:r>
            <a:r>
              <a:rPr lang="zh-CN" altLang="en-US" b="1" dirty="0"/>
              <a:t> </a:t>
            </a:r>
            <a:endParaRPr lang="zh-CN" altLang="en-US" b="1"/>
          </a:p>
        </p:txBody>
      </p:sp>
      <p:sp>
        <p:nvSpPr>
          <p:cNvPr id="20482" name="内容占位符 412674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47700" y="1449388"/>
            <a:ext cx="7732713" cy="4778375"/>
          </a:xfrm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1. </a:t>
            </a: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加法指令</a:t>
            </a:r>
            <a:endParaRPr lang="zh-CN" altLang="en-US" sz="2800" b="1" dirty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ADD OPD, OPS; 功能：（OPS）+（OPD）→OPD</a:t>
            </a:r>
            <a:endParaRPr lang="zh-CN" altLang="en-US" sz="2800" b="1" dirty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INC OPD;功能：（OPD）+1→OPD</a:t>
            </a:r>
            <a:endParaRPr lang="zh-CN" altLang="en-US" sz="2800" b="1" dirty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宋体" panose="02010600030101010101" pitchFamily="2" charset="-122"/>
              </a:rPr>
              <a:t>注意：OPD不能是立即数。</a:t>
            </a:r>
            <a:endParaRPr lang="zh-CN" altLang="en-US" sz="2800" b="1" dirty="0">
              <a:solidFill>
                <a:srgbClr val="002060"/>
              </a:solidFill>
              <a:latin typeface="宋体" panose="02010600030101010101" pitchFamily="2" charset="-122"/>
            </a:endParaRPr>
          </a:p>
        </p:txBody>
      </p:sp>
      <p:sp>
        <p:nvSpPr>
          <p:cNvPr id="412676" name="矩形 412675"/>
          <p:cNvSpPr/>
          <p:nvPr/>
        </p:nvSpPr>
        <p:spPr>
          <a:xfrm>
            <a:off x="6264275" y="4365625"/>
            <a:ext cx="252413" cy="2508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2677" name="动作按钮: 后退或前一项 412676">
            <a:hlinkClick r:id="rId1" action="ppaction://hlinksldjump"/>
          </p:cNvPr>
          <p:cNvSpPr/>
          <p:nvPr/>
        </p:nvSpPr>
        <p:spPr>
          <a:xfrm>
            <a:off x="7704138" y="6021388"/>
            <a:ext cx="395287" cy="358775"/>
          </a:xfrm>
          <a:prstGeom prst="actionButtonBackPrevious">
            <a:avLst/>
          </a:prstGeom>
          <a:solidFill>
            <a:schemeClr val="accent1"/>
          </a:solidFill>
          <a:ln w="952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413697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算术指令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21506" name="内容占位符 413698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47700" y="1412875"/>
            <a:ext cx="7858125" cy="4751388"/>
          </a:xfrm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2. </a:t>
            </a:r>
            <a:r>
              <a:rPr lang="zh-CN" altLang="en-US" sz="2800" b="1">
                <a:latin typeface="宋体" panose="02010600030101010101" pitchFamily="2" charset="-122"/>
              </a:rPr>
              <a:t>减法指令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SUB OPD, OPS; 功能：（OPD）-（OPS）→OPD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DEC OPD; 功能：（OPD）- 1→OPD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NEG OPD; 功能：（）+ 1→OPD。（求补）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CMP OPD, OPS; 功能：（OPD）-（OPS）不回送结果，只影响标志。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413697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算术指令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22530" name="文本框 1073742882"/>
          <p:cNvSpPr txBox="1"/>
          <p:nvPr/>
        </p:nvSpPr>
        <p:spPr>
          <a:xfrm>
            <a:off x="647700" y="1447800"/>
            <a:ext cx="7948613" cy="4691063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square" anchor="t" anchorCtr="0"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例：求（AX）的绝对值。</a:t>
            </a:r>
            <a:endParaRPr lang="zh-CN" altLang="en-US" sz="24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4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CMP AX, 0</a:t>
            </a:r>
            <a:endParaRPr lang="zh-CN" altLang="en-US" sz="24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JGE	 EXIT; (AX)≥0时，跳到EXIT</a:t>
            </a:r>
            <a:endParaRPr lang="zh-CN" altLang="en-US" sz="24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NEG AX; (AX)&lt;0时，求补，得到绝对值</a:t>
            </a:r>
            <a:endParaRPr lang="zh-CN" altLang="en-US" sz="24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24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EXIT：	</a:t>
            </a:r>
            <a:endParaRPr lang="zh-CN" altLang="en-US" sz="24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24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内容占位符 414721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03238" y="1484313"/>
            <a:ext cx="8085138" cy="2738438"/>
          </a:xfrm>
          <a:ln>
            <a:miter/>
          </a:ln>
        </p:spPr>
        <p:txBody>
          <a:bodyPr anchor="t"/>
          <a:p>
            <a:pPr fontAlgn="base">
              <a:lnSpc>
                <a:spcPct val="150000"/>
              </a:lnSpc>
              <a:buNone/>
            </a:pPr>
            <a:r>
              <a:rPr lang="zh-CN" altLang="en-US" sz="28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endParaRPr lang="zh-CN" altLang="en-US" sz="2800" b="1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49225" indent="342265" fontAlgn="base">
              <a:lnSpc>
                <a:spcPct val="150000"/>
              </a:lnSpc>
              <a:buNone/>
            </a:pPr>
            <a:r>
              <a:rPr lang="zh-CN" altLang="en-US" sz="28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如果是进行加、减运算，对有符号数，当OF=0时，运算结果正确；对无符号数，当CF=0时，结果正确。</a:t>
            </a:r>
            <a:endParaRPr lang="zh-CN" altLang="en-US" sz="2800" b="1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554" name="矩形 414722"/>
          <p:cNvSpPr/>
          <p:nvPr/>
        </p:nvSpPr>
        <p:spPr>
          <a:xfrm>
            <a:off x="395288" y="209550"/>
            <a:ext cx="2420620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算术指令</a:t>
            </a:r>
            <a:endParaRPr lang="zh-CN" altLang="en-US" sz="4400" b="0" dirty="0">
              <a:solidFill>
                <a:schemeClr val="bg1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416769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算术指令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24578" name="内容占位符 416770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74675" y="1339850"/>
            <a:ext cx="8212138" cy="4816475"/>
          </a:xfrm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3. </a:t>
            </a:r>
            <a:r>
              <a:rPr lang="zh-CN" altLang="zh-CN" sz="2800" b="1" dirty="0">
                <a:latin typeface="宋体" panose="02010600030101010101" pitchFamily="2" charset="-122"/>
              </a:rPr>
              <a:t>乘法指令</a:t>
            </a:r>
            <a:endParaRPr lang="zh-CN" altLang="zh-CN" sz="28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(1) </a:t>
            </a:r>
            <a:r>
              <a:rPr lang="zh-CN" altLang="en-US" sz="2800" b="1" dirty="0">
                <a:latin typeface="宋体" panose="02010600030101010101" pitchFamily="2" charset="-122"/>
              </a:rPr>
              <a:t> 单操作数乘法指令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有符号乘法：IMUL OPS；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无符号乘法：MUL OPS；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被乘数隐含在AX（AL）中。是字乘法还是字节乘法，由OPS决定。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416769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算术指令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25602" name="组合 1073743418"/>
          <p:cNvGrpSpPr>
            <a:grpSpLocks noRot="1"/>
          </p:cNvGrpSpPr>
          <p:nvPr/>
        </p:nvGrpSpPr>
        <p:grpSpPr>
          <a:xfrm>
            <a:off x="525463" y="2265363"/>
            <a:ext cx="8310552" cy="3217862"/>
            <a:chOff x="1495" y="1520"/>
            <a:chExt cx="7752" cy="2110"/>
          </a:xfrm>
        </p:grpSpPr>
        <p:sp>
          <p:nvSpPr>
            <p:cNvPr id="25603" name="左大括号 1073742883"/>
            <p:cNvSpPr/>
            <p:nvPr/>
          </p:nvSpPr>
          <p:spPr>
            <a:xfrm>
              <a:off x="2498" y="1597"/>
              <a:ext cx="180" cy="1560"/>
            </a:xfrm>
            <a:prstGeom prst="leftBrace">
              <a:avLst>
                <a:gd name="adj1" fmla="val 71700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04" name="文本框 1073742884"/>
            <p:cNvSpPr txBox="1"/>
            <p:nvPr/>
          </p:nvSpPr>
          <p:spPr>
            <a:xfrm>
              <a:off x="2890" y="1520"/>
              <a:ext cx="5400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字节乘法：（AL）*（OPS）→ AX</a:t>
              </a:r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05" name="文本框 1073742885"/>
            <p:cNvSpPr txBox="1"/>
            <p:nvPr/>
          </p:nvSpPr>
          <p:spPr>
            <a:xfrm>
              <a:off x="2890" y="2208"/>
              <a:ext cx="5400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字乘法： （AX）*（OPS）→ DX、AX</a:t>
              </a:r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06" name="文本框 1073742886"/>
            <p:cNvSpPr txBox="1"/>
            <p:nvPr/>
          </p:nvSpPr>
          <p:spPr>
            <a:xfrm>
              <a:off x="1495" y="2226"/>
              <a:ext cx="953" cy="62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功能：</a:t>
              </a:r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5607" name="文本框 1073743417"/>
            <p:cNvSpPr txBox="1"/>
            <p:nvPr/>
          </p:nvSpPr>
          <p:spPr>
            <a:xfrm>
              <a:off x="2922" y="2850"/>
              <a:ext cx="6325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双字乘法： （EAX）*（OPS）→ EDX、EAX</a:t>
              </a:r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内容占位符 41779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47700" y="1412875"/>
            <a:ext cx="7883525" cy="4032250"/>
          </a:xfrm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如：</a:t>
            </a:r>
            <a:r>
              <a:rPr lang="en-US" altLang="zh-CN" sz="2800" b="1" dirty="0">
                <a:latin typeface="宋体" panose="02010600030101010101" pitchFamily="2" charset="-122"/>
              </a:rPr>
              <a:t>MOV AX, 50H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MOV BX, -10H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IMUL BX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结果：（</a:t>
            </a:r>
            <a:r>
              <a:rPr lang="en-US" altLang="zh-CN" sz="2800" b="1" dirty="0">
                <a:latin typeface="宋体" panose="02010600030101010101" pitchFamily="2" charset="-122"/>
              </a:rPr>
              <a:t>DX</a:t>
            </a:r>
            <a:r>
              <a:rPr lang="zh-CN" altLang="en-US" sz="2800" b="1" dirty="0">
                <a:latin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宋体" panose="02010600030101010101" pitchFamily="2" charset="-122"/>
              </a:rPr>
              <a:t>= FFFFH</a:t>
            </a:r>
            <a:r>
              <a:rPr lang="zh-CN" altLang="en-US" sz="2800" b="1" dirty="0">
                <a:latin typeface="宋体" panose="02010600030101010101" pitchFamily="2" charset="-122"/>
              </a:rPr>
              <a:t>，（</a:t>
            </a:r>
            <a:r>
              <a:rPr lang="en-US" altLang="zh-CN" sz="2800" b="1" dirty="0">
                <a:latin typeface="宋体" panose="02010600030101010101" pitchFamily="2" charset="-122"/>
              </a:rPr>
              <a:t>AX</a:t>
            </a:r>
            <a:r>
              <a:rPr lang="zh-CN" altLang="en-US" sz="2800" b="1" dirty="0">
                <a:latin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宋体" panose="02010600030101010101" pitchFamily="2" charset="-122"/>
              </a:rPr>
              <a:t>= FB00H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6626" name="矩形 417794"/>
          <p:cNvSpPr/>
          <p:nvPr/>
        </p:nvSpPr>
        <p:spPr>
          <a:xfrm>
            <a:off x="468313" y="236538"/>
            <a:ext cx="2420620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算术指令</a:t>
            </a:r>
            <a:endParaRPr lang="zh-CN" altLang="en-US" sz="4400" dirty="0">
              <a:solidFill>
                <a:schemeClr val="bg1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内容占位符 418817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84213" y="1341438"/>
            <a:ext cx="7861300" cy="4953000"/>
          </a:xfrm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注意：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目的操作数必须是</a:t>
            </a:r>
            <a:r>
              <a:rPr lang="en-US" altLang="zh-CN" sz="2400" b="1" dirty="0">
                <a:latin typeface="宋体" panose="02010600030101010101" pitchFamily="2" charset="-122"/>
              </a:rPr>
              <a:t>AX</a:t>
            </a:r>
            <a:r>
              <a:rPr lang="zh-CN" altLang="en-US" sz="2400" b="1" dirty="0">
                <a:latin typeface="宋体" panose="02010600030101010101" pitchFamily="2" charset="-122"/>
              </a:rPr>
              <a:t>（字乘法是</a:t>
            </a:r>
            <a:r>
              <a:rPr lang="en-US" altLang="zh-CN" sz="2400" b="1" dirty="0">
                <a:latin typeface="宋体" panose="02010600030101010101" pitchFamily="2" charset="-122"/>
              </a:rPr>
              <a:t>AX</a:t>
            </a:r>
            <a:r>
              <a:rPr lang="zh-CN" altLang="en-US" sz="2400" b="1" dirty="0">
                <a:latin typeface="宋体" panose="02010600030101010101" pitchFamily="2" charset="-122"/>
              </a:rPr>
              <a:t>，字节是</a:t>
            </a:r>
            <a:r>
              <a:rPr lang="en-US" altLang="zh-CN" sz="2400" b="1" dirty="0">
                <a:latin typeface="宋体" panose="02010600030101010101" pitchFamily="2" charset="-122"/>
              </a:rPr>
              <a:t>AL</a:t>
            </a:r>
            <a:r>
              <a:rPr lang="zh-CN" altLang="en-US" sz="2400" b="1" dirty="0">
                <a:latin typeface="宋体" panose="02010600030101010101" pitchFamily="2" charset="-122"/>
              </a:rPr>
              <a:t>）。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b="1" dirty="0">
                <a:latin typeface="宋体" panose="02010600030101010101" pitchFamily="2" charset="-122"/>
              </a:rPr>
              <a:t>OPS</a:t>
            </a:r>
            <a:r>
              <a:rPr lang="zh-CN" altLang="en-US" sz="2400" b="1" dirty="0">
                <a:latin typeface="宋体" panose="02010600030101010101" pitchFamily="2" charset="-122"/>
              </a:rPr>
              <a:t>不能是立即数。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除了对</a:t>
            </a:r>
            <a:r>
              <a:rPr lang="en-US" altLang="zh-CN" sz="2400" b="1" dirty="0">
                <a:latin typeface="宋体" panose="02010600030101010101" pitchFamily="2" charset="-122"/>
              </a:rPr>
              <a:t>CF</a:t>
            </a:r>
            <a:r>
              <a:rPr lang="zh-CN" altLang="en-US" sz="2400" b="1" dirty="0">
                <a:latin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宋体" panose="02010600030101010101" pitchFamily="2" charset="-122"/>
              </a:rPr>
              <a:t>OF</a:t>
            </a:r>
            <a:r>
              <a:rPr lang="zh-CN" altLang="en-US" sz="2400" b="1" dirty="0">
                <a:latin typeface="宋体" panose="02010600030101010101" pitchFamily="2" charset="-122"/>
              </a:rPr>
              <a:t>有影响外，对其它标志的改变无意义。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若</a:t>
            </a:r>
            <a:r>
              <a:rPr lang="en-US" altLang="zh-CN" sz="2400" b="1" dirty="0">
                <a:latin typeface="宋体" panose="02010600030101010101" pitchFamily="2" charset="-122"/>
              </a:rPr>
              <a:t>MUL</a:t>
            </a:r>
            <a:r>
              <a:rPr lang="zh-CN" altLang="en-US" sz="2400" b="1" dirty="0">
                <a:latin typeface="宋体" panose="02010600030101010101" pitchFamily="2" charset="-122"/>
              </a:rPr>
              <a:t>运算后，（</a:t>
            </a:r>
            <a:r>
              <a:rPr lang="en-US" altLang="zh-CN" sz="2400" b="1" dirty="0">
                <a:latin typeface="宋体" panose="02010600030101010101" pitchFamily="2" charset="-122"/>
              </a:rPr>
              <a:t>AH</a:t>
            </a:r>
            <a:r>
              <a:rPr lang="zh-CN" altLang="en-US" sz="2400" b="1" dirty="0">
                <a:latin typeface="宋体" panose="02010600030101010101" pitchFamily="2" charset="-122"/>
              </a:rPr>
              <a:t>）或（</a:t>
            </a:r>
            <a:r>
              <a:rPr lang="en-US" altLang="zh-CN" sz="2400" b="1" dirty="0">
                <a:latin typeface="宋体" panose="02010600030101010101" pitchFamily="2" charset="-122"/>
              </a:rPr>
              <a:t>DX</a:t>
            </a:r>
            <a:r>
              <a:rPr lang="zh-CN" altLang="en-US" sz="2400" b="1" dirty="0">
                <a:latin typeface="宋体" panose="02010600030101010101" pitchFamily="2" charset="-122"/>
              </a:rPr>
              <a:t>）为</a:t>
            </a:r>
            <a:r>
              <a:rPr lang="en-US" altLang="zh-CN" sz="2400" b="1" dirty="0">
                <a:latin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</a:rPr>
              <a:t>，则</a:t>
            </a:r>
            <a:r>
              <a:rPr lang="en-US" altLang="zh-CN" sz="2400" b="1" dirty="0">
                <a:latin typeface="宋体" panose="02010600030101010101" pitchFamily="2" charset="-122"/>
              </a:rPr>
              <a:t>CF</a:t>
            </a:r>
            <a:r>
              <a:rPr lang="zh-CN" altLang="en-US" sz="2400" b="1" dirty="0">
                <a:latin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宋体" panose="02010600030101010101" pitchFamily="2" charset="-122"/>
              </a:rPr>
              <a:t>OF</a:t>
            </a:r>
            <a:r>
              <a:rPr lang="zh-CN" altLang="en-US" sz="2400" b="1" dirty="0">
                <a:latin typeface="宋体" panose="02010600030101010101" pitchFamily="2" charset="-122"/>
              </a:rPr>
              <a:t>均为</a:t>
            </a:r>
            <a:r>
              <a:rPr lang="en-US" altLang="zh-CN" sz="2400" b="1" dirty="0">
                <a:latin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</a:rPr>
              <a:t>；否则</a:t>
            </a:r>
            <a:r>
              <a:rPr lang="en-US" altLang="zh-CN" sz="2400" b="1" dirty="0">
                <a:latin typeface="宋体" panose="02010600030101010101" pitchFamily="2" charset="-122"/>
              </a:rPr>
              <a:t>CF</a:t>
            </a:r>
            <a:r>
              <a:rPr lang="zh-CN" altLang="en-US" sz="2400" b="1" dirty="0">
                <a:latin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宋体" panose="02010600030101010101" pitchFamily="2" charset="-122"/>
              </a:rPr>
              <a:t>OF</a:t>
            </a:r>
            <a:r>
              <a:rPr lang="zh-CN" altLang="en-US" sz="2400" b="1" dirty="0">
                <a:latin typeface="宋体" panose="02010600030101010101" pitchFamily="2" charset="-122"/>
              </a:rPr>
              <a:t>均为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对</a:t>
            </a:r>
            <a:r>
              <a:rPr lang="en-US" altLang="zh-CN" sz="2400" b="1" dirty="0">
                <a:latin typeface="宋体" panose="02010600030101010101" pitchFamily="2" charset="-122"/>
              </a:rPr>
              <a:t>IMUL</a:t>
            </a:r>
            <a:r>
              <a:rPr lang="zh-CN" altLang="en-US" sz="2400" b="1" dirty="0">
                <a:latin typeface="宋体" panose="02010600030101010101" pitchFamily="2" charset="-122"/>
              </a:rPr>
              <a:t>来说，若乘积的高一半是底一半的符号扩展，则</a:t>
            </a:r>
            <a:r>
              <a:rPr lang="en-US" altLang="zh-CN" sz="2400" b="1" dirty="0">
                <a:latin typeface="宋体" panose="02010600030101010101" pitchFamily="2" charset="-122"/>
              </a:rPr>
              <a:t>CF</a:t>
            </a:r>
            <a:r>
              <a:rPr lang="zh-CN" altLang="en-US" sz="2400" b="1" dirty="0">
                <a:latin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宋体" panose="02010600030101010101" pitchFamily="2" charset="-122"/>
              </a:rPr>
              <a:t>OF=0</a:t>
            </a:r>
            <a:r>
              <a:rPr lang="zh-CN" altLang="en-US" sz="2400" b="1" dirty="0">
                <a:latin typeface="宋体" panose="02010600030101010101" pitchFamily="2" charset="-122"/>
              </a:rPr>
              <a:t>；否则</a:t>
            </a:r>
            <a:r>
              <a:rPr lang="en-US" altLang="zh-CN" sz="2400" b="1" dirty="0">
                <a:latin typeface="宋体" panose="02010600030101010101" pitchFamily="2" charset="-122"/>
              </a:rPr>
              <a:t>CF</a:t>
            </a:r>
            <a:r>
              <a:rPr lang="zh-CN" altLang="en-US" sz="2400" b="1" dirty="0">
                <a:latin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宋体" panose="02010600030101010101" pitchFamily="2" charset="-122"/>
              </a:rPr>
              <a:t>OF=1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27650" name="矩形 418818"/>
          <p:cNvSpPr/>
          <p:nvPr/>
        </p:nvSpPr>
        <p:spPr>
          <a:xfrm>
            <a:off x="287338" y="296863"/>
            <a:ext cx="7848600" cy="768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算术指令</a:t>
            </a:r>
            <a:endParaRPr lang="zh-CN" altLang="en-US" sz="4400" dirty="0">
              <a:solidFill>
                <a:schemeClr val="bg1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cover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内容占位符 418817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82625" y="1304925"/>
            <a:ext cx="7885113" cy="4953000"/>
          </a:xfrm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） 双操作数指令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格式：</a:t>
            </a:r>
            <a:r>
              <a:rPr lang="en-US" altLang="zh-CN" sz="2800" b="1" dirty="0">
                <a:latin typeface="宋体" panose="02010600030101010101" pitchFamily="2" charset="-122"/>
              </a:rPr>
              <a:t>IMUL OPD, OPS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功能：（</a:t>
            </a:r>
            <a:r>
              <a:rPr lang="en-US" altLang="zh-CN" sz="2800" b="1" dirty="0">
                <a:latin typeface="宋体" panose="02010600030101010101" pitchFamily="2" charset="-122"/>
              </a:rPr>
              <a:t>OPS</a:t>
            </a:r>
            <a:r>
              <a:rPr lang="zh-CN" altLang="en-US" sz="2800" b="1" dirty="0">
                <a:latin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宋体" panose="02010600030101010101" pitchFamily="2" charset="-122"/>
              </a:rPr>
              <a:t>*</a:t>
            </a:r>
            <a:r>
              <a:rPr lang="zh-CN" altLang="en-US" sz="2800" b="1" dirty="0"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</a:rPr>
              <a:t>OPD</a:t>
            </a:r>
            <a:r>
              <a:rPr lang="zh-CN" altLang="en-US" sz="2800" b="1" dirty="0">
                <a:latin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宋体" panose="02010600030101010101" pitchFamily="2" charset="-122"/>
              </a:rPr>
              <a:t>→ OPD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注意：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目的操作数必须是</a:t>
            </a:r>
            <a:r>
              <a:rPr lang="en-US" altLang="zh-CN" sz="2400" b="1" dirty="0">
                <a:latin typeface="宋体" panose="02010600030101010101" pitchFamily="2" charset="-122"/>
              </a:rPr>
              <a:t>16/32</a:t>
            </a:r>
            <a:r>
              <a:rPr lang="zh-CN" altLang="en-US" sz="2400" b="1" dirty="0">
                <a:latin typeface="宋体" panose="02010600030101010101" pitchFamily="2" charset="-122"/>
              </a:rPr>
              <a:t>位寄存器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源操作数可以是立即数。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目的操作数和源操作数必须类型一致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28674" name="矩形 418818"/>
          <p:cNvSpPr/>
          <p:nvPr/>
        </p:nvSpPr>
        <p:spPr>
          <a:xfrm>
            <a:off x="287338" y="296863"/>
            <a:ext cx="7848600" cy="768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算术指令</a:t>
            </a:r>
            <a:endParaRPr lang="zh-CN" altLang="en-US" sz="4400" b="0" dirty="0">
              <a:solidFill>
                <a:schemeClr val="bg1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cover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内容占位符 418817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36588" y="1304925"/>
            <a:ext cx="7910512" cy="4929188"/>
          </a:xfrm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</a:rPr>
              <a:t>） </a:t>
            </a:r>
            <a:r>
              <a:rPr lang="en-US" altLang="zh-CN" sz="2800" b="1" dirty="0"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</a:rPr>
              <a:t>个操作数乘法指令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格式：</a:t>
            </a:r>
            <a:r>
              <a:rPr lang="en-US" altLang="zh-CN" sz="2800" b="1" dirty="0">
                <a:latin typeface="宋体" panose="02010600030101010101" pitchFamily="2" charset="-122"/>
              </a:rPr>
              <a:t>IMUL OPD, OPS, n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功能：（</a:t>
            </a:r>
            <a:r>
              <a:rPr lang="en-US" altLang="zh-CN" sz="2800" b="1" dirty="0">
                <a:latin typeface="宋体" panose="02010600030101010101" pitchFamily="2" charset="-122"/>
              </a:rPr>
              <a:t>OPS</a:t>
            </a:r>
            <a:r>
              <a:rPr lang="zh-CN" altLang="en-US" sz="2800" b="1" dirty="0">
                <a:latin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宋体" panose="02010600030101010101" pitchFamily="2" charset="-122"/>
              </a:rPr>
              <a:t>* n→ OPD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sym typeface="Arial" panose="020B0604020202020204" pitchFamily="34" charset="0"/>
              </a:rPr>
              <a:t>注意：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 dirty="0">
                <a:latin typeface="宋体" panose="02010600030101010101" pitchFamily="2" charset="-122"/>
                <a:sym typeface="Arial" panose="020B0604020202020204" pitchFamily="34" charset="0"/>
              </a:rPr>
              <a:t>目的操作数必须是</a:t>
            </a:r>
            <a:r>
              <a:rPr lang="en-US" altLang="zh-CN" sz="2400" b="1" dirty="0">
                <a:latin typeface="宋体" panose="02010600030101010101" pitchFamily="2" charset="-122"/>
                <a:sym typeface="Arial" panose="020B0604020202020204" pitchFamily="34" charset="0"/>
              </a:rPr>
              <a:t>16/32</a:t>
            </a:r>
            <a:r>
              <a:rPr lang="zh-CN" altLang="en-US" sz="2400" b="1" dirty="0">
                <a:latin typeface="宋体" panose="02010600030101010101" pitchFamily="2" charset="-122"/>
                <a:sym typeface="Arial" panose="020B0604020202020204" pitchFamily="34" charset="0"/>
              </a:rPr>
              <a:t>位寄存器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 dirty="0">
                <a:latin typeface="宋体" panose="02010600030101010101" pitchFamily="2" charset="-122"/>
                <a:sym typeface="Arial" panose="020B0604020202020204" pitchFamily="34" charset="0"/>
              </a:rPr>
              <a:t>源操作数不能是立即数。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 dirty="0">
                <a:latin typeface="宋体" panose="02010600030101010101" pitchFamily="2" charset="-122"/>
                <a:sym typeface="Arial" panose="020B0604020202020204" pitchFamily="34" charset="0"/>
              </a:rPr>
              <a:t>目的操作数和源操作数必须类型一致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29698" name="矩形 418818"/>
          <p:cNvSpPr/>
          <p:nvPr/>
        </p:nvSpPr>
        <p:spPr>
          <a:xfrm>
            <a:off x="287338" y="296863"/>
            <a:ext cx="7848600" cy="768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算术指令</a:t>
            </a:r>
            <a:endParaRPr lang="en-US" altLang="zh-CN" sz="4400" b="0" dirty="0">
              <a:solidFill>
                <a:schemeClr val="bg1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498689"/>
          <p:cNvSpPr/>
          <p:nvPr/>
        </p:nvSpPr>
        <p:spPr>
          <a:xfrm>
            <a:off x="647700" y="1376363"/>
            <a:ext cx="8424863" cy="44799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indent="266700">
              <a:lnSpc>
                <a:spcPct val="150000"/>
              </a:lnSpc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一、汇编语言程序设计的一般步骤</a:t>
            </a:r>
            <a:r>
              <a:rPr lang="en-US" altLang="zh-CN" sz="240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:</a:t>
            </a:r>
            <a:endParaRPr lang="en-US" altLang="zh-CN" sz="2400">
              <a:solidFill>
                <a:srgbClr val="00206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1.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分析问题，选择合适的解题方法。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根据具体问题，确定输入输出数据的格式。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3.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分配存贮区并给变量命名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包括分配寄存器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4.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绘制程序的流程图，即将解题方法和步骤用程序流程图的形式表示出来。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5.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根据流程图编写程序。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6.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静态检查与动态调试</a:t>
            </a:r>
            <a:endParaRPr lang="zh-CN" altLang="en-US" sz="2400" dirty="0">
              <a:solidFill>
                <a:srgbClr val="00206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146" name="文本框 498690"/>
          <p:cNvSpPr txBox="1"/>
          <p:nvPr/>
        </p:nvSpPr>
        <p:spPr>
          <a:xfrm>
            <a:off x="684213" y="333375"/>
            <a:ext cx="646620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3.2.1 </a:t>
            </a:r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汇编语言程序设计方法</a:t>
            </a:r>
            <a:endParaRPr lang="zh-CN" altLang="en-US" sz="40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内容占位符 418817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74675" y="1339850"/>
            <a:ext cx="7997825" cy="4576763"/>
          </a:xfrm>
          <a:ln>
            <a:miter/>
          </a:ln>
        </p:spPr>
        <p:txBody>
          <a:bodyPr anchor="t"/>
          <a:p>
            <a:pPr fontAlgn="base">
              <a:lnSpc>
                <a:spcPct val="150000"/>
              </a:lnSpc>
              <a:buNone/>
            </a:pPr>
            <a:r>
              <a:rPr lang="en-US" altLang="zh-CN" sz="2800" b="1" strike="noStrike" noProof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 符号扩展指令</a:t>
            </a:r>
            <a:endParaRPr lang="en-US" altLang="zh-CN" sz="2800" b="1" strike="noStrike" noProof="1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4460" indent="359410" fontAlgn="base">
              <a:lnSpc>
                <a:spcPct val="150000"/>
              </a:lnSpc>
              <a:buNone/>
            </a:pPr>
            <a:r>
              <a:rPr lang="zh-CN" altLang="en-US" sz="28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同乘法一样，除法也有字和字节之分。如果是字除法，被除数也要求是双精度数。对于</a:t>
            </a:r>
            <a:r>
              <a:rPr lang="zh-CN" altLang="en-US" sz="2800" b="1" strike="noStrike" noProof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有符号除法</a:t>
            </a:r>
            <a:r>
              <a:rPr lang="zh-CN" altLang="en-US" sz="28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，从单精度数到双精度数，涉及到符号扩展的问题。</a:t>
            </a:r>
            <a:endParaRPr lang="zh-CN" altLang="en-US" sz="2800" b="1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4460" indent="359410" fontAlgn="base">
              <a:lnSpc>
                <a:spcPct val="150000"/>
              </a:lnSpc>
              <a:buNone/>
            </a:pPr>
            <a:r>
              <a:rPr lang="zh-CN" altLang="en-US" sz="28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补码的符号位扩展：</a:t>
            </a:r>
            <a:r>
              <a:rPr lang="en-US" altLang="zh-CN" sz="28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8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位补码（</a:t>
            </a:r>
            <a:r>
              <a:rPr lang="en-US" altLang="zh-CN" sz="28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28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8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= FFH</a:t>
            </a:r>
            <a:r>
              <a:rPr lang="zh-CN" altLang="en-US" sz="28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8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位补码（</a:t>
            </a:r>
            <a:r>
              <a:rPr lang="en-US" altLang="zh-CN" sz="28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28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8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= FFFFH</a:t>
            </a:r>
            <a:r>
              <a:rPr lang="zh-CN" altLang="en-US" sz="28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b="1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22" name="矩形 418818"/>
          <p:cNvSpPr/>
          <p:nvPr/>
        </p:nvSpPr>
        <p:spPr>
          <a:xfrm>
            <a:off x="287338" y="296863"/>
            <a:ext cx="7848600" cy="768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4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算术指令</a:t>
            </a:r>
            <a:endParaRPr lang="en-US" altLang="zh-CN" sz="4400" b="0" dirty="0">
              <a:solidFill>
                <a:schemeClr val="bg1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cover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421889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算术指令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  <p:sp>
        <p:nvSpPr>
          <p:cNvPr id="31746" name="内容占位符 421890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719138" y="1377950"/>
            <a:ext cx="7804150" cy="4886325"/>
          </a:xfrm>
        </p:spPr>
        <p:txBody>
          <a:bodyPr anchor="t" anchorCtr="0"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2" charset="0"/>
              </a:rPr>
              <a:t>(1) </a:t>
            </a:r>
            <a:r>
              <a:rPr lang="zh-CN" altLang="en-US" sz="2400" b="1" dirty="0">
                <a:latin typeface="Times New Roman" panose="02020603050405020304" pitchFamily="2" charset="0"/>
              </a:rPr>
              <a:t>字节转换成字</a:t>
            </a:r>
            <a:endParaRPr lang="zh-CN" altLang="en-US" sz="2400" b="1" dirty="0">
              <a:latin typeface="Times New Roman" panose="02020603050405020304" pitchFamily="2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2" charset="0"/>
              </a:rPr>
              <a:t>格式：</a:t>
            </a:r>
            <a:r>
              <a:rPr lang="en-US" altLang="zh-CN" sz="2400" b="1" dirty="0">
                <a:latin typeface="Times New Roman" panose="02020603050405020304" pitchFamily="2" charset="0"/>
              </a:rPr>
              <a:t>CBW</a:t>
            </a:r>
            <a:endParaRPr lang="en-US" altLang="zh-CN" sz="2400" b="1" dirty="0">
              <a:latin typeface="Times New Roman" panose="02020603050405020304" pitchFamily="2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2" charset="0"/>
              </a:rPr>
              <a:t>功能：将</a:t>
            </a:r>
            <a:r>
              <a:rPr lang="en-US" altLang="zh-CN" sz="2400" b="1" dirty="0">
                <a:latin typeface="Times New Roman" panose="02020603050405020304" pitchFamily="2" charset="0"/>
              </a:rPr>
              <a:t>AL</a:t>
            </a:r>
            <a:r>
              <a:rPr lang="zh-CN" altLang="en-US" sz="2400" b="1" dirty="0">
                <a:latin typeface="Times New Roman" panose="02020603050405020304" pitchFamily="2" charset="0"/>
              </a:rPr>
              <a:t>中的符号扩展到</a:t>
            </a:r>
            <a:r>
              <a:rPr lang="en-US" altLang="zh-CN" sz="2400" b="1" dirty="0">
                <a:latin typeface="Times New Roman" panose="02020603050405020304" pitchFamily="2" charset="0"/>
              </a:rPr>
              <a:t>AH</a:t>
            </a:r>
            <a:r>
              <a:rPr lang="zh-CN" altLang="en-US" sz="2400" b="1" dirty="0">
                <a:latin typeface="Times New Roman" panose="02020603050405020304" pitchFamily="2" charset="0"/>
              </a:rPr>
              <a:t>中。</a:t>
            </a:r>
            <a:endParaRPr lang="zh-CN" altLang="en-US" sz="2400" b="1" dirty="0">
              <a:latin typeface="Times New Roman" panose="02020603050405020304" pitchFamily="2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2" charset="0"/>
              </a:rPr>
              <a:t>如：</a:t>
            </a:r>
            <a:r>
              <a:rPr lang="en-US" altLang="zh-CN" sz="2400" b="1" dirty="0">
                <a:latin typeface="Times New Roman" panose="02020603050405020304" pitchFamily="2" charset="0"/>
              </a:rPr>
              <a:t>MOV AL, -7</a:t>
            </a:r>
            <a:endParaRPr lang="en-US" altLang="zh-CN" sz="2400" b="1" dirty="0">
              <a:latin typeface="Times New Roman" panose="02020603050405020304" pitchFamily="2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2" charset="0"/>
              </a:rPr>
              <a:t>CBW</a:t>
            </a:r>
            <a:endParaRPr lang="en-US" altLang="zh-CN" sz="2400" b="1" dirty="0">
              <a:latin typeface="Times New Roman" panose="02020603050405020304" pitchFamily="2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2" charset="0"/>
              </a:rPr>
              <a:t>CBW</a:t>
            </a:r>
            <a:r>
              <a:rPr lang="zh-CN" altLang="en-US" sz="2400" b="1" dirty="0">
                <a:latin typeface="Times New Roman" panose="02020603050405020304" pitchFamily="2" charset="0"/>
              </a:rPr>
              <a:t>执行前：（</a:t>
            </a:r>
            <a:r>
              <a:rPr lang="en-US" altLang="zh-CN" sz="2400" b="1" dirty="0">
                <a:latin typeface="Times New Roman" panose="02020603050405020304" pitchFamily="2" charset="0"/>
              </a:rPr>
              <a:t>AL</a:t>
            </a:r>
            <a:r>
              <a:rPr lang="zh-CN" altLang="en-US" sz="2400" b="1" dirty="0">
                <a:latin typeface="Times New Roman" panose="02020603050405020304" pitchFamily="2" charset="0"/>
              </a:rPr>
              <a:t>）</a:t>
            </a:r>
            <a:r>
              <a:rPr lang="en-US" altLang="zh-CN" sz="2400" b="1" dirty="0">
                <a:latin typeface="Times New Roman" panose="02020603050405020304" pitchFamily="2" charset="0"/>
              </a:rPr>
              <a:t>= F9H</a:t>
            </a:r>
            <a:r>
              <a:rPr lang="zh-CN" altLang="en-US" sz="2400" b="1" dirty="0">
                <a:latin typeface="Times New Roman" panose="02020603050405020304" pitchFamily="2" charset="0"/>
              </a:rPr>
              <a:t>，执行后：（</a:t>
            </a:r>
            <a:r>
              <a:rPr lang="en-US" altLang="zh-CN" sz="2400" b="1" dirty="0">
                <a:latin typeface="Times New Roman" panose="02020603050405020304" pitchFamily="2" charset="0"/>
              </a:rPr>
              <a:t>AX</a:t>
            </a:r>
            <a:r>
              <a:rPr lang="zh-CN" altLang="en-US" sz="2400" b="1" dirty="0">
                <a:latin typeface="Times New Roman" panose="02020603050405020304" pitchFamily="2" charset="0"/>
              </a:rPr>
              <a:t>）</a:t>
            </a:r>
            <a:r>
              <a:rPr lang="en-US" altLang="zh-CN" sz="2400" b="1" dirty="0">
                <a:latin typeface="Times New Roman" panose="02020603050405020304" pitchFamily="2" charset="0"/>
              </a:rPr>
              <a:t>= FFF9H</a:t>
            </a:r>
            <a:r>
              <a:rPr lang="zh-CN" altLang="en-US" sz="2400" b="1" dirty="0">
                <a:latin typeface="Times New Roman" panose="02020603050405020304" pitchFamily="2" charset="0"/>
              </a:rPr>
              <a:t>。</a:t>
            </a:r>
            <a:endParaRPr lang="zh-CN" altLang="en-US" sz="2400" b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内容占位符 42291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47700" y="1376363"/>
            <a:ext cx="7940675" cy="3656013"/>
          </a:xfrm>
          <a:ln>
            <a:miter/>
          </a:ln>
        </p:spPr>
        <p:txBody>
          <a:bodyPr anchor="t"/>
          <a:p>
            <a:pPr fontAlgn="base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(2) </a:t>
            </a: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字转为双字</a:t>
            </a:r>
            <a:endParaRPr lang="zh-CN" altLang="en-US" sz="2400" b="1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格式：</a:t>
            </a:r>
            <a:r>
              <a:rPr lang="en-US" altLang="zh-CN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CWD</a:t>
            </a:r>
            <a:endParaRPr lang="en-US" altLang="zh-CN" sz="2400" b="1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功能：将</a:t>
            </a:r>
            <a:r>
              <a:rPr lang="en-US" altLang="zh-CN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AX</a:t>
            </a: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的符号扩展到</a:t>
            </a:r>
            <a:r>
              <a:rPr lang="en-US" altLang="zh-CN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DX</a:t>
            </a: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中。</a:t>
            </a:r>
            <a:endParaRPr lang="zh-CN" altLang="en-US" sz="2400" b="1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95300" indent="-495300" fontAlgn="base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(3) 字转为双字</a:t>
            </a:r>
            <a:endParaRPr lang="zh-CN" altLang="en-US" sz="2400" b="1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95300" indent="-495300" fontAlgn="base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格式：CWDE</a:t>
            </a:r>
            <a:endParaRPr lang="zh-CN" altLang="en-US" sz="2400" b="1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95300" indent="-495300" fontAlgn="base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功能：将AX的符号扩展到EAX中。</a:t>
            </a:r>
            <a:endParaRPr lang="zh-CN" altLang="en-US" sz="2400" b="1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770" name="矩形 422915"/>
          <p:cNvSpPr/>
          <p:nvPr/>
        </p:nvSpPr>
        <p:spPr>
          <a:xfrm>
            <a:off x="395288" y="260350"/>
            <a:ext cx="221742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算术指令</a:t>
            </a:r>
            <a:endParaRPr lang="zh-CN" altLang="en-US" sz="4000" b="0" dirty="0">
              <a:solidFill>
                <a:schemeClr val="bg1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424961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算术指令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  <p:sp>
        <p:nvSpPr>
          <p:cNvPr id="33794" name="内容占位符 42496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47700" y="1376363"/>
            <a:ext cx="7905750" cy="5000625"/>
          </a:xfrm>
        </p:spPr>
        <p:txBody>
          <a:bodyPr anchor="t" anchorCtr="0"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5. </a:t>
            </a:r>
            <a:r>
              <a:rPr lang="zh-CN" altLang="en-US" sz="2400" b="1" dirty="0">
                <a:latin typeface="宋体" panose="02010600030101010101" pitchFamily="2" charset="-122"/>
              </a:rPr>
              <a:t>除法指令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有符号除法：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IDIV</a:t>
            </a:r>
            <a:r>
              <a:rPr lang="zh-CN" altLang="en-US" sz="2400" b="1" dirty="0">
                <a:latin typeface="宋体" panose="02010600030101010101" pitchFamily="2" charset="-122"/>
              </a:rPr>
              <a:t> OPS；无符号除法：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DIV</a:t>
            </a:r>
            <a:r>
              <a:rPr lang="zh-CN" altLang="en-US" sz="2400" b="1" dirty="0">
                <a:latin typeface="宋体" panose="02010600030101010101" pitchFamily="2" charset="-122"/>
              </a:rPr>
              <a:t> OPS。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功能：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字节</a:t>
            </a:r>
            <a:r>
              <a:rPr lang="zh-CN" altLang="en-US" sz="2400" b="1" dirty="0">
                <a:latin typeface="宋体" panose="02010600030101010101" pitchFamily="2" charset="-122"/>
              </a:rPr>
              <a:t>除法：（AX）/（OPS）→AL（商）、AH（余数）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字</a:t>
            </a:r>
            <a:r>
              <a:rPr lang="zh-CN" altLang="en-US" sz="2400" b="1" dirty="0">
                <a:latin typeface="宋体" panose="02010600030101010101" pitchFamily="2" charset="-122"/>
              </a:rPr>
              <a:t>除法：（DX、AX）/（OPS）→AX（商）、DX（余）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双字</a:t>
            </a:r>
            <a:r>
              <a:rPr lang="zh-CN" altLang="en-US" sz="2400" b="1" dirty="0">
                <a:latin typeface="宋体" panose="02010600030101010101" pitchFamily="2" charset="-122"/>
              </a:rPr>
              <a:t>除法：（EDA、EAX）/（OPS）→EAX（商）、EDX（余）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由OPS决定是字节、字除法。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内容占位符 425985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03238" y="1484313"/>
            <a:ext cx="3925887" cy="4857750"/>
          </a:xfrm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如：</a:t>
            </a:r>
            <a:r>
              <a:rPr lang="en-US" altLang="zh-CN" sz="2400" b="1" dirty="0">
                <a:latin typeface="宋体" panose="02010600030101010101" pitchFamily="2" charset="-122"/>
              </a:rPr>
              <a:t>MOV AX, -4001H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CWD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MOV CX, 4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IDIV	 CX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结果：（</a:t>
            </a:r>
            <a:r>
              <a:rPr lang="en-US" altLang="zh-CN" sz="2400" b="1" dirty="0">
                <a:latin typeface="宋体" panose="02010600030101010101" pitchFamily="2" charset="-122"/>
              </a:rPr>
              <a:t>DX</a:t>
            </a:r>
            <a:r>
              <a:rPr lang="zh-CN" altLang="en-US" sz="2400" b="1" dirty="0">
                <a:latin typeface="宋体" panose="02010600030101010101" pitchFamily="2" charset="-122"/>
              </a:rPr>
              <a:t>）</a:t>
            </a:r>
            <a:r>
              <a:rPr lang="en-US" altLang="zh-CN" sz="2400" b="1" dirty="0">
                <a:latin typeface="宋体" panose="02010600030101010101" pitchFamily="2" charset="-122"/>
              </a:rPr>
              <a:t>= FFFFH</a:t>
            </a:r>
            <a:r>
              <a:rPr lang="zh-CN" altLang="en-US" sz="2400" b="1" dirty="0">
                <a:latin typeface="宋体" panose="02010600030101010101" pitchFamily="2" charset="-122"/>
              </a:rPr>
              <a:t>（余数），（</a:t>
            </a:r>
            <a:r>
              <a:rPr lang="en-US" altLang="zh-CN" sz="2400" b="1" dirty="0">
                <a:latin typeface="宋体" panose="02010600030101010101" pitchFamily="2" charset="-122"/>
              </a:rPr>
              <a:t>AX</a:t>
            </a:r>
            <a:r>
              <a:rPr lang="zh-CN" altLang="en-US" sz="2400" b="1" dirty="0">
                <a:latin typeface="宋体" panose="02010600030101010101" pitchFamily="2" charset="-122"/>
              </a:rPr>
              <a:t>）</a:t>
            </a:r>
            <a:r>
              <a:rPr lang="en-US" altLang="zh-CN" sz="2400" b="1" dirty="0">
                <a:latin typeface="宋体" panose="02010600030101010101" pitchFamily="2" charset="-122"/>
              </a:rPr>
              <a:t>= F000H</a:t>
            </a:r>
            <a:r>
              <a:rPr lang="zh-CN" altLang="en-US" sz="2400" b="1" dirty="0">
                <a:latin typeface="宋体" panose="02010600030101010101" pitchFamily="2" charset="-122"/>
              </a:rPr>
              <a:t>（商）。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34818" name="矩形 425989"/>
          <p:cNvSpPr/>
          <p:nvPr/>
        </p:nvSpPr>
        <p:spPr>
          <a:xfrm>
            <a:off x="395288" y="236538"/>
            <a:ext cx="221742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算术指令</a:t>
            </a:r>
            <a:endParaRPr lang="zh-CN" altLang="en-US" sz="4000" b="0" dirty="0">
              <a:solidFill>
                <a:schemeClr val="bg1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  <p:sp>
        <p:nvSpPr>
          <p:cNvPr id="34819" name="内容占位符 425985" descr="Rectangle: Click to edit Master text styles&#13;&#10;Second level&#13;&#10;Third level&#13;&#10;Fourth level&#13;&#10;Fifth level"/>
          <p:cNvSpPr>
            <a:spLocks noGrp="1"/>
          </p:cNvSpPr>
          <p:nvPr/>
        </p:nvSpPr>
        <p:spPr>
          <a:xfrm>
            <a:off x="4840288" y="1447800"/>
            <a:ext cx="3627437" cy="4857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 AX, -4001H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CWD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 CX, -4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IDIV	 CX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结果：（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DX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=FFFFH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（余数），（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AX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=1000H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（商）。</a:t>
            </a:r>
            <a:endParaRPr lang="zh-CN" altLang="en-US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内容占位符 427009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49288" y="1520825"/>
            <a:ext cx="7850188" cy="3917950"/>
          </a:xfrm>
          <a:ln>
            <a:miter/>
          </a:ln>
        </p:spPr>
        <p:txBody>
          <a:bodyPr anchor="t"/>
          <a:p>
            <a:pPr fontAlgn="base">
              <a:lnSpc>
                <a:spcPct val="150000"/>
              </a:lnSpc>
              <a:buNone/>
            </a:pP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endParaRPr lang="zh-CN" altLang="en-US" sz="2400" b="1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150000"/>
              </a:lnSpc>
              <a:buClr>
                <a:srgbClr val="000066"/>
              </a:buClr>
              <a:buFont typeface="Wingdings" panose="05000000000000000000" charset="0"/>
              <a:buChar char="l"/>
            </a:pPr>
            <a:r>
              <a:rPr lang="en-US" altLang="zh-CN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</a:t>
            </a: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如果是无符号除法，被除数符号的扩展不能用</a:t>
            </a:r>
            <a:r>
              <a:rPr lang="en-US" altLang="zh-CN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CBW</a:t>
            </a: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CWD</a:t>
            </a: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。只能：</a:t>
            </a:r>
            <a:r>
              <a:rPr lang="en-US" altLang="zh-CN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MOV    AX</a:t>
            </a: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2400" b="1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fontAlgn="base">
              <a:lnSpc>
                <a:spcPct val="150000"/>
              </a:lnSpc>
              <a:buClr>
                <a:srgbClr val="000066"/>
              </a:buClr>
              <a:buNone/>
            </a:pPr>
            <a:r>
              <a:rPr lang="en-US" altLang="zh-CN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		 MOV   DX</a:t>
            </a: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b="1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150000"/>
              </a:lnSpc>
              <a:buClr>
                <a:srgbClr val="000066"/>
              </a:buClr>
              <a:buFont typeface="Wingdings" panose="05000000000000000000" charset="0"/>
              <a:buChar char="l"/>
            </a:pPr>
            <a:r>
              <a:rPr lang="en-US" altLang="zh-CN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OPS</a:t>
            </a: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不能为立即数。</a:t>
            </a:r>
            <a:endParaRPr lang="zh-CN" altLang="en-US" sz="2400" b="1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150000"/>
              </a:lnSpc>
              <a:buClr>
                <a:srgbClr val="000066"/>
              </a:buClr>
              <a:buFont typeface="Wingdings" panose="05000000000000000000" charset="0"/>
              <a:buChar char="l"/>
            </a:pPr>
            <a:r>
              <a:rPr lang="en-US" altLang="zh-CN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</a:t>
            </a: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除数为</a:t>
            </a:r>
            <a:r>
              <a:rPr lang="en-US" altLang="zh-CN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时，产生溢出，导致溢出中断。</a:t>
            </a:r>
            <a:endParaRPr lang="zh-CN" altLang="en-US" sz="2400" b="1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150000"/>
              </a:lnSpc>
              <a:buClr>
                <a:srgbClr val="000066"/>
              </a:buClr>
              <a:buFont typeface="Wingdings" panose="05000000000000000000" charset="0"/>
              <a:buChar char="l"/>
            </a:pPr>
            <a:r>
              <a:rPr lang="en-US" altLang="zh-CN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</a:t>
            </a:r>
            <a:r>
              <a:rPr lang="zh-CN" altLang="en-US" sz="2400" b="1" strike="noStrike" noProof="1" dirty="0">
                <a:latin typeface="宋体" panose="02010600030101010101" pitchFamily="2" charset="-122"/>
                <a:ea typeface="宋体" panose="02010600030101010101" pitchFamily="2" charset="-122"/>
              </a:rPr>
              <a:t>有符号除法，余数与被除数符号相同。</a:t>
            </a:r>
            <a:endParaRPr lang="zh-CN" altLang="en-US" sz="2400" b="1" strike="noStrike" noProof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842" name="矩形 427012"/>
          <p:cNvSpPr/>
          <p:nvPr/>
        </p:nvSpPr>
        <p:spPr>
          <a:xfrm>
            <a:off x="395288" y="246063"/>
            <a:ext cx="2217420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算术指令</a:t>
            </a:r>
            <a:endParaRPr lang="zh-CN" altLang="en-US" sz="4000" b="0" dirty="0">
              <a:solidFill>
                <a:schemeClr val="bg1"/>
              </a:solidFill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430081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位操作指令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6866" name="文本占位符 43008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38175" y="1570038"/>
            <a:ext cx="7342188" cy="4451350"/>
          </a:xfrm>
          <a:ln>
            <a:miter/>
          </a:ln>
        </p:spPr>
        <p:txBody>
          <a:bodyPr anchor="t"/>
          <a:p>
            <a:pPr marL="0" indent="0" fontAlgn="base">
              <a:lnSpc>
                <a:spcPct val="150000"/>
              </a:lnSpc>
              <a:buNone/>
            </a:pPr>
            <a:r>
              <a:rPr lang="zh-CN" altLang="en-US" sz="2800" b="1" strike="noStrike" noProof="1"/>
              <a:t>一、逻辑运算指令</a:t>
            </a:r>
            <a:endParaRPr lang="zh-CN" altLang="en-US" sz="2800" b="1" strike="noStrike" noProof="1"/>
          </a:p>
          <a:p>
            <a:pPr marL="457200" indent="396875" fontAlgn="base">
              <a:lnSpc>
                <a:spcPct val="150000"/>
              </a:lnSpc>
              <a:buClr>
                <a:srgbClr val="000066"/>
              </a:buClr>
              <a:buFont typeface="Wingdings" panose="05000000000000000000" charset="0"/>
              <a:buChar char="l"/>
            </a:pPr>
            <a:r>
              <a:rPr lang="zh-CN" altLang="en-US" sz="2800" b="1" strike="noStrike" noProof="1"/>
              <a:t>求反</a:t>
            </a:r>
            <a:endParaRPr lang="zh-CN" altLang="en-US" sz="2800" b="1" strike="noStrike" noProof="1"/>
          </a:p>
          <a:p>
            <a:pPr marL="457200" indent="396875" fontAlgn="base">
              <a:lnSpc>
                <a:spcPct val="150000"/>
              </a:lnSpc>
              <a:buClr>
                <a:srgbClr val="000066"/>
              </a:buClr>
              <a:buFont typeface="Wingdings" panose="05000000000000000000" charset="0"/>
              <a:buChar char="l"/>
            </a:pPr>
            <a:r>
              <a:rPr lang="zh-CN" altLang="en-US" sz="2800" b="1" strike="noStrike" noProof="1"/>
              <a:t>逻辑乘</a:t>
            </a:r>
            <a:endParaRPr lang="zh-CN" altLang="en-US" sz="2800" b="1" strike="noStrike" noProof="1"/>
          </a:p>
          <a:p>
            <a:pPr marL="457200" indent="396875" fontAlgn="base">
              <a:lnSpc>
                <a:spcPct val="150000"/>
              </a:lnSpc>
              <a:buClr>
                <a:srgbClr val="000066"/>
              </a:buClr>
              <a:buFont typeface="Wingdings" panose="05000000000000000000" charset="0"/>
              <a:buChar char="l"/>
            </a:pPr>
            <a:r>
              <a:rPr lang="zh-CN" altLang="en-US" sz="2800" b="1" strike="noStrike" noProof="1"/>
              <a:t>测试</a:t>
            </a:r>
            <a:endParaRPr lang="zh-CN" altLang="en-US" sz="2800" b="1" strike="noStrike" noProof="1"/>
          </a:p>
          <a:p>
            <a:pPr marL="457200" indent="396875" fontAlgn="base">
              <a:lnSpc>
                <a:spcPct val="150000"/>
              </a:lnSpc>
              <a:buClr>
                <a:srgbClr val="000066"/>
              </a:buClr>
              <a:buFont typeface="Wingdings" panose="05000000000000000000" charset="0"/>
              <a:buChar char="l"/>
            </a:pPr>
            <a:r>
              <a:rPr lang="zh-CN" altLang="en-US" sz="2800" b="1" strike="noStrike" noProof="1"/>
              <a:t>逻辑加</a:t>
            </a:r>
            <a:endParaRPr lang="zh-CN" altLang="en-US" sz="2800" b="1" strike="noStrike" noProof="1"/>
          </a:p>
          <a:p>
            <a:pPr marL="457200" indent="396875" fontAlgn="base">
              <a:lnSpc>
                <a:spcPct val="150000"/>
              </a:lnSpc>
              <a:buClr>
                <a:srgbClr val="000066"/>
              </a:buClr>
              <a:buFont typeface="Wingdings" panose="05000000000000000000" charset="0"/>
              <a:buChar char="l"/>
            </a:pPr>
            <a:r>
              <a:rPr lang="zh-CN" altLang="en-US" sz="2800" b="1" strike="noStrike" noProof="1"/>
              <a:t>按位加</a:t>
            </a:r>
            <a:endParaRPr lang="zh-CN" altLang="en-US" sz="2800" b="1" strike="noStrike" noProof="1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431105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一、逻辑运算指令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37890" name="内容占位符 431106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728663" y="1423988"/>
            <a:ext cx="7773987" cy="4895850"/>
          </a:xfrm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1．求反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格式：NOT OPD; 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功能：将OPD的内容逐位取反→OPD。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该指令不影响标志位。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注意与求补的区别。（求补NEG OPD）。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431105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一、逻辑运算指令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38914" name="内容占位符 431106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768350" y="1428750"/>
            <a:ext cx="7651750" cy="4357688"/>
          </a:xfrm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</a:rPr>
              <a:t>2．逻辑乘</a:t>
            </a:r>
            <a:endParaRPr lang="zh-CN" altLang="en-US" sz="2800" b="1" dirty="0">
              <a:latin typeface="Times New Roman" panose="02020603050405020304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</a:rPr>
              <a:t>格式：AND OPD, OPS; </a:t>
            </a:r>
            <a:endParaRPr lang="zh-CN" altLang="en-US" sz="2800" b="1" dirty="0">
              <a:latin typeface="Times New Roman" panose="02020603050405020304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</a:rPr>
              <a:t>功能：OPD∧OPS→OPD</a:t>
            </a:r>
            <a:endParaRPr lang="zh-CN" altLang="en-US" sz="2800" b="1" dirty="0">
              <a:latin typeface="Times New Roman" panose="02020603050405020304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</a:rPr>
              <a:t>该指令对SF、ZF、PF、OF、CF有影响。</a:t>
            </a:r>
            <a:endParaRPr lang="zh-CN" altLang="en-US" sz="2800" b="1" dirty="0">
              <a:latin typeface="Times New Roman" panose="02020603050405020304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</a:rPr>
              <a:t>运算规则：1∧1=1，1∧0=0，0∧1=0，0∧0=0。</a:t>
            </a:r>
            <a:endParaRPr lang="zh-CN" altLang="en-US" sz="2800" b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431105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一、逻辑运算指令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39938" name="内容占位符 431106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763588" y="1517650"/>
            <a:ext cx="7745412" cy="4113213"/>
          </a:xfrm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如：AND DX, 0FFH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执行前：（DX）=ABCDH，执行后：（DX）=CDH。屏蔽高8位。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再如：AND AL, 0FH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执行前：（AL）=‘5’=35H，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执行后：（AL）=5，得到‘5’字符的实际值5。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矩形 498689"/>
          <p:cNvSpPr/>
          <p:nvPr/>
        </p:nvSpPr>
        <p:spPr>
          <a:xfrm>
            <a:off x="611188" y="1700213"/>
            <a:ext cx="7720012" cy="2011362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indent="266700">
              <a:lnSpc>
                <a:spcPct val="150000"/>
              </a:lnSpc>
            </a:pPr>
            <a:r>
              <a:rPr lang="en-US" altLang="zh-CN" sz="2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结构清晰、简明、易读、易调试。</a:t>
            </a:r>
            <a:endParaRPr lang="zh-CN" altLang="en-US" sz="28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2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执行速度快。</a:t>
            </a:r>
            <a:endParaRPr lang="zh-CN" altLang="en-US" sz="28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2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8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占用存储空间少。</a:t>
            </a:r>
            <a:endParaRPr lang="zh-CN" altLang="en-US" sz="28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70" name="文本框 498690"/>
          <p:cNvSpPr txBox="1"/>
          <p:nvPr/>
        </p:nvSpPr>
        <p:spPr>
          <a:xfrm>
            <a:off x="358775" y="260350"/>
            <a:ext cx="7040563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二、汇编语言程序设计的质量要求</a:t>
            </a:r>
            <a:endParaRPr lang="zh-CN" altLang="en-US"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432129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一、逻辑运算指令</a:t>
            </a:r>
            <a:endParaRPr lang="zh-CN" altLang="en-US" sz="40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40962" name="内容占位符 432130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41350" y="1524000"/>
            <a:ext cx="7939088" cy="4495800"/>
          </a:xfrm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3. </a:t>
            </a:r>
            <a:r>
              <a:rPr lang="zh-CN" altLang="en-US" sz="2800" b="1" dirty="0">
                <a:latin typeface="宋体" panose="02010600030101010101" pitchFamily="2" charset="-122"/>
              </a:rPr>
              <a:t>测试 指令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格式：</a:t>
            </a:r>
            <a:r>
              <a:rPr lang="en-US" altLang="zh-CN" sz="2800" b="1">
                <a:latin typeface="宋体" panose="02010600030101010101" pitchFamily="2" charset="-122"/>
              </a:rPr>
              <a:t>TEST OPD, OPS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功能：（</a:t>
            </a:r>
            <a:r>
              <a:rPr lang="en-US" altLang="zh-CN" sz="2800" b="1">
                <a:latin typeface="宋体" panose="02010600030101010101" pitchFamily="2" charset="-122"/>
              </a:rPr>
              <a:t>OPD</a:t>
            </a:r>
            <a:r>
              <a:rPr lang="zh-CN" altLang="en-US" sz="2800" b="1">
                <a:latin typeface="宋体" panose="02010600030101010101" pitchFamily="2" charset="-122"/>
              </a:rPr>
              <a:t>）</a:t>
            </a:r>
            <a:r>
              <a:rPr lang="en-US" altLang="zh-CN" sz="2800" b="1">
                <a:latin typeface="宋体" panose="02010600030101010101" pitchFamily="2" charset="-122"/>
              </a:rPr>
              <a:t>∧</a:t>
            </a: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OPS</a:t>
            </a:r>
            <a:r>
              <a:rPr lang="zh-CN" altLang="en-US" sz="2800" b="1">
                <a:latin typeface="宋体" panose="02010600030101010101" pitchFamily="2" charset="-122"/>
              </a:rPr>
              <a:t>），结果不回送，影响标志</a:t>
            </a:r>
            <a:r>
              <a:rPr lang="en-US" altLang="zh-CN" sz="2800" b="1">
                <a:latin typeface="宋体" panose="02010600030101010101" pitchFamily="2" charset="-122"/>
              </a:rPr>
              <a:t>SF</a:t>
            </a:r>
            <a:r>
              <a:rPr lang="zh-CN" altLang="en-US" sz="2800" b="1"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latin typeface="宋体" panose="02010600030101010101" pitchFamily="2" charset="-122"/>
              </a:rPr>
              <a:t>ZF</a:t>
            </a:r>
            <a:r>
              <a:rPr lang="zh-CN" altLang="en-US" sz="2800" b="1"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latin typeface="宋体" panose="02010600030101010101" pitchFamily="2" charset="-122"/>
              </a:rPr>
              <a:t>PF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用途：检测与</a:t>
            </a:r>
            <a:r>
              <a:rPr lang="en-US" altLang="zh-CN" sz="2800" b="1">
                <a:latin typeface="宋体" panose="02010600030101010101" pitchFamily="2" charset="-122"/>
              </a:rPr>
              <a:t>OPS</a:t>
            </a:r>
            <a:r>
              <a:rPr lang="zh-CN" altLang="en-US" sz="2800" b="1">
                <a:latin typeface="宋体" panose="02010600030101010101" pitchFamily="2" charset="-122"/>
              </a:rPr>
              <a:t>中为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的位相对应的位是否为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矩形 433157"/>
          <p:cNvSpPr/>
          <p:nvPr/>
        </p:nvSpPr>
        <p:spPr>
          <a:xfrm>
            <a:off x="323850" y="263525"/>
            <a:ext cx="424656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一、逻辑运算指令</a:t>
            </a:r>
            <a:endParaRPr lang="zh-CN" altLang="en-US" sz="40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986" name="文本框 1073742887"/>
          <p:cNvSpPr txBox="1">
            <a:spLocks noRot="1"/>
          </p:cNvSpPr>
          <p:nvPr/>
        </p:nvSpPr>
        <p:spPr>
          <a:xfrm>
            <a:off x="828675" y="1557338"/>
            <a:ext cx="7102475" cy="435133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square" anchor="t" anchorCtr="0"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例：</a:t>
            </a:r>
            <a:endParaRPr lang="zh-CN" altLang="en-US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TEST AL, 80H</a:t>
            </a:r>
            <a:endParaRPr lang="zh-CN" altLang="en-US" sz="24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JNZ H</a:t>
            </a:r>
            <a:endParaRPr lang="zh-CN" altLang="en-US" sz="24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24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H:	MOV BX, CX</a:t>
            </a:r>
            <a:endParaRPr lang="zh-CN" altLang="en-US" sz="24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sz="24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测AL最高位b7是否为0，不为0转移到H</a:t>
            </a:r>
            <a:endParaRPr lang="zh-CN" altLang="en-US" sz="24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40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434177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一、逻辑运算指令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010" name="内容占位符 434178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11188" y="1484313"/>
            <a:ext cx="8258175" cy="4495800"/>
          </a:xfrm>
        </p:spPr>
        <p:txBody>
          <a:bodyPr anchor="t" anchorCtr="0"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4</a:t>
            </a:r>
            <a:r>
              <a:rPr lang="zh-CN" altLang="en-US" sz="2800" b="1">
                <a:latin typeface="宋体" panose="02010600030101010101" pitchFamily="2" charset="-122"/>
              </a:rPr>
              <a:t>．逻辑加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格式：</a:t>
            </a:r>
            <a:r>
              <a:rPr lang="en-US" altLang="zh-CN" sz="2800" b="1">
                <a:latin typeface="宋体" panose="02010600030101010101" pitchFamily="2" charset="-122"/>
              </a:rPr>
              <a:t>OR OPD, OPS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功能：（</a:t>
            </a:r>
            <a:r>
              <a:rPr lang="en-US" altLang="zh-CN" sz="2800" b="1">
                <a:latin typeface="宋体" panose="02010600030101010101" pitchFamily="2" charset="-122"/>
              </a:rPr>
              <a:t>OPD</a:t>
            </a:r>
            <a:r>
              <a:rPr lang="zh-CN" altLang="en-US" sz="2800" b="1">
                <a:latin typeface="宋体" panose="02010600030101010101" pitchFamily="2" charset="-122"/>
              </a:rPr>
              <a:t>）</a:t>
            </a:r>
            <a:r>
              <a:rPr lang="en-US" altLang="zh-CN" sz="2800" b="1">
                <a:latin typeface="宋体" panose="02010600030101010101" pitchFamily="2" charset="-122"/>
              </a:rPr>
              <a:t>∨</a:t>
            </a: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OPS</a:t>
            </a:r>
            <a:r>
              <a:rPr lang="zh-CN" altLang="en-US" sz="2800" b="1">
                <a:latin typeface="宋体" panose="02010600030101010101" pitchFamily="2" charset="-122"/>
              </a:rPr>
              <a:t>）</a:t>
            </a:r>
            <a:r>
              <a:rPr lang="en-US" altLang="zh-CN" sz="2800" b="1">
                <a:latin typeface="宋体" panose="02010600030101010101" pitchFamily="2" charset="-122"/>
              </a:rPr>
              <a:t>→OPD</a:t>
            </a:r>
            <a:r>
              <a:rPr lang="zh-CN" altLang="en-US" sz="2800" b="1">
                <a:latin typeface="宋体" panose="02010600030101010101" pitchFamily="2" charset="-122"/>
              </a:rPr>
              <a:t>，影响标志位：</a:t>
            </a:r>
            <a:r>
              <a:rPr lang="en-US" altLang="zh-CN" sz="2800" b="1">
                <a:latin typeface="宋体" panose="02010600030101010101" pitchFamily="2" charset="-122"/>
              </a:rPr>
              <a:t>CF</a:t>
            </a:r>
            <a:r>
              <a:rPr lang="zh-CN" altLang="en-US" sz="2800" b="1"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latin typeface="宋体" panose="02010600030101010101" pitchFamily="2" charset="-122"/>
              </a:rPr>
              <a:t>OF</a:t>
            </a:r>
            <a:r>
              <a:rPr lang="zh-CN" altLang="en-US" sz="2800" b="1"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latin typeface="宋体" panose="02010600030101010101" pitchFamily="2" charset="-122"/>
              </a:rPr>
              <a:t>PF</a:t>
            </a:r>
            <a:r>
              <a:rPr lang="zh-CN" altLang="en-US" sz="2800" b="1"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latin typeface="宋体" panose="02010600030101010101" pitchFamily="2" charset="-122"/>
              </a:rPr>
              <a:t>SF</a:t>
            </a:r>
            <a:r>
              <a:rPr lang="zh-CN" altLang="en-US" sz="2800" b="1"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latin typeface="宋体" panose="02010600030101010101" pitchFamily="2" charset="-122"/>
              </a:rPr>
              <a:t>ZF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运算法则：</a:t>
            </a:r>
            <a:r>
              <a:rPr lang="en-US" altLang="zh-CN" sz="2800" b="1">
                <a:latin typeface="宋体" panose="02010600030101010101" pitchFamily="2" charset="-122"/>
              </a:rPr>
              <a:t>1∨1=1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1∨0=1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0∨1=1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0∨0=0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如：</a:t>
            </a:r>
            <a:r>
              <a:rPr lang="en-US" altLang="zh-CN" sz="2400" b="1">
                <a:latin typeface="宋体" panose="02010600030101010101" pitchFamily="2" charset="-122"/>
              </a:rPr>
              <a:t>OR AH, 55H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执行前：（</a:t>
            </a:r>
            <a:r>
              <a:rPr lang="en-US" altLang="zh-CN" sz="2400" b="1">
                <a:latin typeface="宋体" panose="02010600030101010101" pitchFamily="2" charset="-122"/>
              </a:rPr>
              <a:t>AH</a:t>
            </a:r>
            <a:r>
              <a:rPr lang="zh-CN" altLang="en-US" sz="2400" b="1">
                <a:latin typeface="宋体" panose="02010600030101010101" pitchFamily="2" charset="-122"/>
              </a:rPr>
              <a:t>）</a:t>
            </a:r>
            <a:r>
              <a:rPr lang="en-US" altLang="zh-CN" sz="2400" b="1">
                <a:latin typeface="宋体" panose="02010600030101010101" pitchFamily="2" charset="-122"/>
              </a:rPr>
              <a:t>=0AAH</a:t>
            </a:r>
            <a:r>
              <a:rPr lang="zh-CN" altLang="en-US" sz="2400" b="1">
                <a:latin typeface="宋体" panose="02010600030101010101" pitchFamily="2" charset="-122"/>
              </a:rPr>
              <a:t>，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执行后：（</a:t>
            </a:r>
            <a:r>
              <a:rPr lang="en-US" altLang="zh-CN" sz="2400" b="1">
                <a:latin typeface="宋体" panose="02010600030101010101" pitchFamily="2" charset="-122"/>
              </a:rPr>
              <a:t>AH</a:t>
            </a:r>
            <a:r>
              <a:rPr lang="zh-CN" altLang="en-US" sz="2400" b="1">
                <a:latin typeface="宋体" panose="02010600030101010101" pitchFamily="2" charset="-122"/>
              </a:rPr>
              <a:t>）</a:t>
            </a:r>
            <a:r>
              <a:rPr lang="en-US" altLang="zh-CN" sz="2400" b="1">
                <a:latin typeface="宋体" panose="02010600030101010101" pitchFamily="2" charset="-122"/>
              </a:rPr>
              <a:t>=0FFH</a:t>
            </a:r>
            <a:endParaRPr lang="en-US" altLang="zh-CN" sz="24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434177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一、逻辑运算指令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034" name="内容占位符 434178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739775" y="1579563"/>
            <a:ext cx="7705725" cy="4440237"/>
          </a:xfrm>
        </p:spPr>
        <p:txBody>
          <a:bodyPr anchor="t" anchorCtr="0"/>
          <a:p>
            <a:pPr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5. </a:t>
            </a:r>
            <a:r>
              <a:rPr lang="zh-CN" altLang="en-US" sz="2800" b="1">
                <a:latin typeface="宋体" panose="02010600030101010101" pitchFamily="2" charset="-122"/>
              </a:rPr>
              <a:t>按位加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格式：</a:t>
            </a:r>
            <a:r>
              <a:rPr lang="en-US" altLang="zh-CN" sz="2800" b="1">
                <a:latin typeface="宋体" panose="02010600030101010101" pitchFamily="2" charset="-122"/>
              </a:rPr>
              <a:t>XOR OPD, OPS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功能：（</a:t>
            </a:r>
            <a:r>
              <a:rPr lang="en-US" altLang="zh-CN" sz="2800" b="1">
                <a:latin typeface="宋体" panose="02010600030101010101" pitchFamily="2" charset="-122"/>
              </a:rPr>
              <a:t>OPD</a:t>
            </a:r>
            <a:r>
              <a:rPr lang="zh-CN" altLang="en-US" sz="2800" b="1">
                <a:latin typeface="宋体" panose="02010600030101010101" pitchFamily="2" charset="-122"/>
              </a:rPr>
              <a:t>）（</a:t>
            </a:r>
            <a:r>
              <a:rPr lang="en-US" altLang="zh-CN" sz="2800" b="1">
                <a:latin typeface="宋体" panose="02010600030101010101" pitchFamily="2" charset="-122"/>
              </a:rPr>
              <a:t>OPS</a:t>
            </a:r>
            <a:r>
              <a:rPr lang="zh-CN" altLang="en-US" sz="2800" b="1">
                <a:latin typeface="宋体" panose="02010600030101010101" pitchFamily="2" charset="-122"/>
              </a:rPr>
              <a:t>）</a:t>
            </a:r>
            <a:r>
              <a:rPr lang="en-US" altLang="zh-CN" sz="2800" b="1">
                <a:latin typeface="宋体" panose="02010600030101010101" pitchFamily="2" charset="-122"/>
              </a:rPr>
              <a:t>→ OPD</a:t>
            </a:r>
            <a:r>
              <a:rPr lang="zh-CN" altLang="en-US" sz="2800" b="1">
                <a:latin typeface="宋体" panose="02010600030101010101" pitchFamily="2" charset="-122"/>
              </a:rPr>
              <a:t>，影响标志</a:t>
            </a:r>
            <a:r>
              <a:rPr lang="en-US" altLang="zh-CN" sz="2800" b="1">
                <a:latin typeface="宋体" panose="02010600030101010101" pitchFamily="2" charset="-122"/>
              </a:rPr>
              <a:t>CF</a:t>
            </a:r>
            <a:r>
              <a:rPr lang="zh-CN" altLang="en-US" sz="2800" b="1"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latin typeface="宋体" panose="02010600030101010101" pitchFamily="2" charset="-122"/>
              </a:rPr>
              <a:t>OF</a:t>
            </a:r>
            <a:r>
              <a:rPr lang="zh-CN" altLang="en-US" sz="2800" b="1"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latin typeface="宋体" panose="02010600030101010101" pitchFamily="2" charset="-122"/>
              </a:rPr>
              <a:t>PF</a:t>
            </a:r>
            <a:r>
              <a:rPr lang="zh-CN" altLang="en-US" sz="2800" b="1"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latin typeface="宋体" panose="02010600030101010101" pitchFamily="2" charset="-122"/>
              </a:rPr>
              <a:t>SF</a:t>
            </a:r>
            <a:r>
              <a:rPr lang="zh-CN" altLang="en-US" sz="2800" b="1">
                <a:latin typeface="宋体" panose="02010600030101010101" pitchFamily="2" charset="-122"/>
              </a:rPr>
              <a:t>、</a:t>
            </a:r>
            <a:r>
              <a:rPr lang="en-US" altLang="zh-CN" sz="2800" b="1">
                <a:latin typeface="宋体" panose="02010600030101010101" pitchFamily="2" charset="-122"/>
              </a:rPr>
              <a:t>ZF</a:t>
            </a:r>
            <a:r>
              <a:rPr lang="zh-CN" altLang="en-US" sz="2800" b="1">
                <a:latin typeface="宋体" panose="02010600030101010101" pitchFamily="2" charset="-122"/>
              </a:rPr>
              <a:t>等。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运算法则：</a:t>
            </a:r>
            <a:r>
              <a:rPr lang="en-US" altLang="zh-CN" sz="2800" b="1">
                <a:latin typeface="宋体" panose="02010600030101010101" pitchFamily="2" charset="-122"/>
              </a:rPr>
              <a:t>1  1 = 0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1  0 = 1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0  1 = 1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0  0 = 0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434177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一、逻辑运算指令</a:t>
            </a:r>
            <a:endParaRPr lang="en-US" altLang="zh-CN"/>
          </a:p>
        </p:txBody>
      </p:sp>
      <p:sp>
        <p:nvSpPr>
          <p:cNvPr id="45058" name="内容占位符 434178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82625" y="1484313"/>
            <a:ext cx="7588250" cy="4495800"/>
          </a:xfrm>
        </p:spPr>
        <p:txBody>
          <a:bodyPr anchor="t" anchorCtr="0"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如：</a:t>
            </a:r>
            <a:r>
              <a:rPr lang="en-US" altLang="zh-CN" sz="2400" b="1">
                <a:latin typeface="宋体" panose="02010600030101010101" pitchFamily="2" charset="-122"/>
              </a:rPr>
              <a:t>XOR AX, AX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执行后：（</a:t>
            </a:r>
            <a:r>
              <a:rPr lang="en-US" altLang="zh-CN" sz="2400" b="1">
                <a:latin typeface="宋体" panose="02010600030101010101" pitchFamily="2" charset="-122"/>
              </a:rPr>
              <a:t>AX</a:t>
            </a:r>
            <a:r>
              <a:rPr lang="zh-CN" altLang="en-US" sz="2400" b="1">
                <a:latin typeface="宋体" panose="02010600030101010101" pitchFamily="2" charset="-122"/>
              </a:rPr>
              <a:t>）</a:t>
            </a:r>
            <a:r>
              <a:rPr lang="en-US" altLang="zh-CN" sz="2400" b="1">
                <a:latin typeface="宋体" panose="02010600030101010101" pitchFamily="2" charset="-122"/>
              </a:rPr>
              <a:t>=0</a:t>
            </a:r>
            <a:r>
              <a:rPr lang="zh-CN" altLang="en-US" sz="2400" b="1">
                <a:latin typeface="宋体" panose="02010600030101010101" pitchFamily="2" charset="-122"/>
              </a:rPr>
              <a:t>，等价于</a:t>
            </a:r>
            <a:r>
              <a:rPr lang="en-US" altLang="zh-CN" sz="2400" b="1">
                <a:latin typeface="宋体" panose="02010600030101010101" pitchFamily="2" charset="-122"/>
              </a:rPr>
              <a:t>MOV AX, 0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b="1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再如：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XOR AX, 123H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JZ H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…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H: MOV BX, 5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…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若（</a:t>
            </a:r>
            <a:r>
              <a:rPr lang="en-US" altLang="zh-CN" sz="2400" b="1">
                <a:latin typeface="宋体" panose="02010600030101010101" pitchFamily="2" charset="-122"/>
              </a:rPr>
              <a:t>AX</a:t>
            </a:r>
            <a:r>
              <a:rPr lang="zh-CN" altLang="en-US" sz="2400" b="1">
                <a:latin typeface="宋体" panose="02010600030101010101" pitchFamily="2" charset="-122"/>
              </a:rPr>
              <a:t>）</a:t>
            </a:r>
            <a:r>
              <a:rPr lang="en-US" altLang="zh-CN" sz="2400" b="1">
                <a:latin typeface="宋体" panose="02010600030101010101" pitchFamily="2" charset="-122"/>
              </a:rPr>
              <a:t>=123H</a:t>
            </a:r>
            <a:r>
              <a:rPr lang="zh-CN" altLang="en-US" sz="2400" b="1">
                <a:latin typeface="宋体" panose="02010600030101010101" pitchFamily="2" charset="-122"/>
              </a:rPr>
              <a:t>，则转移到</a:t>
            </a:r>
            <a:r>
              <a:rPr lang="en-US" altLang="zh-CN" sz="2400" b="1">
                <a:latin typeface="宋体" panose="02010600030101010101" pitchFamily="2" charset="-122"/>
              </a:rPr>
              <a:t>H</a:t>
            </a:r>
            <a:endParaRPr lang="en-US" altLang="zh-CN" sz="24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440321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 移位指令</a:t>
            </a:r>
            <a:endParaRPr lang="zh-CN" altLang="en-US" sz="40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6082" name="文本占位符 440322" descr="Rectangle: Click to edit Master text styles&#13;&#10;Second level&#13;&#10;Third level&#13;&#10;Fourth level&#13;&#10;Fifth level"/>
          <p:cNvSpPr>
            <a:spLocks noGrp="1"/>
          </p:cNvSpPr>
          <p:nvPr>
            <p:ph type="body" sz="half" idx="1"/>
          </p:nvPr>
        </p:nvSpPr>
        <p:spPr>
          <a:xfrm>
            <a:off x="649288" y="1412875"/>
            <a:ext cx="7829550" cy="3213100"/>
          </a:xfrm>
        </p:spPr>
        <p:txBody>
          <a:bodyPr anchor="t" anchorCtr="0"/>
          <a:p>
            <a:pPr>
              <a:lnSpc>
                <a:spcPct val="15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包括：算术、逻辑、循环移位。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格式：</a:t>
            </a:r>
            <a:r>
              <a:rPr lang="en-US" altLang="zh-CN" sz="2800" b="1">
                <a:latin typeface="宋体" panose="02010600030101010101" pitchFamily="2" charset="-122"/>
              </a:rPr>
              <a:t>[</a:t>
            </a:r>
            <a:r>
              <a:rPr lang="zh-CN" altLang="en-US" sz="2800" b="1">
                <a:latin typeface="宋体" panose="02010600030101010101" pitchFamily="2" charset="-122"/>
              </a:rPr>
              <a:t>标号</a:t>
            </a:r>
            <a:r>
              <a:rPr lang="en-US" altLang="zh-CN" sz="2800" b="1">
                <a:latin typeface="宋体" panose="02010600030101010101" pitchFamily="2" charset="-122"/>
              </a:rPr>
              <a:t>:] </a:t>
            </a:r>
            <a:r>
              <a:rPr lang="zh-CN" altLang="en-US" sz="2800" b="1">
                <a:latin typeface="宋体" panose="02010600030101010101" pitchFamily="2" charset="-122"/>
              </a:rPr>
              <a:t>操作符 </a:t>
            </a:r>
            <a:r>
              <a:rPr lang="en-US" altLang="zh-CN" sz="2800" b="1">
                <a:latin typeface="宋体" panose="02010600030101010101" pitchFamily="2" charset="-122"/>
              </a:rPr>
              <a:t>OPD, n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[</a:t>
            </a:r>
            <a:r>
              <a:rPr lang="zh-CN" altLang="en-US" sz="2800" b="1">
                <a:latin typeface="宋体" panose="02010600030101010101" pitchFamily="2" charset="-122"/>
              </a:rPr>
              <a:t>标号</a:t>
            </a:r>
            <a:r>
              <a:rPr lang="en-US" altLang="zh-CN" sz="2800" b="1">
                <a:latin typeface="宋体" panose="02010600030101010101" pitchFamily="2" charset="-122"/>
              </a:rPr>
              <a:t>:] </a:t>
            </a:r>
            <a:r>
              <a:rPr lang="zh-CN" altLang="en-US" sz="2800" b="1">
                <a:latin typeface="宋体" panose="02010600030101010101" pitchFamily="2" charset="-122"/>
              </a:rPr>
              <a:t>操作符 </a:t>
            </a:r>
            <a:r>
              <a:rPr lang="en-US" altLang="zh-CN" sz="2800" b="1">
                <a:latin typeface="宋体" panose="02010600030101010101" pitchFamily="2" charset="-122"/>
              </a:rPr>
              <a:t>OPD, CL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442369"/>
          <p:cNvSpPr>
            <a:spLocks noGrp="1"/>
          </p:cNvSpPr>
          <p:nvPr>
            <p:ph type="title"/>
          </p:nvPr>
        </p:nvSpPr>
        <p:spPr>
          <a:xfrm>
            <a:off x="358775" y="69850"/>
            <a:ext cx="7629525" cy="838200"/>
          </a:xfrm>
        </p:spPr>
        <p:txBody>
          <a:bodyPr anchor="b" anchorCtr="0"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二、 移位指令</a:t>
            </a:r>
            <a:endParaRPr lang="zh-CN" altLang="en-US" sz="4000" dirty="0"/>
          </a:p>
        </p:txBody>
      </p:sp>
      <p:sp>
        <p:nvSpPr>
          <p:cNvPr id="47106" name="内容占位符 442370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74675" y="1412875"/>
            <a:ext cx="8382000" cy="4495800"/>
          </a:xfrm>
        </p:spPr>
        <p:txBody>
          <a:bodyPr anchor="t" anchorCtr="0"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</a:rPr>
              <a:t>．算术、逻辑移位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(1)</a:t>
            </a:r>
            <a:r>
              <a:rPr lang="zh-CN" altLang="en-US" sz="2400" b="1">
                <a:latin typeface="宋体" panose="02010600030101010101" pitchFamily="2" charset="-122"/>
              </a:rPr>
              <a:t>算术左移或逻辑左移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格式：</a:t>
            </a:r>
            <a:r>
              <a:rPr lang="en-US" altLang="zh-CN" sz="2400" b="1">
                <a:latin typeface="宋体" panose="02010600030101010101" pitchFamily="2" charset="-122"/>
              </a:rPr>
              <a:t>SAL OPD, n </a:t>
            </a:r>
            <a:r>
              <a:rPr lang="zh-CN" altLang="en-US" sz="2400" b="1">
                <a:latin typeface="宋体" panose="02010600030101010101" pitchFamily="2" charset="-122"/>
              </a:rPr>
              <a:t>或  </a:t>
            </a:r>
            <a:r>
              <a:rPr lang="en-US" altLang="zh-CN" sz="2400" b="1">
                <a:latin typeface="宋体" panose="02010600030101010101" pitchFamily="2" charset="-122"/>
              </a:rPr>
              <a:t>SHL OPD, n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功能：（</a:t>
            </a:r>
            <a:r>
              <a:rPr lang="en-US" altLang="zh-CN" sz="2400" b="1">
                <a:latin typeface="宋体" panose="02010600030101010101" pitchFamily="2" charset="-122"/>
              </a:rPr>
              <a:t>OPD</a:t>
            </a:r>
            <a:r>
              <a:rPr lang="zh-CN" altLang="en-US" sz="2400" b="1">
                <a:latin typeface="宋体" panose="02010600030101010101" pitchFamily="2" charset="-122"/>
              </a:rPr>
              <a:t>）向左移指定的次数，低位补</a:t>
            </a:r>
            <a:r>
              <a:rPr lang="en-US" altLang="zh-CN" sz="2400" b="1">
                <a:latin typeface="宋体" panose="02010600030101010101" pitchFamily="2" charset="-122"/>
              </a:rPr>
              <a:t>0</a:t>
            </a:r>
            <a:r>
              <a:rPr lang="zh-CN" altLang="en-US" sz="2400" b="1">
                <a:latin typeface="宋体" panose="02010600030101010101" pitchFamily="2" charset="-122"/>
              </a:rPr>
              <a:t>。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注意：每左移一次，相当于原来的数*2，左移n次，相当于*2n。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grpSp>
        <p:nvGrpSpPr>
          <p:cNvPr id="47107" name="组合 1"/>
          <p:cNvGrpSpPr/>
          <p:nvPr/>
        </p:nvGrpSpPr>
        <p:grpSpPr>
          <a:xfrm>
            <a:off x="2339975" y="4832350"/>
            <a:ext cx="4321175" cy="1050925"/>
            <a:chOff x="3026" y="8065"/>
            <a:chExt cx="6806" cy="1654"/>
          </a:xfrm>
        </p:grpSpPr>
        <p:sp>
          <p:nvSpPr>
            <p:cNvPr id="47108" name="文本框 1073742950"/>
            <p:cNvSpPr txBox="1"/>
            <p:nvPr/>
          </p:nvSpPr>
          <p:spPr>
            <a:xfrm>
              <a:off x="3026" y="8117"/>
              <a:ext cx="1092" cy="60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CF</a:t>
              </a:r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7109" name="文本框 1073742952"/>
            <p:cNvSpPr txBox="1"/>
            <p:nvPr/>
          </p:nvSpPr>
          <p:spPr>
            <a:xfrm>
              <a:off x="9014" y="8065"/>
              <a:ext cx="819" cy="80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0</a:t>
              </a:r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7110" name="直接连接符 1073742953"/>
            <p:cNvSpPr/>
            <p:nvPr/>
          </p:nvSpPr>
          <p:spPr>
            <a:xfrm flipH="1">
              <a:off x="4118" y="8319"/>
              <a:ext cx="54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7111" name="直接连接符 1073742954"/>
            <p:cNvSpPr/>
            <p:nvPr/>
          </p:nvSpPr>
          <p:spPr>
            <a:xfrm flipH="1">
              <a:off x="8486" y="8319"/>
              <a:ext cx="54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7112" name="文本框 1073742955"/>
            <p:cNvSpPr txBox="1"/>
            <p:nvPr/>
          </p:nvSpPr>
          <p:spPr>
            <a:xfrm>
              <a:off x="4648" y="8915"/>
              <a:ext cx="3822" cy="80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OPD</a:t>
              </a:r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7113" name="矩形 1073742951"/>
            <p:cNvSpPr/>
            <p:nvPr/>
          </p:nvSpPr>
          <p:spPr>
            <a:xfrm>
              <a:off x="4664" y="8117"/>
              <a:ext cx="3822" cy="60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7114" name="直接连接符 1073742956"/>
            <p:cNvSpPr/>
            <p:nvPr/>
          </p:nvSpPr>
          <p:spPr>
            <a:xfrm flipH="1">
              <a:off x="4937" y="8319"/>
              <a:ext cx="327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442369"/>
          <p:cNvSpPr>
            <a:spLocks noGrp="1"/>
          </p:cNvSpPr>
          <p:nvPr>
            <p:ph type="title"/>
          </p:nvPr>
        </p:nvSpPr>
        <p:spPr>
          <a:xfrm>
            <a:off x="215900" y="69850"/>
            <a:ext cx="7772400" cy="838200"/>
          </a:xfrm>
        </p:spPr>
        <p:txBody>
          <a:bodyPr anchor="b" anchorCtr="0"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移位指令</a:t>
            </a:r>
            <a:endParaRPr lang="zh-CN" altLang="en-US" sz="4000" b="1" dirty="0"/>
          </a:p>
        </p:txBody>
      </p:sp>
      <p:sp>
        <p:nvSpPr>
          <p:cNvPr id="48130" name="内容占位符 442370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74675" y="1520825"/>
            <a:ext cx="3856038" cy="4495800"/>
          </a:xfrm>
        </p:spPr>
        <p:txBody>
          <a:bodyPr anchor="t" anchorCtr="0"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如：</a:t>
            </a:r>
            <a:r>
              <a:rPr lang="en-US" altLang="zh-CN" sz="2800" b="1">
                <a:latin typeface="宋体" panose="02010600030101010101" pitchFamily="2" charset="-122"/>
              </a:rPr>
              <a:t>SAL   AL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执行前：（</a:t>
            </a:r>
            <a:r>
              <a:rPr lang="en-US" altLang="zh-CN" sz="2800" b="1">
                <a:latin typeface="宋体" panose="02010600030101010101" pitchFamily="2" charset="-122"/>
              </a:rPr>
              <a:t>AL</a:t>
            </a:r>
            <a:r>
              <a:rPr lang="zh-CN" altLang="en-US" sz="2800" b="1">
                <a:latin typeface="宋体" panose="02010600030101010101" pitchFamily="2" charset="-122"/>
              </a:rPr>
              <a:t>）</a:t>
            </a:r>
            <a:r>
              <a:rPr lang="en-US" altLang="zh-CN" sz="2800" b="1">
                <a:latin typeface="宋体" panose="02010600030101010101" pitchFamily="2" charset="-122"/>
              </a:rPr>
              <a:t>=5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执行后：（</a:t>
            </a:r>
            <a:r>
              <a:rPr lang="en-US" altLang="zh-CN" sz="2800" b="1">
                <a:latin typeface="宋体" panose="02010600030101010101" pitchFamily="2" charset="-122"/>
              </a:rPr>
              <a:t>AL</a:t>
            </a:r>
            <a:r>
              <a:rPr lang="zh-CN" altLang="en-US" sz="2800" b="1">
                <a:latin typeface="宋体" panose="02010600030101010101" pitchFamily="2" charset="-122"/>
              </a:rPr>
              <a:t>）</a:t>
            </a:r>
            <a:r>
              <a:rPr lang="en-US" altLang="zh-CN" sz="2800" b="1">
                <a:latin typeface="宋体" panose="02010600030101010101" pitchFamily="2" charset="-122"/>
              </a:rPr>
              <a:t>=0AH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grpSp>
        <p:nvGrpSpPr>
          <p:cNvPr id="48131" name="组合 1"/>
          <p:cNvGrpSpPr/>
          <p:nvPr/>
        </p:nvGrpSpPr>
        <p:grpSpPr>
          <a:xfrm>
            <a:off x="4625975" y="1844675"/>
            <a:ext cx="3656013" cy="2662238"/>
            <a:chOff x="7286" y="2905"/>
            <a:chExt cx="5756" cy="4193"/>
          </a:xfrm>
        </p:grpSpPr>
        <p:grpSp>
          <p:nvGrpSpPr>
            <p:cNvPr id="48132" name="组合 10"/>
            <p:cNvGrpSpPr/>
            <p:nvPr/>
          </p:nvGrpSpPr>
          <p:grpSpPr>
            <a:xfrm>
              <a:off x="7335" y="2904"/>
              <a:ext cx="5552" cy="1145"/>
              <a:chOff x="5047" y="9514"/>
              <a:chExt cx="3453" cy="624"/>
            </a:xfrm>
          </p:grpSpPr>
          <p:sp>
            <p:nvSpPr>
              <p:cNvPr id="48133" name="文本框 11"/>
              <p:cNvSpPr txBox="1"/>
              <p:nvPr/>
            </p:nvSpPr>
            <p:spPr>
              <a:xfrm>
                <a:off x="5047" y="9578"/>
                <a:ext cx="720" cy="46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anchor="t" anchorCtr="0"/>
              <a:p>
                <a:pPr algn="ctr"/>
                <a:r>
                  <a:rPr lang="zh-CN" altLang="en-US" sz="2000">
                    <a:latin typeface="Times New Roman" panose="02020603050405020304" pitchFamily="2" charset="0"/>
                    <a:ea typeface="宋体" panose="02010600030101010101" pitchFamily="2" charset="-122"/>
                  </a:rPr>
                  <a:t>0</a:t>
                </a:r>
                <a:endPara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  <a:p>
                <a:endPara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34" name="矩形 12"/>
              <p:cNvSpPr/>
              <p:nvPr/>
            </p:nvSpPr>
            <p:spPr>
              <a:xfrm>
                <a:off x="6127" y="9578"/>
                <a:ext cx="1440" cy="46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anchor="t" anchorCtr="0"/>
              <a:p>
                <a:pPr algn="ctr"/>
                <a:r>
                  <a:rPr lang="zh-CN" altLang="en-US" sz="2000">
                    <a:latin typeface="Times New Roman" panose="02020603050405020304" pitchFamily="2" charset="0"/>
                    <a:ea typeface="宋体" panose="02010600030101010101" pitchFamily="2" charset="-122"/>
                  </a:rPr>
                  <a:t>0000 0101</a:t>
                </a:r>
                <a:endPara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  <a:p>
                <a:endPara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35" name="文本框 13"/>
              <p:cNvSpPr txBox="1"/>
              <p:nvPr/>
            </p:nvSpPr>
            <p:spPr>
              <a:xfrm>
                <a:off x="7960" y="9514"/>
                <a:ext cx="540" cy="62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square" anchor="t" anchorCtr="0"/>
              <a:p>
                <a:r>
                  <a:rPr lang="zh-CN" altLang="en-US" sz="2000">
                    <a:latin typeface="Times New Roman" panose="02020603050405020304" pitchFamily="2" charset="0"/>
                    <a:ea typeface="宋体" panose="02010600030101010101" pitchFamily="2" charset="-122"/>
                  </a:rPr>
                  <a:t>0</a:t>
                </a:r>
                <a:endPara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  <a:p>
                <a:endPara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36" name="直接连接符 14"/>
              <p:cNvSpPr/>
              <p:nvPr/>
            </p:nvSpPr>
            <p:spPr>
              <a:xfrm flipH="1">
                <a:off x="5767" y="9734"/>
                <a:ext cx="36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37" name="直接连接符 15"/>
              <p:cNvSpPr/>
              <p:nvPr/>
            </p:nvSpPr>
            <p:spPr>
              <a:xfrm flipH="1">
                <a:off x="7567" y="9734"/>
                <a:ext cx="36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8138" name="文本框 1073742962"/>
            <p:cNvSpPr txBox="1"/>
            <p:nvPr/>
          </p:nvSpPr>
          <p:spPr>
            <a:xfrm>
              <a:off x="9920" y="4152"/>
              <a:ext cx="1440" cy="62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AL</a:t>
              </a:r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8139" name="文本框 1073742970"/>
            <p:cNvSpPr txBox="1"/>
            <p:nvPr/>
          </p:nvSpPr>
          <p:spPr>
            <a:xfrm>
              <a:off x="7369" y="4152"/>
              <a:ext cx="1027" cy="62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CF</a:t>
              </a:r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8140" name="文本框 20"/>
            <p:cNvSpPr txBox="1"/>
            <p:nvPr/>
          </p:nvSpPr>
          <p:spPr>
            <a:xfrm>
              <a:off x="9808" y="6420"/>
              <a:ext cx="1440" cy="62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AL</a:t>
              </a:r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8141" name="文本框 21"/>
            <p:cNvSpPr txBox="1"/>
            <p:nvPr/>
          </p:nvSpPr>
          <p:spPr>
            <a:xfrm>
              <a:off x="7425" y="6478"/>
              <a:ext cx="947" cy="62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CF</a:t>
              </a:r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48142" name="组合 24"/>
            <p:cNvGrpSpPr/>
            <p:nvPr/>
          </p:nvGrpSpPr>
          <p:grpSpPr>
            <a:xfrm>
              <a:off x="7286" y="5172"/>
              <a:ext cx="5756" cy="1105"/>
              <a:chOff x="8391" y="5733"/>
              <a:chExt cx="3411" cy="624"/>
            </a:xfrm>
          </p:grpSpPr>
          <p:sp>
            <p:nvSpPr>
              <p:cNvPr id="48143" name="文本框 17"/>
              <p:cNvSpPr txBox="1"/>
              <p:nvPr/>
            </p:nvSpPr>
            <p:spPr>
              <a:xfrm>
                <a:off x="11262" y="5733"/>
                <a:ext cx="540" cy="62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square" anchor="t" anchorCtr="0"/>
              <a:p>
                <a:r>
                  <a:rPr lang="zh-CN" altLang="en-US" sz="2000">
                    <a:latin typeface="Times New Roman" panose="02020603050405020304" pitchFamily="2" charset="0"/>
                    <a:ea typeface="宋体" panose="02010600030101010101" pitchFamily="2" charset="-122"/>
                  </a:rPr>
                  <a:t>0</a:t>
                </a:r>
                <a:endPara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  <a:p>
                <a:endPara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44" name="直接连接符 18"/>
              <p:cNvSpPr/>
              <p:nvPr/>
            </p:nvSpPr>
            <p:spPr>
              <a:xfrm flipH="1">
                <a:off x="9111" y="5939"/>
                <a:ext cx="36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45" name="直接连接符 19"/>
              <p:cNvSpPr/>
              <p:nvPr/>
            </p:nvSpPr>
            <p:spPr>
              <a:xfrm flipH="1">
                <a:off x="10911" y="5939"/>
                <a:ext cx="36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 anchorCtr="0"/>
              <a:p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46" name="文本框 22"/>
              <p:cNvSpPr txBox="1"/>
              <p:nvPr/>
            </p:nvSpPr>
            <p:spPr>
              <a:xfrm>
                <a:off x="8391" y="5783"/>
                <a:ext cx="720" cy="46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anchor="t" anchorCtr="0"/>
              <a:p>
                <a:pPr algn="ctr"/>
                <a:r>
                  <a:rPr lang="zh-CN" altLang="en-US" sz="2000">
                    <a:latin typeface="Times New Roman" panose="02020603050405020304" pitchFamily="2" charset="0"/>
                    <a:ea typeface="宋体" panose="02010600030101010101" pitchFamily="2" charset="-122"/>
                  </a:rPr>
                  <a:t>0</a:t>
                </a:r>
                <a:endPara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  <a:p>
                <a:endPara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47" name="矩形 23"/>
              <p:cNvSpPr/>
              <p:nvPr/>
            </p:nvSpPr>
            <p:spPr>
              <a:xfrm>
                <a:off x="9524" y="5797"/>
                <a:ext cx="1440" cy="46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anchor="t" anchorCtr="0"/>
              <a:p>
                <a:pPr algn="ctr"/>
                <a:r>
                  <a:rPr lang="zh-CN" altLang="en-US" sz="2000">
                    <a:latin typeface="Times New Roman" panose="02020603050405020304" pitchFamily="2" charset="0"/>
                    <a:ea typeface="宋体" panose="02010600030101010101" pitchFamily="2" charset="-122"/>
                  </a:rPr>
                  <a:t>0000 1010</a:t>
                </a:r>
                <a:endPara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  <a:p>
                <a:endPara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442369"/>
          <p:cNvSpPr>
            <a:spLocks noGrp="1"/>
          </p:cNvSpPr>
          <p:nvPr>
            <p:ph type="title"/>
          </p:nvPr>
        </p:nvSpPr>
        <p:spPr>
          <a:xfrm>
            <a:off x="215900" y="69850"/>
            <a:ext cx="7772400" cy="838200"/>
          </a:xfrm>
        </p:spPr>
        <p:txBody>
          <a:bodyPr anchor="b" anchorCtr="0"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移位指令</a:t>
            </a:r>
            <a:endParaRPr lang="zh-CN" altLang="en-US" sz="4000" b="1" dirty="0"/>
          </a:p>
        </p:txBody>
      </p:sp>
      <p:sp>
        <p:nvSpPr>
          <p:cNvPr id="49154" name="内容占位符 442370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82625" y="1485900"/>
            <a:ext cx="7842250" cy="4398963"/>
          </a:xfrm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(2)</a:t>
            </a:r>
            <a:r>
              <a:rPr lang="zh-CN" altLang="en-US" sz="2800" b="1">
                <a:latin typeface="宋体" panose="02010600030101010101" pitchFamily="2" charset="-122"/>
              </a:rPr>
              <a:t>算术右移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格式：</a:t>
            </a:r>
            <a:r>
              <a:rPr lang="en-US" altLang="zh-CN" sz="2800" b="1">
                <a:latin typeface="宋体" panose="02010600030101010101" pitchFamily="2" charset="-122"/>
              </a:rPr>
              <a:t>SAR OPD, n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功能：（</a:t>
            </a:r>
            <a:r>
              <a:rPr lang="en-US" altLang="zh-CN" sz="2800" b="1">
                <a:latin typeface="宋体" panose="02010600030101010101" pitchFamily="2" charset="-122"/>
              </a:rPr>
              <a:t>OPD</a:t>
            </a:r>
            <a:r>
              <a:rPr lang="zh-CN" altLang="en-US" sz="2800" b="1">
                <a:latin typeface="宋体" panose="02010600030101010101" pitchFamily="2" charset="-122"/>
              </a:rPr>
              <a:t>）向右移指定位数，最高位不变。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右移</a:t>
            </a:r>
            <a:r>
              <a:rPr lang="en-US" altLang="zh-CN" sz="2800" b="1">
                <a:latin typeface="宋体" panose="02010600030101010101" pitchFamily="2" charset="-122"/>
              </a:rPr>
              <a:t>n</a:t>
            </a:r>
            <a:r>
              <a:rPr lang="zh-CN" altLang="en-US" sz="2800" b="1">
                <a:latin typeface="宋体" panose="02010600030101010101" pitchFamily="2" charset="-122"/>
              </a:rPr>
              <a:t>位，实现有符号数除</a:t>
            </a:r>
            <a:r>
              <a:rPr lang="en-US" altLang="zh-CN" sz="2800" b="1">
                <a:latin typeface="宋体" panose="02010600030101010101" pitchFamily="2" charset="-122"/>
              </a:rPr>
              <a:t>2n</a:t>
            </a:r>
            <a:r>
              <a:rPr lang="zh-CN" altLang="en-US" sz="2800" b="1">
                <a:latin typeface="宋体" panose="02010600030101010101" pitchFamily="2" charset="-122"/>
              </a:rPr>
              <a:t>运算。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49155" name="文本框 1073742985"/>
          <p:cNvSpPr txBox="1"/>
          <p:nvPr/>
        </p:nvSpPr>
        <p:spPr>
          <a:xfrm>
            <a:off x="2603500" y="5338763"/>
            <a:ext cx="2689225" cy="6921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square" anchor="t" anchorCtr="0"/>
          <a:p>
            <a:pPr algn="ctr"/>
            <a:r>
              <a:rPr lang="zh-CN" altLang="en-US" sz="2000">
                <a:latin typeface="Times New Roman" panose="02020603050405020304" pitchFamily="2" charset="0"/>
                <a:ea typeface="宋体" panose="02010600030101010101" pitchFamily="2" charset="-122"/>
              </a:rPr>
              <a:t>OPD</a:t>
            </a:r>
            <a:endParaRPr lang="zh-CN" altLang="en-US" sz="200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endParaRPr lang="zh-CN" altLang="en-US" sz="20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49156" name="组合 1"/>
          <p:cNvGrpSpPr/>
          <p:nvPr/>
        </p:nvGrpSpPr>
        <p:grpSpPr>
          <a:xfrm>
            <a:off x="2232025" y="4689475"/>
            <a:ext cx="4222750" cy="866775"/>
            <a:chOff x="3835" y="6985"/>
            <a:chExt cx="6651" cy="1367"/>
          </a:xfrm>
        </p:grpSpPr>
        <p:sp>
          <p:nvSpPr>
            <p:cNvPr id="49157" name="文本框 1073742980"/>
            <p:cNvSpPr txBox="1"/>
            <p:nvPr/>
          </p:nvSpPr>
          <p:spPr>
            <a:xfrm>
              <a:off x="9278" y="6989"/>
              <a:ext cx="1209" cy="81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000">
                  <a:latin typeface="Times New Roman" panose="02020603050405020304" pitchFamily="2" charset="0"/>
                  <a:ea typeface="宋体" panose="02010600030101010101" pitchFamily="2" charset="-122"/>
                </a:rPr>
                <a:t>CF</a:t>
              </a:r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9158" name="直接连接符 1073742983"/>
            <p:cNvSpPr/>
            <p:nvPr/>
          </p:nvSpPr>
          <p:spPr>
            <a:xfrm>
              <a:off x="3835" y="7262"/>
              <a:ext cx="60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9159" name="直接连接符 1073742984"/>
            <p:cNvSpPr/>
            <p:nvPr/>
          </p:nvSpPr>
          <p:spPr>
            <a:xfrm>
              <a:off x="8673" y="7262"/>
              <a:ext cx="60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9160" name="直接连接符 1073742988"/>
            <p:cNvSpPr/>
            <p:nvPr/>
          </p:nvSpPr>
          <p:spPr>
            <a:xfrm>
              <a:off x="4742" y="7807"/>
              <a:ext cx="0" cy="54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9161" name="直接连接符 1073742989"/>
            <p:cNvSpPr/>
            <p:nvPr/>
          </p:nvSpPr>
          <p:spPr>
            <a:xfrm flipH="1">
              <a:off x="3835" y="8352"/>
              <a:ext cx="90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9162" name="直接连接符 1073742990"/>
            <p:cNvSpPr/>
            <p:nvPr/>
          </p:nvSpPr>
          <p:spPr>
            <a:xfrm flipV="1">
              <a:off x="3835" y="7262"/>
              <a:ext cx="0" cy="109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9163" name="矩形 1073742981"/>
            <p:cNvSpPr/>
            <p:nvPr/>
          </p:nvSpPr>
          <p:spPr>
            <a:xfrm>
              <a:off x="4423" y="6985"/>
              <a:ext cx="4233" cy="81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9164" name="直接连接符 1073742986"/>
            <p:cNvSpPr/>
            <p:nvPr/>
          </p:nvSpPr>
          <p:spPr>
            <a:xfrm flipV="1">
              <a:off x="5347" y="7262"/>
              <a:ext cx="302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9165" name="直接连接符 1073742987"/>
            <p:cNvSpPr/>
            <p:nvPr/>
          </p:nvSpPr>
          <p:spPr>
            <a:xfrm>
              <a:off x="5044" y="6989"/>
              <a:ext cx="0" cy="81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442369"/>
          <p:cNvSpPr>
            <a:spLocks noGrp="1"/>
          </p:cNvSpPr>
          <p:nvPr>
            <p:ph type="title"/>
          </p:nvPr>
        </p:nvSpPr>
        <p:spPr>
          <a:xfrm>
            <a:off x="215900" y="69850"/>
            <a:ext cx="7772400" cy="838200"/>
          </a:xfrm>
        </p:spPr>
        <p:txBody>
          <a:bodyPr anchor="b" anchorCtr="0"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移位指令</a:t>
            </a:r>
            <a:endParaRPr lang="zh-CN" altLang="en-US" sz="4000" dirty="0"/>
          </a:p>
        </p:txBody>
      </p:sp>
      <p:sp>
        <p:nvSpPr>
          <p:cNvPr id="50178" name="内容占位符 442370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82625" y="1665288"/>
            <a:ext cx="6996113" cy="1717675"/>
          </a:xfrm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执行前：（</a:t>
            </a:r>
            <a:r>
              <a:rPr lang="en-US" altLang="zh-CN" sz="2800" b="1">
                <a:latin typeface="宋体" panose="02010600030101010101" pitchFamily="2" charset="-122"/>
              </a:rPr>
              <a:t>AH</a:t>
            </a:r>
            <a:r>
              <a:rPr lang="zh-CN" altLang="en-US" sz="2800" b="1">
                <a:latin typeface="宋体" panose="02010600030101010101" pitchFamily="2" charset="-122"/>
              </a:rPr>
              <a:t>）</a:t>
            </a:r>
            <a:r>
              <a:rPr lang="en-US" altLang="zh-CN" sz="2800" b="1">
                <a:latin typeface="宋体" panose="02010600030101010101" pitchFamily="2" charset="-122"/>
              </a:rPr>
              <a:t>= 0F4H</a:t>
            </a:r>
            <a:r>
              <a:rPr lang="zh-CN" altLang="en-US" sz="2800" b="1">
                <a:latin typeface="宋体" panose="02010600030101010101" pitchFamily="2" charset="-122"/>
              </a:rPr>
              <a:t>，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执行 </a:t>
            </a:r>
            <a:r>
              <a:rPr lang="en-US" altLang="zh-CN" sz="2800" b="1">
                <a:latin typeface="宋体" panose="02010600030101010101" pitchFamily="2" charset="-122"/>
              </a:rPr>
              <a:t>SAR AH, 2 </a:t>
            </a:r>
            <a:r>
              <a:rPr lang="zh-CN" altLang="en-US" sz="2800" b="1">
                <a:latin typeface="宋体" panose="02010600030101010101" pitchFamily="2" charset="-122"/>
              </a:rPr>
              <a:t>后：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AH</a:t>
            </a:r>
            <a:r>
              <a:rPr lang="zh-CN" altLang="en-US" sz="2800" b="1">
                <a:latin typeface="宋体" panose="02010600030101010101" pitchFamily="2" charset="-122"/>
              </a:rPr>
              <a:t>）</a:t>
            </a:r>
            <a:r>
              <a:rPr lang="en-US" altLang="zh-CN" sz="2800" b="1">
                <a:latin typeface="宋体" panose="02010600030101010101" pitchFamily="2" charset="-122"/>
              </a:rPr>
              <a:t>= 0FDH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grpSp>
        <p:nvGrpSpPr>
          <p:cNvPr id="50179" name="组合 1"/>
          <p:cNvGrpSpPr/>
          <p:nvPr/>
        </p:nvGrpSpPr>
        <p:grpSpPr>
          <a:xfrm>
            <a:off x="1558925" y="4256088"/>
            <a:ext cx="5168900" cy="1412875"/>
            <a:chOff x="2344" y="6591"/>
            <a:chExt cx="8139" cy="2225"/>
          </a:xfrm>
        </p:grpSpPr>
        <p:sp>
          <p:nvSpPr>
            <p:cNvPr id="50180" name="直接连接符 1073743090"/>
            <p:cNvSpPr/>
            <p:nvPr/>
          </p:nvSpPr>
          <p:spPr>
            <a:xfrm>
              <a:off x="2344" y="6892"/>
              <a:ext cx="93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0181" name="直接连接符 1073743091"/>
            <p:cNvSpPr/>
            <p:nvPr/>
          </p:nvSpPr>
          <p:spPr>
            <a:xfrm>
              <a:off x="7481" y="6892"/>
              <a:ext cx="93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0182" name="文本框 1073743092"/>
            <p:cNvSpPr txBox="1"/>
            <p:nvPr/>
          </p:nvSpPr>
          <p:spPr>
            <a:xfrm>
              <a:off x="3344" y="7611"/>
              <a:ext cx="4203" cy="120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400">
                  <a:latin typeface="Times New Roman" panose="02020603050405020304" pitchFamily="2" charset="0"/>
                  <a:ea typeface="宋体" panose="02010600030101010101" pitchFamily="2" charset="-122"/>
                </a:rPr>
                <a:t>AH</a:t>
              </a:r>
              <a:endParaRPr lang="zh-CN" altLang="en-US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0183" name="直接连接符 1073743094"/>
            <p:cNvSpPr/>
            <p:nvPr/>
          </p:nvSpPr>
          <p:spPr>
            <a:xfrm>
              <a:off x="3745" y="7495"/>
              <a:ext cx="0" cy="6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0184" name="直接连接符 1073743095"/>
            <p:cNvSpPr/>
            <p:nvPr/>
          </p:nvSpPr>
          <p:spPr>
            <a:xfrm flipH="1">
              <a:off x="2344" y="8098"/>
              <a:ext cx="140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0185" name="直接连接符 1073743096"/>
            <p:cNvSpPr/>
            <p:nvPr/>
          </p:nvSpPr>
          <p:spPr>
            <a:xfrm flipV="1">
              <a:off x="2344" y="6892"/>
              <a:ext cx="0" cy="120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0186" name="文本框 1073743097"/>
            <p:cNvSpPr txBox="1"/>
            <p:nvPr/>
          </p:nvSpPr>
          <p:spPr>
            <a:xfrm>
              <a:off x="8615" y="7612"/>
              <a:ext cx="1868" cy="120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r>
                <a:rPr lang="zh-CN" altLang="en-US" sz="2400">
                  <a:latin typeface="Times New Roman" panose="02020603050405020304" pitchFamily="2" charset="0"/>
                  <a:ea typeface="宋体" panose="02010600030101010101" pitchFamily="2" charset="-122"/>
                </a:rPr>
                <a:t>CF</a:t>
              </a:r>
              <a:endParaRPr lang="zh-CN" altLang="en-US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0187" name="文本框 1073743098"/>
            <p:cNvSpPr txBox="1"/>
            <p:nvPr/>
          </p:nvSpPr>
          <p:spPr>
            <a:xfrm>
              <a:off x="3278" y="6591"/>
              <a:ext cx="934" cy="90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r>
                <a:rPr lang="zh-CN" altLang="en-US" sz="240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zh-CN" altLang="en-US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0188" name="文本框 1073743100"/>
            <p:cNvSpPr txBox="1"/>
            <p:nvPr/>
          </p:nvSpPr>
          <p:spPr>
            <a:xfrm>
              <a:off x="4212" y="6591"/>
              <a:ext cx="3269" cy="90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400">
                  <a:latin typeface="Times New Roman" panose="02020603050405020304" pitchFamily="2" charset="0"/>
                  <a:ea typeface="宋体" panose="02010600030101010101" pitchFamily="2" charset="-122"/>
                </a:rPr>
                <a:t>111 1101</a:t>
              </a:r>
              <a:endParaRPr lang="zh-CN" altLang="en-US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0189" name="文本框 1073743088"/>
            <p:cNvSpPr txBox="1"/>
            <p:nvPr/>
          </p:nvSpPr>
          <p:spPr>
            <a:xfrm>
              <a:off x="8415" y="6591"/>
              <a:ext cx="1868" cy="90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400">
                  <a:latin typeface="Times New Roman" panose="02020603050405020304" pitchFamily="2" charset="0"/>
                  <a:ea typeface="宋体" panose="02010600030101010101" pitchFamily="2" charset="-122"/>
                </a:rPr>
                <a:t>0</a:t>
              </a:r>
              <a:endParaRPr lang="zh-CN" altLang="en-US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矩形 498689"/>
          <p:cNvSpPr/>
          <p:nvPr/>
        </p:nvSpPr>
        <p:spPr>
          <a:xfrm>
            <a:off x="539750" y="1449388"/>
            <a:ext cx="4535488" cy="3932237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indent="266700"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起始、终止框</a:t>
            </a:r>
            <a:endParaRPr lang="zh-CN" altLang="en-US" sz="24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判断框</a:t>
            </a:r>
            <a:endParaRPr lang="zh-CN" altLang="en-US" sz="24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处理说明框</a:t>
            </a:r>
            <a:endParaRPr lang="zh-CN" altLang="en-US" sz="24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子程序或过程调用框</a:t>
            </a:r>
            <a:endParaRPr lang="zh-CN" altLang="en-US" sz="24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流向线，表示程序流向</a:t>
            </a:r>
            <a:endParaRPr lang="zh-CN" altLang="en-US" sz="24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6.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连接框，流程图较复杂时，连接框表示几部分之间的关系</a:t>
            </a:r>
            <a:endParaRPr lang="zh-CN" altLang="en-US" sz="24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94" name="文本框 498690"/>
          <p:cNvSpPr txBox="1"/>
          <p:nvPr/>
        </p:nvSpPr>
        <p:spPr>
          <a:xfrm>
            <a:off x="647700" y="225425"/>
            <a:ext cx="4878388" cy="7000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 流程图符号说明</a:t>
            </a:r>
            <a:endParaRPr lang="zh-CN" altLang="en-US" sz="40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8195" name="组合 1073743416"/>
          <p:cNvGrpSpPr/>
          <p:nvPr/>
        </p:nvGrpSpPr>
        <p:grpSpPr>
          <a:xfrm>
            <a:off x="5808663" y="1751013"/>
            <a:ext cx="1474787" cy="4044950"/>
            <a:chOff x="8334" y="7530"/>
            <a:chExt cx="1620" cy="4992"/>
          </a:xfrm>
        </p:grpSpPr>
        <p:sp>
          <p:nvSpPr>
            <p:cNvPr id="8196" name="流程图: 决策 1073743390"/>
            <p:cNvSpPr/>
            <p:nvPr/>
          </p:nvSpPr>
          <p:spPr>
            <a:xfrm>
              <a:off x="8334" y="9402"/>
              <a:ext cx="1080" cy="572"/>
            </a:xfrm>
            <a:prstGeom prst="flowChartDecision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197" name="流程图: 过程 1073743391"/>
            <p:cNvSpPr/>
            <p:nvPr/>
          </p:nvSpPr>
          <p:spPr>
            <a:xfrm>
              <a:off x="8334" y="8466"/>
              <a:ext cx="1080" cy="416"/>
            </a:xfrm>
            <a:prstGeom prst="flowChart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198" name="流程图: 预定义过程 1073743392"/>
            <p:cNvSpPr/>
            <p:nvPr/>
          </p:nvSpPr>
          <p:spPr>
            <a:xfrm>
              <a:off x="8334" y="10494"/>
              <a:ext cx="1080" cy="416"/>
            </a:xfrm>
            <a:prstGeom prst="flowChartPredefinedProcess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199" name="圆角矩形 1073743393"/>
            <p:cNvSpPr/>
            <p:nvPr/>
          </p:nvSpPr>
          <p:spPr>
            <a:xfrm>
              <a:off x="8334" y="7530"/>
              <a:ext cx="1080" cy="468"/>
            </a:xfrm>
            <a:prstGeom prst="roundRect">
              <a:avLst>
                <a:gd name="adj" fmla="val 45514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00" name="直接连接符 1073743399"/>
            <p:cNvSpPr/>
            <p:nvPr/>
          </p:nvSpPr>
          <p:spPr>
            <a:xfrm>
              <a:off x="8874" y="7998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01" name="圆角矩形 1073743400"/>
            <p:cNvSpPr/>
            <p:nvPr/>
          </p:nvSpPr>
          <p:spPr>
            <a:xfrm>
              <a:off x="8334" y="12054"/>
              <a:ext cx="1080" cy="468"/>
            </a:xfrm>
            <a:prstGeom prst="roundRect">
              <a:avLst>
                <a:gd name="adj" fmla="val 45514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02" name="直接连接符 1073743402"/>
            <p:cNvSpPr/>
            <p:nvPr/>
          </p:nvSpPr>
          <p:spPr>
            <a:xfrm>
              <a:off x="8874" y="8934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03" name="直接连接符 1073743405"/>
            <p:cNvSpPr/>
            <p:nvPr/>
          </p:nvSpPr>
          <p:spPr>
            <a:xfrm>
              <a:off x="8874" y="10026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04" name="直接连接符 1073743406"/>
            <p:cNvSpPr/>
            <p:nvPr/>
          </p:nvSpPr>
          <p:spPr>
            <a:xfrm>
              <a:off x="8874" y="10962"/>
              <a:ext cx="0" cy="10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05" name="直接连接符 1073743409"/>
            <p:cNvSpPr/>
            <p:nvPr/>
          </p:nvSpPr>
          <p:spPr>
            <a:xfrm>
              <a:off x="9412" y="9713"/>
              <a:ext cx="5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06" name="直接连接符 1073743410"/>
            <p:cNvSpPr/>
            <p:nvPr/>
          </p:nvSpPr>
          <p:spPr>
            <a:xfrm>
              <a:off x="9954" y="9714"/>
              <a:ext cx="0" cy="171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07" name="直接连接符 1073743411"/>
            <p:cNvSpPr/>
            <p:nvPr/>
          </p:nvSpPr>
          <p:spPr>
            <a:xfrm flipH="1">
              <a:off x="8874" y="11430"/>
              <a:ext cx="10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pPr algn="ctr"/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08" name="文本框 1073743414"/>
            <p:cNvSpPr txBox="1"/>
            <p:nvPr/>
          </p:nvSpPr>
          <p:spPr>
            <a:xfrm>
              <a:off x="8934" y="9949"/>
              <a:ext cx="300" cy="3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p>
              <a:pPr algn="ctr"/>
              <a:r>
                <a:rPr lang="zh-CN" altLang="en-US" sz="1800">
                  <a:latin typeface="Times New Roman" panose="02020603050405020304" pitchFamily="2" charset="0"/>
                  <a:ea typeface="宋体" panose="02010600030101010101" pitchFamily="2" charset="-122"/>
                </a:rPr>
                <a:t>Y</a:t>
              </a:r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/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09" name="文本框 1073743415"/>
            <p:cNvSpPr txBox="1"/>
            <p:nvPr/>
          </p:nvSpPr>
          <p:spPr>
            <a:xfrm>
              <a:off x="9294" y="9325"/>
              <a:ext cx="300" cy="3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p>
              <a:pPr algn="ctr"/>
              <a:r>
                <a:rPr lang="zh-CN" altLang="en-US" sz="1800">
                  <a:latin typeface="Times New Roman" panose="02020603050405020304" pitchFamily="2" charset="0"/>
                  <a:ea typeface="宋体" panose="02010600030101010101" pitchFamily="2" charset="-122"/>
                </a:rPr>
                <a:t>N</a:t>
              </a:r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/>
              <a:endParaRPr lang="zh-CN" altLang="en-US" sz="18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442369"/>
          <p:cNvSpPr>
            <a:spLocks noGrp="1"/>
          </p:cNvSpPr>
          <p:nvPr>
            <p:ph type="title"/>
          </p:nvPr>
        </p:nvSpPr>
        <p:spPr>
          <a:xfrm>
            <a:off x="215900" y="69850"/>
            <a:ext cx="7772400" cy="838200"/>
          </a:xfrm>
        </p:spPr>
        <p:txBody>
          <a:bodyPr anchor="b" anchorCtr="0"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移位指令</a:t>
            </a:r>
            <a:endParaRPr lang="zh-CN" altLang="en-US" sz="4000" dirty="0"/>
          </a:p>
        </p:txBody>
      </p:sp>
      <p:sp>
        <p:nvSpPr>
          <p:cNvPr id="51202" name="内容占位符 442370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47700" y="1376363"/>
            <a:ext cx="7886700" cy="4495800"/>
          </a:xfrm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(3)</a:t>
            </a:r>
            <a:r>
              <a:rPr lang="zh-CN" altLang="en-US" sz="2800" b="1">
                <a:latin typeface="宋体" panose="02010600030101010101" pitchFamily="2" charset="-122"/>
              </a:rPr>
              <a:t>逻辑右移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格式：</a:t>
            </a:r>
            <a:r>
              <a:rPr lang="en-US" altLang="zh-CN" sz="2800" b="1">
                <a:latin typeface="宋体" panose="02010600030101010101" pitchFamily="2" charset="-122"/>
              </a:rPr>
              <a:t>SHR OPD, n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功能：（</a:t>
            </a:r>
            <a:r>
              <a:rPr lang="en-US" altLang="zh-CN" sz="2800" b="1">
                <a:latin typeface="宋体" panose="02010600030101010101" pitchFamily="2" charset="-122"/>
              </a:rPr>
              <a:t>OPD</a:t>
            </a:r>
            <a:r>
              <a:rPr lang="zh-CN" altLang="en-US" sz="2800" b="1">
                <a:latin typeface="宋体" panose="02010600030101010101" pitchFamily="2" charset="-122"/>
              </a:rPr>
              <a:t>）向右移指定位数，最高位补相应个数的</a:t>
            </a:r>
            <a:r>
              <a:rPr lang="en-US" altLang="zh-CN" sz="2800" b="1">
                <a:latin typeface="宋体" panose="02010600030101010101" pitchFamily="2" charset="-122"/>
              </a:rPr>
              <a:t>0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右移</a:t>
            </a:r>
            <a:r>
              <a:rPr lang="en-US" altLang="zh-CN" sz="2800" b="1">
                <a:latin typeface="宋体" panose="02010600030101010101" pitchFamily="2" charset="-122"/>
              </a:rPr>
              <a:t>n</a:t>
            </a:r>
            <a:r>
              <a:rPr lang="zh-CN" altLang="en-US" sz="2800" b="1">
                <a:latin typeface="宋体" panose="02010600030101010101" pitchFamily="2" charset="-122"/>
              </a:rPr>
              <a:t>位，实现无符号数除</a:t>
            </a:r>
            <a:r>
              <a:rPr lang="en-US" altLang="zh-CN" sz="2800" b="1">
                <a:latin typeface="宋体" panose="02010600030101010101" pitchFamily="2" charset="-122"/>
              </a:rPr>
              <a:t>2n</a:t>
            </a:r>
            <a:r>
              <a:rPr lang="zh-CN" altLang="en-US" sz="2800" b="1">
                <a:latin typeface="宋体" panose="02010600030101010101" pitchFamily="2" charset="-122"/>
              </a:rPr>
              <a:t>运算。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grpSp>
        <p:nvGrpSpPr>
          <p:cNvPr id="51203" name="组合 2"/>
          <p:cNvGrpSpPr/>
          <p:nvPr/>
        </p:nvGrpSpPr>
        <p:grpSpPr>
          <a:xfrm>
            <a:off x="2128838" y="5168900"/>
            <a:ext cx="4189412" cy="1144588"/>
            <a:chOff x="2848" y="7747"/>
            <a:chExt cx="6597" cy="1803"/>
          </a:xfrm>
        </p:grpSpPr>
        <p:sp>
          <p:nvSpPr>
            <p:cNvPr id="51204" name="文本框 1073743110"/>
            <p:cNvSpPr txBox="1"/>
            <p:nvPr/>
          </p:nvSpPr>
          <p:spPr>
            <a:xfrm>
              <a:off x="8389" y="7877"/>
              <a:ext cx="1056" cy="72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400">
                  <a:latin typeface="Times New Roman" panose="02020603050405020304" pitchFamily="2" charset="0"/>
                  <a:ea typeface="宋体" panose="02010600030101010101" pitchFamily="2" charset="-122"/>
                </a:rPr>
                <a:t>CF</a:t>
              </a:r>
              <a:endParaRPr lang="zh-CN" altLang="en-US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1205" name="直接连接符 1073743112"/>
            <p:cNvSpPr/>
            <p:nvPr/>
          </p:nvSpPr>
          <p:spPr>
            <a:xfrm>
              <a:off x="3640" y="8118"/>
              <a:ext cx="52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1206" name="直接连接符 1073743113"/>
            <p:cNvSpPr/>
            <p:nvPr/>
          </p:nvSpPr>
          <p:spPr>
            <a:xfrm>
              <a:off x="7862" y="8118"/>
              <a:ext cx="52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1207" name="文本框 1073743114"/>
            <p:cNvSpPr txBox="1"/>
            <p:nvPr/>
          </p:nvSpPr>
          <p:spPr>
            <a:xfrm>
              <a:off x="4167" y="8584"/>
              <a:ext cx="3694" cy="96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400">
                  <a:latin typeface="Times New Roman" panose="02020603050405020304" pitchFamily="2" charset="0"/>
                  <a:ea typeface="宋体" panose="02010600030101010101" pitchFamily="2" charset="-122"/>
                </a:rPr>
                <a:t>OPD</a:t>
              </a:r>
              <a:endParaRPr lang="zh-CN" altLang="en-US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1208" name="文本框 1073743117"/>
            <p:cNvSpPr txBox="1"/>
            <p:nvPr/>
          </p:nvSpPr>
          <p:spPr>
            <a:xfrm>
              <a:off x="2848" y="7747"/>
              <a:ext cx="792" cy="120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r>
                <a:rPr lang="zh-CN" altLang="en-US" sz="2400">
                  <a:latin typeface="Times New Roman" panose="02020603050405020304" pitchFamily="2" charset="0"/>
                  <a:ea typeface="宋体" panose="02010600030101010101" pitchFamily="2" charset="-122"/>
                </a:rPr>
                <a:t>0</a:t>
              </a:r>
              <a:endParaRPr lang="zh-CN" altLang="en-US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1209" name="矩形 1073743111"/>
            <p:cNvSpPr/>
            <p:nvPr/>
          </p:nvSpPr>
          <p:spPr>
            <a:xfrm>
              <a:off x="4167" y="7877"/>
              <a:ext cx="3694" cy="72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4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1210" name="直接连接符 1073743115"/>
            <p:cNvSpPr/>
            <p:nvPr/>
          </p:nvSpPr>
          <p:spPr>
            <a:xfrm flipV="1">
              <a:off x="4959" y="8118"/>
              <a:ext cx="263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1211" name="直接连接符 1073743116"/>
            <p:cNvSpPr/>
            <p:nvPr/>
          </p:nvSpPr>
          <p:spPr>
            <a:xfrm>
              <a:off x="4695" y="7877"/>
              <a:ext cx="0" cy="72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442369"/>
          <p:cNvSpPr>
            <a:spLocks noGrp="1"/>
          </p:cNvSpPr>
          <p:nvPr>
            <p:ph type="title"/>
          </p:nvPr>
        </p:nvSpPr>
        <p:spPr>
          <a:xfrm>
            <a:off x="215900" y="69850"/>
            <a:ext cx="7772400" cy="838200"/>
          </a:xfrm>
        </p:spPr>
        <p:txBody>
          <a:bodyPr anchor="b" anchorCtr="0"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移位指令</a:t>
            </a:r>
            <a:endParaRPr lang="zh-CN" altLang="en-US" sz="4000" dirty="0"/>
          </a:p>
        </p:txBody>
      </p:sp>
      <p:sp>
        <p:nvSpPr>
          <p:cNvPr id="52226" name="内容占位符 442370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434975" y="1522413"/>
            <a:ext cx="3668713" cy="1270000"/>
          </a:xfrm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如：将</a:t>
            </a:r>
            <a:r>
              <a:rPr lang="en-US" altLang="zh-CN" sz="2800" b="1">
                <a:latin typeface="宋体" panose="02010600030101010101" pitchFamily="2" charset="-122"/>
              </a:rPr>
              <a:t>AL</a:t>
            </a:r>
            <a:r>
              <a:rPr lang="zh-CN" altLang="en-US" sz="2800" b="1">
                <a:latin typeface="宋体" panose="02010600030101010101" pitchFamily="2" charset="-122"/>
              </a:rPr>
              <a:t>中的压缩</a:t>
            </a:r>
            <a:r>
              <a:rPr lang="en-US" altLang="zh-CN" sz="2800" b="1">
                <a:latin typeface="宋体" panose="02010600030101010101" pitchFamily="2" charset="-122"/>
              </a:rPr>
              <a:t>BCD</a:t>
            </a:r>
            <a:r>
              <a:rPr lang="zh-CN" altLang="en-US" sz="2800" b="1">
                <a:latin typeface="宋体" panose="02010600030101010101" pitchFamily="2" charset="-122"/>
              </a:rPr>
              <a:t>码转换为非压缩</a:t>
            </a:r>
            <a:r>
              <a:rPr lang="en-US" altLang="zh-CN" sz="2800" b="1">
                <a:latin typeface="宋体" panose="02010600030101010101" pitchFamily="2" charset="-122"/>
              </a:rPr>
              <a:t>BCD</a:t>
            </a:r>
            <a:r>
              <a:rPr lang="zh-CN" altLang="en-US" sz="2800" b="1">
                <a:latin typeface="宋体" panose="02010600030101010101" pitchFamily="2" charset="-122"/>
              </a:rPr>
              <a:t>码。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1073743004" name="文本框 1073743003"/>
          <p:cNvSpPr txBox="1">
            <a:spLocks noRot="1"/>
          </p:cNvSpPr>
          <p:nvPr/>
        </p:nvSpPr>
        <p:spPr>
          <a:xfrm>
            <a:off x="4425950" y="1484313"/>
            <a:ext cx="3910013" cy="4627563"/>
          </a:xfrm>
          <a:prstGeom prst="rect">
            <a:avLst/>
          </a:prstGeom>
          <a:solidFill>
            <a:srgbClr val="FFFFFF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/>
          <a:p>
            <a:pPr marL="266700" indent="-266700">
              <a:lnSpc>
                <a:spcPct val="150000"/>
              </a:lnSpc>
            </a:pPr>
            <a:r>
              <a:rPr lang="zh-CN" altLang="en-US" sz="2400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…</a:t>
            </a:r>
            <a:endParaRPr lang="zh-CN" altLang="en-US" sz="2400" noProof="1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	MOV AH, AL</a:t>
            </a:r>
            <a:endParaRPr lang="zh-CN" altLang="en-US" sz="2400" noProof="1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	SHR AH, 4; 高位的BCD码变成8位</a:t>
            </a:r>
            <a:endParaRPr lang="zh-CN" altLang="en-US" sz="2400" noProof="1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	AND AL, 0FH; 低位的BCD码变成8位</a:t>
            </a:r>
            <a:endParaRPr lang="zh-CN" altLang="en-US" sz="2400" noProof="1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  <a:p>
            <a:pPr marL="266700" indent="-266700">
              <a:lnSpc>
                <a:spcPct val="150000"/>
              </a:lnSpc>
            </a:pPr>
            <a:r>
              <a:rPr lang="zh-CN" altLang="en-US" sz="2400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…</a:t>
            </a:r>
            <a:endParaRPr lang="zh-CN" altLang="en-US" sz="2400" noProof="1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结果在(AH)、(AL)中。</a:t>
            </a:r>
            <a:endParaRPr lang="zh-CN" altLang="en-US" sz="2400" noProof="1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2400" noProof="1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442369"/>
          <p:cNvSpPr>
            <a:spLocks noGrp="1"/>
          </p:cNvSpPr>
          <p:nvPr>
            <p:ph type="title"/>
          </p:nvPr>
        </p:nvSpPr>
        <p:spPr>
          <a:xfrm>
            <a:off x="215900" y="69850"/>
            <a:ext cx="7772400" cy="838200"/>
          </a:xfrm>
        </p:spPr>
        <p:txBody>
          <a:bodyPr anchor="b" anchorCtr="0"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移位指令</a:t>
            </a:r>
            <a:endParaRPr lang="zh-CN" altLang="en-US" sz="4000" dirty="0"/>
          </a:p>
        </p:txBody>
      </p:sp>
      <p:sp>
        <p:nvSpPr>
          <p:cNvPr id="53250" name="内容占位符 442370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81025" y="1346200"/>
            <a:ext cx="8181975" cy="4495800"/>
          </a:xfrm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en-US" altLang="zh-CN" sz="2800" b="1">
                <a:latin typeface="Times New Roman" panose="02020603050405020304" pitchFamily="2" charset="0"/>
              </a:rPr>
              <a:t>2</a:t>
            </a:r>
            <a:r>
              <a:rPr lang="zh-CN" altLang="en-US" sz="2800" b="1">
                <a:latin typeface="Times New Roman" panose="02020603050405020304" pitchFamily="2" charset="0"/>
              </a:rPr>
              <a:t>．循环移位指令</a:t>
            </a:r>
            <a:endParaRPr lang="zh-CN" altLang="en-US" sz="2800" b="1">
              <a:latin typeface="Times New Roman" panose="02020603050405020304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Times New Roman" panose="02020603050405020304" pitchFamily="2" charset="0"/>
              </a:rPr>
              <a:t>（</a:t>
            </a:r>
            <a:r>
              <a:rPr lang="en-US" altLang="zh-CN" sz="2800" b="1">
                <a:latin typeface="Times New Roman" panose="02020603050405020304" pitchFamily="2" charset="0"/>
              </a:rPr>
              <a:t>1</a:t>
            </a:r>
            <a:r>
              <a:rPr lang="zh-CN" altLang="en-US" sz="2800" b="1">
                <a:latin typeface="Times New Roman" panose="02020603050405020304" pitchFamily="2" charset="0"/>
              </a:rPr>
              <a:t>）循环左移</a:t>
            </a:r>
            <a:endParaRPr lang="zh-CN" altLang="en-US" sz="2800" b="1">
              <a:latin typeface="Times New Roman" panose="02020603050405020304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Times New Roman" panose="02020603050405020304" pitchFamily="2" charset="0"/>
              </a:rPr>
              <a:t>格式：</a:t>
            </a:r>
            <a:r>
              <a:rPr lang="en-US" altLang="zh-CN" sz="2800" b="1">
                <a:latin typeface="Times New Roman" panose="02020603050405020304" pitchFamily="2" charset="0"/>
              </a:rPr>
              <a:t>ROL OPD, n	</a:t>
            </a:r>
            <a:endParaRPr lang="en-US" altLang="zh-CN" sz="2800" b="1">
              <a:latin typeface="Times New Roman" panose="02020603050405020304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Times New Roman" panose="02020603050405020304" pitchFamily="2" charset="0"/>
              </a:rPr>
              <a:t>功能：（</a:t>
            </a:r>
            <a:r>
              <a:rPr lang="en-US" altLang="zh-CN" sz="2800" b="1">
                <a:latin typeface="Times New Roman" panose="02020603050405020304" pitchFamily="2" charset="0"/>
              </a:rPr>
              <a:t>OPD</a:t>
            </a:r>
            <a:r>
              <a:rPr lang="zh-CN" altLang="en-US" sz="2800" b="1">
                <a:latin typeface="Times New Roman" panose="02020603050405020304" pitchFamily="2" charset="0"/>
              </a:rPr>
              <a:t>）的最高位与最低位连成一个环，移位</a:t>
            </a:r>
            <a:endParaRPr lang="zh-CN" altLang="en-US" sz="2800" b="1">
              <a:latin typeface="Times New Roman" panose="02020603050405020304" pitchFamily="2" charset="0"/>
            </a:endParaRPr>
          </a:p>
        </p:txBody>
      </p:sp>
      <p:grpSp>
        <p:nvGrpSpPr>
          <p:cNvPr id="53251" name="组合 1073743363"/>
          <p:cNvGrpSpPr>
            <a:grpSpLocks noRot="1"/>
          </p:cNvGrpSpPr>
          <p:nvPr/>
        </p:nvGrpSpPr>
        <p:grpSpPr>
          <a:xfrm>
            <a:off x="2474913" y="4832350"/>
            <a:ext cx="4143375" cy="1487488"/>
            <a:chOff x="2527" y="2424"/>
            <a:chExt cx="4140" cy="1500"/>
          </a:xfrm>
        </p:grpSpPr>
        <p:sp>
          <p:nvSpPr>
            <p:cNvPr id="53252" name="文本框 1073743364"/>
            <p:cNvSpPr txBox="1"/>
            <p:nvPr/>
          </p:nvSpPr>
          <p:spPr>
            <a:xfrm>
              <a:off x="2527" y="2424"/>
              <a:ext cx="7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CF</a:t>
              </a:r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3253" name="直接连接符 1073743365"/>
            <p:cNvSpPr/>
            <p:nvPr/>
          </p:nvSpPr>
          <p:spPr>
            <a:xfrm flipH="1">
              <a:off x="3247" y="2580"/>
              <a:ext cx="5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3254" name="文本框 1073743366"/>
            <p:cNvSpPr txBox="1"/>
            <p:nvPr/>
          </p:nvSpPr>
          <p:spPr>
            <a:xfrm>
              <a:off x="3787" y="3300"/>
              <a:ext cx="2520" cy="62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OPD</a:t>
              </a:r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3255" name="直接连接符 1073743367"/>
            <p:cNvSpPr/>
            <p:nvPr/>
          </p:nvSpPr>
          <p:spPr>
            <a:xfrm>
              <a:off x="3607" y="2580"/>
              <a:ext cx="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3256" name="直接连接符 1073743368"/>
            <p:cNvSpPr/>
            <p:nvPr/>
          </p:nvSpPr>
          <p:spPr>
            <a:xfrm>
              <a:off x="3607" y="3204"/>
              <a:ext cx="30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3257" name="直接连接符 1073743369"/>
            <p:cNvSpPr/>
            <p:nvPr/>
          </p:nvSpPr>
          <p:spPr>
            <a:xfrm flipV="1">
              <a:off x="6667" y="2580"/>
              <a:ext cx="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3258" name="直接连接符 1073743370"/>
            <p:cNvSpPr/>
            <p:nvPr/>
          </p:nvSpPr>
          <p:spPr>
            <a:xfrm flipH="1">
              <a:off x="6307" y="2580"/>
              <a:ext cx="3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3259" name="矩形 1073743371"/>
            <p:cNvSpPr/>
            <p:nvPr/>
          </p:nvSpPr>
          <p:spPr>
            <a:xfrm>
              <a:off x="3787" y="2424"/>
              <a:ext cx="25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3260" name="直接连接符 1073743372"/>
            <p:cNvSpPr/>
            <p:nvPr/>
          </p:nvSpPr>
          <p:spPr>
            <a:xfrm flipH="1">
              <a:off x="3967" y="2580"/>
              <a:ext cx="21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442369"/>
          <p:cNvSpPr>
            <a:spLocks noGrp="1"/>
          </p:cNvSpPr>
          <p:nvPr>
            <p:ph type="title"/>
          </p:nvPr>
        </p:nvSpPr>
        <p:spPr>
          <a:xfrm>
            <a:off x="215900" y="69850"/>
            <a:ext cx="7772400" cy="838200"/>
          </a:xfrm>
        </p:spPr>
        <p:txBody>
          <a:bodyPr anchor="b" anchorCtr="0"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移位指令</a:t>
            </a:r>
            <a:endParaRPr lang="zh-CN" altLang="en-US" sz="4000" dirty="0"/>
          </a:p>
        </p:txBody>
      </p:sp>
      <p:sp>
        <p:nvSpPr>
          <p:cNvPr id="54274" name="内容占位符 442370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03250" y="1381125"/>
            <a:ext cx="8159750" cy="4495800"/>
          </a:xfrm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Times New Roman" panose="02020603050405020304" pitchFamily="2" charset="0"/>
              </a:rPr>
              <a:t>（</a:t>
            </a:r>
            <a:r>
              <a:rPr lang="en-US" altLang="zh-CN" sz="2800" b="1">
                <a:latin typeface="Times New Roman" panose="02020603050405020304" pitchFamily="2" charset="0"/>
              </a:rPr>
              <a:t>2</a:t>
            </a:r>
            <a:r>
              <a:rPr lang="zh-CN" altLang="en-US" sz="2800" b="1">
                <a:latin typeface="Times New Roman" panose="02020603050405020304" pitchFamily="2" charset="0"/>
              </a:rPr>
              <a:t>）循环右移</a:t>
            </a:r>
            <a:endParaRPr lang="zh-CN" altLang="en-US" sz="2800" b="1">
              <a:latin typeface="Times New Roman" panose="02020603050405020304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Times New Roman" panose="02020603050405020304" pitchFamily="2" charset="0"/>
              </a:rPr>
              <a:t>格式：</a:t>
            </a:r>
            <a:r>
              <a:rPr lang="en-US" altLang="zh-CN" sz="2800" b="1">
                <a:latin typeface="Times New Roman" panose="02020603050405020304" pitchFamily="2" charset="0"/>
              </a:rPr>
              <a:t>ROR OPD, n</a:t>
            </a:r>
            <a:endParaRPr lang="en-US" altLang="zh-CN" sz="2800" b="1">
              <a:latin typeface="Times New Roman" panose="02020603050405020304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Times New Roman" panose="02020603050405020304" pitchFamily="2" charset="0"/>
              </a:rPr>
              <a:t>功能：（</a:t>
            </a:r>
            <a:r>
              <a:rPr lang="en-US" altLang="zh-CN" sz="2800" b="1">
                <a:latin typeface="Times New Roman" panose="02020603050405020304" pitchFamily="2" charset="0"/>
              </a:rPr>
              <a:t>OPD</a:t>
            </a:r>
            <a:r>
              <a:rPr lang="zh-CN" altLang="en-US" sz="2800" b="1">
                <a:latin typeface="Times New Roman" panose="02020603050405020304" pitchFamily="2" charset="0"/>
              </a:rPr>
              <a:t>）的最低位与最高位连成一个环，移位。</a:t>
            </a:r>
            <a:endParaRPr lang="zh-CN" altLang="en-US" sz="2800" b="1">
              <a:latin typeface="Times New Roman" panose="02020603050405020304" pitchFamily="2" charset="0"/>
            </a:endParaRPr>
          </a:p>
        </p:txBody>
      </p:sp>
      <p:grpSp>
        <p:nvGrpSpPr>
          <p:cNvPr id="54275" name="组合 1"/>
          <p:cNvGrpSpPr/>
          <p:nvPr/>
        </p:nvGrpSpPr>
        <p:grpSpPr>
          <a:xfrm>
            <a:off x="2276475" y="4398963"/>
            <a:ext cx="4446588" cy="1190625"/>
            <a:chOff x="3083" y="7221"/>
            <a:chExt cx="7002" cy="1876"/>
          </a:xfrm>
        </p:grpSpPr>
        <p:sp>
          <p:nvSpPr>
            <p:cNvPr id="54276" name="文本框 1073743135"/>
            <p:cNvSpPr txBox="1"/>
            <p:nvPr/>
          </p:nvSpPr>
          <p:spPr>
            <a:xfrm>
              <a:off x="8867" y="7221"/>
              <a:ext cx="1218" cy="62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CF</a:t>
              </a:r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77" name="直接连接符 1073743137"/>
            <p:cNvSpPr/>
            <p:nvPr/>
          </p:nvSpPr>
          <p:spPr>
            <a:xfrm flipV="1">
              <a:off x="7954" y="7428"/>
              <a:ext cx="91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78" name="文本框 1073743138"/>
            <p:cNvSpPr txBox="1"/>
            <p:nvPr/>
          </p:nvSpPr>
          <p:spPr>
            <a:xfrm>
              <a:off x="3387" y="8271"/>
              <a:ext cx="4262" cy="82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OPD</a:t>
              </a:r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79" name="直接连接符 1073743140"/>
            <p:cNvSpPr/>
            <p:nvPr/>
          </p:nvSpPr>
          <p:spPr>
            <a:xfrm>
              <a:off x="3083" y="7428"/>
              <a:ext cx="0" cy="82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80" name="直接连接符 1073743141"/>
            <p:cNvSpPr/>
            <p:nvPr/>
          </p:nvSpPr>
          <p:spPr>
            <a:xfrm>
              <a:off x="3083" y="8254"/>
              <a:ext cx="517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81" name="直接连接符 1073743142"/>
            <p:cNvSpPr/>
            <p:nvPr/>
          </p:nvSpPr>
          <p:spPr>
            <a:xfrm flipV="1">
              <a:off x="8258" y="7428"/>
              <a:ext cx="0" cy="82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82" name="直接连接符 1073743143"/>
            <p:cNvSpPr/>
            <p:nvPr/>
          </p:nvSpPr>
          <p:spPr>
            <a:xfrm flipV="1">
              <a:off x="3083" y="7428"/>
              <a:ext cx="60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83" name="直接连接符 1073743144"/>
            <p:cNvSpPr/>
            <p:nvPr/>
          </p:nvSpPr>
          <p:spPr>
            <a:xfrm>
              <a:off x="4301" y="7221"/>
              <a:ext cx="0" cy="6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84" name="矩形 1073743136"/>
            <p:cNvSpPr/>
            <p:nvPr/>
          </p:nvSpPr>
          <p:spPr>
            <a:xfrm>
              <a:off x="3692" y="7221"/>
              <a:ext cx="4262" cy="62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4285" name="直接连接符 1073743139"/>
            <p:cNvSpPr/>
            <p:nvPr/>
          </p:nvSpPr>
          <p:spPr>
            <a:xfrm flipV="1">
              <a:off x="4605" y="7428"/>
              <a:ext cx="304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442369"/>
          <p:cNvSpPr>
            <a:spLocks noGrp="1"/>
          </p:cNvSpPr>
          <p:nvPr>
            <p:ph type="title"/>
          </p:nvPr>
        </p:nvSpPr>
        <p:spPr>
          <a:xfrm>
            <a:off x="215900" y="69850"/>
            <a:ext cx="7772400" cy="838200"/>
          </a:xfrm>
        </p:spPr>
        <p:txBody>
          <a:bodyPr anchor="b" anchorCtr="0"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移位指令</a:t>
            </a:r>
            <a:endParaRPr lang="zh-CN" altLang="en-US" sz="4000" dirty="0"/>
          </a:p>
        </p:txBody>
      </p:sp>
      <p:sp>
        <p:nvSpPr>
          <p:cNvPr id="55298" name="内容占位符 442370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66738" y="1346200"/>
            <a:ext cx="8196262" cy="4495800"/>
          </a:xfrm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</a:rPr>
              <a:t>）带进位循环左移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格式：</a:t>
            </a:r>
            <a:r>
              <a:rPr lang="en-US" altLang="zh-CN" sz="2800" b="1">
                <a:latin typeface="宋体" panose="02010600030101010101" pitchFamily="2" charset="-122"/>
              </a:rPr>
              <a:t>RCL OPD, n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功能：（</a:t>
            </a:r>
            <a:r>
              <a:rPr lang="en-US" altLang="zh-CN" sz="2800" b="1">
                <a:latin typeface="宋体" panose="02010600030101010101" pitchFamily="2" charset="-122"/>
              </a:rPr>
              <a:t>OPD</a:t>
            </a:r>
            <a:r>
              <a:rPr lang="zh-CN" altLang="en-US" sz="2800" b="1">
                <a:latin typeface="宋体" panose="02010600030101010101" pitchFamily="2" charset="-122"/>
              </a:rPr>
              <a:t>）连同</a:t>
            </a:r>
            <a:r>
              <a:rPr lang="en-US" altLang="zh-CN" sz="2800" b="1">
                <a:latin typeface="宋体" panose="02010600030101010101" pitchFamily="2" charset="-122"/>
              </a:rPr>
              <a:t>CF</a:t>
            </a:r>
            <a:r>
              <a:rPr lang="zh-CN" altLang="en-US" sz="2800" b="1">
                <a:latin typeface="宋体" panose="02010600030101010101" pitchFamily="2" charset="-122"/>
              </a:rPr>
              <a:t>一起向左循环移动规定次数。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grpSp>
        <p:nvGrpSpPr>
          <p:cNvPr id="55299" name="组合 1073743343"/>
          <p:cNvGrpSpPr>
            <a:grpSpLocks noRot="1"/>
          </p:cNvGrpSpPr>
          <p:nvPr/>
        </p:nvGrpSpPr>
        <p:grpSpPr>
          <a:xfrm>
            <a:off x="1935163" y="4329113"/>
            <a:ext cx="4324350" cy="1192212"/>
            <a:chOff x="2347" y="7260"/>
            <a:chExt cx="4500" cy="1416"/>
          </a:xfrm>
        </p:grpSpPr>
        <p:sp>
          <p:nvSpPr>
            <p:cNvPr id="55300" name="文本框 1073743148"/>
            <p:cNvSpPr txBox="1"/>
            <p:nvPr/>
          </p:nvSpPr>
          <p:spPr>
            <a:xfrm>
              <a:off x="2707" y="7260"/>
              <a:ext cx="7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CF</a:t>
              </a:r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5301" name="直接连接符 1073743150"/>
            <p:cNvSpPr/>
            <p:nvPr/>
          </p:nvSpPr>
          <p:spPr>
            <a:xfrm flipH="1">
              <a:off x="3427" y="7416"/>
              <a:ext cx="5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5302" name="文本框 1073743151"/>
            <p:cNvSpPr txBox="1"/>
            <p:nvPr/>
          </p:nvSpPr>
          <p:spPr>
            <a:xfrm>
              <a:off x="3967" y="8052"/>
              <a:ext cx="2520" cy="62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OPD</a:t>
              </a:r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5303" name="直接连接符 1073743153"/>
            <p:cNvSpPr/>
            <p:nvPr/>
          </p:nvSpPr>
          <p:spPr>
            <a:xfrm>
              <a:off x="2347" y="7416"/>
              <a:ext cx="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5304" name="直接连接符 1073743154"/>
            <p:cNvSpPr/>
            <p:nvPr/>
          </p:nvSpPr>
          <p:spPr>
            <a:xfrm>
              <a:off x="2347" y="8040"/>
              <a:ext cx="450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5305" name="直接连接符 1073743155"/>
            <p:cNvSpPr/>
            <p:nvPr/>
          </p:nvSpPr>
          <p:spPr>
            <a:xfrm flipV="1">
              <a:off x="6847" y="7416"/>
              <a:ext cx="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5306" name="直接连接符 1073743156"/>
            <p:cNvSpPr/>
            <p:nvPr/>
          </p:nvSpPr>
          <p:spPr>
            <a:xfrm flipH="1">
              <a:off x="6487" y="7416"/>
              <a:ext cx="3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5307" name="直接连接符 1073743157"/>
            <p:cNvSpPr/>
            <p:nvPr/>
          </p:nvSpPr>
          <p:spPr>
            <a:xfrm>
              <a:off x="2347" y="7416"/>
              <a:ext cx="3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5308" name="矩形 1073743149"/>
            <p:cNvSpPr/>
            <p:nvPr/>
          </p:nvSpPr>
          <p:spPr>
            <a:xfrm>
              <a:off x="3967" y="7260"/>
              <a:ext cx="25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5309" name="直接连接符 1073743152"/>
            <p:cNvSpPr/>
            <p:nvPr/>
          </p:nvSpPr>
          <p:spPr>
            <a:xfrm flipH="1">
              <a:off x="4147" y="7416"/>
              <a:ext cx="21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442369"/>
          <p:cNvSpPr>
            <a:spLocks noGrp="1"/>
          </p:cNvSpPr>
          <p:nvPr>
            <p:ph type="title"/>
          </p:nvPr>
        </p:nvSpPr>
        <p:spPr>
          <a:xfrm>
            <a:off x="215900" y="69850"/>
            <a:ext cx="7772400" cy="838200"/>
          </a:xfrm>
        </p:spPr>
        <p:txBody>
          <a:bodyPr anchor="b" anchorCtr="0"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移位指令</a:t>
            </a:r>
            <a:endParaRPr lang="zh-CN" altLang="en-US" sz="4000" dirty="0"/>
          </a:p>
        </p:txBody>
      </p:sp>
      <p:sp>
        <p:nvSpPr>
          <p:cNvPr id="56322" name="内容占位符 442370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82625" y="1593850"/>
            <a:ext cx="8382000" cy="573088"/>
          </a:xfrm>
        </p:spPr>
        <p:txBody>
          <a:bodyPr anchor="t" anchorCtr="0"/>
          <a:p>
            <a:pPr>
              <a:buNone/>
            </a:pPr>
            <a:r>
              <a:rPr lang="zh-CN" altLang="en-US" sz="2800" b="1">
                <a:latin typeface="Times New Roman" panose="02020603050405020304" pitchFamily="2" charset="0"/>
              </a:rPr>
              <a:t>如：将</a:t>
            </a:r>
            <a:r>
              <a:rPr lang="en-US" altLang="zh-CN" sz="2800" b="1">
                <a:latin typeface="Times New Roman" panose="02020603050405020304" pitchFamily="2" charset="0"/>
              </a:rPr>
              <a:t>AX</a:t>
            </a:r>
            <a:r>
              <a:rPr lang="zh-CN" altLang="en-US" sz="2800" b="1">
                <a:latin typeface="Times New Roman" panose="02020603050405020304" pitchFamily="2" charset="0"/>
              </a:rPr>
              <a:t>的高</a:t>
            </a:r>
            <a:r>
              <a:rPr lang="en-US" altLang="zh-CN" sz="2800" b="1">
                <a:latin typeface="Times New Roman" panose="02020603050405020304" pitchFamily="2" charset="0"/>
              </a:rPr>
              <a:t>4</a:t>
            </a:r>
            <a:r>
              <a:rPr lang="zh-CN" altLang="en-US" sz="2800" b="1">
                <a:latin typeface="Times New Roman" panose="02020603050405020304" pitchFamily="2" charset="0"/>
              </a:rPr>
              <a:t>位移到</a:t>
            </a:r>
            <a:r>
              <a:rPr lang="en-US" altLang="zh-CN" sz="2800" b="1">
                <a:latin typeface="Times New Roman" panose="02020603050405020304" pitchFamily="2" charset="0"/>
              </a:rPr>
              <a:t>DX</a:t>
            </a:r>
            <a:r>
              <a:rPr lang="zh-CN" altLang="en-US" sz="2800" b="1">
                <a:latin typeface="Times New Roman" panose="02020603050405020304" pitchFamily="2" charset="0"/>
              </a:rPr>
              <a:t>的低</a:t>
            </a:r>
            <a:r>
              <a:rPr lang="en-US" altLang="zh-CN" sz="2800" b="1">
                <a:latin typeface="Times New Roman" panose="02020603050405020304" pitchFamily="2" charset="0"/>
              </a:rPr>
              <a:t>4</a:t>
            </a:r>
            <a:r>
              <a:rPr lang="zh-CN" altLang="en-US" sz="2800" b="1">
                <a:latin typeface="Times New Roman" panose="02020603050405020304" pitchFamily="2" charset="0"/>
              </a:rPr>
              <a:t>位。</a:t>
            </a:r>
            <a:endParaRPr lang="zh-CN" altLang="en-US" sz="2800" b="1">
              <a:latin typeface="Times New Roman" panose="02020603050405020304" pitchFamily="2" charset="0"/>
            </a:endParaRPr>
          </a:p>
        </p:txBody>
      </p:sp>
      <p:grpSp>
        <p:nvGrpSpPr>
          <p:cNvPr id="56323" name="组合 1073743345"/>
          <p:cNvGrpSpPr>
            <a:grpSpLocks noRot="1"/>
          </p:cNvGrpSpPr>
          <p:nvPr/>
        </p:nvGrpSpPr>
        <p:grpSpPr>
          <a:xfrm>
            <a:off x="684213" y="2305050"/>
            <a:ext cx="7600950" cy="3525838"/>
            <a:chOff x="1270" y="9447"/>
            <a:chExt cx="8397" cy="2443"/>
          </a:xfrm>
        </p:grpSpPr>
        <p:sp>
          <p:nvSpPr>
            <p:cNvPr id="56324" name="文本框 1073743178"/>
            <p:cNvSpPr txBox="1"/>
            <p:nvPr/>
          </p:nvSpPr>
          <p:spPr>
            <a:xfrm>
              <a:off x="7027" y="10087"/>
              <a:ext cx="1800" cy="62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>
                  <a:latin typeface="Times New Roman" panose="02020603050405020304" pitchFamily="2" charset="0"/>
                  <a:ea typeface="宋体" panose="02010600030101010101" pitchFamily="2" charset="-122"/>
                </a:rPr>
                <a:t>AX</a:t>
              </a:r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25" name="文本框 1073743158"/>
            <p:cNvSpPr txBox="1"/>
            <p:nvPr/>
          </p:nvSpPr>
          <p:spPr>
            <a:xfrm>
              <a:off x="1270" y="9602"/>
              <a:ext cx="3893" cy="206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>
                <a:lnSpc>
                  <a:spcPct val="150000"/>
                </a:lnSpc>
              </a:pP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	 MOV CX, 4</a:t>
              </a:r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NEXT: SAL AX, 1</a:t>
              </a:r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	 RCL DX, 1</a:t>
              </a:r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	 DEC CX</a:t>
              </a:r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	 JNE NEXT</a:t>
              </a:r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26" name="文本框 1073743159"/>
            <p:cNvSpPr txBox="1"/>
            <p:nvPr/>
          </p:nvSpPr>
          <p:spPr>
            <a:xfrm>
              <a:off x="5947" y="10692"/>
              <a:ext cx="720" cy="468"/>
            </a:xfrm>
            <a:prstGeom prst="rect">
              <a:avLst/>
            </a:prstGeom>
            <a:solidFill>
              <a:srgbClr val="FFFFFF"/>
            </a:solidFill>
            <a:ln w="9525" cap="rnd" cmpd="sng">
              <a:solidFill>
                <a:srgbClr val="00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>
                  <a:latin typeface="Times New Roman" panose="02020603050405020304" pitchFamily="2" charset="0"/>
                  <a:ea typeface="宋体" panose="02010600030101010101" pitchFamily="2" charset="-122"/>
                </a:rPr>
                <a:t>CF</a:t>
              </a:r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27" name="矩形 1073743160"/>
            <p:cNvSpPr/>
            <p:nvPr/>
          </p:nvSpPr>
          <p:spPr>
            <a:xfrm>
              <a:off x="7027" y="10692"/>
              <a:ext cx="18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28" name="直接连接符 1073743161"/>
            <p:cNvSpPr/>
            <p:nvPr/>
          </p:nvSpPr>
          <p:spPr>
            <a:xfrm flipH="1">
              <a:off x="6667" y="10848"/>
              <a:ext cx="3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29" name="文本框 1073743162"/>
            <p:cNvSpPr txBox="1"/>
            <p:nvPr/>
          </p:nvSpPr>
          <p:spPr>
            <a:xfrm>
              <a:off x="7027" y="11266"/>
              <a:ext cx="1800" cy="62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>
                  <a:latin typeface="Times New Roman" panose="02020603050405020304" pitchFamily="2" charset="0"/>
                  <a:ea typeface="宋体" panose="02010600030101010101" pitchFamily="2" charset="-122"/>
                </a:rPr>
                <a:t>DX</a:t>
              </a:r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0" name="直接连接符 1073743163"/>
            <p:cNvSpPr/>
            <p:nvPr/>
          </p:nvSpPr>
          <p:spPr>
            <a:xfrm flipH="1">
              <a:off x="7207" y="10848"/>
              <a:ext cx="14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1" name="直接连接符 1073743164"/>
            <p:cNvSpPr/>
            <p:nvPr/>
          </p:nvSpPr>
          <p:spPr>
            <a:xfrm>
              <a:off x="5587" y="10848"/>
              <a:ext cx="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2" name="直接连接符 1073743165"/>
            <p:cNvSpPr/>
            <p:nvPr/>
          </p:nvSpPr>
          <p:spPr>
            <a:xfrm>
              <a:off x="5587" y="11472"/>
              <a:ext cx="360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3" name="直接连接符 1073743166"/>
            <p:cNvSpPr/>
            <p:nvPr/>
          </p:nvSpPr>
          <p:spPr>
            <a:xfrm flipV="1">
              <a:off x="9187" y="10848"/>
              <a:ext cx="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4" name="直接连接符 1073743167"/>
            <p:cNvSpPr/>
            <p:nvPr/>
          </p:nvSpPr>
          <p:spPr>
            <a:xfrm flipH="1">
              <a:off x="8827" y="10848"/>
              <a:ext cx="3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5" name="直接连接符 1073743168"/>
            <p:cNvSpPr/>
            <p:nvPr/>
          </p:nvSpPr>
          <p:spPr>
            <a:xfrm>
              <a:off x="5587" y="10848"/>
              <a:ext cx="3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6" name="文本框 1073743169"/>
            <p:cNvSpPr txBox="1"/>
            <p:nvPr/>
          </p:nvSpPr>
          <p:spPr>
            <a:xfrm>
              <a:off x="5947" y="9600"/>
              <a:ext cx="7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>
                  <a:latin typeface="Times New Roman" panose="02020603050405020304" pitchFamily="2" charset="0"/>
                  <a:ea typeface="宋体" panose="02010600030101010101" pitchFamily="2" charset="-122"/>
                </a:rPr>
                <a:t>CF</a:t>
              </a:r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7" name="直接连接符 1073743171"/>
            <p:cNvSpPr/>
            <p:nvPr/>
          </p:nvSpPr>
          <p:spPr>
            <a:xfrm flipH="1">
              <a:off x="6667" y="9756"/>
              <a:ext cx="3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8" name="直接连接符 1073743176"/>
            <p:cNvSpPr/>
            <p:nvPr/>
          </p:nvSpPr>
          <p:spPr>
            <a:xfrm flipH="1">
              <a:off x="8827" y="9756"/>
              <a:ext cx="3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9" name="文本框 1073743179"/>
            <p:cNvSpPr txBox="1"/>
            <p:nvPr/>
          </p:nvSpPr>
          <p:spPr>
            <a:xfrm>
              <a:off x="9127" y="9447"/>
              <a:ext cx="540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r>
                <a:rPr lang="zh-CN" altLang="en-US">
                  <a:latin typeface="Times New Roman" panose="02020603050405020304" pitchFamily="2" charset="0"/>
                  <a:ea typeface="宋体" panose="02010600030101010101" pitchFamily="2" charset="-122"/>
                </a:rPr>
                <a:t>0</a:t>
              </a:r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40" name="矩形 1073743170"/>
            <p:cNvSpPr/>
            <p:nvPr/>
          </p:nvSpPr>
          <p:spPr>
            <a:xfrm>
              <a:off x="7027" y="9600"/>
              <a:ext cx="18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41" name="直接连接符 1073743172"/>
            <p:cNvSpPr/>
            <p:nvPr/>
          </p:nvSpPr>
          <p:spPr>
            <a:xfrm flipH="1">
              <a:off x="7207" y="9756"/>
              <a:ext cx="14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442369"/>
          <p:cNvSpPr>
            <a:spLocks noGrp="1"/>
          </p:cNvSpPr>
          <p:nvPr>
            <p:ph type="title"/>
          </p:nvPr>
        </p:nvSpPr>
        <p:spPr>
          <a:xfrm>
            <a:off x="215900" y="69850"/>
            <a:ext cx="7772400" cy="838200"/>
          </a:xfrm>
        </p:spPr>
        <p:txBody>
          <a:bodyPr anchor="b" anchorCtr="0"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移位指令</a:t>
            </a:r>
            <a:endParaRPr lang="zh-CN" altLang="en-US" sz="4000" dirty="0"/>
          </a:p>
        </p:txBody>
      </p:sp>
      <p:sp>
        <p:nvSpPr>
          <p:cNvPr id="57346" name="内容占位符 442370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76263" y="1520825"/>
            <a:ext cx="7966075" cy="2360613"/>
          </a:xfrm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4</a:t>
            </a:r>
            <a:r>
              <a:rPr lang="zh-CN" altLang="en-US" sz="2800" b="1">
                <a:latin typeface="宋体" panose="02010600030101010101" pitchFamily="2" charset="-122"/>
              </a:rPr>
              <a:t>）带进位循环右移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格式：</a:t>
            </a:r>
            <a:r>
              <a:rPr lang="en-US" altLang="zh-CN" sz="2800" b="1">
                <a:latin typeface="宋体" panose="02010600030101010101" pitchFamily="2" charset="-122"/>
              </a:rPr>
              <a:t>RCR OPD, n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功能：（</a:t>
            </a:r>
            <a:r>
              <a:rPr lang="en-US" altLang="zh-CN" sz="2800" b="1">
                <a:latin typeface="宋体" panose="02010600030101010101" pitchFamily="2" charset="-122"/>
              </a:rPr>
              <a:t>OPD</a:t>
            </a:r>
            <a:r>
              <a:rPr lang="zh-CN" altLang="en-US" sz="2800" b="1">
                <a:latin typeface="宋体" panose="02010600030101010101" pitchFamily="2" charset="-122"/>
              </a:rPr>
              <a:t>）的连同</a:t>
            </a:r>
            <a:r>
              <a:rPr lang="en-US" altLang="zh-CN" sz="2800" b="1">
                <a:latin typeface="宋体" panose="02010600030101010101" pitchFamily="2" charset="-122"/>
              </a:rPr>
              <a:t>CF</a:t>
            </a:r>
            <a:r>
              <a:rPr lang="zh-CN" altLang="en-US" sz="2800" b="1">
                <a:latin typeface="宋体" panose="02010600030101010101" pitchFamily="2" charset="-122"/>
              </a:rPr>
              <a:t>一起向右循环移动规定次数。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grpSp>
        <p:nvGrpSpPr>
          <p:cNvPr id="57347" name="组合 1073743347"/>
          <p:cNvGrpSpPr>
            <a:grpSpLocks noRot="1"/>
          </p:cNvGrpSpPr>
          <p:nvPr/>
        </p:nvGrpSpPr>
        <p:grpSpPr>
          <a:xfrm>
            <a:off x="2205038" y="4497388"/>
            <a:ext cx="4749800" cy="1341437"/>
            <a:chOff x="2167" y="3048"/>
            <a:chExt cx="4500" cy="1404"/>
          </a:xfrm>
        </p:grpSpPr>
        <p:sp>
          <p:nvSpPr>
            <p:cNvPr id="57348" name="文本框 1073743183"/>
            <p:cNvSpPr txBox="1"/>
            <p:nvPr/>
          </p:nvSpPr>
          <p:spPr>
            <a:xfrm>
              <a:off x="5587" y="3048"/>
              <a:ext cx="7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p>
              <a:pPr algn="ctr"/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CF</a:t>
              </a:r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7349" name="直接连接符 1073743185"/>
            <p:cNvSpPr/>
            <p:nvPr/>
          </p:nvSpPr>
          <p:spPr>
            <a:xfrm flipV="1">
              <a:off x="5047" y="3204"/>
              <a:ext cx="5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7350" name="文本框 1073743186"/>
            <p:cNvSpPr txBox="1"/>
            <p:nvPr/>
          </p:nvSpPr>
          <p:spPr>
            <a:xfrm>
              <a:off x="2527" y="3828"/>
              <a:ext cx="2520" cy="62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p>
              <a:pPr algn="ctr"/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OPD</a:t>
              </a:r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7351" name="直接连接符 1073743188"/>
            <p:cNvSpPr/>
            <p:nvPr/>
          </p:nvSpPr>
          <p:spPr>
            <a:xfrm>
              <a:off x="2167" y="3204"/>
              <a:ext cx="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7352" name="直接连接符 1073743189"/>
            <p:cNvSpPr/>
            <p:nvPr/>
          </p:nvSpPr>
          <p:spPr>
            <a:xfrm>
              <a:off x="2167" y="3828"/>
              <a:ext cx="450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7353" name="直接连接符 1073743190"/>
            <p:cNvSpPr/>
            <p:nvPr/>
          </p:nvSpPr>
          <p:spPr>
            <a:xfrm flipV="1">
              <a:off x="6667" y="3204"/>
              <a:ext cx="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7354" name="直接连接符 1073743191"/>
            <p:cNvSpPr/>
            <p:nvPr/>
          </p:nvSpPr>
          <p:spPr>
            <a:xfrm>
              <a:off x="2167" y="3204"/>
              <a:ext cx="3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7355" name="直接连接符 1073743192"/>
            <p:cNvSpPr/>
            <p:nvPr/>
          </p:nvSpPr>
          <p:spPr>
            <a:xfrm>
              <a:off x="6307" y="3204"/>
              <a:ext cx="3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7356" name="矩形 1073743184"/>
            <p:cNvSpPr/>
            <p:nvPr/>
          </p:nvSpPr>
          <p:spPr>
            <a:xfrm>
              <a:off x="2527" y="3048"/>
              <a:ext cx="25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sz="24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7357" name="直接连接符 1073743187"/>
            <p:cNvSpPr/>
            <p:nvPr/>
          </p:nvSpPr>
          <p:spPr>
            <a:xfrm>
              <a:off x="3067" y="3204"/>
              <a:ext cx="180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7358" name="直接连接符 1073743193"/>
            <p:cNvSpPr/>
            <p:nvPr/>
          </p:nvSpPr>
          <p:spPr>
            <a:xfrm>
              <a:off x="2887" y="3048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442369"/>
          <p:cNvSpPr>
            <a:spLocks noGrp="1"/>
          </p:cNvSpPr>
          <p:nvPr>
            <p:ph type="title"/>
          </p:nvPr>
        </p:nvSpPr>
        <p:spPr>
          <a:xfrm>
            <a:off x="215900" y="69850"/>
            <a:ext cx="7772400" cy="838200"/>
          </a:xfrm>
        </p:spPr>
        <p:txBody>
          <a:bodyPr anchor="b" anchorCtr="0"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移位指令</a:t>
            </a:r>
            <a:endParaRPr lang="zh-CN" altLang="en-US" sz="4000" dirty="0"/>
          </a:p>
        </p:txBody>
      </p:sp>
      <p:graphicFrame>
        <p:nvGraphicFramePr>
          <p:cNvPr id="3" name="表格 2"/>
          <p:cNvGraphicFramePr/>
          <p:nvPr/>
        </p:nvGraphicFramePr>
        <p:xfrm>
          <a:off x="1223963" y="1952625"/>
          <a:ext cx="639921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</a:tblGrid>
              <a:tr h="381000"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000066"/>
                          </a:solidFill>
                        </a:rPr>
                        <a:t>S</a:t>
                      </a:r>
                      <a:endParaRPr lang="en-US" b="1">
                        <a:solidFill>
                          <a:srgbClr val="000066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000066"/>
                          </a:solidFill>
                        </a:rPr>
                        <a:t>A</a:t>
                      </a:r>
                      <a:endParaRPr lang="en-US" b="1">
                        <a:solidFill>
                          <a:srgbClr val="000066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000066"/>
                          </a:solidFill>
                        </a:rPr>
                        <a:t>L</a:t>
                      </a:r>
                      <a:endParaRPr lang="en-US" b="1">
                        <a:solidFill>
                          <a:srgbClr val="000066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000066"/>
                          </a:solidFill>
                        </a:rPr>
                        <a:t>R</a:t>
                      </a:r>
                      <a:endParaRPr lang="en-US" b="1">
                        <a:solidFill>
                          <a:srgbClr val="000066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000066"/>
                          </a:solidFill>
                        </a:rPr>
                        <a:t>H</a:t>
                      </a:r>
                      <a:endParaRPr lang="en-US" b="1">
                        <a:solidFill>
                          <a:srgbClr val="000066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000066"/>
                          </a:solidFill>
                        </a:rPr>
                        <a:t>L</a:t>
                      </a:r>
                      <a:endParaRPr lang="en-US" b="1">
                        <a:solidFill>
                          <a:srgbClr val="000066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000066"/>
                          </a:solidFill>
                        </a:rPr>
                        <a:t>R</a:t>
                      </a:r>
                      <a:endParaRPr lang="en-US" b="1">
                        <a:solidFill>
                          <a:srgbClr val="000066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000066"/>
                          </a:solidFill>
                        </a:rPr>
                        <a:t>R</a:t>
                      </a:r>
                      <a:endParaRPr lang="en-US" b="1">
                        <a:solidFill>
                          <a:srgbClr val="000066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000066"/>
                          </a:solidFill>
                        </a:rPr>
                        <a:t>O</a:t>
                      </a:r>
                      <a:endParaRPr lang="en-US" b="1">
                        <a:solidFill>
                          <a:srgbClr val="000066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000066"/>
                          </a:solidFill>
                        </a:rPr>
                        <a:t>L</a:t>
                      </a:r>
                      <a:endParaRPr lang="en-US" b="1">
                        <a:solidFill>
                          <a:srgbClr val="000066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000066"/>
                          </a:solidFill>
                        </a:rPr>
                        <a:t>R</a:t>
                      </a:r>
                      <a:endParaRPr lang="en-US" b="1">
                        <a:solidFill>
                          <a:srgbClr val="000066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000066"/>
                          </a:solidFill>
                        </a:rPr>
                        <a:t>C</a:t>
                      </a:r>
                      <a:endParaRPr lang="en-US" b="1">
                        <a:solidFill>
                          <a:srgbClr val="000066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000066"/>
                          </a:solidFill>
                        </a:rPr>
                        <a:t>L</a:t>
                      </a:r>
                      <a:endParaRPr lang="en-US" b="1">
                        <a:solidFill>
                          <a:srgbClr val="000066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>
                          <a:solidFill>
                            <a:srgbClr val="000066"/>
                          </a:solidFill>
                        </a:rPr>
                        <a:t>R</a:t>
                      </a:r>
                      <a:endParaRPr lang="en-US" b="1">
                        <a:solidFill>
                          <a:srgbClr val="000066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467969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3.3 </a:t>
            </a: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常用的系统功能调用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8370" name="文本占位符 467970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757238" y="1306513"/>
            <a:ext cx="7750175" cy="4695825"/>
          </a:xfrm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3.3.1 引言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DOS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提供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75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个系统功能调用：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设备管理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文件管理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目录管理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其它调用等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机器提供的是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BIOS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调用。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467969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输入</a:t>
            </a:r>
            <a:r>
              <a:rPr lang="en-US" altLang="zh-CN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输出系统功能调用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9394" name="文本占位符 467970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706438" y="1387475"/>
            <a:ext cx="8056562" cy="4489450"/>
          </a:xfrm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DOS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系统功能调用的使用过程如下：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功能号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→AH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设置好入口参数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INT   21H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分析出口参数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395" name="动作按钮: 开始 467972"/>
          <p:cNvSpPr/>
          <p:nvPr/>
        </p:nvSpPr>
        <p:spPr>
          <a:xfrm>
            <a:off x="8604250" y="6381750"/>
            <a:ext cx="360363" cy="360363"/>
          </a:xfrm>
          <a:prstGeom prst="actionButtonBeginning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矩形 498689"/>
          <p:cNvSpPr/>
          <p:nvPr/>
        </p:nvSpPr>
        <p:spPr>
          <a:xfrm>
            <a:off x="755650" y="1520825"/>
            <a:ext cx="7688263" cy="36734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spAutoFit/>
          </a:bodyPr>
          <a:p>
            <a:pPr lvl="0" indent="266700" fontAlgn="base">
              <a:lnSpc>
                <a:spcPct val="140000"/>
              </a:lnSpc>
            </a:pPr>
            <a:r>
              <a:rPr lang="zh-CN" altLang="en-US" sz="2800" strike="noStrike" noProof="1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注意：</a:t>
            </a:r>
            <a:endParaRPr lang="zh-CN" altLang="en-US" sz="2800" strike="noStrike" noProof="1" dirty="0">
              <a:solidFill>
                <a:srgbClr val="00206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457200" lvl="0" indent="-457200" fontAlgn="base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800" strike="noStrike" noProof="1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起始框一条线出，终止框一条线入</a:t>
            </a:r>
            <a:endParaRPr lang="zh-CN" altLang="en-US" sz="2800" strike="noStrike" noProof="1" dirty="0">
              <a:solidFill>
                <a:srgbClr val="00206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457200" lvl="0" indent="-457200" fontAlgn="base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800" strike="noStrike" noProof="1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处理框和子程序框一条线入，一条线出</a:t>
            </a:r>
            <a:endParaRPr lang="zh-CN" altLang="en-US" sz="2800" strike="noStrike" noProof="1" dirty="0">
              <a:solidFill>
                <a:srgbClr val="00206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457200" lvl="0" indent="-457200" fontAlgn="base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800" strike="noStrike" noProof="1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判断框一条线入，两根线（多条线）出</a:t>
            </a:r>
            <a:endParaRPr lang="zh-CN" altLang="en-US" sz="2800" strike="noStrike" noProof="1" dirty="0">
              <a:solidFill>
                <a:srgbClr val="00206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457200" lvl="0" indent="-457200" fontAlgn="base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800" strike="noStrike" noProof="1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判断框中为陈述句</a:t>
            </a:r>
            <a:endParaRPr lang="zh-CN" altLang="en-US" sz="2800" strike="noStrike" noProof="1" dirty="0">
              <a:solidFill>
                <a:srgbClr val="00206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marL="457200" lvl="0" indent="-457200" fontAlgn="base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800" strike="noStrike" noProof="1" dirty="0">
                <a:solidFill>
                  <a:srgbClr val="002060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判断框的分支上要标明Y和N</a:t>
            </a:r>
            <a:endParaRPr lang="zh-CN" altLang="en-US" sz="2800" strike="noStrike" noProof="1" dirty="0">
              <a:solidFill>
                <a:srgbClr val="00206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9218" name="文本框 498690"/>
          <p:cNvSpPr txBox="1"/>
          <p:nvPr/>
        </p:nvSpPr>
        <p:spPr>
          <a:xfrm>
            <a:off x="684213" y="333375"/>
            <a:ext cx="5373687" cy="701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三、 流程图符号说明</a:t>
            </a:r>
            <a:endParaRPr lang="zh-CN" altLang="en-US" sz="40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472065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常用的输入</a:t>
            </a:r>
            <a:r>
              <a:rPr lang="en-US" altLang="zh-CN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输出系统功能调用</a:t>
            </a: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4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0418" name="内容占位符 472066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11188" y="1376363"/>
            <a:ext cx="7888287" cy="3933825"/>
          </a:xfrm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一、 键盘输入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号调用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MOV  AH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   	 INT   21H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功能：等待键盘输入一个字符，并将字符的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ASCII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码送到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AL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中，同时输入的字符在屏幕上显示。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472065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常用的输入</a:t>
            </a:r>
            <a:r>
              <a:rPr lang="en-US" altLang="zh-CN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/</a:t>
            </a: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输出系统功能调用</a:t>
            </a:r>
            <a:endParaRPr lang="zh-CN" altLang="en-US" sz="3600" dirty="0"/>
          </a:p>
        </p:txBody>
      </p:sp>
      <p:sp>
        <p:nvSpPr>
          <p:cNvPr id="472067" name="内容占位符 472066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47688" y="1416050"/>
            <a:ext cx="7999412" cy="3697288"/>
          </a:xfrm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二、 显示输出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号调用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MOV  DL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endParaRPr lang="en-US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	   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MOV  AH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   	 INT   21H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功能：将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DL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中的字符送显示器显示。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charRg st="87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2067">
                                            <p:txEl>
                                              <p:charRg st="87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2067">
                                            <p:txEl>
                                              <p:charRg st="87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charRg st="101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2067">
                                            <p:txEl>
                                              <p:charRg st="101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2067">
                                            <p:txEl>
                                              <p:charRg st="101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charRg st="127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2067">
                                            <p:txEl>
                                              <p:charRg st="127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2067">
                                            <p:txEl>
                                              <p:charRg st="127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charRg st="147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2067">
                                            <p:txEl>
                                              <p:charRg st="147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2067">
                                            <p:txEl>
                                              <p:charRg st="147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charRg st="164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2067">
                                            <p:txEl>
                                              <p:charRg st="164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2067">
                                            <p:txEl>
                                              <p:charRg st="164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文本占位符 473089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04838" y="1368425"/>
            <a:ext cx="8081962" cy="4757738"/>
          </a:xfrm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三、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输出字符串（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号调用）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LEA  DX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，字符串首址偏移地址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MOV  AH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     INT   21H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功能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将当前数据区中，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DX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所指的以’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$’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结束的字符串显示出来。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466" name="标题 473091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常用的输入</a:t>
            </a:r>
            <a:r>
              <a:rPr lang="en-US" altLang="zh-CN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/</a:t>
            </a: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输出系统功能调用</a:t>
            </a:r>
            <a:endParaRPr lang="zh-CN" altLang="en-US" sz="3600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文本占位符 475137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11188" y="1376363"/>
            <a:ext cx="7891462" cy="4857750"/>
          </a:xfrm>
        </p:spPr>
        <p:txBody>
          <a:bodyPr anchor="t" anchorCtr="0"/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LEA DX,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缓冲区首址的偏移地址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MOV AH, 10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INT 21H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功能：从键盘上向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DX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所指的缓冲区输入字符串（有回显）。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490" name="标题 475148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常用的输入</a:t>
            </a:r>
            <a:r>
              <a:rPr lang="en-US" altLang="zh-CN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/</a:t>
            </a: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输出系统功能调用</a:t>
            </a:r>
            <a:endParaRPr lang="zh-CN" altLang="en-US" sz="3600" dirty="0"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文本占位符 475137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39750" y="1557338"/>
            <a:ext cx="3763963" cy="4857750"/>
          </a:xfrm>
        </p:spPr>
        <p:txBody>
          <a:bodyPr anchor="t" anchorCtr="0"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缓冲区要求：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BUF	DB 80;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缓冲区长度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DB ?;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实际存放字符个数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DB 80 DUP(0);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字符存放区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若：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BUF	DB 80 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	DB ?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	DB 200 DUP(0)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缓冲区实际大小为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80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字节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514" name="标题 475148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常用的输入</a:t>
            </a:r>
            <a:r>
              <a:rPr lang="en-US" altLang="zh-CN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/</a:t>
            </a: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输出系统功能调用</a:t>
            </a:r>
            <a:endParaRPr lang="zh-CN" altLang="en-US" sz="3600" dirty="0"/>
          </a:p>
        </p:txBody>
      </p:sp>
      <p:sp>
        <p:nvSpPr>
          <p:cNvPr id="64515" name="文本占位符 475137" descr="Rectangle: Click to edit Master text styles&#13;&#10;Second level&#13;&#10;Third level&#13;&#10;Fourth level&#13;&#10;Fifth level"/>
          <p:cNvSpPr>
            <a:spLocks noGrp="1"/>
          </p:cNvSpPr>
          <p:nvPr/>
        </p:nvSpPr>
        <p:spPr>
          <a:xfrm>
            <a:off x="4606925" y="1412875"/>
            <a:ext cx="4075113" cy="4857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12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若：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BUF	DB 80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DB ?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DB 30 DUP(0)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缓冲区大小为80字节，但由于只给了30个字节，如果超出30字节，则继续向下写，可能产生破坏。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</a:pP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文本占位符 478209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466725" y="1520825"/>
            <a:ext cx="4038600" cy="4757420"/>
          </a:xfrm>
          <a:ln>
            <a:miter/>
          </a:ln>
        </p:spPr>
        <p:txBody>
          <a:bodyPr anchor="t"/>
          <a:p>
            <a:pPr fontAlgn="base">
              <a:lnSpc>
                <a:spcPct val="90000"/>
              </a:lnSpc>
              <a:buNone/>
            </a:pPr>
            <a:r>
              <a:rPr lang="en-US" altLang="zh-CN" sz="2400" b="1" strike="noStrike" noProof="1">
                <a:latin typeface="Times New Roman" panose="02020603050405020304" pitchFamily="2" charset="0"/>
              </a:rPr>
              <a:t>例：在屏幕上输入一行提示：What is your name?，用键盘输入信息回答，回答信息送入缓冲区。</a:t>
            </a:r>
            <a:endParaRPr lang="en-US" altLang="zh-CN" sz="2400" b="1" strike="noStrike" noProof="1">
              <a:latin typeface="Times New Roman" panose="02020603050405020304" pitchFamily="2" charset="0"/>
            </a:endParaRPr>
          </a:p>
          <a:p>
            <a:pPr fontAlgn="base">
              <a:lnSpc>
                <a:spcPct val="90000"/>
              </a:lnSpc>
              <a:buNone/>
            </a:pPr>
            <a:endParaRPr lang="en-US" altLang="zh-CN" sz="2400" b="1" strike="noStrike" noProof="1">
              <a:latin typeface="Times New Roman" panose="02020603050405020304" pitchFamily="2" charset="0"/>
            </a:endParaRPr>
          </a:p>
          <a:p>
            <a:pPr marL="0" indent="0" fontAlgn="base">
              <a:lnSpc>
                <a:spcPct val="120000"/>
              </a:lnSpc>
              <a:buNone/>
            </a:pPr>
            <a:r>
              <a:rPr lang="zh-CN" altLang="en-US" sz="2000" b="1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+mn-ea"/>
                <a:sym typeface="+mn-ea"/>
              </a:rPr>
              <a:t>DATA	SEGMENT</a:t>
            </a:r>
            <a:endParaRPr lang="zh-CN" altLang="en-US" sz="2000" b="1" strike="noStrike" noProof="1"/>
          </a:p>
          <a:p>
            <a:pPr marL="0" indent="0" fontAlgn="base">
              <a:lnSpc>
                <a:spcPct val="120000"/>
              </a:lnSpc>
              <a:buNone/>
            </a:pPr>
            <a:r>
              <a:rPr lang="zh-CN" altLang="en-US" sz="2000" b="1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+mn-ea"/>
                <a:sym typeface="+mn-ea"/>
              </a:rPr>
              <a:t>BUF	DB 100</a:t>
            </a:r>
            <a:endParaRPr lang="zh-CN" altLang="en-US" sz="2000" b="1" strike="noStrike" noProof="1"/>
          </a:p>
          <a:p>
            <a:pPr marL="0" indent="0" fontAlgn="base">
              <a:lnSpc>
                <a:spcPct val="120000"/>
              </a:lnSpc>
              <a:buNone/>
            </a:pPr>
            <a:r>
              <a:rPr lang="zh-CN" altLang="en-US" sz="2000" b="1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+mn-ea"/>
                <a:sym typeface="+mn-ea"/>
              </a:rPr>
              <a:t>	DB ?</a:t>
            </a:r>
            <a:endParaRPr lang="zh-CN" altLang="en-US" sz="2000" b="1" strike="noStrike" noProof="1"/>
          </a:p>
          <a:p>
            <a:pPr marL="0" indent="0" fontAlgn="base">
              <a:lnSpc>
                <a:spcPct val="120000"/>
              </a:lnSpc>
              <a:buNone/>
            </a:pPr>
            <a:r>
              <a:rPr lang="zh-CN" altLang="en-US" sz="2000" b="1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+mn-ea"/>
                <a:sym typeface="+mn-ea"/>
              </a:rPr>
              <a:t>	DB 100 DUP(0)</a:t>
            </a:r>
            <a:endParaRPr lang="zh-CN" altLang="en-US" sz="2000" b="1" strike="noStrike" noProof="1"/>
          </a:p>
          <a:p>
            <a:pPr marL="0" indent="0" fontAlgn="base">
              <a:lnSpc>
                <a:spcPct val="120000"/>
              </a:lnSpc>
              <a:buNone/>
            </a:pPr>
            <a:r>
              <a:rPr lang="zh-CN" altLang="en-US" sz="2000" b="1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+mn-ea"/>
                <a:sym typeface="+mn-ea"/>
              </a:rPr>
              <a:t>M	DB ‘What is your name?’, ‘$’</a:t>
            </a:r>
            <a:endParaRPr lang="zh-CN" altLang="en-US" sz="2000" b="1" strike="noStrike" noProof="1"/>
          </a:p>
          <a:p>
            <a:pPr marL="0" indent="0" fontAlgn="base">
              <a:lnSpc>
                <a:spcPct val="120000"/>
              </a:lnSpc>
              <a:buNone/>
            </a:pPr>
            <a:r>
              <a:rPr lang="zh-CN" altLang="en-US" sz="2000" b="1" strike="noStrike" noProof="1">
                <a:latin typeface="Times New Roman" panose="02020603050405020304" pitchFamily="2" charset="0"/>
                <a:ea typeface="宋体" panose="02010600030101010101" pitchFamily="2" charset="-122"/>
                <a:cs typeface="+mn-ea"/>
                <a:sym typeface="+mn-ea"/>
              </a:rPr>
              <a:t>DATA	ENDS</a:t>
            </a:r>
            <a:endParaRPr lang="en-US" altLang="zh-CN" sz="2000" b="1" strike="noStrike" noProof="1">
              <a:latin typeface="Times New Roman" panose="02020603050405020304" pitchFamily="2" charset="0"/>
            </a:endParaRPr>
          </a:p>
        </p:txBody>
      </p:sp>
      <p:sp>
        <p:nvSpPr>
          <p:cNvPr id="65538" name="矩形 478214"/>
          <p:cNvSpPr/>
          <p:nvPr/>
        </p:nvSpPr>
        <p:spPr>
          <a:xfrm>
            <a:off x="395288" y="261938"/>
            <a:ext cx="63042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常用的输入</a:t>
            </a:r>
            <a:r>
              <a:rPr lang="en-US" altLang="zh-CN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/</a:t>
            </a:r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输出系统功能调用</a:t>
            </a:r>
            <a:endParaRPr lang="zh-CN" altLang="en-US" sz="3600" b="0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73743242" name="文本框 1073743241"/>
          <p:cNvSpPr txBox="1">
            <a:spLocks noRot="1"/>
          </p:cNvSpPr>
          <p:nvPr/>
        </p:nvSpPr>
        <p:spPr>
          <a:xfrm>
            <a:off x="4784725" y="1412875"/>
            <a:ext cx="3935413" cy="4778375"/>
          </a:xfrm>
          <a:prstGeom prst="rect">
            <a:avLst/>
          </a:prstGeom>
          <a:solidFill>
            <a:srgbClr val="FFFFFF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/>
          <a:p>
            <a:pPr>
              <a:lnSpc>
                <a:spcPct val="120000"/>
              </a:lnSpc>
            </a:pPr>
            <a:r>
              <a:rPr lang="zh-CN" altLang="en-US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…</a:t>
            </a:r>
            <a:endParaRPr lang="zh-CN" altLang="en-US" sz="2000" noProof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START: MOV AX, DATA</a:t>
            </a:r>
            <a:endParaRPr lang="zh-CN" altLang="en-US" sz="2000" noProof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MOV DS, AX</a:t>
            </a:r>
            <a:endParaRPr lang="zh-CN" altLang="en-US" sz="2000" noProof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LEA DX, M</a:t>
            </a:r>
            <a:endParaRPr lang="zh-CN" altLang="en-US" sz="2000" noProof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MOV AH, 9</a:t>
            </a:r>
            <a:endParaRPr lang="zh-CN" altLang="en-US" sz="2000" noProof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NT 21H</a:t>
            </a:r>
            <a:endParaRPr lang="zh-CN" altLang="en-US" sz="2000" noProof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MOV DX, OFFSET BUF</a:t>
            </a:r>
            <a:endParaRPr lang="zh-CN" altLang="en-US" sz="2000" noProof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  <a:p>
            <a:pPr marL="266700" indent="266700">
              <a:lnSpc>
                <a:spcPct val="120000"/>
              </a:lnSpc>
            </a:pPr>
            <a:r>
              <a:rPr lang="en-US" altLang="zh-CN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</a:t>
            </a:r>
            <a:r>
              <a:rPr lang="zh-CN" altLang="en-US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MOV AH, 10</a:t>
            </a:r>
            <a:endParaRPr lang="zh-CN" altLang="en-US" sz="2000" noProof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  <a:p>
            <a:pPr marL="266700" indent="266700">
              <a:lnSpc>
                <a:spcPct val="120000"/>
              </a:lnSpc>
            </a:pPr>
            <a:r>
              <a:rPr lang="en-US" altLang="zh-CN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</a:t>
            </a:r>
            <a:r>
              <a:rPr lang="zh-CN" altLang="en-US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INT 21H</a:t>
            </a:r>
            <a:endParaRPr lang="zh-CN" altLang="en-US" sz="2000" noProof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  <a:p>
            <a:pPr marL="266700" indent="266700">
              <a:lnSpc>
                <a:spcPct val="120000"/>
              </a:lnSpc>
            </a:pPr>
            <a:r>
              <a:rPr lang="en-US" altLang="zh-CN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</a:t>
            </a:r>
            <a:r>
              <a:rPr lang="zh-CN" altLang="en-US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MOV AH，4CH</a:t>
            </a:r>
            <a:endParaRPr lang="zh-CN" altLang="en-US" sz="2000" noProof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  <a:p>
            <a:pPr marL="266700" indent="266700">
              <a:lnSpc>
                <a:spcPct val="120000"/>
              </a:lnSpc>
            </a:pPr>
            <a:r>
              <a:rPr lang="en-US" altLang="zh-CN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</a:t>
            </a:r>
            <a:r>
              <a:rPr lang="zh-CN" altLang="en-US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INT 21H</a:t>
            </a:r>
            <a:endParaRPr lang="zh-CN" altLang="en-US" sz="2000" noProof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  <a:p>
            <a:pPr marL="266700" indent="-266700">
              <a:lnSpc>
                <a:spcPct val="120000"/>
              </a:lnSpc>
            </a:pPr>
            <a:r>
              <a:rPr lang="en-US" altLang="zh-CN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	</a:t>
            </a:r>
            <a:r>
              <a:rPr lang="zh-CN" altLang="en-US" sz="2000" noProof="1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…</a:t>
            </a:r>
            <a:endParaRPr lang="zh-CN" altLang="en-US" sz="2000" noProof="1">
              <a:solidFill>
                <a:srgbClr val="000066"/>
              </a:solidFill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393217"/>
          <p:cNvSpPr>
            <a:spLocks noGrp="1"/>
          </p:cNvSpPr>
          <p:nvPr>
            <p:ph type="title"/>
          </p:nvPr>
        </p:nvSpPr>
        <p:spPr>
          <a:xfrm>
            <a:off x="503238" y="152400"/>
            <a:ext cx="7772400" cy="838200"/>
          </a:xfrm>
        </p:spPr>
        <p:txBody>
          <a:bodyPr anchor="b" anchorCtr="0"/>
          <a:p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3.2.2 </a:t>
            </a: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机器指令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290" name="文本占位符 393218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11188" y="1377950"/>
            <a:ext cx="8115300" cy="4779963"/>
          </a:xfrm>
          <a:ln>
            <a:miter/>
          </a:ln>
        </p:spPr>
        <p:txBody>
          <a:bodyPr anchor="t"/>
          <a:p>
            <a:pPr marL="571500" indent="-571500" fontAlgn="base">
              <a:lnSpc>
                <a:spcPct val="150000"/>
              </a:lnSpc>
              <a:buNone/>
            </a:pPr>
            <a:r>
              <a:rPr lang="zh-CN" altLang="en-US" sz="28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格式：</a:t>
            </a:r>
            <a:r>
              <a:rPr lang="en-US" altLang="zh-CN" sz="28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8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标号</a:t>
            </a:r>
            <a:r>
              <a:rPr lang="en-US" altLang="zh-CN" sz="28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:]</a:t>
            </a:r>
            <a:r>
              <a:rPr lang="zh-CN" altLang="en-US" sz="28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操作符 </a:t>
            </a:r>
            <a:r>
              <a:rPr lang="en-US" altLang="zh-CN" sz="28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OPD, OPS [;</a:t>
            </a:r>
            <a:r>
              <a:rPr lang="zh-CN" altLang="en-US" sz="28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注释</a:t>
            </a:r>
            <a:r>
              <a:rPr lang="en-US" altLang="zh-CN" sz="28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en-US" altLang="zh-CN" sz="2800" b="1" strike="noStrike" noProof="1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 fontAlgn="base">
              <a:lnSpc>
                <a:spcPct val="150000"/>
              </a:lnSpc>
              <a:buNone/>
            </a:pPr>
            <a:r>
              <a:rPr lang="zh-CN" altLang="en-US" sz="28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endParaRPr lang="zh-CN" altLang="en-US" sz="2800" b="1" strike="noStrike" noProof="1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150000"/>
              </a:lnSpc>
              <a:buClr>
                <a:srgbClr val="172252"/>
              </a:buClr>
              <a:buFont typeface="Wingdings" panose="05000000000000000000" charset="0"/>
              <a:buChar char="l"/>
            </a:pPr>
            <a:r>
              <a:rPr lang="en-US" altLang="zh-CN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OPD</a:t>
            </a:r>
            <a:r>
              <a:rPr lang="zh-CN" altLang="en-US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OPS</a:t>
            </a:r>
            <a:r>
              <a:rPr lang="zh-CN" altLang="en-US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类型一致</a:t>
            </a:r>
            <a:endParaRPr lang="zh-CN" altLang="en-US" sz="2400" b="1" strike="noStrike" noProof="1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150000"/>
              </a:lnSpc>
              <a:buClr>
                <a:srgbClr val="172252"/>
              </a:buClr>
              <a:buFont typeface="Wingdings" panose="05000000000000000000" charset="0"/>
              <a:buChar char="l"/>
            </a:pPr>
            <a:r>
              <a:rPr lang="en-US" altLang="zh-CN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OPD</a:t>
            </a:r>
            <a:r>
              <a:rPr lang="zh-CN" altLang="en-US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不能为立即数</a:t>
            </a:r>
            <a:endParaRPr lang="zh-CN" altLang="en-US" sz="2400" b="1" strike="noStrike" noProof="1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150000"/>
              </a:lnSpc>
              <a:buClr>
                <a:srgbClr val="172252"/>
              </a:buClr>
              <a:buFont typeface="Wingdings" panose="05000000000000000000" charset="0"/>
              <a:buChar char="l"/>
            </a:pPr>
            <a:r>
              <a:rPr lang="en-US" altLang="zh-CN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</a:t>
            </a:r>
            <a:r>
              <a:rPr lang="zh-CN" altLang="en-US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结果在</a:t>
            </a:r>
            <a:r>
              <a:rPr lang="en-US" altLang="zh-CN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OPD</a:t>
            </a:r>
            <a:r>
              <a:rPr lang="zh-CN" altLang="en-US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OPS</a:t>
            </a:r>
            <a:r>
              <a:rPr lang="zh-CN" altLang="en-US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内容不变</a:t>
            </a:r>
            <a:endParaRPr lang="zh-CN" altLang="en-US" sz="2400" b="1" strike="noStrike" noProof="1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150000"/>
              </a:lnSpc>
              <a:buClr>
                <a:srgbClr val="172252"/>
              </a:buClr>
              <a:buFont typeface="Wingdings" panose="05000000000000000000" charset="0"/>
              <a:buChar char="l"/>
            </a:pPr>
            <a:r>
              <a:rPr lang="en-US" altLang="zh-CN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OPD</a:t>
            </a:r>
            <a:r>
              <a:rPr lang="zh-CN" altLang="en-US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OPS</a:t>
            </a:r>
            <a:r>
              <a:rPr lang="zh-CN" altLang="en-US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不能为内存操作数</a:t>
            </a:r>
            <a:endParaRPr lang="zh-CN" altLang="en-US" sz="2400" b="1" strike="noStrike" noProof="1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 fontAlgn="base">
              <a:lnSpc>
                <a:spcPct val="150000"/>
              </a:lnSpc>
              <a:buNone/>
            </a:pPr>
            <a:r>
              <a:rPr lang="zh-CN" altLang="en-US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如：</a:t>
            </a:r>
            <a:r>
              <a:rPr lang="en-US" altLang="zh-CN" sz="2400" b="1" strike="noStrike" noProof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 BYTE PTR[2000H], [2100H]</a:t>
            </a:r>
            <a:endParaRPr lang="en-US" altLang="zh-CN" sz="2400" b="1" strike="noStrike" noProof="1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 fontAlgn="base">
              <a:buNone/>
            </a:pPr>
            <a:endParaRPr lang="zh-CN" altLang="en-US" strike="noStrike" noProof="1">
              <a:solidFill>
                <a:srgbClr val="000000"/>
              </a:solidFill>
            </a:endParaRPr>
          </a:p>
        </p:txBody>
      </p:sp>
      <p:sp>
        <p:nvSpPr>
          <p:cNvPr id="10243" name="动作按钮: 开始 393220"/>
          <p:cNvSpPr/>
          <p:nvPr/>
        </p:nvSpPr>
        <p:spPr>
          <a:xfrm>
            <a:off x="8604250" y="6381750"/>
            <a:ext cx="360363" cy="360363"/>
          </a:xfrm>
          <a:prstGeom prst="actionButtonBeginning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398337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数据传送指令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266" name="文本占位符 398338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85800" y="1511300"/>
            <a:ext cx="7840663" cy="4508500"/>
          </a:xfrm>
        </p:spPr>
        <p:txBody>
          <a:bodyPr anchor="t" anchorCtr="0"/>
          <a:p>
            <a:pPr marL="0" indent="428625">
              <a:lnSpc>
                <a:spcPct val="15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</a:rPr>
              <a:t>功能：将数据、地址、立即数送入寄存器或存贮器。</a:t>
            </a:r>
            <a:endParaRPr lang="zh-CN" altLang="en-US" sz="2800" b="1" dirty="0">
              <a:latin typeface="Times New Roman" panose="02020603050405020304" pitchFamily="2" charset="0"/>
            </a:endParaRPr>
          </a:p>
          <a:p>
            <a:pPr marL="0" indent="428625">
              <a:lnSpc>
                <a:spcPct val="150000"/>
              </a:lnSpc>
              <a:buNone/>
            </a:pPr>
            <a:r>
              <a:rPr lang="zh-CN" altLang="en-US" sz="2800" b="1" dirty="0">
                <a:latin typeface="Times New Roman" panose="02020603050405020304" pitchFamily="2" charset="0"/>
              </a:rPr>
              <a:t>包括：MOV、XCHG、XLAT、LEA、LDS、LES等。</a:t>
            </a:r>
            <a:endParaRPr lang="zh-CN" altLang="en-US" sz="2800" b="1" dirty="0">
              <a:latin typeface="Times New Roman" panose="02020603050405020304" pitchFamily="2" charset="0"/>
            </a:endParaRPr>
          </a:p>
        </p:txBody>
      </p:sp>
      <p:sp>
        <p:nvSpPr>
          <p:cNvPr id="398340" name="动作按钮: 后退或前一项 398339">
            <a:hlinkClick r:id="rId1" action="ppaction://hlinksldjump"/>
          </p:cNvPr>
          <p:cNvSpPr/>
          <p:nvPr/>
        </p:nvSpPr>
        <p:spPr>
          <a:xfrm>
            <a:off x="7775575" y="6021388"/>
            <a:ext cx="395288" cy="358775"/>
          </a:xfrm>
          <a:prstGeom prst="actionButtonBackPrevious">
            <a:avLst/>
          </a:prstGeom>
          <a:solidFill>
            <a:schemeClr val="accent1"/>
          </a:solidFill>
          <a:ln w="952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en-US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399361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pPr marL="685800" indent="-685800"/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 一般数据传送指令</a:t>
            </a:r>
            <a:endParaRPr lang="zh-CN" altLang="en-US" sz="4000" b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290" name="内容占位符 399362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88975" y="1423988"/>
            <a:ext cx="7777163" cy="4814887"/>
          </a:xfrm>
        </p:spPr>
        <p:txBody>
          <a:bodyPr anchor="t" anchorCtr="0"/>
          <a:p>
            <a:pPr marL="571500" indent="-571500">
              <a:lnSpc>
                <a:spcPct val="150000"/>
              </a:lnSpc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1. </a:t>
            </a:r>
            <a:r>
              <a:rPr lang="zh-CN" altLang="en-US" sz="2800" b="1">
                <a:latin typeface="宋体" panose="02010600030101010101" pitchFamily="2" charset="-122"/>
              </a:rPr>
              <a:t>传送指令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 marL="571500" indent="-571500">
              <a:lnSpc>
                <a:spcPct val="150000"/>
              </a:lnSpc>
              <a:buNone/>
            </a:pPr>
            <a:r>
              <a:rPr lang="zh-CN" altLang="en-US" sz="2800" b="1">
                <a:latin typeface="Times New Roman" panose="02020603050405020304" pitchFamily="2" charset="0"/>
              </a:rPr>
              <a:t>格式：</a:t>
            </a:r>
            <a:r>
              <a:rPr lang="en-US" altLang="zh-CN" sz="2800" b="1">
                <a:latin typeface="Times New Roman" panose="02020603050405020304" pitchFamily="2" charset="0"/>
              </a:rPr>
              <a:t>MOV OPD, OPS</a:t>
            </a:r>
            <a:endParaRPr lang="en-US" altLang="zh-CN" sz="2800" b="1">
              <a:latin typeface="Times New Roman" panose="02020603050405020304" pitchFamily="2" charset="0"/>
            </a:endParaRPr>
          </a:p>
          <a:p>
            <a:pPr marL="571500" indent="-571500">
              <a:lnSpc>
                <a:spcPct val="150000"/>
              </a:lnSpc>
              <a:buNone/>
            </a:pPr>
            <a:r>
              <a:rPr lang="zh-CN" altLang="en-US" sz="2800" b="1">
                <a:latin typeface="Times New Roman" panose="02020603050405020304" pitchFamily="2" charset="0"/>
              </a:rPr>
              <a:t>功能：</a:t>
            </a:r>
            <a:r>
              <a:rPr lang="en-US" altLang="zh-CN" sz="2800" b="1">
                <a:latin typeface="Times New Roman" panose="02020603050405020304" pitchFamily="2" charset="0"/>
              </a:rPr>
              <a:t>(OPS) → OPD</a:t>
            </a:r>
            <a:r>
              <a:rPr lang="zh-CN" altLang="en-US" sz="2800" b="1">
                <a:latin typeface="Times New Roman" panose="02020603050405020304" pitchFamily="2" charset="0"/>
              </a:rPr>
              <a:t>。</a:t>
            </a:r>
            <a:endParaRPr lang="zh-CN" altLang="en-US" sz="2800" b="1">
              <a:latin typeface="Times New Roman" panose="02020603050405020304" pitchFamily="2" charset="0"/>
            </a:endParaRPr>
          </a:p>
          <a:p>
            <a:pPr marL="571500" indent="-571500">
              <a:lnSpc>
                <a:spcPct val="150000"/>
              </a:lnSpc>
              <a:buNone/>
            </a:pPr>
            <a:r>
              <a:rPr lang="zh-CN" altLang="en-US" sz="2800" b="1">
                <a:latin typeface="Times New Roman" panose="02020603050405020304" pitchFamily="2" charset="0"/>
              </a:rPr>
              <a:t>注意：寄存器 </a:t>
            </a:r>
            <a:r>
              <a:rPr lang="en-US" altLang="zh-CN" sz="2800" b="1">
                <a:latin typeface="Times New Roman" panose="02020603050405020304" pitchFamily="2" charset="0"/>
              </a:rPr>
              <a:t>←→ </a:t>
            </a:r>
            <a:r>
              <a:rPr lang="zh-CN" altLang="en-US" sz="2800" b="1">
                <a:latin typeface="Times New Roman" panose="02020603050405020304" pitchFamily="2" charset="0"/>
              </a:rPr>
              <a:t>寄存器；立即数 </a:t>
            </a:r>
            <a:r>
              <a:rPr lang="en-US" altLang="zh-CN" sz="2800" b="1">
                <a:latin typeface="Times New Roman" panose="02020603050405020304" pitchFamily="2" charset="0"/>
              </a:rPr>
              <a:t>→ </a:t>
            </a:r>
            <a:r>
              <a:rPr lang="zh-CN" altLang="en-US" sz="2800" b="1">
                <a:latin typeface="Times New Roman" panose="02020603050405020304" pitchFamily="2" charset="0"/>
              </a:rPr>
              <a:t>寄存器、存贮器；存贮单元 </a:t>
            </a:r>
            <a:r>
              <a:rPr lang="en-US" altLang="zh-CN" sz="2800" b="1">
                <a:latin typeface="Times New Roman" panose="02020603050405020304" pitchFamily="2" charset="0"/>
              </a:rPr>
              <a:t>←→ </a:t>
            </a:r>
            <a:r>
              <a:rPr lang="zh-CN" altLang="en-US" sz="2800" b="1">
                <a:latin typeface="Times New Roman" panose="02020603050405020304" pitchFamily="2" charset="0"/>
              </a:rPr>
              <a:t>寄存器。不能是：单元</a:t>
            </a:r>
            <a:r>
              <a:rPr lang="en-US" altLang="zh-CN" sz="2800" b="1">
                <a:latin typeface="Times New Roman" panose="02020603050405020304" pitchFamily="2" charset="0"/>
              </a:rPr>
              <a:t>←→</a:t>
            </a:r>
            <a:r>
              <a:rPr lang="zh-CN" altLang="en-US" sz="2800" b="1">
                <a:latin typeface="Times New Roman" panose="02020603050405020304" pitchFamily="2" charset="0"/>
              </a:rPr>
              <a:t>单元。</a:t>
            </a:r>
            <a:endParaRPr lang="zh-CN" altLang="en-US" sz="2800" b="1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TIMING" val="|1.5|4"/>
</p:tagLst>
</file>

<file path=ppt/tags/tag2.xml><?xml version="1.0" encoding="utf-8"?>
<p:tagLst xmlns:p="http://schemas.openxmlformats.org/presentationml/2006/main">
  <p:tag name="COMMONDATA" val="eyJoZGlkIjoiYjg1NGU3MmE1Yjc5MDU5NjQ3ZjllNDQ2ZDhmZGY5NzIifQ=="/>
</p:tagLst>
</file>

<file path=ppt/theme/theme1.xml><?xml version="1.0" encoding="utf-8"?>
<a:theme xmlns:a="http://schemas.openxmlformats.org/drawingml/2006/main" name="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Asm</Template>
  <TotalTime>0</TotalTime>
  <Words>6559</Words>
  <Application>WPS 演示</Application>
  <PresentationFormat>在屏幕上显示</PresentationFormat>
  <Paragraphs>744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78" baseType="lpstr">
      <vt:lpstr>Arial</vt:lpstr>
      <vt:lpstr>宋体</vt:lpstr>
      <vt:lpstr>Wingdings</vt:lpstr>
      <vt:lpstr>Tahoma</vt:lpstr>
      <vt:lpstr>黑体</vt:lpstr>
      <vt:lpstr>华文新魏</vt:lpstr>
      <vt:lpstr>Times New Roman</vt:lpstr>
      <vt:lpstr>Wingdings</vt:lpstr>
      <vt:lpstr>微软雅黑</vt:lpstr>
      <vt:lpstr>Arial Unicode MS</vt:lpstr>
      <vt:lpstr>Calibri</vt:lpstr>
      <vt:lpstr>model-3</vt:lpstr>
      <vt:lpstr>1_model-3</vt:lpstr>
      <vt:lpstr>3.2 常用指令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3.2.2 机器指令</vt:lpstr>
      <vt:lpstr>数据传送指令</vt:lpstr>
      <vt:lpstr>一、 一般数据传送指令</vt:lpstr>
      <vt:lpstr>一、 一般数据传送指令 </vt:lpstr>
      <vt:lpstr>一、 一般数据传送指令</vt:lpstr>
      <vt:lpstr>PowerPoint 演示文稿</vt:lpstr>
      <vt:lpstr>PowerPoint 演示文稿</vt:lpstr>
      <vt:lpstr>PowerPoint 演示文稿</vt:lpstr>
      <vt:lpstr>PowerPoint 演示文稿</vt:lpstr>
      <vt:lpstr>二、 地址传送指令</vt:lpstr>
      <vt:lpstr>PowerPoint 演示文稿</vt:lpstr>
      <vt:lpstr>PowerPoint 演示文稿</vt:lpstr>
      <vt:lpstr>算术指令 </vt:lpstr>
      <vt:lpstr>算术指令 </vt:lpstr>
      <vt:lpstr>算术指令</vt:lpstr>
      <vt:lpstr>算术指令</vt:lpstr>
      <vt:lpstr>PowerPoint 演示文稿</vt:lpstr>
      <vt:lpstr>算术指令</vt:lpstr>
      <vt:lpstr>算术指令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算术指令 </vt:lpstr>
      <vt:lpstr>PowerPoint 演示文稿</vt:lpstr>
      <vt:lpstr>算术指令 </vt:lpstr>
      <vt:lpstr>PowerPoint 演示文稿</vt:lpstr>
      <vt:lpstr>PowerPoint 演示文稿</vt:lpstr>
      <vt:lpstr>位操作指令</vt:lpstr>
      <vt:lpstr>一、逻辑运算指令</vt:lpstr>
      <vt:lpstr>一、逻辑运算指令</vt:lpstr>
      <vt:lpstr>一、逻辑运算指令</vt:lpstr>
      <vt:lpstr>一、逻辑运算指令</vt:lpstr>
      <vt:lpstr>PowerPoint 演示文稿</vt:lpstr>
      <vt:lpstr>一、逻辑运算指令</vt:lpstr>
      <vt:lpstr>一、逻辑运算指令</vt:lpstr>
      <vt:lpstr>一、逻辑运算指令</vt:lpstr>
      <vt:lpstr>二、 移位指令</vt:lpstr>
      <vt:lpstr>二、 移位指令</vt:lpstr>
      <vt:lpstr>二、 移位指令</vt:lpstr>
      <vt:lpstr>二、 移位指令</vt:lpstr>
      <vt:lpstr>二、 移位指令</vt:lpstr>
      <vt:lpstr>二、 移位指令</vt:lpstr>
      <vt:lpstr>二、 移位指令</vt:lpstr>
      <vt:lpstr>二、 移位指令</vt:lpstr>
      <vt:lpstr>二、 移位指令</vt:lpstr>
      <vt:lpstr>二、 移位指令</vt:lpstr>
      <vt:lpstr>二、 移位指令</vt:lpstr>
      <vt:lpstr>二、 移位指令</vt:lpstr>
      <vt:lpstr>二、 移位指令</vt:lpstr>
      <vt:lpstr>3.3 常用的系统功能调用</vt:lpstr>
      <vt:lpstr>输入/输出系统功能调用</vt:lpstr>
      <vt:lpstr>常用的输入/输出系统功能调用 </vt:lpstr>
      <vt:lpstr>常用的输入/输出系统功能调用</vt:lpstr>
      <vt:lpstr>常用的输入/输出系统功能调用</vt:lpstr>
      <vt:lpstr>常用的输入/输出系统功能调用</vt:lpstr>
      <vt:lpstr>常用的输入/输出系统功能调用</vt:lpstr>
      <vt:lpstr>PowerPoint 演示文稿</vt:lpstr>
    </vt:vector>
  </TitlesOfParts>
  <Company>soft.netnest.com.cn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软件仓库</dc:creator>
  <cp:lastModifiedBy>李海波</cp:lastModifiedBy>
  <cp:revision>628</cp:revision>
  <dcterms:created xsi:type="dcterms:W3CDTF">2006-11-13T09:10:00Z</dcterms:created>
  <dcterms:modified xsi:type="dcterms:W3CDTF">2022-09-22T00:56:09Z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849A4ED79F6A4168823D8913AE8C4ED2</vt:lpwstr>
  </property>
</Properties>
</file>