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43"/>
  </p:notesMasterIdLst>
  <p:sldIdLst>
    <p:sldId id="256" r:id="rId5"/>
    <p:sldId id="544" r:id="rId6"/>
    <p:sldId id="896" r:id="rId7"/>
    <p:sldId id="897" r:id="rId8"/>
    <p:sldId id="898" r:id="rId9"/>
    <p:sldId id="899" r:id="rId10"/>
    <p:sldId id="900" r:id="rId11"/>
    <p:sldId id="901" r:id="rId12"/>
    <p:sldId id="902" r:id="rId13"/>
    <p:sldId id="903" r:id="rId14"/>
    <p:sldId id="904" r:id="rId15"/>
    <p:sldId id="905" r:id="rId16"/>
    <p:sldId id="932" r:id="rId17"/>
    <p:sldId id="906" r:id="rId18"/>
    <p:sldId id="907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15" r:id="rId27"/>
    <p:sldId id="916" r:id="rId28"/>
    <p:sldId id="917" r:id="rId29"/>
    <p:sldId id="918" r:id="rId30"/>
    <p:sldId id="919" r:id="rId31"/>
    <p:sldId id="920" r:id="rId32"/>
    <p:sldId id="921" r:id="rId33"/>
    <p:sldId id="922" r:id="rId34"/>
    <p:sldId id="924" r:id="rId35"/>
    <p:sldId id="925" r:id="rId36"/>
    <p:sldId id="926" r:id="rId37"/>
    <p:sldId id="927" r:id="rId38"/>
    <p:sldId id="928" r:id="rId39"/>
    <p:sldId id="929" r:id="rId40"/>
    <p:sldId id="930" r:id="rId41"/>
    <p:sldId id="931" r:id="rId42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2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8" Type="http://schemas.openxmlformats.org/officeDocument/2006/relationships/tags" Target="tags/tag5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en-US" altLang="zh-CN">
                <a:latin typeface="Tahoma" panose="020B0604030504040204" pitchFamily="2" charset="0"/>
                <a:ea typeface="黑体" panose="02010609060101010101" pitchFamily="2" charset="-122"/>
              </a:rPr>
              <a:t>3.4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 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子程序</a:t>
            </a:r>
            <a:endParaRPr lang="zh-CN" altLang="en-US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文本框 107521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堆栈指令示例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8130" name="组合 1073743497"/>
          <p:cNvGrpSpPr>
            <a:grpSpLocks noRot="1"/>
          </p:cNvGrpSpPr>
          <p:nvPr/>
        </p:nvGrpSpPr>
        <p:grpSpPr>
          <a:xfrm>
            <a:off x="900113" y="1557338"/>
            <a:ext cx="7159625" cy="2925762"/>
            <a:chOff x="1087" y="2112"/>
            <a:chExt cx="7920" cy="4368"/>
          </a:xfrm>
        </p:grpSpPr>
        <p:sp>
          <p:nvSpPr>
            <p:cNvPr id="48131" name="文本框 1073743498"/>
            <p:cNvSpPr txBox="1"/>
            <p:nvPr/>
          </p:nvSpPr>
          <p:spPr>
            <a:xfrm>
              <a:off x="5587" y="273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2" name="文本框 1073743499"/>
            <p:cNvSpPr txBox="1"/>
            <p:nvPr/>
          </p:nvSpPr>
          <p:spPr>
            <a:xfrm>
              <a:off x="1087" y="273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3" name="文本框 1073743500"/>
            <p:cNvSpPr txBox="1"/>
            <p:nvPr/>
          </p:nvSpPr>
          <p:spPr>
            <a:xfrm>
              <a:off x="1087" y="320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BCH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4" name="文本框 1073743501"/>
            <p:cNvSpPr txBox="1"/>
            <p:nvPr/>
          </p:nvSpPr>
          <p:spPr>
            <a:xfrm>
              <a:off x="2527" y="6012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1000H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5" name="文本框 1073743502"/>
            <p:cNvSpPr txBox="1"/>
            <p:nvPr/>
          </p:nvSpPr>
          <p:spPr>
            <a:xfrm>
              <a:off x="2527" y="5544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0FFFH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6" name="文本框 1073743503"/>
            <p:cNvSpPr txBox="1"/>
            <p:nvPr/>
          </p:nvSpPr>
          <p:spPr>
            <a:xfrm>
              <a:off x="2527" y="5076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0FFEH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7" name="文本框 1073743504"/>
            <p:cNvSpPr txBox="1"/>
            <p:nvPr/>
          </p:nvSpPr>
          <p:spPr>
            <a:xfrm>
              <a:off x="2527" y="4608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0FFDH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8" name="文本框 1073743505"/>
            <p:cNvSpPr txBox="1"/>
            <p:nvPr/>
          </p:nvSpPr>
          <p:spPr>
            <a:xfrm>
              <a:off x="2527" y="4140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0FFCH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39" name="文本框 1073743506"/>
            <p:cNvSpPr txBox="1"/>
            <p:nvPr/>
          </p:nvSpPr>
          <p:spPr>
            <a:xfrm>
              <a:off x="2527" y="3672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0FFBH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0" name="文本框 1073743507"/>
            <p:cNvSpPr txBox="1"/>
            <p:nvPr/>
          </p:nvSpPr>
          <p:spPr>
            <a:xfrm>
              <a:off x="2527" y="3204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0FFAH(SP)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1" name="文本框 1073743508"/>
            <p:cNvSpPr txBox="1"/>
            <p:nvPr/>
          </p:nvSpPr>
          <p:spPr>
            <a:xfrm>
              <a:off x="7027" y="6012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1000H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2" name="文本框 1073743509"/>
            <p:cNvSpPr txBox="1"/>
            <p:nvPr/>
          </p:nvSpPr>
          <p:spPr>
            <a:xfrm>
              <a:off x="7027" y="5544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0FFFH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3" name="文本框 1073743510"/>
            <p:cNvSpPr txBox="1"/>
            <p:nvPr/>
          </p:nvSpPr>
          <p:spPr>
            <a:xfrm>
              <a:off x="7027" y="5076"/>
              <a:ext cx="19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← 0FFAH(SP)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4" name="文本框 1073743511"/>
            <p:cNvSpPr txBox="1"/>
            <p:nvPr/>
          </p:nvSpPr>
          <p:spPr>
            <a:xfrm>
              <a:off x="5587" y="320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5" name="文本框 1073743512"/>
            <p:cNvSpPr txBox="1"/>
            <p:nvPr/>
          </p:nvSpPr>
          <p:spPr>
            <a:xfrm>
              <a:off x="1087" y="367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9AH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6" name="文本框 1073743513"/>
            <p:cNvSpPr txBox="1"/>
            <p:nvPr/>
          </p:nvSpPr>
          <p:spPr>
            <a:xfrm>
              <a:off x="1087" y="4140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78H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7" name="文本框 1073743514"/>
            <p:cNvSpPr txBox="1"/>
            <p:nvPr/>
          </p:nvSpPr>
          <p:spPr>
            <a:xfrm>
              <a:off x="1087" y="4608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56H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8" name="文本框 1073743515"/>
            <p:cNvSpPr txBox="1"/>
            <p:nvPr/>
          </p:nvSpPr>
          <p:spPr>
            <a:xfrm>
              <a:off x="1087" y="507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34H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49" name="文本框 1073743516"/>
            <p:cNvSpPr txBox="1"/>
            <p:nvPr/>
          </p:nvSpPr>
          <p:spPr>
            <a:xfrm>
              <a:off x="1087" y="554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12H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0" name="文本框 1073743517"/>
            <p:cNvSpPr txBox="1"/>
            <p:nvPr/>
          </p:nvSpPr>
          <p:spPr>
            <a:xfrm>
              <a:off x="1087" y="601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zh-CN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栈底</a:t>
              </a:r>
              <a:endParaRPr lang="zh-CN" altLang="zh-CN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1" name="文本框 1073743518"/>
            <p:cNvSpPr txBox="1"/>
            <p:nvPr/>
          </p:nvSpPr>
          <p:spPr>
            <a:xfrm>
              <a:off x="1087" y="2112"/>
              <a:ext cx="16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进栈：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2" name="文本框 1073743519"/>
            <p:cNvSpPr txBox="1"/>
            <p:nvPr/>
          </p:nvSpPr>
          <p:spPr>
            <a:xfrm>
              <a:off x="5587" y="367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3" name="文本框 1073743520"/>
            <p:cNvSpPr txBox="1"/>
            <p:nvPr/>
          </p:nvSpPr>
          <p:spPr>
            <a:xfrm>
              <a:off x="5587" y="4140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4" name="文本框 1073743521"/>
            <p:cNvSpPr txBox="1"/>
            <p:nvPr/>
          </p:nvSpPr>
          <p:spPr>
            <a:xfrm>
              <a:off x="5587" y="4608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……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5" name="文本框 1073743522"/>
            <p:cNvSpPr txBox="1"/>
            <p:nvPr/>
          </p:nvSpPr>
          <p:spPr>
            <a:xfrm>
              <a:off x="5587" y="5076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34H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6" name="文本框 1073743523"/>
            <p:cNvSpPr txBox="1"/>
            <p:nvPr/>
          </p:nvSpPr>
          <p:spPr>
            <a:xfrm>
              <a:off x="5587" y="5544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12H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7" name="文本框 1073743524"/>
            <p:cNvSpPr txBox="1"/>
            <p:nvPr/>
          </p:nvSpPr>
          <p:spPr>
            <a:xfrm>
              <a:off x="5587" y="6012"/>
              <a:ext cx="16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栈底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8158" name="文本框 1073743525"/>
            <p:cNvSpPr txBox="1"/>
            <p:nvPr/>
          </p:nvSpPr>
          <p:spPr>
            <a:xfrm>
              <a:off x="5587" y="2112"/>
              <a:ext cx="16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1800" b="1" i="0">
                  <a:solidFill>
                    <a:srgbClr val="303469"/>
                  </a:solidFill>
                  <a:latin typeface="Times New Roman" panose="02020603050405020304" pitchFamily="2" charset="0"/>
                </a:rPr>
                <a:t>出栈后：</a:t>
              </a:r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solidFill>
                  <a:srgbClr val="303469"/>
                </a:solidFill>
                <a:latin typeface="Times New Roman" panose="02020603050405020304" pitchFamily="2" charset="0"/>
              </a:endParaRPr>
            </a:p>
          </p:txBody>
        </p:sp>
      </p:grpSp>
      <p:sp>
        <p:nvSpPr>
          <p:cNvPr id="48159" name="文本框 99"/>
          <p:cNvSpPr txBox="1"/>
          <p:nvPr/>
        </p:nvSpPr>
        <p:spPr>
          <a:xfrm>
            <a:off x="755650" y="4725988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结果：（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DX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=9ABCH</a:t>
            </a:r>
            <a:endParaRPr lang="en-US" altLang="zh-CN" sz="1800" b="1" i="0">
              <a:solidFill>
                <a:srgbClr val="303469"/>
              </a:solidFill>
              <a:latin typeface="Times New Roman" panose="02020603050405020304" pitchFamily="2" charset="0"/>
            </a:endParaRPr>
          </a:p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AX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=5678H</a:t>
            </a:r>
            <a:endParaRPr lang="en-US" altLang="zh-CN" sz="1800" b="1" i="0">
              <a:solidFill>
                <a:srgbClr val="303469"/>
              </a:solidFill>
              <a:latin typeface="Times New Roman" panose="02020603050405020304" pitchFamily="2" charset="0"/>
            </a:endParaRPr>
          </a:p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BX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=5678H</a:t>
            </a:r>
            <a:endParaRPr lang="en-US" altLang="zh-CN" sz="1800" b="1" i="0">
              <a:solidFill>
                <a:srgbClr val="303469"/>
              </a:solidFill>
              <a:latin typeface="Times New Roman" panose="02020603050405020304" pitchFamily="2" charset="0"/>
            </a:endParaRPr>
          </a:p>
          <a:p>
            <a:pPr indent="341630"/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CX</a:t>
            </a:r>
            <a:r>
              <a:rPr lang="zh-CN" altLang="en-US" sz="1800" b="1" i="0">
                <a:solidFill>
                  <a:srgbClr val="303469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800" b="1" i="0">
                <a:solidFill>
                  <a:srgbClr val="303469"/>
                </a:solidFill>
                <a:latin typeface="Times New Roman" panose="02020603050405020304" pitchFamily="2" charset="0"/>
              </a:rPr>
              <a:t>=9ABCH</a:t>
            </a:r>
            <a:endParaRPr lang="en-US" altLang="zh-CN" sz="1800" b="1" i="0">
              <a:solidFill>
                <a:srgbClr val="303469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10854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28675" y="1387475"/>
            <a:ext cx="7934325" cy="4632325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3. 8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位寄存器进出栈指令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PUSHA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顺序入栈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POPA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位寄存器按相反顺序出栈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4" name="文本框 10854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占位符 10854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39775" y="1398588"/>
            <a:ext cx="8023225" cy="4621212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4.8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位寄存器进出栈指令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PUSHAD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EAX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ECX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EDX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EBX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EBP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ESI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EDI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顺序入栈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POPAD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位寄存器按相反顺序出栈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78" name="文本框 108546"/>
          <p:cNvSpPr txBox="1"/>
          <p:nvPr/>
        </p:nvSpPr>
        <p:spPr>
          <a:xfrm>
            <a:off x="739775" y="188278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348855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堆栈的概念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子程序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文本框 8194"/>
          <p:cNvSpPr txBox="1"/>
          <p:nvPr/>
        </p:nvSpPr>
        <p:spPr>
          <a:xfrm>
            <a:off x="704850" y="1400175"/>
            <a:ext cx="7720013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子程序的概念</a:t>
            </a:r>
            <a:endParaRPr lang="zh-CN" altLang="en-US" sz="28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一个程序中常常有类似的程序段，这些程序段的功能和结构相同，只是某些变量的赋值不同，此时把这些程序段写成子程序的形式，以便需要时调用它。</a:t>
            </a:r>
            <a:endParaRPr lang="zh-CN" altLang="en-US" sz="28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2" name="文本框 8195"/>
          <p:cNvSpPr txBox="1"/>
          <p:nvPr/>
        </p:nvSpPr>
        <p:spPr>
          <a:xfrm>
            <a:off x="611188" y="265113"/>
            <a:ext cx="40100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子程序设计</a:t>
            </a:r>
            <a:endParaRPr lang="en-US" altLang="zh-CN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文本框 8194"/>
          <p:cNvSpPr txBox="1"/>
          <p:nvPr/>
        </p:nvSpPr>
        <p:spPr>
          <a:xfrm>
            <a:off x="633413" y="1412875"/>
            <a:ext cx="7921625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子程序的特点：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(1)分类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用户自定义的子程序；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系统子程序，作为系统软件的一部分供用户调用。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(2)与主程序的关系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是调用关系，调用之后又回到调用处的下一条指令。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子程序是模块化编程的重要手段。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主要解决编制、调用、返回、参数传递等问题。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6" name="文本框 8195"/>
          <p:cNvSpPr txBox="1"/>
          <p:nvPr/>
        </p:nvSpPr>
        <p:spPr>
          <a:xfrm>
            <a:off x="611188" y="265113"/>
            <a:ext cx="32346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特点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39750" y="1704975"/>
            <a:ext cx="777716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独立程序段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用控制指令调用它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在执行完后再返回调用它的程序中继续执行。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这样的独立程序段称为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子程序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539750" y="4337050"/>
            <a:ext cx="7580921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宋体" panose="02010600030101010101" pitchFamily="2" charset="-122"/>
              </a:rPr>
              <a:t>调用子程序的程序称为</a:t>
            </a:r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主程序</a:t>
            </a:r>
            <a:r>
              <a:rPr lang="zh-CN" altLang="en-US" sz="2800" b="1" i="0">
                <a:latin typeface="宋体" panose="02010600030101010101" pitchFamily="2" charset="-122"/>
              </a:rPr>
              <a:t> </a:t>
            </a:r>
            <a:r>
              <a:rPr lang="en-US" altLang="zh-CN" sz="2800" b="1" i="0">
                <a:latin typeface="宋体" panose="02010600030101010101" pitchFamily="2" charset="-122"/>
              </a:rPr>
              <a:t>(</a:t>
            </a:r>
            <a:r>
              <a:rPr lang="zh-CN" altLang="en-US" sz="2800" b="1" i="0">
                <a:latin typeface="宋体" panose="02010600030101010101" pitchFamily="2" charset="-122"/>
              </a:rPr>
              <a:t>或称调用程序</a:t>
            </a:r>
            <a:r>
              <a:rPr lang="en-US" altLang="zh-CN" sz="2800" b="1" i="0">
                <a:latin typeface="宋体" panose="02010600030101010101" pitchFamily="2" charset="-122"/>
              </a:rPr>
              <a:t>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2929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子程序的概念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685800" y="1524000"/>
            <a:ext cx="35052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K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DK: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J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DJ: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i="0" dirty="0">
                <a:latin typeface="Times New Roman" panose="02020603050405020304" pitchFamily="2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6450013" y="1700213"/>
            <a:ext cx="1439862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auto">
          <a:xfrm>
            <a:off x="6359525" y="1143000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A</a:t>
            </a:r>
            <a:endParaRPr lang="en-US" altLang="zh-CN" sz="2800" b="1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9" name="Line 8"/>
          <p:cNvSpPr>
            <a:spLocks noChangeShapeType="1"/>
          </p:cNvSpPr>
          <p:nvPr/>
        </p:nvSpPr>
        <p:spPr bwMode="auto">
          <a:xfrm>
            <a:off x="4289425" y="1843088"/>
            <a:ext cx="208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9"/>
          <p:cNvSpPr>
            <a:spLocks noChangeShapeType="1"/>
          </p:cNvSpPr>
          <p:nvPr/>
        </p:nvSpPr>
        <p:spPr bwMode="auto">
          <a:xfrm flipH="1" flipV="1">
            <a:off x="4289425" y="2203450"/>
            <a:ext cx="21605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 flipV="1">
            <a:off x="4343400" y="1914525"/>
            <a:ext cx="2035175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4289425" y="3140075"/>
            <a:ext cx="21605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9600" y="48006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断点</a:t>
            </a:r>
            <a:r>
              <a:rPr lang="zh-CN" altLang="en-US" sz="2800" b="1" i="0">
                <a:latin typeface="宋体" panose="02010600030101010101" pitchFamily="2" charset="-122"/>
              </a:rPr>
              <a:t>：转子指令的直接后继指令的地址。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33400" y="533400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子程序执行完毕，返回主程序的断点处继续执行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539750" y="234950"/>
            <a:ext cx="2929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子程序的概念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48200" y="3352800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转移的本质是什么？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105400" y="4298950"/>
            <a:ext cx="1992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改变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</a:t>
            </a:r>
            <a:endParaRPr lang="zh-CN" altLang="en-US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46125" y="5900738"/>
            <a:ext cx="6593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如何改变</a:t>
            </a:r>
            <a:r>
              <a:rPr lang="en-US" altLang="zh-CN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CS:EIP,</a:t>
            </a:r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使其按照预定的路线图前进？</a:t>
            </a:r>
            <a:endParaRPr lang="zh-CN" altLang="en-US" sz="24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bldLvl="0" animBg="1"/>
      <p:bldP spid="31757" grpId="0" bldLvl="0" animBg="1"/>
      <p:bldP spid="31759" grpId="0" bldLvl="0" animBg="1" autoUpdateAnimBg="0"/>
      <p:bldP spid="31760" grpId="0" bldLvl="0" animBg="1" autoUpdateAnimBg="0"/>
      <p:bldP spid="3176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774631" y="2204864"/>
            <a:ext cx="80294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子程序名  </a:t>
            </a:r>
            <a:r>
              <a:rPr lang="en-US" altLang="zh-CN" sz="2800" b="1" i="0" dirty="0">
                <a:latin typeface="宋体" panose="02010600030101010101" pitchFamily="2" charset="-122"/>
              </a:rPr>
              <a:t>PROC  [NEAR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FAR] [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语言类型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……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子程序名  </a:t>
            </a:r>
            <a:r>
              <a:rPr lang="en-US" altLang="zh-CN" sz="2800" b="1" i="0" dirty="0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539750" y="234950"/>
            <a:ext cx="2929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4434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子程序的定义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99592" y="4077072"/>
            <a:ext cx="24482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sort  proc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sort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55976" y="4077072"/>
            <a:ext cx="33123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main  proc  c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  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main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583" y="6022012"/>
            <a:ext cx="6840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latin typeface="宋体" panose="02010600030101010101" pitchFamily="2" charset="-122"/>
              </a:rPr>
              <a:t>缺省的语言类型与存储模型说明伪指令中的相同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文本框 32772"/>
          <p:cNvSpPr txBox="1"/>
          <p:nvPr/>
        </p:nvSpPr>
        <p:spPr>
          <a:xfrm>
            <a:off x="684213" y="1412875"/>
            <a:ext cx="7654925" cy="3840163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一、调用指令CALL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调用范围：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fontAlgn="base">
              <a:lnSpc>
                <a:spcPct val="150000"/>
              </a:lnSpc>
              <a:buClr>
                <a:srgbClr val="40458C"/>
              </a:buClr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段内：属性定义为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NEAR</a:t>
            </a:r>
            <a:endParaRPr lang="en-US" altLang="zh-CN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fontAlgn="base">
              <a:lnSpc>
                <a:spcPct val="150000"/>
              </a:lnSpc>
              <a:buClr>
                <a:srgbClr val="40458C"/>
              </a:buClr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段外：属性定义为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FAR</a:t>
            </a:r>
            <a:endParaRPr lang="en-US" altLang="zh-CN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调用寻址方式：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直接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间接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54274" name="矩形 32779"/>
          <p:cNvSpPr/>
          <p:nvPr/>
        </p:nvSpPr>
        <p:spPr>
          <a:xfrm>
            <a:off x="539750" y="234950"/>
            <a:ext cx="476059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子程序的调用和返回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348855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堆栈的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概念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子程序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32772"/>
          <p:cNvSpPr txBox="1"/>
          <p:nvPr/>
        </p:nvSpPr>
        <p:spPr>
          <a:xfrm>
            <a:off x="684213" y="1412875"/>
            <a:ext cx="7654925" cy="4389438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段内直接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格式：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CALL 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过程名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功能：（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），目的地址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EA→IP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特点：不保存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到堆栈中。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2.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段间直接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  格式：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CALL FAR PTR 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过程名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  功能：（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CS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→↓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SP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），（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IP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→↓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SP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）；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  目的地址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EA→IP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，目的地址的段首址</a:t>
            </a: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→CS</a:t>
            </a:r>
            <a:r>
              <a:rPr lang="zh-CN" altLang="en-US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。</a:t>
            </a:r>
            <a:endParaRPr lang="zh-CN" altLang="en-US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宋体" panose="02010600030101010101" pitchFamily="2" charset="-122"/>
            </a:endParaRPr>
          </a:p>
        </p:txBody>
      </p:sp>
      <p:sp>
        <p:nvSpPr>
          <p:cNvPr id="55298" name="矩形 32779"/>
          <p:cNvSpPr/>
          <p:nvPr/>
        </p:nvSpPr>
        <p:spPr>
          <a:xfrm>
            <a:off x="539750" y="234950"/>
            <a:ext cx="43767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一、调用指令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  <a:endParaRPr lang="en-US" altLang="zh-CN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框 32772"/>
          <p:cNvSpPr txBox="1"/>
          <p:nvPr/>
        </p:nvSpPr>
        <p:spPr>
          <a:xfrm>
            <a:off x="755650" y="1484313"/>
            <a:ext cx="7556500" cy="1755775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段内间接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CALL WORD PTR 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功能：（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），（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2" name="矩形 32779"/>
          <p:cNvSpPr/>
          <p:nvPr/>
        </p:nvSpPr>
        <p:spPr>
          <a:xfrm>
            <a:off x="539750" y="234950"/>
            <a:ext cx="43767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一、调用指令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  <a:endParaRPr lang="en-US" altLang="zh-CN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73744279" name="文本框 545"/>
          <p:cNvSpPr txBox="1">
            <a:spLocks noRot="1"/>
          </p:cNvSpPr>
          <p:nvPr/>
        </p:nvSpPr>
        <p:spPr>
          <a:xfrm>
            <a:off x="1403350" y="2852738"/>
            <a:ext cx="5635625" cy="350202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 marL="266700" indent="266700"/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BX, OFFSET B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CALL WORD PTR [BX]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SUB1	PROC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B:	MOV AX, 1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…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RET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SUB1	ENDP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文本框 32772"/>
          <p:cNvSpPr txBox="1"/>
          <p:nvPr/>
        </p:nvSpPr>
        <p:spPr>
          <a:xfrm>
            <a:off x="755650" y="1484313"/>
            <a:ext cx="7556500" cy="2195512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段间间接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CALL DWORD PTR 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功能：当前（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），（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→↓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改变为（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OPD+2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→CS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→IP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6" name="矩形 32779"/>
          <p:cNvSpPr/>
          <p:nvPr/>
        </p:nvSpPr>
        <p:spPr>
          <a:xfrm>
            <a:off x="539750" y="234950"/>
            <a:ext cx="43767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一、调用指令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CALL</a:t>
            </a:r>
            <a:endParaRPr lang="en-US" altLang="zh-CN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32772"/>
          <p:cNvSpPr txBox="1"/>
          <p:nvPr/>
        </p:nvSpPr>
        <p:spPr>
          <a:xfrm>
            <a:off x="684211" y="1412875"/>
            <a:ext cx="7850189" cy="3840162"/>
          </a:xfrm>
          <a:prstGeom prst="rect">
            <a:avLst/>
          </a:prstGeom>
          <a:noFill/>
          <a:ln w="9525">
            <a:noFill/>
          </a:ln>
        </p:spPr>
        <p:txBody>
          <a:bodyPr wrap="square" tIns="0" bIns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功能：返回到调用指令的下一条指令处继续执行。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格式：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RET</a:t>
            </a:r>
            <a:endParaRPr lang="en-US" altLang="zh-CN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	RET n</a:t>
            </a:r>
            <a:endParaRPr lang="en-US" altLang="zh-CN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具体功能：对段间返回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↑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（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SP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）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→IP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，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↑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（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SP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）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→CS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          对段内返回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↑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（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SP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）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→IP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注意：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CALL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和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RET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不影响标志位。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    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对于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RET n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表示返回时，清除堆栈中栈顶的</a:t>
            </a:r>
            <a:r>
              <a:rPr lang="en-US" altLang="zh-CN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n</a:t>
            </a:r>
            <a:r>
              <a:rPr lang="zh-CN" altLang="en-US" sz="2400" b="1" i="0" noProof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cs typeface="+mn-ea"/>
              </a:rPr>
              <a:t>个字。</a:t>
            </a:r>
            <a:endParaRPr lang="zh-CN" altLang="en-US" sz="2400" b="1" i="0" noProof="1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0" name="矩形 32779"/>
          <p:cNvSpPr/>
          <p:nvPr/>
        </p:nvSpPr>
        <p:spPr>
          <a:xfrm>
            <a:off x="539750" y="234950"/>
            <a:ext cx="44910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返回指令  </a:t>
            </a:r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</a:t>
            </a:r>
            <a:endParaRPr lang="en-US" altLang="zh-CN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35844"/>
          <p:cNvSpPr txBox="1"/>
          <p:nvPr/>
        </p:nvSpPr>
        <p:spPr>
          <a:xfrm>
            <a:off x="755650" y="1412875"/>
            <a:ext cx="7766050" cy="1736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调用子程序时，有可能破坏原来寄存器的内容，因此，必须保护、恢复现场。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如：子程序用到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寄存器的保护与恢复。</a:t>
            </a:r>
            <a:endParaRPr lang="zh-CN" altLang="en-US" sz="2400" b="1" i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18" name="矩形 35845"/>
          <p:cNvSpPr/>
          <p:nvPr/>
        </p:nvSpPr>
        <p:spPr>
          <a:xfrm>
            <a:off x="539750" y="234950"/>
            <a:ext cx="47545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二、现场保护与恢复</a:t>
            </a:r>
            <a:endParaRPr lang="zh-CN" altLang="en-US" sz="40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73743394" name="文本框 1073743393"/>
          <p:cNvSpPr txBox="1">
            <a:spLocks noRot="1"/>
          </p:cNvSpPr>
          <p:nvPr/>
        </p:nvSpPr>
        <p:spPr>
          <a:xfrm>
            <a:off x="1547813" y="3213100"/>
            <a:ext cx="6734175" cy="2908300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A	PROC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PUSH BX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PUSH AX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…; </a:t>
            </a: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子程序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POP AX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POP BX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RET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A	ENDP</a:t>
            </a:r>
            <a:endParaRPr lang="zh-CN" altLang="en-US" b="1" i="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文本框 91137"/>
          <p:cNvSpPr txBox="1"/>
          <p:nvPr/>
        </p:nvSpPr>
        <p:spPr>
          <a:xfrm>
            <a:off x="682943" y="1340485"/>
            <a:ext cx="7720012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参数传递：主程序为子程序提供入口参数，子程序返回结果给主程序。 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一、寄存器法</a:t>
            </a:r>
            <a:endParaRPr lang="en-US" altLang="zh-CN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利用寄存器传送入口、出口参数，适合于参数少的情况。</a:t>
            </a:r>
            <a:endParaRPr lang="en-US" altLang="zh-CN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该方法较简单，就象功能调用入口参数一样。</a:t>
            </a:r>
            <a:endParaRPr lang="en-US" altLang="zh-CN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二、约定单元法</a:t>
            </a:r>
            <a:endParaRPr lang="en-US" altLang="zh-CN" sz="2400" b="1" i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入、出口参数在事先约定的存贮单元中。适合于参数多的情况</a:t>
            </a:r>
            <a:r>
              <a:rPr lang="en-US" altLang="zh-CN" sz="2400" i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2" name="矩形 91142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文本框 91137"/>
          <p:cNvSpPr txBox="1"/>
          <p:nvPr/>
        </p:nvSpPr>
        <p:spPr>
          <a:xfrm>
            <a:off x="688975" y="1485900"/>
            <a:ext cx="7729538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三、堆栈法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利用堆栈传递参数。缺点是进出栈多，容易出错。</a:t>
            </a:r>
            <a:endParaRPr lang="zh-CN" altLang="en-US" sz="2400" b="1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400" b="1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如：将堆栈中的两元素相加。入口为栈顶和次栈顶的两个元素</a:t>
            </a:r>
            <a:r>
              <a:rPr lang="zh-CN" altLang="en-US" sz="2800" i="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i="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6" name="矩形 91142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2467" name="组合 1073743476"/>
          <p:cNvGrpSpPr/>
          <p:nvPr/>
        </p:nvGrpSpPr>
        <p:grpSpPr>
          <a:xfrm>
            <a:off x="892175" y="3502025"/>
            <a:ext cx="7364413" cy="2520950"/>
            <a:chOff x="1087" y="2424"/>
            <a:chExt cx="7920" cy="2340"/>
          </a:xfrm>
        </p:grpSpPr>
        <p:sp>
          <p:nvSpPr>
            <p:cNvPr id="62468" name="文本框 1073743398"/>
            <p:cNvSpPr txBox="1"/>
            <p:nvPr/>
          </p:nvSpPr>
          <p:spPr>
            <a:xfrm>
              <a:off x="1087" y="2424"/>
              <a:ext cx="3600" cy="23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 b="1" i="0">
                  <a:latin typeface="Times New Roman" panose="02020603050405020304" pitchFamily="2" charset="0"/>
                </a:rPr>
                <a:t>主程序：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PUSH X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PUSH Y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CALL SUBN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2469" name="文本框 1073743399"/>
            <p:cNvSpPr txBox="1"/>
            <p:nvPr/>
          </p:nvSpPr>
          <p:spPr>
            <a:xfrm>
              <a:off x="5227" y="2424"/>
              <a:ext cx="3780" cy="23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000" b="1" i="0">
                  <a:latin typeface="Times New Roman" panose="02020603050405020304" pitchFamily="2" charset="0"/>
                </a:rPr>
                <a:t>SUBN	PROC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MOV BP, SP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MOV BX, [BP+2]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MOV AX, [BP+4]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ADD AX, BX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	RET 4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r>
                <a:rPr lang="zh-CN" altLang="en-US" sz="2000" b="1" i="0">
                  <a:latin typeface="Times New Roman" panose="02020603050405020304" pitchFamily="2" charset="0"/>
                </a:rPr>
                <a:t>SUBN	ENDP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文本框 37891"/>
          <p:cNvSpPr txBox="1"/>
          <p:nvPr/>
        </p:nvSpPr>
        <p:spPr>
          <a:xfrm>
            <a:off x="539750" y="1557338"/>
            <a:ext cx="7769225" cy="404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例：关于十进制到十六进制的转换。从键盘输入一个十进制数，然后把该数以十六进制形式显示在屏幕上。</a:t>
            </a:r>
            <a:endParaRPr lang="zh-CN" altLang="en-US" sz="24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  <a:endParaRPr lang="zh-CN" altLang="en-US" sz="24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(1)用子程序DECIBIN实现从键盘上取十进制数并转换为二进制。</a:t>
            </a:r>
            <a:endParaRPr lang="zh-CN" altLang="en-US" sz="24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(2)用子程序BINIHEX把二进制数以十六进制数的形式在屏上显示。</a:t>
            </a:r>
            <a:endParaRPr lang="zh-CN" altLang="en-US" sz="24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(3)用CRLF子程序取得回车换行效果。</a:t>
            </a:r>
            <a:endParaRPr lang="zh-CN" altLang="en-US" sz="24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参数传递通过BX完成。</a:t>
            </a:r>
            <a:endParaRPr lang="zh-CN" altLang="en-US" sz="24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0" name="矩形 37893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矩形 47109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4514" name="组合 1073743604"/>
          <p:cNvGrpSpPr>
            <a:grpSpLocks noRot="1"/>
          </p:cNvGrpSpPr>
          <p:nvPr/>
        </p:nvGrpSpPr>
        <p:grpSpPr>
          <a:xfrm>
            <a:off x="976313" y="1657350"/>
            <a:ext cx="3017837" cy="3870325"/>
            <a:chOff x="4147" y="2372"/>
            <a:chExt cx="1800" cy="4524"/>
          </a:xfrm>
        </p:grpSpPr>
        <p:sp>
          <p:nvSpPr>
            <p:cNvPr id="64515" name="文本框 1073743605"/>
            <p:cNvSpPr txBox="1"/>
            <p:nvPr/>
          </p:nvSpPr>
          <p:spPr>
            <a:xfrm>
              <a:off x="4147" y="320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调用DECIBIN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6" name="文本框 1073743606"/>
            <p:cNvSpPr txBox="1"/>
            <p:nvPr/>
          </p:nvSpPr>
          <p:spPr>
            <a:xfrm>
              <a:off x="4147" y="398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调用CRLF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7" name="文本框 1073743607"/>
            <p:cNvSpPr txBox="1"/>
            <p:nvPr/>
          </p:nvSpPr>
          <p:spPr>
            <a:xfrm>
              <a:off x="4147" y="476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调用BINIHEX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8" name="文本框 1073743608"/>
            <p:cNvSpPr txBox="1"/>
            <p:nvPr/>
          </p:nvSpPr>
          <p:spPr>
            <a:xfrm>
              <a:off x="4147" y="554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调用CRLF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19" name="直接连接符 1073743609"/>
            <p:cNvSpPr/>
            <p:nvPr/>
          </p:nvSpPr>
          <p:spPr>
            <a:xfrm>
              <a:off x="5047" y="2840"/>
              <a:ext cx="0" cy="3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0" name="直接连接符 1073743610"/>
            <p:cNvSpPr/>
            <p:nvPr/>
          </p:nvSpPr>
          <p:spPr>
            <a:xfrm>
              <a:off x="5047" y="367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1" name="直接连接符 1073743611"/>
            <p:cNvSpPr/>
            <p:nvPr/>
          </p:nvSpPr>
          <p:spPr>
            <a:xfrm>
              <a:off x="5047" y="445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2" name="直接连接符 1073743612"/>
            <p:cNvSpPr/>
            <p:nvPr/>
          </p:nvSpPr>
          <p:spPr>
            <a:xfrm>
              <a:off x="5047" y="523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3" name="直接连接符 1073743613"/>
            <p:cNvSpPr/>
            <p:nvPr/>
          </p:nvSpPr>
          <p:spPr>
            <a:xfrm>
              <a:off x="5047" y="6012"/>
              <a:ext cx="0" cy="4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64524" name="圆角矩形 1073743614"/>
            <p:cNvSpPr/>
            <p:nvPr/>
          </p:nvSpPr>
          <p:spPr>
            <a:xfrm>
              <a:off x="4507" y="2372"/>
              <a:ext cx="1080" cy="465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tIns="10800" anchor="t" anchorCtr="0"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开始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  <p:sp>
          <p:nvSpPr>
            <p:cNvPr id="64525" name="圆角矩形 1073743615"/>
            <p:cNvSpPr/>
            <p:nvPr/>
          </p:nvSpPr>
          <p:spPr>
            <a:xfrm>
              <a:off x="4507" y="6431"/>
              <a:ext cx="1080" cy="465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tIns="10800" anchor="t" anchorCtr="0"/>
            <a:p>
              <a:pPr algn="ctr"/>
              <a:r>
                <a:rPr lang="zh-CN" altLang="en-US" sz="2000" b="1" i="0">
                  <a:latin typeface="Times New Roman" panose="02020603050405020304" pitchFamily="2" charset="0"/>
                </a:rPr>
                <a:t>开始</a:t>
              </a:r>
              <a:endParaRPr lang="zh-CN" altLang="en-US" sz="2000" b="1" i="0"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latin typeface="Times New Roman" panose="02020603050405020304" pitchFamily="2" charset="0"/>
              </a:endParaRPr>
            </a:p>
          </p:txBody>
        </p:sp>
      </p:grpSp>
      <p:sp>
        <p:nvSpPr>
          <p:cNvPr id="64526" name="文本框 99"/>
          <p:cNvSpPr txBox="1"/>
          <p:nvPr/>
        </p:nvSpPr>
        <p:spPr>
          <a:xfrm>
            <a:off x="5076825" y="1628775"/>
            <a:ext cx="242728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355600">
              <a:lnSpc>
                <a:spcPct val="150000"/>
              </a:lnSpc>
            </a:pPr>
            <a:r>
              <a:rPr lang="zh-CN" altLang="en-US" sz="2400" b="1" i="0">
                <a:latin typeface="宋体" panose="02010600030101010101" pitchFamily="2" charset="-122"/>
              </a:rPr>
              <a:t>程序运行后，输入：</a:t>
            </a:r>
            <a:r>
              <a:rPr lang="en-US" altLang="zh-CN" sz="2400" b="1" i="0">
                <a:latin typeface="Times New Roman" panose="02020603050405020304" pitchFamily="2" charset="0"/>
              </a:rPr>
              <a:t>234</a:t>
            </a:r>
            <a:r>
              <a:rPr lang="en-US" altLang="zh-CN" sz="2400" b="1" i="0">
                <a:latin typeface="宋体" panose="02010600030101010101" pitchFamily="2" charset="-122"/>
              </a:rPr>
              <a:t>↙</a:t>
            </a:r>
            <a:r>
              <a:rPr lang="zh-CN" altLang="en-US" sz="2400" b="1" i="0">
                <a:latin typeface="宋体" panose="02010600030101010101" pitchFamily="2" charset="-122"/>
              </a:rPr>
              <a:t>，在另外一行显示：</a:t>
            </a:r>
            <a:r>
              <a:rPr lang="en-US" altLang="zh-CN" sz="2400" b="1" i="0">
                <a:latin typeface="Times New Roman" panose="02020603050405020304" pitchFamily="2" charset="0"/>
              </a:rPr>
              <a:t>EA</a:t>
            </a:r>
            <a:r>
              <a:rPr lang="zh-CN" altLang="en-US" sz="2400" b="1" i="0">
                <a:latin typeface="宋体" panose="02010600030101010101" pitchFamily="2" charset="-122"/>
              </a:rPr>
              <a:t>。</a:t>
            </a:r>
            <a:endParaRPr lang="zh-CN" altLang="en-US" sz="2400" b="1" i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矩形 47109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5538" name="组合 2"/>
          <p:cNvGrpSpPr/>
          <p:nvPr/>
        </p:nvGrpSpPr>
        <p:grpSpPr>
          <a:xfrm>
            <a:off x="611188" y="1557338"/>
            <a:ext cx="7847012" cy="4524375"/>
            <a:chOff x="1077" y="2111"/>
            <a:chExt cx="12358" cy="8112"/>
          </a:xfrm>
        </p:grpSpPr>
        <p:sp>
          <p:nvSpPr>
            <p:cNvPr id="1073743413" name="文本框 1073743412"/>
            <p:cNvSpPr txBox="1"/>
            <p:nvPr/>
          </p:nvSpPr>
          <p:spPr>
            <a:xfrm>
              <a:off x="1077" y="2111"/>
              <a:ext cx="5895" cy="81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/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STACK	SEGMENT STACK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DB 200 DUP(0)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STACK	ENDS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CODE	SEGMENT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ASSUME CS: CODE, SS: STACK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BEGIN:	CALL DECIBIN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CALL CRLF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CALL BINIHEX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CALL CRLF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JMP BEGIN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; --------------------------------------------------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DECIBIN	PROC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  <a:p>
              <a:pPr marL="266700" indent="266700"/>
              <a:r>
                <a:rPr lang="en-US" altLang="zh-CN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	</a:t>
              </a:r>
              <a:r>
                <a:rPr lang="zh-CN" altLang="en-US" sz="1800" b="1" i="0" noProof="1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MOV BX，0</a:t>
              </a:r>
              <a:endParaRPr lang="zh-CN" altLang="en-US" sz="1800" b="1" i="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65540" name="文本框 1"/>
            <p:cNvSpPr txBox="1"/>
            <p:nvPr/>
          </p:nvSpPr>
          <p:spPr>
            <a:xfrm>
              <a:off x="7541" y="2111"/>
              <a:ext cx="5895" cy="81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N1:	MOV AH，1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INT 21H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SUB AL, 30H; 不是数字键就退出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JL EXIT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CMP AL, 9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JG EXIT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CBW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XCHG AX, BX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MOV CX, 10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MUL CX; (AX)*(CX)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XCHG AX, BX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ADD BX, AX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	JMP N1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EXIT:	RET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solidFill>
                    <a:srgbClr val="000066"/>
                  </a:solidFill>
                  <a:latin typeface="Times New Roman" panose="02020603050405020304" pitchFamily="2" charset="0"/>
                </a:rPr>
                <a:t>DECIBIN	ENDP</a:t>
              </a:r>
              <a:endParaRPr lang="zh-CN" altLang="en-US" sz="1800" b="1" i="0">
                <a:solidFill>
                  <a:srgbClr val="000066"/>
                </a:solidFill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10342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1484313"/>
            <a:ext cx="8188325" cy="4495800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堆栈：主存中的一片数据存贮区。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为什么要用堆栈？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程序中经常用到子程序或处理中断，此时，主程序需要把子程序或中断程序将用到的寄存器内容保护起来，以便子程序或中断返回后，主程序能够从调用点或中断点处继续执行。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2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3.4.1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矩形 47109"/>
          <p:cNvSpPr/>
          <p:nvPr/>
        </p:nvSpPr>
        <p:spPr>
          <a:xfrm>
            <a:off x="458788" y="234950"/>
            <a:ext cx="705040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三、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主程序与子程序间的参数传递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6562" name="组合 2"/>
          <p:cNvGrpSpPr/>
          <p:nvPr/>
        </p:nvGrpSpPr>
        <p:grpSpPr>
          <a:xfrm>
            <a:off x="539750" y="1628775"/>
            <a:ext cx="7991475" cy="4459288"/>
            <a:chOff x="851" y="2225"/>
            <a:chExt cx="12584" cy="7022"/>
          </a:xfrm>
        </p:grpSpPr>
        <p:sp>
          <p:nvSpPr>
            <p:cNvPr id="66563" name="文本框 1073743413"/>
            <p:cNvSpPr txBox="1"/>
            <p:nvPr/>
          </p:nvSpPr>
          <p:spPr>
            <a:xfrm>
              <a:off x="7315" y="2225"/>
              <a:ext cx="6121" cy="70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en-US" altLang="zh-CN" sz="1800" b="1" i="0">
                  <a:latin typeface="Times New Roman" panose="02020603050405020304" pitchFamily="2" charset="0"/>
                </a:rPr>
                <a:t>	</a:t>
              </a:r>
              <a:r>
                <a:rPr lang="zh-CN" altLang="en-US" sz="1800" b="1" i="0">
                  <a:latin typeface="Times New Roman" panose="02020603050405020304" pitchFamily="2" charset="0"/>
                </a:rPr>
                <a:t>RET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BINIHEX	ENDP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; ------------------------------------------------------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CRLF	PROC NEAR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DL, 0DH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AH, 2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INT 21H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DL，0AH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AH，2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INT 21H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RET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CRLF	ENDP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CODE	ENDS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END BEGIN</a:t>
              </a:r>
              <a:endParaRPr lang="zh-CN" altLang="en-US" sz="1800" b="1" i="0">
                <a:latin typeface="Times New Roman" panose="02020603050405020304" pitchFamily="2" charset="0"/>
              </a:endParaRPr>
            </a:p>
          </p:txBody>
        </p:sp>
        <p:sp>
          <p:nvSpPr>
            <p:cNvPr id="66564" name="文本框 1073743413"/>
            <p:cNvSpPr txBox="1"/>
            <p:nvPr/>
          </p:nvSpPr>
          <p:spPr>
            <a:xfrm>
              <a:off x="851" y="2225"/>
              <a:ext cx="6121" cy="70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1800" b="1" i="0">
                  <a:latin typeface="Times New Roman" panose="02020603050405020304" pitchFamily="2" charset="0"/>
                </a:rPr>
                <a:t>BINIHEX	PROC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CH, 4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LOOP1:	MOV CL, 4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ROL BX, CL; 将BX以16进制显示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AL, BL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AND AL, 0FH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ADD AL, 30H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CMP AL, 3AH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JL DISP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ADD AL, 7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DISP:	MOV DL, AL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MOV AH, 2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INT 21H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DEC CH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r>
                <a:rPr lang="zh-CN" altLang="en-US" sz="1800" b="1" i="0">
                  <a:latin typeface="Times New Roman" panose="02020603050405020304" pitchFamily="2" charset="0"/>
                </a:rPr>
                <a:t>	JNZ	 LOOP1</a:t>
              </a:r>
              <a:endParaRPr lang="zh-CN" altLang="en-US" sz="1800" b="1" i="0">
                <a:latin typeface="Times New Roman" panose="02020603050405020304" pitchFamily="2" charset="0"/>
              </a:endParaRPr>
            </a:p>
            <a:p>
              <a:endParaRPr lang="zh-CN" altLang="en-US" sz="1800" b="1" i="0"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590465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局部变量的定义和使用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588" y="2348880"/>
            <a:ext cx="5400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 err="1">
                <a:latin typeface="宋体" panose="02010600030101010101" pitchFamily="2" charset="-122"/>
              </a:rPr>
              <a:t>func</a:t>
            </a:r>
            <a:r>
              <a:rPr lang="en-US" altLang="zh-CN" sz="2800" b="1" i="0" dirty="0">
                <a:latin typeface="宋体" panose="02010600030101010101" pitchFamily="2" charset="-122"/>
              </a:rPr>
              <a:t> proc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local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flag:dword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push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mov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800" b="1" i="0" dirty="0">
                <a:latin typeface="宋体" panose="02010600030101010101" pitchFamily="2" charset="-122"/>
              </a:rPr>
              <a:t>, [ebp+8]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flag,ebx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pop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ret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 err="1">
                <a:latin typeface="宋体" panose="02010600030101010101" pitchFamily="2" charset="-122"/>
              </a:rPr>
              <a:t>func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endp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4784"/>
            <a:ext cx="518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8.5.3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子程序的高级用法举例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132856"/>
            <a:ext cx="5760640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latin typeface="宋体" panose="02010600030101010101" pitchFamily="2" charset="-122"/>
              </a:rPr>
              <a:t>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000" b="1" i="0" dirty="0">
                <a:latin typeface="宋体" panose="02010600030101010101" pitchFamily="2" charset="-122"/>
              </a:rPr>
              <a:t>  proc   x:dword, y:dword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local u:dword,v:dword,w:dword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x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10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u,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    ; u=x+10;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y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25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v,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    ; v=y+25;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add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, u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mov   w,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000" b="1" i="0" dirty="0">
                <a:latin typeface="宋体" panose="02010600030101010101" pitchFamily="2" charset="-122"/>
              </a:rPr>
              <a:t>    ; w=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000" b="1" i="0" dirty="0">
                <a:latin typeface="宋体" panose="02010600030101010101" pitchFamily="2" charset="-122"/>
              </a:rPr>
              <a:t>;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	   ret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000" b="1" i="0" dirty="0">
                <a:latin typeface="宋体" panose="02010600030101010101" pitchFamily="2" charset="-122"/>
              </a:rPr>
              <a:t>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endp</a:t>
            </a:r>
            <a:endParaRPr lang="en-US" altLang="zh-CN" sz="2000" b="1" i="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5587" y="1124744"/>
            <a:ext cx="2736304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endParaRPr lang="en-US" altLang="zh-CN" sz="20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000" i="0" dirty="0">
                <a:latin typeface="宋体" panose="02010600030101010101" pitchFamily="2" charset="-122"/>
              </a:rPr>
              <a:t>当子程序有局部变量或参数时，编译生成的代码，在函数开头会自动加上：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PUSH EBP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MOV  EBP</a:t>
            </a:r>
            <a:r>
              <a:rPr lang="zh-CN" altLang="en-US" sz="2000" i="0" dirty="0">
                <a:latin typeface="宋体" panose="02010600030101010101" pitchFamily="2" charset="-122"/>
              </a:rPr>
              <a:t>，</a:t>
            </a:r>
            <a:r>
              <a:rPr lang="en-US" altLang="zh-CN" sz="2000" i="0" dirty="0">
                <a:latin typeface="宋体" panose="02010600030101010101" pitchFamily="2" charset="-122"/>
              </a:rPr>
              <a:t>ESP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ret</a:t>
            </a:r>
            <a:r>
              <a:rPr lang="zh-CN" altLang="en-US" sz="2000" i="0" dirty="0">
                <a:latin typeface="宋体" panose="02010600030101010101" pitchFamily="2" charset="-122"/>
              </a:rPr>
              <a:t>指令自动生成的代码：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leave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ret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leave</a:t>
            </a:r>
            <a:r>
              <a:rPr lang="zh-CN" altLang="en-US" sz="2000" i="0" dirty="0">
                <a:latin typeface="宋体" panose="02010600030101010101" pitchFamily="2" charset="-122"/>
              </a:rPr>
              <a:t>等效于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mov </a:t>
            </a:r>
            <a:r>
              <a:rPr lang="en-US" altLang="zh-CN" sz="2000" i="0" dirty="0" err="1">
                <a:latin typeface="宋体" panose="02010600030101010101" pitchFamily="2" charset="-122"/>
              </a:rPr>
              <a:t>esp</a:t>
            </a:r>
            <a:r>
              <a:rPr lang="zh-CN" altLang="en-US" sz="2000" i="0" dirty="0">
                <a:latin typeface="宋体" panose="02010600030101010101" pitchFamily="2" charset="-122"/>
              </a:rPr>
              <a:t>，</a:t>
            </a:r>
            <a:r>
              <a:rPr lang="en-US" altLang="zh-CN" sz="2000" i="0" dirty="0" err="1">
                <a:latin typeface="宋体" panose="02010600030101010101" pitchFamily="2" charset="-122"/>
              </a:rPr>
              <a:t>ebp</a:t>
            </a:r>
            <a:endParaRPr lang="en-US" altLang="zh-CN" sz="2000" i="0" dirty="0">
              <a:latin typeface="宋体" panose="02010600030101010101" pitchFamily="2" charset="-122"/>
            </a:endParaRPr>
          </a:p>
          <a:p>
            <a:r>
              <a:rPr lang="en-US" altLang="zh-CN" sz="2000" i="0" dirty="0">
                <a:latin typeface="宋体" panose="02010600030101010101" pitchFamily="2" charset="-122"/>
              </a:rPr>
              <a:t>pop </a:t>
            </a:r>
            <a:r>
              <a:rPr lang="en-US" altLang="zh-CN" sz="2000" i="0" dirty="0" err="1">
                <a:latin typeface="宋体" panose="02010600030101010101" pitchFamily="2" charset="-122"/>
              </a:rPr>
              <a:t>ebp</a:t>
            </a:r>
            <a:endParaRPr lang="zh-CN" altLang="en-US" sz="2000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子程序的高级用法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556792"/>
            <a:ext cx="6624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8.5.3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子程序的高级用法举例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560" y="2239604"/>
            <a:ext cx="6192688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latin typeface="宋体" panose="02010600030101010101" pitchFamily="2" charset="-122"/>
              </a:rPr>
              <a:t>main proc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local  a:dword, b:dword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local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sum:dword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  </a:t>
            </a:r>
            <a:r>
              <a:rPr lang="en-US" altLang="zh-CN" sz="2000" b="1" i="0" dirty="0">
                <a:latin typeface="宋体" panose="02010600030101010101" pitchFamily="2" charset="-122"/>
              </a:rPr>
              <a:t>a, 100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  b, 200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myfadd</a:t>
            </a:r>
            <a:r>
              <a:rPr lang="en-US" altLang="zh-CN" sz="2000" b="1" i="0" dirty="0">
                <a:latin typeface="宋体" panose="02010600030101010101" pitchFamily="2" charset="-122"/>
              </a:rPr>
              <a:t>, a, b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  sum,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eax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000" b="1" i="0" dirty="0">
                <a:latin typeface="宋体" panose="02010600030101010101" pitchFamily="2" charset="-122"/>
              </a:rPr>
              <a:t>, offset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sz="2000" b="1" i="0" dirty="0">
                <a:latin typeface="宋体" panose="02010600030101010101" pitchFamily="2" charset="-122"/>
              </a:rPr>
              <a:t>, sum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invoke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000" b="1" i="0" dirty="0">
                <a:latin typeface="宋体" panose="02010600030101010101" pitchFamily="2" charset="-122"/>
              </a:rPr>
              <a:t>, 0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ret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main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endp</a:t>
            </a:r>
            <a:endParaRPr lang="en-US" altLang="zh-CN" sz="20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curtains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92138" y="183515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N!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以十进制形式显示结果</a:t>
            </a:r>
            <a:endParaRPr lang="zh-CN" altLang="en-US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468313" y="260350"/>
            <a:ext cx="38455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递归子程序的设计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98525" y="3168650"/>
            <a:ext cx="2516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F(N)=N*F(N-1)</a:t>
            </a:r>
            <a:endParaRPr lang="en-US" altLang="zh-CN" sz="2800" b="1" i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F(1) = 1</a:t>
            </a:r>
            <a:endParaRPr lang="en-US" altLang="zh-CN" sz="2800" b="1" i="0">
              <a:latin typeface="楷体_GB2312" pitchFamily="49" charset="-122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2943" y="1484323"/>
            <a:ext cx="431983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i="0" dirty="0" err="1">
                <a:latin typeface="宋体" panose="02010600030101010101" pitchFamily="2" charset="-122"/>
              </a:rPr>
              <a:t>f_jiechen</a:t>
            </a:r>
            <a:r>
              <a:rPr lang="en-US" altLang="zh-CN" sz="2000" b="1" i="0" dirty="0">
                <a:latin typeface="宋体" panose="02010600030101010101" pitchFamily="2" charset="-122"/>
              </a:rPr>
              <a:t>  proc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000" b="1" i="0" dirty="0">
                <a:latin typeface="宋体" panose="02010600030101010101" pitchFamily="2" charset="-122"/>
              </a:rPr>
              <a:t>  bx,1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jg</a:t>
            </a:r>
            <a:r>
              <a:rPr lang="en-US" altLang="zh-CN" sz="2000" b="1" i="0" dirty="0">
                <a:latin typeface="宋体" panose="02010600030101010101" pitchFamily="2" charset="-122"/>
              </a:rPr>
              <a:t>   LP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ax,1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mov  dx,0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ret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LP:  dec   bx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call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f_jiechen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000" b="1" i="0" dirty="0">
                <a:latin typeface="宋体" panose="02010600030101010101" pitchFamily="2" charset="-122"/>
              </a:rPr>
              <a:t>   bx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mul</a:t>
            </a:r>
            <a:r>
              <a:rPr lang="en-US" altLang="zh-CN" sz="2000" b="1" i="0" dirty="0">
                <a:latin typeface="宋体" panose="02010600030101010101" pitchFamily="2" charset="-122"/>
              </a:rPr>
              <a:t>   bx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>
                <a:latin typeface="宋体" panose="02010600030101010101" pitchFamily="2" charset="-122"/>
              </a:rPr>
              <a:t>     ret</a:t>
            </a:r>
            <a:endParaRPr lang="en-US" altLang="zh-CN" sz="2000" b="1" i="0" dirty="0">
              <a:latin typeface="宋体" panose="02010600030101010101" pitchFamily="2" charset="-122"/>
            </a:endParaRPr>
          </a:p>
          <a:p>
            <a:r>
              <a:rPr lang="en-US" altLang="zh-CN" sz="2000" b="1" i="0" dirty="0" err="1">
                <a:latin typeface="宋体" panose="02010600030101010101" pitchFamily="2" charset="-122"/>
              </a:rPr>
              <a:t>f_jiechen</a:t>
            </a:r>
            <a:r>
              <a:rPr lang="en-US" altLang="zh-CN" sz="2000" b="1" i="0" dirty="0">
                <a:latin typeface="宋体" panose="02010600030101010101" pitchFamily="2" charset="-122"/>
              </a:rPr>
              <a:t> </a:t>
            </a:r>
            <a:r>
              <a:rPr lang="en-US" altLang="zh-CN" sz="2000" b="1" i="0" dirty="0" err="1">
                <a:latin typeface="宋体" panose="02010600030101010101" pitchFamily="2" charset="-122"/>
              </a:rPr>
              <a:t>endp</a:t>
            </a:r>
            <a:endParaRPr lang="zh-CN" altLang="en-US" sz="2000" b="1" i="0" dirty="0">
              <a:latin typeface="宋体" panose="02010600030101010101" pitchFamily="2" charset="-122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117343" y="2708920"/>
            <a:ext cx="36311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0">
                <a:latin typeface="宋体" panose="02010600030101010101" pitchFamily="2" charset="-122"/>
              </a:rPr>
              <a:t>(bx) </a:t>
            </a:r>
            <a:r>
              <a:rPr lang="zh-CN" altLang="en-US" sz="2400" b="1" i="0">
                <a:latin typeface="宋体" panose="02010600030101010101" pitchFamily="2" charset="-122"/>
              </a:rPr>
              <a:t>：求阶乘的数</a:t>
            </a:r>
            <a:endParaRPr lang="zh-CN" altLang="en-US" sz="2400" b="1" i="0">
              <a:latin typeface="宋体" panose="02010600030101010101" pitchFamily="2" charset="-122"/>
            </a:endParaRPr>
          </a:p>
          <a:p>
            <a:endParaRPr lang="zh-CN" altLang="en-US" sz="2400" b="1" i="0">
              <a:latin typeface="宋体" panose="02010600030101010101" pitchFamily="2" charset="-122"/>
            </a:endParaRPr>
          </a:p>
          <a:p>
            <a:r>
              <a:rPr lang="en-US" altLang="zh-CN" sz="2400" b="1" i="0">
                <a:latin typeface="宋体" panose="02010600030101010101" pitchFamily="2" charset="-122"/>
              </a:rPr>
              <a:t>(ax) </a:t>
            </a:r>
            <a:r>
              <a:rPr lang="zh-CN" altLang="en-US" sz="2400" b="1" i="0">
                <a:latin typeface="宋体" panose="02010600030101010101" pitchFamily="2" charset="-122"/>
              </a:rPr>
              <a:t>：计算结果</a:t>
            </a:r>
            <a:endParaRPr lang="zh-CN" altLang="en-US" sz="2400" b="1" i="0">
              <a:latin typeface="宋体" panose="02010600030101010101" pitchFamily="2" charset="-122"/>
            </a:endParaRPr>
          </a:p>
          <a:p>
            <a:r>
              <a:rPr lang="en-US" altLang="zh-CN" sz="2400" b="1" i="0">
                <a:latin typeface="宋体" panose="02010600030101010101" pitchFamily="2" charset="-122"/>
              </a:rPr>
              <a:t>(dx)</a:t>
            </a:r>
            <a:endParaRPr lang="en-US" altLang="zh-CN" sz="2400" b="1" i="0">
              <a:latin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递归子程序的设计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468313" y="2285683"/>
            <a:ext cx="287972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F2T10: </a:t>
            </a:r>
            <a:endParaRPr lang="en-US" altLang="zh-CN" sz="20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位无符号二进制数转换为十进制的数字串，并将其</a:t>
            </a:r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码送入（</a:t>
            </a:r>
            <a:r>
              <a:rPr lang="en-US" altLang="zh-CN" sz="2000" b="1" i="0" dirty="0">
                <a:latin typeface="楷体_GB2312" pitchFamily="49" charset="-122"/>
                <a:ea typeface="楷体_GB2312" pitchFamily="49" charset="-122"/>
              </a:rPr>
              <a:t>ESI</a:t>
            </a:r>
            <a:r>
              <a:rPr lang="zh-CN" altLang="en-US" sz="2000" b="1" i="0" dirty="0">
                <a:latin typeface="楷体_GB2312" pitchFamily="49" charset="-122"/>
                <a:ea typeface="楷体_GB2312" pitchFamily="49" charset="-122"/>
              </a:rPr>
              <a:t>）所指定的缓冲区中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708400" y="1578293"/>
            <a:ext cx="3862705" cy="4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800" b="1" i="0" dirty="0"/>
              <a:t>F2T10        PROC         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MOV    CX</a:t>
            </a:r>
            <a:r>
              <a:rPr lang="zh-CN" altLang="en-US" sz="1800" b="1" i="0" dirty="0"/>
              <a:t>， </a:t>
            </a:r>
            <a:r>
              <a:rPr lang="en-US" altLang="zh-CN" sz="1800" b="1" i="0" dirty="0"/>
              <a:t>0</a:t>
            </a:r>
            <a:endParaRPr lang="zh-CN" altLang="en-US" sz="1800" b="1" i="0" dirty="0"/>
          </a:p>
          <a:p>
            <a:pPr indent="266700"/>
            <a:r>
              <a:rPr lang="en-US" altLang="zh-CN" sz="1800" b="1" i="0" dirty="0"/>
              <a:t>                   MOV    BX,  10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DIV_LOP</a:t>
            </a:r>
            <a:r>
              <a:rPr lang="zh-CN" altLang="en-US" sz="1800" b="1" i="0" dirty="0"/>
              <a:t>：</a:t>
            </a:r>
            <a:r>
              <a:rPr lang="en-US" altLang="zh-CN" sz="1800" b="1" i="0" dirty="0"/>
              <a:t>MOV    </a:t>
            </a:r>
            <a:r>
              <a:rPr lang="en-US" altLang="zh-CN" sz="1800" b="1" i="0" u="sng" dirty="0"/>
              <a:t>___</a:t>
            </a:r>
            <a:r>
              <a:rPr lang="zh-CN" altLang="en-US" sz="1800" b="1" i="0" dirty="0"/>
              <a:t>，</a:t>
            </a:r>
            <a:r>
              <a:rPr lang="en-US" altLang="zh-CN" sz="1800" b="1" i="0" dirty="0"/>
              <a:t>0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DIV    BX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PUSH   DX</a:t>
            </a:r>
            <a:endParaRPr lang="en-US" altLang="zh-CN" sz="1800" i="0" dirty="0"/>
          </a:p>
          <a:p>
            <a:pPr indent="266700"/>
            <a:r>
              <a:rPr lang="en-US" altLang="zh-CN" sz="1800" i="0" dirty="0"/>
              <a:t>                  __________</a:t>
            </a:r>
            <a:endParaRPr lang="en-US" altLang="zh-CN" sz="1800" i="0" u="sng" dirty="0"/>
          </a:p>
          <a:p>
            <a:pPr indent="266700"/>
            <a:r>
              <a:rPr lang="en-US" altLang="zh-CN" sz="1800" b="1" i="0" dirty="0"/>
              <a:t>                   CMP    AX</a:t>
            </a:r>
            <a:r>
              <a:rPr lang="zh-CN" altLang="en-US" sz="1800" b="1" i="0" dirty="0"/>
              <a:t>， </a:t>
            </a:r>
            <a:r>
              <a:rPr lang="en-US" altLang="zh-CN" sz="1800" b="1" i="0" dirty="0"/>
              <a:t>0</a:t>
            </a:r>
            <a:endParaRPr lang="en-US" altLang="zh-CN" sz="1800" i="0" dirty="0"/>
          </a:p>
          <a:p>
            <a:pPr indent="266700"/>
            <a:r>
              <a:rPr lang="en-US" altLang="zh-CN" sz="1800" i="0" dirty="0"/>
              <a:t>                  __________</a:t>
            </a:r>
            <a:r>
              <a:rPr lang="en-US" altLang="zh-CN" sz="1800" b="1" i="0" dirty="0"/>
              <a:t>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CHG_LOP</a:t>
            </a:r>
            <a:r>
              <a:rPr lang="zh-CN" altLang="en-US" sz="1800" b="1" i="0" dirty="0"/>
              <a:t>：</a:t>
            </a:r>
            <a:r>
              <a:rPr lang="en-US" altLang="zh-CN" sz="1800" b="1" i="0" dirty="0"/>
              <a:t>POP    AX     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ADD    AL</a:t>
            </a:r>
            <a:r>
              <a:rPr lang="zh-CN" altLang="en-US" sz="1800" b="1" i="0" dirty="0"/>
              <a:t>，</a:t>
            </a:r>
            <a:r>
              <a:rPr lang="en-US" altLang="zh-CN" sz="1800" b="1" i="0" dirty="0"/>
              <a:t>30H 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MOV    [ESI] </a:t>
            </a:r>
            <a:r>
              <a:rPr lang="zh-CN" altLang="en-US" sz="1800" b="1" i="0" dirty="0"/>
              <a:t>，</a:t>
            </a:r>
            <a:r>
              <a:rPr lang="en-US" altLang="zh-CN" sz="1800" b="1" i="0" dirty="0"/>
              <a:t>AL    </a:t>
            </a:r>
            <a:endParaRPr lang="en-US" altLang="zh-CN" sz="1800" i="0" dirty="0"/>
          </a:p>
          <a:p>
            <a:pPr indent="266700"/>
            <a:r>
              <a:rPr lang="en-US" altLang="zh-CN" sz="1800" i="0" dirty="0"/>
              <a:t>                   __________</a:t>
            </a:r>
            <a:r>
              <a:rPr lang="en-US" altLang="zh-CN" sz="1800" b="1" i="0" dirty="0"/>
              <a:t>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DEC    CX 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JNZ    CHG_LOP</a:t>
            </a:r>
            <a:endParaRPr lang="en-US" altLang="zh-CN" sz="1800" i="0" dirty="0"/>
          </a:p>
          <a:p>
            <a:pPr indent="266700"/>
            <a:r>
              <a:rPr lang="en-US" altLang="zh-CN" sz="1800" b="1" i="0" dirty="0"/>
              <a:t>                    RET   </a:t>
            </a:r>
            <a:endParaRPr lang="en-US" altLang="zh-CN" sz="1800" i="0" dirty="0"/>
          </a:p>
          <a:p>
            <a:pPr indent="266700" eaLnBrk="0" hangingPunct="0"/>
            <a:r>
              <a:rPr lang="en-US" altLang="zh-CN" sz="1800" i="0" dirty="0"/>
              <a:t>_______________________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533400" y="5943600"/>
            <a:ext cx="2093913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solidFill>
                  <a:srgbClr val="FF3300"/>
                </a:solidFill>
              </a:rPr>
              <a:t>算法？</a:t>
            </a:r>
            <a:endParaRPr lang="zh-CN" altLang="en-US" b="1" i="0">
              <a:solidFill>
                <a:srgbClr val="FF3300"/>
              </a:solidFill>
            </a:endParaRPr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533400" y="4730750"/>
            <a:ext cx="24917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>
                <a:latin typeface="楷体_GB2312" pitchFamily="49" charset="-122"/>
                <a:ea typeface="楷体_GB2312" pitchFamily="49" charset="-122"/>
              </a:rPr>
              <a:t>例：7</a:t>
            </a:r>
            <a:r>
              <a:rPr lang="en-US" altLang="zh-CN" b="1" i="0">
                <a:latin typeface="楷体_GB2312" pitchFamily="49" charset="-122"/>
                <a:ea typeface="楷体_GB2312" pitchFamily="49" charset="-122"/>
              </a:rPr>
              <a:t>B -&gt; 123</a:t>
            </a:r>
            <a:endParaRPr lang="en-US" altLang="zh-CN" b="1" i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b="1" i="0">
                <a:latin typeface="楷体_GB2312" pitchFamily="49" charset="-122"/>
                <a:ea typeface="楷体_GB2312" pitchFamily="49" charset="-122"/>
              </a:rPr>
              <a:t>    -&gt; 31H 32H 33H</a:t>
            </a:r>
            <a:endParaRPr lang="en-US" altLang="zh-CN" b="1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468313" y="2603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子程序填空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203575" y="2204404"/>
            <a:ext cx="356616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2000" b="1" i="0" dirty="0"/>
              <a:t>F2T10        PROC   </a:t>
            </a:r>
            <a:endParaRPr lang="en-US" altLang="zh-CN" sz="2000" b="1" i="0" dirty="0"/>
          </a:p>
          <a:p>
            <a:pPr indent="266700"/>
            <a:r>
              <a:rPr lang="en-US" altLang="zh-CN" sz="2000" b="1" i="0" dirty="0"/>
              <a:t>                   PUSH  BX</a:t>
            </a:r>
            <a:endParaRPr lang="en-US" altLang="zh-CN" sz="2000" b="1" i="0" dirty="0"/>
          </a:p>
          <a:p>
            <a:pPr indent="266700"/>
            <a:r>
              <a:rPr lang="en-US" altLang="zh-CN" sz="2000" b="1" i="0" dirty="0"/>
              <a:t>                   PUSH  CX       </a:t>
            </a:r>
            <a:endParaRPr lang="en-US" altLang="zh-CN" sz="2000" i="0" dirty="0"/>
          </a:p>
          <a:p>
            <a:pPr indent="266700"/>
            <a:r>
              <a:rPr lang="en-US" altLang="zh-CN" sz="2000" b="1" i="0" dirty="0"/>
              <a:t>                   MOV    CX</a:t>
            </a:r>
            <a:r>
              <a:rPr lang="zh-CN" altLang="en-US" sz="2000" b="1" i="0" dirty="0"/>
              <a:t>， </a:t>
            </a:r>
            <a:r>
              <a:rPr lang="en-US" altLang="zh-CN" sz="2000" b="1" i="0" dirty="0"/>
              <a:t>0</a:t>
            </a:r>
            <a:endParaRPr lang="zh-CN" altLang="en-US" sz="2000" b="1" i="0" dirty="0"/>
          </a:p>
          <a:p>
            <a:pPr indent="266700"/>
            <a:r>
              <a:rPr lang="en-US" altLang="zh-CN" sz="2000" b="1" i="0" dirty="0"/>
              <a:t>                   MOV    BX,  10 </a:t>
            </a:r>
            <a:endParaRPr lang="en-US" altLang="zh-CN" sz="2000" i="0" dirty="0"/>
          </a:p>
          <a:p>
            <a:pPr indent="266700"/>
            <a:r>
              <a:rPr lang="en-US" altLang="zh-CN" sz="2000" b="1" i="0" dirty="0"/>
              <a:t>                   ……</a:t>
            </a:r>
            <a:endParaRPr lang="en-US" altLang="zh-CN" sz="2000" b="1" i="0" dirty="0"/>
          </a:p>
          <a:p>
            <a:pPr indent="266700"/>
            <a:r>
              <a:rPr lang="en-US" altLang="zh-CN" sz="2000" b="1" i="0" dirty="0"/>
              <a:t>                   ……</a:t>
            </a:r>
            <a:endParaRPr lang="en-US" altLang="zh-CN" sz="2000" b="1" i="0" dirty="0"/>
          </a:p>
          <a:p>
            <a:pPr indent="266700"/>
            <a:r>
              <a:rPr lang="en-US" altLang="zh-CN" sz="2000" b="1" i="0" dirty="0"/>
              <a:t>                   POP    BX</a:t>
            </a:r>
            <a:endParaRPr lang="en-US" altLang="zh-CN" sz="2000" b="1" i="0" dirty="0"/>
          </a:p>
          <a:p>
            <a:pPr indent="266700"/>
            <a:r>
              <a:rPr lang="en-US" altLang="zh-CN" sz="2000" b="1" i="0" dirty="0"/>
              <a:t>                   POP    CX</a:t>
            </a:r>
            <a:endParaRPr lang="en-US" altLang="zh-CN" sz="2000" i="0" dirty="0"/>
          </a:p>
          <a:p>
            <a:pPr indent="266700"/>
            <a:r>
              <a:rPr lang="en-US" altLang="zh-CN" sz="2000" b="1" i="0" dirty="0"/>
              <a:t>                   RET   </a:t>
            </a:r>
            <a:endParaRPr lang="en-US" altLang="zh-CN" sz="2000" i="0" dirty="0"/>
          </a:p>
          <a:p>
            <a:pPr indent="266700" eaLnBrk="0" hangingPunct="0"/>
            <a:r>
              <a:rPr lang="en-US" altLang="zh-CN" sz="2000" b="1" i="0" dirty="0"/>
              <a:t>F2T10    ENDP</a:t>
            </a:r>
            <a:endParaRPr lang="en-US" altLang="zh-CN" sz="2000" b="1" i="0" dirty="0"/>
          </a:p>
        </p:txBody>
      </p:sp>
      <p:sp>
        <p:nvSpPr>
          <p:cNvPr id="75780" name="Text Box 6"/>
          <p:cNvSpPr txBox="1">
            <a:spLocks noChangeArrowheads="1"/>
          </p:cNvSpPr>
          <p:nvPr/>
        </p:nvSpPr>
        <p:spPr bwMode="auto">
          <a:xfrm>
            <a:off x="533400" y="5943600"/>
            <a:ext cx="6947186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 dirty="0">
                <a:ea typeface="楷体_GB2312" pitchFamily="49" charset="-122"/>
              </a:rPr>
              <a:t>若去掉 </a:t>
            </a:r>
            <a:r>
              <a:rPr lang="en-US" altLang="zh-CN" b="1" i="0" dirty="0">
                <a:ea typeface="楷体_GB2312" pitchFamily="49" charset="-122"/>
              </a:rPr>
              <a:t>RET </a:t>
            </a:r>
            <a:r>
              <a:rPr lang="zh-CN" altLang="en-US" b="1" i="0" dirty="0">
                <a:ea typeface="楷体_GB2312" pitchFamily="49" charset="-122"/>
              </a:rPr>
              <a:t>指令，程序会如何执行？</a:t>
            </a:r>
            <a:endParaRPr lang="zh-CN" altLang="en-US" b="1" i="0" dirty="0">
              <a:ea typeface="楷体_GB2312" pitchFamily="49" charset="-122"/>
            </a:endParaRPr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529322" y="1423611"/>
            <a:ext cx="465709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在 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F2T10 </a:t>
            </a:r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中增加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的保护和恢复。</a:t>
            </a:r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b="1" i="0" dirty="0">
                <a:latin typeface="楷体_GB2312" pitchFamily="49" charset="-122"/>
                <a:ea typeface="楷体_GB2312" pitchFamily="49" charset="-122"/>
              </a:rPr>
              <a:t>下面的程序有何问题</a:t>
            </a:r>
            <a:r>
              <a:rPr lang="en-US" altLang="zh-CN" b="1" i="0" dirty="0"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2" name="Rectangle 8"/>
          <p:cNvSpPr>
            <a:spLocks noChangeArrowheads="1"/>
          </p:cNvSpPr>
          <p:nvPr/>
        </p:nvSpPr>
        <p:spPr bwMode="auto">
          <a:xfrm>
            <a:off x="468313" y="2603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子程序填空</a:t>
            </a:r>
            <a:endParaRPr lang="en-US" altLang="zh-CN" sz="3600" b="1" i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772816"/>
            <a:ext cx="7993260" cy="28411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子程序设计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子程序的定义、调用 </a:t>
            </a:r>
            <a:r>
              <a:rPr lang="en-US" altLang="zh-CN" dirty="0">
                <a:solidFill>
                  <a:schemeClr val="tx1"/>
                </a:solidFill>
              </a:rPr>
              <a:t>CALL</a:t>
            </a:r>
            <a:r>
              <a:rPr lang="zh-CN" altLang="en-US" dirty="0">
                <a:solidFill>
                  <a:schemeClr val="tx1"/>
                </a:solidFill>
              </a:rPr>
              <a:t>、返回 </a:t>
            </a:r>
            <a:r>
              <a:rPr lang="en-US" altLang="zh-CN" dirty="0">
                <a:solidFill>
                  <a:schemeClr val="tx1"/>
                </a:solidFill>
              </a:rPr>
              <a:t>RET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参数传递、现场保护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局部变量的定义与访问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47205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2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占位符 10342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1188" y="1339850"/>
            <a:ext cx="8148637" cy="383698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概念：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压入：数据进栈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弹出：数据出栈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栈底：堆栈的固定端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栈顶：栈指针指示的最后存入数据的单元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6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3.4.1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占位符 10342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9750" y="1484313"/>
            <a:ext cx="3435350" cy="4495800"/>
          </a:xfrm>
        </p:spPr>
        <p:txBody>
          <a:bodyPr anchor="t" anchorCtr="0"/>
          <a:p>
            <a:pPr marL="82550" indent="304800">
              <a:lnSpc>
                <a:spcPct val="150000"/>
              </a:lnSpc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堆栈中数据的存取原则：先进后出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82550" indent="304800">
              <a:lnSpc>
                <a:spcPct val="150000"/>
              </a:lnSpc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例如 ：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82550" indent="304800">
              <a:buNone/>
            </a:pP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10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堆栈变化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示意图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3011" name="组合 1073743485"/>
          <p:cNvGrpSpPr/>
          <p:nvPr/>
        </p:nvGrpSpPr>
        <p:grpSpPr>
          <a:xfrm>
            <a:off x="4067175" y="2420938"/>
            <a:ext cx="3825875" cy="3506787"/>
            <a:chOff x="2347" y="7572"/>
            <a:chExt cx="3960" cy="2808"/>
          </a:xfrm>
        </p:grpSpPr>
        <p:sp>
          <p:nvSpPr>
            <p:cNvPr id="43012" name="文本框 1073743486"/>
            <p:cNvSpPr txBox="1"/>
            <p:nvPr/>
          </p:nvSpPr>
          <p:spPr>
            <a:xfrm>
              <a:off x="3607" y="8040"/>
              <a:ext cx="27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0FFCH ← 此时SP值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3" name="文本框 1073743487"/>
            <p:cNvSpPr txBox="1"/>
            <p:nvPr/>
          </p:nvSpPr>
          <p:spPr>
            <a:xfrm>
              <a:off x="3607" y="8508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0FFDH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4" name="文本框 1073743488"/>
            <p:cNvSpPr txBox="1"/>
            <p:nvPr/>
          </p:nvSpPr>
          <p:spPr>
            <a:xfrm>
              <a:off x="3607" y="897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0FFEH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5" name="文本框 1073743489"/>
            <p:cNvSpPr txBox="1"/>
            <p:nvPr/>
          </p:nvSpPr>
          <p:spPr>
            <a:xfrm>
              <a:off x="3607" y="944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0FFFH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6" name="文本框 1073743490"/>
            <p:cNvSpPr txBox="1"/>
            <p:nvPr/>
          </p:nvSpPr>
          <p:spPr>
            <a:xfrm>
              <a:off x="3607" y="9912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1000H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7" name="文本框 1073743491"/>
            <p:cNvSpPr txBox="1"/>
            <p:nvPr/>
          </p:nvSpPr>
          <p:spPr>
            <a:xfrm>
              <a:off x="2347" y="8040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78H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8" name="文本框 1073743492"/>
            <p:cNvSpPr txBox="1"/>
            <p:nvPr/>
          </p:nvSpPr>
          <p:spPr>
            <a:xfrm>
              <a:off x="2347" y="850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56H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19" name="文本框 1073743493"/>
            <p:cNvSpPr txBox="1"/>
            <p:nvPr/>
          </p:nvSpPr>
          <p:spPr>
            <a:xfrm>
              <a:off x="2347" y="8976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34H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20" name="文本框 1073743494"/>
            <p:cNvSpPr txBox="1"/>
            <p:nvPr/>
          </p:nvSpPr>
          <p:spPr>
            <a:xfrm>
              <a:off x="2347" y="9444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12H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21" name="文本框 1073743495"/>
            <p:cNvSpPr txBox="1"/>
            <p:nvPr/>
          </p:nvSpPr>
          <p:spPr>
            <a:xfrm>
              <a:off x="2347" y="7572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43022" name="文本框 1073743496"/>
            <p:cNvSpPr txBox="1"/>
            <p:nvPr/>
          </p:nvSpPr>
          <p:spPr>
            <a:xfrm>
              <a:off x="2347" y="9912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 b="1" i="0">
                  <a:solidFill>
                    <a:srgbClr val="002060"/>
                  </a:solidFill>
                  <a:latin typeface="Times New Roman" panose="02020603050405020304" pitchFamily="2" charset="0"/>
                </a:rPr>
                <a:t>栈底</a:t>
              </a:r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  <a:p>
              <a:endParaRPr lang="zh-CN" altLang="en-US" sz="2000" b="1" i="0">
                <a:solidFill>
                  <a:srgbClr val="002060"/>
                </a:solidFill>
                <a:latin typeface="Times New Roman" panose="02020603050405020304" pitchFamily="2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占位符 10342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27088" y="1555750"/>
            <a:ext cx="6981825" cy="3724275"/>
          </a:xfrm>
        </p:spPr>
        <p:txBody>
          <a:bodyPr anchor="t" anchorCtr="0"/>
          <a:p>
            <a:pPr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一端固定，一端活动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存取“先进后出”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只能是字单元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最大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64K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栈顶指针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由高地址向低地址移动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4" name="文本框 103426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占位符 10649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19150" y="1400175"/>
            <a:ext cx="7943850" cy="4619625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进栈指令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格式：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 OPS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：寄存器、段寄存器、存储器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的字数据压入堆栈。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进栈活动：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- 2 → SP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 OPS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→ [SP]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8" name="文本框 106498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占位符 10649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92163" y="1362075"/>
            <a:ext cx="7970837" cy="4657725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出栈指令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POP OPD	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：寄存器、段寄存器（除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）、存储器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功能：将栈顶元素弹出到某一寄存器（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OPD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出栈活动：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[SP]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→ OPD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+ 2 → SP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2" name="文本框 106498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堆栈指令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占位符 10649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58825" y="1382713"/>
            <a:ext cx="8004175" cy="4637087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例如：假定（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=1234H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BX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=5678H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=9ABCH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执行：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PUSH AX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PUSH BX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PUSH CX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POP DX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	POP AX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6" name="文本框 106498"/>
          <p:cNvSpPr txBox="1"/>
          <p:nvPr/>
        </p:nvSpPr>
        <p:spPr>
          <a:xfrm>
            <a:off x="755650" y="188913"/>
            <a:ext cx="7272338" cy="70675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堆栈指令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示例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58|6.8|0|10|16.1"/>
</p:tagLst>
</file>

<file path=ppt/tags/tag2.xml><?xml version="1.0" encoding="utf-8"?>
<p:tagLst xmlns:p="http://schemas.openxmlformats.org/presentationml/2006/main">
  <p:tag name="TIMING" val="|1.8"/>
</p:tagLst>
</file>

<file path=ppt/tags/tag3.xml><?xml version="1.0" encoding="utf-8"?>
<p:tagLst xmlns:p="http://schemas.openxmlformats.org/presentationml/2006/main">
  <p:tag name="TIMING" val="|0"/>
</p:tagLst>
</file>

<file path=ppt/tags/tag4.xml><?xml version="1.0" encoding="utf-8"?>
<p:tagLst xmlns:p="http://schemas.openxmlformats.org/presentationml/2006/main">
  <p:tag name="TIMING" val="|0.1"/>
</p:tagLst>
</file>

<file path=ppt/tags/tag5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5600</Words>
  <Application>WPS 演示</Application>
  <PresentationFormat>在屏幕上显示</PresentationFormat>
  <Paragraphs>617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Tahoma</vt:lpstr>
      <vt:lpstr>黑体</vt:lpstr>
      <vt:lpstr>华文新魏</vt:lpstr>
      <vt:lpstr>Times New Roman</vt:lpstr>
      <vt:lpstr>楷体_GB2312</vt:lpstr>
      <vt:lpstr>新宋体</vt:lpstr>
      <vt:lpstr>Wingdings</vt:lpstr>
      <vt:lpstr>微软雅黑</vt:lpstr>
      <vt:lpstr>Arial Unicode MS</vt:lpstr>
      <vt:lpstr>Calibri</vt:lpstr>
      <vt:lpstr>model-3</vt:lpstr>
      <vt:lpstr>1_model-3</vt:lpstr>
      <vt:lpstr>2_model-3</vt:lpstr>
      <vt:lpstr>3.3 转移和循环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704</cp:revision>
  <dcterms:created xsi:type="dcterms:W3CDTF">2006-11-13T09:10:00Z</dcterms:created>
  <dcterms:modified xsi:type="dcterms:W3CDTF">2022-08-24T02:10:14Z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849A4ED79F6A4168823D8913AE8C4ED2</vt:lpwstr>
  </property>
</Properties>
</file>