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98" r:id="rId3"/>
    <p:sldId id="668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95" r:id="rId31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639"/>
  </p:normalViewPr>
  <p:slideViewPr>
    <p:cSldViewPr showGuides="1">
      <p:cViewPr>
        <p:scale>
          <a:sx n="75" d="100"/>
          <a:sy n="75" d="100"/>
        </p:scale>
        <p:origin x="-414" y="72"/>
      </p:cViewPr>
      <p:guideLst>
        <p:guide orient="horz" pos="2173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2771458" y="116840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内容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49169"/>
          <p:cNvSpPr/>
          <p:nvPr/>
        </p:nvSpPr>
        <p:spPr>
          <a:xfrm>
            <a:off x="977265" y="1772920"/>
            <a:ext cx="7188835" cy="4112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数值类型的机器级表示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选择语句和循环语句的机器级表示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sz="32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子程序的机器级表示</a:t>
            </a:r>
            <a:endParaRPr sz="3200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复杂数据类型的机器级表示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越界访问和缓冲区溢出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sz="3200" i="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943600" y="1827292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943600" y="51800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19800" y="52562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19800" y="46466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943600" y="4570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46788" y="403709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943600" y="3960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19800" y="3427492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943600" y="33512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83163" y="3433842"/>
            <a:ext cx="660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ebp</a:t>
            </a:r>
            <a:endParaRPr lang="en-US" altLang="zh-CN" dirty="0">
              <a:solidFill>
                <a:srgbClr val="BD0FA8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638800" y="365609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3400" y="5027692"/>
            <a:ext cx="5758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solidFill>
                  <a:srgbClr val="BD0FA8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400" i="0" dirty="0">
                <a:latin typeface="宋体" panose="02010600030101010101" pitchFamily="2" charset="-122"/>
              </a:rPr>
              <a:t>局部变量的作用域？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局部空间的释放？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函数如何的返回？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改变形参的值，对实参有影响吗？</a:t>
            </a:r>
            <a:endParaRPr lang="zh-CN" altLang="en-US" sz="2400" i="0" dirty="0">
              <a:latin typeface="宋体" panose="02010600030101010101" pitchFamily="2" charset="-122"/>
            </a:endParaRP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3462019" y="1254203"/>
            <a:ext cx="3969543" cy="396876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943600" y="2817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521325" y="281789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943600" y="2284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486400" y="2360692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486400" y="188761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7200" y="1827292"/>
            <a:ext cx="4525963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9:        return w;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i="0" dirty="0"/>
              <a:t>mov   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10:   }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edi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esi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ebx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mov        </a:t>
            </a:r>
            <a:r>
              <a:rPr lang="en-US" altLang="zh-CN" i="0" dirty="0" err="1">
                <a:solidFill>
                  <a:srgbClr val="BD0FA8"/>
                </a:solidFill>
              </a:rPr>
              <a:t>esp</a:t>
            </a:r>
            <a:r>
              <a:rPr lang="en-US" altLang="zh-CN" i="0" dirty="0">
                <a:solidFill>
                  <a:srgbClr val="BD0FA8"/>
                </a:solidFill>
              </a:rPr>
              <a:t>, </a:t>
            </a:r>
            <a:r>
              <a:rPr lang="en-US" altLang="zh-CN" i="0" dirty="0" err="1">
                <a:solidFill>
                  <a:srgbClr val="BD0FA8"/>
                </a:solidFill>
              </a:rPr>
              <a:t>ebp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ebp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ret</a:t>
            </a:r>
            <a:endParaRPr lang="en-US" altLang="zh-CN" i="0" dirty="0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605463" y="4630817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638800" y="5240417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ebp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保护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815682" y="4312127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424954" y="45259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457200" y="1524000"/>
            <a:ext cx="464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15:       int  sum=0;</a:t>
            </a:r>
            <a:endParaRPr lang="en-US" altLang="zh-CN" dirty="0">
              <a:solidFill>
                <a:srgbClr val="BD0FA8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mov        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[ebp-0Ch],0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16:       sum=</a:t>
            </a:r>
            <a:r>
              <a:rPr lang="en-US" altLang="zh-CN" dirty="0" err="1">
                <a:solidFill>
                  <a:srgbClr val="BD0FA8"/>
                </a:solidFill>
              </a:rPr>
              <a:t>fadd</a:t>
            </a:r>
            <a:r>
              <a:rPr lang="en-US" altLang="zh-CN" dirty="0">
                <a:solidFill>
                  <a:srgbClr val="BD0FA8"/>
                </a:solidFill>
              </a:rPr>
              <a:t>(</a:t>
            </a:r>
            <a:r>
              <a:rPr lang="en-US" altLang="zh-CN" dirty="0" err="1">
                <a:solidFill>
                  <a:srgbClr val="BD0FA8"/>
                </a:solidFill>
              </a:rPr>
              <a:t>a,b</a:t>
            </a:r>
            <a:r>
              <a:rPr lang="en-US" altLang="zh-CN" dirty="0">
                <a:solidFill>
                  <a:srgbClr val="BD0FA8"/>
                </a:solidFill>
              </a:rPr>
              <a:t>);</a:t>
            </a:r>
            <a:endParaRPr lang="en-US" altLang="zh-CN" dirty="0">
              <a:solidFill>
                <a:srgbClr val="BD0FA8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eax,dword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[ebp-8]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push       </a:t>
            </a:r>
            <a:r>
              <a:rPr lang="en-US" altLang="zh-CN" dirty="0" err="1"/>
              <a:t>eax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ecx,dword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[ebp-4]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push       </a:t>
            </a:r>
            <a:r>
              <a:rPr lang="en-US" altLang="zh-CN" dirty="0" err="1"/>
              <a:t>ecx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call        @ILT+5(_fadd)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add         esp,8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[ebp-0Ch],</a:t>
            </a:r>
            <a:r>
              <a:rPr lang="en-US" altLang="zh-CN" dirty="0" err="1"/>
              <a:t>eax</a:t>
            </a:r>
            <a:endParaRPr lang="en-US" altLang="zh-CN" dirty="0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01846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6876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3725" y="2448223"/>
            <a:ext cx="71545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latin typeface="宋体" panose="02010600030101010101" pitchFamily="2" charset="-122"/>
              </a:rPr>
              <a:t>Debug</a:t>
            </a:r>
            <a:r>
              <a:rPr lang="zh-CN" altLang="en-US" sz="2800" i="0" dirty="0">
                <a:latin typeface="宋体" panose="02010600030101010101" pitchFamily="2" charset="-122"/>
              </a:rPr>
              <a:t>版本调试中：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在局部变量之上，留了 </a:t>
            </a:r>
            <a:r>
              <a:rPr lang="en-US" altLang="zh-CN" sz="2800" i="0" dirty="0">
                <a:latin typeface="宋体" panose="02010600030101010101" pitchFamily="2" charset="-122"/>
              </a:rPr>
              <a:t>40H</a:t>
            </a:r>
            <a:r>
              <a:rPr lang="zh-CN" altLang="en-US" sz="2800" i="0" dirty="0">
                <a:latin typeface="宋体" panose="02010600030101010101" pitchFamily="2" charset="-122"/>
              </a:rPr>
              <a:t>个字节的空间？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局部变量的初始化值是多少？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保护了未用的一些的寄存器？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11560" y="4472285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Release </a:t>
            </a:r>
            <a:r>
              <a:rPr lang="zh-CN" altLang="en-US" sz="2800" b="1" i="0" dirty="0">
                <a:latin typeface="宋体" panose="02010600030101010101" pitchFamily="2" charset="-122"/>
              </a:rPr>
              <a:t>版本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759" y="2132856"/>
            <a:ext cx="2333631" cy="517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77000" y="1295400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Release </a:t>
            </a:r>
            <a:r>
              <a:rPr lang="zh-CN" altLang="en-US"/>
              <a:t>版本</a:t>
            </a:r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1493211"/>
            <a:ext cx="5838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/>
              <a:t>:00401010    push 000000C8</a:t>
            </a:r>
            <a:endParaRPr lang="en-US" altLang="zh-CN" i="0" dirty="0"/>
          </a:p>
          <a:p>
            <a:r>
              <a:rPr lang="en-US" altLang="zh-CN" i="0" dirty="0"/>
              <a:t>:00401015    push 00000064</a:t>
            </a:r>
            <a:endParaRPr lang="en-US" altLang="zh-CN" i="0" dirty="0"/>
          </a:p>
          <a:p>
            <a:r>
              <a:rPr lang="en-US" altLang="zh-CN" i="0" dirty="0"/>
              <a:t>:00401017    </a:t>
            </a:r>
            <a:r>
              <a:rPr lang="en-US" altLang="zh-CN" i="0" dirty="0">
                <a:solidFill>
                  <a:srgbClr val="BD0FA8"/>
                </a:solidFill>
              </a:rPr>
              <a:t>call   00401000</a:t>
            </a:r>
            <a:endParaRPr lang="en-US" altLang="zh-CN" i="0" dirty="0">
              <a:solidFill>
                <a:srgbClr val="BD0FA8"/>
              </a:solidFill>
            </a:endParaRPr>
          </a:p>
          <a:p>
            <a:r>
              <a:rPr lang="en-US" altLang="zh-CN" i="0" dirty="0"/>
              <a:t>:0040101C    push 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endParaRPr lang="en-US" altLang="zh-CN" i="0" dirty="0"/>
          </a:p>
          <a:p>
            <a:r>
              <a:rPr lang="en-US" altLang="zh-CN" i="0" dirty="0"/>
              <a:t>; Possible </a:t>
            </a:r>
            <a:r>
              <a:rPr lang="en-US" altLang="zh-CN" i="0" dirty="0" err="1"/>
              <a:t>StringData</a:t>
            </a:r>
            <a:r>
              <a:rPr lang="en-US" altLang="zh-CN" i="0" dirty="0"/>
              <a:t> Ref from Data Obj -&gt;"%d"</a:t>
            </a:r>
            <a:endParaRPr lang="en-US" altLang="zh-CN" i="0" dirty="0"/>
          </a:p>
          <a:p>
            <a:r>
              <a:rPr lang="en-US" altLang="zh-CN" i="0" dirty="0"/>
              <a:t>:0040101D   push 00407030</a:t>
            </a:r>
            <a:endParaRPr lang="en-US" altLang="zh-CN" i="0" dirty="0"/>
          </a:p>
          <a:p>
            <a:r>
              <a:rPr lang="en-US" altLang="zh-CN" i="0" dirty="0"/>
              <a:t>:00401022   call 00401030</a:t>
            </a:r>
            <a:endParaRPr lang="en-US" altLang="zh-CN" i="0" dirty="0"/>
          </a:p>
          <a:p>
            <a:r>
              <a:rPr lang="en-US" altLang="zh-CN" i="0" dirty="0"/>
              <a:t>:00401027   add </a:t>
            </a:r>
            <a:r>
              <a:rPr lang="en-US" altLang="zh-CN" i="0" dirty="0" err="1"/>
              <a:t>esp</a:t>
            </a:r>
            <a:r>
              <a:rPr lang="en-US" altLang="zh-CN" i="0" dirty="0"/>
              <a:t>, 00000010</a:t>
            </a:r>
            <a:endParaRPr lang="en-US" altLang="zh-CN" i="0" dirty="0"/>
          </a:p>
          <a:p>
            <a:r>
              <a:rPr lang="en-US" altLang="zh-CN" i="0" dirty="0"/>
              <a:t>:0040102A   </a:t>
            </a:r>
            <a:r>
              <a:rPr lang="en-US" altLang="zh-CN" i="0" dirty="0" err="1"/>
              <a:t>xor</a:t>
            </a:r>
            <a:r>
              <a:rPr lang="en-US" altLang="zh-CN" i="0" dirty="0"/>
              <a:t>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r>
              <a:rPr lang="en-US" altLang="zh-CN" i="0" dirty="0"/>
              <a:t>:0040102C   ret</a:t>
            </a:r>
            <a:endParaRPr lang="en-US" altLang="zh-CN" i="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" y="5181600"/>
            <a:ext cx="5622776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BD0FA8"/>
                </a:solidFill>
              </a:rPr>
              <a:t>:00401000</a:t>
            </a:r>
            <a:r>
              <a:rPr lang="en-US" altLang="zh-CN" i="0" dirty="0"/>
              <a:t>   mov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[esp+08]</a:t>
            </a:r>
            <a:endParaRPr lang="en-US" altLang="zh-CN" i="0" dirty="0"/>
          </a:p>
          <a:p>
            <a:r>
              <a:rPr lang="en-US" altLang="zh-CN" i="0" dirty="0"/>
              <a:t>:00401004   mov </a:t>
            </a:r>
            <a:r>
              <a:rPr lang="en-US" altLang="zh-CN" i="0" dirty="0" err="1"/>
              <a:t>ecx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[esp+04]</a:t>
            </a:r>
            <a:endParaRPr lang="en-US" altLang="zh-CN" i="0" dirty="0"/>
          </a:p>
          <a:p>
            <a:r>
              <a:rPr lang="en-US" altLang="zh-CN" i="0" dirty="0"/>
              <a:t>:00401008   lea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[ecx+eax+23]</a:t>
            </a:r>
            <a:endParaRPr lang="en-US" altLang="zh-CN" i="0" dirty="0"/>
          </a:p>
          <a:p>
            <a:r>
              <a:rPr lang="en-US" altLang="zh-CN" i="0" dirty="0"/>
              <a:t>:0040100C   ret</a:t>
            </a:r>
            <a:endParaRPr lang="en-US" altLang="zh-CN" i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5553" y="3406879"/>
            <a:ext cx="2880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dirty="0"/>
              <a:t>sum=fadd(a,b);</a:t>
            </a:r>
            <a:endParaRPr lang="pt-BR" altLang="zh-CN" b="1" i="0" dirty="0"/>
          </a:p>
          <a:p>
            <a:r>
              <a:rPr lang="pt-BR" altLang="zh-CN" b="1" i="0" dirty="0"/>
              <a:t> printf("%d\n",sum);</a:t>
            </a:r>
            <a:endParaRPr lang="pt-BR" altLang="zh-CN" b="1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6084168" y="4293096"/>
            <a:ext cx="26848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b="1" i="0" dirty="0"/>
              <a:t>int fadd(int x, int y)</a:t>
            </a:r>
            <a:endParaRPr lang="pl-PL" altLang="zh-CN" b="1" i="0" dirty="0"/>
          </a:p>
          <a:p>
            <a:r>
              <a:rPr lang="pl-PL" altLang="zh-CN" b="1" i="0" dirty="0"/>
              <a:t>{</a:t>
            </a:r>
            <a:r>
              <a:rPr lang="en-US" altLang="zh-CN" b="1" i="0" dirty="0"/>
              <a:t>  </a:t>
            </a:r>
            <a:r>
              <a:rPr lang="pl-PL" altLang="zh-CN" b="1" i="0" dirty="0"/>
              <a:t>int u,v,w;</a:t>
            </a:r>
            <a:endParaRPr lang="pl-PL" altLang="zh-CN" b="1" i="0" dirty="0"/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u=x+10;</a:t>
            </a:r>
            <a:endParaRPr lang="pl-PL" altLang="zh-CN" b="1" i="0" dirty="0"/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v=y+25;</a:t>
            </a:r>
            <a:endParaRPr lang="pl-PL" altLang="zh-CN" b="1" i="0" dirty="0"/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w=u+v;</a:t>
            </a:r>
            <a:endParaRPr lang="pl-PL" altLang="zh-CN" b="1" i="0" dirty="0"/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return w;</a:t>
            </a:r>
            <a:endParaRPr lang="pl-PL" altLang="zh-CN" b="1" i="0" dirty="0"/>
          </a:p>
          <a:p>
            <a:r>
              <a:rPr lang="pl-PL" altLang="zh-CN" b="1" i="0" dirty="0"/>
              <a:t>}</a:t>
            </a:r>
            <a:endParaRPr lang="pl-PL" altLang="zh-CN" b="1" i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66" y="1844824"/>
            <a:ext cx="6696743" cy="64633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平台下，编译的结果又有什么差别？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66" y="2924944"/>
            <a:ext cx="7531487" cy="1600282"/>
          </a:xfrm>
          <a:prstGeom prst="rect">
            <a:avLst/>
          </a:prstGeom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90163" y="5157192"/>
            <a:ext cx="39084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参数传递的变化：</a:t>
            </a:r>
            <a:endParaRPr lang="en-US" altLang="zh-CN" sz="2400" i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第一个参数  </a:t>
            </a:r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-&gt;   </a:t>
            </a:r>
            <a:r>
              <a:rPr lang="en-US" altLang="zh-CN" sz="2400" i="0" dirty="0" err="1">
                <a:latin typeface="黑体" panose="02010609060101010101" pitchFamily="2" charset="-122"/>
                <a:ea typeface="黑体" panose="02010609060101010101" pitchFamily="2" charset="-122"/>
              </a:rPr>
              <a:t>ecx</a:t>
            </a:r>
            <a:endParaRPr lang="en-US" altLang="zh-CN" sz="2400" i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第二个参数  </a:t>
            </a:r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-&gt;   </a:t>
            </a:r>
            <a:r>
              <a:rPr lang="en-US" altLang="zh-CN" sz="2400" i="0" dirty="0" err="1">
                <a:latin typeface="黑体" panose="02010609060101010101" pitchFamily="2" charset="-122"/>
                <a:ea typeface="黑体" panose="02010609060101010101" pitchFamily="2" charset="-122"/>
              </a:rPr>
              <a:t>edx</a:t>
            </a:r>
            <a:endParaRPr lang="zh-CN" altLang="en-US" sz="2400" i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7" y="1189558"/>
            <a:ext cx="6385241" cy="265008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59200" y="4184183"/>
            <a:ext cx="2972640" cy="2341161"/>
            <a:chOff x="6145" y="4122518"/>
            <a:chExt cx="2972640" cy="2341161"/>
          </a:xfrm>
        </p:grpSpPr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1339714" y="4122518"/>
              <a:ext cx="1639071" cy="234116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 flipV="1">
              <a:off x="1339714" y="5854079"/>
              <a:ext cx="16390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1415914" y="5930280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415914" y="5320680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339714" y="5239247"/>
              <a:ext cx="1639071" cy="21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442902" y="471108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339715" y="4634879"/>
              <a:ext cx="1620212" cy="10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23528" y="4482480"/>
              <a:ext cx="588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958714" y="471108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1001577" y="5304805"/>
              <a:ext cx="338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x</a:t>
              </a:r>
              <a:endParaRPr lang="en-US" altLang="zh-CN">
                <a:solidFill>
                  <a:srgbClr val="BD0FA8"/>
                </a:solidFill>
              </a:endParaRP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1034914" y="5914405"/>
              <a:ext cx="330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y</a:t>
              </a:r>
              <a:endParaRPr lang="en-US" altLang="zh-CN">
                <a:solidFill>
                  <a:srgbClr val="BD0FA8"/>
                </a:solidFill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6145" y="5333146"/>
              <a:ext cx="9621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rsp+8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9477" y="5949280"/>
              <a:ext cx="11256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rsp+16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</p:grpSp>
      <p:grpSp>
        <p:nvGrpSpPr>
          <p:cNvPr id="16384" name="组合 16383"/>
          <p:cNvGrpSpPr/>
          <p:nvPr/>
        </p:nvGrpSpPr>
        <p:grpSpPr>
          <a:xfrm>
            <a:off x="5858215" y="2348880"/>
            <a:ext cx="2746233" cy="3962400"/>
            <a:chOff x="5858215" y="2348880"/>
            <a:chExt cx="2746233" cy="39624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727755" y="234888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V="1">
              <a:off x="6727755" y="5701677"/>
              <a:ext cx="18766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803955" y="5777880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803955" y="5168280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727755" y="5086846"/>
              <a:ext cx="1876693" cy="2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830943" y="455868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断点地址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727755" y="4482480"/>
              <a:ext cx="1876693" cy="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803955" y="3949080"/>
              <a:ext cx="17219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保护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727755" y="3865180"/>
              <a:ext cx="1876693" cy="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858215" y="2629327"/>
              <a:ext cx="588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446838" y="283302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6727755" y="3317453"/>
              <a:ext cx="1876693" cy="22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6727755" y="2784053"/>
              <a:ext cx="1876693" cy="22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389618" y="5152405"/>
              <a:ext cx="338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x</a:t>
              </a:r>
              <a:endParaRPr lang="en-US" altLang="zh-CN">
                <a:solidFill>
                  <a:srgbClr val="BD0FA8"/>
                </a:solidFill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422955" y="5762005"/>
              <a:ext cx="330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y</a:t>
              </a:r>
              <a:endParaRPr lang="en-US" altLang="zh-CN">
                <a:solidFill>
                  <a:srgbClr val="BD0FA8"/>
                </a:solidFill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6827851" y="3402251"/>
              <a:ext cx="1582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rdi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保护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6854759" y="2861711"/>
              <a:ext cx="167225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再空出 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148h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406348" y="4149135"/>
            <a:ext cx="29049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 err="1">
                <a:ea typeface="楷体_GB2312" pitchFamily="49" charset="-122"/>
              </a:rPr>
              <a:t>rbp</a:t>
            </a:r>
            <a:r>
              <a:rPr lang="en-US" altLang="zh-CN" i="0" dirty="0">
                <a:ea typeface="楷体_GB2312" pitchFamily="49" charset="-122"/>
              </a:rPr>
              <a:t> = rsp+20h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rbp+128h -&gt;</a:t>
            </a:r>
            <a:r>
              <a:rPr lang="zh-CN" altLang="en-US" i="0" dirty="0">
                <a:ea typeface="楷体_GB2312" pitchFamily="49" charset="-122"/>
              </a:rPr>
              <a:t>保护 </a:t>
            </a:r>
            <a:r>
              <a:rPr lang="en-US" altLang="zh-CN" i="0" dirty="0" err="1">
                <a:ea typeface="楷体_GB2312" pitchFamily="49" charset="-122"/>
              </a:rPr>
              <a:t>rdi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rbp+130h -&gt;</a:t>
            </a:r>
            <a:r>
              <a:rPr lang="zh-CN" altLang="en-US" i="0" dirty="0">
                <a:ea typeface="楷体_GB2312" pitchFamily="49" charset="-122"/>
              </a:rPr>
              <a:t>保护 </a:t>
            </a:r>
            <a:r>
              <a:rPr lang="en-US" altLang="zh-CN" i="0" dirty="0" err="1">
                <a:ea typeface="楷体_GB2312" pitchFamily="49" charset="-122"/>
              </a:rPr>
              <a:t>rbp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rbp+138h -&gt;</a:t>
            </a:r>
            <a:r>
              <a:rPr lang="zh-CN" altLang="en-US" i="0" dirty="0">
                <a:ea typeface="楷体_GB2312" pitchFamily="49" charset="-122"/>
              </a:rPr>
              <a:t>断点地址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rbp+140h -&gt;a</a:t>
            </a:r>
            <a:r>
              <a:rPr lang="zh-CN" altLang="en-US" i="0" dirty="0">
                <a:ea typeface="楷体_GB2312" pitchFamily="49" charset="-122"/>
              </a:rPr>
              <a:t>的值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            </a:t>
            </a:r>
            <a:r>
              <a:rPr lang="zh-CN" altLang="en-US" i="0" dirty="0">
                <a:ea typeface="楷体_GB2312" pitchFamily="49" charset="-122"/>
              </a:rPr>
              <a:t>即 </a:t>
            </a:r>
            <a:r>
              <a:rPr lang="en-US" altLang="zh-CN" i="0" dirty="0">
                <a:ea typeface="楷体_GB2312" pitchFamily="49" charset="-122"/>
              </a:rPr>
              <a:t>x</a:t>
            </a:r>
            <a:r>
              <a:rPr lang="zh-CN" altLang="en-US" i="0" dirty="0">
                <a:ea typeface="楷体_GB2312" pitchFamily="49" charset="-122"/>
              </a:rPr>
              <a:t>的地址</a:t>
            </a:r>
            <a:r>
              <a:rPr lang="en-US" altLang="zh-CN" i="0" dirty="0">
                <a:ea typeface="楷体_GB2312" pitchFamily="49" charset="-122"/>
              </a:rPr>
              <a:t>    </a:t>
            </a:r>
            <a:r>
              <a:rPr lang="en-US" altLang="zh-CN" b="0" i="0" dirty="0">
                <a:solidFill>
                  <a:srgbClr val="BD0FA8"/>
                </a:solidFill>
              </a:rPr>
              <a:t> </a:t>
            </a:r>
            <a:endParaRPr lang="en-US" altLang="zh-CN" b="0" i="0" dirty="0">
              <a:solidFill>
                <a:srgbClr val="BD0FA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784" y="1219129"/>
            <a:ext cx="8460432" cy="141007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47801" y="2789241"/>
            <a:ext cx="1876693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V="1">
            <a:off x="1721381" y="6317293"/>
            <a:ext cx="1876693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4859" y="6311283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(200)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860143" y="5936614"/>
            <a:ext cx="1519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(100)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747801" y="5976783"/>
            <a:ext cx="1876693" cy="211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887081" y="557667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断点地址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1747801" y="5568973"/>
            <a:ext cx="1876693" cy="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825174" y="5139854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rbp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保护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1721380" y="5077057"/>
            <a:ext cx="1876693" cy="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813170" y="2589186"/>
            <a:ext cx="5886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rsp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416581" y="282542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718049" y="4118318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754718" y="3216101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-28288" y="5904280"/>
            <a:ext cx="1713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BD0FA8"/>
                </a:solidFill>
              </a:rPr>
              <a:t>rbp+140h x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6340398"/>
            <a:ext cx="1705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BD0FA8"/>
                </a:solidFill>
              </a:rPr>
              <a:t>rbp+148h y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766065" y="4642711"/>
            <a:ext cx="158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rdi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保护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881722" y="3293759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881722" y="2822813"/>
            <a:ext cx="15135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再空出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20h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13170" y="3100898"/>
            <a:ext cx="61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rbp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1461242" y="328498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1740884" y="3548997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1726416" y="3840126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1721380" y="4599902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10586" y="3481211"/>
            <a:ext cx="1306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rbp+4  u</a:t>
            </a:r>
            <a:endParaRPr lang="en-US" altLang="zh-CN" i="0" dirty="0">
              <a:solidFill>
                <a:srgbClr val="BD0FA8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7668" y="3792868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rbp+24h v</a:t>
            </a:r>
            <a:endParaRPr lang="en-US" altLang="zh-CN" i="0" dirty="0">
              <a:solidFill>
                <a:srgbClr val="BD0FA8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41128" y="4054180"/>
            <a:ext cx="1622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rbp+44h w</a:t>
            </a:r>
            <a:endParaRPr lang="en-US" altLang="zh-CN" i="0" dirty="0">
              <a:solidFill>
                <a:srgbClr val="BD0FA8"/>
              </a:solidFill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1759203" y="4343077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49" y="3202523"/>
            <a:ext cx="4965283" cy="1251767"/>
          </a:xfrm>
          <a:prstGeom prst="rect">
            <a:avLst/>
          </a:prstGeom>
        </p:spPr>
      </p:pic>
      <p:pic>
        <p:nvPicPr>
          <p:cNvPr id="16385" name="图片 163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862" y="4599902"/>
            <a:ext cx="4417785" cy="15647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268760"/>
            <a:ext cx="5315223" cy="5232669"/>
          </a:xfrm>
          <a:prstGeom prst="rect">
            <a:avLst/>
          </a:prstGeom>
        </p:spPr>
      </p:pic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276872"/>
            <a:ext cx="2232248" cy="187046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平台下，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版的编译结果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1628800"/>
            <a:ext cx="2016224" cy="187046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Ubuntu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环境中调试版编译结果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15" y="1412776"/>
            <a:ext cx="6738608" cy="4802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1333500"/>
            <a:ext cx="8485015" cy="519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宋体" panose="02010600030101010101" pitchFamily="2" charset="-122"/>
              </a:rPr>
              <a:t>如何传递参数？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传递什么？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按值传递、按地址传递、按引用传递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不同类型的形参</a:t>
            </a:r>
            <a:r>
              <a:rPr lang="en-US" altLang="zh-CN" sz="2800" i="0" dirty="0">
                <a:latin typeface="宋体" panose="02010600030101010101" pitchFamily="2" charset="-122"/>
              </a:rPr>
              <a:t>/</a:t>
            </a:r>
            <a:r>
              <a:rPr lang="zh-CN" altLang="en-US" sz="2800" i="0" dirty="0">
                <a:latin typeface="宋体" panose="02010600030101010101" pitchFamily="2" charset="-122"/>
              </a:rPr>
              <a:t>实参， 传递的内容有何差别？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传到什么地方去了？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如何进入函数？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如何从函数返回？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如何传递函数返回值？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函数中变量空间如何分配？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如何理解递归函数调用？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71348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3.5.3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56" y="1184533"/>
            <a:ext cx="6131489" cy="43365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85168" y="1543110"/>
            <a:ext cx="2707312" cy="3962400"/>
            <a:chOff x="6185168" y="1543110"/>
            <a:chExt cx="2707312" cy="39624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015787" y="154311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V="1">
              <a:off x="6990964" y="4860924"/>
              <a:ext cx="1901516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7160214" y="2040345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194149" y="1609636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6963976" y="4262718"/>
              <a:ext cx="1928504" cy="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7075455" y="4970865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6990964" y="3634008"/>
              <a:ext cx="1901516" cy="23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7125107" y="4371945"/>
              <a:ext cx="10919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993061" y="3028890"/>
              <a:ext cx="1899419" cy="23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185168" y="4077072"/>
              <a:ext cx="61908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rbp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686164" y="42709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990964" y="2514597"/>
              <a:ext cx="190151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6541701" y="2514600"/>
              <a:ext cx="346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u</a:t>
              </a:r>
              <a:endParaRPr lang="en-US" altLang="zh-CN">
                <a:solidFill>
                  <a:srgbClr val="BD0FA8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024156" y="1984435"/>
              <a:ext cx="1868323" cy="158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6506776" y="2057400"/>
              <a:ext cx="331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y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506776" y="1584325"/>
              <a:ext cx="3401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x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456482" y="3673775"/>
              <a:ext cx="412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w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516216" y="3104133"/>
              <a:ext cx="3337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v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100455"/>
            <a:ext cx="5903595" cy="561340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185168" y="1543110"/>
            <a:ext cx="2707312" cy="3962400"/>
            <a:chOff x="6185168" y="1543110"/>
            <a:chExt cx="2707312" cy="3962400"/>
          </a:xfrm>
        </p:grpSpPr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7015787" y="154311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 flipV="1">
              <a:off x="6990964" y="4860924"/>
              <a:ext cx="1901516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7160214" y="2040345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7194149" y="1609636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V="1">
              <a:off x="6963976" y="4262718"/>
              <a:ext cx="1928504" cy="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075455" y="4970865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6990964" y="3634008"/>
              <a:ext cx="1901516" cy="23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125107" y="4371945"/>
              <a:ext cx="10919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6993061" y="3028890"/>
              <a:ext cx="1899419" cy="23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6185168" y="4077072"/>
              <a:ext cx="61908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rbp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6686164" y="42709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6990964" y="2514597"/>
              <a:ext cx="190151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6541701" y="2514600"/>
              <a:ext cx="346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u</a:t>
              </a:r>
              <a:endParaRPr lang="en-US" altLang="zh-CN">
                <a:solidFill>
                  <a:srgbClr val="BD0FA8"/>
                </a:solidFill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7024156" y="1984435"/>
              <a:ext cx="1868323" cy="158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6506776" y="2057400"/>
              <a:ext cx="331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y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6506776" y="1584325"/>
              <a:ext cx="3401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x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6456482" y="3673775"/>
              <a:ext cx="412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w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6516216" y="3104133"/>
              <a:ext cx="3337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v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0632" y="1556792"/>
            <a:ext cx="7794699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同一个程序，在不同的开发环境中，在不同的编译开关设置下，编译的结果是不同的！</a:t>
            </a:r>
            <a:endParaRPr lang="en-US" altLang="zh-CN" sz="2800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变量和参数的空间分配也是可以变化的！</a:t>
            </a:r>
            <a:endParaRPr lang="en-US" altLang="zh-CN" sz="2800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i="0" dirty="0">
                <a:latin typeface="宋体" panose="02010600030101010101" pitchFamily="2" charset="-122"/>
              </a:rPr>
              <a:t>CALL</a:t>
            </a:r>
            <a:r>
              <a:rPr lang="zh-CN" altLang="en-US" sz="2800" i="0" dirty="0">
                <a:latin typeface="宋体" panose="02010600030101010101" pitchFamily="2" charset="-122"/>
              </a:rPr>
              <a:t>、</a:t>
            </a:r>
            <a:r>
              <a:rPr lang="en-US" altLang="zh-CN" sz="2800" i="0" dirty="0">
                <a:latin typeface="宋体" panose="02010600030101010101" pitchFamily="2" charset="-122"/>
              </a:rPr>
              <a:t>RET </a:t>
            </a:r>
            <a:r>
              <a:rPr lang="zh-CN" altLang="en-US" sz="2800" i="0" dirty="0">
                <a:latin typeface="宋体" panose="02010600030101010101" pitchFamily="2" charset="-122"/>
              </a:rPr>
              <a:t>的执行过程是不变的！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3916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N!  </a:t>
            </a:r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837234" y="2198046"/>
            <a:ext cx="457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  <a:endParaRPr lang="en-US" altLang="zh-CN" sz="2400" i="0" dirty="0"/>
          </a:p>
          <a:p>
            <a:endParaRPr lang="en-US" altLang="zh-CN" sz="2400" i="0" dirty="0"/>
          </a:p>
          <a:p>
            <a:r>
              <a:rPr lang="en-US" altLang="zh-CN" sz="2400" i="0" dirty="0"/>
              <a:t>int f(int x)</a:t>
            </a:r>
            <a:endParaRPr lang="en-US" altLang="zh-CN" sz="2400" i="0" dirty="0"/>
          </a:p>
          <a:p>
            <a:r>
              <a:rPr lang="en-US" altLang="zh-CN" sz="2400" i="0" dirty="0"/>
              <a:t>{</a:t>
            </a:r>
            <a:endParaRPr lang="en-US" altLang="zh-CN" sz="2400" i="0" dirty="0"/>
          </a:p>
          <a:p>
            <a:r>
              <a:rPr lang="en-US" altLang="zh-CN" sz="2400" i="0" dirty="0"/>
              <a:t>    if (x==1)  return 1;</a:t>
            </a:r>
            <a:endParaRPr lang="en-US" altLang="zh-CN" sz="2400" i="0" dirty="0"/>
          </a:p>
          <a:p>
            <a:r>
              <a:rPr lang="en-US" altLang="zh-CN" sz="2400" i="0" dirty="0"/>
              <a:t>    return  x*f(x-1);</a:t>
            </a:r>
            <a:endParaRPr lang="en-US" altLang="zh-CN" sz="2400" i="0" dirty="0"/>
          </a:p>
          <a:p>
            <a:r>
              <a:rPr lang="en-US" altLang="zh-CN" sz="2400" i="0" dirty="0"/>
              <a:t>}</a:t>
            </a:r>
            <a:endParaRPr lang="en-US" altLang="zh-CN" sz="2400" i="0" dirty="0"/>
          </a:p>
          <a:p>
            <a:endParaRPr lang="en-US" altLang="zh-CN" sz="2400" i="0" dirty="0"/>
          </a:p>
          <a:p>
            <a:r>
              <a:rPr lang="en-US" altLang="zh-CN" sz="2400" i="0" dirty="0"/>
              <a:t>void main()</a:t>
            </a:r>
            <a:endParaRPr lang="en-US" altLang="zh-CN" sz="2400" i="0" dirty="0"/>
          </a:p>
          <a:p>
            <a:r>
              <a:rPr lang="en-US" altLang="zh-CN" sz="2400" i="0" dirty="0"/>
              <a:t>{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("%d\</a:t>
            </a:r>
            <a:r>
              <a:rPr lang="en-US" altLang="zh-CN" sz="2400" i="0" dirty="0" err="1"/>
              <a:t>n",f</a:t>
            </a:r>
            <a:r>
              <a:rPr lang="en-US" altLang="zh-CN" sz="2400" i="0" dirty="0"/>
              <a:t>(5));</a:t>
            </a:r>
            <a:endParaRPr lang="en-US" altLang="zh-CN" sz="2400" i="0" dirty="0"/>
          </a:p>
          <a:p>
            <a:r>
              <a:rPr lang="en-US" altLang="zh-CN" sz="2400" i="0" dirty="0"/>
              <a:t>}</a:t>
            </a:r>
            <a:endParaRPr lang="en-US" altLang="zh-CN" sz="2400" i="0" dirty="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415172" y="1282837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609028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68313" y="1557338"/>
            <a:ext cx="20154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递归函数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调用的理解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604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787900" y="1196975"/>
            <a:ext cx="39608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int f(int x)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    if (x==1)  return 1;</a:t>
            </a:r>
            <a:endParaRPr lang="en-US" altLang="zh-CN" sz="2400"/>
          </a:p>
          <a:p>
            <a:r>
              <a:rPr lang="en-US" altLang="zh-CN" sz="2400"/>
              <a:t>    return  x*f(x-1);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0445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f(3),x=3</a:t>
            </a:r>
            <a:endParaRPr lang="en-US" altLang="zh-CN" sz="2400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7637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76" name="Group 8"/>
          <p:cNvGrpSpPr/>
          <p:nvPr/>
        </p:nvGrpSpPr>
        <p:grpSpPr bwMode="auto">
          <a:xfrm>
            <a:off x="3203575" y="3213100"/>
            <a:ext cx="1492250" cy="3095625"/>
            <a:chOff x="2018" y="2024"/>
            <a:chExt cx="940" cy="1950"/>
          </a:xfrm>
        </p:grpSpPr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138" y="2386"/>
              <a:ext cx="680" cy="1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 i="1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2018" y="2024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f(2),x=2</a:t>
              </a:r>
              <a:endParaRPr lang="en-US" altLang="zh-CN" sz="2400"/>
            </a:p>
          </p:txBody>
        </p:sp>
      </p:grp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852863" y="3860800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5276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3117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f(1),x=1</a:t>
            </a:r>
            <a:endParaRPr lang="en-US" altLang="zh-CN" sz="2400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0309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1763713" y="3789363"/>
            <a:ext cx="1512887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3924300" y="3789363"/>
            <a:ext cx="151288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 flipV="1">
            <a:off x="3924300" y="501332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85286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76371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1836738" y="5013325"/>
            <a:ext cx="194310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 flipV="1">
            <a:off x="539750" y="5084763"/>
            <a:ext cx="1223963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  <p:bldP spid="32774" grpId="0" bldLvl="0" animBg="1"/>
      <p:bldP spid="32775" grpId="0" bldLvl="0" animBg="1"/>
      <p:bldP spid="32779" grpId="0" bldLvl="0" animBg="1"/>
      <p:bldP spid="32780" grpId="0" bldLvl="0" animBg="1"/>
      <p:bldP spid="32781" grpId="0" bldLvl="0" animBg="1"/>
      <p:bldP spid="32782" grpId="0" bldLvl="0" animBg="1"/>
      <p:bldP spid="32783" grpId="0" bldLvl="0" animBg="1"/>
      <p:bldP spid="32784" grpId="0" bldLvl="0" animBg="1"/>
      <p:bldP spid="32785" grpId="0" bldLvl="0" animBg="1"/>
      <p:bldP spid="32786" grpId="0" bldLvl="0" animBg="1"/>
      <p:bldP spid="32787" grpId="0" bldLvl="0" animBg="1"/>
      <p:bldP spid="32788" grpId="0" bldLvl="0" animBg="1"/>
      <p:bldP spid="3278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84213" y="1557338"/>
            <a:ext cx="75596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:00401000     push esi</a:t>
            </a:r>
            <a:endParaRPr lang="en-US" altLang="zh-CN"/>
          </a:p>
          <a:p>
            <a:r>
              <a:rPr lang="en-US" altLang="zh-CN"/>
              <a:t>:00401001     mov esi, dword ptr [esp+08]</a:t>
            </a:r>
            <a:endParaRPr lang="en-US" altLang="zh-CN"/>
          </a:p>
          <a:p>
            <a:r>
              <a:rPr lang="en-US" altLang="zh-CN"/>
              <a:t>:00401005     cmp esi, 00000001</a:t>
            </a:r>
            <a:endParaRPr lang="en-US" altLang="zh-CN"/>
          </a:p>
          <a:p>
            <a:r>
              <a:rPr lang="en-US" altLang="zh-CN"/>
              <a:t>:00401008     jne 0040100E</a:t>
            </a:r>
            <a:endParaRPr lang="en-US" altLang="zh-CN"/>
          </a:p>
          <a:p>
            <a:r>
              <a:rPr lang="en-US" altLang="zh-CN"/>
              <a:t>:0040100A     mov eax, esi</a:t>
            </a:r>
            <a:endParaRPr lang="en-US" altLang="zh-CN"/>
          </a:p>
          <a:p>
            <a:r>
              <a:rPr lang="en-US" altLang="zh-CN"/>
              <a:t>:0040100C     pop esi</a:t>
            </a:r>
            <a:endParaRPr lang="en-US" altLang="zh-CN"/>
          </a:p>
          <a:p>
            <a:r>
              <a:rPr lang="en-US" altLang="zh-CN"/>
              <a:t>:0040100D     ret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:0040100E      lea eax, dword ptr [esi-01]</a:t>
            </a:r>
            <a:endParaRPr lang="en-US" altLang="zh-CN"/>
          </a:p>
          <a:p>
            <a:r>
              <a:rPr lang="en-US" altLang="zh-CN"/>
              <a:t>:00401011      push eax</a:t>
            </a:r>
            <a:endParaRPr lang="en-US" altLang="zh-CN"/>
          </a:p>
          <a:p>
            <a:r>
              <a:rPr lang="en-US" altLang="zh-CN"/>
              <a:t>:00401012      call 00401000</a:t>
            </a:r>
            <a:endParaRPr lang="en-US" altLang="zh-CN"/>
          </a:p>
          <a:p>
            <a:r>
              <a:rPr lang="en-US" altLang="zh-CN"/>
              <a:t>:00401017      imul eax, esi</a:t>
            </a:r>
            <a:endParaRPr lang="en-US" altLang="zh-CN"/>
          </a:p>
          <a:p>
            <a:r>
              <a:rPr lang="en-US" altLang="zh-CN"/>
              <a:t>:0040101A      add esp, 00000004</a:t>
            </a:r>
            <a:endParaRPr lang="en-US" altLang="zh-CN"/>
          </a:p>
          <a:p>
            <a:r>
              <a:rPr lang="en-US" altLang="zh-CN"/>
              <a:t>:0040101D      pop esi</a:t>
            </a:r>
            <a:endParaRPr lang="en-US" altLang="zh-CN"/>
          </a:p>
          <a:p>
            <a:r>
              <a:rPr lang="en-US" altLang="zh-CN"/>
              <a:t>:0040101E       ret</a:t>
            </a:r>
            <a:endParaRPr lang="en-US" altLang="zh-CN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5711825"/>
            <a:ext cx="196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求阶乘的子程序</a:t>
            </a:r>
            <a:endParaRPr lang="zh-CN" altLang="en-US"/>
          </a:p>
          <a:p>
            <a:pPr eaLnBrk="1" hangingPunct="1"/>
            <a:r>
              <a:rPr lang="en-US" altLang="zh-CN"/>
              <a:t>Release </a:t>
            </a:r>
            <a:r>
              <a:rPr lang="zh-CN" altLang="en-US"/>
              <a:t>版本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95491" y="1297782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29" y="1508453"/>
            <a:ext cx="1984095" cy="47816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92797" y="2000098"/>
            <a:ext cx="73584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latin typeface="宋体" panose="02010600030101010101" pitchFamily="2" charset="-122"/>
              </a:rPr>
              <a:t>C</a:t>
            </a:r>
            <a:r>
              <a:rPr lang="zh-CN" altLang="en-US" sz="2800" b="0" i="0" dirty="0">
                <a:latin typeface="宋体" panose="02010600030101010101" pitchFamily="2" charset="-122"/>
              </a:rPr>
              <a:t>程序调用中，传递的入口参数，所占用的存储空间何时释放？</a:t>
            </a:r>
            <a:endParaRPr lang="zh-CN" altLang="en-US" sz="2800" b="0" i="0" dirty="0">
              <a:latin typeface="宋体" panose="02010600030101010101" pitchFamily="2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1038" y="3152184"/>
            <a:ext cx="7472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i="0" dirty="0">
                <a:latin typeface="宋体" panose="02010600030101010101" pitchFamily="2" charset="-122"/>
              </a:rPr>
              <a:t>是在子程序中，用 </a:t>
            </a:r>
            <a:r>
              <a:rPr lang="en-US" altLang="zh-CN" sz="2800" i="0" dirty="0">
                <a:latin typeface="宋体" panose="02010600030101010101" pitchFamily="2" charset="-122"/>
              </a:rPr>
              <a:t>RET  N   </a:t>
            </a:r>
            <a:r>
              <a:rPr lang="zh-CN" altLang="en-US" sz="2800" i="0" dirty="0">
                <a:latin typeface="宋体" panose="02010600030101010101" pitchFamily="2" charset="-122"/>
              </a:rPr>
              <a:t>好？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r>
              <a:rPr lang="zh-CN" altLang="en-US" sz="2800" i="0" dirty="0">
                <a:latin typeface="宋体" panose="02010600030101010101" pitchFamily="2" charset="-122"/>
              </a:rPr>
              <a:t>还是回到主程序后，修改 </a:t>
            </a:r>
            <a:r>
              <a:rPr lang="en-US" altLang="zh-CN" sz="2800" i="0" dirty="0">
                <a:latin typeface="宋体" panose="02010600030101010101" pitchFamily="2" charset="-122"/>
              </a:rPr>
              <a:t>ESP</a:t>
            </a:r>
            <a:r>
              <a:rPr lang="zh-CN" altLang="en-US" sz="2800" i="0" dirty="0">
                <a:latin typeface="宋体" panose="02010600030101010101" pitchFamily="2" charset="-122"/>
              </a:rPr>
              <a:t>，使之指向入口参数之下为好？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85800" y="4994012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i="0">
                <a:latin typeface="宋体" panose="02010600030101010101" pitchFamily="2" charset="-122"/>
              </a:rPr>
              <a:t>如何实现参数个数不定的函数（</a:t>
            </a:r>
            <a:r>
              <a:rPr lang="en-US" altLang="zh-CN" sz="2800" i="0">
                <a:latin typeface="宋体" panose="02010600030101010101" pitchFamily="2" charset="-122"/>
              </a:rPr>
              <a:t>printf</a:t>
            </a:r>
            <a:r>
              <a:rPr lang="zh-CN" altLang="en-US" sz="2800" i="0">
                <a:latin typeface="宋体" panose="02010600030101010101" pitchFamily="2" charset="-122"/>
              </a:rPr>
              <a:t>）？</a:t>
            </a:r>
            <a:endParaRPr kumimoji="0" lang="zh-CN" altLang="en-US" sz="2800" i="0">
              <a:latin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/>
      <p:bldP spid="2970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00547"/>
            <a:ext cx="4206875" cy="45164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精雕细琢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程序优化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3568" y="2564904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的函数实现，看汇编代码</a:t>
            </a:r>
            <a:endParaRPr lang="zh-CN" altLang="en-US" sz="2400" i="0" dirty="0">
              <a:latin typeface="宋体" panose="02010600030101010101" pitchFamily="2" charset="-122"/>
            </a:endParaRP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800893" y="3284984"/>
            <a:ext cx="7803555" cy="269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一次传送一个字节吗？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物理上，实现一个双字（位于不同位置）的传送的速度相同吗？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0" dirty="0">
                <a:latin typeface="宋体" panose="02010600030101010101" pitchFamily="2" charset="-122"/>
              </a:rPr>
              <a:t>  例如，从（</a:t>
            </a:r>
            <a:r>
              <a:rPr lang="en-US" altLang="zh-CN" sz="2400" i="0" dirty="0">
                <a:latin typeface="宋体" panose="02010600030101010101" pitchFamily="2" charset="-122"/>
              </a:rPr>
              <a:t>1000H), (1001H)</a:t>
            </a:r>
            <a:r>
              <a:rPr lang="zh-CN" altLang="en-US" sz="2400" i="0" dirty="0">
                <a:latin typeface="宋体" panose="02010600030101010101" pitchFamily="2" charset="-122"/>
              </a:rPr>
              <a:t>分别取出一个双字送</a:t>
            </a:r>
            <a:r>
              <a:rPr lang="en-US" altLang="zh-CN" sz="2400" i="0" dirty="0">
                <a:latin typeface="宋体" panose="02010600030101010101" pitchFamily="2" charset="-122"/>
              </a:rPr>
              <a:t>EAX</a:t>
            </a:r>
            <a:r>
              <a:rPr lang="zh-CN" altLang="en-US" sz="2400" i="0" dirty="0">
                <a:latin typeface="宋体" panose="02010600030101010101" pitchFamily="2" charset="-122"/>
              </a:rPr>
              <a:t>。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如何快速判断一个双字中某个字节为 </a:t>
            </a:r>
            <a:r>
              <a:rPr lang="en-US" altLang="zh-CN" sz="2400" i="0" dirty="0">
                <a:latin typeface="宋体" panose="02010600030101010101" pitchFamily="2" charset="-122"/>
              </a:rPr>
              <a:t>0 </a:t>
            </a:r>
            <a:r>
              <a:rPr lang="zh-CN" altLang="en-US" sz="2400" i="0" dirty="0">
                <a:latin typeface="宋体" panose="02010600030101010101" pitchFamily="2" charset="-122"/>
              </a:rPr>
              <a:t>？</a:t>
            </a:r>
            <a:endParaRPr lang="zh-CN" altLang="en-US" sz="24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用</a:t>
            </a:r>
            <a:r>
              <a:rPr lang="en-US" altLang="zh-CN" sz="2400" i="0" dirty="0">
                <a:latin typeface="宋体" panose="02010600030101010101" pitchFamily="2" charset="-122"/>
              </a:rPr>
              <a:t>C</a:t>
            </a:r>
            <a:r>
              <a:rPr lang="zh-CN" altLang="en-US" sz="2400" i="0" dirty="0">
                <a:latin typeface="宋体" panose="02010600030101010101" pitchFamily="2" charset="-122"/>
              </a:rPr>
              <a:t>语言，写</a:t>
            </a:r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的实现函数，可以采用哪些技巧？</a:t>
            </a:r>
            <a:endParaRPr lang="zh-CN" altLang="en-US" sz="2400" i="0" dirty="0">
              <a:latin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1484784"/>
            <a:ext cx="3600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#include &lt;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char* f()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char temp[20];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strcpy_s(temp, "hello");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temp;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3968" y="1207271"/>
            <a:ext cx="360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main()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char* p;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char a[20];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 i=0;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 = f();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while (*(p + i) != 0) {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a[i] = p[i];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i++;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a[i] = 0;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printf("%s \n", a);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printf("%s \n", p);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0;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4509120"/>
            <a:ext cx="3130051" cy="19442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33265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小测验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24328" y="1628800"/>
            <a:ext cx="115212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a[20]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32712" y="4725144"/>
            <a:ext cx="128776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的参数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a[20]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32712" y="2852936"/>
            <a:ext cx="1431776" cy="1512168"/>
            <a:chOff x="7532712" y="2852936"/>
            <a:chExt cx="1431776" cy="1512168"/>
          </a:xfrm>
        </p:grpSpPr>
        <p:sp>
          <p:nvSpPr>
            <p:cNvPr id="8" name="矩形 7"/>
            <p:cNvSpPr/>
            <p:nvPr/>
          </p:nvSpPr>
          <p:spPr bwMode="auto">
            <a:xfrm>
              <a:off x="7532712" y="2852936"/>
              <a:ext cx="1215752" cy="15121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temp[20]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……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a[20]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176592" y="4162440"/>
              <a:ext cx="78789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8964488" y="3068960"/>
              <a:ext cx="0" cy="1093480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8676456" y="3068960"/>
              <a:ext cx="2880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332656"/>
            <a:ext cx="561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小测验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469975"/>
            <a:ext cx="7704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warning C4172: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返回局部变量或临时变量的地址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temp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8" y="2131547"/>
            <a:ext cx="4879641" cy="21799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" y="4419686"/>
            <a:ext cx="4954014" cy="21754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3735" y="4160691"/>
            <a:ext cx="3345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(%s\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n”,a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指向的单元未变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但单元中内容发生变化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5436540" y="1772811"/>
            <a:ext cx="3562672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sz="2400" b="1" i="0" dirty="0">
                <a:latin typeface="宋体" panose="02010600030101010101" pitchFamily="2" charset="-122"/>
              </a:rPr>
              <a:t>&gt;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(int x, int y)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u,v,w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u=x+10;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v=y+25;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w=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return w;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51167" y="1844948"/>
            <a:ext cx="4414376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main(  )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a=100;    // 0x 64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b=200;    // 0x C8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sum=0;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sum=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a,b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("%d\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n",sum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return 0;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5050916" y="1700743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5479328" y="1131776"/>
            <a:ext cx="2664296" cy="571872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变量空间分配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7" name="Picture 6" descr="pic_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4" y="1840632"/>
            <a:ext cx="7511976" cy="4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33400" y="6019800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BD0FA8"/>
                </a:solidFill>
              </a:rPr>
              <a:t>0012FF74</a:t>
            </a:r>
            <a:r>
              <a:rPr lang="en-US" altLang="zh-CN" sz="2400"/>
              <a:t>  00 00 00 00 C8 00 00 00 64 00 00 00 </a:t>
            </a:r>
            <a:endParaRPr lang="en-US" altLang="zh-CN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1319361"/>
            <a:ext cx="2160240" cy="4191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1" name="Picture 4" descr="pic_2_p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2" y="1909340"/>
            <a:ext cx="7759542" cy="425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85800" y="5880124"/>
            <a:ext cx="1371600" cy="0"/>
          </a:xfrm>
          <a:prstGeom prst="line">
            <a:avLst/>
          </a:prstGeom>
          <a:noFill/>
          <a:ln w="28575">
            <a:solidFill>
              <a:srgbClr val="BD0FA8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514600" y="5575324"/>
            <a:ext cx="5867400" cy="0"/>
          </a:xfrm>
          <a:prstGeom prst="line">
            <a:avLst/>
          </a:prstGeom>
          <a:noFill/>
          <a:ln w="19050">
            <a:solidFill>
              <a:srgbClr val="C43508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pic_3_p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43164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762000" y="6096000"/>
            <a:ext cx="2438400" cy="0"/>
          </a:xfrm>
          <a:prstGeom prst="line">
            <a:avLst/>
          </a:prstGeom>
          <a:noFill/>
          <a:ln w="28575">
            <a:solidFill>
              <a:srgbClr val="C43508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457200" y="1385888"/>
            <a:ext cx="293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  <a:endParaRPr lang="en-US" altLang="zh-CN" sz="2800"/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175125" y="1316038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执行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CALL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指令后的状态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  <a:endParaRPr lang="en-US" altLang="zh-CN" sz="2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181600" y="3200400"/>
            <a:ext cx="28194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181600" y="5181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57800" y="52578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216400" y="1585913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执行</a:t>
            </a:r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CALL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指令后的状态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5181600" y="4572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84788" y="40386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181600" y="39624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57600" y="4038600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ESP</a:t>
            </a:r>
            <a:endParaRPr lang="en-US" altLang="zh-CN" sz="2400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33400" y="4800600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EIP 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为函数的入口地址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609600" y="2133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004010A5   call        @ILT+5(_fadd) (0040100a)</a:t>
            </a:r>
            <a:endParaRPr lang="en-US" altLang="zh-CN" sz="2400"/>
          </a:p>
          <a:p>
            <a:r>
              <a:rPr lang="en-US" altLang="zh-CN" sz="2400"/>
              <a:t>004010AA   add         esp,8</a:t>
            </a:r>
            <a:endParaRPr lang="en-US" altLang="zh-CN" sz="2400"/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457200" y="5867400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zh-CN" sz="2400"/>
              <a:t>0012FF1C  AA 10 40 00 64 00 00 00 C8 00 00 00</a:t>
            </a:r>
            <a:endParaRPr lang="en-US" altLang="zh-CN" sz="2400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1828800" y="411480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0012FF1C</a:t>
            </a:r>
            <a:endParaRPr lang="en-US" altLang="zh-CN" sz="2400"/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1143000" y="5334000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(EIP) = 0040100A</a:t>
            </a:r>
            <a:endParaRPr lang="en-US" altLang="zh-CN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457200" y="1431925"/>
            <a:ext cx="490378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/>
              <a:t>3:    int </a:t>
            </a:r>
            <a:r>
              <a:rPr lang="en-US" altLang="zh-CN" i="0" dirty="0" err="1"/>
              <a:t>fadd</a:t>
            </a:r>
            <a:r>
              <a:rPr lang="en-US" altLang="zh-CN" i="0" dirty="0"/>
              <a:t>(int x, int y)</a:t>
            </a:r>
            <a:endParaRPr lang="en-US" altLang="zh-CN" i="0" dirty="0"/>
          </a:p>
          <a:p>
            <a:r>
              <a:rPr lang="en-US" altLang="zh-CN" i="0" dirty="0"/>
              <a:t>4:    {</a:t>
            </a:r>
            <a:endParaRPr lang="en-US" altLang="zh-CN" i="0" dirty="0"/>
          </a:p>
          <a:p>
            <a:r>
              <a:rPr lang="en-US" altLang="zh-CN" i="0" dirty="0"/>
              <a:t>00401020   push        </a:t>
            </a:r>
            <a:r>
              <a:rPr lang="en-US" altLang="zh-CN" i="0" dirty="0" err="1"/>
              <a:t>ebp</a:t>
            </a:r>
            <a:endParaRPr lang="en-US" altLang="zh-CN" i="0" dirty="0"/>
          </a:p>
          <a:p>
            <a:r>
              <a:rPr lang="en-US" altLang="zh-CN" i="0" dirty="0"/>
              <a:t>00401021   mov         </a:t>
            </a:r>
            <a:r>
              <a:rPr lang="en-US" altLang="zh-CN" i="0" dirty="0" err="1"/>
              <a:t>ebp,esp</a:t>
            </a:r>
            <a:endParaRPr lang="en-US" altLang="zh-CN" i="0" dirty="0"/>
          </a:p>
          <a:p>
            <a:r>
              <a:rPr lang="en-US" altLang="zh-CN" i="0" dirty="0"/>
              <a:t>00401023   sub          esp,4Ch</a:t>
            </a:r>
            <a:endParaRPr lang="en-US" altLang="zh-CN" i="0" dirty="0"/>
          </a:p>
          <a:p>
            <a:r>
              <a:rPr lang="en-US" altLang="zh-CN" i="0" dirty="0"/>
              <a:t>00401026   push        </a:t>
            </a:r>
            <a:r>
              <a:rPr lang="en-US" altLang="zh-CN" i="0" dirty="0" err="1"/>
              <a:t>ebx</a:t>
            </a:r>
            <a:endParaRPr lang="en-US" altLang="zh-CN" i="0" dirty="0"/>
          </a:p>
          <a:p>
            <a:r>
              <a:rPr lang="en-US" altLang="zh-CN" i="0" dirty="0"/>
              <a:t>00401027   push        </a:t>
            </a:r>
            <a:r>
              <a:rPr lang="en-US" altLang="zh-CN" i="0" dirty="0" err="1"/>
              <a:t>esi</a:t>
            </a:r>
            <a:endParaRPr lang="en-US" altLang="zh-CN" i="0" dirty="0"/>
          </a:p>
          <a:p>
            <a:r>
              <a:rPr lang="en-US" altLang="zh-CN" i="0" dirty="0"/>
              <a:t>00401028   push        </a:t>
            </a:r>
            <a:r>
              <a:rPr lang="en-US" altLang="zh-CN" i="0" dirty="0" err="1"/>
              <a:t>edi</a:t>
            </a:r>
            <a:endParaRPr lang="en-US" altLang="zh-CN" i="0" dirty="0"/>
          </a:p>
          <a:p>
            <a:r>
              <a:rPr lang="en-US" altLang="zh-CN" i="0" dirty="0"/>
              <a:t>00401029   lea           </a:t>
            </a:r>
            <a:r>
              <a:rPr lang="en-US" altLang="zh-CN" i="0" dirty="0" err="1"/>
              <a:t>edi</a:t>
            </a:r>
            <a:r>
              <a:rPr lang="en-US" altLang="zh-CN" i="0" dirty="0"/>
              <a:t>,[ebp-4Ch]</a:t>
            </a:r>
            <a:endParaRPr lang="en-US" altLang="zh-CN" i="0" dirty="0"/>
          </a:p>
          <a:p>
            <a:r>
              <a:rPr lang="en-US" altLang="zh-CN" i="0" dirty="0"/>
              <a:t>0040102C   mov         ecx,13h</a:t>
            </a:r>
            <a:endParaRPr lang="en-US" altLang="zh-CN" i="0" dirty="0"/>
          </a:p>
          <a:p>
            <a:r>
              <a:rPr lang="en-US" altLang="zh-CN" i="0" dirty="0"/>
              <a:t>00401031   mov         eax,0CCCCCCCCh</a:t>
            </a:r>
            <a:endParaRPr lang="en-US" altLang="zh-CN" i="0" dirty="0"/>
          </a:p>
          <a:p>
            <a:r>
              <a:rPr lang="en-US" altLang="zh-CN" i="0" dirty="0"/>
              <a:t>00401036   rep </a:t>
            </a:r>
            <a:r>
              <a:rPr lang="en-US" altLang="zh-CN" i="0" dirty="0" err="1"/>
              <a:t>stos</a:t>
            </a:r>
            <a:r>
              <a:rPr lang="en-US" altLang="zh-CN" i="0" dirty="0"/>
              <a:t>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</a:t>
            </a:r>
            <a:r>
              <a:rPr lang="en-US" altLang="zh-CN" i="0" dirty="0" err="1"/>
              <a:t>edi</a:t>
            </a:r>
            <a:r>
              <a:rPr lang="en-US" altLang="zh-CN" i="0" dirty="0"/>
              <a:t>]</a:t>
            </a:r>
            <a:endParaRPr lang="en-US" altLang="zh-CN" i="0" dirty="0"/>
          </a:p>
          <a:p>
            <a:r>
              <a:rPr lang="en-US" altLang="zh-CN" i="0" dirty="0"/>
              <a:t>5:        int </a:t>
            </a:r>
            <a:r>
              <a:rPr lang="en-US" altLang="zh-CN" i="0" dirty="0" err="1"/>
              <a:t>u,v,w</a:t>
            </a:r>
            <a:r>
              <a:rPr lang="en-US" altLang="zh-CN" i="0" dirty="0"/>
              <a:t>;</a:t>
            </a:r>
            <a:endParaRPr lang="en-US" altLang="zh-CN" i="0" dirty="0"/>
          </a:p>
          <a:p>
            <a:r>
              <a:rPr lang="en-US" altLang="zh-CN" i="0" dirty="0"/>
              <a:t>6:        u=x+10;</a:t>
            </a:r>
            <a:endParaRPr lang="en-US" altLang="zh-CN" i="0" dirty="0"/>
          </a:p>
          <a:p>
            <a:r>
              <a:rPr lang="en-US" altLang="zh-CN" i="0" dirty="0"/>
              <a:t>00401038   mov   </a:t>
            </a:r>
            <a:r>
              <a:rPr lang="en-US" altLang="zh-CN" i="0" dirty="0" err="1">
                <a:solidFill>
                  <a:srgbClr val="BD0FA8"/>
                </a:solidFill>
              </a:rPr>
              <a:t>eax,dword</a:t>
            </a:r>
            <a:r>
              <a:rPr lang="en-US" altLang="zh-CN" i="0" dirty="0">
                <a:solidFill>
                  <a:srgbClr val="BD0FA8"/>
                </a:solidFill>
              </a:rPr>
              <a:t> </a:t>
            </a:r>
            <a:r>
              <a:rPr lang="en-US" altLang="zh-CN" i="0" dirty="0" err="1">
                <a:solidFill>
                  <a:srgbClr val="BD0FA8"/>
                </a:solidFill>
              </a:rPr>
              <a:t>ptr</a:t>
            </a:r>
            <a:r>
              <a:rPr lang="en-US" altLang="zh-CN" i="0" dirty="0">
                <a:solidFill>
                  <a:srgbClr val="BD0FA8"/>
                </a:solidFill>
              </a:rPr>
              <a:t> [ebp+8]</a:t>
            </a:r>
            <a:endParaRPr lang="en-US" altLang="zh-CN" i="0" dirty="0">
              <a:solidFill>
                <a:srgbClr val="BD0FA8"/>
              </a:solidFill>
            </a:endParaRPr>
          </a:p>
          <a:p>
            <a:r>
              <a:rPr lang="en-US" altLang="zh-CN" i="0" dirty="0"/>
              <a:t>0040103B   add    eax,0Ah</a:t>
            </a:r>
            <a:endParaRPr lang="en-US" altLang="zh-CN" i="0" dirty="0"/>
          </a:p>
          <a:p>
            <a:r>
              <a:rPr lang="en-US" altLang="zh-CN" i="0" dirty="0"/>
              <a:t>0040103E   mov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[ebp-4],</a:t>
            </a:r>
            <a:r>
              <a:rPr lang="en-US" altLang="zh-CN" i="0" dirty="0" err="1"/>
              <a:t>eax</a:t>
            </a:r>
            <a:endParaRPr lang="en-US" altLang="zh-CN" i="0" dirty="0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2121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200)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019800" y="4343400"/>
            <a:ext cx="20938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100)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6400800" y="5699125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观察形参</a:t>
            </a:r>
            <a:r>
              <a:rPr lang="en-US" altLang="zh-CN"/>
              <a:t>x</a:t>
            </a:r>
            <a:r>
              <a:rPr lang="zh-CN" altLang="en-US"/>
              <a:t>的位置</a:t>
            </a:r>
            <a:endParaRPr lang="zh-CN" altLang="en-US"/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0261" name="Text Box 24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5715000" y="5705475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观察局部变量的位置</a:t>
            </a:r>
            <a:endParaRPr lang="zh-CN" alt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457200" y="1422400"/>
            <a:ext cx="46482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i="0" dirty="0"/>
              <a:t>5:        int </a:t>
            </a:r>
            <a:r>
              <a:rPr lang="en-US" altLang="zh-CN" i="0" dirty="0" err="1"/>
              <a:t>u,v,w</a:t>
            </a:r>
            <a:r>
              <a:rPr lang="en-US" altLang="zh-CN" i="0" dirty="0"/>
              <a:t>;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6:        u=x+10;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[ebp+8]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eax,0Ah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[ebp-4],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7:        v=v+25;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ecx,dword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[ebp+0Ch]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ecx,19h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[ebp-8],</a:t>
            </a:r>
            <a:r>
              <a:rPr lang="en-US" altLang="zh-CN" i="0" dirty="0" err="1"/>
              <a:t>ecx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8:        w=</a:t>
            </a:r>
            <a:r>
              <a:rPr lang="en-US" altLang="zh-CN" i="0" dirty="0" err="1">
                <a:solidFill>
                  <a:srgbClr val="BD0FA8"/>
                </a:solidFill>
              </a:rPr>
              <a:t>u+v</a:t>
            </a:r>
            <a:r>
              <a:rPr lang="en-US" altLang="zh-CN" i="0" dirty="0">
                <a:solidFill>
                  <a:srgbClr val="BD0FA8"/>
                </a:solidFill>
              </a:rPr>
              <a:t>;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edx,dword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</a:t>
            </a:r>
            <a:r>
              <a:rPr lang="en-US" altLang="zh-CN" i="0" dirty="0" err="1"/>
              <a:t>edx,dword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[ebp-8]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[ebp-0Ch],</a:t>
            </a:r>
            <a:r>
              <a:rPr lang="en-US" altLang="zh-CN" i="0" dirty="0" err="1"/>
              <a:t>edx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9:        return w;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</a:t>
            </a:r>
            <a:endParaRPr lang="en-US" altLang="zh-CN" i="0" dirty="0"/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  <a:endParaRPr lang="en-US" altLang="zh-CN">
              <a:solidFill>
                <a:srgbClr val="BD0FA8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1|0.7|0.2|25.6|16.4|0.2|11.9|0.1|2.5|0.8|3|13.2|8.2|0.4"/>
</p:tagLst>
</file>

<file path=ppt/tags/tag2.xml><?xml version="1.0" encoding="utf-8"?>
<p:tagLst xmlns:p="http://schemas.openxmlformats.org/presentationml/2006/main">
  <p:tag name="TIMING" val="|53|4.3"/>
</p:tagLst>
</file>

<file path=ppt/tags/tag3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0</TotalTime>
  <Words>4985</Words>
  <Application>WPS 演示</Application>
  <PresentationFormat>在屏幕上显示</PresentationFormat>
  <Paragraphs>562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Tahoma</vt:lpstr>
      <vt:lpstr>华文新魏</vt:lpstr>
      <vt:lpstr>黑体</vt:lpstr>
      <vt:lpstr>楷体_GB2312</vt:lpstr>
      <vt:lpstr>新宋体</vt:lpstr>
      <vt:lpstr>微软雅黑</vt:lpstr>
      <vt:lpstr>Calibri</vt:lpstr>
      <vt:lpstr>Arial Unicode MS</vt:lpstr>
      <vt:lpstr>model-3</vt:lpstr>
      <vt:lpstr>PowerPoint 演示文稿</vt:lpstr>
      <vt:lpstr>PowerPoint 演示文稿</vt:lpstr>
      <vt:lpstr>PowerPoint 演示文稿</vt:lpstr>
      <vt:lpstr>变量空间分配</vt:lpstr>
      <vt:lpstr>函数调用</vt:lpstr>
      <vt:lpstr>PowerPoint 演示文稿</vt:lpstr>
      <vt:lpstr>PowerPoint 演示文稿</vt:lpstr>
      <vt:lpstr>PowerPoint 演示文稿</vt:lpstr>
      <vt:lpstr>PowerPoint 演示文稿</vt:lpstr>
      <vt:lpstr>函数调用——返回</vt:lpstr>
      <vt:lpstr>PowerPoint 演示文稿</vt:lpstr>
      <vt:lpstr>PowerPoint 演示文稿</vt:lpstr>
      <vt:lpstr>函数编译——代码优化</vt:lpstr>
      <vt:lpstr>函数编译——代码优化</vt:lpstr>
      <vt:lpstr>X64 平台下，编译的结果又有什么差别？</vt:lpstr>
      <vt:lpstr>PowerPoint 演示文稿</vt:lpstr>
      <vt:lpstr>PowerPoint 演示文稿</vt:lpstr>
      <vt:lpstr>X64 平台下，Release 版的编译结果</vt:lpstr>
      <vt:lpstr>Ubuntu 环境中调试版编译结果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</vt:lpstr>
      <vt:lpstr>精雕细琢——程序优化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李海波</cp:lastModifiedBy>
  <cp:revision>337</cp:revision>
  <dcterms:created xsi:type="dcterms:W3CDTF">2016-02-29T06:13:00Z</dcterms:created>
  <dcterms:modified xsi:type="dcterms:W3CDTF">2022-08-26T02:38:50Z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0ACD04F5CB4748F3A8D84CF0687ADDBD</vt:lpwstr>
  </property>
</Properties>
</file>