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</p:sldMasterIdLst>
  <p:notesMasterIdLst>
    <p:notesMasterId r:id="rId14"/>
  </p:notesMasterIdLst>
  <p:sldIdLst>
    <p:sldId id="256" r:id="rId11"/>
    <p:sldId id="544" r:id="rId12"/>
    <p:sldId id="669" r:id="rId13"/>
    <p:sldId id="677" r:id="rId15"/>
    <p:sldId id="670" r:id="rId16"/>
    <p:sldId id="671" r:id="rId17"/>
    <p:sldId id="665" r:id="rId18"/>
    <p:sldId id="672" r:id="rId19"/>
    <p:sldId id="673" r:id="rId20"/>
    <p:sldId id="676" r:id="rId21"/>
    <p:sldId id="678" r:id="rId22"/>
    <p:sldId id="680" r:id="rId23"/>
    <p:sldId id="681" r:id="rId24"/>
    <p:sldId id="679" r:id="rId25"/>
    <p:sldId id="666" r:id="rId26"/>
    <p:sldId id="682" r:id="rId27"/>
    <p:sldId id="683" r:id="rId28"/>
    <p:sldId id="687" r:id="rId29"/>
    <p:sldId id="688" r:id="rId30"/>
    <p:sldId id="684" r:id="rId31"/>
    <p:sldId id="685" r:id="rId32"/>
    <p:sldId id="686" r:id="rId33"/>
    <p:sldId id="689" r:id="rId34"/>
    <p:sldId id="690" r:id="rId35"/>
    <p:sldId id="691" r:id="rId36"/>
    <p:sldId id="667" r:id="rId37"/>
    <p:sldId id="694" r:id="rId38"/>
    <p:sldId id="695" r:id="rId39"/>
    <p:sldId id="696" r:id="rId40"/>
    <p:sldId id="697" r:id="rId41"/>
    <p:sldId id="668" r:id="rId42"/>
    <p:sldId id="699" r:id="rId43"/>
    <p:sldId id="698" r:id="rId44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9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8" Type="http://schemas.openxmlformats.org/officeDocument/2006/relationships/tags" Target="tags/tag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预处理：头文件的包含；宏定义的扩展；条件编译的选择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7D373F-44FC-4151-AA1F-E01CB14D848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链接器在处理目标文件时，须要对目标文件中某些部位进行重定位，即代码段和数据段中那些对绝对地址的引用的位置。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r>
              <a:rPr lang="zh-CN" altLang="en-US" dirty="0">
                <a:latin typeface="Arial" panose="020B0604020202020204" pitchFamily="34" charset="0"/>
              </a:rPr>
              <a:t>目标文件既可以用于程序的链接，也可以用于程序的执行。故有两种视图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7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6" Type="http://schemas.openxmlformats.org/officeDocument/2006/relationships/theme" Target="../theme/theme8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6" Type="http://schemas.openxmlformats.org/officeDocument/2006/relationships/theme" Target="../theme/theme9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5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第四章 程序的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链接</a:t>
            </a:r>
            <a:endParaRPr lang="zh-CN" altLang="en-US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可重定位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目标文件格式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244215" y="1262380"/>
            <a:ext cx="5429250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0000000000000000</a:t>
            </a:r>
            <a:r>
              <a:rPr lang="en-US" altLang="zh-CN" sz="1800" dirty="0"/>
              <a:t> &lt;add&gt;: </a:t>
            </a:r>
            <a:endParaRPr lang="en-US" altLang="zh-CN" sz="1800" dirty="0"/>
          </a:p>
          <a:p>
            <a:r>
              <a:rPr lang="zh-CN" altLang="en-US" sz="1800" dirty="0"/>
              <a:t>int add(int i,int j){   </a:t>
            </a:r>
            <a:endParaRPr lang="en-US" altLang="zh-CN" sz="1800" dirty="0"/>
          </a:p>
          <a:p>
            <a:r>
              <a:rPr lang="zh-CN" altLang="en-US" sz="1800" dirty="0"/>
              <a:t>0:	55                push   %rbp   </a:t>
            </a:r>
            <a:endParaRPr lang="en-US" altLang="zh-CN" sz="1800" dirty="0"/>
          </a:p>
          <a:p>
            <a:r>
              <a:rPr lang="zh-CN" altLang="en-US" sz="1800" dirty="0"/>
              <a:t>1:	48 89 e5      mov    %rsp,%rbp   </a:t>
            </a:r>
            <a:endParaRPr lang="en-US" altLang="zh-CN" sz="1800" dirty="0"/>
          </a:p>
          <a:p>
            <a:r>
              <a:rPr lang="zh-CN" altLang="en-US" sz="1800" dirty="0"/>
              <a:t>4:	89 7d ec      mov    %edi,</a:t>
            </a:r>
            <a:r>
              <a:rPr lang="zh-CN" altLang="en-US" sz="1800" dirty="0">
                <a:solidFill>
                  <a:srgbClr val="FF0000"/>
                </a:solidFill>
              </a:rPr>
              <a:t>-0x14(%rbp)</a:t>
            </a:r>
            <a:r>
              <a:rPr lang="zh-CN" altLang="en-US" sz="1800" dirty="0"/>
              <a:t>   </a:t>
            </a:r>
            <a:endParaRPr lang="en-US" altLang="zh-CN" sz="1800" dirty="0"/>
          </a:p>
          <a:p>
            <a:r>
              <a:rPr lang="zh-CN" altLang="en-US" sz="1800" dirty="0"/>
              <a:t>7:	89 75 e8      mov    %esi,</a:t>
            </a:r>
            <a:r>
              <a:rPr lang="zh-CN" altLang="en-US" sz="1800" dirty="0">
                <a:solidFill>
                  <a:srgbClr val="FF0000"/>
                </a:solidFill>
              </a:rPr>
              <a:t>-0x18(%rbp)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rgbClr val="FF0000"/>
                </a:solidFill>
              </a:rPr>
              <a:t>      int x=i+j;   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a:	8b 55 ec      mov    -0x14(%rbp),%edx   </a:t>
            </a:r>
            <a:endParaRPr lang="en-US" altLang="zh-CN" sz="1800" dirty="0"/>
          </a:p>
          <a:p>
            <a:r>
              <a:rPr lang="zh-CN" altLang="en-US" sz="1800" dirty="0"/>
              <a:t>d:	8b 45 e8      mov    -0x18(%rbp),%eax  </a:t>
            </a:r>
            <a:endParaRPr lang="en-US" altLang="zh-CN" sz="1800" dirty="0"/>
          </a:p>
          <a:p>
            <a:r>
              <a:rPr lang="zh-CN" altLang="en-US" sz="1800" dirty="0"/>
              <a:t>10:	01 d0           add    %edx,%eax  </a:t>
            </a:r>
            <a:endParaRPr lang="en-US" altLang="zh-CN" sz="1800" dirty="0"/>
          </a:p>
          <a:p>
            <a:r>
              <a:rPr lang="zh-CN" altLang="en-US" sz="1800" dirty="0"/>
              <a:t>12:	89 45 fc       mov    %eax,</a:t>
            </a:r>
            <a:r>
              <a:rPr lang="zh-CN" altLang="en-US" sz="1800" dirty="0">
                <a:solidFill>
                  <a:srgbClr val="FF0000"/>
                </a:solidFill>
              </a:rPr>
              <a:t>-0x4(%rbp)</a:t>
            </a:r>
            <a:r>
              <a:rPr lang="zh-CN" altLang="en-US" sz="1800" dirty="0"/>
              <a:t>	</a:t>
            </a:r>
            <a:endParaRPr lang="en-US" altLang="zh-CN" sz="1800" dirty="0"/>
          </a:p>
          <a:p>
            <a:r>
              <a:rPr lang="zh-CN" altLang="en-US" sz="1800" dirty="0"/>
              <a:t>     </a:t>
            </a:r>
            <a:r>
              <a:rPr lang="zh-CN" altLang="en-US" sz="1800" dirty="0">
                <a:solidFill>
                  <a:srgbClr val="FF0000"/>
                </a:solidFill>
              </a:rPr>
              <a:t>return x;</a:t>
            </a:r>
            <a:r>
              <a:rPr lang="zh-CN" altLang="en-US" sz="1800" dirty="0"/>
              <a:t>  </a:t>
            </a:r>
            <a:endParaRPr lang="en-US" altLang="zh-CN" sz="1800" dirty="0"/>
          </a:p>
          <a:p>
            <a:r>
              <a:rPr lang="zh-CN" altLang="en-US" sz="1800" dirty="0"/>
              <a:t>15:	8b 45 fc       mov    -0x4(%rbp),%eax</a:t>
            </a:r>
            <a:endParaRPr lang="en-US" altLang="zh-CN" sz="1800" dirty="0"/>
          </a:p>
          <a:p>
            <a:r>
              <a:rPr lang="zh-CN" altLang="en-US" sz="1800" dirty="0"/>
              <a:t>}  </a:t>
            </a:r>
            <a:endParaRPr lang="en-US" altLang="zh-CN" sz="1800" dirty="0"/>
          </a:p>
          <a:p>
            <a:r>
              <a:rPr lang="zh-CN" altLang="en-US" sz="1800" dirty="0"/>
              <a:t>18:	5d                pop    %rbp</a:t>
            </a:r>
            <a:endParaRPr lang="en-US" altLang="zh-CN" sz="1800" dirty="0"/>
          </a:p>
          <a:p>
            <a:r>
              <a:rPr lang="zh-CN" altLang="en-US" sz="1800" dirty="0"/>
              <a:t>19:	c3                retq </a:t>
            </a:r>
            <a:endParaRPr lang="en-US" altLang="zh-CN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81289" y="1340777"/>
            <a:ext cx="23437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test.c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int add(int i,int j) {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int x=i+j;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return x;</a:t>
            </a:r>
            <a:endParaRPr lang="en-US" altLang="zh-CN" sz="2000" dirty="0"/>
          </a:p>
          <a:p>
            <a:r>
              <a:rPr lang="zh-CN" altLang="en-US" sz="2000" dirty="0"/>
              <a:t>}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52400" y="3718663"/>
            <a:ext cx="3253508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#gcc  -c  -g  </a:t>
            </a:r>
            <a:r>
              <a:rPr lang="en-US" altLang="zh-CN" sz="2000" dirty="0" err="1"/>
              <a:t>test.c</a:t>
            </a:r>
            <a:r>
              <a:rPr lang="en-US" altLang="zh-CN" sz="2000" dirty="0"/>
              <a:t>  -o  </a:t>
            </a:r>
            <a:r>
              <a:rPr lang="en-US" altLang="zh-CN" sz="2000" dirty="0" err="1"/>
              <a:t>test.o</a:t>
            </a:r>
            <a:endParaRPr lang="en-US" altLang="zh-CN" sz="2000" dirty="0"/>
          </a:p>
          <a:p>
            <a:r>
              <a:rPr lang="en-US" altLang="zh-CN" sz="2000" dirty="0"/>
              <a:t>#objdump -d -S  </a:t>
            </a:r>
            <a:r>
              <a:rPr lang="en-US" altLang="zh-CN" sz="2000" dirty="0" err="1"/>
              <a:t>test.o</a:t>
            </a:r>
            <a:endParaRPr lang="zh-CN" altLang="en-US" sz="200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52095" y="4869180"/>
            <a:ext cx="27584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目标文件中存储代码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52400" y="6274779"/>
            <a:ext cx="8347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：参数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i,j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，局部变量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的地址，在指令中是否明确？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6205"/>
            <a:ext cx="8716962" cy="782638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可重定位目标文件格式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460" y="1268730"/>
            <a:ext cx="5337810" cy="54514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</a:rPr>
              <a:t>ELF </a:t>
            </a: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头</a:t>
            </a:r>
            <a:endParaRPr lang="zh-CN" altLang="en-GB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定义了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ELF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魔数、版本、小端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大端、操作系统平台、目标文件的类型、机器结构类型、节头表的起始位置和长度等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</a:rPr>
              <a:t>.text </a:t>
            </a: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节</a:t>
            </a:r>
            <a:endParaRPr lang="zh-CN" altLang="en-GB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汇编</a:t>
            </a: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后的代码部分</a:t>
            </a:r>
            <a:endParaRPr lang="zh-CN" altLang="en-GB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</a:rPr>
              <a:t>.rodata </a:t>
            </a: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节</a:t>
            </a:r>
            <a:endParaRPr lang="zh-CN" altLang="en-GB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只读数据，如 </a:t>
            </a: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hlinkClick r:id="" action="ppaction://hlinkshowjump?jump=nextslide"/>
              </a:rPr>
              <a:t>printf </a:t>
            </a: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  <a:hlinkClick r:id="" action="ppaction://hlinkshowjump?jump=nextslide"/>
              </a:rPr>
              <a:t>格式串</a:t>
            </a: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hlinkClick r:id="" action="ppaction://noaction"/>
              </a:rPr>
              <a:t>switch </a:t>
            </a: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  <a:hlinkClick r:id="" action="ppaction://noaction"/>
              </a:rPr>
              <a:t>跳转表</a:t>
            </a: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等</a:t>
            </a:r>
            <a:endParaRPr lang="zh-CN" altLang="en-GB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</a:rPr>
              <a:t>.data </a:t>
            </a: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节</a:t>
            </a:r>
            <a:endParaRPr lang="zh-CN" altLang="en-GB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已初始化的全局变量</a:t>
            </a:r>
            <a:endParaRPr lang="zh-CN" altLang="en-GB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</a:rPr>
              <a:t>.bss </a:t>
            </a: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节</a:t>
            </a:r>
            <a:endParaRPr lang="zh-CN" altLang="en-GB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</a:rPr>
              <a:t>未初始化全局变量，仅是占位符，不占据任何实际磁盘空间。区分初始化和非初始化是为了空间效率</a:t>
            </a:r>
            <a:endParaRPr lang="en-GB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700" name="Group 19"/>
          <p:cNvGrpSpPr/>
          <p:nvPr/>
        </p:nvGrpSpPr>
        <p:grpSpPr bwMode="auto">
          <a:xfrm>
            <a:off x="5720080" y="1170940"/>
            <a:ext cx="2710815" cy="5479415"/>
            <a:chOff x="3693" y="912"/>
            <a:chExt cx="2053" cy="3104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3696" y="1008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ELF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头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696" y="123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696" y="147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.rodata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696" y="195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.bss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696" y="219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</a:t>
              </a:r>
              <a:r>
                <a:rPr lang="en-GB" altLang="zh-CN" sz="16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symtab</a:t>
              </a:r>
              <a:r>
                <a:rPr lang="en-GB" altLang="zh-CN" sz="16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</a:t>
              </a:r>
              <a:r>
                <a:rPr lang="zh-CN" altLang="en-GB" sz="16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 dirty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696" y="243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.rel.txt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696" y="267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.rel.data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696" y="291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Courier New" panose="02070309020205020404" pitchFamily="49" charset="0"/>
                  <a:ea typeface="msgothic"/>
                  <a:cs typeface="msgothic"/>
                </a:rPr>
                <a:t>.</a:t>
              </a: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debug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695" y="3632"/>
              <a:ext cx="1872" cy="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Section header table</a:t>
              </a:r>
              <a:endParaRPr lang="en-GB" altLang="zh-CN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  <a:defRPr/>
              </a:pPr>
              <a:r>
                <a:rPr lang="zh-CN" altLang="en-GB" sz="16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（节头表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）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9716" name="Text Box 13"/>
            <p:cNvSpPr txBox="1">
              <a:spLocks noChangeArrowheads="1"/>
            </p:cNvSpPr>
            <p:nvPr/>
          </p:nvSpPr>
          <p:spPr bwMode="auto">
            <a:xfrm>
              <a:off x="5568" y="912"/>
              <a:ext cx="17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solidFill>
                    <a:srgbClr val="000066"/>
                  </a:solidFill>
                  <a:latin typeface="Calibri" panose="020F0502020204030204" charset="0"/>
                  <a:ea typeface="msgothic"/>
                  <a:cs typeface="msgothic"/>
                </a:rPr>
                <a:t>0</a:t>
              </a:r>
              <a:endParaRPr lang="en-GB" altLang="zh-CN" sz="1600">
                <a:solidFill>
                  <a:srgbClr val="000066"/>
                </a:solidFill>
                <a:latin typeface="Calibri" panose="020F0502020204030204" charset="0"/>
                <a:ea typeface="msgothic"/>
                <a:cs typeface="msgothic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696" y="171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9718" name="Rectangle 11"/>
            <p:cNvSpPr>
              <a:spLocks noChangeArrowheads="1"/>
            </p:cNvSpPr>
            <p:nvPr/>
          </p:nvSpPr>
          <p:spPr bwMode="auto">
            <a:xfrm>
              <a:off x="3693" y="3155"/>
              <a:ext cx="1872" cy="24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.strtab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9719" name="Rectangle 11"/>
            <p:cNvSpPr>
              <a:spLocks noChangeArrowheads="1"/>
            </p:cNvSpPr>
            <p:nvPr/>
          </p:nvSpPr>
          <p:spPr bwMode="auto">
            <a:xfrm>
              <a:off x="3697" y="3387"/>
              <a:ext cx="1872" cy="24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.line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</p:grp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4362450" y="4600575"/>
            <a:ext cx="8461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hlinkClick r:id="rId1" action="ppaction://hlinksldjump"/>
              </a:rPr>
              <a:t>SKIP</a:t>
            </a:r>
            <a:endParaRPr lang="zh-CN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执行视图—可执行文件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585"/>
            <a:ext cx="8229600" cy="165925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1800">
                <a:ea typeface="微软雅黑" panose="020B0503020204020204" charset="-122"/>
              </a:rPr>
              <a:t>包含代码、数据（已初始化</a:t>
            </a:r>
            <a:r>
              <a:rPr lang="en-US" altLang="zh-CN" sz="1800">
                <a:ea typeface="微软雅黑" panose="020B0503020204020204" charset="-122"/>
              </a:rPr>
              <a:t>.data</a:t>
            </a:r>
            <a:r>
              <a:rPr lang="zh-CN" altLang="en-US" sz="1800">
                <a:ea typeface="微软雅黑" panose="020B0503020204020204" charset="-122"/>
              </a:rPr>
              <a:t>和未初始化</a:t>
            </a:r>
            <a:r>
              <a:rPr lang="en-US" altLang="zh-CN" sz="1800">
                <a:ea typeface="微软雅黑" panose="020B0503020204020204" charset="-122"/>
              </a:rPr>
              <a:t>.bss</a:t>
            </a:r>
            <a:r>
              <a:rPr lang="zh-CN" altLang="en-US" sz="1800">
                <a:ea typeface="微软雅黑" panose="020B0503020204020204" charset="-122"/>
              </a:rPr>
              <a:t>）</a:t>
            </a:r>
            <a:endParaRPr lang="zh-CN" altLang="en-US" sz="1800">
              <a:ea typeface="微软雅黑" panose="020B0503020204020204" charset="-122"/>
            </a:endParaRP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1800">
                <a:ea typeface="微软雅黑" panose="020B0503020204020204" charset="-122"/>
              </a:rPr>
              <a:t>定义的所有变量和函数</a:t>
            </a:r>
            <a:r>
              <a:rPr lang="zh-CN" altLang="en-US" sz="1800">
                <a:solidFill>
                  <a:srgbClr val="FF0000"/>
                </a:solidFill>
                <a:ea typeface="微软雅黑" panose="020B0503020204020204" charset="-122"/>
              </a:rPr>
              <a:t>已有确定地址</a:t>
            </a:r>
            <a:r>
              <a:rPr lang="zh-CN" altLang="en-US" sz="1800">
                <a:ea typeface="微软雅黑" panose="020B0503020204020204" charset="-122"/>
              </a:rPr>
              <a:t>（虚拟地址空间中的地址）</a:t>
            </a:r>
            <a:endParaRPr lang="zh-CN" altLang="en-US" sz="1800">
              <a:ea typeface="微软雅黑" panose="020B0503020204020204" charset="-122"/>
            </a:endParaRP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1800">
                <a:ea typeface="微软雅黑" panose="020B0503020204020204" charset="-122"/>
              </a:rPr>
              <a:t>符号引用处</a:t>
            </a:r>
            <a:r>
              <a:rPr lang="zh-CN" altLang="en-US" sz="1800">
                <a:solidFill>
                  <a:srgbClr val="FF0000"/>
                </a:solidFill>
                <a:ea typeface="微软雅黑" panose="020B0503020204020204" charset="-122"/>
              </a:rPr>
              <a:t>已被重定位</a:t>
            </a:r>
            <a:r>
              <a:rPr lang="zh-CN" altLang="en-US" sz="1800">
                <a:ea typeface="微软雅黑" panose="020B0503020204020204" charset="-122"/>
              </a:rPr>
              <a:t>，以指向所引用的定义符号</a:t>
            </a:r>
            <a:endParaRPr lang="zh-CN" altLang="en-US" sz="1800">
              <a:ea typeface="微软雅黑" panose="020B0503020204020204" charset="-122"/>
            </a:endParaRP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1800">
                <a:ea typeface="微软雅黑" panose="020B0503020204020204" charset="-122"/>
              </a:rPr>
              <a:t>没有文件扩展名或默认为</a:t>
            </a:r>
            <a:r>
              <a:rPr lang="en-US" altLang="zh-CN" sz="1800">
                <a:ea typeface="微软雅黑" panose="020B0503020204020204" charset="-122"/>
              </a:rPr>
              <a:t>a.out</a:t>
            </a:r>
            <a:r>
              <a:rPr lang="zh-CN" altLang="en-US" sz="1800">
                <a:ea typeface="微软雅黑" panose="020B0503020204020204" charset="-122"/>
              </a:rPr>
              <a:t>（相当于</a:t>
            </a:r>
            <a:r>
              <a:rPr lang="en-US" altLang="zh-CN" sz="1800">
                <a:ea typeface="微软雅黑" panose="020B0503020204020204" charset="-122"/>
              </a:rPr>
              <a:t>Windows</a:t>
            </a:r>
            <a:r>
              <a:rPr lang="zh-CN" altLang="en-US" sz="1800">
                <a:ea typeface="微软雅黑" panose="020B0503020204020204" charset="-122"/>
              </a:rPr>
              <a:t>中的 </a:t>
            </a:r>
            <a:r>
              <a:rPr lang="en-US" altLang="zh-CN" sz="1800">
                <a:ea typeface="微软雅黑" panose="020B0503020204020204" charset="-122"/>
              </a:rPr>
              <a:t>.exe</a:t>
            </a:r>
            <a:r>
              <a:rPr lang="zh-CN" altLang="en-US" sz="1800">
                <a:ea typeface="微软雅黑" panose="020B0503020204020204" charset="-122"/>
              </a:rPr>
              <a:t>文件）</a:t>
            </a:r>
            <a:endParaRPr lang="zh-CN" altLang="en-US" sz="1800">
              <a:ea typeface="微软雅黑" panose="020B0503020204020204" charset="-122"/>
            </a:endParaRP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1800">
                <a:ea typeface="微软雅黑" panose="020B0503020204020204" charset="-122"/>
              </a:rPr>
              <a:t>可被</a:t>
            </a:r>
            <a:r>
              <a:rPr lang="en-US" altLang="zh-CN" sz="1800">
                <a:ea typeface="微软雅黑" panose="020B0503020204020204" charset="-122"/>
              </a:rPr>
              <a:t>CPU</a:t>
            </a:r>
            <a:r>
              <a:rPr lang="zh-CN" altLang="en-US" sz="1800">
                <a:solidFill>
                  <a:srgbClr val="FF0000"/>
                </a:solidFill>
                <a:ea typeface="微软雅黑" panose="020B0503020204020204" charset="-122"/>
              </a:rPr>
              <a:t>直接执行</a:t>
            </a:r>
            <a:r>
              <a:rPr lang="zh-CN" altLang="en-US" sz="1800">
                <a:ea typeface="微软雅黑" panose="020B0503020204020204" charset="-122"/>
              </a:rPr>
              <a:t>，指令地址和指令给出的操作数地址都是</a:t>
            </a:r>
            <a:r>
              <a:rPr lang="zh-CN" altLang="en-US" sz="1800">
                <a:solidFill>
                  <a:srgbClr val="FF0000"/>
                </a:solidFill>
                <a:ea typeface="微软雅黑" panose="020B0503020204020204" charset="-122"/>
              </a:rPr>
              <a:t>虚拟地址</a:t>
            </a:r>
            <a:endParaRPr lang="zh-CN" altLang="en-US" sz="1800">
              <a:solidFill>
                <a:srgbClr val="FF0000"/>
              </a:solidFill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57225" y="2800985"/>
            <a:ext cx="8415655" cy="3878580"/>
            <a:chOff x="1035" y="4637"/>
            <a:chExt cx="13253" cy="6108"/>
          </a:xfrm>
        </p:grpSpPr>
        <p:sp>
          <p:nvSpPr>
            <p:cNvPr id="796676" name="Text Box 4"/>
            <p:cNvSpPr txBox="1">
              <a:spLocks noChangeArrowheads="1"/>
            </p:cNvSpPr>
            <p:nvPr/>
          </p:nvSpPr>
          <p:spPr bwMode="auto">
            <a:xfrm>
              <a:off x="6578" y="8475"/>
              <a:ext cx="7710" cy="1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" panose="020B0503020204020204" charset="-122"/>
                  <a:ea typeface="微软雅黑" panose="020B0503020204020204" charset="-122"/>
                </a:rPr>
                <a:t>为了能执行，还需将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具相同访问属性</a:t>
              </a:r>
              <a:r>
                <a:rPr lang="zh-CN" altLang="en-US" sz="1800">
                  <a:latin typeface="微软雅黑" panose="020B0503020204020204" charset="-122"/>
                  <a:ea typeface="微软雅黑" panose="020B0503020204020204" charset="-122"/>
                </a:rPr>
                <a:t>的节合并成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段（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Segment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r>
                <a:rPr lang="zh-CN" altLang="en-US" sz="1800">
                  <a:latin typeface="微软雅黑" panose="020B0503020204020204" charset="-122"/>
                  <a:ea typeface="微软雅黑" panose="020B0503020204020204" charset="-122"/>
                </a:rPr>
                <a:t>，并说明每个段的属性，如：在可执行文件中的位移、大小、在虚拟空间中的位置、对齐方式、访问属性等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6677" name="Group 5"/>
            <p:cNvGrpSpPr/>
            <p:nvPr/>
          </p:nvGrpSpPr>
          <p:grpSpPr bwMode="auto">
            <a:xfrm>
              <a:off x="1035" y="4637"/>
              <a:ext cx="11359" cy="6109"/>
              <a:chOff x="161" y="1675"/>
              <a:chExt cx="4795" cy="2639"/>
            </a:xfrm>
          </p:grpSpPr>
          <p:sp>
            <p:nvSpPr>
              <p:cNvPr id="39943" name="Rectangle 6"/>
              <p:cNvSpPr>
                <a:spLocks noChangeArrowheads="1"/>
              </p:cNvSpPr>
              <p:nvPr/>
            </p:nvSpPr>
            <p:spPr bwMode="auto">
              <a:xfrm>
                <a:off x="161" y="1748"/>
                <a:ext cx="2262" cy="2566"/>
              </a:xfrm>
              <a:prstGeom prst="rect">
                <a:avLst/>
              </a:prstGeom>
              <a:solidFill>
                <a:srgbClr val="DBF2DA"/>
              </a:solidFill>
              <a:ln w="317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int x=100; </a:t>
                </a:r>
                <a:endParaRPr lang="en-US" altLang="zh-CN" sz="180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int y;</a:t>
                </a:r>
                <a:endParaRPr lang="en-US" altLang="zh-CN" sz="180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void prn(int n)</a:t>
                </a:r>
                <a:endParaRPr lang="en-US" altLang="zh-CN" sz="180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{</a:t>
                </a:r>
                <a:endParaRPr lang="en-US" altLang="zh-CN" sz="180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   </a:t>
                </a:r>
                <a:r>
                  <a:rPr lang="en-US" altLang="zh-CN" sz="1800">
                    <a:solidFill>
                      <a:srgbClr val="990033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printf(“%d\n”,n);</a:t>
                </a:r>
                <a:endParaRPr lang="en-US" altLang="zh-CN" sz="1800">
                  <a:solidFill>
                    <a:srgbClr val="990033"/>
                  </a:solidFill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}</a:t>
                </a:r>
                <a:endParaRPr lang="en-US" altLang="zh-CN" sz="180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80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void main( )</a:t>
                </a:r>
                <a:endParaRPr lang="en-US" altLang="zh-CN" sz="180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{</a:t>
                </a:r>
                <a:endParaRPr lang="en-US" altLang="zh-CN" sz="180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800">
                    <a:solidFill>
                      <a:srgbClr val="990033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static int a=1;</a:t>
                </a:r>
                <a:endParaRPr lang="en-US" altLang="zh-CN" sz="1800">
                  <a:solidFill>
                    <a:srgbClr val="990033"/>
                  </a:solidFill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990033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    static int b;</a:t>
                </a:r>
                <a:endParaRPr lang="en-US" altLang="zh-CN" sz="1800">
                  <a:solidFill>
                    <a:srgbClr val="990033"/>
                  </a:solidFill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990033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    int i=200,j;</a:t>
                </a:r>
                <a:endParaRPr lang="en-US" altLang="zh-CN" sz="1800">
                  <a:solidFill>
                    <a:srgbClr val="990033"/>
                  </a:solidFill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990033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    prn(x+a+i);</a:t>
                </a:r>
                <a:endParaRPr lang="en-US" altLang="zh-CN" sz="1800">
                  <a:solidFill>
                    <a:srgbClr val="990033"/>
                  </a:solidFill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} </a:t>
                </a:r>
                <a:endParaRPr lang="en-US" altLang="zh-CN" sz="180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39944" name="Text Box 7"/>
              <p:cNvSpPr txBox="1">
                <a:spLocks noChangeArrowheads="1"/>
              </p:cNvSpPr>
              <p:nvPr/>
            </p:nvSpPr>
            <p:spPr bwMode="auto">
              <a:xfrm>
                <a:off x="3472" y="1675"/>
                <a:ext cx="138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ELF</a:t>
                </a: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的执行视图</a:t>
                </a:r>
                <a:endPara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945" name="Text Box 8"/>
              <p:cNvSpPr txBox="1">
                <a:spLocks noChangeArrowheads="1"/>
              </p:cNvSpPr>
              <p:nvPr/>
            </p:nvSpPr>
            <p:spPr bwMode="auto">
              <a:xfrm>
                <a:off x="3290" y="1923"/>
                <a:ext cx="1666" cy="690"/>
              </a:xfrm>
              <a:prstGeom prst="rect">
                <a:avLst/>
              </a:prstGeom>
              <a:solidFill>
                <a:srgbClr val="993366">
                  <a:alpha val="20000"/>
                </a:srgbClr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</a:rPr>
                  <a:t>.text</a:t>
                </a:r>
                <a:r>
                  <a:rPr lang="zh-CN" altLang="en-US" sz="2000">
                    <a:latin typeface="微软雅黑" panose="020B0503020204020204" charset="-122"/>
                    <a:ea typeface="微软雅黑" panose="020B0503020204020204" charset="-122"/>
                  </a:rPr>
                  <a:t>节</a:t>
                </a:r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946" name="Text Box 9"/>
              <p:cNvSpPr txBox="1">
                <a:spLocks noChangeArrowheads="1"/>
              </p:cNvSpPr>
              <p:nvPr/>
            </p:nvSpPr>
            <p:spPr bwMode="auto">
              <a:xfrm>
                <a:off x="3277" y="2615"/>
                <a:ext cx="1665" cy="481"/>
              </a:xfrm>
              <a:prstGeom prst="rect">
                <a:avLst/>
              </a:prstGeom>
              <a:solidFill>
                <a:srgbClr val="3333CC">
                  <a:alpha val="20000"/>
                </a:srgbClr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US" altLang="zh-CN" sz="100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</a:rPr>
                  <a:t>.data</a:t>
                </a:r>
                <a:r>
                  <a:rPr lang="zh-CN" altLang="en-US" sz="2000">
                    <a:latin typeface="微软雅黑" panose="020B0503020204020204" charset="-122"/>
                    <a:ea typeface="微软雅黑" panose="020B0503020204020204" charset="-122"/>
                  </a:rPr>
                  <a:t>节</a:t>
                </a:r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947" name="Text Box 10"/>
              <p:cNvSpPr txBox="1">
                <a:spLocks noChangeArrowheads="1"/>
              </p:cNvSpPr>
              <p:nvPr/>
            </p:nvSpPr>
            <p:spPr bwMode="auto">
              <a:xfrm>
                <a:off x="3271" y="3068"/>
                <a:ext cx="1667" cy="271"/>
              </a:xfrm>
              <a:prstGeom prst="rect">
                <a:avLst/>
              </a:prstGeom>
              <a:solidFill>
                <a:srgbClr val="FFFF00">
                  <a:alpha val="21960"/>
                </a:srgbClr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</a:rPr>
                  <a:t>.bss</a:t>
                </a:r>
                <a:r>
                  <a:rPr lang="zh-CN" altLang="en-US" sz="2000">
                    <a:latin typeface="微软雅黑" panose="020B0503020204020204" charset="-122"/>
                    <a:ea typeface="微软雅黑" panose="020B0503020204020204" charset="-122"/>
                  </a:rPr>
                  <a:t>节</a:t>
                </a:r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948" name="Line 11"/>
              <p:cNvSpPr>
                <a:spLocks noChangeShapeType="1"/>
              </p:cNvSpPr>
              <p:nvPr/>
            </p:nvSpPr>
            <p:spPr bwMode="auto">
              <a:xfrm>
                <a:off x="982" y="1867"/>
                <a:ext cx="2302" cy="8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9" name="Line 12"/>
              <p:cNvSpPr>
                <a:spLocks noChangeShapeType="1"/>
              </p:cNvSpPr>
              <p:nvPr/>
            </p:nvSpPr>
            <p:spPr bwMode="auto">
              <a:xfrm flipV="1">
                <a:off x="1399" y="2891"/>
                <a:ext cx="1894" cy="5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0" name="Line 13"/>
              <p:cNvSpPr>
                <a:spLocks noChangeShapeType="1"/>
              </p:cNvSpPr>
              <p:nvPr/>
            </p:nvSpPr>
            <p:spPr bwMode="auto">
              <a:xfrm>
                <a:off x="606" y="2068"/>
                <a:ext cx="2696" cy="107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1" name="Line 14"/>
              <p:cNvSpPr>
                <a:spLocks noChangeShapeType="1"/>
              </p:cNvSpPr>
              <p:nvPr/>
            </p:nvSpPr>
            <p:spPr bwMode="auto">
              <a:xfrm flipV="1">
                <a:off x="1210" y="3211"/>
                <a:ext cx="2047" cy="42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2" name="Line 15"/>
              <p:cNvSpPr>
                <a:spLocks noChangeShapeType="1"/>
              </p:cNvSpPr>
              <p:nvPr/>
            </p:nvSpPr>
            <p:spPr bwMode="auto">
              <a:xfrm flipV="1">
                <a:off x="1717" y="2241"/>
                <a:ext cx="1522" cy="320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3" name="Line 16"/>
              <p:cNvSpPr>
                <a:spLocks noChangeShapeType="1"/>
              </p:cNvSpPr>
              <p:nvPr/>
            </p:nvSpPr>
            <p:spPr bwMode="auto">
              <a:xfrm flipV="1">
                <a:off x="1215" y="2396"/>
                <a:ext cx="2039" cy="1446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6689" name="Text Box 17"/>
            <p:cNvSpPr txBox="1">
              <a:spLocks noChangeArrowheads="1"/>
            </p:cNvSpPr>
            <p:nvPr/>
          </p:nvSpPr>
          <p:spPr bwMode="auto">
            <a:xfrm>
              <a:off x="12570" y="5008"/>
              <a:ext cx="1465" cy="2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ea typeface="微软雅黑" panose="020B0503020204020204" charset="-122"/>
                </a:rPr>
                <a:t>程序头表</a:t>
              </a:r>
              <a:r>
                <a:rPr lang="zh-CN" altLang="en-US" sz="1800">
                  <a:solidFill>
                    <a:schemeClr val="accent2"/>
                  </a:solidFill>
                  <a:ea typeface="微软雅黑" panose="020B0503020204020204" charset="-122"/>
                </a:rPr>
                <a:t>用来说明段信息，也称</a:t>
              </a:r>
              <a:r>
                <a:rPr lang="zh-CN" altLang="en-US" sz="1800">
                  <a:solidFill>
                    <a:srgbClr val="FF0000"/>
                  </a:solidFill>
                  <a:ea typeface="微软雅黑" panose="020B0503020204020204" charset="-122"/>
                </a:rPr>
                <a:t>段头表</a:t>
              </a:r>
              <a:endParaRPr lang="zh-CN" altLang="en-US" sz="1800">
                <a:solidFill>
                  <a:srgbClr val="FF0000"/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可执行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文件格式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041015" y="1262380"/>
            <a:ext cx="6061710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080483d4</a:t>
            </a:r>
            <a:r>
              <a:rPr lang="en-US" altLang="zh-CN" sz="1800" dirty="0"/>
              <a:t> &lt;add&gt;: </a:t>
            </a:r>
            <a:endParaRPr lang="en-US" altLang="zh-CN" sz="1800" dirty="0"/>
          </a:p>
          <a:p>
            <a:r>
              <a:rPr lang="zh-CN" altLang="en-US" sz="1800" dirty="0"/>
              <a:t>int add(int i,int j){   </a:t>
            </a:r>
            <a:endParaRPr lang="en-US" altLang="zh-CN" sz="1800" dirty="0"/>
          </a:p>
          <a:p>
            <a:r>
              <a:rPr lang="zh-CN" altLang="en-US" sz="1800" dirty="0"/>
              <a:t>0</a:t>
            </a:r>
            <a:r>
              <a:rPr lang="en-US" altLang="zh-CN" sz="1800" dirty="0"/>
              <a:t>80483d4</a:t>
            </a:r>
            <a:r>
              <a:rPr lang="zh-CN" altLang="en-US" sz="1800" dirty="0"/>
              <a:t>:	55                push   %rbp 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80483d5</a:t>
            </a:r>
            <a:r>
              <a:rPr lang="zh-CN" altLang="en-US" sz="1800" dirty="0"/>
              <a:t>:	48 89 e5      mov    %rsp,%rbp 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80483d8</a:t>
            </a:r>
            <a:r>
              <a:rPr lang="zh-CN" altLang="en-US" sz="1800" dirty="0"/>
              <a:t>:	89 7d ec      mov    %edi,</a:t>
            </a:r>
            <a:r>
              <a:rPr lang="zh-CN" altLang="en-US" sz="1800" dirty="0">
                <a:solidFill>
                  <a:srgbClr val="FF0000"/>
                </a:solidFill>
              </a:rPr>
              <a:t>-0x14(%rbp)</a:t>
            </a:r>
            <a:r>
              <a:rPr lang="zh-CN" altLang="en-US" sz="1800" dirty="0"/>
              <a:t> 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80483db</a:t>
            </a:r>
            <a:r>
              <a:rPr lang="zh-CN" altLang="en-US" sz="1800" dirty="0"/>
              <a:t>:	89 75 e8      mov    %esi,</a:t>
            </a:r>
            <a:r>
              <a:rPr lang="zh-CN" altLang="en-US" sz="1800" dirty="0">
                <a:solidFill>
                  <a:srgbClr val="FF0000"/>
                </a:solidFill>
              </a:rPr>
              <a:t>-0x18(%rbp)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rgbClr val="FF0000"/>
                </a:solidFill>
              </a:rPr>
              <a:t>      int x=i+j;   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80483de</a:t>
            </a:r>
            <a:r>
              <a:rPr lang="zh-CN" altLang="en-US" sz="1800" dirty="0"/>
              <a:t>:	8b 55 ec      mov    -0x14(%rbp),%edx 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80483e1</a:t>
            </a:r>
            <a:r>
              <a:rPr lang="zh-CN" altLang="en-US" sz="1800" dirty="0"/>
              <a:t>:	8b 45 e8      mov    -0x18(%rbp),%eax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80483e4</a:t>
            </a:r>
            <a:r>
              <a:rPr lang="zh-CN" altLang="en-US" sz="1800" dirty="0"/>
              <a:t>:	01 d0           add    %edx,%eax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80483e6</a:t>
            </a:r>
            <a:r>
              <a:rPr lang="zh-CN" altLang="en-US" sz="1800" dirty="0"/>
              <a:t>:	89 45 fc       mov    %eax,</a:t>
            </a:r>
            <a:r>
              <a:rPr lang="zh-CN" altLang="en-US" sz="1800" dirty="0">
                <a:solidFill>
                  <a:srgbClr val="FF0000"/>
                </a:solidFill>
              </a:rPr>
              <a:t>-0x4(%rbp)</a:t>
            </a:r>
            <a:r>
              <a:rPr lang="zh-CN" altLang="en-US" sz="1800" dirty="0"/>
              <a:t>	</a:t>
            </a:r>
            <a:endParaRPr lang="en-US" altLang="zh-CN" sz="1800" dirty="0"/>
          </a:p>
          <a:p>
            <a:r>
              <a:rPr lang="zh-CN" altLang="en-US" sz="1800" dirty="0"/>
              <a:t>     </a:t>
            </a:r>
            <a:r>
              <a:rPr lang="zh-CN" altLang="en-US" sz="1800" dirty="0">
                <a:solidFill>
                  <a:srgbClr val="FF0000"/>
                </a:solidFill>
              </a:rPr>
              <a:t>return x;</a:t>
            </a:r>
            <a:r>
              <a:rPr lang="zh-CN" altLang="en-US" sz="1800" dirty="0"/>
              <a:t>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</a:t>
            </a:r>
            <a:r>
              <a:rPr lang="en-US" sz="1800" dirty="0">
                <a:sym typeface="+mn-ea"/>
              </a:rPr>
              <a:t>e9</a:t>
            </a:r>
            <a:r>
              <a:rPr lang="zh-CN" altLang="en-US" sz="1800" dirty="0"/>
              <a:t>	8b 45 fc       mov    -0x4(%rbp),%eax</a:t>
            </a:r>
            <a:endParaRPr lang="en-US" altLang="zh-CN" sz="1800" dirty="0"/>
          </a:p>
          <a:p>
            <a:r>
              <a:rPr lang="zh-CN" altLang="en-US" sz="1800" dirty="0"/>
              <a:t>}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80483ec</a:t>
            </a:r>
            <a:r>
              <a:rPr lang="zh-CN" altLang="en-US" sz="1800" dirty="0"/>
              <a:t>:	5d                pop    %rbp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80483ed</a:t>
            </a:r>
            <a:r>
              <a:rPr lang="zh-CN" altLang="en-US" sz="1800" dirty="0"/>
              <a:t>:	c3                retq </a:t>
            </a:r>
            <a:endParaRPr lang="en-US" altLang="zh-CN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81289" y="1340777"/>
            <a:ext cx="23437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test.c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int add(int i,int j) {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int x=i+j;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return x;</a:t>
            </a:r>
            <a:endParaRPr lang="en-US" altLang="zh-CN" sz="2000" dirty="0"/>
          </a:p>
          <a:p>
            <a:r>
              <a:rPr lang="zh-CN" altLang="en-US" sz="2000" dirty="0"/>
              <a:t>}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52400" y="3718663"/>
            <a:ext cx="3253508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#gcc  -c  -g  </a:t>
            </a:r>
            <a:r>
              <a:rPr lang="en-US" altLang="zh-CN" sz="2000" dirty="0" err="1"/>
              <a:t>test.c</a:t>
            </a:r>
            <a:r>
              <a:rPr lang="en-US" altLang="zh-CN" sz="2000" dirty="0"/>
              <a:t>  -o  </a:t>
            </a:r>
            <a:r>
              <a:rPr lang="en-US" altLang="zh-CN" sz="2000" dirty="0" err="1"/>
              <a:t>test.o</a:t>
            </a:r>
            <a:endParaRPr lang="en-US" altLang="zh-CN" sz="2000" dirty="0"/>
          </a:p>
          <a:p>
            <a:r>
              <a:rPr lang="en-US" altLang="zh-CN" sz="2000" dirty="0"/>
              <a:t>#objdump -d -S  </a:t>
            </a:r>
            <a:r>
              <a:rPr lang="en-US" altLang="zh-CN" sz="2000" dirty="0" err="1"/>
              <a:t>test.o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61975"/>
          </a:xfrm>
        </p:spPr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可执行文件格式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802819" name="Group 3"/>
          <p:cNvGrpSpPr/>
          <p:nvPr/>
        </p:nvGrpSpPr>
        <p:grpSpPr bwMode="auto">
          <a:xfrm>
            <a:off x="4918075" y="1333500"/>
            <a:ext cx="2784475" cy="5339080"/>
            <a:chOff x="3098" y="458"/>
            <a:chExt cx="1881" cy="3754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3106" y="458"/>
              <a:ext cx="1872" cy="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ELF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头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106" y="1345"/>
              <a:ext cx="1872" cy="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106" y="1645"/>
              <a:ext cx="1872" cy="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.rodata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40979" name="Rectangle 7"/>
            <p:cNvSpPr>
              <a:spLocks noChangeArrowheads="1"/>
            </p:cNvSpPr>
            <p:nvPr/>
          </p:nvSpPr>
          <p:spPr bwMode="auto">
            <a:xfrm>
              <a:off x="3106" y="2244"/>
              <a:ext cx="1872" cy="300"/>
            </a:xfrm>
            <a:prstGeom prst="rect">
              <a:avLst/>
            </a:prstGeom>
            <a:solidFill>
              <a:srgbClr val="CC3300">
                <a:alpha val="2000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.bss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106" y="2544"/>
              <a:ext cx="1872" cy="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.symtab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40981" name="Rectangle 9"/>
            <p:cNvSpPr>
              <a:spLocks noChangeArrowheads="1"/>
            </p:cNvSpPr>
            <p:nvPr/>
          </p:nvSpPr>
          <p:spPr bwMode="auto">
            <a:xfrm>
              <a:off x="3106" y="750"/>
              <a:ext cx="1872" cy="300"/>
            </a:xfrm>
            <a:prstGeom prst="rect">
              <a:avLst/>
            </a:prstGeom>
            <a:solidFill>
              <a:srgbClr val="FFCC00">
                <a:alpha val="3019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程序头表</a:t>
              </a:r>
              <a:endParaRPr lang="zh-CN" altLang="en-GB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40982" name="Rectangle 10"/>
            <p:cNvSpPr>
              <a:spLocks noChangeArrowheads="1"/>
            </p:cNvSpPr>
            <p:nvPr/>
          </p:nvSpPr>
          <p:spPr bwMode="auto">
            <a:xfrm>
              <a:off x="3107" y="1051"/>
              <a:ext cx="1872" cy="299"/>
            </a:xfrm>
            <a:prstGeom prst="rect">
              <a:avLst/>
            </a:prstGeom>
            <a:solidFill>
              <a:srgbClr val="FFCC00">
                <a:alpha val="29019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.init </a:t>
              </a:r>
              <a:r>
                <a:rPr lang="zh-CN" altLang="en-GB" sz="16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106" y="2839"/>
              <a:ext cx="1872" cy="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Courier New" panose="02070309020205020404" pitchFamily="49" charset="0"/>
                  <a:ea typeface="msgothic"/>
                  <a:cs typeface="msgothic"/>
                </a:rPr>
                <a:t>.</a:t>
              </a: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debug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105" y="3733"/>
              <a:ext cx="1872" cy="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Section header table</a:t>
              </a:r>
              <a:endParaRPr lang="en-GB" altLang="zh-CN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  <a:defRPr/>
              </a:pP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（节头表）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40985" name="Rectangle 6"/>
            <p:cNvSpPr>
              <a:spLocks noChangeArrowheads="1"/>
            </p:cNvSpPr>
            <p:nvPr/>
          </p:nvSpPr>
          <p:spPr bwMode="auto">
            <a:xfrm>
              <a:off x="3106" y="1944"/>
              <a:ext cx="1872" cy="300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40986" name="Rectangle 11"/>
            <p:cNvSpPr>
              <a:spLocks noChangeArrowheads="1"/>
            </p:cNvSpPr>
            <p:nvPr/>
          </p:nvSpPr>
          <p:spPr bwMode="auto">
            <a:xfrm>
              <a:off x="3103" y="3137"/>
              <a:ext cx="1872" cy="30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.strtab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40987" name="Rectangle 11"/>
            <p:cNvSpPr>
              <a:spLocks noChangeArrowheads="1"/>
            </p:cNvSpPr>
            <p:nvPr/>
          </p:nvSpPr>
          <p:spPr bwMode="auto">
            <a:xfrm>
              <a:off x="3098" y="3427"/>
              <a:ext cx="1872" cy="30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.line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</p:grpSp>
      <p:grpSp>
        <p:nvGrpSpPr>
          <p:cNvPr id="802832" name="Group 16"/>
          <p:cNvGrpSpPr/>
          <p:nvPr/>
        </p:nvGrpSpPr>
        <p:grpSpPr bwMode="auto">
          <a:xfrm>
            <a:off x="7952105" y="1369695"/>
            <a:ext cx="1073150" cy="1988185"/>
            <a:chOff x="5009" y="485"/>
            <a:chExt cx="676" cy="1453"/>
          </a:xfrm>
        </p:grpSpPr>
        <p:sp>
          <p:nvSpPr>
            <p:cNvPr id="40974" name="AutoShape 17"/>
            <p:cNvSpPr/>
            <p:nvPr/>
          </p:nvSpPr>
          <p:spPr bwMode="auto">
            <a:xfrm>
              <a:off x="5009" y="485"/>
              <a:ext cx="148" cy="1453"/>
            </a:xfrm>
            <a:prstGeom prst="rightBrace">
              <a:avLst>
                <a:gd name="adj1" fmla="val 8181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40975" name="Text Box 18"/>
            <p:cNvSpPr txBox="1">
              <a:spLocks noChangeArrowheads="1"/>
            </p:cNvSpPr>
            <p:nvPr/>
          </p:nvSpPr>
          <p:spPr bwMode="auto">
            <a:xfrm>
              <a:off x="5145" y="924"/>
              <a:ext cx="540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只读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段</a:t>
              </a:r>
              <a:endPara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2835" name="Group 19"/>
          <p:cNvGrpSpPr/>
          <p:nvPr/>
        </p:nvGrpSpPr>
        <p:grpSpPr bwMode="auto">
          <a:xfrm>
            <a:off x="7956550" y="3407410"/>
            <a:ext cx="1030605" cy="922529"/>
            <a:chOff x="5012" y="1942"/>
            <a:chExt cx="649" cy="886"/>
          </a:xfrm>
        </p:grpSpPr>
        <p:sp>
          <p:nvSpPr>
            <p:cNvPr id="40972" name="AutoShape 20"/>
            <p:cNvSpPr/>
            <p:nvPr/>
          </p:nvSpPr>
          <p:spPr bwMode="auto">
            <a:xfrm>
              <a:off x="5012" y="1961"/>
              <a:ext cx="127" cy="817"/>
            </a:xfrm>
            <a:prstGeom prst="rightBrace">
              <a:avLst>
                <a:gd name="adj1" fmla="val 3447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40973" name="Text Box 21"/>
            <p:cNvSpPr txBox="1">
              <a:spLocks noChangeArrowheads="1"/>
            </p:cNvSpPr>
            <p:nvPr/>
          </p:nvSpPr>
          <p:spPr bwMode="auto">
            <a:xfrm>
              <a:off x="5121" y="1942"/>
              <a:ext cx="540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读写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段</a:t>
              </a:r>
              <a:endPara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2838" name="Group 22"/>
          <p:cNvGrpSpPr/>
          <p:nvPr/>
        </p:nvGrpSpPr>
        <p:grpSpPr bwMode="auto">
          <a:xfrm>
            <a:off x="7956550" y="4333875"/>
            <a:ext cx="1104900" cy="2270125"/>
            <a:chOff x="5015" y="2595"/>
            <a:chExt cx="696" cy="1571"/>
          </a:xfrm>
        </p:grpSpPr>
        <p:sp>
          <p:nvSpPr>
            <p:cNvPr id="40970" name="AutoShape 23"/>
            <p:cNvSpPr/>
            <p:nvPr/>
          </p:nvSpPr>
          <p:spPr bwMode="auto">
            <a:xfrm>
              <a:off x="5015" y="2595"/>
              <a:ext cx="158" cy="1571"/>
            </a:xfrm>
            <a:prstGeom prst="rightBrace">
              <a:avLst>
                <a:gd name="adj1" fmla="val 8285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40971" name="Text Box 24"/>
            <p:cNvSpPr txBox="1">
              <a:spLocks noChangeArrowheads="1"/>
            </p:cNvSpPr>
            <p:nvPr/>
          </p:nvSpPr>
          <p:spPr bwMode="auto">
            <a:xfrm>
              <a:off x="5142" y="2732"/>
              <a:ext cx="569" cy="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无需装入到存储空间的信息</a:t>
              </a:r>
              <a:endPara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02841" name="Rectangle 25"/>
          <p:cNvSpPr>
            <a:spLocks noChangeArrowheads="1"/>
          </p:cNvSpPr>
          <p:nvPr/>
        </p:nvSpPr>
        <p:spPr bwMode="auto">
          <a:xfrm>
            <a:off x="251778" y="1124268"/>
            <a:ext cx="4229100" cy="572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与可重定位文件稍有不同：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ELF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头中字段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e_entry</a:t>
            </a:r>
            <a:r>
              <a:rPr lang="zh-CN" altLang="en-US" sz="20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给出执行程序时第一条指令的地址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，而在</a:t>
            </a:r>
            <a:r>
              <a:rPr lang="zh-CN" altLang="en-US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可重定位文件中，此字段为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sz="2000">
              <a:solidFill>
                <a:srgbClr val="0A6A0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多一个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程序头表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，也称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段头表（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segment header table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，是一个结构数组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多一个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.init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，用于定义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_init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函数，该函数用来进行可执行目标文件开始执行时的初始化工作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少两个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.rel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（无需重定位）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5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2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2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2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2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编译、汇编和链接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目标文件</a:t>
            </a:r>
            <a:r>
              <a:rPr lang="zh-CN" altLang="en-US" dirty="0">
                <a:ea typeface="黑体" panose="02010609060101010101" pitchFamily="2" charset="-122"/>
              </a:rPr>
              <a:t>格式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符号表和符号解析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重</a:t>
            </a:r>
            <a:r>
              <a:rPr lang="zh-CN" altLang="en-US" dirty="0">
                <a:ea typeface="黑体" panose="02010609060101010101" pitchFamily="2" charset="-122"/>
              </a:rPr>
              <a:t>定位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zh-CN" altLang="en-US" dirty="0">
                <a:ea typeface="黑体" panose="02010609060101010101" pitchFamily="2" charset="-122"/>
              </a:rPr>
              <a:t> 可执行文件的</a:t>
            </a:r>
            <a:r>
              <a:rPr lang="zh-CN" altLang="en-US" dirty="0">
                <a:ea typeface="黑体" panose="02010609060101010101" pitchFamily="2" charset="-122"/>
              </a:rPr>
              <a:t>加载</a:t>
            </a:r>
            <a:endParaRPr lang="zh-CN" altLang="en-US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符号和符号解析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154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3510" y="1212215"/>
            <a:ext cx="8775700" cy="5994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/>
              <a:t>   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每个</a:t>
            </a:r>
            <a:r>
              <a:rPr lang="zh-CN" altLang="en-GB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可重定位目标模块</a:t>
            </a:r>
            <a:r>
              <a:rPr lang="en-GB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都有一个符号表，它包含了在</a:t>
            </a: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中定义的符号。有三种链接器符号：</a:t>
            </a:r>
            <a:endParaRPr lang="zh-CN" altLang="en-GB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Global symbols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（模块内部定义的</a:t>
            </a:r>
            <a:r>
              <a:rPr lang="zh-CN" altLang="en-GB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全局符号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GB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由模块</a:t>
            </a: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定义并能被其他模块引用的符号。例如，非</a:t>
            </a: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</a:rPr>
              <a:t>static 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函数和非</a:t>
            </a: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的全局变量（指不带</a:t>
            </a: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的全局变量）</a:t>
            </a:r>
            <a:endParaRPr lang="zh-CN" altLang="en-GB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GB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如，</a:t>
            </a:r>
            <a:r>
              <a:rPr lang="en-GB" altLang="zh-CN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main.c </a:t>
            </a:r>
            <a:r>
              <a:rPr lang="zh-CN" altLang="en-GB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中的全局变量名</a:t>
            </a:r>
            <a:r>
              <a:rPr lang="en-GB" altLang="zh-CN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buf</a:t>
            </a:r>
            <a:endParaRPr lang="zh-CN" altLang="en-GB" sz="1800">
              <a:solidFill>
                <a:srgbClr val="00924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External symbols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（外部定义的</a:t>
            </a:r>
            <a:r>
              <a:rPr lang="zh-CN" altLang="en-GB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全局符号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GB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由其他模块定义并被模块</a:t>
            </a: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引用的全局符号</a:t>
            </a:r>
            <a:endParaRPr lang="zh-CN" altLang="en-GB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GB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 如，</a:t>
            </a:r>
            <a:r>
              <a:rPr lang="en-GB" altLang="zh-CN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main.c </a:t>
            </a:r>
            <a:r>
              <a:rPr lang="zh-CN" altLang="en-GB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中的函数名</a:t>
            </a:r>
            <a:r>
              <a:rPr lang="en-GB" altLang="zh-CN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swap</a:t>
            </a:r>
            <a:endParaRPr lang="zh-CN" altLang="en-GB" sz="1800">
              <a:solidFill>
                <a:srgbClr val="00924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Local symbols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（本模块的</a:t>
            </a:r>
            <a:r>
              <a:rPr lang="zh-CN" altLang="en-GB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局部符号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GB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仅由模块</a:t>
            </a: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定义和引用的本地符号。例如，在模块</a:t>
            </a: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中定义的带</a:t>
            </a: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</a:rPr>
              <a:t>的函数和全局变量</a:t>
            </a:r>
            <a:endParaRPr lang="zh-CN" altLang="en-GB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如，</a:t>
            </a:r>
            <a:r>
              <a:rPr lang="en-GB" altLang="zh-CN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swap.c </a:t>
            </a:r>
            <a:r>
              <a:rPr lang="zh-CN" altLang="en-GB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GB" altLang="zh-CN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GB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GB" altLang="zh-CN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bufp1</a:t>
            </a:r>
            <a:endParaRPr lang="zh-CN" altLang="en-GB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0000"/>
              </a:lnSpc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  链接器</a:t>
            </a:r>
            <a:r>
              <a:rPr lang="zh-CN" altLang="en-GB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局部符号</a:t>
            </a:r>
            <a:r>
              <a:rPr lang="zh-CN" altLang="en-GB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不是指程序中的</a:t>
            </a:r>
            <a:r>
              <a:rPr lang="zh-CN" altLang="en-GB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r>
              <a:rPr lang="zh-CN" altLang="en-GB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（分配在栈中的临时性变量）</a:t>
            </a:r>
            <a:endParaRPr lang="zh-CN" altLang="en-GB" sz="18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-53975"/>
            <a:ext cx="8716962" cy="782638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符号和符号解析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8025" y="1125220"/>
            <a:ext cx="8637270" cy="5507355"/>
            <a:chOff x="818" y="1275"/>
            <a:chExt cx="13602" cy="8673"/>
          </a:xfrm>
        </p:grpSpPr>
        <p:sp>
          <p:nvSpPr>
            <p:cNvPr id="53251" name="Rectangle 2"/>
            <p:cNvSpPr>
              <a:spLocks noChangeArrowheads="1"/>
            </p:cNvSpPr>
            <p:nvPr/>
          </p:nvSpPr>
          <p:spPr bwMode="auto">
            <a:xfrm>
              <a:off x="818" y="2488"/>
              <a:ext cx="4160" cy="3750"/>
            </a:xfrm>
            <a:prstGeom prst="rect">
              <a:avLst/>
            </a:prstGeom>
            <a:solidFill>
              <a:srgbClr val="F7F5CD"/>
            </a:solidFill>
            <a:ln w="3240">
              <a:solidFill>
                <a:srgbClr val="000066"/>
              </a:solidFill>
              <a:miter lim="800000"/>
            </a:ln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 buf[2] = {1, 2};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e</a:t>
              </a:r>
              <a:r>
                <a:rPr lang="en-US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xtern void swap();</a:t>
              </a:r>
              <a:endParaRPr lang="en-US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 main() 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{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swap();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return 0;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} 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53252" name="Rectangle 3"/>
            <p:cNvSpPr>
              <a:spLocks noChangeArrowheads="1"/>
            </p:cNvSpPr>
            <p:nvPr/>
          </p:nvSpPr>
          <p:spPr bwMode="auto">
            <a:xfrm>
              <a:off x="915" y="1743"/>
              <a:ext cx="1863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24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200">
                  <a:solidFill>
                    <a:srgbClr val="0066CC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main.c</a:t>
              </a:r>
              <a:endParaRPr lang="en-GB" altLang="zh-CN" sz="2200">
                <a:solidFill>
                  <a:srgbClr val="0066CC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7045" y="1985"/>
              <a:ext cx="4625" cy="645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</a:ln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extern int buf[]; 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 *bufp0 = &amp;buf[0];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static int *bufp1;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void swap()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{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int temp;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endParaRPr lang="en-GB" altLang="zh-CN" sz="2000">
                <a:solidFill>
                  <a:srgbClr val="DBF2DA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bufp1 = &amp;buf[1];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temp = *bufp0;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*bufp0 = *bufp1;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*bufp1 = temp;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}</a:t>
              </a: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53254" name="Rectangle 4"/>
            <p:cNvSpPr>
              <a:spLocks noChangeArrowheads="1"/>
            </p:cNvSpPr>
            <p:nvPr/>
          </p:nvSpPr>
          <p:spPr bwMode="auto">
            <a:xfrm>
              <a:off x="7135" y="1275"/>
              <a:ext cx="21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24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200">
                  <a:solidFill>
                    <a:srgbClr val="0066CC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swap.c</a:t>
              </a:r>
              <a:endParaRPr lang="en-GB" altLang="zh-CN" sz="2200">
                <a:solidFill>
                  <a:srgbClr val="0066CC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617496" name="Text Box 24"/>
            <p:cNvSpPr txBox="1">
              <a:spLocks noChangeArrowheads="1"/>
            </p:cNvSpPr>
            <p:nvPr/>
          </p:nvSpPr>
          <p:spPr bwMode="auto">
            <a:xfrm>
              <a:off x="1530" y="9272"/>
              <a:ext cx="12890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200">
                  <a:ea typeface="微软雅黑" panose="020B0503020204020204" charset="-122"/>
                </a:rPr>
                <a:t>哪些是</a:t>
              </a:r>
              <a:r>
                <a:rPr lang="zh-CN" altLang="en-US" sz="2200">
                  <a:solidFill>
                    <a:srgbClr val="FF0000"/>
                  </a:solidFill>
                  <a:ea typeface="微软雅黑" panose="020B0503020204020204" charset="-122"/>
                </a:rPr>
                <a:t>全局符号</a:t>
              </a:r>
              <a:r>
                <a:rPr lang="zh-CN" altLang="en-US" sz="2200">
                  <a:ea typeface="微软雅黑" panose="020B0503020204020204" charset="-122"/>
                </a:rPr>
                <a:t>？哪些是</a:t>
              </a:r>
              <a:r>
                <a:rPr lang="zh-CN" altLang="en-US" sz="2200">
                  <a:solidFill>
                    <a:srgbClr val="FF0000"/>
                  </a:solidFill>
                  <a:ea typeface="微软雅黑" panose="020B0503020204020204" charset="-122"/>
                </a:rPr>
                <a:t>外部符号</a:t>
              </a:r>
              <a:r>
                <a:rPr lang="zh-CN" altLang="en-US" sz="2200">
                  <a:ea typeface="微软雅黑" panose="020B0503020204020204" charset="-122"/>
                </a:rPr>
                <a:t>？哪些是</a:t>
              </a:r>
              <a:r>
                <a:rPr lang="zh-CN" altLang="en-US" sz="2200">
                  <a:solidFill>
                    <a:srgbClr val="FF0000"/>
                  </a:solidFill>
                  <a:ea typeface="微软雅黑" panose="020B0503020204020204" charset="-122"/>
                </a:rPr>
                <a:t>局部符号</a:t>
              </a:r>
              <a:r>
                <a:rPr lang="zh-CN" altLang="en-US" sz="2200">
                  <a:ea typeface="微软雅黑" panose="020B0503020204020204" charset="-122"/>
                </a:rPr>
                <a:t>？</a:t>
              </a:r>
              <a:endParaRPr lang="zh-CN" altLang="en-US" sz="2200">
                <a:ea typeface="微软雅黑" panose="020B0503020204020204" charset="-122"/>
              </a:endParaRPr>
            </a:p>
          </p:txBody>
        </p:sp>
        <p:sp>
          <p:nvSpPr>
            <p:cNvPr id="617497" name="Line 25"/>
            <p:cNvSpPr>
              <a:spLocks noChangeShapeType="1"/>
            </p:cNvSpPr>
            <p:nvPr/>
          </p:nvSpPr>
          <p:spPr bwMode="auto">
            <a:xfrm flipH="1" flipV="1">
              <a:off x="2103" y="2880"/>
              <a:ext cx="2172" cy="637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8" name="Line 26"/>
            <p:cNvSpPr>
              <a:spLocks noChangeShapeType="1"/>
            </p:cNvSpPr>
            <p:nvPr/>
          </p:nvSpPr>
          <p:spPr bwMode="auto">
            <a:xfrm flipH="1" flipV="1">
              <a:off x="1995" y="4330"/>
              <a:ext cx="2058" cy="4935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9" name="Line 27"/>
            <p:cNvSpPr>
              <a:spLocks noChangeShapeType="1"/>
            </p:cNvSpPr>
            <p:nvPr/>
          </p:nvSpPr>
          <p:spPr bwMode="auto">
            <a:xfrm flipV="1">
              <a:off x="4558" y="3323"/>
              <a:ext cx="3792" cy="592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0" name="Line 28"/>
            <p:cNvSpPr>
              <a:spLocks noChangeShapeType="1"/>
            </p:cNvSpPr>
            <p:nvPr/>
          </p:nvSpPr>
          <p:spPr bwMode="auto">
            <a:xfrm flipV="1">
              <a:off x="4785" y="4718"/>
              <a:ext cx="3795" cy="459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1" name="Line 29"/>
            <p:cNvSpPr>
              <a:spLocks noChangeShapeType="1"/>
            </p:cNvSpPr>
            <p:nvPr/>
          </p:nvSpPr>
          <p:spPr bwMode="auto">
            <a:xfrm flipH="1" flipV="1">
              <a:off x="3725" y="3455"/>
              <a:ext cx="4093" cy="5885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2" name="Line 30"/>
            <p:cNvSpPr>
              <a:spLocks noChangeShapeType="1"/>
            </p:cNvSpPr>
            <p:nvPr/>
          </p:nvSpPr>
          <p:spPr bwMode="auto">
            <a:xfrm flipV="1">
              <a:off x="7955" y="2423"/>
              <a:ext cx="1645" cy="6877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3" name="Line 31"/>
            <p:cNvSpPr>
              <a:spLocks noChangeShapeType="1"/>
            </p:cNvSpPr>
            <p:nvPr/>
          </p:nvSpPr>
          <p:spPr bwMode="auto">
            <a:xfrm flipH="1" flipV="1">
              <a:off x="9875" y="3885"/>
              <a:ext cx="1508" cy="5418"/>
            </a:xfrm>
            <a:prstGeom prst="line">
              <a:avLst/>
            </a:prstGeom>
            <a:noFill/>
            <a:ln w="28575">
              <a:solidFill>
                <a:srgbClr val="00924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目标文件中的符号表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844040"/>
            <a:ext cx="8461375" cy="442913"/>
          </a:xfrm>
        </p:spPr>
        <p:txBody>
          <a:bodyPr/>
          <a:lstStyle/>
          <a:p>
            <a:r>
              <a:rPr lang="zh-CN" altLang="en-US" sz="20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符号表（</a:t>
            </a:r>
            <a:r>
              <a:rPr lang="en-US" altLang="zh-CN" sz="20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symtab</a:t>
            </a:r>
            <a:r>
              <a:rPr lang="zh-CN" altLang="en-US" sz="20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）中每个条目的结构如下：</a:t>
            </a:r>
            <a:endParaRPr lang="zh-CN" altLang="en-US" sz="2000" b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234950" y="2452053"/>
            <a:ext cx="86868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typedef  struct {</a:t>
            </a:r>
            <a:endParaRPr lang="en-US" altLang="zh-CN" sz="2000" i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        int    name;    /*</a:t>
            </a:r>
            <a:r>
              <a:rPr lang="zh-CN" altLang="en-US" sz="2000" i="0">
                <a:latin typeface="微软雅黑" panose="020B0503020204020204" charset="-122"/>
                <a:ea typeface="微软雅黑" panose="020B0503020204020204" charset="-122"/>
              </a:rPr>
              <a:t>符号对应字符串</a:t>
            </a:r>
            <a:r>
              <a:rPr lang="zh-CN" altLang="en-US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strtab</a:t>
            </a:r>
            <a:r>
              <a:rPr lang="zh-CN" altLang="en-US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节中的偏移量</a:t>
            </a:r>
            <a:r>
              <a:rPr lang="zh-CN" altLang="en-US" sz="2000" i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i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        int    value;    /*</a:t>
            </a:r>
            <a:r>
              <a:rPr lang="zh-CN" altLang="en-US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在对应节中的偏移量</a:t>
            </a:r>
            <a:r>
              <a:rPr lang="zh-CN" altLang="en-US" sz="2000" i="0">
                <a:latin typeface="微软雅黑" panose="020B0503020204020204" charset="-122"/>
                <a:ea typeface="微软雅黑" panose="020B0503020204020204" charset="-122"/>
              </a:rPr>
              <a:t>，可执行文件中是虚拟地址*</a:t>
            </a: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2000" i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        int    size;      /*</a:t>
            </a:r>
            <a:r>
              <a:rPr lang="zh-CN" altLang="en-US" sz="2000" i="0">
                <a:latin typeface="微软雅黑" panose="020B0503020204020204" charset="-122"/>
                <a:ea typeface="微软雅黑" panose="020B0503020204020204" charset="-122"/>
              </a:rPr>
              <a:t>符号对应目标</a:t>
            </a:r>
            <a:r>
              <a:rPr lang="zh-CN" altLang="en-US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所占字节数</a:t>
            </a:r>
            <a:r>
              <a:rPr lang="zh-CN" altLang="en-US" sz="2000" i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2000" i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        char  type: 4,  /*</a:t>
            </a:r>
            <a:r>
              <a:rPr lang="zh-CN" altLang="en-US" sz="2000" i="0">
                <a:latin typeface="微软雅黑" panose="020B0503020204020204" charset="-122"/>
                <a:ea typeface="微软雅黑" panose="020B0503020204020204" charset="-122"/>
              </a:rPr>
              <a:t>符号对应目标的类型：</a:t>
            </a:r>
            <a:r>
              <a:rPr lang="zh-CN" altLang="en-US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数据、函数、源文件、节</a:t>
            </a:r>
            <a:r>
              <a:rPr lang="zh-CN" altLang="en-US" sz="2000" i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2000" i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                 binding: 4; /*</a:t>
            </a:r>
            <a:r>
              <a:rPr lang="zh-CN" altLang="en-US" sz="2000" i="0">
                <a:latin typeface="微软雅黑" panose="020B0503020204020204" charset="-122"/>
                <a:ea typeface="微软雅黑" panose="020B0503020204020204" charset="-122"/>
              </a:rPr>
              <a:t>符号类别：</a:t>
            </a:r>
            <a:r>
              <a:rPr lang="zh-CN" altLang="en-US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全局符号、局部符号、弱符号</a:t>
            </a:r>
            <a:r>
              <a:rPr lang="zh-CN" altLang="en-US" sz="2000" i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zh-CN" altLang="en-US" sz="2000" i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        char  reserved;</a:t>
            </a:r>
            <a:endParaRPr lang="en-US" altLang="zh-CN" sz="2000" i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        char  section;  /*</a:t>
            </a:r>
            <a:r>
              <a:rPr lang="zh-CN" altLang="en-US" sz="2000" i="0">
                <a:latin typeface="微软雅黑" panose="020B0503020204020204" charset="-122"/>
                <a:ea typeface="微软雅黑" panose="020B0503020204020204" charset="-122"/>
              </a:rPr>
              <a:t>符号对应目标所在的节，或其他情况</a:t>
            </a: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*/</a:t>
            </a:r>
            <a:endParaRPr lang="en-US" altLang="zh-CN" sz="2000" i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>
                <a:latin typeface="微软雅黑" panose="020B0503020204020204" charset="-122"/>
                <a:ea typeface="微软雅黑" panose="020B0503020204020204" charset="-122"/>
              </a:rPr>
              <a:t>} Elf_Symbol;</a:t>
            </a:r>
            <a:endParaRPr lang="en-US" altLang="zh-CN" sz="2000" i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592138" y="5873115"/>
            <a:ext cx="8120062" cy="79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其他情况：</a:t>
            </a:r>
            <a:r>
              <a:rPr lang="en-US" altLang="zh-CN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ABS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表示不该被重定位；</a:t>
            </a:r>
            <a:r>
              <a:rPr lang="en-US" altLang="zh-CN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UND</a:t>
            </a:r>
            <a:r>
              <a:rPr lang="zh-CN" altLang="en-US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表示未定义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COM</a:t>
            </a:r>
            <a:r>
              <a:rPr lang="zh-CN" altLang="en-US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表示未初始化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数据（</a:t>
            </a:r>
            <a:r>
              <a:rPr lang="en-US" altLang="zh-CN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.bss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），此时，</a:t>
            </a:r>
            <a:r>
              <a:rPr lang="en-US" altLang="zh-CN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表示对齐要求，</a:t>
            </a:r>
            <a:r>
              <a:rPr lang="en-US" altLang="zh-CN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size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给出最小大小</a:t>
            </a:r>
            <a:endParaRPr lang="zh-CN" altLang="en-US" sz="2000" i="0">
              <a:solidFill>
                <a:srgbClr val="0A6A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95288" y="1267778"/>
            <a:ext cx="5336540" cy="42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GB" sz="2000" i="0">
                <a:latin typeface="微软雅黑" panose="020B0503020204020204" charset="-122"/>
                <a:ea typeface="微软雅黑" panose="020B0503020204020204" charset="-122"/>
              </a:rPr>
              <a:t>.symtab </a:t>
            </a:r>
            <a:r>
              <a:rPr lang="en-GB" altLang="zh-CN" sz="2000" i="0">
                <a:latin typeface="微软雅黑" panose="020B0503020204020204" charset="-122"/>
                <a:ea typeface="微软雅黑" panose="020B0503020204020204" charset="-122"/>
              </a:rPr>
              <a:t>节</a:t>
            </a:r>
            <a:r>
              <a:rPr lang="zh-CN" altLang="en-GB" sz="2000" i="0">
                <a:latin typeface="微软雅黑" panose="020B0503020204020204" charset="-122"/>
                <a:ea typeface="微软雅黑" panose="020B0503020204020204" charset="-122"/>
              </a:rPr>
              <a:t>记录符号表信息，是一个结构数组</a:t>
            </a:r>
            <a:endParaRPr lang="en-GB" altLang="en-GB" sz="2000" i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85065" name="Group 9"/>
          <p:cNvGrpSpPr/>
          <p:nvPr/>
        </p:nvGrpSpPr>
        <p:grpSpPr bwMode="auto">
          <a:xfrm>
            <a:off x="3563938" y="1339215"/>
            <a:ext cx="5326062" cy="1857375"/>
            <a:chOff x="2259" y="540"/>
            <a:chExt cx="3355" cy="1170"/>
          </a:xfrm>
        </p:grpSpPr>
        <p:sp>
          <p:nvSpPr>
            <p:cNvPr id="55305" name="Text Box 7"/>
            <p:cNvSpPr txBox="1">
              <a:spLocks noChangeArrowheads="1"/>
            </p:cNvSpPr>
            <p:nvPr/>
          </p:nvSpPr>
          <p:spPr bwMode="auto">
            <a:xfrm>
              <a:off x="4096" y="540"/>
              <a:ext cx="1518" cy="736"/>
            </a:xfrm>
            <a:prstGeom prst="rect">
              <a:avLst/>
            </a:prstGeom>
            <a:noFill/>
            <a:ln w="9525">
              <a:solidFill>
                <a:srgbClr val="9933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函数名在</a:t>
              </a:r>
              <a:r>
                <a:rPr lang="en-US" altLang="zh-CN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text</a:t>
              </a:r>
              <a:r>
                <a:rPr lang="zh-CN" altLang="en-US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节中</a:t>
              </a:r>
              <a:endParaRPr lang="zh-CN" altLang="en-US" sz="2000" i="0">
                <a:solidFill>
                  <a:srgbClr val="CC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变量名在</a:t>
              </a:r>
              <a:r>
                <a:rPr lang="en-US" altLang="zh-CN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</a:t>
              </a:r>
              <a:r>
                <a:rPr lang="zh-CN" altLang="en-US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节或</a:t>
              </a:r>
              <a:r>
                <a:rPr lang="en-US" altLang="zh-CN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bss</a:t>
              </a:r>
              <a:r>
                <a:rPr lang="zh-CN" altLang="en-US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节中</a:t>
              </a:r>
              <a:endParaRPr lang="zh-CN" altLang="en-US" sz="2000" i="0">
                <a:solidFill>
                  <a:srgbClr val="CC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306" name="Line 8"/>
            <p:cNvSpPr>
              <a:spLocks noChangeShapeType="1"/>
            </p:cNvSpPr>
            <p:nvPr/>
          </p:nvSpPr>
          <p:spPr bwMode="auto">
            <a:xfrm flipV="1">
              <a:off x="2259" y="1253"/>
              <a:ext cx="1847" cy="45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5066" name="Text Box 10"/>
          <p:cNvSpPr txBox="1">
            <a:spLocks noChangeArrowheads="1"/>
          </p:cNvSpPr>
          <p:nvPr/>
        </p:nvSpPr>
        <p:spPr bwMode="auto">
          <a:xfrm>
            <a:off x="6155373" y="3660458"/>
            <a:ext cx="2541587" cy="307340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i="0">
                <a:solidFill>
                  <a:srgbClr val="CC0066"/>
                </a:solidFill>
                <a:ea typeface="微软雅黑" panose="020B0503020204020204" charset="-122"/>
              </a:rPr>
              <a:t>函数大小或变量长度</a:t>
            </a:r>
            <a:endParaRPr lang="zh-CN" altLang="en-US" sz="2000" i="0">
              <a:solidFill>
                <a:srgbClr val="CC0066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  <p:bldP spid="685060" grpId="0" bldLvl="0" animBg="1"/>
      <p:bldP spid="685061" grpId="0" bldLvl="0" animBg="1"/>
      <p:bldP spid="68506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目标文件中的符号表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61478"/>
            <a:ext cx="8229600" cy="47783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main.o</a:t>
            </a:r>
            <a:r>
              <a:rPr lang="zh-CN" altLang="en-US" sz="2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中的符号表中最后三个条目（共</a:t>
            </a:r>
            <a:r>
              <a:rPr lang="en-US" altLang="zh-CN" sz="2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个）</a:t>
            </a:r>
            <a:endParaRPr lang="zh-CN" altLang="en-US" sz="2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57225" y="2142490"/>
            <a:ext cx="8218170" cy="164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Num:	value	Size	Type	Bind	Ot	Ndx	Name</a:t>
            </a:r>
            <a:endParaRPr lang="en-US" altLang="zh-CN" sz="2000">
              <a:solidFill>
                <a:srgbClr val="0048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8:	0	8	Data	Global  0	3	buf</a:t>
            </a:r>
            <a:endParaRPr lang="en-US" altLang="zh-CN" sz="2000">
              <a:solidFill>
                <a:srgbClr val="0048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9:	0	33	Func	Global	0	1	main</a:t>
            </a:r>
            <a:endParaRPr lang="en-US" altLang="zh-CN" sz="2000">
              <a:solidFill>
                <a:srgbClr val="0048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10:	0	0	NotypeGlobal	0	UND	swap</a:t>
            </a:r>
            <a:endParaRPr lang="en-US" altLang="zh-CN" sz="2000">
              <a:solidFill>
                <a:srgbClr val="0048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381000" y="4149090"/>
            <a:ext cx="807021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buf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main.o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中第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节（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.data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）偏移为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的符号，是全局变量，占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8B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是第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节（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.text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）偏移为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的符号，是全局函数，占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33B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； 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swap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main.o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中未定义全局（在其他模块定义）符号，类型和大小未知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9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编译、汇编和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链接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目标文件</a:t>
            </a:r>
            <a:r>
              <a:rPr lang="zh-CN" altLang="en-US" dirty="0">
                <a:ea typeface="黑体" panose="02010609060101010101" pitchFamily="2" charset="-122"/>
              </a:rPr>
              <a:t>格式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符号表和符号</a:t>
            </a:r>
            <a:r>
              <a:rPr lang="zh-CN" altLang="en-US" dirty="0">
                <a:ea typeface="黑体" panose="02010609060101010101" pitchFamily="2" charset="-122"/>
              </a:rPr>
              <a:t>解析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重</a:t>
            </a:r>
            <a:r>
              <a:rPr lang="zh-CN" altLang="en-US" dirty="0">
                <a:ea typeface="黑体" panose="02010609060101010101" pitchFamily="2" charset="-122"/>
              </a:rPr>
              <a:t>定位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zh-CN" altLang="en-US" dirty="0">
                <a:ea typeface="黑体" panose="02010609060101010101" pitchFamily="2" charset="-122"/>
              </a:rPr>
              <a:t> 可执行文件的</a:t>
            </a:r>
            <a:r>
              <a:rPr lang="zh-CN" altLang="en-US" dirty="0">
                <a:ea typeface="黑体" panose="02010609060101010101" pitchFamily="2" charset="-122"/>
              </a:rPr>
              <a:t>加载</a:t>
            </a:r>
            <a:endParaRPr lang="zh-CN" altLang="en-US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目标文件中的符号表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395288" y="177260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swap.o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中的符号表中最后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个条目（共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个）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2230" name="Text Box 6"/>
          <p:cNvSpPr txBox="1">
            <a:spLocks noChangeArrowheads="1"/>
          </p:cNvSpPr>
          <p:nvPr/>
        </p:nvSpPr>
        <p:spPr bwMode="auto">
          <a:xfrm>
            <a:off x="530225" y="2283778"/>
            <a:ext cx="8485188" cy="206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Num:	value	Size	Type	 Bind	   Ot	Ndx	Name</a:t>
            </a:r>
            <a:endParaRPr lang="en-US" altLang="zh-CN" sz="2000">
              <a:solidFill>
                <a:srgbClr val="0048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8:	0	4	 Data	 Global    0	3	bufp0</a:t>
            </a:r>
            <a:endParaRPr lang="en-US" altLang="zh-CN" sz="2000">
              <a:solidFill>
                <a:srgbClr val="0048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9:	0	0	 Notype Global    0	UND 	buf</a:t>
            </a:r>
            <a:endParaRPr lang="en-US" altLang="zh-CN" sz="2000">
              <a:solidFill>
                <a:srgbClr val="0048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10:	0	36	 Func	 Global	   0	1	swap</a:t>
            </a:r>
            <a:endParaRPr lang="en-US" altLang="zh-CN" sz="2000">
              <a:solidFill>
                <a:srgbClr val="0048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11:	4	4	 Data	 Local	   0	COM	bufp1</a:t>
            </a:r>
            <a:endParaRPr lang="en-US" altLang="zh-CN" sz="2000">
              <a:solidFill>
                <a:srgbClr val="0048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384810" y="4359910"/>
            <a:ext cx="80676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bufp1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是未分配地址且未初始化的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本地变量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(Ndx=COM),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按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对齐且占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4B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/>
      <p:bldP spid="692230" grpId="0" bldLvl="0" animBg="1"/>
      <p:bldP spid="69223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符号解析（Symbol Resolution）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3470"/>
            <a:ext cx="5761038" cy="48402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>
                <a:ea typeface="微软雅黑" panose="020B0503020204020204" charset="-122"/>
              </a:rPr>
              <a:t>目的：将每个模块中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引用的符号</a:t>
            </a:r>
            <a:r>
              <a:rPr lang="zh-CN" altLang="en-US" sz="2000">
                <a:ea typeface="微软雅黑" panose="020B0503020204020204" charset="-122"/>
              </a:rPr>
              <a:t>与某个目标模块中的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定义符号</a:t>
            </a:r>
            <a:r>
              <a:rPr lang="zh-CN" altLang="en-US" sz="2000">
                <a:ea typeface="微软雅黑" panose="020B0503020204020204" charset="-122"/>
              </a:rPr>
              <a:t>建立关联。</a:t>
            </a:r>
            <a:endParaRPr lang="zh-CN" altLang="en-US" sz="2000"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ea typeface="微软雅黑" panose="020B0503020204020204" charset="-122"/>
              </a:rPr>
              <a:t>每个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定义符号在代码段或数据段中都被分配了存储空间</a:t>
            </a:r>
            <a:r>
              <a:rPr lang="zh-CN" altLang="en-US" sz="2000">
                <a:ea typeface="微软雅黑" panose="020B0503020204020204" charset="-122"/>
              </a:rPr>
              <a:t>，将</a:t>
            </a:r>
            <a:r>
              <a:rPr lang="zh-CN" altLang="en-US" sz="2000">
                <a:solidFill>
                  <a:srgbClr val="CC0066"/>
                </a:solidFill>
                <a:ea typeface="微软雅黑" panose="020B0503020204020204" charset="-122"/>
              </a:rPr>
              <a:t>引用符号</a:t>
            </a:r>
            <a:r>
              <a:rPr lang="zh-CN" altLang="en-US" sz="2000">
                <a:ea typeface="微软雅黑" panose="020B0503020204020204" charset="-122"/>
              </a:rPr>
              <a:t>与</a:t>
            </a:r>
            <a:r>
              <a:rPr lang="zh-CN" altLang="en-US" sz="2000">
                <a:solidFill>
                  <a:srgbClr val="CC0066"/>
                </a:solidFill>
                <a:ea typeface="微软雅黑" panose="020B0503020204020204" charset="-122"/>
              </a:rPr>
              <a:t>定义符号</a:t>
            </a:r>
            <a:r>
              <a:rPr lang="zh-CN" altLang="en-US" sz="2000">
                <a:ea typeface="微软雅黑" panose="020B0503020204020204" charset="-122"/>
              </a:rPr>
              <a:t>建立关联后，就可在重定位时</a:t>
            </a:r>
            <a:r>
              <a:rPr lang="zh-CN" altLang="en-US" sz="2000">
                <a:solidFill>
                  <a:srgbClr val="3366FF"/>
                </a:solidFill>
                <a:ea typeface="微软雅黑" panose="020B0503020204020204" charset="-122"/>
              </a:rPr>
              <a:t>将引用符号的地址重定位为相关联的定义符号的地址</a:t>
            </a:r>
            <a:r>
              <a:rPr lang="zh-CN" altLang="en-US" sz="2000">
                <a:ea typeface="微软雅黑" panose="020B0503020204020204" charset="-122"/>
              </a:rPr>
              <a:t>。</a:t>
            </a:r>
            <a:endParaRPr lang="zh-CN" altLang="en-US" sz="2000"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局部（本地）符号</a:t>
            </a:r>
            <a:r>
              <a:rPr lang="zh-CN" altLang="en-US" sz="2000">
                <a:ea typeface="微软雅黑" panose="020B0503020204020204" charset="-122"/>
              </a:rPr>
              <a:t>在本模块定义并引用，其解析较简单，只要与本模块内唯一的定义符号关联即可。</a:t>
            </a:r>
            <a:endParaRPr lang="zh-CN" altLang="en-US" sz="2000"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全局符号</a:t>
            </a:r>
            <a:r>
              <a:rPr lang="zh-CN" altLang="en-US" sz="2000">
                <a:ea typeface="微软雅黑" panose="020B0503020204020204" charset="-122"/>
              </a:rPr>
              <a:t>（外部定义的、内部定义的）的解析涉及多个模块，故较复杂</a:t>
            </a:r>
            <a:r>
              <a:rPr lang="zh-CN" altLang="en-US" sz="2000"/>
              <a:t>   </a:t>
            </a:r>
            <a:endParaRPr lang="zh-CN" altLang="en-US" sz="2000"/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381000" y="5616575"/>
            <a:ext cx="2436813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solidFill>
                  <a:srgbClr val="0A6A0A"/>
                </a:solidFill>
                <a:ea typeface="微软雅黑" panose="020B0503020204020204" charset="-122"/>
              </a:rPr>
              <a:t>符号的定义</a:t>
            </a:r>
            <a:r>
              <a:rPr lang="zh-CN" altLang="en-US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solidFill>
                  <a:srgbClr val="0A6A0A"/>
                </a:solidFill>
                <a:ea typeface="微软雅黑" panose="020B0503020204020204" charset="-122"/>
              </a:rPr>
              <a:t>其实质是什么？</a:t>
            </a:r>
            <a:endParaRPr lang="zh-CN" altLang="en-US" sz="2000">
              <a:solidFill>
                <a:srgbClr val="0A6A0A"/>
              </a:solidFill>
              <a:ea typeface="微软雅黑" panose="020B0503020204020204" charset="-122"/>
            </a:endParaRPr>
          </a:p>
        </p:txBody>
      </p:sp>
      <p:sp>
        <p:nvSpPr>
          <p:cNvPr id="709637" name="Text Box 5"/>
          <p:cNvSpPr txBox="1">
            <a:spLocks noChangeArrowheads="1"/>
          </p:cNvSpPr>
          <p:nvPr/>
        </p:nvSpPr>
        <p:spPr bwMode="auto">
          <a:xfrm>
            <a:off x="3063875" y="5616258"/>
            <a:ext cx="567372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3300"/>
                </a:solidFill>
                <a:ea typeface="微软雅黑" panose="020B0503020204020204" charset="-122"/>
              </a:rPr>
              <a:t>指被分配了存储空间。为函数名时，指代码所在区；为变量名时，指所占的静态数据区。</a:t>
            </a:r>
            <a:endParaRPr lang="zh-CN" altLang="en-US" sz="2000">
              <a:solidFill>
                <a:srgbClr val="CC3300"/>
              </a:solidFill>
              <a:ea typeface="微软雅黑" panose="020B0503020204020204" charset="-122"/>
            </a:endParaRPr>
          </a:p>
        </p:txBody>
      </p:sp>
      <p:sp>
        <p:nvSpPr>
          <p:cNvPr id="709638" name="Text Box 6"/>
          <p:cNvSpPr txBox="1">
            <a:spLocks noChangeArrowheads="1"/>
          </p:cNvSpPr>
          <p:nvPr/>
        </p:nvSpPr>
        <p:spPr bwMode="auto">
          <a:xfrm>
            <a:off x="6323013" y="1122045"/>
            <a:ext cx="1873250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add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      jmp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sub 23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……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9639" name="Rectangle 7"/>
          <p:cNvSpPr>
            <a:spLocks noChangeArrowheads="1"/>
          </p:cNvSpPr>
          <p:nvPr/>
        </p:nvSpPr>
        <p:spPr bwMode="auto">
          <a:xfrm>
            <a:off x="5818505" y="3140393"/>
            <a:ext cx="2855913" cy="115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r>
              <a:rPr lang="zh-CN" altLang="en-US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确定</a:t>
            </a:r>
            <a:r>
              <a:rPr lang="en-US" altLang="zh-CN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r>
              <a:rPr lang="zh-CN" altLang="en-US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的地址，再在</a:t>
            </a:r>
            <a:r>
              <a:rPr lang="en-US" altLang="zh-CN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jmp</a:t>
            </a:r>
            <a:r>
              <a:rPr lang="zh-CN" altLang="en-US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指令中填入</a:t>
            </a:r>
            <a:r>
              <a:rPr lang="en-US" altLang="zh-CN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r>
              <a:rPr lang="zh-CN" altLang="en-US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的地址</a:t>
            </a:r>
            <a:endParaRPr lang="zh-CN" altLang="en-US">
              <a:solidFill>
                <a:srgbClr val="00924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9640" name="Line 8"/>
          <p:cNvSpPr>
            <a:spLocks noChangeShapeType="1"/>
          </p:cNvSpPr>
          <p:nvPr/>
        </p:nvSpPr>
        <p:spPr bwMode="auto">
          <a:xfrm flipV="1">
            <a:off x="4013200" y="2268855"/>
            <a:ext cx="2445385" cy="15367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1" name="Line 9"/>
          <p:cNvSpPr>
            <a:spLocks noChangeShapeType="1"/>
          </p:cNvSpPr>
          <p:nvPr/>
        </p:nvSpPr>
        <p:spPr bwMode="auto">
          <a:xfrm flipV="1">
            <a:off x="2625090" y="1797050"/>
            <a:ext cx="4893310" cy="64262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2" name="Text Box 10"/>
          <p:cNvSpPr txBox="1">
            <a:spLocks noChangeArrowheads="1"/>
          </p:cNvSpPr>
          <p:nvPr/>
        </p:nvSpPr>
        <p:spPr bwMode="auto">
          <a:xfrm>
            <a:off x="3063875" y="6386195"/>
            <a:ext cx="5529263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0066"/>
                </a:solidFill>
                <a:ea typeface="微软雅黑" panose="020B0503020204020204" charset="-122"/>
              </a:rPr>
              <a:t>所有定义符号的值就是其目标所在的首地址</a:t>
            </a:r>
            <a:endParaRPr lang="zh-CN" altLang="en-US" sz="2000">
              <a:solidFill>
                <a:srgbClr val="CC0066"/>
              </a:solidFill>
              <a:ea typeface="微软雅黑" panose="020B0503020204020204" charset="-122"/>
            </a:endParaRPr>
          </a:p>
        </p:txBody>
      </p:sp>
      <p:sp>
        <p:nvSpPr>
          <p:cNvPr id="709643" name="Line 11"/>
          <p:cNvSpPr>
            <a:spLocks noChangeShapeType="1"/>
          </p:cNvSpPr>
          <p:nvPr/>
        </p:nvSpPr>
        <p:spPr bwMode="auto">
          <a:xfrm flipV="1">
            <a:off x="2649855" y="1438275"/>
            <a:ext cx="4902200" cy="94615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4" name="Line 12"/>
          <p:cNvSpPr>
            <a:spLocks noChangeShapeType="1"/>
          </p:cNvSpPr>
          <p:nvPr/>
        </p:nvSpPr>
        <p:spPr bwMode="auto">
          <a:xfrm>
            <a:off x="3768090" y="2422525"/>
            <a:ext cx="2642235" cy="44196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5" name="Text Box 13"/>
          <p:cNvSpPr txBox="1">
            <a:spLocks noChangeArrowheads="1"/>
          </p:cNvSpPr>
          <p:nvPr/>
        </p:nvSpPr>
        <p:spPr bwMode="auto">
          <a:xfrm>
            <a:off x="5795963" y="4868863"/>
            <a:ext cx="3005137" cy="398780"/>
          </a:xfrm>
          <a:prstGeom prst="rect">
            <a:avLst/>
          </a:prstGeom>
          <a:solidFill>
            <a:srgbClr val="33CCCC">
              <a:alpha val="2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ea typeface="微软雅黑" panose="020B0503020204020204" charset="-122"/>
              </a:rPr>
              <a:t>符号解析也称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符号绑定</a:t>
            </a:r>
            <a:endParaRPr lang="zh-CN" altLang="en-US" sz="2000">
              <a:solidFill>
                <a:srgbClr val="FF0000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bldLvl="0" animBg="1"/>
      <p:bldP spid="709637" grpId="0" bldLvl="0" animBg="1"/>
      <p:bldP spid="709638" grpId="0" bldLvl="0" animBg="1"/>
      <p:bldP spid="709639" grpId="0" bldLvl="0" animBg="1"/>
      <p:bldP spid="709642" grpId="0" bldLvl="0" animBg="1"/>
      <p:bldP spid="70964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全局符号的符号解析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全局符号的强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弱特性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838200" lvl="1" indent="-381000"/>
            <a:r>
              <a:rPr lang="zh-CN" altLang="en-US" sz="2400">
                <a:ea typeface="微软雅黑" panose="020B0503020204020204" charset="-122"/>
              </a:rPr>
              <a:t>函数名和已初始化的全局变量名是</a:t>
            </a:r>
            <a:r>
              <a:rPr lang="zh-CN" altLang="en-US" sz="2400">
                <a:solidFill>
                  <a:srgbClr val="FF0000"/>
                </a:solidFill>
                <a:ea typeface="微软雅黑" panose="020B0503020204020204" charset="-122"/>
              </a:rPr>
              <a:t>强符号</a:t>
            </a:r>
            <a:endParaRPr lang="zh-CN" altLang="en-US" sz="2400">
              <a:solidFill>
                <a:srgbClr val="FF0000"/>
              </a:solidFill>
              <a:ea typeface="微软雅黑" panose="020B0503020204020204" charset="-122"/>
            </a:endParaRPr>
          </a:p>
          <a:p>
            <a:pPr marL="838200" lvl="1" indent="-381000"/>
            <a:r>
              <a:rPr lang="zh-CN" altLang="en-US" sz="2400">
                <a:ea typeface="微软雅黑" panose="020B0503020204020204" charset="-122"/>
              </a:rPr>
              <a:t>未初始化的全局变量名是</a:t>
            </a:r>
            <a:r>
              <a:rPr lang="zh-CN" altLang="en-US" sz="2400">
                <a:solidFill>
                  <a:srgbClr val="FF0000"/>
                </a:solidFill>
                <a:ea typeface="微软雅黑" panose="020B0503020204020204" charset="-122"/>
              </a:rPr>
              <a:t>弱符号</a:t>
            </a:r>
            <a:r>
              <a:rPr lang="zh-CN" altLang="en-US" sz="2400"/>
              <a:t> </a:t>
            </a:r>
            <a:endParaRPr lang="zh-CN" altLang="en-US" sz="2400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2338388" y="4646295"/>
            <a:ext cx="2011362" cy="182689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int var=5;</a:t>
            </a: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p1() {</a:t>
            </a: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……</a:t>
            </a: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}</a:t>
            </a: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4981575" y="4646295"/>
            <a:ext cx="1259205" cy="182689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int var;</a:t>
            </a: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p2() {</a:t>
            </a: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……</a:t>
            </a: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}</a:t>
            </a: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2447925" y="4089083"/>
            <a:ext cx="814705" cy="43942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p1.c</a:t>
            </a:r>
            <a:endParaRPr lang="en-GB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5108575" y="4030345"/>
            <a:ext cx="814705" cy="43942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p2.c</a:t>
            </a:r>
            <a:endParaRPr lang="en-GB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58376" name="Text Box 17"/>
          <p:cNvSpPr txBox="1">
            <a:spLocks noChangeArrowheads="1"/>
          </p:cNvSpPr>
          <p:nvPr/>
        </p:nvSpPr>
        <p:spPr bwMode="auto">
          <a:xfrm>
            <a:off x="668338" y="2971483"/>
            <a:ext cx="6372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ea typeface="微软雅黑" panose="020B0503020204020204" charset="-122"/>
              </a:rPr>
              <a:t>以下符号哪些是</a:t>
            </a:r>
            <a:r>
              <a:rPr lang="zh-CN" altLang="en-US">
                <a:solidFill>
                  <a:srgbClr val="FF0000"/>
                </a:solidFill>
                <a:ea typeface="微软雅黑" panose="020B0503020204020204" charset="-122"/>
              </a:rPr>
              <a:t>强符号</a:t>
            </a:r>
            <a:r>
              <a:rPr lang="zh-CN" altLang="en-US">
                <a:ea typeface="微软雅黑" panose="020B0503020204020204" charset="-122"/>
              </a:rPr>
              <a:t>？哪些是</a:t>
            </a:r>
            <a:r>
              <a:rPr lang="zh-CN" altLang="en-US">
                <a:solidFill>
                  <a:srgbClr val="FF0000"/>
                </a:solidFill>
                <a:ea typeface="微软雅黑" panose="020B0503020204020204" charset="-122"/>
              </a:rPr>
              <a:t>弱符号</a:t>
            </a:r>
            <a:r>
              <a:rPr lang="zh-CN" altLang="en-US">
                <a:ea typeface="微软雅黑" panose="020B0503020204020204" charset="-122"/>
              </a:rPr>
              <a:t>？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10678" name="Line 22"/>
          <p:cNvSpPr>
            <a:spLocks noChangeShapeType="1"/>
          </p:cNvSpPr>
          <p:nvPr/>
        </p:nvSpPr>
        <p:spPr bwMode="auto">
          <a:xfrm flipH="1">
            <a:off x="3265488" y="3362008"/>
            <a:ext cx="115887" cy="1336675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79" name="Line 23"/>
          <p:cNvSpPr>
            <a:spLocks noChangeShapeType="1"/>
          </p:cNvSpPr>
          <p:nvPr/>
        </p:nvSpPr>
        <p:spPr bwMode="auto">
          <a:xfrm flipH="1">
            <a:off x="2616200" y="3368358"/>
            <a:ext cx="552450" cy="2032000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80" name="Line 24"/>
          <p:cNvSpPr>
            <a:spLocks noChangeShapeType="1"/>
          </p:cNvSpPr>
          <p:nvPr/>
        </p:nvSpPr>
        <p:spPr bwMode="auto">
          <a:xfrm>
            <a:off x="3597275" y="3422333"/>
            <a:ext cx="1595438" cy="2017712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81" name="Line 25"/>
          <p:cNvSpPr>
            <a:spLocks noChangeShapeType="1"/>
          </p:cNvSpPr>
          <p:nvPr/>
        </p:nvSpPr>
        <p:spPr bwMode="auto">
          <a:xfrm>
            <a:off x="5559425" y="3320733"/>
            <a:ext cx="449263" cy="14224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933" y="138430"/>
            <a:ext cx="8716962" cy="696913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静态库的创建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2707" name="Line 2"/>
          <p:cNvSpPr>
            <a:spLocks noChangeShapeType="1"/>
          </p:cNvSpPr>
          <p:nvPr/>
        </p:nvSpPr>
        <p:spPr bwMode="auto">
          <a:xfrm>
            <a:off x="1295400" y="1591628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349250" y="1953578"/>
            <a:ext cx="1747838" cy="714375"/>
          </a:xfrm>
          <a:prstGeom prst="rect">
            <a:avLst/>
          </a:prstGeom>
          <a:solidFill>
            <a:srgbClr val="DEDFF5"/>
          </a:solidFill>
          <a:ln w="28448">
            <a:solidFill>
              <a:schemeClr val="tx1"/>
            </a:solidFill>
            <a:miter lim="800000"/>
          </a:ln>
        </p:spPr>
        <p:txBody>
          <a:bodyPr lIns="18000" tIns="44280" rIns="18000" bIns="4428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转换</a:t>
            </a:r>
            <a:endParaRPr lang="zh-CN" altLang="en-GB" sz="20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(cpp,cc1,as)</a:t>
            </a:r>
            <a:endParaRPr lang="en-GB" altLang="zh-CN" sz="20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771525" y="1286828"/>
            <a:ext cx="8778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atoi.c</a:t>
            </a:r>
            <a:endParaRPr lang="en-GB" altLang="zh-CN" sz="20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955675" y="3087053"/>
            <a:ext cx="9128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atoi.o</a:t>
            </a:r>
            <a:endParaRPr lang="en-GB" altLang="zh-CN" sz="20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98688" y="1961515"/>
            <a:ext cx="1749425" cy="71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GB" sz="2000" b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转换</a:t>
            </a:r>
            <a:endParaRPr lang="zh-CN" altLang="en-GB" sz="2000" b="1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 algn="ctr">
              <a:lnSpc>
                <a:spcPct val="98000"/>
              </a:lnSpc>
              <a:defRPr/>
            </a:pPr>
            <a:r>
              <a:rPr lang="en-GB" altLang="zh-CN" sz="2000" b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(cpp,cc1,as)</a:t>
            </a:r>
            <a:endParaRPr lang="zh-CN" altLang="en-GB" sz="2000" b="1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2297113" y="1286828"/>
            <a:ext cx="11112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printf.c</a:t>
            </a:r>
            <a:endParaRPr lang="en-GB" altLang="zh-CN" sz="20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13" name="Text Box 8"/>
          <p:cNvSpPr txBox="1">
            <a:spLocks noChangeArrowheads="1"/>
          </p:cNvSpPr>
          <p:nvPr/>
        </p:nvSpPr>
        <p:spPr bwMode="auto">
          <a:xfrm>
            <a:off x="2316163" y="3087053"/>
            <a:ext cx="11461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printf.o</a:t>
            </a:r>
            <a:endParaRPr lang="en-GB" altLang="zh-CN" sz="20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>
            <a:off x="2971800" y="1591628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>
            <a:off x="1252538" y="2739390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>
            <a:off x="2957513" y="2739390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>
            <a:off x="2971800" y="3464878"/>
            <a:ext cx="1588" cy="471487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8" name="Text Box 13"/>
          <p:cNvSpPr txBox="1">
            <a:spLocks noChangeArrowheads="1"/>
          </p:cNvSpPr>
          <p:nvPr/>
        </p:nvSpPr>
        <p:spPr bwMode="auto">
          <a:xfrm>
            <a:off x="2511425" y="4774565"/>
            <a:ext cx="9175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libc.a</a:t>
            </a:r>
            <a:endParaRPr lang="en-GB" altLang="zh-CN"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H="1">
            <a:off x="3884613" y="3402965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936365"/>
            <a:ext cx="2971800" cy="41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2000" b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Archiver (ar)</a:t>
            </a:r>
            <a:endParaRPr lang="en-GB" altLang="zh-CN" sz="2000" b="1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3886200" y="1831340"/>
            <a:ext cx="4238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Calibri" panose="020F0502020204030204" charset="0"/>
                <a:ea typeface="msgothic"/>
                <a:cs typeface="msgothic"/>
              </a:rPr>
              <a:t>...</a:t>
            </a:r>
            <a:endParaRPr lang="en-GB" altLang="zh-CN">
              <a:latin typeface="Calibri" panose="020F0502020204030204" charset="0"/>
              <a:ea typeface="msgothic"/>
              <a:cs typeface="msgothic"/>
            </a:endParaRP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4583113" y="1297940"/>
            <a:ext cx="13890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random.c</a:t>
            </a:r>
            <a:endParaRPr lang="en-GB" altLang="zh-CN" sz="20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4602163" y="3098165"/>
            <a:ext cx="14239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random.o</a:t>
            </a:r>
            <a:endParaRPr lang="en-GB" altLang="zh-CN" sz="20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5257800" y="1602740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5257800" y="2748915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295400" y="3402965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864100" y="3787140"/>
            <a:ext cx="37465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$ </a:t>
            </a:r>
            <a:r>
              <a:rPr lang="en-GB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ar rcs</a:t>
            </a:r>
            <a:r>
              <a:rPr lang="en-GB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 libc.a \</a:t>
            </a:r>
            <a:endParaRPr lang="en-GB" altLang="zh-CN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  atoi.o printf.o … random.o</a:t>
            </a:r>
            <a:endParaRPr lang="en-GB" altLang="zh-CN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2971800" y="4379278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9" name="Text Box 26"/>
          <p:cNvSpPr txBox="1">
            <a:spLocks noChangeArrowheads="1"/>
          </p:cNvSpPr>
          <p:nvPr/>
        </p:nvSpPr>
        <p:spPr bwMode="auto">
          <a:xfrm>
            <a:off x="3552825" y="4755515"/>
            <a:ext cx="2971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2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C</a:t>
            </a:r>
            <a:r>
              <a:rPr lang="zh-CN" altLang="en-GB" sz="2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标准静态库</a:t>
            </a:r>
            <a:endParaRPr lang="zh-CN" altLang="en-GB" sz="2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30" name="Rectangle 2"/>
          <p:cNvSpPr txBox="1">
            <a:spLocks noChangeArrowheads="1"/>
          </p:cNvSpPr>
          <p:nvPr/>
        </p:nvSpPr>
        <p:spPr bwMode="auto">
          <a:xfrm>
            <a:off x="398463" y="5286375"/>
            <a:ext cx="83073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r>
              <a:rPr lang="en-GB" altLang="zh-CN" sz="2200">
                <a:latin typeface="微软雅黑" panose="020B0503020204020204" charset="-122"/>
                <a:ea typeface="微软雅黑" panose="020B0503020204020204" charset="-122"/>
              </a:rPr>
              <a:t>Archiver</a:t>
            </a:r>
            <a:r>
              <a:rPr lang="zh-CN" altLang="en-GB" sz="2200">
                <a:latin typeface="微软雅黑" panose="020B0503020204020204" charset="-122"/>
                <a:ea typeface="微软雅黑" panose="020B0503020204020204" charset="-122"/>
              </a:rPr>
              <a:t>（归档器）允许增量更新，只要重新编译需修改的源码并将其</a:t>
            </a:r>
            <a:r>
              <a:rPr lang="en-GB" altLang="zh-CN" sz="2200">
                <a:latin typeface="微软雅黑" panose="020B0503020204020204" charset="-122"/>
                <a:ea typeface="微软雅黑" panose="020B0503020204020204" charset="-122"/>
              </a:rPr>
              <a:t>.o</a:t>
            </a:r>
            <a:r>
              <a:rPr lang="zh-CN" altLang="en-GB" sz="2200">
                <a:latin typeface="微软雅黑" panose="020B0503020204020204" charset="-122"/>
                <a:ea typeface="微软雅黑" panose="020B0503020204020204" charset="-122"/>
              </a:rPr>
              <a:t>文件替换到静态库中。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endParaRPr lang="en-GB" altLang="zh-CN" sz="2000">
              <a:latin typeface="Calibri" panose="020F050202020403020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379913" y="1982153"/>
            <a:ext cx="1749425" cy="71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GB" sz="2000" b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转换</a:t>
            </a:r>
            <a:endParaRPr lang="zh-CN" altLang="en-GB" sz="2000" b="1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 algn="ctr">
              <a:lnSpc>
                <a:spcPct val="98000"/>
              </a:lnSpc>
              <a:defRPr/>
            </a:pPr>
            <a:r>
              <a:rPr lang="en-GB" altLang="zh-CN" sz="2000" b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(cpp,cc1,as)</a:t>
            </a:r>
            <a:endParaRPr lang="zh-CN" altLang="en-GB" sz="2000" b="1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32" name="矩形 2"/>
          <p:cNvSpPr>
            <a:spLocks noChangeArrowheads="1"/>
          </p:cNvSpPr>
          <p:nvPr/>
        </p:nvSpPr>
        <p:spPr bwMode="auto">
          <a:xfrm>
            <a:off x="234950" y="6227763"/>
            <a:ext cx="74279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15000"/>
              </a:lnSpc>
              <a:spcBef>
                <a:spcPct val="20000"/>
              </a:spcBef>
              <a:buChar char="–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GB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GB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gcc</a:t>
            </a:r>
            <a:r>
              <a:rPr lang="zh-CN" altLang="en-GB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命令行中无需明显指定</a:t>
            </a:r>
            <a:r>
              <a:rPr lang="en-GB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GB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标准库</a:t>
            </a:r>
            <a:r>
              <a:rPr lang="en-GB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libc.a(</a:t>
            </a:r>
            <a:r>
              <a:rPr lang="zh-CN" altLang="en-GB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默认库</a:t>
            </a:r>
            <a:r>
              <a:rPr lang="en-GB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GB"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7938"/>
            <a:ext cx="8716963" cy="673100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常用静态库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5460" y="1412875"/>
            <a:ext cx="5140960" cy="48571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400" dirty="0" err="1">
                <a:latin typeface="微软雅黑" panose="020B0503020204020204" charset="-122"/>
                <a:ea typeface="微软雅黑" panose="020B0503020204020204" charset="-122"/>
              </a:rPr>
              <a:t>libc.a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 ( C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标准库 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GB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1392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个目标文件（大约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8 MB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GB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包含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、存储分配、信号处理、字符串处理、时间和日期、随机数生成、定点整数算术运算</a:t>
            </a:r>
            <a:endParaRPr lang="zh-CN" altLang="en-GB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400" dirty="0" err="1">
                <a:latin typeface="微软雅黑" panose="020B0503020204020204" charset="-122"/>
                <a:ea typeface="微软雅黑" panose="020B0503020204020204" charset="-122"/>
              </a:rPr>
              <a:t>libm.a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 (the C math library)</a:t>
            </a:r>
            <a:endParaRPr lang="en-GB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401 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个目标文件（大约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 1 MB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GB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浮点数算术运算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如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sin, cos, tan, log, exp, sqrt, …) </a:t>
            </a:r>
            <a:endParaRPr lang="en-GB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400" dirty="0" err="1">
                <a:latin typeface="微软雅黑" panose="020B0503020204020204" charset="-122"/>
                <a:ea typeface="微软雅黑" panose="020B0503020204020204" charset="-122"/>
              </a:rPr>
              <a:t>ar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 -t /</a:t>
            </a:r>
            <a:r>
              <a:rPr lang="en-GB" altLang="zh-CN" sz="2400" dirty="0" err="1">
                <a:latin typeface="微软雅黑" panose="020B0503020204020204" charset="-122"/>
                <a:ea typeface="微软雅黑" panose="020B0503020204020204" charset="-122"/>
              </a:rPr>
              <a:t>usr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/lib/x86_64-linux-gnu/</a:t>
            </a:r>
            <a:r>
              <a:rPr lang="en-GB" altLang="zh-CN" sz="2400" dirty="0" err="1">
                <a:latin typeface="微软雅黑" panose="020B0503020204020204" charset="-122"/>
                <a:ea typeface="微软雅黑" panose="020B0503020204020204" charset="-122"/>
              </a:rPr>
              <a:t>libc.a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 | sort</a:t>
            </a:r>
            <a:endParaRPr lang="en-GB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5796280" y="1340485"/>
            <a:ext cx="2124075" cy="263144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</p:spPr>
        <p:txBody>
          <a:bodyPr wrap="squar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fork.o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fprintf.o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fpu_control.o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fputc.o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freopen.o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fscanf.o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fseek.o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fstab.o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5796280" y="4149090"/>
            <a:ext cx="3103880" cy="216979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</p:spPr>
        <p:txBody>
          <a:bodyPr wrap="squar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% </a:t>
            </a: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ar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-t /</a:t>
            </a: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usr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/lib/</a:t>
            </a:r>
            <a:r>
              <a:rPr lang="en-GB" altLang="zh-CN" sz="16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libm.a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| sort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e_acos.o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e_acosf.o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e_acosh.o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e_acoshf.o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e_asinf.o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e_asinl.o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095" y="188278"/>
            <a:ext cx="8716963" cy="673100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静态库的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链接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095" y="1844675"/>
            <a:ext cx="8041640" cy="37668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编译、汇编和链接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目标文件</a:t>
            </a:r>
            <a:r>
              <a:rPr lang="zh-CN" altLang="en-US" dirty="0">
                <a:ea typeface="黑体" panose="02010609060101010101" pitchFamily="2" charset="-122"/>
              </a:rPr>
              <a:t>格式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符号表和符号</a:t>
            </a:r>
            <a:r>
              <a:rPr lang="zh-CN" altLang="en-US" dirty="0">
                <a:ea typeface="黑体" panose="02010609060101010101" pitchFamily="2" charset="-122"/>
              </a:rPr>
              <a:t>解析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重定位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zh-CN" altLang="en-US" dirty="0">
                <a:ea typeface="黑体" panose="02010609060101010101" pitchFamily="2" charset="-122"/>
              </a:rPr>
              <a:t> 可执行文件的</a:t>
            </a:r>
            <a:r>
              <a:rPr lang="zh-CN" altLang="en-US" dirty="0">
                <a:ea typeface="黑体" panose="02010609060101010101" pitchFamily="2" charset="-122"/>
              </a:rPr>
              <a:t>加载</a:t>
            </a:r>
            <a:endParaRPr lang="zh-CN" altLang="en-US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4.4 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重定位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" y="1268730"/>
            <a:ext cx="8394065" cy="536956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符号解析完成后，可进行重定位工作，分三步</a:t>
            </a:r>
            <a:endParaRPr lang="zh-CN" altLang="en-US" sz="2400">
              <a:solidFill>
                <a:srgbClr val="0A6A0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合并相同的节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将集合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的所有目标模块中相同的节合并成新节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   例如，所有</a:t>
            </a:r>
            <a:r>
              <a:rPr lang="en-US" altLang="zh-CN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.text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节合并作为可执行文件中的</a:t>
            </a:r>
            <a:r>
              <a:rPr lang="en-US" altLang="zh-CN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.text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节</a:t>
            </a:r>
            <a:endParaRPr lang="zh-CN" altLang="en-US" sz="24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定义符号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进行重定位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（确定地址）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确定新节中所有定义符号在虚拟地址空间中的地址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  例如，为函数确定首地址，进而确定每条指令的地址，为变量确定首地址</a:t>
            </a:r>
            <a:endParaRPr lang="zh-CN" altLang="en-US" sz="24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完成这一步后，每条指令和每个全局变量都可确定地址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引用符号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进行重定位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（确定地址）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修改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.text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.data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节中对每个符号的引用（地址）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需要用到在</a:t>
            </a:r>
            <a:r>
              <a:rPr lang="en-US" altLang="zh-CN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.rel_data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.rel_text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节中保存的重定位信息</a:t>
            </a:r>
            <a:endParaRPr lang="zh-CN" altLang="en-US" sz="24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561975"/>
          </a:xfrm>
        </p:spPr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重定位信息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43" y="1124903"/>
            <a:ext cx="8521700" cy="4546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汇编器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遇到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时，生成一个重定位条目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数据引用的重定位条目在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.rel_data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节中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指令中引用的重定位条目在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.rel_text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节中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ELF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中重定位条目格式如下：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z="1800"/>
          </a:p>
          <a:p>
            <a:pPr>
              <a:lnSpc>
                <a:spcPct val="100000"/>
              </a:lnSpc>
            </a:pPr>
            <a:endParaRPr lang="en-US" altLang="zh-CN" sz="1800"/>
          </a:p>
          <a:p>
            <a:pPr>
              <a:lnSpc>
                <a:spcPct val="100000"/>
              </a:lnSpc>
            </a:pPr>
            <a:endParaRPr lang="en-US" altLang="zh-CN" sz="1800"/>
          </a:p>
          <a:p>
            <a:pPr>
              <a:lnSpc>
                <a:spcPct val="100000"/>
              </a:lnSpc>
            </a:pPr>
            <a:endParaRPr lang="zh-CN" altLang="en-US" sz="1800"/>
          </a:p>
          <a:p>
            <a:pPr>
              <a:lnSpc>
                <a:spcPct val="100000"/>
              </a:lnSpc>
            </a:pP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IA-32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有两种最基本的重定位类型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R_386_32: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绝对地址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R_386_PC32: PC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相对地址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775018" y="2486660"/>
            <a:ext cx="50133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typedef  struct {</a:t>
            </a:r>
            <a:endParaRPr lang="en-US" altLang="zh-CN" sz="18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	int  offset;          /*</a:t>
            </a: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节内偏移*</a:t>
            </a: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18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 	int  symbol:24, </a:t>
            </a: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/*</a:t>
            </a: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所绑定符号*</a:t>
            </a: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18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type: 8;       /*</a:t>
            </a: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重定位类型*</a:t>
            </a: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zh-CN" altLang="en-US" sz="18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	} Elf32_Rel;</a:t>
            </a:r>
            <a:endParaRPr lang="en-US" altLang="zh-CN" sz="18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1206" name="Rectangle 6"/>
          <p:cNvSpPr>
            <a:spLocks noChangeArrowheads="1"/>
          </p:cNvSpPr>
          <p:nvPr/>
        </p:nvSpPr>
        <p:spPr bwMode="auto">
          <a:xfrm>
            <a:off x="17780" y="5291138"/>
            <a:ext cx="490220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例如，在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rel_text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节中有重定位条目如下</a:t>
            </a:r>
            <a:endParaRPr lang="zh-CN" altLang="en-US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offset: 0x1</a:t>
            </a:r>
            <a:endParaRPr lang="en-US" altLang="zh-CN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symbol: B</a:t>
            </a:r>
            <a:endParaRPr lang="en-US" altLang="zh-CN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type:  R_386_32</a:t>
            </a:r>
            <a:endParaRPr lang="zh-CN" altLang="en-US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1208" name="Text Box 8"/>
          <p:cNvSpPr txBox="1">
            <a:spLocks noChangeArrowheads="1"/>
          </p:cNvSpPr>
          <p:nvPr/>
        </p:nvSpPr>
        <p:spPr bwMode="auto">
          <a:xfrm>
            <a:off x="7007543" y="1179830"/>
            <a:ext cx="1873250" cy="1753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      add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      jmp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endParaRPr lang="en-US" altLang="zh-CN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sub 23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        ……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：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1209" name="Line 9"/>
          <p:cNvSpPr>
            <a:spLocks noChangeShapeType="1"/>
          </p:cNvSpPr>
          <p:nvPr/>
        </p:nvSpPr>
        <p:spPr bwMode="auto">
          <a:xfrm>
            <a:off x="4761230" y="2191703"/>
            <a:ext cx="2595563" cy="161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0" name="Line 10"/>
          <p:cNvSpPr>
            <a:spLocks noChangeShapeType="1"/>
          </p:cNvSpPr>
          <p:nvPr/>
        </p:nvSpPr>
        <p:spPr bwMode="auto">
          <a:xfrm>
            <a:off x="4769168" y="2191703"/>
            <a:ext cx="2617787" cy="11604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1" name="Text Box 11"/>
          <p:cNvSpPr txBox="1">
            <a:spLocks noChangeArrowheads="1"/>
          </p:cNvSpPr>
          <p:nvPr/>
        </p:nvSpPr>
        <p:spPr bwMode="auto">
          <a:xfrm>
            <a:off x="6907530" y="3358515"/>
            <a:ext cx="2044700" cy="1753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05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00000000</a:t>
            </a:r>
            <a:endParaRPr lang="en-US" altLang="zh-CN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02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FCFFFFFF</a:t>
            </a:r>
            <a:endParaRPr lang="en-US" altLang="zh-CN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sub 23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        ……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：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1212" name="Rectangle 12"/>
          <p:cNvSpPr>
            <a:spLocks noChangeArrowheads="1"/>
          </p:cNvSpPr>
          <p:nvPr/>
        </p:nvSpPr>
        <p:spPr bwMode="auto">
          <a:xfrm>
            <a:off x="7366318" y="3382328"/>
            <a:ext cx="1414462" cy="306387"/>
          </a:xfrm>
          <a:prstGeom prst="rect">
            <a:avLst/>
          </a:prstGeom>
          <a:solidFill>
            <a:srgbClr val="000080">
              <a:alpha val="34117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691214" name="Rectangle 14"/>
          <p:cNvSpPr>
            <a:spLocks noChangeArrowheads="1"/>
          </p:cNvSpPr>
          <p:nvPr/>
        </p:nvSpPr>
        <p:spPr bwMode="auto">
          <a:xfrm>
            <a:off x="7377430" y="3693160"/>
            <a:ext cx="1398588" cy="304800"/>
          </a:xfrm>
          <a:prstGeom prst="rect">
            <a:avLst/>
          </a:prstGeom>
          <a:solidFill>
            <a:srgbClr val="000080">
              <a:alpha val="34117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691217" name="Line 17"/>
          <p:cNvSpPr>
            <a:spLocks noChangeShapeType="1"/>
          </p:cNvSpPr>
          <p:nvPr/>
        </p:nvSpPr>
        <p:spPr bwMode="auto">
          <a:xfrm flipV="1">
            <a:off x="3263265" y="3453765"/>
            <a:ext cx="4079240" cy="1155065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8" name="Line 18"/>
          <p:cNvSpPr>
            <a:spLocks noChangeShapeType="1"/>
          </p:cNvSpPr>
          <p:nvPr/>
        </p:nvSpPr>
        <p:spPr bwMode="auto">
          <a:xfrm flipV="1">
            <a:off x="3865880" y="3902075"/>
            <a:ext cx="3520440" cy="100203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9" name="Rectangle 19"/>
          <p:cNvSpPr>
            <a:spLocks noChangeArrowheads="1"/>
          </p:cNvSpPr>
          <p:nvPr/>
        </p:nvSpPr>
        <p:spPr bwMode="auto">
          <a:xfrm>
            <a:off x="2754630" y="5426075"/>
            <a:ext cx="3713163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offset: 0x6</a:t>
            </a:r>
            <a:endParaRPr lang="en-US" altLang="zh-CN" sz="1800">
              <a:solidFill>
                <a:srgbClr val="3366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symbol: L0</a:t>
            </a:r>
            <a:endParaRPr lang="en-US" altLang="zh-CN" sz="1800">
              <a:solidFill>
                <a:srgbClr val="3366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type:  R_386_PC32</a:t>
            </a:r>
            <a:endParaRPr lang="zh-CN" altLang="en-US" sz="1800">
              <a:solidFill>
                <a:srgbClr val="33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1220" name="Text Box 20"/>
          <p:cNvSpPr txBox="1">
            <a:spLocks noChangeArrowheads="1"/>
          </p:cNvSpPr>
          <p:nvPr/>
        </p:nvSpPr>
        <p:spPr bwMode="auto">
          <a:xfrm>
            <a:off x="5320030" y="5348288"/>
            <a:ext cx="36861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ea typeface="微软雅黑" panose="020B0503020204020204" charset="-122"/>
              </a:rPr>
              <a:t>问题：重定位条目和汇编后的机器代码在哪种目标文件中？</a:t>
            </a:r>
            <a:endParaRPr lang="zh-CN" altLang="en-US" sz="1800">
              <a:ea typeface="微软雅黑" panose="020B0503020204020204" charset="-122"/>
            </a:endParaRPr>
          </a:p>
        </p:txBody>
      </p:sp>
      <p:sp>
        <p:nvSpPr>
          <p:cNvPr id="691221" name="Text Box 21"/>
          <p:cNvSpPr txBox="1">
            <a:spLocks noChangeArrowheads="1"/>
          </p:cNvSpPr>
          <p:nvPr/>
        </p:nvSpPr>
        <p:spPr bwMode="auto">
          <a:xfrm>
            <a:off x="5435918" y="5993448"/>
            <a:ext cx="21621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在可重定位目标（</a:t>
            </a: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.o</a:t>
            </a: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）文件中！</a:t>
            </a:r>
            <a:endParaRPr lang="zh-CN" altLang="en-US" sz="18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4" grpId="0" bldLvl="0" animBg="1"/>
      <p:bldP spid="691206" grpId="0" bldLvl="0" animBg="1"/>
      <p:bldP spid="691208" grpId="0" bldLvl="0" animBg="1"/>
      <p:bldP spid="691211" grpId="0" bldLvl="0" animBg="1"/>
      <p:bldP spid="691219" grpId="0" bldLvl="0" animBg="1"/>
      <p:bldP spid="691220" grpId="0" bldLvl="0" animBg="1"/>
      <p:bldP spid="69122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0"/>
            <a:ext cx="7591425" cy="762000"/>
          </a:xfrm>
        </p:spPr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重定位操作举例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96925" y="1762443"/>
            <a:ext cx="2479675" cy="2533650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buf[2] = {1, 2};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void swap();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main()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swap();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return 0;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}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762000" y="1194118"/>
            <a:ext cx="1195388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main.c</a:t>
            </a:r>
            <a:endParaRPr lang="en-US" altLang="zh-CN">
              <a:solidFill>
                <a:srgbClr val="0066FF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648200" y="1108393"/>
            <a:ext cx="1222375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swap.c</a:t>
            </a:r>
            <a:endParaRPr lang="en-US" altLang="zh-CN">
              <a:solidFill>
                <a:srgbClr val="0066FF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535488" y="1605280"/>
            <a:ext cx="3665537" cy="3562350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extern int buf[];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*bufp0 = &amp;buf[0];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static int *bufp1;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F7F5CD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void swap()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int temp;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bufp1 = &amp;buf[1];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temp = *bufp0;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*bufp0 = *bufp1;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*bufp1 = temp;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217488" y="5720080"/>
            <a:ext cx="7343775" cy="42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>
                <a:ea typeface="微软雅黑" panose="020B0503020204020204" charset="-122"/>
              </a:rPr>
              <a:t>                </a:t>
            </a:r>
            <a:r>
              <a:rPr lang="zh-CN" altLang="en-US" sz="2200">
                <a:ea typeface="微软雅黑" panose="020B0503020204020204" charset="-122"/>
              </a:rPr>
              <a:t>哪些是</a:t>
            </a:r>
            <a:r>
              <a:rPr lang="zh-CN" altLang="en-US" sz="2200">
                <a:solidFill>
                  <a:srgbClr val="FF0000"/>
                </a:solidFill>
                <a:ea typeface="微软雅黑" panose="020B0503020204020204" charset="-122"/>
              </a:rPr>
              <a:t>符号定义</a:t>
            </a:r>
            <a:r>
              <a:rPr lang="zh-CN" altLang="en-US" sz="2200">
                <a:ea typeface="微软雅黑" panose="020B0503020204020204" charset="-122"/>
              </a:rPr>
              <a:t>？哪些是</a:t>
            </a:r>
            <a:r>
              <a:rPr lang="zh-CN" altLang="en-US" sz="2200">
                <a:solidFill>
                  <a:srgbClr val="FF0000"/>
                </a:solidFill>
                <a:ea typeface="微软雅黑" panose="020B0503020204020204" charset="-122"/>
              </a:rPr>
              <a:t>符号的引用</a:t>
            </a:r>
            <a:r>
              <a:rPr lang="zh-CN" altLang="en-US" sz="2200">
                <a:ea typeface="微软雅黑" panose="020B0503020204020204" charset="-122"/>
              </a:rPr>
              <a:t>？</a:t>
            </a:r>
            <a:endParaRPr lang="zh-CN" altLang="en-US" sz="2200">
              <a:ea typeface="微软雅黑" panose="020B0503020204020204" charset="-122"/>
            </a:endParaRPr>
          </a:p>
        </p:txBody>
      </p:sp>
      <p:grpSp>
        <p:nvGrpSpPr>
          <p:cNvPr id="780312" name="Group 24"/>
          <p:cNvGrpSpPr/>
          <p:nvPr/>
        </p:nvGrpSpPr>
        <p:grpSpPr bwMode="auto">
          <a:xfrm>
            <a:off x="1395413" y="1927543"/>
            <a:ext cx="4976812" cy="3876675"/>
            <a:chOff x="879" y="943"/>
            <a:chExt cx="3135" cy="2442"/>
          </a:xfrm>
        </p:grpSpPr>
        <p:sp>
          <p:nvSpPr>
            <p:cNvPr id="88083" name="Line 8"/>
            <p:cNvSpPr>
              <a:spLocks noChangeShapeType="1"/>
            </p:cNvSpPr>
            <p:nvPr/>
          </p:nvSpPr>
          <p:spPr bwMode="auto">
            <a:xfrm flipH="1" flipV="1">
              <a:off x="879" y="1016"/>
              <a:ext cx="1014" cy="235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4" name="Line 9"/>
            <p:cNvSpPr>
              <a:spLocks noChangeShapeType="1"/>
            </p:cNvSpPr>
            <p:nvPr/>
          </p:nvSpPr>
          <p:spPr bwMode="auto">
            <a:xfrm flipH="1" flipV="1">
              <a:off x="914" y="1619"/>
              <a:ext cx="915" cy="174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5" name="Line 10"/>
            <p:cNvSpPr>
              <a:spLocks noChangeShapeType="1"/>
            </p:cNvSpPr>
            <p:nvPr/>
          </p:nvSpPr>
          <p:spPr bwMode="auto">
            <a:xfrm flipV="1">
              <a:off x="1920" y="943"/>
              <a:ext cx="1864" cy="2405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6" name="Line 11"/>
            <p:cNvSpPr>
              <a:spLocks noChangeShapeType="1"/>
            </p:cNvSpPr>
            <p:nvPr/>
          </p:nvSpPr>
          <p:spPr bwMode="auto">
            <a:xfrm flipV="1">
              <a:off x="1884" y="1181"/>
              <a:ext cx="1453" cy="215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7" name="Line 12"/>
            <p:cNvSpPr>
              <a:spLocks noChangeShapeType="1"/>
            </p:cNvSpPr>
            <p:nvPr/>
          </p:nvSpPr>
          <p:spPr bwMode="auto">
            <a:xfrm flipV="1">
              <a:off x="1993" y="1409"/>
              <a:ext cx="2021" cy="197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8" name="Line 13"/>
            <p:cNvSpPr>
              <a:spLocks noChangeShapeType="1"/>
            </p:cNvSpPr>
            <p:nvPr/>
          </p:nvSpPr>
          <p:spPr bwMode="auto">
            <a:xfrm flipV="1">
              <a:off x="1966" y="1674"/>
              <a:ext cx="1527" cy="166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302" name="Text Box 14"/>
          <p:cNvSpPr txBox="1">
            <a:spLocks noChangeArrowheads="1"/>
          </p:cNvSpPr>
          <p:nvPr/>
        </p:nvSpPr>
        <p:spPr bwMode="auto">
          <a:xfrm>
            <a:off x="274638" y="6250305"/>
            <a:ext cx="8069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3366FF"/>
                </a:solidFill>
                <a:ea typeface="微软雅黑" panose="020B0503020204020204" charset="-122"/>
              </a:rPr>
              <a:t>局部变量</a:t>
            </a:r>
            <a:r>
              <a:rPr lang="en-US" altLang="zh-CN" sz="2000">
                <a:solidFill>
                  <a:srgbClr val="CC0066"/>
                </a:solidFill>
                <a:ea typeface="微软雅黑" panose="020B0503020204020204" charset="-122"/>
              </a:rPr>
              <a:t>temp</a:t>
            </a:r>
            <a:r>
              <a:rPr lang="zh-CN" altLang="en-US" sz="2000">
                <a:solidFill>
                  <a:srgbClr val="3366FF"/>
                </a:solidFill>
                <a:ea typeface="微软雅黑" panose="020B0503020204020204" charset="-122"/>
              </a:rPr>
              <a:t>分配在栈中，不会在过程外被引用，因此不是符号定义</a:t>
            </a:r>
            <a:endParaRPr lang="zh-CN" altLang="en-US" sz="2000">
              <a:solidFill>
                <a:srgbClr val="3366FF"/>
              </a:solidFill>
              <a:ea typeface="微软雅黑" panose="020B0503020204020204" charset="-122"/>
            </a:endParaRPr>
          </a:p>
        </p:txBody>
      </p:sp>
      <p:grpSp>
        <p:nvGrpSpPr>
          <p:cNvPr id="780313" name="Group 25"/>
          <p:cNvGrpSpPr/>
          <p:nvPr/>
        </p:nvGrpSpPr>
        <p:grpSpPr bwMode="auto">
          <a:xfrm>
            <a:off x="1190625" y="2348230"/>
            <a:ext cx="5718175" cy="3454400"/>
            <a:chOff x="750" y="1208"/>
            <a:chExt cx="3602" cy="2176"/>
          </a:xfrm>
        </p:grpSpPr>
        <p:sp>
          <p:nvSpPr>
            <p:cNvPr id="88075" name="Line 15"/>
            <p:cNvSpPr>
              <a:spLocks noChangeShapeType="1"/>
            </p:cNvSpPr>
            <p:nvPr/>
          </p:nvSpPr>
          <p:spPr bwMode="auto">
            <a:xfrm flipH="1" flipV="1">
              <a:off x="750" y="1985"/>
              <a:ext cx="2697" cy="1399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6" name="Line 16"/>
            <p:cNvSpPr>
              <a:spLocks noChangeShapeType="1"/>
            </p:cNvSpPr>
            <p:nvPr/>
          </p:nvSpPr>
          <p:spPr bwMode="auto">
            <a:xfrm flipV="1">
              <a:off x="3474" y="1208"/>
              <a:ext cx="878" cy="2139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7" name="Line 17"/>
            <p:cNvSpPr>
              <a:spLocks noChangeShapeType="1"/>
            </p:cNvSpPr>
            <p:nvPr/>
          </p:nvSpPr>
          <p:spPr bwMode="auto">
            <a:xfrm flipV="1">
              <a:off x="3529" y="2186"/>
              <a:ext cx="594" cy="1134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8" name="Line 18"/>
            <p:cNvSpPr>
              <a:spLocks noChangeShapeType="1"/>
            </p:cNvSpPr>
            <p:nvPr/>
          </p:nvSpPr>
          <p:spPr bwMode="auto">
            <a:xfrm flipV="1">
              <a:off x="3588" y="2381"/>
              <a:ext cx="593" cy="951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9" name="Line 19"/>
            <p:cNvSpPr>
              <a:spLocks noChangeShapeType="1"/>
            </p:cNvSpPr>
            <p:nvPr/>
          </p:nvSpPr>
          <p:spPr bwMode="auto">
            <a:xfrm flipV="1">
              <a:off x="3633" y="2573"/>
              <a:ext cx="549" cy="797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0" name="Line 20"/>
            <p:cNvSpPr>
              <a:spLocks noChangeShapeType="1"/>
            </p:cNvSpPr>
            <p:nvPr/>
          </p:nvSpPr>
          <p:spPr bwMode="auto">
            <a:xfrm flipV="1">
              <a:off x="3456" y="2195"/>
              <a:ext cx="27" cy="1125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1" name="Line 21"/>
            <p:cNvSpPr>
              <a:spLocks noChangeShapeType="1"/>
            </p:cNvSpPr>
            <p:nvPr/>
          </p:nvSpPr>
          <p:spPr bwMode="auto">
            <a:xfrm flipH="1" flipV="1">
              <a:off x="3221" y="2555"/>
              <a:ext cx="220" cy="795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Line 22"/>
            <p:cNvSpPr>
              <a:spLocks noChangeShapeType="1"/>
            </p:cNvSpPr>
            <p:nvPr/>
          </p:nvSpPr>
          <p:spPr bwMode="auto">
            <a:xfrm flipH="1" flipV="1">
              <a:off x="3185" y="2746"/>
              <a:ext cx="219" cy="577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5" grpId="0" bldLvl="0" animBg="1"/>
      <p:bldP spid="78030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4.1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程序编译、汇编和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链接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6330" y="4580890"/>
            <a:ext cx="56883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gcc hello.c -o hello.i -E</a:t>
            </a:r>
            <a:endParaRPr lang="en-US" altLang="zh-CN" sz="2400"/>
          </a:p>
          <a:p>
            <a:r>
              <a:rPr lang="en-US" altLang="zh-CN" sz="2400"/>
              <a:t>gcc hello.i -o hello.s -S</a:t>
            </a:r>
            <a:endParaRPr lang="en-US" altLang="zh-CN" sz="2400"/>
          </a:p>
          <a:p>
            <a:r>
              <a:rPr lang="en-US" altLang="zh-CN" sz="2400"/>
              <a:t>gcc hello.s -o hell.o -c</a:t>
            </a:r>
            <a:endParaRPr lang="en-US" altLang="zh-CN" sz="2400"/>
          </a:p>
          <a:p>
            <a:r>
              <a:rPr lang="en-US" altLang="zh-CN" sz="2400"/>
              <a:t>gcc hello.o -o hello</a:t>
            </a:r>
            <a:endParaRPr lang="en-US" altLang="zh-CN" sz="2400"/>
          </a:p>
        </p:txBody>
      </p:sp>
      <p:grpSp>
        <p:nvGrpSpPr>
          <p:cNvPr id="3" name="组合 2"/>
          <p:cNvGrpSpPr/>
          <p:nvPr/>
        </p:nvGrpSpPr>
        <p:grpSpPr>
          <a:xfrm>
            <a:off x="467995" y="1569720"/>
            <a:ext cx="8315960" cy="2470150"/>
            <a:chOff x="737" y="2020"/>
            <a:chExt cx="13096" cy="3890"/>
          </a:xfrm>
        </p:grpSpPr>
        <p:sp>
          <p:nvSpPr>
            <p:cNvPr id="4" name="矩形 3"/>
            <p:cNvSpPr/>
            <p:nvPr/>
          </p:nvSpPr>
          <p:spPr>
            <a:xfrm>
              <a:off x="774" y="3035"/>
              <a:ext cx="1700" cy="12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/>
                <a:t>hello.c</a:t>
              </a:r>
              <a:endParaRPr lang="en-US" altLang="zh-CN" sz="2000"/>
            </a:p>
          </p:txBody>
        </p:sp>
        <p:sp>
          <p:nvSpPr>
            <p:cNvPr id="5" name="矩形 4"/>
            <p:cNvSpPr/>
            <p:nvPr/>
          </p:nvSpPr>
          <p:spPr>
            <a:xfrm>
              <a:off x="1758" y="4946"/>
              <a:ext cx="2253" cy="9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000"/>
                <a:t>预处理器</a:t>
              </a:r>
              <a:endParaRPr lang="zh-CN" altLang="en-US" sz="2000"/>
            </a:p>
            <a:p>
              <a:pPr algn="ctr"/>
              <a:r>
                <a:rPr lang="zh-CN" altLang="en-US" sz="2000"/>
                <a:t>（</a:t>
              </a:r>
              <a:r>
                <a:rPr lang="en-US" altLang="zh-CN" sz="2000"/>
                <a:t>cpp</a:t>
              </a:r>
              <a:r>
                <a:rPr lang="zh-CN" altLang="en-US" sz="2000"/>
                <a:t>）</a:t>
              </a:r>
              <a:endParaRPr lang="zh-CN" altLang="en-US" sz="2000"/>
            </a:p>
          </p:txBody>
        </p:sp>
        <p:cxnSp>
          <p:nvCxnSpPr>
            <p:cNvPr id="6" name="直接箭头连接符 5"/>
            <p:cNvCxnSpPr>
              <a:stCxn id="4" idx="3"/>
              <a:endCxn id="16" idx="1"/>
            </p:cNvCxnSpPr>
            <p:nvPr/>
          </p:nvCxnSpPr>
          <p:spPr>
            <a:xfrm flipV="1">
              <a:off x="2474" y="3632"/>
              <a:ext cx="984" cy="8"/>
            </a:xfrm>
            <a:prstGeom prst="straightConnector1">
              <a:avLst/>
            </a:prstGeom>
            <a:ln w="44450" cmpd="sng">
              <a:solidFill>
                <a:srgbClr val="000066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2884" y="3586"/>
              <a:ext cx="7" cy="1360"/>
            </a:xfrm>
            <a:prstGeom prst="straightConnector1">
              <a:avLst/>
            </a:prstGeom>
            <a:ln w="444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458" y="3027"/>
              <a:ext cx="1700" cy="12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/>
                <a:t>hello.</a:t>
              </a:r>
              <a:r>
                <a:rPr lang="en-US" altLang="zh-CN" sz="2000"/>
                <a:t>i</a:t>
              </a:r>
              <a:endParaRPr lang="en-US" altLang="zh-CN" sz="2000"/>
            </a:p>
          </p:txBody>
        </p:sp>
        <p:cxnSp>
          <p:nvCxnSpPr>
            <p:cNvPr id="42" name="直接箭头连接符 41"/>
            <p:cNvCxnSpPr>
              <a:endCxn id="43" idx="1"/>
            </p:cNvCxnSpPr>
            <p:nvPr/>
          </p:nvCxnSpPr>
          <p:spPr>
            <a:xfrm flipV="1">
              <a:off x="5158" y="3624"/>
              <a:ext cx="1065" cy="8"/>
            </a:xfrm>
            <a:prstGeom prst="straightConnector1">
              <a:avLst/>
            </a:prstGeom>
            <a:ln w="44450" cmpd="sng">
              <a:solidFill>
                <a:srgbClr val="000066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6223" y="3019"/>
              <a:ext cx="1700" cy="12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/>
                <a:t>hello.s</a:t>
              </a:r>
              <a:endParaRPr lang="en-US" altLang="zh-CN" sz="2000"/>
            </a:p>
          </p:txBody>
        </p:sp>
        <p:cxnSp>
          <p:nvCxnSpPr>
            <p:cNvPr id="44" name="直接箭头连接符 43"/>
            <p:cNvCxnSpPr>
              <a:stCxn id="43" idx="3"/>
              <a:endCxn id="45" idx="1"/>
            </p:cNvCxnSpPr>
            <p:nvPr/>
          </p:nvCxnSpPr>
          <p:spPr>
            <a:xfrm>
              <a:off x="7923" y="3624"/>
              <a:ext cx="1005" cy="0"/>
            </a:xfrm>
            <a:prstGeom prst="straightConnector1">
              <a:avLst/>
            </a:prstGeom>
            <a:ln w="44450" cmpd="sng">
              <a:solidFill>
                <a:srgbClr val="000066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8928" y="3019"/>
              <a:ext cx="1700" cy="12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/>
                <a:t>hello.o</a:t>
              </a:r>
              <a:endParaRPr lang="en-US" altLang="zh-CN" sz="2000"/>
            </a:p>
          </p:txBody>
        </p:sp>
        <p:cxnSp>
          <p:nvCxnSpPr>
            <p:cNvPr id="46" name="直接箭头连接符 45"/>
            <p:cNvCxnSpPr>
              <a:stCxn id="45" idx="3"/>
            </p:cNvCxnSpPr>
            <p:nvPr/>
          </p:nvCxnSpPr>
          <p:spPr>
            <a:xfrm>
              <a:off x="10628" y="3624"/>
              <a:ext cx="1221" cy="0"/>
            </a:xfrm>
            <a:prstGeom prst="straightConnector1">
              <a:avLst/>
            </a:prstGeom>
            <a:ln w="44450" cmpd="sng">
              <a:solidFill>
                <a:srgbClr val="000066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1735" y="3019"/>
              <a:ext cx="1700" cy="12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/>
                <a:t>hello</a:t>
              </a:r>
              <a:endParaRPr lang="en-US" altLang="zh-CN" sz="20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4479" y="4946"/>
              <a:ext cx="2253" cy="9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000"/>
                <a:t>编译器</a:t>
              </a:r>
              <a:endParaRPr lang="zh-CN" altLang="en-US" sz="2000"/>
            </a:p>
            <a:p>
              <a:pPr algn="ctr"/>
              <a:r>
                <a:rPr lang="zh-CN" altLang="en-US" sz="2000"/>
                <a:t>（</a:t>
              </a:r>
              <a:r>
                <a:rPr lang="en-US" altLang="zh-CN" sz="2000"/>
                <a:t>cc1</a:t>
              </a:r>
              <a:r>
                <a:rPr lang="zh-CN" altLang="en-US" sz="2000"/>
                <a:t>）</a:t>
              </a:r>
              <a:endParaRPr lang="zh-CN" altLang="en-US" sz="2000"/>
            </a:p>
          </p:txBody>
        </p:sp>
        <p:cxnSp>
          <p:nvCxnSpPr>
            <p:cNvPr id="49" name="直接箭头连接符 48"/>
            <p:cNvCxnSpPr>
              <a:stCxn id="48" idx="0"/>
            </p:cNvCxnSpPr>
            <p:nvPr/>
          </p:nvCxnSpPr>
          <p:spPr>
            <a:xfrm flipV="1">
              <a:off x="5606" y="3586"/>
              <a:ext cx="7" cy="1360"/>
            </a:xfrm>
            <a:prstGeom prst="straightConnector1">
              <a:avLst/>
            </a:prstGeom>
            <a:ln w="444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7200" y="4946"/>
              <a:ext cx="2253" cy="9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000"/>
                <a:t>汇编器</a:t>
              </a:r>
              <a:endParaRPr lang="zh-CN" altLang="en-US" sz="2000"/>
            </a:p>
            <a:p>
              <a:pPr algn="ctr"/>
              <a:r>
                <a:rPr lang="zh-CN" altLang="en-US" sz="2000"/>
                <a:t>（</a:t>
              </a:r>
              <a:r>
                <a:rPr lang="en-US" altLang="zh-CN" sz="2000"/>
                <a:t>as</a:t>
              </a:r>
              <a:r>
                <a:rPr lang="zh-CN" altLang="en-US" sz="2000"/>
                <a:t>）</a:t>
              </a:r>
              <a:endParaRPr lang="zh-CN" altLang="en-US" sz="2000"/>
            </a:p>
          </p:txBody>
        </p:sp>
        <p:cxnSp>
          <p:nvCxnSpPr>
            <p:cNvPr id="51" name="直接箭头连接符 50"/>
            <p:cNvCxnSpPr>
              <a:stCxn id="50" idx="0"/>
            </p:cNvCxnSpPr>
            <p:nvPr/>
          </p:nvCxnSpPr>
          <p:spPr>
            <a:xfrm flipV="1">
              <a:off x="8327" y="3586"/>
              <a:ext cx="7" cy="1360"/>
            </a:xfrm>
            <a:prstGeom prst="straightConnector1">
              <a:avLst/>
            </a:prstGeom>
            <a:ln w="444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9886" y="4946"/>
              <a:ext cx="2253" cy="9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000"/>
                <a:t>链接器</a:t>
              </a:r>
              <a:endParaRPr lang="zh-CN" altLang="en-US" sz="2000"/>
            </a:p>
            <a:p>
              <a:pPr algn="ctr"/>
              <a:r>
                <a:rPr lang="zh-CN" altLang="en-US" sz="2000"/>
                <a:t>（</a:t>
              </a:r>
              <a:r>
                <a:rPr lang="en-US" altLang="zh-CN" sz="2000"/>
                <a:t>ld</a:t>
              </a:r>
              <a:r>
                <a:rPr lang="zh-CN" altLang="en-US" sz="2000"/>
                <a:t>）</a:t>
              </a:r>
              <a:endParaRPr lang="zh-CN" altLang="en-US" sz="2000"/>
            </a:p>
          </p:txBody>
        </p:sp>
        <p:cxnSp>
          <p:nvCxnSpPr>
            <p:cNvPr id="53" name="直接箭头连接符 52"/>
            <p:cNvCxnSpPr>
              <a:stCxn id="52" idx="0"/>
            </p:cNvCxnSpPr>
            <p:nvPr/>
          </p:nvCxnSpPr>
          <p:spPr>
            <a:xfrm flipV="1">
              <a:off x="11013" y="3586"/>
              <a:ext cx="43" cy="1360"/>
            </a:xfrm>
            <a:prstGeom prst="straightConnector1">
              <a:avLst/>
            </a:prstGeom>
            <a:ln w="444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737" y="2338"/>
              <a:ext cx="16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solidFill>
                    <a:srgbClr val="000066"/>
                  </a:solidFill>
                </a:rPr>
                <a:t>C</a:t>
              </a:r>
              <a:r>
                <a:rPr lang="zh-CN" altLang="en-US" sz="1800">
                  <a:solidFill>
                    <a:srgbClr val="000066"/>
                  </a:solidFill>
                </a:rPr>
                <a:t>源程序</a:t>
              </a:r>
              <a:endParaRPr lang="zh-CN" altLang="en-US" sz="1800">
                <a:solidFill>
                  <a:srgbClr val="000066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345" y="2338"/>
              <a:ext cx="18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solidFill>
                    <a:srgbClr val="000066"/>
                  </a:solidFill>
                </a:rPr>
                <a:t>C</a:t>
              </a:r>
              <a:r>
                <a:rPr lang="zh-CN" altLang="en-US" sz="1800">
                  <a:solidFill>
                    <a:srgbClr val="000066"/>
                  </a:solidFill>
                </a:rPr>
                <a:t>源程序</a:t>
              </a:r>
              <a:endParaRPr lang="zh-CN" altLang="en-US" sz="1800">
                <a:solidFill>
                  <a:srgbClr val="000066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53" y="2338"/>
              <a:ext cx="22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800">
                  <a:solidFill>
                    <a:srgbClr val="000066"/>
                  </a:solidFill>
                </a:rPr>
                <a:t>汇编源程序</a:t>
              </a:r>
              <a:endParaRPr lang="zh-CN" altLang="en-US" sz="1800">
                <a:solidFill>
                  <a:srgbClr val="000066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788" y="2020"/>
              <a:ext cx="221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800">
                  <a:solidFill>
                    <a:srgbClr val="000066"/>
                  </a:solidFill>
                </a:rPr>
                <a:t>可重定位</a:t>
              </a:r>
              <a:r>
                <a:rPr lang="zh-CN" altLang="en-US" sz="1800">
                  <a:solidFill>
                    <a:srgbClr val="000066"/>
                  </a:solidFill>
                </a:rPr>
                <a:t>目标程序</a:t>
              </a:r>
              <a:endParaRPr lang="zh-CN" altLang="en-US" sz="1800">
                <a:solidFill>
                  <a:srgbClr val="000066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1623" y="2338"/>
              <a:ext cx="22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800">
                  <a:solidFill>
                    <a:srgbClr val="000066"/>
                  </a:solidFill>
                </a:rPr>
                <a:t>可</a:t>
              </a:r>
              <a:r>
                <a:rPr lang="zh-CN" altLang="en-US" sz="1800">
                  <a:solidFill>
                    <a:srgbClr val="000066"/>
                  </a:solidFill>
                </a:rPr>
                <a:t>执行程序</a:t>
              </a:r>
              <a:endParaRPr lang="zh-CN" altLang="en-US" sz="1800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23533" y="116205"/>
            <a:ext cx="7591425" cy="762000"/>
          </a:xfrm>
        </p:spPr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重定位操作举例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756285" y="1629093"/>
            <a:ext cx="2470785" cy="255333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buf[2] = {1, 2};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void swap();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main()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swap();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return 0;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}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0" y="1194118"/>
            <a:ext cx="1022350" cy="39878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main.c</a:t>
            </a:r>
            <a:endParaRPr lang="en-US" altLang="zh-CN" sz="2000">
              <a:solidFill>
                <a:srgbClr val="0066FF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648200" y="1108393"/>
            <a:ext cx="1043940" cy="39878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swap.c</a:t>
            </a:r>
            <a:endParaRPr lang="en-US" altLang="zh-CN" sz="2000">
              <a:solidFill>
                <a:srgbClr val="0066FF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643438" y="1451610"/>
            <a:ext cx="3665537" cy="3892550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extern int buf[];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*bufp0 = &amp;buf[0];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static int *bufp1;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F7F5CD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void swap()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int temp;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bufp1 = &amp;buf[1];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temp = *bufp0;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*bufp0 = *bufp1;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*bufp1 = temp;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782343" name="Text Box 7"/>
          <p:cNvSpPr txBox="1">
            <a:spLocks noChangeArrowheads="1"/>
          </p:cNvSpPr>
          <p:nvPr/>
        </p:nvSpPr>
        <p:spPr bwMode="auto">
          <a:xfrm>
            <a:off x="246063" y="4535170"/>
            <a:ext cx="3643312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ea typeface="微软雅黑" panose="020B0503020204020204" charset="-122"/>
              </a:rPr>
              <a:t>符号解析后的结果是什么？</a:t>
            </a:r>
            <a:r>
              <a:rPr lang="en-US" altLang="zh-CN" sz="2000">
                <a:ea typeface="微软雅黑" panose="020B0503020204020204" charset="-122"/>
              </a:rPr>
              <a:t>E</a:t>
            </a:r>
            <a:r>
              <a:rPr lang="zh-CN" altLang="en-US" sz="2000">
                <a:ea typeface="微软雅黑" panose="020B0503020204020204" charset="-122"/>
              </a:rPr>
              <a:t>中有</a:t>
            </a:r>
            <a:r>
              <a:rPr lang="en-US" altLang="zh-CN" sz="2000">
                <a:ea typeface="微软雅黑" panose="020B0503020204020204" charset="-122"/>
              </a:rPr>
              <a:t>printf.o</a:t>
            </a:r>
            <a:r>
              <a:rPr lang="zh-CN" altLang="en-US" sz="2000">
                <a:ea typeface="微软雅黑" panose="020B0503020204020204" charset="-122"/>
              </a:rPr>
              <a:t>吗？</a:t>
            </a:r>
            <a:endParaRPr lang="zh-CN" altLang="en-US" sz="2000">
              <a:ea typeface="微软雅黑" panose="020B0503020204020204" charset="-122"/>
            </a:endParaRPr>
          </a:p>
        </p:txBody>
      </p:sp>
      <p:sp>
        <p:nvSpPr>
          <p:cNvPr id="782351" name="Text Box 15"/>
          <p:cNvSpPr txBox="1">
            <a:spLocks noChangeArrowheads="1"/>
          </p:cNvSpPr>
          <p:nvPr/>
        </p:nvSpPr>
        <p:spPr bwMode="auto">
          <a:xfrm>
            <a:off x="230188" y="5363845"/>
            <a:ext cx="859155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E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中有</a:t>
            </a: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main.o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和</a:t>
            </a: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swap.o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两个模块！</a:t>
            </a: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D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中有所有定义的符号！</a:t>
            </a:r>
            <a:endParaRPr lang="zh-CN" altLang="en-US" sz="2000">
              <a:solidFill>
                <a:srgbClr val="3333CC"/>
              </a:solidFill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在</a:t>
            </a: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main.o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和</a:t>
            </a: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swap.o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重定位节</a:t>
            </a:r>
            <a:r>
              <a:rPr lang="en-US" altLang="zh-CN" sz="2000">
                <a:solidFill>
                  <a:srgbClr val="FF0000"/>
                </a:solidFill>
                <a:ea typeface="微软雅黑" panose="020B0503020204020204" charset="-122"/>
              </a:rPr>
              <a:t>(.rel.text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、</a:t>
            </a:r>
            <a:r>
              <a:rPr lang="en-US" altLang="zh-CN" sz="2000">
                <a:solidFill>
                  <a:srgbClr val="FF0000"/>
                </a:solidFill>
                <a:ea typeface="微软雅黑" panose="020B0503020204020204" charset="-122"/>
              </a:rPr>
              <a:t>.rel.data)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中有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重定位信息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，反映符号引用的位置、绑定的定义符号名、重定位类型</a:t>
            </a:r>
            <a:endParaRPr lang="zh-CN" altLang="en-US" sz="2000">
              <a:solidFill>
                <a:srgbClr val="3333CC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3" grpId="0" bldLvl="0" animBg="1"/>
      <p:bldP spid="78235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编译、汇编和链接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目标文件</a:t>
            </a:r>
            <a:r>
              <a:rPr lang="zh-CN" altLang="en-US" dirty="0">
                <a:ea typeface="黑体" panose="02010609060101010101" pitchFamily="2" charset="-122"/>
              </a:rPr>
              <a:t>格式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符号表和符号</a:t>
            </a:r>
            <a:r>
              <a:rPr lang="zh-CN" altLang="en-US" dirty="0">
                <a:ea typeface="黑体" panose="02010609060101010101" pitchFamily="2" charset="-122"/>
              </a:rPr>
              <a:t>解析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重定位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zh-CN" altLang="en-US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可执行文件的加载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4.5 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可执行文件的加载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453" y="1297623"/>
            <a:ext cx="4919662" cy="5029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通过调用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execve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系统调用函数来调用加载器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加载器（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loader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）根据可执行文件的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程序（段）头表中的信息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，将可执行文件的代码和数据从磁盘</a:t>
            </a:r>
            <a:r>
              <a:rPr lang="zh-CN" altLang="en-US" sz="20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“拷贝”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到存储器中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（实际上不会真正拷贝，仅建立一种映像，这涉及到许多复杂的过程和一些重要概念，将在后续课上学习）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加载后，将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EIP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）设定指向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hlinkClick r:id="" action="ppaction://hlinkshowjump?jump=nextslide"/>
              </a:rPr>
              <a:t>Entry point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hlinkClick r:id="" action="ppaction://hlinkshowjump?jump=nextslide"/>
              </a:rPr>
              <a:t>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即符号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_start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，最终执行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函数，以启动程序执行。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6476365" y="1205548"/>
            <a:ext cx="1754188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程序被启动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zh-CN" altLang="en-US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如 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$ ./P</a:t>
            </a:r>
            <a:endParaRPr lang="zh-CN" altLang="en-US" sz="2000">
              <a:solidFill>
                <a:srgbClr val="0A6A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77" name="Line 5"/>
          <p:cNvSpPr>
            <a:spLocks noChangeShapeType="1"/>
          </p:cNvSpPr>
          <p:nvPr/>
        </p:nvSpPr>
        <p:spPr bwMode="auto">
          <a:xfrm>
            <a:off x="7289165" y="2004060"/>
            <a:ext cx="0" cy="550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78" name="Text Box 6"/>
          <p:cNvSpPr txBox="1">
            <a:spLocks noChangeArrowheads="1"/>
          </p:cNvSpPr>
          <p:nvPr/>
        </p:nvSpPr>
        <p:spPr bwMode="auto">
          <a:xfrm>
            <a:off x="6343015" y="2626360"/>
            <a:ext cx="2017713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fork()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79" name="Line 7"/>
          <p:cNvSpPr>
            <a:spLocks noChangeShapeType="1"/>
          </p:cNvSpPr>
          <p:nvPr/>
        </p:nvSpPr>
        <p:spPr bwMode="auto">
          <a:xfrm>
            <a:off x="7276465" y="3126423"/>
            <a:ext cx="0" cy="550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5766753" y="3674110"/>
            <a:ext cx="3048000" cy="70675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以构造的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argv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envp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为参数调用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execve()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81" name="Line 9"/>
          <p:cNvSpPr>
            <a:spLocks noChangeShapeType="1"/>
          </p:cNvSpPr>
          <p:nvPr/>
        </p:nvSpPr>
        <p:spPr bwMode="auto">
          <a:xfrm>
            <a:off x="7254240" y="4424680"/>
            <a:ext cx="0" cy="550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5695315" y="4999355"/>
            <a:ext cx="3135313" cy="10147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execve()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调用加载器进行可执行文件加载，并最终转去执行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main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1446848" y="6177280"/>
            <a:ext cx="2195512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__libc_init_first</a:t>
            </a:r>
            <a:endParaRPr lang="en-US" altLang="zh-CN" sz="200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84" name="Line 12"/>
          <p:cNvSpPr>
            <a:spLocks noChangeShapeType="1"/>
          </p:cNvSpPr>
          <p:nvPr/>
        </p:nvSpPr>
        <p:spPr bwMode="auto">
          <a:xfrm>
            <a:off x="3696335" y="6401118"/>
            <a:ext cx="333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5" name="Text Box 13"/>
          <p:cNvSpPr txBox="1">
            <a:spLocks noChangeArrowheads="1"/>
          </p:cNvSpPr>
          <p:nvPr/>
        </p:nvSpPr>
        <p:spPr bwMode="auto">
          <a:xfrm>
            <a:off x="4051935" y="6155055"/>
            <a:ext cx="757238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_init</a:t>
            </a:r>
            <a:endParaRPr lang="en-US" altLang="zh-CN" sz="200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86" name="Line 14"/>
          <p:cNvSpPr>
            <a:spLocks noChangeShapeType="1"/>
          </p:cNvSpPr>
          <p:nvPr/>
        </p:nvSpPr>
        <p:spPr bwMode="auto">
          <a:xfrm>
            <a:off x="4845685" y="6391593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5260023" y="6145530"/>
            <a:ext cx="873125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atexit</a:t>
            </a:r>
            <a:endParaRPr lang="en-US" altLang="zh-CN" sz="200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88" name="Line 16"/>
          <p:cNvSpPr>
            <a:spLocks noChangeShapeType="1"/>
          </p:cNvSpPr>
          <p:nvPr/>
        </p:nvSpPr>
        <p:spPr bwMode="auto">
          <a:xfrm flipV="1">
            <a:off x="6180773" y="6391593"/>
            <a:ext cx="320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9" name="Text Box 17"/>
          <p:cNvSpPr txBox="1">
            <a:spLocks noChangeArrowheads="1"/>
          </p:cNvSpPr>
          <p:nvPr/>
        </p:nvSpPr>
        <p:spPr bwMode="auto">
          <a:xfrm>
            <a:off x="6582410" y="6145530"/>
            <a:ext cx="757238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main</a:t>
            </a:r>
            <a:endParaRPr lang="en-US" altLang="zh-CN" sz="200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90" name="Line 18"/>
          <p:cNvSpPr>
            <a:spLocks noChangeShapeType="1"/>
          </p:cNvSpPr>
          <p:nvPr/>
        </p:nvSpPr>
        <p:spPr bwMode="auto">
          <a:xfrm>
            <a:off x="7401560" y="6375718"/>
            <a:ext cx="306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91" name="Text Box 19"/>
          <p:cNvSpPr txBox="1">
            <a:spLocks noChangeArrowheads="1"/>
          </p:cNvSpPr>
          <p:nvPr/>
        </p:nvSpPr>
        <p:spPr bwMode="auto">
          <a:xfrm>
            <a:off x="7714298" y="6143943"/>
            <a:ext cx="757237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_exit</a:t>
            </a:r>
            <a:endParaRPr lang="en-US" altLang="zh-CN" sz="200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92" name="Rectangle 20"/>
          <p:cNvSpPr>
            <a:spLocks noChangeArrowheads="1"/>
          </p:cNvSpPr>
          <p:nvPr/>
        </p:nvSpPr>
        <p:spPr bwMode="auto">
          <a:xfrm>
            <a:off x="265748" y="6178868"/>
            <a:ext cx="10795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_start: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 bldLvl="0" animBg="1"/>
      <p:bldP spid="694278" grpId="0" bldLvl="0" animBg="1"/>
      <p:bldP spid="694280" grpId="0" bldLvl="0" animBg="1"/>
      <p:bldP spid="694282" grpId="0" bldLvl="0" animBg="1"/>
      <p:bldP spid="694283" grpId="0" bldLvl="0" animBg="1"/>
      <p:bldP spid="694285" grpId="0" bldLvl="0" animBg="1"/>
      <p:bldP spid="694287" grpId="0" bldLvl="0" animBg="1"/>
      <p:bldP spid="694289" grpId="0" bldLvl="0" animBg="1"/>
      <p:bldP spid="694291" grpId="0" bldLvl="0" animBg="1"/>
      <p:bldP spid="69429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可执行文件的存储器映像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8570" name="Text Box 20"/>
          <p:cNvSpPr txBox="1">
            <a:spLocks noChangeArrowheads="1"/>
          </p:cNvSpPr>
          <p:nvPr/>
        </p:nvSpPr>
        <p:spPr bwMode="auto">
          <a:xfrm>
            <a:off x="392113" y="6394768"/>
            <a:ext cx="1779270" cy="36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  <a:cs typeface="msgothic"/>
              </a:rPr>
              <a:t>可执行目标文件</a:t>
            </a:r>
            <a:endParaRPr lang="zh-CN" altLang="en-GB" sz="1800">
              <a:solidFill>
                <a:srgbClr val="FF0000"/>
              </a:solidFill>
              <a:latin typeface="Calibri" panose="020F0502020204030204" charset="0"/>
              <a:ea typeface="微软雅黑" panose="020B0503020204020204" charset="-122"/>
              <a:cs typeface="msgothic"/>
            </a:endParaRPr>
          </a:p>
        </p:txBody>
      </p:sp>
      <p:sp>
        <p:nvSpPr>
          <p:cNvPr id="108571" name="Rectangle 7"/>
          <p:cNvSpPr>
            <a:spLocks noChangeArrowheads="1"/>
          </p:cNvSpPr>
          <p:nvPr/>
        </p:nvSpPr>
        <p:spPr bwMode="auto">
          <a:xfrm>
            <a:off x="304800" y="4562793"/>
            <a:ext cx="2606675" cy="331787"/>
          </a:xfrm>
          <a:prstGeom prst="rect">
            <a:avLst/>
          </a:prstGeom>
          <a:solidFill>
            <a:srgbClr val="008080">
              <a:alpha val="30980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int buf[2]={1,2}</a:t>
            </a:r>
            <a:endParaRPr lang="en-GB" altLang="zh-CN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72" name="Rectangle 8"/>
          <p:cNvSpPr>
            <a:spLocks noChangeArrowheads="1"/>
          </p:cNvSpPr>
          <p:nvPr/>
        </p:nvSpPr>
        <p:spPr bwMode="auto">
          <a:xfrm>
            <a:off x="304800" y="1502093"/>
            <a:ext cx="2606675" cy="3825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Headers</a:t>
            </a:r>
            <a:endParaRPr lang="en-GB" altLang="zh-CN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73" name="Rectangle 9"/>
          <p:cNvSpPr>
            <a:spLocks noChangeArrowheads="1"/>
          </p:cNvSpPr>
          <p:nvPr/>
        </p:nvSpPr>
        <p:spPr bwMode="auto">
          <a:xfrm>
            <a:off x="304800" y="2279968"/>
            <a:ext cx="2606675" cy="641350"/>
          </a:xfrm>
          <a:prstGeom prst="rect">
            <a:avLst/>
          </a:prstGeom>
          <a:solidFill>
            <a:srgbClr val="FF0000">
              <a:alpha val="30980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main()</a:t>
            </a:r>
            <a:endParaRPr lang="en-GB" altLang="zh-CN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74" name="Rectangle 10"/>
          <p:cNvSpPr>
            <a:spLocks noChangeArrowheads="1"/>
          </p:cNvSpPr>
          <p:nvPr/>
        </p:nvSpPr>
        <p:spPr bwMode="auto">
          <a:xfrm>
            <a:off x="304800" y="2921318"/>
            <a:ext cx="2606675" cy="641350"/>
          </a:xfrm>
          <a:prstGeom prst="rect">
            <a:avLst/>
          </a:prstGeom>
          <a:solidFill>
            <a:srgbClr val="FF0000">
              <a:alpha val="27843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swap()</a:t>
            </a:r>
            <a:endParaRPr lang="en-GB" altLang="zh-CN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75" name="Text Box 11"/>
          <p:cNvSpPr txBox="1">
            <a:spLocks noChangeArrowheads="1"/>
          </p:cNvSpPr>
          <p:nvPr/>
        </p:nvSpPr>
        <p:spPr bwMode="auto">
          <a:xfrm>
            <a:off x="0" y="1294130"/>
            <a:ext cx="294640" cy="36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Calibri" panose="020F0502020204030204" charset="0"/>
                <a:ea typeface="msgothic"/>
                <a:cs typeface="msgothic"/>
              </a:rPr>
              <a:t>0</a:t>
            </a:r>
            <a:endParaRPr lang="en-GB" altLang="zh-CN" sz="1800">
              <a:latin typeface="Calibri" panose="020F0502020204030204" charset="0"/>
              <a:ea typeface="msgothic"/>
              <a:cs typeface="msgothic"/>
            </a:endParaRPr>
          </a:p>
        </p:txBody>
      </p:sp>
      <p:sp>
        <p:nvSpPr>
          <p:cNvPr id="108576" name="Rectangle 13"/>
          <p:cNvSpPr>
            <a:spLocks noChangeArrowheads="1"/>
          </p:cNvSpPr>
          <p:nvPr/>
        </p:nvSpPr>
        <p:spPr bwMode="auto">
          <a:xfrm>
            <a:off x="304800" y="4896168"/>
            <a:ext cx="2606675" cy="330200"/>
          </a:xfrm>
          <a:prstGeom prst="rect">
            <a:avLst/>
          </a:prstGeom>
          <a:solidFill>
            <a:srgbClr val="008080">
              <a:alpha val="27843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int</a:t>
            </a:r>
            <a:r>
              <a:rPr lang="en-GB" altLang="zh-CN" sz="1800">
                <a:latin typeface="Courier New" panose="02070309020205020404" pitchFamily="49" charset="0"/>
                <a:ea typeface="微软雅黑" panose="020B0503020204020204" charset="-122"/>
                <a:cs typeface="msgothic"/>
              </a:rPr>
              <a:t> </a:t>
            </a: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*bufp0=&amp;buf[0]</a:t>
            </a:r>
            <a:endParaRPr lang="en-GB" altLang="zh-CN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77" name="Rectangle 16"/>
          <p:cNvSpPr>
            <a:spLocks noChangeArrowheads="1"/>
          </p:cNvSpPr>
          <p:nvPr/>
        </p:nvSpPr>
        <p:spPr bwMode="auto">
          <a:xfrm>
            <a:off x="304800" y="3562668"/>
            <a:ext cx="2606675" cy="639762"/>
          </a:xfrm>
          <a:prstGeom prst="rect">
            <a:avLst/>
          </a:prstGeom>
          <a:solidFill>
            <a:srgbClr val="FF0000">
              <a:alpha val="27058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更多系统代码</a:t>
            </a:r>
            <a:endParaRPr lang="zh-CN" altLang="en-GB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78" name="Rectangle 18"/>
          <p:cNvSpPr>
            <a:spLocks noChangeArrowheads="1"/>
          </p:cNvSpPr>
          <p:nvPr/>
        </p:nvSpPr>
        <p:spPr bwMode="auto">
          <a:xfrm>
            <a:off x="304800" y="4202430"/>
            <a:ext cx="2606675" cy="360363"/>
          </a:xfrm>
          <a:prstGeom prst="rect">
            <a:avLst/>
          </a:prstGeom>
          <a:solidFill>
            <a:srgbClr val="008080">
              <a:alpha val="27058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系统数据</a:t>
            </a:r>
            <a:endParaRPr lang="zh-CN" altLang="en-GB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79" name="AutoShape 21"/>
          <p:cNvSpPr/>
          <p:nvPr/>
        </p:nvSpPr>
        <p:spPr bwMode="auto">
          <a:xfrm>
            <a:off x="2994025" y="1502093"/>
            <a:ext cx="328613" cy="2700337"/>
          </a:xfrm>
          <a:prstGeom prst="rightBrace">
            <a:avLst>
              <a:gd name="adj1" fmla="val 6657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Arial Narrow" panose="020B0606020202030204" pitchFamily="34" charset="0"/>
            </a:endParaRPr>
          </a:p>
        </p:txBody>
      </p:sp>
      <p:sp>
        <p:nvSpPr>
          <p:cNvPr id="108580" name="Text Box 22"/>
          <p:cNvSpPr txBox="1">
            <a:spLocks noChangeArrowheads="1"/>
          </p:cNvSpPr>
          <p:nvPr/>
        </p:nvSpPr>
        <p:spPr bwMode="auto">
          <a:xfrm>
            <a:off x="3357563" y="2686368"/>
            <a:ext cx="69977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.text</a:t>
            </a:r>
            <a:endParaRPr lang="en-GB" altLang="zh-CN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81" name="Rectangle 30"/>
          <p:cNvSpPr>
            <a:spLocks noChangeArrowheads="1"/>
          </p:cNvSpPr>
          <p:nvPr/>
        </p:nvSpPr>
        <p:spPr bwMode="auto">
          <a:xfrm>
            <a:off x="304800" y="5577205"/>
            <a:ext cx="2606675" cy="7366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.symtab</a:t>
            </a:r>
            <a:endParaRPr lang="en-GB" altLang="zh-CN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.debug</a:t>
            </a:r>
            <a:endParaRPr lang="en-GB" altLang="zh-CN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82" name="AutoShape 31"/>
          <p:cNvSpPr/>
          <p:nvPr/>
        </p:nvSpPr>
        <p:spPr bwMode="auto">
          <a:xfrm>
            <a:off x="2978150" y="4202430"/>
            <a:ext cx="285750" cy="958850"/>
          </a:xfrm>
          <a:prstGeom prst="rightBrace">
            <a:avLst>
              <a:gd name="adj1" fmla="val 2796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Arial Narrow" panose="020B0606020202030204" pitchFamily="34" charset="0"/>
            </a:endParaRPr>
          </a:p>
        </p:txBody>
      </p:sp>
      <p:sp>
        <p:nvSpPr>
          <p:cNvPr id="108583" name="Text Box 32"/>
          <p:cNvSpPr txBox="1">
            <a:spLocks noChangeArrowheads="1"/>
          </p:cNvSpPr>
          <p:nvPr/>
        </p:nvSpPr>
        <p:spPr bwMode="auto">
          <a:xfrm>
            <a:off x="3286125" y="4615180"/>
            <a:ext cx="75501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.data</a:t>
            </a:r>
            <a:endParaRPr lang="en-GB" altLang="zh-CN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84" name="Rectangle 33"/>
          <p:cNvSpPr>
            <a:spLocks noChangeArrowheads="1"/>
          </p:cNvSpPr>
          <p:nvPr/>
        </p:nvSpPr>
        <p:spPr bwMode="auto">
          <a:xfrm>
            <a:off x="304800" y="5229543"/>
            <a:ext cx="2606675" cy="347662"/>
          </a:xfrm>
          <a:prstGeom prst="rect">
            <a:avLst/>
          </a:prstGeom>
          <a:solidFill>
            <a:schemeClr val="accent1">
              <a:alpha val="41176"/>
            </a:scheme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*bufp1</a:t>
            </a:r>
            <a:endParaRPr lang="en-GB" altLang="zh-CN" sz="18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108585" name="Text Box 34"/>
          <p:cNvSpPr txBox="1">
            <a:spLocks noChangeArrowheads="1"/>
          </p:cNvSpPr>
          <p:nvPr/>
        </p:nvSpPr>
        <p:spPr bwMode="auto">
          <a:xfrm>
            <a:off x="3314700" y="5234305"/>
            <a:ext cx="62293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.bss</a:t>
            </a:r>
            <a:endParaRPr lang="en-GB" altLang="zh-CN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86" name="Rectangle 38"/>
          <p:cNvSpPr>
            <a:spLocks noChangeArrowheads="1"/>
          </p:cNvSpPr>
          <p:nvPr/>
        </p:nvSpPr>
        <p:spPr bwMode="auto">
          <a:xfrm>
            <a:off x="304800" y="1891030"/>
            <a:ext cx="2606675" cy="384175"/>
          </a:xfrm>
          <a:prstGeom prst="rect">
            <a:avLst/>
          </a:prstGeom>
          <a:solidFill>
            <a:srgbClr val="FF0000">
              <a:alpha val="27843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系统代码</a:t>
            </a:r>
            <a:endParaRPr lang="zh-CN" altLang="en-GB" sz="18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8587" name="AutoShape 39"/>
          <p:cNvSpPr/>
          <p:nvPr/>
        </p:nvSpPr>
        <p:spPr bwMode="auto">
          <a:xfrm>
            <a:off x="2960688" y="5262880"/>
            <a:ext cx="269875" cy="323850"/>
          </a:xfrm>
          <a:prstGeom prst="rightBrace">
            <a:avLst>
              <a:gd name="adj1" fmla="val 1000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Arial Narrow" panose="020B060602020203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66288" y="1294130"/>
            <a:ext cx="4659817" cy="5301331"/>
            <a:chOff x="6146" y="1255"/>
            <a:chExt cx="8294" cy="9311"/>
          </a:xfrm>
        </p:grpSpPr>
        <p:sp>
          <p:nvSpPr>
            <p:cNvPr id="108547" name="Text Box 25"/>
            <p:cNvSpPr txBox="1">
              <a:spLocks noChangeArrowheads="1"/>
            </p:cNvSpPr>
            <p:nvPr/>
          </p:nvSpPr>
          <p:spPr bwMode="auto">
            <a:xfrm>
              <a:off x="13040" y="2660"/>
              <a:ext cx="953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0" tIns="46800" rIns="0" bIns="46800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%esp </a:t>
              </a:r>
              <a:endParaRPr lang="en-GB" altLang="zh-CN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8548" name="Line 26"/>
            <p:cNvSpPr>
              <a:spLocks noChangeShapeType="1"/>
            </p:cNvSpPr>
            <p:nvPr/>
          </p:nvSpPr>
          <p:spPr bwMode="auto">
            <a:xfrm flipH="1">
              <a:off x="12578" y="2948"/>
              <a:ext cx="492" cy="2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49" name="Text Box 29"/>
            <p:cNvSpPr txBox="1">
              <a:spLocks noChangeArrowheads="1"/>
            </p:cNvSpPr>
            <p:nvPr/>
          </p:nvSpPr>
          <p:spPr bwMode="auto">
            <a:xfrm>
              <a:off x="13008" y="6160"/>
              <a:ext cx="143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brk</a:t>
              </a:r>
              <a:endParaRPr lang="en-GB" altLang="zh-CN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8550" name="Line 30"/>
            <p:cNvSpPr>
              <a:spLocks noChangeShapeType="1"/>
            </p:cNvSpPr>
            <p:nvPr/>
          </p:nvSpPr>
          <p:spPr bwMode="auto">
            <a:xfrm flipH="1">
              <a:off x="12608" y="6470"/>
              <a:ext cx="467" cy="3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1" name="Text Box 31"/>
            <p:cNvSpPr txBox="1">
              <a:spLocks noChangeArrowheads="1"/>
            </p:cNvSpPr>
            <p:nvPr/>
          </p:nvSpPr>
          <p:spPr bwMode="auto">
            <a:xfrm>
              <a:off x="6356" y="1645"/>
              <a:ext cx="306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0xC00000000</a:t>
              </a:r>
              <a:endParaRPr lang="en-GB" altLang="zh-CN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785416" name="Text Box 32"/>
            <p:cNvSpPr txBox="1">
              <a:spLocks noChangeArrowheads="1"/>
            </p:cNvSpPr>
            <p:nvPr/>
          </p:nvSpPr>
          <p:spPr bwMode="auto">
            <a:xfrm>
              <a:off x="6146" y="9419"/>
              <a:ext cx="2989" cy="5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0x08048000</a:t>
              </a:r>
              <a:endParaRPr lang="en-GB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8553" name="Text Box 24"/>
            <p:cNvSpPr txBox="1">
              <a:spLocks noChangeArrowheads="1"/>
            </p:cNvSpPr>
            <p:nvPr/>
          </p:nvSpPr>
          <p:spPr bwMode="auto">
            <a:xfrm>
              <a:off x="8475" y="9980"/>
              <a:ext cx="523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Arial Black" panose="020B0A04020102020204" pitchFamily="34" charset="0"/>
                  <a:ea typeface="msgothic"/>
                  <a:cs typeface="msgothic"/>
                </a:rPr>
                <a:t>0</a:t>
              </a:r>
              <a:endParaRPr lang="en-GB" altLang="zh-CN" sz="1600">
                <a:latin typeface="Arial Black" panose="020B0A04020102020204" pitchFamily="34" charset="0"/>
                <a:ea typeface="msgothic"/>
                <a:cs typeface="msgothic"/>
              </a:endParaRPr>
            </a:p>
          </p:txBody>
        </p:sp>
        <p:sp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9135" y="2948"/>
              <a:ext cx="3415" cy="11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b="0"/>
            </a:p>
          </p:txBody>
        </p:sp>
        <p:sp>
          <p:nvSpPr>
            <p:cNvPr id="108555" name="Line 28"/>
            <p:cNvSpPr>
              <a:spLocks noChangeShapeType="1"/>
            </p:cNvSpPr>
            <p:nvPr/>
          </p:nvSpPr>
          <p:spPr bwMode="auto">
            <a:xfrm flipV="1">
              <a:off x="12718" y="1280"/>
              <a:ext cx="2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6" name="Rectangle 14"/>
            <p:cNvSpPr>
              <a:spLocks noChangeArrowheads="1"/>
            </p:cNvSpPr>
            <p:nvPr/>
          </p:nvSpPr>
          <p:spPr bwMode="auto">
            <a:xfrm>
              <a:off x="9138" y="1255"/>
              <a:ext cx="3412" cy="815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内核虚存区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8557" name="Rectangle 15"/>
            <p:cNvSpPr>
              <a:spLocks noChangeArrowheads="1"/>
            </p:cNvSpPr>
            <p:nvPr/>
          </p:nvSpPr>
          <p:spPr bwMode="auto">
            <a:xfrm>
              <a:off x="9138" y="4103"/>
              <a:ext cx="3412" cy="112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共享库区域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9138" y="5215"/>
              <a:ext cx="3412" cy="1210"/>
            </a:xfrm>
            <a:prstGeom prst="rect">
              <a:avLst/>
            </a:prstGeom>
            <a:solidFill>
              <a:schemeClr val="bg1"/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latin typeface="Arial Narrow" panose="020B0606020202030204" pitchFamily="34" charset="0"/>
                <a:ea typeface="+mn-ea"/>
              </a:endParaRPr>
            </a:p>
          </p:txBody>
        </p:sp>
        <p:sp>
          <p:nvSpPr>
            <p:cNvPr id="108559" name="Rectangle 17"/>
            <p:cNvSpPr>
              <a:spLocks noChangeArrowheads="1"/>
            </p:cNvSpPr>
            <p:nvPr/>
          </p:nvSpPr>
          <p:spPr bwMode="auto">
            <a:xfrm>
              <a:off x="9138" y="6423"/>
              <a:ext cx="3412" cy="112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堆（</a:t>
              </a: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heap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）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动态生成</a:t>
              </a:r>
              <a:r>
                <a:rPr lang="en-GB" altLang="zh-CN" sz="1600">
                  <a:latin typeface="Calibri" panose="020F0502020204030204" charset="0"/>
                  <a:ea typeface="微软雅黑" panose="020B0503020204020204" charset="-122"/>
                  <a:cs typeface="msgothic"/>
                </a:rPr>
                <a:t>)</a:t>
              </a:r>
              <a:endParaRPr lang="en-GB" altLang="zh-CN" sz="1600">
                <a:latin typeface="Calibri" panose="020F0502020204030204" charset="0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8560" name="Line 19"/>
            <p:cNvSpPr>
              <a:spLocks noChangeShapeType="1"/>
            </p:cNvSpPr>
            <p:nvPr/>
          </p:nvSpPr>
          <p:spPr bwMode="auto">
            <a:xfrm flipV="1">
              <a:off x="10838" y="5765"/>
              <a:ext cx="2" cy="643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1" name="Rectangle 20"/>
            <p:cNvSpPr>
              <a:spLocks noChangeArrowheads="1"/>
            </p:cNvSpPr>
            <p:nvPr/>
          </p:nvSpPr>
          <p:spPr bwMode="auto">
            <a:xfrm>
              <a:off x="9138" y="2020"/>
              <a:ext cx="3412" cy="943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用户栈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Calibri" panose="020F0502020204030204" charset="0"/>
                  <a:ea typeface="微软雅黑" panose="020B0503020204020204" charset="-122"/>
                  <a:cs typeface="msgothic"/>
                </a:rPr>
                <a:t>动态生成</a:t>
              </a:r>
              <a:endParaRPr lang="zh-CN" altLang="en-GB" sz="1600">
                <a:latin typeface="Calibri" panose="020F0502020204030204" charset="0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8562" name="Line 21"/>
            <p:cNvSpPr>
              <a:spLocks noChangeShapeType="1"/>
            </p:cNvSpPr>
            <p:nvPr/>
          </p:nvSpPr>
          <p:spPr bwMode="auto">
            <a:xfrm flipV="1">
              <a:off x="10838" y="3725"/>
              <a:ext cx="2" cy="388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3" name="Line 22"/>
            <p:cNvSpPr>
              <a:spLocks noChangeShapeType="1"/>
            </p:cNvSpPr>
            <p:nvPr/>
          </p:nvSpPr>
          <p:spPr bwMode="auto">
            <a:xfrm>
              <a:off x="10838" y="2963"/>
              <a:ext cx="2" cy="382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9138" y="9705"/>
              <a:ext cx="3412" cy="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未使用</a:t>
              </a:r>
              <a:endParaRPr lang="zh-CN" altLang="en-GB" sz="16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8565" name="Rectangle 34"/>
            <p:cNvSpPr>
              <a:spLocks noChangeArrowheads="1"/>
            </p:cNvSpPr>
            <p:nvPr/>
          </p:nvSpPr>
          <p:spPr bwMode="auto">
            <a:xfrm>
              <a:off x="9138" y="7538"/>
              <a:ext cx="3412" cy="1122"/>
            </a:xfrm>
            <a:prstGeom prst="rect">
              <a:avLst/>
            </a:prstGeom>
            <a:solidFill>
              <a:srgbClr val="008080">
                <a:alpha val="32941"/>
              </a:srgbClr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读写数据段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(.data, .bss)</a:t>
              </a:r>
              <a:endParaRPr lang="en-GB" altLang="zh-CN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8566" name="Rectangle 35"/>
            <p:cNvSpPr>
              <a:spLocks noChangeArrowheads="1"/>
            </p:cNvSpPr>
            <p:nvPr/>
          </p:nvSpPr>
          <p:spPr bwMode="auto">
            <a:xfrm>
              <a:off x="9138" y="8655"/>
              <a:ext cx="3412" cy="1050"/>
            </a:xfrm>
            <a:prstGeom prst="rect">
              <a:avLst/>
            </a:prstGeom>
            <a:solidFill>
              <a:srgbClr val="FF0000">
                <a:alpha val="25882"/>
              </a:srgbClr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只读代码段</a:t>
              </a:r>
              <a:endParaRPr lang="zh-CN" altLang="en-GB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(.text</a:t>
              </a:r>
              <a:r>
                <a:rPr lang="en-GB" altLang="zh-CN" sz="1600">
                  <a:latin typeface="Calibri" panose="020F0502020204030204" charset="0"/>
                  <a:ea typeface="微软雅黑" panose="020B0503020204020204" charset="-122"/>
                  <a:cs typeface="msgothic"/>
                </a:rPr>
                <a:t>, </a:t>
              </a: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.rodata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等</a:t>
              </a: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)</a:t>
              </a:r>
              <a:endParaRPr lang="en-GB" altLang="zh-CN" sz="16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8567" name="AutoShape 36"/>
            <p:cNvSpPr/>
            <p:nvPr/>
          </p:nvSpPr>
          <p:spPr bwMode="auto">
            <a:xfrm>
              <a:off x="12550" y="7708"/>
              <a:ext cx="350" cy="2040"/>
            </a:xfrm>
            <a:prstGeom prst="rightBrace">
              <a:avLst>
                <a:gd name="adj1" fmla="val 48571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600">
                <a:latin typeface="Arial Narrow" panose="020B0606020202030204" pitchFamily="34" charset="0"/>
              </a:endParaRPr>
            </a:p>
          </p:txBody>
        </p:sp>
        <p:sp>
          <p:nvSpPr>
            <p:cNvPr id="108568" name="Text Box 37"/>
            <p:cNvSpPr txBox="1">
              <a:spLocks noChangeArrowheads="1"/>
            </p:cNvSpPr>
            <p:nvPr/>
          </p:nvSpPr>
          <p:spPr bwMode="auto">
            <a:xfrm>
              <a:off x="13319" y="7703"/>
              <a:ext cx="807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solidFill>
                    <a:srgbClr val="FF0000"/>
                  </a:solidFill>
                  <a:latin typeface="Calibri" panose="020F0502020204030204" charset="0"/>
                  <a:ea typeface="微软雅黑" panose="020B0503020204020204" charset="-122"/>
                  <a:cs typeface="msgothic"/>
                </a:rPr>
                <a:t>从可执行文件装入</a:t>
              </a:r>
              <a:endParaRPr lang="zh-CN" altLang="en-GB" sz="16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8569" name="Text Box 25"/>
            <p:cNvSpPr txBox="1">
              <a:spLocks noChangeArrowheads="1"/>
            </p:cNvSpPr>
            <p:nvPr/>
          </p:nvSpPr>
          <p:spPr bwMode="auto">
            <a:xfrm>
              <a:off x="12800" y="1388"/>
              <a:ext cx="868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CC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1GB</a:t>
              </a:r>
              <a:endParaRPr lang="en-US" altLang="zh-CN" sz="16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>
              <a:off x="6234" y="4115"/>
              <a:ext cx="2771" cy="491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9" name="Line 45"/>
            <p:cNvSpPr>
              <a:spLocks noChangeShapeType="1"/>
            </p:cNvSpPr>
            <p:nvPr/>
          </p:nvSpPr>
          <p:spPr bwMode="auto">
            <a:xfrm flipV="1">
              <a:off x="6765" y="7978"/>
              <a:ext cx="2263" cy="7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0" name="AutoShape 46"/>
            <p:cNvSpPr/>
            <p:nvPr/>
          </p:nvSpPr>
          <p:spPr bwMode="auto">
            <a:xfrm>
              <a:off x="6355" y="7518"/>
              <a:ext cx="273" cy="1168"/>
            </a:xfrm>
            <a:prstGeom prst="rightBrace">
              <a:avLst>
                <a:gd name="adj1" fmla="val 3570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b="0"/>
            </a:p>
          </p:txBody>
        </p:sp>
      </p:grpSp>
      <p:sp>
        <p:nvSpPr>
          <p:cNvPr id="785456" name="Text Box 48"/>
          <p:cNvSpPr txBox="1">
            <a:spLocks noChangeArrowheads="1"/>
          </p:cNvSpPr>
          <p:nvPr/>
        </p:nvSpPr>
        <p:spPr bwMode="auto">
          <a:xfrm>
            <a:off x="294640" y="1122998"/>
            <a:ext cx="3544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段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头表描述如何映射！</a:t>
            </a:r>
            <a:endParaRPr lang="zh-CN" altLang="en-US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67043" y="332423"/>
            <a:ext cx="7591425" cy="544512"/>
          </a:xfrm>
          <a:noFill/>
        </p:spPr>
        <p:txBody>
          <a:bodyPr tIns="0" bIns="0"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链接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504609" y="1485265"/>
            <a:ext cx="8134782" cy="462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</a:rPr>
              <a:t>链接：将多个可重定位的目标文件合成一个可执行文件。</a:t>
            </a:r>
            <a:endParaRPr lang="zh-CN" altLang="en-US" sz="23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、符号解析</a:t>
            </a:r>
            <a:endParaRPr lang="en-US" altLang="zh-CN" sz="23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将符号的引用与一个确定的符号定义建立关联。</a:t>
            </a:r>
            <a:endParaRPr lang="en-US" altLang="zh-CN" sz="23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符号：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全局变量名、函数名、静态的局部变量名</a:t>
            </a:r>
            <a:endParaRPr lang="en-US" altLang="zh-CN" sz="23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非静态的局部变量名不是符号。参数名不是符号。</a:t>
            </a:r>
            <a:endParaRPr lang="en-US" altLang="zh-CN" sz="23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、重定位</a:t>
            </a:r>
            <a:endParaRPr lang="en-US" altLang="zh-CN" sz="23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在合并生成执行文件时，重新确定每条指令的地址、每个数据的地址、在指令中 确定所引用符号对应的地址。</a:t>
            </a:r>
            <a:endParaRPr lang="en-US" altLang="zh-CN" sz="23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2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995" y="115888"/>
            <a:ext cx="8189913" cy="76200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链接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5" y="1268730"/>
            <a:ext cx="6066155" cy="1795780"/>
          </a:xfrm>
          <a:solidFill>
            <a:srgbClr val="E0E0E0"/>
          </a:solidFill>
          <a:ln>
            <a:solidFill>
              <a:srgbClr val="000004"/>
            </a:solidFill>
            <a:miter lim="800000"/>
          </a:ln>
        </p:spPr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链接：将多个可重定位的目标文件合成一个可执行文件。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GCC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编译器编译并链接生成可执行程序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P: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gcc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-O2 -g -o p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main.c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test.c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# ./p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9700" y="3155315"/>
            <a:ext cx="8904605" cy="3530600"/>
            <a:chOff x="220" y="4743"/>
            <a:chExt cx="14023" cy="5560"/>
          </a:xfrm>
        </p:grpSpPr>
        <p:grpSp>
          <p:nvGrpSpPr>
            <p:cNvPr id="597016" name="Group 24"/>
            <p:cNvGrpSpPr/>
            <p:nvPr/>
          </p:nvGrpSpPr>
          <p:grpSpPr bwMode="auto">
            <a:xfrm>
              <a:off x="2263" y="4743"/>
              <a:ext cx="11980" cy="5560"/>
              <a:chOff x="1152" y="1680"/>
              <a:chExt cx="3859" cy="2216"/>
            </a:xfrm>
          </p:grpSpPr>
          <p:sp>
            <p:nvSpPr>
              <p:cNvPr id="13319" name="Line 4"/>
              <p:cNvSpPr>
                <a:spLocks noChangeShapeType="1"/>
              </p:cNvSpPr>
              <p:nvPr/>
            </p:nvSpPr>
            <p:spPr bwMode="auto">
              <a:xfrm>
                <a:off x="1680" y="191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0" name="Rectangle 5"/>
              <p:cNvSpPr>
                <a:spLocks noChangeArrowheads="1"/>
              </p:cNvSpPr>
              <p:nvPr/>
            </p:nvSpPr>
            <p:spPr bwMode="auto">
              <a:xfrm>
                <a:off x="1296" y="3211"/>
                <a:ext cx="1872" cy="256"/>
              </a:xfrm>
              <a:prstGeom prst="rect">
                <a:avLst/>
              </a:prstGeom>
              <a:solidFill>
                <a:srgbClr val="DEDFF5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lIns="90487" tIns="44450" rIns="90487" bIns="44450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900">
                    <a:latin typeface="微软雅黑" panose="020B0503020204020204" charset="-122"/>
                    <a:ea typeface="微软雅黑" panose="020B0503020204020204" charset="-122"/>
                  </a:rPr>
                  <a:t>链接 </a:t>
                </a:r>
                <a:r>
                  <a:rPr lang="en-US" altLang="zh-CN" sz="1900">
                    <a:latin typeface="微软雅黑" panose="020B0503020204020204" charset="-122"/>
                    <a:ea typeface="微软雅黑" panose="020B0503020204020204" charset="-122"/>
                  </a:rPr>
                  <a:t>(ld)</a:t>
                </a:r>
                <a:endParaRPr lang="en-US" altLang="zh-CN" sz="19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21" name="Rectangle 6"/>
              <p:cNvSpPr>
                <a:spLocks noChangeArrowheads="1"/>
              </p:cNvSpPr>
              <p:nvPr/>
            </p:nvSpPr>
            <p:spPr bwMode="auto">
              <a:xfrm>
                <a:off x="1152" y="2148"/>
                <a:ext cx="1104" cy="437"/>
              </a:xfrm>
              <a:prstGeom prst="rect">
                <a:avLst/>
              </a:prstGeom>
              <a:solidFill>
                <a:srgbClr val="DEDFF5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lIns="90487" tIns="44450" rIns="90487" bIns="44450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900" dirty="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程序转换</a:t>
                </a:r>
                <a:endParaRPr lang="zh-CN" altLang="en-US" sz="1900" dirty="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900" dirty="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(</a:t>
                </a:r>
                <a:r>
                  <a:rPr lang="en-US" altLang="zh-CN" sz="1900" dirty="0" err="1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cpp</a:t>
                </a:r>
                <a:r>
                  <a:rPr lang="en-US" altLang="zh-CN" sz="1900" dirty="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, cc, as)</a:t>
                </a:r>
                <a:endParaRPr lang="en-US" altLang="zh-CN" sz="1900" dirty="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3322" name="Text Box 7"/>
              <p:cNvSpPr txBox="1">
                <a:spLocks noChangeArrowheads="1"/>
              </p:cNvSpPr>
              <p:nvPr/>
            </p:nvSpPr>
            <p:spPr bwMode="auto">
              <a:xfrm>
                <a:off x="1344" y="1680"/>
                <a:ext cx="60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0066FF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main.c</a:t>
                </a:r>
                <a:endParaRPr lang="en-US" altLang="zh-CN">
                  <a:solidFill>
                    <a:srgbClr val="0066FF"/>
                  </a:solidFill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3323" name="Text Box 8"/>
              <p:cNvSpPr txBox="1">
                <a:spLocks noChangeArrowheads="1"/>
              </p:cNvSpPr>
              <p:nvPr/>
            </p:nvSpPr>
            <p:spPr bwMode="auto">
              <a:xfrm>
                <a:off x="1429" y="2736"/>
                <a:ext cx="62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main.o</a:t>
                </a:r>
                <a:endParaRPr lang="en-US" altLang="zh-CN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3324" name="Rectangle 9"/>
              <p:cNvSpPr>
                <a:spLocks noChangeArrowheads="1"/>
              </p:cNvSpPr>
              <p:nvPr/>
            </p:nvSpPr>
            <p:spPr bwMode="auto">
              <a:xfrm>
                <a:off x="2352" y="2148"/>
                <a:ext cx="1132" cy="437"/>
              </a:xfrm>
              <a:prstGeom prst="rect">
                <a:avLst/>
              </a:prstGeom>
              <a:solidFill>
                <a:srgbClr val="DEDFF5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lIns="90487" tIns="44450" rIns="90487" bIns="44450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900" dirty="0">
                    <a:latin typeface="微软雅黑" panose="020B0503020204020204" charset="-122"/>
                    <a:ea typeface="微软雅黑" panose="020B0503020204020204" charset="-122"/>
                  </a:rPr>
                  <a:t>程序转换</a:t>
                </a:r>
                <a:endParaRPr lang="zh-CN" altLang="en-US" sz="19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900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:r>
                  <a:rPr lang="en-US" altLang="zh-CN" sz="1900" dirty="0" err="1">
                    <a:latin typeface="微软雅黑" panose="020B0503020204020204" charset="-122"/>
                    <a:ea typeface="微软雅黑" panose="020B0503020204020204" charset="-122"/>
                  </a:rPr>
                  <a:t>cpp</a:t>
                </a:r>
                <a:r>
                  <a:rPr lang="en-US" altLang="zh-CN" sz="1900" dirty="0">
                    <a:latin typeface="微软雅黑" panose="020B0503020204020204" charset="-122"/>
                    <a:ea typeface="微软雅黑" panose="020B0503020204020204" charset="-122"/>
                  </a:rPr>
                  <a:t>, cc, as)</a:t>
                </a:r>
                <a:endParaRPr lang="en-US" altLang="zh-CN" sz="19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25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680"/>
                <a:ext cx="517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dirty="0" err="1">
                    <a:solidFill>
                      <a:srgbClr val="0066FF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test.c</a:t>
                </a:r>
                <a:endParaRPr lang="en-US" altLang="zh-CN" dirty="0">
                  <a:solidFill>
                    <a:srgbClr val="0066FF"/>
                  </a:solidFill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3326" name="Text Box 11"/>
              <p:cNvSpPr txBox="1">
                <a:spLocks noChangeArrowheads="1"/>
              </p:cNvSpPr>
              <p:nvPr/>
            </p:nvSpPr>
            <p:spPr bwMode="auto">
              <a:xfrm>
                <a:off x="2695" y="2736"/>
                <a:ext cx="539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dirty="0" err="1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test.o</a:t>
                </a:r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3327" name="Text Box 12"/>
              <p:cNvSpPr txBox="1">
                <a:spLocks noChangeArrowheads="1"/>
              </p:cNvSpPr>
              <p:nvPr/>
            </p:nvSpPr>
            <p:spPr bwMode="auto">
              <a:xfrm>
                <a:off x="2150" y="3647"/>
                <a:ext cx="17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p</a:t>
                </a:r>
                <a:endParaRPr lang="en-US" altLang="zh-CN" sz="200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3328" name="Line 13"/>
              <p:cNvSpPr>
                <a:spLocks noChangeShapeType="1"/>
              </p:cNvSpPr>
              <p:nvPr/>
            </p:nvSpPr>
            <p:spPr bwMode="auto">
              <a:xfrm>
                <a:off x="2935" y="191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9" name="Line 14"/>
              <p:cNvSpPr>
                <a:spLocks noChangeShapeType="1"/>
              </p:cNvSpPr>
              <p:nvPr/>
            </p:nvSpPr>
            <p:spPr bwMode="auto">
              <a:xfrm>
                <a:off x="1680" y="2587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0" name="Line 15"/>
              <p:cNvSpPr>
                <a:spLocks noChangeShapeType="1"/>
              </p:cNvSpPr>
              <p:nvPr/>
            </p:nvSpPr>
            <p:spPr bwMode="auto">
              <a:xfrm>
                <a:off x="2935" y="2587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1" name="Line 16"/>
              <p:cNvSpPr>
                <a:spLocks noChangeShapeType="1"/>
              </p:cNvSpPr>
              <p:nvPr/>
            </p:nvSpPr>
            <p:spPr bwMode="auto">
              <a:xfrm>
                <a:off x="2935" y="2971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2" name="Line 17"/>
              <p:cNvSpPr>
                <a:spLocks noChangeShapeType="1"/>
              </p:cNvSpPr>
              <p:nvPr/>
            </p:nvSpPr>
            <p:spPr bwMode="auto">
              <a:xfrm>
                <a:off x="2242" y="345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3" name="Line 18"/>
              <p:cNvSpPr>
                <a:spLocks noChangeShapeType="1"/>
              </p:cNvSpPr>
              <p:nvPr/>
            </p:nvSpPr>
            <p:spPr bwMode="auto">
              <a:xfrm>
                <a:off x="1680" y="2971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4" name="Text Box 19"/>
              <p:cNvSpPr txBox="1">
                <a:spLocks noChangeArrowheads="1"/>
              </p:cNvSpPr>
              <p:nvPr/>
            </p:nvSpPr>
            <p:spPr bwMode="auto">
              <a:xfrm>
                <a:off x="3580" y="1713"/>
                <a:ext cx="73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源程序文件</a:t>
                </a:r>
                <a:endParaRPr lang="zh-CN" altLang="en-US" sz="2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35" name="Text Box 20"/>
              <p:cNvSpPr txBox="1">
                <a:spLocks noChangeArrowheads="1"/>
              </p:cNvSpPr>
              <p:nvPr/>
            </p:nvSpPr>
            <p:spPr bwMode="auto">
              <a:xfrm>
                <a:off x="3540" y="2686"/>
                <a:ext cx="1471" cy="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分别转换</a:t>
                </a:r>
                <a:r>
                  <a:rPr lang="zh-CN" altLang="en-US" sz="20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（预处理、编译、汇编）</a:t>
                </a:r>
                <a:r>
                  <a:rPr lang="zh-CN" altLang="en-US" sz="200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为可重定位目标文件</a:t>
                </a:r>
                <a:endParaRPr lang="zh-CN" altLang="en-US" sz="2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36" name="Text Box 21"/>
              <p:cNvSpPr txBox="1">
                <a:spLocks noChangeArrowheads="1"/>
              </p:cNvSpPr>
              <p:nvPr/>
            </p:nvSpPr>
            <p:spPr bwMode="auto">
              <a:xfrm>
                <a:off x="2448" y="3533"/>
                <a:ext cx="1382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>
                  <a:solidFill>
                    <a:srgbClr val="00924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完全可执行的目标文件</a:t>
                </a:r>
                <a:endParaRPr lang="zh-CN" altLang="en-US" sz="20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97014" name="Text Box 22"/>
            <p:cNvSpPr txBox="1">
              <a:spLocks noChangeArrowheads="1"/>
            </p:cNvSpPr>
            <p:nvPr/>
          </p:nvSpPr>
          <p:spPr bwMode="auto">
            <a:xfrm>
              <a:off x="220" y="4913"/>
              <a:ext cx="1425" cy="3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200">
                  <a:latin typeface="微软雅黑" panose="020B0503020204020204" charset="-122"/>
                  <a:ea typeface="微软雅黑" panose="020B0503020204020204" charset="-122"/>
                </a:rPr>
                <a:t>GCC</a:t>
              </a:r>
              <a:r>
                <a:rPr lang="zh-CN" altLang="en-US" sz="2200">
                  <a:latin typeface="微软雅黑" panose="020B0503020204020204" charset="-122"/>
                  <a:ea typeface="微软雅黑" panose="020B0503020204020204" charset="-122"/>
                </a:rPr>
                <a:t>编译器的</a:t>
              </a:r>
              <a:r>
                <a:rPr lang="zh-CN" altLang="en-US" sz="22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静态链接过程</a:t>
              </a:r>
              <a:endParaRPr lang="zh-CN" altLang="en-US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6715760" y="1772603"/>
            <a:ext cx="21478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-O2</a:t>
            </a:r>
            <a:r>
              <a:rPr lang="zh-CN" altLang="en-US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级优化</a:t>
            </a:r>
            <a:endParaRPr lang="zh-CN" altLang="en-US" sz="19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-g</a:t>
            </a:r>
            <a:r>
              <a:rPr lang="zh-CN" altLang="en-US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：生成调试信息</a:t>
            </a:r>
            <a:endParaRPr lang="zh-CN" altLang="en-US" sz="19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-o</a:t>
            </a:r>
            <a:r>
              <a:rPr lang="zh-CN" altLang="en-US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：目标文件名</a:t>
            </a:r>
            <a:endParaRPr lang="zh-CN" altLang="en-US" sz="19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67043" y="260668"/>
            <a:ext cx="7591425" cy="544512"/>
          </a:xfrm>
          <a:noFill/>
        </p:spPr>
        <p:txBody>
          <a:bodyPr tIns="0" bIns="0"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链接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467043" y="1484630"/>
            <a:ext cx="8134782" cy="426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</a:rPr>
              <a:t>链接</a:t>
            </a: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</a:rPr>
              <a:t>是 模块化程序设计的必然要求</a:t>
            </a:r>
            <a:endParaRPr lang="zh-CN" altLang="en-US" sz="23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）一个程序可以分成很多源程序文件</a:t>
            </a:r>
            <a:endParaRPr lang="zh-CN" altLang="en-US" sz="2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）可构建公共函数库，如数学库，标准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库等</a:t>
            </a:r>
            <a:endParaRPr lang="en-US" altLang="zh-CN" sz="2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）时间上，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各个源程序可分开编译</a:t>
            </a:r>
            <a:endParaRPr lang="zh-CN" altLang="en-US" sz="2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只需</a:t>
            </a:r>
            <a:r>
              <a:rPr lang="zh-CN" altLang="en-US" sz="2300" dirty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重新编译被修改的源程序</a:t>
            </a:r>
            <a:r>
              <a:rPr lang="zh-CN" altLang="en-US" sz="23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文件，然后重新链接</a:t>
            </a:r>
            <a:endParaRPr lang="zh-CN" altLang="en-US" sz="23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4)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空间上，无需包含共享库所有代码</a:t>
            </a:r>
            <a:endParaRPr lang="zh-CN" altLang="en-US" sz="2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3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源文件中无需包含共享库函数的源码，只要直接调用即可；</a:t>
            </a:r>
            <a:endParaRPr lang="en-US" altLang="zh-CN" sz="23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可执行文件和运行时的内存中只需包含所调用函数的代码，  </a:t>
            </a:r>
            <a:endParaRPr lang="zh-CN" altLang="en-US" sz="23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而不需要包含整个共享库</a:t>
            </a:r>
            <a:endParaRPr lang="zh-CN" altLang="en-US" sz="2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编译、汇编和链接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目标文件格式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符号表和符号</a:t>
            </a:r>
            <a:r>
              <a:rPr lang="zh-CN" altLang="en-US" dirty="0">
                <a:ea typeface="黑体" panose="02010609060101010101" pitchFamily="2" charset="-122"/>
              </a:rPr>
              <a:t>解析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重</a:t>
            </a:r>
            <a:r>
              <a:rPr lang="zh-CN" altLang="en-US" dirty="0">
                <a:ea typeface="黑体" panose="02010609060101010101" pitchFamily="2" charset="-122"/>
              </a:rPr>
              <a:t>定位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zh-CN" altLang="en-US" dirty="0">
                <a:ea typeface="黑体" panose="02010609060101010101" pitchFamily="2" charset="-122"/>
              </a:rPr>
              <a:t> 可执行文件的</a:t>
            </a:r>
            <a:r>
              <a:rPr lang="zh-CN" altLang="en-US" dirty="0">
                <a:ea typeface="黑体" panose="02010609060101010101" pitchFamily="2" charset="-122"/>
              </a:rPr>
              <a:t>加载</a:t>
            </a:r>
            <a:endParaRPr lang="zh-CN" altLang="en-US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4.2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目标文件的格式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" y="1412875"/>
            <a:ext cx="8323580" cy="4879975"/>
          </a:xfrm>
        </p:spPr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目标代码（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Object Code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指编译器和汇编器处理源代码后所生成的机器语言目标代码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目标文件（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Object File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指包含目标代码的文件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最早的目标文件格式是自有格式，非标准的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几种标准的目标文件格式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操作系统（最简单） 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，文件中仅包含代码和数据，且被加载到固定位置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System V UNIX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早期版本：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COFF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，文件中不仅包含代码和数据，还包含重定位信息、调试信息、符号表等其他信息，由一组严格定义的数据结构序列组成（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Common Object File Format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COFF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的变种），称为可移植可执行（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Portable Executable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，简称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等类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UNIX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ELF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COFF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的变种），称为可执行可链接（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Executable and Linkable Format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，简称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ELF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4535" y="188595"/>
            <a:ext cx="7406640" cy="76200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ELF目标文件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格式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0485"/>
            <a:ext cx="8229600" cy="1362075"/>
          </a:xfrm>
        </p:spPr>
        <p:txBody>
          <a:bodyPr/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两种视图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链接视图（被链接）：</a:t>
            </a:r>
            <a:r>
              <a:rPr lang="en-US" altLang="zh-CN" sz="240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Relocatable object files</a:t>
            </a:r>
            <a:endParaRPr lang="en-US" altLang="zh-CN" sz="2400">
              <a:solidFill>
                <a:srgbClr val="3366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执行视图（被执行）：</a:t>
            </a:r>
            <a:r>
              <a:rPr lang="en-US" altLang="zh-CN" sz="240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Executable object files</a:t>
            </a:r>
            <a:endParaRPr lang="en-US" altLang="zh-CN" sz="2400">
              <a:solidFill>
                <a:srgbClr val="33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605" y="2631129"/>
            <a:ext cx="7999730" cy="4083043"/>
            <a:chOff x="0" y="3426"/>
            <a:chExt cx="14125" cy="7084"/>
          </a:xfrm>
        </p:grpSpPr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828" y="3774"/>
              <a:ext cx="3530" cy="6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节（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section</a:t>
              </a: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）是 </a:t>
              </a:r>
              <a:r>
                <a:rPr lang="en-US" altLang="zh-CN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ELF </a:t>
              </a: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文件中具有相同特征的最小可处理单位</a:t>
              </a:r>
              <a:r>
                <a:rPr lang="zh-CN" altLang="en-US" sz="1800" b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zh-CN" altLang="en-US" sz="1800" b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.text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节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: 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</a:t>
              </a:r>
              <a:endPara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.data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节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: 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.rodata: 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只读数据</a:t>
              </a:r>
              <a:endPara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.bss: 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未初始化数据</a:t>
              </a:r>
              <a:endPara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11235" y="3426"/>
              <a:ext cx="2890" cy="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由不同的段（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segment</a:t>
              </a: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）组成，描述节如何映射到</a:t>
              </a:r>
              <a:r>
                <a:rPr lang="zh-CN" altLang="en-US" sz="180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存储段</a:t>
              </a: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中，可多个节映射到同一段，如：可合并</a:t>
              </a:r>
              <a:r>
                <a:rPr lang="en-US" altLang="zh-CN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.data</a:t>
              </a: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节和</a:t>
              </a:r>
              <a:r>
                <a:rPr lang="en-US" altLang="zh-CN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.bss</a:t>
              </a: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节</a:t>
              </a:r>
              <a:r>
                <a:rPr lang="en-US" altLang="zh-CN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,</a:t>
              </a: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并映射到一个可读可写数据段中</a:t>
              </a:r>
              <a:r>
                <a:rPr lang="zh-CN" altLang="en-US" sz="1800" b="0">
                  <a:solidFill>
                    <a:srgbClr val="3366FF"/>
                  </a:solidFill>
                </a:rPr>
                <a:t> </a:t>
              </a:r>
              <a:endParaRPr lang="zh-CN" altLang="en-US" sz="1800" b="0">
                <a:solidFill>
                  <a:srgbClr val="3366FF"/>
                </a:solidFill>
              </a:endParaRPr>
            </a:p>
          </p:txBody>
        </p:sp>
        <p:grpSp>
          <p:nvGrpSpPr>
            <p:cNvPr id="609292" name="Group 12"/>
            <p:cNvGrpSpPr/>
            <p:nvPr/>
          </p:nvGrpSpPr>
          <p:grpSpPr bwMode="auto">
            <a:xfrm>
              <a:off x="0" y="3825"/>
              <a:ext cx="3883" cy="6675"/>
              <a:chOff x="0" y="1530"/>
              <a:chExt cx="1553" cy="2670"/>
            </a:xfrm>
          </p:grpSpPr>
          <p:pic>
            <p:nvPicPr>
              <p:cNvPr id="26635" name="Picture 4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530"/>
                <a:ext cx="1553" cy="2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36" name="Text Box 6"/>
              <p:cNvSpPr txBox="1">
                <a:spLocks noChangeArrowheads="1"/>
              </p:cNvSpPr>
              <p:nvPr/>
            </p:nvSpPr>
            <p:spPr bwMode="auto">
              <a:xfrm>
                <a:off x="391" y="3944"/>
                <a:ext cx="795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3366FF"/>
                    </a:solidFill>
                    <a:ea typeface="微软雅黑" panose="020B0503020204020204" charset="-122"/>
                  </a:rPr>
                  <a:t>链接视图</a:t>
                </a:r>
                <a:endParaRPr lang="zh-CN" altLang="en-US" sz="1800">
                  <a:solidFill>
                    <a:srgbClr val="3366F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637" name="Rectangle 10"/>
              <p:cNvSpPr>
                <a:spLocks noChangeArrowheads="1"/>
              </p:cNvSpPr>
              <p:nvPr/>
            </p:nvSpPr>
            <p:spPr bwMode="auto">
              <a:xfrm>
                <a:off x="72" y="3493"/>
                <a:ext cx="1417" cy="393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b="0"/>
              </a:p>
            </p:txBody>
          </p:sp>
        </p:grpSp>
        <p:grpSp>
          <p:nvGrpSpPr>
            <p:cNvPr id="609293" name="Group 13"/>
            <p:cNvGrpSpPr/>
            <p:nvPr/>
          </p:nvGrpSpPr>
          <p:grpSpPr bwMode="auto">
            <a:xfrm>
              <a:off x="7538" y="3758"/>
              <a:ext cx="3555" cy="6752"/>
              <a:chOff x="3015" y="1503"/>
              <a:chExt cx="1422" cy="2701"/>
            </a:xfrm>
          </p:grpSpPr>
          <p:pic>
            <p:nvPicPr>
              <p:cNvPr id="26632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5" y="1503"/>
                <a:ext cx="1422" cy="2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33" name="Text Box 7"/>
              <p:cNvSpPr txBox="1">
                <a:spLocks noChangeArrowheads="1"/>
              </p:cNvSpPr>
              <p:nvPr/>
            </p:nvSpPr>
            <p:spPr bwMode="auto">
              <a:xfrm>
                <a:off x="3387" y="3948"/>
                <a:ext cx="795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3366FF"/>
                    </a:solidFill>
                    <a:ea typeface="微软雅黑" panose="020B0503020204020204" charset="-122"/>
                  </a:rPr>
                  <a:t>执行视图</a:t>
                </a:r>
                <a:endParaRPr lang="zh-CN" altLang="en-US" sz="1800">
                  <a:solidFill>
                    <a:srgbClr val="3366F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634" name="Rectangle 11"/>
              <p:cNvSpPr>
                <a:spLocks noChangeArrowheads="1"/>
              </p:cNvSpPr>
              <p:nvPr/>
            </p:nvSpPr>
            <p:spPr bwMode="auto">
              <a:xfrm>
                <a:off x="3037" y="1796"/>
                <a:ext cx="1344" cy="393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b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008,&quot;width&quot;:8556}"/>
</p:tagLst>
</file>

<file path=ppt/tags/tag2.xml><?xml version="1.0" encoding="utf-8"?>
<p:tagLst xmlns:p="http://schemas.openxmlformats.org/presentationml/2006/main">
  <p:tag name="COMMONDATA" val="eyJoZGlkIjoiYjg1NGU3MmE1Yjc5MDU5NjQ3ZjllNDQ2ZDhmZGY5NzIifQ==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8787</Words>
  <Application>WPS 演示</Application>
  <PresentationFormat>在屏幕上显示</PresentationFormat>
  <Paragraphs>800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33</vt:i4>
      </vt:variant>
    </vt:vector>
  </HeadingPairs>
  <TitlesOfParts>
    <vt:vector size="63" baseType="lpstr">
      <vt:lpstr>Arial</vt:lpstr>
      <vt:lpstr>宋体</vt:lpstr>
      <vt:lpstr>Wingdings</vt:lpstr>
      <vt:lpstr>Tahoma</vt:lpstr>
      <vt:lpstr>黑体</vt:lpstr>
      <vt:lpstr>华文新魏</vt:lpstr>
      <vt:lpstr>Wingdings</vt:lpstr>
      <vt:lpstr>微软雅黑</vt:lpstr>
      <vt:lpstr>Arial Unicode MS</vt:lpstr>
      <vt:lpstr>Calibri</vt:lpstr>
      <vt:lpstr>Times New Roman</vt:lpstr>
      <vt:lpstr>楷体_GB2312</vt:lpstr>
      <vt:lpstr>新宋体</vt:lpstr>
      <vt:lpstr>Cambria Math</vt:lpstr>
      <vt:lpstr>Courier New</vt:lpstr>
      <vt:lpstr>-apple-system</vt:lpstr>
      <vt:lpstr>Segoe Print</vt:lpstr>
      <vt:lpstr>msgothic</vt:lpstr>
      <vt:lpstr>Arial Narrow</vt:lpstr>
      <vt:lpstr>Wingdings 2</vt:lpstr>
      <vt:lpstr>Arial Black</vt:lpstr>
      <vt:lpstr>model-3</vt:lpstr>
      <vt:lpstr>1_model-3</vt:lpstr>
      <vt:lpstr>15_model-3</vt:lpstr>
      <vt:lpstr>16_model-3</vt:lpstr>
      <vt:lpstr>17_model-3</vt:lpstr>
      <vt:lpstr>18_model-3</vt:lpstr>
      <vt:lpstr>2_model-3</vt:lpstr>
      <vt:lpstr>3_model-3</vt:lpstr>
      <vt:lpstr>4_model-3</vt:lpstr>
      <vt:lpstr>第二章 数据的机内表示</vt:lpstr>
      <vt:lpstr>PowerPoint 演示文稿</vt:lpstr>
      <vt:lpstr>程序编译、汇编</vt:lpstr>
      <vt:lpstr>链接</vt:lpstr>
      <vt:lpstr>链接</vt:lpstr>
      <vt:lpstr>链接</vt:lpstr>
      <vt:lpstr>PowerPoint 演示文稿</vt:lpstr>
      <vt:lpstr>目标文件的格式</vt:lpstr>
      <vt:lpstr>Executable and Linkable Format (ELF)</vt:lpstr>
      <vt:lpstr>目标文件格式</vt:lpstr>
      <vt:lpstr>可重定位目标文件格式</vt:lpstr>
      <vt:lpstr>执行视图—可执行目标文件</vt:lpstr>
      <vt:lpstr>可重定位目标文件格式</vt:lpstr>
      <vt:lpstr>可执行目标文件格式</vt:lpstr>
      <vt:lpstr>PowerPoint 演示文稿</vt:lpstr>
      <vt:lpstr>符号和符号解析</vt:lpstr>
      <vt:lpstr>符号和符号解析</vt:lpstr>
      <vt:lpstr>目标文件中的符号表</vt:lpstr>
      <vt:lpstr>目标文件中的符号表</vt:lpstr>
      <vt:lpstr>目标文件中的符号表</vt:lpstr>
      <vt:lpstr>符号解析（Symbol Resolution）</vt:lpstr>
      <vt:lpstr>全局符号的符号解析</vt:lpstr>
      <vt:lpstr>静态库的创建</vt:lpstr>
      <vt:lpstr>常用静态库</vt:lpstr>
      <vt:lpstr>常用静态库</vt:lpstr>
      <vt:lpstr>PowerPoint 演示文稿</vt:lpstr>
      <vt:lpstr>重定位</vt:lpstr>
      <vt:lpstr>重定位信息</vt:lpstr>
      <vt:lpstr>重定位操作举例</vt:lpstr>
      <vt:lpstr>重定位操作举例</vt:lpstr>
      <vt:lpstr>PowerPoint 演示文稿</vt:lpstr>
      <vt:lpstr>可执行文件的加载</vt:lpstr>
      <vt:lpstr>可执行文件的存储器映像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647</cp:revision>
  <dcterms:created xsi:type="dcterms:W3CDTF">2006-11-13T09:10:00Z</dcterms:created>
  <dcterms:modified xsi:type="dcterms:W3CDTF">2022-08-28T15:22:43Z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849A4ED79F6A4168823D8913AE8C4ED2</vt:lpwstr>
  </property>
</Properties>
</file>