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8" r:id="rId5"/>
    <p:sldMasterId id="2147483702" r:id="rId6"/>
  </p:sldMasterIdLst>
  <p:notesMasterIdLst>
    <p:notesMasterId r:id="rId12"/>
  </p:notesMasterIdLst>
  <p:sldIdLst>
    <p:sldId id="256" r:id="rId7"/>
    <p:sldId id="979" r:id="rId8"/>
    <p:sldId id="982" r:id="rId9"/>
    <p:sldId id="983" r:id="rId10"/>
    <p:sldId id="988" r:id="rId11"/>
    <p:sldId id="544" r:id="rId13"/>
    <p:sldId id="984" r:id="rId14"/>
    <p:sldId id="986" r:id="rId15"/>
    <p:sldId id="985" r:id="rId16"/>
    <p:sldId id="980" r:id="rId17"/>
    <p:sldId id="1053" r:id="rId18"/>
    <p:sldId id="1040" r:id="rId19"/>
    <p:sldId id="1041" r:id="rId20"/>
    <p:sldId id="1042" r:id="rId21"/>
    <p:sldId id="1054" r:id="rId22"/>
    <p:sldId id="1043" r:id="rId23"/>
    <p:sldId id="1044" r:id="rId24"/>
    <p:sldId id="1045" r:id="rId25"/>
    <p:sldId id="1046" r:id="rId26"/>
    <p:sldId id="1047" r:id="rId27"/>
    <p:sldId id="1048" r:id="rId28"/>
    <p:sldId id="1049" r:id="rId29"/>
    <p:sldId id="1050" r:id="rId30"/>
    <p:sldId id="1051" r:id="rId31"/>
    <p:sldId id="1052" r:id="rId32"/>
    <p:sldId id="981" r:id="rId33"/>
    <p:sldId id="1069" r:id="rId34"/>
    <p:sldId id="1070" r:id="rId35"/>
    <p:sldId id="1071" r:id="rId36"/>
    <p:sldId id="1072" r:id="rId37"/>
    <p:sldId id="1073" r:id="rId38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46"/>
        <p:guide pos="293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gs" Target="tags/tag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100269" tIns="49255" rIns="100269" bIns="49255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4.png"/><Relationship Id="rId16" Type="http://schemas.openxmlformats.org/officeDocument/2006/relationships/image" Target="../media/image1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17" Type="http://schemas.openxmlformats.org/officeDocument/2006/relationships/image" Target="../media/image4.png"/><Relationship Id="rId16" Type="http://schemas.openxmlformats.org/officeDocument/2006/relationships/image" Target="../media/image1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8" Type="http://schemas.openxmlformats.org/officeDocument/2006/relationships/theme" Target="../theme/theme4.xml"/><Relationship Id="rId17" Type="http://schemas.openxmlformats.org/officeDocument/2006/relationships/image" Target="../media/image4.png"/><Relationship Id="rId16" Type="http://schemas.openxmlformats.org/officeDocument/2006/relationships/image" Target="../media/image1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8" Type="http://schemas.openxmlformats.org/officeDocument/2006/relationships/theme" Target="../theme/theme5.xml"/><Relationship Id="rId17" Type="http://schemas.openxmlformats.org/officeDocument/2006/relationships/image" Target="../media/image4.png"/><Relationship Id="rId16" Type="http://schemas.openxmlformats.org/officeDocument/2006/relationships/image" Target="../media/image1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第七章 输入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输出</a:t>
            </a:r>
            <a:endParaRPr lang="zh-CN" altLang="en-US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88820"/>
            <a:ext cx="7581900" cy="4207510"/>
          </a:xfrm>
        </p:spPr>
        <p:txBody>
          <a:bodyPr vert="horz" wrap="square" lIns="91440" tIns="45720" rIns="91440" bIns="45720" anchor="t" anchorCtr="0"/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子系统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用户空间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软件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硬件与软件的接口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内核空间</a:t>
            </a:r>
            <a:r>
              <a:rPr lang="en-US" altLang="zh-CN" dirty="0">
                <a:ea typeface="黑体" panose="02010609060101010101" pitchFamily="2" charset="-122"/>
              </a:rPr>
              <a:t>I/O</a:t>
            </a:r>
            <a:r>
              <a:rPr lang="zh-CN" altLang="en-US" dirty="0">
                <a:ea typeface="黑体" panose="02010609060101010101" pitchFamily="2" charset="-122"/>
              </a:rPr>
              <a:t>软件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395605" y="260985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SzTx/>
              <a:buFontTx/>
            </a:pP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I/O硬件与软件的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5585" y="1280192"/>
            <a:ext cx="8192770" cy="5430140"/>
            <a:chOff x="280" y="1107"/>
            <a:chExt cx="13445" cy="9461"/>
          </a:xfrm>
        </p:grpSpPr>
        <p:pic>
          <p:nvPicPr>
            <p:cNvPr id="61443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5" y="3460"/>
              <a:ext cx="13320" cy="70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52998" name="Rectangle 6"/>
            <p:cNvSpPr/>
            <p:nvPr/>
          </p:nvSpPr>
          <p:spPr>
            <a:xfrm>
              <a:off x="733" y="7135"/>
              <a:ext cx="12525" cy="3433"/>
            </a:xfrm>
            <a:prstGeom prst="rect">
              <a:avLst/>
            </a:prstGeom>
            <a:solidFill>
              <a:schemeClr val="accent1">
                <a:alpha val="18039"/>
              </a:schemeClr>
            </a:solidFill>
            <a:ln w="50800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2999" name="Rectangle 7"/>
            <p:cNvSpPr/>
            <p:nvPr/>
          </p:nvSpPr>
          <p:spPr>
            <a:xfrm>
              <a:off x="280" y="1107"/>
              <a:ext cx="13385" cy="237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8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硬件建立了外设与主机之间的“通路”：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1">
                <a:lnSpc>
                  <a:spcPct val="115000"/>
                </a:lnSpc>
              </a:pPr>
              <a:r>
                <a:rPr lang="zh-CN" altLang="en-US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主机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----</a:t>
              </a:r>
              <a:r>
                <a:rPr lang="zh-CN" altLang="en-US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北桥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</a:t>
              </a:r>
              <a:r>
                <a:rPr lang="en-US" altLang="zh-CN" sz="1800" b="1" dirty="0">
                  <a:solidFill>
                    <a:srgbClr val="008000"/>
                  </a:solidFill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solidFill>
                    <a:srgbClr val="008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总线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----</a:t>
              </a:r>
              <a:r>
                <a:rPr lang="zh-CN" altLang="en-US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南桥（设备控制器）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----</a:t>
              </a:r>
              <a:r>
                <a:rPr lang="zh-CN" altLang="en-US" sz="1800" b="1" dirty="0">
                  <a:solidFill>
                    <a:srgbClr val="008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电缆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----</a:t>
              </a:r>
              <a:r>
                <a:rPr lang="zh-CN" altLang="en-US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外设</a:t>
              </a:r>
              <a:endPara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如何把</a:t>
              </a:r>
              <a:r>
                <a:rPr lang="zh-CN" altLang="en-US" sz="18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en-US" altLang="zh-CN" sz="18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请求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转换为对设备的控制命令并完成设备</a:t>
              </a:r>
              <a:r>
                <a:rPr lang="en-US" altLang="zh-CN" sz="18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任务，需要</a:t>
              </a:r>
              <a:r>
                <a:rPr lang="en-US" altLang="zh-CN" sz="18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软件与</a:t>
              </a:r>
              <a:r>
                <a:rPr lang="en-US" altLang="zh-CN" sz="18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硬件之间的协调工作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3000" name="Text Box 8"/>
            <p:cNvSpPr txBox="1"/>
            <p:nvPr/>
          </p:nvSpPr>
          <p:spPr>
            <a:xfrm>
              <a:off x="7133" y="3338"/>
              <a:ext cx="6492" cy="695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如：</a:t>
              </a:r>
              <a:r>
                <a:rPr lang="en-US" altLang="zh-CN" sz="20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printf("hello, world\n");</a:t>
              </a:r>
              <a:endParaRPr lang="en-US" altLang="zh-CN" sz="20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3001" name="Line 9"/>
            <p:cNvSpPr/>
            <p:nvPr/>
          </p:nvSpPr>
          <p:spPr>
            <a:xfrm>
              <a:off x="3658" y="2788"/>
              <a:ext cx="5555" cy="617"/>
            </a:xfrm>
            <a:prstGeom prst="line">
              <a:avLst/>
            </a:prstGeom>
            <a:ln w="50800" cap="flat" cmpd="sng">
              <a:solidFill>
                <a:srgbClr val="FE9AAB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355329"/>
          <p:cNvSpPr>
            <a:spLocks noGrp="1"/>
          </p:cNvSpPr>
          <p:nvPr>
            <p:ph type="title"/>
          </p:nvPr>
        </p:nvSpPr>
        <p:spPr>
          <a:xfrm>
            <a:off x="341313" y="142875"/>
            <a:ext cx="7772400" cy="779463"/>
          </a:xfrm>
        </p:spPr>
        <p:txBody>
          <a:bodyPr anchor="b" anchorCtr="0"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端口与接口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2"/>
          <p:cNvSpPr txBox="1"/>
          <p:nvPr/>
        </p:nvSpPr>
        <p:spPr>
          <a:xfrm>
            <a:off x="792163" y="1493838"/>
            <a:ext cx="7729538" cy="26752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indent="439420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计算机的外设都是通过接口连接到系统上，每个接口由一组寄存器组成，寄存器都有一个称为</a:t>
            </a:r>
            <a:r>
              <a:rPr lang="en-US" altLang="zh-CN" noProof="1">
                <a:solidFill>
                  <a:srgbClr val="000066"/>
                </a:solidFill>
                <a:latin typeface="Times New Roman" panose="02020603050405020304" pitchFamily="2" charset="0"/>
                <a:ea typeface="Times New Roman" panose="02020603050405020304" pitchFamily="2" charset="0"/>
                <a:cs typeface="+mn-ea"/>
              </a:rPr>
              <a:t>I/O</a:t>
            </a:r>
            <a:r>
              <a:rPr lang="zh-CN" altLang="en-US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端口的地址编码。</a:t>
            </a:r>
            <a:endParaRPr lang="zh-CN" altLang="en-US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39420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也就是，每一台外设都通过硬件接口与主机端口相连，并交换信息。</a:t>
            </a:r>
            <a:endParaRPr lang="zh-CN" altLang="en-US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171" name="组合 1073743062"/>
          <p:cNvGrpSpPr>
            <a:grpSpLocks noRot="1"/>
          </p:cNvGrpSpPr>
          <p:nvPr/>
        </p:nvGrpSpPr>
        <p:grpSpPr>
          <a:xfrm>
            <a:off x="1520825" y="4795520"/>
            <a:ext cx="5953125" cy="1528763"/>
            <a:chOff x="3420" y="8562"/>
            <a:chExt cx="5220" cy="1614"/>
          </a:xfrm>
        </p:grpSpPr>
        <p:sp>
          <p:nvSpPr>
            <p:cNvPr id="7172" name="文本框 1073742858"/>
            <p:cNvSpPr txBox="1"/>
            <p:nvPr/>
          </p:nvSpPr>
          <p:spPr>
            <a:xfrm>
              <a:off x="4140" y="9498"/>
              <a:ext cx="900" cy="67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主机</a:t>
              </a:r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3" name="文本框 1073742859"/>
            <p:cNvSpPr txBox="1"/>
            <p:nvPr/>
          </p:nvSpPr>
          <p:spPr>
            <a:xfrm>
              <a:off x="7380" y="9498"/>
              <a:ext cx="900" cy="67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外设</a:t>
              </a:r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7174" name="组合 1073742857"/>
            <p:cNvGrpSpPr/>
            <p:nvPr/>
          </p:nvGrpSpPr>
          <p:grpSpPr>
            <a:xfrm>
              <a:off x="3420" y="8562"/>
              <a:ext cx="5220" cy="936"/>
              <a:chOff x="2700" y="7524"/>
              <a:chExt cx="5220" cy="936"/>
            </a:xfrm>
          </p:grpSpPr>
          <p:sp>
            <p:nvSpPr>
              <p:cNvPr id="7175" name="文本框 1073742850"/>
              <p:cNvSpPr txBox="1"/>
              <p:nvPr/>
            </p:nvSpPr>
            <p:spPr>
              <a:xfrm>
                <a:off x="2700" y="7524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p>
                <a:pPr algn="ctr"/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CPU</a:t>
                </a:r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" name="文本框 1073742851"/>
              <p:cNvSpPr txBox="1"/>
              <p:nvPr/>
            </p:nvSpPr>
            <p:spPr>
              <a:xfrm>
                <a:off x="2700" y="7992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p>
                <a:pPr algn="ctr"/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内存</a:t>
                </a:r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7" name="文本框 1073742852"/>
              <p:cNvSpPr txBox="1"/>
              <p:nvPr/>
            </p:nvSpPr>
            <p:spPr>
              <a:xfrm>
                <a:off x="3600" y="7524"/>
                <a:ext cx="1620" cy="93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p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I/O存贮空间（端口）</a:t>
                </a:r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8" name="文本框 1073742853"/>
              <p:cNvSpPr txBox="1"/>
              <p:nvPr/>
            </p:nvSpPr>
            <p:spPr>
              <a:xfrm>
                <a:off x="6300" y="7524"/>
                <a:ext cx="540" cy="93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p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接口</a:t>
                </a:r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9" name="文本框 1073742854"/>
              <p:cNvSpPr txBox="1"/>
              <p:nvPr/>
            </p:nvSpPr>
            <p:spPr>
              <a:xfrm>
                <a:off x="6840" y="7524"/>
                <a:ext cx="1080" cy="93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p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I/O操作</a:t>
                </a:r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0" name="直接连接符 1073742855"/>
              <p:cNvSpPr/>
              <p:nvPr/>
            </p:nvSpPr>
            <p:spPr>
              <a:xfrm>
                <a:off x="5220" y="7680"/>
                <a:ext cx="10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1" name="直接连接符 1073742856"/>
              <p:cNvSpPr/>
              <p:nvPr/>
            </p:nvSpPr>
            <p:spPr>
              <a:xfrm flipH="1">
                <a:off x="5220" y="8148"/>
                <a:ext cx="10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693420" y="189230"/>
            <a:ext cx="6864985" cy="666750"/>
          </a:xfrm>
        </p:spPr>
        <p:txBody>
          <a:bodyPr anchor="b" anchorCtr="0"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接口的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组成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438275" name="内容占位符 438274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93725" y="1450975"/>
            <a:ext cx="7907338" cy="4784725"/>
          </a:xfrm>
        </p:spPr>
        <p:txBody>
          <a:bodyPr anchor="t" anchorCtr="0"/>
          <a:p>
            <a:pPr marL="0" indent="430530">
              <a:lnSpc>
                <a:spcPct val="150000"/>
              </a:lnSpc>
              <a:buNone/>
            </a:pPr>
            <a:r>
              <a:rPr lang="zh-CN" altLang="en-US" sz="2800" b="1" dirty="0"/>
              <a:t>接口的组成：设备状态寄存器、设备控制寄存器、数据寄存器。</a:t>
            </a:r>
            <a:endParaRPr lang="zh-CN" altLang="en-US" sz="2800" b="1" dirty="0"/>
          </a:p>
          <a:p>
            <a:pPr marL="0" indent="430530">
              <a:lnSpc>
                <a:spcPct val="150000"/>
              </a:lnSpc>
              <a:buNone/>
            </a:pPr>
            <a:r>
              <a:rPr lang="en-US" altLang="zh-CN" sz="2800" b="1" dirty="0"/>
              <a:t>I/O</a:t>
            </a:r>
            <a:r>
              <a:rPr lang="zh-CN" altLang="en-US" sz="2800" b="1" dirty="0"/>
              <a:t>端口的地址空间：允许设置</a:t>
            </a:r>
            <a:r>
              <a:rPr lang="en-US" altLang="zh-CN" sz="2800" b="1" dirty="0"/>
              <a:t>64K</a:t>
            </a:r>
            <a:r>
              <a:rPr lang="zh-CN" altLang="en-US" sz="2800" b="1" dirty="0"/>
              <a:t>个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位端口或</a:t>
            </a:r>
            <a:r>
              <a:rPr lang="en-US" altLang="zh-CN" sz="2800" b="1" dirty="0"/>
              <a:t>32K</a:t>
            </a:r>
            <a:r>
              <a:rPr lang="zh-CN" altLang="en-US" sz="2800" b="1" dirty="0"/>
              <a:t>个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位端口。</a:t>
            </a:r>
            <a:endParaRPr lang="zh-CN" altLang="en-US" sz="2800" b="1" dirty="0"/>
          </a:p>
          <a:p>
            <a:pPr marL="0" indent="430530">
              <a:lnSpc>
                <a:spcPct val="150000"/>
              </a:lnSpc>
              <a:buNone/>
            </a:pPr>
            <a:r>
              <a:rPr lang="zh-CN" altLang="en-US" sz="2800" b="1" dirty="0"/>
              <a:t>如：</a:t>
            </a:r>
            <a:r>
              <a:rPr lang="en-US" altLang="zh-CN" sz="2800" b="1" dirty="0"/>
              <a:t>40H</a:t>
            </a:r>
            <a:r>
              <a:rPr lang="zh-CN" altLang="en-US" sz="2800" b="1" dirty="0"/>
              <a:t>～</a:t>
            </a:r>
            <a:r>
              <a:rPr lang="en-US" altLang="zh-CN" sz="2800" b="1" dirty="0"/>
              <a:t>43H</a:t>
            </a:r>
            <a:r>
              <a:rPr lang="zh-CN" altLang="en-US" sz="2800" b="1" dirty="0"/>
              <a:t>时钟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定时器，</a:t>
            </a:r>
            <a:r>
              <a:rPr lang="en-US" altLang="zh-CN" sz="2800" b="1" dirty="0"/>
              <a:t>60H</a:t>
            </a:r>
            <a:r>
              <a:rPr lang="zh-CN" altLang="en-US" sz="2800" b="1" dirty="0"/>
              <a:t>～</a:t>
            </a:r>
            <a:r>
              <a:rPr lang="en-US" altLang="zh-CN" sz="2800" b="1" dirty="0"/>
              <a:t>63H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8255</a:t>
            </a:r>
            <a:r>
              <a:rPr lang="zh-CN" altLang="en-US" sz="2800" b="1" dirty="0"/>
              <a:t>通讯芯片的接口。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68313" y="188913"/>
            <a:ext cx="6462712" cy="666750"/>
          </a:xfrm>
        </p:spPr>
        <p:txBody>
          <a:bodyPr anchor="b" anchorCtr="0"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外设与主机的信息交换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8275" name="内容占位符 438274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12140" y="1628775"/>
            <a:ext cx="7826375" cy="4978400"/>
          </a:xfrm>
          <a:ln>
            <a:miter/>
          </a:ln>
        </p:spPr>
        <p:txBody>
          <a:bodyPr anchor="t"/>
          <a:p>
            <a:pPr marL="0" indent="41592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传送的信息分为三类：</a:t>
            </a:r>
            <a:endParaRPr lang="zh-CN" altLang="en-US" sz="2400" b="1" strike="noStrike" noProof="1" dirty="0"/>
          </a:p>
          <a:p>
            <a:pPr marL="0" indent="41592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① </a:t>
            </a:r>
            <a:r>
              <a:rPr lang="zh-CN" altLang="en-US" sz="2400" b="1" strike="noStrike" noProof="1" dirty="0"/>
              <a:t>控制信息：</a:t>
            </a:r>
            <a:r>
              <a:rPr lang="en-US" altLang="zh-CN" sz="2400" b="1" strike="noStrike" noProof="1" dirty="0"/>
              <a:t>CPU</a:t>
            </a:r>
            <a:r>
              <a:rPr lang="zh-CN" altLang="en-US" sz="2400" b="1" strike="noStrike" noProof="1" dirty="0"/>
              <a:t>把控制信息从端口输出到对应外设接口的控制寄存器中，告诉外设应做什么。</a:t>
            </a:r>
            <a:endParaRPr lang="zh-CN" altLang="en-US" sz="2400" b="1" strike="noStrike" noProof="1" dirty="0"/>
          </a:p>
          <a:p>
            <a:pPr marL="0" indent="41592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② </a:t>
            </a:r>
            <a:r>
              <a:rPr lang="zh-CN" altLang="en-US" sz="2400" b="1" strike="noStrike" noProof="1" dirty="0"/>
              <a:t>状态信息：把外设的状态寄存器中的内容送到对应的端口中，以便</a:t>
            </a:r>
            <a:r>
              <a:rPr lang="en-US" altLang="zh-CN" sz="2400" b="1" strike="noStrike" noProof="1" dirty="0"/>
              <a:t>CPU</a:t>
            </a:r>
            <a:r>
              <a:rPr lang="zh-CN" altLang="en-US" sz="2400" b="1" strike="noStrike" noProof="1" dirty="0"/>
              <a:t>了解外设状态。</a:t>
            </a:r>
            <a:endParaRPr lang="zh-CN" altLang="en-US" sz="2400" b="1" strike="noStrike" noProof="1" dirty="0"/>
          </a:p>
          <a:p>
            <a:pPr marL="0" indent="41592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③ </a:t>
            </a:r>
            <a:r>
              <a:rPr lang="zh-CN" altLang="en-US" sz="2400" b="1" strike="noStrike" noProof="1" dirty="0"/>
              <a:t>数据信息：需要交换的数据（</a:t>
            </a:r>
            <a:r>
              <a:rPr lang="en-US" altLang="zh-CN" sz="2400" b="1" strike="noStrike" noProof="1" dirty="0"/>
              <a:t>8</a:t>
            </a:r>
            <a:r>
              <a:rPr lang="zh-CN" altLang="en-US" sz="2400" b="1" strike="noStrike" noProof="1" dirty="0"/>
              <a:t>位、</a:t>
            </a:r>
            <a:r>
              <a:rPr lang="en-US" altLang="zh-CN" sz="2400" b="1" strike="noStrike" noProof="1" dirty="0"/>
              <a:t>16</a:t>
            </a:r>
            <a:r>
              <a:rPr lang="zh-CN" altLang="en-US" sz="2400" b="1" strike="noStrike" noProof="1" dirty="0"/>
              <a:t>位）。</a:t>
            </a:r>
            <a:endParaRPr lang="zh-CN" altLang="en-US" sz="2400" b="1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528638" y="157163"/>
            <a:ext cx="8183562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三种基本I/O方式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62211" name="Rectangle 3"/>
          <p:cNvSpPr>
            <a:spLocks noGrp="1"/>
          </p:cNvSpPr>
          <p:nvPr>
            <p:ph idx="1"/>
          </p:nvPr>
        </p:nvSpPr>
        <p:spPr>
          <a:xfrm>
            <a:off x="200025" y="1517650"/>
            <a:ext cx="8486140" cy="4390390"/>
          </a:xfrm>
        </p:spPr>
        <p:txBody>
          <a:bodyPr vert="horz" wrap="square" lIns="63500" tIns="25400" rIns="63500" bIns="25400" anchor="t" anchorCtr="0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程序直接控制方式（最简单的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方式）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无条件传送：对简单外设定时（同步）进行数据传送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条件传送：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主动查询，也称程序</a:t>
            </a:r>
            <a:r>
              <a:rPr lang="zh-CN" altLang="en-US" sz="2000" dirty="0">
                <a:solidFill>
                  <a:srgbClr val="2E9267"/>
                </a:solidFill>
                <a:latin typeface="微软雅黑" panose="020B0503020204020204" charset="-122"/>
                <a:ea typeface="微软雅黑" panose="020B0503020204020204" charset="-122"/>
              </a:rPr>
              <a:t>查询或轮询（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Polling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dirty="0">
                <a:solidFill>
                  <a:srgbClr val="2E9267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sz="20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 Interrupt 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中断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):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几乎所有系统都支持中断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若一个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设备需要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干预，它就通过中断请求通知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中止当前程序的执行，调出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（中断处理程序）来执行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处理结束后，再返回到被中止的程序继续执行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Direct Memory Access </a:t>
            </a:r>
            <a:r>
              <a:rPr lang="en-US" altLang="zh-CN" sz="2000" dirty="0">
                <a:solidFill>
                  <a:srgbClr val="D1390F"/>
                </a:solidFill>
                <a:latin typeface="微软雅黑" panose="020B0503020204020204" charset="-122"/>
                <a:ea typeface="微软雅黑" panose="020B0503020204020204" charset="-122"/>
              </a:rPr>
              <a:t>(DMA</a:t>
            </a:r>
            <a:r>
              <a:rPr lang="zh-CN" altLang="en-US" sz="2000" dirty="0">
                <a:solidFill>
                  <a:srgbClr val="D1390F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r>
              <a:rPr lang="en-US" altLang="zh-CN" sz="2000" dirty="0">
                <a:solidFill>
                  <a:srgbClr val="D1390F"/>
                </a:solidFill>
                <a:latin typeface="微软雅黑" panose="020B0503020204020204" charset="-122"/>
                <a:ea typeface="微软雅黑" panose="020B0503020204020204" charset="-122"/>
              </a:rPr>
              <a:t>):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磁盘等高速外设所用的方式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磁盘等高速外设成批地直接和主存进行数据交换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需要专门的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控制器控制总线，完成数据传送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数据传送过程无需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参与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6" name="矩形 1"/>
          <p:cNvSpPr/>
          <p:nvPr/>
        </p:nvSpPr>
        <p:spPr>
          <a:xfrm>
            <a:off x="722313" y="6132513"/>
            <a:ext cx="49136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驱动程序根据对应设备的</a:t>
            </a:r>
            <a:r>
              <a:rPr lang="en-US" altLang="zh-CN" sz="2000" b="1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b="1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方式来实现！</a:t>
            </a:r>
            <a:endParaRPr lang="zh-CN" altLang="en-US" sz="2000" b="1" dirty="0">
              <a:solidFill>
                <a:srgbClr val="99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charRg st="2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2211">
                                            <p:txEl>
                                              <p:charRg st="2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charRg st="4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2211">
                                            <p:txEl>
                                              <p:charRg st="4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charRg st="12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2211">
                                            <p:txEl>
                                              <p:charRg st="12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charRg st="15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2211">
                                            <p:txEl>
                                              <p:charRg st="15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charRg st="17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2211">
                                            <p:txEl>
                                              <p:charRg st="179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charRg st="243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2211">
                                            <p:txEl>
                                              <p:charRg st="243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charRg st="265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2211">
                                            <p:txEl>
                                              <p:charRg st="265" end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charRg st="288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2211">
                                            <p:txEl>
                                              <p:charRg st="288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76250" y="233363"/>
            <a:ext cx="6462713" cy="666750"/>
          </a:xfrm>
        </p:spPr>
        <p:txBody>
          <a:bodyPr anchor="b" anchorCtr="0"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程序直接控制I/O方式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8275" name="内容占位符 438274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22288" y="1449388"/>
            <a:ext cx="7989887" cy="4784725"/>
          </a:xfrm>
        </p:spPr>
        <p:txBody>
          <a:bodyPr anchor="t" anchorCtr="0"/>
          <a:p>
            <a:pPr marL="0" indent="43815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① </a:t>
            </a:r>
            <a:r>
              <a:rPr lang="zh-CN" altLang="en-US" sz="2800" b="1" dirty="0"/>
              <a:t>无条件传送方式：不查询外设状态寄存器的状态，直接用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OUT</a:t>
            </a:r>
            <a:r>
              <a:rPr lang="zh-CN" altLang="en-US" sz="2800" b="1" dirty="0"/>
              <a:t>指令实现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与外设信息传送。该方式的特点是：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与外设必须同步工作。</a:t>
            </a:r>
            <a:endParaRPr lang="zh-CN" altLang="en-US" sz="2800" b="1" dirty="0"/>
          </a:p>
          <a:p>
            <a:pPr marL="0" indent="43815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② </a:t>
            </a:r>
            <a:r>
              <a:rPr lang="zh-CN" altLang="en-US" sz="2800" b="1" dirty="0"/>
              <a:t>查询传送方式：查询外设状态和控制寄存器中的内容，确定是否传送。特点：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与外设不同步。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76250" y="233363"/>
            <a:ext cx="6462713" cy="666750"/>
          </a:xfrm>
        </p:spPr>
        <p:txBody>
          <a:bodyPr anchor="b" anchorCtr="0"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IN和OUT指令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8275" name="内容占位符 438274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49300" y="1801813"/>
            <a:ext cx="7712075" cy="4476750"/>
          </a:xfrm>
        </p:spPr>
        <p:txBody>
          <a:bodyPr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外设与主机传送信息，必须用</a:t>
            </a:r>
            <a:r>
              <a:rPr lang="en-US" altLang="zh-CN" b="1" dirty="0"/>
              <a:t>IN</a:t>
            </a:r>
            <a:r>
              <a:rPr lang="zh-CN" altLang="en-US" b="1" dirty="0"/>
              <a:t>和</a:t>
            </a:r>
            <a:r>
              <a:rPr lang="en-US" altLang="zh-CN" b="1" dirty="0"/>
              <a:t>OUT</a:t>
            </a:r>
            <a:r>
              <a:rPr lang="zh-CN" altLang="en-US" b="1" dirty="0"/>
              <a:t>指令</a:t>
            </a:r>
            <a:endParaRPr lang="zh-CN" altLang="en-US" b="1" dirty="0"/>
          </a:p>
        </p:txBody>
      </p:sp>
      <p:grpSp>
        <p:nvGrpSpPr>
          <p:cNvPr id="11267" name="组合 1073743063"/>
          <p:cNvGrpSpPr>
            <a:grpSpLocks noRot="1"/>
          </p:cNvGrpSpPr>
          <p:nvPr/>
        </p:nvGrpSpPr>
        <p:grpSpPr>
          <a:xfrm>
            <a:off x="2052638" y="2798763"/>
            <a:ext cx="5018087" cy="1624012"/>
            <a:chOff x="3780" y="12826"/>
            <a:chExt cx="4140" cy="1095"/>
          </a:xfrm>
        </p:grpSpPr>
        <p:sp>
          <p:nvSpPr>
            <p:cNvPr id="11268" name="文本框 1073742866"/>
            <p:cNvSpPr txBox="1"/>
            <p:nvPr/>
          </p:nvSpPr>
          <p:spPr>
            <a:xfrm>
              <a:off x="5400" y="13453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OUT</a:t>
              </a:r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文本框 1073742865"/>
            <p:cNvSpPr txBox="1"/>
            <p:nvPr/>
          </p:nvSpPr>
          <p:spPr>
            <a:xfrm>
              <a:off x="5400" y="12826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IN</a:t>
              </a:r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文本框 1073742861"/>
            <p:cNvSpPr txBox="1"/>
            <p:nvPr/>
          </p:nvSpPr>
          <p:spPr>
            <a:xfrm>
              <a:off x="3780" y="13138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外设</a:t>
              </a:r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文本框 1073742862"/>
            <p:cNvSpPr txBox="1"/>
            <p:nvPr/>
          </p:nvSpPr>
          <p:spPr>
            <a:xfrm>
              <a:off x="6660" y="13138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主机</a:t>
              </a:r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直接连接符 1073742863"/>
            <p:cNvSpPr/>
            <p:nvPr/>
          </p:nvSpPr>
          <p:spPr>
            <a:xfrm>
              <a:off x="5040" y="13294"/>
              <a:ext cx="16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直接连接符 1073742864"/>
            <p:cNvSpPr/>
            <p:nvPr/>
          </p:nvSpPr>
          <p:spPr>
            <a:xfrm flipH="1">
              <a:off x="5040" y="13450"/>
              <a:ext cx="16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68313" y="188913"/>
            <a:ext cx="6462712" cy="666750"/>
          </a:xfrm>
        </p:spPr>
        <p:txBody>
          <a:bodyPr anchor="b" anchorCtr="0"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IN和OUT指令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8275" name="内容占位符 438274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46125" y="1495425"/>
            <a:ext cx="7785100" cy="4784725"/>
          </a:xfrm>
          <a:ln>
            <a:miter/>
          </a:ln>
        </p:spPr>
        <p:txBody>
          <a:bodyPr anchor="t"/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1. </a:t>
            </a:r>
            <a:r>
              <a:rPr lang="zh-CN" altLang="en-US" sz="2400" b="1" strike="noStrike" noProof="1" dirty="0"/>
              <a:t>输入指令</a:t>
            </a:r>
            <a:r>
              <a:rPr lang="en-US" altLang="zh-CN" sz="2400" b="1" strike="noStrike" noProof="1" dirty="0"/>
              <a:t>IN</a:t>
            </a:r>
            <a:endParaRPr lang="en-US" altLang="zh-CN" sz="2400" b="1" strike="noStrike" noProof="1" dirty="0"/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功能：从外设寄存器取信息送入</a:t>
            </a:r>
            <a:r>
              <a:rPr lang="en-US" altLang="zh-CN" sz="2400" b="1" strike="noStrike" noProof="1" dirty="0"/>
              <a:t>AX</a:t>
            </a:r>
            <a:r>
              <a:rPr lang="zh-CN" altLang="en-US" sz="2400" b="1" strike="noStrike" noProof="1" dirty="0"/>
              <a:t>或</a:t>
            </a:r>
            <a:r>
              <a:rPr lang="en-US" altLang="zh-CN" sz="2400" b="1" strike="noStrike" noProof="1" dirty="0"/>
              <a:t>AL</a:t>
            </a:r>
            <a:r>
              <a:rPr lang="zh-CN" altLang="en-US" sz="2400" b="1" strike="noStrike" noProof="1" dirty="0"/>
              <a:t>。</a:t>
            </a:r>
            <a:endParaRPr lang="zh-CN" altLang="en-US" sz="2400" b="1" strike="noStrike" noProof="1" dirty="0"/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形式：</a:t>
            </a:r>
            <a:r>
              <a:rPr lang="en-US" altLang="zh-CN" sz="2400" b="1" strike="noStrike" noProof="1" dirty="0"/>
              <a:t>IN AL, PORT	</a:t>
            </a:r>
            <a:r>
              <a:rPr lang="zh-CN" altLang="en-US" sz="2400" b="1" strike="noStrike" noProof="1" dirty="0"/>
              <a:t>功能：（</a:t>
            </a:r>
            <a:r>
              <a:rPr lang="en-US" altLang="zh-CN" sz="2400" b="1" strike="noStrike" noProof="1" dirty="0"/>
              <a:t>PORT</a:t>
            </a:r>
            <a:r>
              <a:rPr lang="zh-CN" altLang="en-US" sz="2400" b="1" strike="noStrike" noProof="1" dirty="0"/>
              <a:t>）</a:t>
            </a:r>
            <a:r>
              <a:rPr lang="en-US" altLang="zh-CN" sz="2400" b="1" strike="noStrike" noProof="1" dirty="0"/>
              <a:t>→AL</a:t>
            </a:r>
            <a:endParaRPr lang="en-US" altLang="zh-CN" sz="2400" b="1" strike="noStrike" noProof="1" dirty="0"/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  IN AX, PORT	</a:t>
            </a:r>
            <a:r>
              <a:rPr lang="zh-CN" altLang="en-US" sz="2400" b="1" strike="noStrike" noProof="1" dirty="0"/>
              <a:t>功能：（</a:t>
            </a:r>
            <a:r>
              <a:rPr lang="en-US" altLang="zh-CN" sz="2400" b="1" strike="noStrike" noProof="1" dirty="0"/>
              <a:t>PORT+1</a:t>
            </a:r>
            <a:r>
              <a:rPr lang="zh-CN" altLang="en-US" sz="2400" b="1" strike="noStrike" noProof="1" dirty="0"/>
              <a:t>，</a:t>
            </a:r>
            <a:r>
              <a:rPr lang="en-US" altLang="zh-CN" sz="2400" b="1" strike="noStrike" noProof="1" dirty="0"/>
              <a:t>PORT</a:t>
            </a:r>
            <a:r>
              <a:rPr lang="zh-CN" altLang="en-US" sz="2400" b="1" strike="noStrike" noProof="1" dirty="0"/>
              <a:t>）</a:t>
            </a:r>
            <a:r>
              <a:rPr lang="en-US" altLang="zh-CN" sz="2400" b="1" strike="noStrike" noProof="1" dirty="0"/>
              <a:t>→AX</a:t>
            </a:r>
            <a:endParaRPr lang="en-US" altLang="zh-CN" sz="2400" b="1" strike="noStrike" noProof="1" dirty="0"/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  IN AL, DX	</a:t>
            </a:r>
            <a:r>
              <a:rPr lang="zh-CN" altLang="en-US" sz="2400" b="1" strike="noStrike" noProof="1" dirty="0"/>
              <a:t>功能：（</a:t>
            </a:r>
            <a:r>
              <a:rPr lang="en-US" altLang="zh-CN" sz="2400" b="1" strike="noStrike" noProof="1" dirty="0"/>
              <a:t>[DX]</a:t>
            </a:r>
            <a:r>
              <a:rPr lang="zh-CN" altLang="en-US" sz="2400" b="1" strike="noStrike" noProof="1" dirty="0"/>
              <a:t>）</a:t>
            </a:r>
            <a:r>
              <a:rPr lang="en-US" altLang="zh-CN" sz="2400" b="1" strike="noStrike" noProof="1" dirty="0"/>
              <a:t>→AL</a:t>
            </a:r>
            <a:endParaRPr lang="en-US" altLang="zh-CN" sz="2400" b="1" strike="noStrike" noProof="1" dirty="0"/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  IN AX, DX	</a:t>
            </a:r>
            <a:r>
              <a:rPr lang="zh-CN" altLang="en-US" sz="2400" b="1" strike="noStrike" noProof="1" dirty="0"/>
              <a:t>功能：（</a:t>
            </a:r>
            <a:r>
              <a:rPr lang="en-US" altLang="zh-CN" sz="2400" b="1" strike="noStrike" noProof="1" dirty="0"/>
              <a:t>[DX]</a:t>
            </a:r>
            <a:r>
              <a:rPr lang="zh-CN" altLang="en-US" sz="2400" b="1" strike="noStrike" noProof="1" dirty="0"/>
              <a:t>）</a:t>
            </a:r>
            <a:r>
              <a:rPr lang="en-US" altLang="zh-CN" sz="2400" b="1" strike="noStrike" noProof="1" dirty="0"/>
              <a:t>→AX</a:t>
            </a:r>
            <a:endParaRPr lang="en-US" altLang="zh-CN" sz="2400" b="1" strike="noStrike" noProof="1" dirty="0"/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由</a:t>
            </a:r>
            <a:r>
              <a:rPr lang="en-US" altLang="zh-CN" sz="2400" b="1" strike="noStrike" noProof="1" dirty="0"/>
              <a:t>AL</a:t>
            </a:r>
            <a:r>
              <a:rPr lang="zh-CN" altLang="en-US" sz="2400" b="1" strike="noStrike" noProof="1" dirty="0"/>
              <a:t>或</a:t>
            </a:r>
            <a:r>
              <a:rPr lang="en-US" altLang="zh-CN" sz="2400" b="1" strike="noStrike" noProof="1" dirty="0"/>
              <a:t>AX</a:t>
            </a:r>
            <a:r>
              <a:rPr lang="zh-CN" altLang="en-US" sz="2400" b="1" strike="noStrike" noProof="1" dirty="0"/>
              <a:t>决定取几个端口的内容。</a:t>
            </a:r>
            <a:endParaRPr lang="zh-CN" altLang="en-US" sz="2400" b="1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68313" y="188913"/>
            <a:ext cx="6462712" cy="666750"/>
          </a:xfrm>
        </p:spPr>
        <p:txBody>
          <a:bodyPr anchor="b" anchorCtr="0"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IN和OUT指令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8275" name="内容占位符 438274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57225" y="1493838"/>
            <a:ext cx="7885113" cy="4784725"/>
          </a:xfrm>
          <a:ln>
            <a:miter/>
          </a:ln>
        </p:spPr>
        <p:txBody>
          <a:bodyPr anchor="t"/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2. </a:t>
            </a:r>
            <a:r>
              <a:rPr lang="zh-CN" altLang="en-US" sz="2400" b="1" strike="noStrike" noProof="1" dirty="0"/>
              <a:t>输出指令</a:t>
            </a:r>
            <a:r>
              <a:rPr lang="en-US" altLang="zh-CN" sz="2400" b="1" strike="noStrike" noProof="1" dirty="0"/>
              <a:t>OUT</a:t>
            </a:r>
            <a:endParaRPr lang="en-US" altLang="zh-CN" sz="2400" b="1" strike="noStrike" noProof="1" dirty="0"/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功能：将</a:t>
            </a:r>
            <a:r>
              <a:rPr lang="en-US" altLang="zh-CN" sz="2400" b="1" strike="noStrike" noProof="1" dirty="0"/>
              <a:t>AX</a:t>
            </a:r>
            <a:r>
              <a:rPr lang="zh-CN" altLang="en-US" sz="2400" b="1" strike="noStrike" noProof="1" dirty="0"/>
              <a:t>或</a:t>
            </a:r>
            <a:r>
              <a:rPr lang="en-US" altLang="zh-CN" sz="2400" b="1" strike="noStrike" noProof="1" dirty="0"/>
              <a:t>AL</a:t>
            </a:r>
            <a:r>
              <a:rPr lang="zh-CN" altLang="en-US" sz="2400" b="1" strike="noStrike" noProof="1" dirty="0"/>
              <a:t>内容送到外设寄存器中。</a:t>
            </a:r>
            <a:endParaRPr lang="zh-CN" altLang="en-US" sz="2400" b="1" strike="noStrike" noProof="1" dirty="0"/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形式：</a:t>
            </a:r>
            <a:r>
              <a:rPr lang="en-US" altLang="zh-CN" sz="2400" b="1" strike="noStrike" noProof="1" dirty="0"/>
              <a:t>OUT PORT, AL	</a:t>
            </a:r>
            <a:r>
              <a:rPr lang="zh-CN" altLang="en-US" sz="2400" b="1" strike="noStrike" noProof="1" dirty="0"/>
              <a:t>功能：（</a:t>
            </a:r>
            <a:r>
              <a:rPr lang="en-US" altLang="zh-CN" sz="2400" b="1" strike="noStrike" noProof="1" dirty="0"/>
              <a:t>AL</a:t>
            </a:r>
            <a:r>
              <a:rPr lang="zh-CN" altLang="en-US" sz="2400" b="1" strike="noStrike" noProof="1" dirty="0"/>
              <a:t>）</a:t>
            </a:r>
            <a:r>
              <a:rPr lang="en-US" altLang="zh-CN" sz="2400" b="1" strike="noStrike" noProof="1" dirty="0"/>
              <a:t>→PORT</a:t>
            </a:r>
            <a:endParaRPr lang="en-US" altLang="zh-CN" sz="2400" b="1" strike="noStrike" noProof="1" dirty="0"/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  OUT PORT, AX	</a:t>
            </a:r>
            <a:r>
              <a:rPr lang="zh-CN" altLang="en-US" sz="2400" b="1" strike="noStrike" noProof="1" dirty="0"/>
              <a:t>功能：（</a:t>
            </a:r>
            <a:r>
              <a:rPr lang="en-US" altLang="zh-CN" sz="2400" b="1" strike="noStrike" noProof="1" dirty="0"/>
              <a:t>AX</a:t>
            </a:r>
            <a:r>
              <a:rPr lang="zh-CN" altLang="en-US" sz="2400" b="1" strike="noStrike" noProof="1" dirty="0"/>
              <a:t>）</a:t>
            </a:r>
            <a:r>
              <a:rPr lang="en-US" altLang="zh-CN" sz="2400" b="1" strike="noStrike" noProof="1" dirty="0"/>
              <a:t>→PORT</a:t>
            </a:r>
            <a:r>
              <a:rPr lang="zh-CN" altLang="en-US" sz="2400" b="1" strike="noStrike" noProof="1" dirty="0"/>
              <a:t>（</a:t>
            </a:r>
            <a:r>
              <a:rPr lang="en-US" altLang="zh-CN" sz="2400" b="1" strike="noStrike" noProof="1" dirty="0"/>
              <a:t>2</a:t>
            </a:r>
            <a:r>
              <a:rPr lang="zh-CN" altLang="en-US" sz="2400" b="1" strike="noStrike" noProof="1" dirty="0"/>
              <a:t>个</a:t>
            </a:r>
            <a:r>
              <a:rPr lang="en-US" altLang="zh-CN" sz="2400" b="1" strike="noStrike" noProof="1" dirty="0"/>
              <a:t>8</a:t>
            </a:r>
            <a:r>
              <a:rPr lang="zh-CN" altLang="en-US" sz="2400" b="1" strike="noStrike" noProof="1" dirty="0"/>
              <a:t>位口）</a:t>
            </a:r>
            <a:endParaRPr lang="zh-CN" altLang="en-US" sz="2400" b="1" strike="noStrike" noProof="1" dirty="0"/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  OUT DX, AL	</a:t>
            </a:r>
            <a:r>
              <a:rPr lang="zh-CN" altLang="en-US" sz="2400" b="1" strike="noStrike" noProof="1" dirty="0"/>
              <a:t>功能：（</a:t>
            </a:r>
            <a:r>
              <a:rPr lang="en-US" altLang="zh-CN" sz="2400" b="1" strike="noStrike" noProof="1" dirty="0"/>
              <a:t>AL</a:t>
            </a:r>
            <a:r>
              <a:rPr lang="zh-CN" altLang="en-US" sz="2400" b="1" strike="noStrike" noProof="1" dirty="0"/>
              <a:t>）</a:t>
            </a:r>
            <a:r>
              <a:rPr lang="en-US" altLang="zh-CN" sz="2400" b="1" strike="noStrike" noProof="1" dirty="0"/>
              <a:t>→[DX]</a:t>
            </a:r>
            <a:endParaRPr lang="en-US" altLang="zh-CN" sz="2400" b="1" strike="noStrike" noProof="1" dirty="0"/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/>
              <a:t>  OUT DX, AX	</a:t>
            </a:r>
            <a:r>
              <a:rPr lang="zh-CN" altLang="en-US" sz="2400" b="1" strike="noStrike" noProof="1" dirty="0"/>
              <a:t>功能：（</a:t>
            </a:r>
            <a:r>
              <a:rPr lang="en-US" altLang="zh-CN" sz="2400" b="1" strike="noStrike" noProof="1" dirty="0"/>
              <a:t>AX</a:t>
            </a:r>
            <a:r>
              <a:rPr lang="zh-CN" altLang="en-US" sz="2400" b="1" strike="noStrike" noProof="1" dirty="0"/>
              <a:t>）</a:t>
            </a:r>
            <a:r>
              <a:rPr lang="en-US" altLang="zh-CN" sz="2400" b="1" strike="noStrike" noProof="1" dirty="0"/>
              <a:t>→[DX]</a:t>
            </a:r>
            <a:endParaRPr lang="en-US" altLang="zh-CN" sz="2400" b="1" strike="noStrike" noProof="1" dirty="0"/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同样，由</a:t>
            </a:r>
            <a:r>
              <a:rPr lang="en-US" altLang="zh-CN" sz="2400" b="1" strike="noStrike" noProof="1" dirty="0"/>
              <a:t>AL</a:t>
            </a:r>
            <a:r>
              <a:rPr lang="zh-CN" altLang="en-US" sz="2400" b="1" strike="noStrike" noProof="1" dirty="0"/>
              <a:t>或</a:t>
            </a:r>
            <a:r>
              <a:rPr lang="en-US" altLang="zh-CN" sz="2400" b="1" strike="noStrike" noProof="1" dirty="0"/>
              <a:t>AX</a:t>
            </a:r>
            <a:r>
              <a:rPr lang="zh-CN" altLang="en-US" sz="2400" b="1" strike="noStrike" noProof="1" dirty="0"/>
              <a:t>决定送到几个端口。</a:t>
            </a:r>
            <a:endParaRPr lang="zh-CN" altLang="en-US" sz="2400" b="1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88820"/>
            <a:ext cx="7581900" cy="4207510"/>
          </a:xfrm>
        </p:spPr>
        <p:txBody>
          <a:bodyPr vert="horz" wrap="square" lIns="91440" tIns="45720" rIns="91440" bIns="45720" anchor="t" anchorCtr="0"/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子系统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用户空间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软件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硬件与软件的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接口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内核空间</a:t>
            </a:r>
            <a:r>
              <a:rPr lang="en-US" altLang="zh-CN" dirty="0">
                <a:ea typeface="黑体" panose="02010609060101010101" pitchFamily="2" charset="-122"/>
              </a:rPr>
              <a:t>I/O</a:t>
            </a:r>
            <a:r>
              <a:rPr lang="zh-CN" altLang="en-US" dirty="0">
                <a:ea typeface="黑体" panose="02010609060101010101" pitchFamily="2" charset="-122"/>
              </a:rPr>
              <a:t>软件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68313" y="188913"/>
            <a:ext cx="6462712" cy="666750"/>
          </a:xfrm>
        </p:spPr>
        <p:txBody>
          <a:bodyPr anchor="b" anchorCtr="0"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IN和OUT指令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8275" name="内容占位符 438274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46125" y="1449388"/>
            <a:ext cx="8596313" cy="4784725"/>
          </a:xfrm>
        </p:spPr>
        <p:txBody>
          <a:bodyPr anchor="t" anchorCtr="0"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例：</a:t>
            </a:r>
            <a:endParaRPr lang="zh-CN" altLang="en-US" sz="2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IN AL, 40H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OUT 80H, AL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MOV DX, 379H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IN AL, DX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注意：端口地址＞</a:t>
            </a:r>
            <a:r>
              <a:rPr lang="en-US" altLang="zh-CN" sz="2800" b="1" dirty="0"/>
              <a:t>255</a:t>
            </a:r>
            <a:r>
              <a:rPr lang="zh-CN" altLang="en-US" sz="2800" b="1" dirty="0"/>
              <a:t>，就放到</a:t>
            </a:r>
            <a:r>
              <a:rPr lang="en-US" altLang="zh-CN" sz="2800" b="1" dirty="0"/>
              <a:t>DX</a:t>
            </a:r>
            <a:r>
              <a:rPr lang="zh-CN" altLang="en-US" sz="2800" b="1" dirty="0"/>
              <a:t>中。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6354" name="内容占位符 35635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6575" y="1487488"/>
            <a:ext cx="7991475" cy="4733925"/>
          </a:xfrm>
        </p:spPr>
        <p:txBody>
          <a:bodyPr anchor="t" anchorCtr="0"/>
          <a:p>
            <a:pPr marL="22225" indent="363855">
              <a:lnSpc>
                <a:spcPct val="150000"/>
              </a:lnSpc>
              <a:buNone/>
            </a:pPr>
            <a:r>
              <a:rPr lang="zh-CN" altLang="en-US" sz="2800" b="1" dirty="0"/>
              <a:t>1. 无条件传送方式</a:t>
            </a:r>
            <a:endParaRPr lang="zh-CN" altLang="en-US" sz="2800" b="1" dirty="0"/>
          </a:p>
          <a:p>
            <a:pPr marL="22225" indent="363855">
              <a:lnSpc>
                <a:spcPct val="150000"/>
              </a:lnSpc>
              <a:buNone/>
            </a:pPr>
            <a:r>
              <a:rPr lang="zh-CN" altLang="en-US" sz="2800" b="1" dirty="0"/>
              <a:t>特点：不查询外设状态，直接用IN和OUT指令传送信息。采用这种方式，必须保证外设与CPU在传送数据的过程中，具有相同速度（同步）。</a:t>
            </a:r>
            <a:endParaRPr lang="zh-CN" altLang="en-US" sz="2800" b="1" dirty="0"/>
          </a:p>
        </p:txBody>
      </p:sp>
      <p:sp>
        <p:nvSpPr>
          <p:cNvPr id="15362" name="矩形 356354"/>
          <p:cNvSpPr/>
          <p:nvPr/>
        </p:nvSpPr>
        <p:spPr>
          <a:xfrm>
            <a:off x="387350" y="233363"/>
            <a:ext cx="658971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lnSpc>
                <a:spcPct val="100000"/>
              </a:lnSpc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程序直接控制传送方式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35737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57225" y="1403350"/>
            <a:ext cx="4448175" cy="4554538"/>
          </a:xfrm>
          <a:ln>
            <a:miter/>
          </a:ln>
        </p:spPr>
        <p:txBody>
          <a:bodyPr anchor="t"/>
          <a:p>
            <a:pPr marL="630555" indent="-6305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2.查询传送方式</a:t>
            </a:r>
            <a:endParaRPr lang="en-US" altLang="zh-CN" sz="2400" b="1" strike="noStrike" noProof="1">
              <a:solidFill>
                <a:srgbClr val="000066"/>
              </a:solidFill>
            </a:endParaRPr>
          </a:p>
          <a:p>
            <a:pPr marL="0" indent="32956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特点：查询外设状态，条件满足时传送。适合于低速外设与CPU传送信息。</a:t>
            </a:r>
            <a:endParaRPr lang="en-US" altLang="zh-CN" sz="2400" b="1" strike="noStrike" noProof="1">
              <a:solidFill>
                <a:srgbClr val="000066"/>
              </a:solidFill>
            </a:endParaRPr>
          </a:p>
          <a:p>
            <a:pPr marL="0" indent="32956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① 输入</a:t>
            </a:r>
            <a:endParaRPr lang="en-US" altLang="zh-CN" sz="2400" b="1" strike="noStrike" noProof="1">
              <a:solidFill>
                <a:srgbClr val="000066"/>
              </a:solidFill>
            </a:endParaRPr>
          </a:p>
          <a:p>
            <a:pPr marL="0" indent="32956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输入之前，查询数据是否准备好，若准备好则输入，否则等待。</a:t>
            </a:r>
            <a:endParaRPr lang="en-US" altLang="zh-CN" sz="2400" b="1" strike="noStrike" noProof="1">
              <a:solidFill>
                <a:srgbClr val="000066"/>
              </a:solidFill>
            </a:endParaRPr>
          </a:p>
        </p:txBody>
      </p:sp>
      <p:sp>
        <p:nvSpPr>
          <p:cNvPr id="16386" name="矩形 357378"/>
          <p:cNvSpPr/>
          <p:nvPr/>
        </p:nvSpPr>
        <p:spPr>
          <a:xfrm>
            <a:off x="701675" y="279400"/>
            <a:ext cx="6318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lnSpc>
                <a:spcPct val="100000"/>
              </a:lnSpc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Arial" panose="020B0604020202020204" pitchFamily="34" charset="0"/>
              </a:rPr>
              <a:t>程序直接控制传送方式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6387" name="组合 1073743065"/>
          <p:cNvGrpSpPr>
            <a:grpSpLocks noRot="1"/>
          </p:cNvGrpSpPr>
          <p:nvPr/>
        </p:nvGrpSpPr>
        <p:grpSpPr>
          <a:xfrm>
            <a:off x="5651500" y="2228850"/>
            <a:ext cx="2727325" cy="3133725"/>
            <a:chOff x="3847" y="4716"/>
            <a:chExt cx="2453" cy="2964"/>
          </a:xfrm>
        </p:grpSpPr>
        <p:sp>
          <p:nvSpPr>
            <p:cNvPr id="16388" name="文本框 1073742924"/>
            <p:cNvSpPr txBox="1"/>
            <p:nvPr/>
          </p:nvSpPr>
          <p:spPr>
            <a:xfrm>
              <a:off x="4747" y="6432"/>
              <a:ext cx="5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文本框 1073742923"/>
            <p:cNvSpPr txBox="1"/>
            <p:nvPr/>
          </p:nvSpPr>
          <p:spPr>
            <a:xfrm>
              <a:off x="3847" y="5811"/>
              <a:ext cx="5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文本框 1073742913"/>
            <p:cNvSpPr txBox="1"/>
            <p:nvPr/>
          </p:nvSpPr>
          <p:spPr>
            <a:xfrm>
              <a:off x="4387" y="518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输入的状态信息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菱形 1073742914"/>
            <p:cNvSpPr/>
            <p:nvPr/>
          </p:nvSpPr>
          <p:spPr>
            <a:xfrm>
              <a:off x="4207" y="5964"/>
              <a:ext cx="2093" cy="624"/>
            </a:xfrm>
            <a:prstGeom prst="diamond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准备好?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文本框 1073742916"/>
            <p:cNvSpPr txBox="1"/>
            <p:nvPr/>
          </p:nvSpPr>
          <p:spPr>
            <a:xfrm>
              <a:off x="4387" y="6900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输入数据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直接连接符 1073742917"/>
            <p:cNvSpPr/>
            <p:nvPr/>
          </p:nvSpPr>
          <p:spPr>
            <a:xfrm>
              <a:off x="5287" y="565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直接连接符 1073742918"/>
            <p:cNvSpPr/>
            <p:nvPr/>
          </p:nvSpPr>
          <p:spPr>
            <a:xfrm>
              <a:off x="5287" y="6588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直接连接符 1073742919"/>
            <p:cNvSpPr/>
            <p:nvPr/>
          </p:nvSpPr>
          <p:spPr>
            <a:xfrm flipH="1">
              <a:off x="3847" y="627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直接连接符 1073742920"/>
            <p:cNvSpPr/>
            <p:nvPr/>
          </p:nvSpPr>
          <p:spPr>
            <a:xfrm flipV="1">
              <a:off x="3847" y="4872"/>
              <a:ext cx="0" cy="14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直接连接符 1073742921"/>
            <p:cNvSpPr/>
            <p:nvPr/>
          </p:nvSpPr>
          <p:spPr>
            <a:xfrm>
              <a:off x="5287" y="4716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直接连接符 1073742922"/>
            <p:cNvSpPr/>
            <p:nvPr/>
          </p:nvSpPr>
          <p:spPr>
            <a:xfrm>
              <a:off x="3847" y="4872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直接连接符 1073742925"/>
            <p:cNvSpPr/>
            <p:nvPr/>
          </p:nvSpPr>
          <p:spPr>
            <a:xfrm>
              <a:off x="5287" y="7368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4" name="内容占位符 36147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12788" y="1498600"/>
            <a:ext cx="3759200" cy="4521200"/>
          </a:xfrm>
          <a:ln>
            <a:miter/>
          </a:ln>
        </p:spPr>
        <p:txBody>
          <a:bodyPr anchor="t"/>
          <a:p>
            <a:pPr marL="0" indent="0" defTabSz="0" fontAlgn="base">
              <a:lnSpc>
                <a:spcPct val="150000"/>
              </a:lnSpc>
              <a:spcBef>
                <a:spcPts val="0"/>
              </a:spcBef>
              <a:buNone/>
              <a:tabLst>
                <a:tab pos="630555" algn="l"/>
              </a:tabLst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② </a:t>
            </a:r>
            <a:r>
              <a:rPr lang="zh-CN" altLang="en-US" sz="2400" b="1" strike="noStrike" noProof="1">
                <a:solidFill>
                  <a:srgbClr val="000066"/>
                </a:solidFill>
              </a:rPr>
              <a:t>输出</a:t>
            </a:r>
            <a:endParaRPr lang="zh-CN" altLang="en-US" sz="2400" b="1" strike="noStrike" noProof="1">
              <a:solidFill>
                <a:srgbClr val="000066"/>
              </a:solidFill>
            </a:endParaRPr>
          </a:p>
          <a:p>
            <a:pPr marL="0" indent="244475" defTabSz="0" fontAlgn="base">
              <a:lnSpc>
                <a:spcPct val="150000"/>
              </a:lnSpc>
              <a:spcBef>
                <a:spcPts val="0"/>
              </a:spcBef>
              <a:buNone/>
              <a:tabLst>
                <a:tab pos="630555" algn="l"/>
              </a:tabLst>
            </a:pPr>
            <a:r>
              <a:rPr lang="zh-CN" altLang="en-US" sz="2400" b="1" strike="noStrike" noProof="1">
                <a:solidFill>
                  <a:srgbClr val="000066"/>
                </a:solidFill>
              </a:rPr>
              <a:t>输出之前，要查询外设是否“忙”，若“忙”则等待，否则输出数据。</a:t>
            </a:r>
            <a:endParaRPr lang="zh-CN" altLang="en-US" sz="2400" b="1" strike="noStrike" noProof="1">
              <a:solidFill>
                <a:srgbClr val="000066"/>
              </a:solidFill>
            </a:endParaRPr>
          </a:p>
        </p:txBody>
      </p:sp>
      <p:grpSp>
        <p:nvGrpSpPr>
          <p:cNvPr id="17410" name="组合 1073743154"/>
          <p:cNvGrpSpPr>
            <a:grpSpLocks noRot="1"/>
          </p:cNvGrpSpPr>
          <p:nvPr/>
        </p:nvGrpSpPr>
        <p:grpSpPr>
          <a:xfrm>
            <a:off x="4706938" y="2124075"/>
            <a:ext cx="2897187" cy="2938463"/>
            <a:chOff x="3780" y="2688"/>
            <a:chExt cx="2453" cy="2964"/>
          </a:xfrm>
        </p:grpSpPr>
        <p:sp>
          <p:nvSpPr>
            <p:cNvPr id="17411" name="文本框 1073743155"/>
            <p:cNvSpPr txBox="1"/>
            <p:nvPr/>
          </p:nvSpPr>
          <p:spPr>
            <a:xfrm>
              <a:off x="3780" y="3780"/>
              <a:ext cx="5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2" name="文本框 1073743156"/>
            <p:cNvSpPr txBox="1"/>
            <p:nvPr/>
          </p:nvSpPr>
          <p:spPr>
            <a:xfrm>
              <a:off x="4680" y="4404"/>
              <a:ext cx="5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文本框 1073743157"/>
            <p:cNvSpPr txBox="1"/>
            <p:nvPr/>
          </p:nvSpPr>
          <p:spPr>
            <a:xfrm>
              <a:off x="4320" y="3156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输入的状态信息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菱形 1073743158"/>
            <p:cNvSpPr/>
            <p:nvPr/>
          </p:nvSpPr>
          <p:spPr>
            <a:xfrm>
              <a:off x="4140" y="3936"/>
              <a:ext cx="2093" cy="624"/>
            </a:xfrm>
            <a:prstGeom prst="diamond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外设忙?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文本框 1073743159"/>
            <p:cNvSpPr txBox="1"/>
            <p:nvPr/>
          </p:nvSpPr>
          <p:spPr>
            <a:xfrm>
              <a:off x="4320" y="4872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输出数据</a:t>
              </a:r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直接连接符 1073743160"/>
            <p:cNvSpPr/>
            <p:nvPr/>
          </p:nvSpPr>
          <p:spPr>
            <a:xfrm>
              <a:off x="5220" y="3624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直接连接符 1073743161"/>
            <p:cNvSpPr/>
            <p:nvPr/>
          </p:nvSpPr>
          <p:spPr>
            <a:xfrm>
              <a:off x="5220" y="4560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直接连接符 1073743162"/>
            <p:cNvSpPr/>
            <p:nvPr/>
          </p:nvSpPr>
          <p:spPr>
            <a:xfrm flipH="1">
              <a:off x="3780" y="4248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直接连接符 1073743163"/>
            <p:cNvSpPr/>
            <p:nvPr/>
          </p:nvSpPr>
          <p:spPr>
            <a:xfrm flipV="1">
              <a:off x="3780" y="2844"/>
              <a:ext cx="0" cy="14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直接连接符 1073743164"/>
            <p:cNvSpPr/>
            <p:nvPr/>
          </p:nvSpPr>
          <p:spPr>
            <a:xfrm>
              <a:off x="5220" y="2688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直接连接符 1073743165"/>
            <p:cNvSpPr/>
            <p:nvPr/>
          </p:nvSpPr>
          <p:spPr>
            <a:xfrm>
              <a:off x="3780" y="2844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直接连接符 1073743166"/>
            <p:cNvSpPr/>
            <p:nvPr/>
          </p:nvSpPr>
          <p:spPr>
            <a:xfrm>
              <a:off x="5220" y="5340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86" name="矩形 357378"/>
          <p:cNvSpPr/>
          <p:nvPr/>
        </p:nvSpPr>
        <p:spPr>
          <a:xfrm>
            <a:off x="539750" y="241935"/>
            <a:ext cx="6318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lnSpc>
                <a:spcPct val="100000"/>
              </a:lnSpc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Arial" panose="020B0604020202020204" pitchFamily="34" charset="0"/>
              </a:rPr>
              <a:t>程序直接控制传送方式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498" name="内容占位符 36249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524000"/>
            <a:ext cx="8377238" cy="4740275"/>
          </a:xfrm>
        </p:spPr>
        <p:txBody>
          <a:bodyPr anchor="t" anchorCtr="0"/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为了解决查询方式下，CPU等待外设，浪费大量CPU资源的问题，提出了中断传送方式。</a:t>
            </a:r>
            <a:endParaRPr lang="zh-CN" altLang="en-US" sz="2800" b="1" dirty="0"/>
          </a:p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有如下优点：</a:t>
            </a:r>
            <a:endParaRPr lang="zh-CN" altLang="en-US" sz="2800" b="1" dirty="0"/>
          </a:p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① 提高CPU效率</a:t>
            </a:r>
            <a:endParaRPr lang="zh-CN" altLang="en-US" sz="2800" b="1" dirty="0"/>
          </a:p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② 可以处理突发事件</a:t>
            </a:r>
            <a:endParaRPr lang="zh-CN" altLang="en-US" sz="2800" b="1" dirty="0"/>
          </a:p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③ 提高了计算机工作的灵活性</a:t>
            </a:r>
            <a:endParaRPr lang="zh-CN" altLang="en-US" sz="2800" b="1" dirty="0"/>
          </a:p>
        </p:txBody>
      </p:sp>
      <p:sp>
        <p:nvSpPr>
          <p:cNvPr id="18434" name="文本框 1"/>
          <p:cNvSpPr txBox="1"/>
          <p:nvPr/>
        </p:nvSpPr>
        <p:spPr>
          <a:xfrm>
            <a:off x="539115" y="188595"/>
            <a:ext cx="5641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Arial" panose="020B0604020202020204" pitchFamily="34" charset="0"/>
              </a:rPr>
              <a:t>6.3 中断传送方式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498" name="内容占位符 36249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36600" y="1449388"/>
            <a:ext cx="7804150" cy="4816475"/>
          </a:xfrm>
          <a:ln>
            <a:miter/>
          </a:ln>
        </p:spPr>
        <p:txBody>
          <a:bodyPr anchor="t"/>
          <a:p>
            <a:pPr marL="29210" indent="31686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中断使CPU中止正在执行的程序，而转去处理特殊事件的操作，处理结束之后，又返回到断点处继续往下执行。</a:t>
            </a:r>
            <a:endParaRPr lang="zh-CN" altLang="en-US" sz="2400" b="1" strike="noStrike" noProof="1" dirty="0"/>
          </a:p>
          <a:p>
            <a:pPr marL="57150" indent="385445" defTabSz="9144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中断的处理过程：①中断请求</a:t>
            </a:r>
            <a:endParaRPr lang="zh-CN" altLang="en-US" sz="2400" b="1" strike="noStrike" noProof="1" dirty="0"/>
          </a:p>
          <a:p>
            <a:pPr marL="342900" indent="20828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     ②中断响应</a:t>
            </a:r>
            <a:endParaRPr lang="zh-CN" altLang="en-US" sz="2400" b="1" strike="noStrike" noProof="1" dirty="0"/>
          </a:p>
          <a:p>
            <a:pPr marL="342900" indent="20828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     ③中断处理</a:t>
            </a:r>
            <a:endParaRPr lang="zh-CN" altLang="en-US" sz="2400" b="1" strike="noStrike" noProof="1" dirty="0"/>
          </a:p>
          <a:p>
            <a:pPr marL="342900" indent="20828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/>
              <a:t>     ④中断返回</a:t>
            </a:r>
            <a:endParaRPr lang="zh-CN" altLang="en-US" sz="2400" b="1" strike="noStrike" noProof="1" dirty="0"/>
          </a:p>
          <a:p>
            <a:pPr fontAlgn="base">
              <a:lnSpc>
                <a:spcPct val="110000"/>
              </a:lnSpc>
              <a:buNone/>
            </a:pPr>
            <a:endParaRPr lang="zh-CN" altLang="en-US" sz="2800" b="1" strike="noStrike" noProof="1" dirty="0"/>
          </a:p>
        </p:txBody>
      </p:sp>
      <p:sp>
        <p:nvSpPr>
          <p:cNvPr id="19458" name="文本框 1"/>
          <p:cNvSpPr txBox="1"/>
          <p:nvPr/>
        </p:nvSpPr>
        <p:spPr>
          <a:xfrm>
            <a:off x="467995" y="260985"/>
            <a:ext cx="49326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宋体" panose="02010600030101010101" pitchFamily="2" charset="-122"/>
              </a:rPr>
              <a:t>中断传送方式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88820"/>
            <a:ext cx="7581900" cy="4207510"/>
          </a:xfrm>
        </p:spPr>
        <p:txBody>
          <a:bodyPr vert="horz" wrap="square" lIns="91440" tIns="45720" rIns="91440" bIns="45720" anchor="t" anchorCtr="0"/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子系统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用户空间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软件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硬件与软件的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接口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内核空间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</a:rPr>
              <a:t>I/O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软件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设备无关I/O软件层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35243" y="1125220"/>
            <a:ext cx="8772525" cy="5720080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设备驱动程序统一接口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操作系统为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所有外设的设备驱动程序规定一个统一接口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，这样，新设备的驱动程序只要按统一接口规范来编制，就可在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不修改操作系统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的情况下，添加新设备驱动程序并使用新的外设进行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所有设备都抽象成文件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，设备名和文件名在形式上没有差别，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设备和文件具有统一的接口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，不同设备名和文件名被映射到对应设备驱动程序。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缓冲处理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每个设备的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都需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使用内核缓冲区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，因而缓冲区的申请和管理等处理是所有设备公共的，可包含在与设备无关的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软件部分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错误报告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操作在内核态执行时所发生的错误信息，都通过与设备无关的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软件返回给用户进程，也即：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错误处理框架与设备无关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直接返回编程等错误，无需设备驱动程序处理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，如，请求了不可能的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操作；写信息到一个输入设备或从一个输出设备读信息；指定了一个无效缓冲区地址或者参数；指定了不存在的设备等。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有些错误由设备驱动程序检测出来并处理，若驱动程序无法处理，则将错误信息返回给设备无关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再由设备无关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软件返回给用户进程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，如写一个已被破坏的磁盘扇区；打印机缺纸；读一个已关闭的设备等。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设备无关I/O软件层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323533" y="1268413"/>
            <a:ext cx="8350250" cy="5059362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 dirty="0">
                <a:ea typeface="微软雅黑" panose="020B0503020204020204" charset="-122"/>
              </a:rPr>
              <a:t>打开与关闭文件</a:t>
            </a:r>
            <a:endParaRPr lang="zh-CN" altLang="en-US" sz="2400" dirty="0">
              <a:ea typeface="微软雅黑" panose="020B0503020204020204" charset="-122"/>
            </a:endParaRP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对设备或文件进行打开或关闭等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函数所对应的系统调用，并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不涉及具体的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，只要直接对主存中的一些数据结构进行修改即可，这部分工作也由设备无关软件来处理。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 dirty="0">
                <a:ea typeface="微软雅黑" panose="020B0503020204020204" charset="-122"/>
              </a:rPr>
              <a:t>逻辑块大小处理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为了为所有的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块设备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和所有的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字符设备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分别提供一个统一的抽象视图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，以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隐藏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不同块设备或不同字符设备之间的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差异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，与设备无关的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软件为所有块设备或所有字符设备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设置统一的逻辑块大小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对于块设备，不管磁盘扇区和光盘扇区有多大，所有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逻辑数据块的大小相同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，这样，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高层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软件就只需处理简化的抽象设备，从而在高层软件中简化了数据定位等处理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Grp="1"/>
          </p:cNvSpPr>
          <p:nvPr>
            <p:ph type="title"/>
          </p:nvPr>
        </p:nvSpPr>
        <p:spPr>
          <a:xfrm>
            <a:off x="394970" y="260985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55395" name="Rectangle 3"/>
          <p:cNvSpPr>
            <a:spLocks noGrp="1"/>
          </p:cNvSpPr>
          <p:nvPr>
            <p:ph idx="1"/>
          </p:nvPr>
        </p:nvSpPr>
        <p:spPr>
          <a:xfrm>
            <a:off x="179070" y="1340485"/>
            <a:ext cx="8462645" cy="5090795"/>
          </a:xfrm>
        </p:spPr>
        <p:txBody>
          <a:bodyPr vert="horz" wrap="square" lIns="63500" tIns="25400" rIns="63500" bIns="25400" anchor="t" anchorCtr="0">
            <a:spAutoFit/>
          </a:bodyPr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每个外设具体的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操作需通过执行设备驱动程序来完成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外设种类繁多、其控制接口不一，导致不同外设的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设备驱动程序千差万别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，因而设备驱动程序与设备相关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每个外设或每类外设都有一个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设备控制器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，其中包含各种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通过执行设备驱动程序中的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访问各种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设备所采用的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控制方式不同，驱动程序的实现方式也不同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程序直接控制：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驱动程序完成用户程序的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请求后才结束。这种情况下，用户进程在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过程中不会被阻塞，内核空间的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软件一直代表用户进程在内核态进行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（干等！）</a:t>
            </a:r>
            <a:endParaRPr lang="zh-CN" altLang="en-US" sz="1800" dirty="0">
              <a:solidFill>
                <a:srgbClr val="00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中断控制：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驱动程序启动第一次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操作后，将调出其他进程执行，而当前用户进程被阻塞。在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执行其他进程的同时，外设进行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操作，此时，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和外设并行工作。外设完成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时，向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发中断请求，然后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调出相应中断服务程序执行。在中断服务程序中再次启动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控制：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驱动程序对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控制器初始化后，便发送“启动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传送”命令，外设开始进行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操作并在外设和主存间传送数据。同时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执行处理器调度程序，转其他进程执行，当前用户进程被阻塞。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控制器完成所有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任务后，向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发送一个“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完成”中断请求信号。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3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2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395">
                                            <p:txEl>
                                              <p:charRg st="27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7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5395">
                                            <p:txEl>
                                              <p:charRg st="74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5395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165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5395">
                                            <p:txEl>
                                              <p:charRg st="165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253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5395">
                                            <p:txEl>
                                              <p:charRg st="253" end="3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charRg st="389" end="5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5395">
                                            <p:txEl>
                                              <p:charRg st="389" end="5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7.1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I/O子系统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44803" name="Rectangle 3"/>
          <p:cNvSpPr>
            <a:spLocks noGrp="1"/>
          </p:cNvSpPr>
          <p:nvPr>
            <p:ph idx="1"/>
          </p:nvPr>
        </p:nvSpPr>
        <p:spPr>
          <a:xfrm>
            <a:off x="467360" y="1341120"/>
            <a:ext cx="4904105" cy="4852035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所有高级语言的运行时（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）都提供了执行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功能的机制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40000"/>
              </a:spcBef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例如，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语言中提供了包含像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scanf()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等这样的标准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库函数，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语言中提供了如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&gt;&gt;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（输入）和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（输出）这样的重载操作符。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从高级语言程序中通过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操作符提出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请求，到设备响应并完成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请求，涉及到多层次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软件和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硬件的协作。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子系统层次结构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44813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57240" y="1595755"/>
            <a:ext cx="3031490" cy="4831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4814" name="Rectangle 14"/>
          <p:cNvSpPr/>
          <p:nvPr/>
        </p:nvSpPr>
        <p:spPr>
          <a:xfrm>
            <a:off x="5912485" y="5619115"/>
            <a:ext cx="1961515" cy="693420"/>
          </a:xfrm>
          <a:prstGeom prst="rect">
            <a:avLst/>
          </a:prstGeom>
          <a:solidFill>
            <a:schemeClr val="accent1">
              <a:alpha val="25882"/>
            </a:schemeClr>
          </a:solidFill>
          <a:ln w="50800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4815" name="Rectangle 15"/>
          <p:cNvSpPr/>
          <p:nvPr/>
        </p:nvSpPr>
        <p:spPr>
          <a:xfrm>
            <a:off x="5912485" y="1627505"/>
            <a:ext cx="1997710" cy="1671955"/>
          </a:xfrm>
          <a:prstGeom prst="rect">
            <a:avLst/>
          </a:prstGeom>
          <a:solidFill>
            <a:srgbClr val="0000FF">
              <a:alpha val="25098"/>
            </a:srgbClr>
          </a:solidFill>
          <a:ln w="50800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4816" name="Rectangle 16"/>
          <p:cNvSpPr/>
          <p:nvPr/>
        </p:nvSpPr>
        <p:spPr>
          <a:xfrm>
            <a:off x="5914390" y="3300095"/>
            <a:ext cx="1960245" cy="2359660"/>
          </a:xfrm>
          <a:prstGeom prst="rect">
            <a:avLst/>
          </a:prstGeom>
          <a:solidFill>
            <a:srgbClr val="99CC00">
              <a:alpha val="25098"/>
            </a:srgbClr>
          </a:solidFill>
          <a:ln w="50800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4817" name="Rectangle 17"/>
          <p:cNvSpPr/>
          <p:nvPr/>
        </p:nvSpPr>
        <p:spPr>
          <a:xfrm>
            <a:off x="491490" y="5888038"/>
            <a:ext cx="4900613" cy="70167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从用户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软件切换到内核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软件的唯一办法是“异常”机制：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系统调用（自陷）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charRg st="3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4803">
                                            <p:txEl>
                                              <p:charRg st="3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charRg st="11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4803">
                                            <p:txEl>
                                              <p:charRg st="113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charRg st="179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4803">
                                            <p:txEl>
                                              <p:charRg st="179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14" grpId="0" bldLvl="0" animBg="1"/>
      <p:bldP spid="844815" grpId="0" bldLvl="0" animBg="1"/>
      <p:bldP spid="844816" grpId="0" bldLvl="0" animBg="1"/>
      <p:bldP spid="8448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中断服务程序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56419" name="Rectangle 3"/>
          <p:cNvSpPr>
            <a:spLocks noGrp="1"/>
          </p:cNvSpPr>
          <p:nvPr>
            <p:ph idx="1"/>
          </p:nvPr>
        </p:nvSpPr>
        <p:spPr>
          <a:xfrm>
            <a:off x="469265" y="1366520"/>
            <a:ext cx="2964815" cy="3277235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中断控制和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控制两种方式下都需进行中断处理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中断控制方式：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中断服务程序主要进行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从数缓器取数或写数据到数缓器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，然后启动外设工作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控制方式：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中断服务程序进行后处理工作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56421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1410" y="1340485"/>
            <a:ext cx="4013200" cy="531749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56427" name="Group 11"/>
          <p:cNvGrpSpPr/>
          <p:nvPr/>
        </p:nvGrpSpPr>
        <p:grpSpPr>
          <a:xfrm>
            <a:off x="3228976" y="2868296"/>
            <a:ext cx="4764088" cy="1484312"/>
            <a:chOff x="1488" y="1460"/>
            <a:chExt cx="3001" cy="935"/>
          </a:xfrm>
        </p:grpSpPr>
        <p:sp>
          <p:nvSpPr>
            <p:cNvPr id="116744" name="Line 6"/>
            <p:cNvSpPr/>
            <p:nvPr/>
          </p:nvSpPr>
          <p:spPr>
            <a:xfrm>
              <a:off x="1488" y="1460"/>
              <a:ext cx="1099" cy="689"/>
            </a:xfrm>
            <a:prstGeom prst="line">
              <a:avLst/>
            </a:prstGeom>
            <a:ln w="50800" cap="flat" cmpd="sng">
              <a:solidFill>
                <a:srgbClr val="FE9AAB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6745" name="Rectangle 7"/>
            <p:cNvSpPr/>
            <p:nvPr/>
          </p:nvSpPr>
          <p:spPr>
            <a:xfrm>
              <a:off x="2606" y="2085"/>
              <a:ext cx="1883" cy="265"/>
            </a:xfrm>
            <a:prstGeom prst="rect">
              <a:avLst/>
            </a:prstGeom>
            <a:solidFill>
              <a:schemeClr val="accent1">
                <a:alpha val="14117"/>
              </a:schemeClr>
            </a:solidFill>
            <a:ln w="50800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746" name="Line 8"/>
            <p:cNvSpPr/>
            <p:nvPr/>
          </p:nvSpPr>
          <p:spPr>
            <a:xfrm flipV="1">
              <a:off x="1574" y="2249"/>
              <a:ext cx="1023" cy="146"/>
            </a:xfrm>
            <a:prstGeom prst="line">
              <a:avLst/>
            </a:prstGeom>
            <a:ln w="50800" cap="flat" cmpd="sng">
              <a:solidFill>
                <a:srgbClr val="FE9AAB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56426" name="Rectangle 10"/>
          <p:cNvSpPr/>
          <p:nvPr/>
        </p:nvSpPr>
        <p:spPr>
          <a:xfrm>
            <a:off x="683260" y="4724718"/>
            <a:ext cx="2590165" cy="1758315"/>
          </a:xfrm>
          <a:prstGeom prst="rect">
            <a:avLst/>
          </a:prstGeom>
          <a:noFill/>
          <a:ln w="50800">
            <a:noFill/>
          </a:ln>
        </p:spPr>
        <p:txBody>
          <a:bodyPr wrap="square" anchor="ctr" anchorCtr="0">
            <a:spAutoFit/>
          </a:bodyPr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在内核</a:t>
            </a:r>
            <a:r>
              <a:rPr lang="en-US" altLang="zh-CN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软件中用到的</a:t>
            </a:r>
            <a:r>
              <a:rPr lang="en-US" altLang="zh-CN" sz="1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指令、“开中断”和“关中断”等指令都是特权指令</a:t>
            </a:r>
            <a:r>
              <a:rPr lang="zh-CN" altLang="en-US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，只能在操作系统内核程序中使用</a:t>
            </a:r>
            <a:r>
              <a:rPr lang="zh-CN" altLang="en-US" sz="1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1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1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641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6419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矩形 47109"/>
          <p:cNvSpPr/>
          <p:nvPr/>
        </p:nvSpPr>
        <p:spPr>
          <a:xfrm>
            <a:off x="458788" y="234950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3730" name="文本框 1"/>
          <p:cNvSpPr txBox="1"/>
          <p:nvPr/>
        </p:nvSpPr>
        <p:spPr>
          <a:xfrm>
            <a:off x="657225" y="1554163"/>
            <a:ext cx="744855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i="0">
                <a:sym typeface="+mn-ea"/>
              </a:rPr>
              <a:t>计算机系统基础（袁春风）</a:t>
            </a:r>
            <a:r>
              <a:rPr lang="zh-CN" altLang="zh-CN" sz="3200" i="0">
                <a:sym typeface="+mn-ea"/>
              </a:rPr>
              <a:t>：</a:t>
            </a:r>
            <a:r>
              <a:rPr lang="zh-CN" altLang="en-US" sz="3200" b="1" i="0">
                <a:solidFill>
                  <a:srgbClr val="000066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</a:t>
            </a:r>
            <a:endParaRPr lang="zh-CN" altLang="en-US" sz="3200" b="1" i="0">
              <a:solidFill>
                <a:srgbClr val="000066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0">
                <a:solidFill>
                  <a:srgbClr val="000066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P314  6</a:t>
            </a:r>
            <a:endParaRPr lang="en-US" altLang="zh-CN" sz="3200" b="1" i="0">
              <a:solidFill>
                <a:srgbClr val="000066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0">
                <a:solidFill>
                  <a:srgbClr val="000066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P351  13</a:t>
            </a:r>
            <a:endParaRPr lang="en-US" altLang="zh-CN" sz="3200" b="1" i="0">
              <a:solidFill>
                <a:srgbClr val="000066"/>
              </a:solidFill>
              <a:latin typeface="Times New Roman" panose="02020603050405020304" pitchFamily="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395605" y="260985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I/O子系统概述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61187" name="Rectangle 3"/>
          <p:cNvSpPr>
            <a:spLocks noGrp="1"/>
          </p:cNvSpPr>
          <p:nvPr>
            <p:ph idx="1"/>
          </p:nvPr>
        </p:nvSpPr>
        <p:spPr>
          <a:xfrm>
            <a:off x="381000" y="1484630"/>
            <a:ext cx="8141970" cy="463677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lnSpc>
                <a:spcPct val="120000"/>
              </a:lnSpc>
              <a:spcBef>
                <a:spcPct val="40000"/>
              </a:spcBef>
              <a:buBlip>
                <a:blip r:embed="rId1"/>
              </a:buBlip>
            </a:pPr>
            <a:r>
              <a:rPr lang="zh-CN" altLang="en-US" sz="2000" dirty="0">
                <a:ea typeface="黑体" panose="0201060906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各类用户的I/O请求需要通过某种方式传给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OS：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  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最终用户：键盘、鼠标通过操作界面传递给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en-US" altLang="zh-CN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  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用户程序：通过函数（高级语言）转换为系统调用传递给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  <a:buBlip>
                <a:blip r:embed="rId1"/>
              </a:buBlip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I/O软件被组织成从高到低的四个层次，层次越低，则越接近设备而越远离用户程序。这四个层次依次为：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	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(1) 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用户层</a:t>
            </a:r>
            <a:r>
              <a:rPr lang="en-US" altLang="zh-CN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软件（</a:t>
            </a:r>
            <a:r>
              <a:rPr lang="en-US" altLang="zh-CN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函数调用系统调用）</a:t>
            </a:r>
            <a:endParaRPr lang="zh-CN" altLang="en-US" sz="2000" dirty="0">
              <a:solidFill>
                <a:srgbClr val="009900"/>
              </a:solidFill>
              <a:latin typeface="微软雅黑" panose="020B0503020204020204" charset="-122"/>
              <a:ea typeface="微软雅黑" panose="020B0503020204020204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	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(2)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与设备无关的操作系统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	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(3)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设备驱动程序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	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(4) 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中断服务程序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  <a:buBlip>
                <a:blip r:embed="rId1"/>
              </a:buBlip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大部分I/O软件都属于操作系统内核态程序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，最初的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I/O请求在用  户程序中提出。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1193" name="Rectangle 9"/>
          <p:cNvSpPr/>
          <p:nvPr/>
        </p:nvSpPr>
        <p:spPr>
          <a:xfrm>
            <a:off x="6372225" y="4139883"/>
            <a:ext cx="1962150" cy="70675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系统中极其重要！</a:t>
            </a:r>
            <a:endParaRPr lang="zh-CN" altLang="en-US" sz="20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61196" name="Group 12"/>
          <p:cNvGrpSpPr/>
          <p:nvPr/>
        </p:nvGrpSpPr>
        <p:grpSpPr>
          <a:xfrm>
            <a:off x="5076190" y="4077335"/>
            <a:ext cx="941705" cy="1041245"/>
            <a:chOff x="2981" y="2459"/>
            <a:chExt cx="786" cy="851"/>
          </a:xfrm>
        </p:grpSpPr>
        <p:sp>
          <p:nvSpPr>
            <p:cNvPr id="7174" name="AutoShape 10"/>
            <p:cNvSpPr/>
            <p:nvPr/>
          </p:nvSpPr>
          <p:spPr>
            <a:xfrm>
              <a:off x="2981" y="2459"/>
              <a:ext cx="301" cy="851"/>
            </a:xfrm>
            <a:prstGeom prst="rightBrace">
              <a:avLst>
                <a:gd name="adj1" fmla="val 23560"/>
                <a:gd name="adj2" fmla="val 50000"/>
              </a:avLst>
            </a:prstGeom>
            <a:noFill/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5" name="Text Box 11"/>
            <p:cNvSpPr txBox="1"/>
            <p:nvPr/>
          </p:nvSpPr>
          <p:spPr>
            <a:xfrm>
              <a:off x="3282" y="2762"/>
              <a:ext cx="485" cy="326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OS</a:t>
              </a:r>
              <a:endPara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18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1187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charRg st="5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1187">
                                            <p:txEl>
                                              <p:charRg st="5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charRg st="8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1187">
                                            <p:txEl>
                                              <p:charRg st="84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charRg st="13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1187">
                                            <p:txEl>
                                              <p:charRg st="136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charRg st="163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1187">
                                            <p:txEl>
                                              <p:charRg st="163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charRg st="184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1187">
                                            <p:txEl>
                                              <p:charRg st="184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charRg st="196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1187">
                                            <p:txEl>
                                              <p:charRg st="196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charRg st="211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1187">
                                            <p:txEl>
                                              <p:charRg st="211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92088" y="200343"/>
            <a:ext cx="8807450" cy="604520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Linux系统中printf()函数的执行过程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58128" y="4527550"/>
            <a:ext cx="8191500" cy="2017713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15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某函数调用了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，执行到调用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语句时，便会转到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标准库函数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去执行；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通过一系列函数调用，最终会调用函数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write()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write()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时，便会通过一系列步骤在内核空间中找到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write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对应的系统调用服务例程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sys_write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来执行。 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9225" y="1057275"/>
            <a:ext cx="8737600" cy="3520440"/>
            <a:chOff x="235" y="1213"/>
            <a:chExt cx="13760" cy="5544"/>
          </a:xfrm>
        </p:grpSpPr>
        <p:sp>
          <p:nvSpPr>
            <p:cNvPr id="18436" name="AutoShape 5"/>
            <p:cNvSpPr>
              <a:spLocks noChangeAspect="1"/>
            </p:cNvSpPr>
            <p:nvPr/>
          </p:nvSpPr>
          <p:spPr>
            <a:xfrm>
              <a:off x="253" y="1213"/>
              <a:ext cx="13587" cy="554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Text Box 6"/>
            <p:cNvSpPr txBox="1"/>
            <p:nvPr/>
          </p:nvSpPr>
          <p:spPr>
            <a:xfrm>
              <a:off x="420" y="2408"/>
              <a:ext cx="1828" cy="323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main()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printf();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38" name="Text Box 7"/>
            <p:cNvSpPr txBox="1"/>
            <p:nvPr/>
          </p:nvSpPr>
          <p:spPr>
            <a:xfrm>
              <a:off x="520" y="5873"/>
              <a:ext cx="1695" cy="4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just"/>
              <a:r>
                <a:rPr lang="zh-CN" altLang="en-US" sz="1900" b="1" dirty="0">
                  <a:latin typeface="Times New Roman" panose="02020603050405020304" pitchFamily="2" charset="0"/>
                  <a:ea typeface="微软雅黑" panose="020B0503020204020204" charset="-122"/>
                </a:rPr>
                <a:t>用户程序</a:t>
              </a:r>
              <a:r>
                <a:rPr lang="zh-CN" altLang="en-US" sz="9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Text Box 8"/>
            <p:cNvSpPr txBox="1"/>
            <p:nvPr/>
          </p:nvSpPr>
          <p:spPr>
            <a:xfrm>
              <a:off x="2705" y="2415"/>
              <a:ext cx="1945" cy="32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printf() 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xxxx();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       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40" name="Line 9"/>
            <p:cNvSpPr/>
            <p:nvPr/>
          </p:nvSpPr>
          <p:spPr>
            <a:xfrm flipV="1">
              <a:off x="2095" y="3008"/>
              <a:ext cx="720" cy="90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1" name="Text Box 10"/>
            <p:cNvSpPr txBox="1"/>
            <p:nvPr/>
          </p:nvSpPr>
          <p:spPr>
            <a:xfrm>
              <a:off x="8320" y="2450"/>
              <a:ext cx="2810" cy="314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system_call()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xxxx();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       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42" name="Text Box 11"/>
            <p:cNvSpPr txBox="1"/>
            <p:nvPr/>
          </p:nvSpPr>
          <p:spPr>
            <a:xfrm>
              <a:off x="5528" y="5703"/>
              <a:ext cx="1580" cy="90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just"/>
              <a:r>
                <a:rPr lang="zh-CN" altLang="en-US" sz="1900" b="1" dirty="0">
                  <a:solidFill>
                    <a:srgbClr val="FF3300"/>
                  </a:solidFill>
                  <a:latin typeface="Times New Roman" panose="02020603050405020304" pitchFamily="2" charset="0"/>
                  <a:ea typeface="微软雅黑" panose="020B0503020204020204" charset="-122"/>
                </a:rPr>
                <a:t>系统调用封装函数</a:t>
              </a:r>
              <a:endParaRPr lang="zh-CN" altLang="en-US" sz="1900" b="1" dirty="0">
                <a:solidFill>
                  <a:srgbClr val="FF3300"/>
                </a:solidFill>
                <a:latin typeface="Times New Roman" panose="02020603050405020304" pitchFamily="2" charset="0"/>
                <a:ea typeface="微软雅黑" panose="020B0503020204020204" charset="-122"/>
              </a:endParaRPr>
            </a:p>
          </p:txBody>
        </p:sp>
        <p:sp>
          <p:nvSpPr>
            <p:cNvPr id="18443" name="Text Box 12"/>
            <p:cNvSpPr txBox="1"/>
            <p:nvPr/>
          </p:nvSpPr>
          <p:spPr>
            <a:xfrm>
              <a:off x="8920" y="5700"/>
              <a:ext cx="1535" cy="8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just"/>
              <a:r>
                <a:rPr lang="zh-CN" altLang="en-US" sz="1900" b="1" dirty="0">
                  <a:latin typeface="Times New Roman" panose="02020603050405020304" pitchFamily="2" charset="0"/>
                  <a:ea typeface="微软雅黑" panose="020B0503020204020204" charset="-122"/>
                </a:rPr>
                <a:t>系统调用处理程序</a:t>
              </a:r>
              <a:endParaRPr lang="zh-CN" altLang="en-US" sz="1900" b="1" dirty="0">
                <a:latin typeface="Times New Roman" panose="02020603050405020304" pitchFamily="2" charset="0"/>
                <a:ea typeface="微软雅黑" panose="020B0503020204020204" charset="-122"/>
              </a:endParaRPr>
            </a:p>
          </p:txBody>
        </p:sp>
        <p:sp>
          <p:nvSpPr>
            <p:cNvPr id="18444" name="Rectangle 13"/>
            <p:cNvSpPr/>
            <p:nvPr/>
          </p:nvSpPr>
          <p:spPr>
            <a:xfrm>
              <a:off x="235" y="2015"/>
              <a:ext cx="7345" cy="4648"/>
            </a:xfrm>
            <a:prstGeom prst="rect">
              <a:avLst/>
            </a:prstGeom>
            <a:noFill/>
            <a:ln w="38100" cap="rnd" cmpd="sng">
              <a:solidFill>
                <a:srgbClr val="0066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Text Box 14"/>
            <p:cNvSpPr txBox="1"/>
            <p:nvPr/>
          </p:nvSpPr>
          <p:spPr>
            <a:xfrm>
              <a:off x="250" y="1403"/>
              <a:ext cx="5905" cy="5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just"/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用户空间、运行在用户态 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46" name="Rectangle 15"/>
            <p:cNvSpPr/>
            <p:nvPr/>
          </p:nvSpPr>
          <p:spPr>
            <a:xfrm>
              <a:off x="8103" y="1978"/>
              <a:ext cx="5892" cy="4712"/>
            </a:xfrm>
            <a:prstGeom prst="rect">
              <a:avLst/>
            </a:prstGeom>
            <a:noFill/>
            <a:ln w="28575" cap="rnd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Text Box 16"/>
            <p:cNvSpPr txBox="1"/>
            <p:nvPr/>
          </p:nvSpPr>
          <p:spPr>
            <a:xfrm>
              <a:off x="8185" y="1353"/>
              <a:ext cx="4938" cy="4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just"/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内核空间、运行在内核态 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48" name="Text Box 17"/>
            <p:cNvSpPr txBox="1"/>
            <p:nvPr/>
          </p:nvSpPr>
          <p:spPr>
            <a:xfrm>
              <a:off x="5283" y="2338"/>
              <a:ext cx="2102" cy="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write()</a:t>
              </a: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int $0x80</a:t>
              </a:r>
              <a:endParaRPr lang="en-US" altLang="zh-CN" sz="1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       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49" name="Line 18"/>
            <p:cNvSpPr/>
            <p:nvPr/>
          </p:nvSpPr>
          <p:spPr>
            <a:xfrm flipV="1">
              <a:off x="4238" y="2873"/>
              <a:ext cx="1145" cy="110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8450" name="Text Box 19"/>
            <p:cNvSpPr txBox="1"/>
            <p:nvPr/>
          </p:nvSpPr>
          <p:spPr>
            <a:xfrm>
              <a:off x="2960" y="5725"/>
              <a:ext cx="1513" cy="90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900" b="1" dirty="0">
                  <a:latin typeface="Times New Roman" panose="02020603050405020304" pitchFamily="2" charset="0"/>
                  <a:ea typeface="微软雅黑" panose="020B0503020204020204" charset="-122"/>
                </a:rPr>
                <a:t>标准库函数</a:t>
              </a:r>
              <a:endParaRPr lang="zh-CN" altLang="en-US" sz="1900" b="1" dirty="0">
                <a:latin typeface="Times New Roman" panose="02020603050405020304" pitchFamily="2" charset="0"/>
                <a:ea typeface="微软雅黑" panose="020B0503020204020204" charset="-122"/>
              </a:endParaRPr>
            </a:p>
          </p:txBody>
        </p:sp>
        <p:sp>
          <p:nvSpPr>
            <p:cNvPr id="18451" name="Line 20"/>
            <p:cNvSpPr/>
            <p:nvPr/>
          </p:nvSpPr>
          <p:spPr>
            <a:xfrm flipV="1">
              <a:off x="7278" y="3053"/>
              <a:ext cx="1157" cy="95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2" name="Text Box 21"/>
            <p:cNvSpPr txBox="1"/>
            <p:nvPr/>
          </p:nvSpPr>
          <p:spPr>
            <a:xfrm>
              <a:off x="11418" y="2488"/>
              <a:ext cx="2355" cy="311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sys_write()</a:t>
              </a:r>
              <a:endParaRPr lang="en-US" altLang="zh-CN" sz="19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9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       </a:t>
              </a: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53" name="Text Box 22"/>
            <p:cNvSpPr txBox="1"/>
            <p:nvPr/>
          </p:nvSpPr>
          <p:spPr>
            <a:xfrm>
              <a:off x="11865" y="5673"/>
              <a:ext cx="1648" cy="100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just"/>
              <a:r>
                <a:rPr lang="zh-CN" altLang="en-US" sz="1900" b="1" dirty="0">
                  <a:latin typeface="Times New Roman" panose="02020603050405020304" pitchFamily="2" charset="0"/>
                  <a:ea typeface="微软雅黑" panose="020B0503020204020204" charset="-122"/>
                </a:rPr>
                <a:t>系统调用服务例程</a:t>
              </a:r>
              <a:endParaRPr lang="zh-CN" altLang="en-US" sz="1900" b="1" dirty="0">
                <a:latin typeface="Times New Roman" panose="02020603050405020304" pitchFamily="2" charset="0"/>
                <a:ea typeface="微软雅黑" panose="020B0503020204020204" charset="-122"/>
              </a:endParaRPr>
            </a:p>
          </p:txBody>
        </p:sp>
        <p:sp>
          <p:nvSpPr>
            <p:cNvPr id="18454" name="Line 23"/>
            <p:cNvSpPr/>
            <p:nvPr/>
          </p:nvSpPr>
          <p:spPr>
            <a:xfrm flipV="1">
              <a:off x="9921" y="2942"/>
              <a:ext cx="1760" cy="11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5" name="Line 24"/>
            <p:cNvSpPr/>
            <p:nvPr/>
          </p:nvSpPr>
          <p:spPr>
            <a:xfrm flipH="1" flipV="1">
              <a:off x="10623" y="4880"/>
              <a:ext cx="900" cy="5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6" name="Line 25"/>
            <p:cNvSpPr/>
            <p:nvPr/>
          </p:nvSpPr>
          <p:spPr>
            <a:xfrm flipH="1" flipV="1">
              <a:off x="6643" y="4765"/>
              <a:ext cx="1817" cy="65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7" name="Line 26"/>
            <p:cNvSpPr/>
            <p:nvPr/>
          </p:nvSpPr>
          <p:spPr>
            <a:xfrm flipH="1" flipV="1">
              <a:off x="3954" y="4720"/>
              <a:ext cx="1528" cy="61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8458" name="Line 27"/>
            <p:cNvSpPr/>
            <p:nvPr/>
          </p:nvSpPr>
          <p:spPr>
            <a:xfrm flipH="1" flipV="1">
              <a:off x="1640" y="4745"/>
              <a:ext cx="1153" cy="51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459" name="Text Box 28"/>
          <p:cNvSpPr txBox="1"/>
          <p:nvPr/>
        </p:nvSpPr>
        <p:spPr>
          <a:xfrm>
            <a:off x="42863" y="6380798"/>
            <a:ext cx="6154737" cy="39687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system_call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中如何知道要转到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sys_write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执行呢？</a:t>
            </a:r>
            <a:endParaRPr lang="zh-CN" altLang="en-US" sz="20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60" name="Text Box 29"/>
          <p:cNvSpPr txBox="1"/>
          <p:nvPr/>
        </p:nvSpPr>
        <p:spPr>
          <a:xfrm>
            <a:off x="6024563" y="6380798"/>
            <a:ext cx="2381250" cy="39687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根据系统调用号！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88820"/>
            <a:ext cx="7581900" cy="4207510"/>
          </a:xfrm>
        </p:spPr>
        <p:txBody>
          <a:bodyPr vert="horz" wrap="square" lIns="91440" tIns="45720" rIns="91440" bIns="45720" anchor="t" anchorCtr="0"/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子系统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用户空间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软件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 algn="l">
              <a:spcBef>
                <a:spcPts val="1600"/>
              </a:spcBef>
              <a:buBlip>
                <a:blip r:embed="rId1"/>
              </a:buBlip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硬件与软件的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接口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内核空间</a:t>
            </a:r>
            <a:r>
              <a:rPr lang="en-US" altLang="zh-CN" dirty="0">
                <a:ea typeface="黑体" panose="02010609060101010101" pitchFamily="2" charset="-122"/>
              </a:rPr>
              <a:t>I/O</a:t>
            </a:r>
            <a:r>
              <a:rPr lang="zh-CN" altLang="en-US" dirty="0">
                <a:ea typeface="黑体" panose="02010609060101010101" pitchFamily="2" charset="-122"/>
              </a:rPr>
              <a:t>软件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95605" y="178435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7.2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用户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空间I/O软件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80643" name="Rectangle 3"/>
          <p:cNvSpPr>
            <a:spLocks noGrp="1"/>
          </p:cNvSpPr>
          <p:nvPr>
            <p:ph idx="1"/>
          </p:nvPr>
        </p:nvSpPr>
        <p:spPr>
          <a:xfrm>
            <a:off x="165100" y="1203325"/>
            <a:ext cx="8712835" cy="5571490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用户软件可用以下两种方式提出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请求：</a:t>
            </a:r>
            <a:endParaRPr lang="zh-CN" altLang="en-US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）使用高级语言提供的标准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库函数。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例如，在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语言程序中可以直接使用像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fopen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fread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fwrite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fclose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等文件操作函数，或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putc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scanf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getc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等控制台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函数。 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程序移植性很好！</a:t>
            </a:r>
            <a:endParaRPr lang="zh-CN" altLang="en-US" sz="19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   但是，使用标准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库函数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有以下几个方面的不足：</a:t>
            </a:r>
            <a:endParaRPr lang="zh-CN" altLang="en-US" sz="19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   (a) 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库函数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不能保证文件的安全性（无加/解锁机制）</a:t>
            </a:r>
            <a:endParaRPr lang="zh-CN" altLang="en-US" sz="19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   (b) 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所有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I/O都是同步的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，程序必须等待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操作完成后才能继续执行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（串行）</a:t>
            </a:r>
            <a:endParaRPr lang="zh-CN" altLang="en-US" sz="1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(c) 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有些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功能不适合甚至无法使用标准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库函数实现，如，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不提供读取文件元数据的函数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（元数据包括文件大小和文件创建时间等）</a:t>
            </a:r>
            <a:endParaRPr lang="zh-CN" altLang="en-US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    (d) 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用它进行网络编程会造成易于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出现缓冲区溢出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等风险</a:t>
            </a:r>
            <a:endParaRPr lang="zh-CN" altLang="en-US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）使用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提供的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函数或系统调用。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例如，在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中直接使用像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CreateFile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ReadFile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WriteFile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CloseHandle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等文件操作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函数，或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ReadConsole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WriteConsole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等控制台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函数。对于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Unix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用户程序，则直接使用像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open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read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write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close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等系统调用封装函数。</a:t>
            </a:r>
            <a:endParaRPr lang="zh-CN" altLang="en-US" sz="1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charRg st="2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43">
                                            <p:txEl>
                                              <p:charRg st="2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charRg st="13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43">
                                            <p:txEl>
                                              <p:charRg st="135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charRg st="163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43">
                                            <p:txEl>
                                              <p:charRg st="163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charRg st="198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0643">
                                            <p:txEl>
                                              <p:charRg st="198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charRg st="241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0643">
                                            <p:txEl>
                                              <p:charRg st="241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charRg st="310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0643">
                                            <p:txEl>
                                              <p:charRg st="310" end="3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charRg st="342" end="5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0643">
                                            <p:txEl>
                                              <p:charRg st="342" end="5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95605" y="18923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用户空间中的I/O函数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78595" name="Rectangle 3"/>
          <p:cNvSpPr>
            <a:spLocks noGrp="1"/>
          </p:cNvSpPr>
          <p:nvPr>
            <p:ph idx="1"/>
          </p:nvPr>
        </p:nvSpPr>
        <p:spPr>
          <a:xfrm>
            <a:off x="251143" y="1412240"/>
            <a:ext cx="8483600" cy="1823085"/>
          </a:xfrm>
        </p:spPr>
        <p:txBody>
          <a:bodyPr vert="horz" wrap="square" lIns="63500" tIns="25400" rIns="63500" bIns="25400" anchor="t" anchorCtr="0">
            <a:spAutoFit/>
          </a:bodyPr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用户程序可通过调用特定的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函数的方式提出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请求。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UNIX/Linux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系统中，可以是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库函数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系统调用的封装函数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，前者如文件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fopen()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fread()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fwrite()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fclose()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或控制台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putc()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scanf()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getc()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等；后者如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open()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read()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write()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close()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库函数比系统调用封装函数抽象层次高，后者属于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系统级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。与系统提供的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一样，前者是基于后者实现的。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8785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3351213"/>
            <a:ext cx="8013700" cy="340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8597" name="Line 5"/>
          <p:cNvSpPr/>
          <p:nvPr/>
        </p:nvSpPr>
        <p:spPr>
          <a:xfrm flipH="1">
            <a:off x="3135630" y="1923415"/>
            <a:ext cx="1233170" cy="164719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8598" name="Line 6"/>
          <p:cNvSpPr/>
          <p:nvPr/>
        </p:nvSpPr>
        <p:spPr>
          <a:xfrm flipH="1">
            <a:off x="3048000" y="1974215"/>
            <a:ext cx="3701415" cy="3876040"/>
          </a:xfrm>
          <a:prstGeom prst="line">
            <a:avLst/>
          </a:prstGeom>
          <a:ln w="508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859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charRg st="29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8595">
                                            <p:txEl>
                                              <p:charRg st="29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charRg st="18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8595">
                                            <p:txEl>
                                              <p:charRg st="186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81000" y="147955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用户程序中的I/O函数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412240"/>
            <a:ext cx="7584440" cy="5284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608,&quot;width&quot;:4774}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8152.499212598425}"/>
</p:tagLst>
</file>

<file path=ppt/tags/tag3.xml><?xml version="1.0" encoding="utf-8"?>
<p:tagLst xmlns:p="http://schemas.openxmlformats.org/presentationml/2006/main">
  <p:tag name="COMMONDATA" val="eyJoZGlkIjoiYjg1NGU3MmE1Yjc5MDU5NjQ3ZjllNDQ2ZDhmZGY5NzIifQ=="/>
  <p:tag name="KSO_WPP_MARK_KEY" val="b3bfe9e9-f2f1-44b9-8fd5-7eb5dcc04c90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5160</Words>
  <Application>WPS 演示</Application>
  <PresentationFormat>在屏幕上显示</PresentationFormat>
  <Paragraphs>357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Tahoma</vt:lpstr>
      <vt:lpstr>黑体</vt:lpstr>
      <vt:lpstr>华文新魏</vt:lpstr>
      <vt:lpstr>微软雅黑</vt:lpstr>
      <vt:lpstr>Wingdings 2</vt:lpstr>
      <vt:lpstr>Times New Roman</vt:lpstr>
      <vt:lpstr>Arial Unicode MS</vt:lpstr>
      <vt:lpstr>Calibri</vt:lpstr>
      <vt:lpstr>1_model-3</vt:lpstr>
      <vt:lpstr>5_model-3</vt:lpstr>
      <vt:lpstr>7_model-3</vt:lpstr>
      <vt:lpstr>8_model-3</vt:lpstr>
      <vt:lpstr>9_model-3</vt:lpstr>
      <vt:lpstr>第七章 输入输出</vt:lpstr>
      <vt:lpstr>主要内容</vt:lpstr>
      <vt:lpstr>7.1 I/O子系统</vt:lpstr>
      <vt:lpstr>I/O子系统概述</vt:lpstr>
      <vt:lpstr>Linux系统中printf()函数的执行过程</vt:lpstr>
      <vt:lpstr>主要内容</vt:lpstr>
      <vt:lpstr>7.2 用户空间I/O软件</vt:lpstr>
      <vt:lpstr>用户空间中的I/O函数</vt:lpstr>
      <vt:lpstr>用户程序中的I/O函数</vt:lpstr>
      <vt:lpstr>主要内容</vt:lpstr>
      <vt:lpstr>7.3 I/O硬件与软件的接口</vt:lpstr>
      <vt:lpstr>端口与接口</vt:lpstr>
      <vt:lpstr>接口的组成</vt:lpstr>
      <vt:lpstr>外设与主机的信息交换</vt:lpstr>
      <vt:lpstr>三种基本I/O方式</vt:lpstr>
      <vt:lpstr>程序直接控制I/O方式</vt:lpstr>
      <vt:lpstr>IN和OUT指令</vt:lpstr>
      <vt:lpstr>IN和OUT指令</vt:lpstr>
      <vt:lpstr>IN和OUT指令</vt:lpstr>
      <vt:lpstr>IN和OUT指令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设备无关I/O软件层</vt:lpstr>
      <vt:lpstr>设备无关I/O软件层</vt:lpstr>
      <vt:lpstr>设备驱动程序</vt:lpstr>
      <vt:lpstr>中断服务程序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796</cp:revision>
  <dcterms:created xsi:type="dcterms:W3CDTF">2006-11-13T09:10:00Z</dcterms:created>
  <dcterms:modified xsi:type="dcterms:W3CDTF">2022-11-08T06:37:23Z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849A4ED79F6A4168823D8913AE8C4ED2</vt:lpwstr>
  </property>
</Properties>
</file>