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1.xml" ContentType="application/vnd.openxmlformats-officedocument.presentationml.tags+xml"/>
  <Override PartName="/ppt/notesSlides/notesSlide5.xml" ContentType="application/vnd.openxmlformats-officedocument.presentationml.notesSlide+xml"/>
  <Override PartName="/ppt/tags/tag2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3"/>
  </p:notesMasterIdLst>
  <p:sldIdLst>
    <p:sldId id="261" r:id="rId2"/>
    <p:sldId id="260" r:id="rId3"/>
    <p:sldId id="285" r:id="rId4"/>
    <p:sldId id="313" r:id="rId5"/>
    <p:sldId id="286" r:id="rId6"/>
    <p:sldId id="314" r:id="rId7"/>
    <p:sldId id="315" r:id="rId8"/>
    <p:sldId id="287" r:id="rId9"/>
    <p:sldId id="288" r:id="rId10"/>
    <p:sldId id="289" r:id="rId11"/>
    <p:sldId id="304" r:id="rId12"/>
    <p:sldId id="301" r:id="rId13"/>
    <p:sldId id="310" r:id="rId14"/>
    <p:sldId id="311" r:id="rId15"/>
    <p:sldId id="303" r:id="rId16"/>
    <p:sldId id="302" r:id="rId17"/>
    <p:sldId id="305" r:id="rId18"/>
    <p:sldId id="306" r:id="rId19"/>
    <p:sldId id="316" r:id="rId20"/>
    <p:sldId id="290" r:id="rId21"/>
    <p:sldId id="292" r:id="rId22"/>
    <p:sldId id="317" r:id="rId23"/>
    <p:sldId id="293" r:id="rId24"/>
    <p:sldId id="307" r:id="rId25"/>
    <p:sldId id="294" r:id="rId26"/>
    <p:sldId id="308" r:id="rId27"/>
    <p:sldId id="295" r:id="rId28"/>
    <p:sldId id="296" r:id="rId29"/>
    <p:sldId id="309" r:id="rId30"/>
    <p:sldId id="297" r:id="rId31"/>
    <p:sldId id="298" r:id="rId32"/>
  </p:sldIdLst>
  <p:sldSz cx="12192000" cy="6858000"/>
  <p:notesSz cx="7104063" cy="10234613"/>
  <p:embeddedFontLst>
    <p:embeddedFont>
      <p:font typeface="Calibri" panose="020F0502020204030204" pitchFamily="34" charset="0"/>
      <p:regular r:id="rId34"/>
      <p:bold r:id="rId35"/>
      <p:italic r:id="rId36"/>
      <p:boldItalic r:id="rId37"/>
    </p:embeddedFont>
    <p:embeddedFont>
      <p:font typeface="Calibri Light" panose="020F0302020204030204" pitchFamily="34" charset="0"/>
      <p:regular r:id="rId38"/>
      <p:italic r:id="rId39"/>
    </p:embeddedFont>
    <p:embeddedFont>
      <p:font typeface="Lucida Sans Unicode" panose="020B0602030504020204" pitchFamily="34" charset="0"/>
      <p:regular r:id="rId40"/>
    </p:embeddedFont>
    <p:embeddedFont>
      <p:font typeface="Microsoft Sans Serif" panose="020B0604020202020204" pitchFamily="34" charset="0"/>
      <p:regular r:id="rId41"/>
    </p:embeddedFont>
    <p:embeddedFont>
      <p:font typeface="Tahoma" panose="020B0604030504040204" pitchFamily="34" charset="0"/>
      <p:regular r:id="rId42"/>
      <p:bold r:id="rId43"/>
    </p:embeddedFont>
    <p:embeddedFont>
      <p:font typeface="Verdana" panose="020B0604030504040204" pitchFamily="34" charset="0"/>
      <p:regular r:id="rId44"/>
      <p:bold r:id="rId45"/>
      <p:italic r:id="rId46"/>
      <p:boldItalic r:id="rId47"/>
    </p:embeddedFont>
    <p:embeddedFont>
      <p:font typeface="华文细黑" panose="02010600040101010101" pitchFamily="2" charset="-122"/>
      <p:regular r:id="rId48"/>
    </p:embeddedFont>
    <p:embeddedFont>
      <p:font typeface="微软雅黑" panose="020B0503020204020204" pitchFamily="34" charset="-122"/>
      <p:regular r:id="rId49"/>
      <p:bold r:id="rId50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473" autoAdjust="0"/>
    <p:restoredTop sz="79853" autoAdjust="0"/>
  </p:normalViewPr>
  <p:slideViewPr>
    <p:cSldViewPr snapToGrid="0">
      <p:cViewPr varScale="1">
        <p:scale>
          <a:sx n="88" d="100"/>
          <a:sy n="88" d="100"/>
        </p:scale>
        <p:origin x="1098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-3302" y="-91"/>
      </p:cViewPr>
      <p:guideLst>
        <p:guide orient="horz" pos="3223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42" Type="http://schemas.openxmlformats.org/officeDocument/2006/relationships/font" Target="fonts/font9.fntdata"/><Relationship Id="rId47" Type="http://schemas.openxmlformats.org/officeDocument/2006/relationships/font" Target="fonts/font14.fntdata"/><Relationship Id="rId50" Type="http://schemas.openxmlformats.org/officeDocument/2006/relationships/font" Target="fonts/font1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5.fntdata"/><Relationship Id="rId46" Type="http://schemas.openxmlformats.org/officeDocument/2006/relationships/font" Target="fonts/font1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8.fntdata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4.fntdata"/><Relationship Id="rId40" Type="http://schemas.openxmlformats.org/officeDocument/2006/relationships/font" Target="fonts/font7.fntdata"/><Relationship Id="rId45" Type="http://schemas.openxmlformats.org/officeDocument/2006/relationships/font" Target="fonts/font12.fntdata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3.fntdata"/><Relationship Id="rId49" Type="http://schemas.openxmlformats.org/officeDocument/2006/relationships/font" Target="fonts/font1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1.fntdata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Relationship Id="rId43" Type="http://schemas.openxmlformats.org/officeDocument/2006/relationships/font" Target="fonts/font10.fntdata"/><Relationship Id="rId48" Type="http://schemas.openxmlformats.org/officeDocument/2006/relationships/font" Target="fonts/font15.fntdata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364D3E-CE80-4CDF-B000-4A19DD94DB2E}" type="datetimeFigureOut">
              <a:rPr lang="zh-CN" altLang="en-US" smtClean="0"/>
              <a:pPr/>
              <a:t>2023/3/22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860925"/>
            <a:ext cx="5683250" cy="4605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02F197-FC75-4883-98EF-65AB4A5A5D8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06957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2F197-FC75-4883-98EF-65AB4A5A5D8A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87407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2F197-FC75-4883-98EF-65AB4A5A5D8A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17982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2F197-FC75-4883-98EF-65AB4A5A5D8A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87407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2F197-FC75-4883-98EF-65AB4A5A5D8A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87407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85800" lvl="1" indent="-228600">
              <a:lnSpc>
                <a:spcPct val="110000"/>
              </a:lnSpc>
              <a:spcBef>
                <a:spcPts val="1000"/>
              </a:spcBef>
              <a:buFont typeface="Wingdings" pitchFamily="2" charset="2"/>
              <a:buChar char="n"/>
              <a:defRPr/>
            </a:pPr>
            <a:r>
              <a:rPr lang="zh-CN" altLang="en-US" sz="20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从</a:t>
            </a:r>
            <a:r>
              <a:rPr lang="en-US" altLang="zh-CN" sz="20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JDK8</a:t>
            </a:r>
            <a:r>
              <a:rPr lang="zh-CN" altLang="en-US" sz="20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开始，接口可以定义缺省方法、静态接口方法</a:t>
            </a:r>
            <a:endParaRPr lang="en-US" altLang="zh-CN" sz="2000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685800" lvl="1" indent="-228600">
              <a:lnSpc>
                <a:spcPct val="110000"/>
              </a:lnSpc>
              <a:spcBef>
                <a:spcPts val="1000"/>
              </a:spcBef>
              <a:buFont typeface="Wingdings" pitchFamily="2" charset="2"/>
              <a:buChar char="n"/>
              <a:defRPr/>
            </a:pPr>
            <a:r>
              <a:rPr lang="zh-CN" altLang="en-US" sz="20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从</a:t>
            </a:r>
            <a:r>
              <a:rPr lang="en-US" altLang="zh-CN" sz="20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JDK9</a:t>
            </a:r>
            <a:r>
              <a:rPr lang="zh-CN" altLang="en-US" sz="20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开始，接口可以定义</a:t>
            </a:r>
            <a:r>
              <a:rPr lang="en-US" altLang="zh-CN" sz="20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private</a:t>
            </a:r>
            <a:r>
              <a:rPr lang="zh-CN" altLang="en-US" sz="20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和</a:t>
            </a:r>
            <a:r>
              <a:rPr lang="en-US" altLang="zh-CN" sz="20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private static</a:t>
            </a:r>
            <a:r>
              <a:rPr lang="zh-CN" altLang="en-US" sz="20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方法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2F197-FC75-4883-98EF-65AB4A5A5D8A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24461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2F197-FC75-4883-98EF-65AB4A5A5D8A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2F197-FC75-4883-98EF-65AB4A5A5D8A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87621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2F197-FC75-4883-98EF-65AB4A5A5D8A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91036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2F197-FC75-4883-98EF-65AB4A5A5D8A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2F197-FC75-4883-98EF-65AB4A5A5D8A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0946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2023/3/22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2023/3/22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容页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-25400" y="0"/>
            <a:ext cx="12217400" cy="1125538"/>
          </a:xfrm>
          <a:prstGeom prst="rect">
            <a:avLst/>
          </a:prstGeom>
          <a:solidFill>
            <a:srgbClr val="2051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61" name="文本占位符 6"/>
          <p:cNvSpPr>
            <a:spLocks noGrp="1"/>
          </p:cNvSpPr>
          <p:nvPr>
            <p:ph type="body" sz="quarter" idx="10"/>
          </p:nvPr>
        </p:nvSpPr>
        <p:spPr>
          <a:xfrm>
            <a:off x="0" y="278936"/>
            <a:ext cx="864096" cy="1008063"/>
          </a:xfrm>
          <a:prstGeom prst="rect">
            <a:avLst/>
          </a:prstGeom>
        </p:spPr>
        <p:txBody>
          <a:bodyPr/>
          <a:lstStyle>
            <a:lvl1pPr marL="0" indent="0" algn="dist">
              <a:buNone/>
              <a:defRPr sz="4800" b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3" name="文本占位符 6"/>
          <p:cNvSpPr>
            <a:spLocks noGrp="1"/>
          </p:cNvSpPr>
          <p:nvPr>
            <p:ph type="body" sz="quarter" idx="12"/>
          </p:nvPr>
        </p:nvSpPr>
        <p:spPr>
          <a:xfrm>
            <a:off x="1437592" y="348250"/>
            <a:ext cx="4586400" cy="49682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 baseline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-12700" y="-8890"/>
            <a:ext cx="12217400" cy="1125538"/>
          </a:xfrm>
          <a:prstGeom prst="rect">
            <a:avLst/>
          </a:prstGeom>
          <a:solidFill>
            <a:srgbClr val="2051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4" name="矩形 13"/>
          <p:cNvSpPr/>
          <p:nvPr userDrawn="1"/>
        </p:nvSpPr>
        <p:spPr>
          <a:xfrm>
            <a:off x="0" y="1116330"/>
            <a:ext cx="3359150" cy="574167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5" name="文本框 14"/>
          <p:cNvSpPr txBox="1">
            <a:spLocks noChangeArrowheads="1"/>
          </p:cNvSpPr>
          <p:nvPr userDrawn="1"/>
        </p:nvSpPr>
        <p:spPr bwMode="auto">
          <a:xfrm>
            <a:off x="623888" y="1537653"/>
            <a:ext cx="2003425" cy="10160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9pPr>
          </a:lstStyle>
          <a:p>
            <a:pPr algn="dist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60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目录</a:t>
            </a:r>
          </a:p>
        </p:txBody>
      </p:sp>
      <p:sp>
        <p:nvSpPr>
          <p:cNvPr id="16" name="文本框 15"/>
          <p:cNvSpPr txBox="1">
            <a:spLocks noChangeArrowheads="1"/>
          </p:cNvSpPr>
          <p:nvPr userDrawn="1"/>
        </p:nvSpPr>
        <p:spPr bwMode="auto">
          <a:xfrm>
            <a:off x="830263" y="2553653"/>
            <a:ext cx="1590675" cy="46196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9pPr>
          </a:lstStyle>
          <a:p>
            <a:pPr algn="dist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>
                <a:solidFill>
                  <a:srgbClr val="FFFFFF"/>
                </a:solidFill>
              </a:rPr>
              <a:t>contents</a:t>
            </a:r>
            <a:endParaRPr lang="zh-CN" altLang="en-US" sz="2400">
              <a:solidFill>
                <a:srgbClr val="FFFFFF"/>
              </a:solidFill>
            </a:endParaRPr>
          </a:p>
        </p:txBody>
      </p:sp>
      <p:sp>
        <p:nvSpPr>
          <p:cNvPr id="56" name="文本占位符 148"/>
          <p:cNvSpPr>
            <a:spLocks noGrp="1"/>
          </p:cNvSpPr>
          <p:nvPr>
            <p:ph type="body" sz="quarter" idx="11"/>
          </p:nvPr>
        </p:nvSpPr>
        <p:spPr>
          <a:xfrm>
            <a:off x="5159896" y="1885469"/>
            <a:ext cx="2232248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7" name="文本占位符 148"/>
          <p:cNvSpPr>
            <a:spLocks noGrp="1"/>
          </p:cNvSpPr>
          <p:nvPr>
            <p:ph type="body" sz="quarter" idx="12"/>
          </p:nvPr>
        </p:nvSpPr>
        <p:spPr>
          <a:xfrm>
            <a:off x="5159896" y="2650071"/>
            <a:ext cx="2232248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8" name="文本占位符 148"/>
          <p:cNvSpPr>
            <a:spLocks noGrp="1"/>
          </p:cNvSpPr>
          <p:nvPr>
            <p:ph type="body" sz="quarter" idx="13"/>
          </p:nvPr>
        </p:nvSpPr>
        <p:spPr>
          <a:xfrm>
            <a:off x="5159896" y="3414673"/>
            <a:ext cx="2232248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9" name="文本占位符 148"/>
          <p:cNvSpPr>
            <a:spLocks noGrp="1"/>
          </p:cNvSpPr>
          <p:nvPr>
            <p:ph type="body" sz="quarter" idx="14"/>
          </p:nvPr>
        </p:nvSpPr>
        <p:spPr>
          <a:xfrm>
            <a:off x="5159896" y="4179275"/>
            <a:ext cx="2232248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0" name="文本占位符 148"/>
          <p:cNvSpPr>
            <a:spLocks noGrp="1"/>
          </p:cNvSpPr>
          <p:nvPr>
            <p:ph type="body" sz="quarter" idx="15"/>
          </p:nvPr>
        </p:nvSpPr>
        <p:spPr>
          <a:xfrm>
            <a:off x="5159896" y="4943877"/>
            <a:ext cx="2232248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1" name="文本占位符 148"/>
          <p:cNvSpPr>
            <a:spLocks noGrp="1"/>
          </p:cNvSpPr>
          <p:nvPr>
            <p:ph type="body" sz="quarter" idx="16"/>
          </p:nvPr>
        </p:nvSpPr>
        <p:spPr>
          <a:xfrm>
            <a:off x="5159896" y="5708477"/>
            <a:ext cx="2232248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7" name="文本占位符 148"/>
          <p:cNvSpPr>
            <a:spLocks noGrp="1"/>
          </p:cNvSpPr>
          <p:nvPr>
            <p:ph type="body" sz="quarter" idx="17"/>
          </p:nvPr>
        </p:nvSpPr>
        <p:spPr>
          <a:xfrm>
            <a:off x="7392144" y="1885469"/>
            <a:ext cx="2232248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8" name="文本占位符 148"/>
          <p:cNvSpPr>
            <a:spLocks noGrp="1"/>
          </p:cNvSpPr>
          <p:nvPr>
            <p:ph type="body" sz="quarter" idx="18"/>
          </p:nvPr>
        </p:nvSpPr>
        <p:spPr>
          <a:xfrm>
            <a:off x="7392144" y="2656557"/>
            <a:ext cx="3168352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9" name="文本占位符 148"/>
          <p:cNvSpPr>
            <a:spLocks noGrp="1"/>
          </p:cNvSpPr>
          <p:nvPr>
            <p:ph type="body" sz="quarter" idx="19"/>
          </p:nvPr>
        </p:nvSpPr>
        <p:spPr>
          <a:xfrm>
            <a:off x="7392144" y="3411412"/>
            <a:ext cx="3168352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0" name="文本占位符 148"/>
          <p:cNvSpPr>
            <a:spLocks noGrp="1"/>
          </p:cNvSpPr>
          <p:nvPr>
            <p:ph type="body" sz="quarter" idx="20"/>
          </p:nvPr>
        </p:nvSpPr>
        <p:spPr>
          <a:xfrm>
            <a:off x="7392144" y="4179506"/>
            <a:ext cx="3168352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1" name="文本占位符 148"/>
          <p:cNvSpPr>
            <a:spLocks noGrp="1"/>
          </p:cNvSpPr>
          <p:nvPr>
            <p:ph type="body" sz="quarter" idx="21"/>
          </p:nvPr>
        </p:nvSpPr>
        <p:spPr>
          <a:xfrm>
            <a:off x="7392144" y="4956676"/>
            <a:ext cx="3168352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2" name="文本占位符 148"/>
          <p:cNvSpPr>
            <a:spLocks noGrp="1"/>
          </p:cNvSpPr>
          <p:nvPr>
            <p:ph type="body" sz="quarter" idx="22"/>
          </p:nvPr>
        </p:nvSpPr>
        <p:spPr>
          <a:xfrm>
            <a:off x="7392144" y="5709142"/>
            <a:ext cx="3168352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3" name="文本占位符 6"/>
          <p:cNvSpPr>
            <a:spLocks noGrp="1"/>
          </p:cNvSpPr>
          <p:nvPr>
            <p:ph type="body" sz="quarter" idx="23"/>
          </p:nvPr>
        </p:nvSpPr>
        <p:spPr>
          <a:xfrm>
            <a:off x="225425" y="252730"/>
            <a:ext cx="11741785" cy="60325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 u="none" strike="noStrike" kern="1200" cap="none" spc="0" normalizeH="0" baseline="0">
                <a:solidFill>
                  <a:schemeClr val="bg1"/>
                </a:solidFill>
                <a:uFillTx/>
                <a:latin typeface="微软雅黑" panose="020B0503020204020204" charset="-122"/>
                <a:ea typeface="微软雅黑" panose="020B0503020204020204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2023/3/22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2023/3/22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2023/3/22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2023/3/22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2023/3/22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2023/3/22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2023/3/22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2023/3/22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pPr/>
              <a:t>2023/3/22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2.xml"/><Relationship Id="rId4" Type="http://schemas.openxmlformats.org/officeDocument/2006/relationships/image" Target="../media/image1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0" name="组合 10"/>
          <p:cNvGrpSpPr/>
          <p:nvPr/>
        </p:nvGrpSpPr>
        <p:grpSpPr bwMode="auto">
          <a:xfrm>
            <a:off x="4370407" y="1703626"/>
            <a:ext cx="729615" cy="652145"/>
            <a:chOff x="1469675" y="2728606"/>
            <a:chExt cx="2187070" cy="2162788"/>
          </a:xfrm>
        </p:grpSpPr>
        <p:grpSp>
          <p:nvGrpSpPr>
            <p:cNvPr id="7188" name="组合 4"/>
            <p:cNvGrpSpPr/>
            <p:nvPr/>
          </p:nvGrpSpPr>
          <p:grpSpPr bwMode="auto">
            <a:xfrm flipH="1">
              <a:off x="1469675" y="2728606"/>
              <a:ext cx="2187070" cy="1081394"/>
              <a:chOff x="4956670" y="4443106"/>
              <a:chExt cx="4884016" cy="2414894"/>
            </a:xfrm>
          </p:grpSpPr>
          <p:sp>
            <p:nvSpPr>
              <p:cNvPr id="36" name="等腰三角形 35"/>
              <p:cNvSpPr/>
              <p:nvPr/>
            </p:nvSpPr>
            <p:spPr>
              <a:xfrm>
                <a:off x="4956670" y="4443106"/>
                <a:ext cx="4884016" cy="2414894"/>
              </a:xfrm>
              <a:prstGeom prst="triangle">
                <a:avLst/>
              </a:prstGeom>
              <a:solidFill>
                <a:srgbClr val="4D86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37" name="任意多边形 36"/>
              <p:cNvSpPr/>
              <p:nvPr/>
            </p:nvSpPr>
            <p:spPr>
              <a:xfrm>
                <a:off x="4956670" y="4443106"/>
                <a:ext cx="2437476" cy="2414894"/>
              </a:xfrm>
              <a:custGeom>
                <a:avLst/>
                <a:gdLst>
                  <a:gd name="connsiteX0" fmla="*/ 2442008 w 2442008"/>
                  <a:gd name="connsiteY0" fmla="*/ 0 h 2414894"/>
                  <a:gd name="connsiteX1" fmla="*/ 2415869 w 2442008"/>
                  <a:gd name="connsiteY1" fmla="*/ 2414894 h 2414894"/>
                  <a:gd name="connsiteX2" fmla="*/ 0 w 2442008"/>
                  <a:gd name="connsiteY2" fmla="*/ 2414894 h 2414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42008" h="2414894">
                    <a:moveTo>
                      <a:pt x="2442008" y="0"/>
                    </a:moveTo>
                    <a:lnTo>
                      <a:pt x="2415869" y="2414894"/>
                    </a:lnTo>
                    <a:lnTo>
                      <a:pt x="0" y="2414894"/>
                    </a:lnTo>
                    <a:close/>
                  </a:path>
                </a:pathLst>
              </a:custGeom>
              <a:solidFill>
                <a:srgbClr val="113A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7189" name="组合 7"/>
            <p:cNvGrpSpPr/>
            <p:nvPr/>
          </p:nvGrpSpPr>
          <p:grpSpPr bwMode="auto">
            <a:xfrm flipV="1">
              <a:off x="1469675" y="3810000"/>
              <a:ext cx="2187070" cy="1081394"/>
              <a:chOff x="4956670" y="4443106"/>
              <a:chExt cx="4884016" cy="2414894"/>
            </a:xfrm>
          </p:grpSpPr>
          <p:sp>
            <p:nvSpPr>
              <p:cNvPr id="34" name="等腰三角形 33"/>
              <p:cNvSpPr/>
              <p:nvPr/>
            </p:nvSpPr>
            <p:spPr>
              <a:xfrm>
                <a:off x="4956670" y="4443106"/>
                <a:ext cx="4884016" cy="2414894"/>
              </a:xfrm>
              <a:prstGeom prst="triangle">
                <a:avLst/>
              </a:prstGeom>
              <a:solidFill>
                <a:srgbClr val="4D86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35" name="任意多边形 34"/>
              <p:cNvSpPr/>
              <p:nvPr/>
            </p:nvSpPr>
            <p:spPr>
              <a:xfrm>
                <a:off x="4956670" y="4443106"/>
                <a:ext cx="2446540" cy="2414894"/>
              </a:xfrm>
              <a:custGeom>
                <a:avLst/>
                <a:gdLst>
                  <a:gd name="connsiteX0" fmla="*/ 2442008 w 2442008"/>
                  <a:gd name="connsiteY0" fmla="*/ 0 h 2414894"/>
                  <a:gd name="connsiteX1" fmla="*/ 2415869 w 2442008"/>
                  <a:gd name="connsiteY1" fmla="*/ 2414894 h 2414894"/>
                  <a:gd name="connsiteX2" fmla="*/ 0 w 2442008"/>
                  <a:gd name="connsiteY2" fmla="*/ 2414894 h 2414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42008" h="2414894">
                    <a:moveTo>
                      <a:pt x="2442008" y="0"/>
                    </a:moveTo>
                    <a:lnTo>
                      <a:pt x="2415869" y="2414894"/>
                    </a:lnTo>
                    <a:lnTo>
                      <a:pt x="0" y="2414894"/>
                    </a:lnTo>
                    <a:close/>
                  </a:path>
                </a:pathLst>
              </a:custGeom>
              <a:solidFill>
                <a:srgbClr val="113A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45" name="Copyright Notice"/>
          <p:cNvSpPr/>
          <p:nvPr/>
        </p:nvSpPr>
        <p:spPr bwMode="auto">
          <a:xfrm>
            <a:off x="5378761" y="1794431"/>
            <a:ext cx="5388391" cy="434765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32400" rIns="72000" bIns="3240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2400" b="1" cap="small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en-US" altLang="zh-CN" sz="2400" b="1" cap="small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3</a:t>
            </a:r>
            <a:r>
              <a:rPr lang="en-US" sz="2400" b="1" cap="small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.1 </a:t>
            </a:r>
            <a:r>
              <a:rPr lang="zh-CN" altLang="en-US" sz="2400" b="1" cap="small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抽象类</a:t>
            </a:r>
            <a:endParaRPr lang="en-US" altLang="zh-CN" sz="2400" dirty="0"/>
          </a:p>
        </p:txBody>
      </p:sp>
      <p:sp>
        <p:nvSpPr>
          <p:cNvPr id="46" name="Copyright Notice"/>
          <p:cNvSpPr/>
          <p:nvPr/>
        </p:nvSpPr>
        <p:spPr bwMode="auto">
          <a:xfrm>
            <a:off x="5397056" y="2575481"/>
            <a:ext cx="1507959" cy="434765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2400" rIns="72000" bIns="3240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CN" sz="2400" b="1" cap="small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13.2 </a:t>
            </a:r>
            <a:r>
              <a:rPr lang="zh-CN" altLang="en-US" sz="2400" b="1" cap="small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接口</a:t>
            </a:r>
          </a:p>
        </p:txBody>
      </p:sp>
      <p:sp>
        <p:nvSpPr>
          <p:cNvPr id="33" name="Copyright Notice"/>
          <p:cNvSpPr/>
          <p:nvPr/>
        </p:nvSpPr>
        <p:spPr bwMode="auto">
          <a:xfrm>
            <a:off x="5405377" y="3356531"/>
            <a:ext cx="4930953" cy="434765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32400" rIns="72000" bIns="3240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CN" sz="2400" b="1" cap="small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13.3 </a:t>
            </a:r>
            <a:r>
              <a:rPr lang="zh-CN" altLang="en-US" sz="2400" b="1" cap="small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接口和抽象类的比较</a:t>
            </a:r>
          </a:p>
        </p:txBody>
      </p:sp>
      <p:sp>
        <p:nvSpPr>
          <p:cNvPr id="51" name="Copyright Notice"/>
          <p:cNvSpPr/>
          <p:nvPr/>
        </p:nvSpPr>
        <p:spPr bwMode="auto">
          <a:xfrm>
            <a:off x="5433718" y="4199125"/>
            <a:ext cx="5599958" cy="434765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32400" rIns="72000" bIns="3240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CN" sz="2400" b="1" cap="small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13.4 </a:t>
            </a:r>
            <a:r>
              <a:rPr lang="zh-CN" altLang="en-US" sz="2400" b="1" cap="small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包装类提供的接口和方法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65760" y="154305"/>
            <a:ext cx="9279402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zh-CN" sz="4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第</a:t>
            </a:r>
            <a:r>
              <a:rPr lang="en-US" altLang="zh-CN" sz="4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13</a:t>
            </a:r>
            <a:r>
              <a:rPr lang="zh-CN" altLang="en-US" sz="4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章  抽象类和接口</a:t>
            </a:r>
          </a:p>
        </p:txBody>
      </p:sp>
      <p:grpSp>
        <p:nvGrpSpPr>
          <p:cNvPr id="12" name="组合 10"/>
          <p:cNvGrpSpPr/>
          <p:nvPr/>
        </p:nvGrpSpPr>
        <p:grpSpPr bwMode="auto">
          <a:xfrm>
            <a:off x="4355167" y="2484676"/>
            <a:ext cx="729615" cy="652145"/>
            <a:chOff x="1469675" y="2728606"/>
            <a:chExt cx="2187070" cy="2162788"/>
          </a:xfrm>
        </p:grpSpPr>
        <p:grpSp>
          <p:nvGrpSpPr>
            <p:cNvPr id="13" name="组合 4"/>
            <p:cNvGrpSpPr/>
            <p:nvPr/>
          </p:nvGrpSpPr>
          <p:grpSpPr bwMode="auto">
            <a:xfrm flipH="1">
              <a:off x="1469675" y="2728606"/>
              <a:ext cx="2187070" cy="1081394"/>
              <a:chOff x="4956670" y="4443106"/>
              <a:chExt cx="4884016" cy="2414894"/>
            </a:xfrm>
          </p:grpSpPr>
          <p:sp>
            <p:nvSpPr>
              <p:cNvPr id="14" name="等腰三角形 13"/>
              <p:cNvSpPr/>
              <p:nvPr/>
            </p:nvSpPr>
            <p:spPr>
              <a:xfrm>
                <a:off x="4956670" y="4443106"/>
                <a:ext cx="4884016" cy="2414894"/>
              </a:xfrm>
              <a:prstGeom prst="triangle">
                <a:avLst/>
              </a:prstGeom>
              <a:solidFill>
                <a:srgbClr val="4D86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15" name="任意多边形 14"/>
              <p:cNvSpPr/>
              <p:nvPr/>
            </p:nvSpPr>
            <p:spPr>
              <a:xfrm>
                <a:off x="4956670" y="4443106"/>
                <a:ext cx="2437476" cy="2414894"/>
              </a:xfrm>
              <a:custGeom>
                <a:avLst/>
                <a:gdLst>
                  <a:gd name="connsiteX0" fmla="*/ 2442008 w 2442008"/>
                  <a:gd name="connsiteY0" fmla="*/ 0 h 2414894"/>
                  <a:gd name="connsiteX1" fmla="*/ 2415869 w 2442008"/>
                  <a:gd name="connsiteY1" fmla="*/ 2414894 h 2414894"/>
                  <a:gd name="connsiteX2" fmla="*/ 0 w 2442008"/>
                  <a:gd name="connsiteY2" fmla="*/ 2414894 h 2414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42008" h="2414894">
                    <a:moveTo>
                      <a:pt x="2442008" y="0"/>
                    </a:moveTo>
                    <a:lnTo>
                      <a:pt x="2415869" y="2414894"/>
                    </a:lnTo>
                    <a:lnTo>
                      <a:pt x="0" y="2414894"/>
                    </a:lnTo>
                    <a:close/>
                  </a:path>
                </a:pathLst>
              </a:custGeom>
              <a:solidFill>
                <a:srgbClr val="113A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16" name="组合 7"/>
            <p:cNvGrpSpPr/>
            <p:nvPr/>
          </p:nvGrpSpPr>
          <p:grpSpPr bwMode="auto">
            <a:xfrm flipV="1">
              <a:off x="1469675" y="3810000"/>
              <a:ext cx="2187070" cy="1081394"/>
              <a:chOff x="4956670" y="4443106"/>
              <a:chExt cx="4884016" cy="2414894"/>
            </a:xfrm>
          </p:grpSpPr>
          <p:sp>
            <p:nvSpPr>
              <p:cNvPr id="17" name="等腰三角形 16"/>
              <p:cNvSpPr/>
              <p:nvPr/>
            </p:nvSpPr>
            <p:spPr>
              <a:xfrm>
                <a:off x="4956670" y="4443106"/>
                <a:ext cx="4884016" cy="2414894"/>
              </a:xfrm>
              <a:prstGeom prst="triangle">
                <a:avLst/>
              </a:prstGeom>
              <a:solidFill>
                <a:srgbClr val="4D86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18" name="任意多边形 17"/>
              <p:cNvSpPr/>
              <p:nvPr/>
            </p:nvSpPr>
            <p:spPr>
              <a:xfrm>
                <a:off x="4956670" y="4443106"/>
                <a:ext cx="2446540" cy="2414894"/>
              </a:xfrm>
              <a:custGeom>
                <a:avLst/>
                <a:gdLst>
                  <a:gd name="connsiteX0" fmla="*/ 2442008 w 2442008"/>
                  <a:gd name="connsiteY0" fmla="*/ 0 h 2414894"/>
                  <a:gd name="connsiteX1" fmla="*/ 2415869 w 2442008"/>
                  <a:gd name="connsiteY1" fmla="*/ 2414894 h 2414894"/>
                  <a:gd name="connsiteX2" fmla="*/ 0 w 2442008"/>
                  <a:gd name="connsiteY2" fmla="*/ 2414894 h 2414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42008" h="2414894">
                    <a:moveTo>
                      <a:pt x="2442008" y="0"/>
                    </a:moveTo>
                    <a:lnTo>
                      <a:pt x="2415869" y="2414894"/>
                    </a:lnTo>
                    <a:lnTo>
                      <a:pt x="0" y="2414894"/>
                    </a:lnTo>
                    <a:close/>
                  </a:path>
                </a:pathLst>
              </a:custGeom>
              <a:solidFill>
                <a:srgbClr val="113A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</p:grpSp>
      </p:grpSp>
      <p:grpSp>
        <p:nvGrpSpPr>
          <p:cNvPr id="19" name="组合 10"/>
          <p:cNvGrpSpPr/>
          <p:nvPr/>
        </p:nvGrpSpPr>
        <p:grpSpPr bwMode="auto">
          <a:xfrm>
            <a:off x="4375487" y="3265726"/>
            <a:ext cx="729615" cy="652145"/>
            <a:chOff x="1469675" y="2728606"/>
            <a:chExt cx="2187070" cy="2162788"/>
          </a:xfrm>
        </p:grpSpPr>
        <p:grpSp>
          <p:nvGrpSpPr>
            <p:cNvPr id="20" name="组合 4"/>
            <p:cNvGrpSpPr/>
            <p:nvPr/>
          </p:nvGrpSpPr>
          <p:grpSpPr bwMode="auto">
            <a:xfrm flipH="1">
              <a:off x="1469675" y="2728606"/>
              <a:ext cx="2187070" cy="1081394"/>
              <a:chOff x="4956670" y="4443106"/>
              <a:chExt cx="4884016" cy="2414894"/>
            </a:xfrm>
          </p:grpSpPr>
          <p:sp>
            <p:nvSpPr>
              <p:cNvPr id="21" name="等腰三角形 20"/>
              <p:cNvSpPr/>
              <p:nvPr/>
            </p:nvSpPr>
            <p:spPr>
              <a:xfrm>
                <a:off x="4956670" y="4443106"/>
                <a:ext cx="4884016" cy="2414894"/>
              </a:xfrm>
              <a:prstGeom prst="triangle">
                <a:avLst/>
              </a:prstGeom>
              <a:solidFill>
                <a:srgbClr val="4D86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22" name="任意多边形 21"/>
              <p:cNvSpPr/>
              <p:nvPr/>
            </p:nvSpPr>
            <p:spPr>
              <a:xfrm>
                <a:off x="4956670" y="4443106"/>
                <a:ext cx="2437476" cy="2414894"/>
              </a:xfrm>
              <a:custGeom>
                <a:avLst/>
                <a:gdLst>
                  <a:gd name="connsiteX0" fmla="*/ 2442008 w 2442008"/>
                  <a:gd name="connsiteY0" fmla="*/ 0 h 2414894"/>
                  <a:gd name="connsiteX1" fmla="*/ 2415869 w 2442008"/>
                  <a:gd name="connsiteY1" fmla="*/ 2414894 h 2414894"/>
                  <a:gd name="connsiteX2" fmla="*/ 0 w 2442008"/>
                  <a:gd name="connsiteY2" fmla="*/ 2414894 h 2414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42008" h="2414894">
                    <a:moveTo>
                      <a:pt x="2442008" y="0"/>
                    </a:moveTo>
                    <a:lnTo>
                      <a:pt x="2415869" y="2414894"/>
                    </a:lnTo>
                    <a:lnTo>
                      <a:pt x="0" y="2414894"/>
                    </a:lnTo>
                    <a:close/>
                  </a:path>
                </a:pathLst>
              </a:custGeom>
              <a:solidFill>
                <a:srgbClr val="113A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23" name="组合 7"/>
            <p:cNvGrpSpPr/>
            <p:nvPr/>
          </p:nvGrpSpPr>
          <p:grpSpPr bwMode="auto">
            <a:xfrm flipV="1">
              <a:off x="1469675" y="3810000"/>
              <a:ext cx="2187070" cy="1081394"/>
              <a:chOff x="4956670" y="4443106"/>
              <a:chExt cx="4884016" cy="2414894"/>
            </a:xfrm>
          </p:grpSpPr>
          <p:sp>
            <p:nvSpPr>
              <p:cNvPr id="24" name="等腰三角形 23"/>
              <p:cNvSpPr/>
              <p:nvPr/>
            </p:nvSpPr>
            <p:spPr>
              <a:xfrm>
                <a:off x="4956670" y="4443106"/>
                <a:ext cx="4884016" cy="2414894"/>
              </a:xfrm>
              <a:prstGeom prst="triangle">
                <a:avLst/>
              </a:prstGeom>
              <a:solidFill>
                <a:srgbClr val="4D86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25" name="任意多边形 24"/>
              <p:cNvSpPr/>
              <p:nvPr/>
            </p:nvSpPr>
            <p:spPr>
              <a:xfrm>
                <a:off x="4956670" y="4443106"/>
                <a:ext cx="2446540" cy="2414894"/>
              </a:xfrm>
              <a:custGeom>
                <a:avLst/>
                <a:gdLst>
                  <a:gd name="connsiteX0" fmla="*/ 2442008 w 2442008"/>
                  <a:gd name="connsiteY0" fmla="*/ 0 h 2414894"/>
                  <a:gd name="connsiteX1" fmla="*/ 2415869 w 2442008"/>
                  <a:gd name="connsiteY1" fmla="*/ 2414894 h 2414894"/>
                  <a:gd name="connsiteX2" fmla="*/ 0 w 2442008"/>
                  <a:gd name="connsiteY2" fmla="*/ 2414894 h 2414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42008" h="2414894">
                    <a:moveTo>
                      <a:pt x="2442008" y="0"/>
                    </a:moveTo>
                    <a:lnTo>
                      <a:pt x="2415869" y="2414894"/>
                    </a:lnTo>
                    <a:lnTo>
                      <a:pt x="0" y="2414894"/>
                    </a:lnTo>
                    <a:close/>
                  </a:path>
                </a:pathLst>
              </a:custGeom>
              <a:solidFill>
                <a:srgbClr val="113A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</p:grpSp>
      </p:grpSp>
      <p:grpSp>
        <p:nvGrpSpPr>
          <p:cNvPr id="52" name="组合 10"/>
          <p:cNvGrpSpPr/>
          <p:nvPr/>
        </p:nvGrpSpPr>
        <p:grpSpPr bwMode="auto">
          <a:xfrm>
            <a:off x="4360247" y="4046776"/>
            <a:ext cx="729615" cy="652145"/>
            <a:chOff x="1469675" y="2728606"/>
            <a:chExt cx="2187070" cy="2162788"/>
          </a:xfrm>
        </p:grpSpPr>
        <p:grpSp>
          <p:nvGrpSpPr>
            <p:cNvPr id="53" name="组合 4"/>
            <p:cNvGrpSpPr/>
            <p:nvPr/>
          </p:nvGrpSpPr>
          <p:grpSpPr bwMode="auto">
            <a:xfrm flipH="1">
              <a:off x="1469675" y="2728606"/>
              <a:ext cx="2187070" cy="1081394"/>
              <a:chOff x="4956670" y="4443106"/>
              <a:chExt cx="4884016" cy="2414894"/>
            </a:xfrm>
          </p:grpSpPr>
          <p:sp>
            <p:nvSpPr>
              <p:cNvPr id="54" name="等腰三角形 53"/>
              <p:cNvSpPr/>
              <p:nvPr/>
            </p:nvSpPr>
            <p:spPr>
              <a:xfrm>
                <a:off x="4956670" y="4443106"/>
                <a:ext cx="4884016" cy="2414894"/>
              </a:xfrm>
              <a:prstGeom prst="triangle">
                <a:avLst/>
              </a:prstGeom>
              <a:solidFill>
                <a:srgbClr val="4D86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55" name="任意多边形 54"/>
              <p:cNvSpPr/>
              <p:nvPr/>
            </p:nvSpPr>
            <p:spPr>
              <a:xfrm>
                <a:off x="4956670" y="4443106"/>
                <a:ext cx="2437476" cy="2414894"/>
              </a:xfrm>
              <a:custGeom>
                <a:avLst/>
                <a:gdLst>
                  <a:gd name="connsiteX0" fmla="*/ 2442008 w 2442008"/>
                  <a:gd name="connsiteY0" fmla="*/ 0 h 2414894"/>
                  <a:gd name="connsiteX1" fmla="*/ 2415869 w 2442008"/>
                  <a:gd name="connsiteY1" fmla="*/ 2414894 h 2414894"/>
                  <a:gd name="connsiteX2" fmla="*/ 0 w 2442008"/>
                  <a:gd name="connsiteY2" fmla="*/ 2414894 h 2414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42008" h="2414894">
                    <a:moveTo>
                      <a:pt x="2442008" y="0"/>
                    </a:moveTo>
                    <a:lnTo>
                      <a:pt x="2415869" y="2414894"/>
                    </a:lnTo>
                    <a:lnTo>
                      <a:pt x="0" y="2414894"/>
                    </a:lnTo>
                    <a:close/>
                  </a:path>
                </a:pathLst>
              </a:custGeom>
              <a:solidFill>
                <a:srgbClr val="113A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56" name="组合 7"/>
            <p:cNvGrpSpPr/>
            <p:nvPr/>
          </p:nvGrpSpPr>
          <p:grpSpPr bwMode="auto">
            <a:xfrm flipV="1">
              <a:off x="1469675" y="3810000"/>
              <a:ext cx="2187070" cy="1081394"/>
              <a:chOff x="4956670" y="4443106"/>
              <a:chExt cx="4884016" cy="2414894"/>
            </a:xfrm>
          </p:grpSpPr>
          <p:sp>
            <p:nvSpPr>
              <p:cNvPr id="57" name="等腰三角形 56"/>
              <p:cNvSpPr/>
              <p:nvPr/>
            </p:nvSpPr>
            <p:spPr>
              <a:xfrm>
                <a:off x="4956670" y="4443106"/>
                <a:ext cx="4884016" cy="2414894"/>
              </a:xfrm>
              <a:prstGeom prst="triangle">
                <a:avLst/>
              </a:prstGeom>
              <a:solidFill>
                <a:srgbClr val="4D86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58" name="任意多边形 57"/>
              <p:cNvSpPr/>
              <p:nvPr/>
            </p:nvSpPr>
            <p:spPr>
              <a:xfrm>
                <a:off x="4956670" y="4443106"/>
                <a:ext cx="2446540" cy="2414894"/>
              </a:xfrm>
              <a:custGeom>
                <a:avLst/>
                <a:gdLst>
                  <a:gd name="connsiteX0" fmla="*/ 2442008 w 2442008"/>
                  <a:gd name="connsiteY0" fmla="*/ 0 h 2414894"/>
                  <a:gd name="connsiteX1" fmla="*/ 2415869 w 2442008"/>
                  <a:gd name="connsiteY1" fmla="*/ 2414894 h 2414894"/>
                  <a:gd name="connsiteX2" fmla="*/ 0 w 2442008"/>
                  <a:gd name="connsiteY2" fmla="*/ 2414894 h 2414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42008" h="2414894">
                    <a:moveTo>
                      <a:pt x="2442008" y="0"/>
                    </a:moveTo>
                    <a:lnTo>
                      <a:pt x="2415869" y="2414894"/>
                    </a:lnTo>
                    <a:lnTo>
                      <a:pt x="0" y="2414894"/>
                    </a:lnTo>
                    <a:close/>
                  </a:path>
                </a:pathLst>
              </a:custGeom>
              <a:solidFill>
                <a:srgbClr val="113A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87500"/>
          </a:bodyPr>
          <a:lstStyle/>
          <a:p>
            <a:pPr eaLnBrk="1" hangingPunct="1"/>
            <a:r>
              <a:rPr lang="en-US" altLang="zh-CN" dirty="0"/>
              <a:t>13.2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141445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接口</a:t>
            </a:r>
            <a:r>
              <a:rPr lang="en-US" altLang="zh-CN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-</a:t>
            </a:r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实例</a:t>
            </a:r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566737" y="1341438"/>
            <a:ext cx="10220083" cy="4981870"/>
          </a:xfrm>
          <a:prstGeom prst="rect">
            <a:avLst/>
          </a:prstGeom>
        </p:spPr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zh-CN" altLang="en-US" sz="21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itchFamily="34" charset="0"/>
              <a:ea typeface="宋体" charset="-122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zh-CN" altLang="en-US" sz="21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itchFamily="34" charset="0"/>
              <a:ea typeface="宋体" charset="-122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zh-CN" altLang="en-US" sz="21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itchFamily="34" charset="0"/>
              <a:ea typeface="宋体" charset="-122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zh-CN" altLang="en-US" sz="21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itchFamily="34" charset="0"/>
              <a:ea typeface="宋体" charset="-122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zh-CN" altLang="en-US" sz="21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itchFamily="34" charset="0"/>
              <a:ea typeface="宋体" charset="-122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zh-CN" altLang="en-US" sz="21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itchFamily="34" charset="0"/>
              <a:ea typeface="宋体" charset="-122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zh-CN" altLang="en-US" sz="21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itchFamily="34" charset="0"/>
              <a:ea typeface="宋体" charset="-122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zh-CN" altLang="en-US" sz="21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itchFamily="34" charset="0"/>
              <a:ea typeface="宋体" charset="-122"/>
              <a:cs typeface="+mn-cs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015999" y="1938639"/>
            <a:ext cx="9174603" cy="1477328"/>
          </a:xfrm>
          <a:prstGeom prst="rect">
            <a:avLst/>
          </a:prstGeom>
          <a:noFill/>
          <a:ln w="9525" algn="ctr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en-US" altLang="zh-CN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public interface I1{</a:t>
            </a:r>
          </a:p>
          <a:p>
            <a:pPr algn="l"/>
            <a:r>
              <a:rPr lang="en-US" altLang="zh-CN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   public static final </a:t>
            </a:r>
            <a:r>
              <a:rPr lang="en-US" altLang="zh-CN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int</a:t>
            </a:r>
            <a:r>
              <a:rPr lang="en-US" altLang="zh-CN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k = 1</a:t>
            </a:r>
            <a:r>
              <a:rPr lang="zh-CN" altLang="en-US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；</a:t>
            </a:r>
            <a:r>
              <a:rPr lang="en-US" altLang="zh-CN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//</a:t>
            </a:r>
            <a:r>
              <a:rPr lang="zh-CN" altLang="en-US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可省略</a:t>
            </a:r>
            <a:r>
              <a:rPr lang="en-US" altLang="zh-CN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public static final</a:t>
            </a:r>
            <a:endParaRPr lang="zh-CN" altLang="en-US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algn="l"/>
            <a:r>
              <a:rPr lang="zh-CN" altLang="en-US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   </a:t>
            </a:r>
            <a:r>
              <a:rPr lang="en-US" altLang="zh-CN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public abstract void m();      //</a:t>
            </a:r>
            <a:r>
              <a:rPr lang="zh-CN" altLang="en-US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可省略</a:t>
            </a:r>
            <a:r>
              <a:rPr lang="en-US" altLang="zh-CN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public abstract</a:t>
            </a:r>
            <a:endParaRPr lang="zh-CN" altLang="en-US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algn="l"/>
            <a:r>
              <a:rPr lang="en-US" altLang="zh-CN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}</a:t>
            </a:r>
          </a:p>
          <a:p>
            <a:pPr algn="l"/>
            <a:endParaRPr lang="en-US" altLang="zh-CN" dirty="0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015999" y="4013283"/>
            <a:ext cx="9461042" cy="1477328"/>
          </a:xfrm>
          <a:prstGeom prst="rect">
            <a:avLst/>
          </a:prstGeom>
          <a:noFill/>
          <a:ln w="9525" algn="ctr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en-US" altLang="zh-CN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public interface I1{</a:t>
            </a:r>
          </a:p>
          <a:p>
            <a:pPr algn="l"/>
            <a:r>
              <a:rPr lang="en-US" altLang="zh-CN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   int k = 1</a:t>
            </a:r>
            <a:r>
              <a:rPr lang="zh-CN" altLang="en-US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；  </a:t>
            </a:r>
            <a:r>
              <a:rPr lang="en-US" altLang="zh-CN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//=1</a:t>
            </a:r>
            <a:r>
              <a:rPr lang="zh-CN" altLang="en-US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不可省略，因为它是</a:t>
            </a:r>
            <a:r>
              <a:rPr lang="en-US" altLang="zh-CN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final</a:t>
            </a:r>
            <a:r>
              <a:rPr lang="zh-CN" altLang="en-US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的，必须初始化</a:t>
            </a:r>
          </a:p>
          <a:p>
            <a:pPr algn="l"/>
            <a:r>
              <a:rPr lang="zh-CN" altLang="en-US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   </a:t>
            </a:r>
            <a:r>
              <a:rPr lang="en-US" altLang="zh-CN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void m( );   //</a:t>
            </a:r>
            <a:r>
              <a:rPr lang="zh-CN" altLang="en-US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不可定义函数体，它是</a:t>
            </a:r>
            <a:r>
              <a:rPr lang="en-US" altLang="zh-CN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abstract</a:t>
            </a:r>
            <a:endParaRPr lang="zh-CN" altLang="en-US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algn="l"/>
            <a:r>
              <a:rPr lang="en-US" altLang="zh-CN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}</a:t>
            </a:r>
          </a:p>
          <a:p>
            <a:pPr algn="l"/>
            <a:endParaRPr lang="en-US" altLang="zh-CN" dirty="0"/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4302125" y="3402096"/>
            <a:ext cx="253887" cy="611187"/>
          </a:xfrm>
          <a:prstGeom prst="upDownArrow">
            <a:avLst>
              <a:gd name="adj1" fmla="val 50000"/>
              <a:gd name="adj2" fmla="val 54225"/>
            </a:avLst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4437062" y="3541796"/>
            <a:ext cx="665113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/>
              <a:t>等价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87500"/>
          </a:bodyPr>
          <a:lstStyle/>
          <a:p>
            <a:pPr eaLnBrk="1" hangingPunct="1"/>
            <a:r>
              <a:rPr lang="en-US" altLang="zh-CN" dirty="0"/>
              <a:t>13.2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141445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接口</a:t>
            </a:r>
            <a:r>
              <a:rPr lang="en-US" altLang="zh-CN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-</a:t>
            </a:r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实例</a:t>
            </a:r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698294" y="1214572"/>
            <a:ext cx="5088096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l" eaLnBrk="1" hangingPunct="1">
              <a:defRPr/>
            </a:pPr>
            <a:r>
              <a:rPr lang="en-US" altLang="zh-CN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public </a:t>
            </a:r>
            <a:r>
              <a:rPr lang="en-US" altLang="zh-CN" dirty="0">
                <a:solidFill>
                  <a:srgbClr val="FF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interface</a:t>
            </a:r>
            <a:r>
              <a:rPr lang="en-US" altLang="zh-CN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Flyer { //</a:t>
            </a:r>
            <a:r>
              <a:rPr lang="zh-CN" altLang="en-US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程序文件</a:t>
            </a:r>
            <a:r>
              <a:rPr lang="en-US" altLang="zh-CN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1</a:t>
            </a:r>
          </a:p>
          <a:p>
            <a:pPr algn="l" eaLnBrk="1" hangingPunct="1">
              <a:defRPr/>
            </a:pPr>
            <a:r>
              <a:rPr lang="en-US" altLang="zh-CN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void </a:t>
            </a:r>
            <a:r>
              <a:rPr lang="en-US" altLang="zh-CN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takeOff</a:t>
            </a:r>
            <a:r>
              <a:rPr lang="en-US" altLang="zh-CN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();</a:t>
            </a:r>
          </a:p>
          <a:p>
            <a:pPr algn="l" eaLnBrk="1" hangingPunct="1">
              <a:defRPr/>
            </a:pPr>
            <a:r>
              <a:rPr lang="en-US" altLang="zh-CN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void land();</a:t>
            </a:r>
          </a:p>
          <a:p>
            <a:pPr algn="l" eaLnBrk="1" hangingPunct="1">
              <a:defRPr/>
            </a:pPr>
            <a:r>
              <a:rPr lang="en-US" altLang="zh-CN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void fly();</a:t>
            </a:r>
          </a:p>
          <a:p>
            <a:pPr algn="l" eaLnBrk="1" hangingPunct="1">
              <a:defRPr/>
            </a:pPr>
            <a:r>
              <a:rPr lang="en-US" altLang="zh-CN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</a:t>
            </a:r>
          </a:p>
        </p:txBody>
      </p:sp>
      <p:grpSp>
        <p:nvGrpSpPr>
          <p:cNvPr id="21" name="组合 20"/>
          <p:cNvGrpSpPr/>
          <p:nvPr/>
        </p:nvGrpSpPr>
        <p:grpSpPr>
          <a:xfrm>
            <a:off x="266801" y="1474788"/>
            <a:ext cx="1260475" cy="4898489"/>
            <a:chOff x="266801" y="1474788"/>
            <a:chExt cx="1260475" cy="4898489"/>
          </a:xfrm>
        </p:grpSpPr>
        <p:pic>
          <p:nvPicPr>
            <p:cNvPr id="4" name="Picture 3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>
            <a:xfrm>
              <a:off x="266801" y="1474788"/>
              <a:ext cx="1203325" cy="3484562"/>
            </a:xfrm>
            <a:prstGeom prst="rect">
              <a:avLst/>
            </a:prstGeom>
            <a:noFill/>
          </p:spPr>
        </p:pic>
        <p:sp>
          <p:nvSpPr>
            <p:cNvPr id="7" name="TextBox 5"/>
            <p:cNvSpPr txBox="1">
              <a:spLocks noChangeArrowheads="1"/>
            </p:cNvSpPr>
            <p:nvPr/>
          </p:nvSpPr>
          <p:spPr bwMode="auto">
            <a:xfrm>
              <a:off x="266801" y="5049838"/>
              <a:ext cx="1260475" cy="13234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注意：类和</a:t>
              </a:r>
              <a:r>
                <a:rPr lang="zh-CN" altLang="en-US" sz="16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接口之间的实现关系</a:t>
              </a: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的表示为三角箭头带虚线</a:t>
              </a: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7749840" y="6421871"/>
            <a:ext cx="4477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这时接口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f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的行为是飞机的飞行行为：多态</a:t>
            </a:r>
          </a:p>
        </p:txBody>
      </p:sp>
      <p:cxnSp>
        <p:nvCxnSpPr>
          <p:cNvPr id="10" name="直接箭头连接符 9"/>
          <p:cNvCxnSpPr>
            <a:stCxn id="8" idx="0"/>
            <a:endCxn id="6" idx="2"/>
          </p:cNvCxnSpPr>
          <p:nvPr/>
        </p:nvCxnSpPr>
        <p:spPr>
          <a:xfrm flipV="1">
            <a:off x="9988594" y="6228351"/>
            <a:ext cx="0" cy="1935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组合 21"/>
          <p:cNvGrpSpPr/>
          <p:nvPr/>
        </p:nvGrpSpPr>
        <p:grpSpPr>
          <a:xfrm>
            <a:off x="7785188" y="3509582"/>
            <a:ext cx="4442160" cy="2718769"/>
            <a:chOff x="7785188" y="3509582"/>
            <a:chExt cx="4442160" cy="2718769"/>
          </a:xfrm>
        </p:grpSpPr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7899498" y="4658691"/>
              <a:ext cx="4178191" cy="1569660"/>
            </a:xfrm>
            <a:prstGeom prst="rect">
              <a:avLst/>
            </a:prstGeom>
            <a:noFill/>
            <a:ln w="9525" algn="ctr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/>
              <a:r>
                <a:rPr lang="zh-CN" altLang="en-US" sz="1600" dirty="0"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</a:rPr>
                <a:t>接口方法的访问</a:t>
              </a:r>
            </a:p>
            <a:p>
              <a:pPr algn="l"/>
              <a:r>
                <a:rPr lang="en-US" altLang="zh-CN" sz="1600" dirty="0">
                  <a:solidFill>
                    <a:srgbClr val="FF0000"/>
                  </a:solidFill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</a:rPr>
                <a:t>Flyer</a:t>
              </a:r>
              <a:r>
                <a:rPr lang="en-US" altLang="zh-CN" sz="1600" dirty="0"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</a:rPr>
                <a:t> f = new </a:t>
              </a:r>
              <a:r>
                <a:rPr lang="en-US" altLang="zh-CN" sz="1600" dirty="0" err="1"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</a:rPr>
                <a:t>AirPlane</a:t>
              </a:r>
              <a:r>
                <a:rPr lang="en-US" altLang="zh-CN" sz="1600" dirty="0"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</a:rPr>
                <a:t>();</a:t>
              </a:r>
            </a:p>
            <a:p>
              <a:pPr algn="l"/>
              <a:endParaRPr lang="zh-CN" altLang="en-US" sz="16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endParaRPr>
            </a:p>
            <a:p>
              <a:pPr algn="l"/>
              <a:r>
                <a:rPr lang="en-US" altLang="zh-CN" sz="1600" dirty="0" err="1"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</a:rPr>
                <a:t>f.takeOff</a:t>
              </a:r>
              <a:r>
                <a:rPr lang="en-US" altLang="zh-CN" sz="1600" dirty="0"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</a:rPr>
                <a:t>( ); //</a:t>
              </a:r>
              <a:r>
                <a:rPr lang="en-US" altLang="zh-CN" sz="1600" dirty="0">
                  <a:solidFill>
                    <a:srgbClr val="FF0000"/>
                  </a:solidFill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</a:rPr>
                <a:t>f</a:t>
              </a:r>
              <a:r>
                <a:rPr lang="zh-CN" altLang="en-US" sz="1600" dirty="0">
                  <a:solidFill>
                    <a:srgbClr val="FF0000"/>
                  </a:solidFill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</a:rPr>
                <a:t>传给</a:t>
              </a:r>
              <a:r>
                <a:rPr lang="en-US" altLang="zh-CN" sz="1600" dirty="0">
                  <a:solidFill>
                    <a:srgbClr val="FF0000"/>
                  </a:solidFill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</a:rPr>
                <a:t>this</a:t>
              </a:r>
            </a:p>
            <a:p>
              <a:pPr algn="l"/>
              <a:r>
                <a:rPr lang="en-US" altLang="zh-CN" sz="1600" dirty="0"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</a:rPr>
                <a:t>f.fly( );</a:t>
              </a:r>
            </a:p>
            <a:p>
              <a:pPr algn="l"/>
              <a:r>
                <a:rPr lang="en-US" altLang="zh-CN" sz="1600" dirty="0" err="1"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</a:rPr>
                <a:t>f.land</a:t>
              </a:r>
              <a:r>
                <a:rPr lang="en-US" altLang="zh-CN" sz="1600" dirty="0"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</a:rPr>
                <a:t>( );    //f</a:t>
              </a:r>
              <a:r>
                <a:rPr lang="zh-CN" altLang="en-US" sz="1600" dirty="0"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</a:rPr>
                <a:t>传给</a:t>
              </a:r>
              <a:r>
                <a:rPr lang="en-US" altLang="zh-CN" sz="1600" dirty="0"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</a:rPr>
                <a:t>this </a:t>
              </a:r>
              <a:endParaRPr lang="zh-CN" altLang="en-US" sz="16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7785188" y="3509582"/>
              <a:ext cx="4442160" cy="110697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28600" lvl="0" indent="-228600">
                <a:lnSpc>
                  <a:spcPct val="90000"/>
                </a:lnSpc>
                <a:spcBef>
                  <a:spcPts val="1000"/>
                </a:spcBef>
                <a:buFont typeface="Wingdings" pitchFamily="2" charset="2"/>
                <a:buChar char="n"/>
                <a:defRPr/>
              </a:pP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接口中的方法通过“接口类型的引用变量</a:t>
              </a:r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.</a:t>
              </a: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方法名”调用，但接口类型的引用变量必须指向</a:t>
              </a:r>
              <a:r>
                <a:rPr lang="zh-CN" altLang="en-US" sz="16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实现了该接口的类的实例对象</a:t>
              </a:r>
            </a:p>
            <a:p>
              <a:pPr marL="228600" lvl="0" indent="-228600">
                <a:lnSpc>
                  <a:spcPct val="90000"/>
                </a:lnSpc>
                <a:spcBef>
                  <a:spcPts val="1000"/>
                </a:spcBef>
                <a:buFont typeface="Wingdings" pitchFamily="2" charset="2"/>
                <a:buChar char="n"/>
                <a:defRPr/>
              </a:pP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接口中的常量名通过“接口名</a:t>
              </a:r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.</a:t>
              </a: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常量名”访问。</a:t>
              </a:r>
              <a:endPara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6852493" y="1166733"/>
            <a:ext cx="5255048" cy="782311"/>
            <a:chOff x="6852493" y="1166733"/>
            <a:chExt cx="5255048" cy="782311"/>
          </a:xfrm>
        </p:grpSpPr>
        <p:sp>
          <p:nvSpPr>
            <p:cNvPr id="15" name="圆角矩形标注 14"/>
            <p:cNvSpPr/>
            <p:nvPr/>
          </p:nvSpPr>
          <p:spPr>
            <a:xfrm>
              <a:off x="6852493" y="1166733"/>
              <a:ext cx="5255047" cy="709612"/>
            </a:xfrm>
            <a:prstGeom prst="wedgeRoundRectCallout">
              <a:avLst>
                <a:gd name="adj1" fmla="val -63707"/>
                <a:gd name="adj2" fmla="val -19783"/>
                <a:gd name="adj3" fmla="val 16667"/>
              </a:avLst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896562" y="1210380"/>
              <a:ext cx="5210979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</a:rPr>
                <a:t>接口描述了一种能力。</a:t>
              </a:r>
              <a:r>
                <a:rPr lang="en-US" altLang="zh-CN" sz="1400" dirty="0"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</a:rPr>
                <a:t>Flyer</a:t>
              </a:r>
              <a:r>
                <a:rPr lang="zh-CN" altLang="en-US" sz="1400" dirty="0"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</a:rPr>
                <a:t>接口描述了一种飞行的能力，飞行能力包括三个行为：</a:t>
              </a:r>
              <a:r>
                <a:rPr lang="en-US" altLang="zh-CN" sz="1400" dirty="0" err="1"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</a:rPr>
                <a:t>takeOff</a:t>
              </a:r>
              <a:r>
                <a:rPr lang="zh-CN" altLang="en-US" sz="1400" dirty="0"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</a:rPr>
                <a:t>、</a:t>
              </a:r>
              <a:r>
                <a:rPr lang="en-US" altLang="zh-CN" sz="1400" dirty="0"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</a:rPr>
                <a:t>land</a:t>
              </a:r>
              <a:r>
                <a:rPr lang="zh-CN" altLang="en-US" sz="1400" dirty="0"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</a:rPr>
                <a:t>、</a:t>
              </a:r>
              <a:r>
                <a:rPr lang="en-US" altLang="zh-CN" sz="1400" dirty="0"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</a:rPr>
                <a:t>fly</a:t>
              </a:r>
              <a:r>
                <a:rPr lang="zh-CN" altLang="en-US" sz="1400" dirty="0"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</a:rPr>
                <a:t>。但接口需要类来实现，因为接口描述的能力需要具体类的对象来体现。</a:t>
              </a: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6674387" y="2057262"/>
            <a:ext cx="5564951" cy="742769"/>
            <a:chOff x="6674387" y="2057262"/>
            <a:chExt cx="5564951" cy="742769"/>
          </a:xfrm>
        </p:grpSpPr>
        <p:sp>
          <p:nvSpPr>
            <p:cNvPr id="17" name="圆角矩形标注 16"/>
            <p:cNvSpPr/>
            <p:nvPr/>
          </p:nvSpPr>
          <p:spPr>
            <a:xfrm>
              <a:off x="6674387" y="2057262"/>
              <a:ext cx="5517613" cy="709612"/>
            </a:xfrm>
            <a:prstGeom prst="wedgeRoundRectCallout">
              <a:avLst>
                <a:gd name="adj1" fmla="val -59504"/>
                <a:gd name="adj2" fmla="val 50080"/>
                <a:gd name="adj3" fmla="val 16667"/>
              </a:avLst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698254" y="2061367"/>
              <a:ext cx="554108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zh-CN" altLang="en-US" sz="1400" dirty="0"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</a:rPr>
                <a:t>一个类实现一个接口，表示这个类具有接口规定的能力。</a:t>
              </a:r>
              <a:r>
                <a:rPr lang="en-US" altLang="zh-CN" sz="1400" dirty="0"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</a:rPr>
                <a:t>Airplane</a:t>
              </a:r>
              <a:r>
                <a:rPr lang="zh-CN" altLang="en-US" sz="1400" dirty="0"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</a:rPr>
                <a:t>实现接口</a:t>
              </a:r>
              <a:r>
                <a:rPr lang="en-US" altLang="zh-CN" sz="1400" dirty="0"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</a:rPr>
                <a:t>Flyer</a:t>
              </a:r>
              <a:r>
                <a:rPr lang="zh-CN" altLang="en-US" sz="1400" dirty="0"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</a:rPr>
                <a:t>，表示</a:t>
              </a:r>
              <a:r>
                <a:rPr lang="en-US" altLang="zh-CN" sz="1400" dirty="0"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</a:rPr>
                <a:t>Airplane</a:t>
              </a:r>
              <a:r>
                <a:rPr lang="zh-CN" altLang="en-US" sz="1400" dirty="0"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</a:rPr>
                <a:t>具有飞行的能力，因此</a:t>
              </a:r>
              <a:r>
                <a:rPr lang="en-US" altLang="zh-CN" sz="1400" dirty="0"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</a:rPr>
                <a:t>Airplane </a:t>
              </a:r>
              <a:r>
                <a:rPr lang="zh-CN" altLang="en-US" sz="1400" dirty="0"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</a:rPr>
                <a:t>必须给出飞行能力的三个行为</a:t>
              </a:r>
              <a:r>
                <a:rPr lang="en-US" altLang="zh-CN" sz="1400" dirty="0" err="1"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</a:rPr>
                <a:t>takeOff</a:t>
              </a:r>
              <a:r>
                <a:rPr lang="zh-CN" altLang="en-US" sz="1400" dirty="0"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</a:rPr>
                <a:t>、</a:t>
              </a:r>
              <a:r>
                <a:rPr lang="en-US" altLang="zh-CN" sz="1400" dirty="0"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</a:rPr>
                <a:t>land</a:t>
              </a:r>
              <a:r>
                <a:rPr lang="zh-CN" altLang="en-US" sz="1400" dirty="0"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</a:rPr>
                <a:t>、</a:t>
              </a:r>
              <a:r>
                <a:rPr lang="en-US" altLang="zh-CN" sz="1400" dirty="0"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</a:rPr>
                <a:t>fly</a:t>
              </a:r>
              <a:r>
                <a:rPr lang="zh-CN" altLang="en-US" sz="1400" dirty="0"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</a:rPr>
                <a:t>的具体实现</a:t>
              </a: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1926114" y="5984072"/>
            <a:ext cx="5541084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zh-CN" altLang="en-US" sz="16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类和接口之间是实现关系。这种实现关系是</a:t>
            </a:r>
            <a:r>
              <a:rPr lang="en-US" altLang="zh-CN" sz="1600" dirty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CANDO</a:t>
            </a:r>
            <a:r>
              <a:rPr lang="zh-CN" altLang="en-US" sz="16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关系。例如</a:t>
            </a:r>
            <a:r>
              <a:rPr lang="en-US" altLang="zh-CN" sz="16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Airplane</a:t>
            </a:r>
            <a:r>
              <a:rPr lang="zh-CN" altLang="en-US" sz="16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实现接口</a:t>
            </a:r>
            <a:r>
              <a:rPr lang="en-US" altLang="zh-CN" sz="16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Flayer</a:t>
            </a:r>
            <a:r>
              <a:rPr lang="zh-CN" altLang="en-US" sz="16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，意味着</a:t>
            </a:r>
            <a:r>
              <a:rPr lang="en-US" altLang="zh-CN" sz="16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Airplane</a:t>
            </a:r>
            <a:r>
              <a:rPr lang="zh-CN" altLang="en-US" sz="16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的实例</a:t>
            </a:r>
            <a:r>
              <a:rPr lang="en-US" altLang="zh-CN" sz="1600" dirty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CANDO</a:t>
            </a:r>
            <a:r>
              <a:rPr lang="en-US" altLang="zh-CN" sz="16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Flyer</a:t>
            </a:r>
            <a:endParaRPr lang="zh-CN" altLang="en-US" sz="1600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</p:txBody>
      </p:sp>
      <p:sp>
        <p:nvSpPr>
          <p:cNvPr id="20" name="Text Box 4"/>
          <p:cNvSpPr txBox="1">
            <a:spLocks noChangeArrowheads="1"/>
          </p:cNvSpPr>
          <p:nvPr/>
        </p:nvSpPr>
        <p:spPr bwMode="auto">
          <a:xfrm>
            <a:off x="1663414" y="2524552"/>
            <a:ext cx="5088096" cy="3539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l" eaLnBrk="1" hangingPunct="1">
              <a:defRPr/>
            </a:pPr>
            <a:r>
              <a:rPr lang="en-US" altLang="zh-CN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public class Airplane implements Flyer {</a:t>
            </a:r>
          </a:p>
          <a:p>
            <a:pPr algn="l" eaLnBrk="1" hangingPunct="1">
              <a:defRPr/>
            </a:pPr>
            <a:r>
              <a:rPr lang="en-US" altLang="zh-CN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public void </a:t>
            </a:r>
            <a:r>
              <a:rPr lang="en-US" altLang="zh-CN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takeOff</a:t>
            </a:r>
            <a:r>
              <a:rPr lang="en-US" altLang="zh-CN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() {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程序文件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algn="l" eaLnBrk="1" hangingPunct="1">
              <a:defRPr/>
            </a:pPr>
            <a:r>
              <a:rPr lang="en-US" altLang="zh-CN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 // </a:t>
            </a:r>
            <a:r>
              <a:rPr lang="zh-CN" altLang="en-US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加速直到离地升空</a:t>
            </a:r>
          </a:p>
          <a:p>
            <a:pPr algn="l" eaLnBrk="1" hangingPunct="1">
              <a:defRPr/>
            </a:pPr>
            <a:r>
              <a:rPr lang="zh-CN" altLang="en-US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 </a:t>
            </a:r>
            <a:r>
              <a:rPr lang="en-US" altLang="zh-CN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// </a:t>
            </a:r>
            <a:r>
              <a:rPr lang="zh-CN" altLang="en-US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收起起落架</a:t>
            </a:r>
          </a:p>
          <a:p>
            <a:pPr algn="l" eaLnBrk="1" hangingPunct="1">
              <a:defRPr/>
            </a:pPr>
            <a:r>
              <a:rPr lang="zh-CN" altLang="en-US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</a:t>
            </a:r>
            <a:r>
              <a:rPr lang="en-US" altLang="zh-CN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</a:t>
            </a:r>
          </a:p>
          <a:p>
            <a:pPr algn="l" eaLnBrk="1" hangingPunct="1">
              <a:defRPr/>
            </a:pPr>
            <a:r>
              <a:rPr lang="en-US" altLang="zh-CN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public void land() {</a:t>
            </a:r>
          </a:p>
          <a:p>
            <a:pPr algn="l" eaLnBrk="1" hangingPunct="1">
              <a:defRPr/>
            </a:pPr>
            <a:r>
              <a:rPr lang="en-US" altLang="zh-CN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 // </a:t>
            </a:r>
            <a:r>
              <a:rPr lang="zh-CN" altLang="en-US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放下起落架</a:t>
            </a:r>
          </a:p>
          <a:p>
            <a:pPr algn="l" eaLnBrk="1" hangingPunct="1">
              <a:defRPr/>
            </a:pPr>
            <a:r>
              <a:rPr lang="zh-CN" altLang="en-US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 </a:t>
            </a:r>
            <a:r>
              <a:rPr lang="en-US" altLang="zh-CN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// </a:t>
            </a:r>
            <a:r>
              <a:rPr lang="zh-CN" altLang="en-US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减速并降低副翼直到降落</a:t>
            </a:r>
          </a:p>
          <a:p>
            <a:pPr algn="l" eaLnBrk="1" hangingPunct="1">
              <a:defRPr/>
            </a:pPr>
            <a:r>
              <a:rPr lang="zh-CN" altLang="en-US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 </a:t>
            </a:r>
            <a:r>
              <a:rPr lang="en-US" altLang="zh-CN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// </a:t>
            </a:r>
            <a:r>
              <a:rPr lang="zh-CN" altLang="en-US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刹车</a:t>
            </a:r>
          </a:p>
          <a:p>
            <a:pPr algn="l" eaLnBrk="1" hangingPunct="1">
              <a:defRPr/>
            </a:pPr>
            <a:r>
              <a:rPr lang="zh-CN" altLang="en-US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</a:t>
            </a:r>
            <a:r>
              <a:rPr lang="en-US" altLang="zh-CN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</a:t>
            </a:r>
          </a:p>
          <a:p>
            <a:pPr algn="l" eaLnBrk="1" hangingPunct="1">
              <a:defRPr/>
            </a:pPr>
            <a:r>
              <a:rPr lang="en-US" altLang="zh-CN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public void fly() {</a:t>
            </a:r>
          </a:p>
          <a:p>
            <a:pPr algn="l" eaLnBrk="1" hangingPunct="1">
              <a:defRPr/>
            </a:pPr>
            <a:r>
              <a:rPr lang="en-US" altLang="zh-CN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 // </a:t>
            </a:r>
            <a:r>
              <a:rPr lang="zh-CN" altLang="en-US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保持引擎运转   </a:t>
            </a:r>
          </a:p>
          <a:p>
            <a:pPr algn="l" eaLnBrk="1" hangingPunct="1">
              <a:defRPr/>
            </a:pPr>
            <a:r>
              <a:rPr lang="zh-CN" altLang="en-US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</a:t>
            </a:r>
            <a:r>
              <a:rPr lang="en-US" altLang="zh-CN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</a:t>
            </a:r>
          </a:p>
          <a:p>
            <a:pPr algn="l" eaLnBrk="1" hangingPunct="1">
              <a:defRPr/>
            </a:pPr>
            <a:r>
              <a:rPr lang="en-US" altLang="zh-CN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19" grpId="0" animBg="1"/>
      <p:bldP spid="2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87500"/>
          </a:bodyPr>
          <a:lstStyle/>
          <a:p>
            <a:pPr eaLnBrk="1" hangingPunct="1"/>
            <a:r>
              <a:rPr lang="en-US" altLang="zh-CN" dirty="0"/>
              <a:t>13.2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141445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接口</a:t>
            </a:r>
            <a:r>
              <a:rPr lang="en-US" altLang="zh-CN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-</a:t>
            </a:r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用法</a:t>
            </a:r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566737" y="1341438"/>
            <a:ext cx="11254362" cy="4678362"/>
          </a:xfrm>
          <a:prstGeom prst="rect">
            <a:avLst/>
          </a:prstGeom>
        </p:spPr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n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可以在能够使用任何其他数据类型的地方使用接口。</a:t>
            </a: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n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接口类型属于引用类型，接口类型的变量可以是：</a:t>
            </a:r>
          </a:p>
          <a:p>
            <a: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itchFamily="2" charset="2"/>
              <a:buChar char="p"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空引用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(null)</a:t>
            </a:r>
          </a:p>
          <a:p>
            <a: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itchFamily="2" charset="2"/>
              <a:buChar char="p"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引用实现了该接口的类的实例</a:t>
            </a: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n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接口需要具体的类去实现。类实现接口的语法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R="0" lvl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[</a:t>
            </a:r>
            <a:r>
              <a:rPr kumimoji="0" lang="en-US" altLang="zh-CN" sz="18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modifier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]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class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kumimoji="0" lang="en-US" altLang="zh-CN" sz="1800" b="0" i="1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className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[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extends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kumimoji="0" lang="en-US" altLang="zh-CN" sz="18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superclass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][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implements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kumimoji="0" lang="en-US" altLang="zh-CN" sz="1800" b="0" i="1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interfaceName</a:t>
            </a:r>
            <a:r>
              <a:rPr kumimoji="0" lang="en-US" altLang="zh-CN" sz="1800" b="0" i="1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List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] {</a:t>
            </a:r>
          </a:p>
          <a:p>
            <a: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member_declaration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*</a:t>
            </a:r>
          </a:p>
          <a:p>
            <a:pPr marL="0" marR="0" lvl="1" algn="l" defTabSz="914400" rtl="0" eaLnBrk="1" fontAlgn="auto" latinLnBrk="0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}</a:t>
            </a: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n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除非类为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abstract,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所有接口的成员方法必须被实现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n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一个类只能继承一个父类，但可以实现多个接口，多个接口以“，”分开。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87500"/>
          </a:bodyPr>
          <a:lstStyle/>
          <a:p>
            <a:pPr eaLnBrk="1" hangingPunct="1"/>
            <a:r>
              <a:rPr lang="en-US" altLang="zh-CN" dirty="0"/>
              <a:t>13.2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141445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接口</a:t>
            </a:r>
            <a:r>
              <a:rPr lang="en-US" altLang="zh-CN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-</a:t>
            </a:r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实例</a:t>
            </a:r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2712" y="1140460"/>
            <a:ext cx="7470775" cy="4662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8408613" y="1188350"/>
            <a:ext cx="2925762" cy="2031325"/>
          </a:xfrm>
          <a:prstGeom prst="rect">
            <a:avLst/>
          </a:prstGeom>
          <a:noFill/>
          <a:ln w="9525" algn="ctr">
            <a:solidFill>
              <a:schemeClr val="accent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接口方法的访问</a:t>
            </a:r>
          </a:p>
          <a:p>
            <a:pPr algn="l"/>
            <a:r>
              <a:rPr lang="en-US" altLang="zh-CN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Flyer f = new Bird();</a:t>
            </a:r>
          </a:p>
          <a:p>
            <a:pPr algn="l"/>
            <a:endParaRPr lang="zh-CN" altLang="en-US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algn="l"/>
            <a:r>
              <a:rPr lang="en-US" altLang="zh-CN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f.takeOff</a:t>
            </a:r>
            <a:r>
              <a:rPr lang="en-US" altLang="zh-CN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();</a:t>
            </a:r>
          </a:p>
          <a:p>
            <a:pPr algn="l"/>
            <a:r>
              <a:rPr lang="en-US" altLang="zh-CN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f.fly</a:t>
            </a:r>
            <a:r>
              <a:rPr lang="en-US" altLang="zh-CN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();</a:t>
            </a:r>
          </a:p>
          <a:p>
            <a:pPr algn="l"/>
            <a:r>
              <a:rPr lang="en-US" altLang="zh-CN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f.land</a:t>
            </a:r>
            <a:r>
              <a:rPr lang="en-US" altLang="zh-CN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();</a:t>
            </a:r>
          </a:p>
          <a:p>
            <a:pPr algn="l"/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012651" y="3404211"/>
            <a:ext cx="4179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这时接口</a:t>
            </a:r>
            <a:r>
              <a:rPr lang="en-US" altLang="zh-CN" dirty="0">
                <a:solidFill>
                  <a:srgbClr val="FF0000"/>
                </a:solidFill>
              </a:rPr>
              <a:t>f</a:t>
            </a:r>
            <a:r>
              <a:rPr lang="zh-CN" altLang="en-US" dirty="0">
                <a:solidFill>
                  <a:srgbClr val="FF0000"/>
                </a:solidFill>
              </a:rPr>
              <a:t>的行为是鸟的飞行行为：多态</a:t>
            </a:r>
          </a:p>
        </p:txBody>
      </p:sp>
      <p:cxnSp>
        <p:nvCxnSpPr>
          <p:cNvPr id="7" name="直接箭头连接符 6"/>
          <p:cNvCxnSpPr>
            <a:stCxn id="6" idx="0"/>
          </p:cNvCxnSpPr>
          <p:nvPr/>
        </p:nvCxnSpPr>
        <p:spPr>
          <a:xfrm flipH="1" flipV="1">
            <a:off x="10003316" y="3057179"/>
            <a:ext cx="99010" cy="347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10606" y="5928678"/>
            <a:ext cx="11465164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zh-CN" altLang="en-US" sz="16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这一个</a:t>
            </a:r>
            <a:r>
              <a:rPr lang="en-US" altLang="zh-CN" sz="16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UML</a:t>
            </a:r>
            <a:r>
              <a:rPr lang="zh-CN" altLang="en-US" sz="16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模型描述了</a:t>
            </a:r>
            <a:r>
              <a:rPr lang="en-US" altLang="zh-CN" sz="1600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AirPlane</a:t>
            </a:r>
            <a:r>
              <a:rPr lang="zh-CN" altLang="en-US" sz="16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、</a:t>
            </a:r>
            <a:r>
              <a:rPr lang="en-US" altLang="zh-CN" sz="16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Bird</a:t>
            </a:r>
            <a:r>
              <a:rPr lang="zh-CN" altLang="en-US" sz="16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、</a:t>
            </a:r>
            <a:r>
              <a:rPr lang="en-US" altLang="zh-CN" sz="16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Superman</a:t>
            </a:r>
            <a:r>
              <a:rPr lang="zh-CN" altLang="en-US" sz="16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都实现了</a:t>
            </a:r>
            <a:r>
              <a:rPr lang="en-US" altLang="zh-CN" sz="16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Flayer</a:t>
            </a:r>
            <a:r>
              <a:rPr lang="zh-CN" altLang="en-US" sz="16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接口，因此这三个类型都具有飞行的能力</a:t>
            </a:r>
            <a:r>
              <a:rPr lang="en-US" altLang="zh-CN" sz="16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(CANDO Fly)</a:t>
            </a:r>
            <a:r>
              <a:rPr lang="zh-CN" altLang="en-US" sz="16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。但是他们各自的飞行行为可以不一样（每个类对</a:t>
            </a:r>
            <a:r>
              <a:rPr lang="en-US" altLang="zh-CN" sz="1600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takeOff</a:t>
            </a:r>
            <a:r>
              <a:rPr lang="zh-CN" altLang="en-US" sz="16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、</a:t>
            </a:r>
            <a:r>
              <a:rPr lang="en-US" altLang="zh-CN" sz="16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land</a:t>
            </a:r>
            <a:r>
              <a:rPr lang="zh-CN" altLang="en-US" sz="16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、</a:t>
            </a:r>
            <a:r>
              <a:rPr lang="en-US" altLang="zh-CN" sz="16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fly</a:t>
            </a:r>
            <a:r>
              <a:rPr lang="zh-CN" altLang="en-US" sz="16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的具体实现都不一样），当用接口类型引用变量引用了三个类的实例时，通过接口引用变量调用接口方法就呈现出多态性。</a:t>
            </a:r>
          </a:p>
        </p:txBody>
      </p:sp>
      <p:sp>
        <p:nvSpPr>
          <p:cNvPr id="12" name="圆角矩形标注 11"/>
          <p:cNvSpPr/>
          <p:nvPr/>
        </p:nvSpPr>
        <p:spPr>
          <a:xfrm>
            <a:off x="7864209" y="4797020"/>
            <a:ext cx="4148721" cy="527325"/>
          </a:xfrm>
          <a:prstGeom prst="wedgeRoundRectCallout">
            <a:avLst>
              <a:gd name="adj1" fmla="val -59504"/>
              <a:gd name="adj2" fmla="val 50080"/>
              <a:gd name="adj3" fmla="val 16667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7888076" y="4801125"/>
            <a:ext cx="41248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14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注意一个具体类实现接口时，除了必须实现接口方法外，可以定义这个类其他的方法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87500"/>
          </a:bodyPr>
          <a:lstStyle/>
          <a:p>
            <a:pPr eaLnBrk="1" hangingPunct="1"/>
            <a:r>
              <a:rPr lang="en-US" altLang="zh-CN" dirty="0"/>
              <a:t>13.2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141445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接口</a:t>
            </a:r>
            <a:r>
              <a:rPr lang="en-US" altLang="zh-CN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-</a:t>
            </a:r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实例</a:t>
            </a:r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409600" y="1262946"/>
            <a:ext cx="6502400" cy="5249862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7056256" y="3471917"/>
            <a:ext cx="5069642" cy="15696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zh-CN" altLang="en-US" sz="16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接口描述了能力，继承描述了类之间的血缘关系。</a:t>
            </a:r>
            <a:r>
              <a:rPr lang="zh-CN" altLang="en-US" sz="1600" dirty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来自不同继承链</a:t>
            </a:r>
            <a:r>
              <a:rPr lang="en-US" altLang="zh-CN" sz="1600" dirty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(</a:t>
            </a:r>
            <a:r>
              <a:rPr lang="zh-CN" altLang="en-US" sz="1600" dirty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树）的类可以具有相同的能力。</a:t>
            </a:r>
            <a:endParaRPr lang="en-US" altLang="zh-CN" sz="1600" dirty="0">
              <a:solidFill>
                <a:srgbClr val="FF0000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algn="just"/>
            <a:endParaRPr lang="en-US" altLang="zh-CN" sz="1600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algn="just"/>
            <a:r>
              <a:rPr lang="zh-CN" altLang="en-US" sz="16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例如：</a:t>
            </a:r>
            <a:r>
              <a:rPr lang="en-US" altLang="zh-CN" sz="16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Airplane</a:t>
            </a:r>
            <a:r>
              <a:rPr lang="zh-CN" altLang="en-US" sz="16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和</a:t>
            </a:r>
            <a:r>
              <a:rPr lang="en-US" altLang="zh-CN" sz="16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Superman</a:t>
            </a:r>
            <a:r>
              <a:rPr lang="zh-CN" altLang="en-US" sz="16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来自不同的继承链（即来自不同的家族，没有血缘关系），但他们都实现了接口</a:t>
            </a:r>
            <a:r>
              <a:rPr lang="en-US" altLang="zh-CN" sz="16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Flyer</a:t>
            </a:r>
            <a:r>
              <a:rPr lang="zh-CN" altLang="en-US" sz="16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，都具有飞行的能力。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66DE266-B322-4F8E-B6A9-6C7B51DFC156}"/>
              </a:ext>
            </a:extLst>
          </p:cNvPr>
          <p:cNvSpPr txBox="1"/>
          <p:nvPr/>
        </p:nvSpPr>
        <p:spPr>
          <a:xfrm>
            <a:off x="7370957" y="1570201"/>
            <a:ext cx="5965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接口和继承的区别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87500"/>
          </a:bodyPr>
          <a:lstStyle/>
          <a:p>
            <a:pPr eaLnBrk="1" hangingPunct="1"/>
            <a:r>
              <a:rPr lang="en-US" altLang="zh-CN" dirty="0"/>
              <a:t>13.2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141445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接口</a:t>
            </a:r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123347" y="1157802"/>
            <a:ext cx="9308212" cy="4560888"/>
            <a:chOff x="982663" y="1400175"/>
            <a:chExt cx="9308212" cy="4560888"/>
          </a:xfrm>
        </p:grpSpPr>
        <p:pic>
          <p:nvPicPr>
            <p:cNvPr id="4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>
            <a:xfrm>
              <a:off x="982663" y="1400175"/>
              <a:ext cx="9308212" cy="4560888"/>
            </a:xfrm>
            <a:prstGeom prst="rect">
              <a:avLst/>
            </a:prstGeom>
            <a:noFill/>
          </p:spPr>
        </p:pic>
        <p:cxnSp>
          <p:nvCxnSpPr>
            <p:cNvPr id="3" name="肘形连接符 2"/>
            <p:cNvCxnSpPr/>
            <p:nvPr/>
          </p:nvCxnSpPr>
          <p:spPr>
            <a:xfrm flipV="1">
              <a:off x="4770304" y="3349128"/>
              <a:ext cx="3360144" cy="2533879"/>
            </a:xfrm>
            <a:prstGeom prst="bentConnector3">
              <a:avLst>
                <a:gd name="adj1" fmla="val 99836"/>
              </a:avLst>
            </a:prstGeom>
            <a:ln w="31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5535975" y="5696656"/>
            <a:ext cx="6600940" cy="116955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zh-CN" altLang="en-US" sz="14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这个图描述了二个继承树（二个家族），二个接口，其中：</a:t>
            </a:r>
            <a:endParaRPr lang="en-US" altLang="zh-CN" sz="1400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algn="just"/>
            <a:r>
              <a:rPr lang="en-US" altLang="zh-CN" sz="14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Airplane</a:t>
            </a:r>
            <a:r>
              <a:rPr lang="zh-CN" altLang="en-US" sz="14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、</a:t>
            </a:r>
            <a:r>
              <a:rPr lang="en-US" altLang="zh-CN" sz="14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Bird</a:t>
            </a:r>
            <a:r>
              <a:rPr lang="zh-CN" altLang="en-US" sz="14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、</a:t>
            </a:r>
            <a:r>
              <a:rPr lang="en-US" altLang="zh-CN" sz="14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Superman</a:t>
            </a:r>
            <a:r>
              <a:rPr lang="zh-CN" altLang="en-US" sz="14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实现了接口</a:t>
            </a:r>
            <a:r>
              <a:rPr lang="en-US" altLang="zh-CN" sz="14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Flyer</a:t>
            </a:r>
          </a:p>
          <a:p>
            <a:pPr algn="just"/>
            <a:r>
              <a:rPr lang="en-US" altLang="zh-CN" sz="14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lang="en-US" altLang="zh-CN" sz="1400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RiverBarge</a:t>
            </a:r>
            <a:r>
              <a:rPr lang="zh-CN" altLang="en-US" sz="14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实现了接口</a:t>
            </a:r>
            <a:r>
              <a:rPr lang="en-US" altLang="zh-CN" sz="1400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Sailer</a:t>
            </a:r>
            <a:endParaRPr lang="en-US" altLang="zh-CN" sz="1400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algn="just"/>
            <a:r>
              <a:rPr lang="en-US" altLang="zh-CN" sz="14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lang="en-US" altLang="zh-CN" sz="1400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SeaPlane</a:t>
            </a:r>
            <a:r>
              <a:rPr lang="zh-CN" altLang="en-US" sz="14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同时实现了接口</a:t>
            </a:r>
            <a:r>
              <a:rPr lang="en-US" altLang="zh-CN" sz="14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Flyer</a:t>
            </a:r>
            <a:r>
              <a:rPr lang="zh-CN" altLang="en-US" sz="14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和</a:t>
            </a:r>
            <a:r>
              <a:rPr lang="en-US" altLang="zh-CN" sz="1400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Sailer</a:t>
            </a:r>
            <a:r>
              <a:rPr lang="zh-CN" altLang="en-US" sz="14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，这意味着</a:t>
            </a:r>
            <a:r>
              <a:rPr lang="en-US" altLang="zh-CN" sz="14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Seaplane</a:t>
            </a:r>
            <a:r>
              <a:rPr lang="zh-CN" altLang="en-US" sz="14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同时具有飞行能力和海上巡航的能力。这个例子说明了一个类可以实现多个接口（具备多种能力）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87500"/>
          </a:bodyPr>
          <a:lstStyle/>
          <a:p>
            <a:pPr eaLnBrk="1" hangingPunct="1"/>
            <a:r>
              <a:rPr lang="en-US" altLang="zh-CN" dirty="0"/>
              <a:t>13.2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141445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接口</a:t>
            </a:r>
            <a:r>
              <a:rPr lang="en-US" altLang="zh-CN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-</a:t>
            </a:r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继承</a:t>
            </a:r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821410" y="1325940"/>
            <a:ext cx="10349694" cy="4678362"/>
          </a:xfrm>
          <a:prstGeom prst="rect">
            <a:avLst/>
          </a:prstGeom>
        </p:spPr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n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接口不是类（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Java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支持单继承类），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一个接口可以继承多个接口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。</a:t>
            </a: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n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语法</a:t>
            </a: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[</a:t>
            </a:r>
            <a:r>
              <a:rPr kumimoji="0" lang="en-US" altLang="zh-CN" sz="18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modifier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]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interface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kumimoji="0" lang="en-US" altLang="zh-CN" sz="1800" b="0" i="1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interfaceName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[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extends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kumimoji="0" lang="en-US" altLang="zh-CN" sz="1800" b="0" i="1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interfaceName</a:t>
            </a:r>
            <a:r>
              <a:rPr kumimoji="0" lang="en-US" altLang="zh-CN" sz="1800" b="0" i="1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List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] {</a:t>
            </a: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	declaration* </a:t>
            </a: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}</a:t>
            </a:r>
          </a:p>
          <a:p>
            <a:pPr marL="228600" indent="-228600">
              <a:lnSpc>
                <a:spcPct val="120000"/>
              </a:lnSpc>
              <a:spcBef>
                <a:spcPts val="1000"/>
              </a:spcBef>
              <a:buFont typeface="Wingdings" pitchFamily="2" charset="2"/>
              <a:buChar char="n"/>
            </a:pPr>
            <a:r>
              <a:rPr lang="zh-CN" altLang="en-US" sz="24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如果接口声明中提供了</a:t>
            </a:r>
            <a:r>
              <a:rPr lang="en-US" altLang="zh-CN" sz="24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extends</a:t>
            </a:r>
            <a:r>
              <a:rPr lang="zh-CN" altLang="en-US" sz="24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子句，那么该接口就继承了父接口的方法和常量。被继承的接口称为声明接口的直接父接口。</a:t>
            </a:r>
            <a:endParaRPr lang="en-US" altLang="zh-CN" sz="2400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228600" indent="-228600">
              <a:lnSpc>
                <a:spcPct val="120000"/>
              </a:lnSpc>
              <a:spcBef>
                <a:spcPts val="1000"/>
              </a:spcBef>
              <a:buFont typeface="Wingdings" pitchFamily="2" charset="2"/>
              <a:buChar char="n"/>
            </a:pPr>
            <a:r>
              <a:rPr lang="zh-CN" altLang="en-US" sz="24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任何实现该接口的类，必须实现该接口继承的其他接口。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ucida Sans Unicode" pitchFamily="34" charset="0"/>
              <a:ea typeface="华文行楷" pitchFamily="2" charset="-122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ucida Sans Unicode" pitchFamily="34" charset="0"/>
              <a:ea typeface="宋体" charset="-122"/>
              <a:cs typeface="+mn-c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87500"/>
          </a:bodyPr>
          <a:lstStyle/>
          <a:p>
            <a:pPr eaLnBrk="1" hangingPunct="1"/>
            <a:r>
              <a:rPr lang="en-US" altLang="zh-CN" dirty="0"/>
              <a:t>13.2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141445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接口</a:t>
            </a:r>
            <a:r>
              <a:rPr lang="en-US" altLang="zh-CN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-</a:t>
            </a:r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继承实例</a:t>
            </a:r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234407" y="1449388"/>
            <a:ext cx="6596040" cy="923330"/>
          </a:xfrm>
          <a:prstGeom prst="rect">
            <a:avLst/>
          </a:prstGeom>
          <a:noFill/>
          <a:ln w="9525" algn="ctr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en-US" altLang="zh-CN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interface I1{</a:t>
            </a:r>
          </a:p>
          <a:p>
            <a:pPr algn="l"/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	public void </a:t>
            </a:r>
            <a:r>
              <a:rPr lang="en-US" altLang="zh-CN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m1()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algn="l"/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234406" y="2438400"/>
            <a:ext cx="6596041" cy="923330"/>
          </a:xfrm>
          <a:prstGeom prst="rect">
            <a:avLst/>
          </a:prstGeom>
          <a:noFill/>
          <a:ln w="9525" algn="ctr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en-US" altLang="zh-CN">
                <a:solidFill>
                  <a:srgbClr val="FF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zh-CN">
                <a:latin typeface="Courier New" panose="02070309020205020404" pitchFamily="49" charset="0"/>
                <a:cs typeface="Courier New" panose="02070309020205020404" pitchFamily="49" charset="0"/>
              </a:rPr>
              <a:t> interface I2 extends I1{</a:t>
            </a:r>
          </a:p>
          <a:p>
            <a:pPr algn="l"/>
            <a:r>
              <a:rPr lang="en-US" altLang="zh-CN">
                <a:latin typeface="Courier New" panose="02070309020205020404" pitchFamily="49" charset="0"/>
                <a:cs typeface="Courier New" panose="02070309020205020404" pitchFamily="49" charset="0"/>
              </a:rPr>
              <a:t>	public void </a:t>
            </a:r>
            <a:r>
              <a:rPr lang="en-US" altLang="zh-CN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m2()</a:t>
            </a:r>
            <a:r>
              <a:rPr lang="en-US" altLang="zh-CN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algn="l"/>
            <a:r>
              <a:rPr lang="en-US" altLang="zh-CN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zh-CN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239170" y="3403600"/>
            <a:ext cx="6591278" cy="923330"/>
          </a:xfrm>
          <a:prstGeom prst="rect">
            <a:avLst/>
          </a:prstGeom>
          <a:noFill/>
          <a:ln w="9525" algn="ctr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en-US" altLang="zh-CN">
                <a:latin typeface="Courier New" panose="02070309020205020404" pitchFamily="49" charset="0"/>
                <a:cs typeface="Courier New" panose="02070309020205020404" pitchFamily="49" charset="0"/>
              </a:rPr>
              <a:t>public interface I3 {</a:t>
            </a:r>
          </a:p>
          <a:p>
            <a:pPr algn="l"/>
            <a:r>
              <a:rPr lang="en-US" altLang="zh-CN">
                <a:latin typeface="Courier New" panose="02070309020205020404" pitchFamily="49" charset="0"/>
                <a:cs typeface="Courier New" panose="02070309020205020404" pitchFamily="49" charset="0"/>
              </a:rPr>
              <a:t>	public void </a:t>
            </a:r>
            <a:r>
              <a:rPr lang="en-US" altLang="zh-CN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m3()</a:t>
            </a:r>
            <a:r>
              <a:rPr lang="en-US" altLang="zh-CN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algn="l"/>
            <a:r>
              <a:rPr lang="en-US" altLang="zh-CN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zh-CN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239170" y="4394200"/>
            <a:ext cx="6591278" cy="1754326"/>
          </a:xfrm>
          <a:prstGeom prst="rect">
            <a:avLst/>
          </a:prstGeom>
          <a:noFill/>
          <a:ln w="9525" algn="ctr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A implements I2, I3 {</a:t>
            </a:r>
          </a:p>
          <a:p>
            <a:pPr algn="l"/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	public void </a:t>
            </a:r>
            <a:r>
              <a:rPr lang="en-US" altLang="zh-CN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m1()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{ // implements}</a:t>
            </a:r>
          </a:p>
          <a:p>
            <a:pPr algn="l"/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	public void </a:t>
            </a:r>
            <a:r>
              <a:rPr lang="en-US" altLang="zh-CN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m2()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{ // implements}</a:t>
            </a:r>
          </a:p>
          <a:p>
            <a:pPr algn="l"/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	public void </a:t>
            </a:r>
            <a:r>
              <a:rPr lang="en-US" altLang="zh-CN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m3()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{ // implements}</a:t>
            </a:r>
          </a:p>
          <a:p>
            <a:pPr algn="l"/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5680773" y="2003386"/>
            <a:ext cx="1149674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I1.java</a:t>
            </a:r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5680773" y="2986296"/>
            <a:ext cx="1149674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I2.java</a:t>
            </a: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5680774" y="3957598"/>
            <a:ext cx="1149674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I3.java</a:t>
            </a:r>
          </a:p>
        </p:txBody>
      </p:sp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5818633" y="5788432"/>
            <a:ext cx="1011815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A.java</a:t>
            </a:r>
          </a:p>
        </p:txBody>
      </p:sp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7153067" y="1449694"/>
            <a:ext cx="4320413" cy="4698832"/>
          </a:xfrm>
          <a:prstGeom prst="rect">
            <a:avLst/>
          </a:prstGeom>
          <a:noFill/>
          <a:ln w="9525" algn="ctr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>
            <a:noAutofit/>
          </a:bodyPr>
          <a:lstStyle/>
          <a:p>
            <a:pPr algn="l"/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当一个类实现多个接口时，</a:t>
            </a:r>
          </a:p>
          <a:p>
            <a:pPr algn="l"/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这个类的实例可以是多种类型</a:t>
            </a:r>
          </a:p>
          <a:p>
            <a:pPr algn="l"/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如下列表达式都返回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pPr algn="l"/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= new A();</a:t>
            </a:r>
          </a:p>
          <a:p>
            <a:pPr algn="l"/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altLang="zh-CN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instanceof I1         </a:t>
            </a:r>
            <a:r>
              <a:rPr lang="en-US" altLang="zh-CN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(true)</a:t>
            </a:r>
          </a:p>
          <a:p>
            <a:pPr algn="l"/>
            <a:r>
              <a:rPr lang="en-US" altLang="zh-CN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instanceof I2         </a:t>
            </a:r>
            <a:r>
              <a:rPr lang="en-US" altLang="zh-CN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(true)</a:t>
            </a:r>
          </a:p>
          <a:p>
            <a:pPr algn="l"/>
            <a:r>
              <a:rPr lang="en-US" altLang="zh-CN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instanceof I3         </a:t>
            </a:r>
            <a:r>
              <a:rPr lang="en-US" altLang="zh-CN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(true)</a:t>
            </a:r>
          </a:p>
          <a:p>
            <a:pPr algn="l"/>
            <a:r>
              <a:rPr lang="en-US" altLang="zh-CN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instanceof Object     </a:t>
            </a:r>
            <a:r>
              <a:rPr lang="en-US" altLang="zh-CN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(true)</a:t>
            </a:r>
          </a:p>
          <a:p>
            <a:pPr algn="l"/>
            <a:endParaRPr lang="en-US" altLang="zh-CN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altLang="zh-CN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I1 </a:t>
            </a:r>
            <a:r>
              <a:rPr lang="en-US" altLang="zh-CN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i1</a:t>
            </a:r>
            <a:r>
              <a:rPr lang="en-US" altLang="zh-CN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A();</a:t>
            </a:r>
          </a:p>
          <a:p>
            <a:pPr algn="l"/>
            <a:r>
              <a:rPr lang="en-US" altLang="zh-CN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I2 </a:t>
            </a:r>
            <a:r>
              <a:rPr lang="en-US" altLang="zh-CN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i2</a:t>
            </a:r>
            <a:r>
              <a:rPr lang="en-US" altLang="zh-CN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A();</a:t>
            </a:r>
          </a:p>
          <a:p>
            <a:pPr algn="l"/>
            <a:r>
              <a:rPr lang="en-US" altLang="zh-CN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I3 </a:t>
            </a:r>
            <a:r>
              <a:rPr lang="en-US" altLang="zh-CN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i3</a:t>
            </a:r>
            <a:r>
              <a:rPr lang="en-US" altLang="zh-CN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A();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87500"/>
          </a:bodyPr>
          <a:lstStyle/>
          <a:p>
            <a:pPr eaLnBrk="1" hangingPunct="1"/>
            <a:r>
              <a:rPr lang="en-US" altLang="zh-CN" dirty="0"/>
              <a:t>13.2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141445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接口</a:t>
            </a:r>
            <a:r>
              <a:rPr lang="en-US" altLang="zh-CN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-JDK</a:t>
            </a:r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的</a:t>
            </a:r>
            <a:r>
              <a:rPr lang="en-US" altLang="zh-CN" dirty="0"/>
              <a:t>Comparable</a:t>
            </a:r>
            <a:r>
              <a:rPr lang="zh-CN" altLang="en-US" dirty="0"/>
              <a:t>接口</a:t>
            </a:r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227325" y="1369977"/>
            <a:ext cx="11630140" cy="4795891"/>
          </a:xfrm>
          <a:prstGeom prst="rect">
            <a:avLst/>
          </a:prstGeom>
        </p:spPr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n"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有时需要比较二个对象，但不同类型对象的比较具有不同的含义，因此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Java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定义了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Comparable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接口。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n"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因此，任何需要比较对象的类，都要实现该接口。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Wingdings" pitchFamily="2" charset="2"/>
              <a:buChar char="n"/>
            </a:pPr>
            <a:r>
              <a:rPr lang="en-US" altLang="zh-CN" sz="28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Cloneable</a:t>
            </a:r>
            <a:r>
              <a:rPr lang="zh-CN" altLang="en-US" sz="28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、</a:t>
            </a:r>
            <a:r>
              <a:rPr lang="en-US" altLang="zh-CN" sz="2800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Runnable</a:t>
            </a:r>
            <a:r>
              <a:rPr lang="zh-CN" altLang="en-US" sz="28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、</a:t>
            </a:r>
            <a:r>
              <a:rPr lang="en-US" altLang="zh-CN" sz="28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Comparable</a:t>
            </a:r>
            <a:r>
              <a:rPr lang="zh-CN" altLang="en-US" sz="28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等接口均在包</a:t>
            </a:r>
            <a:r>
              <a:rPr lang="en-US" altLang="zh-CN" sz="2800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java.lang</a:t>
            </a:r>
            <a:r>
              <a:rPr lang="zh-CN" altLang="en-US" sz="28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中：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package 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java.lang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;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public interface Comparable{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	 public int </a:t>
            </a:r>
            <a:r>
              <a:rPr lang="en-US" altLang="zh-CN" sz="2800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c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ompareTo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(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Object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o);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}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Wingdings" pitchFamily="2" charset="2"/>
              <a:buChar char="n"/>
            </a:pPr>
            <a:r>
              <a:rPr lang="en-US" altLang="zh-CN" sz="28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lang="en-US" altLang="zh-CN" sz="2800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CompareTo</a:t>
            </a:r>
            <a:r>
              <a:rPr lang="zh-CN" altLang="en-US" sz="28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判断</a:t>
            </a:r>
            <a:r>
              <a:rPr lang="en-US" altLang="zh-CN" sz="2800" dirty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this</a:t>
            </a:r>
            <a:r>
              <a:rPr lang="zh-CN" altLang="en-US" sz="2800" dirty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对象</a:t>
            </a:r>
            <a:r>
              <a:rPr lang="zh-CN" altLang="en-US" sz="28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相对于</a:t>
            </a:r>
            <a:r>
              <a:rPr lang="zh-CN" altLang="en-US" sz="2800" dirty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给定对象</a:t>
            </a:r>
            <a:r>
              <a:rPr lang="en-US" altLang="zh-CN" sz="2800" dirty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o</a:t>
            </a:r>
            <a:r>
              <a:rPr lang="zh-CN" altLang="en-US" sz="28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的顺序，当</a:t>
            </a:r>
            <a:r>
              <a:rPr lang="en-US" altLang="zh-CN" sz="28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this</a:t>
            </a:r>
            <a:r>
              <a:rPr lang="zh-CN" altLang="en-US" sz="28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对象小于、等于或大于给定对象</a:t>
            </a:r>
            <a:r>
              <a:rPr lang="en-US" altLang="zh-CN" sz="28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o</a:t>
            </a:r>
            <a:r>
              <a:rPr lang="zh-CN" altLang="en-US" sz="28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时，分别返回负数、</a:t>
            </a:r>
            <a:r>
              <a:rPr lang="en-US" altLang="zh-CN" sz="28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0</a:t>
            </a:r>
            <a:r>
              <a:rPr lang="zh-CN" altLang="en-US" sz="28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或正数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87500"/>
          </a:bodyPr>
          <a:lstStyle/>
          <a:p>
            <a:pPr eaLnBrk="1" hangingPunct="1"/>
            <a:r>
              <a:rPr lang="en-US" altLang="zh-CN" dirty="0"/>
              <a:t>13.2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141445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接口</a:t>
            </a:r>
            <a:r>
              <a:rPr lang="en-US" altLang="zh-CN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-JDK</a:t>
            </a:r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的</a:t>
            </a:r>
            <a:r>
              <a:rPr lang="en-US" altLang="zh-CN" dirty="0"/>
              <a:t>Comparable</a:t>
            </a:r>
            <a:r>
              <a:rPr lang="zh-CN" altLang="en-US" dirty="0"/>
              <a:t>接口</a:t>
            </a:r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" name="Text Box 4">
            <a:extLst>
              <a:ext uri="{FF2B5EF4-FFF2-40B4-BE49-F238E27FC236}">
                <a16:creationId xmlns:a16="http://schemas.microsoft.com/office/drawing/2014/main" id="{E27DE1A0-7B0D-F241-9839-89D0436611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8325" y="1378428"/>
            <a:ext cx="11355349" cy="4524315"/>
          </a:xfrm>
          <a:prstGeom prst="rect">
            <a:avLst/>
          </a:prstGeom>
          <a:noFill/>
          <a:ln w="9525" algn="ctr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en-US" altLang="zh-CN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public class ComparableRectangle </a:t>
            </a:r>
            <a:r>
              <a:rPr lang="en-US" altLang="zh-CN" dirty="0">
                <a:solidFill>
                  <a:schemeClr val="accent2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extends Rectangle implements Comparable</a:t>
            </a:r>
            <a:r>
              <a:rPr lang="en-US" altLang="zh-CN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{</a:t>
            </a:r>
          </a:p>
          <a:p>
            <a:pPr algn="l"/>
            <a:r>
              <a:rPr lang="en-US" altLang="zh-CN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   /** Construct a ComparableRectangle with specified properties */</a:t>
            </a:r>
          </a:p>
          <a:p>
            <a:pPr algn="l"/>
            <a:r>
              <a:rPr lang="en-US" altLang="zh-CN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   public ComparableRectangle(double width, double height) {</a:t>
            </a:r>
          </a:p>
          <a:p>
            <a:pPr algn="l"/>
            <a:r>
              <a:rPr lang="en-US" altLang="zh-CN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	super(width, height);</a:t>
            </a:r>
          </a:p>
          <a:p>
            <a:pPr algn="l"/>
            <a:r>
              <a:rPr lang="en-US" altLang="zh-CN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   }</a:t>
            </a:r>
          </a:p>
          <a:p>
            <a:pPr algn="l"/>
            <a:r>
              <a:rPr lang="en-US" altLang="zh-CN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   /** Implement the compareTo method defined in Comparable */</a:t>
            </a:r>
          </a:p>
          <a:p>
            <a:pPr algn="l"/>
            <a:r>
              <a:rPr lang="en-US" altLang="zh-CN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   public int compareTo(Object o) {</a:t>
            </a:r>
          </a:p>
          <a:p>
            <a:pPr algn="l"/>
            <a:r>
              <a:rPr lang="en-US" altLang="zh-CN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       if (</a:t>
            </a:r>
            <a:r>
              <a:rPr lang="en-US" altLang="zh-CN" dirty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this</a:t>
            </a:r>
            <a:r>
              <a:rPr lang="en-US" altLang="zh-CN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.getArea( ) &gt;((ComparableRectangle)o).getArea()) return 1;</a:t>
            </a:r>
          </a:p>
          <a:p>
            <a:pPr algn="l"/>
            <a:r>
              <a:rPr lang="en-US" altLang="zh-CN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       else if (</a:t>
            </a:r>
            <a:r>
              <a:rPr lang="en-US" altLang="zh-CN" dirty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this</a:t>
            </a:r>
            <a:r>
              <a:rPr lang="en-US" altLang="zh-CN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.getArea( ) &lt;((ComparableRectangle)o).getArea()) return -1;</a:t>
            </a:r>
          </a:p>
          <a:p>
            <a:pPr algn="l"/>
            <a:r>
              <a:rPr lang="en-US" altLang="zh-CN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       else return 0;</a:t>
            </a:r>
          </a:p>
          <a:p>
            <a:pPr algn="l"/>
            <a:r>
              <a:rPr lang="en-US" altLang="zh-CN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   }</a:t>
            </a:r>
          </a:p>
          <a:p>
            <a:r>
              <a:rPr lang="en-US" altLang="zh-CN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} </a:t>
            </a:r>
          </a:p>
          <a:p>
            <a:endParaRPr lang="en-US" altLang="zh-CN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r>
              <a:rPr lang="en-US" altLang="zh-CN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ComparableRectangle rec1 = new ComparableRectangle</a:t>
            </a:r>
            <a:r>
              <a:rPr lang="zh-CN" altLang="en-US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（</a:t>
            </a:r>
            <a:r>
              <a:rPr lang="en-US" altLang="zh-CN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1.0,1.0</a:t>
            </a:r>
            <a:r>
              <a:rPr lang="zh-CN" altLang="en-US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）；</a:t>
            </a:r>
            <a:endParaRPr lang="en-US" altLang="zh-CN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r>
              <a:rPr lang="en-US" altLang="zh-CN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ComparableRectangle rec2 = new ComparableRectangle</a:t>
            </a:r>
            <a:r>
              <a:rPr lang="zh-CN" altLang="en-US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（</a:t>
            </a:r>
            <a:r>
              <a:rPr lang="en-US" altLang="zh-CN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2.0,2.0</a:t>
            </a:r>
            <a:r>
              <a:rPr lang="zh-CN" altLang="en-US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）；</a:t>
            </a:r>
            <a:endParaRPr lang="en-US" altLang="zh-CN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r>
              <a:rPr lang="en-US" altLang="zh-CN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rec1.compareTo(rec2); //</a:t>
            </a:r>
            <a:r>
              <a:rPr lang="en-US" altLang="zh-CN" dirty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rec1</a:t>
            </a:r>
            <a:r>
              <a:rPr lang="zh-CN" altLang="en-US" dirty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就是</a:t>
            </a:r>
            <a:r>
              <a:rPr lang="en-US" altLang="zh-CN" dirty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this</a:t>
            </a:r>
            <a:r>
              <a:rPr lang="zh-CN" altLang="en-US" dirty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对象</a:t>
            </a:r>
            <a:endParaRPr lang="en-US" altLang="zh-CN" dirty="0">
              <a:solidFill>
                <a:srgbClr val="FF0000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8407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87500"/>
          </a:bodyPr>
          <a:lstStyle/>
          <a:p>
            <a:pPr eaLnBrk="1" hangingPunct="1"/>
            <a:r>
              <a:rPr lang="en-US" altLang="zh-CN" dirty="0"/>
              <a:t>13.1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141445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抽象类</a:t>
            </a:r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323385" y="1341438"/>
            <a:ext cx="11664176" cy="4678362"/>
          </a:xfrm>
          <a:prstGeom prst="rect">
            <a:avLst/>
          </a:prstGeom>
        </p:spPr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n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子类继承父类后，通常会添加新的属性和方法。因此沿着继承链越往下继承的子类其属性和方法越来越具体。相反，越上层的祖先类其实现越抽象，甚至无法给出具体实现。一个长方形图形有面积，但其祖先类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GeometricObject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的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getArea()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方法可能没法给出具体实现，这时可以定义成抽象方法。</a:t>
            </a: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n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Java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可定义不含方法体的方法，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其方法体由子类根据具体情况实现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，这样的方法称为</a:t>
            </a:r>
            <a:r>
              <a:rPr kumimoji="0" lang="zh-CN" altLang="en-US" sz="2400" b="0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抽象方法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(abstract method)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，包含抽象方法的类必须是</a:t>
            </a:r>
            <a:r>
              <a:rPr kumimoji="0" lang="zh-CN" altLang="en-US" sz="2400" b="0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抽象类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(abstract class)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。</a:t>
            </a: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n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抽象类和抽象方法的声明必须加上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abstract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关键字。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n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抽象方法的意义：加给子类的一个约束。例如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Circle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类和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Rectangle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类计算面积必须使用父类规定的函数签名。这样可以充分利用多态特性使得代码变得更通用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87500"/>
          </a:bodyPr>
          <a:lstStyle/>
          <a:p>
            <a:pPr eaLnBrk="1" hangingPunct="1"/>
            <a:r>
              <a:rPr lang="en-US" altLang="zh-CN" dirty="0"/>
              <a:t>13.2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141445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接口</a:t>
            </a:r>
            <a:r>
              <a:rPr lang="en-US" altLang="zh-CN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- JDK</a:t>
            </a:r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的</a:t>
            </a:r>
            <a:r>
              <a:rPr lang="en-US" altLang="zh-CN" dirty="0"/>
              <a:t>Comparable</a:t>
            </a:r>
            <a:r>
              <a:rPr lang="zh-CN" altLang="en-US" dirty="0"/>
              <a:t>接口</a:t>
            </a:r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34537" y="1374890"/>
            <a:ext cx="11641563" cy="4826887"/>
          </a:xfrm>
          <a:prstGeom prst="rect">
            <a:avLst/>
          </a:prstGeom>
        </p:spPr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n"/>
              <a:tabLst/>
              <a:defRPr/>
            </a:pPr>
            <a:r>
              <a:rPr kumimoji="0" lang="zh-CN" altLang="en-US" sz="19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有了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Comparable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接口，我们可以实现很通用的类来比较对象，例如实现一个从两个对象中找出最大者的方法。</a:t>
            </a:r>
          </a:p>
          <a:p>
            <a:pPr marL="228600" marR="0" lvl="0" indent="-228600" algn="l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zh-CN" altLang="en-US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zh-CN" altLang="en-US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zh-CN" altLang="en-US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R="0" lvl="0" algn="l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R="0" lvl="0" algn="l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zh-CN" altLang="en-US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228600" lvl="0" indent="-228600">
              <a:lnSpc>
                <a:spcPct val="110000"/>
              </a:lnSpc>
              <a:spcBef>
                <a:spcPts val="1000"/>
              </a:spcBef>
              <a:buFont typeface="Wingdings" pitchFamily="2" charset="2"/>
              <a:buChar char="n"/>
              <a:defRPr/>
            </a:pP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注意</a:t>
            </a:r>
            <a:r>
              <a:rPr kumimoji="0" lang="en-US" altLang="zh-CN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findMax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方法的参数类型和返回类型都是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Comparable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（只要是实现了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Comparable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接口的对象都可以传进来。</a:t>
            </a:r>
            <a:r>
              <a:rPr lang="en-US" altLang="zh-CN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Comparable</a:t>
            </a:r>
            <a:r>
              <a:rPr lang="zh-CN" altLang="en-US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接口描述了可以比较大小的能力，一个类实现了这个接口，意味着这个类的对象直接可以比较大小）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228600" lvl="0" indent="-228600">
              <a:lnSpc>
                <a:spcPct val="110000"/>
              </a:lnSpc>
              <a:spcBef>
                <a:spcPts val="1000"/>
              </a:spcBef>
              <a:buFont typeface="Wingdings" pitchFamily="2" charset="2"/>
              <a:buChar char="n"/>
              <a:defRPr/>
            </a:pP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kumimoji="0" lang="en-US" altLang="zh-CN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Max.findMax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与</a:t>
            </a:r>
            <a:r>
              <a:rPr lang="en-US" altLang="zh-CN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Comparable</a:t>
            </a:r>
            <a:r>
              <a:rPr lang="zh-CN" altLang="en-US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接口的具体实现子类无关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。只要是实现了</a:t>
            </a:r>
            <a:r>
              <a:rPr lang="en-US" altLang="zh-CN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Comparable</a:t>
            </a:r>
            <a:r>
              <a:rPr lang="zh-CN" altLang="en-US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接口的具体类的二个对象（注意是同一个具体类的二个对象）传进来，</a:t>
            </a:r>
            <a:r>
              <a:rPr lang="en-US" altLang="zh-CN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lang="en-US" altLang="zh-CN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Max.findMax</a:t>
            </a:r>
            <a:r>
              <a:rPr lang="zh-CN" altLang="en-US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都能工作。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这就是接口的好处。（程序存在的问题：如果是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2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个实现了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Comparable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接口的不同具体类对象传进来怎么办？最好通过泛型解决）</a:t>
            </a:r>
          </a:p>
          <a:p>
            <a:pPr marL="228600" lvl="0" indent="-228600">
              <a:lnSpc>
                <a:spcPct val="110000"/>
              </a:lnSpc>
              <a:spcBef>
                <a:spcPts val="1000"/>
              </a:spcBef>
              <a:buFont typeface="Wingdings" pitchFamily="2" charset="2"/>
              <a:buChar char="n"/>
              <a:defRPr/>
            </a:pP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另外要注意的是：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o1.CompareTo(o2)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调用是动态绑定（多态）（调用具体子类对象的</a:t>
            </a:r>
            <a:r>
              <a:rPr lang="en-US" altLang="zh-CN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CompareTo</a:t>
            </a:r>
            <a:r>
              <a:rPr lang="zh-CN" altLang="en-US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方法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）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802207" y="1778236"/>
            <a:ext cx="8746848" cy="2062103"/>
          </a:xfrm>
          <a:prstGeom prst="rect">
            <a:avLst/>
          </a:prstGeom>
          <a:noFill/>
          <a:ln w="9525" algn="ctr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Max{</a:t>
            </a:r>
          </a:p>
          <a:p>
            <a:pPr algn="l"/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static </a:t>
            </a:r>
            <a:r>
              <a:rPr lang="en-US" altLang="zh-CN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Comparable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findMax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altLang="zh-CN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Comparable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o1, </a:t>
            </a:r>
            <a:r>
              <a:rPr lang="en-US" altLang="zh-CN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Comparable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o2){</a:t>
            </a:r>
          </a:p>
          <a:p>
            <a:pPr algn="l"/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if(o1.CompareTo(o2) &gt; 0 )</a:t>
            </a:r>
          </a:p>
          <a:p>
            <a:pPr algn="l"/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return o1;</a:t>
            </a:r>
          </a:p>
          <a:p>
            <a:pPr algn="l"/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else</a:t>
            </a:r>
          </a:p>
          <a:p>
            <a:pPr algn="l"/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return o2;</a:t>
            </a:r>
          </a:p>
          <a:p>
            <a:pPr algn="l"/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algn="l"/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87500"/>
          </a:bodyPr>
          <a:lstStyle/>
          <a:p>
            <a:pPr eaLnBrk="1" hangingPunct="1"/>
            <a:r>
              <a:rPr lang="en-US" altLang="zh-CN" dirty="0"/>
              <a:t>13.2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141445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接口</a:t>
            </a:r>
            <a:r>
              <a:rPr lang="en-US" altLang="zh-CN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- JDK</a:t>
            </a:r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的</a:t>
            </a:r>
            <a:r>
              <a:rPr lang="en-US" altLang="zh-CN" dirty="0"/>
              <a:t>Comparable</a:t>
            </a:r>
            <a:r>
              <a:rPr lang="zh-CN" altLang="en-US" dirty="0"/>
              <a:t>接口</a:t>
            </a:r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582235" y="1572795"/>
            <a:ext cx="10762523" cy="49408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itchFamily="34" charset="0"/>
              <a:ea typeface="宋体" charset="-122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itchFamily="34" charset="0"/>
              <a:ea typeface="宋体" charset="-122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itchFamily="34" charset="0"/>
              <a:ea typeface="宋体" charset="-122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itchFamily="34" charset="0"/>
              <a:ea typeface="宋体" charset="-122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itchFamily="34" charset="0"/>
              <a:ea typeface="宋体" charset="-122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itchFamily="34" charset="0"/>
              <a:ea typeface="宋体" charset="-122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itchFamily="34" charset="0"/>
              <a:ea typeface="宋体" charset="-122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n"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对于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ComparableRectangle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的两个对象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r1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和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r2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，直接调用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Max.findMax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(r1,r2)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找出最大的对象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n"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对于实现了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Comparable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接口任何类的二个对象（同一个类）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(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不管其具体实现是什么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)a1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和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a2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，都可以调用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Max.findMax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(a1,a2)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找出最大的对象。这就是接口和多态的威力。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719138" y="1138942"/>
            <a:ext cx="11355349" cy="3970318"/>
          </a:xfrm>
          <a:prstGeom prst="rect">
            <a:avLst/>
          </a:prstGeom>
          <a:noFill/>
          <a:ln w="9525" algn="ctr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en-US" altLang="zh-CN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public class ComparableRectangle </a:t>
            </a:r>
            <a:r>
              <a:rPr lang="en-US" altLang="zh-CN" dirty="0">
                <a:solidFill>
                  <a:schemeClr val="accent2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extends Rectangle implements Comparable</a:t>
            </a:r>
            <a:r>
              <a:rPr lang="en-US" altLang="zh-CN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{</a:t>
            </a:r>
          </a:p>
          <a:p>
            <a:pPr algn="l"/>
            <a:r>
              <a:rPr lang="en-US" altLang="zh-CN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   /** Construct a ComparableRectangle with specified properties */</a:t>
            </a:r>
          </a:p>
          <a:p>
            <a:pPr algn="l"/>
            <a:r>
              <a:rPr lang="en-US" altLang="zh-CN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   public ComparableRectangle(double width, double height) {</a:t>
            </a:r>
          </a:p>
          <a:p>
            <a:pPr algn="l"/>
            <a:r>
              <a:rPr lang="en-US" altLang="zh-CN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	super(width, height);</a:t>
            </a:r>
          </a:p>
          <a:p>
            <a:pPr algn="l"/>
            <a:r>
              <a:rPr lang="en-US" altLang="zh-CN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   }</a:t>
            </a:r>
          </a:p>
          <a:p>
            <a:pPr algn="l"/>
            <a:r>
              <a:rPr lang="en-US" altLang="zh-CN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   /** Implement the </a:t>
            </a:r>
            <a:r>
              <a:rPr lang="en-US" altLang="zh-CN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compareTo</a:t>
            </a:r>
            <a:r>
              <a:rPr lang="en-US" altLang="zh-CN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method defined in Comparable */</a:t>
            </a:r>
          </a:p>
          <a:p>
            <a:pPr algn="l"/>
            <a:r>
              <a:rPr lang="en-US" altLang="zh-CN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   public </a:t>
            </a:r>
            <a:r>
              <a:rPr lang="en-US" altLang="zh-CN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int</a:t>
            </a:r>
            <a:r>
              <a:rPr lang="en-US" altLang="zh-CN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lang="en-US" altLang="zh-CN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compareTo</a:t>
            </a:r>
            <a:r>
              <a:rPr lang="en-US" altLang="zh-CN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(Object o) {</a:t>
            </a:r>
          </a:p>
          <a:p>
            <a:pPr algn="l"/>
            <a:r>
              <a:rPr lang="en-US" altLang="zh-CN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       if (</a:t>
            </a:r>
            <a:r>
              <a:rPr lang="en-US" altLang="zh-CN" dirty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this</a:t>
            </a:r>
            <a:r>
              <a:rPr lang="en-US" altLang="zh-CN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.getArea( ) &gt;((ComparableRectangle)o).getArea()) return 1;</a:t>
            </a:r>
          </a:p>
          <a:p>
            <a:pPr algn="l"/>
            <a:r>
              <a:rPr lang="en-US" altLang="zh-CN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       else if (</a:t>
            </a:r>
            <a:r>
              <a:rPr lang="en-US" altLang="zh-CN" dirty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this</a:t>
            </a:r>
            <a:r>
              <a:rPr lang="en-US" altLang="zh-CN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.getArea( ) &lt;((ComparableRectangle)o).getArea()) return -1;</a:t>
            </a:r>
          </a:p>
          <a:p>
            <a:pPr algn="l"/>
            <a:r>
              <a:rPr lang="en-US" altLang="zh-CN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       else return 0;</a:t>
            </a:r>
          </a:p>
          <a:p>
            <a:pPr algn="l"/>
            <a:r>
              <a:rPr lang="en-US" altLang="zh-CN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   }</a:t>
            </a:r>
          </a:p>
          <a:p>
            <a:r>
              <a:rPr lang="en-US" altLang="zh-CN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} </a:t>
            </a:r>
          </a:p>
          <a:p>
            <a:r>
              <a:rPr lang="zh-CN" altLang="en-US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注意由于篇幅所限没有用</a:t>
            </a:r>
            <a:r>
              <a:rPr lang="en-US" altLang="zh-CN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instanceOf</a:t>
            </a:r>
            <a:r>
              <a:rPr lang="zh-CN" altLang="en-US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检查</a:t>
            </a:r>
            <a:r>
              <a:rPr lang="en-US" altLang="zh-CN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o</a:t>
            </a:r>
            <a:r>
              <a:rPr lang="zh-CN" altLang="en-US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的类型。但如果</a:t>
            </a:r>
            <a:r>
              <a:rPr lang="en-US" altLang="zh-CN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o</a:t>
            </a:r>
            <a:r>
              <a:rPr lang="zh-CN" altLang="en-US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不是</a:t>
            </a:r>
            <a:r>
              <a:rPr lang="en-US" altLang="zh-CN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ComparableRectangle</a:t>
            </a:r>
            <a:r>
              <a:rPr lang="zh-CN" altLang="en-US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类型怎么办？这时返回什么样的整数都不合适，这个问题最好的解决办法是用泛型。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87500"/>
          </a:bodyPr>
          <a:lstStyle/>
          <a:p>
            <a:pPr eaLnBrk="1" hangingPunct="1"/>
            <a:r>
              <a:rPr lang="en-US" altLang="zh-CN" dirty="0"/>
              <a:t>13.2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141445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接口</a:t>
            </a:r>
            <a:r>
              <a:rPr lang="en-US" altLang="zh-CN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- JDK</a:t>
            </a:r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的</a:t>
            </a:r>
            <a:r>
              <a:rPr lang="en-US" altLang="zh-CN" dirty="0"/>
              <a:t>Comparable</a:t>
            </a:r>
            <a:r>
              <a:rPr lang="zh-CN" altLang="en-US" dirty="0"/>
              <a:t>接口</a:t>
            </a:r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418325" y="1457835"/>
            <a:ext cx="11355349" cy="2308324"/>
          </a:xfrm>
          <a:prstGeom prst="rect">
            <a:avLst/>
          </a:prstGeom>
          <a:noFill/>
          <a:ln w="9525" algn="ctr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en-US" altLang="zh-CN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public class ComparableRectangle </a:t>
            </a:r>
            <a:r>
              <a:rPr lang="en-US" altLang="zh-CN" dirty="0">
                <a:solidFill>
                  <a:schemeClr val="accent2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extends Rectangle implements Comparable</a:t>
            </a:r>
            <a:r>
              <a:rPr lang="en-US" altLang="zh-CN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{</a:t>
            </a:r>
          </a:p>
          <a:p>
            <a:pPr algn="l"/>
            <a:r>
              <a:rPr lang="en-US" altLang="zh-CN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//</a:t>
            </a:r>
            <a:r>
              <a:rPr lang="zh-CN" altLang="en-US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代码略</a:t>
            </a:r>
            <a:endParaRPr lang="en-US" altLang="zh-CN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r>
              <a:rPr lang="en-US" altLang="zh-CN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} </a:t>
            </a:r>
          </a:p>
          <a:p>
            <a:pPr algn="l"/>
            <a:r>
              <a:rPr lang="en-US" altLang="zh-CN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public class ComparableCircle </a:t>
            </a:r>
            <a:r>
              <a:rPr lang="en-US" altLang="zh-CN" dirty="0">
                <a:solidFill>
                  <a:schemeClr val="accent2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extends Circle implements Comparable</a:t>
            </a:r>
            <a:r>
              <a:rPr lang="en-US" altLang="zh-CN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{</a:t>
            </a:r>
          </a:p>
          <a:p>
            <a:pPr algn="l"/>
            <a:r>
              <a:rPr lang="en-US" altLang="zh-CN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//</a:t>
            </a:r>
            <a:r>
              <a:rPr lang="zh-CN" altLang="en-US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代码略</a:t>
            </a:r>
            <a:endParaRPr lang="en-US" altLang="zh-CN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r>
              <a:rPr lang="en-US" altLang="zh-CN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} </a:t>
            </a:r>
          </a:p>
          <a:p>
            <a:r>
              <a:rPr lang="zh-CN" altLang="en-US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现在</a:t>
            </a:r>
            <a:r>
              <a:rPr lang="en-US" altLang="zh-CN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ComparableRectangle</a:t>
            </a:r>
            <a:r>
              <a:rPr lang="zh-CN" altLang="en-US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和</a:t>
            </a:r>
            <a:r>
              <a:rPr lang="en-US" altLang="zh-CN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ComparableCircle</a:t>
            </a:r>
            <a:r>
              <a:rPr lang="zh-CN" altLang="en-US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都是实现了</a:t>
            </a:r>
            <a:r>
              <a:rPr lang="en-US" altLang="zh-CN" dirty="0">
                <a:solidFill>
                  <a:schemeClr val="accent2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Comparable</a:t>
            </a:r>
            <a:r>
              <a:rPr lang="zh-CN" altLang="en-US" dirty="0">
                <a:solidFill>
                  <a:schemeClr val="accent2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接口，因此如果这样调用编译器会报错吗？</a:t>
            </a:r>
            <a:endParaRPr lang="en-US" altLang="zh-CN" dirty="0">
              <a:solidFill>
                <a:schemeClr val="accent2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</p:txBody>
      </p:sp>
      <p:sp>
        <p:nvSpPr>
          <p:cNvPr id="2" name="Text Box 4">
            <a:extLst>
              <a:ext uri="{FF2B5EF4-FFF2-40B4-BE49-F238E27FC236}">
                <a16:creationId xmlns:a16="http://schemas.microsoft.com/office/drawing/2014/main" id="{49E2D460-2A51-CBE8-96E5-233DF3340F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8325" y="3939778"/>
            <a:ext cx="11355349" cy="369332"/>
          </a:xfrm>
          <a:prstGeom prst="rect">
            <a:avLst/>
          </a:prstGeom>
          <a:noFill/>
          <a:ln w="9525" algn="ctr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en-US" altLang="zh-CN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Max.findMax(new ComparableRectangle(),new ComparableCircle()); </a:t>
            </a:r>
            <a:r>
              <a:rPr lang="zh-CN" altLang="en-US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</a:t>
            </a:r>
            <a:endParaRPr lang="en-US" altLang="zh-CN" dirty="0">
              <a:solidFill>
                <a:schemeClr val="accent2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12FF8EFB-19FD-7FDD-0BB8-6B2B10E1065F}"/>
              </a:ext>
            </a:extLst>
          </p:cNvPr>
          <p:cNvSpPr txBox="1">
            <a:spLocks noChangeArrowheads="1"/>
          </p:cNvSpPr>
          <p:nvPr/>
        </p:nvSpPr>
        <p:spPr>
          <a:xfrm>
            <a:off x="418325" y="4585662"/>
            <a:ext cx="10762523" cy="2017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n"/>
              <a:tabLst/>
              <a:defRPr/>
            </a:pPr>
            <a:r>
              <a:rPr lang="zh-CN" altLang="en-US" sz="20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上面的语句编译器不会报错，因为</a:t>
            </a:r>
            <a:r>
              <a:rPr lang="en-US" altLang="zh-CN" sz="20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ComparableRectangle</a:t>
            </a:r>
            <a:r>
              <a:rPr lang="zh-CN" altLang="en-US" sz="20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和</a:t>
            </a:r>
            <a:r>
              <a:rPr lang="en-US" altLang="zh-CN" sz="20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ComparableCircle</a:t>
            </a:r>
            <a:r>
              <a:rPr lang="zh-CN" altLang="en-US" sz="20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都是实现了</a:t>
            </a:r>
            <a:r>
              <a:rPr lang="en-US" altLang="zh-CN" sz="2000" dirty="0">
                <a:solidFill>
                  <a:schemeClr val="accent2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Comparable</a:t>
            </a:r>
            <a:r>
              <a:rPr lang="zh-CN" altLang="en-US" sz="2000" dirty="0">
                <a:solidFill>
                  <a:schemeClr val="accent2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接口，因此它们的实例对象都是</a:t>
            </a:r>
            <a:r>
              <a:rPr lang="en-US" altLang="zh-CN" sz="2000" dirty="0">
                <a:solidFill>
                  <a:schemeClr val="accent2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Comparable</a:t>
            </a:r>
            <a:r>
              <a:rPr lang="zh-CN" altLang="en-US" sz="2000" dirty="0">
                <a:solidFill>
                  <a:schemeClr val="accent2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接口，因此可以作为实参调用</a:t>
            </a:r>
            <a:r>
              <a:rPr lang="en-US" altLang="zh-CN" sz="20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Max.findMax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n"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但显然这样调用逻辑上是错误的：如何比较一个圆对象和矩形对象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?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n"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这种问题目前只能靠程序员去保证：传进去的二个实参必须是同一个类的二个实例。但人总是要犯错的。因此最好解决办法就是用泛型。后面会详细介绍</a:t>
            </a:r>
          </a:p>
        </p:txBody>
      </p:sp>
    </p:spTree>
    <p:extLst>
      <p:ext uri="{BB962C8B-B14F-4D97-AF65-F5344CB8AC3E}">
        <p14:creationId xmlns:p14="http://schemas.microsoft.com/office/powerpoint/2010/main" val="4223481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" grpId="0" animBg="1"/>
      <p:bldP spid="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87500"/>
          </a:bodyPr>
          <a:lstStyle/>
          <a:p>
            <a:pPr eaLnBrk="1" hangingPunct="1"/>
            <a:r>
              <a:rPr lang="en-US" altLang="zh-CN" dirty="0"/>
              <a:t>13.2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141445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接口</a:t>
            </a:r>
            <a:r>
              <a:rPr lang="en-US" altLang="zh-CN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-</a:t>
            </a:r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继承</a:t>
            </a:r>
            <a:r>
              <a:rPr lang="en-US" altLang="zh-CN" dirty="0" err="1"/>
              <a:t>Cloneable</a:t>
            </a:r>
            <a:r>
              <a:rPr lang="zh-CN" altLang="en-US" dirty="0"/>
              <a:t>接口</a:t>
            </a:r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566736" y="1341438"/>
            <a:ext cx="11309447" cy="4678362"/>
          </a:xfrm>
          <a:prstGeom prst="rect">
            <a:avLst/>
          </a:prstGeom>
        </p:spPr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n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Java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定义了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Cloneable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接口，任何想克隆的类必须实现该接口，同时覆盖从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Object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类继承的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clone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方法，并将访问属性改为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public</a:t>
            </a:r>
          </a:p>
          <a:p>
            <a:pPr marL="228600" marR="0" lvl="0" indent="-228600" algn="l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n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Cloneable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接口为空接口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(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未定义任何函数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)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，其定义为</a:t>
            </a:r>
          </a:p>
          <a:p>
            <a:pPr marL="228600" marR="0" lvl="0" indent="-228600" algn="l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      package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java.lang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;</a:t>
            </a:r>
          </a:p>
          <a:p>
            <a:pPr marL="228600" marR="0" lvl="0" indent="-228600" algn="l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       public interface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Cloneable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{ 	}</a:t>
            </a:r>
          </a:p>
          <a:p>
            <a:pPr marL="228600" marR="0" lvl="0" indent="-228600" algn="l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n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空接口称为标记接口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(markup interface)</a:t>
            </a:r>
          </a:p>
          <a:p>
            <a:pPr marL="228600" marR="0" lvl="0" indent="-228600" algn="l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n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空接口有什么作用？唯一目的允许你用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instanceof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检查对象的类型：   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zh-CN" sz="24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      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if(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obj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instanceof Cloneable)…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       例子见教材程序清单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13-11House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.java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以及第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章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例子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87500"/>
          </a:bodyPr>
          <a:lstStyle/>
          <a:p>
            <a:pPr eaLnBrk="1" hangingPunct="1"/>
            <a:r>
              <a:rPr lang="en-US" altLang="zh-CN" dirty="0"/>
              <a:t>13.3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141445"/>
            <a:ext cx="8476016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zh-CN" altLang="en-US" sz="3200" dirty="0"/>
              <a:t>接口（传统意义上的接口）与抽象类</a:t>
            </a:r>
            <a:r>
              <a:rPr lang="en-US" altLang="zh-CN" sz="3200" dirty="0"/>
              <a:t>-</a:t>
            </a:r>
            <a:r>
              <a:rPr lang="zh-CN" altLang="en-US" sz="3200" dirty="0"/>
              <a:t>比较（</a:t>
            </a:r>
            <a:r>
              <a:rPr lang="en-US" altLang="zh-CN" sz="3200" dirty="0"/>
              <a:t>JDK8</a:t>
            </a:r>
            <a:r>
              <a:rPr lang="zh-CN" altLang="en-US" sz="3200" dirty="0"/>
              <a:t>以前）</a:t>
            </a:r>
            <a:endParaRPr lang="en-US" altLang="zh-CN" sz="3200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graphicFrame>
        <p:nvGraphicFramePr>
          <p:cNvPr id="5" name="Group 4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87927576"/>
              </p:ext>
            </p:extLst>
          </p:nvPr>
        </p:nvGraphicFramePr>
        <p:xfrm>
          <a:off x="464963" y="1308388"/>
          <a:ext cx="10437063" cy="4950876"/>
        </p:xfrm>
        <a:graphic>
          <a:graphicData uri="http://schemas.openxmlformats.org/drawingml/2006/table">
            <a:tbl>
              <a:tblPr/>
              <a:tblGrid>
                <a:gridCol w="13232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378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759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5155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接口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抽象类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507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多重继承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一个接口可以继承多个接口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一个类只能继承（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extends)</a:t>
                      </a: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一个抽象类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2484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方法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接口不能提供任何代码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抽象类的非抽象函数可以提供完整代码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2077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数据字段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只包含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public static final</a:t>
                      </a: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常量，常量必须在声明时初始化。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可以包含实例变量和静态变量以及实例和静态常量。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15466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含义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接口通常用于描述一个类的外围能力，而不是核心特征</a:t>
                      </a: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。</a:t>
                      </a: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类与接口之间的是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-able</a:t>
                      </a: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或者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can do</a:t>
                      </a: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的关系，有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instanceof</a:t>
                      </a: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关系（实现了接口的具体类对象也是接口类型的实例）。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抽象类定义了它的后代的核心特征。</a:t>
                      </a: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例如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Person</a:t>
                      </a: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类包含了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Student</a:t>
                      </a: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类的核心特征。</a:t>
                      </a: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子类与抽象类之间是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is-a</a:t>
                      </a: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的关系，也有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instanceof</a:t>
                      </a: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关系（子类对象也是父类实例）。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30154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简洁性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接口中的常量都被假定为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public static final</a:t>
                      </a: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，可以省略。不能调用任何方法修改这些常量的初始值。接口中的方法被假定为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public abstract</a:t>
                      </a: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。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可以在抽象类中放置共享代码。可以使用方法来修改实例和静态变量的初始值，但不能修改实例和静态常量的初始值。必须用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abstract</a:t>
                      </a: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显式声明方法为抽象方法。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98033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添加功能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如果为接口添加一个新的方法，则必须查找所有实现该接口的类，并为他们逐一提供该方法的实现，即使新方法没有被调用。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如果为抽象类提供一个新方法，可以选择提供一个缺省的实现，那么所有已存在的代码不需要修改就可以继续工作，因为新方法没有被调用。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87500"/>
          </a:bodyPr>
          <a:lstStyle/>
          <a:p>
            <a:pPr eaLnBrk="1" hangingPunct="1"/>
            <a:r>
              <a:rPr lang="en-US" altLang="zh-CN" dirty="0"/>
              <a:t>13.4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141445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包装类提供的接口和方法</a:t>
            </a:r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>
          <a:xfrm>
            <a:off x="1142767" y="1145782"/>
            <a:ext cx="10566013" cy="2809273"/>
          </a:xfrm>
          <a:prstGeom prst="rect">
            <a:avLst/>
          </a:prstGeom>
        </p:spPr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n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基本数据类型包装类的作用</a:t>
            </a:r>
          </a:p>
          <a:p>
            <a: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itchFamily="2" charset="2"/>
              <a:buChar char="p"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为基本数据类型提供有用的方法和常量值</a:t>
            </a:r>
          </a:p>
          <a:p>
            <a: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itchFamily="2" charset="2"/>
              <a:buChar char="p"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用于只能处理对象引用的地方（比如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Java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所有的集合类里只能放对象）</a:t>
            </a: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n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包装类对象的值不变（内部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valule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是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final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的），只能读取。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288881" y="4485137"/>
            <a:ext cx="1163581" cy="3968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tIns="0" bIns="0" anchor="ctr"/>
          <a:lstStyle/>
          <a:p>
            <a:r>
              <a:rPr lang="en-US" altLang="zh-CN" i="1"/>
              <a:t>Number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405982" y="5555112"/>
            <a:ext cx="1120119" cy="406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tIns="0" bIns="0" anchor="ctr"/>
          <a:lstStyle/>
          <a:p>
            <a:r>
              <a:rPr lang="en-US" altLang="zh-CN">
                <a:solidFill>
                  <a:srgbClr val="FF0000"/>
                </a:solidFill>
              </a:rPr>
              <a:t>Byte</a:t>
            </a:r>
          </a:p>
        </p:txBody>
      </p:sp>
      <p:cxnSp>
        <p:nvCxnSpPr>
          <p:cNvPr id="8" name="AutoShape 7"/>
          <p:cNvCxnSpPr>
            <a:cxnSpLocks noChangeShapeType="1"/>
            <a:stCxn id="19" idx="3"/>
            <a:endCxn id="7" idx="0"/>
          </p:cNvCxnSpPr>
          <p:nvPr/>
        </p:nvCxnSpPr>
        <p:spPr bwMode="auto">
          <a:xfrm rot="5400000">
            <a:off x="3150674" y="3922805"/>
            <a:ext cx="447675" cy="2816938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531520" y="5555112"/>
            <a:ext cx="1120118" cy="406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tIns="0" bIns="0" anchor="ctr"/>
          <a:lstStyle/>
          <a:p>
            <a:r>
              <a:rPr lang="en-US" altLang="zh-CN">
                <a:solidFill>
                  <a:srgbClr val="FF0000"/>
                </a:solidFill>
              </a:rPr>
              <a:t>Short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612607" y="5555112"/>
            <a:ext cx="1120119" cy="406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tIns="0" bIns="0" anchor="ctr"/>
          <a:lstStyle/>
          <a:p>
            <a:r>
              <a:rPr lang="en-US" altLang="zh-CN">
                <a:solidFill>
                  <a:srgbClr val="FF0000"/>
                </a:solidFill>
              </a:rPr>
              <a:t>Integer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4738145" y="5555112"/>
            <a:ext cx="1120118" cy="406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tIns="0" bIns="0" anchor="ctr"/>
          <a:lstStyle/>
          <a:p>
            <a:r>
              <a:rPr lang="en-US" altLang="zh-CN">
                <a:solidFill>
                  <a:srgbClr val="FF0000"/>
                </a:solidFill>
              </a:rPr>
              <a:t>Long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5862095" y="5555112"/>
            <a:ext cx="1120118" cy="406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tIns="0" bIns="0" anchor="ctr"/>
          <a:lstStyle/>
          <a:p>
            <a:r>
              <a:rPr lang="en-US" altLang="zh-CN">
                <a:solidFill>
                  <a:srgbClr val="FF0000"/>
                </a:solidFill>
              </a:rPr>
              <a:t>Float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6987632" y="5555112"/>
            <a:ext cx="1120119" cy="406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tIns="0" bIns="0" anchor="ctr"/>
          <a:lstStyle/>
          <a:p>
            <a:r>
              <a:rPr lang="en-US" altLang="zh-CN">
                <a:solidFill>
                  <a:srgbClr val="FF0000"/>
                </a:solidFill>
              </a:rPr>
              <a:t>Double</a:t>
            </a:r>
          </a:p>
        </p:txBody>
      </p:sp>
      <p:cxnSp>
        <p:nvCxnSpPr>
          <p:cNvPr id="14" name="AutoShape 13"/>
          <p:cNvCxnSpPr>
            <a:cxnSpLocks noChangeShapeType="1"/>
            <a:stCxn id="19" idx="3"/>
            <a:endCxn id="10" idx="0"/>
          </p:cNvCxnSpPr>
          <p:nvPr/>
        </p:nvCxnSpPr>
        <p:spPr bwMode="auto">
          <a:xfrm rot="5400000">
            <a:off x="4253987" y="5026118"/>
            <a:ext cx="447675" cy="610313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15" name="AutoShape 14"/>
          <p:cNvCxnSpPr>
            <a:cxnSpLocks noChangeShapeType="1"/>
            <a:stCxn id="19" idx="3"/>
            <a:endCxn id="12" idx="0"/>
          </p:cNvCxnSpPr>
          <p:nvPr/>
        </p:nvCxnSpPr>
        <p:spPr bwMode="auto">
          <a:xfrm rot="16200000" flipH="1">
            <a:off x="5378730" y="4511687"/>
            <a:ext cx="447675" cy="1639174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16" name="AutoShape 15"/>
          <p:cNvCxnSpPr>
            <a:cxnSpLocks noChangeShapeType="1"/>
            <a:stCxn id="19" idx="3"/>
            <a:endCxn id="13" idx="0"/>
          </p:cNvCxnSpPr>
          <p:nvPr/>
        </p:nvCxnSpPr>
        <p:spPr bwMode="auto">
          <a:xfrm rot="16200000" flipH="1">
            <a:off x="5941499" y="3948918"/>
            <a:ext cx="447675" cy="2764712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17" name="AutoShape 16"/>
          <p:cNvCxnSpPr>
            <a:cxnSpLocks noChangeShapeType="1"/>
            <a:stCxn id="19" idx="3"/>
            <a:endCxn id="11" idx="0"/>
          </p:cNvCxnSpPr>
          <p:nvPr/>
        </p:nvCxnSpPr>
        <p:spPr bwMode="auto">
          <a:xfrm rot="16200000" flipH="1">
            <a:off x="4816755" y="5073662"/>
            <a:ext cx="447675" cy="515224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18" name="AutoShape 17"/>
          <p:cNvCxnSpPr>
            <a:cxnSpLocks noChangeShapeType="1"/>
            <a:stCxn id="9" idx="0"/>
            <a:endCxn id="19" idx="3"/>
          </p:cNvCxnSpPr>
          <p:nvPr/>
        </p:nvCxnSpPr>
        <p:spPr bwMode="auto">
          <a:xfrm rot="5400000" flipH="1" flipV="1">
            <a:off x="3713442" y="4485575"/>
            <a:ext cx="447675" cy="1691401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sp>
        <p:nvSpPr>
          <p:cNvPr id="19" name="AutoShape 18"/>
          <p:cNvSpPr>
            <a:spLocks noChangeArrowheads="1"/>
          </p:cNvSpPr>
          <p:nvPr/>
        </p:nvSpPr>
        <p:spPr bwMode="auto">
          <a:xfrm rot="5400000">
            <a:off x="4685349" y="4874482"/>
            <a:ext cx="195262" cy="270647"/>
          </a:xfrm>
          <a:prstGeom prst="leftArrow">
            <a:avLst>
              <a:gd name="adj1" fmla="val 731"/>
              <a:gd name="adj2" fmla="val 95588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5412831" y="4485137"/>
            <a:ext cx="1376937" cy="3968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tIns="0" bIns="0" anchor="ctr"/>
          <a:lstStyle/>
          <a:p>
            <a:r>
              <a:rPr lang="en-US" altLang="zh-CN"/>
              <a:t>Character</a:t>
            </a: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6728870" y="4485137"/>
            <a:ext cx="1163580" cy="3968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tIns="0" bIns="0" anchor="ctr"/>
          <a:lstStyle/>
          <a:p>
            <a:r>
              <a:rPr lang="en-US" altLang="zh-CN"/>
              <a:t>Boolean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4269831" y="3527875"/>
            <a:ext cx="1163581" cy="3952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tIns="0" bIns="0" anchor="ctr"/>
          <a:lstStyle/>
          <a:p>
            <a:r>
              <a:rPr lang="en-US" altLang="zh-CN" dirty="0"/>
              <a:t>Object</a:t>
            </a:r>
          </a:p>
        </p:txBody>
      </p:sp>
      <p:sp>
        <p:nvSpPr>
          <p:cNvPr id="23" name="AutoShape 23"/>
          <p:cNvSpPr>
            <a:spLocks noChangeArrowheads="1"/>
          </p:cNvSpPr>
          <p:nvPr/>
        </p:nvSpPr>
        <p:spPr bwMode="auto">
          <a:xfrm rot="5400000">
            <a:off x="4686142" y="3873565"/>
            <a:ext cx="193675" cy="270647"/>
          </a:xfrm>
          <a:prstGeom prst="leftArrow">
            <a:avLst>
              <a:gd name="adj1" fmla="val 731"/>
              <a:gd name="adj2" fmla="val 95588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cxnSp>
        <p:nvCxnSpPr>
          <p:cNvPr id="24" name="AutoShape 24"/>
          <p:cNvCxnSpPr>
            <a:cxnSpLocks noChangeShapeType="1"/>
            <a:stCxn id="23" idx="3"/>
            <a:endCxn id="6" idx="0"/>
          </p:cNvCxnSpPr>
          <p:nvPr/>
        </p:nvCxnSpPr>
        <p:spPr bwMode="auto">
          <a:xfrm>
            <a:off x="4782979" y="4105726"/>
            <a:ext cx="87693" cy="37941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5" name="AutoShape 25"/>
          <p:cNvCxnSpPr>
            <a:cxnSpLocks noChangeShapeType="1"/>
            <a:stCxn id="23" idx="3"/>
            <a:endCxn id="20" idx="0"/>
          </p:cNvCxnSpPr>
          <p:nvPr/>
        </p:nvCxnSpPr>
        <p:spPr bwMode="auto">
          <a:xfrm rot="16200000" flipH="1">
            <a:off x="5252434" y="3636270"/>
            <a:ext cx="379411" cy="1318321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26" name="AutoShape 26"/>
          <p:cNvCxnSpPr>
            <a:cxnSpLocks noChangeShapeType="1"/>
            <a:stCxn id="23" idx="3"/>
            <a:endCxn id="21" idx="0"/>
          </p:cNvCxnSpPr>
          <p:nvPr/>
        </p:nvCxnSpPr>
        <p:spPr bwMode="auto">
          <a:xfrm rot="16200000" flipH="1">
            <a:off x="5857114" y="3031590"/>
            <a:ext cx="379411" cy="2527681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grpSp>
        <p:nvGrpSpPr>
          <p:cNvPr id="27" name="组合 26"/>
          <p:cNvGrpSpPr>
            <a:grpSpLocks/>
          </p:cNvGrpSpPr>
          <p:nvPr/>
        </p:nvGrpSpPr>
        <p:grpSpPr bwMode="auto">
          <a:xfrm>
            <a:off x="1632995" y="3526287"/>
            <a:ext cx="6241144" cy="1985963"/>
            <a:chOff x="1331913" y="3114675"/>
            <a:chExt cx="5015300" cy="2205038"/>
          </a:xfrm>
        </p:grpSpPr>
        <p:sp>
          <p:nvSpPr>
            <p:cNvPr id="28" name="Rectangle 22"/>
            <p:cNvSpPr>
              <a:spLocks noChangeArrowheads="1"/>
            </p:cNvSpPr>
            <p:nvPr/>
          </p:nvSpPr>
          <p:spPr bwMode="auto">
            <a:xfrm>
              <a:off x="2024063" y="3114675"/>
              <a:ext cx="1287462" cy="4397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tIns="0" bIns="0" anchor="ctr"/>
            <a:lstStyle/>
            <a:p>
              <a:r>
                <a:rPr lang="en-US" altLang="zh-CN" i="1"/>
                <a:t>Comparable</a:t>
              </a:r>
            </a:p>
          </p:txBody>
        </p:sp>
        <p:sp>
          <p:nvSpPr>
            <p:cNvPr id="29" name="AutoShape 27"/>
            <p:cNvSpPr>
              <a:spLocks noChangeArrowheads="1"/>
            </p:cNvSpPr>
            <p:nvPr/>
          </p:nvSpPr>
          <p:spPr bwMode="auto">
            <a:xfrm rot="5400000">
              <a:off x="2483644" y="3553619"/>
              <a:ext cx="215900" cy="217488"/>
            </a:xfrm>
            <a:prstGeom prst="leftArrow">
              <a:avLst>
                <a:gd name="adj1" fmla="val 731"/>
                <a:gd name="adj2" fmla="val 95588"/>
              </a:avLst>
            </a:prstGeom>
            <a:noFill/>
            <a:ln w="9525">
              <a:solidFill>
                <a:srgbClr val="0000CC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" name="Line 33"/>
            <p:cNvSpPr>
              <a:spLocks noChangeShapeType="1"/>
            </p:cNvSpPr>
            <p:nvPr/>
          </p:nvSpPr>
          <p:spPr bwMode="auto">
            <a:xfrm>
              <a:off x="2592388" y="3770313"/>
              <a:ext cx="0" cy="1414462"/>
            </a:xfrm>
            <a:prstGeom prst="line">
              <a:avLst/>
            </a:prstGeom>
            <a:noFill/>
            <a:ln w="9525">
              <a:solidFill>
                <a:srgbClr val="0000CC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" name="Line 34"/>
            <p:cNvSpPr>
              <a:spLocks noChangeShapeType="1"/>
            </p:cNvSpPr>
            <p:nvPr/>
          </p:nvSpPr>
          <p:spPr bwMode="auto">
            <a:xfrm flipV="1">
              <a:off x="2592388" y="4008476"/>
              <a:ext cx="3591880" cy="50762"/>
            </a:xfrm>
            <a:prstGeom prst="line">
              <a:avLst/>
            </a:prstGeom>
            <a:noFill/>
            <a:ln w="9525">
              <a:solidFill>
                <a:srgbClr val="0000CC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" name="Line 36"/>
            <p:cNvSpPr>
              <a:spLocks noChangeShapeType="1"/>
            </p:cNvSpPr>
            <p:nvPr/>
          </p:nvSpPr>
          <p:spPr bwMode="auto">
            <a:xfrm>
              <a:off x="5117803" y="4059238"/>
              <a:ext cx="0" cy="134937"/>
            </a:xfrm>
            <a:prstGeom prst="line">
              <a:avLst/>
            </a:prstGeom>
            <a:noFill/>
            <a:ln w="9525">
              <a:solidFill>
                <a:srgbClr val="0000CC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" name="Line 37"/>
            <p:cNvSpPr>
              <a:spLocks noChangeShapeType="1"/>
            </p:cNvSpPr>
            <p:nvPr/>
          </p:nvSpPr>
          <p:spPr bwMode="auto">
            <a:xfrm>
              <a:off x="6173075" y="4022542"/>
              <a:ext cx="0" cy="134937"/>
            </a:xfrm>
            <a:prstGeom prst="line">
              <a:avLst/>
            </a:prstGeom>
            <a:noFill/>
            <a:ln w="9525">
              <a:solidFill>
                <a:srgbClr val="0000CC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Line 38"/>
            <p:cNvSpPr>
              <a:spLocks noChangeShapeType="1"/>
            </p:cNvSpPr>
            <p:nvPr/>
          </p:nvSpPr>
          <p:spPr bwMode="auto">
            <a:xfrm flipV="1">
              <a:off x="1331913" y="5134012"/>
              <a:ext cx="5011709" cy="50762"/>
            </a:xfrm>
            <a:prstGeom prst="line">
              <a:avLst/>
            </a:prstGeom>
            <a:noFill/>
            <a:ln w="9525">
              <a:solidFill>
                <a:srgbClr val="0000CC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Line 39"/>
            <p:cNvSpPr>
              <a:spLocks noChangeShapeType="1"/>
            </p:cNvSpPr>
            <p:nvPr/>
          </p:nvSpPr>
          <p:spPr bwMode="auto">
            <a:xfrm>
              <a:off x="1331913" y="5183188"/>
              <a:ext cx="0" cy="134937"/>
            </a:xfrm>
            <a:prstGeom prst="line">
              <a:avLst/>
            </a:prstGeom>
            <a:noFill/>
            <a:ln w="9525">
              <a:solidFill>
                <a:srgbClr val="0000CC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" name="Line 40"/>
            <p:cNvSpPr>
              <a:spLocks noChangeShapeType="1"/>
            </p:cNvSpPr>
            <p:nvPr/>
          </p:nvSpPr>
          <p:spPr bwMode="auto">
            <a:xfrm>
              <a:off x="2482850" y="5184775"/>
              <a:ext cx="0" cy="134938"/>
            </a:xfrm>
            <a:prstGeom prst="line">
              <a:avLst/>
            </a:prstGeom>
            <a:noFill/>
            <a:ln w="9525">
              <a:solidFill>
                <a:srgbClr val="0000CC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" name="Line 41"/>
            <p:cNvSpPr>
              <a:spLocks noChangeShapeType="1"/>
            </p:cNvSpPr>
            <p:nvPr/>
          </p:nvSpPr>
          <p:spPr bwMode="auto">
            <a:xfrm>
              <a:off x="3536950" y="5184775"/>
              <a:ext cx="0" cy="134938"/>
            </a:xfrm>
            <a:prstGeom prst="line">
              <a:avLst/>
            </a:prstGeom>
            <a:noFill/>
            <a:ln w="9525">
              <a:solidFill>
                <a:srgbClr val="0000CC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" name="Line 42"/>
            <p:cNvSpPr>
              <a:spLocks noChangeShapeType="1"/>
            </p:cNvSpPr>
            <p:nvPr/>
          </p:nvSpPr>
          <p:spPr bwMode="auto">
            <a:xfrm>
              <a:off x="4662488" y="5184775"/>
              <a:ext cx="0" cy="134938"/>
            </a:xfrm>
            <a:prstGeom prst="line">
              <a:avLst/>
            </a:prstGeom>
            <a:noFill/>
            <a:ln w="9525">
              <a:solidFill>
                <a:srgbClr val="0000CC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" name="Line 43"/>
            <p:cNvSpPr>
              <a:spLocks noChangeShapeType="1"/>
            </p:cNvSpPr>
            <p:nvPr/>
          </p:nvSpPr>
          <p:spPr bwMode="auto">
            <a:xfrm>
              <a:off x="5786438" y="5184775"/>
              <a:ext cx="0" cy="134938"/>
            </a:xfrm>
            <a:prstGeom prst="line">
              <a:avLst/>
            </a:prstGeom>
            <a:noFill/>
            <a:ln w="9525">
              <a:solidFill>
                <a:srgbClr val="0000CC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" name="Line 44"/>
            <p:cNvSpPr>
              <a:spLocks noChangeShapeType="1"/>
            </p:cNvSpPr>
            <p:nvPr/>
          </p:nvSpPr>
          <p:spPr bwMode="auto">
            <a:xfrm>
              <a:off x="6347213" y="5184775"/>
              <a:ext cx="0" cy="134938"/>
            </a:xfrm>
            <a:prstGeom prst="line">
              <a:avLst/>
            </a:prstGeom>
            <a:noFill/>
            <a:ln w="9525">
              <a:solidFill>
                <a:srgbClr val="0000CC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3"/>
            <p:cNvSpPr>
              <a:spLocks noChangeArrowheads="1"/>
            </p:cNvSpPr>
            <p:nvPr/>
          </p:nvSpPr>
          <p:spPr bwMode="auto">
            <a:xfrm>
              <a:off x="2051720" y="3135313"/>
              <a:ext cx="90010" cy="90010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42" name="直接连接符 5"/>
            <p:cNvCxnSpPr>
              <a:cxnSpLocks noChangeShapeType="1"/>
              <a:stCxn id="41" idx="6"/>
            </p:cNvCxnSpPr>
            <p:nvPr/>
          </p:nvCxnSpPr>
          <p:spPr bwMode="auto">
            <a:xfrm>
              <a:off x="2141730" y="3180318"/>
              <a:ext cx="88708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</p:grpSp>
      <p:sp>
        <p:nvSpPr>
          <p:cNvPr id="44" name="Line 36"/>
          <p:cNvSpPr>
            <a:spLocks noChangeShapeType="1"/>
          </p:cNvSpPr>
          <p:nvPr/>
        </p:nvSpPr>
        <p:spPr bwMode="auto">
          <a:xfrm>
            <a:off x="5141545" y="4364151"/>
            <a:ext cx="0" cy="121531"/>
          </a:xfrm>
          <a:prstGeom prst="line">
            <a:avLst/>
          </a:prstGeom>
          <a:noFill/>
          <a:ln w="9525">
            <a:solidFill>
              <a:srgbClr val="0000CC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87500"/>
          </a:bodyPr>
          <a:lstStyle/>
          <a:p>
            <a:pPr eaLnBrk="1" hangingPunct="1"/>
            <a:r>
              <a:rPr lang="en-US" altLang="zh-CN" dirty="0"/>
              <a:t>13.4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141445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包装类提供的接口和方法</a:t>
            </a:r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3" name="Rectangle 3"/>
          <p:cNvSpPr txBox="1">
            <a:spLocks noChangeArrowheads="1"/>
          </p:cNvSpPr>
          <p:nvPr/>
        </p:nvSpPr>
        <p:spPr>
          <a:xfrm>
            <a:off x="566737" y="1341438"/>
            <a:ext cx="10295893" cy="4678362"/>
          </a:xfrm>
          <a:prstGeom prst="rect">
            <a:avLst/>
          </a:prstGeom>
        </p:spPr>
        <p:txBody>
          <a:bodyPr/>
          <a:lstStyle/>
          <a:p>
            <a:pPr marL="228600" indent="-228600">
              <a:lnSpc>
                <a:spcPct val="110000"/>
              </a:lnSpc>
              <a:spcBef>
                <a:spcPts val="1000"/>
              </a:spcBef>
              <a:buFont typeface="Wingdings" pitchFamily="2" charset="2"/>
              <a:buChar char="n"/>
            </a:pPr>
            <a:r>
              <a:rPr lang="zh-CN" altLang="en-US" sz="24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构造函数</a:t>
            </a:r>
          </a:p>
          <a:p>
            <a:pPr marL="685800" marR="0" lvl="1" indent="-228600" algn="l" defTabSz="914400" rtl="0" eaLnBrk="1" fontAlgn="auto" latinLnBrk="0" hangingPunct="1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itchFamily="2" charset="2"/>
              <a:buChar char="p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以一个对应的基本数据类型为参数</a:t>
            </a:r>
          </a:p>
          <a:p>
            <a:pPr marL="685800" marR="0" lvl="1" indent="-228600" algn="l" defTabSz="914400" rtl="0" eaLnBrk="1" fontAlgn="auto" latinLnBrk="0" hangingPunct="1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itchFamily="2" charset="2"/>
              <a:buChar char="p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以字符串为参数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(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除了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Character)</a:t>
            </a:r>
          </a:p>
          <a:p>
            <a:pPr marL="228600" indent="-228600">
              <a:lnSpc>
                <a:spcPct val="110000"/>
              </a:lnSpc>
              <a:spcBef>
                <a:spcPts val="1000"/>
              </a:spcBef>
              <a:buFont typeface="Wingdings" pitchFamily="2" charset="2"/>
              <a:buChar char="n"/>
            </a:pPr>
            <a:r>
              <a:rPr lang="zh-CN" altLang="en-US" sz="24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如</a:t>
            </a:r>
            <a:r>
              <a:rPr lang="en-US" altLang="zh-CN" sz="24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Double</a:t>
            </a:r>
            <a:r>
              <a:rPr lang="zh-CN" altLang="en-US" sz="24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类的构造函数如下：</a:t>
            </a:r>
          </a:p>
          <a:p>
            <a:pPr marL="228600" marR="0" lvl="0" indent="-228600" algn="l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 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public Double (double value);</a:t>
            </a:r>
          </a:p>
          <a:p>
            <a:pPr marL="228600" marR="0" lvl="0" indent="-228600" algn="l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  public Double (String value);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228600" indent="-228600">
              <a:lnSpc>
                <a:spcPct val="110000"/>
              </a:lnSpc>
              <a:spcBef>
                <a:spcPts val="1000"/>
              </a:spcBef>
              <a:buFont typeface="Wingdings" pitchFamily="2" charset="2"/>
              <a:buChar char="n"/>
            </a:pPr>
            <a:r>
              <a:rPr lang="zh-CN" altLang="en-US" sz="24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例如</a:t>
            </a:r>
          </a:p>
          <a:p>
            <a:pPr marL="228600" indent="-228600">
              <a:lnSpc>
                <a:spcPct val="110000"/>
              </a:lnSpc>
              <a:spcBef>
                <a:spcPts val="1000"/>
              </a:spcBef>
            </a:pPr>
            <a:r>
              <a:rPr lang="en-US" altLang="zh-CN" sz="24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  Double </a:t>
            </a:r>
            <a:r>
              <a:rPr lang="en-US" altLang="zh-CN" sz="2400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doubleObject</a:t>
            </a:r>
            <a:r>
              <a:rPr lang="en-US" altLang="zh-CN" sz="24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= new Double(5.0);</a:t>
            </a:r>
          </a:p>
          <a:p>
            <a:pPr marL="228600" indent="-228600">
              <a:lnSpc>
                <a:spcPct val="110000"/>
              </a:lnSpc>
              <a:spcBef>
                <a:spcPts val="1000"/>
              </a:spcBef>
            </a:pPr>
            <a:r>
              <a:rPr lang="en-US" altLang="zh-CN" sz="24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  Double </a:t>
            </a:r>
            <a:r>
              <a:rPr lang="en-US" altLang="zh-CN" sz="2400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doubleObject</a:t>
            </a:r>
            <a:r>
              <a:rPr lang="en-US" altLang="zh-CN" sz="24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= new Double("5.0");</a:t>
            </a:r>
          </a:p>
          <a:p>
            <a:pPr marL="228600" marR="0" lvl="0" indent="-228600" algn="l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n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包装类没有无参构造方法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87500"/>
          </a:bodyPr>
          <a:lstStyle/>
          <a:p>
            <a:pPr eaLnBrk="1" hangingPunct="1"/>
            <a:r>
              <a:rPr lang="en-US" altLang="zh-CN" dirty="0"/>
              <a:t>13.4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141445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包装类提供的接口和方法</a:t>
            </a:r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016188" y="1356936"/>
            <a:ext cx="10437059" cy="467836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n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每一个数值包装类都有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相应类型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常量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MAX_VALUE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和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MIN_VALUE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。</a:t>
            </a:r>
          </a:p>
          <a:p>
            <a: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itchFamily="2" charset="2"/>
              <a:buChar char="p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MAX_VALUE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对应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本数据类型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的最大值。</a:t>
            </a:r>
          </a:p>
          <a:p>
            <a: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itchFamily="2" charset="2"/>
              <a:buChar char="p"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对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Byte ,Short ,Integer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和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Long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，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MIN_VALUE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对应最小值</a:t>
            </a:r>
          </a:p>
          <a:p>
            <a: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itchFamily="2" charset="2"/>
              <a:buChar char="p"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对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Float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和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Double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，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MIN_VALUE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对应最小正值</a:t>
            </a: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n"/>
              <a:tabLst/>
              <a:defRPr/>
            </a:pPr>
            <a:r>
              <a:rPr lang="zh-CN" altLang="en-US" sz="24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上述常量用于排序算法时很有用。</a:t>
            </a:r>
            <a:endParaRPr lang="en-US" altLang="zh-CN" sz="2400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n"/>
              <a:tabLst/>
              <a:defRPr/>
            </a:pPr>
            <a:r>
              <a:rPr lang="zh-CN" altLang="en-US" sz="24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直接用包装类名访问其常量值：</a:t>
            </a: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3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</a:t>
            </a:r>
            <a:r>
              <a:rPr kumimoji="0" lang="en-US" altLang="zh-CN" sz="23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System.out.println</a:t>
            </a:r>
            <a:r>
              <a:rPr kumimoji="0" lang="en-US" altLang="zh-CN" sz="23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(“The maximum integer is”+ </a:t>
            </a: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3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	</a:t>
            </a:r>
            <a:r>
              <a:rPr kumimoji="0" lang="en-US" altLang="zh-CN" sz="23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Integer.MAX_VALUE</a:t>
            </a:r>
            <a:r>
              <a:rPr kumimoji="0" lang="en-US" altLang="zh-CN" sz="23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); //MAX_VALUE</a:t>
            </a:r>
            <a:r>
              <a:rPr kumimoji="0" lang="zh-CN" altLang="en-US" sz="23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是</a:t>
            </a:r>
            <a:r>
              <a:rPr kumimoji="0" lang="en-US" altLang="zh-CN" sz="23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int</a:t>
            </a:r>
            <a:r>
              <a:rPr kumimoji="0" lang="zh-CN" altLang="en-US" sz="23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类型</a:t>
            </a:r>
            <a:endParaRPr kumimoji="0" lang="en-US" altLang="zh-CN" sz="23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3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</a:t>
            </a:r>
            <a:r>
              <a:rPr kumimoji="0" lang="en-US" altLang="zh-CN" sz="23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System.out.println</a:t>
            </a:r>
            <a:r>
              <a:rPr kumimoji="0" lang="en-US" altLang="zh-CN" sz="23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(“The minimum positive float </a:t>
            </a: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3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	is”+ </a:t>
            </a:r>
            <a:r>
              <a:rPr kumimoji="0" lang="en-US" altLang="zh-CN" sz="23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Float</a:t>
            </a:r>
            <a:r>
              <a:rPr kumimoji="0" lang="en-US" altLang="zh-CN" sz="23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.MIN_VALUE</a:t>
            </a:r>
            <a:r>
              <a:rPr kumimoji="0" lang="en-US" altLang="zh-CN" sz="23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); //MIN_VALUE</a:t>
            </a:r>
            <a:r>
              <a:rPr kumimoji="0" lang="zh-CN" altLang="en-US" sz="23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是</a:t>
            </a:r>
            <a:r>
              <a:rPr kumimoji="0" lang="en-US" altLang="zh-CN" sz="23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float</a:t>
            </a:r>
            <a:r>
              <a:rPr kumimoji="0" lang="zh-CN" altLang="en-US" sz="23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类型</a:t>
            </a:r>
            <a:endParaRPr kumimoji="0" lang="en-US" altLang="zh-CN" sz="23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en-US" altLang="zh-CN" sz="23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charset="-122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charset="-122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128953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87500"/>
          </a:bodyPr>
          <a:lstStyle/>
          <a:p>
            <a:pPr eaLnBrk="1" hangingPunct="1"/>
            <a:r>
              <a:rPr lang="en-US" altLang="zh-CN" dirty="0"/>
              <a:t>13.4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162375" y="141445"/>
            <a:ext cx="11127783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包装类提供的接口和方法</a:t>
            </a:r>
            <a:r>
              <a:rPr lang="en-US" altLang="zh-CN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-</a:t>
            </a:r>
            <a:r>
              <a:rPr lang="zh-CN" altLang="en-US" dirty="0"/>
              <a:t>包装类</a:t>
            </a:r>
            <a:r>
              <a:rPr lang="en-US" altLang="zh-CN" dirty="0"/>
              <a:t>-&gt;</a:t>
            </a:r>
            <a:r>
              <a:rPr lang="zh-CN" altLang="en-US" dirty="0"/>
              <a:t>基本数据类型</a:t>
            </a:r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566737" y="1153223"/>
            <a:ext cx="11287412" cy="5126391"/>
          </a:xfrm>
          <a:prstGeom prst="rect">
            <a:avLst/>
          </a:prstGeom>
        </p:spPr>
        <p:txBody>
          <a:bodyPr/>
          <a:lstStyle/>
          <a:p>
            <a:pPr marL="228600" indent="-228600">
              <a:lnSpc>
                <a:spcPct val="110000"/>
              </a:lnSpc>
              <a:spcBef>
                <a:spcPts val="1000"/>
              </a:spcBef>
              <a:buFont typeface="Wingdings" pitchFamily="2" charset="2"/>
              <a:buChar char="n"/>
            </a:pPr>
            <a:r>
              <a:rPr lang="en-US" altLang="zh-CN" sz="20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Number</a:t>
            </a:r>
            <a:r>
              <a:rPr lang="zh-CN" altLang="en-US" sz="20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是基本数值类型包装类的抽象父类，里面有如下方法返回包装类对象对应的基本数据类型值：</a:t>
            </a:r>
            <a:endParaRPr lang="en-US" altLang="zh-CN" sz="2000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685800" lvl="2" indent="-228600">
              <a:spcBef>
                <a:spcPts val="1000"/>
              </a:spcBef>
              <a:buFont typeface="Wingdings" pitchFamily="2" charset="2"/>
              <a:buChar char="n"/>
            </a:pPr>
            <a:r>
              <a:rPr lang="en-US" altLang="zh-CN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public abstract int </a:t>
            </a:r>
            <a:r>
              <a:rPr lang="en-US" altLang="zh-CN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intValue</a:t>
            </a:r>
            <a:r>
              <a:rPr lang="en-US" altLang="zh-CN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()</a:t>
            </a:r>
          </a:p>
          <a:p>
            <a:pPr marL="685800" lvl="2" indent="-228600">
              <a:spcBef>
                <a:spcPts val="1000"/>
              </a:spcBef>
              <a:buFont typeface="Wingdings" pitchFamily="2" charset="2"/>
              <a:buChar char="n"/>
            </a:pPr>
            <a:r>
              <a:rPr lang="en-US" altLang="zh-CN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public abstract long </a:t>
            </a:r>
            <a:r>
              <a:rPr lang="en-US" altLang="zh-CN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longValue</a:t>
            </a:r>
            <a:r>
              <a:rPr lang="en-US" altLang="zh-CN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()</a:t>
            </a:r>
          </a:p>
          <a:p>
            <a:pPr marL="685800" lvl="2" indent="-228600">
              <a:spcBef>
                <a:spcPts val="1000"/>
              </a:spcBef>
              <a:buFont typeface="Wingdings" pitchFamily="2" charset="2"/>
              <a:buChar char="n"/>
            </a:pPr>
            <a:r>
              <a:rPr lang="en-US" altLang="zh-CN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public abstract float </a:t>
            </a:r>
            <a:r>
              <a:rPr lang="en-US" altLang="zh-CN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floatValue</a:t>
            </a:r>
            <a:r>
              <a:rPr lang="en-US" altLang="zh-CN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()</a:t>
            </a:r>
          </a:p>
          <a:p>
            <a:pPr marL="685800" lvl="2" indent="-228600">
              <a:spcBef>
                <a:spcPts val="1000"/>
              </a:spcBef>
              <a:buFont typeface="Wingdings" pitchFamily="2" charset="2"/>
              <a:buChar char="n"/>
            </a:pPr>
            <a:r>
              <a:rPr lang="en-US" altLang="zh-CN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public abstract double </a:t>
            </a:r>
            <a:r>
              <a:rPr lang="en-US" altLang="zh-CN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doubleValue</a:t>
            </a:r>
            <a:r>
              <a:rPr lang="en-US" altLang="zh-CN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()</a:t>
            </a:r>
          </a:p>
          <a:p>
            <a:pPr marL="685800" lvl="2" indent="-228600">
              <a:spcBef>
                <a:spcPts val="1000"/>
              </a:spcBef>
              <a:buFont typeface="Wingdings" pitchFamily="2" charset="2"/>
              <a:buChar char="n"/>
            </a:pPr>
            <a:r>
              <a:rPr lang="en-US" altLang="zh-CN" dirty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public byte </a:t>
            </a:r>
            <a:r>
              <a:rPr lang="en-US" altLang="zh-CN" dirty="0" err="1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byteValue</a:t>
            </a:r>
            <a:r>
              <a:rPr lang="en-US" altLang="zh-CN" dirty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() </a:t>
            </a:r>
          </a:p>
          <a:p>
            <a:pPr marL="685800" lvl="2" indent="-228600">
              <a:spcBef>
                <a:spcPts val="1000"/>
              </a:spcBef>
              <a:buFont typeface="Wingdings" pitchFamily="2" charset="2"/>
              <a:buChar char="n"/>
            </a:pPr>
            <a:r>
              <a:rPr lang="en-US" altLang="zh-CN" dirty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public short </a:t>
            </a:r>
            <a:r>
              <a:rPr lang="en-US" altLang="zh-CN" dirty="0" err="1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shortValue</a:t>
            </a:r>
            <a:r>
              <a:rPr lang="en-US" altLang="zh-CN" dirty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()</a:t>
            </a:r>
          </a:p>
          <a:p>
            <a:pPr marL="228600" indent="-228600">
              <a:spcBef>
                <a:spcPts val="1000"/>
              </a:spcBef>
              <a:buFont typeface="Wingdings" pitchFamily="2" charset="2"/>
              <a:buChar char="n"/>
            </a:pPr>
            <a:r>
              <a:rPr lang="zh-CN" altLang="en-US" sz="20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如 </a:t>
            </a:r>
            <a:r>
              <a:rPr lang="en-US" altLang="zh-CN" sz="2000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int</a:t>
            </a:r>
            <a:r>
              <a:rPr lang="en-US" altLang="zh-CN" sz="20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lang="en-US" altLang="zh-CN" sz="2000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</a:t>
            </a:r>
            <a:r>
              <a:rPr lang="en-US" altLang="zh-CN" sz="20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= new Integer(10).</a:t>
            </a:r>
            <a:r>
              <a:rPr lang="en-US" altLang="zh-CN" sz="2000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intValue</a:t>
            </a:r>
            <a:r>
              <a:rPr lang="en-US" altLang="zh-CN" sz="20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();</a:t>
            </a:r>
          </a:p>
          <a:p>
            <a:pPr marL="228600" indent="-228600">
              <a:spcBef>
                <a:spcPts val="1000"/>
              </a:spcBef>
              <a:buFont typeface="Wingdings" pitchFamily="2" charset="2"/>
              <a:buChar char="n"/>
            </a:pPr>
            <a:r>
              <a:rPr lang="zh-CN" altLang="en-US" sz="20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另外每个类的</a:t>
            </a:r>
            <a:r>
              <a:rPr lang="en-US" altLang="zh-CN" sz="2000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toString</a:t>
            </a:r>
            <a:r>
              <a:rPr lang="zh-CN" altLang="en-US" sz="20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（）方法将数值转换成字符串</a:t>
            </a:r>
            <a:endParaRPr lang="en-US" altLang="zh-CN" sz="2000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Wingdings" pitchFamily="2" charset="2"/>
              <a:buChar char="n"/>
            </a:pPr>
            <a:endParaRPr lang="en-US" altLang="zh-CN" sz="2400" dirty="0">
              <a:latin typeface="宋体" charset="-122"/>
              <a:ea typeface="宋体" charset="-122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783713" y="1580826"/>
            <a:ext cx="10288239" cy="4438973"/>
          </a:xfrm>
          <a:prstGeom prst="rect">
            <a:avLst/>
          </a:prstGeom>
        </p:spPr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n"/>
              <a:tabLst/>
              <a:defRPr/>
            </a:pPr>
            <a:r>
              <a:rPr lang="zh-CN" altLang="en-US" sz="2800" noProof="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字符串转数值</a:t>
            </a:r>
            <a:endParaRPr lang="en-US" altLang="zh-CN" sz="2800" noProof="0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n"/>
              <a:tabLst/>
              <a:defRPr/>
            </a:pPr>
            <a:r>
              <a:rPr lang="zh-CN" altLang="en-US" sz="2800" noProof="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转换为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Byte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，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Short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，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Integer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，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Long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，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Float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，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Double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public static </a:t>
            </a: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type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parse</a:t>
            </a:r>
            <a:r>
              <a:rPr kumimoji="0" lang="en-US" altLang="zh-CN" sz="2400" b="0" i="1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Type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(String s)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public static </a:t>
            </a: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type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parse</a:t>
            </a:r>
            <a:r>
              <a:rPr kumimoji="0" lang="en-US" altLang="zh-CN" sz="2400" b="0" i="1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Type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(String s,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int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radix)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n"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如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23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 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int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=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Integer.parseInt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(“11”,2); //3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 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int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=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Integer.parseInt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(“12”,8); //10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 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int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=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Integer.parseInt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(“1A”,16); //26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zh-CN" sz="24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 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double d =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Double.parseDouble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(“3.14”);//3.14</a:t>
            </a:r>
            <a:endParaRPr kumimoji="0" lang="en-US" altLang="zh-CN" sz="23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3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charset="-122"/>
                <a:ea typeface="宋体" charset="-122"/>
                <a:cs typeface="+mn-cs"/>
              </a:rPr>
              <a:t>	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en-US" altLang="zh-CN" sz="23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charset="-122"/>
              <a:ea typeface="宋体" charset="-122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charset="-122"/>
              <a:ea typeface="宋体" charset="-122"/>
              <a:cs typeface="+mn-cs"/>
            </a:endParaRPr>
          </a:p>
        </p:txBody>
      </p:sp>
      <p:sp>
        <p:nvSpPr>
          <p:cNvPr id="8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97957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87500"/>
          </a:bodyPr>
          <a:lstStyle/>
          <a:p>
            <a:pPr eaLnBrk="1" hangingPunct="1"/>
            <a:r>
              <a:rPr lang="en-US" altLang="zh-CN" dirty="0"/>
              <a:t>13.4</a:t>
            </a:r>
          </a:p>
        </p:txBody>
      </p:sp>
      <p:sp>
        <p:nvSpPr>
          <p:cNvPr id="9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131379" y="141445"/>
            <a:ext cx="11127783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包装类提供的接口和方法</a:t>
            </a:r>
            <a:r>
              <a:rPr lang="en-US" altLang="zh-CN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-</a:t>
            </a:r>
            <a:r>
              <a:rPr lang="zh-CN" altLang="en-US" dirty="0"/>
              <a:t>包装类</a:t>
            </a:r>
            <a:r>
              <a:rPr lang="en-US" altLang="zh-CN" dirty="0"/>
              <a:t>-&gt;</a:t>
            </a:r>
            <a:r>
              <a:rPr lang="zh-CN" altLang="en-US" dirty="0"/>
              <a:t>基本数据类型</a:t>
            </a:r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87500"/>
          </a:bodyPr>
          <a:lstStyle/>
          <a:p>
            <a:pPr eaLnBrk="1" hangingPunct="1"/>
            <a:r>
              <a:rPr lang="en-US" altLang="zh-CN" dirty="0"/>
              <a:t>13.1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141445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抽象类</a:t>
            </a:r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grpSp>
        <p:nvGrpSpPr>
          <p:cNvPr id="5" name="组合 124"/>
          <p:cNvGrpSpPr>
            <a:grpSpLocks/>
          </p:cNvGrpSpPr>
          <p:nvPr/>
        </p:nvGrpSpPr>
        <p:grpSpPr bwMode="auto">
          <a:xfrm>
            <a:off x="727074" y="1470025"/>
            <a:ext cx="9718783" cy="4760913"/>
            <a:chOff x="1512888" y="1517650"/>
            <a:chExt cx="6094413" cy="3575051"/>
          </a:xfrm>
        </p:grpSpPr>
        <p:sp>
          <p:nvSpPr>
            <p:cNvPr id="7" name="Freeform 5"/>
            <p:cNvSpPr>
              <a:spLocks/>
            </p:cNvSpPr>
            <p:nvPr/>
          </p:nvSpPr>
          <p:spPr bwMode="auto">
            <a:xfrm>
              <a:off x="4694238" y="2179638"/>
              <a:ext cx="1417638" cy="1866900"/>
            </a:xfrm>
            <a:custGeom>
              <a:avLst/>
              <a:gdLst>
                <a:gd name="T0" fmla="*/ 2147483647 w 893"/>
                <a:gd name="T1" fmla="*/ 2147483647 h 1176"/>
                <a:gd name="T2" fmla="*/ 2147483647 w 893"/>
                <a:gd name="T3" fmla="*/ 2147483647 h 1176"/>
                <a:gd name="T4" fmla="*/ 0 w 893"/>
                <a:gd name="T5" fmla="*/ 2147483647 h 1176"/>
                <a:gd name="T6" fmla="*/ 0 w 893"/>
                <a:gd name="T7" fmla="*/ 0 h 11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93"/>
                <a:gd name="T13" fmla="*/ 0 h 1176"/>
                <a:gd name="T14" fmla="*/ 893 w 893"/>
                <a:gd name="T15" fmla="*/ 1176 h 11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93" h="1176">
                  <a:moveTo>
                    <a:pt x="893" y="1176"/>
                  </a:moveTo>
                  <a:lnTo>
                    <a:pt x="893" y="730"/>
                  </a:lnTo>
                  <a:lnTo>
                    <a:pt x="0" y="730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auto">
            <a:xfrm>
              <a:off x="4616451" y="3035300"/>
              <a:ext cx="157163" cy="146050"/>
            </a:xfrm>
            <a:custGeom>
              <a:avLst/>
              <a:gdLst>
                <a:gd name="T0" fmla="*/ 2147483647 w 99"/>
                <a:gd name="T1" fmla="*/ 0 h 92"/>
                <a:gd name="T2" fmla="*/ 2147483647 w 99"/>
                <a:gd name="T3" fmla="*/ 2147483647 h 92"/>
                <a:gd name="T4" fmla="*/ 0 w 99"/>
                <a:gd name="T5" fmla="*/ 2147483647 h 92"/>
                <a:gd name="T6" fmla="*/ 2147483647 w 99"/>
                <a:gd name="T7" fmla="*/ 0 h 9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9"/>
                <a:gd name="T13" fmla="*/ 0 h 92"/>
                <a:gd name="T14" fmla="*/ 99 w 99"/>
                <a:gd name="T15" fmla="*/ 92 h 9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9" h="92">
                  <a:moveTo>
                    <a:pt x="49" y="0"/>
                  </a:moveTo>
                  <a:lnTo>
                    <a:pt x="99" y="92"/>
                  </a:lnTo>
                  <a:lnTo>
                    <a:pt x="0" y="92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Freeform 9"/>
            <p:cNvSpPr>
              <a:spLocks/>
            </p:cNvSpPr>
            <p:nvPr/>
          </p:nvSpPr>
          <p:spPr bwMode="auto">
            <a:xfrm>
              <a:off x="2986088" y="1628775"/>
              <a:ext cx="1450975" cy="2586038"/>
            </a:xfrm>
            <a:custGeom>
              <a:avLst/>
              <a:gdLst>
                <a:gd name="T0" fmla="*/ 0 w 914"/>
                <a:gd name="T1" fmla="*/ 2147483647 h 1778"/>
                <a:gd name="T2" fmla="*/ 0 w 914"/>
                <a:gd name="T3" fmla="*/ 2147483647 h 1778"/>
                <a:gd name="T4" fmla="*/ 2147483647 w 914"/>
                <a:gd name="T5" fmla="*/ 2147483647 h 1778"/>
                <a:gd name="T6" fmla="*/ 2147483647 w 914"/>
                <a:gd name="T7" fmla="*/ 0 h 177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4"/>
                <a:gd name="T13" fmla="*/ 0 h 1778"/>
                <a:gd name="T14" fmla="*/ 914 w 914"/>
                <a:gd name="T15" fmla="*/ 1778 h 177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4" h="1778">
                  <a:moveTo>
                    <a:pt x="0" y="1778"/>
                  </a:moveTo>
                  <a:lnTo>
                    <a:pt x="0" y="1169"/>
                  </a:lnTo>
                  <a:lnTo>
                    <a:pt x="914" y="1169"/>
                  </a:lnTo>
                  <a:lnTo>
                    <a:pt x="914" y="0"/>
                  </a:lnTo>
                </a:path>
              </a:pathLst>
            </a:cu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Freeform 10"/>
            <p:cNvSpPr>
              <a:spLocks/>
            </p:cNvSpPr>
            <p:nvPr/>
          </p:nvSpPr>
          <p:spPr bwMode="auto">
            <a:xfrm>
              <a:off x="4368801" y="3035300"/>
              <a:ext cx="146050" cy="146050"/>
            </a:xfrm>
            <a:custGeom>
              <a:avLst/>
              <a:gdLst>
                <a:gd name="T0" fmla="*/ 2147483647 w 92"/>
                <a:gd name="T1" fmla="*/ 0 h 92"/>
                <a:gd name="T2" fmla="*/ 2147483647 w 92"/>
                <a:gd name="T3" fmla="*/ 2147483647 h 92"/>
                <a:gd name="T4" fmla="*/ 0 w 92"/>
                <a:gd name="T5" fmla="*/ 2147483647 h 92"/>
                <a:gd name="T6" fmla="*/ 2147483647 w 92"/>
                <a:gd name="T7" fmla="*/ 0 h 9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2"/>
                <a:gd name="T13" fmla="*/ 0 h 92"/>
                <a:gd name="T14" fmla="*/ 92 w 92"/>
                <a:gd name="T15" fmla="*/ 92 h 9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2" h="92">
                  <a:moveTo>
                    <a:pt x="43" y="0"/>
                  </a:moveTo>
                  <a:lnTo>
                    <a:pt x="92" y="92"/>
                  </a:lnTo>
                  <a:lnTo>
                    <a:pt x="0" y="92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Rectangle 11"/>
            <p:cNvSpPr>
              <a:spLocks noChangeArrowheads="1"/>
            </p:cNvSpPr>
            <p:nvPr/>
          </p:nvSpPr>
          <p:spPr bwMode="auto">
            <a:xfrm>
              <a:off x="4638676" y="3451225"/>
              <a:ext cx="2968625" cy="1214438"/>
            </a:xfrm>
            <a:prstGeom prst="rect">
              <a:avLst/>
            </a:prstGeom>
            <a:solidFill>
              <a:srgbClr val="C0FFC0"/>
            </a:solidFill>
            <a:ln w="0">
              <a:solidFill>
                <a:srgbClr val="0000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Rectangle 12"/>
            <p:cNvSpPr>
              <a:spLocks noChangeArrowheads="1"/>
            </p:cNvSpPr>
            <p:nvPr/>
          </p:nvSpPr>
          <p:spPr bwMode="auto">
            <a:xfrm>
              <a:off x="6024529" y="3472663"/>
              <a:ext cx="226814" cy="1025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900">
                  <a:solidFill>
                    <a:srgbClr val="000000"/>
                  </a:solidFill>
                  <a:latin typeface="Microsoft Sans Serif" pitchFamily="34" charset="0"/>
                </a:rPr>
                <a:t>Circle</a:t>
              </a:r>
              <a:endParaRPr lang="en-US" altLang="zh-CN"/>
            </a:p>
          </p:txBody>
        </p:sp>
        <p:sp>
          <p:nvSpPr>
            <p:cNvPr id="13" name="Line 13"/>
            <p:cNvSpPr>
              <a:spLocks noChangeShapeType="1"/>
            </p:cNvSpPr>
            <p:nvPr/>
          </p:nvSpPr>
          <p:spPr bwMode="auto">
            <a:xfrm>
              <a:off x="4638676" y="3663950"/>
              <a:ext cx="2968625" cy="1588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Rectangle 14"/>
            <p:cNvSpPr>
              <a:spLocks noChangeArrowheads="1"/>
            </p:cNvSpPr>
            <p:nvPr/>
          </p:nvSpPr>
          <p:spPr bwMode="auto">
            <a:xfrm>
              <a:off x="4708017" y="3688430"/>
              <a:ext cx="29585" cy="1025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900">
                  <a:solidFill>
                    <a:srgbClr val="000000"/>
                  </a:solidFill>
                  <a:latin typeface="Microsoft Sans Serif" pitchFamily="34" charset="0"/>
                </a:rPr>
                <a:t>-</a:t>
              </a:r>
              <a:endParaRPr lang="en-US" altLang="zh-CN"/>
            </a:p>
          </p:txBody>
        </p:sp>
        <p:sp>
          <p:nvSpPr>
            <p:cNvPr id="15" name="Rectangle 15"/>
            <p:cNvSpPr>
              <a:spLocks noChangeArrowheads="1"/>
            </p:cNvSpPr>
            <p:nvPr/>
          </p:nvSpPr>
          <p:spPr bwMode="auto">
            <a:xfrm>
              <a:off x="4865801" y="3688430"/>
              <a:ext cx="241607" cy="1025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900">
                  <a:solidFill>
                    <a:srgbClr val="000000"/>
                  </a:solidFill>
                  <a:latin typeface="Microsoft Sans Serif" pitchFamily="34" charset="0"/>
                </a:rPr>
                <a:t>radius</a:t>
              </a:r>
              <a:endParaRPr lang="en-US" altLang="zh-CN"/>
            </a:p>
          </p:txBody>
        </p:sp>
        <p:sp>
          <p:nvSpPr>
            <p:cNvPr id="16" name="Rectangle 16"/>
            <p:cNvSpPr>
              <a:spLocks noChangeArrowheads="1"/>
            </p:cNvSpPr>
            <p:nvPr/>
          </p:nvSpPr>
          <p:spPr bwMode="auto">
            <a:xfrm>
              <a:off x="5289846" y="3688430"/>
              <a:ext cx="314336" cy="1025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900">
                  <a:solidFill>
                    <a:srgbClr val="000000"/>
                  </a:solidFill>
                  <a:latin typeface="Microsoft Sans Serif" pitchFamily="34" charset="0"/>
                </a:rPr>
                <a:t>: double</a:t>
              </a:r>
              <a:endParaRPr lang="en-US" altLang="zh-CN"/>
            </a:p>
          </p:txBody>
        </p:sp>
        <p:sp>
          <p:nvSpPr>
            <p:cNvPr id="17" name="Line 17"/>
            <p:cNvSpPr>
              <a:spLocks noChangeShapeType="1"/>
            </p:cNvSpPr>
            <p:nvPr/>
          </p:nvSpPr>
          <p:spPr bwMode="auto">
            <a:xfrm>
              <a:off x="4638676" y="3856038"/>
              <a:ext cx="2968625" cy="1588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Rectangle 18"/>
            <p:cNvSpPr>
              <a:spLocks noChangeArrowheads="1"/>
            </p:cNvSpPr>
            <p:nvPr/>
          </p:nvSpPr>
          <p:spPr bwMode="auto">
            <a:xfrm>
              <a:off x="4711715" y="3877970"/>
              <a:ext cx="51773" cy="1025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900">
                  <a:solidFill>
                    <a:srgbClr val="000000"/>
                  </a:solidFill>
                  <a:latin typeface="Microsoft Sans Serif" pitchFamily="34" charset="0"/>
                </a:rPr>
                <a:t>+</a:t>
              </a:r>
              <a:endParaRPr lang="en-US" altLang="zh-CN"/>
            </a:p>
          </p:txBody>
        </p:sp>
        <p:sp>
          <p:nvSpPr>
            <p:cNvPr id="19" name="Rectangle 19"/>
            <p:cNvSpPr>
              <a:spLocks noChangeArrowheads="1"/>
            </p:cNvSpPr>
            <p:nvPr/>
          </p:nvSpPr>
          <p:spPr bwMode="auto">
            <a:xfrm>
              <a:off x="4711715" y="4023404"/>
              <a:ext cx="51773" cy="1025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900">
                  <a:solidFill>
                    <a:srgbClr val="000000"/>
                  </a:solidFill>
                  <a:latin typeface="Microsoft Sans Serif" pitchFamily="34" charset="0"/>
                </a:rPr>
                <a:t>+</a:t>
              </a:r>
              <a:endParaRPr lang="en-US" altLang="zh-CN"/>
            </a:p>
          </p:txBody>
        </p:sp>
        <p:sp>
          <p:nvSpPr>
            <p:cNvPr id="20" name="Rectangle 20"/>
            <p:cNvSpPr>
              <a:spLocks noChangeArrowheads="1"/>
            </p:cNvSpPr>
            <p:nvPr/>
          </p:nvSpPr>
          <p:spPr bwMode="auto">
            <a:xfrm>
              <a:off x="4711715" y="4170030"/>
              <a:ext cx="51773" cy="1025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900">
                  <a:solidFill>
                    <a:srgbClr val="000000"/>
                  </a:solidFill>
                  <a:latin typeface="Microsoft Sans Serif" pitchFamily="34" charset="0"/>
                </a:rPr>
                <a:t>+</a:t>
              </a:r>
              <a:endParaRPr lang="en-US" altLang="zh-CN"/>
            </a:p>
          </p:txBody>
        </p:sp>
        <p:sp>
          <p:nvSpPr>
            <p:cNvPr id="21" name="Rectangle 21"/>
            <p:cNvSpPr>
              <a:spLocks noChangeArrowheads="1"/>
            </p:cNvSpPr>
            <p:nvPr/>
          </p:nvSpPr>
          <p:spPr bwMode="auto">
            <a:xfrm>
              <a:off x="4711715" y="4316656"/>
              <a:ext cx="51773" cy="1025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900">
                  <a:solidFill>
                    <a:srgbClr val="000000"/>
                  </a:solidFill>
                  <a:latin typeface="Microsoft Sans Serif" pitchFamily="34" charset="0"/>
                </a:rPr>
                <a:t>+</a:t>
              </a:r>
              <a:endParaRPr lang="en-US" altLang="zh-CN"/>
            </a:p>
          </p:txBody>
        </p:sp>
        <p:sp>
          <p:nvSpPr>
            <p:cNvPr id="22" name="Rectangle 22"/>
            <p:cNvSpPr>
              <a:spLocks noChangeArrowheads="1"/>
            </p:cNvSpPr>
            <p:nvPr/>
          </p:nvSpPr>
          <p:spPr bwMode="auto">
            <a:xfrm>
              <a:off x="4711715" y="4462090"/>
              <a:ext cx="51773" cy="1025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900">
                  <a:solidFill>
                    <a:srgbClr val="000000"/>
                  </a:solidFill>
                  <a:latin typeface="Microsoft Sans Serif" pitchFamily="34" charset="0"/>
                </a:rPr>
                <a:t>+</a:t>
              </a:r>
              <a:endParaRPr lang="en-US" altLang="zh-CN"/>
            </a:p>
          </p:txBody>
        </p:sp>
        <p:sp>
          <p:nvSpPr>
            <p:cNvPr id="23" name="Rectangle 23"/>
            <p:cNvSpPr>
              <a:spLocks noChangeArrowheads="1"/>
            </p:cNvSpPr>
            <p:nvPr/>
          </p:nvSpPr>
          <p:spPr bwMode="auto">
            <a:xfrm>
              <a:off x="4948391" y="4170030"/>
              <a:ext cx="446310" cy="1040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900" dirty="0">
                  <a:solidFill>
                    <a:srgbClr val="FF0000"/>
                  </a:solidFill>
                  <a:latin typeface="Microsoft Sans Serif" pitchFamily="34" charset="0"/>
                </a:rPr>
                <a:t>&lt;&lt;Override&gt;&gt;</a:t>
              </a:r>
              <a:endParaRPr lang="en-US" altLang="zh-CN" dirty="0">
                <a:solidFill>
                  <a:srgbClr val="FF0000"/>
                </a:solidFill>
              </a:endParaRPr>
            </a:p>
          </p:txBody>
        </p:sp>
        <p:sp>
          <p:nvSpPr>
            <p:cNvPr id="24" name="Rectangle 24"/>
            <p:cNvSpPr>
              <a:spLocks noChangeArrowheads="1"/>
            </p:cNvSpPr>
            <p:nvPr/>
          </p:nvSpPr>
          <p:spPr bwMode="auto">
            <a:xfrm>
              <a:off x="4948391" y="4316656"/>
              <a:ext cx="446310" cy="1040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900" dirty="0">
                  <a:solidFill>
                    <a:srgbClr val="FF0000"/>
                  </a:solidFill>
                  <a:latin typeface="Microsoft Sans Serif" pitchFamily="34" charset="0"/>
                </a:rPr>
                <a:t>&lt;&lt;Override&gt;&gt;</a:t>
              </a:r>
              <a:endParaRPr lang="en-US" altLang="zh-CN" dirty="0">
                <a:solidFill>
                  <a:srgbClr val="FF0000"/>
                </a:solidFill>
              </a:endParaRPr>
            </a:p>
          </p:txBody>
        </p:sp>
        <p:sp>
          <p:nvSpPr>
            <p:cNvPr id="25" name="Rectangle 25"/>
            <p:cNvSpPr>
              <a:spLocks noChangeArrowheads="1"/>
            </p:cNvSpPr>
            <p:nvPr/>
          </p:nvSpPr>
          <p:spPr bwMode="auto">
            <a:xfrm>
              <a:off x="5741010" y="3877970"/>
              <a:ext cx="481982" cy="1025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900">
                  <a:solidFill>
                    <a:srgbClr val="000000"/>
                  </a:solidFill>
                  <a:latin typeface="Microsoft Sans Serif" pitchFamily="34" charset="0"/>
                </a:rPr>
                <a:t>getRadius ()</a:t>
              </a:r>
              <a:endParaRPr lang="en-US" altLang="zh-CN"/>
            </a:p>
          </p:txBody>
        </p:sp>
        <p:sp>
          <p:nvSpPr>
            <p:cNvPr id="26" name="Rectangle 26"/>
            <p:cNvSpPr>
              <a:spLocks noChangeArrowheads="1"/>
            </p:cNvSpPr>
            <p:nvPr/>
          </p:nvSpPr>
          <p:spPr bwMode="auto">
            <a:xfrm>
              <a:off x="5816204" y="4023404"/>
              <a:ext cx="1008340" cy="1025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900">
                  <a:solidFill>
                    <a:srgbClr val="000000"/>
                  </a:solidFill>
                  <a:latin typeface="Microsoft Sans Serif" pitchFamily="34" charset="0"/>
                </a:rPr>
                <a:t>setRadius (double radius)</a:t>
              </a:r>
              <a:endParaRPr lang="en-US" altLang="zh-CN"/>
            </a:p>
          </p:txBody>
        </p:sp>
        <p:sp>
          <p:nvSpPr>
            <p:cNvPr id="27" name="Rectangle 27"/>
            <p:cNvSpPr>
              <a:spLocks noChangeArrowheads="1"/>
            </p:cNvSpPr>
            <p:nvPr/>
          </p:nvSpPr>
          <p:spPr bwMode="auto">
            <a:xfrm>
              <a:off x="5731149" y="4170030"/>
              <a:ext cx="320660" cy="1040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900" dirty="0">
                  <a:solidFill>
                    <a:srgbClr val="FF0000"/>
                  </a:solidFill>
                  <a:latin typeface="Microsoft Sans Serif" pitchFamily="34" charset="0"/>
                </a:rPr>
                <a:t>getArea ()</a:t>
              </a:r>
              <a:endParaRPr lang="en-US" altLang="zh-CN" dirty="0">
                <a:solidFill>
                  <a:srgbClr val="FF0000"/>
                </a:solidFill>
              </a:endParaRPr>
            </a:p>
          </p:txBody>
        </p:sp>
        <p:sp>
          <p:nvSpPr>
            <p:cNvPr id="28" name="Rectangle 28"/>
            <p:cNvSpPr>
              <a:spLocks noChangeArrowheads="1"/>
            </p:cNvSpPr>
            <p:nvPr/>
          </p:nvSpPr>
          <p:spPr bwMode="auto">
            <a:xfrm>
              <a:off x="5733098" y="4316656"/>
              <a:ext cx="481493" cy="1040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900" dirty="0" err="1">
                  <a:solidFill>
                    <a:srgbClr val="FF0000"/>
                  </a:solidFill>
                  <a:latin typeface="Microsoft Sans Serif" pitchFamily="34" charset="0"/>
                </a:rPr>
                <a:t>getPerimeter</a:t>
              </a:r>
              <a:r>
                <a:rPr lang="en-US" altLang="zh-CN" sz="900" dirty="0">
                  <a:solidFill>
                    <a:srgbClr val="FF0000"/>
                  </a:solidFill>
                  <a:latin typeface="Microsoft Sans Serif" pitchFamily="34" charset="0"/>
                </a:rPr>
                <a:t> ()</a:t>
              </a:r>
              <a:endParaRPr lang="en-US" altLang="zh-CN" dirty="0">
                <a:solidFill>
                  <a:srgbClr val="FF0000"/>
                </a:solidFill>
              </a:endParaRPr>
            </a:p>
          </p:txBody>
        </p:sp>
        <p:sp>
          <p:nvSpPr>
            <p:cNvPr id="29" name="Rectangle 29"/>
            <p:cNvSpPr>
              <a:spLocks noChangeArrowheads="1"/>
            </p:cNvSpPr>
            <p:nvPr/>
          </p:nvSpPr>
          <p:spPr bwMode="auto">
            <a:xfrm>
              <a:off x="5727451" y="4462090"/>
              <a:ext cx="388297" cy="1025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900">
                  <a:solidFill>
                    <a:srgbClr val="000000"/>
                  </a:solidFill>
                  <a:latin typeface="Microsoft Sans Serif" pitchFamily="34" charset="0"/>
                </a:rPr>
                <a:t>toString ()</a:t>
              </a:r>
              <a:endParaRPr lang="en-US" altLang="zh-CN"/>
            </a:p>
          </p:txBody>
        </p:sp>
        <p:sp>
          <p:nvSpPr>
            <p:cNvPr id="30" name="Rectangle 30"/>
            <p:cNvSpPr>
              <a:spLocks noChangeArrowheads="1"/>
            </p:cNvSpPr>
            <p:nvPr/>
          </p:nvSpPr>
          <p:spPr bwMode="auto">
            <a:xfrm>
              <a:off x="7094502" y="3877970"/>
              <a:ext cx="314336" cy="1025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sz="900">
                  <a:solidFill>
                    <a:srgbClr val="000000"/>
                  </a:solidFill>
                  <a:latin typeface="Microsoft Sans Serif" pitchFamily="34" charset="0"/>
                </a:rPr>
                <a:t>: double</a:t>
              </a:r>
              <a:endParaRPr lang="en-US" altLang="zh-CN"/>
            </a:p>
          </p:txBody>
        </p:sp>
        <p:sp>
          <p:nvSpPr>
            <p:cNvPr id="31" name="Rectangle 31"/>
            <p:cNvSpPr>
              <a:spLocks noChangeArrowheads="1"/>
            </p:cNvSpPr>
            <p:nvPr/>
          </p:nvSpPr>
          <p:spPr bwMode="auto">
            <a:xfrm>
              <a:off x="7094502" y="4023404"/>
              <a:ext cx="210790" cy="1025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sz="900">
                  <a:solidFill>
                    <a:srgbClr val="000000"/>
                  </a:solidFill>
                  <a:latin typeface="Microsoft Sans Serif" pitchFamily="34" charset="0"/>
                </a:rPr>
                <a:t>: void</a:t>
              </a:r>
              <a:endParaRPr lang="en-US" altLang="zh-CN"/>
            </a:p>
          </p:txBody>
        </p:sp>
        <p:sp>
          <p:nvSpPr>
            <p:cNvPr id="32" name="Rectangle 32"/>
            <p:cNvSpPr>
              <a:spLocks noChangeArrowheads="1"/>
            </p:cNvSpPr>
            <p:nvPr/>
          </p:nvSpPr>
          <p:spPr bwMode="auto">
            <a:xfrm>
              <a:off x="7094502" y="4170030"/>
              <a:ext cx="314336" cy="1025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sz="900">
                  <a:solidFill>
                    <a:srgbClr val="000000"/>
                  </a:solidFill>
                  <a:latin typeface="Microsoft Sans Serif" pitchFamily="34" charset="0"/>
                </a:rPr>
                <a:t>: double</a:t>
              </a:r>
              <a:endParaRPr lang="en-US" altLang="zh-CN"/>
            </a:p>
          </p:txBody>
        </p:sp>
        <p:sp>
          <p:nvSpPr>
            <p:cNvPr id="33" name="Rectangle 33"/>
            <p:cNvSpPr>
              <a:spLocks noChangeArrowheads="1"/>
            </p:cNvSpPr>
            <p:nvPr/>
          </p:nvSpPr>
          <p:spPr bwMode="auto">
            <a:xfrm>
              <a:off x="7094502" y="4316656"/>
              <a:ext cx="314336" cy="1025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sz="900">
                  <a:solidFill>
                    <a:srgbClr val="000000"/>
                  </a:solidFill>
                  <a:latin typeface="Microsoft Sans Serif" pitchFamily="34" charset="0"/>
                </a:rPr>
                <a:t>: double</a:t>
              </a:r>
              <a:endParaRPr lang="en-US" altLang="zh-CN"/>
            </a:p>
          </p:txBody>
        </p:sp>
        <p:sp>
          <p:nvSpPr>
            <p:cNvPr id="34" name="Rectangle 34"/>
            <p:cNvSpPr>
              <a:spLocks noChangeArrowheads="1"/>
            </p:cNvSpPr>
            <p:nvPr/>
          </p:nvSpPr>
          <p:spPr bwMode="auto">
            <a:xfrm>
              <a:off x="7094502" y="4462090"/>
              <a:ext cx="279821" cy="1025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sz="900">
                  <a:solidFill>
                    <a:srgbClr val="000000"/>
                  </a:solidFill>
                  <a:latin typeface="Microsoft Sans Serif" pitchFamily="34" charset="0"/>
                </a:rPr>
                <a:t>: String</a:t>
              </a:r>
              <a:endParaRPr lang="en-US" altLang="zh-CN"/>
            </a:p>
          </p:txBody>
        </p:sp>
        <p:sp>
          <p:nvSpPr>
            <p:cNvPr id="35" name="Rectangle 59"/>
            <p:cNvSpPr>
              <a:spLocks noChangeArrowheads="1"/>
            </p:cNvSpPr>
            <p:nvPr/>
          </p:nvSpPr>
          <p:spPr bwMode="auto">
            <a:xfrm>
              <a:off x="3559176" y="1517650"/>
              <a:ext cx="2103438" cy="1528763"/>
            </a:xfrm>
            <a:prstGeom prst="rect">
              <a:avLst/>
            </a:prstGeom>
            <a:solidFill>
              <a:srgbClr val="C0FFC0"/>
            </a:solidFill>
            <a:ln w="0">
              <a:solidFill>
                <a:srgbClr val="0000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Rectangle 60"/>
            <p:cNvSpPr>
              <a:spLocks noChangeArrowheads="1"/>
            </p:cNvSpPr>
            <p:nvPr/>
          </p:nvSpPr>
          <p:spPr bwMode="auto">
            <a:xfrm>
              <a:off x="4290136" y="1537915"/>
              <a:ext cx="665652" cy="1025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900" i="1">
                  <a:solidFill>
                    <a:srgbClr val="000000"/>
                  </a:solidFill>
                  <a:latin typeface="Microsoft Sans Serif" pitchFamily="34" charset="0"/>
                </a:rPr>
                <a:t>GeometricObject</a:t>
              </a:r>
              <a:endParaRPr lang="en-US" altLang="zh-CN" i="1"/>
            </a:p>
          </p:txBody>
        </p:sp>
        <p:sp>
          <p:nvSpPr>
            <p:cNvPr id="37" name="Rectangle 61"/>
            <p:cNvSpPr>
              <a:spLocks noChangeArrowheads="1"/>
            </p:cNvSpPr>
            <p:nvPr/>
          </p:nvSpPr>
          <p:spPr bwMode="auto">
            <a:xfrm>
              <a:off x="5379832" y="1549836"/>
              <a:ext cx="1" cy="1835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endParaRPr lang="zh-CN" altLang="zh-CN"/>
            </a:p>
          </p:txBody>
        </p:sp>
        <p:sp>
          <p:nvSpPr>
            <p:cNvPr id="38" name="Line 62"/>
            <p:cNvSpPr>
              <a:spLocks noChangeShapeType="1"/>
            </p:cNvSpPr>
            <p:nvPr/>
          </p:nvSpPr>
          <p:spPr bwMode="auto">
            <a:xfrm>
              <a:off x="3559176" y="1752600"/>
              <a:ext cx="2103438" cy="1588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" name="Rectangle 63"/>
            <p:cNvSpPr>
              <a:spLocks noChangeArrowheads="1"/>
            </p:cNvSpPr>
            <p:nvPr/>
          </p:nvSpPr>
          <p:spPr bwMode="auto">
            <a:xfrm>
              <a:off x="3628182" y="1775140"/>
              <a:ext cx="29584" cy="102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900">
                  <a:solidFill>
                    <a:srgbClr val="000000"/>
                  </a:solidFill>
                  <a:latin typeface="Microsoft Sans Serif" pitchFamily="34" charset="0"/>
                </a:rPr>
                <a:t>-</a:t>
              </a:r>
              <a:endParaRPr lang="en-US" altLang="zh-CN"/>
            </a:p>
          </p:txBody>
        </p:sp>
        <p:sp>
          <p:nvSpPr>
            <p:cNvPr id="40" name="Rectangle 64"/>
            <p:cNvSpPr>
              <a:spLocks noChangeArrowheads="1"/>
            </p:cNvSpPr>
            <p:nvPr/>
          </p:nvSpPr>
          <p:spPr bwMode="auto">
            <a:xfrm>
              <a:off x="3628182" y="1920573"/>
              <a:ext cx="29584" cy="1025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900">
                  <a:solidFill>
                    <a:srgbClr val="000000"/>
                  </a:solidFill>
                  <a:latin typeface="Microsoft Sans Serif" pitchFamily="34" charset="0"/>
                </a:rPr>
                <a:t>-</a:t>
              </a:r>
              <a:endParaRPr lang="en-US" altLang="zh-CN"/>
            </a:p>
          </p:txBody>
        </p:sp>
        <p:sp>
          <p:nvSpPr>
            <p:cNvPr id="41" name="Rectangle 65"/>
            <p:cNvSpPr>
              <a:spLocks noChangeArrowheads="1"/>
            </p:cNvSpPr>
            <p:nvPr/>
          </p:nvSpPr>
          <p:spPr bwMode="auto">
            <a:xfrm>
              <a:off x="3777337" y="1775140"/>
              <a:ext cx="192300" cy="102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900">
                  <a:solidFill>
                    <a:srgbClr val="000000"/>
                  </a:solidFill>
                  <a:latin typeface="Microsoft Sans Serif" pitchFamily="34" charset="0"/>
                </a:rPr>
                <a:t>color</a:t>
              </a:r>
              <a:endParaRPr lang="en-US" altLang="zh-CN"/>
            </a:p>
          </p:txBody>
        </p:sp>
        <p:sp>
          <p:nvSpPr>
            <p:cNvPr id="42" name="Rectangle 66"/>
            <p:cNvSpPr>
              <a:spLocks noChangeArrowheads="1"/>
            </p:cNvSpPr>
            <p:nvPr/>
          </p:nvSpPr>
          <p:spPr bwMode="auto">
            <a:xfrm>
              <a:off x="3774872" y="1920573"/>
              <a:ext cx="182438" cy="1025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900">
                  <a:solidFill>
                    <a:srgbClr val="000000"/>
                  </a:solidFill>
                  <a:latin typeface="Microsoft Sans Serif" pitchFamily="34" charset="0"/>
                </a:rPr>
                <a:t>filled</a:t>
              </a:r>
              <a:endParaRPr lang="en-US" altLang="zh-CN"/>
            </a:p>
          </p:txBody>
        </p:sp>
        <p:sp>
          <p:nvSpPr>
            <p:cNvPr id="43" name="Rectangle 67"/>
            <p:cNvSpPr>
              <a:spLocks noChangeArrowheads="1"/>
            </p:cNvSpPr>
            <p:nvPr/>
          </p:nvSpPr>
          <p:spPr bwMode="auto">
            <a:xfrm>
              <a:off x="4132352" y="1775140"/>
              <a:ext cx="279820" cy="102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900">
                  <a:solidFill>
                    <a:srgbClr val="000000"/>
                  </a:solidFill>
                  <a:latin typeface="Microsoft Sans Serif" pitchFamily="34" charset="0"/>
                </a:rPr>
                <a:t>: String</a:t>
              </a:r>
              <a:endParaRPr lang="en-US" altLang="zh-CN"/>
            </a:p>
          </p:txBody>
        </p:sp>
        <p:sp>
          <p:nvSpPr>
            <p:cNvPr id="44" name="Rectangle 68"/>
            <p:cNvSpPr>
              <a:spLocks noChangeArrowheads="1"/>
            </p:cNvSpPr>
            <p:nvPr/>
          </p:nvSpPr>
          <p:spPr bwMode="auto">
            <a:xfrm>
              <a:off x="4152075" y="1920573"/>
              <a:ext cx="363643" cy="1025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900">
                  <a:solidFill>
                    <a:srgbClr val="000000"/>
                  </a:solidFill>
                  <a:latin typeface="Microsoft Sans Serif" pitchFamily="34" charset="0"/>
                </a:rPr>
                <a:t>: boolean</a:t>
              </a:r>
              <a:endParaRPr lang="en-US" altLang="zh-CN"/>
            </a:p>
          </p:txBody>
        </p:sp>
        <p:sp>
          <p:nvSpPr>
            <p:cNvPr id="45" name="Line 70"/>
            <p:cNvSpPr>
              <a:spLocks noChangeShapeType="1"/>
            </p:cNvSpPr>
            <p:nvPr/>
          </p:nvSpPr>
          <p:spPr bwMode="auto">
            <a:xfrm>
              <a:off x="3559176" y="2090738"/>
              <a:ext cx="2103438" cy="1588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" name="Rectangle 71"/>
            <p:cNvSpPr>
              <a:spLocks noChangeArrowheads="1"/>
            </p:cNvSpPr>
            <p:nvPr/>
          </p:nvSpPr>
          <p:spPr bwMode="auto">
            <a:xfrm>
              <a:off x="3633113" y="2113691"/>
              <a:ext cx="51773" cy="102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900">
                  <a:solidFill>
                    <a:srgbClr val="000000"/>
                  </a:solidFill>
                  <a:latin typeface="Microsoft Sans Serif" pitchFamily="34" charset="0"/>
                </a:rPr>
                <a:t>+</a:t>
              </a:r>
              <a:endParaRPr lang="en-US" altLang="zh-CN"/>
            </a:p>
          </p:txBody>
        </p:sp>
        <p:sp>
          <p:nvSpPr>
            <p:cNvPr id="47" name="Rectangle 72"/>
            <p:cNvSpPr>
              <a:spLocks noChangeArrowheads="1"/>
            </p:cNvSpPr>
            <p:nvPr/>
          </p:nvSpPr>
          <p:spPr bwMode="auto">
            <a:xfrm>
              <a:off x="3630647" y="2259124"/>
              <a:ext cx="56704" cy="1025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r>
                <a:rPr lang="en-US" altLang="zh-CN" sz="900">
                  <a:solidFill>
                    <a:srgbClr val="000000"/>
                  </a:solidFill>
                  <a:latin typeface="Microsoft Sans Serif" pitchFamily="34" charset="0"/>
                </a:rPr>
                <a:t>+</a:t>
              </a:r>
              <a:endParaRPr lang="en-US" altLang="zh-CN"/>
            </a:p>
          </p:txBody>
        </p:sp>
        <p:sp>
          <p:nvSpPr>
            <p:cNvPr id="48" name="Rectangle 73"/>
            <p:cNvSpPr>
              <a:spLocks noChangeArrowheads="1"/>
            </p:cNvSpPr>
            <p:nvPr/>
          </p:nvSpPr>
          <p:spPr bwMode="auto">
            <a:xfrm>
              <a:off x="3633113" y="2405750"/>
              <a:ext cx="51773" cy="1025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900">
                  <a:solidFill>
                    <a:srgbClr val="000000"/>
                  </a:solidFill>
                  <a:latin typeface="Microsoft Sans Serif" pitchFamily="34" charset="0"/>
                </a:rPr>
                <a:t>+</a:t>
              </a:r>
              <a:endParaRPr lang="en-US" altLang="zh-CN"/>
            </a:p>
          </p:txBody>
        </p:sp>
        <p:sp>
          <p:nvSpPr>
            <p:cNvPr id="49" name="Rectangle 74"/>
            <p:cNvSpPr>
              <a:spLocks noChangeArrowheads="1"/>
            </p:cNvSpPr>
            <p:nvPr/>
          </p:nvSpPr>
          <p:spPr bwMode="auto">
            <a:xfrm>
              <a:off x="3633113" y="2551184"/>
              <a:ext cx="51773" cy="1025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900">
                  <a:solidFill>
                    <a:srgbClr val="000000"/>
                  </a:solidFill>
                  <a:latin typeface="Microsoft Sans Serif" pitchFamily="34" charset="0"/>
                </a:rPr>
                <a:t>+</a:t>
              </a:r>
              <a:endParaRPr lang="en-US" altLang="zh-CN"/>
            </a:p>
          </p:txBody>
        </p:sp>
        <p:sp>
          <p:nvSpPr>
            <p:cNvPr id="50" name="Rectangle 75"/>
            <p:cNvSpPr>
              <a:spLocks noChangeArrowheads="1"/>
            </p:cNvSpPr>
            <p:nvPr/>
          </p:nvSpPr>
          <p:spPr bwMode="auto">
            <a:xfrm>
              <a:off x="3633113" y="2697810"/>
              <a:ext cx="51773" cy="1025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900">
                  <a:solidFill>
                    <a:srgbClr val="000000"/>
                  </a:solidFill>
                  <a:latin typeface="Microsoft Sans Serif" pitchFamily="34" charset="0"/>
                </a:rPr>
                <a:t>+</a:t>
              </a:r>
              <a:endParaRPr lang="en-US" altLang="zh-CN"/>
            </a:p>
          </p:txBody>
        </p:sp>
        <p:sp>
          <p:nvSpPr>
            <p:cNvPr id="51" name="Rectangle 76"/>
            <p:cNvSpPr>
              <a:spLocks noChangeArrowheads="1"/>
            </p:cNvSpPr>
            <p:nvPr/>
          </p:nvSpPr>
          <p:spPr bwMode="auto">
            <a:xfrm>
              <a:off x="3633113" y="2843244"/>
              <a:ext cx="51773" cy="1025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900">
                  <a:solidFill>
                    <a:srgbClr val="000000"/>
                  </a:solidFill>
                  <a:latin typeface="Microsoft Sans Serif" pitchFamily="34" charset="0"/>
                </a:rPr>
                <a:t>+</a:t>
              </a:r>
              <a:endParaRPr lang="en-US" altLang="zh-CN"/>
            </a:p>
          </p:txBody>
        </p:sp>
        <p:sp>
          <p:nvSpPr>
            <p:cNvPr id="52" name="Rectangle 77"/>
            <p:cNvSpPr>
              <a:spLocks noChangeArrowheads="1"/>
            </p:cNvSpPr>
            <p:nvPr/>
          </p:nvSpPr>
          <p:spPr bwMode="auto">
            <a:xfrm>
              <a:off x="3778570" y="2113691"/>
              <a:ext cx="417881" cy="102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sz="900">
                  <a:solidFill>
                    <a:srgbClr val="000000"/>
                  </a:solidFill>
                  <a:latin typeface="Microsoft Sans Serif" pitchFamily="34" charset="0"/>
                </a:rPr>
                <a:t>getColor ()</a:t>
              </a:r>
              <a:endParaRPr lang="en-US" altLang="zh-CN"/>
            </a:p>
          </p:txBody>
        </p:sp>
        <p:sp>
          <p:nvSpPr>
            <p:cNvPr id="53" name="Rectangle 78"/>
            <p:cNvSpPr>
              <a:spLocks noChangeArrowheads="1"/>
            </p:cNvSpPr>
            <p:nvPr/>
          </p:nvSpPr>
          <p:spPr bwMode="auto">
            <a:xfrm>
              <a:off x="3778570" y="2259124"/>
              <a:ext cx="1119281" cy="1025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/>
              <a:r>
                <a:rPr lang="en-US" altLang="zh-CN" sz="900">
                  <a:solidFill>
                    <a:srgbClr val="000000"/>
                  </a:solidFill>
                  <a:latin typeface="Microsoft Sans Serif" pitchFamily="34" charset="0"/>
                </a:rPr>
                <a:t>setColor (String color)</a:t>
              </a:r>
              <a:endParaRPr lang="en-US" altLang="zh-CN"/>
            </a:p>
          </p:txBody>
        </p:sp>
        <p:sp>
          <p:nvSpPr>
            <p:cNvPr id="54" name="Rectangle 79"/>
            <p:cNvSpPr>
              <a:spLocks noChangeArrowheads="1"/>
            </p:cNvSpPr>
            <p:nvPr/>
          </p:nvSpPr>
          <p:spPr bwMode="auto">
            <a:xfrm>
              <a:off x="3778570" y="2405750"/>
              <a:ext cx="358712" cy="1025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sz="900">
                  <a:solidFill>
                    <a:srgbClr val="000000"/>
                  </a:solidFill>
                  <a:latin typeface="Microsoft Sans Serif" pitchFamily="34" charset="0"/>
                </a:rPr>
                <a:t>isFilled ()</a:t>
              </a:r>
              <a:endParaRPr lang="en-US" altLang="zh-CN"/>
            </a:p>
          </p:txBody>
        </p:sp>
        <p:sp>
          <p:nvSpPr>
            <p:cNvPr id="55" name="Rectangle 80"/>
            <p:cNvSpPr>
              <a:spLocks noChangeArrowheads="1"/>
            </p:cNvSpPr>
            <p:nvPr/>
          </p:nvSpPr>
          <p:spPr bwMode="auto">
            <a:xfrm>
              <a:off x="3778570" y="2551184"/>
              <a:ext cx="934378" cy="1025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sz="900">
                  <a:solidFill>
                    <a:srgbClr val="000000"/>
                  </a:solidFill>
                  <a:latin typeface="Microsoft Sans Serif" pitchFamily="34" charset="0"/>
                </a:rPr>
                <a:t>setFilled (boolean filled)</a:t>
              </a:r>
              <a:endParaRPr lang="en-US" altLang="zh-CN"/>
            </a:p>
          </p:txBody>
        </p:sp>
        <p:sp>
          <p:nvSpPr>
            <p:cNvPr id="56" name="Rectangle 81"/>
            <p:cNvSpPr>
              <a:spLocks noChangeArrowheads="1"/>
            </p:cNvSpPr>
            <p:nvPr/>
          </p:nvSpPr>
          <p:spPr bwMode="auto">
            <a:xfrm>
              <a:off x="3778570" y="2697810"/>
              <a:ext cx="393228" cy="1025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sz="900" i="1" dirty="0">
                  <a:solidFill>
                    <a:schemeClr val="accent2"/>
                  </a:solidFill>
                  <a:latin typeface="Microsoft Sans Serif" pitchFamily="34" charset="0"/>
                </a:rPr>
                <a:t>getArea ()</a:t>
              </a:r>
              <a:endParaRPr lang="en-US" altLang="zh-CN" i="1" dirty="0">
                <a:solidFill>
                  <a:schemeClr val="accent2"/>
                </a:solidFill>
              </a:endParaRPr>
            </a:p>
          </p:txBody>
        </p:sp>
        <p:sp>
          <p:nvSpPr>
            <p:cNvPr id="57" name="Rectangle 82"/>
            <p:cNvSpPr>
              <a:spLocks noChangeArrowheads="1"/>
            </p:cNvSpPr>
            <p:nvPr/>
          </p:nvSpPr>
          <p:spPr bwMode="auto">
            <a:xfrm>
              <a:off x="3778570" y="2843244"/>
              <a:ext cx="590458" cy="1025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sz="900" i="1">
                  <a:solidFill>
                    <a:schemeClr val="accent2"/>
                  </a:solidFill>
                  <a:latin typeface="Microsoft Sans Serif" pitchFamily="34" charset="0"/>
                </a:rPr>
                <a:t>getPerimeter ()</a:t>
              </a:r>
              <a:endParaRPr lang="en-US" altLang="zh-CN" i="1">
                <a:solidFill>
                  <a:schemeClr val="accent2"/>
                </a:solidFill>
              </a:endParaRPr>
            </a:p>
          </p:txBody>
        </p:sp>
        <p:sp>
          <p:nvSpPr>
            <p:cNvPr id="58" name="Rectangle 83"/>
            <p:cNvSpPr>
              <a:spLocks noChangeArrowheads="1"/>
            </p:cNvSpPr>
            <p:nvPr/>
          </p:nvSpPr>
          <p:spPr bwMode="auto">
            <a:xfrm>
              <a:off x="5103710" y="2113691"/>
              <a:ext cx="279821" cy="102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sz="900">
                  <a:solidFill>
                    <a:srgbClr val="000000"/>
                  </a:solidFill>
                  <a:latin typeface="Microsoft Sans Serif" pitchFamily="34" charset="0"/>
                </a:rPr>
                <a:t>: String</a:t>
              </a:r>
              <a:endParaRPr lang="en-US" altLang="zh-CN"/>
            </a:p>
          </p:txBody>
        </p:sp>
        <p:sp>
          <p:nvSpPr>
            <p:cNvPr id="59" name="Rectangle 84"/>
            <p:cNvSpPr>
              <a:spLocks noChangeArrowheads="1"/>
            </p:cNvSpPr>
            <p:nvPr/>
          </p:nvSpPr>
          <p:spPr bwMode="auto">
            <a:xfrm>
              <a:off x="5103710" y="2259124"/>
              <a:ext cx="210790" cy="1025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sz="900">
                  <a:solidFill>
                    <a:srgbClr val="000000"/>
                  </a:solidFill>
                  <a:latin typeface="Microsoft Sans Serif" pitchFamily="34" charset="0"/>
                </a:rPr>
                <a:t>: void</a:t>
              </a:r>
              <a:endParaRPr lang="en-US" altLang="zh-CN"/>
            </a:p>
          </p:txBody>
        </p:sp>
        <p:sp>
          <p:nvSpPr>
            <p:cNvPr id="60" name="Rectangle 85"/>
            <p:cNvSpPr>
              <a:spLocks noChangeArrowheads="1"/>
            </p:cNvSpPr>
            <p:nvPr/>
          </p:nvSpPr>
          <p:spPr bwMode="auto">
            <a:xfrm>
              <a:off x="5103710" y="2405750"/>
              <a:ext cx="363643" cy="1025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sz="900">
                  <a:solidFill>
                    <a:srgbClr val="000000"/>
                  </a:solidFill>
                  <a:latin typeface="Microsoft Sans Serif" pitchFamily="34" charset="0"/>
                </a:rPr>
                <a:t>: boolean</a:t>
              </a:r>
              <a:endParaRPr lang="en-US" altLang="zh-CN"/>
            </a:p>
          </p:txBody>
        </p:sp>
        <p:sp>
          <p:nvSpPr>
            <p:cNvPr id="61" name="Rectangle 86"/>
            <p:cNvSpPr>
              <a:spLocks noChangeArrowheads="1"/>
            </p:cNvSpPr>
            <p:nvPr/>
          </p:nvSpPr>
          <p:spPr bwMode="auto">
            <a:xfrm>
              <a:off x="5103710" y="2551184"/>
              <a:ext cx="210790" cy="1025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sz="900">
                  <a:solidFill>
                    <a:srgbClr val="000000"/>
                  </a:solidFill>
                  <a:latin typeface="Microsoft Sans Serif" pitchFamily="34" charset="0"/>
                </a:rPr>
                <a:t>: void</a:t>
              </a:r>
              <a:endParaRPr lang="en-US" altLang="zh-CN"/>
            </a:p>
          </p:txBody>
        </p:sp>
        <p:sp>
          <p:nvSpPr>
            <p:cNvPr id="62" name="Rectangle 87"/>
            <p:cNvSpPr>
              <a:spLocks noChangeArrowheads="1"/>
            </p:cNvSpPr>
            <p:nvPr/>
          </p:nvSpPr>
          <p:spPr bwMode="auto">
            <a:xfrm>
              <a:off x="5103710" y="2697810"/>
              <a:ext cx="314336" cy="1025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sz="900">
                  <a:solidFill>
                    <a:srgbClr val="000000"/>
                  </a:solidFill>
                  <a:latin typeface="Microsoft Sans Serif" pitchFamily="34" charset="0"/>
                </a:rPr>
                <a:t>: double</a:t>
              </a:r>
              <a:endParaRPr lang="en-US" altLang="zh-CN"/>
            </a:p>
          </p:txBody>
        </p:sp>
        <p:sp>
          <p:nvSpPr>
            <p:cNvPr id="63" name="Rectangle 88"/>
            <p:cNvSpPr>
              <a:spLocks noChangeArrowheads="1"/>
            </p:cNvSpPr>
            <p:nvPr/>
          </p:nvSpPr>
          <p:spPr bwMode="auto">
            <a:xfrm>
              <a:off x="5103710" y="2843244"/>
              <a:ext cx="314336" cy="1025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sz="900">
                  <a:solidFill>
                    <a:srgbClr val="000000"/>
                  </a:solidFill>
                  <a:latin typeface="Microsoft Sans Serif" pitchFamily="34" charset="0"/>
                </a:rPr>
                <a:t>: double</a:t>
              </a:r>
              <a:endParaRPr lang="en-US" altLang="zh-CN"/>
            </a:p>
          </p:txBody>
        </p:sp>
        <p:sp>
          <p:nvSpPr>
            <p:cNvPr id="64" name="Rectangle 89"/>
            <p:cNvSpPr>
              <a:spLocks noChangeArrowheads="1"/>
            </p:cNvSpPr>
            <p:nvPr/>
          </p:nvSpPr>
          <p:spPr bwMode="auto">
            <a:xfrm>
              <a:off x="1512888" y="3440113"/>
              <a:ext cx="2957513" cy="1652588"/>
            </a:xfrm>
            <a:prstGeom prst="rect">
              <a:avLst/>
            </a:prstGeom>
            <a:solidFill>
              <a:srgbClr val="C0FFC0"/>
            </a:solidFill>
            <a:ln w="0">
              <a:solidFill>
                <a:srgbClr val="0000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" name="Rectangle 90"/>
            <p:cNvSpPr>
              <a:spLocks noChangeArrowheads="1"/>
            </p:cNvSpPr>
            <p:nvPr/>
          </p:nvSpPr>
          <p:spPr bwMode="auto">
            <a:xfrm>
              <a:off x="2802280" y="3463126"/>
              <a:ext cx="399392" cy="1025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900">
                  <a:solidFill>
                    <a:srgbClr val="000000"/>
                  </a:solidFill>
                  <a:latin typeface="Microsoft Sans Serif" pitchFamily="34" charset="0"/>
                </a:rPr>
                <a:t>Rectangle</a:t>
              </a:r>
              <a:endParaRPr lang="en-US" altLang="zh-CN"/>
            </a:p>
          </p:txBody>
        </p:sp>
        <p:sp>
          <p:nvSpPr>
            <p:cNvPr id="66" name="Line 91"/>
            <p:cNvSpPr>
              <a:spLocks noChangeShapeType="1"/>
            </p:cNvSpPr>
            <p:nvPr/>
          </p:nvSpPr>
          <p:spPr bwMode="auto">
            <a:xfrm>
              <a:off x="1512888" y="3652838"/>
              <a:ext cx="2957513" cy="1588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" name="Rectangle 92"/>
            <p:cNvSpPr>
              <a:spLocks noChangeArrowheads="1"/>
            </p:cNvSpPr>
            <p:nvPr/>
          </p:nvSpPr>
          <p:spPr bwMode="auto">
            <a:xfrm>
              <a:off x="1581919" y="3675317"/>
              <a:ext cx="29584" cy="1025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900">
                  <a:solidFill>
                    <a:srgbClr val="000000"/>
                  </a:solidFill>
                  <a:latin typeface="Microsoft Sans Serif" pitchFamily="34" charset="0"/>
                </a:rPr>
                <a:t>-</a:t>
              </a:r>
              <a:endParaRPr lang="en-US" altLang="zh-CN"/>
            </a:p>
          </p:txBody>
        </p:sp>
        <p:sp>
          <p:nvSpPr>
            <p:cNvPr id="68" name="Rectangle 93"/>
            <p:cNvSpPr>
              <a:spLocks noChangeArrowheads="1"/>
            </p:cNvSpPr>
            <p:nvPr/>
          </p:nvSpPr>
          <p:spPr bwMode="auto">
            <a:xfrm>
              <a:off x="1581919" y="3823135"/>
              <a:ext cx="29584" cy="1025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900">
                  <a:solidFill>
                    <a:srgbClr val="000000"/>
                  </a:solidFill>
                  <a:latin typeface="Microsoft Sans Serif" pitchFamily="34" charset="0"/>
                </a:rPr>
                <a:t>-</a:t>
              </a:r>
              <a:endParaRPr lang="en-US" altLang="zh-CN"/>
            </a:p>
          </p:txBody>
        </p:sp>
        <p:sp>
          <p:nvSpPr>
            <p:cNvPr id="69" name="Rectangle 94"/>
            <p:cNvSpPr>
              <a:spLocks noChangeArrowheads="1"/>
            </p:cNvSpPr>
            <p:nvPr/>
          </p:nvSpPr>
          <p:spPr bwMode="auto">
            <a:xfrm>
              <a:off x="1739703" y="3675317"/>
              <a:ext cx="207091" cy="1025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900">
                  <a:solidFill>
                    <a:srgbClr val="000000"/>
                  </a:solidFill>
                  <a:latin typeface="Microsoft Sans Serif" pitchFamily="34" charset="0"/>
                </a:rPr>
                <a:t>width</a:t>
              </a:r>
              <a:endParaRPr lang="en-US" altLang="zh-CN"/>
            </a:p>
          </p:txBody>
        </p:sp>
        <p:sp>
          <p:nvSpPr>
            <p:cNvPr id="70" name="Rectangle 95"/>
            <p:cNvSpPr>
              <a:spLocks noChangeArrowheads="1"/>
            </p:cNvSpPr>
            <p:nvPr/>
          </p:nvSpPr>
          <p:spPr bwMode="auto">
            <a:xfrm>
              <a:off x="1745866" y="3823135"/>
              <a:ext cx="241607" cy="1025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900">
                  <a:solidFill>
                    <a:srgbClr val="000000"/>
                  </a:solidFill>
                  <a:latin typeface="Microsoft Sans Serif" pitchFamily="34" charset="0"/>
                </a:rPr>
                <a:t>height</a:t>
              </a:r>
              <a:endParaRPr lang="en-US" altLang="zh-CN"/>
            </a:p>
          </p:txBody>
        </p:sp>
        <p:sp>
          <p:nvSpPr>
            <p:cNvPr id="71" name="Rectangle 96"/>
            <p:cNvSpPr>
              <a:spLocks noChangeArrowheads="1"/>
            </p:cNvSpPr>
            <p:nvPr/>
          </p:nvSpPr>
          <p:spPr bwMode="auto">
            <a:xfrm>
              <a:off x="2174842" y="3675317"/>
              <a:ext cx="314335" cy="1025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900">
                  <a:solidFill>
                    <a:srgbClr val="000000"/>
                  </a:solidFill>
                  <a:latin typeface="Microsoft Sans Serif" pitchFamily="34" charset="0"/>
                </a:rPr>
                <a:t>: double</a:t>
              </a:r>
              <a:endParaRPr lang="en-US" altLang="zh-CN"/>
            </a:p>
          </p:txBody>
        </p:sp>
        <p:sp>
          <p:nvSpPr>
            <p:cNvPr id="72" name="Rectangle 97"/>
            <p:cNvSpPr>
              <a:spLocks noChangeArrowheads="1"/>
            </p:cNvSpPr>
            <p:nvPr/>
          </p:nvSpPr>
          <p:spPr bwMode="auto">
            <a:xfrm>
              <a:off x="2174842" y="3823135"/>
              <a:ext cx="314335" cy="1025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900">
                  <a:solidFill>
                    <a:srgbClr val="000000"/>
                  </a:solidFill>
                  <a:latin typeface="Microsoft Sans Serif" pitchFamily="34" charset="0"/>
                </a:rPr>
                <a:t>: double</a:t>
              </a:r>
              <a:endParaRPr lang="en-US" altLang="zh-CN"/>
            </a:p>
          </p:txBody>
        </p:sp>
        <p:sp>
          <p:nvSpPr>
            <p:cNvPr id="73" name="Line 98"/>
            <p:cNvSpPr>
              <a:spLocks noChangeShapeType="1"/>
            </p:cNvSpPr>
            <p:nvPr/>
          </p:nvSpPr>
          <p:spPr bwMode="auto">
            <a:xfrm>
              <a:off x="1512888" y="3990975"/>
              <a:ext cx="2957513" cy="1588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" name="Rectangle 99"/>
            <p:cNvSpPr>
              <a:spLocks noChangeArrowheads="1"/>
            </p:cNvSpPr>
            <p:nvPr/>
          </p:nvSpPr>
          <p:spPr bwMode="auto">
            <a:xfrm>
              <a:off x="1586849" y="4013868"/>
              <a:ext cx="51773" cy="1025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900">
                  <a:solidFill>
                    <a:srgbClr val="000000"/>
                  </a:solidFill>
                  <a:latin typeface="Microsoft Sans Serif" pitchFamily="34" charset="0"/>
                </a:rPr>
                <a:t>+</a:t>
              </a:r>
              <a:endParaRPr lang="en-US" altLang="zh-CN"/>
            </a:p>
          </p:txBody>
        </p:sp>
        <p:sp>
          <p:nvSpPr>
            <p:cNvPr id="75" name="Rectangle 100"/>
            <p:cNvSpPr>
              <a:spLocks noChangeArrowheads="1"/>
            </p:cNvSpPr>
            <p:nvPr/>
          </p:nvSpPr>
          <p:spPr bwMode="auto">
            <a:xfrm>
              <a:off x="1586849" y="4159302"/>
              <a:ext cx="51773" cy="1025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900">
                  <a:solidFill>
                    <a:srgbClr val="000000"/>
                  </a:solidFill>
                  <a:latin typeface="Microsoft Sans Serif" pitchFamily="34" charset="0"/>
                </a:rPr>
                <a:t>+</a:t>
              </a:r>
              <a:endParaRPr lang="en-US" altLang="zh-CN"/>
            </a:p>
          </p:txBody>
        </p:sp>
        <p:sp>
          <p:nvSpPr>
            <p:cNvPr id="76" name="Rectangle 101"/>
            <p:cNvSpPr>
              <a:spLocks noChangeArrowheads="1"/>
            </p:cNvSpPr>
            <p:nvPr/>
          </p:nvSpPr>
          <p:spPr bwMode="auto">
            <a:xfrm>
              <a:off x="1586849" y="4305928"/>
              <a:ext cx="51773" cy="102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900">
                  <a:solidFill>
                    <a:srgbClr val="000000"/>
                  </a:solidFill>
                  <a:latin typeface="Microsoft Sans Serif" pitchFamily="34" charset="0"/>
                </a:rPr>
                <a:t>+</a:t>
              </a:r>
              <a:endParaRPr lang="en-US" altLang="zh-CN"/>
            </a:p>
          </p:txBody>
        </p:sp>
        <p:sp>
          <p:nvSpPr>
            <p:cNvPr id="77" name="Rectangle 102"/>
            <p:cNvSpPr>
              <a:spLocks noChangeArrowheads="1"/>
            </p:cNvSpPr>
            <p:nvPr/>
          </p:nvSpPr>
          <p:spPr bwMode="auto">
            <a:xfrm>
              <a:off x="1586849" y="4452553"/>
              <a:ext cx="51773" cy="1025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900">
                  <a:solidFill>
                    <a:srgbClr val="000000"/>
                  </a:solidFill>
                  <a:latin typeface="Microsoft Sans Serif" pitchFamily="34" charset="0"/>
                </a:rPr>
                <a:t>+</a:t>
              </a:r>
              <a:endParaRPr lang="en-US" altLang="zh-CN"/>
            </a:p>
          </p:txBody>
        </p:sp>
        <p:sp>
          <p:nvSpPr>
            <p:cNvPr id="78" name="Rectangle 103"/>
            <p:cNvSpPr>
              <a:spLocks noChangeArrowheads="1"/>
            </p:cNvSpPr>
            <p:nvPr/>
          </p:nvSpPr>
          <p:spPr bwMode="auto">
            <a:xfrm>
              <a:off x="1586849" y="4597987"/>
              <a:ext cx="51773" cy="1025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900">
                  <a:solidFill>
                    <a:srgbClr val="000000"/>
                  </a:solidFill>
                  <a:latin typeface="Microsoft Sans Serif" pitchFamily="34" charset="0"/>
                </a:rPr>
                <a:t>+</a:t>
              </a:r>
              <a:endParaRPr lang="en-US" altLang="zh-CN"/>
            </a:p>
          </p:txBody>
        </p:sp>
        <p:sp>
          <p:nvSpPr>
            <p:cNvPr id="79" name="Rectangle 104"/>
            <p:cNvSpPr>
              <a:spLocks noChangeArrowheads="1"/>
            </p:cNvSpPr>
            <p:nvPr/>
          </p:nvSpPr>
          <p:spPr bwMode="auto">
            <a:xfrm>
              <a:off x="1586849" y="4745805"/>
              <a:ext cx="51773" cy="1025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900">
                  <a:solidFill>
                    <a:srgbClr val="000000"/>
                  </a:solidFill>
                  <a:latin typeface="Microsoft Sans Serif" pitchFamily="34" charset="0"/>
                </a:rPr>
                <a:t>+</a:t>
              </a:r>
              <a:endParaRPr lang="en-US" altLang="zh-CN"/>
            </a:p>
          </p:txBody>
        </p:sp>
        <p:sp>
          <p:nvSpPr>
            <p:cNvPr id="80" name="Rectangle 105"/>
            <p:cNvSpPr>
              <a:spLocks noChangeArrowheads="1"/>
            </p:cNvSpPr>
            <p:nvPr/>
          </p:nvSpPr>
          <p:spPr bwMode="auto">
            <a:xfrm>
              <a:off x="1586849" y="4891239"/>
              <a:ext cx="51773" cy="1025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900">
                  <a:solidFill>
                    <a:srgbClr val="000000"/>
                  </a:solidFill>
                  <a:latin typeface="Microsoft Sans Serif" pitchFamily="34" charset="0"/>
                </a:rPr>
                <a:t>+</a:t>
              </a:r>
              <a:endParaRPr lang="en-US" altLang="zh-CN"/>
            </a:p>
          </p:txBody>
        </p:sp>
        <p:sp>
          <p:nvSpPr>
            <p:cNvPr id="81" name="Rectangle 106"/>
            <p:cNvSpPr>
              <a:spLocks noChangeArrowheads="1"/>
            </p:cNvSpPr>
            <p:nvPr/>
          </p:nvSpPr>
          <p:spPr bwMode="auto">
            <a:xfrm>
              <a:off x="1822293" y="4597987"/>
              <a:ext cx="446310" cy="1040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900" dirty="0">
                  <a:solidFill>
                    <a:srgbClr val="FF0000"/>
                  </a:solidFill>
                  <a:latin typeface="Microsoft Sans Serif" pitchFamily="34" charset="0"/>
                </a:rPr>
                <a:t>&lt;&lt;Override&gt;&gt;</a:t>
              </a:r>
              <a:endParaRPr lang="en-US" altLang="zh-CN" dirty="0">
                <a:solidFill>
                  <a:srgbClr val="FF0000"/>
                </a:solidFill>
              </a:endParaRPr>
            </a:p>
          </p:txBody>
        </p:sp>
        <p:sp>
          <p:nvSpPr>
            <p:cNvPr id="82" name="Rectangle 107"/>
            <p:cNvSpPr>
              <a:spLocks noChangeArrowheads="1"/>
            </p:cNvSpPr>
            <p:nvPr/>
          </p:nvSpPr>
          <p:spPr bwMode="auto">
            <a:xfrm>
              <a:off x="1822293" y="4745805"/>
              <a:ext cx="446310" cy="1040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900" dirty="0">
                  <a:solidFill>
                    <a:srgbClr val="FF0000"/>
                  </a:solidFill>
                  <a:latin typeface="Microsoft Sans Serif" pitchFamily="34" charset="0"/>
                </a:rPr>
                <a:t>&lt;&lt;Override&gt;&gt;</a:t>
              </a:r>
              <a:endParaRPr lang="en-US" altLang="zh-CN" dirty="0">
                <a:solidFill>
                  <a:srgbClr val="FF0000"/>
                </a:solidFill>
              </a:endParaRPr>
            </a:p>
          </p:txBody>
        </p:sp>
        <p:sp>
          <p:nvSpPr>
            <p:cNvPr id="83" name="Rectangle 108"/>
            <p:cNvSpPr>
              <a:spLocks noChangeArrowheads="1"/>
            </p:cNvSpPr>
            <p:nvPr/>
          </p:nvSpPr>
          <p:spPr bwMode="auto">
            <a:xfrm>
              <a:off x="2545881" y="4013868"/>
              <a:ext cx="432674" cy="1025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sz="900">
                  <a:solidFill>
                    <a:srgbClr val="000000"/>
                  </a:solidFill>
                  <a:latin typeface="Microsoft Sans Serif" pitchFamily="34" charset="0"/>
                </a:rPr>
                <a:t>getWidth ()</a:t>
              </a:r>
              <a:endParaRPr lang="en-US" altLang="zh-CN"/>
            </a:p>
          </p:txBody>
        </p:sp>
        <p:sp>
          <p:nvSpPr>
            <p:cNvPr id="84" name="Rectangle 109"/>
            <p:cNvSpPr>
              <a:spLocks noChangeArrowheads="1"/>
            </p:cNvSpPr>
            <p:nvPr/>
          </p:nvSpPr>
          <p:spPr bwMode="auto">
            <a:xfrm>
              <a:off x="2545881" y="4159302"/>
              <a:ext cx="924517" cy="1025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sz="900">
                  <a:solidFill>
                    <a:srgbClr val="000000"/>
                  </a:solidFill>
                  <a:latin typeface="Microsoft Sans Serif" pitchFamily="34" charset="0"/>
                </a:rPr>
                <a:t>setWidth (double width)</a:t>
              </a:r>
              <a:endParaRPr lang="en-US" altLang="zh-CN"/>
            </a:p>
          </p:txBody>
        </p:sp>
        <p:sp>
          <p:nvSpPr>
            <p:cNvPr id="85" name="Rectangle 110"/>
            <p:cNvSpPr>
              <a:spLocks noChangeArrowheads="1"/>
            </p:cNvSpPr>
            <p:nvPr/>
          </p:nvSpPr>
          <p:spPr bwMode="auto">
            <a:xfrm>
              <a:off x="2545881" y="4305928"/>
              <a:ext cx="462258" cy="102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sz="900">
                  <a:solidFill>
                    <a:srgbClr val="000000"/>
                  </a:solidFill>
                  <a:latin typeface="Microsoft Sans Serif" pitchFamily="34" charset="0"/>
                </a:rPr>
                <a:t>getHeight ()</a:t>
              </a:r>
              <a:endParaRPr lang="en-US" altLang="zh-CN"/>
            </a:p>
          </p:txBody>
        </p:sp>
        <p:sp>
          <p:nvSpPr>
            <p:cNvPr id="86" name="Rectangle 111"/>
            <p:cNvSpPr>
              <a:spLocks noChangeArrowheads="1"/>
            </p:cNvSpPr>
            <p:nvPr/>
          </p:nvSpPr>
          <p:spPr bwMode="auto">
            <a:xfrm>
              <a:off x="2545881" y="4452553"/>
              <a:ext cx="988616" cy="1025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sz="900">
                  <a:solidFill>
                    <a:srgbClr val="000000"/>
                  </a:solidFill>
                  <a:latin typeface="Microsoft Sans Serif" pitchFamily="34" charset="0"/>
                </a:rPr>
                <a:t>setHeight (double height)</a:t>
              </a:r>
              <a:endParaRPr lang="en-US" altLang="zh-CN"/>
            </a:p>
          </p:txBody>
        </p:sp>
        <p:sp>
          <p:nvSpPr>
            <p:cNvPr id="87" name="Rectangle 112"/>
            <p:cNvSpPr>
              <a:spLocks noChangeArrowheads="1"/>
            </p:cNvSpPr>
            <p:nvPr/>
          </p:nvSpPr>
          <p:spPr bwMode="auto">
            <a:xfrm>
              <a:off x="2545881" y="4597987"/>
              <a:ext cx="320660" cy="1040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sz="900" dirty="0">
                  <a:solidFill>
                    <a:srgbClr val="FF0000"/>
                  </a:solidFill>
                  <a:latin typeface="Microsoft Sans Serif" pitchFamily="34" charset="0"/>
                </a:rPr>
                <a:t>getArea ()</a:t>
              </a:r>
              <a:endParaRPr lang="en-US" altLang="zh-CN" dirty="0">
                <a:solidFill>
                  <a:srgbClr val="FF0000"/>
                </a:solidFill>
              </a:endParaRPr>
            </a:p>
          </p:txBody>
        </p:sp>
        <p:sp>
          <p:nvSpPr>
            <p:cNvPr id="88" name="Rectangle 113"/>
            <p:cNvSpPr>
              <a:spLocks noChangeArrowheads="1"/>
            </p:cNvSpPr>
            <p:nvPr/>
          </p:nvSpPr>
          <p:spPr bwMode="auto">
            <a:xfrm>
              <a:off x="2545881" y="4745805"/>
              <a:ext cx="604325" cy="1040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l"/>
              <a:r>
                <a:rPr lang="en-US" altLang="zh-CN" sz="900" dirty="0" err="1">
                  <a:solidFill>
                    <a:srgbClr val="FF0000"/>
                  </a:solidFill>
                  <a:latin typeface="Microsoft Sans Serif" pitchFamily="34" charset="0"/>
                </a:rPr>
                <a:t>getPerimeter</a:t>
              </a:r>
              <a:r>
                <a:rPr lang="en-US" altLang="zh-CN" sz="900" dirty="0">
                  <a:solidFill>
                    <a:srgbClr val="FF0000"/>
                  </a:solidFill>
                  <a:latin typeface="Microsoft Sans Serif" pitchFamily="34" charset="0"/>
                </a:rPr>
                <a:t> ()</a:t>
              </a:r>
              <a:endParaRPr lang="en-US" altLang="zh-CN" dirty="0">
                <a:solidFill>
                  <a:srgbClr val="FF0000"/>
                </a:solidFill>
              </a:endParaRPr>
            </a:p>
          </p:txBody>
        </p:sp>
        <p:sp>
          <p:nvSpPr>
            <p:cNvPr id="89" name="Rectangle 114"/>
            <p:cNvSpPr>
              <a:spLocks noChangeArrowheads="1"/>
            </p:cNvSpPr>
            <p:nvPr/>
          </p:nvSpPr>
          <p:spPr bwMode="auto">
            <a:xfrm>
              <a:off x="2545881" y="4891239"/>
              <a:ext cx="388297" cy="1025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sz="900">
                  <a:solidFill>
                    <a:srgbClr val="000000"/>
                  </a:solidFill>
                  <a:latin typeface="Microsoft Sans Serif" pitchFamily="34" charset="0"/>
                </a:rPr>
                <a:t>toString ()</a:t>
              </a:r>
              <a:endParaRPr lang="en-US" altLang="zh-CN"/>
            </a:p>
          </p:txBody>
        </p:sp>
        <p:sp>
          <p:nvSpPr>
            <p:cNvPr id="90" name="Rectangle 115"/>
            <p:cNvSpPr>
              <a:spLocks noChangeArrowheads="1"/>
            </p:cNvSpPr>
            <p:nvPr/>
          </p:nvSpPr>
          <p:spPr bwMode="auto">
            <a:xfrm>
              <a:off x="3957310" y="4013868"/>
              <a:ext cx="314335" cy="1025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sz="900">
                  <a:solidFill>
                    <a:srgbClr val="000000"/>
                  </a:solidFill>
                  <a:latin typeface="Microsoft Sans Serif" pitchFamily="34" charset="0"/>
                </a:rPr>
                <a:t>: double</a:t>
              </a:r>
              <a:endParaRPr lang="en-US" altLang="zh-CN"/>
            </a:p>
          </p:txBody>
        </p:sp>
        <p:sp>
          <p:nvSpPr>
            <p:cNvPr id="91" name="Rectangle 116"/>
            <p:cNvSpPr>
              <a:spLocks noChangeArrowheads="1"/>
            </p:cNvSpPr>
            <p:nvPr/>
          </p:nvSpPr>
          <p:spPr bwMode="auto">
            <a:xfrm>
              <a:off x="3957310" y="4159302"/>
              <a:ext cx="210789" cy="1025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sz="900">
                  <a:solidFill>
                    <a:srgbClr val="000000"/>
                  </a:solidFill>
                  <a:latin typeface="Microsoft Sans Serif" pitchFamily="34" charset="0"/>
                </a:rPr>
                <a:t>: void</a:t>
              </a:r>
              <a:endParaRPr lang="en-US" altLang="zh-CN"/>
            </a:p>
          </p:txBody>
        </p:sp>
        <p:sp>
          <p:nvSpPr>
            <p:cNvPr id="92" name="Rectangle 117"/>
            <p:cNvSpPr>
              <a:spLocks noChangeArrowheads="1"/>
            </p:cNvSpPr>
            <p:nvPr/>
          </p:nvSpPr>
          <p:spPr bwMode="auto">
            <a:xfrm>
              <a:off x="3957310" y="4305928"/>
              <a:ext cx="314335" cy="102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sz="900">
                  <a:solidFill>
                    <a:srgbClr val="000000"/>
                  </a:solidFill>
                  <a:latin typeface="Microsoft Sans Serif" pitchFamily="34" charset="0"/>
                </a:rPr>
                <a:t>: double</a:t>
              </a:r>
              <a:endParaRPr lang="en-US" altLang="zh-CN"/>
            </a:p>
          </p:txBody>
        </p:sp>
        <p:sp>
          <p:nvSpPr>
            <p:cNvPr id="93" name="Rectangle 118"/>
            <p:cNvSpPr>
              <a:spLocks noChangeArrowheads="1"/>
            </p:cNvSpPr>
            <p:nvPr/>
          </p:nvSpPr>
          <p:spPr bwMode="auto">
            <a:xfrm>
              <a:off x="3957310" y="4452553"/>
              <a:ext cx="210789" cy="1025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sz="900">
                  <a:solidFill>
                    <a:srgbClr val="000000"/>
                  </a:solidFill>
                  <a:latin typeface="Microsoft Sans Serif" pitchFamily="34" charset="0"/>
                </a:rPr>
                <a:t>: void</a:t>
              </a:r>
              <a:endParaRPr lang="en-US" altLang="zh-CN"/>
            </a:p>
          </p:txBody>
        </p:sp>
        <p:sp>
          <p:nvSpPr>
            <p:cNvPr id="94" name="Rectangle 119"/>
            <p:cNvSpPr>
              <a:spLocks noChangeArrowheads="1"/>
            </p:cNvSpPr>
            <p:nvPr/>
          </p:nvSpPr>
          <p:spPr bwMode="auto">
            <a:xfrm>
              <a:off x="3957310" y="4597987"/>
              <a:ext cx="314335" cy="1025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sz="900">
                  <a:solidFill>
                    <a:srgbClr val="000000"/>
                  </a:solidFill>
                  <a:latin typeface="Microsoft Sans Serif" pitchFamily="34" charset="0"/>
                </a:rPr>
                <a:t>: double</a:t>
              </a:r>
              <a:endParaRPr lang="en-US" altLang="zh-CN"/>
            </a:p>
          </p:txBody>
        </p:sp>
        <p:sp>
          <p:nvSpPr>
            <p:cNvPr id="95" name="Rectangle 120"/>
            <p:cNvSpPr>
              <a:spLocks noChangeArrowheads="1"/>
            </p:cNvSpPr>
            <p:nvPr/>
          </p:nvSpPr>
          <p:spPr bwMode="auto">
            <a:xfrm>
              <a:off x="3957310" y="4745805"/>
              <a:ext cx="314335" cy="1025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sz="900">
                  <a:solidFill>
                    <a:srgbClr val="000000"/>
                  </a:solidFill>
                  <a:latin typeface="Microsoft Sans Serif" pitchFamily="34" charset="0"/>
                </a:rPr>
                <a:t>: double</a:t>
              </a:r>
              <a:endParaRPr lang="en-US" altLang="zh-CN"/>
            </a:p>
          </p:txBody>
        </p:sp>
        <p:sp>
          <p:nvSpPr>
            <p:cNvPr id="96" name="Rectangle 121"/>
            <p:cNvSpPr>
              <a:spLocks noChangeArrowheads="1"/>
            </p:cNvSpPr>
            <p:nvPr/>
          </p:nvSpPr>
          <p:spPr bwMode="auto">
            <a:xfrm>
              <a:off x="3957310" y="4891239"/>
              <a:ext cx="279820" cy="1025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sz="900">
                  <a:solidFill>
                    <a:srgbClr val="000000"/>
                  </a:solidFill>
                  <a:latin typeface="Microsoft Sans Serif" pitchFamily="34" charset="0"/>
                </a:rPr>
                <a:t>: String</a:t>
              </a:r>
              <a:endParaRPr lang="en-US" altLang="zh-CN"/>
            </a:p>
          </p:txBody>
        </p:sp>
        <p:sp>
          <p:nvSpPr>
            <p:cNvPr id="97" name="Rectangle 122"/>
            <p:cNvSpPr>
              <a:spLocks noChangeArrowheads="1"/>
            </p:cNvSpPr>
            <p:nvPr/>
          </p:nvSpPr>
          <p:spPr bwMode="auto">
            <a:xfrm>
              <a:off x="1822293" y="4891239"/>
              <a:ext cx="446310" cy="1040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900" dirty="0">
                  <a:latin typeface="Microsoft Sans Serif" pitchFamily="34" charset="0"/>
                </a:rPr>
                <a:t>&lt;&lt;Override&gt;&gt;</a:t>
              </a:r>
              <a:endParaRPr lang="en-US" altLang="zh-CN" dirty="0"/>
            </a:p>
          </p:txBody>
        </p:sp>
        <p:sp>
          <p:nvSpPr>
            <p:cNvPr id="98" name="Rectangle 123"/>
            <p:cNvSpPr>
              <a:spLocks noChangeArrowheads="1"/>
            </p:cNvSpPr>
            <p:nvPr/>
          </p:nvSpPr>
          <p:spPr bwMode="auto">
            <a:xfrm>
              <a:off x="4947159" y="4463282"/>
              <a:ext cx="547314" cy="1025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900">
                  <a:solidFill>
                    <a:srgbClr val="000000"/>
                  </a:solidFill>
                  <a:latin typeface="Microsoft Sans Serif" pitchFamily="34" charset="0"/>
                </a:rPr>
                <a:t>&lt;&lt;Override&gt;&gt;</a:t>
              </a:r>
              <a:endParaRPr lang="en-US" altLang="zh-CN"/>
            </a:p>
          </p:txBody>
        </p:sp>
      </p:grpSp>
      <p:sp>
        <p:nvSpPr>
          <p:cNvPr id="2" name="圆角矩形标注 1"/>
          <p:cNvSpPr/>
          <p:nvPr/>
        </p:nvSpPr>
        <p:spPr>
          <a:xfrm>
            <a:off x="396607" y="2593975"/>
            <a:ext cx="3023577" cy="709612"/>
          </a:xfrm>
          <a:prstGeom prst="wedgeRoundRectCallout">
            <a:avLst>
              <a:gd name="adj1" fmla="val 79823"/>
              <a:gd name="adj2" fmla="val 37660"/>
              <a:gd name="adj3" fmla="val 16667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396607" y="2604571"/>
            <a:ext cx="31728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定义了二个方法，但无法给出具体实现，因此定义成抽象方法</a:t>
            </a:r>
          </a:p>
        </p:txBody>
      </p:sp>
      <p:sp>
        <p:nvSpPr>
          <p:cNvPr id="100" name="圆角矩形标注 99"/>
          <p:cNvSpPr/>
          <p:nvPr/>
        </p:nvSpPr>
        <p:spPr>
          <a:xfrm>
            <a:off x="8078818" y="6027603"/>
            <a:ext cx="3023577" cy="709612"/>
          </a:xfrm>
          <a:prstGeom prst="wedgeRoundRectCallout">
            <a:avLst>
              <a:gd name="adj1" fmla="val -46612"/>
              <a:gd name="adj2" fmla="val -140880"/>
              <a:gd name="adj3" fmla="val 16667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TextBox 100"/>
          <p:cNvSpPr txBox="1"/>
          <p:nvPr/>
        </p:nvSpPr>
        <p:spPr>
          <a:xfrm>
            <a:off x="8078818" y="6038199"/>
            <a:ext cx="31728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具体子类覆盖这二个抽象方法，给出具体实现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87500"/>
          </a:bodyPr>
          <a:lstStyle/>
          <a:p>
            <a:pPr eaLnBrk="1" hangingPunct="1"/>
            <a:r>
              <a:rPr lang="en-US" altLang="zh-CN" dirty="0"/>
              <a:t>13.4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141445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包装类提供的接口和方法</a:t>
            </a:r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783713" y="1387932"/>
            <a:ext cx="10508575" cy="4678362"/>
          </a:xfrm>
          <a:prstGeom prst="rect">
            <a:avLst/>
          </a:prstGeom>
        </p:spPr>
        <p:txBody>
          <a:bodyPr/>
          <a:lstStyle/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Wingdings" pitchFamily="2" charset="2"/>
              <a:buChar char="n"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方法</a:t>
            </a:r>
            <a:r>
              <a:rPr lang="en-US" altLang="zh-CN" sz="2800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valueOf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创建一个新的包装对象，并将它初始化为指定字符串的值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Wingdings" pitchFamily="2" charset="2"/>
              <a:buChar char="n"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n"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例如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: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zh-CN" sz="23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     </a:t>
            </a:r>
            <a:r>
              <a:rPr kumimoji="0" lang="en-US" altLang="zh-CN" sz="23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Double </a:t>
            </a:r>
            <a:r>
              <a:rPr kumimoji="0" lang="en-US" altLang="zh-CN" sz="23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doubleObject</a:t>
            </a:r>
            <a:r>
              <a:rPr kumimoji="0" lang="en-US" altLang="zh-CN" sz="23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= </a:t>
            </a:r>
            <a:r>
              <a:rPr kumimoji="0" lang="en-US" altLang="zh-CN" sz="23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Double.valueOf</a:t>
            </a:r>
            <a:r>
              <a:rPr kumimoji="0" lang="en-US" altLang="zh-CN" sz="23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(“12.4”);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zh-CN" sz="23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     </a:t>
            </a:r>
            <a:r>
              <a:rPr kumimoji="0" lang="en-US" altLang="zh-CN" sz="23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Integer </a:t>
            </a:r>
            <a:r>
              <a:rPr kumimoji="0" lang="en-US" altLang="zh-CN" sz="23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integerObject</a:t>
            </a:r>
            <a:r>
              <a:rPr kumimoji="0" lang="en-US" altLang="zh-CN" sz="23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= </a:t>
            </a:r>
            <a:r>
              <a:rPr kumimoji="0" lang="en-US" altLang="zh-CN" sz="23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Integer.valueOf</a:t>
            </a:r>
            <a:r>
              <a:rPr kumimoji="0" lang="en-US" altLang="zh-CN" sz="23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(“12”);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566738" y="1341438"/>
            <a:ext cx="10514550" cy="4678362"/>
          </a:xfrm>
          <a:prstGeom prst="rect">
            <a:avLst/>
          </a:prstGeom>
        </p:spPr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n"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JDK1.5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开始允许基本类型和包装类之间的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自动转换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。</a:t>
            </a:r>
          </a:p>
          <a:p>
            <a: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itchFamily="2" charset="2"/>
              <a:buChar char="p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将基本类型的值转换为包装类对象，称为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装箱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(boxing)</a:t>
            </a:r>
          </a:p>
          <a:p>
            <a: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itchFamily="2" charset="2"/>
              <a:buChar char="p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将包装类对象转换为基本类型的值，称为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开箱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(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unboxing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)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Integer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intObject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= 2; </a:t>
            </a:r>
            <a:r>
              <a:rPr lang="en-US" altLang="zh-CN" sz="24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//</a:t>
            </a:r>
            <a:r>
              <a:rPr lang="zh-CN" altLang="en-US" sz="24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装箱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等价于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Integer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intObject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= new Integer(2); 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Integer intObject1 = 2, intObject2 = 3 ;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System.out.println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(intObject1 + intObject2 );//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开箱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int</a:t>
            </a:r>
            <a:r>
              <a:rPr kumimoji="0" lang="en-US" altLang="zh-CN" sz="24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j = </a:t>
            </a:r>
            <a:r>
              <a:rPr lang="en-US" altLang="zh-CN" sz="2400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intObject</a:t>
            </a:r>
            <a:r>
              <a:rPr lang="en-US" altLang="zh-CN" sz="24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; //</a:t>
            </a:r>
            <a:r>
              <a:rPr lang="zh-CN" altLang="en-US" sz="24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开箱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charset="-122"/>
              <a:ea typeface="宋体" charset="-122"/>
              <a:cs typeface="+mn-cs"/>
            </a:endParaRPr>
          </a:p>
        </p:txBody>
      </p:sp>
      <p:sp>
        <p:nvSpPr>
          <p:cNvPr id="7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97957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87500"/>
          </a:bodyPr>
          <a:lstStyle/>
          <a:p>
            <a:pPr eaLnBrk="1" hangingPunct="1"/>
            <a:r>
              <a:rPr lang="en-US" altLang="zh-CN" dirty="0"/>
              <a:t>13.4</a:t>
            </a:r>
          </a:p>
        </p:txBody>
      </p:sp>
      <p:sp>
        <p:nvSpPr>
          <p:cNvPr id="8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131379" y="141445"/>
            <a:ext cx="11127783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包装类提供的接口和方法</a:t>
            </a:r>
            <a:r>
              <a:rPr lang="en-US" altLang="zh-CN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-</a:t>
            </a:r>
            <a:r>
              <a:rPr lang="zh-CN" altLang="en-US" dirty="0"/>
              <a:t>基本数据类型</a:t>
            </a:r>
            <a:r>
              <a:rPr lang="en-US" altLang="zh-CN" dirty="0"/>
              <a:t>-&gt;</a:t>
            </a:r>
            <a:r>
              <a:rPr lang="zh-CN" altLang="en-US" dirty="0"/>
              <a:t>包装类</a:t>
            </a:r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87500"/>
          </a:bodyPr>
          <a:lstStyle/>
          <a:p>
            <a:pPr eaLnBrk="1" hangingPunct="1"/>
            <a:r>
              <a:rPr lang="en-US" altLang="zh-CN" dirty="0"/>
              <a:t>13.1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141445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抽象类</a:t>
            </a:r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47451" y="1178913"/>
            <a:ext cx="9738910" cy="17543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chemeClr val="accent4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abstract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class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GeometricObject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  //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属性和方法定义</a:t>
            </a:r>
          </a:p>
          <a:p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altLang="zh-CN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abstract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double getArea();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</a:t>
            </a:r>
            <a:r>
              <a:rPr lang="en-US" altLang="zh-CN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abstract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double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getPerimeter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3" name="矩形 102"/>
          <p:cNvSpPr/>
          <p:nvPr/>
        </p:nvSpPr>
        <p:spPr>
          <a:xfrm>
            <a:off x="947451" y="2965370"/>
            <a:ext cx="9738910" cy="34163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chemeClr val="accent4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class Circle extends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GeometricObject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  //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新的属性</a:t>
            </a:r>
          </a:p>
          <a:p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</a:p>
          <a:p>
            <a:r>
              <a:rPr lang="en-US" altLang="zh-CN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public double getArea() {</a:t>
            </a:r>
          </a:p>
          <a:p>
            <a:r>
              <a:rPr lang="en-US" altLang="zh-CN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//</a:t>
            </a:r>
            <a:r>
              <a:rPr lang="zh-CN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给出具体实现</a:t>
            </a:r>
          </a:p>
          <a:p>
            <a:r>
              <a:rPr lang="en-US" altLang="zh-CN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altLang="zh-CN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@Override</a:t>
            </a:r>
          </a:p>
          <a:p>
            <a:r>
              <a:rPr lang="en-US" altLang="zh-CN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public double </a:t>
            </a:r>
            <a:r>
              <a:rPr lang="en-US" altLang="zh-CN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getPerimeter</a:t>
            </a:r>
            <a:r>
              <a:rPr lang="en-US" altLang="zh-CN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en-US" altLang="zh-CN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//</a:t>
            </a:r>
            <a:r>
              <a:rPr lang="zh-CN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给出具体实现</a:t>
            </a:r>
            <a:endParaRPr lang="en-US" altLang="zh-CN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4" name="Text Box 124"/>
          <p:cNvSpPr txBox="1">
            <a:spLocks noChangeArrowheads="1"/>
          </p:cNvSpPr>
          <p:nvPr/>
        </p:nvSpPr>
        <p:spPr bwMode="auto">
          <a:xfrm>
            <a:off x="0" y="6477384"/>
            <a:ext cx="1189821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13.2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节程序清单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13-2:  GeometricObject.java,Circle.java</a:t>
            </a:r>
            <a:r>
              <a:rPr lang="en-US" altLang="zh-CN" sz="1800" dirty="0">
                <a:latin typeface="Verdana" pitchFamily="34" charset="0"/>
              </a:rPr>
              <a:t>, Rectangle.java, TestGeometricObject.java</a:t>
            </a:r>
          </a:p>
        </p:txBody>
      </p:sp>
      <p:sp>
        <p:nvSpPr>
          <p:cNvPr id="105" name="矩形 104"/>
          <p:cNvSpPr/>
          <p:nvPr/>
        </p:nvSpPr>
        <p:spPr>
          <a:xfrm>
            <a:off x="7224442" y="1438471"/>
            <a:ext cx="4780271" cy="1235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0" indent="-228600">
              <a:lnSpc>
                <a:spcPct val="120000"/>
              </a:lnSpc>
              <a:spcBef>
                <a:spcPts val="1000"/>
              </a:spcBef>
              <a:buFont typeface="Wingdings" pitchFamily="2" charset="2"/>
              <a:buChar char="n"/>
              <a:defRPr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包含抽象方法的类必须是</a:t>
            </a:r>
            <a:r>
              <a:rPr lang="zh-CN" altLang="en-US" sz="1600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抽象类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lvl="0" indent="-228600">
              <a:lnSpc>
                <a:spcPct val="120000"/>
              </a:lnSpc>
              <a:spcBef>
                <a:spcPts val="1000"/>
              </a:spcBef>
              <a:buFont typeface="Wingdings" pitchFamily="2" charset="2"/>
              <a:buChar char="n"/>
              <a:defRPr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抽象类和抽象方法必须用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abstract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关键字修饰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lvl="0" indent="-228600">
              <a:lnSpc>
                <a:spcPct val="120000"/>
              </a:lnSpc>
              <a:spcBef>
                <a:spcPts val="1000"/>
              </a:spcBef>
              <a:buFont typeface="Wingdings" pitchFamily="2" charset="2"/>
              <a:buChar char="n"/>
              <a:defRPr/>
            </a:pP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没有包含抽象方法的类也可以定义成抽象类</a:t>
            </a:r>
          </a:p>
        </p:txBody>
      </p:sp>
    </p:spTree>
    <p:extLst>
      <p:ext uri="{BB962C8B-B14F-4D97-AF65-F5344CB8AC3E}">
        <p14:creationId xmlns:p14="http://schemas.microsoft.com/office/powerpoint/2010/main" val="1116131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87500"/>
          </a:bodyPr>
          <a:lstStyle/>
          <a:p>
            <a:pPr eaLnBrk="1" hangingPunct="1"/>
            <a:r>
              <a:rPr lang="en-US" altLang="zh-CN" dirty="0"/>
              <a:t>13.1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141445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抽象类</a:t>
            </a:r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582235" y="1465425"/>
            <a:ext cx="10963441" cy="467836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n"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抽象方法：使用</a:t>
            </a:r>
            <a:r>
              <a:rPr lang="en-US" altLang="zh-CN" sz="28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abstract</a:t>
            </a:r>
            <a:r>
              <a:rPr lang="zh-CN" altLang="en-US" sz="28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定义的方法或者接口中定义的方法（接口中定义的方法自动是抽象的，可以省略</a:t>
            </a:r>
            <a:r>
              <a:rPr lang="en-US" altLang="zh-CN" sz="28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abstract</a:t>
            </a:r>
            <a:r>
              <a:rPr lang="zh-CN" altLang="en-US" sz="28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）。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n"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一个类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C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如果满足下面的任一条件，则该类包含抽象方法且是抽象类：</a:t>
            </a:r>
          </a:p>
          <a:p>
            <a: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itchFamily="2" charset="2"/>
              <a:buChar char="p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类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C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显式地包含一个抽象方法的声明；</a:t>
            </a:r>
          </a:p>
          <a:p>
            <a: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itchFamily="2" charset="2"/>
              <a:buChar char="p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类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C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的父类中声明的抽象方法未在类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C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中实现；</a:t>
            </a:r>
          </a:p>
          <a:p>
            <a: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itchFamily="2" charset="2"/>
              <a:buChar char="p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类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C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所实现的接口中有的方法在</a:t>
            </a:r>
            <a:r>
              <a:rPr lang="zh-CN" altLang="en-US" sz="24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类</a:t>
            </a:r>
            <a:r>
              <a:rPr lang="en-US" altLang="zh-CN" sz="24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C</a:t>
            </a:r>
            <a:r>
              <a:rPr lang="zh-CN" altLang="en-US" sz="24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里没有实现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itchFamily="2" charset="2"/>
              <a:buChar char="p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只要类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C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有一个未实现的方法（自己定义的或继承的），就是抽象类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FF6600"/>
              </a:solidFill>
              <a:effectLst/>
              <a:uLnTx/>
              <a:uFillTx/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228600" indent="-228600">
              <a:lnSpc>
                <a:spcPct val="120000"/>
              </a:lnSpc>
              <a:spcBef>
                <a:spcPts val="500"/>
              </a:spcBef>
              <a:buFont typeface="Wingdings" pitchFamily="2" charset="2"/>
              <a:buChar char="p"/>
              <a:defRPr/>
            </a:pPr>
            <a:r>
              <a:rPr lang="zh-CN" altLang="en-US" sz="2400" dirty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但是，一个不包含任何抽象方法的类，也可以定义成抽象类</a:t>
            </a:r>
            <a:endParaRPr lang="en-US" altLang="zh-CN" sz="2400" dirty="0">
              <a:solidFill>
                <a:srgbClr val="FF0000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228600" indent="-228600">
              <a:lnSpc>
                <a:spcPct val="120000"/>
              </a:lnSpc>
              <a:spcBef>
                <a:spcPts val="500"/>
              </a:spcBef>
              <a:buFont typeface="Wingdings" pitchFamily="2" charset="2"/>
              <a:buChar char="p"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抽象类不能被实例化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87500"/>
          </a:bodyPr>
          <a:lstStyle/>
          <a:p>
            <a:pPr eaLnBrk="1" hangingPunct="1"/>
            <a:r>
              <a:rPr lang="en-US" altLang="zh-CN" dirty="0"/>
              <a:t>13.1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141445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抽象类</a:t>
            </a:r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03" name="矩形 102"/>
          <p:cNvSpPr/>
          <p:nvPr/>
        </p:nvSpPr>
        <p:spPr>
          <a:xfrm>
            <a:off x="253388" y="1421494"/>
            <a:ext cx="10570822" cy="507831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chemeClr val="accent4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abstract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class A {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abstract void m1();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abstract void m2();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abstract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class B extends A{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   //B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继承了二个抽象方法，但是只实现了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m1,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方法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m2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在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里还是抽象的，因此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必须是抽象类</a:t>
            </a:r>
          </a:p>
          <a:p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   public void m1() { }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class C extends B{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   //C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继承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，又实现了方法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m2, 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因此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m1,m2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二个方法在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里都有了具体实现</a:t>
            </a:r>
          </a:p>
          <a:p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因此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就是可以是具体类</a:t>
            </a:r>
          </a:p>
          <a:p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   public void m2() { }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   //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当然，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还可以继续覆盖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的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m1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，给出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的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m1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实现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93019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87500"/>
          </a:bodyPr>
          <a:lstStyle/>
          <a:p>
            <a:pPr eaLnBrk="1" hangingPunct="1"/>
            <a:r>
              <a:rPr lang="en-US" altLang="zh-CN" dirty="0"/>
              <a:t>13.1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141445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抽象类</a:t>
            </a:r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03" name="矩形 102"/>
          <p:cNvSpPr/>
          <p:nvPr/>
        </p:nvSpPr>
        <p:spPr>
          <a:xfrm>
            <a:off x="121185" y="1214990"/>
            <a:ext cx="11545678" cy="563231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chemeClr val="accent4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interface I {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  void m3();      </a:t>
            </a:r>
            <a:r>
              <a:rPr lang="en-US" altLang="zh-CN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CN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接口里方法编译器自动加上</a:t>
            </a:r>
            <a:r>
              <a:rPr lang="en-US" altLang="zh-CN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abstract</a:t>
            </a:r>
            <a:r>
              <a:rPr lang="zh-CN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来修饰</a:t>
            </a:r>
          </a:p>
          <a:p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void m4();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abstract class D </a:t>
            </a:r>
            <a:r>
              <a:rPr lang="en-US" altLang="zh-CN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implements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I{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   //class D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声明实现了接口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，但只实现了一个接口方法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m3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   //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接口方法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m4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在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里还是抽象的，因此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只能是抽象类</a:t>
            </a:r>
          </a:p>
          <a:p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   public void m3() { }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//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类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继承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，并实现了另一个接口方法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m4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//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因此类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是具体类</a:t>
            </a:r>
          </a:p>
          <a:p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class E extends D </a:t>
            </a:r>
            <a:r>
              <a:rPr lang="en-US" altLang="zh-CN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implements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I{ //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注意既然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继承了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，所以这里的</a:t>
            </a:r>
            <a:r>
              <a:rPr lang="en-US" altLang="zh-CN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implements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I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可以不写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   @Override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   public void m4() { }</a:t>
            </a: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   //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当然，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还可以继续覆盖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的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m3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，给出自己的的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m3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实现</a:t>
            </a:r>
          </a:p>
          <a:p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07758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87500"/>
          </a:bodyPr>
          <a:lstStyle/>
          <a:p>
            <a:pPr eaLnBrk="1" hangingPunct="1"/>
            <a:r>
              <a:rPr lang="en-US" altLang="zh-CN" dirty="0"/>
              <a:t>13.1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141445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抽象类</a:t>
            </a:r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95924" y="1179507"/>
            <a:ext cx="12096075" cy="5175320"/>
          </a:xfrm>
          <a:prstGeom prst="rect">
            <a:avLst/>
          </a:prstGeom>
        </p:spPr>
        <p:txBody>
          <a:bodyPr/>
          <a:lstStyle/>
          <a:p>
            <a:pPr marL="228600" lvl="0" indent="-228600">
              <a:spcBef>
                <a:spcPts val="1000"/>
              </a:spcBef>
              <a:buFont typeface="Wingdings" pitchFamily="2" charset="2"/>
              <a:buChar char="n"/>
              <a:defRPr/>
            </a:pPr>
            <a:r>
              <a:rPr kumimoji="0" lang="zh-CN" altLang="en-US" sz="2800" b="0" i="0" u="none" strike="noStrike" kern="1200" cap="none" spc="0" normalizeH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只有实例方法可以声明为抽象方法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里所有实例方法自动是虚函数，因此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里没有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virtual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关键字）。</a:t>
            </a:r>
            <a:endParaRPr kumimoji="0" lang="en-US" altLang="zh-CN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marR="0" lvl="0" indent="-228600" algn="l" defTabSz="914400" rtl="0" eaLnBrk="1" fontAlgn="auto" latinLnBrk="0" hangingPunct="1"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n"/>
              <a:tabLst/>
              <a:defRPr/>
            </a:pP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抽象类不能被实例化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，即不能用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new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关键字创建对象（即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new 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右边的类型不能是抽象类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）。</a:t>
            </a:r>
            <a:endParaRPr kumimoji="0" lang="en-US" altLang="zh-CN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85800" lvl="1" indent="-228600">
              <a:spcBef>
                <a:spcPts val="1000"/>
              </a:spcBef>
              <a:buFont typeface="Wingdings" pitchFamily="2" charset="2"/>
              <a:buChar char="n"/>
              <a:defRPr/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但是抽象类可以作为变量声明类型、方法参数类型、方法返回类型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85800" lvl="1" indent="-228600">
              <a:spcBef>
                <a:spcPts val="1000"/>
              </a:spcBef>
              <a:buFont typeface="Wingdings" pitchFamily="2" charset="2"/>
              <a:buChar char="n"/>
              <a:defRPr/>
            </a:pPr>
            <a:r>
              <a:rPr kumimoji="0" lang="en-US" altLang="zh-CN" sz="22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0" lang="zh-CN" altLang="en-US" sz="22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为什么？</a:t>
            </a:r>
            <a:endParaRPr kumimoji="0" lang="en-US" altLang="zh-CN" sz="2200" b="0" i="0" u="none" strike="noStrike" kern="1200" cap="none" spc="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85800" lvl="1" indent="-228600">
              <a:spcBef>
                <a:spcPts val="1000"/>
              </a:spcBef>
              <a:buFont typeface="Wingdings" pitchFamily="2" charset="2"/>
              <a:buChar char="n"/>
              <a:defRPr/>
            </a:pP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0" lang="zh-CN" altLang="en-US" sz="2200" b="0" i="0" u="none" strike="noStrike" kern="1200" cap="none" spc="0" normalizeH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因为一个抽象类型引用变量可以指向具体子类的对象</a:t>
            </a:r>
            <a:endParaRPr kumimoji="0" lang="en-US" altLang="zh-CN" sz="2200" b="0" i="0" u="none" strike="noStrike" kern="1200" cap="none" spc="0" normalizeH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85800" lvl="1" indent="-228600">
              <a:spcBef>
                <a:spcPts val="1000"/>
              </a:spcBef>
              <a:buFont typeface="Wingdings" pitchFamily="2" charset="2"/>
              <a:buChar char="n"/>
              <a:defRPr/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变量声明类型、方法参数类型、方法返回类型越抽象越好，尽量用抽象类和接口类型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85800" lvl="1" indent="-228600">
              <a:spcBef>
                <a:spcPts val="1000"/>
              </a:spcBef>
              <a:buFont typeface="Wingdings" pitchFamily="2" charset="2"/>
              <a:buChar char="n"/>
              <a:defRPr/>
            </a:pP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为什么？</a:t>
            </a:r>
            <a:endParaRPr kumimoji="0" lang="en-US" altLang="zh-CN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85800" lvl="1" indent="-228600">
              <a:spcBef>
                <a:spcPts val="1000"/>
              </a:spcBef>
              <a:buFont typeface="Wingdings" pitchFamily="2" charset="2"/>
              <a:buChar char="n"/>
              <a:defRPr/>
            </a:pP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以方法参数类型为例，方法参数类型越抽象，代码越通用</a:t>
            </a:r>
            <a:endParaRPr kumimoji="0" lang="en-US" altLang="zh-CN" sz="22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marR="0" lvl="0" indent="-228600" algn="l" defTabSz="914400" rtl="0" eaLnBrk="1" fontAlgn="auto" latinLnBrk="0" hangingPunct="1"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n"/>
              <a:tabLst/>
              <a:defRPr/>
            </a:pP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抽象类可以定义构造函数，并可以被子类调用。</a:t>
            </a:r>
            <a:endParaRPr kumimoji="0" lang="en-US" altLang="zh-CN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marR="0" lvl="0" indent="-228600" algn="l" defTabSz="914400" rtl="0" eaLnBrk="1" fontAlgn="auto" latinLnBrk="0" hangingPunct="1"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n"/>
              <a:tabLst/>
              <a:defRPr/>
            </a:pP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抽象类可以定义变量、非抽象方法并被子类使用</a:t>
            </a:r>
            <a:endParaRPr kumimoji="0" lang="en-US" altLang="zh-CN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marR="0" lvl="0" indent="-228600" algn="l" defTabSz="914400" rtl="0" eaLnBrk="1" fontAlgn="auto" latinLnBrk="0" hangingPunct="1"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n"/>
              <a:tabLst/>
              <a:defRPr/>
            </a:pP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抽象类的父类可以是具体类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：自己引入了抽象方法。例如，具体类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Object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是所有类的祖先父类。</a:t>
            </a:r>
            <a:endParaRPr kumimoji="0" lang="en-US" altLang="zh-CN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87500"/>
          </a:bodyPr>
          <a:lstStyle/>
          <a:p>
            <a:pPr eaLnBrk="1" hangingPunct="1"/>
            <a:r>
              <a:rPr lang="en-US" altLang="zh-CN" dirty="0"/>
              <a:t>13.2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141445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接口</a:t>
            </a:r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0" y="1089819"/>
            <a:ext cx="12110223" cy="5626736"/>
          </a:xfrm>
          <a:prstGeom prst="rect">
            <a:avLst/>
          </a:prstGeom>
        </p:spPr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n"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接口是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公共静态常量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和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公共抽象实例方法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的集合。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接口是能力、规范、协议的反映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。</a:t>
            </a:r>
            <a:endParaRPr lang="en-US" altLang="zh-CN" sz="2400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n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接口不是类：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(1)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不能定义构造函数；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(2)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接口之间可以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多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继承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，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类可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implements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多个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接口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。</a:t>
            </a:r>
            <a:r>
              <a:rPr lang="en-US" altLang="zh-CN" sz="24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(3)</a:t>
            </a:r>
            <a:r>
              <a:rPr lang="zh-CN" altLang="en-US" sz="24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和抽象类一样，不能</a:t>
            </a:r>
            <a:r>
              <a:rPr lang="en-US" altLang="zh-CN" sz="24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new</a:t>
            </a:r>
            <a:r>
              <a:rPr lang="zh-CN" altLang="en-US" sz="24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一个接口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n"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语法：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[modifier] 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interface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kumimoji="0" lang="en-US" altLang="zh-CN" sz="2000" b="0" i="1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interfaceName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{</a:t>
            </a:r>
          </a:p>
          <a:p>
            <a:pPr marL="685800" marR="0" lvl="1" indent="-228600" algn="l" defTabSz="914400" rtl="0" eaLnBrk="1" fontAlgn="auto" latinLnBrk="0" hangingPunct="1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		             </a:t>
            </a:r>
            <a:r>
              <a:rPr kumimoji="0" lang="en-US" altLang="zh-CN" sz="2000" b="0" i="1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constant_declaration</a:t>
            </a:r>
            <a:r>
              <a:rPr kumimoji="0" lang="en-US" altLang="zh-CN" sz="20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*   </a:t>
            </a:r>
          </a:p>
          <a:p>
            <a:pPr marL="685800" marR="0" lvl="1" indent="-228600" algn="l" defTabSz="914400" rtl="0" eaLnBrk="1" fontAlgn="auto" latinLnBrk="0" hangingPunct="1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	             </a:t>
            </a:r>
            <a:r>
              <a:rPr kumimoji="0" lang="en-US" altLang="zh-CN" sz="2000" b="0" i="1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abstract_method_declaration</a:t>
            </a:r>
            <a:r>
              <a:rPr kumimoji="0" lang="en-US" altLang="zh-CN" sz="20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* </a:t>
            </a:r>
          </a:p>
          <a:p>
            <a:pPr marL="685800" marR="0" lvl="1" indent="-228600" algn="l" defTabSz="914400" rtl="0" eaLnBrk="1" fontAlgn="auto" latinLnBrk="0" hangingPunct="1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       }</a:t>
            </a:r>
          </a:p>
          <a:p>
            <a:pPr marL="228600" marR="0" lvl="0" indent="-228600" algn="l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n"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接口中的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所有数据字段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隐含为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public static final</a:t>
            </a:r>
          </a:p>
          <a:p>
            <a:pPr marL="228600" marR="0" lvl="0" indent="-228600" algn="l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n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接口体中的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所有方法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隐含为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public abstract</a:t>
            </a:r>
          </a:p>
          <a:p>
            <a:pPr marL="228600" indent="-228600">
              <a:lnSpc>
                <a:spcPct val="110000"/>
              </a:lnSpc>
              <a:spcBef>
                <a:spcPts val="1000"/>
              </a:spcBef>
              <a:buFont typeface="Wingdings" pitchFamily="2" charset="2"/>
              <a:buChar char="n"/>
              <a:defRPr/>
            </a:pPr>
            <a:r>
              <a:rPr lang="zh-CN" altLang="en-US" sz="24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从</a:t>
            </a:r>
            <a:r>
              <a:rPr lang="en-US" altLang="zh-CN" sz="24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JDK8</a:t>
            </a:r>
            <a:r>
              <a:rPr lang="zh-CN" altLang="en-US" sz="24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开始，接口可以定义缺省方法、静态接口方法</a:t>
            </a:r>
            <a:endParaRPr lang="en-US" altLang="zh-CN" sz="2400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228600" indent="-228600">
              <a:lnSpc>
                <a:spcPct val="110000"/>
              </a:lnSpc>
              <a:spcBef>
                <a:spcPts val="1000"/>
              </a:spcBef>
              <a:buFont typeface="Wingdings" pitchFamily="2" charset="2"/>
              <a:buChar char="n"/>
              <a:defRPr/>
            </a:pPr>
            <a:r>
              <a:rPr lang="zh-CN" altLang="en-US" sz="24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从</a:t>
            </a:r>
            <a:r>
              <a:rPr lang="en-US" altLang="zh-CN" sz="24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JDK9</a:t>
            </a:r>
            <a:r>
              <a:rPr lang="zh-CN" altLang="en-US" sz="24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开始，接口可以定义</a:t>
            </a:r>
            <a:r>
              <a:rPr lang="en-US" altLang="zh-CN" sz="24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private</a:t>
            </a:r>
            <a:r>
              <a:rPr lang="zh-CN" altLang="en-US" sz="24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和</a:t>
            </a:r>
            <a:r>
              <a:rPr lang="en-US" altLang="zh-CN" sz="24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private static</a:t>
            </a:r>
            <a:r>
              <a:rPr lang="zh-CN" altLang="en-US" sz="24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方法，越来越像抽象类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n"/>
              <a:tabLst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2|36.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6|14|58.6|29.8|33.5|34|66.8|97.8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0517C"/>
        </a:solidFill>
        <a:ln>
          <a:noFill/>
        </a:ln>
      </a:spPr>
      <a:bodyPr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1537</TotalTime>
  <Words>4399</Words>
  <Application>Microsoft Office PowerPoint</Application>
  <PresentationFormat>宽屏</PresentationFormat>
  <Paragraphs>536</Paragraphs>
  <Slides>31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44" baseType="lpstr">
      <vt:lpstr>Lucida Sans Unicode</vt:lpstr>
      <vt:lpstr>宋体</vt:lpstr>
      <vt:lpstr>Verdana</vt:lpstr>
      <vt:lpstr>Calibri Light</vt:lpstr>
      <vt:lpstr>Calibri</vt:lpstr>
      <vt:lpstr>Wingdings</vt:lpstr>
      <vt:lpstr>Arial</vt:lpstr>
      <vt:lpstr>微软雅黑</vt:lpstr>
      <vt:lpstr>Microsoft Sans Serif</vt:lpstr>
      <vt:lpstr>华文细黑</vt:lpstr>
      <vt:lpstr>Tahoma</vt:lpstr>
      <vt:lpstr>Courier New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lvxinqiao</dc:creator>
  <cp:lastModifiedBy>辜 希武</cp:lastModifiedBy>
  <cp:revision>309</cp:revision>
  <dcterms:created xsi:type="dcterms:W3CDTF">2018-01-23T14:33:00Z</dcterms:created>
  <dcterms:modified xsi:type="dcterms:W3CDTF">2023-03-21T17:16:06Z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2052-10.1.0.7106</vt:lpwstr>
  </property>
</Properties>
</file>