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690" r:id="rId3"/>
    <p:sldId id="667" r:id="rId4"/>
    <p:sldId id="684" r:id="rId5"/>
    <p:sldId id="685" r:id="rId6"/>
    <p:sldId id="686" r:id="rId7"/>
    <p:sldId id="687" r:id="rId8"/>
    <p:sldId id="697" r:id="rId9"/>
    <p:sldId id="688" r:id="rId10"/>
    <p:sldId id="689" r:id="rId11"/>
    <p:sldId id="691" r:id="rId12"/>
    <p:sldId id="692" r:id="rId13"/>
    <p:sldId id="698" r:id="rId14"/>
  </p:sldIdLst>
  <p:sldSz cx="12192000" cy="6858000"/>
  <p:notesSz cx="6858000" cy="994727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3812">
          <p15:clr>
            <a:srgbClr val="A4A3A4"/>
          </p15:clr>
        </p15:guide>
        <p15:guide id="3" orient="horz" pos="1264">
          <p15:clr>
            <a:srgbClr val="A4A3A4"/>
          </p15:clr>
        </p15:guide>
        <p15:guide id="4" orient="horz" pos="3771">
          <p15:clr>
            <a:srgbClr val="A4A3A4"/>
          </p15:clr>
        </p15:guide>
        <p15:guide id="5" orient="horz" pos="3110">
          <p15:clr>
            <a:srgbClr val="A4A3A4"/>
          </p15:clr>
        </p15:guide>
        <p15:guide id="6" pos="892">
          <p15:clr>
            <a:srgbClr val="A4A3A4"/>
          </p15:clr>
        </p15:guide>
        <p15:guide id="7" pos="7650">
          <p15:clr>
            <a:srgbClr val="A4A3A4"/>
          </p15:clr>
        </p15:guide>
        <p15:guide id="8" pos="7015">
          <p15:clr>
            <a:srgbClr val="A4A3A4"/>
          </p15:clr>
        </p15:guide>
        <p15:guide id="9" pos="1255">
          <p15:clr>
            <a:srgbClr val="A4A3A4"/>
          </p15:clr>
        </p15:guide>
        <p15:guide id="10" pos="6335">
          <p15:clr>
            <a:srgbClr val="A4A3A4"/>
          </p15:clr>
        </p15:guide>
        <p15:guide id="11" orient="horz" pos="2717">
          <p15:clr>
            <a:srgbClr val="A4A3A4"/>
          </p15:clr>
        </p15:guide>
        <p15:guide id="12" orient="horz" pos="33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F25E9"/>
    <a:srgbClr val="009BD2"/>
    <a:srgbClr val="0066FF"/>
    <a:srgbClr val="008080"/>
    <a:srgbClr val="4F81BD"/>
    <a:srgbClr val="FFFF66"/>
    <a:srgbClr val="CC3300"/>
    <a:srgbClr val="9BBB59"/>
    <a:srgbClr val="28A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79661" autoAdjust="0"/>
  </p:normalViewPr>
  <p:slideViewPr>
    <p:cSldViewPr showGuides="1">
      <p:cViewPr varScale="1">
        <p:scale>
          <a:sx n="51" d="100"/>
          <a:sy n="51" d="100"/>
        </p:scale>
        <p:origin x="1060" y="52"/>
      </p:cViewPr>
      <p:guideLst>
        <p:guide orient="horz" pos="391"/>
        <p:guide pos="3812"/>
        <p:guide orient="horz" pos="1264"/>
        <p:guide orient="horz" pos="3771"/>
        <p:guide orient="horz" pos="3110"/>
        <p:guide pos="892"/>
        <p:guide pos="7650"/>
        <p:guide pos="7015"/>
        <p:guide pos="1255"/>
        <p:guide pos="6335"/>
        <p:guide orient="horz" pos="2717"/>
        <p:guide orient="horz" pos="33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43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9091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r">
              <a:defRPr sz="1200"/>
            </a:lvl1pPr>
          </a:lstStyle>
          <a:p>
            <a:fld id="{F8F1838E-B960-4EEF-886C-0DD93E75F0CD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4" y="9448185"/>
            <a:ext cx="2971800" cy="499090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r">
              <a:defRPr sz="1200"/>
            </a:lvl1pPr>
          </a:lstStyle>
          <a:p>
            <a:fld id="{3FC1B8E8-A2FF-42FF-AC83-0FBE1BB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91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2" tIns="46081" rIns="92162" bIns="4608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787126"/>
            <a:ext cx="5486400" cy="3916740"/>
          </a:xfrm>
          <a:prstGeom prst="rect">
            <a:avLst/>
          </a:prstGeom>
        </p:spPr>
        <p:txBody>
          <a:bodyPr vert="horz" lIns="92162" tIns="46081" rIns="92162" bIns="4608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4" y="9448185"/>
            <a:ext cx="2971800" cy="499090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311389"/>
            <a:ext cx="6544907" cy="553856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395535" y="980728"/>
            <a:ext cx="7860705" cy="50403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第一部分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第二部分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03354" y="455040"/>
            <a:ext cx="15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未来的工作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25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第四部分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30" name="Picture 8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8A9D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43693"/>
            <a:ext cx="1150725" cy="2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1345805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3068960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127448" y="1402521"/>
            <a:ext cx="10657184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逻辑与计算机系统设计基础</a:t>
            </a:r>
            <a:endParaRPr lang="zh-CN" altLang="zh-CN" sz="5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330551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337180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343808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72000" y="330551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72000" y="337180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872000" y="343808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660" y="184467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.同步时序电路设计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工具、方法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7. </a:t>
            </a:r>
            <a:r>
              <a:rPr lang="zh-CN" altLang="en-US" sz="2800" b="1" dirty="0">
                <a:solidFill>
                  <a:schemeClr val="accent1"/>
                </a:solidFill>
              </a:rPr>
              <a:t>同步时序电路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第六章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6095" y="2421255"/>
            <a:ext cx="7088505" cy="1003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200" b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</a:t>
            </a:r>
            <a:r>
              <a:rPr lang="en-US" altLang="zh-CN" sz="2200" b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)</a:t>
            </a:r>
            <a:r>
              <a:rPr lang="zh-CN" altLang="en-US" sz="2200" b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逻辑抽象，得出电路的状态转换图或状态转换表</a:t>
            </a:r>
            <a:endParaRPr lang="zh-CN" altLang="en-US" sz="22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l">
              <a:lnSpc>
                <a:spcPct val="135000"/>
              </a:lnSpc>
              <a:buClrTx/>
              <a:buSzTx/>
              <a:buFontTx/>
            </a:pPr>
            <a:r>
              <a:rPr lang="en-US" altLang="zh-CN" sz="220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</a:t>
            </a: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(1)进行逻辑定义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04975" y="3501390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（2)状态化简</a:t>
            </a:r>
            <a:endParaRPr lang="zh-CN" altLang="en-US" sz="2200" b="1">
              <a:solidFill>
                <a:srgbClr val="3438F6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4975" y="4006215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（3)状态分配及编码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04975" y="4581525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（4)选定触发器的类型设计电路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04975" y="5156835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（5)电路分析检查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20280" y="3425190"/>
            <a:ext cx="3524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►</a:t>
            </a:r>
            <a:r>
              <a:rPr lang="zh-CN" altLang="en-US">
                <a:solidFill>
                  <a:srgbClr val="FF0000"/>
                </a:solidFill>
              </a:rPr>
              <a:t>注意选定的电路类型</a:t>
            </a:r>
          </a:p>
          <a:p>
            <a:pPr fontAlgn="auto"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►</a:t>
            </a:r>
            <a:r>
              <a:rPr lang="zh-CN" altLang="en-US">
                <a:solidFill>
                  <a:srgbClr val="FF0000"/>
                </a:solidFill>
              </a:rPr>
              <a:t>原始状态图设计是关键</a:t>
            </a:r>
          </a:p>
          <a:p>
            <a:pPr fontAlgn="auto"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►</a:t>
            </a:r>
            <a:r>
              <a:rPr lang="zh-CN" altLang="en-US">
                <a:solidFill>
                  <a:srgbClr val="FF0000"/>
                </a:solidFill>
              </a:rPr>
              <a:t>重点考查码表状态及</a:t>
            </a:r>
            <a:r>
              <a:rPr lang="en-US" altLang="zh-CN">
                <a:solidFill>
                  <a:srgbClr val="FF0000"/>
                </a:solidFill>
              </a:rPr>
              <a:t>1001</a:t>
            </a:r>
            <a:r>
              <a:rPr lang="zh-CN" altLang="en-US">
                <a:solidFill>
                  <a:srgbClr val="FF0000"/>
                </a:solidFill>
              </a:rPr>
              <a:t>序列检查两个实验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8. </a:t>
            </a:r>
            <a:r>
              <a:rPr lang="zh-CN" altLang="en-US" sz="2800" b="1" dirty="0">
                <a:solidFill>
                  <a:schemeClr val="accent1"/>
                </a:solidFill>
              </a:rPr>
              <a:t>存储系统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第七章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9560" y="191706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1.存储系统层次结构及其工作原理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局部性原理及其相关例题分析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9560" y="242125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.存储容量与地址线的关系（注意区分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SRAM-DRAM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9560" y="292544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3</a:t>
            </a:r>
            <a:r>
              <a:rPr lang="zh-CN" altLang="en-US" sz="240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.整数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边界存放、大小端存放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9560" y="3429000"/>
            <a:ext cx="92068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.存储器扩展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--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含非连续地址空间的扩展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留有保留区、不同地址区域存储器类型不同等特殊情况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4640" y="4292600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</a:t>
            </a:r>
            <a:r>
              <a:rPr 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Cache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59560" y="472503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6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.虚拟存储器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9. </a:t>
            </a:r>
            <a:r>
              <a:rPr lang="zh-CN" altLang="en-US" sz="2800" b="1" dirty="0">
                <a:solidFill>
                  <a:schemeClr val="accent1"/>
                </a:solidFill>
              </a:rPr>
              <a:t>指令系统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第八章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9560" y="191706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1.指令格式与寻址方式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---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尤其是不同寻址方式的特点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9560" y="242125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.指令格式设计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含操作码字段扩展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9560" y="292544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.了解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RISC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的特点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10. </a:t>
            </a:r>
            <a:r>
              <a:rPr lang="zh-CN" altLang="en-US" sz="2800" b="1" dirty="0">
                <a:solidFill>
                  <a:schemeClr val="accent1"/>
                </a:solidFill>
              </a:rPr>
              <a:t>中央处理器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第九章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9560" y="1917065"/>
            <a:ext cx="9206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1.</a:t>
            </a:r>
            <a:r>
              <a:rPr 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CPU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设计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9425" y="981075"/>
            <a:ext cx="10165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1 </a:t>
            </a:r>
            <a:r>
              <a:rPr lang="zh-CN" altLang="en-US" sz="2800" b="1" dirty="0">
                <a:solidFill>
                  <a:schemeClr val="accent1"/>
                </a:solidFill>
              </a:rPr>
              <a:t>逻辑代数的公理</a:t>
            </a:r>
            <a:r>
              <a:rPr lang="en-US" altLang="zh-CN" sz="2800" b="1" dirty="0">
                <a:solidFill>
                  <a:schemeClr val="accent1"/>
                </a:solidFill>
              </a:rPr>
              <a:t>(5)</a:t>
            </a:r>
            <a:r>
              <a:rPr lang="zh-CN" altLang="en-US" sz="2800" b="1" dirty="0">
                <a:solidFill>
                  <a:schemeClr val="accent1"/>
                </a:solidFill>
              </a:rPr>
              <a:t>、定理</a:t>
            </a:r>
            <a:r>
              <a:rPr lang="en-US" altLang="zh-CN" sz="2800" b="1" dirty="0">
                <a:solidFill>
                  <a:schemeClr val="accent1"/>
                </a:solidFill>
              </a:rPr>
              <a:t>(8)</a:t>
            </a:r>
            <a:r>
              <a:rPr lang="zh-CN" altLang="en-US" sz="2800" b="1" dirty="0">
                <a:solidFill>
                  <a:schemeClr val="accent1"/>
                </a:solidFill>
              </a:rPr>
              <a:t>、</a:t>
            </a:r>
            <a:r>
              <a:rPr lang="zh-CN" altLang="en-US" sz="2800" b="1" dirty="0">
                <a:solidFill>
                  <a:schemeClr val="accent1"/>
                </a:solidFill>
                <a:sym typeface="+mn-ea"/>
              </a:rPr>
              <a:t>代入规则、反对偶规则</a:t>
            </a:r>
          </a:p>
        </p:txBody>
      </p:sp>
      <p:grpSp>
        <p:nvGrpSpPr>
          <p:cNvPr id="17" name="Group 20"/>
          <p:cNvGrpSpPr/>
          <p:nvPr/>
        </p:nvGrpSpPr>
        <p:grpSpPr bwMode="auto">
          <a:xfrm>
            <a:off x="1415415" y="2061306"/>
            <a:ext cx="8280400" cy="1408113"/>
            <a:chOff x="1023" y="1770"/>
            <a:chExt cx="5216" cy="887"/>
          </a:xfrm>
        </p:grpSpPr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023" y="1770"/>
              <a:ext cx="5216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900" dirty="0">
                  <a:solidFill>
                    <a:srgbClr val="2E14EE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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将逻辑函数表达式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中所有的“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·”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变成“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+”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，“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+”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变成“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·”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“0”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变成“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1”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“1”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变成“</a:t>
              </a:r>
              <a:r>
                <a:rPr lang="en-US" altLang="zh-CN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0”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；原变量变成反变量，反变量变成原变量。保持原函数中</a:t>
              </a:r>
              <a:r>
                <a:rPr lang="zh-CN" altLang="en-US" sz="19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运算顺序</a:t>
              </a:r>
              <a:r>
                <a:rPr lang="zh-CN" altLang="en-US" sz="1900" dirty="0">
                  <a:latin typeface="黑体" panose="02010609060101010101" pitchFamily="49" charset="-122"/>
                  <a:ea typeface="黑体" panose="02010609060101010101" pitchFamily="49" charset="-122"/>
                </a:rPr>
                <a:t>不变，得到的新函数为原函数的反函数        。</a:t>
              </a:r>
            </a:p>
          </p:txBody>
        </p:sp>
        <p:graphicFrame>
          <p:nvGraphicFramePr>
            <p:cNvPr id="19" name="Object 1024"/>
            <p:cNvGraphicFramePr>
              <a:graphicFrameLocks noChangeAspect="1"/>
            </p:cNvGraphicFramePr>
            <p:nvPr/>
          </p:nvGraphicFramePr>
          <p:xfrm>
            <a:off x="4779" y="2374"/>
            <a:ext cx="1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80975" imgH="323850" progId="Equation.3">
                    <p:embed/>
                  </p:oleObj>
                </mc:Choice>
                <mc:Fallback>
                  <p:oleObj r:id="rId2" imgW="180975" imgH="323850" progId="Equation.3">
                    <p:embed/>
                    <p:pic>
                      <p:nvPicPr>
                        <p:cNvPr id="0" name="图片 21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2374"/>
                          <a:ext cx="15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43615" y="3717578"/>
            <a:ext cx="800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19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若将逻辑函数表达式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中所有的“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变成“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+”,“+”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变成“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变成“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变成“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，并保持</a:t>
            </a:r>
            <a:r>
              <a:rPr lang="zh-CN" altLang="en-US" sz="20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原函数中的运算顺序不变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，则所得到的新的逻辑表达式称为函数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的对偶式，并记作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F’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1225" y="981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2.</a:t>
            </a:r>
            <a:r>
              <a:rPr lang="zh-CN" altLang="en-US" sz="2800" b="1" dirty="0">
                <a:solidFill>
                  <a:schemeClr val="accent1"/>
                </a:solidFill>
              </a:rPr>
              <a:t>逻辑函数的表达形式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15485" y="1557804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或”表达式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415103" y="1990090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“或</a:t>
            </a:r>
            <a:r>
              <a:rPr lang="en-US" altLang="zh-CN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与”表达式</a:t>
            </a:r>
            <a:endParaRPr lang="zh-CN" altLang="en-US" sz="24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415365" y="2493417"/>
            <a:ext cx="4119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3)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标准“与 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或”表达式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399490" y="3010307"/>
            <a:ext cx="4119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4)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标准“或 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与”表达式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44110" y="3009265"/>
            <a:ext cx="2175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M(1,5,7)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5016009" y="2493367"/>
          <a:ext cx="16208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00200" imgH="381000" progId="Equation.3">
                  <p:embed/>
                </p:oleObj>
              </mc:Choice>
              <mc:Fallback>
                <p:oleObj r:id="rId2" imgW="1600200" imgH="381000" progId="Equation.3">
                  <p:embed/>
                  <p:pic>
                    <p:nvPicPr>
                      <p:cNvPr id="0" name="图片 27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009" y="2493367"/>
                        <a:ext cx="16208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47890" y="2709545"/>
            <a:ext cx="347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最大项、最小项的概念及性质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15361" y="3573987"/>
            <a:ext cx="6550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5)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代数转换法求标准“与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或” 式的一般步骤</a:t>
            </a:r>
          </a:p>
        </p:txBody>
      </p:sp>
      <p:sp>
        <p:nvSpPr>
          <p:cNvPr id="10" name="矩形 9"/>
          <p:cNvSpPr/>
          <p:nvPr/>
        </p:nvSpPr>
        <p:spPr>
          <a:xfrm>
            <a:off x="1371293" y="4651941"/>
            <a:ext cx="56788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6)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代数转换法求标准“</a:t>
            </a: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与”式的一般步骤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31340" y="4149090"/>
            <a:ext cx="9625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反复使用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X=X(Y+Y)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将表达式中所有非最小项的“与项”扩展成最小项；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84958" y="5193422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将函数表达式转换成一般“或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与”表达式； </a:t>
            </a:r>
          </a:p>
        </p:txBody>
      </p:sp>
      <p:grpSp>
        <p:nvGrpSpPr>
          <p:cNvPr id="14" name="组合 55307"/>
          <p:cNvGrpSpPr/>
          <p:nvPr/>
        </p:nvGrpSpPr>
        <p:grpSpPr bwMode="auto">
          <a:xfrm>
            <a:off x="1196926" y="5652861"/>
            <a:ext cx="10945813" cy="534988"/>
            <a:chOff x="228" y="1886"/>
            <a:chExt cx="6895" cy="337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28" y="1886"/>
              <a:ext cx="6895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ct val="30000"/>
                </a:spcBef>
              </a:pPr>
              <a:r>
                <a:rPr lang="zh-CN" altLang="en-US" sz="2400" b="1" dirty="0">
                  <a:solidFill>
                    <a:srgbClr val="FF99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　</a:t>
              </a:r>
              <a:r>
                <a:rPr lang="en-US" altLang="zh-CN" sz="2400" dirty="0">
                  <a:solidFill>
                    <a:srgbClr val="2E14EE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Symbol" panose="05050102010706020507" pitchFamily="18" charset="2"/>
                </a:rPr>
                <a:t>(2)</a:t>
              </a:r>
              <a:r>
                <a:rPr lang="zh-CN" altLang="en-US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反复用  　　　　　　　　把表达式中所有非最大项的“或项”扩展成最大项。 </a:t>
              </a:r>
            </a:p>
          </p:txBody>
        </p:sp>
        <p:graphicFrame>
          <p:nvGraphicFramePr>
            <p:cNvPr id="16" name="Object 1"/>
            <p:cNvGraphicFramePr>
              <a:graphicFrameLocks noChangeAspect="1"/>
            </p:cNvGraphicFramePr>
            <p:nvPr/>
          </p:nvGraphicFramePr>
          <p:xfrm>
            <a:off x="1317" y="1930"/>
            <a:ext cx="163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171700" imgH="368300" progId="Equation.3">
                    <p:embed/>
                  </p:oleObj>
                </mc:Choice>
                <mc:Fallback>
                  <p:oleObj r:id="rId4" imgW="2171700" imgH="368300" progId="Equation.3">
                    <p:embed/>
                    <p:pic>
                      <p:nvPicPr>
                        <p:cNvPr id="0" name="图片 31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930"/>
                          <a:ext cx="163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1225" y="981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3.</a:t>
            </a:r>
            <a:r>
              <a:rPr lang="zh-CN" altLang="en-US" sz="2800" b="1" dirty="0">
                <a:solidFill>
                  <a:schemeClr val="accent1"/>
                </a:solidFill>
              </a:rPr>
              <a:t>逻辑函数化简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03705" y="16287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代数化简法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631315" y="2122805"/>
            <a:ext cx="5549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关注“或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与”表达式化简的常用方法</a:t>
            </a:r>
            <a:endParaRPr lang="en-US" altLang="zh-CN" sz="2400" dirty="0">
              <a:solidFill>
                <a:srgbClr val="2E14E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969135" y="2857996"/>
            <a:ext cx="82296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必要时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采用两次对偶法：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190963" y="3434060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求函数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求对偶，得到“与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或”表达式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F’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186200" y="390396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(2)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求出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F’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的最简“与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或”表达式</a:t>
            </a:r>
            <a:r>
              <a:rPr lang="zh-CN" altLang="en-US" sz="2400" b="1" dirty="0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165563" y="4437360"/>
            <a:ext cx="8077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(3)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F’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再次求对偶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即可得到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的最简“或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与”表达式。</a:t>
            </a:r>
            <a:r>
              <a:rPr lang="zh-CN" altLang="en-US" sz="2400" b="1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775460" y="4941570"/>
            <a:ext cx="5549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如何判断已经达到最简是一个难题！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1225" y="981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4.</a:t>
            </a:r>
            <a:r>
              <a:rPr lang="zh-CN" altLang="en-US" sz="2800" b="1" dirty="0">
                <a:solidFill>
                  <a:schemeClr val="accent1"/>
                </a:solidFill>
              </a:rPr>
              <a:t>数据表示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</a:rPr>
              <a:t>（第三章）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49425" y="1668780"/>
            <a:ext cx="809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1.校验码的特性：无错结论和有错结论是否可信的问题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5460" y="2204720"/>
            <a:ext cx="809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CRC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校验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75460" y="2781300"/>
            <a:ext cx="809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.定点数与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IEEE 754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互换及异常运算结果分析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2495" y="105283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sym typeface="+mn-ea"/>
              </a:rPr>
              <a:t>5.</a:t>
            </a:r>
            <a:r>
              <a:rPr lang="zh-CN" altLang="en-US" sz="2800" b="1" dirty="0">
                <a:solidFill>
                  <a:schemeClr val="accent1"/>
                </a:solidFill>
                <a:sym typeface="+mn-ea"/>
              </a:rPr>
              <a:t>组合逻辑电路设计</a:t>
            </a:r>
            <a:r>
              <a:rPr lang="en-US" altLang="zh-CN" sz="2800" b="1" dirty="0">
                <a:solidFill>
                  <a:schemeClr val="accent1"/>
                </a:solidFill>
                <a:sym typeface="+mn-ea"/>
              </a:rPr>
              <a:t>--</a:t>
            </a:r>
            <a:r>
              <a:rPr lang="zh-CN" altLang="en-US" sz="2800" b="1" dirty="0">
                <a:solidFill>
                  <a:schemeClr val="accent1"/>
                </a:solidFill>
                <a:sym typeface="+mn-ea"/>
              </a:rPr>
              <a:t>第四章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92035" y="1701165"/>
            <a:ext cx="2453005" cy="1670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9515" y="1701165"/>
            <a:ext cx="5932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1.组合逻辑电路分析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功能与时间特性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9515" y="2205355"/>
            <a:ext cx="5932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.设计工具、设计方法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含迭代设计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05" y="2665730"/>
            <a:ext cx="2639695" cy="2802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31765" y="4221480"/>
            <a:ext cx="5932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涉及无关项的问题设计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比如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余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43660" y="5661660"/>
            <a:ext cx="5932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.竞争与险像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6. </a:t>
            </a:r>
            <a:r>
              <a:rPr lang="zh-CN" altLang="en-US" sz="2800" b="1" dirty="0">
                <a:solidFill>
                  <a:schemeClr val="accent1"/>
                </a:solidFill>
              </a:rPr>
              <a:t>运算方法与运算器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第五章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9515" y="1772920"/>
            <a:ext cx="10252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1.运算方法：定点数加、减、乘、除；浮点数加、减运算方法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一般表示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9515" y="2348865"/>
            <a:ext cx="10252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.定点运算溢出检测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4275" y="2924810"/>
            <a:ext cx="10252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.定点运算设计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7. </a:t>
            </a:r>
            <a:r>
              <a:rPr lang="zh-CN" altLang="en-US" sz="2800" b="1" dirty="0">
                <a:solidFill>
                  <a:schemeClr val="accent1"/>
                </a:solidFill>
              </a:rPr>
              <a:t>同步时序电路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第六章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3660" y="170116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.常用触发器的功能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激励表</a:t>
            </a:r>
            <a:endParaRPr lang="en-US" altLang="zh-CN" sz="2400" dirty="0">
              <a:solidFill>
                <a:srgbClr val="2E14E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2493010"/>
            <a:ext cx="3030220" cy="1897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20" y="2496820"/>
            <a:ext cx="2995295" cy="18935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70" y="2496820"/>
            <a:ext cx="3253740" cy="1894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715" y="10534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chemeClr val="accent1"/>
                </a:solidFill>
              </a:rPr>
              <a:t>7. </a:t>
            </a:r>
            <a:r>
              <a:rPr lang="zh-CN" altLang="en-US" sz="2800" b="1" dirty="0">
                <a:solidFill>
                  <a:schemeClr val="accent1"/>
                </a:solidFill>
              </a:rPr>
              <a:t>同步时序电路</a:t>
            </a:r>
            <a:r>
              <a:rPr lang="en-US" altLang="zh-CN" sz="2800" b="1" dirty="0">
                <a:solidFill>
                  <a:schemeClr val="accent1"/>
                </a:solidFill>
              </a:rPr>
              <a:t>-- </a:t>
            </a:r>
            <a:r>
              <a:rPr lang="zh-CN" altLang="en-US" sz="2800" b="1" dirty="0">
                <a:solidFill>
                  <a:schemeClr val="accent1"/>
                </a:solidFill>
              </a:rPr>
              <a:t>第六章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3660" y="184467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.同步时序电路分析</a:t>
            </a:r>
            <a:r>
              <a:rPr lang="en-US" altLang="zh-CN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-- </a:t>
            </a:r>
            <a:r>
              <a:rPr lang="zh-CN" altLang="en-US" sz="2400" dirty="0">
                <a:solidFill>
                  <a:srgbClr val="2E14E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工具、方法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05" y="3141345"/>
            <a:ext cx="7701280" cy="1771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06445" y="5319395"/>
            <a:ext cx="552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注意</a:t>
            </a:r>
            <a:r>
              <a:rPr lang="en-US" altLang="zh-CN"/>
              <a:t>Mealy Moore</a:t>
            </a:r>
            <a:r>
              <a:rPr lang="zh-CN" altLang="en-US"/>
              <a:t>型电路的区别</a:t>
            </a:r>
          </a:p>
        </p:txBody>
      </p:sp>
      <p:sp>
        <p:nvSpPr>
          <p:cNvPr id="306184" name="Text Box 8"/>
          <p:cNvSpPr txBox="1"/>
          <p:nvPr/>
        </p:nvSpPr>
        <p:spPr>
          <a:xfrm>
            <a:off x="7392035" y="836930"/>
            <a:ext cx="4474845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just" fontAlgn="base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1)</a:t>
            </a:r>
            <a:r>
              <a:rPr lang="zh-CN" altLang="en-US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写出输出函数和激励函数表达式</a:t>
            </a:r>
          </a:p>
        </p:txBody>
      </p:sp>
      <p:sp>
        <p:nvSpPr>
          <p:cNvPr id="8" name="Text Box 8"/>
          <p:cNvSpPr txBox="1"/>
          <p:nvPr/>
        </p:nvSpPr>
        <p:spPr>
          <a:xfrm>
            <a:off x="7392035" y="1414780"/>
            <a:ext cx="4474845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just" fontAlgn="base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2)</a:t>
            </a:r>
            <a:r>
              <a:rPr lang="zh-CN" altLang="en-US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写出输出函数和激励函数表达式</a:t>
            </a:r>
          </a:p>
        </p:txBody>
      </p:sp>
      <p:sp>
        <p:nvSpPr>
          <p:cNvPr id="61442" name="Text Box 4"/>
          <p:cNvSpPr txBox="1"/>
          <p:nvPr/>
        </p:nvSpPr>
        <p:spPr>
          <a:xfrm>
            <a:off x="7391718" y="1808798"/>
            <a:ext cx="3203575" cy="530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just" fontAlgn="base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200" b="1" strike="noStrike" noProof="1">
                <a:solidFill>
                  <a:srgbClr val="00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3)作出状态表和状态图</a:t>
            </a:r>
            <a:endParaRPr lang="zh-CN" altLang="en-US" strike="noStrike" noProof="1">
              <a:solidFill>
                <a:srgbClr val="99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4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634a5c-07ab-4ada-bf25-618cefc01df1"/>
  <p:tag name="COMMONDATA" val="eyJoZGlkIjoiYjYwNjI5ZTZhOTA0YjgzMGIyODBmNGU3ODcwMGIwMj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30,&quot;width&quot;:3863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785</Words>
  <Application>Microsoft Office PowerPoint</Application>
  <PresentationFormat>宽屏</PresentationFormat>
  <Paragraphs>81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Copperplate Gothic Bold</vt:lpstr>
      <vt:lpstr>Wingdings</vt:lpstr>
      <vt:lpstr>1_Office 主题​​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leihua qin</cp:lastModifiedBy>
  <cp:revision>774</cp:revision>
  <cp:lastPrinted>2017-05-05T03:39:00Z</cp:lastPrinted>
  <dcterms:created xsi:type="dcterms:W3CDTF">2014-01-11T15:22:00Z</dcterms:created>
  <dcterms:modified xsi:type="dcterms:W3CDTF">2023-06-09T15:29:03Z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3F16886F490249F1BCCD6C7272048821</vt:lpwstr>
  </property>
  <property fmtid="{D5CDD505-2E9C-101B-9397-08002B2CF9AE}" pid="3" name="KSOProductBuildVer">
    <vt:lpwstr>2052-11.1.0.12763</vt:lpwstr>
  </property>
</Properties>
</file>